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1926" r:id="rId2"/>
    <p:sldId id="258" r:id="rId3"/>
    <p:sldId id="256" r:id="rId4"/>
    <p:sldId id="257" r:id="rId5"/>
    <p:sldId id="1925" r:id="rId6"/>
    <p:sldId id="259" r:id="rId7"/>
    <p:sldId id="260" r:id="rId8"/>
    <p:sldId id="261" r:id="rId9"/>
    <p:sldId id="262" r:id="rId10"/>
    <p:sldId id="263" r:id="rId11"/>
    <p:sldId id="264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D1725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D1725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D1725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D1725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D1725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D1725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D1725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D1725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D1725"/>
        </a:solidFill>
        <a:effectLst/>
        <a:uFillTx/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4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rgbClr val="E9D6D2"/>
          </a:solidFill>
        </a:fill>
      </a:tcStyle>
    </a:wholeTbl>
    <a:band2H>
      <a:tcTxStyle/>
      <a:tcStyle>
        <a:tcBdr/>
        <a:fill>
          <a:solidFill>
            <a:srgbClr val="F4EC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381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381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rgbClr val="CCD7F7"/>
          </a:solidFill>
        </a:fill>
      </a:tcStyle>
    </a:wholeTbl>
    <a:band2H>
      <a:tcTxStyle/>
      <a:tcStyle>
        <a:tcBdr/>
        <a:fill>
          <a:solidFill>
            <a:srgbClr val="E7ECFB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381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381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rgbClr val="F8CFCD"/>
          </a:solidFill>
        </a:fill>
      </a:tcStyle>
    </a:wholeTbl>
    <a:band2H>
      <a:tcTxStyle/>
      <a:tcStyle>
        <a:tcBdr/>
        <a:fill>
          <a:solidFill>
            <a:srgbClr val="FCE9E7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381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381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7"/>
          </a:solidFill>
        </a:fill>
      </a:tcStyle>
    </a:wholeTbl>
    <a:band2H>
      <a:tcTxStyle/>
      <a:tcStyle>
        <a:tcBdr/>
        <a:fill>
          <a:solidFill>
            <a:srgbClr val="F5F3F0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D1725"/>
              </a:solidFill>
              <a:prstDash val="solid"/>
              <a:round/>
            </a:ln>
          </a:top>
          <a:bottom>
            <a:ln w="25400" cap="flat">
              <a:solidFill>
                <a:srgbClr val="0D172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5F3F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D1725"/>
              </a:solidFill>
              <a:prstDash val="solid"/>
              <a:round/>
            </a:ln>
          </a:top>
          <a:bottom>
            <a:ln w="25400" cap="flat">
              <a:solidFill>
                <a:srgbClr val="0D172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rgbClr val="CACACB"/>
          </a:solidFill>
        </a:fill>
      </a:tcStyle>
    </a:wholeTbl>
    <a:band2H>
      <a:tcTxStyle/>
      <a:tcStyle>
        <a:tcBdr/>
        <a:fill>
          <a:solidFill>
            <a:srgbClr val="E6E7E7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rgbClr val="0D1725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38100" cap="flat">
              <a:solidFill>
                <a:srgbClr val="F5F3F0"/>
              </a:solidFill>
              <a:prstDash val="solid"/>
              <a:round/>
            </a:ln>
          </a:top>
          <a:bottom>
            <a:ln w="127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rgbClr val="0D1725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5F3F0"/>
      </a:tcTxStyle>
      <a:tcStyle>
        <a:tcBdr>
          <a:left>
            <a:ln w="12700" cap="flat">
              <a:solidFill>
                <a:srgbClr val="F5F3F0"/>
              </a:solidFill>
              <a:prstDash val="solid"/>
              <a:round/>
            </a:ln>
          </a:left>
          <a:right>
            <a:ln w="12700" cap="flat">
              <a:solidFill>
                <a:srgbClr val="F5F3F0"/>
              </a:solidFill>
              <a:prstDash val="solid"/>
              <a:round/>
            </a:ln>
          </a:right>
          <a:top>
            <a:ln w="12700" cap="flat">
              <a:solidFill>
                <a:srgbClr val="F5F3F0"/>
              </a:solidFill>
              <a:prstDash val="solid"/>
              <a:round/>
            </a:ln>
          </a:top>
          <a:bottom>
            <a:ln w="38100" cap="flat">
              <a:solidFill>
                <a:srgbClr val="F5F3F0"/>
              </a:solidFill>
              <a:prstDash val="solid"/>
              <a:round/>
            </a:ln>
          </a:bottom>
          <a:insideH>
            <a:ln w="12700" cap="flat">
              <a:solidFill>
                <a:srgbClr val="F5F3F0"/>
              </a:solidFill>
              <a:prstDash val="solid"/>
              <a:round/>
            </a:ln>
          </a:insideH>
          <a:insideV>
            <a:ln w="12700" cap="flat">
              <a:solidFill>
                <a:srgbClr val="F5F3F0"/>
              </a:solidFill>
              <a:prstDash val="solid"/>
              <a:round/>
            </a:ln>
          </a:insideV>
        </a:tcBdr>
        <a:fill>
          <a:solidFill>
            <a:srgbClr val="0D172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solidFill>
                <a:srgbClr val="0D1725"/>
              </a:solidFill>
              <a:prstDash val="solid"/>
              <a:round/>
            </a:ln>
          </a:left>
          <a:right>
            <a:ln w="12700" cap="flat">
              <a:solidFill>
                <a:srgbClr val="0D1725"/>
              </a:solidFill>
              <a:prstDash val="solid"/>
              <a:round/>
            </a:ln>
          </a:right>
          <a:top>
            <a:ln w="12700" cap="flat">
              <a:solidFill>
                <a:srgbClr val="0D1725"/>
              </a:solidFill>
              <a:prstDash val="solid"/>
              <a:round/>
            </a:ln>
          </a:top>
          <a:bottom>
            <a:ln w="12700" cap="flat">
              <a:solidFill>
                <a:srgbClr val="0D1725"/>
              </a:solidFill>
              <a:prstDash val="solid"/>
              <a:round/>
            </a:ln>
          </a:bottom>
          <a:insideH>
            <a:ln w="12700" cap="flat">
              <a:solidFill>
                <a:srgbClr val="0D1725"/>
              </a:solidFill>
              <a:prstDash val="solid"/>
              <a:round/>
            </a:ln>
          </a:insideH>
          <a:insideV>
            <a:ln w="12700" cap="flat">
              <a:solidFill>
                <a:srgbClr val="0D1725"/>
              </a:solidFill>
              <a:prstDash val="solid"/>
              <a:round/>
            </a:ln>
          </a:insideV>
        </a:tcBdr>
        <a:fill>
          <a:solidFill>
            <a:srgbClr val="0D1725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solidFill>
                <a:srgbClr val="0D1725"/>
              </a:solidFill>
              <a:prstDash val="solid"/>
              <a:round/>
            </a:ln>
          </a:left>
          <a:right>
            <a:ln w="12700" cap="flat">
              <a:solidFill>
                <a:srgbClr val="0D1725"/>
              </a:solidFill>
              <a:prstDash val="solid"/>
              <a:round/>
            </a:ln>
          </a:right>
          <a:top>
            <a:ln w="12700" cap="flat">
              <a:solidFill>
                <a:srgbClr val="0D1725"/>
              </a:solidFill>
              <a:prstDash val="solid"/>
              <a:round/>
            </a:ln>
          </a:top>
          <a:bottom>
            <a:ln w="12700" cap="flat">
              <a:solidFill>
                <a:srgbClr val="0D1725"/>
              </a:solidFill>
              <a:prstDash val="solid"/>
              <a:round/>
            </a:ln>
          </a:bottom>
          <a:insideH>
            <a:ln w="12700" cap="flat">
              <a:solidFill>
                <a:srgbClr val="0D1725"/>
              </a:solidFill>
              <a:prstDash val="solid"/>
              <a:round/>
            </a:ln>
          </a:insideH>
          <a:insideV>
            <a:ln w="12700" cap="flat">
              <a:solidFill>
                <a:srgbClr val="0D1725"/>
              </a:solidFill>
              <a:prstDash val="solid"/>
              <a:round/>
            </a:ln>
          </a:insideV>
        </a:tcBdr>
        <a:fill>
          <a:solidFill>
            <a:srgbClr val="0D1725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solidFill>
                <a:srgbClr val="0D1725"/>
              </a:solidFill>
              <a:prstDash val="solid"/>
              <a:round/>
            </a:ln>
          </a:left>
          <a:right>
            <a:ln w="12700" cap="flat">
              <a:solidFill>
                <a:srgbClr val="0D1725"/>
              </a:solidFill>
              <a:prstDash val="solid"/>
              <a:round/>
            </a:ln>
          </a:right>
          <a:top>
            <a:ln w="50800" cap="flat">
              <a:solidFill>
                <a:srgbClr val="0D1725"/>
              </a:solidFill>
              <a:prstDash val="solid"/>
              <a:round/>
            </a:ln>
          </a:top>
          <a:bottom>
            <a:ln w="12700" cap="flat">
              <a:solidFill>
                <a:srgbClr val="0D1725"/>
              </a:solidFill>
              <a:prstDash val="solid"/>
              <a:round/>
            </a:ln>
          </a:bottom>
          <a:insideH>
            <a:ln w="12700" cap="flat">
              <a:solidFill>
                <a:srgbClr val="0D1725"/>
              </a:solidFill>
              <a:prstDash val="solid"/>
              <a:round/>
            </a:ln>
          </a:insideH>
          <a:insideV>
            <a:ln w="12700" cap="flat">
              <a:solidFill>
                <a:srgbClr val="0D1725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D1725"/>
      </a:tcTxStyle>
      <a:tcStyle>
        <a:tcBdr>
          <a:left>
            <a:ln w="12700" cap="flat">
              <a:solidFill>
                <a:srgbClr val="0D1725"/>
              </a:solidFill>
              <a:prstDash val="solid"/>
              <a:round/>
            </a:ln>
          </a:left>
          <a:right>
            <a:ln w="12700" cap="flat">
              <a:solidFill>
                <a:srgbClr val="0D1725"/>
              </a:solidFill>
              <a:prstDash val="solid"/>
              <a:round/>
            </a:ln>
          </a:right>
          <a:top>
            <a:ln w="12700" cap="flat">
              <a:solidFill>
                <a:srgbClr val="0D1725"/>
              </a:solidFill>
              <a:prstDash val="solid"/>
              <a:round/>
            </a:ln>
          </a:top>
          <a:bottom>
            <a:ln w="25400" cap="flat">
              <a:solidFill>
                <a:srgbClr val="0D1725"/>
              </a:solidFill>
              <a:prstDash val="solid"/>
              <a:round/>
            </a:ln>
          </a:bottom>
          <a:insideH>
            <a:ln w="12700" cap="flat">
              <a:solidFill>
                <a:srgbClr val="0D1725"/>
              </a:solidFill>
              <a:prstDash val="solid"/>
              <a:round/>
            </a:ln>
          </a:insideH>
          <a:insideV>
            <a:ln w="12700" cap="flat">
              <a:solidFill>
                <a:srgbClr val="0D1725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45"/>
  </p:normalViewPr>
  <p:slideViewPr>
    <p:cSldViewPr snapToGrid="0">
      <p:cViewPr varScale="1">
        <p:scale>
          <a:sx n="59" d="100"/>
          <a:sy n="59" d="100"/>
        </p:scale>
        <p:origin x="55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1" name="Shape 4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ítulo">
    <p:bg>
      <p:bgPr>
        <a:solidFill>
          <a:srgbClr val="A7B3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392000" y="11869038"/>
            <a:ext cx="11160001" cy="1032874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2600"/>
            </a:lvl1pPr>
            <a:lvl2pPr marL="939800" indent="-330200" defTabSz="825500">
              <a:lnSpc>
                <a:spcPct val="100000"/>
              </a:lnSpc>
              <a:spcBef>
                <a:spcPts val="0"/>
              </a:spcBef>
              <a:defRPr sz="2600"/>
            </a:lvl2pPr>
            <a:lvl3pPr marL="1549400" indent="-330200" defTabSz="825500">
              <a:lnSpc>
                <a:spcPct val="100000"/>
              </a:lnSpc>
              <a:spcBef>
                <a:spcPts val="0"/>
              </a:spcBef>
              <a:defRPr sz="2600"/>
            </a:lvl3pPr>
            <a:lvl4pPr marL="2159000" indent="-330200" defTabSz="825500">
              <a:lnSpc>
                <a:spcPct val="100000"/>
              </a:lnSpc>
              <a:spcBef>
                <a:spcPts val="0"/>
              </a:spcBef>
              <a:defRPr sz="2600"/>
            </a:lvl4pPr>
            <a:lvl5pPr marL="2768600" indent="-330200" defTabSz="825500">
              <a:lnSpc>
                <a:spcPct val="100000"/>
              </a:lnSpc>
              <a:spcBef>
                <a:spcPts val="0"/>
              </a:spcBef>
              <a:defRPr sz="2600"/>
            </a:lvl5pPr>
          </a:lstStyle>
          <a:p>
            <a:r>
              <a:t>Autor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Nivel de texto 1…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352040" y="2726033"/>
            <a:ext cx="15838680" cy="109090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600" spc="-100"/>
            </a:lvl1pPr>
          </a:lstStyle>
          <a:p>
            <a:r>
              <a:t>Subtítulo de la presentación</a:t>
            </a:r>
          </a:p>
        </p:txBody>
      </p:sp>
      <p:sp>
        <p:nvSpPr>
          <p:cNvPr id="16" name="Texto del título"/>
          <p:cNvSpPr txBox="1">
            <a:spLocks noGrp="1"/>
          </p:cNvSpPr>
          <p:nvPr>
            <p:ph type="title"/>
          </p:nvPr>
        </p:nvSpPr>
        <p:spPr>
          <a:xfrm>
            <a:off x="1138609" y="4506636"/>
            <a:ext cx="19549692" cy="6651137"/>
          </a:xfrm>
          <a:prstGeom prst="rect">
            <a:avLst/>
          </a:prstGeom>
        </p:spPr>
        <p:txBody>
          <a:bodyPr anchor="b"/>
          <a:lstStyle>
            <a:lvl1pPr algn="l">
              <a:defRPr sz="18000" spc="-650"/>
            </a:lvl1pPr>
          </a:lstStyle>
          <a:p>
            <a:r>
              <a:t>Texto del título</a:t>
            </a:r>
          </a:p>
        </p:txBody>
      </p:sp>
      <p:sp>
        <p:nvSpPr>
          <p:cNvPr id="17" name="Conector recto 8"/>
          <p:cNvSpPr/>
          <p:nvPr/>
        </p:nvSpPr>
        <p:spPr>
          <a:xfrm>
            <a:off x="1391999" y="11450480"/>
            <a:ext cx="21600002" cy="1"/>
          </a:xfrm>
          <a:prstGeom prst="line">
            <a:avLst/>
          </a:prstGeom>
          <a:ln w="254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8" name="Autor y fech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9569095" y="11869038"/>
            <a:ext cx="3422906" cy="1032874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algn="r" defTabSz="825500">
              <a:lnSpc>
                <a:spcPct val="100000"/>
              </a:lnSpc>
              <a:spcBef>
                <a:spcPts val="0"/>
              </a:spcBef>
              <a:buSzTx/>
              <a:buNone/>
              <a:defRPr sz="2600"/>
            </a:lvl1pPr>
          </a:lstStyle>
          <a:p>
            <a:r>
              <a:t>Fecha</a:t>
            </a:r>
          </a:p>
        </p:txBody>
      </p:sp>
      <p:pic>
        <p:nvPicPr>
          <p:cNvPr id="19" name="Imagen 22" descr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1910" y="802200"/>
            <a:ext cx="956833" cy="1011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Imagen 26" descr="Imagen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4048" y="802200"/>
            <a:ext cx="1695234" cy="1011601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Foto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o del título"/>
          <p:cNvSpPr txBox="1">
            <a:spLocks noGrp="1"/>
          </p:cNvSpPr>
          <p:nvPr>
            <p:ph type="title"/>
          </p:nvPr>
        </p:nvSpPr>
        <p:spPr>
          <a:xfrm>
            <a:off x="2821360" y="3956823"/>
            <a:ext cx="11704321" cy="5345154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pic>
        <p:nvPicPr>
          <p:cNvPr id="116" name="Imagen 3" descr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1288" y="3641399"/>
            <a:ext cx="5976001" cy="5976001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CuadroTexto 2"/>
          <p:cNvSpPr txBox="1"/>
          <p:nvPr/>
        </p:nvSpPr>
        <p:spPr>
          <a:xfrm>
            <a:off x="17828435" y="12257461"/>
            <a:ext cx="5550197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2800"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www.lsc-canfranc.es</a:t>
            </a:r>
          </a:p>
        </p:txBody>
      </p:sp>
      <p:pic>
        <p:nvPicPr>
          <p:cNvPr id="118" name="Imagen 25" descr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683" y="12072728"/>
            <a:ext cx="673126" cy="7116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Imagen 26" descr="Imagen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4168" y="12072728"/>
            <a:ext cx="1192586" cy="711655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CuadroTexto 30"/>
          <p:cNvSpPr txBox="1"/>
          <p:nvPr/>
        </p:nvSpPr>
        <p:spPr>
          <a:xfrm>
            <a:off x="9119217" y="12257461"/>
            <a:ext cx="614556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800" spc="-50"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Laboratorio Subterráneo Canfranc</a:t>
            </a:r>
          </a:p>
        </p:txBody>
      </p:sp>
      <p:sp>
        <p:nvSpPr>
          <p:cNvPr id="12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ítulo y foto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2546418" y="2438399"/>
            <a:ext cx="10808883" cy="10160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9" name="Conector recto 9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0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930618"/>
            <a:ext cx="16423281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  <a:lvl2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2pPr>
            <a:lvl3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3pPr>
            <a:lvl4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4pPr>
            <a:lvl5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5pPr>
          </a:lstStyle>
          <a:p>
            <a:r>
              <a:t>Título de la presentación o sección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1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7" y="2438400"/>
            <a:ext cx="10477502" cy="4419601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85000"/>
              </a:lnSpc>
              <a:defRPr sz="9600" spc="-250"/>
            </a:lvl1pPr>
          </a:lstStyle>
          <a:p>
            <a:r>
              <a:t>Título de la diapositiva</a:t>
            </a:r>
          </a:p>
        </p:txBody>
      </p:sp>
      <p:sp>
        <p:nvSpPr>
          <p:cNvPr id="132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028698" y="7080138"/>
            <a:ext cx="10477501" cy="551826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</a:lstStyle>
          <a:p>
            <a:r>
              <a:t>Subtítulo de la diapositiva</a:t>
            </a:r>
          </a:p>
        </p:txBody>
      </p:sp>
      <p:pic>
        <p:nvPicPr>
          <p:cNvPr id="133" name="Imagen 14" descr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ítulo y foto alt.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8;p3"/>
          <p:cNvSpPr>
            <a:spLocks noGrp="1"/>
          </p:cNvSpPr>
          <p:nvPr>
            <p:ph type="pic" idx="21"/>
          </p:nvPr>
        </p:nvSpPr>
        <p:spPr>
          <a:xfrm>
            <a:off x="12192000" y="0"/>
            <a:ext cx="12192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2" name="Google Shape;19;p3"/>
          <p:cNvSpPr/>
          <p:nvPr/>
        </p:nvSpPr>
        <p:spPr>
          <a:xfrm>
            <a:off x="1031999" y="1598303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3" name="Texto del título"/>
          <p:cNvSpPr txBox="1">
            <a:spLocks noGrp="1"/>
          </p:cNvSpPr>
          <p:nvPr>
            <p:ph type="title"/>
          </p:nvPr>
        </p:nvSpPr>
        <p:spPr>
          <a:xfrm>
            <a:off x="1028699" y="2438400"/>
            <a:ext cx="10477601" cy="4420000"/>
          </a:xfrm>
          <a:prstGeom prst="rect">
            <a:avLst/>
          </a:prstGeom>
        </p:spPr>
        <p:txBody>
          <a:bodyPr lIns="17149" tIns="17149" rIns="17149" bIns="17149" anchor="b"/>
          <a:lstStyle>
            <a:lvl1pPr algn="l">
              <a:lnSpc>
                <a:spcPct val="85000"/>
              </a:lnSpc>
              <a:defRPr sz="9600" spc="-170"/>
            </a:lvl1pPr>
          </a:lstStyle>
          <a:p>
            <a:r>
              <a:t>Texto del título</a:t>
            </a:r>
          </a:p>
        </p:txBody>
      </p:sp>
      <p:sp>
        <p:nvSpPr>
          <p:cNvPr id="14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028699" y="7080139"/>
            <a:ext cx="10477601" cy="5518401"/>
          </a:xfrm>
          <a:prstGeom prst="rect">
            <a:avLst/>
          </a:prstGeom>
        </p:spPr>
        <p:txBody>
          <a:bodyPr lIns="19050" tIns="19050" rIns="19050" bIns="19050"/>
          <a:lstStyle>
            <a:lvl1pPr marL="609607" indent="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  <a:lvl2pPr marL="609607" indent="1219214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2pPr>
            <a:lvl3pPr marL="609607" indent="243843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3pPr>
            <a:lvl4pPr marL="609607" indent="3657644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4pPr>
            <a:lvl5pPr marL="609607" indent="4876859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5" name="Google Shape;23;p3"/>
          <p:cNvSpPr txBox="1">
            <a:spLocks noGrp="1"/>
          </p:cNvSpPr>
          <p:nvPr>
            <p:ph type="body" sz="quarter" idx="22"/>
          </p:nvPr>
        </p:nvSpPr>
        <p:spPr>
          <a:xfrm>
            <a:off x="1028699" y="930618"/>
            <a:ext cx="16423201" cy="668001"/>
          </a:xfrm>
          <a:prstGeom prst="rect">
            <a:avLst/>
          </a:prstGeom>
        </p:spPr>
        <p:txBody>
          <a:bodyPr lIns="19050" tIns="19050" rIns="19050" bIns="19050"/>
          <a:lstStyle/>
          <a:p>
            <a:pPr marL="609607" indent="0">
              <a:lnSpc>
                <a:spcPct val="70000"/>
              </a:lnSpc>
              <a:spcBef>
                <a:spcPts val="0"/>
              </a:spcBef>
              <a:buSzTx/>
              <a:buNone/>
              <a:defRPr sz="3400"/>
            </a:pPr>
            <a:endParaRPr/>
          </a:p>
        </p:txBody>
      </p:sp>
      <p:sp>
        <p:nvSpPr>
          <p:cNvPr id="14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23776774" y="12666268"/>
            <a:ext cx="504518" cy="483881"/>
          </a:xfrm>
          <a:prstGeom prst="rect">
            <a:avLst/>
          </a:prstGeom>
        </p:spPr>
        <p:txBody>
          <a:bodyPr lIns="91424" tIns="91424" rIns="91424" bIns="91424" anchor="t"/>
          <a:lstStyle>
            <a:lvl1pPr>
              <a:defRPr sz="24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ítulo y foto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2546418" y="2438399"/>
            <a:ext cx="10808883" cy="10160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Conector recto 9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5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930618"/>
            <a:ext cx="16423281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  <a:lvl2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2pPr>
            <a:lvl3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3pPr>
            <a:lvl4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4pPr>
            <a:lvl5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5pPr>
          </a:lstStyle>
          <a:p>
            <a:r>
              <a:t>Título de la presentación o sección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6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7" y="2438400"/>
            <a:ext cx="10477502" cy="4419601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85000"/>
              </a:lnSpc>
              <a:defRPr sz="9600" spc="-250"/>
            </a:lvl1pPr>
          </a:lstStyle>
          <a:p>
            <a:r>
              <a:t>Título de la diapositiva</a:t>
            </a:r>
          </a:p>
        </p:txBody>
      </p:sp>
      <p:sp>
        <p:nvSpPr>
          <p:cNvPr id="157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028698" y="7080138"/>
            <a:ext cx="10477501" cy="551826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</a:lstStyle>
          <a:p>
            <a:r>
              <a:t>Subtítulo de la diapositiva</a:t>
            </a:r>
          </a:p>
        </p:txBody>
      </p:sp>
      <p:pic>
        <p:nvPicPr>
          <p:cNvPr id="158" name="Imagen 14" descr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ítulo y foto alt.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enco con pasteles de salmón, ensalada y hummus"/>
          <p:cNvSpPr>
            <a:spLocks noGrp="1"/>
          </p:cNvSpPr>
          <p:nvPr>
            <p:ph type="pic" idx="21"/>
          </p:nvPr>
        </p:nvSpPr>
        <p:spPr>
          <a:xfrm>
            <a:off x="12192000" y="1"/>
            <a:ext cx="12192000" cy="137159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7" name="Conector recto 8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8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7" y="2438400"/>
            <a:ext cx="10477502" cy="4419601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85000"/>
              </a:lnSpc>
              <a:defRPr sz="9600" spc="-250"/>
            </a:lvl1pPr>
          </a:lstStyle>
          <a:p>
            <a:r>
              <a:t>Título de la diapositiva</a:t>
            </a:r>
          </a:p>
        </p:txBody>
      </p:sp>
      <p:sp>
        <p:nvSpPr>
          <p:cNvPr id="169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7080138"/>
            <a:ext cx="10477502" cy="551826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170" name="Imagen 15" descr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</a:lstStyle>
          <a:p>
            <a:r>
              <a:t>Título de la presentación o sección</a:t>
            </a:r>
          </a:p>
        </p:txBody>
      </p:sp>
      <p:sp>
        <p:nvSpPr>
          <p:cNvPr id="17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ítulo y foto estrecha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5367000" y="1"/>
            <a:ext cx="9017000" cy="137159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0" name="Conector recto 14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81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028697" y="5844397"/>
            <a:ext cx="13197666" cy="601994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182" name="Imagen 11" descr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7" y="2438400"/>
            <a:ext cx="13197666" cy="3149594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85000"/>
              </a:lnSpc>
              <a:defRPr sz="9600" spc="-250"/>
            </a:lvl1pPr>
          </a:lstStyle>
          <a:p>
            <a:r>
              <a:t>Título de la diapositiva</a:t>
            </a:r>
          </a:p>
        </p:txBody>
      </p:sp>
      <p:sp>
        <p:nvSpPr>
          <p:cNvPr id="184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</a:lstStyle>
          <a:p>
            <a:r>
              <a:t>Título de la presentación o sección</a:t>
            </a:r>
          </a:p>
        </p:txBody>
      </p:sp>
      <p:sp>
        <p:nvSpPr>
          <p:cNvPr id="18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ítulo y foto centrado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2192000" y="3931920"/>
            <a:ext cx="11156699" cy="86410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3" name="Conector recto 9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9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977918" y="4954771"/>
            <a:ext cx="8548580" cy="6251944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195" name="Imagen 12" descr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6" y="2438400"/>
            <a:ext cx="22348025" cy="1374889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8800" spc="-250"/>
            </a:lvl1pPr>
          </a:lstStyle>
          <a:p>
            <a:r>
              <a:t>Título de la diapositiva</a:t>
            </a:r>
          </a:p>
        </p:txBody>
      </p:sp>
      <p:sp>
        <p:nvSpPr>
          <p:cNvPr id="197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</a:lstStyle>
          <a:p>
            <a:r>
              <a:t>Título de la presentación o sección</a:t>
            </a:r>
          </a:p>
        </p:txBody>
      </p:sp>
      <p:sp>
        <p:nvSpPr>
          <p:cNvPr id="1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Foto centrada y 2 textos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6613649" y="4440015"/>
            <a:ext cx="11156699" cy="813298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6" name="Conector recto 9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07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4440013"/>
            <a:ext cx="4712884" cy="813298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08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653757" y="4440013"/>
            <a:ext cx="4712883" cy="81329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</a:lstStyle>
          <a:p>
            <a:r>
              <a:t>Subtítulo de la diapositiva</a:t>
            </a:r>
          </a:p>
        </p:txBody>
      </p:sp>
      <p:pic>
        <p:nvPicPr>
          <p:cNvPr id="209" name="Imagen 12" descr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6" y="2438400"/>
            <a:ext cx="22348025" cy="1374889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8800" spc="-250"/>
            </a:lvl1pPr>
          </a:lstStyle>
          <a:p>
            <a:r>
              <a:t>Título de la diapositiva</a:t>
            </a:r>
          </a:p>
        </p:txBody>
      </p:sp>
      <p:sp>
        <p:nvSpPr>
          <p:cNvPr id="211" name="Nivel de texto 1…"/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</a:lstStyle>
          <a:p>
            <a:r>
              <a:t>Título de la presentación o sección</a:t>
            </a:r>
          </a:p>
        </p:txBody>
      </p:sp>
      <p:sp>
        <p:nvSpPr>
          <p:cNvPr id="2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ítulo y foto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enco con pasteles de salmón, ensalada y hummus"/>
          <p:cNvSpPr>
            <a:spLocks noGrp="1"/>
          </p:cNvSpPr>
          <p:nvPr>
            <p:ph type="pic" idx="21"/>
          </p:nvPr>
        </p:nvSpPr>
        <p:spPr>
          <a:xfrm>
            <a:off x="1028696" y="4061636"/>
            <a:ext cx="22320000" cy="85698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0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21" name="Imagen 9" descr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6" y="2438400"/>
            <a:ext cx="22348025" cy="1374889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8800" spc="-250"/>
            </a:lvl1pPr>
          </a:lstStyle>
          <a:p>
            <a:r>
              <a:t>Título de la diapositiva</a:t>
            </a:r>
          </a:p>
        </p:txBody>
      </p:sp>
      <p:sp>
        <p:nvSpPr>
          <p:cNvPr id="22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930618"/>
            <a:ext cx="16423281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  <a:lvl2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2pPr>
            <a:lvl3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3pPr>
            <a:lvl4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4pPr>
            <a:lvl5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5pPr>
          </a:lstStyle>
          <a:p>
            <a:r>
              <a:t>Título de la presentación o sección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2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ítulo, 2 fotos y 1 texto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2555304" y="6279019"/>
            <a:ext cx="10773445" cy="65063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2" name="Cuenco con pasteles de salmón, ensalada y hummus"/>
          <p:cNvSpPr>
            <a:spLocks noGrp="1"/>
          </p:cNvSpPr>
          <p:nvPr>
            <p:ph type="pic" sz="half" idx="22"/>
          </p:nvPr>
        </p:nvSpPr>
        <p:spPr>
          <a:xfrm>
            <a:off x="1028696" y="6279019"/>
            <a:ext cx="10773445" cy="65063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3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3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872173" y="3874389"/>
            <a:ext cx="18639653" cy="234353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235" name="Imagen 10" descr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6" y="2438400"/>
            <a:ext cx="22348025" cy="1374889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8800" spc="-250"/>
            </a:lvl1pPr>
          </a:lstStyle>
          <a:p>
            <a:r>
              <a:t>Título de la diapositiva</a:t>
            </a:r>
          </a:p>
        </p:txBody>
      </p:sp>
      <p:sp>
        <p:nvSpPr>
          <p:cNvPr id="237" name="Nivel de texto 1…"/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</a:lstStyle>
          <a:p>
            <a:r>
              <a:t>Título de la presentación o sección</a:t>
            </a:r>
          </a:p>
        </p:txBody>
      </p:sp>
      <p:sp>
        <p:nvSpPr>
          <p:cNvPr id="2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ector recto 6"/>
          <p:cNvSpPr/>
          <p:nvPr/>
        </p:nvSpPr>
        <p:spPr>
          <a:xfrm>
            <a:off x="1752000" y="11424080"/>
            <a:ext cx="20880000" cy="1"/>
          </a:xfrm>
          <a:prstGeom prst="line">
            <a:avLst/>
          </a:prstGeom>
          <a:ln w="254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556627" y="11881795"/>
            <a:ext cx="11160001" cy="1032874"/>
          </a:xfrm>
          <a:prstGeom prst="rect">
            <a:avLst/>
          </a:prstGeom>
        </p:spPr>
        <p:txBody>
          <a:bodyPr lIns="45718" tIns="45718" rIns="45718" bIns="45718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2600"/>
            </a:lvl1pPr>
            <a:lvl2pPr marL="939800" indent="-330200" defTabSz="825500">
              <a:lnSpc>
                <a:spcPct val="100000"/>
              </a:lnSpc>
              <a:spcBef>
                <a:spcPts val="0"/>
              </a:spcBef>
              <a:defRPr sz="2600"/>
            </a:lvl2pPr>
            <a:lvl3pPr marL="1549400" indent="-330200" defTabSz="825500">
              <a:lnSpc>
                <a:spcPct val="100000"/>
              </a:lnSpc>
              <a:spcBef>
                <a:spcPts val="0"/>
              </a:spcBef>
              <a:defRPr sz="2600"/>
            </a:lvl3pPr>
            <a:lvl4pPr marL="2159000" indent="-330200" defTabSz="825500">
              <a:lnSpc>
                <a:spcPct val="100000"/>
              </a:lnSpc>
              <a:spcBef>
                <a:spcPts val="0"/>
              </a:spcBef>
              <a:defRPr sz="2600"/>
            </a:lvl4pPr>
            <a:lvl5pPr marL="2768600" indent="-330200" defTabSz="825500">
              <a:lnSpc>
                <a:spcPct val="100000"/>
              </a:lnSpc>
              <a:spcBef>
                <a:spcPts val="0"/>
              </a:spcBef>
              <a:defRPr sz="2600"/>
            </a:lvl5pPr>
          </a:lstStyle>
          <a:p>
            <a:r>
              <a:t>Autor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0" name="Autor y fech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9209095" y="11869666"/>
            <a:ext cx="3422906" cy="1032874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algn="r" defTabSz="825500">
              <a:lnSpc>
                <a:spcPct val="100000"/>
              </a:lnSpc>
              <a:spcBef>
                <a:spcPts val="0"/>
              </a:spcBef>
              <a:buSzTx/>
              <a:buNone/>
              <a:defRPr sz="2600"/>
            </a:lvl1pPr>
          </a:lstStyle>
          <a:p>
            <a:r>
              <a:t>Fecha</a:t>
            </a:r>
          </a:p>
        </p:txBody>
      </p:sp>
      <p:sp>
        <p:nvSpPr>
          <p:cNvPr id="31" name="Texto del título"/>
          <p:cNvSpPr txBox="1">
            <a:spLocks noGrp="1"/>
          </p:cNvSpPr>
          <p:nvPr>
            <p:ph type="title"/>
          </p:nvPr>
        </p:nvSpPr>
        <p:spPr>
          <a:xfrm>
            <a:off x="1481511" y="4637416"/>
            <a:ext cx="17727585" cy="6651137"/>
          </a:xfrm>
          <a:prstGeom prst="rect">
            <a:avLst/>
          </a:prstGeom>
        </p:spPr>
        <p:txBody>
          <a:bodyPr anchor="b"/>
          <a:lstStyle>
            <a:lvl1pPr algn="l">
              <a:defRPr sz="18000" spc="-650"/>
            </a:lvl1pPr>
          </a:lstStyle>
          <a:p>
            <a:r>
              <a:t>Texto del título</a:t>
            </a:r>
          </a:p>
        </p:txBody>
      </p:sp>
      <p:pic>
        <p:nvPicPr>
          <p:cNvPr id="32" name="Imagen 27" descr="Imagen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518" y="11934601"/>
            <a:ext cx="956833" cy="1011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Imagen 29" descr="Imagen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763" y="11934601"/>
            <a:ext cx="1695234" cy="1011601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751518" y="1618887"/>
            <a:ext cx="15838681" cy="109090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600" spc="-100"/>
            </a:lvl1pPr>
          </a:lstStyle>
          <a:p>
            <a:r>
              <a:t>Subtítulo de la presentación</a:t>
            </a:r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ítulo y 2 fotos con texto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2555304" y="4189226"/>
            <a:ext cx="10773445" cy="68577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6" name="Cuenco con pasteles de salmón, ensalada y hummus"/>
          <p:cNvSpPr>
            <a:spLocks noGrp="1"/>
          </p:cNvSpPr>
          <p:nvPr>
            <p:ph type="pic" sz="half" idx="22"/>
          </p:nvPr>
        </p:nvSpPr>
        <p:spPr>
          <a:xfrm>
            <a:off x="1028696" y="4189226"/>
            <a:ext cx="10773445" cy="68577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7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4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6" y="11135438"/>
            <a:ext cx="10800914" cy="164994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9" name="Nivel de texto 1…"/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12572996" y="11135438"/>
            <a:ext cx="10800914" cy="164994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</a:lstStyle>
          <a:p>
            <a:r>
              <a:t>Subtítulo de la diapositiva</a:t>
            </a:r>
          </a:p>
        </p:txBody>
      </p:sp>
      <p:pic>
        <p:nvPicPr>
          <p:cNvPr id="250" name="Imagen 13" descr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6" y="2438400"/>
            <a:ext cx="22348025" cy="1374889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8800" spc="-250"/>
            </a:lvl1pPr>
          </a:lstStyle>
          <a:p>
            <a:r>
              <a:t>Título de la diapositiva</a:t>
            </a:r>
          </a:p>
        </p:txBody>
      </p:sp>
      <p:sp>
        <p:nvSpPr>
          <p:cNvPr id="252" name="Nivel de texto 1…"/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</a:lstStyle>
          <a:p>
            <a:r>
              <a:t>Título de la presentación o sección</a:t>
            </a:r>
          </a:p>
        </p:txBody>
      </p:sp>
      <p:sp>
        <p:nvSpPr>
          <p:cNvPr id="25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ítulo y 3 fotos con texto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enco con pasteles de salmón, ensalada y hummus"/>
          <p:cNvSpPr>
            <a:spLocks noGrp="1"/>
          </p:cNvSpPr>
          <p:nvPr>
            <p:ph type="pic" sz="quarter" idx="21"/>
          </p:nvPr>
        </p:nvSpPr>
        <p:spPr>
          <a:xfrm>
            <a:off x="1028697" y="5720317"/>
            <a:ext cx="7222168" cy="70650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61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2" name="Cuenco con pasteles de salmón, ensalada y hummus"/>
          <p:cNvSpPr>
            <a:spLocks noGrp="1"/>
          </p:cNvSpPr>
          <p:nvPr>
            <p:ph type="pic" sz="quarter" idx="22"/>
          </p:nvPr>
        </p:nvSpPr>
        <p:spPr>
          <a:xfrm>
            <a:off x="16148195" y="5720317"/>
            <a:ext cx="7222167" cy="70650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63" name="Cuenco con pasteles de salmón, ensalada y hummus"/>
          <p:cNvSpPr>
            <a:spLocks noGrp="1"/>
          </p:cNvSpPr>
          <p:nvPr>
            <p:ph type="pic" sz="quarter" idx="23"/>
          </p:nvPr>
        </p:nvSpPr>
        <p:spPr>
          <a:xfrm>
            <a:off x="8580917" y="5720317"/>
            <a:ext cx="7222167" cy="70650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64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4187240"/>
            <a:ext cx="7222168" cy="1374890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65" name="Nivel de texto 1…"/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8595358" y="4187240"/>
            <a:ext cx="7222167" cy="1374890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</a:lstStyle>
          <a:p>
            <a:r>
              <a:t>Subtítulo de la diapositiva</a:t>
            </a:r>
          </a:p>
        </p:txBody>
      </p:sp>
      <p:sp>
        <p:nvSpPr>
          <p:cNvPr id="266" name="Nivel de texto 1…"/>
          <p:cNvSpPr txBox="1">
            <a:spLocks noGrp="1"/>
          </p:cNvSpPr>
          <p:nvPr>
            <p:ph type="body" sz="quarter" idx="25" hasCustomPrompt="1"/>
          </p:nvPr>
        </p:nvSpPr>
        <p:spPr>
          <a:xfrm>
            <a:off x="16116298" y="4187240"/>
            <a:ext cx="7222167" cy="1374890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/>
            </a:lvl1pPr>
          </a:lstStyle>
          <a:p>
            <a:r>
              <a:t>Subtítulo de la diapositiva</a:t>
            </a:r>
          </a:p>
        </p:txBody>
      </p:sp>
      <p:pic>
        <p:nvPicPr>
          <p:cNvPr id="267" name="Imagen 24" descr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6" y="2438400"/>
            <a:ext cx="22348025" cy="1374889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8800" spc="-250"/>
            </a:lvl1pPr>
          </a:lstStyle>
          <a:p>
            <a:r>
              <a:t>Título de la diapositiva</a:t>
            </a:r>
          </a:p>
        </p:txBody>
      </p:sp>
      <p:sp>
        <p:nvSpPr>
          <p:cNvPr id="269" name="Nivel de texto 1…"/>
          <p:cNvSpPr txBox="1">
            <a:spLocks noGrp="1"/>
          </p:cNvSpPr>
          <p:nvPr>
            <p:ph type="body" sz="quarter" idx="26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</a:lstStyle>
          <a:p>
            <a:r>
              <a:t>Título de la presentación o sección</a:t>
            </a:r>
          </a:p>
        </p:txBody>
      </p:sp>
      <p:sp>
        <p:nvSpPr>
          <p:cNvPr id="2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ítulo y 4 fotos con texto">
    <p:bg>
      <p:bgPr>
        <a:solidFill>
          <a:srgbClr val="F5F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enco con pasteles de salmón, ensalada y hummus"/>
          <p:cNvSpPr>
            <a:spLocks noGrp="1"/>
          </p:cNvSpPr>
          <p:nvPr>
            <p:ph type="pic" sz="quarter" idx="21"/>
          </p:nvPr>
        </p:nvSpPr>
        <p:spPr>
          <a:xfrm>
            <a:off x="1028697" y="4050541"/>
            <a:ext cx="5180719" cy="25261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78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0D172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79" name="Cuenco con pasteles de salmón, ensalada y hummus"/>
          <p:cNvSpPr>
            <a:spLocks noGrp="1"/>
          </p:cNvSpPr>
          <p:nvPr>
            <p:ph type="pic" sz="quarter" idx="22"/>
          </p:nvPr>
        </p:nvSpPr>
        <p:spPr>
          <a:xfrm>
            <a:off x="6741792" y="4050541"/>
            <a:ext cx="5180718" cy="25261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80" name="Cuenco con pasteles de salmón, ensalada y hummus"/>
          <p:cNvSpPr>
            <a:spLocks noGrp="1"/>
          </p:cNvSpPr>
          <p:nvPr>
            <p:ph type="pic" sz="quarter" idx="23"/>
          </p:nvPr>
        </p:nvSpPr>
        <p:spPr>
          <a:xfrm>
            <a:off x="18167979" y="4050541"/>
            <a:ext cx="5180718" cy="25261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81" name="Cuenco con pasteles de salmón, ensalada y hummus"/>
          <p:cNvSpPr>
            <a:spLocks noGrp="1"/>
          </p:cNvSpPr>
          <p:nvPr>
            <p:ph type="pic" sz="quarter" idx="24"/>
          </p:nvPr>
        </p:nvSpPr>
        <p:spPr>
          <a:xfrm>
            <a:off x="12454886" y="4050541"/>
            <a:ext cx="5180718" cy="25261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82" name="Cuenco con pasteles de salmón, ensalada y hummus"/>
          <p:cNvSpPr>
            <a:spLocks noGrp="1"/>
          </p:cNvSpPr>
          <p:nvPr>
            <p:ph type="pic" sz="half" idx="25"/>
          </p:nvPr>
        </p:nvSpPr>
        <p:spPr>
          <a:xfrm>
            <a:off x="3537472" y="8178800"/>
            <a:ext cx="17309055" cy="47129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8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6" y="6711416"/>
            <a:ext cx="5180719" cy="7123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/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/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/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/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/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84" name="Nivel de texto 1…"/>
          <p:cNvSpPr txBox="1">
            <a:spLocks noGrp="1"/>
          </p:cNvSpPr>
          <p:nvPr>
            <p:ph type="body" sz="quarter" idx="26" hasCustomPrompt="1"/>
          </p:nvPr>
        </p:nvSpPr>
        <p:spPr>
          <a:xfrm>
            <a:off x="6743696" y="6711416"/>
            <a:ext cx="5180719" cy="7123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/>
            </a:lvl1pPr>
          </a:lstStyle>
          <a:p>
            <a:r>
              <a:t>Subtítulo de la diapositiva</a:t>
            </a:r>
          </a:p>
        </p:txBody>
      </p:sp>
      <p:sp>
        <p:nvSpPr>
          <p:cNvPr id="285" name="Nivel de texto 1…"/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2435837" y="6711416"/>
            <a:ext cx="5180718" cy="7123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/>
            </a:lvl1pPr>
          </a:lstStyle>
          <a:p>
            <a:r>
              <a:t>Subtítulo de la diapositiva</a:t>
            </a:r>
          </a:p>
        </p:txBody>
      </p:sp>
      <p:sp>
        <p:nvSpPr>
          <p:cNvPr id="286" name="Nivel de texto 1…"/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8173696" y="6711416"/>
            <a:ext cx="5180719" cy="7123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/>
            </a:lvl1pPr>
          </a:lstStyle>
          <a:p>
            <a:r>
              <a:t>Subtítulo de la diapositiva</a:t>
            </a:r>
          </a:p>
        </p:txBody>
      </p:sp>
      <p:pic>
        <p:nvPicPr>
          <p:cNvPr id="287" name="Imagen 39" descr="Imagen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6" y="2438400"/>
            <a:ext cx="22348025" cy="1374889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8800" spc="-250"/>
            </a:lvl1pPr>
          </a:lstStyle>
          <a:p>
            <a:r>
              <a:t>Título de la diapositiva</a:t>
            </a:r>
          </a:p>
        </p:txBody>
      </p:sp>
      <p:sp>
        <p:nvSpPr>
          <p:cNvPr id="289" name="Nivel de texto 1…"/>
          <p:cNvSpPr txBox="1">
            <a:spLocks noGrp="1"/>
          </p:cNvSpPr>
          <p:nvPr>
            <p:ph type="body" sz="quarter" idx="29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</a:lstStyle>
          <a:p>
            <a:r>
              <a:t>Título de la presentación o sección</a:t>
            </a:r>
          </a:p>
        </p:txBody>
      </p:sp>
      <p:sp>
        <p:nvSpPr>
          <p:cNvPr id="29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ítulo y foto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2546418" y="2438399"/>
            <a:ext cx="10808883" cy="10160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98" name="Conector recto 9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9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7" y="2438400"/>
            <a:ext cx="10477502" cy="4419601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85000"/>
              </a:lnSpc>
              <a:defRPr sz="9600" spc="-250">
                <a:solidFill>
                  <a:srgbClr val="F5F3F0"/>
                </a:solidFill>
              </a:defRPr>
            </a:lvl1pPr>
          </a:lstStyle>
          <a:p>
            <a:r>
              <a:t>Título de la diapositiva</a:t>
            </a:r>
          </a:p>
        </p:txBody>
      </p:sp>
      <p:sp>
        <p:nvSpPr>
          <p:cNvPr id="300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7080138"/>
            <a:ext cx="10477502" cy="551826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301" name="Imagen 8" descr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</a:lstStyle>
          <a:p>
            <a:r>
              <a:t>Título de la presentación o sección</a:t>
            </a:r>
          </a:p>
        </p:txBody>
      </p:sp>
      <p:sp>
        <p:nvSpPr>
          <p:cNvPr id="3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ítulo y foto alt.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Cuenco con pasteles de salmón, ensalada y hummus"/>
          <p:cNvSpPr>
            <a:spLocks noGrp="1"/>
          </p:cNvSpPr>
          <p:nvPr>
            <p:ph type="pic" idx="21"/>
          </p:nvPr>
        </p:nvSpPr>
        <p:spPr>
          <a:xfrm>
            <a:off x="12192000" y="1"/>
            <a:ext cx="12192000" cy="137159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11" name="Conector recto 8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12" name="Título de la diapositiva"/>
          <p:cNvSpPr txBox="1">
            <a:spLocks noGrp="1"/>
          </p:cNvSpPr>
          <p:nvPr>
            <p:ph type="title" hasCustomPrompt="1"/>
          </p:nvPr>
        </p:nvSpPr>
        <p:spPr>
          <a:xfrm>
            <a:off x="1028697" y="2438400"/>
            <a:ext cx="10477502" cy="4419601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85000"/>
              </a:lnSpc>
              <a:defRPr sz="9600" spc="-250">
                <a:solidFill>
                  <a:srgbClr val="F5F3F0"/>
                </a:solidFill>
              </a:defRPr>
            </a:lvl1pPr>
          </a:lstStyle>
          <a:p>
            <a:r>
              <a:t>Título de la diapositiva</a:t>
            </a:r>
          </a:p>
        </p:txBody>
      </p:sp>
      <p:sp>
        <p:nvSpPr>
          <p:cNvPr id="313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7080138"/>
            <a:ext cx="10477502" cy="551826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314" name="Imagen 7" descr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</a:lstStyle>
          <a:p>
            <a:r>
              <a:t>Título de la presentación o sección</a:t>
            </a:r>
          </a:p>
        </p:txBody>
      </p:sp>
      <p:sp>
        <p:nvSpPr>
          <p:cNvPr id="31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ítulo y foto estrecha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5367000" y="1"/>
            <a:ext cx="9017000" cy="137159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24" name="Conector recto 14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25" name="Título de la diapositiva"/>
          <p:cNvSpPr txBox="1"/>
          <p:nvPr/>
        </p:nvSpPr>
        <p:spPr>
          <a:xfrm>
            <a:off x="1074417" y="2438400"/>
            <a:ext cx="13106226" cy="3175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normAutofit/>
          </a:bodyPr>
          <a:lstStyle>
            <a:lvl1pPr algn="l">
              <a:lnSpc>
                <a:spcPct val="85000"/>
              </a:lnSpc>
              <a:defRPr sz="9600" spc="-300">
                <a:solidFill>
                  <a:srgbClr val="F5F3F0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Título de la diapositiva</a:t>
            </a:r>
          </a:p>
        </p:txBody>
      </p:sp>
      <p:sp>
        <p:nvSpPr>
          <p:cNvPr id="326" name="Nivel de texto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028697" y="5844397"/>
            <a:ext cx="13197666" cy="601994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327" name="Imagen 7" descr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</a:lstStyle>
          <a:p>
            <a:r>
              <a:t>Título de la presentación o sección</a:t>
            </a:r>
          </a:p>
        </p:txBody>
      </p:sp>
      <p:sp>
        <p:nvSpPr>
          <p:cNvPr id="3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ítulo y foto centrado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2192000" y="3931920"/>
            <a:ext cx="11156699" cy="86410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7" name="Conector recto 9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3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977918" y="4954771"/>
            <a:ext cx="8548580" cy="6251944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39" name="Título de la diapositiva"/>
          <p:cNvSpPr txBox="1"/>
          <p:nvPr/>
        </p:nvSpPr>
        <p:spPr>
          <a:xfrm>
            <a:off x="1074417" y="2438400"/>
            <a:ext cx="22235166" cy="1374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340804">
              <a:lnSpc>
                <a:spcPct val="85000"/>
              </a:lnSpc>
              <a:defRPr sz="8448" spc="-288">
                <a:solidFill>
                  <a:srgbClr val="F5F3F0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Título de la diapositiva</a:t>
            </a:r>
          </a:p>
        </p:txBody>
      </p:sp>
      <p:pic>
        <p:nvPicPr>
          <p:cNvPr id="340" name="Imagen 8" descr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</a:lstStyle>
          <a:p>
            <a:r>
              <a:t>Título de la presentación o sección</a:t>
            </a:r>
          </a:p>
        </p:txBody>
      </p:sp>
      <p:sp>
        <p:nvSpPr>
          <p:cNvPr id="3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Foto centrada y 2 textos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6613649" y="4440015"/>
            <a:ext cx="11156699" cy="813298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0" name="Conector recto 9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1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4440013"/>
            <a:ext cx="4712884" cy="813298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2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653757" y="4440013"/>
            <a:ext cx="4712883" cy="81329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</a:lstStyle>
          <a:p>
            <a:r>
              <a:t>Subtítulo de la diapositiva</a:t>
            </a:r>
          </a:p>
        </p:txBody>
      </p:sp>
      <p:sp>
        <p:nvSpPr>
          <p:cNvPr id="353" name="Título de la diapositiva"/>
          <p:cNvSpPr txBox="1"/>
          <p:nvPr/>
        </p:nvSpPr>
        <p:spPr>
          <a:xfrm>
            <a:off x="1074417" y="2438400"/>
            <a:ext cx="22235166" cy="1374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340804">
              <a:lnSpc>
                <a:spcPct val="85000"/>
              </a:lnSpc>
              <a:defRPr sz="8448" spc="-288">
                <a:solidFill>
                  <a:srgbClr val="F5F3F0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Título de la diapositiva</a:t>
            </a:r>
          </a:p>
        </p:txBody>
      </p:sp>
      <p:pic>
        <p:nvPicPr>
          <p:cNvPr id="354" name="Imagen 8" descr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Nivel de texto 1…"/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</a:lstStyle>
          <a:p>
            <a:r>
              <a:t>Título de la presentación o sección</a:t>
            </a:r>
          </a:p>
        </p:txBody>
      </p:sp>
      <p:sp>
        <p:nvSpPr>
          <p:cNvPr id="3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ítulo y foto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Cuenco con pasteles de salmón, ensalada y hummus"/>
          <p:cNvSpPr>
            <a:spLocks noGrp="1"/>
          </p:cNvSpPr>
          <p:nvPr>
            <p:ph type="pic" idx="21"/>
          </p:nvPr>
        </p:nvSpPr>
        <p:spPr>
          <a:xfrm>
            <a:off x="1028696" y="4061636"/>
            <a:ext cx="22320000" cy="85698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64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65" name="Título de la diapositiva"/>
          <p:cNvSpPr txBox="1"/>
          <p:nvPr/>
        </p:nvSpPr>
        <p:spPr>
          <a:xfrm>
            <a:off x="1074417" y="2438400"/>
            <a:ext cx="22235166" cy="1374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340804">
              <a:lnSpc>
                <a:spcPct val="85000"/>
              </a:lnSpc>
              <a:defRPr sz="8448" spc="-288">
                <a:solidFill>
                  <a:srgbClr val="F5F3F0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Título de la diapositiva</a:t>
            </a:r>
          </a:p>
        </p:txBody>
      </p:sp>
      <p:pic>
        <p:nvPicPr>
          <p:cNvPr id="366" name="Imagen 7" descr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67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930618"/>
            <a:ext cx="16423281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  <a:lvl2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2pPr>
            <a:lvl3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3pPr>
            <a:lvl4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4pPr>
            <a:lvl5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5pPr>
          </a:lstStyle>
          <a:p>
            <a:r>
              <a:t>Título de la presentación o sección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ítulo, 2 fotos y 1 texto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2555304" y="6279019"/>
            <a:ext cx="10773445" cy="65063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76" name="Cuenco con pasteles de salmón, ensalada y hummus"/>
          <p:cNvSpPr>
            <a:spLocks noGrp="1"/>
          </p:cNvSpPr>
          <p:nvPr>
            <p:ph type="pic" sz="half" idx="22"/>
          </p:nvPr>
        </p:nvSpPr>
        <p:spPr>
          <a:xfrm>
            <a:off x="1028696" y="6279019"/>
            <a:ext cx="10773445" cy="65063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77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7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872173" y="3874389"/>
            <a:ext cx="18639653" cy="234353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79" name="Título de la diapositiva"/>
          <p:cNvSpPr txBox="1"/>
          <p:nvPr/>
        </p:nvSpPr>
        <p:spPr>
          <a:xfrm>
            <a:off x="1074417" y="2438400"/>
            <a:ext cx="22235166" cy="1374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340804">
              <a:lnSpc>
                <a:spcPct val="85000"/>
              </a:lnSpc>
              <a:defRPr sz="8448" spc="-288">
                <a:solidFill>
                  <a:srgbClr val="F5F3F0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Título de la diapositiva</a:t>
            </a:r>
          </a:p>
        </p:txBody>
      </p:sp>
      <p:pic>
        <p:nvPicPr>
          <p:cNvPr id="380" name="Imagen 8" descr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81" name="Nivel de texto 1…"/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</a:lstStyle>
          <a:p>
            <a:r>
              <a:t>Título de la presentación o sección</a:t>
            </a:r>
          </a:p>
        </p:txBody>
      </p:sp>
      <p:sp>
        <p:nvSpPr>
          <p:cNvPr id="38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Foto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upo 2"/>
          <p:cNvGrpSpPr/>
          <p:nvPr/>
        </p:nvGrpSpPr>
        <p:grpSpPr>
          <a:xfrm>
            <a:off x="1146299" y="1112525"/>
            <a:ext cx="3248801" cy="1015080"/>
            <a:chOff x="0" y="0"/>
            <a:chExt cx="3248800" cy="1015079"/>
          </a:xfrm>
        </p:grpSpPr>
        <p:pic>
          <p:nvPicPr>
            <p:cNvPr id="42" name="Imagen" descr="Imagen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78279" cy="10150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Imagen" descr="Imagen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9510" y="103585"/>
              <a:ext cx="1729291" cy="9114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5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3858623" y="1297138"/>
            <a:ext cx="9130918" cy="1101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6" name="Texto del título"/>
          <p:cNvSpPr txBox="1">
            <a:spLocks noGrp="1"/>
          </p:cNvSpPr>
          <p:nvPr>
            <p:ph type="title"/>
          </p:nvPr>
        </p:nvSpPr>
        <p:spPr>
          <a:xfrm>
            <a:off x="1196270" y="5003886"/>
            <a:ext cx="12363962" cy="5714914"/>
          </a:xfrm>
          <a:prstGeom prst="rect">
            <a:avLst/>
          </a:prstGeom>
        </p:spPr>
        <p:txBody>
          <a:bodyPr anchor="t"/>
          <a:lstStyle>
            <a:lvl1pPr algn="l">
              <a:defRPr sz="17000" spc="-600"/>
            </a:lvl1pPr>
          </a:lstStyle>
          <a:p>
            <a:r>
              <a:t>Texto del título</a:t>
            </a:r>
          </a:p>
        </p:txBody>
      </p:sp>
      <p:sp>
        <p:nvSpPr>
          <p:cNvPr id="47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363980" y="11268357"/>
            <a:ext cx="12196224" cy="1218241"/>
          </a:xfrm>
          <a:prstGeom prst="rect">
            <a:avLst/>
          </a:prstGeom>
        </p:spPr>
        <p:txBody>
          <a:bodyPr lIns="45718" tIns="45718" rIns="45718" bIns="45718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2600"/>
            </a:lvl1pPr>
            <a:lvl2pPr marL="939800" indent="-330200" defTabSz="825500">
              <a:lnSpc>
                <a:spcPct val="100000"/>
              </a:lnSpc>
              <a:spcBef>
                <a:spcPts val="0"/>
              </a:spcBef>
              <a:defRPr sz="2600"/>
            </a:lvl2pPr>
            <a:lvl3pPr marL="1549400" indent="-330200" defTabSz="825500">
              <a:lnSpc>
                <a:spcPct val="100000"/>
              </a:lnSpc>
              <a:spcBef>
                <a:spcPts val="0"/>
              </a:spcBef>
              <a:defRPr sz="2600"/>
            </a:lvl3pPr>
            <a:lvl4pPr marL="2159000" indent="-330200" defTabSz="825500">
              <a:lnSpc>
                <a:spcPct val="100000"/>
              </a:lnSpc>
              <a:spcBef>
                <a:spcPts val="0"/>
              </a:spcBef>
              <a:defRPr sz="2600"/>
            </a:lvl4pPr>
            <a:lvl5pPr marL="2768600" indent="-330200" defTabSz="825500">
              <a:lnSpc>
                <a:spcPct val="100000"/>
              </a:lnSpc>
              <a:spcBef>
                <a:spcPts val="0"/>
              </a:spcBef>
              <a:defRPr sz="2600"/>
            </a:lvl5pPr>
          </a:lstStyle>
          <a:p>
            <a:r>
              <a:t>Autor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8" name="Nivel de texto 1…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394459" y="3945897"/>
            <a:ext cx="12165745" cy="1015480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600" spc="-100"/>
            </a:lvl1pPr>
          </a:lstStyle>
          <a:p>
            <a:r>
              <a:t>Subtítulo de la presentación</a:t>
            </a:r>
          </a:p>
        </p:txBody>
      </p:sp>
      <p:sp>
        <p:nvSpPr>
          <p:cNvPr id="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ítulo y 2 fotos con texto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2555304" y="4189226"/>
            <a:ext cx="10773445" cy="68577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0" name="Cuenco con pasteles de salmón, ensalada y hummus"/>
          <p:cNvSpPr>
            <a:spLocks noGrp="1"/>
          </p:cNvSpPr>
          <p:nvPr>
            <p:ph type="pic" sz="half" idx="22"/>
          </p:nvPr>
        </p:nvSpPr>
        <p:spPr>
          <a:xfrm>
            <a:off x="1028696" y="4189226"/>
            <a:ext cx="10773445" cy="68577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1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92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6" y="11135438"/>
            <a:ext cx="10800914" cy="164994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93" name="Nivel de texto 1…"/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12572996" y="11135438"/>
            <a:ext cx="10800914" cy="164994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</a:lstStyle>
          <a:p>
            <a:r>
              <a:t>Subtítulo de la diapositiva</a:t>
            </a:r>
          </a:p>
        </p:txBody>
      </p:sp>
      <p:sp>
        <p:nvSpPr>
          <p:cNvPr id="394" name="Título de la diapositiva"/>
          <p:cNvSpPr txBox="1"/>
          <p:nvPr/>
        </p:nvSpPr>
        <p:spPr>
          <a:xfrm>
            <a:off x="1074417" y="2438400"/>
            <a:ext cx="22235166" cy="1374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340804">
              <a:lnSpc>
                <a:spcPct val="85000"/>
              </a:lnSpc>
              <a:defRPr sz="8448" spc="-288">
                <a:solidFill>
                  <a:srgbClr val="F5F3F0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Título de la diapositiva</a:t>
            </a:r>
          </a:p>
        </p:txBody>
      </p:sp>
      <p:pic>
        <p:nvPicPr>
          <p:cNvPr id="395" name="Imagen 9" descr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Nivel de texto 1…"/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</a:lstStyle>
          <a:p>
            <a:r>
              <a:t>Título de la presentación o sección</a:t>
            </a:r>
          </a:p>
        </p:txBody>
      </p:sp>
      <p:sp>
        <p:nvSpPr>
          <p:cNvPr id="39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ítulo y 3 fotos con texto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Cuenco con pasteles de salmón, ensalada y hummus"/>
          <p:cNvSpPr>
            <a:spLocks noGrp="1"/>
          </p:cNvSpPr>
          <p:nvPr>
            <p:ph type="pic" sz="quarter" idx="21"/>
          </p:nvPr>
        </p:nvSpPr>
        <p:spPr>
          <a:xfrm>
            <a:off x="1028697" y="5720317"/>
            <a:ext cx="7222168" cy="70650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5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6" name="Cuenco con pasteles de salmón, ensalada y hummus"/>
          <p:cNvSpPr>
            <a:spLocks noGrp="1"/>
          </p:cNvSpPr>
          <p:nvPr>
            <p:ph type="pic" sz="quarter" idx="22"/>
          </p:nvPr>
        </p:nvSpPr>
        <p:spPr>
          <a:xfrm>
            <a:off x="16148195" y="5720317"/>
            <a:ext cx="7222167" cy="70650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7" name="Cuenco con pasteles de salmón, ensalada y hummus"/>
          <p:cNvSpPr>
            <a:spLocks noGrp="1"/>
          </p:cNvSpPr>
          <p:nvPr>
            <p:ph type="pic" sz="quarter" idx="23"/>
          </p:nvPr>
        </p:nvSpPr>
        <p:spPr>
          <a:xfrm>
            <a:off x="8580917" y="5720317"/>
            <a:ext cx="7222167" cy="70650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4187240"/>
            <a:ext cx="7222168" cy="1374890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09" name="Nivel de texto 1…"/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8595358" y="4187240"/>
            <a:ext cx="7222167" cy="1374890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</a:lstStyle>
          <a:p>
            <a:r>
              <a:t>Subtítulo de la diapositiva</a:t>
            </a:r>
          </a:p>
        </p:txBody>
      </p:sp>
      <p:sp>
        <p:nvSpPr>
          <p:cNvPr id="410" name="Nivel de texto 1…"/>
          <p:cNvSpPr txBox="1">
            <a:spLocks noGrp="1"/>
          </p:cNvSpPr>
          <p:nvPr>
            <p:ph type="body" sz="quarter" idx="25" hasCustomPrompt="1"/>
          </p:nvPr>
        </p:nvSpPr>
        <p:spPr>
          <a:xfrm>
            <a:off x="16116298" y="4187240"/>
            <a:ext cx="7222167" cy="1374890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200">
                <a:solidFill>
                  <a:srgbClr val="F5F3F0"/>
                </a:solidFill>
              </a:defRPr>
            </a:lvl1pPr>
          </a:lstStyle>
          <a:p>
            <a:r>
              <a:t>Subtítulo de la diapositiva</a:t>
            </a:r>
          </a:p>
        </p:txBody>
      </p:sp>
      <p:sp>
        <p:nvSpPr>
          <p:cNvPr id="411" name="Título de la diapositiva"/>
          <p:cNvSpPr txBox="1"/>
          <p:nvPr/>
        </p:nvSpPr>
        <p:spPr>
          <a:xfrm>
            <a:off x="1074417" y="2438400"/>
            <a:ext cx="22235166" cy="1374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340804">
              <a:lnSpc>
                <a:spcPct val="85000"/>
              </a:lnSpc>
              <a:defRPr sz="8448" spc="-288">
                <a:solidFill>
                  <a:srgbClr val="F5F3F0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Título de la diapositiva</a:t>
            </a:r>
          </a:p>
        </p:txBody>
      </p:sp>
      <p:pic>
        <p:nvPicPr>
          <p:cNvPr id="412" name="Imagen 13" descr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413" name="Nivel de texto 1…"/>
          <p:cNvSpPr txBox="1">
            <a:spLocks noGrp="1"/>
          </p:cNvSpPr>
          <p:nvPr>
            <p:ph type="body" sz="quarter" idx="26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</a:lstStyle>
          <a:p>
            <a:r>
              <a:t>Título de la presentación o sección</a:t>
            </a:r>
          </a:p>
        </p:txBody>
      </p:sp>
      <p:sp>
        <p:nvSpPr>
          <p:cNvPr id="41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ítulo y 4 fotos con texto">
    <p:bg>
      <p:bgPr>
        <a:solidFill>
          <a:srgbClr val="0D17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Cuenco con pasteles de salmón, ensalada y hummus"/>
          <p:cNvSpPr>
            <a:spLocks noGrp="1"/>
          </p:cNvSpPr>
          <p:nvPr>
            <p:ph type="pic" sz="quarter" idx="21"/>
          </p:nvPr>
        </p:nvSpPr>
        <p:spPr>
          <a:xfrm>
            <a:off x="1028697" y="4050541"/>
            <a:ext cx="5180719" cy="25261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22" name="Conector recto 20"/>
          <p:cNvSpPr/>
          <p:nvPr/>
        </p:nvSpPr>
        <p:spPr>
          <a:xfrm>
            <a:off x="1031999" y="1598304"/>
            <a:ext cx="22320002" cy="1"/>
          </a:xfrm>
          <a:prstGeom prst="line">
            <a:avLst/>
          </a:prstGeom>
          <a:ln w="12700">
            <a:solidFill>
              <a:srgbClr val="F5F3F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23" name="Cuenco con pasteles de salmón, ensalada y hummus"/>
          <p:cNvSpPr>
            <a:spLocks noGrp="1"/>
          </p:cNvSpPr>
          <p:nvPr>
            <p:ph type="pic" sz="quarter" idx="22"/>
          </p:nvPr>
        </p:nvSpPr>
        <p:spPr>
          <a:xfrm>
            <a:off x="6741792" y="4050541"/>
            <a:ext cx="5180718" cy="25261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24" name="Cuenco con pasteles de salmón, ensalada y hummus"/>
          <p:cNvSpPr>
            <a:spLocks noGrp="1"/>
          </p:cNvSpPr>
          <p:nvPr>
            <p:ph type="pic" sz="quarter" idx="23"/>
          </p:nvPr>
        </p:nvSpPr>
        <p:spPr>
          <a:xfrm>
            <a:off x="18167979" y="4050541"/>
            <a:ext cx="5180718" cy="25261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25" name="Cuenco con pasteles de salmón, ensalada y hummus"/>
          <p:cNvSpPr>
            <a:spLocks noGrp="1"/>
          </p:cNvSpPr>
          <p:nvPr>
            <p:ph type="pic" sz="quarter" idx="24"/>
          </p:nvPr>
        </p:nvSpPr>
        <p:spPr>
          <a:xfrm>
            <a:off x="12454886" y="4050541"/>
            <a:ext cx="5180718" cy="25261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26" name="Cuenco con pasteles de salmón, ensalada y hummus"/>
          <p:cNvSpPr>
            <a:spLocks noGrp="1"/>
          </p:cNvSpPr>
          <p:nvPr>
            <p:ph type="pic" sz="half" idx="25"/>
          </p:nvPr>
        </p:nvSpPr>
        <p:spPr>
          <a:xfrm>
            <a:off x="3537472" y="7664843"/>
            <a:ext cx="17309055" cy="52268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27" name="Título de la diapositiva"/>
          <p:cNvSpPr txBox="1"/>
          <p:nvPr/>
        </p:nvSpPr>
        <p:spPr>
          <a:xfrm>
            <a:off x="1074417" y="2438400"/>
            <a:ext cx="22235166" cy="1374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340804">
              <a:lnSpc>
                <a:spcPct val="85000"/>
              </a:lnSpc>
              <a:defRPr sz="8448" spc="-288">
                <a:solidFill>
                  <a:srgbClr val="F5F3F0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t>Título de la diapositiva</a:t>
            </a:r>
          </a:p>
        </p:txBody>
      </p:sp>
      <p:sp>
        <p:nvSpPr>
          <p:cNvPr id="42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6" y="6711416"/>
            <a:ext cx="5180719" cy="7123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>
                <a:solidFill>
                  <a:srgbClr val="F5F3F0"/>
                </a:solidFill>
              </a:defRPr>
            </a:lvl1pPr>
            <a:lvl2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>
                <a:solidFill>
                  <a:srgbClr val="F5F3F0"/>
                </a:solidFill>
              </a:defRPr>
            </a:lvl2pPr>
            <a:lvl3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>
                <a:solidFill>
                  <a:srgbClr val="F5F3F0"/>
                </a:solidFill>
              </a:defRPr>
            </a:lvl3pPr>
            <a:lvl4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>
                <a:solidFill>
                  <a:srgbClr val="F5F3F0"/>
                </a:solidFill>
              </a:defRPr>
            </a:lvl4pPr>
            <a:lvl5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>
                <a:solidFill>
                  <a:srgbClr val="F5F3F0"/>
                </a:solidFill>
              </a:defRPr>
            </a:lvl5pPr>
          </a:lstStyle>
          <a:p>
            <a:r>
              <a:t>Subtítulo de la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29" name="Nivel de texto 1…"/>
          <p:cNvSpPr txBox="1">
            <a:spLocks noGrp="1"/>
          </p:cNvSpPr>
          <p:nvPr>
            <p:ph type="body" sz="quarter" idx="26" hasCustomPrompt="1"/>
          </p:nvPr>
        </p:nvSpPr>
        <p:spPr>
          <a:xfrm>
            <a:off x="6743696" y="6711416"/>
            <a:ext cx="5180719" cy="7123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>
                <a:solidFill>
                  <a:srgbClr val="F5F3F0"/>
                </a:solidFill>
              </a:defRPr>
            </a:lvl1pPr>
          </a:lstStyle>
          <a:p>
            <a:r>
              <a:t>Subtítulo de la diapositiva</a:t>
            </a:r>
          </a:p>
        </p:txBody>
      </p:sp>
      <p:sp>
        <p:nvSpPr>
          <p:cNvPr id="430" name="Nivel de texto 1…"/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2435837" y="6711416"/>
            <a:ext cx="5180718" cy="7123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>
                <a:solidFill>
                  <a:srgbClr val="F5F3F0"/>
                </a:solidFill>
              </a:defRPr>
            </a:lvl1pPr>
          </a:lstStyle>
          <a:p>
            <a:r>
              <a:t>Subtítulo de la diapositiva</a:t>
            </a:r>
          </a:p>
        </p:txBody>
      </p:sp>
      <p:sp>
        <p:nvSpPr>
          <p:cNvPr id="431" name="Nivel de texto 1…"/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8173696" y="6711416"/>
            <a:ext cx="5180719" cy="712382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3000">
                <a:solidFill>
                  <a:srgbClr val="F5F3F0"/>
                </a:solidFill>
              </a:defRPr>
            </a:lvl1pPr>
          </a:lstStyle>
          <a:p>
            <a:r>
              <a:t>Subtítulo de la diapositiva</a:t>
            </a:r>
          </a:p>
        </p:txBody>
      </p:sp>
      <p:pic>
        <p:nvPicPr>
          <p:cNvPr id="432" name="Imagen 14" descr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Nivel de texto 1…"/>
          <p:cNvSpPr txBox="1">
            <a:spLocks noGrp="1"/>
          </p:cNvSpPr>
          <p:nvPr>
            <p:ph type="body" sz="quarter" idx="29" hasCustomPrompt="1"/>
          </p:nvPr>
        </p:nvSpPr>
        <p:spPr>
          <a:xfrm>
            <a:off x="1028698" y="930618"/>
            <a:ext cx="16423280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</a:lstStyle>
          <a:p>
            <a:r>
              <a:t>Título de la presentación o sección</a:t>
            </a:r>
          </a:p>
        </p:txBody>
      </p:sp>
      <p:sp>
        <p:nvSpPr>
          <p:cNvPr id="43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ecció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5405694" y="3143250"/>
            <a:ext cx="13572612" cy="7429500"/>
          </a:xfrm>
          <a:prstGeom prst="rect">
            <a:avLst/>
          </a:prstGeom>
        </p:spPr>
        <p:txBody>
          <a:bodyPr/>
          <a:lstStyle>
            <a:lvl1pPr>
              <a:defRPr sz="16000" b="1" spc="-400">
                <a:solidFill>
                  <a:srgbClr val="F5F3F0"/>
                </a:solidFill>
              </a:defRPr>
            </a:lvl1pPr>
          </a:lstStyle>
          <a:p>
            <a:r>
              <a:t>Título de sección</a:t>
            </a:r>
          </a:p>
        </p:txBody>
      </p:sp>
      <p:pic>
        <p:nvPicPr>
          <p:cNvPr id="57" name="Imagen 5" descr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930618"/>
            <a:ext cx="16423281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  <a:lvl2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2pPr>
            <a:lvl3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3pPr>
            <a:lvl4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4pPr>
            <a:lvl5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5pPr>
          </a:lstStyle>
          <a:p>
            <a:r>
              <a:t>Título de la presentación o sección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ecció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n 3" descr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5405694" y="3143250"/>
            <a:ext cx="13572612" cy="7429500"/>
          </a:xfrm>
          <a:prstGeom prst="rect">
            <a:avLst/>
          </a:prstGeom>
        </p:spPr>
        <p:txBody>
          <a:bodyPr/>
          <a:lstStyle>
            <a:lvl1pPr>
              <a:defRPr sz="16000" b="1" spc="-400">
                <a:solidFill>
                  <a:srgbClr val="F5F3F0"/>
                </a:solidFill>
              </a:defRPr>
            </a:lvl1pPr>
          </a:lstStyle>
          <a:p>
            <a:r>
              <a:t>Título de sección</a:t>
            </a:r>
          </a:p>
        </p:txBody>
      </p:sp>
      <p:sp>
        <p:nvSpPr>
          <p:cNvPr id="6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930618"/>
            <a:ext cx="16423281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  <a:lvl2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2pPr>
            <a:lvl3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3pPr>
            <a:lvl4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4pPr>
            <a:lvl5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5pPr>
          </a:lstStyle>
          <a:p>
            <a:r>
              <a:t>Título de la presentación o sección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ció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agen 4" descr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8832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5405694" y="3143250"/>
            <a:ext cx="13572612" cy="7429500"/>
          </a:xfrm>
          <a:prstGeom prst="rect">
            <a:avLst/>
          </a:prstGeom>
        </p:spPr>
        <p:txBody>
          <a:bodyPr/>
          <a:lstStyle>
            <a:lvl1pPr>
              <a:defRPr sz="16000" b="1" spc="-400">
                <a:solidFill>
                  <a:srgbClr val="F5F3F0"/>
                </a:solidFill>
              </a:defRPr>
            </a:lvl1pPr>
          </a:lstStyle>
          <a:p>
            <a:r>
              <a:t>Título de sección</a:t>
            </a:r>
          </a:p>
        </p:txBody>
      </p:sp>
      <p:sp>
        <p:nvSpPr>
          <p:cNvPr id="7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930618"/>
            <a:ext cx="16423281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1pPr>
            <a:lvl2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2pPr>
            <a:lvl3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3pPr>
            <a:lvl4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4pPr>
            <a:lvl5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>
                <a:solidFill>
                  <a:srgbClr val="F5F3F0"/>
                </a:solidFill>
              </a:defRPr>
            </a:lvl5pPr>
          </a:lstStyle>
          <a:p>
            <a:r>
              <a:t>Título de la presentación o sección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ció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5405694" y="3143250"/>
            <a:ext cx="13572612" cy="7429500"/>
          </a:xfrm>
          <a:prstGeom prst="rect">
            <a:avLst/>
          </a:prstGeom>
        </p:spPr>
        <p:txBody>
          <a:bodyPr/>
          <a:lstStyle>
            <a:lvl1pPr>
              <a:defRPr sz="16000" b="1" spc="-130"/>
            </a:lvl1pPr>
          </a:lstStyle>
          <a:p>
            <a:r>
              <a:t>Título de sección</a:t>
            </a:r>
          </a:p>
        </p:txBody>
      </p:sp>
      <p:pic>
        <p:nvPicPr>
          <p:cNvPr id="87" name="Imagen 4" descr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930618"/>
            <a:ext cx="16423281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  <a:lvl2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2pPr>
            <a:lvl3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3pPr>
            <a:lvl4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4pPr>
            <a:lvl5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5pPr>
          </a:lstStyle>
          <a:p>
            <a:r>
              <a:t>Título de la presentación o sección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ció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Imagen 3" descr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5701" y="674450"/>
            <a:ext cx="681020" cy="7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Título de sección"/>
          <p:cNvSpPr txBox="1">
            <a:spLocks noGrp="1"/>
          </p:cNvSpPr>
          <p:nvPr>
            <p:ph type="title" hasCustomPrompt="1"/>
          </p:nvPr>
        </p:nvSpPr>
        <p:spPr>
          <a:xfrm>
            <a:off x="5405694" y="3143250"/>
            <a:ext cx="13572612" cy="7429500"/>
          </a:xfrm>
          <a:prstGeom prst="rect">
            <a:avLst/>
          </a:prstGeom>
        </p:spPr>
        <p:txBody>
          <a:bodyPr/>
          <a:lstStyle>
            <a:lvl1pPr>
              <a:defRPr sz="16000" b="1" spc="-130"/>
            </a:lvl1pPr>
          </a:lstStyle>
          <a:p>
            <a:r>
              <a:t>Título de sección</a:t>
            </a:r>
          </a:p>
        </p:txBody>
      </p:sp>
      <p:sp>
        <p:nvSpPr>
          <p:cNvPr id="98" name="Nivel de texto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028697" y="930618"/>
            <a:ext cx="16423281" cy="66768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1pPr>
            <a:lvl2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2pPr>
            <a:lvl3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3pPr>
            <a:lvl4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4pPr>
            <a:lvl5pPr marL="0" indent="0" defTabSz="825500">
              <a:lnSpc>
                <a:spcPct val="70000"/>
              </a:lnSpc>
              <a:spcBef>
                <a:spcPts val="0"/>
              </a:spcBef>
              <a:buSzTx/>
              <a:buNone/>
              <a:defRPr sz="3400" spc="-100"/>
            </a:lvl5pPr>
          </a:lstStyle>
          <a:p>
            <a:r>
              <a:t>Título de la presentación o sección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enco con pasteles de salmón, ensalada y hummus"/>
          <p:cNvSpPr>
            <a:spLocks noGrp="1"/>
          </p:cNvSpPr>
          <p:nvPr>
            <p:ph type="pic" sz="half" idx="21"/>
          </p:nvPr>
        </p:nvSpPr>
        <p:spPr>
          <a:xfrm>
            <a:off x="13613049" y="1212127"/>
            <a:ext cx="9367589" cy="113015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7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2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2"/>
          <p:cNvGrpSpPr/>
          <p:nvPr/>
        </p:nvGrpSpPr>
        <p:grpSpPr>
          <a:xfrm>
            <a:off x="1095796" y="11590019"/>
            <a:ext cx="3248801" cy="1015080"/>
            <a:chOff x="0" y="0"/>
            <a:chExt cx="3248800" cy="1015079"/>
          </a:xfrm>
        </p:grpSpPr>
        <p:pic>
          <p:nvPicPr>
            <p:cNvPr id="2" name="Imagen" descr="Imagen"/>
            <p:cNvPicPr>
              <a:picLocks noChangeAspect="1"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0" y="0"/>
              <a:ext cx="1178279" cy="10150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Imagen" descr="Imagen"/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1519510" y="103585"/>
              <a:ext cx="1729291" cy="9114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" name="Texto del título"/>
          <p:cNvSpPr txBox="1">
            <a:spLocks noGrp="1"/>
          </p:cNvSpPr>
          <p:nvPr>
            <p:ph type="title"/>
          </p:nvPr>
        </p:nvSpPr>
        <p:spPr>
          <a:xfrm>
            <a:off x="1095796" y="3933964"/>
            <a:ext cx="11704320" cy="5345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6" name="Nivel de texto 1…"/>
          <p:cNvSpPr txBox="1">
            <a:spLocks noGrp="1"/>
          </p:cNvSpPr>
          <p:nvPr>
            <p:ph type="body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5E5E5E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p:transition spd="med"/>
  <p:txStyles>
    <p:titleStyle>
      <a:lvl1pPr marL="0" marR="0" indent="0" algn="ctr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-90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1pPr>
      <a:lvl2pPr marL="0" marR="0" indent="0" algn="ctr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-90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2pPr>
      <a:lvl3pPr marL="0" marR="0" indent="0" algn="ctr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-90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3pPr>
      <a:lvl4pPr marL="0" marR="0" indent="0" algn="ctr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-90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4pPr>
      <a:lvl5pPr marL="0" marR="0" indent="0" algn="ctr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-90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5pPr>
      <a:lvl6pPr marL="0" marR="0" indent="0" algn="ctr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-90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6pPr>
      <a:lvl7pPr marL="0" marR="0" indent="0" algn="ctr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-90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7pPr>
      <a:lvl8pPr marL="0" marR="0" indent="0" algn="ctr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-90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8pPr>
      <a:lvl9pPr marL="0" marR="0" indent="0" algn="ctr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-90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9pPr>
    </p:titleStyle>
    <p:bodyStyle>
      <a:lvl1pPr marL="609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600" b="0" i="0" u="none" strike="noStrike" cap="none" spc="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1pPr>
      <a:lvl2pPr marL="1193800" marR="0" indent="-5842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600" b="0" i="0" u="none" strike="noStrike" cap="none" spc="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2pPr>
      <a:lvl3pPr marL="1803400" marR="0" indent="-5842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600" b="0" i="0" u="none" strike="noStrike" cap="none" spc="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3pPr>
      <a:lvl4pPr marL="2413000" marR="0" indent="-5842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600" b="0" i="0" u="none" strike="noStrike" cap="none" spc="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4pPr>
      <a:lvl5pPr marL="3022600" marR="0" indent="-5842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600" b="0" i="0" u="none" strike="noStrike" cap="none" spc="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5pPr>
      <a:lvl6pPr marL="3632200" marR="0" indent="-5842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600" b="0" i="0" u="none" strike="noStrike" cap="none" spc="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6pPr>
      <a:lvl7pPr marL="4241800" marR="0" indent="-5842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600" b="0" i="0" u="none" strike="noStrike" cap="none" spc="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7pPr>
      <a:lvl8pPr marL="4851400" marR="0" indent="-5842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600" b="0" i="0" u="none" strike="noStrike" cap="none" spc="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8pPr>
      <a:lvl9pPr marL="5461000" marR="0" indent="-5842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600" b="0" i="0" u="none" strike="noStrike" cap="none" spc="0" baseline="0">
          <a:solidFill>
            <a:srgbClr val="0D1725"/>
          </a:solidFill>
          <a:uFillTx/>
          <a:latin typeface="IBM Plex Sans"/>
          <a:ea typeface="IBM Plex Sans"/>
          <a:cs typeface="IBM Plex Sans"/>
          <a:sym typeface="IBM Plex Sans"/>
        </a:defRPr>
      </a:lvl9pPr>
    </p:bodyStyle>
    <p:otherStyle>
      <a:lvl1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ctao.or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9FAB7C-03B7-A95A-7336-09C737A73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Marcador de número de diapositiva 1">
            <a:extLst>
              <a:ext uri="{FF2B5EF4-FFF2-40B4-BE49-F238E27FC236}">
                <a16:creationId xmlns:a16="http://schemas.microsoft.com/office/drawing/2014/main" id="{60B04A7B-E055-87FD-04D7-BF8A5A1C29D3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468" name="vídeo-pegado.png" descr="vídeo-pegado.png">
            <a:extLst>
              <a:ext uri="{FF2B5EF4-FFF2-40B4-BE49-F238E27FC236}">
                <a16:creationId xmlns:a16="http://schemas.microsoft.com/office/drawing/2014/main" id="{BEF4EC49-F4C9-093C-7FAE-76AD504BB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AAA99AC-E1BE-9E7F-0AAF-C137304601BA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8E88036-8DD4-36FC-4B08-FAB51A480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43631"/>
            <a:ext cx="24363257" cy="1245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7853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372;p20"/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t>GRAVITATIONAL WAVES</a:t>
            </a:r>
          </a:p>
        </p:txBody>
      </p:sp>
      <p:sp>
        <p:nvSpPr>
          <p:cNvPr id="498" name="Marcador de número de diapositiva 1"/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499" name="CuadroTexto 4"/>
          <p:cNvSpPr txBox="1"/>
          <p:nvPr/>
        </p:nvSpPr>
        <p:spPr>
          <a:xfrm>
            <a:off x="1111103" y="10469333"/>
            <a:ext cx="23234373" cy="267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 dirty="0">
              <a:solidFill>
                <a:srgbClr val="0433FF"/>
              </a:solidFill>
            </a:endParaRP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ET - Next generation infrastructure to host such a large scientific and technological </a:t>
            </a:r>
            <a:r>
              <a:rPr dirty="0" err="1">
                <a:solidFill>
                  <a:srgbClr val="0433FF"/>
                </a:solidFill>
              </a:rPr>
              <a:t>endeavour</a:t>
            </a:r>
            <a:r>
              <a:rPr dirty="0">
                <a:solidFill>
                  <a:srgbClr val="0433FF"/>
                </a:solidFill>
              </a:rPr>
              <a:t>.</a:t>
            </a:r>
          </a:p>
          <a:p>
            <a:pPr algn="just">
              <a:defRPr sz="3200">
                <a:solidFill>
                  <a:srgbClr val="0433FF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/>
              <a:t>ET - Extensive R&amp;D efforts in key technologies. </a:t>
            </a:r>
          </a:p>
          <a:p>
            <a:pPr algn="just">
              <a:defRPr sz="3200">
                <a:solidFill>
                  <a:srgbClr val="0433FF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/>
              <a:t>ET - Highlight roadmap of R&amp;D activities for ET (crystals, vacuum, … ) across Europe - message to funding agencies.(D´Hondt)  </a:t>
            </a:r>
          </a:p>
          <a:p>
            <a:pPr algn="just">
              <a:defRPr sz="3200">
                <a:solidFill>
                  <a:srgbClr val="0433FF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/>
              <a:t>ET - Data analysis challenges require a plan for computing &amp; software technologies development</a:t>
            </a:r>
          </a:p>
        </p:txBody>
      </p:sp>
      <p:sp>
        <p:nvSpPr>
          <p:cNvPr id="500" name="CuadroTexto 4"/>
          <p:cNvSpPr txBox="1"/>
          <p:nvPr/>
        </p:nvSpPr>
        <p:spPr>
          <a:xfrm>
            <a:off x="1111103" y="1796774"/>
            <a:ext cx="22576361" cy="9756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The Virgo GW (in O4 observing run) upgrades (O5, 2030) will be critical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to keep Europe at the forefront of GW astronomy: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as observatory enabling new and impactful discoveries.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advancing key technologies and building expertise for ET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Einstein Telescope (ET) stands out as the most indicated next-generation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infrastructure to be included in the roadmap. It is of interest not only to the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GW community but also to a broader range of astroparticle scientists.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lvl="3" indent="685800"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lvl="3" indent="685800"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lvl="8" indent="1828800"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                                                         Currently:  design comparison between triangular and 2L shape configurations </a:t>
            </a:r>
          </a:p>
          <a:p>
            <a:pPr lvl="8" indent="1828800"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                                                         ET requires extensive R&amp;D efforts in key technologies. Major challenge will                      </a:t>
            </a:r>
          </a:p>
          <a:p>
            <a:pPr lvl="8" indent="1828800"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                                                         be access to the low-frequency range (cryogenic). Development of a specific </a:t>
            </a:r>
          </a:p>
          <a:p>
            <a:pPr lvl="8" indent="1828800"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                                                         data analysis and MDC roadmap.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LISA raises great expectations (launch planned for 2035) - new observational band at low frequencies 0.1 mHz and 1 Hz.</a:t>
            </a:r>
          </a:p>
        </p:txBody>
      </p:sp>
      <p:pic>
        <p:nvPicPr>
          <p:cNvPr id="501" name="Captura de pantalla 2025-10-09 a las 12.56.45.png" descr="Captura de pantalla 2025-10-09 a las 12.56.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321" y="6129152"/>
            <a:ext cx="7898425" cy="3978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02" name="Captura de pantalla 2025-10-09 a las 12.57.53.png" descr="Captura de pantalla 2025-10-09 a las 12.57.5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8431" y="1619596"/>
            <a:ext cx="7898425" cy="5455269"/>
          </a:xfrm>
          <a:prstGeom prst="rect">
            <a:avLst/>
          </a:prstGeom>
          <a:ln w="12700">
            <a:miter lim="400000"/>
          </a:ln>
        </p:spPr>
      </p:pic>
      <p:pic>
        <p:nvPicPr>
          <p:cNvPr id="503" name="vídeo-pegado.png" descr="vídeo-pegad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CuadroTexto 4"/>
          <p:cNvSpPr txBox="1"/>
          <p:nvPr/>
        </p:nvSpPr>
        <p:spPr>
          <a:xfrm>
            <a:off x="1111103" y="1796774"/>
            <a:ext cx="22161794" cy="1167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>
                <a:solidFill>
                  <a:srgbClr val="0433FF"/>
                </a:solidFill>
              </a:rPr>
              <a:t>Understanding neutrino properties</a:t>
            </a:r>
            <a:r>
              <a:t>: matrix elements for 0ν2β decay using modern nuclear physics methods, neutrino–nucleus interactions from low-energy nuclear processes up to the highest energies relevant to neutrino telescopes, interpretation of data, breaking degeneracies between SM and BSM effects.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>
                <a:solidFill>
                  <a:srgbClr val="0433FF"/>
                </a:solidFill>
              </a:rPr>
              <a:t>Exploring the dark matter landscape</a:t>
            </a:r>
            <a:r>
              <a:t>: cast a broad net (many different DM candidates, WIMPs remain an interesting candidate, connections with other areas as extended Higgs sectors, strong CP problem, MeV-scale experiments, dark sector searches, cosmology, …, signal + background (!) Predictions, new detection concepts, understanding the DM production mechanism, understanding the DM distribution in the Milky Way.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>
                <a:solidFill>
                  <a:srgbClr val="0433FF"/>
                </a:solidFill>
              </a:rPr>
              <a:t>Understanding extreme astrophysical environments</a:t>
            </a:r>
            <a:r>
              <a:t>: neutron Stars, Supernovae, and their surroundings sources of UHE CRs, UHE neutrinos. Requires an interdisciplinary effort: nuclear and hadron physics (EoS of neutron stars, etc.), neutrino physics (oscillations of SN neutrinos, high-E ν sources), GW (signal predictions, interpretation of observations), new physics in these objects.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I</a:t>
            </a:r>
            <a:r>
              <a:rPr>
                <a:solidFill>
                  <a:srgbClr val="0433FF"/>
                </a:solidFill>
              </a:rPr>
              <a:t>mproving GW signal predictions</a:t>
            </a:r>
            <a:r>
              <a:t>: improved template banks (post-Newtonian dynamics using method from particle physics), numerical GR, signals from the early Universe, signatures of physics beyond the SM), more efficient calculations (new theoretical methods, AI-assisted methods),…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>
                <a:solidFill>
                  <a:srgbClr val="0433FF"/>
                </a:solidFill>
              </a:rPr>
              <a:t>Interpreting cosmological data</a:t>
            </a:r>
            <a:r>
              <a:t>: relating new data (DESI, Euclid, …) to underlying particle physics models, interplay between different observations, connections between cosmology, astrophysics, particle physics, understanding anomalies (e.g. H</a:t>
            </a:r>
            <a:r>
              <a:rPr sz="1866"/>
              <a:t>0</a:t>
            </a:r>
            <a:r>
              <a:t> tension) either within the SM or beyond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</p:txBody>
      </p:sp>
      <p:sp>
        <p:nvSpPr>
          <p:cNvPr id="506" name="Google Shape;372;p20"/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t>ASTROPARTICLE THEORY</a:t>
            </a:r>
          </a:p>
        </p:txBody>
      </p:sp>
      <p:sp>
        <p:nvSpPr>
          <p:cNvPr id="507" name="Marcador de número de diapositiva 1"/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pic>
        <p:nvPicPr>
          <p:cNvPr id="509" name="vídeo-pegado.png" descr="vídeo-pegad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372;p20"/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rPr lang="es-ES" dirty="0"/>
              <a:t>APPEC</a:t>
            </a:r>
            <a:endParaRPr dirty="0"/>
          </a:p>
        </p:txBody>
      </p:sp>
      <p:sp>
        <p:nvSpPr>
          <p:cNvPr id="464" name="Marcador de número de diapositiva 1"/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pic>
        <p:nvPicPr>
          <p:cNvPr id="468" name="vídeo-pegado.png" descr="vídeo-pegad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61F7A628-E063-F896-84AF-11B5ED10B9F3}"/>
              </a:ext>
            </a:extLst>
          </p:cNvPr>
          <p:cNvSpPr txBox="1">
            <a:spLocks/>
          </p:cNvSpPr>
          <p:nvPr/>
        </p:nvSpPr>
        <p:spPr>
          <a:xfrm>
            <a:off x="1727200" y="5333999"/>
            <a:ext cx="20472400" cy="662940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600" b="0" i="0" u="none" strike="noStrike" cap="none" spc="0" baseline="0">
                <a:solidFill>
                  <a:schemeClr val="tx1"/>
                </a:solidFill>
                <a:uFillTx/>
                <a:latin typeface="IBM Plex Sans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0" indent="0" algn="just" hangingPunct="1">
              <a:buNone/>
            </a:pPr>
            <a:endParaRPr lang="en-US" sz="4800" dirty="0">
              <a:solidFill>
                <a:srgbClr val="0D1725"/>
              </a:solidFill>
              <a:latin typeface="IBM Plex Sans" panose="020B0503050203000203" pitchFamily="34" charset="0"/>
              <a:ea typeface="+mj-ea"/>
              <a:cs typeface="+mj-cs"/>
              <a:sym typeface="IBM Plex Sans Medium"/>
            </a:endParaRPr>
          </a:p>
          <a:p>
            <a:pPr marL="0" indent="0" algn="just" hangingPunct="1">
              <a:buNone/>
            </a:pPr>
            <a:r>
              <a:rPr lang="en-US" sz="4800" b="1" dirty="0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ASTROPARTICLE PHYSICS EUROPEAN CONSORTIUM</a:t>
            </a:r>
          </a:p>
          <a:p>
            <a:pPr marL="0" indent="0" algn="just" hangingPunct="1">
              <a:buNone/>
            </a:pPr>
            <a:r>
              <a:rPr lang="en-US" sz="4800" dirty="0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Provide a discussion forum for the coordination of European </a:t>
            </a:r>
            <a:r>
              <a:rPr lang="en-US" sz="4800" dirty="0" err="1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Astroparticle</a:t>
            </a:r>
            <a:r>
              <a:rPr lang="en-US" sz="4800" dirty="0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 Physics and express collective views on </a:t>
            </a:r>
            <a:r>
              <a:rPr lang="en-US" sz="4800" dirty="0" err="1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astroparticle</a:t>
            </a:r>
            <a:r>
              <a:rPr lang="en-US" sz="4800" dirty="0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 physics in international fora.</a:t>
            </a:r>
          </a:p>
          <a:p>
            <a:pPr marL="0" indent="0" algn="just" hangingPunct="1">
              <a:buNone/>
            </a:pPr>
            <a:r>
              <a:rPr lang="en-US" sz="4800" dirty="0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Develop and update long term strategies (e.g. roadmap for European </a:t>
            </a:r>
            <a:r>
              <a:rPr lang="en-US" sz="4800" dirty="0" err="1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Astroparticle</a:t>
            </a:r>
            <a:r>
              <a:rPr lang="en-US" sz="4800" dirty="0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 physics) and participate in European scientific strategy such as the European Strategy Session of CERN Council and ESFRI.</a:t>
            </a:r>
          </a:p>
          <a:p>
            <a:pPr marL="0" indent="0" algn="just" hangingPunct="1">
              <a:buNone/>
            </a:pPr>
            <a:r>
              <a:rPr lang="en-US" sz="4800" dirty="0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Develop closer relationships with organizations involved in </a:t>
            </a:r>
            <a:r>
              <a:rPr lang="en-US" sz="4800" dirty="0" err="1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Astroparticle</a:t>
            </a:r>
            <a:r>
              <a:rPr lang="en-US" sz="4800" dirty="0">
                <a:solidFill>
                  <a:srgbClr val="0D1725"/>
                </a:solidFill>
                <a:latin typeface="IBM Plex Sans" panose="020B0503050203000203" pitchFamily="34" charset="0"/>
                <a:ea typeface="+mj-ea"/>
                <a:cs typeface="+mj-cs"/>
                <a:sym typeface="IBM Plex Sans Medium"/>
              </a:rPr>
              <a:t> Physics research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vídeo-pegado.png" descr="vídeo-pegad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95" y="8936961"/>
            <a:ext cx="12446179" cy="4353433"/>
          </a:xfrm>
          <a:prstGeom prst="rect">
            <a:avLst/>
          </a:prstGeom>
          <a:ln w="12700">
            <a:miter lim="400000"/>
          </a:ln>
        </p:spPr>
      </p:pic>
      <p:sp>
        <p:nvSpPr>
          <p:cNvPr id="444" name="Google Shape;372;p20"/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t>Timeline to elaborate the European AstroParticle Physics Strategy 2027-2036 </a:t>
            </a:r>
          </a:p>
        </p:txBody>
      </p:sp>
      <p:sp>
        <p:nvSpPr>
          <p:cNvPr id="445" name="Marcador de número de diapositiva 1"/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446" name="vídeo-pegado.png" descr="vídeo-pegad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23" y="1802157"/>
            <a:ext cx="22497954" cy="4494598"/>
          </a:xfrm>
          <a:prstGeom prst="rect">
            <a:avLst/>
          </a:prstGeom>
          <a:ln w="12700">
            <a:miter lim="400000"/>
          </a:ln>
        </p:spPr>
      </p:pic>
      <p:pic>
        <p:nvPicPr>
          <p:cNvPr id="447" name="vídeo-pegado.png" descr="vídeo-pegad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6325" y="6203944"/>
            <a:ext cx="11301861" cy="7267661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CuadroTexto 4"/>
          <p:cNvSpPr txBox="1"/>
          <p:nvPr/>
        </p:nvSpPr>
        <p:spPr>
          <a:xfrm>
            <a:off x="615957" y="5709836"/>
            <a:ext cx="10608094" cy="341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SCIENTIFIC ADVISORY COMMITTEE +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16 topics addressed by 23 members: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A. Ianni (chair) and M. de Nuarois (deputy chair)</a:t>
            </a:r>
            <a:endParaRPr sz="1200"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1 secretary (N. Rossi). </a:t>
            </a:r>
          </a:p>
          <a:p>
            <a:pPr marL="320842" indent="-320842" algn="just">
              <a:buSzPct val="100000"/>
              <a:buChar char="+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8 external members and 2 GA members.</a:t>
            </a:r>
          </a:p>
          <a:p>
            <a:pPr algn="l" defTabSz="457200">
              <a:defRPr sz="26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200" b="0"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449" name="Línea"/>
          <p:cNvSpPr/>
          <p:nvPr/>
        </p:nvSpPr>
        <p:spPr>
          <a:xfrm flipH="1" flipV="1">
            <a:off x="3154842" y="4638453"/>
            <a:ext cx="1005014" cy="1588700"/>
          </a:xfrm>
          <a:prstGeom prst="line">
            <a:avLst/>
          </a:prstGeom>
          <a:ln w="177800">
            <a:solidFill>
              <a:srgbClr val="FF2600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50" name="Línea"/>
          <p:cNvSpPr/>
          <p:nvPr/>
        </p:nvSpPr>
        <p:spPr>
          <a:xfrm flipH="1" flipV="1">
            <a:off x="12517199" y="4876189"/>
            <a:ext cx="1005014" cy="1588700"/>
          </a:xfrm>
          <a:prstGeom prst="line">
            <a:avLst/>
          </a:prstGeom>
          <a:ln w="177800">
            <a:solidFill>
              <a:srgbClr val="0433FF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451" name="vídeo-pegado.png" descr="vídeo-pegad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CuadroTexto 4"/>
          <p:cNvSpPr txBox="1"/>
          <p:nvPr/>
        </p:nvSpPr>
        <p:spPr>
          <a:xfrm>
            <a:off x="11496647" y="5750745"/>
            <a:ext cx="4265262" cy="39014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 + </a:t>
            </a:r>
          </a:p>
          <a:p>
            <a:pPr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indirect detection</a:t>
            </a:r>
          </a:p>
          <a:p>
            <a:pPr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 + </a:t>
            </a:r>
          </a:p>
          <a:p>
            <a:pPr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accelerator searches</a:t>
            </a:r>
          </a:p>
        </p:txBody>
      </p:sp>
      <p:sp>
        <p:nvSpPr>
          <p:cNvPr id="454" name="Google Shape;372;p20"/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t>DARK MATTER</a:t>
            </a:r>
          </a:p>
        </p:txBody>
      </p:sp>
      <p:sp>
        <p:nvSpPr>
          <p:cNvPr id="455" name="Marcador de número de diapositiva 1"/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pic>
        <p:nvPicPr>
          <p:cNvPr id="456" name="Captura de pantalla 2025-10-09 a las 10.40.26.png" descr="Captura de pantalla 2025-10-09 a las 10.40.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32" y="1784073"/>
            <a:ext cx="10599975" cy="7899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7" name="Captura de pantalla 2025-10-09 a las 10.41.15.png" descr="Captura de pantalla 2025-10-09 a las 10.41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3064" y="1796773"/>
            <a:ext cx="5731795" cy="3673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8" name="Captura de pantalla 2025-10-09 a las 10.41.45.png" descr="Captura de pantalla 2025-10-09 a las 10.41.4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3087" y="1796774"/>
            <a:ext cx="6701060" cy="4274814"/>
          </a:xfrm>
          <a:prstGeom prst="rect">
            <a:avLst/>
          </a:prstGeom>
          <a:ln w="12700">
            <a:miter lim="400000"/>
          </a:ln>
        </p:spPr>
      </p:pic>
      <p:pic>
        <p:nvPicPr>
          <p:cNvPr id="459" name="Captura de pantalla 2025-10-09 a las 10.42.17.png" descr="Captura de pantalla 2025-10-09 a las 10.42.1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0960" y="5368378"/>
            <a:ext cx="7159787" cy="4274815"/>
          </a:xfrm>
          <a:prstGeom prst="rect">
            <a:avLst/>
          </a:prstGeom>
          <a:ln w="12700">
            <a:miter lim="400000"/>
          </a:ln>
        </p:spPr>
      </p:pic>
      <p:sp>
        <p:nvSpPr>
          <p:cNvPr id="460" name="CuadroTexto 4"/>
          <p:cNvSpPr txBox="1"/>
          <p:nvPr/>
        </p:nvSpPr>
        <p:spPr>
          <a:xfrm>
            <a:off x="1108212" y="9622817"/>
            <a:ext cx="22491354" cy="36933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 dirty="0"/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Among the top scientific questions in Fundamental Physics. </a:t>
            </a:r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Diverse as astronomical observations (from radio to gamma radiation).</a:t>
            </a:r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In discovery phase: guaranteed signal in a given range? Differences in size and resources depending on the frequency. Need of R&amp;D and new technologies.</a:t>
            </a:r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Works and discussions to define a common strategy (in various bandwidths) for the next decade.</a:t>
            </a:r>
          </a:p>
        </p:txBody>
      </p:sp>
      <p:pic>
        <p:nvPicPr>
          <p:cNvPr id="461" name="vídeo-pegado.png" descr="vídeo-pegado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56727" y="581249"/>
            <a:ext cx="3431926" cy="994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2832B-E9C3-EB52-C567-88B9D1476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372;p20">
            <a:extLst>
              <a:ext uri="{FF2B5EF4-FFF2-40B4-BE49-F238E27FC236}">
                <a16:creationId xmlns:a16="http://schemas.microsoft.com/office/drawing/2014/main" id="{F4E97C70-A6E3-D2FC-A473-ED53E6CCC5E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t>NEUTRINO PROPERTIES</a:t>
            </a:r>
          </a:p>
        </p:txBody>
      </p:sp>
      <p:sp>
        <p:nvSpPr>
          <p:cNvPr id="464" name="Marcador de número de diapositiva 1">
            <a:extLst>
              <a:ext uri="{FF2B5EF4-FFF2-40B4-BE49-F238E27FC236}">
                <a16:creationId xmlns:a16="http://schemas.microsoft.com/office/drawing/2014/main" id="{4F2FA992-019E-B1F3-57D6-7A89832F530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465" name="CuadroTexto 4">
            <a:extLst>
              <a:ext uri="{FF2B5EF4-FFF2-40B4-BE49-F238E27FC236}">
                <a16:creationId xmlns:a16="http://schemas.microsoft.com/office/drawing/2014/main" id="{DFD9895D-F682-8BEB-D0B0-A6FC543C8CED}"/>
              </a:ext>
            </a:extLst>
          </p:cNvPr>
          <p:cNvSpPr txBox="1"/>
          <p:nvPr/>
        </p:nvSpPr>
        <p:spPr>
          <a:xfrm>
            <a:off x="1087201" y="10922778"/>
            <a:ext cx="22161794" cy="2462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 dirty="0"/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Guaranteed signal (in the simplest scenarios). Discoveries expected in the period 2027-2036.</a:t>
            </a:r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Ultra-low background required and very low signals (very large detectors). R&amp;D needed to reach the lowest sensitivities needed to find the expected signals.</a:t>
            </a:r>
          </a:p>
        </p:txBody>
      </p:sp>
      <p:sp>
        <p:nvSpPr>
          <p:cNvPr id="466" name="CuadroTexto 4">
            <a:extLst>
              <a:ext uri="{FF2B5EF4-FFF2-40B4-BE49-F238E27FC236}">
                <a16:creationId xmlns:a16="http://schemas.microsoft.com/office/drawing/2014/main" id="{2C8586E9-FC54-291F-8EB8-E33EBD3D8B47}"/>
              </a:ext>
            </a:extLst>
          </p:cNvPr>
          <p:cNvSpPr txBox="1"/>
          <p:nvPr/>
        </p:nvSpPr>
        <p:spPr>
          <a:xfrm>
            <a:off x="1111103" y="1796774"/>
            <a:ext cx="22161794" cy="8892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NEUTRINOLESS DOUBLE BETA DECAY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LEGEND-1000 - 1000 kg 76Ge-enriched HPGe detectors based on LEGEND-200 with much lower background. background [selected by US downselect, DOE &amp; Europe summit and on German RI prioritization short list].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CUPID - 450 kg of Li2MoO4 cryobolometer crystals, 240 kg 100Mo) using CUORE cryostat, with light and heat read-out, heat readout, lower bg [selected by DOE &amp; Europe summit].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NEXT-HD - 1 t HP-TPC with 136Xe-enriched xenon gas with identification capabilities (two electron vertex, Ba tagging).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XLZD - a 60 (80) t multipurpose liquid natural xenon observatory, dark matter detector with competitive sensitivity.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BETA DECAY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- KATRIN+ (first R&amp;D phase): cover fully inverted neutrino mass ordering and finally normal neutrino mass ordering: reuse KATRIN setup to a big part, enhance to differential spectral measurement, atomic tritium source (R&amp;D with Project 8).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R&amp;D projects: EC - 163Ho cryogenic bolometers (ECHo, HOLMES), 3H beta spectroscopy (Project 8,QNTM, Ptolemy)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CP-VIOLATION AND NEUTRINO MASS PARAMETERS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HyperKamiokande - 188 kton fiducial water Cherenkov detector + 295km baseline neutrino beam. Data taking in 2028.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DUNE - 40+ kton fiducial liquid Argon detector + 1300 km baseline neutrino beam. Data taking in 2030+.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JUNO -  20 kton liquid scintillator reactor neutrino experiment. Taking data since 2025. </a:t>
            </a:r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IceCUBE/KM3NeT (DeepCore/PINGU, ORCA). Taking data. </a:t>
            </a:r>
          </a:p>
        </p:txBody>
      </p:sp>
      <p:pic>
        <p:nvPicPr>
          <p:cNvPr id="467" name="Captura de pantalla 2025-10-09 a las 13.24.52.png" descr="Captura de pantalla 2025-10-09 a las 13.24.52.png">
            <a:extLst>
              <a:ext uri="{FF2B5EF4-FFF2-40B4-BE49-F238E27FC236}">
                <a16:creationId xmlns:a16="http://schemas.microsoft.com/office/drawing/2014/main" id="{F44E1397-74EF-48BC-93E6-ED5FEE1600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714039" y="1796774"/>
            <a:ext cx="2569023" cy="2315108"/>
          </a:xfrm>
          <a:prstGeom prst="rect">
            <a:avLst/>
          </a:prstGeom>
          <a:ln w="12700">
            <a:miter lim="400000"/>
          </a:ln>
        </p:spPr>
      </p:pic>
      <p:pic>
        <p:nvPicPr>
          <p:cNvPr id="468" name="vídeo-pegado.png" descr="vídeo-pegado.png">
            <a:extLst>
              <a:ext uri="{FF2B5EF4-FFF2-40B4-BE49-F238E27FC236}">
                <a16:creationId xmlns:a16="http://schemas.microsoft.com/office/drawing/2014/main" id="{636B6919-6456-BA33-1DBF-0784324C7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8736090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372;p20"/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t>MULTIMESSENGER</a:t>
            </a:r>
          </a:p>
        </p:txBody>
      </p:sp>
      <p:sp>
        <p:nvSpPr>
          <p:cNvPr id="471" name="Marcador de número de diapositiva 1"/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472" name="CuadroTexto 4"/>
          <p:cNvSpPr txBox="1"/>
          <p:nvPr/>
        </p:nvSpPr>
        <p:spPr>
          <a:xfrm>
            <a:off x="1111103" y="10069685"/>
            <a:ext cx="22161794" cy="3077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 dirty="0"/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Identify missing instruments, optimize sky coverage, time schedule in the short and long term, enhance coordination (with space observatories). </a:t>
            </a:r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Develop multi-messenger platform (in collaboration with LSST, …) in an European research infrastructure (Horizon- project ACME).</a:t>
            </a:r>
          </a:p>
        </p:txBody>
      </p:sp>
      <p:sp>
        <p:nvSpPr>
          <p:cNvPr id="473" name="CuadroTexto 4"/>
          <p:cNvSpPr txBox="1"/>
          <p:nvPr/>
        </p:nvSpPr>
        <p:spPr>
          <a:xfrm>
            <a:off x="1111103" y="1796774"/>
            <a:ext cx="22161794" cy="7826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20842" indent="-320842" algn="just">
              <a:buSzPct val="100000"/>
              <a:buChar char="-"/>
              <a:defRPr sz="3200">
                <a:solidFill>
                  <a:srgbClr val="000000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Multi-Messenger(MM) is not so new: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Transient events: merger of compact objects (GW170817), supernovae (SN1987A), AGN flares (TXS 0506+056).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Steady sources: active galaxy (NGC 1068), solar neutrinos.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Multi-messenger/multi-wavelength for galactic and extragalactic sources in cosmic-rays and diffuse backgrounds.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Multi-messenger as multi-probe: combination of different messenger results (e.g cosmology).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What is new in MM: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next-generation GW and neutrino observatories will turn rare multi-messenger events into routine (hundreds/ year).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main current and ongoing projects: LIGO, Virgo, Kagra, Super-Kamiokande, SNO+, JUNO, KM3NeT, Ice-Cube, Vera Rubin, VLT-ESO, Swift, FERMI, SVOM, Einstein Probe, CTAO.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main future projects: ET, LISA, Hyper-Kamiokande, DUNE, massive dark matter detectors ,THESEUS, newASTROGAM, ELT, WST, SKA.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Define a strategy to optimize the limited observational resources: Wide-FoV instruments (e.g. Vera Rubin, WST), high energy all-sky satellites (Theseus,newASTROGAM), sensitive instruments,…</a:t>
            </a:r>
          </a:p>
        </p:txBody>
      </p:sp>
      <p:pic>
        <p:nvPicPr>
          <p:cNvPr id="474" name="vídeo-pegado.png" descr="vídeo-pegad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372;p20"/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t>COSMIC RAYS</a:t>
            </a:r>
          </a:p>
        </p:txBody>
      </p:sp>
      <p:sp>
        <p:nvSpPr>
          <p:cNvPr id="477" name="Marcador de número de diapositiva 1"/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478" name="CuadroTexto 4"/>
          <p:cNvSpPr txBox="1"/>
          <p:nvPr/>
        </p:nvSpPr>
        <p:spPr>
          <a:xfrm>
            <a:off x="1108212" y="10884120"/>
            <a:ext cx="2216179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 dirty="0"/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Mature plan with modest budget. Member of the </a:t>
            </a:r>
            <a:r>
              <a:rPr dirty="0" err="1">
                <a:solidFill>
                  <a:srgbClr val="0433FF"/>
                </a:solidFill>
              </a:rPr>
              <a:t>multimessenger</a:t>
            </a:r>
            <a:r>
              <a:rPr dirty="0">
                <a:solidFill>
                  <a:srgbClr val="0433FF"/>
                </a:solidFill>
              </a:rPr>
              <a:t> squad. </a:t>
            </a:r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Importance of supporting R&amp;D, particularly in radio. </a:t>
            </a:r>
          </a:p>
        </p:txBody>
      </p:sp>
      <p:pic>
        <p:nvPicPr>
          <p:cNvPr id="479" name="Captura de pantalla 2025-10-09 a las 11.47.04.png" descr="Captura de pantalla 2025-10-09 a las 11.47.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247" y="1908550"/>
            <a:ext cx="10680701" cy="5346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80" name="Captura de pantalla 2025-10-09 a las 11.47.21.png" descr="Captura de pantalla 2025-10-09 a las 11.47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120" y="1908550"/>
            <a:ext cx="11098653" cy="5346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81" name="Captura de pantalla 2025-10-09 a las 11.48.31.png" descr="Captura de pantalla 2025-10-09 a las 11.48.3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8781" y="7259157"/>
            <a:ext cx="14289316" cy="3272494"/>
          </a:xfrm>
          <a:prstGeom prst="rect">
            <a:avLst/>
          </a:prstGeom>
          <a:ln w="12700">
            <a:miter lim="400000"/>
          </a:ln>
        </p:spPr>
      </p:pic>
      <p:pic>
        <p:nvPicPr>
          <p:cNvPr id="482" name="Captura de pantalla 2025-10-09 a las 11.54.04.png" descr="Captura de pantalla 2025-10-09 a las 11.54.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79409" y="7254582"/>
            <a:ext cx="4639465" cy="5346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83" name="vídeo-pegado.png" descr="vídeo-pegado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372;p20"/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t>GAMMA RAYS</a:t>
            </a:r>
          </a:p>
        </p:txBody>
      </p:sp>
      <p:sp>
        <p:nvSpPr>
          <p:cNvPr id="486" name="Marcador de número de diapositiva 1"/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487" name="CuadroTexto 4"/>
          <p:cNvSpPr txBox="1"/>
          <p:nvPr/>
        </p:nvSpPr>
        <p:spPr>
          <a:xfrm>
            <a:off x="1111103" y="11300792"/>
            <a:ext cx="2216179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 dirty="0"/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Mature Plan. Significant delays in delivery instruments and science. </a:t>
            </a:r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Large number of instruments in a large energy range </a:t>
            </a:r>
            <a:r>
              <a:rPr dirty="0">
                <a:solidFill>
                  <a:srgbClr val="FF2600"/>
                </a:solidFill>
              </a:rPr>
              <a:t>in operation. </a:t>
            </a:r>
            <a:r>
              <a:rPr dirty="0">
                <a:solidFill>
                  <a:srgbClr val="0433FF"/>
                </a:solidFill>
              </a:rPr>
              <a:t>USA funding situation?.</a:t>
            </a:r>
          </a:p>
        </p:txBody>
      </p:sp>
      <p:sp>
        <p:nvSpPr>
          <p:cNvPr id="488" name="CuadroTexto 4"/>
          <p:cNvSpPr txBox="1"/>
          <p:nvPr/>
        </p:nvSpPr>
        <p:spPr>
          <a:xfrm>
            <a:off x="1111103" y="1796774"/>
            <a:ext cx="22161794" cy="974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Cherenkov Telescope Array Observatory (CTAO), from 20 GeV to 300 TeV, </a:t>
            </a:r>
            <a:r>
              <a:rPr u="sng">
                <a:solidFill>
                  <a:srgbClr val="0D1725"/>
                </a:solidFill>
                <a:uFill>
                  <a:solidFill>
                    <a:srgbClr val="0D1725"/>
                  </a:solidFill>
                </a:uFill>
                <a:hlinkClick r:id="rId2"/>
              </a:rPr>
              <a:t>https://www.ctao.org</a:t>
            </a:r>
            <a:r>
              <a:t>. Two sites (Spain and Chile), ERIC approved in 2025, funding for alpha configuration, and now </a:t>
            </a:r>
            <a:r>
              <a:rPr>
                <a:solidFill>
                  <a:srgbClr val="000000"/>
                </a:solidFill>
              </a:rPr>
              <a:t>telescopes need to be built. </a:t>
            </a:r>
            <a:r>
              <a:t>Scientific operation expected before 2030. </a:t>
            </a:r>
            <a:r>
              <a:rPr>
                <a:solidFill>
                  <a:srgbClr val="000000"/>
                </a:solidFill>
              </a:rPr>
              <a:t>Discussions about how </a:t>
            </a:r>
            <a:r>
              <a:t>to best/quick build it, and secure funding for long-term operations.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Southern Wide-field Gamma-ray Observatory (SWGO), from 100 GeV to PeV, </a:t>
            </a:r>
            <a:r>
              <a:rPr u="sng">
                <a:solidFill>
                  <a:srgbClr val="0D1725"/>
                </a:solidFill>
                <a:uFill>
                  <a:solidFill>
                    <a:srgbClr val="0D1725"/>
                  </a:solidFill>
                </a:uFill>
                <a:hlinkClick r:id="rId2"/>
              </a:rPr>
              <a:t>https://www.swgo.org</a:t>
            </a:r>
            <a:r>
              <a:t>. Prototypes of the water Cherenkov detectors being constructed and will soon be deployed to demonstrate the observatory’s technological and scientific potential. Scientific operation could happen in early 2030s</a:t>
            </a:r>
            <a:r>
              <a:rPr>
                <a:solidFill>
                  <a:srgbClr val="000000"/>
                </a:solidFill>
              </a:rPr>
              <a:t>, but project is not yet funded.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>
              <a:solidFill>
                <a:srgbClr val="000000"/>
              </a:solidFill>
            </a:endParaRP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Most formidable player (outside Europe): Large High Altitude Air Shower Observatory (LHAASO) - cosmic rays and gamma rays from 100s GeV to multiPeV - and its extension Large Atmospheric Cherenkov Telescope Array (LACT),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Missions: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MeV Gamma-Ray Missions, from 100 keV to 3 GeV, ESA M8 proposal newASTROGRAM. Technology ready (Compton scattering + pair creation). Proposal to M8 call in May 2025.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GeV Gamma-Ray Missions - FermiLAT (no successor). While FermiLAT/GBM instruments were built with large European participation, the actual operation is mostly run by USA (NASA). Funding situation for Fermi (2026+) unclear. </a:t>
            </a:r>
          </a:p>
        </p:txBody>
      </p:sp>
      <p:pic>
        <p:nvPicPr>
          <p:cNvPr id="489" name="vídeo-pegado.png" descr="vídeo-pegad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372;p20"/>
          <p:cNvSpPr txBox="1">
            <a:spLocks noGrp="1"/>
          </p:cNvSpPr>
          <p:nvPr>
            <p:ph type="body" sz="quarter" idx="1"/>
          </p:nvPr>
        </p:nvSpPr>
        <p:spPr>
          <a:xfrm>
            <a:off x="1108212" y="731834"/>
            <a:ext cx="20870045" cy="668001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defTabSz="1243552">
              <a:lnSpc>
                <a:spcPct val="70000"/>
              </a:lnSpc>
              <a:spcBef>
                <a:spcPts val="0"/>
              </a:spcBef>
              <a:defRPr sz="3672"/>
            </a:lvl1pPr>
          </a:lstStyle>
          <a:p>
            <a:r>
              <a:t>NEUTRINO ASTROPHYSICS</a:t>
            </a:r>
          </a:p>
        </p:txBody>
      </p:sp>
      <p:sp>
        <p:nvSpPr>
          <p:cNvPr id="492" name="Marcador de número de diapositiva 1"/>
          <p:cNvSpPr txBox="1">
            <a:spLocks noGrp="1"/>
          </p:cNvSpPr>
          <p:nvPr>
            <p:ph type="sldNum" sz="quarter" idx="2"/>
          </p:nvPr>
        </p:nvSpPr>
        <p:spPr>
          <a:xfrm>
            <a:off x="23931257" y="12666268"/>
            <a:ext cx="350035" cy="4838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493" name="CuadroTexto 4"/>
          <p:cNvSpPr txBox="1"/>
          <p:nvPr/>
        </p:nvSpPr>
        <p:spPr>
          <a:xfrm>
            <a:off x="1111103" y="10318863"/>
            <a:ext cx="22161794" cy="2462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400" b="1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 dirty="0"/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Partially built with delays. More than one site operative. </a:t>
            </a:r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Complete the experiments as initially planned, with timely budget and operation.</a:t>
            </a:r>
          </a:p>
          <a:p>
            <a:pPr algn="just">
              <a:defRPr sz="40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rPr dirty="0">
                <a:solidFill>
                  <a:srgbClr val="0433FF"/>
                </a:solidFill>
              </a:rPr>
              <a:t>Coordination within neutrino observatories.  Progress needed in multi-messenger strategy.</a:t>
            </a:r>
          </a:p>
        </p:txBody>
      </p:sp>
      <p:sp>
        <p:nvSpPr>
          <p:cNvPr id="494" name="CuadroTexto 4"/>
          <p:cNvSpPr txBox="1"/>
          <p:nvPr/>
        </p:nvSpPr>
        <p:spPr>
          <a:xfrm>
            <a:off x="1111103" y="1796774"/>
            <a:ext cx="22161794" cy="974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Small number of detections since the first extragalactic neutrinos observed by IceCube in 2013. Recent highlights: first detection of neutrinos in the MW by IceCube (Science 2023) and highest energy neutrino ~ 200 PeV by KM3NeT (Nature 2025). Neutrino observatories: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KM3NeT (to be completed in 2030?)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IceCube-Gen2 (IceCube upgrade scheduled in 2025) funding is not secured.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P-ONE deployment of several strings in this decade.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Complementarity with other observatories and experiments: 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Radio antennas (RNO-G with 35 antennas, GRAND-Proto with 300 antennas in 200 km3) - 2026-2031.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- Pierre Auger Observatory for ultrahigh energy neutrinos.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marL="320842" indent="-320842" algn="just">
              <a:buSzPct val="100000"/>
              <a:buChar char="-"/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r>
              <a:t>Hyper-Kamiokande and JUNO and DUNE for (difuse) supernova and solar neutrinos.</a:t>
            </a:r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  <a:p>
            <a:pPr algn="just">
              <a:defRPr sz="3200">
                <a:solidFill>
                  <a:srgbClr val="5E5E5E"/>
                </a:solidFill>
                <a:latin typeface="IBM Plex Sans"/>
                <a:ea typeface="IBM Plex Sans"/>
                <a:cs typeface="IBM Plex Sans"/>
                <a:sym typeface="IBM Plex Sans"/>
              </a:defRPr>
            </a:pPr>
            <a:endParaRPr/>
          </a:p>
        </p:txBody>
      </p:sp>
      <p:pic>
        <p:nvPicPr>
          <p:cNvPr id="495" name="vídeo-pegado.png" descr="vídeo-pegad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727" y="568549"/>
            <a:ext cx="3431926" cy="9947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Portadas — Secciones — Cierres">
  <a:themeElements>
    <a:clrScheme name="Portadas — Secciones — Cierres">
      <a:dk1>
        <a:srgbClr val="0D1725"/>
      </a:dk1>
      <a:lt1>
        <a:srgbClr val="61818B"/>
      </a:lt1>
      <a:dk2>
        <a:srgbClr val="A7A7A7"/>
      </a:dk2>
      <a:lt2>
        <a:srgbClr val="535353"/>
      </a:lt2>
      <a:accent1>
        <a:srgbClr val="C17C65"/>
      </a:accent1>
      <a:accent2>
        <a:srgbClr val="61818B"/>
      </a:accent2>
      <a:accent3>
        <a:srgbClr val="3980EB"/>
      </a:accent3>
      <a:accent4>
        <a:srgbClr val="F5AF2C"/>
      </a:accent4>
      <a:accent5>
        <a:srgbClr val="F6AAA8"/>
      </a:accent5>
      <a:accent6>
        <a:srgbClr val="ED533C"/>
      </a:accent6>
      <a:hlink>
        <a:srgbClr val="0000FF"/>
      </a:hlink>
      <a:folHlink>
        <a:srgbClr val="FF00FF"/>
      </a:folHlink>
    </a:clrScheme>
    <a:fontScheme name="Portadas — Secciones — Cierres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Portadas — Secciones — Cierr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5F3F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D1725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D1725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ortadas — Secciones — Cierres">
  <a:themeElements>
    <a:clrScheme name="Portadas — Secciones — Cierres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C17C65"/>
      </a:accent1>
      <a:accent2>
        <a:srgbClr val="61818B"/>
      </a:accent2>
      <a:accent3>
        <a:srgbClr val="3980EB"/>
      </a:accent3>
      <a:accent4>
        <a:srgbClr val="F5AF2C"/>
      </a:accent4>
      <a:accent5>
        <a:srgbClr val="F6AAA8"/>
      </a:accent5>
      <a:accent6>
        <a:srgbClr val="ED533C"/>
      </a:accent6>
      <a:hlink>
        <a:srgbClr val="0000FF"/>
      </a:hlink>
      <a:folHlink>
        <a:srgbClr val="FF00FF"/>
      </a:folHlink>
    </a:clrScheme>
    <a:fontScheme name="Portadas — Secciones — Cierres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Portadas — Secciones — Cierr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5F3F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D1725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D1725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1718</Words>
  <Application>Microsoft Macintosh PowerPoint</Application>
  <PresentationFormat>Personalizado</PresentationFormat>
  <Paragraphs>147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Calibri</vt:lpstr>
      <vt:lpstr>Helvetica Neue</vt:lpstr>
      <vt:lpstr>IBM Plex Sans</vt:lpstr>
      <vt:lpstr>Times Roman</vt:lpstr>
      <vt:lpstr>Portadas — Secciones — Cierres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Carlos Peña Garay</cp:lastModifiedBy>
  <cp:revision>1</cp:revision>
  <dcterms:modified xsi:type="dcterms:W3CDTF">2025-11-19T18:17:00Z</dcterms:modified>
</cp:coreProperties>
</file>