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98" r:id="rId4"/>
  </p:sldMasterIdLst>
  <p:notesMasterIdLst>
    <p:notesMasterId r:id="rId30"/>
  </p:notesMasterIdLst>
  <p:handoutMasterIdLst>
    <p:handoutMasterId r:id="rId31"/>
  </p:handoutMasterIdLst>
  <p:sldIdLst>
    <p:sldId id="261" r:id="rId5"/>
    <p:sldId id="362" r:id="rId6"/>
    <p:sldId id="363" r:id="rId7"/>
    <p:sldId id="364" r:id="rId8"/>
    <p:sldId id="366" r:id="rId9"/>
    <p:sldId id="370" r:id="rId10"/>
    <p:sldId id="367" r:id="rId11"/>
    <p:sldId id="368" r:id="rId12"/>
    <p:sldId id="369" r:id="rId13"/>
    <p:sldId id="371" r:id="rId14"/>
    <p:sldId id="372" r:id="rId15"/>
    <p:sldId id="365" r:id="rId16"/>
    <p:sldId id="310" r:id="rId17"/>
    <p:sldId id="311" r:id="rId18"/>
    <p:sldId id="347" r:id="rId19"/>
    <p:sldId id="348" r:id="rId20"/>
    <p:sldId id="356" r:id="rId21"/>
    <p:sldId id="341" r:id="rId22"/>
    <p:sldId id="267" r:id="rId23"/>
    <p:sldId id="265" r:id="rId24"/>
    <p:sldId id="345" r:id="rId25"/>
    <p:sldId id="360" r:id="rId26"/>
    <p:sldId id="373" r:id="rId27"/>
    <p:sldId id="374" r:id="rId28"/>
    <p:sldId id="361"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02BE"/>
    <a:srgbClr val="0D029C"/>
    <a:srgbClr val="3302BE"/>
    <a:srgbClr val="CC6600"/>
    <a:srgbClr val="9E78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88" autoAdjust="0"/>
    <p:restoredTop sz="97386" autoAdjust="0"/>
  </p:normalViewPr>
  <p:slideViewPr>
    <p:cSldViewPr snapToGrid="0">
      <p:cViewPr varScale="1">
        <p:scale>
          <a:sx n="155" d="100"/>
          <a:sy n="155" d="100"/>
        </p:scale>
        <p:origin x="516" y="13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121" d="100"/>
          <a:sy n="121" d="100"/>
        </p:scale>
        <p:origin x="5022"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F67E0C5-0378-45A7-8039-DA7AA7E4260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noProof="1"/>
          </a:p>
        </p:txBody>
      </p:sp>
      <p:sp>
        <p:nvSpPr>
          <p:cNvPr id="3" name="Date Placeholder 2">
            <a:extLst>
              <a:ext uri="{FF2B5EF4-FFF2-40B4-BE49-F238E27FC236}">
                <a16:creationId xmlns:a16="http://schemas.microsoft.com/office/drawing/2014/main" id="{A5D3004C-F08C-4E12-9816-8871B3CB268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FBC4ACD-7AEA-4E6D-9E7C-9D12419EEC1C}" type="datetime1">
              <a:rPr lang="en-GB" noProof="1" smtClean="0"/>
              <a:t>05/11/2025</a:t>
            </a:fld>
            <a:endParaRPr lang="en-GB" noProof="1"/>
          </a:p>
        </p:txBody>
      </p:sp>
      <p:sp>
        <p:nvSpPr>
          <p:cNvPr id="4" name="Footer Placeholder 3">
            <a:extLst>
              <a:ext uri="{FF2B5EF4-FFF2-40B4-BE49-F238E27FC236}">
                <a16:creationId xmlns:a16="http://schemas.microsoft.com/office/drawing/2014/main" id="{8F55B991-1CDD-4778-AEA9-26CF8732573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noProof="1"/>
          </a:p>
        </p:txBody>
      </p:sp>
      <p:sp>
        <p:nvSpPr>
          <p:cNvPr id="5" name="Slide Number Placeholder 4">
            <a:extLst>
              <a:ext uri="{FF2B5EF4-FFF2-40B4-BE49-F238E27FC236}">
                <a16:creationId xmlns:a16="http://schemas.microsoft.com/office/drawing/2014/main" id="{64E264E5-4F56-46B1-9ECA-87FEFA485CB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2C0DF5-65B3-47D0-BB51-3F7079B39C98}" type="slidenum">
              <a:rPr lang="en-GB" noProof="1" smtClean="0"/>
              <a:t>‹#›</a:t>
            </a:fld>
            <a:endParaRPr lang="en-GB" noProof="1"/>
          </a:p>
        </p:txBody>
      </p:sp>
    </p:spTree>
    <p:extLst>
      <p:ext uri="{BB962C8B-B14F-4D97-AF65-F5344CB8AC3E}">
        <p14:creationId xmlns:p14="http://schemas.microsoft.com/office/powerpoint/2010/main" val="31602900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1"/>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E5C36BA7-FD43-42C6-8328-B946F61C7570}" type="datetime1">
              <a:rPr lang="en-GB" noProof="1" dirty="0" smtClean="0"/>
              <a:t>05/11/2025</a:t>
            </a:fld>
            <a:endParaRPr lang="en-GB" noProof="1"/>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1"/>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1"/>
              <a:t>Click to edit Master text styles</a:t>
            </a:r>
          </a:p>
          <a:p>
            <a:pPr lvl="1" rtl="0"/>
            <a:r>
              <a:rPr lang="en-GB" noProof="1"/>
              <a:t>Second level</a:t>
            </a:r>
          </a:p>
          <a:p>
            <a:pPr lvl="2" rtl="0"/>
            <a:r>
              <a:rPr lang="en-GB" noProof="1"/>
              <a:t>Third level</a:t>
            </a:r>
          </a:p>
          <a:p>
            <a:pPr lvl="3" rtl="0"/>
            <a:r>
              <a:rPr lang="en-GB" noProof="1"/>
              <a:t>Quarter level</a:t>
            </a:r>
          </a:p>
          <a:p>
            <a:pPr lvl="4" rtl="0"/>
            <a:r>
              <a:rPr lang="en-GB" noProof="1"/>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1"/>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275CD8D-B1D9-4658-A4F0-38CA8D83ED5D}" type="slidenum">
              <a:rPr lang="en-GB" noProof="1" dirty="0" smtClean="0"/>
              <a:t>‹#›</a:t>
            </a:fld>
            <a:endParaRPr lang="en-GB" noProof="1"/>
          </a:p>
        </p:txBody>
      </p:sp>
    </p:spTree>
    <p:extLst>
      <p:ext uri="{BB962C8B-B14F-4D97-AF65-F5344CB8AC3E}">
        <p14:creationId xmlns:p14="http://schemas.microsoft.com/office/powerpoint/2010/main" val="383098029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1"/>
          </a:p>
        </p:txBody>
      </p:sp>
      <p:sp>
        <p:nvSpPr>
          <p:cNvPr id="4" name="Slide Number Placeholder 3"/>
          <p:cNvSpPr>
            <a:spLocks noGrp="1"/>
          </p:cNvSpPr>
          <p:nvPr>
            <p:ph type="sldNum" sz="quarter" idx="5"/>
          </p:nvPr>
        </p:nvSpPr>
        <p:spPr/>
        <p:txBody>
          <a:bodyPr/>
          <a:lstStyle/>
          <a:p>
            <a:pPr rtl="0"/>
            <a:fld id="{C275CD8D-B1D9-4658-A4F0-38CA8D83ED5D}" type="slidenum">
              <a:rPr lang="en-GB" noProof="1" dirty="0" smtClean="0"/>
              <a:t>1</a:t>
            </a:fld>
            <a:endParaRPr lang="en-GB" noProof="1"/>
          </a:p>
        </p:txBody>
      </p:sp>
    </p:spTree>
    <p:extLst>
      <p:ext uri="{BB962C8B-B14F-4D97-AF65-F5344CB8AC3E}">
        <p14:creationId xmlns:p14="http://schemas.microsoft.com/office/powerpoint/2010/main" val="2305894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497C28-F340-9345-150F-07279370BF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D0AAEA-961A-E42E-E5BA-A99D85A3CD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5D2DD6-289B-6F0B-FE43-F6DDE241B60C}"/>
              </a:ext>
            </a:extLst>
          </p:cNvPr>
          <p:cNvSpPr>
            <a:spLocks noGrp="1"/>
          </p:cNvSpPr>
          <p:nvPr>
            <p:ph type="body" idx="1"/>
          </p:nvPr>
        </p:nvSpPr>
        <p:spPr/>
        <p:txBody>
          <a:bodyPr/>
          <a:lstStyle/>
          <a:p>
            <a:endParaRPr lang="en-GB" noProof="1"/>
          </a:p>
        </p:txBody>
      </p:sp>
      <p:sp>
        <p:nvSpPr>
          <p:cNvPr id="4" name="Slide Number Placeholder 3">
            <a:extLst>
              <a:ext uri="{FF2B5EF4-FFF2-40B4-BE49-F238E27FC236}">
                <a16:creationId xmlns:a16="http://schemas.microsoft.com/office/drawing/2014/main" id="{94A52AFC-DD43-3CBF-9A6C-5A1122EEC867}"/>
              </a:ext>
            </a:extLst>
          </p:cNvPr>
          <p:cNvSpPr>
            <a:spLocks noGrp="1"/>
          </p:cNvSpPr>
          <p:nvPr>
            <p:ph type="sldNum" sz="quarter" idx="5"/>
          </p:nvPr>
        </p:nvSpPr>
        <p:spPr/>
        <p:txBody>
          <a:bodyPr/>
          <a:lstStyle/>
          <a:p>
            <a:pPr rtl="0"/>
            <a:fld id="{C275CD8D-B1D9-4658-A4F0-38CA8D83ED5D}" type="slidenum">
              <a:rPr lang="en-GB" noProof="1" dirty="0" smtClean="0"/>
              <a:t>25</a:t>
            </a:fld>
            <a:endParaRPr lang="en-GB" noProof="1"/>
          </a:p>
        </p:txBody>
      </p:sp>
    </p:spTree>
    <p:extLst>
      <p:ext uri="{BB962C8B-B14F-4D97-AF65-F5344CB8AC3E}">
        <p14:creationId xmlns:p14="http://schemas.microsoft.com/office/powerpoint/2010/main" val="281632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C275CD8D-B1D9-4658-A4F0-38CA8D83ED5D}" type="slidenum">
              <a:rPr lang="en-GB" noProof="1" smtClean="0"/>
              <a:t>2</a:t>
            </a:fld>
            <a:endParaRPr lang="en-GB" noProof="1"/>
          </a:p>
        </p:txBody>
      </p:sp>
    </p:spTree>
    <p:extLst>
      <p:ext uri="{BB962C8B-B14F-4D97-AF65-F5344CB8AC3E}">
        <p14:creationId xmlns:p14="http://schemas.microsoft.com/office/powerpoint/2010/main" val="1055751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C275CD8D-B1D9-4658-A4F0-38CA8D83ED5D}" type="slidenum">
              <a:rPr lang="en-GB" noProof="1" smtClean="0"/>
              <a:t>3</a:t>
            </a:fld>
            <a:endParaRPr lang="en-GB" noProof="1"/>
          </a:p>
        </p:txBody>
      </p:sp>
    </p:spTree>
    <p:extLst>
      <p:ext uri="{BB962C8B-B14F-4D97-AF65-F5344CB8AC3E}">
        <p14:creationId xmlns:p14="http://schemas.microsoft.com/office/powerpoint/2010/main" val="457881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D63F95-D66E-EE0E-4417-E611567D42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EF7D71-1322-7B89-1281-3BB9D49164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90832F-6F06-2A02-DEE4-279712F4F1AF}"/>
              </a:ext>
            </a:extLst>
          </p:cNvPr>
          <p:cNvSpPr>
            <a:spLocks noGrp="1"/>
          </p:cNvSpPr>
          <p:nvPr>
            <p:ph type="body" idx="1"/>
          </p:nvPr>
        </p:nvSpPr>
        <p:spPr/>
        <p:txBody>
          <a:bodyPr/>
          <a:lstStyle/>
          <a:p>
            <a:endParaRPr lang="en-GB" noProof="1"/>
          </a:p>
        </p:txBody>
      </p:sp>
      <p:sp>
        <p:nvSpPr>
          <p:cNvPr id="4" name="Slide Number Placeholder 3">
            <a:extLst>
              <a:ext uri="{FF2B5EF4-FFF2-40B4-BE49-F238E27FC236}">
                <a16:creationId xmlns:a16="http://schemas.microsoft.com/office/drawing/2014/main" id="{0C259EE7-6BB1-B0C1-57A5-69FBD991557F}"/>
              </a:ext>
            </a:extLst>
          </p:cNvPr>
          <p:cNvSpPr>
            <a:spLocks noGrp="1"/>
          </p:cNvSpPr>
          <p:nvPr>
            <p:ph type="sldNum" sz="quarter" idx="5"/>
          </p:nvPr>
        </p:nvSpPr>
        <p:spPr/>
        <p:txBody>
          <a:bodyPr/>
          <a:lstStyle/>
          <a:p>
            <a:pPr rtl="0"/>
            <a:fld id="{C275CD8D-B1D9-4658-A4F0-38CA8D83ED5D}" type="slidenum">
              <a:rPr lang="en-GB" noProof="1" dirty="0" smtClean="0"/>
              <a:t>12</a:t>
            </a:fld>
            <a:endParaRPr lang="en-GB" noProof="1"/>
          </a:p>
        </p:txBody>
      </p:sp>
    </p:spTree>
    <p:extLst>
      <p:ext uri="{BB962C8B-B14F-4D97-AF65-F5344CB8AC3E}">
        <p14:creationId xmlns:p14="http://schemas.microsoft.com/office/powerpoint/2010/main" val="3164379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44500">
              <a:buFont typeface="Arial" panose="020B0604020202020204" pitchFamily="34" charset="0"/>
              <a:buChar char="•"/>
            </a:pPr>
            <a:r>
              <a:rPr lang="en-US" sz="1200" b="1" dirty="0"/>
              <a:t>From IPC standards. (</a:t>
            </a:r>
            <a:r>
              <a:rPr lang="en-GB" sz="1200" dirty="0">
                <a:effectLst/>
              </a:rPr>
              <a:t>Institute for </a:t>
            </a:r>
            <a:r>
              <a:rPr lang="en-GB" sz="1200" b="1" dirty="0">
                <a:effectLst/>
              </a:rPr>
              <a:t>I</a:t>
            </a:r>
            <a:r>
              <a:rPr lang="en-GB" sz="1200" dirty="0">
                <a:effectLst/>
              </a:rPr>
              <a:t>nterconnecting and </a:t>
            </a:r>
            <a:r>
              <a:rPr lang="en-GB" sz="1200" b="1" dirty="0">
                <a:effectLst/>
              </a:rPr>
              <a:t>P</a:t>
            </a:r>
            <a:r>
              <a:rPr lang="en-GB" sz="1200" dirty="0">
                <a:effectLst/>
              </a:rPr>
              <a:t>ackaging Electronic </a:t>
            </a:r>
            <a:r>
              <a:rPr lang="en-GB" sz="1200" b="1" dirty="0">
                <a:effectLst/>
              </a:rPr>
              <a:t>C</a:t>
            </a:r>
            <a:r>
              <a:rPr lang="en-GB" sz="1200" dirty="0">
                <a:effectLst/>
              </a:rPr>
              <a:t>ircuits), which will</a:t>
            </a:r>
            <a:r>
              <a:rPr lang="en-GB" sz="1200" dirty="0"/>
              <a:t> help to increase </a:t>
            </a:r>
            <a:r>
              <a:rPr lang="en-GB" sz="1200" b="1" dirty="0"/>
              <a:t>high-quality products through proven and worldwide recognised standards</a:t>
            </a:r>
            <a:r>
              <a:rPr lang="en-GB" sz="1200" dirty="0"/>
              <a:t>, certification, education and </a:t>
            </a:r>
            <a:r>
              <a:rPr lang="en-GB" sz="1200" b="1" dirty="0"/>
              <a:t>training</a:t>
            </a:r>
            <a:r>
              <a:rPr lang="en-GB" sz="1200" dirty="0"/>
              <a:t> </a:t>
            </a:r>
          </a:p>
          <a:p>
            <a:pPr defTabSz="444500">
              <a:buFont typeface="Arial" panose="020B0604020202020204" pitchFamily="34" charset="0"/>
              <a:buChar char="•"/>
            </a:pPr>
            <a:endParaRPr lang="en-GB" sz="1200" dirty="0"/>
          </a:p>
          <a:p>
            <a:pPr defTabSz="444500">
              <a:buFont typeface="Arial" panose="020B0604020202020204" pitchFamily="34" charset="0"/>
              <a:buChar char="•"/>
            </a:pPr>
            <a:r>
              <a:rPr lang="en-GB" sz="1200" b="1" dirty="0"/>
              <a:t>CERN is IPC member </a:t>
            </a:r>
            <a:r>
              <a:rPr lang="en-GB" sz="1200" dirty="0"/>
              <a:t>and CERN library owns several standards available for users</a:t>
            </a:r>
          </a:p>
          <a:p>
            <a:pPr defTabSz="444500">
              <a:buFont typeface="Arial" panose="020B0604020202020204" pitchFamily="34" charset="0"/>
              <a:buChar char="•"/>
            </a:pPr>
            <a:endParaRPr lang="en-GB" sz="1200" dirty="0"/>
          </a:p>
          <a:p>
            <a:pPr defTabSz="444500">
              <a:buFont typeface="Arial" panose="020B0604020202020204" pitchFamily="34" charset="0"/>
              <a:buChar char="•"/>
            </a:pPr>
            <a:r>
              <a:rPr lang="en-GB" sz="1200" b="1" dirty="0"/>
              <a:t>BE-CEM-EPR has the main standards on site </a:t>
            </a:r>
            <a:r>
              <a:rPr lang="en-GB" sz="1200" dirty="0"/>
              <a:t>in building 107 accessible to team members as </a:t>
            </a:r>
            <a:r>
              <a:rPr lang="en-GB" sz="1200" b="1" dirty="0"/>
              <a:t>all designs and electronics assemblies are done according </a:t>
            </a:r>
            <a:r>
              <a:rPr lang="en-GB" sz="1200" dirty="0"/>
              <a:t>to the most important </a:t>
            </a:r>
            <a:r>
              <a:rPr lang="en-GB" sz="1200" b="1" dirty="0"/>
              <a:t>IPC standards, class 3 acceptance </a:t>
            </a:r>
            <a:r>
              <a:rPr lang="en-GB" sz="1200" b="1" dirty="0" err="1"/>
              <a:t>criterias</a:t>
            </a:r>
            <a:r>
              <a:rPr lang="en-GB" sz="1200" b="1" dirty="0"/>
              <a:t> </a:t>
            </a:r>
          </a:p>
          <a:p>
            <a:pPr defTabSz="444500">
              <a:buFont typeface="Arial" panose="020B0604020202020204" pitchFamily="34" charset="0"/>
              <a:buChar char="•"/>
            </a:pPr>
            <a:endParaRPr lang="en-GB" sz="1200" b="1" dirty="0"/>
          </a:p>
          <a:p>
            <a:pPr defTabSz="444500">
              <a:buFont typeface="Arial" panose="020B0604020202020204" pitchFamily="34" charset="0"/>
              <a:buChar char="•"/>
            </a:pPr>
            <a:r>
              <a:rPr lang="en-US" sz="1200" dirty="0"/>
              <a:t>This presentation will give an overview of the  important topics to address when developing and designing a new project and taking care of Design for </a:t>
            </a:r>
            <a:r>
              <a:rPr lang="en-US" sz="1200" dirty="0" err="1"/>
              <a:t>eXcellence</a:t>
            </a:r>
            <a:endParaRPr lang="en-US" sz="1200" dirty="0"/>
          </a:p>
          <a:p>
            <a:endParaRPr lang="en-GB" dirty="0"/>
          </a:p>
        </p:txBody>
      </p:sp>
      <p:sp>
        <p:nvSpPr>
          <p:cNvPr id="4" name="Slide Number Placeholder 3"/>
          <p:cNvSpPr>
            <a:spLocks noGrp="1"/>
          </p:cNvSpPr>
          <p:nvPr>
            <p:ph type="sldNum" sz="quarter" idx="5"/>
          </p:nvPr>
        </p:nvSpPr>
        <p:spPr/>
        <p:txBody>
          <a:bodyPr/>
          <a:lstStyle/>
          <a:p>
            <a:pPr rtl="0"/>
            <a:fld id="{C275CD8D-B1D9-4658-A4F0-38CA8D83ED5D}" type="slidenum">
              <a:rPr lang="en-GB" noProof="1" smtClean="0"/>
              <a:t>13</a:t>
            </a:fld>
            <a:endParaRPr lang="en-GB" noProof="1"/>
          </a:p>
        </p:txBody>
      </p:sp>
    </p:spTree>
    <p:extLst>
      <p:ext uri="{BB962C8B-B14F-4D97-AF65-F5344CB8AC3E}">
        <p14:creationId xmlns:p14="http://schemas.microsoft.com/office/powerpoint/2010/main" val="3549340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A0FB8C-74A9-ED36-E06F-43F4C33FBC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A0B8B7-58D1-94BB-F24B-D25A08563C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A9F310-2115-12D0-020C-55865C14FC1A}"/>
              </a:ext>
            </a:extLst>
          </p:cNvPr>
          <p:cNvSpPr>
            <a:spLocks noGrp="1"/>
          </p:cNvSpPr>
          <p:nvPr>
            <p:ph type="body" idx="1"/>
          </p:nvPr>
        </p:nvSpPr>
        <p:spPr/>
        <p:txBody>
          <a:bodyPr/>
          <a:lstStyle/>
          <a:p>
            <a:endParaRPr lang="fr-FR"/>
          </a:p>
        </p:txBody>
      </p:sp>
      <p:sp>
        <p:nvSpPr>
          <p:cNvPr id="4" name="Slide Number Placeholder 3">
            <a:extLst>
              <a:ext uri="{FF2B5EF4-FFF2-40B4-BE49-F238E27FC236}">
                <a16:creationId xmlns:a16="http://schemas.microsoft.com/office/drawing/2014/main" id="{234A7ED6-640B-DD0C-B316-56896217C8FF}"/>
              </a:ext>
            </a:extLst>
          </p:cNvPr>
          <p:cNvSpPr>
            <a:spLocks noGrp="1"/>
          </p:cNvSpPr>
          <p:nvPr>
            <p:ph type="sldNum" sz="quarter" idx="5"/>
          </p:nvPr>
        </p:nvSpPr>
        <p:spPr/>
        <p:txBody>
          <a:bodyPr/>
          <a:lstStyle/>
          <a:p>
            <a:pPr rtl="0"/>
            <a:fld id="{C275CD8D-B1D9-4658-A4F0-38CA8D83ED5D}" type="slidenum">
              <a:rPr lang="en-GB" noProof="1" smtClean="0"/>
              <a:t>15</a:t>
            </a:fld>
            <a:endParaRPr lang="en-GB" noProof="1"/>
          </a:p>
        </p:txBody>
      </p:sp>
    </p:spTree>
    <p:extLst>
      <p:ext uri="{BB962C8B-B14F-4D97-AF65-F5344CB8AC3E}">
        <p14:creationId xmlns:p14="http://schemas.microsoft.com/office/powerpoint/2010/main" val="3672979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00C47-EAC8-581C-971D-CEDE96A340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13EF38-A096-F74F-6155-099A4D8C42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AC6DB5-CB9A-2137-1D5E-F6B497EAE20F}"/>
              </a:ext>
            </a:extLst>
          </p:cNvPr>
          <p:cNvSpPr>
            <a:spLocks noGrp="1"/>
          </p:cNvSpPr>
          <p:nvPr>
            <p:ph type="body" idx="1"/>
          </p:nvPr>
        </p:nvSpPr>
        <p:spPr/>
        <p:txBody>
          <a:bodyPr/>
          <a:lstStyle/>
          <a:p>
            <a:endParaRPr lang="fr-FR"/>
          </a:p>
        </p:txBody>
      </p:sp>
      <p:sp>
        <p:nvSpPr>
          <p:cNvPr id="4" name="Slide Number Placeholder 3">
            <a:extLst>
              <a:ext uri="{FF2B5EF4-FFF2-40B4-BE49-F238E27FC236}">
                <a16:creationId xmlns:a16="http://schemas.microsoft.com/office/drawing/2014/main" id="{23B19F5A-CD40-89BC-984F-2FDFAAF3F9CE}"/>
              </a:ext>
            </a:extLst>
          </p:cNvPr>
          <p:cNvSpPr>
            <a:spLocks noGrp="1"/>
          </p:cNvSpPr>
          <p:nvPr>
            <p:ph type="sldNum" sz="quarter" idx="5"/>
          </p:nvPr>
        </p:nvSpPr>
        <p:spPr/>
        <p:txBody>
          <a:bodyPr/>
          <a:lstStyle/>
          <a:p>
            <a:pPr rtl="0"/>
            <a:fld id="{C275CD8D-B1D9-4658-A4F0-38CA8D83ED5D}" type="slidenum">
              <a:rPr lang="en-GB" noProof="1" smtClean="0"/>
              <a:t>16</a:t>
            </a:fld>
            <a:endParaRPr lang="en-GB" noProof="1"/>
          </a:p>
        </p:txBody>
      </p:sp>
    </p:spTree>
    <p:extLst>
      <p:ext uri="{BB962C8B-B14F-4D97-AF65-F5344CB8AC3E}">
        <p14:creationId xmlns:p14="http://schemas.microsoft.com/office/powerpoint/2010/main" val="2516086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Mechanical fixtures such as screws, spacers and alike shall be kept at least 5mm away from any part package or solder joint to avoid potential damages</a:t>
            </a:r>
          </a:p>
          <a:p>
            <a:endParaRPr lang="en-GB" dirty="0"/>
          </a:p>
          <a:p>
            <a:r>
              <a:rPr lang="en-GB" dirty="0"/>
              <a:t>When technical edges or panel are used, the same 5mm rule applies for the placement of the tabs; in addition, mouse bites design for the tabs are preferred to help limiting the mechanical load experienced by the PCB during singulation</a:t>
            </a:r>
          </a:p>
          <a:p>
            <a:endParaRPr lang="en-GB" dirty="0"/>
          </a:p>
          <a:p>
            <a:r>
              <a:rPr lang="en-GB" dirty="0"/>
              <a:t>While it is not recommended to use so-called V-score, failing to ensure 5mm clearance with parts and solder joints in these cases can lead to disaster (30% failure in the case shown on the right)</a:t>
            </a:r>
          </a:p>
          <a:p>
            <a:endParaRPr lang="en-GB" dirty="0"/>
          </a:p>
        </p:txBody>
      </p:sp>
      <p:sp>
        <p:nvSpPr>
          <p:cNvPr id="4" name="Slide Number Placeholder 3"/>
          <p:cNvSpPr>
            <a:spLocks noGrp="1"/>
          </p:cNvSpPr>
          <p:nvPr>
            <p:ph type="sldNum" sz="quarter" idx="5"/>
          </p:nvPr>
        </p:nvSpPr>
        <p:spPr/>
        <p:txBody>
          <a:bodyPr/>
          <a:lstStyle/>
          <a:p>
            <a:pPr rtl="0"/>
            <a:fld id="{C275CD8D-B1D9-4658-A4F0-38CA8D83ED5D}" type="slidenum">
              <a:rPr lang="en-GB" noProof="1" smtClean="0"/>
              <a:t>17</a:t>
            </a:fld>
            <a:endParaRPr lang="en-GB" noProof="1"/>
          </a:p>
        </p:txBody>
      </p:sp>
    </p:spTree>
    <p:extLst>
      <p:ext uri="{BB962C8B-B14F-4D97-AF65-F5344CB8AC3E}">
        <p14:creationId xmlns:p14="http://schemas.microsoft.com/office/powerpoint/2010/main" val="1955099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Moisture Sensitivity Levels (MSL) requirement	</a:t>
            </a:r>
          </a:p>
          <a:p>
            <a:pPr lvl="1"/>
            <a:r>
              <a:rPr lang="en-GB" dirty="0"/>
              <a:t>List important information to respect (</a:t>
            </a:r>
            <a:r>
              <a:rPr lang="en-GB" dirty="0" err="1"/>
              <a:t>eg</a:t>
            </a:r>
            <a:r>
              <a:rPr lang="en-GB" dirty="0"/>
              <a:t> MSL&gt;4) at the BOM and at the manufacturing files</a:t>
            </a:r>
          </a:p>
          <a:p>
            <a:pPr lvl="1"/>
            <a:r>
              <a:rPr lang="en-GB" b="1" dirty="0"/>
              <a:t>Do not open the sealed bags </a:t>
            </a:r>
            <a:r>
              <a:rPr lang="en-GB" dirty="0"/>
              <a:t>before production</a:t>
            </a:r>
          </a:p>
          <a:p>
            <a:pPr lvl="1"/>
            <a:r>
              <a:rPr lang="en-GB" dirty="0"/>
              <a:t>Follow the manufacturer’s instructions on the labels of the bags before the production</a:t>
            </a:r>
          </a:p>
          <a:p>
            <a:pPr lvl="1"/>
            <a:r>
              <a:rPr lang="en-GB" dirty="0"/>
              <a:t>After the production, re-seal the bag before storing, using </a:t>
            </a:r>
            <a:r>
              <a:rPr lang="en-GB" u="sng" dirty="0"/>
              <a:t>new</a:t>
            </a:r>
            <a:r>
              <a:rPr lang="en-GB" dirty="0"/>
              <a:t> humidity indicators inside the bag and indicate the necessary information for the sealing</a:t>
            </a:r>
          </a:p>
          <a:p>
            <a:endParaRPr lang="en-GB" dirty="0"/>
          </a:p>
        </p:txBody>
      </p:sp>
      <p:sp>
        <p:nvSpPr>
          <p:cNvPr id="4" name="Slide Number Placeholder 3"/>
          <p:cNvSpPr>
            <a:spLocks noGrp="1"/>
          </p:cNvSpPr>
          <p:nvPr>
            <p:ph type="sldNum" sz="quarter" idx="5"/>
          </p:nvPr>
        </p:nvSpPr>
        <p:spPr/>
        <p:txBody>
          <a:bodyPr/>
          <a:lstStyle/>
          <a:p>
            <a:pPr rtl="0"/>
            <a:fld id="{C275CD8D-B1D9-4658-A4F0-38CA8D83ED5D}" type="slidenum">
              <a:rPr lang="en-GB" noProof="1" smtClean="0"/>
              <a:t>18</a:t>
            </a:fld>
            <a:endParaRPr lang="en-GB" noProof="1"/>
          </a:p>
        </p:txBody>
      </p:sp>
    </p:spTree>
    <p:extLst>
      <p:ext uri="{BB962C8B-B14F-4D97-AF65-F5344CB8AC3E}">
        <p14:creationId xmlns:p14="http://schemas.microsoft.com/office/powerpoint/2010/main" val="1447773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rtl="0"/>
            <a:fld id="{CE305303-8AFF-4A3A-A9AE-43FCDA99C07F}" type="datetime1">
              <a:rPr lang="en-GB" noProof="1" smtClean="0"/>
              <a:t>05/11/2025</a:t>
            </a:fld>
            <a:endParaRPr lang="en-GB" noProof="1"/>
          </a:p>
        </p:txBody>
      </p:sp>
      <p:sp>
        <p:nvSpPr>
          <p:cNvPr id="5" name="Footer Placeholder 4"/>
          <p:cNvSpPr>
            <a:spLocks noGrp="1"/>
          </p:cNvSpPr>
          <p:nvPr>
            <p:ph type="ftr" sz="quarter" idx="11"/>
          </p:nvPr>
        </p:nvSpPr>
        <p:spPr/>
        <p:txBody>
          <a:bodyPr/>
          <a:lstStyle/>
          <a:p>
            <a:pPr rtl="0"/>
            <a:endParaRPr lang="en-GB" noProof="1"/>
          </a:p>
        </p:txBody>
      </p:sp>
      <p:sp>
        <p:nvSpPr>
          <p:cNvPr id="6" name="Slide Number Placeholder 5"/>
          <p:cNvSpPr>
            <a:spLocks noGrp="1"/>
          </p:cNvSpPr>
          <p:nvPr>
            <p:ph type="sldNum" sz="quarter" idx="12"/>
          </p:nvPr>
        </p:nvSpPr>
        <p:spPr/>
        <p:txBody>
          <a:bodyPr/>
          <a:lstStyle/>
          <a:p>
            <a:pPr rtl="0"/>
            <a:fld id="{6D22F896-40B5-4ADD-8801-0D06FADFA095}" type="slidenum">
              <a:rPr lang="en-GB" noProof="1" smtClean="0"/>
              <a:t>‹#›</a:t>
            </a:fld>
            <a:endParaRPr lang="en-GB" noProof="1"/>
          </a:p>
        </p:txBody>
      </p:sp>
    </p:spTree>
    <p:extLst>
      <p:ext uri="{BB962C8B-B14F-4D97-AF65-F5344CB8AC3E}">
        <p14:creationId xmlns:p14="http://schemas.microsoft.com/office/powerpoint/2010/main" val="623773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0CDF42A0-F6F8-46A9-A8EF-2DB40BD4E328}" type="datetime1">
              <a:rPr lang="en-GB" noProof="1" smtClean="0"/>
              <a:t>05/11/2025</a:t>
            </a:fld>
            <a:endParaRPr lang="en-GB" noProof="1"/>
          </a:p>
        </p:txBody>
      </p:sp>
      <p:sp>
        <p:nvSpPr>
          <p:cNvPr id="5" name="Footer Placeholder 4"/>
          <p:cNvSpPr>
            <a:spLocks noGrp="1"/>
          </p:cNvSpPr>
          <p:nvPr>
            <p:ph type="ftr" sz="quarter" idx="11"/>
          </p:nvPr>
        </p:nvSpPr>
        <p:spPr/>
        <p:txBody>
          <a:bodyPr/>
          <a:lstStyle/>
          <a:p>
            <a:pPr rtl="0"/>
            <a:endParaRPr lang="en-GB" noProof="1"/>
          </a:p>
        </p:txBody>
      </p:sp>
      <p:sp>
        <p:nvSpPr>
          <p:cNvPr id="6" name="Slide Number Placeholder 5"/>
          <p:cNvSpPr>
            <a:spLocks noGrp="1"/>
          </p:cNvSpPr>
          <p:nvPr>
            <p:ph type="sldNum" sz="quarter" idx="12"/>
          </p:nvPr>
        </p:nvSpPr>
        <p:spPr/>
        <p:txBody>
          <a:bodyPr/>
          <a:lstStyle/>
          <a:p>
            <a:pPr rtl="0"/>
            <a:fld id="{6D22F896-40B5-4ADD-8801-0D06FADFA095}" type="slidenum">
              <a:rPr lang="en-GB" noProof="1" smtClean="0"/>
              <a:pPr/>
              <a:t>‹#›</a:t>
            </a:fld>
            <a:endParaRPr lang="en-GB" noProof="1"/>
          </a:p>
        </p:txBody>
      </p:sp>
    </p:spTree>
    <p:extLst>
      <p:ext uri="{BB962C8B-B14F-4D97-AF65-F5344CB8AC3E}">
        <p14:creationId xmlns:p14="http://schemas.microsoft.com/office/powerpoint/2010/main" val="3823902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203E8A83-24F6-489B-904E-3DEF75D49296}" type="datetime1">
              <a:rPr lang="en-GB" noProof="1" smtClean="0"/>
              <a:t>05/11/2025</a:t>
            </a:fld>
            <a:endParaRPr lang="en-GB" noProof="1"/>
          </a:p>
        </p:txBody>
      </p:sp>
      <p:sp>
        <p:nvSpPr>
          <p:cNvPr id="5" name="Footer Placeholder 4"/>
          <p:cNvSpPr>
            <a:spLocks noGrp="1"/>
          </p:cNvSpPr>
          <p:nvPr>
            <p:ph type="ftr" sz="quarter" idx="11"/>
          </p:nvPr>
        </p:nvSpPr>
        <p:spPr/>
        <p:txBody>
          <a:bodyPr/>
          <a:lstStyle/>
          <a:p>
            <a:pPr rtl="0"/>
            <a:endParaRPr lang="en-GB" noProof="1"/>
          </a:p>
        </p:txBody>
      </p:sp>
      <p:sp>
        <p:nvSpPr>
          <p:cNvPr id="6" name="Slide Number Placeholder 5"/>
          <p:cNvSpPr>
            <a:spLocks noGrp="1"/>
          </p:cNvSpPr>
          <p:nvPr>
            <p:ph type="sldNum" sz="quarter" idx="12"/>
          </p:nvPr>
        </p:nvSpPr>
        <p:spPr/>
        <p:txBody>
          <a:bodyPr/>
          <a:lstStyle/>
          <a:p>
            <a:pPr rtl="0"/>
            <a:fld id="{6D22F896-40B5-4ADD-8801-0D06FADFA095}" type="slidenum">
              <a:rPr lang="en-GB" noProof="1" smtClean="0"/>
              <a:pPr/>
              <a:t>‹#›</a:t>
            </a:fld>
            <a:endParaRPr lang="en-GB" noProof="1"/>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213710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415561CB-0333-412B-A10D-1BF11EE459F2}" type="datetime1">
              <a:rPr lang="en-GB" noProof="1" smtClean="0"/>
              <a:t>05/11/2025</a:t>
            </a:fld>
            <a:endParaRPr lang="en-GB" noProof="1"/>
          </a:p>
        </p:txBody>
      </p:sp>
      <p:sp>
        <p:nvSpPr>
          <p:cNvPr id="5" name="Footer Placeholder 4"/>
          <p:cNvSpPr>
            <a:spLocks noGrp="1"/>
          </p:cNvSpPr>
          <p:nvPr>
            <p:ph type="ftr" sz="quarter" idx="11"/>
          </p:nvPr>
        </p:nvSpPr>
        <p:spPr/>
        <p:txBody>
          <a:bodyPr/>
          <a:lstStyle/>
          <a:p>
            <a:pPr rtl="0"/>
            <a:endParaRPr lang="en-GB" noProof="1"/>
          </a:p>
        </p:txBody>
      </p:sp>
      <p:sp>
        <p:nvSpPr>
          <p:cNvPr id="6" name="Slide Number Placeholder 5"/>
          <p:cNvSpPr>
            <a:spLocks noGrp="1"/>
          </p:cNvSpPr>
          <p:nvPr>
            <p:ph type="sldNum" sz="quarter" idx="12"/>
          </p:nvPr>
        </p:nvSpPr>
        <p:spPr/>
        <p:txBody>
          <a:bodyPr/>
          <a:lstStyle/>
          <a:p>
            <a:pPr rtl="0"/>
            <a:fld id="{6D22F896-40B5-4ADD-8801-0D06FADFA095}" type="slidenum">
              <a:rPr lang="en-GB" noProof="1" smtClean="0"/>
              <a:pPr/>
              <a:t>‹#›</a:t>
            </a:fld>
            <a:endParaRPr lang="en-GB" noProof="1"/>
          </a:p>
        </p:txBody>
      </p:sp>
    </p:spTree>
    <p:extLst>
      <p:ext uri="{BB962C8B-B14F-4D97-AF65-F5344CB8AC3E}">
        <p14:creationId xmlns:p14="http://schemas.microsoft.com/office/powerpoint/2010/main" val="8056736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0BFD42CE-57D5-420B-BACB-5E35FE5854FC}" type="datetime1">
              <a:rPr lang="en-GB" noProof="1" smtClean="0"/>
              <a:t>05/11/2025</a:t>
            </a:fld>
            <a:endParaRPr lang="en-GB" noProof="1"/>
          </a:p>
        </p:txBody>
      </p:sp>
      <p:sp>
        <p:nvSpPr>
          <p:cNvPr id="5" name="Footer Placeholder 4"/>
          <p:cNvSpPr>
            <a:spLocks noGrp="1"/>
          </p:cNvSpPr>
          <p:nvPr>
            <p:ph type="ftr" sz="quarter" idx="11"/>
          </p:nvPr>
        </p:nvSpPr>
        <p:spPr/>
        <p:txBody>
          <a:bodyPr/>
          <a:lstStyle/>
          <a:p>
            <a:pPr rtl="0"/>
            <a:endParaRPr lang="en-GB" noProof="1"/>
          </a:p>
        </p:txBody>
      </p:sp>
      <p:sp>
        <p:nvSpPr>
          <p:cNvPr id="6" name="Slide Number Placeholder 5"/>
          <p:cNvSpPr>
            <a:spLocks noGrp="1"/>
          </p:cNvSpPr>
          <p:nvPr>
            <p:ph type="sldNum" sz="quarter" idx="12"/>
          </p:nvPr>
        </p:nvSpPr>
        <p:spPr/>
        <p:txBody>
          <a:bodyPr/>
          <a:lstStyle/>
          <a:p>
            <a:pPr rtl="0"/>
            <a:fld id="{6D22F896-40B5-4ADD-8801-0D06FADFA095}" type="slidenum">
              <a:rPr lang="en-GB" noProof="1" smtClean="0"/>
              <a:pPr/>
              <a:t>‹#›</a:t>
            </a:fld>
            <a:endParaRPr lang="en-GB" noProof="1"/>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89109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85D398B1-7C52-42A6-87C4-5F2F90BF01BB}" type="datetime1">
              <a:rPr lang="en-GB" noProof="1" smtClean="0"/>
              <a:t>05/11/2025</a:t>
            </a:fld>
            <a:endParaRPr lang="en-GB" noProof="1"/>
          </a:p>
        </p:txBody>
      </p:sp>
      <p:sp>
        <p:nvSpPr>
          <p:cNvPr id="5" name="Footer Placeholder 4"/>
          <p:cNvSpPr>
            <a:spLocks noGrp="1"/>
          </p:cNvSpPr>
          <p:nvPr>
            <p:ph type="ftr" sz="quarter" idx="11"/>
          </p:nvPr>
        </p:nvSpPr>
        <p:spPr/>
        <p:txBody>
          <a:bodyPr/>
          <a:lstStyle/>
          <a:p>
            <a:pPr rtl="0"/>
            <a:endParaRPr lang="en-GB" noProof="1"/>
          </a:p>
        </p:txBody>
      </p:sp>
      <p:sp>
        <p:nvSpPr>
          <p:cNvPr id="6" name="Slide Number Placeholder 5"/>
          <p:cNvSpPr>
            <a:spLocks noGrp="1"/>
          </p:cNvSpPr>
          <p:nvPr>
            <p:ph type="sldNum" sz="quarter" idx="12"/>
          </p:nvPr>
        </p:nvSpPr>
        <p:spPr/>
        <p:txBody>
          <a:bodyPr/>
          <a:lstStyle/>
          <a:p>
            <a:pPr rtl="0"/>
            <a:fld id="{6D22F896-40B5-4ADD-8801-0D06FADFA095}" type="slidenum">
              <a:rPr lang="en-GB" noProof="1" smtClean="0"/>
              <a:pPr/>
              <a:t>‹#›</a:t>
            </a:fld>
            <a:endParaRPr lang="en-GB" noProof="1"/>
          </a:p>
        </p:txBody>
      </p:sp>
    </p:spTree>
    <p:extLst>
      <p:ext uri="{BB962C8B-B14F-4D97-AF65-F5344CB8AC3E}">
        <p14:creationId xmlns:p14="http://schemas.microsoft.com/office/powerpoint/2010/main" val="687447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rtl="0"/>
            <a:fld id="{68C23290-EB85-49B8-9DDA-B427641A2B66}" type="datetime1">
              <a:rPr lang="en-GB" noProof="1" smtClean="0"/>
              <a:t>05/11/2025</a:t>
            </a:fld>
            <a:endParaRPr lang="en-GB" noProof="1"/>
          </a:p>
        </p:txBody>
      </p:sp>
      <p:sp>
        <p:nvSpPr>
          <p:cNvPr id="5" name="Footer Placeholder 4"/>
          <p:cNvSpPr>
            <a:spLocks noGrp="1"/>
          </p:cNvSpPr>
          <p:nvPr>
            <p:ph type="ftr" sz="quarter" idx="11"/>
          </p:nvPr>
        </p:nvSpPr>
        <p:spPr/>
        <p:txBody>
          <a:bodyPr/>
          <a:lstStyle/>
          <a:p>
            <a:pPr rtl="0"/>
            <a:endParaRPr lang="en-GB" noProof="1"/>
          </a:p>
        </p:txBody>
      </p:sp>
      <p:sp>
        <p:nvSpPr>
          <p:cNvPr id="6" name="Slide Number Placeholder 5"/>
          <p:cNvSpPr>
            <a:spLocks noGrp="1"/>
          </p:cNvSpPr>
          <p:nvPr>
            <p:ph type="sldNum" sz="quarter" idx="12"/>
          </p:nvPr>
        </p:nvSpPr>
        <p:spPr/>
        <p:txBody>
          <a:bodyPr/>
          <a:lstStyle/>
          <a:p>
            <a:pPr rtl="0"/>
            <a:fld id="{6D22F896-40B5-4ADD-8801-0D06FADFA095}" type="slidenum">
              <a:rPr lang="en-GB" noProof="1" smtClean="0"/>
              <a:t>‹#›</a:t>
            </a:fld>
            <a:endParaRPr lang="en-GB" noProof="1"/>
          </a:p>
        </p:txBody>
      </p:sp>
    </p:spTree>
    <p:extLst>
      <p:ext uri="{BB962C8B-B14F-4D97-AF65-F5344CB8AC3E}">
        <p14:creationId xmlns:p14="http://schemas.microsoft.com/office/powerpoint/2010/main" val="4214787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rtl="0"/>
            <a:fld id="{D5B856B2-5DE1-42E2-B53E-239402DC45AC}" type="datetime1">
              <a:rPr lang="en-GB" noProof="1" smtClean="0"/>
              <a:t>05/11/2025</a:t>
            </a:fld>
            <a:endParaRPr lang="en-GB" noProof="1"/>
          </a:p>
        </p:txBody>
      </p:sp>
      <p:sp>
        <p:nvSpPr>
          <p:cNvPr id="5" name="Footer Placeholder 4"/>
          <p:cNvSpPr>
            <a:spLocks noGrp="1"/>
          </p:cNvSpPr>
          <p:nvPr>
            <p:ph type="ftr" sz="quarter" idx="11"/>
          </p:nvPr>
        </p:nvSpPr>
        <p:spPr/>
        <p:txBody>
          <a:bodyPr/>
          <a:lstStyle/>
          <a:p>
            <a:pPr rtl="0"/>
            <a:endParaRPr lang="en-GB" noProof="1"/>
          </a:p>
        </p:txBody>
      </p:sp>
      <p:sp>
        <p:nvSpPr>
          <p:cNvPr id="6" name="Slide Number Placeholder 5"/>
          <p:cNvSpPr>
            <a:spLocks noGrp="1"/>
          </p:cNvSpPr>
          <p:nvPr>
            <p:ph type="sldNum" sz="quarter" idx="12"/>
          </p:nvPr>
        </p:nvSpPr>
        <p:spPr/>
        <p:txBody>
          <a:bodyPr/>
          <a:lstStyle/>
          <a:p>
            <a:pPr rtl="0"/>
            <a:fld id="{6D22F896-40B5-4ADD-8801-0D06FADFA095}" type="slidenum">
              <a:rPr lang="en-GB" noProof="1" smtClean="0"/>
              <a:t>‹#›</a:t>
            </a:fld>
            <a:endParaRPr lang="en-GB" noProof="1"/>
          </a:p>
        </p:txBody>
      </p:sp>
    </p:spTree>
    <p:extLst>
      <p:ext uri="{BB962C8B-B14F-4D97-AF65-F5344CB8AC3E}">
        <p14:creationId xmlns:p14="http://schemas.microsoft.com/office/powerpoint/2010/main" val="2404898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rtl="0"/>
            <a:fld id="{CC252DA2-D3D2-48AC-9B41-24C0D499E0BF}" type="datetime1">
              <a:rPr lang="en-GB" noProof="1" smtClean="0"/>
              <a:t>05/11/2025</a:t>
            </a:fld>
            <a:endParaRPr lang="en-GB" noProof="1"/>
          </a:p>
        </p:txBody>
      </p:sp>
      <p:sp>
        <p:nvSpPr>
          <p:cNvPr id="5" name="Footer Placeholder 4"/>
          <p:cNvSpPr>
            <a:spLocks noGrp="1"/>
          </p:cNvSpPr>
          <p:nvPr>
            <p:ph type="ftr" sz="quarter" idx="11"/>
          </p:nvPr>
        </p:nvSpPr>
        <p:spPr/>
        <p:txBody>
          <a:bodyPr/>
          <a:lstStyle/>
          <a:p>
            <a:pPr rtl="0"/>
            <a:endParaRPr lang="en-GB" noProof="1"/>
          </a:p>
        </p:txBody>
      </p:sp>
      <p:sp>
        <p:nvSpPr>
          <p:cNvPr id="6" name="Slide Number Placeholder 5"/>
          <p:cNvSpPr>
            <a:spLocks noGrp="1"/>
          </p:cNvSpPr>
          <p:nvPr>
            <p:ph type="sldNum" sz="quarter" idx="12"/>
          </p:nvPr>
        </p:nvSpPr>
        <p:spPr/>
        <p:txBody>
          <a:bodyPr/>
          <a:lstStyle/>
          <a:p>
            <a:pPr rtl="0"/>
            <a:fld id="{6D22F896-40B5-4ADD-8801-0D06FADFA095}" type="slidenum">
              <a:rPr lang="en-GB" noProof="1" smtClean="0"/>
              <a:t>‹#›</a:t>
            </a:fld>
            <a:endParaRPr lang="en-GB" noProof="1"/>
          </a:p>
        </p:txBody>
      </p:sp>
    </p:spTree>
    <p:extLst>
      <p:ext uri="{BB962C8B-B14F-4D97-AF65-F5344CB8AC3E}">
        <p14:creationId xmlns:p14="http://schemas.microsoft.com/office/powerpoint/2010/main" val="140843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rtl="0"/>
            <a:fld id="{57B24963-1705-424F-9E6A-3D86F91AB1C2}" type="datetime1">
              <a:rPr lang="en-GB" noProof="1" smtClean="0"/>
              <a:t>05/11/2025</a:t>
            </a:fld>
            <a:endParaRPr lang="en-GB" noProof="1"/>
          </a:p>
        </p:txBody>
      </p:sp>
      <p:sp>
        <p:nvSpPr>
          <p:cNvPr id="5" name="Footer Placeholder 4"/>
          <p:cNvSpPr>
            <a:spLocks noGrp="1"/>
          </p:cNvSpPr>
          <p:nvPr>
            <p:ph type="ftr" sz="quarter" idx="11"/>
          </p:nvPr>
        </p:nvSpPr>
        <p:spPr/>
        <p:txBody>
          <a:bodyPr/>
          <a:lstStyle/>
          <a:p>
            <a:pPr rtl="0"/>
            <a:endParaRPr lang="en-GB" noProof="1"/>
          </a:p>
        </p:txBody>
      </p:sp>
      <p:sp>
        <p:nvSpPr>
          <p:cNvPr id="6" name="Slide Number Placeholder 5"/>
          <p:cNvSpPr>
            <a:spLocks noGrp="1"/>
          </p:cNvSpPr>
          <p:nvPr>
            <p:ph type="sldNum" sz="quarter" idx="12"/>
          </p:nvPr>
        </p:nvSpPr>
        <p:spPr/>
        <p:txBody>
          <a:bodyPr/>
          <a:lstStyle/>
          <a:p>
            <a:pPr rtl="0"/>
            <a:fld id="{6D22F896-40B5-4ADD-8801-0D06FADFA095}" type="slidenum">
              <a:rPr lang="en-GB" noProof="1" smtClean="0"/>
              <a:t>‹#›</a:t>
            </a:fld>
            <a:endParaRPr lang="en-GB" noProof="1"/>
          </a:p>
        </p:txBody>
      </p:sp>
    </p:spTree>
    <p:extLst>
      <p:ext uri="{BB962C8B-B14F-4D97-AF65-F5344CB8AC3E}">
        <p14:creationId xmlns:p14="http://schemas.microsoft.com/office/powerpoint/2010/main" val="3079614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rtl="0"/>
            <a:fld id="{80542AAC-DCF8-4A8F-B132-930CC3D873D9}" type="datetime1">
              <a:rPr lang="en-GB" noProof="1" smtClean="0"/>
              <a:t>05/11/2025</a:t>
            </a:fld>
            <a:endParaRPr lang="en-GB" noProof="1"/>
          </a:p>
        </p:txBody>
      </p:sp>
      <p:sp>
        <p:nvSpPr>
          <p:cNvPr id="6" name="Footer Placeholder 5"/>
          <p:cNvSpPr>
            <a:spLocks noGrp="1"/>
          </p:cNvSpPr>
          <p:nvPr>
            <p:ph type="ftr" sz="quarter" idx="11"/>
          </p:nvPr>
        </p:nvSpPr>
        <p:spPr/>
        <p:txBody>
          <a:bodyPr/>
          <a:lstStyle/>
          <a:p>
            <a:pPr rtl="0"/>
            <a:endParaRPr lang="en-GB" noProof="1"/>
          </a:p>
        </p:txBody>
      </p:sp>
      <p:sp>
        <p:nvSpPr>
          <p:cNvPr id="7" name="Slide Number Placeholder 6"/>
          <p:cNvSpPr>
            <a:spLocks noGrp="1"/>
          </p:cNvSpPr>
          <p:nvPr>
            <p:ph type="sldNum" sz="quarter" idx="12"/>
          </p:nvPr>
        </p:nvSpPr>
        <p:spPr/>
        <p:txBody>
          <a:bodyPr/>
          <a:lstStyle/>
          <a:p>
            <a:pPr rtl="0"/>
            <a:fld id="{6D22F896-40B5-4ADD-8801-0D06FADFA095}" type="slidenum">
              <a:rPr lang="en-GB" noProof="1" smtClean="0"/>
              <a:t>‹#›</a:t>
            </a:fld>
            <a:endParaRPr lang="en-GB" noProof="1"/>
          </a:p>
        </p:txBody>
      </p:sp>
    </p:spTree>
    <p:extLst>
      <p:ext uri="{BB962C8B-B14F-4D97-AF65-F5344CB8AC3E}">
        <p14:creationId xmlns:p14="http://schemas.microsoft.com/office/powerpoint/2010/main" val="3121836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rtl="0"/>
            <a:fld id="{900481FE-646D-46FA-A5AC-84D446B48DED}" type="datetime1">
              <a:rPr lang="en-GB" noProof="1" smtClean="0"/>
              <a:t>05/11/2025</a:t>
            </a:fld>
            <a:endParaRPr lang="en-GB" noProof="1"/>
          </a:p>
        </p:txBody>
      </p:sp>
      <p:sp>
        <p:nvSpPr>
          <p:cNvPr id="8" name="Footer Placeholder 7"/>
          <p:cNvSpPr>
            <a:spLocks noGrp="1"/>
          </p:cNvSpPr>
          <p:nvPr>
            <p:ph type="ftr" sz="quarter" idx="11"/>
          </p:nvPr>
        </p:nvSpPr>
        <p:spPr/>
        <p:txBody>
          <a:bodyPr/>
          <a:lstStyle/>
          <a:p>
            <a:pPr rtl="0"/>
            <a:endParaRPr lang="en-GB" noProof="1"/>
          </a:p>
        </p:txBody>
      </p:sp>
      <p:sp>
        <p:nvSpPr>
          <p:cNvPr id="9" name="Slide Number Placeholder 8"/>
          <p:cNvSpPr>
            <a:spLocks noGrp="1"/>
          </p:cNvSpPr>
          <p:nvPr>
            <p:ph type="sldNum" sz="quarter" idx="12"/>
          </p:nvPr>
        </p:nvSpPr>
        <p:spPr/>
        <p:txBody>
          <a:bodyPr/>
          <a:lstStyle/>
          <a:p>
            <a:pPr rtl="0"/>
            <a:fld id="{6D22F896-40B5-4ADD-8801-0D06FADFA095}" type="slidenum">
              <a:rPr lang="en-GB" noProof="1" smtClean="0"/>
              <a:t>‹#›</a:t>
            </a:fld>
            <a:endParaRPr lang="en-GB" noProof="1"/>
          </a:p>
        </p:txBody>
      </p:sp>
    </p:spTree>
    <p:extLst>
      <p:ext uri="{BB962C8B-B14F-4D97-AF65-F5344CB8AC3E}">
        <p14:creationId xmlns:p14="http://schemas.microsoft.com/office/powerpoint/2010/main" val="282304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rtl="0"/>
            <a:fld id="{55318B40-0EC5-4482-9351-C4FAEF3A123C}" type="datetime1">
              <a:rPr lang="en-GB" noProof="1" smtClean="0"/>
              <a:t>05/11/2025</a:t>
            </a:fld>
            <a:endParaRPr lang="en-GB" noProof="1"/>
          </a:p>
        </p:txBody>
      </p:sp>
      <p:sp>
        <p:nvSpPr>
          <p:cNvPr id="4" name="Footer Placeholder 3"/>
          <p:cNvSpPr>
            <a:spLocks noGrp="1"/>
          </p:cNvSpPr>
          <p:nvPr>
            <p:ph type="ftr" sz="quarter" idx="11"/>
          </p:nvPr>
        </p:nvSpPr>
        <p:spPr/>
        <p:txBody>
          <a:bodyPr/>
          <a:lstStyle/>
          <a:p>
            <a:pPr rtl="0"/>
            <a:endParaRPr lang="en-GB" noProof="1"/>
          </a:p>
        </p:txBody>
      </p:sp>
      <p:sp>
        <p:nvSpPr>
          <p:cNvPr id="5" name="Slide Number Placeholder 4"/>
          <p:cNvSpPr>
            <a:spLocks noGrp="1"/>
          </p:cNvSpPr>
          <p:nvPr>
            <p:ph type="sldNum" sz="quarter" idx="12"/>
          </p:nvPr>
        </p:nvSpPr>
        <p:spPr/>
        <p:txBody>
          <a:bodyPr/>
          <a:lstStyle/>
          <a:p>
            <a:pPr rtl="0"/>
            <a:fld id="{6D22F896-40B5-4ADD-8801-0D06FADFA095}" type="slidenum">
              <a:rPr lang="en-GB" noProof="1" smtClean="0"/>
              <a:t>‹#›</a:t>
            </a:fld>
            <a:endParaRPr lang="en-GB" noProof="1"/>
          </a:p>
        </p:txBody>
      </p:sp>
    </p:spTree>
    <p:extLst>
      <p:ext uri="{BB962C8B-B14F-4D97-AF65-F5344CB8AC3E}">
        <p14:creationId xmlns:p14="http://schemas.microsoft.com/office/powerpoint/2010/main" val="2847722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fld id="{6F03D5F6-7F4C-41E7-9485-44A503A63AC6}" type="datetime1">
              <a:rPr lang="en-GB" noProof="1" smtClean="0"/>
              <a:t>05/11/2025</a:t>
            </a:fld>
            <a:endParaRPr lang="en-GB" noProof="1"/>
          </a:p>
        </p:txBody>
      </p:sp>
      <p:sp>
        <p:nvSpPr>
          <p:cNvPr id="3" name="Footer Placeholder 2"/>
          <p:cNvSpPr>
            <a:spLocks noGrp="1"/>
          </p:cNvSpPr>
          <p:nvPr>
            <p:ph type="ftr" sz="quarter" idx="11"/>
          </p:nvPr>
        </p:nvSpPr>
        <p:spPr/>
        <p:txBody>
          <a:bodyPr/>
          <a:lstStyle/>
          <a:p>
            <a:pPr rtl="0"/>
            <a:endParaRPr lang="en-GB" noProof="1"/>
          </a:p>
        </p:txBody>
      </p:sp>
      <p:sp>
        <p:nvSpPr>
          <p:cNvPr id="4" name="Slide Number Placeholder 3"/>
          <p:cNvSpPr>
            <a:spLocks noGrp="1"/>
          </p:cNvSpPr>
          <p:nvPr>
            <p:ph type="sldNum" sz="quarter" idx="12"/>
          </p:nvPr>
        </p:nvSpPr>
        <p:spPr/>
        <p:txBody>
          <a:bodyPr/>
          <a:lstStyle/>
          <a:p>
            <a:pPr rtl="0"/>
            <a:fld id="{6D22F896-40B5-4ADD-8801-0D06FADFA095}" type="slidenum">
              <a:rPr lang="en-GB" noProof="1" smtClean="0"/>
              <a:t>‹#›</a:t>
            </a:fld>
            <a:endParaRPr lang="en-GB" noProof="1"/>
          </a:p>
        </p:txBody>
      </p:sp>
    </p:spTree>
    <p:extLst>
      <p:ext uri="{BB962C8B-B14F-4D97-AF65-F5344CB8AC3E}">
        <p14:creationId xmlns:p14="http://schemas.microsoft.com/office/powerpoint/2010/main" val="189927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rtl="0"/>
            <a:fld id="{4046B5C7-F6E8-4C35-A928-D48D9FBF82DC}" type="datetime1">
              <a:rPr lang="en-GB" noProof="1" smtClean="0"/>
              <a:t>05/11/2025</a:t>
            </a:fld>
            <a:endParaRPr lang="en-GB" noProof="1"/>
          </a:p>
        </p:txBody>
      </p:sp>
      <p:sp>
        <p:nvSpPr>
          <p:cNvPr id="6" name="Footer Placeholder 5"/>
          <p:cNvSpPr>
            <a:spLocks noGrp="1"/>
          </p:cNvSpPr>
          <p:nvPr>
            <p:ph type="ftr" sz="quarter" idx="11"/>
          </p:nvPr>
        </p:nvSpPr>
        <p:spPr/>
        <p:txBody>
          <a:bodyPr/>
          <a:lstStyle/>
          <a:p>
            <a:pPr rtl="0"/>
            <a:endParaRPr lang="en-GB" noProof="1"/>
          </a:p>
        </p:txBody>
      </p:sp>
      <p:sp>
        <p:nvSpPr>
          <p:cNvPr id="7" name="Slide Number Placeholder 6"/>
          <p:cNvSpPr>
            <a:spLocks noGrp="1"/>
          </p:cNvSpPr>
          <p:nvPr>
            <p:ph type="sldNum" sz="quarter" idx="12"/>
          </p:nvPr>
        </p:nvSpPr>
        <p:spPr/>
        <p:txBody>
          <a:bodyPr/>
          <a:lstStyle/>
          <a:p>
            <a:pPr rtl="0"/>
            <a:fld id="{6D22F896-40B5-4ADD-8801-0D06FADFA095}" type="slidenum">
              <a:rPr lang="en-GB" noProof="1" smtClean="0"/>
              <a:t>‹#›</a:t>
            </a:fld>
            <a:endParaRPr lang="en-GB" noProof="1"/>
          </a:p>
        </p:txBody>
      </p:sp>
    </p:spTree>
    <p:extLst>
      <p:ext uri="{BB962C8B-B14F-4D97-AF65-F5344CB8AC3E}">
        <p14:creationId xmlns:p14="http://schemas.microsoft.com/office/powerpoint/2010/main" val="3685260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pPr rtl="0"/>
            <a:endParaRPr lang="en-GB" noProof="1"/>
          </a:p>
        </p:txBody>
      </p:sp>
      <p:sp>
        <p:nvSpPr>
          <p:cNvPr id="7" name="Slide Number Placeholder 6"/>
          <p:cNvSpPr>
            <a:spLocks noGrp="1"/>
          </p:cNvSpPr>
          <p:nvPr>
            <p:ph type="sldNum" sz="quarter" idx="12"/>
          </p:nvPr>
        </p:nvSpPr>
        <p:spPr/>
        <p:txBody>
          <a:bodyPr/>
          <a:lstStyle/>
          <a:p>
            <a:pPr rtl="0"/>
            <a:fld id="{6D22F896-40B5-4ADD-8801-0D06FADFA095}" type="slidenum">
              <a:rPr lang="en-GB" noProof="1" smtClean="0"/>
              <a:t>‹#›</a:t>
            </a:fld>
            <a:endParaRPr lang="en-GB" noProof="1"/>
          </a:p>
        </p:txBody>
      </p:sp>
      <p:sp>
        <p:nvSpPr>
          <p:cNvPr id="5" name="Date Placeholder 4"/>
          <p:cNvSpPr>
            <a:spLocks noGrp="1"/>
          </p:cNvSpPr>
          <p:nvPr>
            <p:ph type="dt" sz="half" idx="10"/>
          </p:nvPr>
        </p:nvSpPr>
        <p:spPr/>
        <p:txBody>
          <a:bodyPr/>
          <a:lstStyle/>
          <a:p>
            <a:pPr rtl="0"/>
            <a:fld id="{DFDC3FDC-2855-4CFE-A920-218D8F6B8B56}" type="datetime1">
              <a:rPr lang="en-GB" noProof="1" smtClean="0"/>
              <a:t>05/11/2025</a:t>
            </a:fld>
            <a:endParaRPr lang="en-GB" noProof="1"/>
          </a:p>
        </p:txBody>
      </p:sp>
    </p:spTree>
    <p:extLst>
      <p:ext uri="{BB962C8B-B14F-4D97-AF65-F5344CB8AC3E}">
        <p14:creationId xmlns:p14="http://schemas.microsoft.com/office/powerpoint/2010/main" val="3411320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68CB2F66-DA57-42C1-988B-B997FC2943AB}" type="datetime1">
              <a:rPr lang="en-GB" noProof="1" smtClean="0"/>
              <a:t>05/11/2025</a:t>
            </a:fld>
            <a:endParaRPr lang="en-GB" noProof="1"/>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rtl="0"/>
            <a:endParaRPr lang="en-GB" noProof="1"/>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rtl="0"/>
            <a:fld id="{6D22F896-40B5-4ADD-8801-0D06FADFA095}" type="slidenum">
              <a:rPr lang="en-GB" noProof="1" smtClean="0"/>
              <a:pPr/>
              <a:t>‹#›</a:t>
            </a:fld>
            <a:endParaRPr lang="en-GB" noProof="1"/>
          </a:p>
        </p:txBody>
      </p:sp>
    </p:spTree>
    <p:extLst>
      <p:ext uri="{BB962C8B-B14F-4D97-AF65-F5344CB8AC3E}">
        <p14:creationId xmlns:p14="http://schemas.microsoft.com/office/powerpoint/2010/main" val="815284828"/>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1.jpeg"/><Relationship Id="rId7"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43.png"/><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jp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7.png"/><Relationship Id="rId7" Type="http://schemas.openxmlformats.org/officeDocument/2006/relationships/image" Target="../media/image5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49.png"/><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6.xml"/><Relationship Id="rId6" Type="http://schemas.openxmlformats.org/officeDocument/2006/relationships/image" Target="../media/image60.svg"/><Relationship Id="rId5" Type="http://schemas.openxmlformats.org/officeDocument/2006/relationships/image" Target="../media/image59.png"/><Relationship Id="rId4" Type="http://schemas.openxmlformats.org/officeDocument/2006/relationships/image" Target="../media/image58.png"/></Relationships>
</file>

<file path=ppt/slides/_rels/slide23.xml.rels><?xml version="1.0" encoding="UTF-8" standalone="yes"?>
<Relationships xmlns="http://schemas.openxmlformats.org/package/2006/relationships"><Relationship Id="rId2" Type="http://schemas.openxmlformats.org/officeDocument/2006/relationships/hyperlink" Target="https://procurement.cern.ch/aspx/Home"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FB5A1D23-DE92-542D-FD8C-6BA2D1D70394}"/>
              </a:ext>
            </a:extLst>
          </p:cNvPr>
          <p:cNvGrpSpPr/>
          <p:nvPr/>
        </p:nvGrpSpPr>
        <p:grpSpPr>
          <a:xfrm>
            <a:off x="2939804" y="663201"/>
            <a:ext cx="6222317" cy="1223079"/>
            <a:chOff x="2939804" y="663201"/>
            <a:chExt cx="6222317" cy="1223079"/>
          </a:xfrm>
        </p:grpSpPr>
        <p:pic>
          <p:nvPicPr>
            <p:cNvPr id="7" name="Picture 6">
              <a:extLst>
                <a:ext uri="{FF2B5EF4-FFF2-40B4-BE49-F238E27FC236}">
                  <a16:creationId xmlns:a16="http://schemas.microsoft.com/office/drawing/2014/main" id="{E99B058E-7EF8-0326-EA09-246FC5C5A361}"/>
                </a:ext>
              </a:extLst>
            </p:cNvPr>
            <p:cNvPicPr>
              <a:picLocks noChangeAspect="1"/>
            </p:cNvPicPr>
            <p:nvPr/>
          </p:nvPicPr>
          <p:blipFill>
            <a:blip r:embed="rId4"/>
            <a:stretch>
              <a:fillRect/>
            </a:stretch>
          </p:blipFill>
          <p:spPr>
            <a:xfrm>
              <a:off x="5580248" y="663201"/>
              <a:ext cx="3581873" cy="1223079"/>
            </a:xfrm>
            <a:prstGeom prst="rect">
              <a:avLst/>
            </a:prstGeom>
          </p:spPr>
        </p:pic>
        <p:pic>
          <p:nvPicPr>
            <p:cNvPr id="9" name="Picture 8">
              <a:extLst>
                <a:ext uri="{FF2B5EF4-FFF2-40B4-BE49-F238E27FC236}">
                  <a16:creationId xmlns:a16="http://schemas.microsoft.com/office/drawing/2014/main" id="{BA64945E-F79C-D755-7E76-315F4F1FEB23}"/>
                </a:ext>
              </a:extLst>
            </p:cNvPr>
            <p:cNvPicPr>
              <a:picLocks noChangeAspect="1"/>
            </p:cNvPicPr>
            <p:nvPr/>
          </p:nvPicPr>
          <p:blipFill>
            <a:blip r:embed="rId5"/>
            <a:stretch>
              <a:fillRect/>
            </a:stretch>
          </p:blipFill>
          <p:spPr>
            <a:xfrm>
              <a:off x="2939804" y="663201"/>
              <a:ext cx="1297604" cy="1223079"/>
            </a:xfrm>
            <a:prstGeom prst="rect">
              <a:avLst/>
            </a:prstGeom>
          </p:spPr>
        </p:pic>
        <p:pic>
          <p:nvPicPr>
            <p:cNvPr id="11" name="Picture 10">
              <a:extLst>
                <a:ext uri="{FF2B5EF4-FFF2-40B4-BE49-F238E27FC236}">
                  <a16:creationId xmlns:a16="http://schemas.microsoft.com/office/drawing/2014/main" id="{355699CE-5FFB-CA08-3152-CEA6C5A49DE8}"/>
                </a:ext>
              </a:extLst>
            </p:cNvPr>
            <p:cNvPicPr>
              <a:picLocks noChangeAspect="1"/>
            </p:cNvPicPr>
            <p:nvPr/>
          </p:nvPicPr>
          <p:blipFill>
            <a:blip r:embed="rId6"/>
            <a:stretch>
              <a:fillRect/>
            </a:stretch>
          </p:blipFill>
          <p:spPr>
            <a:xfrm>
              <a:off x="4271026" y="663201"/>
              <a:ext cx="1275604" cy="1223079"/>
            </a:xfrm>
            <a:prstGeom prst="rect">
              <a:avLst/>
            </a:prstGeom>
          </p:spPr>
        </p:pic>
      </p:grpSp>
      <p:sp>
        <p:nvSpPr>
          <p:cNvPr id="16" name="Title 1">
            <a:extLst>
              <a:ext uri="{FF2B5EF4-FFF2-40B4-BE49-F238E27FC236}">
                <a16:creationId xmlns:a16="http://schemas.microsoft.com/office/drawing/2014/main" id="{ACAE23F2-BC12-A4D9-987F-3A1899D81DEE}"/>
              </a:ext>
            </a:extLst>
          </p:cNvPr>
          <p:cNvSpPr txBox="1">
            <a:spLocks/>
          </p:cNvSpPr>
          <p:nvPr/>
        </p:nvSpPr>
        <p:spPr>
          <a:xfrm>
            <a:off x="515130" y="3290596"/>
            <a:ext cx="11161739" cy="1070564"/>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GB" sz="4000" dirty="0">
                <a:solidFill>
                  <a:schemeClr val="tx2"/>
                </a:solidFill>
              </a:rPr>
              <a:t>Connecting CERN with Brazilian Electronics Companies</a:t>
            </a:r>
            <a:endParaRPr lang="en-GB" dirty="0">
              <a:solidFill>
                <a:schemeClr val="tx2"/>
              </a:solidFill>
            </a:endParaRPr>
          </a:p>
        </p:txBody>
      </p:sp>
      <p:sp>
        <p:nvSpPr>
          <p:cNvPr id="17" name="Title 1">
            <a:extLst>
              <a:ext uri="{FF2B5EF4-FFF2-40B4-BE49-F238E27FC236}">
                <a16:creationId xmlns:a16="http://schemas.microsoft.com/office/drawing/2014/main" id="{05B4ABCB-22F3-71D9-45A1-4A6D4508E7EC}"/>
              </a:ext>
            </a:extLst>
          </p:cNvPr>
          <p:cNvSpPr txBox="1">
            <a:spLocks/>
          </p:cNvSpPr>
          <p:nvPr/>
        </p:nvSpPr>
        <p:spPr>
          <a:xfrm>
            <a:off x="608434" y="4361160"/>
            <a:ext cx="2887435" cy="555063"/>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GB" sz="2400" dirty="0">
                <a:solidFill>
                  <a:schemeClr val="tx2"/>
                </a:solidFill>
              </a:rPr>
              <a:t>Raphaël Berberat</a:t>
            </a:r>
          </a:p>
        </p:txBody>
      </p:sp>
    </p:spTree>
    <p:extLst>
      <p:ext uri="{BB962C8B-B14F-4D97-AF65-F5344CB8AC3E}">
        <p14:creationId xmlns:p14="http://schemas.microsoft.com/office/powerpoint/2010/main" val="13371922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6D389D-D107-190F-FC85-F84F7EE2A9B1}"/>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377CFA59-3320-A503-6576-0040E94C4FAE}"/>
              </a:ext>
            </a:extLst>
          </p:cNvPr>
          <p:cNvSpPr txBox="1">
            <a:spLocks/>
          </p:cNvSpPr>
          <p:nvPr/>
        </p:nvSpPr>
        <p:spPr>
          <a:xfrm>
            <a:off x="55983" y="294478"/>
            <a:ext cx="6807742" cy="74178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solidFill>
                  <a:srgbClr val="0F02BE"/>
                </a:solidFill>
              </a:rPr>
              <a:t>Electronic </a:t>
            </a:r>
            <a:r>
              <a:rPr lang="en-AU" sz="3200" b="1" dirty="0">
                <a:solidFill>
                  <a:srgbClr val="0F02BE"/>
                </a:solidFill>
              </a:rPr>
              <a:t>Assembly Requirements</a:t>
            </a:r>
            <a:endParaRPr lang="en-GB" sz="3200" dirty="0">
              <a:solidFill>
                <a:srgbClr val="0F02BE"/>
              </a:solidFill>
            </a:endParaRPr>
          </a:p>
        </p:txBody>
      </p:sp>
      <p:sp>
        <p:nvSpPr>
          <p:cNvPr id="2" name="Date Placeholder 9">
            <a:extLst>
              <a:ext uri="{FF2B5EF4-FFF2-40B4-BE49-F238E27FC236}">
                <a16:creationId xmlns:a16="http://schemas.microsoft.com/office/drawing/2014/main" id="{C38BA3F9-4A80-981F-09A0-567305C13543}"/>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3" name="Slide Number Placeholder 7">
            <a:extLst>
              <a:ext uri="{FF2B5EF4-FFF2-40B4-BE49-F238E27FC236}">
                <a16:creationId xmlns:a16="http://schemas.microsoft.com/office/drawing/2014/main" id="{4E227E21-E630-F213-D01C-A0C84A049CFB}"/>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10</a:t>
            </a:fld>
            <a:endParaRPr lang="en-GB" noProof="1"/>
          </a:p>
        </p:txBody>
      </p:sp>
      <p:pic>
        <p:nvPicPr>
          <p:cNvPr id="9" name="Picture 8">
            <a:extLst>
              <a:ext uri="{FF2B5EF4-FFF2-40B4-BE49-F238E27FC236}">
                <a16:creationId xmlns:a16="http://schemas.microsoft.com/office/drawing/2014/main" id="{7EA029A3-B1A9-6BBE-ACC2-61DC1E00403A}"/>
              </a:ext>
            </a:extLst>
          </p:cNvPr>
          <p:cNvPicPr>
            <a:picLocks noChangeAspect="1"/>
          </p:cNvPicPr>
          <p:nvPr/>
        </p:nvPicPr>
        <p:blipFill>
          <a:blip r:embed="rId2"/>
          <a:stretch>
            <a:fillRect/>
          </a:stretch>
        </p:blipFill>
        <p:spPr>
          <a:xfrm>
            <a:off x="228292" y="767390"/>
            <a:ext cx="5389490" cy="1085436"/>
          </a:xfrm>
          <a:prstGeom prst="rect">
            <a:avLst/>
          </a:prstGeom>
        </p:spPr>
      </p:pic>
      <p:sp>
        <p:nvSpPr>
          <p:cNvPr id="10" name="TextBox 9">
            <a:extLst>
              <a:ext uri="{FF2B5EF4-FFF2-40B4-BE49-F238E27FC236}">
                <a16:creationId xmlns:a16="http://schemas.microsoft.com/office/drawing/2014/main" id="{8A603347-DA1B-DB02-584B-DF77FC2A2623}"/>
              </a:ext>
            </a:extLst>
          </p:cNvPr>
          <p:cNvSpPr txBox="1"/>
          <p:nvPr/>
        </p:nvSpPr>
        <p:spPr>
          <a:xfrm>
            <a:off x="271835" y="1993691"/>
            <a:ext cx="3973174" cy="1107996"/>
          </a:xfrm>
          <a:prstGeom prst="rect">
            <a:avLst/>
          </a:prstGeom>
          <a:noFill/>
        </p:spPr>
        <p:txBody>
          <a:bodyPr wrap="square">
            <a:spAutoFit/>
          </a:bodyPr>
          <a:lstStyle/>
          <a:p>
            <a:r>
              <a:rPr lang="en-AU" sz="2200" b="1" dirty="0">
                <a:solidFill>
                  <a:schemeClr val="tx2"/>
                </a:solidFill>
              </a:rPr>
              <a:t>Measurement of thermal </a:t>
            </a:r>
          </a:p>
          <a:p>
            <a:r>
              <a:rPr lang="en-AU" sz="2200" b="1" dirty="0">
                <a:solidFill>
                  <a:schemeClr val="tx2"/>
                </a:solidFill>
              </a:rPr>
              <a:t>profile for reflow process validation prior production</a:t>
            </a:r>
            <a:endParaRPr lang="en-GB" sz="2200" b="1" dirty="0">
              <a:solidFill>
                <a:schemeClr val="tx2"/>
              </a:solidFill>
            </a:endParaRPr>
          </a:p>
        </p:txBody>
      </p:sp>
      <p:sp>
        <p:nvSpPr>
          <p:cNvPr id="11" name="Content Placeholder 2">
            <a:extLst>
              <a:ext uri="{FF2B5EF4-FFF2-40B4-BE49-F238E27FC236}">
                <a16:creationId xmlns:a16="http://schemas.microsoft.com/office/drawing/2014/main" id="{A89AE2CF-869A-D0AD-27CF-812338970100}"/>
              </a:ext>
            </a:extLst>
          </p:cNvPr>
          <p:cNvSpPr txBox="1">
            <a:spLocks/>
          </p:cNvSpPr>
          <p:nvPr/>
        </p:nvSpPr>
        <p:spPr>
          <a:xfrm>
            <a:off x="228292" y="3189759"/>
            <a:ext cx="3915326" cy="2715647"/>
          </a:xfrm>
          <a:prstGeom prst="rect">
            <a:avLst/>
          </a:prstGeom>
        </p:spPr>
        <p:txBody>
          <a:bodyPr>
            <a:normAutofit fontScale="92500" lnSpcReduction="20000"/>
          </a:bodyPr>
          <a:lst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mn-lt"/>
                <a:ea typeface="+mn-ea"/>
                <a:cs typeface="+mn-cs"/>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800" kern="1200">
                <a:solidFill>
                  <a:schemeClr val="tx1"/>
                </a:solidFill>
                <a:latin typeface="+mn-lt"/>
                <a:ea typeface="+mn-ea"/>
                <a:cs typeface="+mn-cs"/>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b="1" dirty="0">
                <a:solidFill>
                  <a:schemeClr val="tx2"/>
                </a:solidFill>
              </a:rPr>
              <a:t>Mandatory</a:t>
            </a:r>
            <a:r>
              <a:rPr lang="en-AU" sz="2000" dirty="0">
                <a:solidFill>
                  <a:schemeClr val="tx2"/>
                </a:solidFill>
              </a:rPr>
              <a:t> for “complex” assemblies</a:t>
            </a:r>
          </a:p>
          <a:p>
            <a:r>
              <a:rPr lang="en-AU" sz="2000" b="1" dirty="0">
                <a:solidFill>
                  <a:schemeClr val="tx2"/>
                </a:solidFill>
              </a:rPr>
              <a:t>When BGA, LGA </a:t>
            </a:r>
            <a:r>
              <a:rPr lang="en-AU" sz="2000" dirty="0">
                <a:solidFill>
                  <a:schemeClr val="tx2"/>
                </a:solidFill>
              </a:rPr>
              <a:t>and specific components are on present on board to be assembled</a:t>
            </a:r>
          </a:p>
          <a:p>
            <a:r>
              <a:rPr lang="en-AU" sz="2000" b="1" dirty="0">
                <a:solidFill>
                  <a:schemeClr val="tx2"/>
                </a:solidFill>
              </a:rPr>
              <a:t>Thermal parameters defined </a:t>
            </a:r>
            <a:r>
              <a:rPr lang="en-AU" sz="2000" dirty="0">
                <a:solidFill>
                  <a:schemeClr val="tx2"/>
                </a:solidFill>
              </a:rPr>
              <a:t>in  our documentation</a:t>
            </a:r>
          </a:p>
          <a:p>
            <a:r>
              <a:rPr lang="en-AU" sz="2000" b="1" dirty="0">
                <a:solidFill>
                  <a:schemeClr val="tx2"/>
                </a:solidFill>
              </a:rPr>
              <a:t>Measured using real PCB </a:t>
            </a:r>
            <a:r>
              <a:rPr lang="en-AU" sz="2000" dirty="0">
                <a:solidFill>
                  <a:schemeClr val="tx2"/>
                </a:solidFill>
              </a:rPr>
              <a:t>&amp; dummy components</a:t>
            </a:r>
          </a:p>
        </p:txBody>
      </p:sp>
      <p:sp>
        <p:nvSpPr>
          <p:cNvPr id="12" name="Content Placeholder 18">
            <a:extLst>
              <a:ext uri="{FF2B5EF4-FFF2-40B4-BE49-F238E27FC236}">
                <a16:creationId xmlns:a16="http://schemas.microsoft.com/office/drawing/2014/main" id="{49BCD54A-1D03-E693-3F5D-0E43CBF7EFAF}"/>
              </a:ext>
            </a:extLst>
          </p:cNvPr>
          <p:cNvSpPr txBox="1">
            <a:spLocks/>
          </p:cNvSpPr>
          <p:nvPr/>
        </p:nvSpPr>
        <p:spPr>
          <a:xfrm>
            <a:off x="1636201" y="5820259"/>
            <a:ext cx="3151958" cy="820463"/>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GB" sz="2200" b="1" dirty="0">
                <a:solidFill>
                  <a:schemeClr val="tx2"/>
                </a:solidFill>
              </a:rPr>
              <a:t>Critical for high quality assemblies</a:t>
            </a:r>
          </a:p>
        </p:txBody>
      </p:sp>
      <p:sp>
        <p:nvSpPr>
          <p:cNvPr id="13" name="Arrow: Right 12">
            <a:extLst>
              <a:ext uri="{FF2B5EF4-FFF2-40B4-BE49-F238E27FC236}">
                <a16:creationId xmlns:a16="http://schemas.microsoft.com/office/drawing/2014/main" id="{1B54A10E-67D9-E240-209B-EE138BACB3C9}"/>
              </a:ext>
            </a:extLst>
          </p:cNvPr>
          <p:cNvSpPr/>
          <p:nvPr/>
        </p:nvSpPr>
        <p:spPr>
          <a:xfrm>
            <a:off x="896876" y="5999713"/>
            <a:ext cx="739325" cy="4615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a:extLst>
              <a:ext uri="{FF2B5EF4-FFF2-40B4-BE49-F238E27FC236}">
                <a16:creationId xmlns:a16="http://schemas.microsoft.com/office/drawing/2014/main" id="{5CA27D09-1E37-833E-0B1E-8C09F0E7F193}"/>
              </a:ext>
            </a:extLst>
          </p:cNvPr>
          <p:cNvPicPr>
            <a:picLocks noChangeAspect="1"/>
          </p:cNvPicPr>
          <p:nvPr/>
        </p:nvPicPr>
        <p:blipFill>
          <a:blip r:embed="rId3"/>
          <a:stretch>
            <a:fillRect/>
          </a:stretch>
        </p:blipFill>
        <p:spPr>
          <a:xfrm>
            <a:off x="4691763" y="1921758"/>
            <a:ext cx="7448282" cy="4571116"/>
          </a:xfrm>
          <a:prstGeom prst="rect">
            <a:avLst/>
          </a:prstGeom>
        </p:spPr>
      </p:pic>
      <p:pic>
        <p:nvPicPr>
          <p:cNvPr id="20" name="Picture 19">
            <a:extLst>
              <a:ext uri="{FF2B5EF4-FFF2-40B4-BE49-F238E27FC236}">
                <a16:creationId xmlns:a16="http://schemas.microsoft.com/office/drawing/2014/main" id="{261B043F-7D20-61D2-5E83-36C06A533A24}"/>
              </a:ext>
            </a:extLst>
          </p:cNvPr>
          <p:cNvPicPr>
            <a:picLocks noChangeAspect="1"/>
          </p:cNvPicPr>
          <p:nvPr/>
        </p:nvPicPr>
        <p:blipFill>
          <a:blip r:embed="rId4"/>
          <a:stretch>
            <a:fillRect/>
          </a:stretch>
        </p:blipFill>
        <p:spPr>
          <a:xfrm>
            <a:off x="5321886" y="2282168"/>
            <a:ext cx="6558439" cy="3623238"/>
          </a:xfrm>
          <a:prstGeom prst="rect">
            <a:avLst/>
          </a:prstGeom>
        </p:spPr>
      </p:pic>
    </p:spTree>
    <p:extLst>
      <p:ext uri="{BB962C8B-B14F-4D97-AF65-F5344CB8AC3E}">
        <p14:creationId xmlns:p14="http://schemas.microsoft.com/office/powerpoint/2010/main" val="2308442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418135-360A-B55E-085A-7A9D00FFA39A}"/>
            </a:ext>
          </a:extLst>
        </p:cNvPr>
        <p:cNvGrpSpPr/>
        <p:nvPr/>
      </p:nvGrpSpPr>
      <p:grpSpPr>
        <a:xfrm>
          <a:off x="0" y="0"/>
          <a:ext cx="0" cy="0"/>
          <a:chOff x="0" y="0"/>
          <a:chExt cx="0" cy="0"/>
        </a:xfrm>
      </p:grpSpPr>
      <p:sp>
        <p:nvSpPr>
          <p:cNvPr id="2" name="Date Placeholder 9">
            <a:extLst>
              <a:ext uri="{FF2B5EF4-FFF2-40B4-BE49-F238E27FC236}">
                <a16:creationId xmlns:a16="http://schemas.microsoft.com/office/drawing/2014/main" id="{463E48F3-B2F3-5111-943D-5AEE4C2BEAC9}"/>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3" name="Slide Number Placeholder 7">
            <a:extLst>
              <a:ext uri="{FF2B5EF4-FFF2-40B4-BE49-F238E27FC236}">
                <a16:creationId xmlns:a16="http://schemas.microsoft.com/office/drawing/2014/main" id="{DA9BDD77-3565-8829-725F-51E94EA7997F}"/>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11</a:t>
            </a:fld>
            <a:endParaRPr lang="en-GB" noProof="1"/>
          </a:p>
        </p:txBody>
      </p:sp>
      <p:pic>
        <p:nvPicPr>
          <p:cNvPr id="9" name="Picture 8">
            <a:extLst>
              <a:ext uri="{FF2B5EF4-FFF2-40B4-BE49-F238E27FC236}">
                <a16:creationId xmlns:a16="http://schemas.microsoft.com/office/drawing/2014/main" id="{A2963DFF-3577-F085-3FE9-AA3ED026BB91}"/>
              </a:ext>
            </a:extLst>
          </p:cNvPr>
          <p:cNvPicPr>
            <a:picLocks noChangeAspect="1"/>
          </p:cNvPicPr>
          <p:nvPr/>
        </p:nvPicPr>
        <p:blipFill>
          <a:blip r:embed="rId2"/>
          <a:stretch>
            <a:fillRect/>
          </a:stretch>
        </p:blipFill>
        <p:spPr>
          <a:xfrm>
            <a:off x="158511" y="879545"/>
            <a:ext cx="5389490" cy="1085436"/>
          </a:xfrm>
          <a:prstGeom prst="rect">
            <a:avLst/>
          </a:prstGeom>
        </p:spPr>
      </p:pic>
      <p:pic>
        <p:nvPicPr>
          <p:cNvPr id="5" name="Picture 4">
            <a:extLst>
              <a:ext uri="{FF2B5EF4-FFF2-40B4-BE49-F238E27FC236}">
                <a16:creationId xmlns:a16="http://schemas.microsoft.com/office/drawing/2014/main" id="{139ABBC7-3527-4A72-7B09-7EEF3C4A8C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26265" y="3294435"/>
            <a:ext cx="3790288" cy="2842716"/>
          </a:xfrm>
          <a:prstGeom prst="rect">
            <a:avLst/>
          </a:prstGeom>
        </p:spPr>
      </p:pic>
      <p:pic>
        <p:nvPicPr>
          <p:cNvPr id="6" name="Picture 2" descr="https://www.seamarkzm.com/wp-content/uploads/2017/12/pcb-6-1-1067x600.png">
            <a:extLst>
              <a:ext uri="{FF2B5EF4-FFF2-40B4-BE49-F238E27FC236}">
                <a16:creationId xmlns:a16="http://schemas.microsoft.com/office/drawing/2014/main" id="{C383ACFE-3FE9-35FD-351F-F4107AD7CC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26265" y="1235665"/>
            <a:ext cx="3395269" cy="1909243"/>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11C4345B-7CC0-49AC-233D-F706AED85FD8}"/>
              </a:ext>
            </a:extLst>
          </p:cNvPr>
          <p:cNvSpPr txBox="1">
            <a:spLocks/>
          </p:cNvSpPr>
          <p:nvPr/>
        </p:nvSpPr>
        <p:spPr>
          <a:xfrm>
            <a:off x="158511" y="2694297"/>
            <a:ext cx="7067754" cy="3385290"/>
          </a:xfrm>
          <a:prstGeom prst="rect">
            <a:avLst/>
          </a:prstGeom>
        </p:spPr>
        <p:txBody>
          <a:bodyPr>
            <a:normAutofit fontScale="85000" lnSpcReduction="20000"/>
          </a:bodyPr>
          <a:lst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mn-lt"/>
                <a:ea typeface="+mn-ea"/>
                <a:cs typeface="+mn-cs"/>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800" kern="1200">
                <a:solidFill>
                  <a:schemeClr val="tx1"/>
                </a:solidFill>
                <a:latin typeface="+mn-lt"/>
                <a:ea typeface="+mn-ea"/>
                <a:cs typeface="+mn-cs"/>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71463" indent="-271463" defTabSz="444500"/>
            <a:r>
              <a:rPr lang="en-GB" b="1" dirty="0">
                <a:solidFill>
                  <a:schemeClr val="tx2"/>
                </a:solidFill>
              </a:rPr>
              <a:t>Prototypes</a:t>
            </a:r>
            <a:r>
              <a:rPr lang="en-GB" dirty="0">
                <a:solidFill>
                  <a:schemeClr val="tx2"/>
                </a:solidFill>
              </a:rPr>
              <a:t> </a:t>
            </a:r>
            <a:r>
              <a:rPr lang="en-GB" dirty="0">
                <a:solidFill>
                  <a:schemeClr val="tx2"/>
                </a:solidFill>
                <a:sym typeface="Wingdings" panose="05000000000000000000" pitchFamily="2" charset="2"/>
              </a:rPr>
              <a:t></a:t>
            </a:r>
            <a:r>
              <a:rPr lang="en-GB" dirty="0">
                <a:solidFill>
                  <a:schemeClr val="tx2"/>
                </a:solidFill>
              </a:rPr>
              <a:t> in general 10 PCB or 10 panels</a:t>
            </a:r>
          </a:p>
          <a:p>
            <a:pPr marL="271463" indent="-271463" defTabSz="444500"/>
            <a:r>
              <a:rPr lang="en-GB" dirty="0">
                <a:solidFill>
                  <a:schemeClr val="tx2"/>
                </a:solidFill>
              </a:rPr>
              <a:t>Same rules as when outsourced</a:t>
            </a:r>
          </a:p>
          <a:p>
            <a:pPr marL="271463" indent="-271463" defTabSz="444500"/>
            <a:r>
              <a:rPr lang="en-GB" b="1" dirty="0">
                <a:solidFill>
                  <a:schemeClr val="tx2"/>
                </a:solidFill>
              </a:rPr>
              <a:t>Impossible-to-subcontract assemblies</a:t>
            </a:r>
          </a:p>
          <a:p>
            <a:pPr marL="269875" indent="0" defTabSz="444500">
              <a:buNone/>
            </a:pPr>
            <a:r>
              <a:rPr lang="en-GB" dirty="0">
                <a:solidFill>
                  <a:schemeClr val="tx2"/>
                </a:solidFill>
              </a:rPr>
              <a:t>	</a:t>
            </a:r>
            <a:r>
              <a:rPr lang="en-GB" dirty="0">
                <a:solidFill>
                  <a:schemeClr val="tx2"/>
                </a:solidFill>
                <a:sym typeface="Wingdings" panose="05000000000000000000" pitchFamily="2" charset="2"/>
              </a:rPr>
              <a:t> T</a:t>
            </a:r>
            <a:r>
              <a:rPr lang="en-GB" dirty="0">
                <a:solidFill>
                  <a:schemeClr val="tx2"/>
                </a:solidFill>
              </a:rPr>
              <a:t>he lead-time may be long due to limited resources</a:t>
            </a:r>
          </a:p>
          <a:p>
            <a:pPr marL="271463" indent="-271463" defTabSz="444500"/>
            <a:r>
              <a:rPr lang="en-GB" b="1" dirty="0">
                <a:solidFill>
                  <a:schemeClr val="tx2"/>
                </a:solidFill>
              </a:rPr>
              <a:t>Repair/rework </a:t>
            </a:r>
            <a:r>
              <a:rPr lang="en-GB" dirty="0">
                <a:solidFill>
                  <a:schemeClr val="tx2"/>
                </a:solidFill>
              </a:rPr>
              <a:t>of almost any component type</a:t>
            </a:r>
          </a:p>
          <a:p>
            <a:pPr marL="271463" indent="-271463" defTabSz="444500"/>
            <a:r>
              <a:rPr lang="en-GB" dirty="0">
                <a:solidFill>
                  <a:schemeClr val="tx2"/>
                </a:solidFill>
              </a:rPr>
              <a:t>Board/assembly </a:t>
            </a:r>
            <a:r>
              <a:rPr lang="en-GB" b="1" dirty="0">
                <a:solidFill>
                  <a:schemeClr val="tx2"/>
                </a:solidFill>
              </a:rPr>
              <a:t>modification</a:t>
            </a:r>
          </a:p>
          <a:p>
            <a:pPr marL="271463" indent="-271463" defTabSz="444500"/>
            <a:r>
              <a:rPr lang="en-GB" dirty="0">
                <a:solidFill>
                  <a:schemeClr val="tx2"/>
                </a:solidFill>
              </a:rPr>
              <a:t>On-demand PCBA </a:t>
            </a:r>
            <a:r>
              <a:rPr lang="en-GB" b="1" dirty="0">
                <a:solidFill>
                  <a:schemeClr val="tx2"/>
                </a:solidFill>
              </a:rPr>
              <a:t>cleaning</a:t>
            </a:r>
          </a:p>
        </p:txBody>
      </p:sp>
      <p:sp>
        <p:nvSpPr>
          <p:cNvPr id="8" name="Title 1">
            <a:extLst>
              <a:ext uri="{FF2B5EF4-FFF2-40B4-BE49-F238E27FC236}">
                <a16:creationId xmlns:a16="http://schemas.microsoft.com/office/drawing/2014/main" id="{2F6E5ABF-F918-58A5-B7EE-EC13FEBC30B7}"/>
              </a:ext>
            </a:extLst>
          </p:cNvPr>
          <p:cNvSpPr txBox="1">
            <a:spLocks/>
          </p:cNvSpPr>
          <p:nvPr/>
        </p:nvSpPr>
        <p:spPr>
          <a:xfrm>
            <a:off x="103130" y="221936"/>
            <a:ext cx="11877797" cy="74178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000" dirty="0">
                <a:solidFill>
                  <a:srgbClr val="0F02BE"/>
                </a:solidFill>
              </a:rPr>
              <a:t>BE-CEM-EPR Electronics Assembly Workshop</a:t>
            </a:r>
            <a:endParaRPr lang="en-GB" sz="3000" dirty="0">
              <a:solidFill>
                <a:srgbClr val="0F02BE"/>
              </a:solidFill>
            </a:endParaRPr>
          </a:p>
        </p:txBody>
      </p:sp>
    </p:spTree>
    <p:extLst>
      <p:ext uri="{BB962C8B-B14F-4D97-AF65-F5344CB8AC3E}">
        <p14:creationId xmlns:p14="http://schemas.microsoft.com/office/powerpoint/2010/main" val="432586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0E4414-FB43-14AC-AF8F-B3CC90892BB0}"/>
            </a:ext>
          </a:extLst>
        </p:cNvPr>
        <p:cNvGrpSpPr/>
        <p:nvPr/>
      </p:nvGrpSpPr>
      <p:grpSpPr>
        <a:xfrm>
          <a:off x="0" y="0"/>
          <a:ext cx="0" cy="0"/>
          <a:chOff x="0" y="0"/>
          <a:chExt cx="0" cy="0"/>
        </a:xfrm>
      </p:grpSpPr>
      <p:pic>
        <p:nvPicPr>
          <p:cNvPr id="5" name="Picture 4" descr="close up of circuit board">
            <a:extLst>
              <a:ext uri="{FF2B5EF4-FFF2-40B4-BE49-F238E27FC236}">
                <a16:creationId xmlns:a16="http://schemas.microsoft.com/office/drawing/2014/main" id="{46A842B1-EA0F-93B0-E914-DE1B78A150A4}"/>
              </a:ext>
            </a:extLst>
          </p:cNvPr>
          <p:cNvPicPr>
            <a:picLocks noChangeAspect="1"/>
          </p:cNvPicPr>
          <p:nvPr/>
        </p:nvPicPr>
        <p:blipFill rotWithShape="1">
          <a:blip r:embed="rId3">
            <a:alphaModFix amt="30000"/>
          </a:blip>
          <a:srcRect t="6504" b="9202"/>
          <a:stretch/>
        </p:blipFill>
        <p:spPr>
          <a:xfrm>
            <a:off x="0" y="10"/>
            <a:ext cx="12188389" cy="6857990"/>
          </a:xfrm>
          <a:prstGeom prst="rect">
            <a:avLst/>
          </a:prstGeom>
        </p:spPr>
      </p:pic>
      <p:sp>
        <p:nvSpPr>
          <p:cNvPr id="2" name="Title 1">
            <a:extLst>
              <a:ext uri="{FF2B5EF4-FFF2-40B4-BE49-F238E27FC236}">
                <a16:creationId xmlns:a16="http://schemas.microsoft.com/office/drawing/2014/main" id="{DAAC230A-574D-EBD0-F554-897FA59C1F60}"/>
              </a:ext>
            </a:extLst>
          </p:cNvPr>
          <p:cNvSpPr>
            <a:spLocks noGrp="1"/>
          </p:cNvSpPr>
          <p:nvPr>
            <p:ph type="ctrTitle"/>
          </p:nvPr>
        </p:nvSpPr>
        <p:spPr>
          <a:xfrm>
            <a:off x="513184" y="3174057"/>
            <a:ext cx="6858000" cy="2396165"/>
          </a:xfrm>
        </p:spPr>
        <p:txBody>
          <a:bodyPr rtlCol="0">
            <a:normAutofit fontScale="90000"/>
          </a:bodyPr>
          <a:lstStyle/>
          <a:p>
            <a:pPr marL="36576" algn="ctr"/>
            <a:r>
              <a:rPr lang="en-GB" b="1" dirty="0">
                <a:solidFill>
                  <a:srgbClr val="0F02BE"/>
                </a:solidFill>
              </a:rPr>
              <a:t>Layout design for electronics boards and crates</a:t>
            </a:r>
          </a:p>
        </p:txBody>
      </p:sp>
      <p:grpSp>
        <p:nvGrpSpPr>
          <p:cNvPr id="3" name="Group 2">
            <a:extLst>
              <a:ext uri="{FF2B5EF4-FFF2-40B4-BE49-F238E27FC236}">
                <a16:creationId xmlns:a16="http://schemas.microsoft.com/office/drawing/2014/main" id="{8AA91053-43E4-1DB4-339A-E9A5A6B9DB7C}"/>
              </a:ext>
            </a:extLst>
          </p:cNvPr>
          <p:cNvGrpSpPr/>
          <p:nvPr/>
        </p:nvGrpSpPr>
        <p:grpSpPr>
          <a:xfrm>
            <a:off x="9299944" y="0"/>
            <a:ext cx="2888445" cy="545805"/>
            <a:chOff x="2939804" y="663201"/>
            <a:chExt cx="6222317" cy="1223079"/>
          </a:xfrm>
        </p:grpSpPr>
        <p:pic>
          <p:nvPicPr>
            <p:cNvPr id="4" name="Picture 3">
              <a:extLst>
                <a:ext uri="{FF2B5EF4-FFF2-40B4-BE49-F238E27FC236}">
                  <a16:creationId xmlns:a16="http://schemas.microsoft.com/office/drawing/2014/main" id="{3BE6C5B8-5DBE-7D86-DF31-3860C71E1C1E}"/>
                </a:ext>
              </a:extLst>
            </p:cNvPr>
            <p:cNvPicPr>
              <a:picLocks noChangeAspect="1"/>
            </p:cNvPicPr>
            <p:nvPr/>
          </p:nvPicPr>
          <p:blipFill>
            <a:blip r:embed="rId4"/>
            <a:stretch>
              <a:fillRect/>
            </a:stretch>
          </p:blipFill>
          <p:spPr>
            <a:xfrm>
              <a:off x="5580248" y="663201"/>
              <a:ext cx="3581873" cy="1223079"/>
            </a:xfrm>
            <a:prstGeom prst="rect">
              <a:avLst/>
            </a:prstGeom>
          </p:spPr>
        </p:pic>
        <p:pic>
          <p:nvPicPr>
            <p:cNvPr id="6" name="Picture 5">
              <a:extLst>
                <a:ext uri="{FF2B5EF4-FFF2-40B4-BE49-F238E27FC236}">
                  <a16:creationId xmlns:a16="http://schemas.microsoft.com/office/drawing/2014/main" id="{3186F0A2-5DB0-3CC5-E1D7-C7305A73451B}"/>
                </a:ext>
              </a:extLst>
            </p:cNvPr>
            <p:cNvPicPr>
              <a:picLocks noChangeAspect="1"/>
            </p:cNvPicPr>
            <p:nvPr/>
          </p:nvPicPr>
          <p:blipFill>
            <a:blip r:embed="rId5"/>
            <a:stretch>
              <a:fillRect/>
            </a:stretch>
          </p:blipFill>
          <p:spPr>
            <a:xfrm>
              <a:off x="2939804" y="663201"/>
              <a:ext cx="1297604" cy="1223079"/>
            </a:xfrm>
            <a:prstGeom prst="rect">
              <a:avLst/>
            </a:prstGeom>
          </p:spPr>
        </p:pic>
        <p:pic>
          <p:nvPicPr>
            <p:cNvPr id="7" name="Picture 6">
              <a:extLst>
                <a:ext uri="{FF2B5EF4-FFF2-40B4-BE49-F238E27FC236}">
                  <a16:creationId xmlns:a16="http://schemas.microsoft.com/office/drawing/2014/main" id="{4D3C03F0-E966-6CB2-8D42-26AF0562F825}"/>
                </a:ext>
              </a:extLst>
            </p:cNvPr>
            <p:cNvPicPr>
              <a:picLocks noChangeAspect="1"/>
            </p:cNvPicPr>
            <p:nvPr/>
          </p:nvPicPr>
          <p:blipFill>
            <a:blip r:embed="rId6"/>
            <a:stretch>
              <a:fillRect/>
            </a:stretch>
          </p:blipFill>
          <p:spPr>
            <a:xfrm>
              <a:off x="4271026" y="663201"/>
              <a:ext cx="1275604" cy="1223079"/>
            </a:xfrm>
            <a:prstGeom prst="rect">
              <a:avLst/>
            </a:prstGeom>
          </p:spPr>
        </p:pic>
      </p:grpSp>
      <p:pic>
        <p:nvPicPr>
          <p:cNvPr id="8" name="Picture 7" descr="Screen Clipping">
            <a:extLst>
              <a:ext uri="{FF2B5EF4-FFF2-40B4-BE49-F238E27FC236}">
                <a16:creationId xmlns:a16="http://schemas.microsoft.com/office/drawing/2014/main" id="{1A875DE3-CA77-4736-BBA2-F089E34EDF08}"/>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8196202" y="2971804"/>
            <a:ext cx="3889809" cy="3757555"/>
          </a:xfrm>
          <a:prstGeom prst="rect">
            <a:avLst/>
          </a:prstGeom>
        </p:spPr>
      </p:pic>
      <p:pic>
        <p:nvPicPr>
          <p:cNvPr id="38" name="Picture 37">
            <a:extLst>
              <a:ext uri="{FF2B5EF4-FFF2-40B4-BE49-F238E27FC236}">
                <a16:creationId xmlns:a16="http://schemas.microsoft.com/office/drawing/2014/main" id="{F70B68D6-3BC7-C302-41A6-C68FED5D7C07}"/>
              </a:ext>
            </a:extLst>
          </p:cNvPr>
          <p:cNvPicPr>
            <a:picLocks noChangeAspect="1"/>
          </p:cNvPicPr>
          <p:nvPr/>
        </p:nvPicPr>
        <p:blipFill>
          <a:blip r:embed="rId8"/>
          <a:stretch>
            <a:fillRect/>
          </a:stretch>
        </p:blipFill>
        <p:spPr>
          <a:xfrm>
            <a:off x="142799" y="600401"/>
            <a:ext cx="8824205" cy="1771012"/>
          </a:xfrm>
          <a:prstGeom prst="rect">
            <a:avLst/>
          </a:prstGeom>
        </p:spPr>
      </p:pic>
    </p:spTree>
    <p:extLst>
      <p:ext uri="{BB962C8B-B14F-4D97-AF65-F5344CB8AC3E}">
        <p14:creationId xmlns:p14="http://schemas.microsoft.com/office/powerpoint/2010/main" val="688221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9DAAF6-9EE3-1DDB-878E-1AC0BEA8AB44}"/>
            </a:ext>
          </a:extLst>
        </p:cNvPr>
        <p:cNvGrpSpPr/>
        <p:nvPr/>
      </p:nvGrpSpPr>
      <p:grpSpPr>
        <a:xfrm>
          <a:off x="0" y="0"/>
          <a:ext cx="0" cy="0"/>
          <a:chOff x="0" y="0"/>
          <a:chExt cx="0" cy="0"/>
        </a:xfrm>
      </p:grpSpPr>
      <p:sp>
        <p:nvSpPr>
          <p:cNvPr id="8" name="Date Placeholder 9">
            <a:extLst>
              <a:ext uri="{FF2B5EF4-FFF2-40B4-BE49-F238E27FC236}">
                <a16:creationId xmlns:a16="http://schemas.microsoft.com/office/drawing/2014/main" id="{ABF1E6F3-1B92-D94E-0109-67DC7E8087CB}"/>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2" name="Title 1">
            <a:extLst>
              <a:ext uri="{FF2B5EF4-FFF2-40B4-BE49-F238E27FC236}">
                <a16:creationId xmlns:a16="http://schemas.microsoft.com/office/drawing/2014/main" id="{BDD31E83-5197-193D-BAB8-56F13318AC1C}"/>
              </a:ext>
            </a:extLst>
          </p:cNvPr>
          <p:cNvSpPr>
            <a:spLocks noGrp="1"/>
          </p:cNvSpPr>
          <p:nvPr>
            <p:ph type="title"/>
          </p:nvPr>
        </p:nvSpPr>
        <p:spPr>
          <a:xfrm>
            <a:off x="359316" y="655937"/>
            <a:ext cx="5571066" cy="647700"/>
          </a:xfrm>
        </p:spPr>
        <p:txBody>
          <a:bodyPr>
            <a:normAutofit fontScale="90000"/>
          </a:bodyPr>
          <a:lstStyle/>
          <a:p>
            <a:pPr algn="ctr"/>
            <a:r>
              <a:rPr lang="en-US" dirty="0">
                <a:solidFill>
                  <a:srgbClr val="0F02BE"/>
                </a:solidFill>
              </a:rPr>
              <a:t>Design for </a:t>
            </a:r>
            <a:r>
              <a:rPr lang="en-US" dirty="0" err="1">
                <a:solidFill>
                  <a:srgbClr val="0F02BE"/>
                </a:solidFill>
              </a:rPr>
              <a:t>eXcellence</a:t>
            </a:r>
            <a:r>
              <a:rPr lang="en-US" dirty="0">
                <a:solidFill>
                  <a:srgbClr val="0F02BE"/>
                </a:solidFill>
              </a:rPr>
              <a:t> in BE-CEM-EPR design office</a:t>
            </a:r>
            <a:endParaRPr lang="en-GB" dirty="0">
              <a:solidFill>
                <a:srgbClr val="0F02BE"/>
              </a:solidFill>
            </a:endParaRPr>
          </a:p>
        </p:txBody>
      </p:sp>
      <p:sp>
        <p:nvSpPr>
          <p:cNvPr id="3" name="Content Placeholder 2">
            <a:extLst>
              <a:ext uri="{FF2B5EF4-FFF2-40B4-BE49-F238E27FC236}">
                <a16:creationId xmlns:a16="http://schemas.microsoft.com/office/drawing/2014/main" id="{20227D73-16C1-273E-40BA-C084DFD182FD}"/>
              </a:ext>
            </a:extLst>
          </p:cNvPr>
          <p:cNvSpPr>
            <a:spLocks noGrp="1"/>
          </p:cNvSpPr>
          <p:nvPr>
            <p:ph idx="1"/>
          </p:nvPr>
        </p:nvSpPr>
        <p:spPr>
          <a:xfrm>
            <a:off x="270934" y="1959574"/>
            <a:ext cx="6100049" cy="3292275"/>
          </a:xfrm>
        </p:spPr>
        <p:txBody>
          <a:bodyPr>
            <a:normAutofit/>
          </a:bodyPr>
          <a:lstStyle/>
          <a:p>
            <a:pPr>
              <a:buFont typeface="Arial" panose="020B0604020202020204" pitchFamily="34" charset="0"/>
              <a:buChar char="•"/>
            </a:pPr>
            <a:r>
              <a:rPr kumimoji="0" lang="en-US" altLang="en-US" sz="2400" b="0" i="0" u="none" strike="noStrike" cap="none" normalizeH="0" baseline="0" dirty="0">
                <a:ln>
                  <a:noFill/>
                </a:ln>
                <a:solidFill>
                  <a:schemeClr val="tx1"/>
                </a:solidFill>
                <a:effectLst/>
              </a:rPr>
              <a:t>Where is Design for </a:t>
            </a:r>
            <a:r>
              <a:rPr kumimoji="0" lang="en-US" altLang="en-US" sz="2400" b="0" i="0" u="none" strike="noStrike" cap="none" normalizeH="0" baseline="0" dirty="0" err="1">
                <a:ln>
                  <a:noFill/>
                </a:ln>
                <a:solidFill>
                  <a:schemeClr val="tx1"/>
                </a:solidFill>
                <a:effectLst/>
              </a:rPr>
              <a:t>eXcellence</a:t>
            </a:r>
            <a:r>
              <a:rPr kumimoji="0" lang="en-US" altLang="en-US" sz="2400" b="0" i="0" u="none" strike="noStrike" cap="none" normalizeH="0" baseline="0" dirty="0">
                <a:ln>
                  <a:noFill/>
                </a:ln>
                <a:solidFill>
                  <a:schemeClr val="tx1"/>
                </a:solidFill>
                <a:effectLst/>
              </a:rPr>
              <a:t> defined? </a:t>
            </a:r>
          </a:p>
          <a:p>
            <a:pPr defTabSz="444500">
              <a:buFont typeface="Arial" panose="020B0604020202020204" pitchFamily="34" charset="0"/>
              <a:buChar char="•"/>
            </a:pPr>
            <a:r>
              <a:rPr lang="en-US" b="1" dirty="0"/>
              <a:t>From IPC </a:t>
            </a:r>
            <a:r>
              <a:rPr lang="en-GB" b="1" dirty="0"/>
              <a:t>worldwide recognised standards</a:t>
            </a:r>
            <a:r>
              <a:rPr lang="en-US" b="1" dirty="0"/>
              <a:t>. (</a:t>
            </a:r>
            <a:r>
              <a:rPr lang="en-GB" dirty="0">
                <a:effectLst/>
              </a:rPr>
              <a:t>Institute for </a:t>
            </a:r>
            <a:r>
              <a:rPr lang="en-GB" b="1" dirty="0">
                <a:effectLst/>
              </a:rPr>
              <a:t>I</a:t>
            </a:r>
            <a:r>
              <a:rPr lang="en-GB" dirty="0">
                <a:effectLst/>
              </a:rPr>
              <a:t>nterconnecting and </a:t>
            </a:r>
            <a:r>
              <a:rPr lang="en-GB" b="1" dirty="0">
                <a:effectLst/>
              </a:rPr>
              <a:t>P</a:t>
            </a:r>
            <a:r>
              <a:rPr lang="en-GB" dirty="0">
                <a:effectLst/>
              </a:rPr>
              <a:t>ackaging Electronic </a:t>
            </a:r>
            <a:r>
              <a:rPr lang="en-GB" b="1" dirty="0">
                <a:effectLst/>
              </a:rPr>
              <a:t>C</a:t>
            </a:r>
            <a:r>
              <a:rPr lang="en-GB" dirty="0">
                <a:effectLst/>
              </a:rPr>
              <a:t>ircuits) </a:t>
            </a:r>
            <a:endParaRPr lang="en-GB" dirty="0"/>
          </a:p>
          <a:p>
            <a:pPr defTabSz="444500">
              <a:buFont typeface="Arial" panose="020B0604020202020204" pitchFamily="34" charset="0"/>
              <a:buChar char="•"/>
            </a:pPr>
            <a:r>
              <a:rPr lang="en-GB" b="1" dirty="0"/>
              <a:t>CERN is IPC member </a:t>
            </a:r>
            <a:r>
              <a:rPr lang="en-GB" dirty="0"/>
              <a:t>and CERN library owns several standards available for users</a:t>
            </a:r>
          </a:p>
          <a:p>
            <a:pPr defTabSz="444500">
              <a:buFont typeface="Arial" panose="020B0604020202020204" pitchFamily="34" charset="0"/>
              <a:buChar char="•"/>
            </a:pPr>
            <a:r>
              <a:rPr lang="en-GB" b="1" dirty="0"/>
              <a:t>BE-CEM-EPR has the main standards on site </a:t>
            </a:r>
            <a:r>
              <a:rPr lang="en-GB" dirty="0"/>
              <a:t>in building 107 accessible to team members</a:t>
            </a:r>
            <a:endParaRPr lang="en-GB" b="1" dirty="0"/>
          </a:p>
        </p:txBody>
      </p:sp>
      <p:pic>
        <p:nvPicPr>
          <p:cNvPr id="5" name="Picture 4">
            <a:extLst>
              <a:ext uri="{FF2B5EF4-FFF2-40B4-BE49-F238E27FC236}">
                <a16:creationId xmlns:a16="http://schemas.microsoft.com/office/drawing/2014/main" id="{DB3F1C5E-AC5F-7C39-55A8-64E33158A50B}"/>
              </a:ext>
            </a:extLst>
          </p:cNvPr>
          <p:cNvPicPr>
            <a:picLocks noChangeAspect="1"/>
          </p:cNvPicPr>
          <p:nvPr/>
        </p:nvPicPr>
        <p:blipFill>
          <a:blip r:embed="rId3"/>
          <a:stretch>
            <a:fillRect/>
          </a:stretch>
        </p:blipFill>
        <p:spPr>
          <a:xfrm>
            <a:off x="6370983" y="0"/>
            <a:ext cx="4936434" cy="6858000"/>
          </a:xfrm>
          <a:prstGeom prst="rect">
            <a:avLst/>
          </a:prstGeom>
        </p:spPr>
      </p:pic>
      <p:sp>
        <p:nvSpPr>
          <p:cNvPr id="7" name="Slide Number Placeholder 7">
            <a:extLst>
              <a:ext uri="{FF2B5EF4-FFF2-40B4-BE49-F238E27FC236}">
                <a16:creationId xmlns:a16="http://schemas.microsoft.com/office/drawing/2014/main" id="{1CEC4029-0319-24AD-C95C-F136D19F1360}"/>
              </a:ext>
            </a:extLst>
          </p:cNvPr>
          <p:cNvSpPr txBox="1">
            <a:spLocks/>
          </p:cNvSpPr>
          <p:nvPr/>
        </p:nvSpPr>
        <p:spPr>
          <a:xfrm>
            <a:off x="11866575" y="6548840"/>
            <a:ext cx="325426"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13</a:t>
            </a:fld>
            <a:endParaRPr lang="en-GB" noProof="1"/>
          </a:p>
        </p:txBody>
      </p:sp>
      <p:pic>
        <p:nvPicPr>
          <p:cNvPr id="9" name="Picture 8">
            <a:extLst>
              <a:ext uri="{FF2B5EF4-FFF2-40B4-BE49-F238E27FC236}">
                <a16:creationId xmlns:a16="http://schemas.microsoft.com/office/drawing/2014/main" id="{F56E75DC-4483-ABC2-1E9F-07FE1082CEF0}"/>
              </a:ext>
            </a:extLst>
          </p:cNvPr>
          <p:cNvPicPr>
            <a:picLocks noChangeAspect="1"/>
          </p:cNvPicPr>
          <p:nvPr/>
        </p:nvPicPr>
        <p:blipFill>
          <a:blip r:embed="rId4"/>
          <a:stretch>
            <a:fillRect/>
          </a:stretch>
        </p:blipFill>
        <p:spPr>
          <a:xfrm>
            <a:off x="102866" y="86860"/>
            <a:ext cx="900912" cy="270274"/>
          </a:xfrm>
          <a:prstGeom prst="rect">
            <a:avLst/>
          </a:prstGeom>
        </p:spPr>
      </p:pic>
    </p:spTree>
    <p:extLst>
      <p:ext uri="{BB962C8B-B14F-4D97-AF65-F5344CB8AC3E}">
        <p14:creationId xmlns:p14="http://schemas.microsoft.com/office/powerpoint/2010/main" val="176954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8D352-2F7E-6C62-FFA0-5210D942829E}"/>
            </a:ext>
          </a:extLst>
        </p:cNvPr>
        <p:cNvGrpSpPr/>
        <p:nvPr/>
      </p:nvGrpSpPr>
      <p:grpSpPr>
        <a:xfrm>
          <a:off x="0" y="0"/>
          <a:ext cx="0" cy="0"/>
          <a:chOff x="0" y="0"/>
          <a:chExt cx="0" cy="0"/>
        </a:xfrm>
      </p:grpSpPr>
      <p:sp>
        <p:nvSpPr>
          <p:cNvPr id="23" name="Date Placeholder 9">
            <a:extLst>
              <a:ext uri="{FF2B5EF4-FFF2-40B4-BE49-F238E27FC236}">
                <a16:creationId xmlns:a16="http://schemas.microsoft.com/office/drawing/2014/main" id="{FFEB4A58-49D6-A191-C822-C513BAA0FE02}"/>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2" name="Title 1">
            <a:extLst>
              <a:ext uri="{FF2B5EF4-FFF2-40B4-BE49-F238E27FC236}">
                <a16:creationId xmlns:a16="http://schemas.microsoft.com/office/drawing/2014/main" id="{ED79A49D-559C-8274-784F-961D115AF411}"/>
              </a:ext>
            </a:extLst>
          </p:cNvPr>
          <p:cNvSpPr>
            <a:spLocks noGrp="1"/>
          </p:cNvSpPr>
          <p:nvPr>
            <p:ph type="title"/>
          </p:nvPr>
        </p:nvSpPr>
        <p:spPr>
          <a:xfrm>
            <a:off x="320850" y="364846"/>
            <a:ext cx="5571066" cy="647700"/>
          </a:xfrm>
        </p:spPr>
        <p:txBody>
          <a:bodyPr>
            <a:normAutofit fontScale="90000"/>
          </a:bodyPr>
          <a:lstStyle/>
          <a:p>
            <a:pPr algn="ctr"/>
            <a:r>
              <a:rPr lang="en-US" dirty="0">
                <a:solidFill>
                  <a:srgbClr val="0F02BE"/>
                </a:solidFill>
              </a:rPr>
              <a:t>Applying Design for </a:t>
            </a:r>
            <a:r>
              <a:rPr lang="en-US" dirty="0" err="1">
                <a:solidFill>
                  <a:srgbClr val="0F02BE"/>
                </a:solidFill>
              </a:rPr>
              <a:t>eXcellence</a:t>
            </a:r>
            <a:endParaRPr lang="en-GB" dirty="0">
              <a:solidFill>
                <a:srgbClr val="0F02BE"/>
              </a:solidFill>
            </a:endParaRPr>
          </a:p>
        </p:txBody>
      </p:sp>
      <p:sp>
        <p:nvSpPr>
          <p:cNvPr id="3" name="Content Placeholder 2">
            <a:extLst>
              <a:ext uri="{FF2B5EF4-FFF2-40B4-BE49-F238E27FC236}">
                <a16:creationId xmlns:a16="http://schemas.microsoft.com/office/drawing/2014/main" id="{66C81E02-1924-5787-93EA-1148DBF34AD7}"/>
              </a:ext>
            </a:extLst>
          </p:cNvPr>
          <p:cNvSpPr>
            <a:spLocks noGrp="1"/>
          </p:cNvSpPr>
          <p:nvPr>
            <p:ph idx="1"/>
          </p:nvPr>
        </p:nvSpPr>
        <p:spPr>
          <a:xfrm>
            <a:off x="257350" y="1500405"/>
            <a:ext cx="5838650" cy="5048435"/>
          </a:xfrm>
        </p:spPr>
        <p:txBody>
          <a:bodyPr>
            <a:normAutofit fontScale="85000" lnSpcReduction="10000"/>
          </a:bodyPr>
          <a:lstStyle/>
          <a:p>
            <a:pPr>
              <a:buFont typeface="Arial" panose="020B0604020202020204" pitchFamily="34" charset="0"/>
              <a:buChar char="•"/>
            </a:pPr>
            <a:r>
              <a:rPr kumimoji="0" lang="en-US" altLang="en-US" sz="2100" b="0" i="0" u="none" strike="noStrike" cap="none" normalizeH="0" baseline="0" dirty="0">
                <a:ln>
                  <a:noFill/>
                </a:ln>
                <a:effectLst/>
              </a:rPr>
              <a:t>What EPR Electronics Service team is taking care when your designs are going through our processes?</a:t>
            </a:r>
          </a:p>
          <a:p>
            <a:pPr>
              <a:buFont typeface="Arial" panose="020B0604020202020204" pitchFamily="34" charset="0"/>
              <a:buChar char="•"/>
            </a:pPr>
            <a:r>
              <a:rPr lang="en-US" sz="2000" dirty="0">
                <a:solidFill>
                  <a:schemeClr val="tx1"/>
                </a:solidFill>
              </a:rPr>
              <a:t>During </a:t>
            </a:r>
            <a:r>
              <a:rPr lang="en-US" sz="2000" dirty="0">
                <a:solidFill>
                  <a:srgbClr val="C00000"/>
                </a:solidFill>
              </a:rPr>
              <a:t>CAD library creation </a:t>
            </a:r>
            <a:r>
              <a:rPr lang="en-US" sz="2000" dirty="0"/>
              <a:t>and during</a:t>
            </a:r>
            <a:r>
              <a:rPr lang="en-US" sz="2000" dirty="0">
                <a:solidFill>
                  <a:srgbClr val="C00000"/>
                </a:solidFill>
              </a:rPr>
              <a:t> design layout</a:t>
            </a:r>
            <a:endParaRPr lang="en-US" sz="1600" dirty="0">
              <a:solidFill>
                <a:srgbClr val="C00000"/>
              </a:solidFill>
            </a:endParaRPr>
          </a:p>
          <a:p>
            <a:pPr>
              <a:buFont typeface="Arial" panose="020B0604020202020204" pitchFamily="34" charset="0"/>
              <a:buChar char="•"/>
            </a:pPr>
            <a:r>
              <a:rPr lang="en-US" sz="2000" dirty="0"/>
              <a:t>During </a:t>
            </a:r>
            <a:r>
              <a:rPr lang="en-US" sz="2000" dirty="0">
                <a:solidFill>
                  <a:srgbClr val="FFC000"/>
                </a:solidFill>
              </a:rPr>
              <a:t>PCB manufacturing</a:t>
            </a:r>
          </a:p>
          <a:p>
            <a:pPr>
              <a:buFont typeface="Arial" panose="020B0604020202020204" pitchFamily="34" charset="0"/>
              <a:buChar char="•"/>
            </a:pPr>
            <a:r>
              <a:rPr lang="en-US" sz="2000" dirty="0"/>
              <a:t>During </a:t>
            </a:r>
            <a:r>
              <a:rPr lang="en-US" sz="2000" dirty="0">
                <a:solidFill>
                  <a:srgbClr val="7030A0"/>
                </a:solidFill>
              </a:rPr>
              <a:t>components assembly</a:t>
            </a:r>
            <a:endParaRPr lang="en-US" sz="2000" dirty="0">
              <a:solidFill>
                <a:schemeClr val="tx1"/>
              </a:solidFill>
            </a:endParaRPr>
          </a:p>
          <a:p>
            <a:pPr>
              <a:buFont typeface="Arial" panose="020B0604020202020204" pitchFamily="34" charset="0"/>
              <a:buChar char="•"/>
            </a:pPr>
            <a:r>
              <a:rPr lang="en-US" sz="2000" dirty="0"/>
              <a:t>During</a:t>
            </a:r>
            <a:r>
              <a:rPr lang="en-US" sz="2000" dirty="0">
                <a:solidFill>
                  <a:schemeClr val="tx1"/>
                </a:solidFill>
              </a:rPr>
              <a:t> </a:t>
            </a:r>
            <a:r>
              <a:rPr lang="en-US" sz="2000" dirty="0">
                <a:solidFill>
                  <a:schemeClr val="accent4"/>
                </a:solidFill>
              </a:rPr>
              <a:t>quality assurance</a:t>
            </a:r>
          </a:p>
          <a:p>
            <a:pPr marL="0" indent="0">
              <a:buNone/>
            </a:pPr>
            <a:endParaRPr lang="en-GB" dirty="0"/>
          </a:p>
          <a:p>
            <a:pPr>
              <a:buFont typeface="Arial" panose="020B0604020202020204" pitchFamily="34" charset="0"/>
              <a:buChar char="•"/>
            </a:pPr>
            <a:r>
              <a:rPr lang="en-GB" sz="2100" dirty="0"/>
              <a:t>Important parameters to be specified by engineers before starting a new development and design:</a:t>
            </a:r>
          </a:p>
          <a:p>
            <a:pPr lvl="1">
              <a:buFont typeface="Arial" panose="020B0604020202020204" pitchFamily="34" charset="0"/>
              <a:buChar char="•"/>
            </a:pPr>
            <a:r>
              <a:rPr lang="en-GB" b="1" dirty="0"/>
              <a:t>Application environment </a:t>
            </a:r>
            <a:r>
              <a:rPr lang="en-GB" dirty="0"/>
              <a:t>(electro-magnetic, high voltage, high-current, vacuum, humidity, cryogenic, radiation)</a:t>
            </a:r>
          </a:p>
          <a:p>
            <a:pPr lvl="1">
              <a:buFont typeface="Arial" panose="020B0604020202020204" pitchFamily="34" charset="0"/>
              <a:buChar char="•"/>
            </a:pPr>
            <a:r>
              <a:rPr lang="en-GB" b="1" dirty="0"/>
              <a:t>Signal characterisation </a:t>
            </a:r>
            <a:r>
              <a:rPr lang="en-GB" dirty="0"/>
              <a:t>(High-speed, controlled impedances, differential) </a:t>
            </a:r>
          </a:p>
          <a:p>
            <a:pPr lvl="1">
              <a:buFont typeface="Arial" panose="020B0604020202020204" pitchFamily="34" charset="0"/>
              <a:buChar char="•"/>
            </a:pPr>
            <a:r>
              <a:rPr lang="en-GB" b="1" dirty="0"/>
              <a:t>Mechanical constraints </a:t>
            </a:r>
            <a:r>
              <a:rPr lang="en-GB" dirty="0"/>
              <a:t>(external dimension, final integration)</a:t>
            </a:r>
          </a:p>
          <a:p>
            <a:pPr lvl="1">
              <a:buFont typeface="Arial" panose="020B0604020202020204" pitchFamily="34" charset="0"/>
              <a:buChar char="•"/>
            </a:pPr>
            <a:r>
              <a:rPr lang="en-GB" b="1" dirty="0"/>
              <a:t>End use </a:t>
            </a:r>
            <a:r>
              <a:rPr lang="en-GB" dirty="0"/>
              <a:t>(prototype, long term service, quick fix, test bench)</a:t>
            </a:r>
          </a:p>
        </p:txBody>
      </p:sp>
      <p:pic>
        <p:nvPicPr>
          <p:cNvPr id="6" name="Picture 5">
            <a:extLst>
              <a:ext uri="{FF2B5EF4-FFF2-40B4-BE49-F238E27FC236}">
                <a16:creationId xmlns:a16="http://schemas.microsoft.com/office/drawing/2014/main" id="{E60FDD07-6B78-3720-A417-68F0145B8923}"/>
              </a:ext>
            </a:extLst>
          </p:cNvPr>
          <p:cNvPicPr>
            <a:picLocks noChangeAspect="1"/>
          </p:cNvPicPr>
          <p:nvPr/>
        </p:nvPicPr>
        <p:blipFill>
          <a:blip r:embed="rId2"/>
          <a:stretch>
            <a:fillRect/>
          </a:stretch>
        </p:blipFill>
        <p:spPr>
          <a:xfrm>
            <a:off x="6539909" y="0"/>
            <a:ext cx="4953000" cy="6858000"/>
          </a:xfrm>
          <a:prstGeom prst="rect">
            <a:avLst/>
          </a:prstGeom>
        </p:spPr>
      </p:pic>
      <p:sp>
        <p:nvSpPr>
          <p:cNvPr id="7" name="Rectangle 6">
            <a:extLst>
              <a:ext uri="{FF2B5EF4-FFF2-40B4-BE49-F238E27FC236}">
                <a16:creationId xmlns:a16="http://schemas.microsoft.com/office/drawing/2014/main" id="{BD6CA93C-EAFD-EBE8-B6AE-3E6388F7D540}"/>
              </a:ext>
            </a:extLst>
          </p:cNvPr>
          <p:cNvSpPr/>
          <p:nvPr/>
        </p:nvSpPr>
        <p:spPr>
          <a:xfrm>
            <a:off x="7867650" y="4413250"/>
            <a:ext cx="2254250" cy="488950"/>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7A01CF81-39E5-0F60-8144-E543A3849C1B}"/>
              </a:ext>
            </a:extLst>
          </p:cNvPr>
          <p:cNvSpPr/>
          <p:nvPr/>
        </p:nvSpPr>
        <p:spPr>
          <a:xfrm>
            <a:off x="6655182" y="5245768"/>
            <a:ext cx="1003778" cy="385012"/>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D60E6AC9-0D42-9161-B3CC-FB5A069187EF}"/>
              </a:ext>
            </a:extLst>
          </p:cNvPr>
          <p:cNvSpPr/>
          <p:nvPr/>
        </p:nvSpPr>
        <p:spPr>
          <a:xfrm>
            <a:off x="10382679" y="2393710"/>
            <a:ext cx="1003778" cy="810128"/>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8C84A66B-753E-D721-19A1-FCB82D57355C}"/>
              </a:ext>
            </a:extLst>
          </p:cNvPr>
          <p:cNvSpPr/>
          <p:nvPr/>
        </p:nvSpPr>
        <p:spPr>
          <a:xfrm>
            <a:off x="7867650" y="3873022"/>
            <a:ext cx="2254250" cy="437721"/>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B7B7429-678A-058F-171E-07CE95EAA0A2}"/>
              </a:ext>
            </a:extLst>
          </p:cNvPr>
          <p:cNvSpPr/>
          <p:nvPr/>
        </p:nvSpPr>
        <p:spPr>
          <a:xfrm>
            <a:off x="7867650" y="5051568"/>
            <a:ext cx="2254250" cy="488950"/>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813A58C3-DFA1-3221-BCD4-9E2E3BB73DE4}"/>
              </a:ext>
            </a:extLst>
          </p:cNvPr>
          <p:cNvSpPr/>
          <p:nvPr/>
        </p:nvSpPr>
        <p:spPr>
          <a:xfrm>
            <a:off x="7868659" y="3360618"/>
            <a:ext cx="2254250" cy="409898"/>
          </a:xfrm>
          <a:prstGeom prst="rect">
            <a:avLst/>
          </a:prstGeom>
          <a:no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15DD9DD-8255-4965-251C-0DAEAF85EEFF}"/>
              </a:ext>
            </a:extLst>
          </p:cNvPr>
          <p:cNvSpPr/>
          <p:nvPr/>
        </p:nvSpPr>
        <p:spPr>
          <a:xfrm>
            <a:off x="10382679" y="3700567"/>
            <a:ext cx="1003778" cy="981435"/>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2A0EB31D-00FD-F3F7-3D83-A56313A8462B}"/>
              </a:ext>
            </a:extLst>
          </p:cNvPr>
          <p:cNvSpPr/>
          <p:nvPr/>
        </p:nvSpPr>
        <p:spPr>
          <a:xfrm>
            <a:off x="6655182" y="4825951"/>
            <a:ext cx="1003778" cy="385012"/>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07E6C26-A92E-B9EC-E395-EDE133B5515D}"/>
              </a:ext>
            </a:extLst>
          </p:cNvPr>
          <p:cNvSpPr/>
          <p:nvPr/>
        </p:nvSpPr>
        <p:spPr>
          <a:xfrm>
            <a:off x="10382679" y="1404829"/>
            <a:ext cx="1003778" cy="822732"/>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94B6D916-D2E0-30C9-B003-EA981E06C470}"/>
              </a:ext>
            </a:extLst>
          </p:cNvPr>
          <p:cNvSpPr/>
          <p:nvPr/>
        </p:nvSpPr>
        <p:spPr>
          <a:xfrm>
            <a:off x="6655182" y="3250817"/>
            <a:ext cx="1003778" cy="1519704"/>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0AAB629A-A152-BDFA-883B-741B08BC1AB0}"/>
              </a:ext>
            </a:extLst>
          </p:cNvPr>
          <p:cNvSpPr/>
          <p:nvPr/>
        </p:nvSpPr>
        <p:spPr>
          <a:xfrm>
            <a:off x="6655182" y="1756609"/>
            <a:ext cx="1003778" cy="470952"/>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03F10D8C-928A-D8A5-3281-106EB9712505}"/>
              </a:ext>
            </a:extLst>
          </p:cNvPr>
          <p:cNvSpPr/>
          <p:nvPr/>
        </p:nvSpPr>
        <p:spPr>
          <a:xfrm>
            <a:off x="7874524" y="2667110"/>
            <a:ext cx="2247375" cy="488601"/>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74AC0E3C-2E8B-5BD2-73CB-2026B4CB4F6A}"/>
              </a:ext>
            </a:extLst>
          </p:cNvPr>
          <p:cNvSpPr/>
          <p:nvPr/>
        </p:nvSpPr>
        <p:spPr>
          <a:xfrm>
            <a:off x="7868799" y="1994488"/>
            <a:ext cx="2247375" cy="488601"/>
          </a:xfrm>
          <a:prstGeom prst="rect">
            <a:avLst/>
          </a:prstGeom>
          <a:no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60B28E8-15E1-DF37-283B-6FD5396D882A}"/>
              </a:ext>
            </a:extLst>
          </p:cNvPr>
          <p:cNvSpPr/>
          <p:nvPr/>
        </p:nvSpPr>
        <p:spPr>
          <a:xfrm>
            <a:off x="7869949" y="1335621"/>
            <a:ext cx="2246225" cy="488601"/>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B78A273E-8418-461B-CE3D-7BABDEEF026D}"/>
              </a:ext>
            </a:extLst>
          </p:cNvPr>
          <p:cNvSpPr/>
          <p:nvPr/>
        </p:nvSpPr>
        <p:spPr>
          <a:xfrm>
            <a:off x="6655182" y="1335620"/>
            <a:ext cx="1003778" cy="363265"/>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FB6A3339-9A7E-5776-E6F8-B98C426E4EC2}"/>
              </a:ext>
            </a:extLst>
          </p:cNvPr>
          <p:cNvSpPr/>
          <p:nvPr/>
        </p:nvSpPr>
        <p:spPr>
          <a:xfrm>
            <a:off x="10382679" y="137312"/>
            <a:ext cx="1003778" cy="1198308"/>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68E8A9C1-2E49-75EB-85AC-89BF2FD14950}"/>
              </a:ext>
            </a:extLst>
          </p:cNvPr>
          <p:cNvSpPr/>
          <p:nvPr/>
        </p:nvSpPr>
        <p:spPr>
          <a:xfrm>
            <a:off x="10382677" y="4739805"/>
            <a:ext cx="1003779" cy="650342"/>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lide Number Placeholder 7">
            <a:extLst>
              <a:ext uri="{FF2B5EF4-FFF2-40B4-BE49-F238E27FC236}">
                <a16:creationId xmlns:a16="http://schemas.microsoft.com/office/drawing/2014/main" id="{A0795E6D-58B6-5961-9093-DAB97F2C6582}"/>
              </a:ext>
            </a:extLst>
          </p:cNvPr>
          <p:cNvSpPr txBox="1">
            <a:spLocks/>
          </p:cNvSpPr>
          <p:nvPr/>
        </p:nvSpPr>
        <p:spPr>
          <a:xfrm>
            <a:off x="11873450" y="6548840"/>
            <a:ext cx="318551"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14</a:t>
            </a:fld>
            <a:endParaRPr lang="en-GB" noProof="1"/>
          </a:p>
        </p:txBody>
      </p:sp>
      <p:pic>
        <p:nvPicPr>
          <p:cNvPr id="26" name="Picture 25">
            <a:extLst>
              <a:ext uri="{FF2B5EF4-FFF2-40B4-BE49-F238E27FC236}">
                <a16:creationId xmlns:a16="http://schemas.microsoft.com/office/drawing/2014/main" id="{06FE1F80-E262-70ED-835D-41308D9AA346}"/>
              </a:ext>
            </a:extLst>
          </p:cNvPr>
          <p:cNvPicPr>
            <a:picLocks noChangeAspect="1"/>
          </p:cNvPicPr>
          <p:nvPr/>
        </p:nvPicPr>
        <p:blipFill>
          <a:blip r:embed="rId3"/>
          <a:stretch>
            <a:fillRect/>
          </a:stretch>
        </p:blipFill>
        <p:spPr>
          <a:xfrm>
            <a:off x="102866" y="86860"/>
            <a:ext cx="900912" cy="270274"/>
          </a:xfrm>
          <a:prstGeom prst="rect">
            <a:avLst/>
          </a:prstGeom>
        </p:spPr>
      </p:pic>
    </p:spTree>
    <p:extLst>
      <p:ext uri="{BB962C8B-B14F-4D97-AF65-F5344CB8AC3E}">
        <p14:creationId xmlns:p14="http://schemas.microsoft.com/office/powerpoint/2010/main" val="859709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4"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24EA24-954F-A02E-3BCE-C6E5B30F8CB2}"/>
            </a:ext>
          </a:extLst>
        </p:cNvPr>
        <p:cNvGrpSpPr/>
        <p:nvPr/>
      </p:nvGrpSpPr>
      <p:grpSpPr>
        <a:xfrm>
          <a:off x="0" y="0"/>
          <a:ext cx="0" cy="0"/>
          <a:chOff x="0" y="0"/>
          <a:chExt cx="0" cy="0"/>
        </a:xfrm>
      </p:grpSpPr>
      <p:sp>
        <p:nvSpPr>
          <p:cNvPr id="13" name="Title 1">
            <a:extLst>
              <a:ext uri="{FF2B5EF4-FFF2-40B4-BE49-F238E27FC236}">
                <a16:creationId xmlns:a16="http://schemas.microsoft.com/office/drawing/2014/main" id="{8AFFEC02-9FBF-3F6F-1A21-5D6563B481AB}"/>
              </a:ext>
            </a:extLst>
          </p:cNvPr>
          <p:cNvSpPr>
            <a:spLocks noGrp="1"/>
          </p:cNvSpPr>
          <p:nvPr>
            <p:ph type="title"/>
          </p:nvPr>
        </p:nvSpPr>
        <p:spPr>
          <a:xfrm>
            <a:off x="337156" y="284703"/>
            <a:ext cx="8844944" cy="664029"/>
          </a:xfrm>
        </p:spPr>
        <p:txBody>
          <a:bodyPr>
            <a:normAutofit/>
          </a:bodyPr>
          <a:lstStyle/>
          <a:p>
            <a:r>
              <a:rPr lang="en-GB" dirty="0">
                <a:solidFill>
                  <a:srgbClr val="0F02BE"/>
                </a:solidFill>
              </a:rPr>
              <a:t>Cut-out (aka Mouse Bites or Tabs)</a:t>
            </a:r>
          </a:p>
        </p:txBody>
      </p:sp>
      <p:sp>
        <p:nvSpPr>
          <p:cNvPr id="14" name="Content Placeholder 2">
            <a:extLst>
              <a:ext uri="{FF2B5EF4-FFF2-40B4-BE49-F238E27FC236}">
                <a16:creationId xmlns:a16="http://schemas.microsoft.com/office/drawing/2014/main" id="{34585095-D936-EF8D-B0F9-1FA36548BD9B}"/>
              </a:ext>
            </a:extLst>
          </p:cNvPr>
          <p:cNvSpPr>
            <a:spLocks noGrp="1"/>
          </p:cNvSpPr>
          <p:nvPr>
            <p:ph idx="1"/>
          </p:nvPr>
        </p:nvSpPr>
        <p:spPr>
          <a:xfrm>
            <a:off x="152399" y="876300"/>
            <a:ext cx="11153775" cy="1393026"/>
          </a:xfrm>
        </p:spPr>
        <p:txBody>
          <a:bodyPr>
            <a:normAutofit fontScale="92500" lnSpcReduction="20000"/>
          </a:bodyPr>
          <a:lstStyle/>
          <a:p>
            <a:r>
              <a:rPr lang="en-GB" dirty="0"/>
              <a:t>Used to panelise boards in a panel. </a:t>
            </a:r>
          </a:p>
          <a:p>
            <a:r>
              <a:rPr lang="en-GB" dirty="0"/>
              <a:t>A dedicated tool shall be used (do never cut Mouse-Bite by hands!) or any Dremel-like tool. </a:t>
            </a:r>
          </a:p>
          <a:p>
            <a:r>
              <a:rPr lang="en-GB" u="sng" dirty="0"/>
              <a:t>We do not recommend V-Cut using pizza-cut tool for panelization. Several possible damages on PCB if fine-tuning of the tooling is not done properly</a:t>
            </a:r>
            <a:br>
              <a:rPr lang="en-GB" dirty="0"/>
            </a:br>
            <a:endParaRPr lang="en-GB" dirty="0"/>
          </a:p>
        </p:txBody>
      </p:sp>
      <p:pic>
        <p:nvPicPr>
          <p:cNvPr id="3" name="Picture 2">
            <a:extLst>
              <a:ext uri="{FF2B5EF4-FFF2-40B4-BE49-F238E27FC236}">
                <a16:creationId xmlns:a16="http://schemas.microsoft.com/office/drawing/2014/main" id="{CD7C5100-05EC-144B-15BA-AE82EF88F472}"/>
              </a:ext>
            </a:extLst>
          </p:cNvPr>
          <p:cNvPicPr>
            <a:picLocks noChangeAspect="1"/>
          </p:cNvPicPr>
          <p:nvPr/>
        </p:nvPicPr>
        <p:blipFill>
          <a:blip r:embed="rId3"/>
          <a:stretch>
            <a:fillRect/>
          </a:stretch>
        </p:blipFill>
        <p:spPr>
          <a:xfrm>
            <a:off x="337156" y="2220372"/>
            <a:ext cx="9219456" cy="4268118"/>
          </a:xfrm>
          <a:prstGeom prst="rect">
            <a:avLst/>
          </a:prstGeom>
        </p:spPr>
      </p:pic>
      <p:sp>
        <p:nvSpPr>
          <p:cNvPr id="5" name="Slide Number Placeholder 7">
            <a:extLst>
              <a:ext uri="{FF2B5EF4-FFF2-40B4-BE49-F238E27FC236}">
                <a16:creationId xmlns:a16="http://schemas.microsoft.com/office/drawing/2014/main" id="{737CF3D4-962E-74E0-8E0B-AE456A0200AF}"/>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15</a:t>
            </a:fld>
            <a:endParaRPr lang="en-GB" noProof="1"/>
          </a:p>
        </p:txBody>
      </p:sp>
      <p:pic>
        <p:nvPicPr>
          <p:cNvPr id="7" name="Picture 6">
            <a:extLst>
              <a:ext uri="{FF2B5EF4-FFF2-40B4-BE49-F238E27FC236}">
                <a16:creationId xmlns:a16="http://schemas.microsoft.com/office/drawing/2014/main" id="{25A28E8E-5F6F-2EB3-A99F-B8B6C1B33D16}"/>
              </a:ext>
            </a:extLst>
          </p:cNvPr>
          <p:cNvPicPr>
            <a:picLocks noChangeAspect="1"/>
          </p:cNvPicPr>
          <p:nvPr/>
        </p:nvPicPr>
        <p:blipFill>
          <a:blip r:embed="rId4"/>
          <a:stretch>
            <a:fillRect/>
          </a:stretch>
        </p:blipFill>
        <p:spPr>
          <a:xfrm>
            <a:off x="102866" y="86860"/>
            <a:ext cx="900912" cy="270274"/>
          </a:xfrm>
          <a:prstGeom prst="rect">
            <a:avLst/>
          </a:prstGeom>
        </p:spPr>
      </p:pic>
      <p:sp>
        <p:nvSpPr>
          <p:cNvPr id="2" name="Date Placeholder 9">
            <a:extLst>
              <a:ext uri="{FF2B5EF4-FFF2-40B4-BE49-F238E27FC236}">
                <a16:creationId xmlns:a16="http://schemas.microsoft.com/office/drawing/2014/main" id="{A714094C-6F4C-7521-A2F1-6F04BF6BD678}"/>
              </a:ext>
            </a:extLst>
          </p:cNvPr>
          <p:cNvSpPr txBox="1">
            <a:spLocks/>
          </p:cNvSpPr>
          <p:nvPr/>
        </p:nvSpPr>
        <p:spPr>
          <a:xfrm>
            <a:off x="11056385" y="6492875"/>
            <a:ext cx="9119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CAEC5EF-29F4-4AD5-ADAB-CC75FF46C0BD}" type="datetime1">
              <a:rPr lang="en-GB" noProof="1" smtClean="0"/>
              <a:pPr/>
              <a:t>05/11/2025</a:t>
            </a:fld>
            <a:endParaRPr lang="en-GB" noProof="1"/>
          </a:p>
        </p:txBody>
      </p:sp>
      <p:pic>
        <p:nvPicPr>
          <p:cNvPr id="4" name="Picture 3">
            <a:extLst>
              <a:ext uri="{FF2B5EF4-FFF2-40B4-BE49-F238E27FC236}">
                <a16:creationId xmlns:a16="http://schemas.microsoft.com/office/drawing/2014/main" id="{0350E2F9-1273-1F3B-B303-28F523DC911F}"/>
              </a:ext>
            </a:extLst>
          </p:cNvPr>
          <p:cNvPicPr>
            <a:picLocks noChangeAspect="1"/>
          </p:cNvPicPr>
          <p:nvPr/>
        </p:nvPicPr>
        <p:blipFill>
          <a:blip r:embed="rId5"/>
          <a:stretch>
            <a:fillRect/>
          </a:stretch>
        </p:blipFill>
        <p:spPr>
          <a:xfrm>
            <a:off x="9862424" y="-3452"/>
            <a:ext cx="2346988" cy="535649"/>
          </a:xfrm>
          <a:prstGeom prst="rect">
            <a:avLst/>
          </a:prstGeom>
        </p:spPr>
      </p:pic>
      <p:grpSp>
        <p:nvGrpSpPr>
          <p:cNvPr id="15" name="Group 14">
            <a:extLst>
              <a:ext uri="{FF2B5EF4-FFF2-40B4-BE49-F238E27FC236}">
                <a16:creationId xmlns:a16="http://schemas.microsoft.com/office/drawing/2014/main" id="{16B2495F-BCB0-FAB6-46CC-8F2A7CAF0B3D}"/>
              </a:ext>
            </a:extLst>
          </p:cNvPr>
          <p:cNvGrpSpPr/>
          <p:nvPr/>
        </p:nvGrpSpPr>
        <p:grpSpPr>
          <a:xfrm>
            <a:off x="8932192" y="4442469"/>
            <a:ext cx="3132780" cy="1406025"/>
            <a:chOff x="8932192" y="4442469"/>
            <a:chExt cx="3132780" cy="1406025"/>
          </a:xfrm>
        </p:grpSpPr>
        <p:pic>
          <p:nvPicPr>
            <p:cNvPr id="10" name="Picture 9">
              <a:extLst>
                <a:ext uri="{FF2B5EF4-FFF2-40B4-BE49-F238E27FC236}">
                  <a16:creationId xmlns:a16="http://schemas.microsoft.com/office/drawing/2014/main" id="{07F2C96C-8F38-BA79-8B2E-DE32ADCC7AFB}"/>
                </a:ext>
              </a:extLst>
            </p:cNvPr>
            <p:cNvPicPr>
              <a:picLocks noChangeAspect="1"/>
            </p:cNvPicPr>
            <p:nvPr/>
          </p:nvPicPr>
          <p:blipFill>
            <a:blip r:embed="rId6"/>
            <a:stretch>
              <a:fillRect/>
            </a:stretch>
          </p:blipFill>
          <p:spPr>
            <a:xfrm>
              <a:off x="8932192" y="4442469"/>
              <a:ext cx="3132780" cy="1406025"/>
            </a:xfrm>
            <a:prstGeom prst="rect">
              <a:avLst/>
            </a:prstGeom>
          </p:spPr>
        </p:pic>
        <p:sp>
          <p:nvSpPr>
            <p:cNvPr id="11" name="Oval 10">
              <a:extLst>
                <a:ext uri="{FF2B5EF4-FFF2-40B4-BE49-F238E27FC236}">
                  <a16:creationId xmlns:a16="http://schemas.microsoft.com/office/drawing/2014/main" id="{3DC52492-8CC8-FE42-B662-97791689FF21}"/>
                </a:ext>
              </a:extLst>
            </p:cNvPr>
            <p:cNvSpPr/>
            <p:nvPr/>
          </p:nvSpPr>
          <p:spPr>
            <a:xfrm rot="21389928">
              <a:off x="10146649" y="5030304"/>
              <a:ext cx="629150" cy="532791"/>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grpSp>
      <p:grpSp>
        <p:nvGrpSpPr>
          <p:cNvPr id="16" name="Group 15">
            <a:extLst>
              <a:ext uri="{FF2B5EF4-FFF2-40B4-BE49-F238E27FC236}">
                <a16:creationId xmlns:a16="http://schemas.microsoft.com/office/drawing/2014/main" id="{2D049333-D8EA-6D1D-A631-697E67241C47}"/>
              </a:ext>
            </a:extLst>
          </p:cNvPr>
          <p:cNvGrpSpPr/>
          <p:nvPr/>
        </p:nvGrpSpPr>
        <p:grpSpPr>
          <a:xfrm>
            <a:off x="9325788" y="2340947"/>
            <a:ext cx="2739184" cy="1703013"/>
            <a:chOff x="9325788" y="2340947"/>
            <a:chExt cx="2739184" cy="1703013"/>
          </a:xfrm>
        </p:grpSpPr>
        <p:pic>
          <p:nvPicPr>
            <p:cNvPr id="8" name="Picture 7">
              <a:extLst>
                <a:ext uri="{FF2B5EF4-FFF2-40B4-BE49-F238E27FC236}">
                  <a16:creationId xmlns:a16="http://schemas.microsoft.com/office/drawing/2014/main" id="{CCE287A1-8401-651F-105D-D768DED848E3}"/>
                </a:ext>
              </a:extLst>
            </p:cNvPr>
            <p:cNvPicPr>
              <a:picLocks noChangeAspect="1"/>
            </p:cNvPicPr>
            <p:nvPr/>
          </p:nvPicPr>
          <p:blipFill>
            <a:blip r:embed="rId7"/>
            <a:stretch>
              <a:fillRect/>
            </a:stretch>
          </p:blipFill>
          <p:spPr>
            <a:xfrm>
              <a:off x="9325788" y="2340947"/>
              <a:ext cx="2739184" cy="1703013"/>
            </a:xfrm>
            <a:prstGeom prst="rect">
              <a:avLst/>
            </a:prstGeom>
          </p:spPr>
        </p:pic>
        <p:sp>
          <p:nvSpPr>
            <p:cNvPr id="12" name="Oval 11">
              <a:extLst>
                <a:ext uri="{FF2B5EF4-FFF2-40B4-BE49-F238E27FC236}">
                  <a16:creationId xmlns:a16="http://schemas.microsoft.com/office/drawing/2014/main" id="{A310E3D4-4E51-B0A6-0C9C-523A86C35460}"/>
                </a:ext>
              </a:extLst>
            </p:cNvPr>
            <p:cNvSpPr/>
            <p:nvPr/>
          </p:nvSpPr>
          <p:spPr>
            <a:xfrm rot="21389928">
              <a:off x="10136848" y="2368141"/>
              <a:ext cx="270469" cy="200880"/>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grpSp>
    </p:spTree>
    <p:extLst>
      <p:ext uri="{BB962C8B-B14F-4D97-AF65-F5344CB8AC3E}">
        <p14:creationId xmlns:p14="http://schemas.microsoft.com/office/powerpoint/2010/main" val="3046399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DA67DE-B5AC-63AA-0EF4-1E369A744A4E}"/>
            </a:ext>
          </a:extLst>
        </p:cNvPr>
        <p:cNvGrpSpPr/>
        <p:nvPr/>
      </p:nvGrpSpPr>
      <p:grpSpPr>
        <a:xfrm>
          <a:off x="0" y="0"/>
          <a:ext cx="0" cy="0"/>
          <a:chOff x="0" y="0"/>
          <a:chExt cx="0" cy="0"/>
        </a:xfrm>
      </p:grpSpPr>
      <p:sp>
        <p:nvSpPr>
          <p:cNvPr id="6" name="Date Placeholder 9">
            <a:extLst>
              <a:ext uri="{FF2B5EF4-FFF2-40B4-BE49-F238E27FC236}">
                <a16:creationId xmlns:a16="http://schemas.microsoft.com/office/drawing/2014/main" id="{D1813B49-733E-66D3-C11A-F78E4D89DB41}"/>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pic>
        <p:nvPicPr>
          <p:cNvPr id="1027" name="Picture 1">
            <a:extLst>
              <a:ext uri="{FF2B5EF4-FFF2-40B4-BE49-F238E27FC236}">
                <a16:creationId xmlns:a16="http://schemas.microsoft.com/office/drawing/2014/main" id="{1ADEE2AC-59B6-600D-0153-016D25CE81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9180141" y="696697"/>
            <a:ext cx="2296648" cy="3028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5C5B8EAA-40A6-942C-DA5F-9EC781DB40BB}"/>
              </a:ext>
            </a:extLst>
          </p:cNvPr>
          <p:cNvSpPr>
            <a:spLocks noGrp="1"/>
          </p:cNvSpPr>
          <p:nvPr>
            <p:ph type="title"/>
          </p:nvPr>
        </p:nvSpPr>
        <p:spPr>
          <a:xfrm>
            <a:off x="232381" y="353648"/>
            <a:ext cx="7292369" cy="664029"/>
          </a:xfrm>
        </p:spPr>
        <p:txBody>
          <a:bodyPr>
            <a:normAutofit/>
          </a:bodyPr>
          <a:lstStyle/>
          <a:p>
            <a:r>
              <a:rPr lang="en-GB" dirty="0">
                <a:solidFill>
                  <a:srgbClr val="0F02BE"/>
                </a:solidFill>
              </a:rPr>
              <a:t>Cut-out (Mouse Bites or Tabs)</a:t>
            </a:r>
          </a:p>
        </p:txBody>
      </p:sp>
      <p:sp>
        <p:nvSpPr>
          <p:cNvPr id="4" name="Content Placeholder 2">
            <a:extLst>
              <a:ext uri="{FF2B5EF4-FFF2-40B4-BE49-F238E27FC236}">
                <a16:creationId xmlns:a16="http://schemas.microsoft.com/office/drawing/2014/main" id="{FC22BBC0-7D43-D50E-2838-12874383B4F1}"/>
              </a:ext>
            </a:extLst>
          </p:cNvPr>
          <p:cNvSpPr txBox="1">
            <a:spLocks/>
          </p:cNvSpPr>
          <p:nvPr/>
        </p:nvSpPr>
        <p:spPr>
          <a:xfrm>
            <a:off x="466724" y="1062708"/>
            <a:ext cx="7848601" cy="1522078"/>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GB" b="1" dirty="0"/>
              <a:t>Distance between two cut-outs, 50mm to 70mm recommended</a:t>
            </a:r>
            <a:r>
              <a:rPr lang="en-GB" dirty="0"/>
              <a:t>, up to 90mm but for specific production </a:t>
            </a:r>
          </a:p>
          <a:p>
            <a:r>
              <a:rPr lang="en-GB" b="1" dirty="0"/>
              <a:t>Must be 1mm from copper lines or plans </a:t>
            </a:r>
            <a:r>
              <a:rPr lang="en-GB" dirty="0"/>
              <a:t>and </a:t>
            </a:r>
            <a:r>
              <a:rPr lang="en-GB" b="1" dirty="0"/>
              <a:t>5mm minimum from components</a:t>
            </a:r>
          </a:p>
          <a:p>
            <a:r>
              <a:rPr lang="en-GB" dirty="0"/>
              <a:t>If these limits are not respected, we may face possible issues</a:t>
            </a:r>
          </a:p>
        </p:txBody>
      </p:sp>
      <p:pic>
        <p:nvPicPr>
          <p:cNvPr id="15" name="Picture 14">
            <a:extLst>
              <a:ext uri="{FF2B5EF4-FFF2-40B4-BE49-F238E27FC236}">
                <a16:creationId xmlns:a16="http://schemas.microsoft.com/office/drawing/2014/main" id="{49B7B132-519E-EAA7-30CB-06CEA140E2CB}"/>
              </a:ext>
            </a:extLst>
          </p:cNvPr>
          <p:cNvPicPr>
            <a:picLocks noChangeAspect="1"/>
          </p:cNvPicPr>
          <p:nvPr/>
        </p:nvPicPr>
        <p:blipFill>
          <a:blip r:embed="rId4"/>
          <a:stretch>
            <a:fillRect/>
          </a:stretch>
        </p:blipFill>
        <p:spPr>
          <a:xfrm>
            <a:off x="165706" y="3006225"/>
            <a:ext cx="6163568" cy="3593335"/>
          </a:xfrm>
          <a:prstGeom prst="rect">
            <a:avLst/>
          </a:prstGeom>
        </p:spPr>
      </p:pic>
      <p:pic>
        <p:nvPicPr>
          <p:cNvPr id="17" name="Picture 16">
            <a:extLst>
              <a:ext uri="{FF2B5EF4-FFF2-40B4-BE49-F238E27FC236}">
                <a16:creationId xmlns:a16="http://schemas.microsoft.com/office/drawing/2014/main" id="{D15494E5-C334-B107-8E99-5C6E30348231}"/>
              </a:ext>
            </a:extLst>
          </p:cNvPr>
          <p:cNvPicPr>
            <a:picLocks noChangeAspect="1"/>
          </p:cNvPicPr>
          <p:nvPr/>
        </p:nvPicPr>
        <p:blipFill>
          <a:blip r:embed="rId5"/>
          <a:stretch>
            <a:fillRect/>
          </a:stretch>
        </p:blipFill>
        <p:spPr>
          <a:xfrm>
            <a:off x="7029413" y="2901331"/>
            <a:ext cx="4813387" cy="3698229"/>
          </a:xfrm>
          <a:prstGeom prst="rect">
            <a:avLst/>
          </a:prstGeom>
        </p:spPr>
      </p:pic>
      <p:sp>
        <p:nvSpPr>
          <p:cNvPr id="5" name="Slide Number Placeholder 7">
            <a:extLst>
              <a:ext uri="{FF2B5EF4-FFF2-40B4-BE49-F238E27FC236}">
                <a16:creationId xmlns:a16="http://schemas.microsoft.com/office/drawing/2014/main" id="{203447CD-FE1F-61D2-E403-6C97777AFDAC}"/>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16</a:t>
            </a:fld>
            <a:endParaRPr lang="en-GB" noProof="1"/>
          </a:p>
        </p:txBody>
      </p:sp>
      <p:pic>
        <p:nvPicPr>
          <p:cNvPr id="7" name="Picture 6">
            <a:extLst>
              <a:ext uri="{FF2B5EF4-FFF2-40B4-BE49-F238E27FC236}">
                <a16:creationId xmlns:a16="http://schemas.microsoft.com/office/drawing/2014/main" id="{3C99F265-685A-6E6A-98CB-E423B72CF397}"/>
              </a:ext>
            </a:extLst>
          </p:cNvPr>
          <p:cNvPicPr>
            <a:picLocks noChangeAspect="1"/>
          </p:cNvPicPr>
          <p:nvPr/>
        </p:nvPicPr>
        <p:blipFill>
          <a:blip r:embed="rId6"/>
          <a:stretch>
            <a:fillRect/>
          </a:stretch>
        </p:blipFill>
        <p:spPr>
          <a:xfrm>
            <a:off x="102866" y="86860"/>
            <a:ext cx="900912" cy="270274"/>
          </a:xfrm>
          <a:prstGeom prst="rect">
            <a:avLst/>
          </a:prstGeom>
        </p:spPr>
      </p:pic>
      <p:pic>
        <p:nvPicPr>
          <p:cNvPr id="2" name="Picture 1">
            <a:extLst>
              <a:ext uri="{FF2B5EF4-FFF2-40B4-BE49-F238E27FC236}">
                <a16:creationId xmlns:a16="http://schemas.microsoft.com/office/drawing/2014/main" id="{1F690D2C-001E-585E-2404-302311524C58}"/>
              </a:ext>
            </a:extLst>
          </p:cNvPr>
          <p:cNvPicPr>
            <a:picLocks noChangeAspect="1"/>
          </p:cNvPicPr>
          <p:nvPr/>
        </p:nvPicPr>
        <p:blipFill>
          <a:blip r:embed="rId7"/>
          <a:stretch>
            <a:fillRect/>
          </a:stretch>
        </p:blipFill>
        <p:spPr>
          <a:xfrm>
            <a:off x="9862424" y="-3452"/>
            <a:ext cx="2346988" cy="535649"/>
          </a:xfrm>
          <a:prstGeom prst="rect">
            <a:avLst/>
          </a:prstGeom>
        </p:spPr>
      </p:pic>
      <p:sp>
        <p:nvSpPr>
          <p:cNvPr id="3" name="Oval 2">
            <a:extLst>
              <a:ext uri="{FF2B5EF4-FFF2-40B4-BE49-F238E27FC236}">
                <a16:creationId xmlns:a16="http://schemas.microsoft.com/office/drawing/2014/main" id="{506FFF4D-AB46-B9F1-00B3-49735583E5B8}"/>
              </a:ext>
            </a:extLst>
          </p:cNvPr>
          <p:cNvSpPr/>
          <p:nvPr/>
        </p:nvSpPr>
        <p:spPr>
          <a:xfrm rot="21389928">
            <a:off x="8997638" y="1655266"/>
            <a:ext cx="3030620" cy="351478"/>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47587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DFB44-A67C-83DD-E548-32FB2B6D1A23}"/>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2AF86113-39E0-FA78-C9F1-2C675D153950}"/>
              </a:ext>
            </a:extLst>
          </p:cNvPr>
          <p:cNvPicPr>
            <a:picLocks noChangeAspect="1"/>
          </p:cNvPicPr>
          <p:nvPr/>
        </p:nvPicPr>
        <p:blipFill>
          <a:blip r:embed="rId3"/>
          <a:stretch>
            <a:fillRect/>
          </a:stretch>
        </p:blipFill>
        <p:spPr>
          <a:xfrm>
            <a:off x="9862424" y="-3452"/>
            <a:ext cx="2346988" cy="535649"/>
          </a:xfrm>
          <a:prstGeom prst="rect">
            <a:avLst/>
          </a:prstGeom>
        </p:spPr>
      </p:pic>
      <p:sp>
        <p:nvSpPr>
          <p:cNvPr id="2" name="Title 1">
            <a:extLst>
              <a:ext uri="{FF2B5EF4-FFF2-40B4-BE49-F238E27FC236}">
                <a16:creationId xmlns:a16="http://schemas.microsoft.com/office/drawing/2014/main" id="{92A66971-A289-299C-679B-5EBEFF56CD6C}"/>
              </a:ext>
            </a:extLst>
          </p:cNvPr>
          <p:cNvSpPr>
            <a:spLocks noGrp="1"/>
          </p:cNvSpPr>
          <p:nvPr>
            <p:ph type="title"/>
          </p:nvPr>
        </p:nvSpPr>
        <p:spPr>
          <a:xfrm>
            <a:off x="677334" y="609600"/>
            <a:ext cx="8596668" cy="688521"/>
          </a:xfrm>
        </p:spPr>
        <p:txBody>
          <a:bodyPr/>
          <a:lstStyle/>
          <a:p>
            <a:r>
              <a:rPr lang="en-GB" dirty="0">
                <a:solidFill>
                  <a:srgbClr val="0F02BE"/>
                </a:solidFill>
              </a:rPr>
              <a:t>Design: mechanical considerations</a:t>
            </a:r>
          </a:p>
        </p:txBody>
      </p:sp>
      <p:sp>
        <p:nvSpPr>
          <p:cNvPr id="12" name="Content Placeholder 2">
            <a:extLst>
              <a:ext uri="{FF2B5EF4-FFF2-40B4-BE49-F238E27FC236}">
                <a16:creationId xmlns:a16="http://schemas.microsoft.com/office/drawing/2014/main" id="{9349359F-2A6B-E625-2E3B-98DF24B5EF4A}"/>
              </a:ext>
            </a:extLst>
          </p:cNvPr>
          <p:cNvSpPr>
            <a:spLocks noGrp="1"/>
          </p:cNvSpPr>
          <p:nvPr>
            <p:ph idx="1"/>
          </p:nvPr>
        </p:nvSpPr>
        <p:spPr>
          <a:xfrm>
            <a:off x="720532" y="1488830"/>
            <a:ext cx="6956273" cy="4743241"/>
          </a:xfrm>
        </p:spPr>
        <p:txBody>
          <a:bodyPr>
            <a:normAutofit/>
          </a:bodyPr>
          <a:lstStyle/>
          <a:p>
            <a:r>
              <a:rPr lang="en-GB" sz="2400" b="1" dirty="0"/>
              <a:t>Mechanical fixtures </a:t>
            </a:r>
            <a:r>
              <a:rPr lang="en-GB" sz="2400" dirty="0"/>
              <a:t>such as screws, spacers </a:t>
            </a:r>
            <a:r>
              <a:rPr lang="en-GB" sz="2400" b="1" dirty="0"/>
              <a:t>shall be kept at least 5mm away </a:t>
            </a:r>
            <a:r>
              <a:rPr lang="en-GB" sz="2400" dirty="0"/>
              <a:t>from any components to avoid potential damages</a:t>
            </a:r>
          </a:p>
          <a:p>
            <a:endParaRPr lang="en-GB" sz="2400" dirty="0"/>
          </a:p>
          <a:p>
            <a:pPr marL="0" indent="0">
              <a:buNone/>
            </a:pPr>
            <a:endParaRPr lang="en-GB" sz="2400" dirty="0"/>
          </a:p>
          <a:p>
            <a:pPr marL="0" indent="0">
              <a:buNone/>
            </a:pPr>
            <a:endParaRPr lang="en-GB" sz="2400" dirty="0"/>
          </a:p>
          <a:p>
            <a:r>
              <a:rPr lang="en-GB" sz="2400" b="1" dirty="0"/>
              <a:t>While it is not recommended to use V-score</a:t>
            </a:r>
            <a:r>
              <a:rPr lang="en-GB" sz="2400" dirty="0"/>
              <a:t>, failing to ensure </a:t>
            </a:r>
            <a:r>
              <a:rPr lang="en-GB" sz="2400" b="1" dirty="0"/>
              <a:t>5mm clearance </a:t>
            </a:r>
            <a:r>
              <a:rPr lang="en-GB" sz="2400" dirty="0"/>
              <a:t>with parts and solder joints can lead to disaster (30% failure in the case shown on the right)</a:t>
            </a:r>
          </a:p>
        </p:txBody>
      </p:sp>
      <p:pic>
        <p:nvPicPr>
          <p:cNvPr id="3" name="Picture 2">
            <a:extLst>
              <a:ext uri="{FF2B5EF4-FFF2-40B4-BE49-F238E27FC236}">
                <a16:creationId xmlns:a16="http://schemas.microsoft.com/office/drawing/2014/main" id="{BDB0275E-54A4-86E8-28B6-E59AC0E56079}"/>
              </a:ext>
            </a:extLst>
          </p:cNvPr>
          <p:cNvPicPr>
            <a:picLocks noChangeAspect="1"/>
          </p:cNvPicPr>
          <p:nvPr/>
        </p:nvPicPr>
        <p:blipFill>
          <a:blip r:embed="rId4"/>
          <a:stretch>
            <a:fillRect/>
          </a:stretch>
        </p:blipFill>
        <p:spPr>
          <a:xfrm>
            <a:off x="102866" y="86860"/>
            <a:ext cx="900912" cy="270274"/>
          </a:xfrm>
          <a:prstGeom prst="rect">
            <a:avLst/>
          </a:prstGeom>
        </p:spPr>
      </p:pic>
      <p:sp>
        <p:nvSpPr>
          <p:cNvPr id="4" name="Date Placeholder 9">
            <a:extLst>
              <a:ext uri="{FF2B5EF4-FFF2-40B4-BE49-F238E27FC236}">
                <a16:creationId xmlns:a16="http://schemas.microsoft.com/office/drawing/2014/main" id="{2CD46C18-3918-31D6-A3C6-CBC905C57B4A}"/>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6" name="Slide Number Placeholder 7">
            <a:extLst>
              <a:ext uri="{FF2B5EF4-FFF2-40B4-BE49-F238E27FC236}">
                <a16:creationId xmlns:a16="http://schemas.microsoft.com/office/drawing/2014/main" id="{026A4DF2-7CD4-08F7-2B21-D0865883D70A}"/>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17</a:t>
            </a:fld>
            <a:endParaRPr lang="en-GB" noProof="1"/>
          </a:p>
        </p:txBody>
      </p:sp>
      <p:grpSp>
        <p:nvGrpSpPr>
          <p:cNvPr id="9" name="Group 8">
            <a:extLst>
              <a:ext uri="{FF2B5EF4-FFF2-40B4-BE49-F238E27FC236}">
                <a16:creationId xmlns:a16="http://schemas.microsoft.com/office/drawing/2014/main" id="{90198418-91B7-49B6-532A-646470DEC18C}"/>
              </a:ext>
            </a:extLst>
          </p:cNvPr>
          <p:cNvGrpSpPr/>
          <p:nvPr/>
        </p:nvGrpSpPr>
        <p:grpSpPr>
          <a:xfrm>
            <a:off x="8150728" y="823624"/>
            <a:ext cx="2920889" cy="2688911"/>
            <a:chOff x="8690086" y="197993"/>
            <a:chExt cx="3324546" cy="3043228"/>
          </a:xfrm>
        </p:grpSpPr>
        <p:pic>
          <p:nvPicPr>
            <p:cNvPr id="14" name="Picture 13" descr="A close up of a circuit board&#10;&#10;Description automatically generated">
              <a:extLst>
                <a:ext uri="{FF2B5EF4-FFF2-40B4-BE49-F238E27FC236}">
                  <a16:creationId xmlns:a16="http://schemas.microsoft.com/office/drawing/2014/main" id="{B91ACD02-20FD-08E0-19A4-61668EA88829}"/>
                </a:ext>
              </a:extLst>
            </p:cNvPr>
            <p:cNvPicPr>
              <a:picLocks noChangeAspect="1"/>
            </p:cNvPicPr>
            <p:nvPr/>
          </p:nvPicPr>
          <p:blipFill>
            <a:blip r:embed="rId5"/>
            <a:srcRect l="37175" t="26124" r="41763" b="33008"/>
            <a:stretch/>
          </p:blipFill>
          <p:spPr>
            <a:xfrm rot="5400000">
              <a:off x="8830745" y="57334"/>
              <a:ext cx="3043228" cy="3324546"/>
            </a:xfrm>
            <a:prstGeom prst="rect">
              <a:avLst/>
            </a:prstGeom>
          </p:spPr>
        </p:pic>
        <p:sp>
          <p:nvSpPr>
            <p:cNvPr id="5" name="Oval 4">
              <a:extLst>
                <a:ext uri="{FF2B5EF4-FFF2-40B4-BE49-F238E27FC236}">
                  <a16:creationId xmlns:a16="http://schemas.microsoft.com/office/drawing/2014/main" id="{D12B89A6-44B7-FE81-597B-EB8FC59798BA}"/>
                </a:ext>
              </a:extLst>
            </p:cNvPr>
            <p:cNvSpPr/>
            <p:nvPr/>
          </p:nvSpPr>
          <p:spPr>
            <a:xfrm>
              <a:off x="9865895" y="1997577"/>
              <a:ext cx="1093155" cy="684650"/>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a:extLst>
              <a:ext uri="{FF2B5EF4-FFF2-40B4-BE49-F238E27FC236}">
                <a16:creationId xmlns:a16="http://schemas.microsoft.com/office/drawing/2014/main" id="{0C289ECA-A16A-75B1-7364-2679D0E97BC1}"/>
              </a:ext>
            </a:extLst>
          </p:cNvPr>
          <p:cNvGrpSpPr/>
          <p:nvPr/>
        </p:nvGrpSpPr>
        <p:grpSpPr>
          <a:xfrm>
            <a:off x="7381875" y="3652828"/>
            <a:ext cx="3934710" cy="2888498"/>
            <a:chOff x="7531554" y="3429000"/>
            <a:chExt cx="4556556" cy="3299314"/>
          </a:xfrm>
        </p:grpSpPr>
        <p:pic>
          <p:nvPicPr>
            <p:cNvPr id="16" name="Picture 15" descr="A close-up of a circuit board&#10;&#10;Description automatically generated">
              <a:extLst>
                <a:ext uri="{FF2B5EF4-FFF2-40B4-BE49-F238E27FC236}">
                  <a16:creationId xmlns:a16="http://schemas.microsoft.com/office/drawing/2014/main" id="{145A46A2-7CDE-A00B-E02F-491746879851}"/>
                </a:ext>
              </a:extLst>
            </p:cNvPr>
            <p:cNvPicPr>
              <a:picLocks noChangeAspect="1"/>
            </p:cNvPicPr>
            <p:nvPr/>
          </p:nvPicPr>
          <p:blipFill>
            <a:blip r:embed="rId6"/>
            <a:srcRect l="9370" t="15353" r="5550" b="10828"/>
            <a:stretch/>
          </p:blipFill>
          <p:spPr>
            <a:xfrm>
              <a:off x="8041822" y="3429000"/>
              <a:ext cx="4046288" cy="1974777"/>
            </a:xfrm>
            <a:prstGeom prst="rect">
              <a:avLst/>
            </a:prstGeom>
          </p:spPr>
        </p:pic>
        <p:pic>
          <p:nvPicPr>
            <p:cNvPr id="21" name="Picture 20" descr="A close-up of a metal object&#10;&#10;Description automatically generated">
              <a:extLst>
                <a:ext uri="{FF2B5EF4-FFF2-40B4-BE49-F238E27FC236}">
                  <a16:creationId xmlns:a16="http://schemas.microsoft.com/office/drawing/2014/main" id="{96992B57-A713-7974-412F-5C0C31780A26}"/>
                </a:ext>
              </a:extLst>
            </p:cNvPr>
            <p:cNvPicPr>
              <a:picLocks noChangeAspect="1"/>
            </p:cNvPicPr>
            <p:nvPr/>
          </p:nvPicPr>
          <p:blipFill>
            <a:blip r:embed="rId7"/>
            <a:srcRect l="28122" t="4875" r="30220" b="1780"/>
            <a:stretch/>
          </p:blipFill>
          <p:spPr>
            <a:xfrm rot="16200000">
              <a:off x="8155810" y="4946342"/>
              <a:ext cx="1576652" cy="1987291"/>
            </a:xfrm>
            <a:prstGeom prst="rect">
              <a:avLst/>
            </a:prstGeom>
          </p:spPr>
        </p:pic>
        <p:sp>
          <p:nvSpPr>
            <p:cNvPr id="19" name="Oval 18">
              <a:extLst>
                <a:ext uri="{FF2B5EF4-FFF2-40B4-BE49-F238E27FC236}">
                  <a16:creationId xmlns:a16="http://schemas.microsoft.com/office/drawing/2014/main" id="{22F974CF-4689-E61A-A179-6A2AB3F58AEA}"/>
                </a:ext>
              </a:extLst>
            </p:cNvPr>
            <p:cNvSpPr/>
            <p:nvPr/>
          </p:nvSpPr>
          <p:spPr>
            <a:xfrm>
              <a:off x="7531554" y="5773300"/>
              <a:ext cx="2489645" cy="684650"/>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4214203D-6EB0-FE19-5F5F-A07F1E8B9AF2}"/>
                </a:ext>
              </a:extLst>
            </p:cNvPr>
            <p:cNvSpPr/>
            <p:nvPr/>
          </p:nvSpPr>
          <p:spPr>
            <a:xfrm>
              <a:off x="10189030" y="3650725"/>
              <a:ext cx="653142" cy="350634"/>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4D74CD0C-E5AD-E16A-2FCF-BB6249FA13F4}"/>
                </a:ext>
              </a:extLst>
            </p:cNvPr>
            <p:cNvCxnSpPr>
              <a:stCxn id="19" idx="6"/>
              <a:endCxn id="7" idx="6"/>
            </p:cNvCxnSpPr>
            <p:nvPr/>
          </p:nvCxnSpPr>
          <p:spPr>
            <a:xfrm flipV="1">
              <a:off x="10021199" y="3826042"/>
              <a:ext cx="820973" cy="228958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03230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D3BF2D-3845-EDE6-863E-74C786B15F74}"/>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9D76CCA9-D0AA-5897-6704-695DB5EB0D58}"/>
              </a:ext>
            </a:extLst>
          </p:cNvPr>
          <p:cNvPicPr>
            <a:picLocks noChangeAspect="1"/>
          </p:cNvPicPr>
          <p:nvPr/>
        </p:nvPicPr>
        <p:blipFill>
          <a:blip r:embed="rId3"/>
          <a:stretch>
            <a:fillRect/>
          </a:stretch>
        </p:blipFill>
        <p:spPr>
          <a:xfrm>
            <a:off x="5955328" y="1526292"/>
            <a:ext cx="4088605" cy="4095559"/>
          </a:xfrm>
          <a:prstGeom prst="rect">
            <a:avLst/>
          </a:prstGeom>
        </p:spPr>
      </p:pic>
      <p:sp>
        <p:nvSpPr>
          <p:cNvPr id="32" name="Date Placeholder 9">
            <a:extLst>
              <a:ext uri="{FF2B5EF4-FFF2-40B4-BE49-F238E27FC236}">
                <a16:creationId xmlns:a16="http://schemas.microsoft.com/office/drawing/2014/main" id="{E57B138A-7E04-E9D4-DC91-8BF20FB76436}"/>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2" name="Title 1">
            <a:extLst>
              <a:ext uri="{FF2B5EF4-FFF2-40B4-BE49-F238E27FC236}">
                <a16:creationId xmlns:a16="http://schemas.microsoft.com/office/drawing/2014/main" id="{D7109B69-5F59-9158-F9C2-741615800865}"/>
              </a:ext>
            </a:extLst>
          </p:cNvPr>
          <p:cNvSpPr>
            <a:spLocks noGrp="1"/>
          </p:cNvSpPr>
          <p:nvPr>
            <p:ph type="title"/>
          </p:nvPr>
        </p:nvSpPr>
        <p:spPr>
          <a:xfrm>
            <a:off x="627419" y="307489"/>
            <a:ext cx="8596668" cy="794657"/>
          </a:xfrm>
        </p:spPr>
        <p:txBody>
          <a:bodyPr/>
          <a:lstStyle/>
          <a:p>
            <a:r>
              <a:rPr lang="en-GB" dirty="0">
                <a:solidFill>
                  <a:srgbClr val="0F02BE"/>
                </a:solidFill>
              </a:rPr>
              <a:t>Components selection</a:t>
            </a:r>
          </a:p>
        </p:txBody>
      </p:sp>
      <p:sp>
        <p:nvSpPr>
          <p:cNvPr id="3" name="Content Placeholder 2">
            <a:extLst>
              <a:ext uri="{FF2B5EF4-FFF2-40B4-BE49-F238E27FC236}">
                <a16:creationId xmlns:a16="http://schemas.microsoft.com/office/drawing/2014/main" id="{A68B130C-AD01-C9A3-F437-71BD8702D581}"/>
              </a:ext>
            </a:extLst>
          </p:cNvPr>
          <p:cNvSpPr>
            <a:spLocks noGrp="1"/>
          </p:cNvSpPr>
          <p:nvPr>
            <p:ph idx="1"/>
          </p:nvPr>
        </p:nvSpPr>
        <p:spPr>
          <a:xfrm>
            <a:off x="255627" y="896313"/>
            <a:ext cx="5699700" cy="4005726"/>
          </a:xfrm>
        </p:spPr>
        <p:txBody>
          <a:bodyPr>
            <a:normAutofit/>
          </a:bodyPr>
          <a:lstStyle/>
          <a:p>
            <a:r>
              <a:rPr lang="en-GB" dirty="0"/>
              <a:t>Moisture Sensitivity Levels (MSL) requirement	</a:t>
            </a:r>
          </a:p>
          <a:p>
            <a:pPr lvl="1"/>
            <a:r>
              <a:rPr lang="en-GB" dirty="0"/>
              <a:t>List MSL&gt;3 in the BOM and in the manufacturing files</a:t>
            </a:r>
          </a:p>
          <a:p>
            <a:pPr lvl="1"/>
            <a:r>
              <a:rPr lang="en-GB" b="1" dirty="0"/>
              <a:t>Do not open the sealed bags </a:t>
            </a:r>
            <a:r>
              <a:rPr lang="en-GB" dirty="0"/>
              <a:t>before production</a:t>
            </a:r>
          </a:p>
          <a:p>
            <a:pPr lvl="1"/>
            <a:r>
              <a:rPr lang="en-GB" b="1" dirty="0"/>
              <a:t>Follow the manufacturer’s instructions </a:t>
            </a:r>
            <a:r>
              <a:rPr lang="en-GB" dirty="0"/>
              <a:t>on the labels of the bags before the production</a:t>
            </a:r>
          </a:p>
          <a:p>
            <a:pPr lvl="1"/>
            <a:r>
              <a:rPr lang="en-GB" b="1" dirty="0"/>
              <a:t>After production, bake parts, count the remaining parts and re-seal the bag</a:t>
            </a:r>
            <a:r>
              <a:rPr lang="en-GB" dirty="0"/>
              <a:t>, using:</a:t>
            </a:r>
          </a:p>
          <a:p>
            <a:pPr lvl="2"/>
            <a:r>
              <a:rPr lang="en-GB" dirty="0"/>
              <a:t> New humidity indicators</a:t>
            </a:r>
          </a:p>
          <a:p>
            <a:pPr lvl="2"/>
            <a:r>
              <a:rPr lang="en-GB" dirty="0"/>
              <a:t> New desiccant bag</a:t>
            </a:r>
          </a:p>
          <a:p>
            <a:pPr lvl="2"/>
            <a:r>
              <a:rPr lang="en-GB" dirty="0"/>
              <a:t>Correctly use the MSL sticker</a:t>
            </a:r>
          </a:p>
          <a:p>
            <a:pPr lvl="1"/>
            <a:endParaRPr lang="en-GB" dirty="0"/>
          </a:p>
          <a:p>
            <a:pPr marL="457200" lvl="1" indent="0">
              <a:buNone/>
            </a:pPr>
            <a:endParaRPr lang="en-GB" dirty="0"/>
          </a:p>
        </p:txBody>
      </p:sp>
      <p:pic>
        <p:nvPicPr>
          <p:cNvPr id="9" name="Picture 8">
            <a:extLst>
              <a:ext uri="{FF2B5EF4-FFF2-40B4-BE49-F238E27FC236}">
                <a16:creationId xmlns:a16="http://schemas.microsoft.com/office/drawing/2014/main" id="{31C12B58-A421-8C34-7B2E-B49AC6B34138}"/>
              </a:ext>
            </a:extLst>
          </p:cNvPr>
          <p:cNvPicPr>
            <a:picLocks noChangeAspect="1"/>
          </p:cNvPicPr>
          <p:nvPr/>
        </p:nvPicPr>
        <p:blipFill>
          <a:blip r:embed="rId4"/>
          <a:stretch>
            <a:fillRect/>
          </a:stretch>
        </p:blipFill>
        <p:spPr>
          <a:xfrm>
            <a:off x="614060" y="4815451"/>
            <a:ext cx="2212521" cy="1864381"/>
          </a:xfrm>
          <a:prstGeom prst="rect">
            <a:avLst/>
          </a:prstGeom>
        </p:spPr>
      </p:pic>
      <p:sp>
        <p:nvSpPr>
          <p:cNvPr id="16" name="TextBox 15">
            <a:extLst>
              <a:ext uri="{FF2B5EF4-FFF2-40B4-BE49-F238E27FC236}">
                <a16:creationId xmlns:a16="http://schemas.microsoft.com/office/drawing/2014/main" id="{5D830D09-CC8C-DEA5-6331-B5C2ADCCC3A2}"/>
              </a:ext>
            </a:extLst>
          </p:cNvPr>
          <p:cNvSpPr txBox="1"/>
          <p:nvPr/>
        </p:nvSpPr>
        <p:spPr>
          <a:xfrm>
            <a:off x="1609725" y="4533388"/>
            <a:ext cx="1644910" cy="230832"/>
          </a:xfrm>
          <a:prstGeom prst="rect">
            <a:avLst/>
          </a:prstGeom>
          <a:noFill/>
          <a:ln w="38100">
            <a:solidFill>
              <a:schemeClr val="tx1"/>
            </a:solidFill>
          </a:ln>
        </p:spPr>
        <p:txBody>
          <a:bodyPr wrap="square" rtlCol="0">
            <a:spAutoFit/>
          </a:bodyPr>
          <a:lstStyle/>
          <a:p>
            <a:pPr algn="ctr"/>
            <a:r>
              <a:rPr lang="en-US" sz="900" b="1" dirty="0"/>
              <a:t>Humidity sensor</a:t>
            </a:r>
            <a:endParaRPr lang="en-GB" sz="900" b="1" dirty="0"/>
          </a:p>
        </p:txBody>
      </p:sp>
      <p:cxnSp>
        <p:nvCxnSpPr>
          <p:cNvPr id="18" name="Straight Arrow Connector 17">
            <a:extLst>
              <a:ext uri="{FF2B5EF4-FFF2-40B4-BE49-F238E27FC236}">
                <a16:creationId xmlns:a16="http://schemas.microsoft.com/office/drawing/2014/main" id="{375399D2-BB69-135F-0C53-1CEE2BC3233A}"/>
              </a:ext>
            </a:extLst>
          </p:cNvPr>
          <p:cNvCxnSpPr>
            <a:cxnSpLocks/>
          </p:cNvCxnSpPr>
          <p:nvPr/>
        </p:nvCxnSpPr>
        <p:spPr>
          <a:xfrm flipH="1">
            <a:off x="1338595" y="4679558"/>
            <a:ext cx="271130" cy="604738"/>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96AAAB2A-52DC-B8E0-95B4-13CA2472891D}"/>
              </a:ext>
            </a:extLst>
          </p:cNvPr>
          <p:cNvPicPr>
            <a:picLocks noChangeAspect="1"/>
          </p:cNvPicPr>
          <p:nvPr/>
        </p:nvPicPr>
        <p:blipFill>
          <a:blip r:embed="rId5"/>
          <a:stretch>
            <a:fillRect/>
          </a:stretch>
        </p:blipFill>
        <p:spPr>
          <a:xfrm>
            <a:off x="3085011" y="4832549"/>
            <a:ext cx="1228479" cy="1830183"/>
          </a:xfrm>
          <a:prstGeom prst="rect">
            <a:avLst/>
          </a:prstGeom>
        </p:spPr>
      </p:pic>
      <p:sp>
        <p:nvSpPr>
          <p:cNvPr id="31" name="Slide Number Placeholder 7">
            <a:extLst>
              <a:ext uri="{FF2B5EF4-FFF2-40B4-BE49-F238E27FC236}">
                <a16:creationId xmlns:a16="http://schemas.microsoft.com/office/drawing/2014/main" id="{2C7507F2-8CCC-9537-7E55-CB3BAD3EA433}"/>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18</a:t>
            </a:fld>
            <a:endParaRPr lang="en-GB" noProof="1"/>
          </a:p>
        </p:txBody>
      </p:sp>
      <p:pic>
        <p:nvPicPr>
          <p:cNvPr id="33" name="Picture 32">
            <a:extLst>
              <a:ext uri="{FF2B5EF4-FFF2-40B4-BE49-F238E27FC236}">
                <a16:creationId xmlns:a16="http://schemas.microsoft.com/office/drawing/2014/main" id="{0CE16855-F0BF-442A-A336-C9DB4CA87A8D}"/>
              </a:ext>
            </a:extLst>
          </p:cNvPr>
          <p:cNvPicPr>
            <a:picLocks noChangeAspect="1"/>
          </p:cNvPicPr>
          <p:nvPr/>
        </p:nvPicPr>
        <p:blipFill>
          <a:blip r:embed="rId6"/>
          <a:stretch>
            <a:fillRect/>
          </a:stretch>
        </p:blipFill>
        <p:spPr>
          <a:xfrm>
            <a:off x="102866" y="86860"/>
            <a:ext cx="900912" cy="270274"/>
          </a:xfrm>
          <a:prstGeom prst="rect">
            <a:avLst/>
          </a:prstGeom>
        </p:spPr>
      </p:pic>
      <p:pic>
        <p:nvPicPr>
          <p:cNvPr id="4" name="Picture 3">
            <a:extLst>
              <a:ext uri="{FF2B5EF4-FFF2-40B4-BE49-F238E27FC236}">
                <a16:creationId xmlns:a16="http://schemas.microsoft.com/office/drawing/2014/main" id="{2E24CA17-DD0A-917D-8023-9BCFEEB9F9D7}"/>
              </a:ext>
            </a:extLst>
          </p:cNvPr>
          <p:cNvPicPr>
            <a:picLocks noChangeAspect="1"/>
          </p:cNvPicPr>
          <p:nvPr/>
        </p:nvPicPr>
        <p:blipFill>
          <a:blip r:embed="rId7"/>
          <a:stretch>
            <a:fillRect/>
          </a:stretch>
        </p:blipFill>
        <p:spPr>
          <a:xfrm>
            <a:off x="11220307" y="1"/>
            <a:ext cx="971693" cy="802996"/>
          </a:xfrm>
          <a:prstGeom prst="rect">
            <a:avLst/>
          </a:prstGeom>
        </p:spPr>
      </p:pic>
      <p:pic>
        <p:nvPicPr>
          <p:cNvPr id="7" name="Picture 6">
            <a:extLst>
              <a:ext uri="{FF2B5EF4-FFF2-40B4-BE49-F238E27FC236}">
                <a16:creationId xmlns:a16="http://schemas.microsoft.com/office/drawing/2014/main" id="{D793E299-BE49-F69E-0256-A46C4C796A04}"/>
              </a:ext>
            </a:extLst>
          </p:cNvPr>
          <p:cNvPicPr>
            <a:picLocks noChangeAspect="1"/>
          </p:cNvPicPr>
          <p:nvPr/>
        </p:nvPicPr>
        <p:blipFill>
          <a:blip r:embed="rId8"/>
          <a:stretch>
            <a:fillRect/>
          </a:stretch>
        </p:blipFill>
        <p:spPr>
          <a:xfrm>
            <a:off x="4355985" y="5621850"/>
            <a:ext cx="1583174" cy="1167461"/>
          </a:xfrm>
          <a:prstGeom prst="rect">
            <a:avLst/>
          </a:prstGeom>
        </p:spPr>
      </p:pic>
      <p:cxnSp>
        <p:nvCxnSpPr>
          <p:cNvPr id="21" name="Straight Arrow Connector 20">
            <a:extLst>
              <a:ext uri="{FF2B5EF4-FFF2-40B4-BE49-F238E27FC236}">
                <a16:creationId xmlns:a16="http://schemas.microsoft.com/office/drawing/2014/main" id="{BDEFC0FF-D709-3FBA-A2AB-8EE04B8664A1}"/>
              </a:ext>
            </a:extLst>
          </p:cNvPr>
          <p:cNvCxnSpPr>
            <a:cxnSpLocks/>
            <a:stCxn id="12" idx="1"/>
          </p:cNvCxnSpPr>
          <p:nvPr/>
        </p:nvCxnSpPr>
        <p:spPr>
          <a:xfrm flipH="1" flipV="1">
            <a:off x="9162794" y="2543708"/>
            <a:ext cx="1096107" cy="474237"/>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8CCEF4E-C2C2-28C1-2D8B-858F2C8FEC11}"/>
              </a:ext>
            </a:extLst>
          </p:cNvPr>
          <p:cNvCxnSpPr>
            <a:cxnSpLocks/>
            <a:stCxn id="15" idx="1"/>
          </p:cNvCxnSpPr>
          <p:nvPr/>
        </p:nvCxnSpPr>
        <p:spPr>
          <a:xfrm flipH="1" flipV="1">
            <a:off x="9377761" y="2833279"/>
            <a:ext cx="881141" cy="644611"/>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1A5B59C-B6C7-70EC-B2EC-80D12A451DD1}"/>
              </a:ext>
            </a:extLst>
          </p:cNvPr>
          <p:cNvCxnSpPr>
            <a:cxnSpLocks/>
            <a:stCxn id="13" idx="1"/>
          </p:cNvCxnSpPr>
          <p:nvPr/>
        </p:nvCxnSpPr>
        <p:spPr>
          <a:xfrm flipH="1" flipV="1">
            <a:off x="8202099" y="3797176"/>
            <a:ext cx="2056803" cy="430871"/>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9585B741-E36E-5036-010F-408885B0E237}"/>
              </a:ext>
            </a:extLst>
          </p:cNvPr>
          <p:cNvCxnSpPr>
            <a:cxnSpLocks/>
            <a:stCxn id="14" idx="1"/>
          </p:cNvCxnSpPr>
          <p:nvPr/>
        </p:nvCxnSpPr>
        <p:spPr>
          <a:xfrm flipH="1" flipV="1">
            <a:off x="8772740" y="4594966"/>
            <a:ext cx="1486162" cy="338508"/>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09709F94-B569-BCAB-6C07-06E008165BAA}"/>
              </a:ext>
            </a:extLst>
          </p:cNvPr>
          <p:cNvCxnSpPr>
            <a:cxnSpLocks/>
            <a:stCxn id="45" idx="1"/>
          </p:cNvCxnSpPr>
          <p:nvPr/>
        </p:nvCxnSpPr>
        <p:spPr>
          <a:xfrm flipH="1" flipV="1">
            <a:off x="8841492" y="3087198"/>
            <a:ext cx="1417409" cy="73488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2252BE0-A54E-4B68-B562-1CD01F4CC81C}"/>
              </a:ext>
            </a:extLst>
          </p:cNvPr>
          <p:cNvSpPr txBox="1"/>
          <p:nvPr/>
        </p:nvSpPr>
        <p:spPr>
          <a:xfrm>
            <a:off x="10236899" y="2449268"/>
            <a:ext cx="1650696" cy="230832"/>
          </a:xfrm>
          <a:prstGeom prst="rect">
            <a:avLst/>
          </a:prstGeom>
          <a:noFill/>
          <a:ln w="38100">
            <a:solidFill>
              <a:schemeClr val="tx1"/>
            </a:solidFill>
          </a:ln>
        </p:spPr>
        <p:txBody>
          <a:bodyPr wrap="square" rtlCol="0">
            <a:spAutoFit/>
          </a:bodyPr>
          <a:lstStyle/>
          <a:p>
            <a:pPr algn="ctr"/>
            <a:r>
              <a:rPr lang="en-US" sz="900" b="1" dirty="0"/>
              <a:t>MSL level of the part</a:t>
            </a:r>
            <a:endParaRPr lang="en-GB" sz="900" b="1" dirty="0"/>
          </a:p>
        </p:txBody>
      </p:sp>
      <p:sp>
        <p:nvSpPr>
          <p:cNvPr id="12" name="TextBox 11">
            <a:extLst>
              <a:ext uri="{FF2B5EF4-FFF2-40B4-BE49-F238E27FC236}">
                <a16:creationId xmlns:a16="http://schemas.microsoft.com/office/drawing/2014/main" id="{28D1EB85-CEA3-4ADB-6251-B904A689F195}"/>
              </a:ext>
            </a:extLst>
          </p:cNvPr>
          <p:cNvSpPr txBox="1"/>
          <p:nvPr/>
        </p:nvSpPr>
        <p:spPr>
          <a:xfrm>
            <a:off x="10258901" y="2833279"/>
            <a:ext cx="1650696" cy="369332"/>
          </a:xfrm>
          <a:prstGeom prst="rect">
            <a:avLst/>
          </a:prstGeom>
          <a:noFill/>
          <a:ln w="38100">
            <a:solidFill>
              <a:schemeClr val="tx1"/>
            </a:solidFill>
          </a:ln>
        </p:spPr>
        <p:txBody>
          <a:bodyPr wrap="square" rtlCol="0">
            <a:spAutoFit/>
          </a:bodyPr>
          <a:lstStyle/>
          <a:p>
            <a:pPr algn="ctr"/>
            <a:r>
              <a:rPr lang="en-US" sz="900" b="1" dirty="0"/>
              <a:t>Expected lifetime of the sealing</a:t>
            </a:r>
            <a:endParaRPr lang="en-GB" sz="900" b="1" dirty="0"/>
          </a:p>
        </p:txBody>
      </p:sp>
      <p:sp>
        <p:nvSpPr>
          <p:cNvPr id="13" name="TextBox 12">
            <a:extLst>
              <a:ext uri="{FF2B5EF4-FFF2-40B4-BE49-F238E27FC236}">
                <a16:creationId xmlns:a16="http://schemas.microsoft.com/office/drawing/2014/main" id="{0312C69F-058B-010E-FFA8-7E33207E2C2F}"/>
              </a:ext>
            </a:extLst>
          </p:cNvPr>
          <p:cNvSpPr txBox="1"/>
          <p:nvPr/>
        </p:nvSpPr>
        <p:spPr>
          <a:xfrm>
            <a:off x="10258902" y="4043381"/>
            <a:ext cx="1650696" cy="369332"/>
          </a:xfrm>
          <a:prstGeom prst="rect">
            <a:avLst/>
          </a:prstGeom>
          <a:noFill/>
          <a:ln w="38100">
            <a:solidFill>
              <a:schemeClr val="tx1"/>
            </a:solidFill>
          </a:ln>
        </p:spPr>
        <p:txBody>
          <a:bodyPr wrap="square" rtlCol="0">
            <a:spAutoFit/>
          </a:bodyPr>
          <a:lstStyle/>
          <a:p>
            <a:pPr algn="ctr"/>
            <a:r>
              <a:rPr lang="en-US" sz="900" b="1" dirty="0"/>
              <a:t>Time within assembly or new mandatory baking</a:t>
            </a:r>
            <a:endParaRPr lang="en-GB" sz="900" b="1" dirty="0"/>
          </a:p>
        </p:txBody>
      </p:sp>
      <p:sp>
        <p:nvSpPr>
          <p:cNvPr id="14" name="TextBox 13">
            <a:extLst>
              <a:ext uri="{FF2B5EF4-FFF2-40B4-BE49-F238E27FC236}">
                <a16:creationId xmlns:a16="http://schemas.microsoft.com/office/drawing/2014/main" id="{849A3D26-9657-3B90-7564-58B5F1B89B29}"/>
              </a:ext>
            </a:extLst>
          </p:cNvPr>
          <p:cNvSpPr txBox="1"/>
          <p:nvPr/>
        </p:nvSpPr>
        <p:spPr>
          <a:xfrm>
            <a:off x="10258902" y="4679558"/>
            <a:ext cx="1650696" cy="507831"/>
          </a:xfrm>
          <a:prstGeom prst="rect">
            <a:avLst/>
          </a:prstGeom>
          <a:noFill/>
          <a:ln w="38100">
            <a:solidFill>
              <a:schemeClr val="tx1"/>
            </a:solidFill>
          </a:ln>
        </p:spPr>
        <p:txBody>
          <a:bodyPr wrap="square" rtlCol="0">
            <a:spAutoFit/>
          </a:bodyPr>
          <a:lstStyle/>
          <a:p>
            <a:pPr algn="ctr"/>
            <a:r>
              <a:rPr lang="en-US" sz="900" b="1" dirty="0"/>
              <a:t>New baking mandatory if humidity sensor color present</a:t>
            </a:r>
            <a:endParaRPr lang="en-GB" sz="900" b="1" dirty="0"/>
          </a:p>
        </p:txBody>
      </p:sp>
      <p:sp>
        <p:nvSpPr>
          <p:cNvPr id="15" name="TextBox 14">
            <a:extLst>
              <a:ext uri="{FF2B5EF4-FFF2-40B4-BE49-F238E27FC236}">
                <a16:creationId xmlns:a16="http://schemas.microsoft.com/office/drawing/2014/main" id="{D5A96CB0-3940-E676-9FC3-F99FC1C512D6}"/>
              </a:ext>
            </a:extLst>
          </p:cNvPr>
          <p:cNvSpPr txBox="1"/>
          <p:nvPr/>
        </p:nvSpPr>
        <p:spPr>
          <a:xfrm>
            <a:off x="10258902" y="3362474"/>
            <a:ext cx="1650696" cy="230832"/>
          </a:xfrm>
          <a:prstGeom prst="rect">
            <a:avLst/>
          </a:prstGeom>
          <a:noFill/>
          <a:ln w="38100">
            <a:solidFill>
              <a:schemeClr val="tx1"/>
            </a:solidFill>
          </a:ln>
        </p:spPr>
        <p:txBody>
          <a:bodyPr wrap="square" rtlCol="0">
            <a:spAutoFit/>
          </a:bodyPr>
          <a:lstStyle/>
          <a:p>
            <a:pPr algn="ctr"/>
            <a:r>
              <a:rPr lang="en-US" sz="900" b="1" dirty="0"/>
              <a:t>Bag seal date</a:t>
            </a:r>
            <a:endParaRPr lang="en-GB" sz="900" b="1" dirty="0"/>
          </a:p>
        </p:txBody>
      </p:sp>
      <p:sp>
        <p:nvSpPr>
          <p:cNvPr id="45" name="TextBox 44">
            <a:extLst>
              <a:ext uri="{FF2B5EF4-FFF2-40B4-BE49-F238E27FC236}">
                <a16:creationId xmlns:a16="http://schemas.microsoft.com/office/drawing/2014/main" id="{C16D1B07-8241-102B-5A50-C131EB5B69C1}"/>
              </a:ext>
            </a:extLst>
          </p:cNvPr>
          <p:cNvSpPr txBox="1"/>
          <p:nvPr/>
        </p:nvSpPr>
        <p:spPr>
          <a:xfrm>
            <a:off x="10258901" y="3706662"/>
            <a:ext cx="1650696" cy="230832"/>
          </a:xfrm>
          <a:prstGeom prst="rect">
            <a:avLst/>
          </a:prstGeom>
          <a:noFill/>
          <a:ln w="38100">
            <a:solidFill>
              <a:schemeClr val="tx1"/>
            </a:solidFill>
          </a:ln>
        </p:spPr>
        <p:txBody>
          <a:bodyPr wrap="square" rtlCol="0">
            <a:spAutoFit/>
          </a:bodyPr>
          <a:lstStyle/>
          <a:p>
            <a:pPr algn="ctr"/>
            <a:r>
              <a:rPr lang="en-US" sz="900" b="1" dirty="0"/>
              <a:t>Component max temp. </a:t>
            </a:r>
            <a:endParaRPr lang="en-GB" sz="900" b="1" dirty="0"/>
          </a:p>
        </p:txBody>
      </p:sp>
      <p:cxnSp>
        <p:nvCxnSpPr>
          <p:cNvPr id="19" name="Straight Arrow Connector 18">
            <a:extLst>
              <a:ext uri="{FF2B5EF4-FFF2-40B4-BE49-F238E27FC236}">
                <a16:creationId xmlns:a16="http://schemas.microsoft.com/office/drawing/2014/main" id="{7C37DC06-0915-1F3A-6F9D-0BBE783B4E32}"/>
              </a:ext>
            </a:extLst>
          </p:cNvPr>
          <p:cNvCxnSpPr>
            <a:cxnSpLocks/>
            <a:stCxn id="10" idx="1"/>
          </p:cNvCxnSpPr>
          <p:nvPr/>
        </p:nvCxnSpPr>
        <p:spPr>
          <a:xfrm flipH="1" flipV="1">
            <a:off x="9224087" y="2048806"/>
            <a:ext cx="1012812" cy="515878"/>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2199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78ED40-2BDC-BED0-720B-E5558051AFA3}"/>
            </a:ext>
          </a:extLst>
        </p:cNvPr>
        <p:cNvGrpSpPr/>
        <p:nvPr/>
      </p:nvGrpSpPr>
      <p:grpSpPr>
        <a:xfrm>
          <a:off x="0" y="0"/>
          <a:ext cx="0" cy="0"/>
          <a:chOff x="0" y="0"/>
          <a:chExt cx="0" cy="0"/>
        </a:xfrm>
      </p:grpSpPr>
      <p:sp>
        <p:nvSpPr>
          <p:cNvPr id="7" name="Date Placeholder 9">
            <a:extLst>
              <a:ext uri="{FF2B5EF4-FFF2-40B4-BE49-F238E27FC236}">
                <a16:creationId xmlns:a16="http://schemas.microsoft.com/office/drawing/2014/main" id="{0B60DEC2-B74C-0F3E-E665-7A09882EF37C}"/>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2" name="Title 1">
            <a:extLst>
              <a:ext uri="{FF2B5EF4-FFF2-40B4-BE49-F238E27FC236}">
                <a16:creationId xmlns:a16="http://schemas.microsoft.com/office/drawing/2014/main" id="{B425F308-6ED8-77AF-988A-183660338903}"/>
              </a:ext>
            </a:extLst>
          </p:cNvPr>
          <p:cNvSpPr>
            <a:spLocks noGrp="1"/>
          </p:cNvSpPr>
          <p:nvPr>
            <p:ph type="title"/>
          </p:nvPr>
        </p:nvSpPr>
        <p:spPr>
          <a:xfrm>
            <a:off x="677334" y="609600"/>
            <a:ext cx="8596668" cy="647700"/>
          </a:xfrm>
        </p:spPr>
        <p:txBody>
          <a:bodyPr/>
          <a:lstStyle/>
          <a:p>
            <a:r>
              <a:rPr lang="en-GB" dirty="0">
                <a:solidFill>
                  <a:srgbClr val="0F02BE"/>
                </a:solidFill>
              </a:rPr>
              <a:t>DOCUMENTATION QUALITY</a:t>
            </a:r>
          </a:p>
        </p:txBody>
      </p:sp>
      <p:sp>
        <p:nvSpPr>
          <p:cNvPr id="3" name="Content Placeholder 2">
            <a:extLst>
              <a:ext uri="{FF2B5EF4-FFF2-40B4-BE49-F238E27FC236}">
                <a16:creationId xmlns:a16="http://schemas.microsoft.com/office/drawing/2014/main" id="{BC4D2217-AC8B-B958-FD80-E58F5C049CFD}"/>
              </a:ext>
            </a:extLst>
          </p:cNvPr>
          <p:cNvSpPr>
            <a:spLocks noGrp="1"/>
          </p:cNvSpPr>
          <p:nvPr>
            <p:ph idx="1"/>
          </p:nvPr>
        </p:nvSpPr>
        <p:spPr>
          <a:xfrm>
            <a:off x="677334" y="1309689"/>
            <a:ext cx="8368944" cy="5345111"/>
          </a:xfrm>
        </p:spPr>
        <p:txBody>
          <a:bodyPr>
            <a:normAutofit/>
          </a:bodyPr>
          <a:lstStyle/>
          <a:p>
            <a:pPr marL="271463" indent="-271463" defTabSz="444500"/>
            <a:r>
              <a:rPr lang="en-GB" dirty="0"/>
              <a:t>The perfect set of PCB manufacturing files is composed of:</a:t>
            </a:r>
          </a:p>
          <a:p>
            <a:pPr marL="870395" lvl="2" indent="-271463" defTabSz="444500"/>
            <a:r>
              <a:rPr lang="en-GB" dirty="0"/>
              <a:t>Technical specification listing all important parameters of a PCB and reference of all applicable standards and base material criteria</a:t>
            </a:r>
          </a:p>
          <a:p>
            <a:pPr marL="870395" lvl="2" indent="-271463" defTabSz="444500"/>
            <a:r>
              <a:rPr lang="en-GB" dirty="0"/>
              <a:t>Panel Gerber file: stencil manufacturing/pick and place</a:t>
            </a:r>
          </a:p>
          <a:p>
            <a:pPr marL="870395" lvl="2" indent="-271463" defTabSz="444500"/>
            <a:r>
              <a:rPr lang="en-GB" dirty="0"/>
              <a:t>Drilling and milling files for individual PCB and panel</a:t>
            </a:r>
          </a:p>
          <a:p>
            <a:pPr marL="870395" lvl="2" indent="-271463" defTabSz="444500"/>
            <a:r>
              <a:rPr lang="en-GB" dirty="0"/>
              <a:t>Gerber files for PCB production</a:t>
            </a:r>
          </a:p>
          <a:p>
            <a:pPr marL="870395" lvl="2" indent="-271463" defTabSz="444500"/>
            <a:r>
              <a:rPr lang="en-GB" dirty="0"/>
              <a:t>Stack-up files for internal layers and copper thicknesses</a:t>
            </a:r>
          </a:p>
          <a:p>
            <a:pPr marL="271463" indent="-271463" defTabSz="444500"/>
            <a:r>
              <a:rPr lang="en-GB" dirty="0"/>
              <a:t>The perfect set of assembly files is composed of:</a:t>
            </a:r>
          </a:p>
          <a:p>
            <a:pPr marL="870395" lvl="2" indent="-271463" defTabSz="444500"/>
            <a:r>
              <a:rPr lang="en-GB" dirty="0"/>
              <a:t>Solder paste Gerber file: stencil manufacturing</a:t>
            </a:r>
          </a:p>
          <a:p>
            <a:pPr marL="870395" lvl="2" indent="-271463" defTabSz="444500"/>
            <a:r>
              <a:rPr lang="en-GB" dirty="0"/>
              <a:t>Panel Gerber file: stencil manufacturing/pick and place</a:t>
            </a:r>
          </a:p>
          <a:p>
            <a:pPr marL="870395" lvl="2" indent="-271463" defTabSz="444500"/>
            <a:r>
              <a:rPr lang="en-GB" dirty="0"/>
              <a:t>SMD placement file: pick and place</a:t>
            </a:r>
          </a:p>
          <a:p>
            <a:pPr marL="870395" lvl="2" indent="-271463" defTabSz="444500"/>
            <a:r>
              <a:rPr lang="en-GB" dirty="0"/>
              <a:t>Bill Of Material (BOM): parts sourcing</a:t>
            </a:r>
          </a:p>
          <a:p>
            <a:pPr marL="870395" lvl="2" indent="-271463" defTabSz="444500"/>
            <a:r>
              <a:rPr lang="en-GB" dirty="0"/>
              <a:t>ASCII CAD file of project: machine programming and assembly documentation (ODB++ OK, IPC-2581 better than ODB++, GENCAD, Protel, Accel EDA/P-CAD ASCII)</a:t>
            </a:r>
          </a:p>
          <a:p>
            <a:pPr marL="870395" lvl="2" indent="-271463" defTabSz="444500"/>
            <a:r>
              <a:rPr lang="en-GB" dirty="0"/>
              <a:t>Complete parts placement file: AOI</a:t>
            </a:r>
          </a:p>
          <a:p>
            <a:endParaRPr lang="en-US" dirty="0"/>
          </a:p>
          <a:p>
            <a:endParaRPr lang="en-US" dirty="0"/>
          </a:p>
          <a:p>
            <a:endParaRPr lang="en-GB" dirty="0"/>
          </a:p>
        </p:txBody>
      </p:sp>
      <p:sp>
        <p:nvSpPr>
          <p:cNvPr id="6" name="Slide Number Placeholder 7">
            <a:extLst>
              <a:ext uri="{FF2B5EF4-FFF2-40B4-BE49-F238E27FC236}">
                <a16:creationId xmlns:a16="http://schemas.microsoft.com/office/drawing/2014/main" id="{F89D406D-0D70-EA1B-20EE-1B5E8F4320F2}"/>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19</a:t>
            </a:fld>
            <a:endParaRPr lang="en-GB" noProof="1"/>
          </a:p>
        </p:txBody>
      </p:sp>
      <p:pic>
        <p:nvPicPr>
          <p:cNvPr id="8" name="Picture 7">
            <a:extLst>
              <a:ext uri="{FF2B5EF4-FFF2-40B4-BE49-F238E27FC236}">
                <a16:creationId xmlns:a16="http://schemas.microsoft.com/office/drawing/2014/main" id="{3F76BF88-6530-7C54-209B-42675EEF9948}"/>
              </a:ext>
            </a:extLst>
          </p:cNvPr>
          <p:cNvPicPr>
            <a:picLocks noChangeAspect="1"/>
          </p:cNvPicPr>
          <p:nvPr/>
        </p:nvPicPr>
        <p:blipFill>
          <a:blip r:embed="rId2"/>
          <a:stretch>
            <a:fillRect/>
          </a:stretch>
        </p:blipFill>
        <p:spPr>
          <a:xfrm>
            <a:off x="102866" y="86860"/>
            <a:ext cx="900912" cy="270274"/>
          </a:xfrm>
          <a:prstGeom prst="rect">
            <a:avLst/>
          </a:prstGeom>
        </p:spPr>
      </p:pic>
    </p:spTree>
    <p:extLst>
      <p:ext uri="{BB962C8B-B14F-4D97-AF65-F5344CB8AC3E}">
        <p14:creationId xmlns:p14="http://schemas.microsoft.com/office/powerpoint/2010/main" val="4239858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2B30008-8DDA-2AC6-4B6D-A2F606C50817}"/>
              </a:ext>
            </a:extLst>
          </p:cNvPr>
          <p:cNvSpPr>
            <a:spLocks noGrp="1"/>
          </p:cNvSpPr>
          <p:nvPr>
            <p:ph type="title"/>
          </p:nvPr>
        </p:nvSpPr>
        <p:spPr>
          <a:xfrm>
            <a:off x="251700" y="71281"/>
            <a:ext cx="10515600" cy="600523"/>
          </a:xfrm>
        </p:spPr>
        <p:txBody>
          <a:bodyPr>
            <a:normAutofit/>
          </a:bodyPr>
          <a:lstStyle/>
          <a:p>
            <a:r>
              <a:rPr lang="en-US" sz="3000" dirty="0">
                <a:solidFill>
                  <a:srgbClr val="0F02BE"/>
                </a:solidFill>
              </a:rPr>
              <a:t>Introduction to the BE-CEM-EPR Electronics Service</a:t>
            </a:r>
            <a:endParaRPr lang="en-GB" sz="3000" dirty="0">
              <a:solidFill>
                <a:srgbClr val="0F02BE"/>
              </a:solidFill>
            </a:endParaRPr>
          </a:p>
        </p:txBody>
      </p:sp>
      <p:sp>
        <p:nvSpPr>
          <p:cNvPr id="6" name="Content Placeholder 5">
            <a:extLst>
              <a:ext uri="{FF2B5EF4-FFF2-40B4-BE49-F238E27FC236}">
                <a16:creationId xmlns:a16="http://schemas.microsoft.com/office/drawing/2014/main" id="{E74E2671-342D-73C1-21A3-3C4EDB93DEAC}"/>
              </a:ext>
            </a:extLst>
          </p:cNvPr>
          <p:cNvSpPr>
            <a:spLocks noGrp="1"/>
          </p:cNvSpPr>
          <p:nvPr>
            <p:ph sz="half" idx="2"/>
          </p:nvPr>
        </p:nvSpPr>
        <p:spPr>
          <a:xfrm>
            <a:off x="161925" y="723590"/>
            <a:ext cx="11915775" cy="5996513"/>
          </a:xfrm>
          <a:prstGeom prst="rect">
            <a:avLst/>
          </a:prstGeom>
        </p:spPr>
        <p:txBody>
          <a:bodyPr wrap="square">
            <a:spAutoFit/>
          </a:bodyPr>
          <a:lstStyle/>
          <a:p>
            <a:pPr marL="36576" indent="0">
              <a:buNone/>
            </a:pPr>
            <a:r>
              <a:rPr lang="en-GB" sz="2000" b="1" dirty="0"/>
              <a:t>BE-CEM-EPR section offer an Electronics Service </a:t>
            </a:r>
            <a:r>
              <a:rPr lang="en-GB" sz="2000" dirty="0"/>
              <a:t>providing </a:t>
            </a:r>
            <a:r>
              <a:rPr lang="en-GB" sz="2000" b="1" dirty="0"/>
              <a:t>CERN-wide support </a:t>
            </a:r>
            <a:r>
              <a:rPr lang="en-GB" sz="2000" dirty="0"/>
              <a:t>in the domain of </a:t>
            </a:r>
            <a:r>
              <a:rPr lang="en-GB" sz="2000" b="1" dirty="0"/>
              <a:t>Printed Circuit Boards </a:t>
            </a:r>
            <a:r>
              <a:rPr lang="en-GB" sz="2000" dirty="0"/>
              <a:t>(PCB) and </a:t>
            </a:r>
            <a:r>
              <a:rPr lang="en-GB" sz="2000" b="1" dirty="0"/>
              <a:t>Electronic Module Assembly</a:t>
            </a:r>
          </a:p>
          <a:p>
            <a:pPr marL="36576" indent="0">
              <a:buNone/>
            </a:pPr>
            <a:r>
              <a:rPr lang="en-GB" dirty="0"/>
              <a:t>The main activities of the service are:</a:t>
            </a:r>
          </a:p>
          <a:p>
            <a:pPr marL="322326" indent="-285750">
              <a:buFont typeface="Arial" panose="020B0604020202020204" pitchFamily="34" charset="0"/>
              <a:buChar char="•"/>
            </a:pPr>
            <a:r>
              <a:rPr lang="en-GB" b="1" dirty="0"/>
              <a:t>CERN Altium &amp; Cadence Libraries: </a:t>
            </a:r>
            <a:r>
              <a:rPr lang="en-GB" dirty="0"/>
              <a:t>creation and maintenance</a:t>
            </a:r>
          </a:p>
          <a:p>
            <a:pPr marL="322326" indent="-285750">
              <a:buFont typeface="Arial" panose="020B0604020202020204" pitchFamily="34" charset="0"/>
              <a:buChar char="•"/>
            </a:pPr>
            <a:r>
              <a:rPr lang="en-GB" b="1" dirty="0"/>
              <a:t>Layout design </a:t>
            </a:r>
            <a:r>
              <a:rPr lang="en-GB" dirty="0"/>
              <a:t>for electronics boards and crates</a:t>
            </a:r>
          </a:p>
          <a:p>
            <a:pPr marL="322326" indent="-285750">
              <a:buFont typeface="Arial" panose="020B0604020202020204" pitchFamily="34" charset="0"/>
              <a:buChar char="•"/>
            </a:pPr>
            <a:r>
              <a:rPr lang="en-GB" b="1" dirty="0"/>
              <a:t>Manufacturing of bare PCB </a:t>
            </a:r>
            <a:r>
              <a:rPr lang="en-GB" dirty="0"/>
              <a:t>internally at CERN or by subcontracting</a:t>
            </a:r>
          </a:p>
          <a:p>
            <a:pPr marL="322326" indent="-285750">
              <a:buFont typeface="Arial" panose="020B0604020202020204" pitchFamily="34" charset="0"/>
              <a:buChar char="•"/>
            </a:pPr>
            <a:r>
              <a:rPr lang="en-GB" b="1" dirty="0"/>
              <a:t>Mechanical parts production </a:t>
            </a:r>
            <a:r>
              <a:rPr lang="en-GB" dirty="0"/>
              <a:t>in collaboration </a:t>
            </a:r>
            <a:r>
              <a:rPr lang="en-GB" b="1" dirty="0"/>
              <a:t>with Mechanical and Materials Engineering (MME) Group</a:t>
            </a:r>
          </a:p>
          <a:p>
            <a:pPr marL="322326" indent="-285750">
              <a:buFont typeface="Arial" panose="020B0604020202020204" pitchFamily="34" charset="0"/>
              <a:buChar char="•"/>
            </a:pPr>
            <a:r>
              <a:rPr lang="en-GB" b="1" dirty="0"/>
              <a:t>Assembly</a:t>
            </a:r>
            <a:r>
              <a:rPr lang="en-GB" dirty="0"/>
              <a:t> and </a:t>
            </a:r>
            <a:r>
              <a:rPr lang="en-GB" b="1" dirty="0"/>
              <a:t>integration of electronic modules</a:t>
            </a:r>
            <a:r>
              <a:rPr lang="en-GB" dirty="0"/>
              <a:t>, internally or by subcontracting</a:t>
            </a:r>
          </a:p>
          <a:p>
            <a:pPr marL="322326" indent="-285750">
              <a:buFont typeface="Arial" panose="020B0604020202020204" pitchFamily="34" charset="0"/>
              <a:buChar char="•"/>
            </a:pPr>
            <a:r>
              <a:rPr lang="en-GB" b="1" dirty="0"/>
              <a:t>Electronics components procurement </a:t>
            </a:r>
            <a:r>
              <a:rPr lang="en-GB" dirty="0"/>
              <a:t>for CERN users</a:t>
            </a:r>
          </a:p>
          <a:p>
            <a:pPr marL="36576"/>
            <a:r>
              <a:rPr lang="en-GB" dirty="0"/>
              <a:t>&amp;</a:t>
            </a:r>
          </a:p>
          <a:p>
            <a:pPr marL="322326" indent="-285750">
              <a:buFont typeface="Arial" panose="020B0604020202020204" pitchFamily="34" charset="0"/>
              <a:buChar char="•"/>
            </a:pPr>
            <a:r>
              <a:rPr lang="en-GB" b="1" dirty="0"/>
              <a:t>Radiation tests campaigns for electronics components </a:t>
            </a:r>
            <a:r>
              <a:rPr lang="en-GB" dirty="0"/>
              <a:t>for the qualification of components candidate for the electronics installed in the CERN accelerators’ radiation environment, representing approx. 400 kCHF per year.</a:t>
            </a:r>
          </a:p>
          <a:p>
            <a:pPr marL="779526" lvl="1" indent="-285750">
              <a:buFont typeface="Arial" panose="020B0604020202020204" pitchFamily="34" charset="0"/>
              <a:buChar char="•"/>
            </a:pPr>
            <a:r>
              <a:rPr lang="en-GB" sz="1800" dirty="0"/>
              <a:t>These test campaigns are done internally at </a:t>
            </a:r>
            <a:r>
              <a:rPr lang="en-GB" sz="1800" b="1" dirty="0"/>
              <a:t>CERN High energy </a:t>
            </a:r>
            <a:r>
              <a:rPr lang="en-GB" sz="1800" b="1" dirty="0" err="1"/>
              <a:t>AcceleRator</a:t>
            </a:r>
            <a:r>
              <a:rPr lang="en-GB" sz="1800" b="1" dirty="0"/>
              <a:t> Mixed field/facility (CHARM) and at CERN Cobalt-60 (CC60) facility.</a:t>
            </a:r>
            <a:r>
              <a:rPr lang="en-GB" sz="1800" dirty="0"/>
              <a:t> Both CHARM and CC60 are under EPR section responsibility</a:t>
            </a:r>
          </a:p>
          <a:p>
            <a:pPr marL="779526" lvl="1" indent="-285750">
              <a:buFont typeface="Arial" panose="020B0604020202020204" pitchFamily="34" charset="0"/>
              <a:buChar char="•"/>
            </a:pPr>
            <a:r>
              <a:rPr lang="en-GB" sz="1800" dirty="0"/>
              <a:t>But also externally at Paul Scherrer Institute in Villigen, Switzerland</a:t>
            </a:r>
          </a:p>
        </p:txBody>
      </p:sp>
      <p:sp>
        <p:nvSpPr>
          <p:cNvPr id="2" name="Date Placeholder 9">
            <a:extLst>
              <a:ext uri="{FF2B5EF4-FFF2-40B4-BE49-F238E27FC236}">
                <a16:creationId xmlns:a16="http://schemas.microsoft.com/office/drawing/2014/main" id="{0A46F0A3-B61C-37B5-8D68-E272ED2FB572}"/>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3" name="Slide Number Placeholder 7">
            <a:extLst>
              <a:ext uri="{FF2B5EF4-FFF2-40B4-BE49-F238E27FC236}">
                <a16:creationId xmlns:a16="http://schemas.microsoft.com/office/drawing/2014/main" id="{9B08685B-C374-41C1-E647-0DB3ABC2D416}"/>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2</a:t>
            </a:fld>
            <a:endParaRPr lang="en-GB" noProof="1"/>
          </a:p>
        </p:txBody>
      </p:sp>
    </p:spTree>
    <p:extLst>
      <p:ext uri="{BB962C8B-B14F-4D97-AF65-F5344CB8AC3E}">
        <p14:creationId xmlns:p14="http://schemas.microsoft.com/office/powerpoint/2010/main" val="5600500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9D4FF-6A8A-92D8-0118-486D7D4F6B2D}"/>
            </a:ext>
          </a:extLst>
        </p:cNvPr>
        <p:cNvGrpSpPr/>
        <p:nvPr/>
      </p:nvGrpSpPr>
      <p:grpSpPr>
        <a:xfrm>
          <a:off x="0" y="0"/>
          <a:ext cx="0" cy="0"/>
          <a:chOff x="0" y="0"/>
          <a:chExt cx="0" cy="0"/>
        </a:xfrm>
      </p:grpSpPr>
      <p:sp>
        <p:nvSpPr>
          <p:cNvPr id="7" name="Date Placeholder 9">
            <a:extLst>
              <a:ext uri="{FF2B5EF4-FFF2-40B4-BE49-F238E27FC236}">
                <a16:creationId xmlns:a16="http://schemas.microsoft.com/office/drawing/2014/main" id="{774B7E7B-1E4C-8999-711E-1D5BD2D66424}"/>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2" name="Title 1">
            <a:extLst>
              <a:ext uri="{FF2B5EF4-FFF2-40B4-BE49-F238E27FC236}">
                <a16:creationId xmlns:a16="http://schemas.microsoft.com/office/drawing/2014/main" id="{C85EF5FE-C925-181B-81E0-C9C4B78D36A0}"/>
              </a:ext>
            </a:extLst>
          </p:cNvPr>
          <p:cNvSpPr>
            <a:spLocks noGrp="1"/>
          </p:cNvSpPr>
          <p:nvPr>
            <p:ph type="title"/>
          </p:nvPr>
        </p:nvSpPr>
        <p:spPr>
          <a:xfrm>
            <a:off x="677334" y="609600"/>
            <a:ext cx="8596668" cy="794657"/>
          </a:xfrm>
        </p:spPr>
        <p:txBody>
          <a:bodyPr/>
          <a:lstStyle/>
          <a:p>
            <a:r>
              <a:rPr lang="en-GB" dirty="0">
                <a:solidFill>
                  <a:srgbClr val="0F02BE"/>
                </a:solidFill>
              </a:rPr>
              <a:t>Manufacturing files</a:t>
            </a:r>
          </a:p>
        </p:txBody>
      </p:sp>
      <p:sp>
        <p:nvSpPr>
          <p:cNvPr id="3" name="Content Placeholder 2">
            <a:extLst>
              <a:ext uri="{FF2B5EF4-FFF2-40B4-BE49-F238E27FC236}">
                <a16:creationId xmlns:a16="http://schemas.microsoft.com/office/drawing/2014/main" id="{2B7AD60B-B576-9F71-FB64-DB4AB1A00907}"/>
              </a:ext>
            </a:extLst>
          </p:cNvPr>
          <p:cNvSpPr>
            <a:spLocks noGrp="1"/>
          </p:cNvSpPr>
          <p:nvPr>
            <p:ph idx="1"/>
          </p:nvPr>
        </p:nvSpPr>
        <p:spPr>
          <a:xfrm>
            <a:off x="102866" y="1404257"/>
            <a:ext cx="4240534" cy="4438649"/>
          </a:xfrm>
        </p:spPr>
        <p:txBody>
          <a:bodyPr>
            <a:normAutofit/>
          </a:bodyPr>
          <a:lstStyle/>
          <a:p>
            <a:r>
              <a:rPr lang="en-GB" dirty="0"/>
              <a:t>Bill Of Material (BOM)</a:t>
            </a:r>
          </a:p>
          <a:p>
            <a:pPr lvl="1"/>
            <a:r>
              <a:rPr lang="en-GB" dirty="0"/>
              <a:t>Column with designators, quantity, description, part numbers, packages</a:t>
            </a:r>
          </a:p>
          <a:p>
            <a:pPr lvl="1"/>
            <a:r>
              <a:rPr lang="en-GB" dirty="0"/>
              <a:t> Indicate all the specific (sensitivity, handling instructions, etc)</a:t>
            </a:r>
          </a:p>
          <a:p>
            <a:pPr lvl="1"/>
            <a:r>
              <a:rPr lang="en-GB" dirty="0"/>
              <a:t>Include mechanical parts e.g. screws, nuts, washers for connectors</a:t>
            </a:r>
          </a:p>
          <a:p>
            <a:pPr lvl="1"/>
            <a:r>
              <a:rPr lang="en-GB" dirty="0"/>
              <a:t>To ease assembly and optical inspection, mention the not-mounted parts</a:t>
            </a:r>
          </a:p>
          <a:p>
            <a:pPr marL="457200" lvl="1" indent="0">
              <a:buNone/>
            </a:pPr>
            <a:endParaRPr lang="en-GB" dirty="0"/>
          </a:p>
          <a:p>
            <a:endParaRPr lang="en-GB" dirty="0"/>
          </a:p>
        </p:txBody>
      </p:sp>
      <p:sp>
        <p:nvSpPr>
          <p:cNvPr id="6" name="Slide Number Placeholder 7">
            <a:extLst>
              <a:ext uri="{FF2B5EF4-FFF2-40B4-BE49-F238E27FC236}">
                <a16:creationId xmlns:a16="http://schemas.microsoft.com/office/drawing/2014/main" id="{4C9A8C5F-5E35-2380-E20B-7726F2155868}"/>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20</a:t>
            </a:fld>
            <a:endParaRPr lang="en-GB" noProof="1"/>
          </a:p>
        </p:txBody>
      </p:sp>
      <p:pic>
        <p:nvPicPr>
          <p:cNvPr id="8" name="Picture 7">
            <a:extLst>
              <a:ext uri="{FF2B5EF4-FFF2-40B4-BE49-F238E27FC236}">
                <a16:creationId xmlns:a16="http://schemas.microsoft.com/office/drawing/2014/main" id="{FCF0B711-C45F-B6DC-44F0-EA4D4CB22AC4}"/>
              </a:ext>
            </a:extLst>
          </p:cNvPr>
          <p:cNvPicPr>
            <a:picLocks noChangeAspect="1"/>
          </p:cNvPicPr>
          <p:nvPr/>
        </p:nvPicPr>
        <p:blipFill>
          <a:blip r:embed="rId2"/>
          <a:stretch>
            <a:fillRect/>
          </a:stretch>
        </p:blipFill>
        <p:spPr>
          <a:xfrm>
            <a:off x="102866" y="86860"/>
            <a:ext cx="900912" cy="270274"/>
          </a:xfrm>
          <a:prstGeom prst="rect">
            <a:avLst/>
          </a:prstGeom>
        </p:spPr>
      </p:pic>
      <p:pic>
        <p:nvPicPr>
          <p:cNvPr id="4" name="Picture 3">
            <a:extLst>
              <a:ext uri="{FF2B5EF4-FFF2-40B4-BE49-F238E27FC236}">
                <a16:creationId xmlns:a16="http://schemas.microsoft.com/office/drawing/2014/main" id="{3B8D3D88-BA61-9F12-4265-443828DD2749}"/>
              </a:ext>
            </a:extLst>
          </p:cNvPr>
          <p:cNvPicPr>
            <a:picLocks noChangeAspect="1"/>
          </p:cNvPicPr>
          <p:nvPr/>
        </p:nvPicPr>
        <p:blipFill>
          <a:blip r:embed="rId3"/>
          <a:stretch>
            <a:fillRect/>
          </a:stretch>
        </p:blipFill>
        <p:spPr>
          <a:xfrm>
            <a:off x="4212016" y="1130301"/>
            <a:ext cx="7922309" cy="5210850"/>
          </a:xfrm>
          <a:prstGeom prst="rect">
            <a:avLst/>
          </a:prstGeom>
        </p:spPr>
      </p:pic>
    </p:spTree>
    <p:extLst>
      <p:ext uri="{BB962C8B-B14F-4D97-AF65-F5344CB8AC3E}">
        <p14:creationId xmlns:p14="http://schemas.microsoft.com/office/powerpoint/2010/main" val="1408728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E51FDC-225C-1328-273B-CBCB087503E0}"/>
            </a:ext>
          </a:extLst>
        </p:cNvPr>
        <p:cNvGrpSpPr/>
        <p:nvPr/>
      </p:nvGrpSpPr>
      <p:grpSpPr>
        <a:xfrm>
          <a:off x="0" y="0"/>
          <a:ext cx="0" cy="0"/>
          <a:chOff x="0" y="0"/>
          <a:chExt cx="0" cy="0"/>
        </a:xfrm>
      </p:grpSpPr>
      <p:sp>
        <p:nvSpPr>
          <p:cNvPr id="8" name="Date Placeholder 9">
            <a:extLst>
              <a:ext uri="{FF2B5EF4-FFF2-40B4-BE49-F238E27FC236}">
                <a16:creationId xmlns:a16="http://schemas.microsoft.com/office/drawing/2014/main" id="{7A8B20DF-E598-76AE-CB2D-131F70D7F45C}"/>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2" name="Title 1">
            <a:extLst>
              <a:ext uri="{FF2B5EF4-FFF2-40B4-BE49-F238E27FC236}">
                <a16:creationId xmlns:a16="http://schemas.microsoft.com/office/drawing/2014/main" id="{7959D101-046E-E53F-8601-0DD8CD7F1899}"/>
              </a:ext>
            </a:extLst>
          </p:cNvPr>
          <p:cNvSpPr>
            <a:spLocks noGrp="1"/>
          </p:cNvSpPr>
          <p:nvPr>
            <p:ph type="title"/>
          </p:nvPr>
        </p:nvSpPr>
        <p:spPr>
          <a:xfrm>
            <a:off x="677334" y="609600"/>
            <a:ext cx="8596668" cy="794657"/>
          </a:xfrm>
        </p:spPr>
        <p:txBody>
          <a:bodyPr/>
          <a:lstStyle/>
          <a:p>
            <a:r>
              <a:rPr lang="en-GB" dirty="0">
                <a:solidFill>
                  <a:srgbClr val="0F02BE"/>
                </a:solidFill>
              </a:rPr>
              <a:t>Manufacturing files</a:t>
            </a:r>
          </a:p>
        </p:txBody>
      </p:sp>
      <p:sp>
        <p:nvSpPr>
          <p:cNvPr id="3" name="Content Placeholder 2">
            <a:extLst>
              <a:ext uri="{FF2B5EF4-FFF2-40B4-BE49-F238E27FC236}">
                <a16:creationId xmlns:a16="http://schemas.microsoft.com/office/drawing/2014/main" id="{3A39925F-D0B5-04DD-37DA-D85017DA1996}"/>
              </a:ext>
            </a:extLst>
          </p:cNvPr>
          <p:cNvSpPr>
            <a:spLocks noGrp="1"/>
          </p:cNvSpPr>
          <p:nvPr>
            <p:ph idx="1"/>
          </p:nvPr>
        </p:nvSpPr>
        <p:spPr>
          <a:xfrm>
            <a:off x="677334" y="1257301"/>
            <a:ext cx="8883045" cy="1648856"/>
          </a:xfrm>
        </p:spPr>
        <p:txBody>
          <a:bodyPr>
            <a:normAutofit/>
          </a:bodyPr>
          <a:lstStyle/>
          <a:p>
            <a:r>
              <a:rPr lang="en-GB" dirty="0"/>
              <a:t>Bill Of Material (BOM) for Arrangement files</a:t>
            </a:r>
          </a:p>
          <a:p>
            <a:pPr lvl="1"/>
            <a:r>
              <a:rPr lang="en-GB" dirty="0"/>
              <a:t>Clear view of arrangement, indicate the reference number for all the parts</a:t>
            </a:r>
          </a:p>
          <a:p>
            <a:pPr lvl="1"/>
            <a:r>
              <a:rPr lang="en-GB" dirty="0"/>
              <a:t>Declare all the reference numbers in arrangement material list</a:t>
            </a:r>
          </a:p>
          <a:p>
            <a:pPr marL="457200" lvl="1" indent="0">
              <a:buNone/>
            </a:pPr>
            <a:endParaRPr lang="en-GB" dirty="0"/>
          </a:p>
          <a:p>
            <a:endParaRPr lang="en-GB" dirty="0"/>
          </a:p>
        </p:txBody>
      </p:sp>
      <p:pic>
        <p:nvPicPr>
          <p:cNvPr id="5" name="Picture 4">
            <a:extLst>
              <a:ext uri="{FF2B5EF4-FFF2-40B4-BE49-F238E27FC236}">
                <a16:creationId xmlns:a16="http://schemas.microsoft.com/office/drawing/2014/main" id="{DFEDF064-548B-D181-8DA7-97C252B24EAA}"/>
              </a:ext>
            </a:extLst>
          </p:cNvPr>
          <p:cNvPicPr>
            <a:picLocks noChangeAspect="1"/>
          </p:cNvPicPr>
          <p:nvPr/>
        </p:nvPicPr>
        <p:blipFill>
          <a:blip r:embed="rId2"/>
          <a:stretch>
            <a:fillRect/>
          </a:stretch>
        </p:blipFill>
        <p:spPr>
          <a:xfrm>
            <a:off x="677334" y="2713595"/>
            <a:ext cx="4839901" cy="3020248"/>
          </a:xfrm>
          <a:prstGeom prst="rect">
            <a:avLst/>
          </a:prstGeom>
        </p:spPr>
      </p:pic>
      <p:pic>
        <p:nvPicPr>
          <p:cNvPr id="9" name="Picture 8">
            <a:extLst>
              <a:ext uri="{FF2B5EF4-FFF2-40B4-BE49-F238E27FC236}">
                <a16:creationId xmlns:a16="http://schemas.microsoft.com/office/drawing/2014/main" id="{5F8E7683-A1FC-7AC5-EE18-560CE5330BE0}"/>
              </a:ext>
            </a:extLst>
          </p:cNvPr>
          <p:cNvPicPr>
            <a:picLocks noChangeAspect="1"/>
          </p:cNvPicPr>
          <p:nvPr/>
        </p:nvPicPr>
        <p:blipFill>
          <a:blip r:embed="rId3"/>
          <a:srcRect t="29104"/>
          <a:stretch/>
        </p:blipFill>
        <p:spPr>
          <a:xfrm>
            <a:off x="5687970" y="3092451"/>
            <a:ext cx="6095671" cy="2508248"/>
          </a:xfrm>
          <a:prstGeom prst="rect">
            <a:avLst/>
          </a:prstGeom>
        </p:spPr>
      </p:pic>
      <p:sp>
        <p:nvSpPr>
          <p:cNvPr id="7" name="Slide Number Placeholder 7">
            <a:extLst>
              <a:ext uri="{FF2B5EF4-FFF2-40B4-BE49-F238E27FC236}">
                <a16:creationId xmlns:a16="http://schemas.microsoft.com/office/drawing/2014/main" id="{96B31C34-2EC4-E5A1-79CB-549DCD8341CA}"/>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21</a:t>
            </a:fld>
            <a:endParaRPr lang="en-GB" noProof="1"/>
          </a:p>
        </p:txBody>
      </p:sp>
      <p:pic>
        <p:nvPicPr>
          <p:cNvPr id="10" name="Picture 9">
            <a:extLst>
              <a:ext uri="{FF2B5EF4-FFF2-40B4-BE49-F238E27FC236}">
                <a16:creationId xmlns:a16="http://schemas.microsoft.com/office/drawing/2014/main" id="{B1BF560D-3059-5CE8-AD76-103F492E8030}"/>
              </a:ext>
            </a:extLst>
          </p:cNvPr>
          <p:cNvPicPr>
            <a:picLocks noChangeAspect="1"/>
          </p:cNvPicPr>
          <p:nvPr/>
        </p:nvPicPr>
        <p:blipFill>
          <a:blip r:embed="rId4"/>
          <a:stretch>
            <a:fillRect/>
          </a:stretch>
        </p:blipFill>
        <p:spPr>
          <a:xfrm>
            <a:off x="102866" y="86860"/>
            <a:ext cx="900912" cy="270274"/>
          </a:xfrm>
          <a:prstGeom prst="rect">
            <a:avLst/>
          </a:prstGeom>
        </p:spPr>
      </p:pic>
      <p:pic>
        <p:nvPicPr>
          <p:cNvPr id="4" name="Picture 3">
            <a:extLst>
              <a:ext uri="{FF2B5EF4-FFF2-40B4-BE49-F238E27FC236}">
                <a16:creationId xmlns:a16="http://schemas.microsoft.com/office/drawing/2014/main" id="{DF348C03-04DD-837D-FFB2-C41FD791A630}"/>
              </a:ext>
            </a:extLst>
          </p:cNvPr>
          <p:cNvPicPr>
            <a:picLocks noChangeAspect="1"/>
          </p:cNvPicPr>
          <p:nvPr/>
        </p:nvPicPr>
        <p:blipFill>
          <a:blip r:embed="rId5"/>
          <a:stretch>
            <a:fillRect/>
          </a:stretch>
        </p:blipFill>
        <p:spPr>
          <a:xfrm>
            <a:off x="11316551" y="-20625"/>
            <a:ext cx="875449" cy="1298679"/>
          </a:xfrm>
          <a:prstGeom prst="rect">
            <a:avLst/>
          </a:prstGeom>
        </p:spPr>
      </p:pic>
    </p:spTree>
    <p:extLst>
      <p:ext uri="{BB962C8B-B14F-4D97-AF65-F5344CB8AC3E}">
        <p14:creationId xmlns:p14="http://schemas.microsoft.com/office/powerpoint/2010/main" val="4208616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65EAC-572A-9391-2305-017802C54A37}"/>
              </a:ext>
            </a:extLst>
          </p:cNvPr>
          <p:cNvSpPr>
            <a:spLocks noGrp="1"/>
          </p:cNvSpPr>
          <p:nvPr>
            <p:ph type="title"/>
          </p:nvPr>
        </p:nvSpPr>
        <p:spPr>
          <a:xfrm>
            <a:off x="677334" y="205563"/>
            <a:ext cx="8596668" cy="641350"/>
          </a:xfrm>
        </p:spPr>
        <p:txBody>
          <a:bodyPr/>
          <a:lstStyle/>
          <a:p>
            <a:r>
              <a:rPr lang="en-US" dirty="0">
                <a:solidFill>
                  <a:srgbClr val="0F02BE"/>
                </a:solidFill>
              </a:rPr>
              <a:t>Summary</a:t>
            </a:r>
            <a:endParaRPr lang="en-GB" dirty="0">
              <a:solidFill>
                <a:srgbClr val="0F02BE"/>
              </a:solidFill>
            </a:endParaRPr>
          </a:p>
        </p:txBody>
      </p:sp>
      <p:sp>
        <p:nvSpPr>
          <p:cNvPr id="3" name="Content Placeholder 2">
            <a:extLst>
              <a:ext uri="{FF2B5EF4-FFF2-40B4-BE49-F238E27FC236}">
                <a16:creationId xmlns:a16="http://schemas.microsoft.com/office/drawing/2014/main" id="{1777F66E-40F4-41A8-DA50-107187ED6850}"/>
              </a:ext>
            </a:extLst>
          </p:cNvPr>
          <p:cNvSpPr txBox="1">
            <a:spLocks/>
          </p:cNvSpPr>
          <p:nvPr/>
        </p:nvSpPr>
        <p:spPr>
          <a:xfrm>
            <a:off x="677334" y="846913"/>
            <a:ext cx="9456693" cy="499110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GB" dirty="0"/>
              <a:t>Design for </a:t>
            </a:r>
            <a:r>
              <a:rPr lang="en-GB" dirty="0" err="1"/>
              <a:t>eXcellence</a:t>
            </a:r>
            <a:r>
              <a:rPr lang="en-GB" dirty="0"/>
              <a:t> is a dedicated way of development that includes all specific parameters involved in the complete electronic domains</a:t>
            </a:r>
          </a:p>
          <a:p>
            <a:pPr lvl="1"/>
            <a:r>
              <a:rPr lang="en-GB" dirty="0"/>
              <a:t>Starting from Industrial standards for knowledge basics</a:t>
            </a:r>
          </a:p>
          <a:p>
            <a:pPr lvl="1"/>
            <a:r>
              <a:rPr lang="en-GB" dirty="0"/>
              <a:t>External parameters the projects should respect (high frequency, high-voltage, high-current)</a:t>
            </a:r>
          </a:p>
          <a:p>
            <a:pPr lvl="1"/>
            <a:r>
              <a:rPr lang="en-GB" dirty="0"/>
              <a:t>Schematics and components selection</a:t>
            </a:r>
          </a:p>
          <a:p>
            <a:pPr lvl="1"/>
            <a:r>
              <a:rPr lang="en-GB" dirty="0"/>
              <a:t>Layout rules for technical edges, cut-out, teardrops, stack-up, soldermask restriction</a:t>
            </a:r>
          </a:p>
          <a:p>
            <a:pPr lvl="1"/>
            <a:r>
              <a:rPr lang="en-GB" dirty="0"/>
              <a:t>PCB base material selection and surface finishing</a:t>
            </a:r>
          </a:p>
          <a:p>
            <a:pPr lvl="1"/>
            <a:r>
              <a:rPr lang="en-GB" dirty="0"/>
              <a:t>Copper balancing and components placement </a:t>
            </a:r>
          </a:p>
          <a:p>
            <a:pPr lvl="1"/>
            <a:r>
              <a:rPr lang="en-GB" dirty="0"/>
              <a:t>Assembly documentation</a:t>
            </a:r>
          </a:p>
          <a:p>
            <a:pPr lvl="1"/>
            <a:endParaRPr lang="en-GB" dirty="0"/>
          </a:p>
          <a:p>
            <a:pPr lvl="1"/>
            <a:endParaRPr lang="en-GB" dirty="0"/>
          </a:p>
          <a:p>
            <a:pPr marL="457200" lvl="1" indent="0">
              <a:buFont typeface="Wingdings 3" charset="2"/>
              <a:buNone/>
            </a:pPr>
            <a:endParaRPr lang="en-GB" dirty="0"/>
          </a:p>
          <a:p>
            <a:endParaRPr lang="en-GB" dirty="0"/>
          </a:p>
        </p:txBody>
      </p:sp>
      <p:pic>
        <p:nvPicPr>
          <p:cNvPr id="5" name="Graphic 4" descr="Handshake with solid fill">
            <a:extLst>
              <a:ext uri="{FF2B5EF4-FFF2-40B4-BE49-F238E27FC236}">
                <a16:creationId xmlns:a16="http://schemas.microsoft.com/office/drawing/2014/main" id="{3AA14F22-E898-95DA-98E1-06F8513B16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41942" y="4823878"/>
            <a:ext cx="1096946" cy="1096946"/>
          </a:xfrm>
          <a:prstGeom prst="rect">
            <a:avLst/>
          </a:prstGeom>
        </p:spPr>
      </p:pic>
      <p:sp>
        <p:nvSpPr>
          <p:cNvPr id="6" name="TextBox 5">
            <a:extLst>
              <a:ext uri="{FF2B5EF4-FFF2-40B4-BE49-F238E27FC236}">
                <a16:creationId xmlns:a16="http://schemas.microsoft.com/office/drawing/2014/main" id="{670F794C-9B02-813E-ED83-0E8CA66D0CF6}"/>
              </a:ext>
            </a:extLst>
          </p:cNvPr>
          <p:cNvSpPr txBox="1"/>
          <p:nvPr/>
        </p:nvSpPr>
        <p:spPr>
          <a:xfrm>
            <a:off x="267544" y="4706377"/>
            <a:ext cx="2824000" cy="1754326"/>
          </a:xfrm>
          <a:prstGeom prst="rect">
            <a:avLst/>
          </a:prstGeom>
          <a:noFill/>
        </p:spPr>
        <p:txBody>
          <a:bodyPr wrap="square" rtlCol="0">
            <a:spAutoFit/>
          </a:bodyPr>
          <a:lstStyle/>
          <a:p>
            <a:pPr algn="just"/>
            <a:r>
              <a:rPr lang="en-GB" dirty="0">
                <a:solidFill>
                  <a:srgbClr val="0D029C"/>
                </a:solidFill>
              </a:rPr>
              <a:t>Engineers are responsible to develop electrical functions and to select the correct components to make their idea possible</a:t>
            </a:r>
          </a:p>
        </p:txBody>
      </p:sp>
      <p:sp>
        <p:nvSpPr>
          <p:cNvPr id="7" name="TextBox 6">
            <a:extLst>
              <a:ext uri="{FF2B5EF4-FFF2-40B4-BE49-F238E27FC236}">
                <a16:creationId xmlns:a16="http://schemas.microsoft.com/office/drawing/2014/main" id="{C0EA63F2-E9D9-ED50-DD1A-18027D049719}"/>
              </a:ext>
            </a:extLst>
          </p:cNvPr>
          <p:cNvSpPr txBox="1"/>
          <p:nvPr/>
        </p:nvSpPr>
        <p:spPr>
          <a:xfrm>
            <a:off x="4689286" y="4216711"/>
            <a:ext cx="2698732" cy="2585323"/>
          </a:xfrm>
          <a:prstGeom prst="rect">
            <a:avLst/>
          </a:prstGeom>
          <a:noFill/>
        </p:spPr>
        <p:txBody>
          <a:bodyPr wrap="square" rtlCol="0">
            <a:spAutoFit/>
          </a:bodyPr>
          <a:lstStyle/>
          <a:p>
            <a:pPr algn="just"/>
            <a:r>
              <a:rPr lang="en-GB" dirty="0">
                <a:solidFill>
                  <a:srgbClr val="0D029C"/>
                </a:solidFill>
              </a:rPr>
              <a:t>Electronics Service, is responsible to make the idea work, offering support for layout rules, production documents creation, components procurement in correct packaging, productions processes knowledge</a:t>
            </a:r>
          </a:p>
        </p:txBody>
      </p:sp>
      <p:pic>
        <p:nvPicPr>
          <p:cNvPr id="11" name="Picture 10">
            <a:extLst>
              <a:ext uri="{FF2B5EF4-FFF2-40B4-BE49-F238E27FC236}">
                <a16:creationId xmlns:a16="http://schemas.microsoft.com/office/drawing/2014/main" id="{6DCA0BEB-7B16-090B-55A1-FC8030D95028}"/>
              </a:ext>
            </a:extLst>
          </p:cNvPr>
          <p:cNvPicPr>
            <a:picLocks noChangeAspect="1"/>
          </p:cNvPicPr>
          <p:nvPr/>
        </p:nvPicPr>
        <p:blipFill>
          <a:blip r:embed="rId4"/>
          <a:stretch>
            <a:fillRect/>
          </a:stretch>
        </p:blipFill>
        <p:spPr>
          <a:xfrm>
            <a:off x="10029757" y="0"/>
            <a:ext cx="2149804" cy="2983832"/>
          </a:xfrm>
          <a:prstGeom prst="rect">
            <a:avLst/>
          </a:prstGeom>
        </p:spPr>
      </p:pic>
      <p:pic>
        <p:nvPicPr>
          <p:cNvPr id="4" name="Graphic 3" descr="Handshake with solid fill">
            <a:extLst>
              <a:ext uri="{FF2B5EF4-FFF2-40B4-BE49-F238E27FC236}">
                <a16:creationId xmlns:a16="http://schemas.microsoft.com/office/drawing/2014/main" id="{8CE30E85-86F6-2594-2CCC-9E4C0ADA9F6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38417" y="4823878"/>
            <a:ext cx="1096946" cy="1096946"/>
          </a:xfrm>
          <a:prstGeom prst="rect">
            <a:avLst/>
          </a:prstGeom>
        </p:spPr>
      </p:pic>
      <p:sp>
        <p:nvSpPr>
          <p:cNvPr id="8" name="TextBox 7">
            <a:extLst>
              <a:ext uri="{FF2B5EF4-FFF2-40B4-BE49-F238E27FC236}">
                <a16:creationId xmlns:a16="http://schemas.microsoft.com/office/drawing/2014/main" id="{871A0EC0-2D93-84DF-2244-4ABC2C6AA105}"/>
              </a:ext>
            </a:extLst>
          </p:cNvPr>
          <p:cNvSpPr txBox="1"/>
          <p:nvPr/>
        </p:nvSpPr>
        <p:spPr>
          <a:xfrm>
            <a:off x="8985762" y="4515099"/>
            <a:ext cx="3116109" cy="2031325"/>
          </a:xfrm>
          <a:prstGeom prst="rect">
            <a:avLst/>
          </a:prstGeom>
          <a:noFill/>
        </p:spPr>
        <p:txBody>
          <a:bodyPr wrap="square" rtlCol="0">
            <a:spAutoFit/>
          </a:bodyPr>
          <a:lstStyle/>
          <a:p>
            <a:pPr algn="just"/>
            <a:r>
              <a:rPr lang="en-GB" dirty="0">
                <a:solidFill>
                  <a:srgbClr val="0D029C"/>
                </a:solidFill>
              </a:rPr>
              <a:t>Validated suppliers for sub-contracted production by the electronics Service, with technical specification and quality requirements based on international standards</a:t>
            </a:r>
          </a:p>
        </p:txBody>
      </p:sp>
      <p:sp>
        <p:nvSpPr>
          <p:cNvPr id="9" name="Date Placeholder 9">
            <a:extLst>
              <a:ext uri="{FF2B5EF4-FFF2-40B4-BE49-F238E27FC236}">
                <a16:creationId xmlns:a16="http://schemas.microsoft.com/office/drawing/2014/main" id="{61DCDFE0-C304-3382-64A2-EA03B643976B}"/>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10" name="Slide Number Placeholder 7">
            <a:extLst>
              <a:ext uri="{FF2B5EF4-FFF2-40B4-BE49-F238E27FC236}">
                <a16:creationId xmlns:a16="http://schemas.microsoft.com/office/drawing/2014/main" id="{842767B7-742D-65E7-5946-B79C7254B06F}"/>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22</a:t>
            </a:fld>
            <a:endParaRPr lang="en-GB" noProof="1"/>
          </a:p>
        </p:txBody>
      </p:sp>
    </p:spTree>
    <p:extLst>
      <p:ext uri="{BB962C8B-B14F-4D97-AF65-F5344CB8AC3E}">
        <p14:creationId xmlns:p14="http://schemas.microsoft.com/office/powerpoint/2010/main" val="172174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01F2D-E012-7C76-5F1F-A4E0D77888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F05798-A7E2-2833-D868-9EA0916EDFA5}"/>
              </a:ext>
            </a:extLst>
          </p:cNvPr>
          <p:cNvSpPr>
            <a:spLocks noGrp="1"/>
          </p:cNvSpPr>
          <p:nvPr>
            <p:ph type="title"/>
          </p:nvPr>
        </p:nvSpPr>
        <p:spPr>
          <a:xfrm>
            <a:off x="677334" y="205563"/>
            <a:ext cx="8596668" cy="641350"/>
          </a:xfrm>
        </p:spPr>
        <p:txBody>
          <a:bodyPr/>
          <a:lstStyle/>
          <a:p>
            <a:r>
              <a:rPr lang="en-US" dirty="0">
                <a:solidFill>
                  <a:srgbClr val="0F02BE"/>
                </a:solidFill>
              </a:rPr>
              <a:t>Next step</a:t>
            </a:r>
            <a:endParaRPr lang="en-GB" dirty="0">
              <a:solidFill>
                <a:srgbClr val="0F02BE"/>
              </a:solidFill>
            </a:endParaRPr>
          </a:p>
        </p:txBody>
      </p:sp>
      <p:sp>
        <p:nvSpPr>
          <p:cNvPr id="3" name="Content Placeholder 2">
            <a:extLst>
              <a:ext uri="{FF2B5EF4-FFF2-40B4-BE49-F238E27FC236}">
                <a16:creationId xmlns:a16="http://schemas.microsoft.com/office/drawing/2014/main" id="{400E1AFC-B3FA-B0E2-1E18-E9F9D752CE93}"/>
              </a:ext>
            </a:extLst>
          </p:cNvPr>
          <p:cNvSpPr txBox="1">
            <a:spLocks/>
          </p:cNvSpPr>
          <p:nvPr/>
        </p:nvSpPr>
        <p:spPr>
          <a:xfrm>
            <a:off x="565365" y="1058407"/>
            <a:ext cx="10503623" cy="4991100"/>
          </a:xfrm>
          <a:prstGeom prst="rect">
            <a:avLst/>
          </a:prstGeom>
        </p:spPr>
        <p:txBody>
          <a:bodyPr>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GB" dirty="0"/>
              <a:t>If you are interested to work for CERN and for the Electronics Service, </a:t>
            </a:r>
            <a:r>
              <a:rPr lang="en-GB" b="1" dirty="0"/>
              <a:t>please provide</a:t>
            </a:r>
            <a:r>
              <a:rPr lang="en-GB" dirty="0"/>
              <a:t>:</a:t>
            </a:r>
          </a:p>
          <a:p>
            <a:pPr lvl="1"/>
            <a:r>
              <a:rPr lang="en-GB" b="1" dirty="0"/>
              <a:t>List of your production equipment</a:t>
            </a:r>
            <a:r>
              <a:rPr lang="en-GB" dirty="0"/>
              <a:t> in place in your production plant (manufacturer and reference)</a:t>
            </a:r>
          </a:p>
          <a:p>
            <a:pPr lvl="2"/>
            <a:r>
              <a:rPr lang="en-GB" dirty="0" err="1"/>
              <a:t>Solderpaste</a:t>
            </a:r>
            <a:r>
              <a:rPr lang="en-GB" dirty="0"/>
              <a:t> deposition (manufacturer and reference) and capability</a:t>
            </a:r>
          </a:p>
          <a:p>
            <a:pPr lvl="2"/>
            <a:r>
              <a:rPr lang="en-GB" dirty="0"/>
              <a:t>Pick &amp; Place</a:t>
            </a:r>
          </a:p>
          <a:p>
            <a:pPr lvl="2"/>
            <a:r>
              <a:rPr lang="en-GB" dirty="0"/>
              <a:t>Reflow Oven (convection/vapor-phase)</a:t>
            </a:r>
          </a:p>
          <a:p>
            <a:pPr lvl="2"/>
            <a:r>
              <a:rPr lang="en-GB" dirty="0"/>
              <a:t>Wave soldering machine (standard/selective)</a:t>
            </a:r>
          </a:p>
          <a:p>
            <a:pPr lvl="1"/>
            <a:r>
              <a:rPr lang="en-GB" b="1" dirty="0"/>
              <a:t>Reference of your cleaning equipment </a:t>
            </a:r>
            <a:r>
              <a:rPr lang="en-GB" dirty="0"/>
              <a:t>and </a:t>
            </a:r>
            <a:r>
              <a:rPr lang="en-GB" b="1" dirty="0"/>
              <a:t>cleaning chemistry </a:t>
            </a:r>
            <a:r>
              <a:rPr lang="en-GB" dirty="0"/>
              <a:t>and </a:t>
            </a:r>
            <a:r>
              <a:rPr lang="en-GB" b="1" dirty="0"/>
              <a:t>process assessment/deployment data</a:t>
            </a:r>
          </a:p>
          <a:p>
            <a:pPr lvl="1"/>
            <a:r>
              <a:rPr lang="en-GB" b="1" dirty="0"/>
              <a:t>Thermal profiler reference </a:t>
            </a:r>
            <a:r>
              <a:rPr lang="en-GB" dirty="0"/>
              <a:t>(including calibration date)</a:t>
            </a:r>
          </a:p>
          <a:p>
            <a:pPr lvl="1"/>
            <a:r>
              <a:rPr lang="en-GB" b="1" dirty="0"/>
              <a:t>Dry cabinets </a:t>
            </a:r>
            <a:r>
              <a:rPr lang="en-GB" dirty="0"/>
              <a:t>(manufacturer and reference) and information in case of Nitrogen option</a:t>
            </a:r>
          </a:p>
          <a:p>
            <a:pPr lvl="1"/>
            <a:r>
              <a:rPr lang="en-GB" b="1" dirty="0"/>
              <a:t>AOI</a:t>
            </a:r>
            <a:r>
              <a:rPr lang="en-GB" dirty="0"/>
              <a:t> (manufacturer and reference) and capability</a:t>
            </a:r>
          </a:p>
          <a:p>
            <a:pPr lvl="1"/>
            <a:r>
              <a:rPr lang="en-GB" dirty="0"/>
              <a:t>Specific processes</a:t>
            </a:r>
          </a:p>
          <a:p>
            <a:pPr lvl="2"/>
            <a:r>
              <a:rPr lang="en-GB" dirty="0"/>
              <a:t>Pressfit tool (manufacturer and reference)</a:t>
            </a:r>
          </a:p>
          <a:p>
            <a:pPr lvl="2"/>
            <a:r>
              <a:rPr lang="en-GB" dirty="0"/>
              <a:t>Conformal coating (manufacturer, reference and type of coating)</a:t>
            </a:r>
          </a:p>
          <a:p>
            <a:pPr lvl="1"/>
            <a:r>
              <a:rPr lang="en-GB" b="1" dirty="0"/>
              <a:t>List of your key contact persons </a:t>
            </a:r>
            <a:r>
              <a:rPr lang="en-GB" dirty="0"/>
              <a:t>(Sales, Quality and Technical) </a:t>
            </a:r>
          </a:p>
          <a:p>
            <a:pPr lvl="1"/>
            <a:r>
              <a:rPr lang="en-GB" dirty="0"/>
              <a:t>And in any case, please </a:t>
            </a:r>
            <a:r>
              <a:rPr lang="en-GB" b="1" dirty="0"/>
              <a:t>register your company on </a:t>
            </a:r>
            <a:r>
              <a:rPr lang="en-GB" b="1" dirty="0">
                <a:solidFill>
                  <a:srgbClr val="0F02BE"/>
                </a:solidFill>
                <a:hlinkClick r:id="rId2">
                  <a:extLst>
                    <a:ext uri="{A12FA001-AC4F-418D-AE19-62706E023703}">
                      <ahyp:hlinkClr xmlns:ahyp="http://schemas.microsoft.com/office/drawing/2018/hyperlinkcolor" val="tx"/>
                    </a:ext>
                  </a:extLst>
                </a:hlinkClick>
              </a:rPr>
              <a:t>CERN e-Procurement</a:t>
            </a:r>
            <a:endParaRPr lang="en-GB" dirty="0">
              <a:solidFill>
                <a:srgbClr val="0F02BE"/>
              </a:solidFill>
            </a:endParaRPr>
          </a:p>
          <a:p>
            <a:pPr lvl="1"/>
            <a:endParaRPr lang="en-GB" dirty="0"/>
          </a:p>
          <a:p>
            <a:pPr marL="457200" lvl="1" indent="0">
              <a:buFont typeface="Wingdings 3" charset="2"/>
              <a:buNone/>
            </a:pPr>
            <a:endParaRPr lang="en-GB" dirty="0"/>
          </a:p>
          <a:p>
            <a:endParaRPr lang="en-GB" dirty="0"/>
          </a:p>
        </p:txBody>
      </p:sp>
      <p:sp>
        <p:nvSpPr>
          <p:cNvPr id="9" name="Date Placeholder 9">
            <a:extLst>
              <a:ext uri="{FF2B5EF4-FFF2-40B4-BE49-F238E27FC236}">
                <a16:creationId xmlns:a16="http://schemas.microsoft.com/office/drawing/2014/main" id="{4568D8D0-880C-6F4E-5AAE-369398BE46E1}"/>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10" name="Slide Number Placeholder 7">
            <a:extLst>
              <a:ext uri="{FF2B5EF4-FFF2-40B4-BE49-F238E27FC236}">
                <a16:creationId xmlns:a16="http://schemas.microsoft.com/office/drawing/2014/main" id="{F7179800-D4E9-9CB1-3F2C-483436A089FC}"/>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23</a:t>
            </a:fld>
            <a:endParaRPr lang="en-GB" noProof="1"/>
          </a:p>
        </p:txBody>
      </p:sp>
    </p:spTree>
    <p:extLst>
      <p:ext uri="{BB962C8B-B14F-4D97-AF65-F5344CB8AC3E}">
        <p14:creationId xmlns:p14="http://schemas.microsoft.com/office/powerpoint/2010/main" val="27407906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21A3FF-E0DB-573D-840B-606AD8D25B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B04097-AA2F-A0A5-F3BA-98F8E8F78A3C}"/>
              </a:ext>
            </a:extLst>
          </p:cNvPr>
          <p:cNvSpPr>
            <a:spLocks noGrp="1"/>
          </p:cNvSpPr>
          <p:nvPr>
            <p:ph type="title"/>
          </p:nvPr>
        </p:nvSpPr>
        <p:spPr>
          <a:xfrm>
            <a:off x="677334" y="205563"/>
            <a:ext cx="8596668" cy="641350"/>
          </a:xfrm>
        </p:spPr>
        <p:txBody>
          <a:bodyPr/>
          <a:lstStyle/>
          <a:p>
            <a:r>
              <a:rPr lang="en-US" dirty="0">
                <a:solidFill>
                  <a:srgbClr val="0F02BE"/>
                </a:solidFill>
              </a:rPr>
              <a:t>RoHS regulation</a:t>
            </a:r>
            <a:endParaRPr lang="en-GB" dirty="0">
              <a:solidFill>
                <a:srgbClr val="0F02BE"/>
              </a:solidFill>
            </a:endParaRPr>
          </a:p>
        </p:txBody>
      </p:sp>
      <p:sp>
        <p:nvSpPr>
          <p:cNvPr id="3" name="Content Placeholder 2">
            <a:extLst>
              <a:ext uri="{FF2B5EF4-FFF2-40B4-BE49-F238E27FC236}">
                <a16:creationId xmlns:a16="http://schemas.microsoft.com/office/drawing/2014/main" id="{32585C92-269C-CE4E-87DE-CC44463F9C12}"/>
              </a:ext>
            </a:extLst>
          </p:cNvPr>
          <p:cNvSpPr txBox="1">
            <a:spLocks/>
          </p:cNvSpPr>
          <p:nvPr/>
        </p:nvSpPr>
        <p:spPr>
          <a:xfrm>
            <a:off x="565365" y="1058407"/>
            <a:ext cx="10503623" cy="499110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GB" b="1" dirty="0"/>
              <a:t>Brazil CONAMA </a:t>
            </a:r>
            <a:r>
              <a:rPr lang="en-GB" sz="1200" dirty="0"/>
              <a:t>(National Environment Council) </a:t>
            </a:r>
            <a:r>
              <a:rPr lang="en-GB" b="1" dirty="0"/>
              <a:t>opened Public Consultation on the New Brazilian RoHS Regulation</a:t>
            </a:r>
          </a:p>
          <a:p>
            <a:pPr lvl="1"/>
            <a:r>
              <a:rPr lang="en-GB" dirty="0"/>
              <a:t>A public consultation is currently underway in Brazil regarding a proposed RoHS (Restriction of Hazardous Substances) regulation for electrical and electronic equipment. Inspired by the EU RoHS Directive, aims to restrict the use of certain hazardous substances in various electronic products. </a:t>
            </a:r>
          </a:p>
          <a:p>
            <a:pPr lvl="1"/>
            <a:r>
              <a:rPr lang="en-GB" dirty="0"/>
              <a:t>The consultation period is open until September 24, 2025.</a:t>
            </a:r>
          </a:p>
          <a:p>
            <a:r>
              <a:rPr lang="en-GB" dirty="0"/>
              <a:t>What is the </a:t>
            </a:r>
            <a:r>
              <a:rPr lang="en-GB" b="1" dirty="0"/>
              <a:t>timeline to deploy the Brazilian RoHS regulation</a:t>
            </a:r>
            <a:r>
              <a:rPr lang="en-GB" dirty="0"/>
              <a:t>?</a:t>
            </a:r>
          </a:p>
          <a:p>
            <a:r>
              <a:rPr lang="en-GB" b="1" dirty="0"/>
              <a:t>Are companies </a:t>
            </a:r>
            <a:r>
              <a:rPr lang="en-GB" dirty="0"/>
              <a:t>in the audience today </a:t>
            </a:r>
            <a:r>
              <a:rPr lang="en-GB" b="1" dirty="0"/>
              <a:t>already producing electronic modules compliant with EU RoHS?</a:t>
            </a:r>
          </a:p>
          <a:p>
            <a:endParaRPr lang="en-GB" dirty="0"/>
          </a:p>
          <a:p>
            <a:endParaRPr lang="en-GB" dirty="0"/>
          </a:p>
          <a:p>
            <a:endParaRPr lang="en-GB" dirty="0"/>
          </a:p>
        </p:txBody>
      </p:sp>
      <p:sp>
        <p:nvSpPr>
          <p:cNvPr id="9" name="Date Placeholder 9">
            <a:extLst>
              <a:ext uri="{FF2B5EF4-FFF2-40B4-BE49-F238E27FC236}">
                <a16:creationId xmlns:a16="http://schemas.microsoft.com/office/drawing/2014/main" id="{2BA55029-21D7-D9E2-93E3-B70922DA0BEC}"/>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10" name="Slide Number Placeholder 7">
            <a:extLst>
              <a:ext uri="{FF2B5EF4-FFF2-40B4-BE49-F238E27FC236}">
                <a16:creationId xmlns:a16="http://schemas.microsoft.com/office/drawing/2014/main" id="{336B0B2E-D57A-819C-3779-0EDC26B246E4}"/>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24</a:t>
            </a:fld>
            <a:endParaRPr lang="en-GB" noProof="1"/>
          </a:p>
        </p:txBody>
      </p:sp>
    </p:spTree>
    <p:extLst>
      <p:ext uri="{BB962C8B-B14F-4D97-AF65-F5344CB8AC3E}">
        <p14:creationId xmlns:p14="http://schemas.microsoft.com/office/powerpoint/2010/main" val="42260799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2CE867-3DE2-B2BE-0236-8AA911E07720}"/>
            </a:ext>
          </a:extLst>
        </p:cNvPr>
        <p:cNvGrpSpPr/>
        <p:nvPr/>
      </p:nvGrpSpPr>
      <p:grpSpPr>
        <a:xfrm>
          <a:off x="0" y="0"/>
          <a:ext cx="0" cy="0"/>
          <a:chOff x="0" y="0"/>
          <a:chExt cx="0" cy="0"/>
        </a:xfrm>
      </p:grpSpPr>
      <p:grpSp>
        <p:nvGrpSpPr>
          <p:cNvPr id="18" name="Group 17">
            <a:extLst>
              <a:ext uri="{FF2B5EF4-FFF2-40B4-BE49-F238E27FC236}">
                <a16:creationId xmlns:a16="http://schemas.microsoft.com/office/drawing/2014/main" id="{90DD5A76-8BEB-5E05-7699-08F61C594583}"/>
              </a:ext>
            </a:extLst>
          </p:cNvPr>
          <p:cNvGrpSpPr/>
          <p:nvPr/>
        </p:nvGrpSpPr>
        <p:grpSpPr>
          <a:xfrm>
            <a:off x="2939804" y="663201"/>
            <a:ext cx="6222317" cy="1223079"/>
            <a:chOff x="2939804" y="663201"/>
            <a:chExt cx="6222317" cy="1223079"/>
          </a:xfrm>
        </p:grpSpPr>
        <p:pic>
          <p:nvPicPr>
            <p:cNvPr id="7" name="Picture 6">
              <a:extLst>
                <a:ext uri="{FF2B5EF4-FFF2-40B4-BE49-F238E27FC236}">
                  <a16:creationId xmlns:a16="http://schemas.microsoft.com/office/drawing/2014/main" id="{E7150CEA-EFCF-3ED5-9E1C-85BD4908D7F3}"/>
                </a:ext>
              </a:extLst>
            </p:cNvPr>
            <p:cNvPicPr>
              <a:picLocks noChangeAspect="1"/>
            </p:cNvPicPr>
            <p:nvPr/>
          </p:nvPicPr>
          <p:blipFill>
            <a:blip r:embed="rId3"/>
            <a:stretch>
              <a:fillRect/>
            </a:stretch>
          </p:blipFill>
          <p:spPr>
            <a:xfrm>
              <a:off x="5580248" y="663201"/>
              <a:ext cx="3581873" cy="1223079"/>
            </a:xfrm>
            <a:prstGeom prst="rect">
              <a:avLst/>
            </a:prstGeom>
          </p:spPr>
        </p:pic>
        <p:pic>
          <p:nvPicPr>
            <p:cNvPr id="9" name="Picture 8">
              <a:extLst>
                <a:ext uri="{FF2B5EF4-FFF2-40B4-BE49-F238E27FC236}">
                  <a16:creationId xmlns:a16="http://schemas.microsoft.com/office/drawing/2014/main" id="{2BDC6C29-D529-F92C-40F0-C495E459DA67}"/>
                </a:ext>
              </a:extLst>
            </p:cNvPr>
            <p:cNvPicPr>
              <a:picLocks noChangeAspect="1"/>
            </p:cNvPicPr>
            <p:nvPr/>
          </p:nvPicPr>
          <p:blipFill>
            <a:blip r:embed="rId4"/>
            <a:stretch>
              <a:fillRect/>
            </a:stretch>
          </p:blipFill>
          <p:spPr>
            <a:xfrm>
              <a:off x="2939804" y="663201"/>
              <a:ext cx="1297604" cy="1223079"/>
            </a:xfrm>
            <a:prstGeom prst="rect">
              <a:avLst/>
            </a:prstGeom>
          </p:spPr>
        </p:pic>
        <p:pic>
          <p:nvPicPr>
            <p:cNvPr id="11" name="Picture 10">
              <a:extLst>
                <a:ext uri="{FF2B5EF4-FFF2-40B4-BE49-F238E27FC236}">
                  <a16:creationId xmlns:a16="http://schemas.microsoft.com/office/drawing/2014/main" id="{9E4B4EAD-D676-3CBB-E364-728DAFD9FFEC}"/>
                </a:ext>
              </a:extLst>
            </p:cNvPr>
            <p:cNvPicPr>
              <a:picLocks noChangeAspect="1"/>
            </p:cNvPicPr>
            <p:nvPr/>
          </p:nvPicPr>
          <p:blipFill>
            <a:blip r:embed="rId5"/>
            <a:stretch>
              <a:fillRect/>
            </a:stretch>
          </p:blipFill>
          <p:spPr>
            <a:xfrm>
              <a:off x="4271026" y="663201"/>
              <a:ext cx="1275604" cy="1223079"/>
            </a:xfrm>
            <a:prstGeom prst="rect">
              <a:avLst/>
            </a:prstGeom>
          </p:spPr>
        </p:pic>
      </p:grpSp>
      <p:sp>
        <p:nvSpPr>
          <p:cNvPr id="16" name="Title 1">
            <a:extLst>
              <a:ext uri="{FF2B5EF4-FFF2-40B4-BE49-F238E27FC236}">
                <a16:creationId xmlns:a16="http://schemas.microsoft.com/office/drawing/2014/main" id="{07F76853-7E0F-DDA1-7F42-24506CFC9890}"/>
              </a:ext>
            </a:extLst>
          </p:cNvPr>
          <p:cNvSpPr txBox="1">
            <a:spLocks/>
          </p:cNvSpPr>
          <p:nvPr/>
        </p:nvSpPr>
        <p:spPr>
          <a:xfrm>
            <a:off x="3547088" y="3251965"/>
            <a:ext cx="5315029" cy="625642"/>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GB" sz="3600" dirty="0">
                <a:solidFill>
                  <a:srgbClr val="0F02BE"/>
                </a:solidFill>
              </a:rPr>
              <a:t>Thank you for attention</a:t>
            </a:r>
          </a:p>
        </p:txBody>
      </p:sp>
    </p:spTree>
    <p:extLst>
      <p:ext uri="{BB962C8B-B14F-4D97-AF65-F5344CB8AC3E}">
        <p14:creationId xmlns:p14="http://schemas.microsoft.com/office/powerpoint/2010/main" val="2880794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272BF326-307F-FEFE-7797-279F2BE947D0}"/>
              </a:ext>
            </a:extLst>
          </p:cNvPr>
          <p:cNvGrpSpPr/>
          <p:nvPr/>
        </p:nvGrpSpPr>
        <p:grpSpPr>
          <a:xfrm>
            <a:off x="72742" y="1103831"/>
            <a:ext cx="12046515" cy="4963100"/>
            <a:chOff x="72742" y="1122492"/>
            <a:chExt cx="12046515" cy="4963100"/>
          </a:xfrm>
          <a:solidFill>
            <a:schemeClr val="bg1"/>
          </a:solidFill>
        </p:grpSpPr>
        <p:pic>
          <p:nvPicPr>
            <p:cNvPr id="6" name="Picture 5">
              <a:extLst>
                <a:ext uri="{FF2B5EF4-FFF2-40B4-BE49-F238E27FC236}">
                  <a16:creationId xmlns:a16="http://schemas.microsoft.com/office/drawing/2014/main" id="{9E7270BC-E1CF-C11C-49E2-99E5A1904835}"/>
                </a:ext>
              </a:extLst>
            </p:cNvPr>
            <p:cNvPicPr>
              <a:picLocks noChangeAspect="1"/>
            </p:cNvPicPr>
            <p:nvPr/>
          </p:nvPicPr>
          <p:blipFill>
            <a:blip r:embed="rId3"/>
            <a:stretch>
              <a:fillRect/>
            </a:stretch>
          </p:blipFill>
          <p:spPr>
            <a:xfrm>
              <a:off x="8979213" y="1333511"/>
              <a:ext cx="3046104" cy="1983653"/>
            </a:xfrm>
            <a:prstGeom prst="rect">
              <a:avLst/>
            </a:prstGeom>
            <a:grpFill/>
          </p:spPr>
        </p:pic>
        <p:grpSp>
          <p:nvGrpSpPr>
            <p:cNvPr id="7" name="Group 6">
              <a:extLst>
                <a:ext uri="{FF2B5EF4-FFF2-40B4-BE49-F238E27FC236}">
                  <a16:creationId xmlns:a16="http://schemas.microsoft.com/office/drawing/2014/main" id="{9CB5EF13-E039-1E47-A4B1-8960DE414BD4}"/>
                </a:ext>
              </a:extLst>
            </p:cNvPr>
            <p:cNvGrpSpPr/>
            <p:nvPr/>
          </p:nvGrpSpPr>
          <p:grpSpPr>
            <a:xfrm>
              <a:off x="72742" y="3742444"/>
              <a:ext cx="12046515" cy="2343148"/>
              <a:chOff x="17559" y="2168165"/>
              <a:chExt cx="12046515" cy="2343148"/>
            </a:xfrm>
            <a:grpFill/>
          </p:grpSpPr>
          <p:grpSp>
            <p:nvGrpSpPr>
              <p:cNvPr id="15" name="Group 14">
                <a:extLst>
                  <a:ext uri="{FF2B5EF4-FFF2-40B4-BE49-F238E27FC236}">
                    <a16:creationId xmlns:a16="http://schemas.microsoft.com/office/drawing/2014/main" id="{D720C7F9-F1AF-9C4D-1E0B-801AEEA06E63}"/>
                  </a:ext>
                </a:extLst>
              </p:cNvPr>
              <p:cNvGrpSpPr/>
              <p:nvPr/>
            </p:nvGrpSpPr>
            <p:grpSpPr>
              <a:xfrm>
                <a:off x="17559" y="2168165"/>
                <a:ext cx="12046515" cy="2343148"/>
                <a:chOff x="17559" y="2168165"/>
                <a:chExt cx="12046515" cy="2343148"/>
              </a:xfrm>
              <a:grpFill/>
            </p:grpSpPr>
            <p:sp>
              <p:nvSpPr>
                <p:cNvPr id="17" name="Rectangle 16">
                  <a:extLst>
                    <a:ext uri="{FF2B5EF4-FFF2-40B4-BE49-F238E27FC236}">
                      <a16:creationId xmlns:a16="http://schemas.microsoft.com/office/drawing/2014/main" id="{1A142B3C-28EA-E974-0575-9FB1EB53436C}"/>
                    </a:ext>
                  </a:extLst>
                </p:cNvPr>
                <p:cNvSpPr/>
                <p:nvPr/>
              </p:nvSpPr>
              <p:spPr>
                <a:xfrm>
                  <a:off x="17559" y="2168165"/>
                  <a:ext cx="12046515" cy="2343148"/>
                </a:xfrm>
                <a:prstGeom prst="rect">
                  <a:avLst/>
                </a:prstGeom>
                <a:grpFill/>
                <a:ln w="47625">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GB" dirty="0"/>
                </a:p>
              </p:txBody>
            </p:sp>
            <p:pic>
              <p:nvPicPr>
                <p:cNvPr id="18" name="Picture 17">
                  <a:extLst>
                    <a:ext uri="{FF2B5EF4-FFF2-40B4-BE49-F238E27FC236}">
                      <a16:creationId xmlns:a16="http://schemas.microsoft.com/office/drawing/2014/main" id="{3F64FD6F-24CF-C7FF-5479-86709DC32E89}"/>
                    </a:ext>
                  </a:extLst>
                </p:cNvPr>
                <p:cNvPicPr>
                  <a:picLocks noChangeAspect="1"/>
                </p:cNvPicPr>
                <p:nvPr/>
              </p:nvPicPr>
              <p:blipFill>
                <a:blip r:embed="rId4"/>
                <a:stretch>
                  <a:fillRect/>
                </a:stretch>
              </p:blipFill>
              <p:spPr>
                <a:xfrm>
                  <a:off x="4923681" y="3482757"/>
                  <a:ext cx="1202127" cy="955614"/>
                </a:xfrm>
                <a:prstGeom prst="rect">
                  <a:avLst/>
                </a:prstGeom>
                <a:grpFill/>
              </p:spPr>
            </p:pic>
            <p:pic>
              <p:nvPicPr>
                <p:cNvPr id="19" name="Picture 18">
                  <a:extLst>
                    <a:ext uri="{FF2B5EF4-FFF2-40B4-BE49-F238E27FC236}">
                      <a16:creationId xmlns:a16="http://schemas.microsoft.com/office/drawing/2014/main" id="{2D4A7782-06BE-F190-AEAF-5B5E04ED9AE6}"/>
                    </a:ext>
                  </a:extLst>
                </p:cNvPr>
                <p:cNvPicPr>
                  <a:picLocks noChangeAspect="1"/>
                </p:cNvPicPr>
                <p:nvPr/>
              </p:nvPicPr>
              <p:blipFill>
                <a:blip r:embed="rId5"/>
                <a:stretch>
                  <a:fillRect/>
                </a:stretch>
              </p:blipFill>
              <p:spPr>
                <a:xfrm>
                  <a:off x="2914289" y="3631136"/>
                  <a:ext cx="1091799" cy="710049"/>
                </a:xfrm>
                <a:prstGeom prst="rect">
                  <a:avLst/>
                </a:prstGeom>
                <a:grpFill/>
              </p:spPr>
            </p:pic>
            <p:sp>
              <p:nvSpPr>
                <p:cNvPr id="20" name="Rectangle 19">
                  <a:extLst>
                    <a:ext uri="{FF2B5EF4-FFF2-40B4-BE49-F238E27FC236}">
                      <a16:creationId xmlns:a16="http://schemas.microsoft.com/office/drawing/2014/main" id="{4C3178BD-A948-14FE-C39F-70ACE315C375}"/>
                    </a:ext>
                  </a:extLst>
                </p:cNvPr>
                <p:cNvSpPr/>
                <p:nvPr/>
              </p:nvSpPr>
              <p:spPr>
                <a:xfrm>
                  <a:off x="99644" y="2624714"/>
                  <a:ext cx="1914627" cy="1819110"/>
                </a:xfrm>
                <a:prstGeom prst="rect">
                  <a:avLst/>
                </a:prstGeom>
                <a:grp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GB"/>
                </a:p>
              </p:txBody>
            </p:sp>
            <p:sp>
              <p:nvSpPr>
                <p:cNvPr id="21" name="TextBox 7">
                  <a:extLst>
                    <a:ext uri="{FF2B5EF4-FFF2-40B4-BE49-F238E27FC236}">
                      <a16:creationId xmlns:a16="http://schemas.microsoft.com/office/drawing/2014/main" id="{A0E6340A-5CC2-5E2B-8AAF-7227EF996FA9}"/>
                    </a:ext>
                  </a:extLst>
                </p:cNvPr>
                <p:cNvSpPr txBox="1"/>
                <p:nvPr/>
              </p:nvSpPr>
              <p:spPr>
                <a:xfrm>
                  <a:off x="368489" y="2688986"/>
                  <a:ext cx="1378571" cy="262458"/>
                </a:xfrm>
                <a:prstGeom prst="rect">
                  <a:avLst/>
                </a:prstGeom>
                <a:grp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dirty="0">
                      <a:solidFill>
                        <a:srgbClr val="0F02BE"/>
                      </a:solidFill>
                    </a:rPr>
                    <a:t>Schematic Libraries</a:t>
                  </a:r>
                </a:p>
              </p:txBody>
            </p:sp>
            <p:sp>
              <p:nvSpPr>
                <p:cNvPr id="22" name="Rectangle 21">
                  <a:extLst>
                    <a:ext uri="{FF2B5EF4-FFF2-40B4-BE49-F238E27FC236}">
                      <a16:creationId xmlns:a16="http://schemas.microsoft.com/office/drawing/2014/main" id="{AB2D1109-0295-2BE0-12A4-DBEE95ADE482}"/>
                    </a:ext>
                  </a:extLst>
                </p:cNvPr>
                <p:cNvSpPr/>
                <p:nvPr/>
              </p:nvSpPr>
              <p:spPr>
                <a:xfrm>
                  <a:off x="2091461" y="2624714"/>
                  <a:ext cx="1914627" cy="1819110"/>
                </a:xfrm>
                <a:prstGeom prst="rect">
                  <a:avLst/>
                </a:prstGeom>
                <a:grp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GB"/>
                </a:p>
              </p:txBody>
            </p:sp>
            <p:sp>
              <p:nvSpPr>
                <p:cNvPr id="23" name="TextBox 15">
                  <a:extLst>
                    <a:ext uri="{FF2B5EF4-FFF2-40B4-BE49-F238E27FC236}">
                      <a16:creationId xmlns:a16="http://schemas.microsoft.com/office/drawing/2014/main" id="{E7DA074C-006B-961A-D991-806CBA8B2F98}"/>
                    </a:ext>
                  </a:extLst>
                </p:cNvPr>
                <p:cNvSpPr txBox="1"/>
                <p:nvPr/>
              </p:nvSpPr>
              <p:spPr>
                <a:xfrm>
                  <a:off x="2438413" y="2688986"/>
                  <a:ext cx="1023934" cy="262458"/>
                </a:xfrm>
                <a:prstGeom prst="rect">
                  <a:avLst/>
                </a:prstGeom>
                <a:grp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dirty="0">
                      <a:solidFill>
                        <a:srgbClr val="0F02BE"/>
                      </a:solidFill>
                    </a:rPr>
                    <a:t>PCB Libraries</a:t>
                  </a:r>
                </a:p>
              </p:txBody>
            </p:sp>
            <p:sp>
              <p:nvSpPr>
                <p:cNvPr id="24" name="Rectangle 23">
                  <a:extLst>
                    <a:ext uri="{FF2B5EF4-FFF2-40B4-BE49-F238E27FC236}">
                      <a16:creationId xmlns:a16="http://schemas.microsoft.com/office/drawing/2014/main" id="{EA10D965-CCBC-6040-5329-ACE9E13E74C4}"/>
                    </a:ext>
                  </a:extLst>
                </p:cNvPr>
                <p:cNvSpPr/>
                <p:nvPr/>
              </p:nvSpPr>
              <p:spPr>
                <a:xfrm>
                  <a:off x="4087269" y="2624714"/>
                  <a:ext cx="1914627" cy="1819110"/>
                </a:xfrm>
                <a:prstGeom prst="rect">
                  <a:avLst/>
                </a:prstGeom>
                <a:grp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GB"/>
                </a:p>
              </p:txBody>
            </p:sp>
            <p:sp>
              <p:nvSpPr>
                <p:cNvPr id="25" name="TextBox 18">
                  <a:extLst>
                    <a:ext uri="{FF2B5EF4-FFF2-40B4-BE49-F238E27FC236}">
                      <a16:creationId xmlns:a16="http://schemas.microsoft.com/office/drawing/2014/main" id="{34466A86-231A-F793-D5A8-1AF061625CD2}"/>
                    </a:ext>
                  </a:extLst>
                </p:cNvPr>
                <p:cNvSpPr txBox="1"/>
                <p:nvPr/>
              </p:nvSpPr>
              <p:spPr>
                <a:xfrm>
                  <a:off x="4281686" y="2694678"/>
                  <a:ext cx="1546334" cy="262458"/>
                </a:xfrm>
                <a:prstGeom prst="rect">
                  <a:avLst/>
                </a:prstGeom>
                <a:grp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dirty="0">
                      <a:solidFill>
                        <a:srgbClr val="0F02BE"/>
                      </a:solidFill>
                    </a:rPr>
                    <a:t>Layout and integration</a:t>
                  </a:r>
                </a:p>
              </p:txBody>
            </p:sp>
            <p:sp>
              <p:nvSpPr>
                <p:cNvPr id="26" name="Rectangle 25">
                  <a:extLst>
                    <a:ext uri="{FF2B5EF4-FFF2-40B4-BE49-F238E27FC236}">
                      <a16:creationId xmlns:a16="http://schemas.microsoft.com/office/drawing/2014/main" id="{BA2AC47F-BB04-DE6E-4E16-8DD2352F69A1}"/>
                    </a:ext>
                  </a:extLst>
                </p:cNvPr>
                <p:cNvSpPr/>
                <p:nvPr/>
              </p:nvSpPr>
              <p:spPr>
                <a:xfrm>
                  <a:off x="6083077" y="2628264"/>
                  <a:ext cx="1914627" cy="1819110"/>
                </a:xfrm>
                <a:prstGeom prst="rect">
                  <a:avLst/>
                </a:prstGeom>
                <a:grp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GB"/>
                </a:p>
              </p:txBody>
            </p:sp>
            <p:sp>
              <p:nvSpPr>
                <p:cNvPr id="27" name="TextBox 21">
                  <a:extLst>
                    <a:ext uri="{FF2B5EF4-FFF2-40B4-BE49-F238E27FC236}">
                      <a16:creationId xmlns:a16="http://schemas.microsoft.com/office/drawing/2014/main" id="{E3319A33-1B20-11C5-2D2B-190DD72B7E1B}"/>
                    </a:ext>
                  </a:extLst>
                </p:cNvPr>
                <p:cNvSpPr txBox="1"/>
                <p:nvPr/>
              </p:nvSpPr>
              <p:spPr>
                <a:xfrm>
                  <a:off x="6294847" y="2694678"/>
                  <a:ext cx="1565561" cy="415498"/>
                </a:xfrm>
                <a:prstGeom prst="rect">
                  <a:avLst/>
                </a:prstGeom>
                <a:grp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50" dirty="0">
                      <a:solidFill>
                        <a:srgbClr val="0F02BE"/>
                      </a:solidFill>
                    </a:rPr>
                    <a:t>PCB and components procurement</a:t>
                  </a:r>
                </a:p>
              </p:txBody>
            </p:sp>
            <p:sp>
              <p:nvSpPr>
                <p:cNvPr id="28" name="Rectangle 27">
                  <a:extLst>
                    <a:ext uri="{FF2B5EF4-FFF2-40B4-BE49-F238E27FC236}">
                      <a16:creationId xmlns:a16="http://schemas.microsoft.com/office/drawing/2014/main" id="{4552E1C3-0A9B-2957-7EDF-6DCD881951AE}"/>
                    </a:ext>
                  </a:extLst>
                </p:cNvPr>
                <p:cNvSpPr/>
                <p:nvPr/>
              </p:nvSpPr>
              <p:spPr>
                <a:xfrm>
                  <a:off x="8069292" y="2637265"/>
                  <a:ext cx="1914627" cy="1819110"/>
                </a:xfrm>
                <a:prstGeom prst="rect">
                  <a:avLst/>
                </a:prstGeom>
                <a:grp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GB"/>
                </a:p>
              </p:txBody>
            </p:sp>
            <p:sp>
              <p:nvSpPr>
                <p:cNvPr id="29" name="TextBox 24">
                  <a:extLst>
                    <a:ext uri="{FF2B5EF4-FFF2-40B4-BE49-F238E27FC236}">
                      <a16:creationId xmlns:a16="http://schemas.microsoft.com/office/drawing/2014/main" id="{CBB5574B-DC46-E8DE-1ED9-4852DDBF2E7C}"/>
                    </a:ext>
                  </a:extLst>
                </p:cNvPr>
                <p:cNvSpPr txBox="1"/>
                <p:nvPr/>
              </p:nvSpPr>
              <p:spPr>
                <a:xfrm>
                  <a:off x="8488847" y="2684950"/>
                  <a:ext cx="1075518" cy="253916"/>
                </a:xfrm>
                <a:prstGeom prst="rect">
                  <a:avLst/>
                </a:prstGeom>
                <a:grp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dirty="0">
                      <a:solidFill>
                        <a:srgbClr val="0F02BE"/>
                      </a:solidFill>
                    </a:rPr>
                    <a:t>PCB assembly </a:t>
                  </a:r>
                </a:p>
              </p:txBody>
            </p:sp>
            <p:pic>
              <p:nvPicPr>
                <p:cNvPr id="30" name="Picture 29">
                  <a:extLst>
                    <a:ext uri="{FF2B5EF4-FFF2-40B4-BE49-F238E27FC236}">
                      <a16:creationId xmlns:a16="http://schemas.microsoft.com/office/drawing/2014/main" id="{6337F392-106F-5BAF-3DD7-AB9C576ECAC4}"/>
                    </a:ext>
                  </a:extLst>
                </p:cNvPr>
                <p:cNvPicPr>
                  <a:picLocks noChangeAspect="1"/>
                </p:cNvPicPr>
                <p:nvPr/>
              </p:nvPicPr>
              <p:blipFill>
                <a:blip r:embed="rId6"/>
                <a:stretch>
                  <a:fillRect/>
                </a:stretch>
              </p:blipFill>
              <p:spPr>
                <a:xfrm>
                  <a:off x="2111660" y="3078655"/>
                  <a:ext cx="999216" cy="1022829"/>
                </a:xfrm>
                <a:prstGeom prst="rect">
                  <a:avLst/>
                </a:prstGeom>
                <a:grpFill/>
              </p:spPr>
            </p:pic>
            <p:pic>
              <p:nvPicPr>
                <p:cNvPr id="31" name="Picture 30">
                  <a:extLst>
                    <a:ext uri="{FF2B5EF4-FFF2-40B4-BE49-F238E27FC236}">
                      <a16:creationId xmlns:a16="http://schemas.microsoft.com/office/drawing/2014/main" id="{85E02821-0C4C-0F41-6ED4-A50CD9D26039}"/>
                    </a:ext>
                  </a:extLst>
                </p:cNvPr>
                <p:cNvPicPr>
                  <a:picLocks noChangeAspect="1"/>
                </p:cNvPicPr>
                <p:nvPr/>
              </p:nvPicPr>
              <p:blipFill>
                <a:blip r:embed="rId7"/>
                <a:stretch>
                  <a:fillRect/>
                </a:stretch>
              </p:blipFill>
              <p:spPr>
                <a:xfrm rot="5400000">
                  <a:off x="4256589" y="2852634"/>
                  <a:ext cx="720528" cy="944927"/>
                </a:xfrm>
                <a:prstGeom prst="rect">
                  <a:avLst/>
                </a:prstGeom>
                <a:grpFill/>
              </p:spPr>
            </p:pic>
            <p:sp>
              <p:nvSpPr>
                <p:cNvPr id="32" name="TextBox 15">
                  <a:extLst>
                    <a:ext uri="{FF2B5EF4-FFF2-40B4-BE49-F238E27FC236}">
                      <a16:creationId xmlns:a16="http://schemas.microsoft.com/office/drawing/2014/main" id="{AC4A8F54-C3E1-EAF5-391F-A67A965F5B55}"/>
                    </a:ext>
                  </a:extLst>
                </p:cNvPr>
                <p:cNvSpPr txBox="1"/>
                <p:nvPr/>
              </p:nvSpPr>
              <p:spPr>
                <a:xfrm>
                  <a:off x="3186299" y="3595043"/>
                  <a:ext cx="767629" cy="262458"/>
                </a:xfrm>
                <a:prstGeom prst="rect">
                  <a:avLst/>
                </a:prstGeom>
                <a:grp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dirty="0"/>
                    <a:t>3D Model</a:t>
                  </a:r>
                </a:p>
              </p:txBody>
            </p:sp>
            <p:pic>
              <p:nvPicPr>
                <p:cNvPr id="33" name="Picture 32">
                  <a:extLst>
                    <a:ext uri="{FF2B5EF4-FFF2-40B4-BE49-F238E27FC236}">
                      <a16:creationId xmlns:a16="http://schemas.microsoft.com/office/drawing/2014/main" id="{7D5E33FE-278D-F47C-AD61-02E616421FB5}"/>
                    </a:ext>
                  </a:extLst>
                </p:cNvPr>
                <p:cNvPicPr>
                  <a:picLocks noChangeAspect="1"/>
                </p:cNvPicPr>
                <p:nvPr/>
              </p:nvPicPr>
              <p:blipFill>
                <a:blip r:embed="rId8"/>
                <a:stretch>
                  <a:fillRect/>
                </a:stretch>
              </p:blipFill>
              <p:spPr>
                <a:xfrm>
                  <a:off x="6123500" y="3094208"/>
                  <a:ext cx="1300050" cy="1237445"/>
                </a:xfrm>
                <a:prstGeom prst="rect">
                  <a:avLst/>
                </a:prstGeom>
                <a:grpFill/>
              </p:spPr>
            </p:pic>
            <p:pic>
              <p:nvPicPr>
                <p:cNvPr id="34" name="Picture 33">
                  <a:extLst>
                    <a:ext uri="{FF2B5EF4-FFF2-40B4-BE49-F238E27FC236}">
                      <a16:creationId xmlns:a16="http://schemas.microsoft.com/office/drawing/2014/main" id="{6990FCED-A6EB-BCC1-A795-4B2277E16429}"/>
                    </a:ext>
                  </a:extLst>
                </p:cNvPr>
                <p:cNvPicPr>
                  <a:picLocks noChangeAspect="1"/>
                </p:cNvPicPr>
                <p:nvPr/>
              </p:nvPicPr>
              <p:blipFill>
                <a:blip r:embed="rId9"/>
                <a:stretch>
                  <a:fillRect/>
                </a:stretch>
              </p:blipFill>
              <p:spPr>
                <a:xfrm rot="5400000">
                  <a:off x="7116913" y="3474658"/>
                  <a:ext cx="1244751" cy="488302"/>
                </a:xfrm>
                <a:prstGeom prst="rect">
                  <a:avLst/>
                </a:prstGeom>
                <a:grpFill/>
              </p:spPr>
            </p:pic>
            <p:pic>
              <p:nvPicPr>
                <p:cNvPr id="35" name="Picture 34">
                  <a:extLst>
                    <a:ext uri="{FF2B5EF4-FFF2-40B4-BE49-F238E27FC236}">
                      <a16:creationId xmlns:a16="http://schemas.microsoft.com/office/drawing/2014/main" id="{87580302-6345-E000-B807-D63025607F29}"/>
                    </a:ext>
                  </a:extLst>
                </p:cNvPr>
                <p:cNvPicPr>
                  <a:picLocks noChangeAspect="1"/>
                </p:cNvPicPr>
                <p:nvPr/>
              </p:nvPicPr>
              <p:blipFill>
                <a:blip r:embed="rId10"/>
                <a:stretch>
                  <a:fillRect/>
                </a:stretch>
              </p:blipFill>
              <p:spPr>
                <a:xfrm>
                  <a:off x="8302685" y="3025201"/>
                  <a:ext cx="1537357" cy="1365591"/>
                </a:xfrm>
                <a:prstGeom prst="rect">
                  <a:avLst/>
                </a:prstGeom>
                <a:grpFill/>
                <a:ln w="38100">
                  <a:solidFill>
                    <a:schemeClr val="bg1"/>
                  </a:solidFill>
                </a:ln>
              </p:spPr>
            </p:pic>
            <p:sp>
              <p:nvSpPr>
                <p:cNvPr id="36" name="Rectangle 35">
                  <a:extLst>
                    <a:ext uri="{FF2B5EF4-FFF2-40B4-BE49-F238E27FC236}">
                      <a16:creationId xmlns:a16="http://schemas.microsoft.com/office/drawing/2014/main" id="{DD48E86B-ACD2-96AA-82D1-D5981B9494A3}"/>
                    </a:ext>
                  </a:extLst>
                </p:cNvPr>
                <p:cNvSpPr/>
                <p:nvPr/>
              </p:nvSpPr>
              <p:spPr>
                <a:xfrm>
                  <a:off x="10055507" y="2639679"/>
                  <a:ext cx="1914627" cy="1819110"/>
                </a:xfrm>
                <a:prstGeom prst="rect">
                  <a:avLst/>
                </a:prstGeom>
                <a:grp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GB"/>
                </a:p>
              </p:txBody>
            </p:sp>
            <p:sp>
              <p:nvSpPr>
                <p:cNvPr id="37" name="TextBox 24">
                  <a:extLst>
                    <a:ext uri="{FF2B5EF4-FFF2-40B4-BE49-F238E27FC236}">
                      <a16:creationId xmlns:a16="http://schemas.microsoft.com/office/drawing/2014/main" id="{F4E1231A-DBB1-FFDD-03F3-F2AA69015FF3}"/>
                    </a:ext>
                  </a:extLst>
                </p:cNvPr>
                <p:cNvSpPr txBox="1"/>
                <p:nvPr/>
              </p:nvSpPr>
              <p:spPr>
                <a:xfrm>
                  <a:off x="10141479" y="2664732"/>
                  <a:ext cx="1850224" cy="429475"/>
                </a:xfrm>
                <a:prstGeom prst="rect">
                  <a:avLst/>
                </a:prstGeom>
                <a:grp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50" dirty="0">
                      <a:solidFill>
                        <a:srgbClr val="0F02BE"/>
                      </a:solidFill>
                    </a:rPr>
                    <a:t>Mechanical production in collaboration with EN-MME</a:t>
                  </a:r>
                </a:p>
              </p:txBody>
            </p:sp>
            <p:pic>
              <p:nvPicPr>
                <p:cNvPr id="38" name="Picture 37" descr="Table&#10;&#10;Description automatically generated">
                  <a:extLst>
                    <a:ext uri="{FF2B5EF4-FFF2-40B4-BE49-F238E27FC236}">
                      <a16:creationId xmlns:a16="http://schemas.microsoft.com/office/drawing/2014/main" id="{FC47C17F-B17B-427E-9A7F-A3677CB5DEC8}"/>
                    </a:ext>
                  </a:extLst>
                </p:cNvPr>
                <p:cNvPicPr>
                  <a:picLocks noChangeAspect="1"/>
                </p:cNvPicPr>
                <p:nvPr/>
              </p:nvPicPr>
              <p:blipFill rotWithShape="1">
                <a:blip r:embed="rId11"/>
                <a:srcRect l="1" r="1484"/>
                <a:stretch/>
              </p:blipFill>
              <p:spPr bwMode="auto">
                <a:xfrm>
                  <a:off x="491093" y="2909416"/>
                  <a:ext cx="1053318" cy="1286539"/>
                </a:xfrm>
                <a:prstGeom prst="rect">
                  <a:avLst/>
                </a:prstGeom>
                <a:grpFill/>
                <a:ln>
                  <a:noFill/>
                </a:ln>
                <a:extLst>
                  <a:ext uri="{53640926-AAD7-44D8-BBD7-CCE9431645EC}">
                    <a14:shadowObscured xmlns:a14="http://schemas.microsoft.com/office/drawing/2010/main"/>
                  </a:ext>
                </a:extLst>
              </p:spPr>
            </p:pic>
            <p:pic>
              <p:nvPicPr>
                <p:cNvPr id="39" name="Picture 38">
                  <a:extLst>
                    <a:ext uri="{FF2B5EF4-FFF2-40B4-BE49-F238E27FC236}">
                      <a16:creationId xmlns:a16="http://schemas.microsoft.com/office/drawing/2014/main" id="{1B0B50B5-3E5F-9C3B-88BD-76981CAAC0E9}"/>
                    </a:ext>
                  </a:extLst>
                </p:cNvPr>
                <p:cNvPicPr>
                  <a:picLocks noChangeAspect="1"/>
                </p:cNvPicPr>
                <p:nvPr/>
              </p:nvPicPr>
              <p:blipFill>
                <a:blip r:embed="rId12"/>
                <a:stretch>
                  <a:fillRect/>
                </a:stretch>
              </p:blipFill>
              <p:spPr>
                <a:xfrm>
                  <a:off x="11617951" y="3127297"/>
                  <a:ext cx="136718" cy="1220405"/>
                </a:xfrm>
                <a:prstGeom prst="rect">
                  <a:avLst/>
                </a:prstGeom>
                <a:grpFill/>
              </p:spPr>
            </p:pic>
            <p:pic>
              <p:nvPicPr>
                <p:cNvPr id="40" name="Picture 39">
                  <a:extLst>
                    <a:ext uri="{FF2B5EF4-FFF2-40B4-BE49-F238E27FC236}">
                      <a16:creationId xmlns:a16="http://schemas.microsoft.com/office/drawing/2014/main" id="{1ABAAAAD-67C1-ADA1-E4EC-481CEDAC3143}"/>
                    </a:ext>
                  </a:extLst>
                </p:cNvPr>
                <p:cNvPicPr>
                  <a:picLocks noChangeAspect="1"/>
                </p:cNvPicPr>
                <p:nvPr/>
              </p:nvPicPr>
              <p:blipFill>
                <a:blip r:embed="rId13"/>
                <a:stretch>
                  <a:fillRect/>
                </a:stretch>
              </p:blipFill>
              <p:spPr>
                <a:xfrm>
                  <a:off x="10189011" y="3051328"/>
                  <a:ext cx="827541" cy="1377307"/>
                </a:xfrm>
                <a:prstGeom prst="rect">
                  <a:avLst/>
                </a:prstGeom>
                <a:grpFill/>
              </p:spPr>
            </p:pic>
            <p:sp>
              <p:nvSpPr>
                <p:cNvPr id="41" name="Arrow: Right 40">
                  <a:extLst>
                    <a:ext uri="{FF2B5EF4-FFF2-40B4-BE49-F238E27FC236}">
                      <a16:creationId xmlns:a16="http://schemas.microsoft.com/office/drawing/2014/main" id="{4A0FBA73-2F54-286E-2262-B4EDEC84DC90}"/>
                    </a:ext>
                  </a:extLst>
                </p:cNvPr>
                <p:cNvSpPr/>
                <p:nvPr/>
              </p:nvSpPr>
              <p:spPr>
                <a:xfrm>
                  <a:off x="11118211" y="3561806"/>
                  <a:ext cx="342416" cy="186551"/>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F02BE"/>
                    </a:solidFill>
                  </a:endParaRPr>
                </a:p>
              </p:txBody>
            </p:sp>
          </p:grpSp>
          <p:sp>
            <p:nvSpPr>
              <p:cNvPr id="16" name="TextBox 15">
                <a:extLst>
                  <a:ext uri="{FF2B5EF4-FFF2-40B4-BE49-F238E27FC236}">
                    <a16:creationId xmlns:a16="http://schemas.microsoft.com/office/drawing/2014/main" id="{471A0FE3-5B48-D96E-2415-AE962F404766}"/>
                  </a:ext>
                </a:extLst>
              </p:cNvPr>
              <p:cNvSpPr txBox="1"/>
              <p:nvPr/>
            </p:nvSpPr>
            <p:spPr>
              <a:xfrm>
                <a:off x="4143927" y="2214398"/>
                <a:ext cx="3609514" cy="369332"/>
              </a:xfrm>
              <a:prstGeom prst="rect">
                <a:avLst/>
              </a:prstGeom>
              <a:grpFill/>
            </p:spPr>
            <p:txBody>
              <a:bodyPr wrap="none" rtlCol="0">
                <a:spAutoFit/>
              </a:bodyPr>
              <a:lstStyle/>
              <a:p>
                <a:r>
                  <a:rPr lang="en-GB" b="1" dirty="0">
                    <a:solidFill>
                      <a:srgbClr val="0F02BE"/>
                    </a:solidFill>
                  </a:rPr>
                  <a:t>BE-CEM-EPR Electronics Service</a:t>
                </a:r>
              </a:p>
            </p:txBody>
          </p:sp>
        </p:grpSp>
        <p:pic>
          <p:nvPicPr>
            <p:cNvPr id="8" name="Picture 7">
              <a:extLst>
                <a:ext uri="{FF2B5EF4-FFF2-40B4-BE49-F238E27FC236}">
                  <a16:creationId xmlns:a16="http://schemas.microsoft.com/office/drawing/2014/main" id="{B257D3AF-D24F-9933-45B6-2974E1A76C5C}"/>
                </a:ext>
              </a:extLst>
            </p:cNvPr>
            <p:cNvPicPr>
              <a:picLocks noChangeAspect="1"/>
            </p:cNvPicPr>
            <p:nvPr/>
          </p:nvPicPr>
          <p:blipFill>
            <a:blip r:embed="rId14"/>
            <a:stretch>
              <a:fillRect/>
            </a:stretch>
          </p:blipFill>
          <p:spPr>
            <a:xfrm>
              <a:off x="838738" y="1560876"/>
              <a:ext cx="3007728" cy="2078929"/>
            </a:xfrm>
            <a:prstGeom prst="rect">
              <a:avLst/>
            </a:prstGeom>
            <a:grpFill/>
          </p:spPr>
        </p:pic>
        <p:sp>
          <p:nvSpPr>
            <p:cNvPr id="9" name="TextBox 8">
              <a:extLst>
                <a:ext uri="{FF2B5EF4-FFF2-40B4-BE49-F238E27FC236}">
                  <a16:creationId xmlns:a16="http://schemas.microsoft.com/office/drawing/2014/main" id="{D16FFF89-6160-5C3A-048C-A7DEB0EE99FC}"/>
                </a:ext>
              </a:extLst>
            </p:cNvPr>
            <p:cNvSpPr txBox="1"/>
            <p:nvPr/>
          </p:nvSpPr>
          <p:spPr>
            <a:xfrm>
              <a:off x="1413048" y="1190315"/>
              <a:ext cx="2236510" cy="369332"/>
            </a:xfrm>
            <a:prstGeom prst="rect">
              <a:avLst/>
            </a:prstGeom>
            <a:grpFill/>
          </p:spPr>
          <p:txBody>
            <a:bodyPr wrap="none" rtlCol="0">
              <a:spAutoFit/>
            </a:bodyPr>
            <a:lstStyle/>
            <a:p>
              <a:r>
                <a:rPr lang="en-GB" b="1" dirty="0">
                  <a:solidFill>
                    <a:srgbClr val="0F02BE"/>
                  </a:solidFill>
                </a:rPr>
                <a:t>Engineers develop</a:t>
              </a:r>
            </a:p>
          </p:txBody>
        </p:sp>
        <p:pic>
          <p:nvPicPr>
            <p:cNvPr id="10" name="Picture 9">
              <a:extLst>
                <a:ext uri="{FF2B5EF4-FFF2-40B4-BE49-F238E27FC236}">
                  <a16:creationId xmlns:a16="http://schemas.microsoft.com/office/drawing/2014/main" id="{72238613-246D-596E-203A-78DE9D1E20F1}"/>
                </a:ext>
              </a:extLst>
            </p:cNvPr>
            <p:cNvPicPr>
              <a:picLocks noChangeAspect="1"/>
            </p:cNvPicPr>
            <p:nvPr/>
          </p:nvPicPr>
          <p:blipFill>
            <a:blip r:embed="rId15"/>
            <a:stretch>
              <a:fillRect/>
            </a:stretch>
          </p:blipFill>
          <p:spPr>
            <a:xfrm>
              <a:off x="8261561" y="1462310"/>
              <a:ext cx="664103" cy="1848718"/>
            </a:xfrm>
            <a:prstGeom prst="rect">
              <a:avLst/>
            </a:prstGeom>
            <a:grpFill/>
          </p:spPr>
        </p:pic>
        <p:sp>
          <p:nvSpPr>
            <p:cNvPr id="11" name="TextBox 10">
              <a:extLst>
                <a:ext uri="{FF2B5EF4-FFF2-40B4-BE49-F238E27FC236}">
                  <a16:creationId xmlns:a16="http://schemas.microsoft.com/office/drawing/2014/main" id="{84F1BB33-1352-B080-F3CB-64C3964CC67E}"/>
                </a:ext>
              </a:extLst>
            </p:cNvPr>
            <p:cNvSpPr txBox="1"/>
            <p:nvPr/>
          </p:nvSpPr>
          <p:spPr>
            <a:xfrm>
              <a:off x="8862001" y="1122492"/>
              <a:ext cx="1334661" cy="369332"/>
            </a:xfrm>
            <a:prstGeom prst="rect">
              <a:avLst/>
            </a:prstGeom>
            <a:grpFill/>
          </p:spPr>
          <p:txBody>
            <a:bodyPr wrap="none" rtlCol="0">
              <a:spAutoFit/>
            </a:bodyPr>
            <a:lstStyle/>
            <a:p>
              <a:r>
                <a:rPr lang="en-GB" b="1" dirty="0">
                  <a:solidFill>
                    <a:srgbClr val="0F02BE"/>
                  </a:solidFill>
                </a:rPr>
                <a:t>We deliver</a:t>
              </a:r>
            </a:p>
          </p:txBody>
        </p:sp>
        <p:sp>
          <p:nvSpPr>
            <p:cNvPr id="12" name="Arrow: Bent-Up 11">
              <a:extLst>
                <a:ext uri="{FF2B5EF4-FFF2-40B4-BE49-F238E27FC236}">
                  <a16:creationId xmlns:a16="http://schemas.microsoft.com/office/drawing/2014/main" id="{56ECB7F6-52B6-8D59-86C5-F19F822B596F}"/>
                </a:ext>
              </a:extLst>
            </p:cNvPr>
            <p:cNvSpPr/>
            <p:nvPr/>
          </p:nvSpPr>
          <p:spPr>
            <a:xfrm rot="5400000">
              <a:off x="2859373" y="2947275"/>
              <a:ext cx="509367" cy="1894427"/>
            </a:xfrm>
            <a:prstGeom prst="bentUpArrow">
              <a:avLst>
                <a:gd name="adj1" fmla="val 31354"/>
                <a:gd name="adj2" fmla="val 36932"/>
                <a:gd name="adj3" fmla="val 50000"/>
              </a:avLst>
            </a:prstGeom>
            <a:grpFill/>
            <a:ln>
              <a:solidFill>
                <a:srgbClr val="0F02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Bent-Up 12">
              <a:extLst>
                <a:ext uri="{FF2B5EF4-FFF2-40B4-BE49-F238E27FC236}">
                  <a16:creationId xmlns:a16="http://schemas.microsoft.com/office/drawing/2014/main" id="{B57D1BA2-95C8-C4BB-566D-CDFC0E25F657}"/>
                </a:ext>
              </a:extLst>
            </p:cNvPr>
            <p:cNvSpPr/>
            <p:nvPr/>
          </p:nvSpPr>
          <p:spPr>
            <a:xfrm>
              <a:off x="8038624" y="3380608"/>
              <a:ext cx="2088938" cy="723671"/>
            </a:xfrm>
            <a:prstGeom prst="bentUpArrow">
              <a:avLst>
                <a:gd name="adj1" fmla="val 24064"/>
                <a:gd name="adj2" fmla="val 23728"/>
                <a:gd name="adj3" fmla="val 35774"/>
              </a:avLst>
            </a:prstGeom>
            <a:grpFill/>
            <a:ln>
              <a:solidFill>
                <a:srgbClr val="0F02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184C7502-CF30-7900-8BD3-BE5678556EC2}"/>
                </a:ext>
              </a:extLst>
            </p:cNvPr>
            <p:cNvSpPr txBox="1"/>
            <p:nvPr/>
          </p:nvSpPr>
          <p:spPr>
            <a:xfrm>
              <a:off x="3846466" y="1847151"/>
              <a:ext cx="4579952" cy="1200329"/>
            </a:xfrm>
            <a:prstGeom prst="rect">
              <a:avLst/>
            </a:prstGeom>
            <a:grpFill/>
          </p:spPr>
          <p:txBody>
            <a:bodyPr wrap="square" rtlCol="0">
              <a:spAutoFit/>
            </a:bodyPr>
            <a:lstStyle/>
            <a:p>
              <a:pPr algn="ctr"/>
              <a:r>
                <a:rPr lang="en-GB" sz="2400" b="1" dirty="0">
                  <a:solidFill>
                    <a:schemeClr val="tx1">
                      <a:lumMod val="75000"/>
                      <a:lumOff val="25000"/>
                    </a:schemeClr>
                  </a:solidFill>
                </a:rPr>
                <a:t>We take care of all processes involved prior and during electronic production  </a:t>
              </a:r>
            </a:p>
          </p:txBody>
        </p:sp>
      </p:grpSp>
      <p:pic>
        <p:nvPicPr>
          <p:cNvPr id="44" name="Picture 43">
            <a:extLst>
              <a:ext uri="{FF2B5EF4-FFF2-40B4-BE49-F238E27FC236}">
                <a16:creationId xmlns:a16="http://schemas.microsoft.com/office/drawing/2014/main" id="{C5FC0791-DC09-0DD9-6597-9FC0E09C2FDD}"/>
              </a:ext>
            </a:extLst>
          </p:cNvPr>
          <p:cNvPicPr>
            <a:picLocks noChangeAspect="1"/>
          </p:cNvPicPr>
          <p:nvPr/>
        </p:nvPicPr>
        <p:blipFill>
          <a:blip r:embed="rId5"/>
          <a:stretch>
            <a:fillRect/>
          </a:stretch>
        </p:blipFill>
        <p:spPr>
          <a:xfrm>
            <a:off x="3185464" y="5345399"/>
            <a:ext cx="783224" cy="509368"/>
          </a:xfrm>
          <a:prstGeom prst="rect">
            <a:avLst/>
          </a:prstGeom>
        </p:spPr>
      </p:pic>
      <p:pic>
        <p:nvPicPr>
          <p:cNvPr id="45" name="Picture 44">
            <a:extLst>
              <a:ext uri="{FF2B5EF4-FFF2-40B4-BE49-F238E27FC236}">
                <a16:creationId xmlns:a16="http://schemas.microsoft.com/office/drawing/2014/main" id="{EB07DCC4-5A58-1F6E-A096-30348E119331}"/>
              </a:ext>
            </a:extLst>
          </p:cNvPr>
          <p:cNvPicPr>
            <a:picLocks noChangeAspect="1"/>
          </p:cNvPicPr>
          <p:nvPr/>
        </p:nvPicPr>
        <p:blipFill>
          <a:blip r:embed="rId4"/>
          <a:stretch>
            <a:fillRect/>
          </a:stretch>
        </p:blipFill>
        <p:spPr>
          <a:xfrm>
            <a:off x="5041669" y="5175591"/>
            <a:ext cx="993137" cy="789480"/>
          </a:xfrm>
          <a:prstGeom prst="rect">
            <a:avLst/>
          </a:prstGeom>
        </p:spPr>
      </p:pic>
      <p:sp>
        <p:nvSpPr>
          <p:cNvPr id="46" name="Title 1">
            <a:extLst>
              <a:ext uri="{FF2B5EF4-FFF2-40B4-BE49-F238E27FC236}">
                <a16:creationId xmlns:a16="http://schemas.microsoft.com/office/drawing/2014/main" id="{EAA20F3D-2257-0B4C-11D2-7E4953688A46}"/>
              </a:ext>
            </a:extLst>
          </p:cNvPr>
          <p:cNvSpPr>
            <a:spLocks noGrp="1"/>
          </p:cNvSpPr>
          <p:nvPr>
            <p:ph type="title"/>
          </p:nvPr>
        </p:nvSpPr>
        <p:spPr>
          <a:xfrm>
            <a:off x="322127" y="199923"/>
            <a:ext cx="10515600" cy="741780"/>
          </a:xfrm>
        </p:spPr>
        <p:txBody>
          <a:bodyPr/>
          <a:lstStyle/>
          <a:p>
            <a:r>
              <a:rPr lang="en-US" sz="3000" dirty="0">
                <a:solidFill>
                  <a:srgbClr val="0F02BE"/>
                </a:solidFill>
              </a:rPr>
              <a:t>Introduction to the BE-CEM-EPR Electronics Service</a:t>
            </a:r>
            <a:endParaRPr lang="en-GB" sz="3000" dirty="0">
              <a:solidFill>
                <a:srgbClr val="0F02BE"/>
              </a:solidFill>
            </a:endParaRPr>
          </a:p>
        </p:txBody>
      </p:sp>
      <p:sp>
        <p:nvSpPr>
          <p:cNvPr id="2" name="Date Placeholder 9">
            <a:extLst>
              <a:ext uri="{FF2B5EF4-FFF2-40B4-BE49-F238E27FC236}">
                <a16:creationId xmlns:a16="http://schemas.microsoft.com/office/drawing/2014/main" id="{8A838E44-B5F0-A407-3B33-A6B95D9AA117}"/>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3" name="Slide Number Placeholder 7">
            <a:extLst>
              <a:ext uri="{FF2B5EF4-FFF2-40B4-BE49-F238E27FC236}">
                <a16:creationId xmlns:a16="http://schemas.microsoft.com/office/drawing/2014/main" id="{59C3C9FA-B60B-6236-D8A1-0BF9088D774C}"/>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3</a:t>
            </a:fld>
            <a:endParaRPr lang="en-GB" noProof="1"/>
          </a:p>
        </p:txBody>
      </p:sp>
    </p:spTree>
    <p:extLst>
      <p:ext uri="{BB962C8B-B14F-4D97-AF65-F5344CB8AC3E}">
        <p14:creationId xmlns:p14="http://schemas.microsoft.com/office/powerpoint/2010/main" val="3577194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4DD0C1B-4D32-5BEF-C816-68EA13BAD95A}"/>
              </a:ext>
            </a:extLst>
          </p:cNvPr>
          <p:cNvSpPr>
            <a:spLocks noGrp="1"/>
          </p:cNvSpPr>
          <p:nvPr>
            <p:ph type="title"/>
          </p:nvPr>
        </p:nvSpPr>
        <p:spPr>
          <a:xfrm>
            <a:off x="322127" y="199923"/>
            <a:ext cx="10515600" cy="741780"/>
          </a:xfrm>
        </p:spPr>
        <p:txBody>
          <a:bodyPr/>
          <a:lstStyle/>
          <a:p>
            <a:r>
              <a:rPr lang="en-US" sz="3000" dirty="0">
                <a:solidFill>
                  <a:srgbClr val="0F02BE"/>
                </a:solidFill>
              </a:rPr>
              <a:t>Introduction to the BE-CEM-EPR Electronics Service</a:t>
            </a:r>
            <a:endParaRPr lang="en-GB" sz="3000" dirty="0">
              <a:solidFill>
                <a:srgbClr val="0F02BE"/>
              </a:solidFill>
            </a:endParaRPr>
          </a:p>
        </p:txBody>
      </p:sp>
      <p:sp>
        <p:nvSpPr>
          <p:cNvPr id="5" name="Rectangle 4">
            <a:extLst>
              <a:ext uri="{FF2B5EF4-FFF2-40B4-BE49-F238E27FC236}">
                <a16:creationId xmlns:a16="http://schemas.microsoft.com/office/drawing/2014/main" id="{37A760D0-D843-4679-335B-C56000F69F7B}"/>
              </a:ext>
            </a:extLst>
          </p:cNvPr>
          <p:cNvSpPr/>
          <p:nvPr/>
        </p:nvSpPr>
        <p:spPr>
          <a:xfrm>
            <a:off x="38000" y="941703"/>
            <a:ext cx="12154000" cy="5109091"/>
          </a:xfrm>
          <a:prstGeom prst="rect">
            <a:avLst/>
          </a:prstGeom>
        </p:spPr>
        <p:txBody>
          <a:bodyPr wrap="square">
            <a:spAutoFit/>
          </a:bodyPr>
          <a:lstStyle/>
          <a:p>
            <a:pPr marL="36576" indent="0">
              <a:buClr>
                <a:schemeClr val="tx1"/>
              </a:buClr>
              <a:buNone/>
              <a:defRPr/>
            </a:pPr>
            <a:r>
              <a:rPr lang="en-US" sz="2400" b="1" dirty="0">
                <a:solidFill>
                  <a:schemeClr val="tx1">
                    <a:lumMod val="75000"/>
                    <a:lumOff val="25000"/>
                  </a:schemeClr>
                </a:solidFill>
              </a:rPr>
              <a:t>A team of 18 members </a:t>
            </a:r>
            <a:r>
              <a:rPr lang="en-US" sz="2400" dirty="0">
                <a:solidFill>
                  <a:schemeClr val="tx1">
                    <a:lumMod val="75000"/>
                    <a:lumOff val="25000"/>
                  </a:schemeClr>
                </a:solidFill>
              </a:rPr>
              <a:t>coming from the industry and composed of </a:t>
            </a:r>
            <a:r>
              <a:rPr lang="en-US" sz="2400" b="1" dirty="0">
                <a:solidFill>
                  <a:schemeClr val="tx1">
                    <a:lumMod val="75000"/>
                    <a:lumOff val="25000"/>
                  </a:schemeClr>
                </a:solidFill>
              </a:rPr>
              <a:t>8 CERN employees </a:t>
            </a:r>
            <a:r>
              <a:rPr lang="en-US" sz="2400" dirty="0">
                <a:solidFill>
                  <a:schemeClr val="tx1">
                    <a:lumMod val="75000"/>
                    <a:lumOff val="25000"/>
                  </a:schemeClr>
                </a:solidFill>
              </a:rPr>
              <a:t>and</a:t>
            </a:r>
            <a:r>
              <a:rPr lang="en-US" sz="2400" b="1" dirty="0">
                <a:solidFill>
                  <a:schemeClr val="tx1">
                    <a:lumMod val="75000"/>
                    <a:lumOff val="25000"/>
                  </a:schemeClr>
                </a:solidFill>
              </a:rPr>
              <a:t> 10 members of external contractors</a:t>
            </a:r>
          </a:p>
          <a:p>
            <a:pPr marL="609600" indent="-342900">
              <a:buClr>
                <a:srgbClr val="5AA3D9"/>
              </a:buClr>
              <a:buFont typeface="Arial" panose="020B0604020202020204" pitchFamily="34" charset="0"/>
              <a:buChar char="•"/>
              <a:defRPr/>
            </a:pPr>
            <a:r>
              <a:rPr lang="en-US" sz="2200" b="1" dirty="0">
                <a:solidFill>
                  <a:schemeClr val="tx1">
                    <a:lumMod val="75000"/>
                    <a:lumOff val="25000"/>
                  </a:schemeClr>
                </a:solidFill>
              </a:rPr>
              <a:t>2 Engineers specialized in production processes</a:t>
            </a:r>
            <a:r>
              <a:rPr lang="en-US" sz="2200" dirty="0">
                <a:solidFill>
                  <a:schemeClr val="tx1">
                    <a:lumMod val="75000"/>
                    <a:lumOff val="25000"/>
                  </a:schemeClr>
                </a:solidFill>
              </a:rPr>
              <a:t>, dedicated to design reviews </a:t>
            </a:r>
          </a:p>
          <a:p>
            <a:pPr marL="896938">
              <a:buClr>
                <a:srgbClr val="5AA3D9"/>
              </a:buClr>
              <a:defRPr/>
            </a:pPr>
            <a:r>
              <a:rPr lang="en-US" sz="2200" dirty="0">
                <a:solidFill>
                  <a:schemeClr val="tx1">
                    <a:lumMod val="75000"/>
                    <a:lumOff val="25000"/>
                  </a:schemeClr>
                </a:solidFill>
              </a:rPr>
              <a:t>for the jobs done in our Design Office, subcontractor validation and planning follow-up</a:t>
            </a:r>
          </a:p>
          <a:p>
            <a:pPr marL="609600" indent="-342900">
              <a:buClr>
                <a:srgbClr val="5AA3D9"/>
              </a:buClr>
              <a:buFont typeface="Arial" panose="020B0604020202020204" pitchFamily="34" charset="0"/>
              <a:buChar char="•"/>
              <a:defRPr/>
            </a:pPr>
            <a:r>
              <a:rPr lang="en-US" sz="2200" b="1" dirty="0">
                <a:solidFill>
                  <a:schemeClr val="tx1">
                    <a:lumMod val="75000"/>
                    <a:lumOff val="25000"/>
                  </a:schemeClr>
                </a:solidFill>
              </a:rPr>
              <a:t>2 Engineers &amp; Technicians specialized in PCB assembly and special repair</a:t>
            </a:r>
          </a:p>
          <a:p>
            <a:pPr marL="609600" indent="-342900">
              <a:buClr>
                <a:srgbClr val="5AA3D9"/>
              </a:buClr>
              <a:buFont typeface="Arial" panose="020B0604020202020204" pitchFamily="34" charset="0"/>
              <a:buChar char="•"/>
              <a:defRPr/>
            </a:pPr>
            <a:r>
              <a:rPr lang="en-US" sz="2200" b="1" dirty="0">
                <a:solidFill>
                  <a:schemeClr val="tx1">
                    <a:lumMod val="75000"/>
                    <a:lumOff val="25000"/>
                  </a:schemeClr>
                </a:solidFill>
              </a:rPr>
              <a:t>2 ADMIN students</a:t>
            </a:r>
            <a:r>
              <a:rPr lang="en-US" sz="2200" dirty="0">
                <a:solidFill>
                  <a:schemeClr val="tx1">
                    <a:lumMod val="75000"/>
                    <a:lumOff val="25000"/>
                  </a:schemeClr>
                </a:solidFill>
              </a:rPr>
              <a:t>, working on bare PCB subcontracting activities, cost invoicing and KPI </a:t>
            </a:r>
          </a:p>
          <a:p>
            <a:pPr marL="609600" indent="-342900">
              <a:buClr>
                <a:srgbClr val="5AA3D9"/>
              </a:buClr>
              <a:buFont typeface="Arial" panose="020B0604020202020204" pitchFamily="34" charset="0"/>
              <a:buChar char="•"/>
              <a:defRPr/>
            </a:pPr>
            <a:r>
              <a:rPr lang="en-US" sz="2200" b="1" dirty="0">
                <a:solidFill>
                  <a:schemeClr val="tx1">
                    <a:lumMod val="75000"/>
                    <a:lumOff val="25000"/>
                  </a:schemeClr>
                </a:solidFill>
              </a:rPr>
              <a:t>2 Early-Career Professionals (ORIGIN) program members</a:t>
            </a:r>
            <a:r>
              <a:rPr lang="en-US" sz="2200" dirty="0">
                <a:solidFill>
                  <a:schemeClr val="tx1">
                    <a:lumMod val="75000"/>
                    <a:lumOff val="25000"/>
                  </a:schemeClr>
                </a:solidFill>
              </a:rPr>
              <a:t>, </a:t>
            </a:r>
            <a:r>
              <a:rPr lang="en-GB" sz="2200" dirty="0">
                <a:solidFill>
                  <a:schemeClr val="tx1">
                    <a:lumMod val="75000"/>
                    <a:lumOff val="25000"/>
                  </a:schemeClr>
                </a:solidFill>
              </a:rPr>
              <a:t>real work opportunity in a technical or administrative field </a:t>
            </a:r>
          </a:p>
          <a:p>
            <a:pPr marL="266700">
              <a:buClr>
                <a:srgbClr val="5AA3D9"/>
              </a:buClr>
              <a:defRPr/>
            </a:pPr>
            <a:r>
              <a:rPr lang="en-US" sz="3600" dirty="0">
                <a:solidFill>
                  <a:schemeClr val="tx1">
                    <a:lumMod val="75000"/>
                    <a:lumOff val="25000"/>
                  </a:schemeClr>
                </a:solidFill>
              </a:rPr>
              <a:t>&amp;</a:t>
            </a:r>
          </a:p>
          <a:p>
            <a:pPr marL="609600" indent="-342900">
              <a:buClr>
                <a:srgbClr val="5AA3D9"/>
              </a:buClr>
              <a:buFont typeface="Arial" panose="020B0604020202020204" pitchFamily="34" charset="0"/>
              <a:buChar char="•"/>
              <a:defRPr/>
            </a:pPr>
            <a:r>
              <a:rPr lang="en-US" sz="2200" b="1" dirty="0">
                <a:solidFill>
                  <a:schemeClr val="tx1">
                    <a:lumMod val="75000"/>
                    <a:lumOff val="25000"/>
                  </a:schemeClr>
                </a:solidFill>
              </a:rPr>
              <a:t>5 contractor technicians </a:t>
            </a:r>
            <a:r>
              <a:rPr lang="en-US" sz="2200" dirty="0">
                <a:solidFill>
                  <a:schemeClr val="tx1">
                    <a:lumMod val="75000"/>
                    <a:lumOff val="25000"/>
                  </a:schemeClr>
                </a:solidFill>
              </a:rPr>
              <a:t>for the design of standard and special PCB layouts</a:t>
            </a:r>
          </a:p>
          <a:p>
            <a:pPr marL="609600" indent="-342900">
              <a:buClr>
                <a:srgbClr val="5AA3D9"/>
              </a:buClr>
              <a:buFont typeface="Arial" panose="020B0604020202020204" pitchFamily="34" charset="0"/>
              <a:buChar char="•"/>
              <a:defRPr/>
            </a:pPr>
            <a:r>
              <a:rPr lang="en-US" sz="2200" b="1" dirty="0">
                <a:solidFill>
                  <a:schemeClr val="tx1">
                    <a:lumMod val="75000"/>
                    <a:lumOff val="25000"/>
                  </a:schemeClr>
                </a:solidFill>
              </a:rPr>
              <a:t>2 contractor technicians specialized in CAD libraries </a:t>
            </a:r>
            <a:r>
              <a:rPr lang="en-US" sz="2200" dirty="0">
                <a:solidFill>
                  <a:schemeClr val="tx1">
                    <a:lumMod val="75000"/>
                    <a:lumOff val="25000"/>
                  </a:schemeClr>
                </a:solidFill>
              </a:rPr>
              <a:t>(free of charge for all CERN users) </a:t>
            </a:r>
          </a:p>
          <a:p>
            <a:pPr marL="609600" indent="-342900">
              <a:buClr>
                <a:srgbClr val="5AA3D9"/>
              </a:buClr>
              <a:buFont typeface="Arial" panose="020B0604020202020204" pitchFamily="34" charset="0"/>
              <a:buChar char="•"/>
              <a:defRPr/>
            </a:pPr>
            <a:r>
              <a:rPr lang="en-US" sz="2200" b="1" dirty="0">
                <a:solidFill>
                  <a:schemeClr val="tx1">
                    <a:lumMod val="75000"/>
                    <a:lumOff val="25000"/>
                  </a:schemeClr>
                </a:solidFill>
              </a:rPr>
              <a:t>3 contractor technical assistants for ordering components and assembly</a:t>
            </a:r>
            <a:r>
              <a:rPr lang="en-US" sz="2200" dirty="0">
                <a:solidFill>
                  <a:schemeClr val="tx1">
                    <a:lumMod val="75000"/>
                    <a:lumOff val="25000"/>
                  </a:schemeClr>
                </a:solidFill>
              </a:rPr>
              <a:t>, which is a </a:t>
            </a:r>
            <a:r>
              <a:rPr lang="en-US" sz="2200" b="1" dirty="0">
                <a:solidFill>
                  <a:schemeClr val="tx1">
                    <a:lumMod val="75000"/>
                    <a:lumOff val="25000"/>
                  </a:schemeClr>
                </a:solidFill>
              </a:rPr>
              <a:t>real advantage for users of the service </a:t>
            </a:r>
            <a:r>
              <a:rPr lang="en-US" sz="2200" dirty="0">
                <a:solidFill>
                  <a:schemeClr val="tx1">
                    <a:lumMod val="75000"/>
                    <a:lumOff val="25000"/>
                  </a:schemeClr>
                </a:solidFill>
              </a:rPr>
              <a:t>when producing more than 10 units (free of charge)</a:t>
            </a:r>
          </a:p>
        </p:txBody>
      </p:sp>
      <p:sp>
        <p:nvSpPr>
          <p:cNvPr id="2" name="Date Placeholder 9">
            <a:extLst>
              <a:ext uri="{FF2B5EF4-FFF2-40B4-BE49-F238E27FC236}">
                <a16:creationId xmlns:a16="http://schemas.microsoft.com/office/drawing/2014/main" id="{659D9AF9-DCA0-DF49-D4D7-3CA046C17368}"/>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3" name="Slide Number Placeholder 7">
            <a:extLst>
              <a:ext uri="{FF2B5EF4-FFF2-40B4-BE49-F238E27FC236}">
                <a16:creationId xmlns:a16="http://schemas.microsoft.com/office/drawing/2014/main" id="{D0F9C8D3-95ED-27F2-4215-1C729017C04C}"/>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4</a:t>
            </a:fld>
            <a:endParaRPr lang="en-GB" noProof="1"/>
          </a:p>
        </p:txBody>
      </p:sp>
    </p:spTree>
    <p:extLst>
      <p:ext uri="{BB962C8B-B14F-4D97-AF65-F5344CB8AC3E}">
        <p14:creationId xmlns:p14="http://schemas.microsoft.com/office/powerpoint/2010/main" val="3066605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293848-6FB0-AA4B-09B0-121E281A08F1}"/>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B7A1E369-E266-26DE-5E44-F9D5833C9FBA}"/>
              </a:ext>
            </a:extLst>
          </p:cNvPr>
          <p:cNvSpPr>
            <a:spLocks noGrp="1"/>
          </p:cNvSpPr>
          <p:nvPr>
            <p:ph type="title"/>
          </p:nvPr>
        </p:nvSpPr>
        <p:spPr>
          <a:xfrm>
            <a:off x="322127" y="199923"/>
            <a:ext cx="10515600" cy="741780"/>
          </a:xfrm>
        </p:spPr>
        <p:txBody>
          <a:bodyPr/>
          <a:lstStyle/>
          <a:p>
            <a:r>
              <a:rPr lang="en-US" sz="3000" dirty="0">
                <a:solidFill>
                  <a:srgbClr val="0F02BE"/>
                </a:solidFill>
              </a:rPr>
              <a:t>Introduction to the BE-CEM-EPR Electronics Service</a:t>
            </a:r>
            <a:endParaRPr lang="en-GB" sz="3000" dirty="0">
              <a:solidFill>
                <a:srgbClr val="0F02BE"/>
              </a:solidFill>
            </a:endParaRPr>
          </a:p>
        </p:txBody>
      </p:sp>
      <p:sp>
        <p:nvSpPr>
          <p:cNvPr id="5" name="Rectangle 4">
            <a:extLst>
              <a:ext uri="{FF2B5EF4-FFF2-40B4-BE49-F238E27FC236}">
                <a16:creationId xmlns:a16="http://schemas.microsoft.com/office/drawing/2014/main" id="{28A63447-C31C-6B35-2CCA-30A490ADCC3A}"/>
              </a:ext>
            </a:extLst>
          </p:cNvPr>
          <p:cNvSpPr/>
          <p:nvPr/>
        </p:nvSpPr>
        <p:spPr>
          <a:xfrm>
            <a:off x="38000" y="712337"/>
            <a:ext cx="12154000" cy="830997"/>
          </a:xfrm>
          <a:prstGeom prst="rect">
            <a:avLst/>
          </a:prstGeom>
        </p:spPr>
        <p:txBody>
          <a:bodyPr wrap="square">
            <a:spAutoFit/>
          </a:bodyPr>
          <a:lstStyle/>
          <a:p>
            <a:pPr marL="36576">
              <a:buClr>
                <a:schemeClr val="tx1"/>
              </a:buClr>
              <a:defRPr/>
            </a:pPr>
            <a:r>
              <a:rPr lang="en-US" sz="2400" dirty="0">
                <a:solidFill>
                  <a:schemeClr val="tx1">
                    <a:lumMod val="75000"/>
                    <a:lumOff val="25000"/>
                  </a:schemeClr>
                </a:solidFill>
              </a:rPr>
              <a:t>Working with 21 Member States - Associate Member States and </a:t>
            </a:r>
            <a:r>
              <a:rPr lang="en-GB" sz="2400" dirty="0">
                <a:solidFill>
                  <a:schemeClr val="tx1">
                    <a:lumMod val="75000"/>
                    <a:lumOff val="25000"/>
                  </a:schemeClr>
                </a:solidFill>
              </a:rPr>
              <a:t>Associate Member States in the pre-stage to Membership</a:t>
            </a:r>
            <a:r>
              <a:rPr lang="en-US" sz="2400" dirty="0">
                <a:solidFill>
                  <a:schemeClr val="tx1">
                    <a:lumMod val="75000"/>
                    <a:lumOff val="25000"/>
                  </a:schemeClr>
                </a:solidFill>
              </a:rPr>
              <a:t> </a:t>
            </a:r>
            <a:endParaRPr lang="en-GB" sz="2400" dirty="0">
              <a:solidFill>
                <a:schemeClr val="tx1">
                  <a:lumMod val="75000"/>
                  <a:lumOff val="25000"/>
                </a:schemeClr>
              </a:solidFill>
            </a:endParaRPr>
          </a:p>
        </p:txBody>
      </p:sp>
      <p:sp>
        <p:nvSpPr>
          <p:cNvPr id="8" name="Date Placeholder 9">
            <a:extLst>
              <a:ext uri="{FF2B5EF4-FFF2-40B4-BE49-F238E27FC236}">
                <a16:creationId xmlns:a16="http://schemas.microsoft.com/office/drawing/2014/main" id="{91CAC84B-B660-3AFE-22E1-AD638981E5B6}"/>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10" name="Slide Number Placeholder 7">
            <a:extLst>
              <a:ext uri="{FF2B5EF4-FFF2-40B4-BE49-F238E27FC236}">
                <a16:creationId xmlns:a16="http://schemas.microsoft.com/office/drawing/2014/main" id="{F8443F27-6B9A-4429-3A7D-726A8C195719}"/>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5</a:t>
            </a:fld>
            <a:endParaRPr lang="en-GB" noProof="1"/>
          </a:p>
        </p:txBody>
      </p:sp>
      <p:pic>
        <p:nvPicPr>
          <p:cNvPr id="12" name="Picture 11">
            <a:extLst>
              <a:ext uri="{FF2B5EF4-FFF2-40B4-BE49-F238E27FC236}">
                <a16:creationId xmlns:a16="http://schemas.microsoft.com/office/drawing/2014/main" id="{BDA1443C-6A20-A0B8-41B0-DCEC5C6969CE}"/>
              </a:ext>
            </a:extLst>
          </p:cNvPr>
          <p:cNvPicPr>
            <a:picLocks noChangeAspect="1"/>
          </p:cNvPicPr>
          <p:nvPr/>
        </p:nvPicPr>
        <p:blipFill>
          <a:blip r:embed="rId2"/>
          <a:stretch>
            <a:fillRect/>
          </a:stretch>
        </p:blipFill>
        <p:spPr>
          <a:xfrm>
            <a:off x="8013811" y="1141797"/>
            <a:ext cx="3307332" cy="2702912"/>
          </a:xfrm>
          <a:prstGeom prst="rect">
            <a:avLst/>
          </a:prstGeom>
        </p:spPr>
      </p:pic>
      <p:pic>
        <p:nvPicPr>
          <p:cNvPr id="15" name="Picture 14">
            <a:extLst>
              <a:ext uri="{FF2B5EF4-FFF2-40B4-BE49-F238E27FC236}">
                <a16:creationId xmlns:a16="http://schemas.microsoft.com/office/drawing/2014/main" id="{A30A3EE4-A355-2F8D-841D-0921050E2E0C}"/>
              </a:ext>
            </a:extLst>
          </p:cNvPr>
          <p:cNvPicPr>
            <a:picLocks noChangeAspect="1"/>
          </p:cNvPicPr>
          <p:nvPr/>
        </p:nvPicPr>
        <p:blipFill>
          <a:blip r:embed="rId3"/>
          <a:stretch>
            <a:fillRect/>
          </a:stretch>
        </p:blipFill>
        <p:spPr>
          <a:xfrm>
            <a:off x="8841229" y="3900674"/>
            <a:ext cx="3139699" cy="2805083"/>
          </a:xfrm>
          <a:prstGeom prst="rect">
            <a:avLst/>
          </a:prstGeom>
        </p:spPr>
      </p:pic>
      <p:pic>
        <p:nvPicPr>
          <p:cNvPr id="17" name="Picture 16">
            <a:extLst>
              <a:ext uri="{FF2B5EF4-FFF2-40B4-BE49-F238E27FC236}">
                <a16:creationId xmlns:a16="http://schemas.microsoft.com/office/drawing/2014/main" id="{C974E50E-CE3F-1B3E-3072-4D75279D6178}"/>
              </a:ext>
            </a:extLst>
          </p:cNvPr>
          <p:cNvPicPr>
            <a:picLocks noChangeAspect="1"/>
          </p:cNvPicPr>
          <p:nvPr/>
        </p:nvPicPr>
        <p:blipFill>
          <a:blip r:embed="rId4"/>
          <a:stretch>
            <a:fillRect/>
          </a:stretch>
        </p:blipFill>
        <p:spPr>
          <a:xfrm>
            <a:off x="2810959" y="4358343"/>
            <a:ext cx="3670707" cy="2464525"/>
          </a:xfrm>
          <a:prstGeom prst="rect">
            <a:avLst/>
          </a:prstGeom>
        </p:spPr>
      </p:pic>
      <p:pic>
        <p:nvPicPr>
          <p:cNvPr id="3" name="Picture 2">
            <a:extLst>
              <a:ext uri="{FF2B5EF4-FFF2-40B4-BE49-F238E27FC236}">
                <a16:creationId xmlns:a16="http://schemas.microsoft.com/office/drawing/2014/main" id="{FA41C99A-45A9-47EF-5344-CC9C02E2A962}"/>
              </a:ext>
            </a:extLst>
          </p:cNvPr>
          <p:cNvPicPr>
            <a:picLocks noChangeAspect="1"/>
          </p:cNvPicPr>
          <p:nvPr/>
        </p:nvPicPr>
        <p:blipFill>
          <a:blip r:embed="rId5"/>
          <a:stretch>
            <a:fillRect/>
          </a:stretch>
        </p:blipFill>
        <p:spPr>
          <a:xfrm>
            <a:off x="254615" y="1874579"/>
            <a:ext cx="7240977" cy="2265829"/>
          </a:xfrm>
          <a:prstGeom prst="rect">
            <a:avLst/>
          </a:prstGeom>
        </p:spPr>
      </p:pic>
    </p:spTree>
    <p:extLst>
      <p:ext uri="{BB962C8B-B14F-4D97-AF65-F5344CB8AC3E}">
        <p14:creationId xmlns:p14="http://schemas.microsoft.com/office/powerpoint/2010/main" val="1991326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0561BA-1725-275C-A755-1EC62F45C88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60FD480-DECE-38FD-074C-1A1624539FD5}"/>
              </a:ext>
            </a:extLst>
          </p:cNvPr>
          <p:cNvSpPr txBox="1">
            <a:spLocks/>
          </p:cNvSpPr>
          <p:nvPr/>
        </p:nvSpPr>
        <p:spPr>
          <a:xfrm>
            <a:off x="322126" y="199923"/>
            <a:ext cx="10924371" cy="741780"/>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000" dirty="0">
                <a:solidFill>
                  <a:srgbClr val="0F02BE"/>
                </a:solidFill>
              </a:rPr>
              <a:t>BE-CEM-EPR Electronics Service procurement strategy for bare PCB</a:t>
            </a:r>
            <a:endParaRPr lang="en-GB" sz="3000" dirty="0">
              <a:solidFill>
                <a:srgbClr val="0F02BE"/>
              </a:solidFill>
            </a:endParaRPr>
          </a:p>
        </p:txBody>
      </p:sp>
      <p:pic>
        <p:nvPicPr>
          <p:cNvPr id="8" name="Picture 7">
            <a:extLst>
              <a:ext uri="{FF2B5EF4-FFF2-40B4-BE49-F238E27FC236}">
                <a16:creationId xmlns:a16="http://schemas.microsoft.com/office/drawing/2014/main" id="{EAFD6581-394E-8620-887B-25120116D522}"/>
              </a:ext>
            </a:extLst>
          </p:cNvPr>
          <p:cNvPicPr>
            <a:picLocks noChangeAspect="1"/>
          </p:cNvPicPr>
          <p:nvPr/>
        </p:nvPicPr>
        <p:blipFill>
          <a:blip r:embed="rId2"/>
          <a:stretch>
            <a:fillRect/>
          </a:stretch>
        </p:blipFill>
        <p:spPr>
          <a:xfrm>
            <a:off x="233917" y="652605"/>
            <a:ext cx="5311742" cy="1058634"/>
          </a:xfrm>
          <a:prstGeom prst="rect">
            <a:avLst/>
          </a:prstGeom>
        </p:spPr>
      </p:pic>
      <p:sp>
        <p:nvSpPr>
          <p:cNvPr id="2" name="Date Placeholder 9">
            <a:extLst>
              <a:ext uri="{FF2B5EF4-FFF2-40B4-BE49-F238E27FC236}">
                <a16:creationId xmlns:a16="http://schemas.microsoft.com/office/drawing/2014/main" id="{7C422B6F-0A74-A966-9015-FBA376C6A72E}"/>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3" name="Slide Number Placeholder 7">
            <a:extLst>
              <a:ext uri="{FF2B5EF4-FFF2-40B4-BE49-F238E27FC236}">
                <a16:creationId xmlns:a16="http://schemas.microsoft.com/office/drawing/2014/main" id="{51CDCA3C-BAB0-E7B0-1053-345CC0DDA518}"/>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6</a:t>
            </a:fld>
            <a:endParaRPr lang="en-GB" noProof="1"/>
          </a:p>
        </p:txBody>
      </p:sp>
      <p:sp>
        <p:nvSpPr>
          <p:cNvPr id="7" name="Rectangle 3">
            <a:extLst>
              <a:ext uri="{FF2B5EF4-FFF2-40B4-BE49-F238E27FC236}">
                <a16:creationId xmlns:a16="http://schemas.microsoft.com/office/drawing/2014/main" id="{7B151433-42B0-93D6-EC88-39A919116816}"/>
              </a:ext>
            </a:extLst>
          </p:cNvPr>
          <p:cNvSpPr txBox="1">
            <a:spLocks noChangeArrowheads="1"/>
          </p:cNvSpPr>
          <p:nvPr/>
        </p:nvSpPr>
        <p:spPr>
          <a:xfrm>
            <a:off x="322127" y="1954908"/>
            <a:ext cx="10676984" cy="3908110"/>
          </a:xfrm>
          <a:prstGeom prst="rect">
            <a:avLst/>
          </a:prstGeom>
          <a:noFill/>
          <a:ln/>
        </p:spPr>
        <p:txBody>
          <a:bodyPr>
            <a:noAutofit/>
          </a:bodyPr>
          <a:lst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mn-lt"/>
                <a:ea typeface="+mn-ea"/>
                <a:cs typeface="+mn-cs"/>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800" kern="1200">
                <a:solidFill>
                  <a:schemeClr val="tx1"/>
                </a:solidFill>
                <a:latin typeface="+mn-lt"/>
                <a:ea typeface="+mn-ea"/>
                <a:cs typeface="+mn-cs"/>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3314700" algn="l"/>
              </a:tabLst>
            </a:pPr>
            <a:r>
              <a:rPr lang="en-US" sz="2400" dirty="0">
                <a:solidFill>
                  <a:schemeClr val="tx2"/>
                </a:solidFill>
              </a:rPr>
              <a:t>One of the </a:t>
            </a:r>
            <a:r>
              <a:rPr lang="en-US" sz="2400" b="1" dirty="0">
                <a:solidFill>
                  <a:schemeClr val="tx2"/>
                </a:solidFill>
              </a:rPr>
              <a:t>most expensive single parts </a:t>
            </a:r>
            <a:r>
              <a:rPr lang="en-US" sz="2400" dirty="0">
                <a:solidFill>
                  <a:schemeClr val="tx2"/>
                </a:solidFill>
              </a:rPr>
              <a:t>of an assembly</a:t>
            </a:r>
          </a:p>
          <a:p>
            <a:pPr>
              <a:tabLst>
                <a:tab pos="3314700" algn="l"/>
              </a:tabLst>
            </a:pPr>
            <a:r>
              <a:rPr lang="en-US" sz="2400" dirty="0">
                <a:solidFill>
                  <a:schemeClr val="tx2"/>
                </a:solidFill>
              </a:rPr>
              <a:t>A </a:t>
            </a:r>
            <a:r>
              <a:rPr lang="en-US" sz="2400" b="1" dirty="0">
                <a:solidFill>
                  <a:schemeClr val="tx2"/>
                </a:solidFill>
              </a:rPr>
              <a:t>defective PCB </a:t>
            </a:r>
            <a:r>
              <a:rPr lang="en-US" sz="2400" dirty="0">
                <a:solidFill>
                  <a:schemeClr val="tx2"/>
                </a:solidFill>
              </a:rPr>
              <a:t>may result in the </a:t>
            </a:r>
            <a:r>
              <a:rPr lang="en-US" sz="2400" b="1" dirty="0">
                <a:solidFill>
                  <a:schemeClr val="tx2"/>
                </a:solidFill>
              </a:rPr>
              <a:t>complete loss of components</a:t>
            </a:r>
          </a:p>
          <a:p>
            <a:pPr>
              <a:tabLst>
                <a:tab pos="3314700" algn="l"/>
              </a:tabLst>
            </a:pPr>
            <a:r>
              <a:rPr lang="en-US" sz="2400" b="1" dirty="0">
                <a:solidFill>
                  <a:schemeClr val="tx2"/>
                </a:solidFill>
              </a:rPr>
              <a:t>Defects in PCB may be hidden </a:t>
            </a:r>
            <a:r>
              <a:rPr lang="en-US" sz="2400" dirty="0">
                <a:solidFill>
                  <a:schemeClr val="tx2"/>
                </a:solidFill>
              </a:rPr>
              <a:t>and introduce </a:t>
            </a:r>
            <a:r>
              <a:rPr lang="en-US" sz="2400" b="1" dirty="0">
                <a:solidFill>
                  <a:schemeClr val="tx2"/>
                </a:solidFill>
              </a:rPr>
              <a:t>reliability problems during operation</a:t>
            </a:r>
            <a:r>
              <a:rPr lang="en-US" sz="2400" dirty="0">
                <a:solidFill>
                  <a:schemeClr val="tx2"/>
                </a:solidFill>
              </a:rPr>
              <a:t> and/or for safety of critical equipment</a:t>
            </a:r>
          </a:p>
          <a:p>
            <a:pPr>
              <a:tabLst>
                <a:tab pos="3314700" algn="l"/>
              </a:tabLst>
            </a:pPr>
            <a:r>
              <a:rPr lang="fr-CH" sz="2400" dirty="0">
                <a:solidFill>
                  <a:schemeClr val="tx2"/>
                </a:solidFill>
              </a:rPr>
              <a:t>The </a:t>
            </a:r>
            <a:r>
              <a:rPr lang="fr-CH" sz="2400" b="1" dirty="0">
                <a:solidFill>
                  <a:schemeClr val="tx2"/>
                </a:solidFill>
              </a:rPr>
              <a:t>PCB</a:t>
            </a:r>
            <a:r>
              <a:rPr lang="fr-CH" sz="2400" dirty="0">
                <a:solidFill>
                  <a:schemeClr val="tx2"/>
                </a:solidFill>
              </a:rPr>
              <a:t> must </a:t>
            </a:r>
            <a:r>
              <a:rPr lang="en-GB" sz="2400" b="1" dirty="0">
                <a:solidFill>
                  <a:schemeClr val="tx2"/>
                </a:solidFill>
              </a:rPr>
              <a:t>withstand</a:t>
            </a:r>
            <a:r>
              <a:rPr lang="fr-CH" sz="2400" b="1" dirty="0">
                <a:solidFill>
                  <a:schemeClr val="tx2"/>
                </a:solidFill>
              </a:rPr>
              <a:t> the </a:t>
            </a:r>
            <a:r>
              <a:rPr lang="en-GB" sz="2400" b="1" dirty="0">
                <a:solidFill>
                  <a:schemeClr val="tx2"/>
                </a:solidFill>
              </a:rPr>
              <a:t>assembly</a:t>
            </a:r>
            <a:r>
              <a:rPr lang="fr-CH" sz="2400" b="1" dirty="0">
                <a:solidFill>
                  <a:schemeClr val="tx2"/>
                </a:solidFill>
              </a:rPr>
              <a:t> process </a:t>
            </a:r>
            <a:r>
              <a:rPr lang="fr-CH" sz="1800" dirty="0">
                <a:solidFill>
                  <a:schemeClr val="tx2"/>
                </a:solidFill>
              </a:rPr>
              <a:t>(RoHS, High Tg) </a:t>
            </a:r>
            <a:r>
              <a:rPr lang="fr-CH" sz="2400" dirty="0">
                <a:solidFill>
                  <a:schemeClr val="tx2"/>
                </a:solidFill>
              </a:rPr>
              <a:t>and CERN </a:t>
            </a:r>
            <a:r>
              <a:rPr lang="en-GB" sz="2400" dirty="0">
                <a:solidFill>
                  <a:schemeClr val="tx2"/>
                </a:solidFill>
              </a:rPr>
              <a:t>safety rules </a:t>
            </a:r>
            <a:r>
              <a:rPr lang="en-GB" sz="1800" dirty="0">
                <a:solidFill>
                  <a:schemeClr val="tx2"/>
                </a:solidFill>
              </a:rPr>
              <a:t>(halogen-free base material)</a:t>
            </a:r>
          </a:p>
          <a:p>
            <a:pPr>
              <a:tabLst>
                <a:tab pos="3314700" algn="l"/>
              </a:tabLst>
            </a:pPr>
            <a:r>
              <a:rPr lang="en-US" sz="2400" dirty="0">
                <a:solidFill>
                  <a:schemeClr val="tx2"/>
                </a:solidFill>
              </a:rPr>
              <a:t>As compared to “off the shelf “ components, each PCB is a new product made in limited quantity and </a:t>
            </a:r>
            <a:r>
              <a:rPr lang="en-US" sz="2400" b="1" dirty="0">
                <a:solidFill>
                  <a:schemeClr val="tx2"/>
                </a:solidFill>
              </a:rPr>
              <a:t>each production may be impacted by technical issues</a:t>
            </a:r>
            <a:r>
              <a:rPr lang="en-US" sz="2400" dirty="0">
                <a:solidFill>
                  <a:schemeClr val="tx2"/>
                </a:solidFill>
              </a:rPr>
              <a:t> during the complex manufacturing processes</a:t>
            </a:r>
          </a:p>
        </p:txBody>
      </p:sp>
      <p:sp>
        <p:nvSpPr>
          <p:cNvPr id="9" name="Arrow: Right 8">
            <a:extLst>
              <a:ext uri="{FF2B5EF4-FFF2-40B4-BE49-F238E27FC236}">
                <a16:creationId xmlns:a16="http://schemas.microsoft.com/office/drawing/2014/main" id="{DBB1FCBA-37C1-A7ED-DC5F-BE1EEB029371}"/>
              </a:ext>
            </a:extLst>
          </p:cNvPr>
          <p:cNvSpPr/>
          <p:nvPr/>
        </p:nvSpPr>
        <p:spPr>
          <a:xfrm>
            <a:off x="1715285" y="6017081"/>
            <a:ext cx="1709508" cy="4615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2"/>
              </a:solidFill>
            </a:endParaRPr>
          </a:p>
        </p:txBody>
      </p:sp>
      <p:sp>
        <p:nvSpPr>
          <p:cNvPr id="10" name="TextBox 9">
            <a:extLst>
              <a:ext uri="{FF2B5EF4-FFF2-40B4-BE49-F238E27FC236}">
                <a16:creationId xmlns:a16="http://schemas.microsoft.com/office/drawing/2014/main" id="{C4766CA3-3717-97C2-7462-BDB50AA764F9}"/>
              </a:ext>
            </a:extLst>
          </p:cNvPr>
          <p:cNvSpPr txBox="1"/>
          <p:nvPr/>
        </p:nvSpPr>
        <p:spPr>
          <a:xfrm>
            <a:off x="3109156" y="5985006"/>
            <a:ext cx="7959834" cy="461665"/>
          </a:xfrm>
          <a:prstGeom prst="rect">
            <a:avLst/>
          </a:prstGeom>
          <a:noFill/>
        </p:spPr>
        <p:txBody>
          <a:bodyPr wrap="square">
            <a:spAutoFit/>
          </a:bodyPr>
          <a:lstStyle/>
          <a:p>
            <a:pPr marL="448056" lvl="1" indent="0">
              <a:buNone/>
            </a:pPr>
            <a:r>
              <a:rPr lang="en-GB" sz="2400" b="1" u="sng" dirty="0">
                <a:solidFill>
                  <a:schemeClr val="tx2"/>
                </a:solidFill>
              </a:rPr>
              <a:t>Selection of PCB supplier is critical </a:t>
            </a:r>
          </a:p>
        </p:txBody>
      </p:sp>
    </p:spTree>
    <p:extLst>
      <p:ext uri="{BB962C8B-B14F-4D97-AF65-F5344CB8AC3E}">
        <p14:creationId xmlns:p14="http://schemas.microsoft.com/office/powerpoint/2010/main" val="1407866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52A2DEE-DE46-6313-CBCD-0AA034C68C0B}"/>
              </a:ext>
            </a:extLst>
          </p:cNvPr>
          <p:cNvSpPr txBox="1">
            <a:spLocks/>
          </p:cNvSpPr>
          <p:nvPr/>
        </p:nvSpPr>
        <p:spPr>
          <a:xfrm>
            <a:off x="322126" y="199923"/>
            <a:ext cx="10924371" cy="741780"/>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000" dirty="0">
                <a:solidFill>
                  <a:srgbClr val="0F02BE"/>
                </a:solidFill>
              </a:rPr>
              <a:t>BE-CEM-EPR Electronics Service procurement strategy for bare PCB</a:t>
            </a:r>
            <a:endParaRPr lang="en-GB" sz="3000" dirty="0">
              <a:solidFill>
                <a:srgbClr val="0F02BE"/>
              </a:solidFill>
            </a:endParaRPr>
          </a:p>
        </p:txBody>
      </p:sp>
      <p:sp>
        <p:nvSpPr>
          <p:cNvPr id="5" name="Content Placeholder 7">
            <a:extLst>
              <a:ext uri="{FF2B5EF4-FFF2-40B4-BE49-F238E27FC236}">
                <a16:creationId xmlns:a16="http://schemas.microsoft.com/office/drawing/2014/main" id="{05549E46-4DBF-E1E7-4C63-D1F743EA09F4}"/>
              </a:ext>
            </a:extLst>
          </p:cNvPr>
          <p:cNvSpPr txBox="1">
            <a:spLocks/>
          </p:cNvSpPr>
          <p:nvPr/>
        </p:nvSpPr>
        <p:spPr>
          <a:xfrm>
            <a:off x="92680" y="1711239"/>
            <a:ext cx="11383261" cy="5023996"/>
          </a:xfrm>
          <a:prstGeom prst="rect">
            <a:avLst/>
          </a:prstGeom>
        </p:spPr>
        <p:txBody>
          <a:bodyPr>
            <a:noAutofit/>
          </a:bodyPr>
          <a:lst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mn-lt"/>
                <a:ea typeface="+mn-ea"/>
                <a:cs typeface="+mn-cs"/>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800" kern="1200">
                <a:solidFill>
                  <a:schemeClr val="tx1"/>
                </a:solidFill>
                <a:latin typeface="+mn-lt"/>
                <a:ea typeface="+mn-ea"/>
                <a:cs typeface="+mn-cs"/>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900" dirty="0">
                <a:solidFill>
                  <a:schemeClr val="tx1">
                    <a:lumMod val="75000"/>
                    <a:lumOff val="25000"/>
                  </a:schemeClr>
                </a:solidFill>
              </a:rPr>
              <a:t>Creation of </a:t>
            </a:r>
            <a:r>
              <a:rPr lang="en-GB" sz="1900" b="1" dirty="0">
                <a:solidFill>
                  <a:schemeClr val="tx1">
                    <a:lumMod val="75000"/>
                    <a:lumOff val="25000"/>
                  </a:schemeClr>
                </a:solidFill>
              </a:rPr>
              <a:t>Open Contracts </a:t>
            </a:r>
            <a:r>
              <a:rPr lang="en-GB" sz="1900" dirty="0">
                <a:solidFill>
                  <a:schemeClr val="tx1">
                    <a:lumMod val="75000"/>
                    <a:lumOff val="25000"/>
                  </a:schemeClr>
                </a:solidFill>
              </a:rPr>
              <a:t>with validated firms in CERN Member states</a:t>
            </a:r>
          </a:p>
          <a:p>
            <a:r>
              <a:rPr lang="en-GB" sz="1900" b="1" dirty="0">
                <a:solidFill>
                  <a:schemeClr val="tx1">
                    <a:lumMod val="75000"/>
                    <a:lumOff val="25000"/>
                  </a:schemeClr>
                </a:solidFill>
              </a:rPr>
              <a:t>Market Survey (MS) </a:t>
            </a:r>
            <a:r>
              <a:rPr lang="en-GB" sz="1900" dirty="0">
                <a:solidFill>
                  <a:schemeClr val="tx1">
                    <a:lumMod val="75000"/>
                    <a:lumOff val="25000"/>
                  </a:schemeClr>
                </a:solidFill>
              </a:rPr>
              <a:t>sent (in July 2022) to 69 firms in 23 Member States </a:t>
            </a:r>
          </a:p>
          <a:p>
            <a:pPr lvl="1">
              <a:buClr>
                <a:srgbClr val="5AA3D9"/>
              </a:buClr>
            </a:pPr>
            <a:r>
              <a:rPr lang="en-GB" sz="1900" dirty="0">
                <a:solidFill>
                  <a:schemeClr val="tx1">
                    <a:lumMod val="75000"/>
                    <a:lumOff val="25000"/>
                  </a:schemeClr>
                </a:solidFill>
              </a:rPr>
              <a:t>31 answers received</a:t>
            </a:r>
          </a:p>
          <a:p>
            <a:pPr lvl="1">
              <a:buClr>
                <a:srgbClr val="5AA3D9"/>
              </a:buClr>
            </a:pPr>
            <a:r>
              <a:rPr lang="en-GB" sz="1900" dirty="0">
                <a:solidFill>
                  <a:schemeClr val="tx1">
                    <a:lumMod val="75000"/>
                    <a:lumOff val="25000"/>
                  </a:schemeClr>
                </a:solidFill>
              </a:rPr>
              <a:t>13 companies declined and 18 sent technical answers</a:t>
            </a:r>
          </a:p>
          <a:p>
            <a:pPr lvl="1">
              <a:buClr>
                <a:srgbClr val="5AA3D9"/>
              </a:buClr>
            </a:pPr>
            <a:r>
              <a:rPr lang="en-GB" sz="1900" dirty="0">
                <a:solidFill>
                  <a:schemeClr val="tx1">
                    <a:lumMod val="75000"/>
                    <a:lumOff val="25000"/>
                  </a:schemeClr>
                </a:solidFill>
              </a:rPr>
              <a:t>7 selected based on their replies to the Technical Questionnaire</a:t>
            </a:r>
          </a:p>
          <a:p>
            <a:pPr lvl="1">
              <a:buClr>
                <a:srgbClr val="5AA3D9"/>
              </a:buClr>
            </a:pPr>
            <a:r>
              <a:rPr lang="en-GB" sz="1900" dirty="0">
                <a:solidFill>
                  <a:schemeClr val="tx1">
                    <a:lumMod val="75000"/>
                    <a:lumOff val="25000"/>
                  </a:schemeClr>
                </a:solidFill>
              </a:rPr>
              <a:t>3 technical audits done on companies' production plants</a:t>
            </a:r>
          </a:p>
          <a:p>
            <a:pPr lvl="1">
              <a:buClr>
                <a:srgbClr val="5AA3D9"/>
              </a:buClr>
            </a:pPr>
            <a:r>
              <a:rPr lang="en-GB" sz="1900" dirty="0">
                <a:solidFill>
                  <a:schemeClr val="tx1">
                    <a:lumMod val="75000"/>
                    <a:lumOff val="25000"/>
                  </a:schemeClr>
                </a:solidFill>
              </a:rPr>
              <a:t>7 short listed after technical audits </a:t>
            </a:r>
          </a:p>
          <a:p>
            <a:r>
              <a:rPr lang="en-GB" sz="1900" b="1" dirty="0">
                <a:solidFill>
                  <a:schemeClr val="tx1">
                    <a:lumMod val="75000"/>
                    <a:lumOff val="25000"/>
                  </a:schemeClr>
                </a:solidFill>
              </a:rPr>
              <a:t>Invitation to Tender (IT) </a:t>
            </a:r>
            <a:r>
              <a:rPr lang="en-GB" sz="1900" dirty="0">
                <a:solidFill>
                  <a:schemeClr val="tx1">
                    <a:lumMod val="75000"/>
                    <a:lumOff val="25000"/>
                  </a:schemeClr>
                </a:solidFill>
              </a:rPr>
              <a:t>sent to the 7 firms</a:t>
            </a:r>
          </a:p>
          <a:p>
            <a:pPr lvl="1">
              <a:buClr>
                <a:srgbClr val="5AA3D9"/>
              </a:buClr>
            </a:pPr>
            <a:r>
              <a:rPr lang="en-GB" sz="1900" dirty="0">
                <a:solidFill>
                  <a:schemeClr val="tx1">
                    <a:lumMod val="75000"/>
                    <a:lumOff val="25000"/>
                  </a:schemeClr>
                </a:solidFill>
              </a:rPr>
              <a:t>Based on a list of samples of representative PCB designs produced in the past years</a:t>
            </a:r>
          </a:p>
          <a:p>
            <a:pPr lvl="1">
              <a:buClr>
                <a:srgbClr val="5AA3D9"/>
              </a:buClr>
            </a:pPr>
            <a:r>
              <a:rPr lang="en-GB" sz="1900" dirty="0">
                <a:solidFill>
                  <a:schemeClr val="tx1">
                    <a:lumMod val="75000"/>
                    <a:lumOff val="25000"/>
                  </a:schemeClr>
                </a:solidFill>
              </a:rPr>
              <a:t>A pricing model was part of the deliverable (to guarantee that the costs of the future orders will comply with those announced for the Invitation to Tender)</a:t>
            </a:r>
          </a:p>
          <a:p>
            <a:pPr algn="ctr"/>
            <a:r>
              <a:rPr lang="en-GB" sz="1900" b="1" dirty="0">
                <a:solidFill>
                  <a:schemeClr val="tx1">
                    <a:lumMod val="75000"/>
                    <a:lumOff val="25000"/>
                  </a:schemeClr>
                </a:solidFill>
                <a:sym typeface="Wingdings" panose="05000000000000000000" pitchFamily="2" charset="2"/>
              </a:rPr>
              <a:t> </a:t>
            </a:r>
            <a:r>
              <a:rPr lang="en-GB" sz="1900" b="1" u="sng" dirty="0">
                <a:solidFill>
                  <a:schemeClr val="tx1">
                    <a:lumMod val="75000"/>
                    <a:lumOff val="25000"/>
                  </a:schemeClr>
                </a:solidFill>
              </a:rPr>
              <a:t>2 contracts established in July 2023 and for 3 years with two companies with two times one year possible extension if contract amount not reach</a:t>
            </a:r>
            <a:endParaRPr lang="en-GB" sz="1900" b="1" dirty="0">
              <a:solidFill>
                <a:schemeClr val="tx1">
                  <a:lumMod val="75000"/>
                  <a:lumOff val="25000"/>
                </a:schemeClr>
              </a:solidFill>
            </a:endParaRPr>
          </a:p>
        </p:txBody>
      </p:sp>
      <p:pic>
        <p:nvPicPr>
          <p:cNvPr id="6" name="Picture 5">
            <a:extLst>
              <a:ext uri="{FF2B5EF4-FFF2-40B4-BE49-F238E27FC236}">
                <a16:creationId xmlns:a16="http://schemas.microsoft.com/office/drawing/2014/main" id="{9BD83CED-419D-DB14-EC9E-223FC4018209}"/>
              </a:ext>
            </a:extLst>
          </p:cNvPr>
          <p:cNvPicPr>
            <a:picLocks noChangeAspect="1"/>
          </p:cNvPicPr>
          <p:nvPr/>
        </p:nvPicPr>
        <p:blipFill>
          <a:blip r:embed="rId2"/>
          <a:stretch>
            <a:fillRect/>
          </a:stretch>
        </p:blipFill>
        <p:spPr>
          <a:xfrm>
            <a:off x="8224225" y="1122143"/>
            <a:ext cx="3875095" cy="3702867"/>
          </a:xfrm>
          <a:prstGeom prst="rect">
            <a:avLst/>
          </a:prstGeom>
        </p:spPr>
      </p:pic>
      <p:pic>
        <p:nvPicPr>
          <p:cNvPr id="8" name="Picture 7">
            <a:extLst>
              <a:ext uri="{FF2B5EF4-FFF2-40B4-BE49-F238E27FC236}">
                <a16:creationId xmlns:a16="http://schemas.microsoft.com/office/drawing/2014/main" id="{CC2C294B-AD31-1A37-910F-EC18FD6F159C}"/>
              </a:ext>
            </a:extLst>
          </p:cNvPr>
          <p:cNvPicPr>
            <a:picLocks noChangeAspect="1"/>
          </p:cNvPicPr>
          <p:nvPr/>
        </p:nvPicPr>
        <p:blipFill>
          <a:blip r:embed="rId3"/>
          <a:stretch>
            <a:fillRect/>
          </a:stretch>
        </p:blipFill>
        <p:spPr>
          <a:xfrm>
            <a:off x="233917" y="652605"/>
            <a:ext cx="5311742" cy="1058634"/>
          </a:xfrm>
          <a:prstGeom prst="rect">
            <a:avLst/>
          </a:prstGeom>
        </p:spPr>
      </p:pic>
      <p:sp>
        <p:nvSpPr>
          <p:cNvPr id="2" name="Date Placeholder 9">
            <a:extLst>
              <a:ext uri="{FF2B5EF4-FFF2-40B4-BE49-F238E27FC236}">
                <a16:creationId xmlns:a16="http://schemas.microsoft.com/office/drawing/2014/main" id="{3E953CAF-6745-7B0C-3EC4-4F8AF46F5CD2}"/>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3" name="Slide Number Placeholder 7">
            <a:extLst>
              <a:ext uri="{FF2B5EF4-FFF2-40B4-BE49-F238E27FC236}">
                <a16:creationId xmlns:a16="http://schemas.microsoft.com/office/drawing/2014/main" id="{C12E8BF7-B067-C170-AD74-669BF2381917}"/>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7</a:t>
            </a:fld>
            <a:endParaRPr lang="en-GB" noProof="1"/>
          </a:p>
        </p:txBody>
      </p:sp>
    </p:spTree>
    <p:extLst>
      <p:ext uri="{BB962C8B-B14F-4D97-AF65-F5344CB8AC3E}">
        <p14:creationId xmlns:p14="http://schemas.microsoft.com/office/powerpoint/2010/main" val="3818234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B7A821-68D3-87BD-44DA-61FD85E70D1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EDB6A012-4126-D430-89AB-8545E189594C}"/>
              </a:ext>
            </a:extLst>
          </p:cNvPr>
          <p:cNvSpPr txBox="1">
            <a:spLocks/>
          </p:cNvSpPr>
          <p:nvPr/>
        </p:nvSpPr>
        <p:spPr>
          <a:xfrm>
            <a:off x="103130" y="221936"/>
            <a:ext cx="11877797" cy="741780"/>
          </a:xfrm>
          <a:prstGeom prst="rect">
            <a:avLst/>
          </a:prstGeom>
        </p:spPr>
        <p:txBody>
          <a:bodyPr vert="horz" lIns="91440" tIns="45720" rIns="91440" bIns="45720" rtlCol="0" anchor="t">
            <a:normAutofit fontScale="850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000" dirty="0">
                <a:solidFill>
                  <a:srgbClr val="0F02BE"/>
                </a:solidFill>
              </a:rPr>
              <a:t>BE-CEM-EPR Electronics Service procurement strategy for electronics assembly</a:t>
            </a:r>
            <a:endParaRPr lang="en-GB" sz="3000" dirty="0">
              <a:solidFill>
                <a:srgbClr val="0F02BE"/>
              </a:solidFill>
            </a:endParaRPr>
          </a:p>
        </p:txBody>
      </p:sp>
      <p:sp>
        <p:nvSpPr>
          <p:cNvPr id="2" name="Date Placeholder 9">
            <a:extLst>
              <a:ext uri="{FF2B5EF4-FFF2-40B4-BE49-F238E27FC236}">
                <a16:creationId xmlns:a16="http://schemas.microsoft.com/office/drawing/2014/main" id="{2487B2A2-AF08-26FA-2B38-DA29F2A08B5E}"/>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3" name="Slide Number Placeholder 7">
            <a:extLst>
              <a:ext uri="{FF2B5EF4-FFF2-40B4-BE49-F238E27FC236}">
                <a16:creationId xmlns:a16="http://schemas.microsoft.com/office/drawing/2014/main" id="{ACB7F3FB-6357-D192-93C6-6E3723D04473}"/>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8</a:t>
            </a:fld>
            <a:endParaRPr lang="en-GB" noProof="1"/>
          </a:p>
        </p:txBody>
      </p:sp>
      <p:pic>
        <p:nvPicPr>
          <p:cNvPr id="9" name="Picture 8">
            <a:extLst>
              <a:ext uri="{FF2B5EF4-FFF2-40B4-BE49-F238E27FC236}">
                <a16:creationId xmlns:a16="http://schemas.microsoft.com/office/drawing/2014/main" id="{C5941B1E-4CF0-A7D1-D980-B5293DC9DB7E}"/>
              </a:ext>
            </a:extLst>
          </p:cNvPr>
          <p:cNvPicPr>
            <a:picLocks noChangeAspect="1"/>
          </p:cNvPicPr>
          <p:nvPr/>
        </p:nvPicPr>
        <p:blipFill>
          <a:blip r:embed="rId2"/>
          <a:stretch>
            <a:fillRect/>
          </a:stretch>
        </p:blipFill>
        <p:spPr>
          <a:xfrm>
            <a:off x="152894" y="592826"/>
            <a:ext cx="5389490" cy="1085436"/>
          </a:xfrm>
          <a:prstGeom prst="rect">
            <a:avLst/>
          </a:prstGeom>
        </p:spPr>
      </p:pic>
      <p:sp>
        <p:nvSpPr>
          <p:cNvPr id="10" name="Rectangle 9">
            <a:extLst>
              <a:ext uri="{FF2B5EF4-FFF2-40B4-BE49-F238E27FC236}">
                <a16:creationId xmlns:a16="http://schemas.microsoft.com/office/drawing/2014/main" id="{7644ECA5-6AA0-0E79-8AA3-6401EA939AF7}"/>
              </a:ext>
            </a:extLst>
          </p:cNvPr>
          <p:cNvSpPr/>
          <p:nvPr/>
        </p:nvSpPr>
        <p:spPr>
          <a:xfrm>
            <a:off x="-68424" y="1678262"/>
            <a:ext cx="11309433" cy="5016758"/>
          </a:xfrm>
          <a:prstGeom prst="rect">
            <a:avLst/>
          </a:prstGeom>
        </p:spPr>
        <p:txBody>
          <a:bodyPr wrap="square">
            <a:spAutoFit/>
          </a:bodyPr>
          <a:lstStyle/>
          <a:p>
            <a:pPr marL="800100" lvl="1" indent="-342900">
              <a:buFont typeface="Arial" panose="020B0604020202020204" pitchFamily="34" charset="0"/>
              <a:buChar char="•"/>
            </a:pPr>
            <a:r>
              <a:rPr lang="en-US" sz="2000" dirty="0">
                <a:solidFill>
                  <a:schemeClr val="tx2"/>
                </a:solidFill>
              </a:rPr>
              <a:t> 	3 categories of assemblies</a:t>
            </a:r>
          </a:p>
          <a:p>
            <a:pPr marL="1257300" lvl="2" indent="-342900">
              <a:buFont typeface="Arial" panose="020B0604020202020204" pitchFamily="34" charset="0"/>
              <a:buChar char="•"/>
            </a:pPr>
            <a:r>
              <a:rPr lang="en-US" sz="2000" dirty="0">
                <a:solidFill>
                  <a:schemeClr val="tx2"/>
                </a:solidFill>
              </a:rPr>
              <a:t> </a:t>
            </a:r>
            <a:r>
              <a:rPr lang="en-US" sz="2000" b="1" dirty="0">
                <a:solidFill>
                  <a:schemeClr val="tx2"/>
                </a:solidFill>
              </a:rPr>
              <a:t>Simple: </a:t>
            </a:r>
            <a:r>
              <a:rPr lang="en-US" sz="2000" dirty="0">
                <a:solidFill>
                  <a:schemeClr val="tx2"/>
                </a:solidFill>
              </a:rPr>
              <a:t>through hole components, low density</a:t>
            </a:r>
          </a:p>
          <a:p>
            <a:pPr marL="1257300" lvl="2" indent="-342900">
              <a:buFont typeface="Arial" panose="020B0604020202020204" pitchFamily="34" charset="0"/>
              <a:buChar char="•"/>
            </a:pPr>
            <a:r>
              <a:rPr lang="en-US" sz="2000" dirty="0">
                <a:solidFill>
                  <a:schemeClr val="tx2"/>
                </a:solidFill>
              </a:rPr>
              <a:t> </a:t>
            </a:r>
            <a:r>
              <a:rPr lang="en-US" sz="2000" b="1" dirty="0">
                <a:solidFill>
                  <a:schemeClr val="tx2"/>
                </a:solidFill>
              </a:rPr>
              <a:t>Intermediate: </a:t>
            </a:r>
            <a:r>
              <a:rPr lang="en-US" sz="2000" dirty="0">
                <a:solidFill>
                  <a:schemeClr val="tx2"/>
                </a:solidFill>
              </a:rPr>
              <a:t>Through hole and simple SMD components</a:t>
            </a:r>
          </a:p>
          <a:p>
            <a:pPr marL="1257300" lvl="2" indent="-342900">
              <a:buFont typeface="Arial" panose="020B0604020202020204" pitchFamily="34" charset="0"/>
              <a:buChar char="•"/>
            </a:pPr>
            <a:r>
              <a:rPr lang="en-US" sz="2000" dirty="0">
                <a:solidFill>
                  <a:schemeClr val="tx2"/>
                </a:solidFill>
              </a:rPr>
              <a:t> </a:t>
            </a:r>
            <a:r>
              <a:rPr lang="en-US" sz="2000" b="1" dirty="0">
                <a:solidFill>
                  <a:schemeClr val="tx2"/>
                </a:solidFill>
              </a:rPr>
              <a:t>Complex: </a:t>
            </a:r>
            <a:r>
              <a:rPr lang="en-US" sz="2000" dirty="0">
                <a:solidFill>
                  <a:schemeClr val="tx2"/>
                </a:solidFill>
              </a:rPr>
              <a:t>BGA, QFN, LGA packages</a:t>
            </a:r>
          </a:p>
          <a:p>
            <a:pPr lvl="2"/>
            <a:endParaRPr lang="en-US" sz="2000" dirty="0">
              <a:solidFill>
                <a:schemeClr val="tx2"/>
              </a:solidFill>
            </a:endParaRPr>
          </a:p>
          <a:p>
            <a:pPr marL="896938" lvl="1" indent="-439738">
              <a:buFont typeface="Arial" panose="020B0604020202020204" pitchFamily="34" charset="0"/>
              <a:buChar char="•"/>
            </a:pPr>
            <a:r>
              <a:rPr lang="en-US" sz="2000" b="1" dirty="0">
                <a:solidFill>
                  <a:schemeClr val="tx2"/>
                </a:solidFill>
              </a:rPr>
              <a:t>Each category </a:t>
            </a:r>
            <a:r>
              <a:rPr lang="en-US" sz="2000" dirty="0">
                <a:solidFill>
                  <a:schemeClr val="tx2"/>
                </a:solidFill>
              </a:rPr>
              <a:t>has its assembly requirements, </a:t>
            </a:r>
            <a:r>
              <a:rPr lang="en-US" sz="2000" b="1" dirty="0">
                <a:solidFill>
                  <a:schemeClr val="tx2"/>
                </a:solidFill>
              </a:rPr>
              <a:t>leading to </a:t>
            </a:r>
          </a:p>
          <a:p>
            <a:pPr lvl="1"/>
            <a:r>
              <a:rPr lang="en-US" sz="2000" b="1" dirty="0">
                <a:solidFill>
                  <a:schemeClr val="tx2"/>
                </a:solidFill>
              </a:rPr>
              <a:t>	different processes and equipment</a:t>
            </a:r>
          </a:p>
          <a:p>
            <a:pPr lvl="1"/>
            <a:endParaRPr lang="en-US" sz="2000" dirty="0">
              <a:solidFill>
                <a:schemeClr val="tx2"/>
              </a:solidFill>
            </a:endParaRPr>
          </a:p>
          <a:p>
            <a:pPr marL="800100" lvl="1" indent="-342900">
              <a:buFont typeface="Arial" panose="020B0604020202020204" pitchFamily="34" charset="0"/>
              <a:buChar char="•"/>
            </a:pPr>
            <a:r>
              <a:rPr lang="en-US" sz="2000" dirty="0">
                <a:solidFill>
                  <a:schemeClr val="tx2"/>
                </a:solidFill>
              </a:rPr>
              <a:t> 	A firm equipped for the assembly of complex boards </a:t>
            </a:r>
          </a:p>
          <a:p>
            <a:pPr lvl="1"/>
            <a:r>
              <a:rPr lang="en-US" sz="2000" dirty="0">
                <a:solidFill>
                  <a:schemeClr val="tx2"/>
                </a:solidFill>
              </a:rPr>
              <a:t>	will not be competitive for simple ones</a:t>
            </a:r>
          </a:p>
          <a:p>
            <a:pPr lvl="1"/>
            <a:endParaRPr lang="en-US" sz="2000" dirty="0">
              <a:solidFill>
                <a:schemeClr val="tx2"/>
              </a:solidFill>
            </a:endParaRPr>
          </a:p>
          <a:p>
            <a:pPr marL="800100" lvl="1" indent="-342900">
              <a:buFont typeface="Arial" panose="020B0604020202020204" pitchFamily="34" charset="0"/>
              <a:buChar char="•"/>
            </a:pPr>
            <a:r>
              <a:rPr lang="en-US" sz="2000" dirty="0">
                <a:solidFill>
                  <a:schemeClr val="tx2"/>
                </a:solidFill>
              </a:rPr>
              <a:t> 	</a:t>
            </a:r>
            <a:r>
              <a:rPr lang="en-US" sz="2000" b="1" dirty="0">
                <a:solidFill>
                  <a:schemeClr val="tx2"/>
                </a:solidFill>
              </a:rPr>
              <a:t>Urgent projects </a:t>
            </a:r>
            <a:r>
              <a:rPr lang="en-US" sz="2000" dirty="0">
                <a:solidFill>
                  <a:schemeClr val="tx2"/>
                </a:solidFill>
              </a:rPr>
              <a:t>often require </a:t>
            </a:r>
            <a:r>
              <a:rPr lang="en-US" sz="2000" b="1" dirty="0">
                <a:solidFill>
                  <a:schemeClr val="tx2"/>
                </a:solidFill>
              </a:rPr>
              <a:t>proximity to the firm</a:t>
            </a:r>
          </a:p>
          <a:p>
            <a:pPr lvl="1"/>
            <a:endParaRPr lang="en-US" sz="2000" dirty="0">
              <a:solidFill>
                <a:schemeClr val="tx2"/>
              </a:solidFill>
            </a:endParaRPr>
          </a:p>
          <a:p>
            <a:pPr marL="896938" lvl="1" indent="-439738">
              <a:buFont typeface="Arial" panose="020B0604020202020204" pitchFamily="34" charset="0"/>
              <a:buChar char="•"/>
            </a:pPr>
            <a:r>
              <a:rPr lang="en-AU" sz="2000" dirty="0">
                <a:solidFill>
                  <a:schemeClr val="tx2"/>
                </a:solidFill>
              </a:rPr>
              <a:t>Too varied to establish a standard pricing model and create an Open Contract. </a:t>
            </a:r>
            <a:r>
              <a:rPr lang="en-US" sz="2000" dirty="0">
                <a:solidFill>
                  <a:schemeClr val="tx2"/>
                </a:solidFill>
              </a:rPr>
              <a:t>An Open Contract requires a pricing model to guarantee the best cost at any time and for any project. </a:t>
            </a:r>
            <a:r>
              <a:rPr lang="en-US" sz="2000" b="1" dirty="0">
                <a:solidFill>
                  <a:schemeClr val="tx2"/>
                </a:solidFill>
              </a:rPr>
              <a:t>For assembly, a price model is not easy to establish or will be too expensive</a:t>
            </a:r>
          </a:p>
        </p:txBody>
      </p:sp>
      <p:grpSp>
        <p:nvGrpSpPr>
          <p:cNvPr id="12" name="Group 11">
            <a:extLst>
              <a:ext uri="{FF2B5EF4-FFF2-40B4-BE49-F238E27FC236}">
                <a16:creationId xmlns:a16="http://schemas.microsoft.com/office/drawing/2014/main" id="{F15A2CF7-D706-1201-FD2C-AA344BECD4F3}"/>
              </a:ext>
            </a:extLst>
          </p:cNvPr>
          <p:cNvGrpSpPr/>
          <p:nvPr/>
        </p:nvGrpSpPr>
        <p:grpSpPr>
          <a:xfrm>
            <a:off x="8052244" y="1399700"/>
            <a:ext cx="3828081" cy="3809293"/>
            <a:chOff x="6125520" y="1244490"/>
            <a:chExt cx="5134879" cy="5053794"/>
          </a:xfrm>
        </p:grpSpPr>
        <p:sp>
          <p:nvSpPr>
            <p:cNvPr id="13" name="TextBox 12">
              <a:extLst>
                <a:ext uri="{FF2B5EF4-FFF2-40B4-BE49-F238E27FC236}">
                  <a16:creationId xmlns:a16="http://schemas.microsoft.com/office/drawing/2014/main" id="{B07AB9BE-8CA8-7C92-9B09-5A77EAB8045B}"/>
                </a:ext>
              </a:extLst>
            </p:cNvPr>
            <p:cNvSpPr txBox="1"/>
            <p:nvPr/>
          </p:nvSpPr>
          <p:spPr>
            <a:xfrm>
              <a:off x="7170935" y="5889956"/>
              <a:ext cx="3701139" cy="408328"/>
            </a:xfrm>
            <a:prstGeom prst="rect">
              <a:avLst/>
            </a:prstGeom>
            <a:noFill/>
          </p:spPr>
          <p:txBody>
            <a:bodyPr wrap="square">
              <a:spAutoFit/>
            </a:bodyPr>
            <a:lstStyle/>
            <a:p>
              <a:r>
                <a:rPr lang="en-GB" sz="1400" dirty="0">
                  <a:solidFill>
                    <a:schemeClr val="tx2"/>
                  </a:solidFill>
                </a:rPr>
                <a:t>LHC ADT Beam Position Module</a:t>
              </a:r>
            </a:p>
          </p:txBody>
        </p:sp>
        <p:pic>
          <p:nvPicPr>
            <p:cNvPr id="14" name="Picture 13">
              <a:extLst>
                <a:ext uri="{FF2B5EF4-FFF2-40B4-BE49-F238E27FC236}">
                  <a16:creationId xmlns:a16="http://schemas.microsoft.com/office/drawing/2014/main" id="{CF296213-DABD-F2B0-B12A-CF815F15B168}"/>
                </a:ext>
              </a:extLst>
            </p:cNvPr>
            <p:cNvPicPr>
              <a:picLocks noChangeAspect="1"/>
            </p:cNvPicPr>
            <p:nvPr/>
          </p:nvPicPr>
          <p:blipFill>
            <a:blip r:embed="rId3"/>
            <a:stretch>
              <a:fillRect/>
            </a:stretch>
          </p:blipFill>
          <p:spPr>
            <a:xfrm rot="16200000">
              <a:off x="6351233" y="1018777"/>
              <a:ext cx="4683453" cy="5134879"/>
            </a:xfrm>
            <a:prstGeom prst="rect">
              <a:avLst/>
            </a:prstGeom>
          </p:spPr>
        </p:pic>
      </p:grpSp>
    </p:spTree>
    <p:extLst>
      <p:ext uri="{BB962C8B-B14F-4D97-AF65-F5344CB8AC3E}">
        <p14:creationId xmlns:p14="http://schemas.microsoft.com/office/powerpoint/2010/main" val="1314668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8C253B-216E-0F54-86AF-B0818BCCF8AF}"/>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C552129F-37F6-B3CE-EC0E-4FA8069D3541}"/>
              </a:ext>
            </a:extLst>
          </p:cNvPr>
          <p:cNvSpPr txBox="1">
            <a:spLocks/>
          </p:cNvSpPr>
          <p:nvPr/>
        </p:nvSpPr>
        <p:spPr>
          <a:xfrm>
            <a:off x="103130" y="221936"/>
            <a:ext cx="11877797" cy="741780"/>
          </a:xfrm>
          <a:prstGeom prst="rect">
            <a:avLst/>
          </a:prstGeom>
        </p:spPr>
        <p:txBody>
          <a:bodyPr vert="horz" lIns="91440" tIns="45720" rIns="91440" bIns="45720" rtlCol="0" anchor="t">
            <a:normAutofit fontScale="850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000" dirty="0">
                <a:solidFill>
                  <a:srgbClr val="0F02BE"/>
                </a:solidFill>
              </a:rPr>
              <a:t>BE-CEM-EPR Electronics Service procurement strategy for electronics assembly</a:t>
            </a:r>
            <a:endParaRPr lang="en-GB" sz="3000" dirty="0">
              <a:solidFill>
                <a:srgbClr val="0F02BE"/>
              </a:solidFill>
            </a:endParaRPr>
          </a:p>
        </p:txBody>
      </p:sp>
      <p:sp>
        <p:nvSpPr>
          <p:cNvPr id="2" name="Date Placeholder 9">
            <a:extLst>
              <a:ext uri="{FF2B5EF4-FFF2-40B4-BE49-F238E27FC236}">
                <a16:creationId xmlns:a16="http://schemas.microsoft.com/office/drawing/2014/main" id="{22892F41-B74A-24AE-7ED2-B00CF245D5A3}"/>
              </a:ext>
            </a:extLst>
          </p:cNvPr>
          <p:cNvSpPr>
            <a:spLocks noGrp="1"/>
          </p:cNvSpPr>
          <p:nvPr>
            <p:ph type="dt" sz="half" idx="10"/>
          </p:nvPr>
        </p:nvSpPr>
        <p:spPr>
          <a:xfrm>
            <a:off x="11068989" y="6492875"/>
            <a:ext cx="911939" cy="365125"/>
          </a:xfrm>
        </p:spPr>
        <p:txBody>
          <a:bodyPr/>
          <a:lstStyle/>
          <a:p>
            <a:pPr rtl="0"/>
            <a:fld id="{7CAEC5EF-29F4-4AD5-ADAB-CC75FF46C0BD}" type="datetime1">
              <a:rPr lang="en-GB" noProof="1" smtClean="0"/>
              <a:t>05/11/2025</a:t>
            </a:fld>
            <a:endParaRPr lang="en-GB" noProof="1"/>
          </a:p>
        </p:txBody>
      </p:sp>
      <p:sp>
        <p:nvSpPr>
          <p:cNvPr id="3" name="Slide Number Placeholder 7">
            <a:extLst>
              <a:ext uri="{FF2B5EF4-FFF2-40B4-BE49-F238E27FC236}">
                <a16:creationId xmlns:a16="http://schemas.microsoft.com/office/drawing/2014/main" id="{640E9889-F67E-2D6A-9139-5ABD7DA88FCC}"/>
              </a:ext>
            </a:extLst>
          </p:cNvPr>
          <p:cNvSpPr txBox="1">
            <a:spLocks/>
          </p:cNvSpPr>
          <p:nvPr/>
        </p:nvSpPr>
        <p:spPr>
          <a:xfrm>
            <a:off x="11880325" y="6548840"/>
            <a:ext cx="311675" cy="25319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GB" noProof="1" smtClean="0"/>
              <a:pPr/>
              <a:t>9</a:t>
            </a:fld>
            <a:endParaRPr lang="en-GB" noProof="1"/>
          </a:p>
        </p:txBody>
      </p:sp>
      <p:pic>
        <p:nvPicPr>
          <p:cNvPr id="9" name="Picture 8">
            <a:extLst>
              <a:ext uri="{FF2B5EF4-FFF2-40B4-BE49-F238E27FC236}">
                <a16:creationId xmlns:a16="http://schemas.microsoft.com/office/drawing/2014/main" id="{B17D1FA2-F9B5-B99C-C4E3-E3E8737C0774}"/>
              </a:ext>
            </a:extLst>
          </p:cNvPr>
          <p:cNvPicPr>
            <a:picLocks noChangeAspect="1"/>
          </p:cNvPicPr>
          <p:nvPr/>
        </p:nvPicPr>
        <p:blipFill>
          <a:blip r:embed="rId2"/>
          <a:stretch>
            <a:fillRect/>
          </a:stretch>
        </p:blipFill>
        <p:spPr>
          <a:xfrm>
            <a:off x="152894" y="592826"/>
            <a:ext cx="5389490" cy="1085436"/>
          </a:xfrm>
          <a:prstGeom prst="rect">
            <a:avLst/>
          </a:prstGeom>
        </p:spPr>
      </p:pic>
      <p:sp>
        <p:nvSpPr>
          <p:cNvPr id="5" name="Content Placeholder 2">
            <a:extLst>
              <a:ext uri="{FF2B5EF4-FFF2-40B4-BE49-F238E27FC236}">
                <a16:creationId xmlns:a16="http://schemas.microsoft.com/office/drawing/2014/main" id="{88866D12-B673-CF1C-E118-79AE252001FD}"/>
              </a:ext>
            </a:extLst>
          </p:cNvPr>
          <p:cNvSpPr txBox="1">
            <a:spLocks/>
          </p:cNvSpPr>
          <p:nvPr/>
        </p:nvSpPr>
        <p:spPr>
          <a:xfrm>
            <a:off x="103130" y="1823945"/>
            <a:ext cx="11513763" cy="4762230"/>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rgbClr val="5AA3D9"/>
              </a:buClr>
              <a:buFont typeface="Wingdings" panose="05000000000000000000" pitchFamily="2" charset="2"/>
              <a:buChar char="ü"/>
            </a:pPr>
            <a:r>
              <a:rPr lang="en-AU" sz="1800" b="1" dirty="0">
                <a:solidFill>
                  <a:schemeClr val="tx2"/>
                </a:solidFill>
              </a:rPr>
              <a:t>ISO 9001:2015 certified company</a:t>
            </a:r>
          </a:p>
          <a:p>
            <a:pPr>
              <a:buClr>
                <a:srgbClr val="5AA3D9"/>
              </a:buClr>
              <a:buFont typeface="Wingdings" panose="05000000000000000000" pitchFamily="2" charset="2"/>
              <a:buChar char="ü"/>
            </a:pPr>
            <a:r>
              <a:rPr lang="en-AU" sz="1800" b="1" dirty="0">
                <a:solidFill>
                  <a:schemeClr val="tx2"/>
                </a:solidFill>
              </a:rPr>
              <a:t>In a CERN Member State </a:t>
            </a:r>
            <a:r>
              <a:rPr lang="en-AU" sz="1800" dirty="0">
                <a:solidFill>
                  <a:schemeClr val="tx2"/>
                </a:solidFill>
              </a:rPr>
              <a:t>or </a:t>
            </a:r>
            <a:r>
              <a:rPr lang="en-US" sz="1800" dirty="0">
                <a:solidFill>
                  <a:schemeClr val="tx2"/>
                </a:solidFill>
              </a:rPr>
              <a:t>Associate Member States</a:t>
            </a:r>
            <a:endParaRPr lang="en-AU" sz="1800" dirty="0">
              <a:solidFill>
                <a:schemeClr val="tx2"/>
              </a:solidFill>
            </a:endParaRPr>
          </a:p>
          <a:p>
            <a:pPr>
              <a:buClr>
                <a:srgbClr val="5AA3D9"/>
              </a:buClr>
              <a:buFont typeface="Wingdings" panose="05000000000000000000" pitchFamily="2" charset="2"/>
              <a:buChar char="ü"/>
            </a:pPr>
            <a:r>
              <a:rPr lang="en-AU" sz="1800" dirty="0">
                <a:solidFill>
                  <a:schemeClr val="tx2"/>
                </a:solidFill>
              </a:rPr>
              <a:t>All process steps shall be done in-house, </a:t>
            </a:r>
            <a:r>
              <a:rPr lang="en-AU" sz="1800" b="1" dirty="0">
                <a:solidFill>
                  <a:srgbClr val="C00000"/>
                </a:solidFill>
              </a:rPr>
              <a:t>no subcontracting allowed</a:t>
            </a:r>
          </a:p>
          <a:p>
            <a:pPr>
              <a:buClr>
                <a:srgbClr val="5AA3D9"/>
              </a:buClr>
              <a:buFont typeface="Wingdings" panose="05000000000000000000" pitchFamily="2" charset="2"/>
              <a:buChar char="ü"/>
            </a:pPr>
            <a:r>
              <a:rPr lang="en-AU" sz="1800" dirty="0">
                <a:solidFill>
                  <a:schemeClr val="tx2"/>
                </a:solidFill>
              </a:rPr>
              <a:t>Companies accepting kitting (bare PCB and components)</a:t>
            </a:r>
          </a:p>
          <a:p>
            <a:pPr>
              <a:buClr>
                <a:srgbClr val="5AA3D9"/>
              </a:buClr>
              <a:buFont typeface="Wingdings" panose="05000000000000000000" pitchFamily="2" charset="2"/>
              <a:buChar char="ü"/>
            </a:pPr>
            <a:r>
              <a:rPr lang="en-AU" sz="1800" b="1" dirty="0">
                <a:solidFill>
                  <a:srgbClr val="C00000"/>
                </a:solidFill>
              </a:rPr>
              <a:t>Industrial cleaning process in-house is mandatory</a:t>
            </a:r>
          </a:p>
          <a:p>
            <a:pPr>
              <a:buClr>
                <a:srgbClr val="5AA3D9"/>
              </a:buClr>
              <a:buFont typeface="Wingdings" panose="05000000000000000000" pitchFamily="2" charset="2"/>
              <a:buChar char="ü"/>
            </a:pPr>
            <a:r>
              <a:rPr lang="en-AU" sz="1800" dirty="0">
                <a:solidFill>
                  <a:schemeClr val="tx2"/>
                </a:solidFill>
              </a:rPr>
              <a:t>Vapour phase oven is a real advantage</a:t>
            </a:r>
          </a:p>
          <a:p>
            <a:pPr>
              <a:buClr>
                <a:srgbClr val="5AA3D9"/>
              </a:buClr>
              <a:buFont typeface="Wingdings" panose="05000000000000000000" pitchFamily="2" charset="2"/>
              <a:buChar char="ü"/>
            </a:pPr>
            <a:r>
              <a:rPr lang="en-AU" sz="1800" dirty="0">
                <a:solidFill>
                  <a:schemeClr val="tx2"/>
                </a:solidFill>
              </a:rPr>
              <a:t>AOI inspection is mandatory</a:t>
            </a:r>
          </a:p>
          <a:p>
            <a:pPr>
              <a:buClr>
                <a:srgbClr val="5AA3D9"/>
              </a:buClr>
              <a:buFont typeface="Wingdings" panose="05000000000000000000" pitchFamily="2" charset="2"/>
              <a:buChar char="ü"/>
            </a:pPr>
            <a:r>
              <a:rPr lang="en-AU" sz="1800" dirty="0">
                <a:solidFill>
                  <a:schemeClr val="tx2"/>
                </a:solidFill>
              </a:rPr>
              <a:t>Assembly processes according to J-STD-001 and </a:t>
            </a:r>
            <a:r>
              <a:rPr lang="en-GB" sz="1800" dirty="0">
                <a:solidFill>
                  <a:schemeClr val="tx2"/>
                </a:solidFill>
              </a:rPr>
              <a:t>IPC/JEDEC-J-STD-033</a:t>
            </a:r>
            <a:endParaRPr lang="en-AU" sz="1800" dirty="0">
              <a:solidFill>
                <a:schemeClr val="tx2"/>
              </a:solidFill>
            </a:endParaRPr>
          </a:p>
          <a:p>
            <a:pPr>
              <a:buClr>
                <a:srgbClr val="5AA3D9"/>
              </a:buClr>
              <a:buFont typeface="Wingdings" panose="05000000000000000000" pitchFamily="2" charset="2"/>
              <a:buChar char="ü"/>
            </a:pPr>
            <a:r>
              <a:rPr lang="en-AU" sz="1800" dirty="0">
                <a:solidFill>
                  <a:schemeClr val="tx2"/>
                </a:solidFill>
              </a:rPr>
              <a:t>Acceptance of electronic assemblies in compliance with IPC-A-610 and IPC-A-620 </a:t>
            </a:r>
          </a:p>
          <a:p>
            <a:pPr>
              <a:buClr>
                <a:srgbClr val="5AA3D9"/>
              </a:buClr>
              <a:buFont typeface="Wingdings" panose="05000000000000000000" pitchFamily="2" charset="2"/>
              <a:buChar char="ü"/>
            </a:pPr>
            <a:endParaRPr lang="en-AU" sz="1800" dirty="0">
              <a:solidFill>
                <a:schemeClr val="tx2"/>
              </a:solidFill>
            </a:endParaRPr>
          </a:p>
          <a:p>
            <a:pPr marL="36576" indent="0">
              <a:buClr>
                <a:srgbClr val="5AA3D9"/>
              </a:buClr>
              <a:buNone/>
            </a:pPr>
            <a:endParaRPr lang="fr-CH" sz="1800" dirty="0">
              <a:solidFill>
                <a:schemeClr val="tx2"/>
              </a:solidFill>
            </a:endParaRPr>
          </a:p>
          <a:p>
            <a:pPr marL="635508" lvl="2" indent="0">
              <a:buClr>
                <a:srgbClr val="5AA3D9"/>
              </a:buClr>
              <a:buNone/>
            </a:pPr>
            <a:r>
              <a:rPr lang="en-GB" sz="1800" b="1" dirty="0">
                <a:solidFill>
                  <a:schemeClr val="tx2"/>
                </a:solidFill>
              </a:rPr>
              <a:t>	</a:t>
            </a:r>
          </a:p>
          <a:p>
            <a:pPr marL="978408" lvl="2">
              <a:buClr>
                <a:srgbClr val="5AA3D9"/>
              </a:buClr>
              <a:buFont typeface="Wingdings" panose="05000000000000000000" pitchFamily="2" charset="2"/>
              <a:buChar char="ü"/>
            </a:pPr>
            <a:endParaRPr lang="en-GB" sz="1800" b="1" dirty="0">
              <a:solidFill>
                <a:schemeClr val="tx2"/>
              </a:solidFill>
            </a:endParaRPr>
          </a:p>
          <a:p>
            <a:pPr marL="978408" lvl="2">
              <a:buClr>
                <a:srgbClr val="5AA3D9"/>
              </a:buClr>
              <a:buFont typeface="Wingdings" panose="05000000000000000000" pitchFamily="2" charset="2"/>
              <a:buChar char="ü"/>
            </a:pPr>
            <a:endParaRPr lang="en-GB" sz="1800" b="1" dirty="0">
              <a:solidFill>
                <a:schemeClr val="tx2"/>
              </a:solidFill>
            </a:endParaRPr>
          </a:p>
          <a:p>
            <a:pPr marL="978408" lvl="2">
              <a:buClr>
                <a:srgbClr val="5AA3D9"/>
              </a:buClr>
              <a:buFont typeface="Wingdings" panose="05000000000000000000" pitchFamily="2" charset="2"/>
              <a:buChar char="ü"/>
            </a:pPr>
            <a:endParaRPr lang="en-GB" sz="1800" b="1" dirty="0">
              <a:solidFill>
                <a:schemeClr val="tx2"/>
              </a:solidFill>
            </a:endParaRPr>
          </a:p>
          <a:p>
            <a:pPr marL="448056" lvl="1" indent="0">
              <a:buClr>
                <a:srgbClr val="5AA3D9"/>
              </a:buClr>
              <a:buNone/>
            </a:pPr>
            <a:endParaRPr lang="en-GB" sz="1800" b="1" dirty="0">
              <a:solidFill>
                <a:schemeClr val="tx2"/>
              </a:solidFill>
            </a:endParaRPr>
          </a:p>
        </p:txBody>
      </p:sp>
      <p:grpSp>
        <p:nvGrpSpPr>
          <p:cNvPr id="6" name="Group 5">
            <a:extLst>
              <a:ext uri="{FF2B5EF4-FFF2-40B4-BE49-F238E27FC236}">
                <a16:creationId xmlns:a16="http://schemas.microsoft.com/office/drawing/2014/main" id="{72B0CAEC-A440-3FF6-67BC-1D50F7126A9B}"/>
              </a:ext>
            </a:extLst>
          </p:cNvPr>
          <p:cNvGrpSpPr/>
          <p:nvPr/>
        </p:nvGrpSpPr>
        <p:grpSpPr>
          <a:xfrm>
            <a:off x="290384" y="4814595"/>
            <a:ext cx="11663571" cy="1917263"/>
            <a:chOff x="1767526" y="4026055"/>
            <a:chExt cx="10405429" cy="3302543"/>
          </a:xfrm>
        </p:grpSpPr>
        <p:sp>
          <p:nvSpPr>
            <p:cNvPr id="7" name="TextBox 6">
              <a:extLst>
                <a:ext uri="{FF2B5EF4-FFF2-40B4-BE49-F238E27FC236}">
                  <a16:creationId xmlns:a16="http://schemas.microsoft.com/office/drawing/2014/main" id="{BC93EB47-7E80-7184-1DC9-63E558EC8AA3}"/>
                </a:ext>
              </a:extLst>
            </p:cNvPr>
            <p:cNvSpPr txBox="1"/>
            <p:nvPr/>
          </p:nvSpPr>
          <p:spPr>
            <a:xfrm>
              <a:off x="1767526" y="4026055"/>
              <a:ext cx="10405429" cy="3302543"/>
            </a:xfrm>
            <a:prstGeom prst="rect">
              <a:avLst/>
            </a:prstGeom>
            <a:noFill/>
          </p:spPr>
          <p:txBody>
            <a:bodyPr wrap="square" rtlCol="0">
              <a:spAutoFit/>
            </a:bodyPr>
            <a:lstStyle/>
            <a:p>
              <a:pPr marL="178308" lvl="1"/>
              <a:r>
                <a:rPr lang="en-AU" sz="1200" b="1" dirty="0">
                  <a:solidFill>
                    <a:schemeClr val="tx2"/>
                  </a:solidFill>
                </a:rPr>
                <a:t>Class 1 -- General Electronic Products</a:t>
              </a:r>
            </a:p>
            <a:p>
              <a:pPr marL="178308" lvl="1"/>
              <a:r>
                <a:rPr lang="en-AU" sz="1200" dirty="0">
                  <a:solidFill>
                    <a:schemeClr val="tx2"/>
                  </a:solidFill>
                </a:rPr>
                <a:t>Includes products suitable for applications where the major requirement is function of the completed assembly.</a:t>
              </a:r>
            </a:p>
            <a:p>
              <a:pPr marL="178308" lvl="1"/>
              <a:endParaRPr lang="en-AU" sz="1200" dirty="0">
                <a:solidFill>
                  <a:schemeClr val="tx2"/>
                </a:solidFill>
              </a:endParaRPr>
            </a:p>
            <a:p>
              <a:pPr marL="178308" lvl="1"/>
              <a:r>
                <a:rPr lang="en-AU" sz="1200" b="1" dirty="0">
                  <a:solidFill>
                    <a:schemeClr val="tx2"/>
                  </a:solidFill>
                </a:rPr>
                <a:t>Class 2 -- Dedicated Service Electronic Products</a:t>
              </a:r>
            </a:p>
            <a:p>
              <a:pPr marL="178308" lvl="1"/>
              <a:r>
                <a:rPr lang="en-AU" sz="1200" dirty="0">
                  <a:solidFill>
                    <a:schemeClr val="tx2"/>
                  </a:solidFill>
                </a:rPr>
                <a:t>Includes products where continued performance and extended life is required, and for which uninterrupted service is desired but not critical. </a:t>
              </a:r>
            </a:p>
            <a:p>
              <a:pPr marL="178308" lvl="1"/>
              <a:r>
                <a:rPr lang="en-AU" sz="1200" dirty="0">
                  <a:solidFill>
                    <a:schemeClr val="tx2"/>
                  </a:solidFill>
                </a:rPr>
                <a:t>Typically the end-use environment would not cause failures.</a:t>
              </a:r>
            </a:p>
            <a:p>
              <a:pPr marL="178308" lvl="1"/>
              <a:endParaRPr lang="en-AU" sz="1200" dirty="0">
                <a:solidFill>
                  <a:schemeClr val="tx2"/>
                </a:solidFill>
              </a:endParaRPr>
            </a:p>
            <a:p>
              <a:pPr marL="178308" lvl="1"/>
              <a:r>
                <a:rPr lang="en-AU" sz="1200" b="1" dirty="0">
                  <a:solidFill>
                    <a:schemeClr val="tx2"/>
                  </a:solidFill>
                </a:rPr>
                <a:t>Class 3 -- High Performance Electronic Products</a:t>
              </a:r>
            </a:p>
            <a:p>
              <a:pPr marL="178308" lvl="1"/>
              <a:r>
                <a:rPr lang="en-AU" sz="1200" dirty="0">
                  <a:solidFill>
                    <a:schemeClr val="tx2"/>
                  </a:solidFill>
                </a:rPr>
                <a:t>Includes products where continued high performance or performance-on-demand is critical, equipment downtime cannot be tolerated, end-use environment may be uncommonly harsh, and the equipment must function when required, such as life support or other critical systems</a:t>
              </a:r>
              <a:r>
                <a:rPr lang="en-GB" sz="1200" dirty="0">
                  <a:solidFill>
                    <a:schemeClr val="tx2"/>
                  </a:solidFill>
                </a:rPr>
                <a:t>.</a:t>
              </a:r>
              <a:endParaRPr lang="fr-CH" sz="1200" dirty="0">
                <a:solidFill>
                  <a:schemeClr val="tx2"/>
                </a:solidFill>
              </a:endParaRPr>
            </a:p>
            <a:p>
              <a:endParaRPr lang="en-AU" sz="1400" dirty="0">
                <a:solidFill>
                  <a:schemeClr val="tx2"/>
                </a:solidFill>
              </a:endParaRPr>
            </a:p>
          </p:txBody>
        </p:sp>
        <p:sp>
          <p:nvSpPr>
            <p:cNvPr id="8" name="Rounded Rectangle 8">
              <a:extLst>
                <a:ext uri="{FF2B5EF4-FFF2-40B4-BE49-F238E27FC236}">
                  <a16:creationId xmlns:a16="http://schemas.microsoft.com/office/drawing/2014/main" id="{280DFABB-B4C8-6C1C-EB8F-8A94D651DE51}"/>
                </a:ext>
              </a:extLst>
            </p:cNvPr>
            <p:cNvSpPr/>
            <p:nvPr/>
          </p:nvSpPr>
          <p:spPr>
            <a:xfrm>
              <a:off x="1810722" y="6336507"/>
              <a:ext cx="10272343" cy="926830"/>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grpSp>
      <p:pic>
        <p:nvPicPr>
          <p:cNvPr id="15" name="Picture 14">
            <a:extLst>
              <a:ext uri="{FF2B5EF4-FFF2-40B4-BE49-F238E27FC236}">
                <a16:creationId xmlns:a16="http://schemas.microsoft.com/office/drawing/2014/main" id="{0DD09BED-C110-F70A-0B9D-0977061D1A9B}"/>
              </a:ext>
            </a:extLst>
          </p:cNvPr>
          <p:cNvPicPr>
            <a:picLocks noChangeAspect="1"/>
          </p:cNvPicPr>
          <p:nvPr/>
        </p:nvPicPr>
        <p:blipFill>
          <a:blip r:embed="rId3"/>
          <a:stretch>
            <a:fillRect/>
          </a:stretch>
        </p:blipFill>
        <p:spPr>
          <a:xfrm>
            <a:off x="7828583" y="757553"/>
            <a:ext cx="4051742" cy="2781508"/>
          </a:xfrm>
          <a:prstGeom prst="rect">
            <a:avLst/>
          </a:prstGeom>
        </p:spPr>
      </p:pic>
    </p:spTree>
    <p:extLst>
      <p:ext uri="{BB962C8B-B14F-4D97-AF65-F5344CB8AC3E}">
        <p14:creationId xmlns:p14="http://schemas.microsoft.com/office/powerpoint/2010/main" val="201986877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104C6BCC-A38B-4625-90E6-7D3BBA3909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096F0E7-E7B5-406E-8E94-F0043B2AC7F6}">
  <ds:schemaRefs>
    <ds:schemaRef ds:uri="http://schemas.microsoft.com/sharepoint/v3/contenttype/forms"/>
  </ds:schemaRefs>
</ds:datastoreItem>
</file>

<file path=customXml/itemProps3.xml><?xml version="1.0" encoding="utf-8"?>
<ds:datastoreItem xmlns:ds="http://schemas.openxmlformats.org/officeDocument/2006/customXml" ds:itemID="{AC41CBB0-BAA0-4983-8F2B-E10AF3358DA8}">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Facet</Template>
  <TotalTime>4353</TotalTime>
  <Words>2514</Words>
  <Application>Microsoft Office PowerPoint</Application>
  <PresentationFormat>Widescreen</PresentationFormat>
  <Paragraphs>298</Paragraphs>
  <Slides>25</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Trebuchet MS</vt:lpstr>
      <vt:lpstr>Wingdings</vt:lpstr>
      <vt:lpstr>Wingdings 3</vt:lpstr>
      <vt:lpstr>Facet</vt:lpstr>
      <vt:lpstr>PowerPoint Presentation</vt:lpstr>
      <vt:lpstr>Introduction to the BE-CEM-EPR Electronics Service</vt:lpstr>
      <vt:lpstr>Introduction to the BE-CEM-EPR Electronics Service</vt:lpstr>
      <vt:lpstr>Introduction to the BE-CEM-EPR Electronics Service</vt:lpstr>
      <vt:lpstr>Introduction to the BE-CEM-EPR Electronics Service</vt:lpstr>
      <vt:lpstr>PowerPoint Presentation</vt:lpstr>
      <vt:lpstr>PowerPoint Presentation</vt:lpstr>
      <vt:lpstr>PowerPoint Presentation</vt:lpstr>
      <vt:lpstr>PowerPoint Presentation</vt:lpstr>
      <vt:lpstr>PowerPoint Presentation</vt:lpstr>
      <vt:lpstr>PowerPoint Presentation</vt:lpstr>
      <vt:lpstr>Layout design for electronics boards and crates</vt:lpstr>
      <vt:lpstr>Design for eXcellence in BE-CEM-EPR design office</vt:lpstr>
      <vt:lpstr>Applying Design for eXcellence</vt:lpstr>
      <vt:lpstr>Cut-out (aka Mouse Bites or Tabs)</vt:lpstr>
      <vt:lpstr>Cut-out (Mouse Bites or Tabs)</vt:lpstr>
      <vt:lpstr>Design: mechanical considerations</vt:lpstr>
      <vt:lpstr>Components selection</vt:lpstr>
      <vt:lpstr>DOCUMENTATION QUALITY</vt:lpstr>
      <vt:lpstr>Manufacturing files</vt:lpstr>
      <vt:lpstr>Manufacturing files</vt:lpstr>
      <vt:lpstr>Summary</vt:lpstr>
      <vt:lpstr>Next step</vt:lpstr>
      <vt:lpstr>RoHS regulation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Raphael Berberat</dc:creator>
  <cp:lastModifiedBy>Raphael Berberat</cp:lastModifiedBy>
  <cp:revision>393</cp:revision>
  <dcterms:created xsi:type="dcterms:W3CDTF">2025-01-13T10:49:55Z</dcterms:created>
  <dcterms:modified xsi:type="dcterms:W3CDTF">2025-11-05T08:40:11Z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