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00" r:id="rId3"/>
    <p:sldId id="284" r:id="rId4"/>
    <p:sldId id="275" r:id="rId5"/>
    <p:sldId id="276" r:id="rId6"/>
    <p:sldId id="259" r:id="rId7"/>
    <p:sldId id="290" r:id="rId8"/>
    <p:sldId id="302" r:id="rId9"/>
    <p:sldId id="309" r:id="rId10"/>
    <p:sldId id="288" r:id="rId11"/>
    <p:sldId id="307" r:id="rId12"/>
    <p:sldId id="310" r:id="rId13"/>
    <p:sldId id="295" r:id="rId14"/>
    <p:sldId id="308" r:id="rId15"/>
  </p:sldIdLst>
  <p:sldSz cx="12192000" cy="6858000"/>
  <p:notesSz cx="6858000" cy="9144000"/>
  <p:embeddedFontLst>
    <p:embeddedFont>
      <p:font typeface="Cambria Math" panose="02040503050406030204" pitchFamily="18" charset="0"/>
      <p:regular r:id="rId17"/>
    </p:embeddedFont>
    <p:embeddedFont>
      <p:font typeface="Helvetica" pitchFamily="2" charset="0"/>
      <p:regular r:id="rId18"/>
      <p:bold r:id="rId19"/>
      <p:italic r:id="rId20"/>
      <p:boldItalic r:id="rId21"/>
    </p:embeddedFont>
    <p:embeddedFont>
      <p:font typeface="Trebuchet MS" panose="020B070302020209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C000"/>
    <a:srgbClr val="393939"/>
    <a:srgbClr val="B8FA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6154" autoAdjust="0"/>
  </p:normalViewPr>
  <p:slideViewPr>
    <p:cSldViewPr snapToGrid="0">
      <p:cViewPr>
        <p:scale>
          <a:sx n="128" d="100"/>
          <a:sy n="128" d="100"/>
        </p:scale>
        <p:origin x="208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40994-2AE2-4651-87A1-3E0699BFEEBB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CFDD3-72AA-41F6-AFBF-A0E6E8ECE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59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A43D5-E54D-4A87-7F1E-3303EB1A7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9B9706-E54A-5971-9755-51217BDD61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023BC6-8B76-FED1-3E36-886E4A513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87A82-BE6D-6331-8C8F-0A86C6513E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653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52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824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042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8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064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471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D4584-E67A-1EAD-555F-0B0AE7C05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B6D84F-934C-9885-C302-5ADB6C6971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BE8C12-DD6F-6F75-FB28-94A750F5B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0C7565-8239-DD1D-C628-6A3E90E649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54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812A0-CF01-2556-FD7E-7E4CEEBDB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1257D0-0DF7-ED02-7124-1C09956560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756E17-F8EB-BA60-EF7F-F513CE4DAB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F83912-B31E-8EE1-8373-7BBE455D99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989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806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F85CC-3534-0F8E-2C20-1924815E8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290D12-A22A-06A3-FD7F-76E361207D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0A32AD-D759-8E8F-F815-81294671CE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6C802-5520-F874-1E84-D4216813F5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CFDD3-72AA-41F6-AFBF-A0E6E8ECEEE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30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33265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8" name="Picture 17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71664" y="5475777"/>
            <a:ext cx="2032000" cy="931333"/>
          </a:xfrm>
          <a:prstGeom prst="rect">
            <a:avLst/>
          </a:prstGeom>
        </p:spPr>
      </p:pic>
      <p:pic>
        <p:nvPicPr>
          <p:cNvPr id="19" name="Picture 18" descr="A close - up of a logo&#10;&#10;Description automatically generated with medium confidence">
            <a:extLst>
              <a:ext uri="{FF2B5EF4-FFF2-40B4-BE49-F238E27FC236}">
                <a16:creationId xmlns:a16="http://schemas.microsoft.com/office/drawing/2014/main" id="{10A466D6-8344-461E-826D-A687411EEF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900688" y="5499769"/>
            <a:ext cx="1057188" cy="848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20/11/2025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20/11/2025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20/11/2025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03912" y="4509120"/>
            <a:ext cx="1267142" cy="1246704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E950A600-5A93-7EC4-0DDA-BFCFF78856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7591"/>
          <a:stretch/>
        </p:blipFill>
        <p:spPr bwMode="auto">
          <a:xfrm>
            <a:off x="8632694" y="4509120"/>
            <a:ext cx="2669015" cy="1008112"/>
          </a:xfrm>
          <a:prstGeom prst="rect">
            <a:avLst/>
          </a:prstGeom>
        </p:spPr>
      </p:pic>
      <p:pic>
        <p:nvPicPr>
          <p:cNvPr id="5" name="Picture 4" descr="A close - up of a logo&#10;&#10;Description automatically generated with medium confidence">
            <a:extLst>
              <a:ext uri="{FF2B5EF4-FFF2-40B4-BE49-F238E27FC236}">
                <a16:creationId xmlns:a16="http://schemas.microsoft.com/office/drawing/2014/main" id="{5663BFB5-031E-BC9A-50BD-9A85CA22B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032104" y="4509120"/>
            <a:ext cx="1368152" cy="109824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20/11/2025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0212D6B-C6A3-4E60-BA87-D3049751C3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FFA29D80-8034-4128-AC62-6836626F921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7591"/>
          <a:stretch/>
        </p:blipFill>
        <p:spPr bwMode="auto">
          <a:xfrm>
            <a:off x="1543999" y="6390978"/>
            <a:ext cx="964215" cy="364193"/>
          </a:xfrm>
          <a:prstGeom prst="rect">
            <a:avLst/>
          </a:prstGeom>
        </p:spPr>
      </p:pic>
      <p:pic>
        <p:nvPicPr>
          <p:cNvPr id="18" name="Picture 17" descr="A close - up of a logo&#10;&#10;Description automatically generated with medium confidence">
            <a:extLst>
              <a:ext uri="{FF2B5EF4-FFF2-40B4-BE49-F238E27FC236}">
                <a16:creationId xmlns:a16="http://schemas.microsoft.com/office/drawing/2014/main" id="{CF9F3B9D-476C-4E3C-8584-1240E28A60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64024" y="6390978"/>
            <a:ext cx="480016" cy="385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 eaLnBrk="1" hangingPunct="1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eaLnBrk="1" hangingPunct="1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 eaLnBrk="1" hangingPunct="1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eaLnBrk="1" hangingPunct="1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eaLnBrk="1" hangingPunct="1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eaLnBrk="1" hangingPunct="1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1.microchip.com/downloads/aemDocuments/documents/FPGA/ProductDocuments/UserGuides/SmartFusion2_and_IGLOO2_System_Controller_User_Guide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scies.org/download/webDocumentFile?id=6269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19.png"/><Relationship Id="rId10" Type="http://schemas.openxmlformats.org/officeDocument/2006/relationships/image" Target="../media/image18.sv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sv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054383/1" TargetMode="External"/><Relationship Id="rId13" Type="http://schemas.openxmlformats.org/officeDocument/2006/relationships/hyperlink" Target="https://edms.cern.ch/document/2651354/1" TargetMode="External"/><Relationship Id="rId18" Type="http://schemas.openxmlformats.org/officeDocument/2006/relationships/hyperlink" Target="https://edms.cern.ch/document/3177567/1" TargetMode="External"/><Relationship Id="rId3" Type="http://schemas.openxmlformats.org/officeDocument/2006/relationships/hyperlink" Target="https://ieeexplore.ieee.org/document/8093209" TargetMode="External"/><Relationship Id="rId7" Type="http://schemas.openxmlformats.org/officeDocument/2006/relationships/hyperlink" Target="https://edms.cern.ch/document/2958566/1" TargetMode="External"/><Relationship Id="rId12" Type="http://schemas.openxmlformats.org/officeDocument/2006/relationships/hyperlink" Target="https://edms.cern.ch/document/3229108/1" TargetMode="External"/><Relationship Id="rId17" Type="http://schemas.openxmlformats.org/officeDocument/2006/relationships/hyperlink" Target="https://edms.cern.ch/document/3244266/1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edms.cern.ch/document/3161844/1" TargetMode="External"/><Relationship Id="rId20" Type="http://schemas.openxmlformats.org/officeDocument/2006/relationships/hyperlink" Target="https://edms.cern.ch/document/3000846/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838769/1" TargetMode="External"/><Relationship Id="rId11" Type="http://schemas.openxmlformats.org/officeDocument/2006/relationships/hyperlink" Target="https://edms.cern.ch/document/3000836/1" TargetMode="External"/><Relationship Id="rId5" Type="http://schemas.openxmlformats.org/officeDocument/2006/relationships/hyperlink" Target="https://ww1.microchip.com/downloads/aemDocuments/documents/FPGA/ProductDocuments/SupportingCollateral/g4_rad_summary_interim_report_v2.pdf" TargetMode="External"/><Relationship Id="rId15" Type="http://schemas.openxmlformats.org/officeDocument/2006/relationships/hyperlink" Target="https://edms.cern.ch/document/2043017/1" TargetMode="External"/><Relationship Id="rId10" Type="http://schemas.openxmlformats.org/officeDocument/2006/relationships/hyperlink" Target="https://edms.cern.ch/document/2302675/1" TargetMode="External"/><Relationship Id="rId19" Type="http://schemas.openxmlformats.org/officeDocument/2006/relationships/hyperlink" Target="https://edms.cern.ch/document/3029860/1" TargetMode="External"/><Relationship Id="rId4" Type="http://schemas.openxmlformats.org/officeDocument/2006/relationships/hyperlink" Target="https://ieeexplore.ieee.org/document/9740673" TargetMode="External"/><Relationship Id="rId9" Type="http://schemas.openxmlformats.org/officeDocument/2006/relationships/hyperlink" Target="https://edms.cern.ch/document/3135345/1" TargetMode="External"/><Relationship Id="rId14" Type="http://schemas.openxmlformats.org/officeDocument/2006/relationships/hyperlink" Target="https://edms.cern.ch/document/2740153/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054383/1" TargetMode="External"/><Relationship Id="rId13" Type="http://schemas.openxmlformats.org/officeDocument/2006/relationships/hyperlink" Target="https://edms.cern.ch/document/2651354/1" TargetMode="External"/><Relationship Id="rId18" Type="http://schemas.openxmlformats.org/officeDocument/2006/relationships/hyperlink" Target="https://edms.cern.ch/document/3177567/1" TargetMode="External"/><Relationship Id="rId3" Type="http://schemas.openxmlformats.org/officeDocument/2006/relationships/hyperlink" Target="https://ieeexplore.ieee.org/document/8093209" TargetMode="External"/><Relationship Id="rId7" Type="http://schemas.openxmlformats.org/officeDocument/2006/relationships/hyperlink" Target="https://edms.cern.ch/document/2958566/1" TargetMode="External"/><Relationship Id="rId12" Type="http://schemas.openxmlformats.org/officeDocument/2006/relationships/hyperlink" Target="https://edms.cern.ch/document/3229108/1" TargetMode="External"/><Relationship Id="rId17" Type="http://schemas.openxmlformats.org/officeDocument/2006/relationships/hyperlink" Target="https://edms.cern.ch/document/3244266/1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edms.cern.ch/document/3161844/1" TargetMode="External"/><Relationship Id="rId20" Type="http://schemas.openxmlformats.org/officeDocument/2006/relationships/hyperlink" Target="https://edms.cern.ch/document/3000846/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838769/1" TargetMode="External"/><Relationship Id="rId11" Type="http://schemas.openxmlformats.org/officeDocument/2006/relationships/hyperlink" Target="https://edms.cern.ch/document/3000836/1" TargetMode="External"/><Relationship Id="rId5" Type="http://schemas.openxmlformats.org/officeDocument/2006/relationships/hyperlink" Target="https://ww1.microchip.com/downloads/aemDocuments/documents/FPGA/ProductDocuments/SupportingCollateral/g4_rad_summary_interim_report_v2.pdf" TargetMode="External"/><Relationship Id="rId15" Type="http://schemas.openxmlformats.org/officeDocument/2006/relationships/hyperlink" Target="https://edms.cern.ch/document/2043017/1" TargetMode="External"/><Relationship Id="rId10" Type="http://schemas.openxmlformats.org/officeDocument/2006/relationships/hyperlink" Target="https://edms.cern.ch/document/2302675/1" TargetMode="External"/><Relationship Id="rId19" Type="http://schemas.openxmlformats.org/officeDocument/2006/relationships/hyperlink" Target="https://edms.cern.ch/document/3029860/1" TargetMode="External"/><Relationship Id="rId4" Type="http://schemas.openxmlformats.org/officeDocument/2006/relationships/hyperlink" Target="https://ieeexplore.ieee.org/document/9740673" TargetMode="External"/><Relationship Id="rId9" Type="http://schemas.openxmlformats.org/officeDocument/2006/relationships/hyperlink" Target="https://edms.cern.ch/document/3135345/1" TargetMode="External"/><Relationship Id="rId14" Type="http://schemas.openxmlformats.org/officeDocument/2006/relationships/hyperlink" Target="https://edms.cern.ch/document/2740153/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932869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150002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3D89D-4712-7C17-95F8-02DCF49BC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FPGA Radiation Tolerance in CERN control equipment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1DDEC-A102-8427-2ED5-BFB65F0D21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Antonio Scialdone – CEM/EPR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274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D8BE5-EAAC-08BE-0446-58A110CB3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06F35-0E74-439A-6489-D80F204BF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SmartFusion2 – IGLOO2 differences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CD5CA8-7B5D-5712-4B64-7D3CD9C4A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FAD0C3-3A3B-7F8E-2CD9-F69A8131F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4AB778-E238-5A87-A84B-9D3E58CCC2F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4807" y="1266226"/>
            <a:ext cx="10969138" cy="365125"/>
          </a:xfrm>
        </p:spPr>
        <p:txBody>
          <a:bodyPr>
            <a:normAutofit/>
          </a:bodyPr>
          <a:lstStyle/>
          <a:p>
            <a:r>
              <a:rPr lang="en-US" sz="1600" dirty="0"/>
              <a:t>Same FPGA fabric – but SmartFusion2 includes a </a:t>
            </a:r>
            <a:r>
              <a:rPr lang="en-US" sz="1600" b="1" dirty="0"/>
              <a:t>Microcontroller Sub System (MSS) </a:t>
            </a:r>
            <a:r>
              <a:rPr lang="en-US" sz="1600" dirty="0"/>
              <a:t>with ARM-Cortex M3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36CDB69-45B6-FFA7-0B56-870E27211AEF}"/>
              </a:ext>
            </a:extLst>
          </p:cNvPr>
          <p:cNvGrpSpPr/>
          <p:nvPr/>
        </p:nvGrpSpPr>
        <p:grpSpPr>
          <a:xfrm>
            <a:off x="1023748" y="1781127"/>
            <a:ext cx="4383312" cy="1782120"/>
            <a:chOff x="906448" y="2111332"/>
            <a:chExt cx="4339939" cy="239334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BAE2FCE-C3E5-24B5-6876-D6E749426303}"/>
                </a:ext>
              </a:extLst>
            </p:cNvPr>
            <p:cNvSpPr/>
            <p:nvPr/>
          </p:nvSpPr>
          <p:spPr bwMode="auto">
            <a:xfrm>
              <a:off x="1354880" y="2400832"/>
              <a:ext cx="2186608" cy="8256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FPGA fabric</a:t>
              </a:r>
              <a:endParaRPr lang="en-GB" sz="16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B23ABFA-C7CD-9113-DECC-2F18B7D0C86D}"/>
                </a:ext>
              </a:extLst>
            </p:cNvPr>
            <p:cNvSpPr/>
            <p:nvPr/>
          </p:nvSpPr>
          <p:spPr bwMode="auto">
            <a:xfrm>
              <a:off x="3875259" y="3558540"/>
              <a:ext cx="1207965" cy="8256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System controller</a:t>
              </a:r>
              <a:endParaRPr lang="en-GB" sz="14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BFDB1E2-CC33-B1F0-DA8F-9DFDF6856CE4}"/>
                </a:ext>
              </a:extLst>
            </p:cNvPr>
            <p:cNvSpPr/>
            <p:nvPr/>
          </p:nvSpPr>
          <p:spPr bwMode="auto">
            <a:xfrm>
              <a:off x="1354880" y="3558540"/>
              <a:ext cx="2186608" cy="8256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Microcontroller Sub System (MSS) with Cortex M-3</a:t>
              </a:r>
              <a:endParaRPr lang="en-GB" sz="12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7CCD722-EF85-082C-AE53-3A567AC53D68}"/>
                </a:ext>
              </a:extLst>
            </p:cNvPr>
            <p:cNvSpPr/>
            <p:nvPr/>
          </p:nvSpPr>
          <p:spPr bwMode="auto">
            <a:xfrm>
              <a:off x="906448" y="2111332"/>
              <a:ext cx="4339939" cy="2393342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84">
              <a:extLst>
                <a:ext uri="{FF2B5EF4-FFF2-40B4-BE49-F238E27FC236}">
                  <a16:creationId xmlns:a16="http://schemas.microsoft.com/office/drawing/2014/main" id="{2FAB1C2D-2279-105E-D3DA-B9D89C3ED946}"/>
                </a:ext>
              </a:extLst>
            </p:cNvPr>
            <p:cNvSpPr txBox="1"/>
            <p:nvPr/>
          </p:nvSpPr>
          <p:spPr>
            <a:xfrm>
              <a:off x="906448" y="2121970"/>
              <a:ext cx="115509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>
                  <a:solidFill>
                    <a:schemeClr val="bg2">
                      <a:lumMod val="10000"/>
                    </a:schemeClr>
                  </a:solidFill>
                </a:rPr>
                <a:t>SmartFusion2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B4CBA89-687F-DF4B-DF8D-76D242E1435C}"/>
                </a:ext>
              </a:extLst>
            </p:cNvPr>
            <p:cNvCxnSpPr>
              <a:stCxn id="6" idx="2"/>
              <a:endCxn id="8" idx="0"/>
            </p:cNvCxnSpPr>
            <p:nvPr/>
          </p:nvCxnSpPr>
          <p:spPr bwMode="auto">
            <a:xfrm>
              <a:off x="2448184" y="3226502"/>
              <a:ext cx="0" cy="33203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1D14858-EC54-7143-9546-237C807BF1D6}"/>
                </a:ext>
              </a:extLst>
            </p:cNvPr>
            <p:cNvCxnSpPr>
              <a:cxnSpLocks/>
              <a:stCxn id="8" idx="3"/>
              <a:endCxn id="7" idx="1"/>
            </p:cNvCxnSpPr>
            <p:nvPr/>
          </p:nvCxnSpPr>
          <p:spPr bwMode="auto">
            <a:xfrm>
              <a:off x="3541488" y="3971375"/>
              <a:ext cx="33377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CB46B7B-752F-8EEC-BF75-04EB7970CC8E}"/>
              </a:ext>
            </a:extLst>
          </p:cNvPr>
          <p:cNvGrpSpPr/>
          <p:nvPr/>
        </p:nvGrpSpPr>
        <p:grpSpPr>
          <a:xfrm>
            <a:off x="6571108" y="1791765"/>
            <a:ext cx="4383312" cy="1782120"/>
            <a:chOff x="6453808" y="2121970"/>
            <a:chExt cx="4339939" cy="239334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9F8F116-29AA-6B30-32B7-36139D0B4232}"/>
                </a:ext>
              </a:extLst>
            </p:cNvPr>
            <p:cNvSpPr/>
            <p:nvPr/>
          </p:nvSpPr>
          <p:spPr bwMode="auto">
            <a:xfrm>
              <a:off x="6902240" y="2411470"/>
              <a:ext cx="2186608" cy="8256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FPGA fabric</a:t>
              </a:r>
              <a:endParaRPr lang="en-GB" sz="16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D06BBD-C223-4E4D-728D-BE970C0A9C9E}"/>
                </a:ext>
              </a:extLst>
            </p:cNvPr>
            <p:cNvSpPr/>
            <p:nvPr/>
          </p:nvSpPr>
          <p:spPr bwMode="auto">
            <a:xfrm>
              <a:off x="9422619" y="3569178"/>
              <a:ext cx="1207965" cy="8256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System controller</a:t>
              </a:r>
              <a:endParaRPr lang="en-GB" sz="1400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8582381-28F4-C095-4D8B-0AA7917A78A6}"/>
                </a:ext>
              </a:extLst>
            </p:cNvPr>
            <p:cNvSpPr/>
            <p:nvPr/>
          </p:nvSpPr>
          <p:spPr bwMode="auto">
            <a:xfrm>
              <a:off x="6902240" y="3569178"/>
              <a:ext cx="2186608" cy="82567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High Performance Memory Subsystem</a:t>
              </a:r>
              <a:endParaRPr lang="en-GB" sz="14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987881C-E654-3096-4714-56A2A636FC95}"/>
                </a:ext>
              </a:extLst>
            </p:cNvPr>
            <p:cNvSpPr/>
            <p:nvPr/>
          </p:nvSpPr>
          <p:spPr bwMode="auto">
            <a:xfrm>
              <a:off x="6453808" y="2121970"/>
              <a:ext cx="4339939" cy="2393342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84">
              <a:extLst>
                <a:ext uri="{FF2B5EF4-FFF2-40B4-BE49-F238E27FC236}">
                  <a16:creationId xmlns:a16="http://schemas.microsoft.com/office/drawing/2014/main" id="{CCCB59F5-0D65-290B-77DC-0709CC10F2CB}"/>
                </a:ext>
              </a:extLst>
            </p:cNvPr>
            <p:cNvSpPr txBox="1"/>
            <p:nvPr/>
          </p:nvSpPr>
          <p:spPr>
            <a:xfrm>
              <a:off x="6453808" y="2132608"/>
              <a:ext cx="1155093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b="1" dirty="0">
                  <a:solidFill>
                    <a:schemeClr val="bg2">
                      <a:lumMod val="10000"/>
                    </a:schemeClr>
                  </a:solidFill>
                </a:rPr>
                <a:t>Igloo2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FC1EBC5-B5AE-F630-E0EC-336EF35C8438}"/>
                </a:ext>
              </a:extLst>
            </p:cNvPr>
            <p:cNvCxnSpPr>
              <a:stCxn id="18" idx="2"/>
              <a:endCxn id="20" idx="0"/>
            </p:cNvCxnSpPr>
            <p:nvPr/>
          </p:nvCxnSpPr>
          <p:spPr bwMode="auto">
            <a:xfrm>
              <a:off x="7995544" y="3237140"/>
              <a:ext cx="0" cy="33203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91DAC9F-1806-CABE-5351-8D8FC4BAEC88}"/>
                </a:ext>
              </a:extLst>
            </p:cNvPr>
            <p:cNvCxnSpPr>
              <a:cxnSpLocks/>
              <a:stCxn id="20" idx="3"/>
              <a:endCxn id="19" idx="1"/>
            </p:cNvCxnSpPr>
            <p:nvPr/>
          </p:nvCxnSpPr>
          <p:spPr bwMode="auto">
            <a:xfrm>
              <a:off x="9088848" y="3982013"/>
              <a:ext cx="33377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294EA1C-8459-4DCC-0084-C5B2A11E97BC}"/>
              </a:ext>
            </a:extLst>
          </p:cNvPr>
          <p:cNvSpPr txBox="1"/>
          <p:nvPr/>
        </p:nvSpPr>
        <p:spPr>
          <a:xfrm>
            <a:off x="604807" y="3778813"/>
            <a:ext cx="95808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400" b="1" dirty="0"/>
              <a:t>System controller (available in both) provides functionalities like: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400" dirty="0"/>
              <a:t>Device programming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u="sng" dirty="0">
                <a:sym typeface="Wingdings" panose="05000000000000000000" pitchFamily="2" charset="2"/>
              </a:rPr>
              <a:t>This could be the behavior of the SEFI observed during CRYO tests</a:t>
            </a:r>
            <a:endParaRPr lang="en-US" sz="1400" u="sng" dirty="0"/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400" dirty="0"/>
              <a:t>Cryptographic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GB" sz="1400" dirty="0"/>
              <a:t>Zeroization service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u="sng" dirty="0">
                <a:sym typeface="Wingdings" panose="05000000000000000000" pitchFamily="2" charset="2"/>
              </a:rPr>
              <a:t>This could be the behavior of the SEFI observed during CRYO tests</a:t>
            </a:r>
            <a:endParaRPr lang="en-US" sz="1400" dirty="0"/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GB" sz="1400" dirty="0"/>
              <a:t>Flash*Freeze Service 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GB" sz="1400" dirty="0"/>
              <a:t>Device and Design Information Services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446B54-055D-0581-DC31-F629F8A917FE}"/>
              </a:ext>
            </a:extLst>
          </p:cNvPr>
          <p:cNvSpPr txBox="1"/>
          <p:nvPr/>
        </p:nvSpPr>
        <p:spPr>
          <a:xfrm>
            <a:off x="604807" y="5204324"/>
            <a:ext cx="108156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The system controller can be suspended to prevent any activation under radiation (recommended from Microchip [</a:t>
            </a:r>
            <a:r>
              <a:rPr lang="en-US" sz="1400" b="1" dirty="0">
                <a:hlinkClick r:id="rId3"/>
              </a:rPr>
              <a:t>ref</a:t>
            </a:r>
            <a:r>
              <a:rPr lang="en-US" sz="1400" b="1" dirty="0"/>
              <a:t>] )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dirty="0"/>
              <a:t>Even though it is always active at power-up, going in reset after device initialization is complete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/>
              <a:t>JTAG input signals are blocked from activating the system controller if TRST is GND [</a:t>
            </a:r>
            <a:r>
              <a:rPr lang="en-US" sz="1400" b="1" dirty="0">
                <a:hlinkClick r:id="rId3"/>
              </a:rPr>
              <a:t>ref</a:t>
            </a:r>
            <a:r>
              <a:rPr lang="en-US" sz="1400" b="1" dirty="0"/>
              <a:t>]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361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6A3B5-7625-53FB-0F30-5FB25F1E4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0365-867B-1167-7779-E0BBE2562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SF2/IGLOO2 radiation-tests settings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B514D7-05BB-EE59-305C-1217AFE3E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649430-727B-D736-FF59-CF9BADA42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E3B6A6D-66D2-5364-E9DA-2D6478404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588892"/>
              </p:ext>
            </p:extLst>
          </p:nvPr>
        </p:nvGraphicFramePr>
        <p:xfrm>
          <a:off x="609600" y="1524017"/>
          <a:ext cx="8886091" cy="4059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463">
                  <a:extLst>
                    <a:ext uri="{9D8B030D-6E8A-4147-A177-3AD203B41FA5}">
                      <a16:colId xmlns:a16="http://schemas.microsoft.com/office/drawing/2014/main" val="2014032389"/>
                    </a:ext>
                  </a:extLst>
                </a:gridCol>
                <a:gridCol w="1095505">
                  <a:extLst>
                    <a:ext uri="{9D8B030D-6E8A-4147-A177-3AD203B41FA5}">
                      <a16:colId xmlns:a16="http://schemas.microsoft.com/office/drawing/2014/main" val="2096178033"/>
                    </a:ext>
                  </a:extLst>
                </a:gridCol>
                <a:gridCol w="1325041">
                  <a:extLst>
                    <a:ext uri="{9D8B030D-6E8A-4147-A177-3AD203B41FA5}">
                      <a16:colId xmlns:a16="http://schemas.microsoft.com/office/drawing/2014/main" val="3815754584"/>
                    </a:ext>
                  </a:extLst>
                </a:gridCol>
                <a:gridCol w="1325041">
                  <a:extLst>
                    <a:ext uri="{9D8B030D-6E8A-4147-A177-3AD203B41FA5}">
                      <a16:colId xmlns:a16="http://schemas.microsoft.com/office/drawing/2014/main" val="1587369608"/>
                    </a:ext>
                  </a:extLst>
                </a:gridCol>
                <a:gridCol w="1325041">
                  <a:extLst>
                    <a:ext uri="{9D8B030D-6E8A-4147-A177-3AD203B41FA5}">
                      <a16:colId xmlns:a16="http://schemas.microsoft.com/office/drawing/2014/main" val="3685703503"/>
                    </a:ext>
                  </a:extLst>
                </a:gridCol>
              </a:tblGrid>
              <a:tr h="404937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+mn-lt"/>
                        </a:rPr>
                        <a:t>System involved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+mn-lt"/>
                        </a:rPr>
                        <a:t>FPGA part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</a:rPr>
                        <a:t>SEFIs observed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</a:rPr>
                        <a:t>System controller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</a:rPr>
                        <a:t>JTAG (TRST) Configuration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9677860"/>
                  </a:ext>
                </a:extLst>
              </a:tr>
              <a:tr h="40493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CIBU</a:t>
                      </a: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IGLOO2</a:t>
                      </a:r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accent3"/>
                          </a:solidFill>
                          <a:latin typeface="+mn-lt"/>
                        </a:rPr>
                        <a:t>No</a:t>
                      </a:r>
                      <a:endParaRPr lang="en-GB" sz="1100" b="1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Enabled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Pull-down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8690394"/>
                  </a:ext>
                </a:extLst>
              </a:tr>
              <a:tr h="262642"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DIOT System Board-V1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790396"/>
                  </a:ext>
                </a:extLst>
              </a:tr>
              <a:tr h="15691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UCS EE Control Board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013665"/>
                  </a:ext>
                </a:extLst>
              </a:tr>
              <a:tr h="36332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Insulated Reprogrammable TT </a:t>
                      </a: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SF2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2"/>
                          </a:solidFill>
                        </a:rPr>
                        <a:t>Yes</a:t>
                      </a:r>
                      <a:endParaRPr lang="en-GB" sz="11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2"/>
                          </a:solidFill>
                        </a:rPr>
                        <a:t>Enabled</a:t>
                      </a:r>
                      <a:endParaRPr lang="en-GB" sz="11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Pull-down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1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59285"/>
                  </a:ext>
                </a:extLst>
              </a:tr>
              <a:tr h="33238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Dual Reprogrammable LT Conditioner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841601"/>
                  </a:ext>
                </a:extLst>
              </a:tr>
              <a:tr h="366465">
                <a:tc rowSpan="2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Insulated Reprogrammable TT – </a:t>
                      </a:r>
                      <a:b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Dual Reprogrammable LT Conditioner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8782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IGLOO2</a:t>
                      </a:r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884721"/>
                  </a:ext>
                </a:extLst>
              </a:tr>
              <a:tr h="286841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Beam Screen Heater / DIDO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691637"/>
                  </a:ext>
                </a:extLst>
              </a:tr>
              <a:tr h="25989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DIDO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958152"/>
                  </a:ext>
                </a:extLst>
              </a:tr>
              <a:tr h="259101"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LT Conditioner / NanoFIP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/>
                          </a:solidFill>
                          <a:latin typeface="+mn-lt"/>
                        </a:rPr>
                        <a:t>No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Suspended</a:t>
                      </a:r>
                      <a:endParaRPr lang="en-GB" sz="11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Pull-down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208426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2"/>
                          </a:solidFill>
                        </a:rPr>
                        <a:t>Enabled</a:t>
                      </a:r>
                      <a:endParaRPr lang="en-GB" sz="11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Pull-down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5051936"/>
                  </a:ext>
                </a:extLst>
              </a:tr>
              <a:tr h="22946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Rad Tol relay box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158699"/>
                  </a:ext>
                </a:extLst>
              </a:tr>
              <a:tr h="22946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DI/OT System Board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IGLOO2</a:t>
                      </a:r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/>
                          </a:solidFill>
                        </a:rPr>
                        <a:t>No</a:t>
                      </a:r>
                      <a:endParaRPr lang="en-GB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2"/>
                          </a:solidFill>
                        </a:rPr>
                        <a:t>Enabled</a:t>
                      </a:r>
                      <a:endParaRPr lang="en-GB" sz="11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Pull-down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489267"/>
                  </a:ext>
                </a:extLst>
              </a:tr>
              <a:tr h="22946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EPR Tests on SF2/IGLOO2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IGLOO2</a:t>
                      </a:r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/>
                          </a:solidFill>
                        </a:rPr>
                        <a:t>No</a:t>
                      </a:r>
                      <a:endParaRPr lang="en-GB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accent2"/>
                          </a:solidFill>
                        </a:rPr>
                        <a:t>Enabled</a:t>
                      </a:r>
                      <a:endParaRPr lang="en-GB" sz="11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solidFill>
                            <a:schemeClr val="accent2"/>
                          </a:solidFill>
                          <a:latin typeface="+mn-lt"/>
                        </a:rPr>
                        <a:t>Pull-down</a:t>
                      </a:r>
                      <a:endParaRPr lang="en-GB" sz="1100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3781091"/>
                  </a:ext>
                </a:extLst>
              </a:tr>
            </a:tbl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D1773D9-353E-144B-124F-EA6088FEEA41}"/>
              </a:ext>
            </a:extLst>
          </p:cNvPr>
          <p:cNvCxnSpPr>
            <a:cxnSpLocks/>
          </p:cNvCxnSpPr>
          <p:nvPr/>
        </p:nvCxnSpPr>
        <p:spPr bwMode="auto">
          <a:xfrm>
            <a:off x="7667044" y="1211066"/>
            <a:ext cx="0" cy="298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5CEF35-EBD6-7A01-10C5-63743760F555}"/>
              </a:ext>
            </a:extLst>
          </p:cNvPr>
          <p:cNvCxnSpPr>
            <a:cxnSpLocks/>
          </p:cNvCxnSpPr>
          <p:nvPr/>
        </p:nvCxnSpPr>
        <p:spPr bwMode="auto">
          <a:xfrm>
            <a:off x="7656844" y="1217319"/>
            <a:ext cx="4220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6563365-D148-B659-B56C-8E77C9989710}"/>
              </a:ext>
            </a:extLst>
          </p:cNvPr>
          <p:cNvSpPr txBox="1"/>
          <p:nvPr/>
        </p:nvSpPr>
        <p:spPr>
          <a:xfrm>
            <a:off x="8016856" y="1030543"/>
            <a:ext cx="2592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IP for additional features</a:t>
            </a:r>
          </a:p>
          <a:p>
            <a:r>
              <a:rPr lang="en-US" sz="1000" b="1" dirty="0"/>
              <a:t>Can be disabled</a:t>
            </a:r>
            <a:endParaRPr lang="en-GB" sz="1000" b="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EF522B-FD2C-811F-0A4C-59D244EFB4E5}"/>
              </a:ext>
            </a:extLst>
          </p:cNvPr>
          <p:cNvGrpSpPr/>
          <p:nvPr/>
        </p:nvGrpSpPr>
        <p:grpSpPr>
          <a:xfrm>
            <a:off x="9278467" y="1342693"/>
            <a:ext cx="548567" cy="181324"/>
            <a:chOff x="7656844" y="1420613"/>
            <a:chExt cx="548567" cy="444047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D015B41-69DE-B1A6-96AA-B3AB91EA08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66892" y="1420613"/>
              <a:ext cx="0" cy="44404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1E52088-F111-60D4-E631-CD1E3DDB9F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56844" y="1426865"/>
              <a:ext cx="54856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D23237F-2F8E-8540-6D02-D0771ED34F53}"/>
              </a:ext>
            </a:extLst>
          </p:cNvPr>
          <p:cNvSpPr txBox="1"/>
          <p:nvPr/>
        </p:nvSpPr>
        <p:spPr>
          <a:xfrm>
            <a:off x="9751020" y="1230598"/>
            <a:ext cx="2416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Should be kept low to prevent JTAG </a:t>
            </a:r>
          </a:p>
          <a:p>
            <a:r>
              <a:rPr lang="en-GB" sz="1000" b="1" dirty="0"/>
              <a:t>to use the System controller</a:t>
            </a:r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461EEE56-7F83-170C-8F75-FD6EF59CCC32}"/>
              </a:ext>
            </a:extLst>
          </p:cNvPr>
          <p:cNvSpPr txBox="1">
            <a:spLocks/>
          </p:cNvSpPr>
          <p:nvPr/>
        </p:nvSpPr>
        <p:spPr bwMode="auto">
          <a:xfrm>
            <a:off x="609599" y="5604968"/>
            <a:ext cx="10567481" cy="7513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CC9900"/>
                </a:solidFill>
                <a:sym typeface="Wingdings" panose="05000000000000000000" pitchFamily="2" charset="2"/>
              </a:rPr>
              <a:t>Other experiments were performed with the same settings of the CRYO tests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accent2"/>
                </a:solidFill>
                <a:sym typeface="Wingdings" panose="05000000000000000000" pitchFamily="2" charset="2"/>
              </a:rPr>
              <a:t>Is the observed behavior due to a setup misconfiguration, or not visible in other tests due to insufficient testing?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98F11401-0148-F139-E208-5D165B2477E2}"/>
              </a:ext>
            </a:extLst>
          </p:cNvPr>
          <p:cNvSpPr/>
          <p:nvPr/>
        </p:nvSpPr>
        <p:spPr bwMode="auto">
          <a:xfrm>
            <a:off x="9620300" y="2980543"/>
            <a:ext cx="413468" cy="183775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BA4AE425-9EA6-9173-AF94-3C409376977C}"/>
              </a:ext>
            </a:extLst>
          </p:cNvPr>
          <p:cNvSpPr txBox="1">
            <a:spLocks/>
          </p:cNvSpPr>
          <p:nvPr/>
        </p:nvSpPr>
        <p:spPr bwMode="auto">
          <a:xfrm>
            <a:off x="10033768" y="3716858"/>
            <a:ext cx="1828769" cy="3651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Cryogenic tests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33A3CC-BFBD-9F1A-4D7C-3941443D8118}"/>
              </a:ext>
            </a:extLst>
          </p:cNvPr>
          <p:cNvSpPr/>
          <p:nvPr/>
        </p:nvSpPr>
        <p:spPr bwMode="auto">
          <a:xfrm>
            <a:off x="5533242" y="2005337"/>
            <a:ext cx="3755274" cy="786670"/>
          </a:xfrm>
          <a:prstGeom prst="rect">
            <a:avLst/>
          </a:prstGeom>
          <a:solidFill>
            <a:srgbClr val="FFC000">
              <a:alpha val="2784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9FE82D-3F55-4116-EE07-D00E5A97B41F}"/>
              </a:ext>
            </a:extLst>
          </p:cNvPr>
          <p:cNvSpPr/>
          <p:nvPr/>
        </p:nvSpPr>
        <p:spPr bwMode="auto">
          <a:xfrm>
            <a:off x="5533242" y="4797168"/>
            <a:ext cx="3962448" cy="786670"/>
          </a:xfrm>
          <a:prstGeom prst="rect">
            <a:avLst/>
          </a:prstGeom>
          <a:solidFill>
            <a:srgbClr val="FFC000">
              <a:alpha val="2784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15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65A55-250E-A5F7-2F66-9D1593A43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SF2/IGLOO2 radiation tests statistics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9F228E-1034-128E-31AB-A81E65D8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FB67D5-F1C3-FDA8-035E-1777A17E4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0C2D2B3E-2C5E-1A7D-209D-8186DB9083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157856"/>
            <a:ext cx="10969138" cy="1061470"/>
          </a:xfrm>
        </p:spPr>
        <p:txBody>
          <a:bodyPr>
            <a:normAutofit/>
          </a:bodyPr>
          <a:lstStyle/>
          <a:p>
            <a:r>
              <a:rPr lang="en-US" sz="1600" dirty="0"/>
              <a:t>Gathered fluences and cross-sections of all the tests perform on the IGLOO2/SmartFusion2 FPGAs</a:t>
            </a:r>
          </a:p>
          <a:p>
            <a:pPr lvl="1"/>
            <a:r>
              <a:rPr lang="en-US" sz="1600" dirty="0"/>
              <a:t>Combined all the tests according to the configuration settings of the system controller</a:t>
            </a:r>
          </a:p>
          <a:p>
            <a:r>
              <a:rPr lang="en-US" sz="1600" dirty="0"/>
              <a:t>Evaluated upper limits cross-sections with the 95% confidence interval [</a:t>
            </a:r>
            <a:r>
              <a:rPr lang="en-US" sz="1600" dirty="0">
                <a:hlinkClick r:id="rId3"/>
              </a:rPr>
              <a:t>ref</a:t>
            </a:r>
            <a:r>
              <a:rPr lang="en-US" sz="1600" dirty="0"/>
              <a:t>]</a:t>
            </a:r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AFAE6BB6-EC25-9CF6-657F-EE264A675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40" y="2316749"/>
            <a:ext cx="3951494" cy="353818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28697E0-5261-0753-84F7-9312B7B82130}"/>
              </a:ext>
            </a:extLst>
          </p:cNvPr>
          <p:cNvGrpSpPr/>
          <p:nvPr/>
        </p:nvGrpSpPr>
        <p:grpSpPr>
          <a:xfrm>
            <a:off x="2634318" y="2727776"/>
            <a:ext cx="1638298" cy="921254"/>
            <a:chOff x="2634318" y="2727776"/>
            <a:chExt cx="1638298" cy="92125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393CA94-603E-40E7-0AB1-CE6C081F3112}"/>
                </a:ext>
              </a:extLst>
            </p:cNvPr>
            <p:cNvCxnSpPr/>
            <p:nvPr/>
          </p:nvCxnSpPr>
          <p:spPr bwMode="auto">
            <a:xfrm>
              <a:off x="2897468" y="2727776"/>
              <a:ext cx="0" cy="9212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B19BB9C-B79B-EEEB-5EE4-CC9FB36BAB67}"/>
                </a:ext>
              </a:extLst>
            </p:cNvPr>
            <p:cNvSpPr txBox="1"/>
            <p:nvPr/>
          </p:nvSpPr>
          <p:spPr>
            <a:xfrm>
              <a:off x="2634318" y="2889352"/>
              <a:ext cx="163829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accent2"/>
                  </a:solidFill>
                </a:rPr>
                <a:t>2x upper limit</a:t>
              </a:r>
            </a:p>
            <a:p>
              <a:pPr algn="ctr"/>
              <a:r>
                <a:rPr lang="en-US" sz="1050" b="1" dirty="0">
                  <a:solidFill>
                    <a:schemeClr val="accent2"/>
                  </a:solidFill>
                </a:rPr>
                <a:t>reduction</a:t>
              </a:r>
              <a:br>
                <a:rPr lang="en-US" sz="1050" b="1" dirty="0">
                  <a:solidFill>
                    <a:schemeClr val="accent2"/>
                  </a:solidFill>
                </a:rPr>
              </a:br>
              <a:r>
                <a:rPr lang="en-US" sz="1050" b="1" dirty="0">
                  <a:solidFill>
                    <a:schemeClr val="accent2"/>
                  </a:solidFill>
                </a:rPr>
                <a:t>with new DIOT qualification</a:t>
              </a:r>
              <a:endParaRPr lang="en-GB" sz="105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601C718A-8234-9787-786B-64E1358635FE}"/>
              </a:ext>
            </a:extLst>
          </p:cNvPr>
          <p:cNvSpPr txBox="1">
            <a:spLocks/>
          </p:cNvSpPr>
          <p:nvPr/>
        </p:nvSpPr>
        <p:spPr bwMode="auto">
          <a:xfrm>
            <a:off x="4330256" y="2352695"/>
            <a:ext cx="8181284" cy="2248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2"/>
                </a:solidFill>
              </a:rPr>
              <a:t>No “SEFI” observed in all the tests with suspended mode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DI/OT tests in 2025 significantly reduced the upper limit cross-section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accent3"/>
                </a:solidFill>
              </a:rPr>
              <a:t>It fits (by far!) the requirements for DI/OT and all the projects qualified up to now!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</a:rPr>
              <a:t>DI/OT Failure rate example (Considering WPS + WIC)</a:t>
            </a:r>
          </a:p>
          <a:p>
            <a:r>
              <a:rPr lang="en-US" sz="1400" dirty="0">
                <a:solidFill>
                  <a:schemeClr val="tx2"/>
                </a:solidFill>
              </a:rPr>
              <a:t>Expected HL-LHC fluence: 1E11 HeH/year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Expected failures:</a:t>
            </a:r>
          </a:p>
          <a:p>
            <a:pPr lvl="1"/>
            <a:r>
              <a:rPr lang="en-US" sz="1200" b="1" dirty="0">
                <a:solidFill>
                  <a:schemeClr val="accent3"/>
                </a:solidFill>
              </a:rPr>
              <a:t>&lt; 0.21 </a:t>
            </a:r>
            <a:r>
              <a:rPr lang="en-US" sz="1200" dirty="0">
                <a:solidFill>
                  <a:schemeClr val="tx2"/>
                </a:solidFill>
              </a:rPr>
              <a:t>(if Enabled mode) </a:t>
            </a:r>
          </a:p>
          <a:p>
            <a:pPr lvl="1"/>
            <a:r>
              <a:rPr lang="en-US" sz="1200" b="1" dirty="0">
                <a:solidFill>
                  <a:schemeClr val="accent3"/>
                </a:solidFill>
              </a:rPr>
              <a:t>&lt; 0.01 </a:t>
            </a:r>
            <a:r>
              <a:rPr lang="en-US" sz="1200" dirty="0">
                <a:solidFill>
                  <a:schemeClr val="tx2"/>
                </a:solidFill>
              </a:rPr>
              <a:t>(if Suspended mode)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9F0391-CD03-27D5-F162-DB6E225B2357}"/>
              </a:ext>
            </a:extLst>
          </p:cNvPr>
          <p:cNvSpPr txBox="1"/>
          <p:nvPr/>
        </p:nvSpPr>
        <p:spPr>
          <a:xfrm>
            <a:off x="4330256" y="4717026"/>
            <a:ext cx="73888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For more critical systems, lower upper-limit cross-section are necessary</a:t>
            </a:r>
          </a:p>
          <a:p>
            <a:br>
              <a:rPr lang="en-US" sz="1400" dirty="0"/>
            </a:b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accent3"/>
                </a:solidFill>
                <a:sym typeface="Wingdings" panose="05000000000000000000" pitchFamily="2" charset="2"/>
              </a:rPr>
              <a:t>This will be achieved with next year system production qualification of DQQDL and UCS</a:t>
            </a:r>
            <a:endParaRPr lang="en-US" sz="1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09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 uiExpand="1" build="p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08ACE-D42E-9062-9249-DBF03B0FC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strategy for FPGA qualification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A62632-8381-95FA-2B7B-8588E9E8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FB90F0-BC58-0D23-6793-8EA2C352F390}"/>
              </a:ext>
            </a:extLst>
          </p:cNvPr>
          <p:cNvSpPr/>
          <p:nvPr/>
        </p:nvSpPr>
        <p:spPr bwMode="auto">
          <a:xfrm>
            <a:off x="9283419" y="2365432"/>
            <a:ext cx="1607129" cy="147590"/>
          </a:xfrm>
          <a:prstGeom prst="rect">
            <a:avLst/>
          </a:prstGeom>
          <a:solidFill>
            <a:srgbClr val="CC9900">
              <a:alpha val="14118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BBBB9-BE66-C612-FC77-8DBBE5BA2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69" name="Content Placeholder 4">
            <a:extLst>
              <a:ext uri="{FF2B5EF4-FFF2-40B4-BE49-F238E27FC236}">
                <a16:creationId xmlns:a16="http://schemas.microsoft.com/office/drawing/2014/main" id="{DBE71F6C-CA7D-9D27-5E60-12E3378B10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212852"/>
            <a:ext cx="5894576" cy="22979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tx2"/>
                </a:solidFill>
              </a:rPr>
              <a:t>Systems must undergo the RHA procedure prior to installation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tx2"/>
                </a:solidFill>
                <a:highlight>
                  <a:srgbClr val="FFFF00"/>
                </a:highlight>
              </a:rPr>
              <a:t>Phase 6</a:t>
            </a:r>
            <a:r>
              <a:rPr lang="en-US" sz="1400" dirty="0">
                <a:solidFill>
                  <a:schemeClr val="tx2"/>
                </a:solidFill>
              </a:rPr>
              <a:t> foresees </a:t>
            </a:r>
            <a:r>
              <a:rPr lang="en-US" sz="1400" b="1" dirty="0">
                <a:solidFill>
                  <a:schemeClr val="tx2"/>
                </a:solidFill>
              </a:rPr>
              <a:t>component-level</a:t>
            </a:r>
            <a:r>
              <a:rPr lang="en-US" sz="1400" dirty="0">
                <a:solidFill>
                  <a:schemeClr val="tx2"/>
                </a:solidFill>
              </a:rPr>
              <a:t> batch qualification</a:t>
            </a:r>
            <a:endParaRPr lang="en-US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accent2"/>
                </a:solidFill>
                <a:sym typeface="Wingdings" panose="05000000000000000000" pitchFamily="2" charset="2"/>
              </a:rPr>
              <a:t>Current challenge</a:t>
            </a:r>
            <a:r>
              <a:rPr lang="en-US" sz="1600" dirty="0">
                <a:solidFill>
                  <a:schemeClr val="tx2"/>
                </a:solidFill>
                <a:sym typeface="Wingdings" panose="05000000000000000000" pitchFamily="2" charset="2"/>
              </a:rPr>
              <a:t>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300" dirty="0">
                <a:solidFill>
                  <a:schemeClr val="tx2"/>
                </a:solidFill>
                <a:sym typeface="Wingdings" panose="05000000000000000000" pitchFamily="2" charset="2"/>
              </a:rPr>
              <a:t>Many FPGA size/packages used by different projects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300" dirty="0">
                <a:solidFill>
                  <a:schemeClr val="tx2"/>
                </a:solidFill>
                <a:sym typeface="Wingdings" panose="05000000000000000000" pitchFamily="2" charset="2"/>
              </a:rPr>
              <a:t>Test board (for different packages) should be developed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300" dirty="0">
                <a:solidFill>
                  <a:schemeClr val="tx2"/>
                </a:solidFill>
              </a:rPr>
              <a:t>Components might arrive in different lots </a:t>
            </a:r>
            <a:r>
              <a:rPr lang="en-US" sz="1300" dirty="0">
                <a:solidFill>
                  <a:schemeClr val="tx2"/>
                </a:solidFill>
                <a:sym typeface="Wingdings" panose="05000000000000000000" pitchFamily="2" charset="2"/>
              </a:rPr>
              <a:t> Testing of each LOT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tx2"/>
                </a:solidFill>
                <a:sym typeface="Wingdings" panose="05000000000000000000" pitchFamily="2" charset="2"/>
              </a:rPr>
              <a:t>Would require testing for package, for lot, for each user!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F27067-3216-E1BB-5F55-19F383F26F11}"/>
              </a:ext>
            </a:extLst>
          </p:cNvPr>
          <p:cNvGrpSpPr/>
          <p:nvPr/>
        </p:nvGrpSpPr>
        <p:grpSpPr>
          <a:xfrm>
            <a:off x="7877859" y="3831551"/>
            <a:ext cx="4587409" cy="2217691"/>
            <a:chOff x="7877859" y="3831551"/>
            <a:chExt cx="4587409" cy="2217691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4751A7F0-6427-6982-D303-A926B8E14349}"/>
                </a:ext>
              </a:extLst>
            </p:cNvPr>
            <p:cNvGrpSpPr/>
            <p:nvPr/>
          </p:nvGrpSpPr>
          <p:grpSpPr>
            <a:xfrm>
              <a:off x="8537303" y="4130957"/>
              <a:ext cx="3326165" cy="1918285"/>
              <a:chOff x="3467820" y="4122366"/>
              <a:chExt cx="3326165" cy="1918285"/>
            </a:xfrm>
          </p:grpSpPr>
          <p:pic>
            <p:nvPicPr>
              <p:cNvPr id="135" name="Picture 134" descr="A green circuit board with many wires&#10;&#10;AI-generated content may be incorrect.">
                <a:extLst>
                  <a:ext uri="{FF2B5EF4-FFF2-40B4-BE49-F238E27FC236}">
                    <a16:creationId xmlns:a16="http://schemas.microsoft.com/office/drawing/2014/main" id="{CB308300-733B-6A30-AE21-1D8E94BF0A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8537" y="4122366"/>
                <a:ext cx="3185921" cy="1792081"/>
              </a:xfrm>
              <a:prstGeom prst="rect">
                <a:avLst/>
              </a:prstGeom>
            </p:spPr>
          </p:pic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76AC46D2-9BCC-08A6-A018-7AE262568B34}"/>
                  </a:ext>
                </a:extLst>
              </p:cNvPr>
              <p:cNvSpPr/>
              <p:nvPr/>
            </p:nvSpPr>
            <p:spPr bwMode="auto">
              <a:xfrm>
                <a:off x="3467820" y="5337652"/>
                <a:ext cx="3326165" cy="702999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7B6F47C8-DB23-9BF1-B5B6-41C49054B42E}"/>
                </a:ext>
              </a:extLst>
            </p:cNvPr>
            <p:cNvSpPr txBox="1"/>
            <p:nvPr/>
          </p:nvSpPr>
          <p:spPr>
            <a:xfrm>
              <a:off x="7877859" y="3831551"/>
              <a:ext cx="4587409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DIOT System Board used for batch testing the IGLOO2 in CHARM</a:t>
              </a:r>
              <a:endParaRPr lang="en-GB" sz="1050" dirty="0"/>
            </a:p>
          </p:txBody>
        </p:sp>
      </p:grp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48032F5-B6DA-79E9-1E0C-ACFDF2F5739A}"/>
              </a:ext>
            </a:extLst>
          </p:cNvPr>
          <p:cNvSpPr txBox="1">
            <a:spLocks/>
          </p:cNvSpPr>
          <p:nvPr/>
        </p:nvSpPr>
        <p:spPr bwMode="auto">
          <a:xfrm>
            <a:off x="611181" y="3518386"/>
            <a:ext cx="7720017" cy="26462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accent3"/>
                </a:solidFill>
              </a:rPr>
              <a:t>Possible strategy for qualification: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tx2"/>
                </a:solidFill>
                <a:sym typeface="Wingdings" panose="05000000000000000000" pitchFamily="2" charset="2"/>
              </a:rPr>
              <a:t>Batch qualification through the user-developed board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300" dirty="0">
                <a:solidFill>
                  <a:schemeClr val="tx2"/>
                </a:solidFill>
                <a:sym typeface="Wingdings" panose="05000000000000000000" pitchFamily="2" charset="2"/>
              </a:rPr>
              <a:t>Example - DI/OT qualification in collaboration with CEM-EDL: 8 boards tested in CHARM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u="sng" dirty="0">
                <a:solidFill>
                  <a:schemeClr val="tx2"/>
                </a:solidFill>
                <a:sym typeface="Wingdings" panose="05000000000000000000" pitchFamily="2" charset="2"/>
              </a:rPr>
              <a:t>Tests should focus on design-agnostic failures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Must differentiate failures mechanisms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Example - DI/OT qualification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3 signals to differentiate: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tx2"/>
                </a:solidFill>
                <a:sym typeface="Wingdings" panose="05000000000000000000" pitchFamily="2" charset="2"/>
              </a:rPr>
              <a:t>Communication / Hydra / FPGA failure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136928C-FA6B-E331-6E05-C04E8B9687C6}"/>
              </a:ext>
            </a:extLst>
          </p:cNvPr>
          <p:cNvGrpSpPr/>
          <p:nvPr/>
        </p:nvGrpSpPr>
        <p:grpSpPr>
          <a:xfrm>
            <a:off x="4582584" y="4785809"/>
            <a:ext cx="3566626" cy="1278592"/>
            <a:chOff x="3060435" y="2591346"/>
            <a:chExt cx="5828388" cy="164366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A9CFC9E-BB84-FF01-F106-DF6CE3B8EE12}"/>
                </a:ext>
              </a:extLst>
            </p:cNvPr>
            <p:cNvSpPr/>
            <p:nvPr/>
          </p:nvSpPr>
          <p:spPr bwMode="auto">
            <a:xfrm>
              <a:off x="4051283" y="2952206"/>
              <a:ext cx="2638155" cy="1030039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908E0B9-CA8C-D027-907D-B744B9EED0CF}"/>
                </a:ext>
              </a:extLst>
            </p:cNvPr>
            <p:cNvSpPr/>
            <p:nvPr/>
          </p:nvSpPr>
          <p:spPr bwMode="auto">
            <a:xfrm>
              <a:off x="4220750" y="3248060"/>
              <a:ext cx="2343556" cy="6966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5F7E3FA-66F7-231A-1D4D-CAB51E509864}"/>
                </a:ext>
              </a:extLst>
            </p:cNvPr>
            <p:cNvSpPr txBox="1"/>
            <p:nvPr/>
          </p:nvSpPr>
          <p:spPr>
            <a:xfrm>
              <a:off x="4797265" y="3207804"/>
              <a:ext cx="1154102" cy="326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IGLOO2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7DD8917-F9B3-01FF-0642-B5C76C51C302}"/>
                </a:ext>
              </a:extLst>
            </p:cNvPr>
            <p:cNvSpPr/>
            <p:nvPr/>
          </p:nvSpPr>
          <p:spPr bwMode="auto">
            <a:xfrm>
              <a:off x="5487076" y="3494963"/>
              <a:ext cx="964471" cy="38514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2">
                      <a:lumMod val="50000"/>
                    </a:schemeClr>
                  </a:solidFill>
                </a:rPr>
                <a:t>HYDRA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2D5BF0F-50C9-D0C4-30CC-80423C8FBFCB}"/>
                </a:ext>
              </a:extLst>
            </p:cNvPr>
            <p:cNvSpPr/>
            <p:nvPr/>
          </p:nvSpPr>
          <p:spPr bwMode="auto">
            <a:xfrm>
              <a:off x="4374051" y="3516577"/>
              <a:ext cx="964471" cy="38514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>
                  <a:solidFill>
                    <a:schemeClr val="tx2">
                      <a:lumMod val="50000"/>
                    </a:schemeClr>
                  </a:solidFill>
                </a:rPr>
                <a:t>Heartbeat</a:t>
              </a:r>
            </a:p>
            <a:p>
              <a:pPr algn="ctr"/>
              <a:r>
                <a:rPr lang="en-GB" sz="700" dirty="0">
                  <a:solidFill>
                    <a:schemeClr val="tx2">
                      <a:lumMod val="50000"/>
                    </a:schemeClr>
                  </a:solidFill>
                </a:rPr>
                <a:t>IGLOO2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1340156-15F1-EF36-DBC9-5BA7F582FCC9}"/>
                </a:ext>
              </a:extLst>
            </p:cNvPr>
            <p:cNvSpPr txBox="1"/>
            <p:nvPr/>
          </p:nvSpPr>
          <p:spPr>
            <a:xfrm>
              <a:off x="4515789" y="2952206"/>
              <a:ext cx="1753476" cy="3165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solidFill>
                    <a:schemeClr val="tx2">
                      <a:lumMod val="50000"/>
                    </a:schemeClr>
                  </a:solidFill>
                </a:rPr>
                <a:t>System board</a:t>
              </a:r>
              <a:endParaRPr lang="en-GB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3178A23-FB03-00CE-85F5-88D9899B6179}"/>
                </a:ext>
              </a:extLst>
            </p:cNvPr>
            <p:cNvSpPr/>
            <p:nvPr/>
          </p:nvSpPr>
          <p:spPr bwMode="auto">
            <a:xfrm>
              <a:off x="3060435" y="3328696"/>
              <a:ext cx="990848" cy="54827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/>
                <a:t>FMC nanoFIP</a:t>
              </a:r>
              <a:endParaRPr lang="en-GB" sz="700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D75D0BA-EF64-BDDE-DD64-7C11790495A0}"/>
                </a:ext>
              </a:extLst>
            </p:cNvPr>
            <p:cNvSpPr/>
            <p:nvPr/>
          </p:nvSpPr>
          <p:spPr bwMode="auto">
            <a:xfrm>
              <a:off x="7659406" y="3179174"/>
              <a:ext cx="1229417" cy="54827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2">
                      <a:lumMod val="50000"/>
                    </a:schemeClr>
                  </a:solidFill>
                </a:rPr>
                <a:t>Monitoring</a:t>
              </a:r>
            </a:p>
          </p:txBody>
        </p:sp>
        <p:cxnSp>
          <p:nvCxnSpPr>
            <p:cNvPr id="59" name="Elbow Connector 58">
              <a:extLst>
                <a:ext uri="{FF2B5EF4-FFF2-40B4-BE49-F238E27FC236}">
                  <a16:creationId xmlns:a16="http://schemas.microsoft.com/office/drawing/2014/main" id="{D5B36E02-DDA8-1050-F051-8053F6418D27}"/>
                </a:ext>
              </a:extLst>
            </p:cNvPr>
            <p:cNvCxnSpPr>
              <a:stCxn id="57" idx="0"/>
              <a:endCxn id="58" idx="0"/>
            </p:cNvCxnSpPr>
            <p:nvPr/>
          </p:nvCxnSpPr>
          <p:spPr bwMode="auto">
            <a:xfrm rot="5400000" flipH="1" flipV="1">
              <a:off x="5840226" y="894808"/>
              <a:ext cx="149521" cy="4718255"/>
            </a:xfrm>
            <a:prstGeom prst="bentConnector3">
              <a:avLst>
                <a:gd name="adj1" fmla="val 296542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>
              <a:extLst>
                <a:ext uri="{FF2B5EF4-FFF2-40B4-BE49-F238E27FC236}">
                  <a16:creationId xmlns:a16="http://schemas.microsoft.com/office/drawing/2014/main" id="{F1838749-4CEC-C723-8C0D-B8D583B58B05}"/>
                </a:ext>
              </a:extLst>
            </p:cNvPr>
            <p:cNvCxnSpPr>
              <a:cxnSpLocks/>
              <a:stCxn id="55" idx="2"/>
              <a:endCxn id="58" idx="2"/>
            </p:cNvCxnSpPr>
            <p:nvPr/>
          </p:nvCxnSpPr>
          <p:spPr bwMode="auto">
            <a:xfrm rot="5400000" flipH="1" flipV="1">
              <a:off x="6478067" y="2105673"/>
              <a:ext cx="174269" cy="3417826"/>
            </a:xfrm>
            <a:prstGeom prst="bentConnector3">
              <a:avLst>
                <a:gd name="adj1" fmla="val -168631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>
              <a:extLst>
                <a:ext uri="{FF2B5EF4-FFF2-40B4-BE49-F238E27FC236}">
                  <a16:creationId xmlns:a16="http://schemas.microsoft.com/office/drawing/2014/main" id="{575E7670-F9C5-F16C-D8AB-554146BBBB44}"/>
                </a:ext>
              </a:extLst>
            </p:cNvPr>
            <p:cNvCxnSpPr>
              <a:cxnSpLocks/>
              <a:stCxn id="54" idx="3"/>
              <a:endCxn id="58" idx="1"/>
            </p:cNvCxnSpPr>
            <p:nvPr/>
          </p:nvCxnSpPr>
          <p:spPr bwMode="auto">
            <a:xfrm flipV="1">
              <a:off x="6451548" y="3453313"/>
              <a:ext cx="1207858" cy="23422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59D5101-C4E1-F32A-DCE9-A6411CCBA314}"/>
                </a:ext>
              </a:extLst>
            </p:cNvPr>
            <p:cNvSpPr txBox="1"/>
            <p:nvPr/>
          </p:nvSpPr>
          <p:spPr>
            <a:xfrm>
              <a:off x="3555859" y="2591346"/>
              <a:ext cx="3483432" cy="3264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>
                  <a:solidFill>
                    <a:schemeClr val="tx2">
                      <a:lumMod val="50000"/>
                    </a:schemeClr>
                  </a:solidFill>
                </a:rPr>
                <a:t>Heartbeat communication</a:t>
              </a:r>
              <a:endParaRPr lang="en-US" sz="105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8FA3C5B-B190-9F92-B453-567F192AD93D}"/>
                </a:ext>
              </a:extLst>
            </p:cNvPr>
            <p:cNvSpPr txBox="1"/>
            <p:nvPr/>
          </p:nvSpPr>
          <p:spPr>
            <a:xfrm>
              <a:off x="5601083" y="3954885"/>
              <a:ext cx="1926447" cy="2801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chemeClr val="tx2">
                      <a:lumMod val="50000"/>
                    </a:schemeClr>
                  </a:solidFill>
                </a:rPr>
                <a:t>Heartbeat IGLOO2</a:t>
              </a:r>
              <a:endParaRPr lang="en-US" sz="9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1851E18-E970-E794-10E9-908F97DB5F4F}"/>
                </a:ext>
              </a:extLst>
            </p:cNvPr>
            <p:cNvSpPr txBox="1"/>
            <p:nvPr/>
          </p:nvSpPr>
          <p:spPr>
            <a:xfrm>
              <a:off x="6572901" y="2995455"/>
              <a:ext cx="1162085" cy="474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chemeClr val="tx2">
                      <a:lumMod val="50000"/>
                    </a:schemeClr>
                  </a:solidFill>
                </a:rPr>
                <a:t>Heartbeat </a:t>
              </a:r>
              <a:br>
                <a:rPr lang="en-GB" sz="900" dirty="0">
                  <a:solidFill>
                    <a:schemeClr val="tx2">
                      <a:lumMod val="50000"/>
                    </a:schemeClr>
                  </a:solidFill>
                </a:rPr>
              </a:br>
              <a:r>
                <a:rPr lang="en-GB" sz="900" dirty="0">
                  <a:solidFill>
                    <a:schemeClr val="tx2">
                      <a:lumMod val="50000"/>
                    </a:schemeClr>
                  </a:solidFill>
                </a:rPr>
                <a:t>HYDRA</a:t>
              </a:r>
              <a:endParaRPr lang="en-US" sz="9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FDEFE6-2BF9-BB8B-DEB8-1AE6ADC9A174}"/>
              </a:ext>
            </a:extLst>
          </p:cNvPr>
          <p:cNvGrpSpPr/>
          <p:nvPr/>
        </p:nvGrpSpPr>
        <p:grpSpPr>
          <a:xfrm>
            <a:off x="6438919" y="1180113"/>
            <a:ext cx="5644983" cy="2495040"/>
            <a:chOff x="6438919" y="1180113"/>
            <a:chExt cx="5644983" cy="2495040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ACB2373A-3BCC-44A6-72C2-993D803C9C8F}"/>
                </a:ext>
              </a:extLst>
            </p:cNvPr>
            <p:cNvCxnSpPr>
              <a:cxnSpLocks/>
            </p:cNvCxnSpPr>
            <p:nvPr/>
          </p:nvCxnSpPr>
          <p:spPr>
            <a:xfrm>
              <a:off x="6549166" y="1348480"/>
              <a:ext cx="0" cy="2297990"/>
            </a:xfrm>
            <a:prstGeom prst="straightConnector1">
              <a:avLst/>
            </a:prstGeom>
            <a:ln w="12700" cap="rnd">
              <a:solidFill>
                <a:schemeClr val="bg2">
                  <a:lumMod val="10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75D06FDB-BAC0-DE68-EDC9-3681117B551A}"/>
                </a:ext>
              </a:extLst>
            </p:cNvPr>
            <p:cNvCxnSpPr>
              <a:cxnSpLocks/>
            </p:cNvCxnSpPr>
            <p:nvPr/>
          </p:nvCxnSpPr>
          <p:spPr>
            <a:xfrm>
              <a:off x="6549166" y="1348480"/>
              <a:ext cx="5534736" cy="0"/>
            </a:xfrm>
            <a:prstGeom prst="straightConnector1">
              <a:avLst/>
            </a:prstGeom>
            <a:ln w="12700" cap="rnd">
              <a:solidFill>
                <a:schemeClr val="bg2">
                  <a:lumMod val="10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26FBBEC-599B-1EAE-01E6-357F0B58C04E}"/>
                </a:ext>
              </a:extLst>
            </p:cNvPr>
            <p:cNvSpPr/>
            <p:nvPr/>
          </p:nvSpPr>
          <p:spPr bwMode="auto">
            <a:xfrm>
              <a:off x="6576416" y="1401033"/>
              <a:ext cx="447445" cy="166756"/>
            </a:xfrm>
            <a:prstGeom prst="rect">
              <a:avLst/>
            </a:prstGeom>
            <a:solidFill>
              <a:srgbClr val="E1707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78" name="TextBox 79">
              <a:extLst>
                <a:ext uri="{FF2B5EF4-FFF2-40B4-BE49-F238E27FC236}">
                  <a16:creationId xmlns:a16="http://schemas.microsoft.com/office/drawing/2014/main" id="{AA56C8A5-7539-F312-3C66-306D2FA52FD3}"/>
                </a:ext>
              </a:extLst>
            </p:cNvPr>
            <p:cNvSpPr txBox="1"/>
            <p:nvPr/>
          </p:nvSpPr>
          <p:spPr>
            <a:xfrm>
              <a:off x="6647439" y="1393488"/>
              <a:ext cx="447444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0</a:t>
              </a:r>
            </a:p>
          </p:txBody>
        </p:sp>
        <p:sp>
          <p:nvSpPr>
            <p:cNvPr id="79" name="TextBox 79">
              <a:extLst>
                <a:ext uri="{FF2B5EF4-FFF2-40B4-BE49-F238E27FC236}">
                  <a16:creationId xmlns:a16="http://schemas.microsoft.com/office/drawing/2014/main" id="{20290CF5-897A-3F66-9838-2FD5512F7046}"/>
                </a:ext>
              </a:extLst>
            </p:cNvPr>
            <p:cNvSpPr txBox="1"/>
            <p:nvPr/>
          </p:nvSpPr>
          <p:spPr>
            <a:xfrm>
              <a:off x="7023861" y="1425606"/>
              <a:ext cx="93804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Functional Description / Blocks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5103B87-430A-D08B-D99E-799AE34ABBBF}"/>
                </a:ext>
              </a:extLst>
            </p:cNvPr>
            <p:cNvSpPr/>
            <p:nvPr/>
          </p:nvSpPr>
          <p:spPr bwMode="auto">
            <a:xfrm>
              <a:off x="6576416" y="1585403"/>
              <a:ext cx="447444" cy="166756"/>
            </a:xfrm>
            <a:prstGeom prst="rect">
              <a:avLst/>
            </a:prstGeom>
            <a:solidFill>
              <a:srgbClr val="589CB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pic>
          <p:nvPicPr>
            <p:cNvPr id="81" name="Picture 13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97941D3A-26D4-46F2-02E6-3BB8A9125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13945" y="1602898"/>
              <a:ext cx="140513" cy="135792"/>
            </a:xfrm>
            <a:prstGeom prst="rect">
              <a:avLst/>
            </a:prstGeom>
          </p:spPr>
        </p:pic>
        <p:sp>
          <p:nvSpPr>
            <p:cNvPr id="82" name="TextBox 79">
              <a:extLst>
                <a:ext uri="{FF2B5EF4-FFF2-40B4-BE49-F238E27FC236}">
                  <a16:creationId xmlns:a16="http://schemas.microsoft.com/office/drawing/2014/main" id="{65FA1EC6-77DD-06CB-041F-3A7CF219C396}"/>
                </a:ext>
              </a:extLst>
            </p:cNvPr>
            <p:cNvSpPr txBox="1"/>
            <p:nvPr/>
          </p:nvSpPr>
          <p:spPr>
            <a:xfrm>
              <a:off x="7023861" y="1609264"/>
              <a:ext cx="93804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Radiation Environment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5A51F64-396E-5CB3-24AB-C4BA819ED22C}"/>
                </a:ext>
              </a:extLst>
            </p:cNvPr>
            <p:cNvSpPr/>
            <p:nvPr/>
          </p:nvSpPr>
          <p:spPr bwMode="auto">
            <a:xfrm>
              <a:off x="6576416" y="1773806"/>
              <a:ext cx="727382" cy="166756"/>
            </a:xfrm>
            <a:prstGeom prst="rect">
              <a:avLst/>
            </a:prstGeom>
            <a:solidFill>
              <a:srgbClr val="E1707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84" name="TextBox 79">
              <a:extLst>
                <a:ext uri="{FF2B5EF4-FFF2-40B4-BE49-F238E27FC236}">
                  <a16:creationId xmlns:a16="http://schemas.microsoft.com/office/drawing/2014/main" id="{2EBAD08A-6339-981E-9D6C-D2AF073C2B37}"/>
                </a:ext>
              </a:extLst>
            </p:cNvPr>
            <p:cNvSpPr txBox="1"/>
            <p:nvPr/>
          </p:nvSpPr>
          <p:spPr>
            <a:xfrm>
              <a:off x="6754458" y="1798378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2</a:t>
              </a:r>
            </a:p>
          </p:txBody>
        </p:sp>
        <p:sp>
          <p:nvSpPr>
            <p:cNvPr id="85" name="TextBox 79">
              <a:extLst>
                <a:ext uri="{FF2B5EF4-FFF2-40B4-BE49-F238E27FC236}">
                  <a16:creationId xmlns:a16="http://schemas.microsoft.com/office/drawing/2014/main" id="{E8F5E4AE-F248-43F6-5D3E-F0DC3A4A9DBA}"/>
                </a:ext>
              </a:extLst>
            </p:cNvPr>
            <p:cNvSpPr txBox="1"/>
            <p:nvPr/>
          </p:nvSpPr>
          <p:spPr>
            <a:xfrm>
              <a:off x="7303798" y="1797668"/>
              <a:ext cx="1027400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System / Components Description</a:t>
              </a:r>
            </a:p>
          </p:txBody>
        </p:sp>
        <p:sp>
          <p:nvSpPr>
            <p:cNvPr id="86" name="TextBox 79">
              <a:extLst>
                <a:ext uri="{FF2B5EF4-FFF2-40B4-BE49-F238E27FC236}">
                  <a16:creationId xmlns:a16="http://schemas.microsoft.com/office/drawing/2014/main" id="{C91A328F-4CD6-AB16-4656-0AA019F2C891}"/>
                </a:ext>
              </a:extLst>
            </p:cNvPr>
            <p:cNvSpPr txBox="1"/>
            <p:nvPr/>
          </p:nvSpPr>
          <p:spPr>
            <a:xfrm>
              <a:off x="7751242" y="1984159"/>
              <a:ext cx="1930836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Exploratory COTS Component Radiation Test</a:t>
              </a:r>
            </a:p>
          </p:txBody>
        </p:sp>
        <p:sp>
          <p:nvSpPr>
            <p:cNvPr id="87" name="TextBox 79">
              <a:extLst>
                <a:ext uri="{FF2B5EF4-FFF2-40B4-BE49-F238E27FC236}">
                  <a16:creationId xmlns:a16="http://schemas.microsoft.com/office/drawing/2014/main" id="{A0F2B73D-690C-BEA2-4F4D-B62831E3C964}"/>
                </a:ext>
              </a:extLst>
            </p:cNvPr>
            <p:cNvSpPr txBox="1"/>
            <p:nvPr/>
          </p:nvSpPr>
          <p:spPr>
            <a:xfrm>
              <a:off x="8478622" y="2172562"/>
              <a:ext cx="2099154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System-Level Prototype Radiation Test</a:t>
              </a:r>
            </a:p>
          </p:txBody>
        </p:sp>
        <p:sp>
          <p:nvSpPr>
            <p:cNvPr id="89" name="TextBox 79">
              <a:extLst>
                <a:ext uri="{FF2B5EF4-FFF2-40B4-BE49-F238E27FC236}">
                  <a16:creationId xmlns:a16="http://schemas.microsoft.com/office/drawing/2014/main" id="{63AEC228-BCA0-B0FD-3204-A873BAC519BD}"/>
                </a:ext>
              </a:extLst>
            </p:cNvPr>
            <p:cNvSpPr txBox="1"/>
            <p:nvPr/>
          </p:nvSpPr>
          <p:spPr>
            <a:xfrm>
              <a:off x="6670593" y="1585403"/>
              <a:ext cx="425507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1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BAAAC6A-8FA9-29FF-6438-A2661C342781}"/>
                </a:ext>
              </a:extLst>
            </p:cNvPr>
            <p:cNvSpPr/>
            <p:nvPr/>
          </p:nvSpPr>
          <p:spPr bwMode="auto">
            <a:xfrm>
              <a:off x="7023861" y="1962343"/>
              <a:ext cx="702223" cy="166756"/>
            </a:xfrm>
            <a:prstGeom prst="rect">
              <a:avLst/>
            </a:prstGeom>
            <a:solidFill>
              <a:srgbClr val="589CB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91" name="TextBox 79">
              <a:extLst>
                <a:ext uri="{FF2B5EF4-FFF2-40B4-BE49-F238E27FC236}">
                  <a16:creationId xmlns:a16="http://schemas.microsoft.com/office/drawing/2014/main" id="{0076766D-E359-7C7E-C89C-5D608BDB11C3}"/>
                </a:ext>
              </a:extLst>
            </p:cNvPr>
            <p:cNvSpPr txBox="1"/>
            <p:nvPr/>
          </p:nvSpPr>
          <p:spPr>
            <a:xfrm>
              <a:off x="7201902" y="1986915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3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781100C-DD0D-6F27-5F0D-EE6B15F2D840}"/>
                </a:ext>
              </a:extLst>
            </p:cNvPr>
            <p:cNvSpPr/>
            <p:nvPr/>
          </p:nvSpPr>
          <p:spPr bwMode="auto">
            <a:xfrm>
              <a:off x="7751243" y="2153715"/>
              <a:ext cx="702223" cy="166756"/>
            </a:xfrm>
            <a:prstGeom prst="rect">
              <a:avLst/>
            </a:prstGeom>
            <a:solidFill>
              <a:srgbClr val="589CB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93" name="TextBox 79">
              <a:extLst>
                <a:ext uri="{FF2B5EF4-FFF2-40B4-BE49-F238E27FC236}">
                  <a16:creationId xmlns:a16="http://schemas.microsoft.com/office/drawing/2014/main" id="{51A87BDF-1429-3CD2-4C94-66AA73E761D2}"/>
                </a:ext>
              </a:extLst>
            </p:cNvPr>
            <p:cNvSpPr txBox="1"/>
            <p:nvPr/>
          </p:nvSpPr>
          <p:spPr>
            <a:xfrm>
              <a:off x="7929284" y="2178287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4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D3D8C60-32D5-EC8F-82BE-6360304F1E46}"/>
                </a:ext>
              </a:extLst>
            </p:cNvPr>
            <p:cNvSpPr/>
            <p:nvPr/>
          </p:nvSpPr>
          <p:spPr bwMode="auto">
            <a:xfrm>
              <a:off x="8478624" y="2341698"/>
              <a:ext cx="705503" cy="166756"/>
            </a:xfrm>
            <a:prstGeom prst="rect">
              <a:avLst/>
            </a:prstGeom>
            <a:solidFill>
              <a:srgbClr val="589CB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95" name="TextBox 79">
              <a:extLst>
                <a:ext uri="{FF2B5EF4-FFF2-40B4-BE49-F238E27FC236}">
                  <a16:creationId xmlns:a16="http://schemas.microsoft.com/office/drawing/2014/main" id="{FBF4B044-6C8A-6A4B-C788-40A6D566EB70}"/>
                </a:ext>
              </a:extLst>
            </p:cNvPr>
            <p:cNvSpPr txBox="1"/>
            <p:nvPr/>
          </p:nvSpPr>
          <p:spPr>
            <a:xfrm>
              <a:off x="8656666" y="2366271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5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32B92B5-1222-309E-E949-A12EC498E672}"/>
                </a:ext>
              </a:extLst>
            </p:cNvPr>
            <p:cNvSpPr/>
            <p:nvPr/>
          </p:nvSpPr>
          <p:spPr bwMode="auto">
            <a:xfrm>
              <a:off x="9205154" y="2529682"/>
              <a:ext cx="703076" cy="166756"/>
            </a:xfrm>
            <a:prstGeom prst="rect">
              <a:avLst/>
            </a:prstGeom>
            <a:solidFill>
              <a:srgbClr val="589CB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97" name="TextBox 79">
              <a:extLst>
                <a:ext uri="{FF2B5EF4-FFF2-40B4-BE49-F238E27FC236}">
                  <a16:creationId xmlns:a16="http://schemas.microsoft.com/office/drawing/2014/main" id="{9262376B-D53B-1866-2399-0A05DE7660CE}"/>
                </a:ext>
              </a:extLst>
            </p:cNvPr>
            <p:cNvSpPr txBox="1"/>
            <p:nvPr/>
          </p:nvSpPr>
          <p:spPr>
            <a:xfrm>
              <a:off x="9383194" y="2554254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6</a:t>
              </a:r>
            </a:p>
          </p:txBody>
        </p:sp>
        <p:sp>
          <p:nvSpPr>
            <p:cNvPr id="98" name="TextBox 79">
              <a:extLst>
                <a:ext uri="{FF2B5EF4-FFF2-40B4-BE49-F238E27FC236}">
                  <a16:creationId xmlns:a16="http://schemas.microsoft.com/office/drawing/2014/main" id="{9619065F-45EB-122C-B9BF-D0981D0F0EA1}"/>
                </a:ext>
              </a:extLst>
            </p:cNvPr>
            <p:cNvSpPr txBox="1"/>
            <p:nvPr/>
          </p:nvSpPr>
          <p:spPr>
            <a:xfrm>
              <a:off x="9932535" y="2555322"/>
              <a:ext cx="1554186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System-Level Radiation Qualification Test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25A946A-C007-55DA-B25C-642DD30B0917}"/>
                </a:ext>
              </a:extLst>
            </p:cNvPr>
            <p:cNvSpPr/>
            <p:nvPr/>
          </p:nvSpPr>
          <p:spPr bwMode="auto">
            <a:xfrm>
              <a:off x="9932536" y="2729428"/>
              <a:ext cx="703077" cy="166756"/>
            </a:xfrm>
            <a:prstGeom prst="rect">
              <a:avLst/>
            </a:prstGeom>
            <a:solidFill>
              <a:srgbClr val="E1707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00" name="TextBox 79">
              <a:extLst>
                <a:ext uri="{FF2B5EF4-FFF2-40B4-BE49-F238E27FC236}">
                  <a16:creationId xmlns:a16="http://schemas.microsoft.com/office/drawing/2014/main" id="{F7D8CBA0-142F-6055-630D-61268ACD623A}"/>
                </a:ext>
              </a:extLst>
            </p:cNvPr>
            <p:cNvSpPr txBox="1"/>
            <p:nvPr/>
          </p:nvSpPr>
          <p:spPr>
            <a:xfrm>
              <a:off x="10110576" y="2754000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7</a:t>
              </a:r>
            </a:p>
          </p:txBody>
        </p:sp>
        <p:sp>
          <p:nvSpPr>
            <p:cNvPr id="101" name="TextBox 79">
              <a:extLst>
                <a:ext uri="{FF2B5EF4-FFF2-40B4-BE49-F238E27FC236}">
                  <a16:creationId xmlns:a16="http://schemas.microsoft.com/office/drawing/2014/main" id="{FCB79C3B-36A0-AEB6-36D6-6C9BF229F253}"/>
                </a:ext>
              </a:extLst>
            </p:cNvPr>
            <p:cNvSpPr txBox="1"/>
            <p:nvPr/>
          </p:nvSpPr>
          <p:spPr>
            <a:xfrm>
              <a:off x="10659916" y="2725410"/>
              <a:ext cx="1423986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Final Summary Installation Approval</a:t>
              </a:r>
            </a:p>
          </p:txBody>
        </p:sp>
        <p:sp>
          <p:nvSpPr>
            <p:cNvPr id="102" name="TextBox 79">
              <a:extLst>
                <a:ext uri="{FF2B5EF4-FFF2-40B4-BE49-F238E27FC236}">
                  <a16:creationId xmlns:a16="http://schemas.microsoft.com/office/drawing/2014/main" id="{56C73C8E-2800-2F0F-E27F-4B6BD830DA56}"/>
                </a:ext>
              </a:extLst>
            </p:cNvPr>
            <p:cNvSpPr txBox="1"/>
            <p:nvPr/>
          </p:nvSpPr>
          <p:spPr>
            <a:xfrm>
              <a:off x="6719153" y="2443551"/>
              <a:ext cx="60828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Radiation Test Request Document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607ACB7-7D26-25A8-2BDC-098D1AE93DA2}"/>
                </a:ext>
              </a:extLst>
            </p:cNvPr>
            <p:cNvCxnSpPr>
              <a:cxnSpLocks/>
            </p:cNvCxnSpPr>
            <p:nvPr/>
          </p:nvCxnSpPr>
          <p:spPr>
            <a:xfrm>
              <a:off x="8453465" y="2320471"/>
              <a:ext cx="0" cy="61833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79">
              <a:extLst>
                <a:ext uri="{FF2B5EF4-FFF2-40B4-BE49-F238E27FC236}">
                  <a16:creationId xmlns:a16="http://schemas.microsoft.com/office/drawing/2014/main" id="{15BD4212-CA4A-0A04-5CF0-C2E379CF7EEF}"/>
                </a:ext>
              </a:extLst>
            </p:cNvPr>
            <p:cNvSpPr txBox="1"/>
            <p:nvPr/>
          </p:nvSpPr>
          <p:spPr>
            <a:xfrm>
              <a:off x="7920942" y="2778820"/>
              <a:ext cx="56256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System Radiation Test Report</a:t>
              </a: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8BDA113-6B44-034D-9781-F381C13C272A}"/>
                </a:ext>
              </a:extLst>
            </p:cNvPr>
            <p:cNvCxnSpPr>
              <a:cxnSpLocks/>
            </p:cNvCxnSpPr>
            <p:nvPr/>
          </p:nvCxnSpPr>
          <p:spPr>
            <a:xfrm>
              <a:off x="7023297" y="2138744"/>
              <a:ext cx="0" cy="294356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79">
              <a:extLst>
                <a:ext uri="{FF2B5EF4-FFF2-40B4-BE49-F238E27FC236}">
                  <a16:creationId xmlns:a16="http://schemas.microsoft.com/office/drawing/2014/main" id="{17DC6D75-EEF5-9D22-F58A-E1EF6201526F}"/>
                </a:ext>
              </a:extLst>
            </p:cNvPr>
            <p:cNvSpPr txBox="1"/>
            <p:nvPr/>
          </p:nvSpPr>
          <p:spPr>
            <a:xfrm>
              <a:off x="9850395" y="3351988"/>
              <a:ext cx="80544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Project </a:t>
              </a:r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R</a:t>
              </a:r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adiation </a:t>
              </a:r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H</a:t>
              </a:r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ardness </a:t>
              </a:r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A</a:t>
              </a:r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ssurance </a:t>
              </a:r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V</a:t>
              </a:r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alidation (RHAPV) Document</a:t>
              </a: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6A98085-96AE-C075-D864-C37225DBE351}"/>
                </a:ext>
              </a:extLst>
            </p:cNvPr>
            <p:cNvCxnSpPr>
              <a:cxnSpLocks/>
            </p:cNvCxnSpPr>
            <p:nvPr/>
          </p:nvCxnSpPr>
          <p:spPr>
            <a:xfrm>
              <a:off x="10629052" y="2894019"/>
              <a:ext cx="0" cy="68271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8" name="Picture 128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BC31BEC1-3062-1A3B-D5CA-302078E29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66311" y="2744117"/>
              <a:ext cx="120673" cy="135407"/>
            </a:xfrm>
            <a:prstGeom prst="rect">
              <a:avLst/>
            </a:prstGeom>
          </p:spPr>
        </p:pic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A8D2960A-798D-69F4-1A69-648624788CE8}"/>
                </a:ext>
              </a:extLst>
            </p:cNvPr>
            <p:cNvGrpSpPr/>
            <p:nvPr/>
          </p:nvGrpSpPr>
          <p:grpSpPr>
            <a:xfrm>
              <a:off x="7058835" y="1961855"/>
              <a:ext cx="139788" cy="176889"/>
              <a:chOff x="8287449" y="2599951"/>
              <a:chExt cx="441822" cy="578523"/>
            </a:xfrm>
          </p:grpSpPr>
          <p:pic>
            <p:nvPicPr>
              <p:cNvPr id="132" name="Picture 24" descr="Photon, radiation, electromagnetic, elementary, particle, quantum icon - Download on Iconfinder">
                <a:extLst>
                  <a:ext uri="{FF2B5EF4-FFF2-40B4-BE49-F238E27FC236}">
                    <a16:creationId xmlns:a16="http://schemas.microsoft.com/office/drawing/2014/main" id="{1A27AC59-76B1-DFE0-4815-2EA1768D03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019210">
                <a:off x="8290197" y="2617661"/>
                <a:ext cx="231746" cy="2317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26" descr="Chip, component, electronic, processor, technology icon - Download on Iconfinder">
                <a:extLst>
                  <a:ext uri="{FF2B5EF4-FFF2-40B4-BE49-F238E27FC236}">
                    <a16:creationId xmlns:a16="http://schemas.microsoft.com/office/drawing/2014/main" id="{20C63772-77C6-976B-0300-C90D24C6CB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87449" y="2736652"/>
                <a:ext cx="441822" cy="4418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4" name="ZoneTexte 4125">
                <a:extLst>
                  <a:ext uri="{FF2B5EF4-FFF2-40B4-BE49-F238E27FC236}">
                    <a16:creationId xmlns:a16="http://schemas.microsoft.com/office/drawing/2014/main" id="{4FC5CA22-17AE-57FA-F928-F3E2B3883421}"/>
                  </a:ext>
                </a:extLst>
              </p:cNvPr>
              <p:cNvSpPr txBox="1"/>
              <p:nvPr/>
            </p:nvSpPr>
            <p:spPr>
              <a:xfrm>
                <a:off x="8392983" y="2599951"/>
                <a:ext cx="286208" cy="402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l-GR" sz="200" b="1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+mj-lt"/>
                  </a:rPr>
                  <a:t>β</a:t>
                </a: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FB415761-3C05-5515-5671-532CA9F6C861}"/>
                </a:ext>
              </a:extLst>
            </p:cNvPr>
            <p:cNvGrpSpPr/>
            <p:nvPr/>
          </p:nvGrpSpPr>
          <p:grpSpPr>
            <a:xfrm>
              <a:off x="8503911" y="2349015"/>
              <a:ext cx="139788" cy="176889"/>
              <a:chOff x="8287449" y="2599951"/>
              <a:chExt cx="441822" cy="578523"/>
            </a:xfrm>
          </p:grpSpPr>
          <p:pic>
            <p:nvPicPr>
              <p:cNvPr id="129" name="Picture 24" descr="Photon, radiation, electromagnetic, elementary, particle, quantum icon - Download on Iconfinder">
                <a:extLst>
                  <a:ext uri="{FF2B5EF4-FFF2-40B4-BE49-F238E27FC236}">
                    <a16:creationId xmlns:a16="http://schemas.microsoft.com/office/drawing/2014/main" id="{99638B1E-29B7-6B73-B459-6214A1B9E6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019210">
                <a:off x="8290197" y="2617661"/>
                <a:ext cx="231746" cy="2317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26" descr="Chip, component, electronic, processor, technology icon - Download on Iconfinder">
                <a:extLst>
                  <a:ext uri="{FF2B5EF4-FFF2-40B4-BE49-F238E27FC236}">
                    <a16:creationId xmlns:a16="http://schemas.microsoft.com/office/drawing/2014/main" id="{5D0C0FD2-CD75-951F-294B-ADCB5975BB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87449" y="2736652"/>
                <a:ext cx="441822" cy="4418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1" name="ZoneTexte 4125">
                <a:extLst>
                  <a:ext uri="{FF2B5EF4-FFF2-40B4-BE49-F238E27FC236}">
                    <a16:creationId xmlns:a16="http://schemas.microsoft.com/office/drawing/2014/main" id="{89E5B277-10B8-31FD-7095-518A9C67C077}"/>
                  </a:ext>
                </a:extLst>
              </p:cNvPr>
              <p:cNvSpPr txBox="1"/>
              <p:nvPr/>
            </p:nvSpPr>
            <p:spPr>
              <a:xfrm>
                <a:off x="8392989" y="2599951"/>
                <a:ext cx="286208" cy="402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l-GR" sz="200" b="1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+mj-lt"/>
                  </a:rPr>
                  <a:t>β</a:t>
                </a:r>
              </a:p>
            </p:txBody>
          </p:sp>
        </p:grpSp>
        <p:pic>
          <p:nvPicPr>
            <p:cNvPr id="111" name="Picture 6" descr="Assemble, customize, electronics, engineering, parts icon - Download on Iconfinder">
              <a:extLst>
                <a:ext uri="{FF2B5EF4-FFF2-40B4-BE49-F238E27FC236}">
                  <a16:creationId xmlns:a16="http://schemas.microsoft.com/office/drawing/2014/main" id="{8BBECF9F-24CB-ABFD-FA15-0E37D5CA2F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1881" y="2545080"/>
              <a:ext cx="132860" cy="128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6" descr="Assemble, customize, electronics, engineering, parts icon - Download on Iconfinder">
              <a:extLst>
                <a:ext uri="{FF2B5EF4-FFF2-40B4-BE49-F238E27FC236}">
                  <a16:creationId xmlns:a16="http://schemas.microsoft.com/office/drawing/2014/main" id="{A6F061C3-9A8B-F70D-A35D-17732375AD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3833" y="2172894"/>
              <a:ext cx="132860" cy="128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11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D0724C7-638F-9D70-238F-BB88FE533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25572" y="1420995"/>
              <a:ext cx="117257" cy="113317"/>
            </a:xfrm>
            <a:prstGeom prst="rect">
              <a:avLst/>
            </a:prstGeom>
          </p:spPr>
        </p:pic>
        <p:pic>
          <p:nvPicPr>
            <p:cNvPr id="114" name="Picture 113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92F2828B-677C-7059-2479-C3554522A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22649" y="1800077"/>
              <a:ext cx="118185" cy="114214"/>
            </a:xfrm>
            <a:prstGeom prst="rect">
              <a:avLst/>
            </a:prstGeom>
          </p:spPr>
        </p:pic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C58B77C5-1039-DDBA-157D-19DFC08B6989}"/>
                </a:ext>
              </a:extLst>
            </p:cNvPr>
            <p:cNvCxnSpPr>
              <a:cxnSpLocks/>
            </p:cNvCxnSpPr>
            <p:nvPr/>
          </p:nvCxnSpPr>
          <p:spPr>
            <a:xfrm>
              <a:off x="8478623" y="2525904"/>
              <a:ext cx="0" cy="70786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79">
              <a:extLst>
                <a:ext uri="{FF2B5EF4-FFF2-40B4-BE49-F238E27FC236}">
                  <a16:creationId xmlns:a16="http://schemas.microsoft.com/office/drawing/2014/main" id="{945F9A4C-02A4-20FE-BC32-C9B47F7940A6}"/>
                </a:ext>
              </a:extLst>
            </p:cNvPr>
            <p:cNvSpPr txBox="1"/>
            <p:nvPr/>
          </p:nvSpPr>
          <p:spPr>
            <a:xfrm>
              <a:off x="7796741" y="3072956"/>
              <a:ext cx="704939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Radiation Qualification Request Document</a:t>
              </a:r>
            </a:p>
          </p:txBody>
        </p:sp>
        <p:sp>
          <p:nvSpPr>
            <p:cNvPr id="117" name="TextBox 79">
              <a:extLst>
                <a:ext uri="{FF2B5EF4-FFF2-40B4-BE49-F238E27FC236}">
                  <a16:creationId xmlns:a16="http://schemas.microsoft.com/office/drawing/2014/main" id="{8D257562-9BAD-B225-489A-3D726F727C2D}"/>
                </a:ext>
              </a:extLst>
            </p:cNvPr>
            <p:cNvSpPr txBox="1"/>
            <p:nvPr/>
          </p:nvSpPr>
          <p:spPr>
            <a:xfrm>
              <a:off x="8899563" y="1180113"/>
              <a:ext cx="562567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Time</a:t>
              </a:r>
            </a:p>
          </p:txBody>
        </p:sp>
        <p:sp>
          <p:nvSpPr>
            <p:cNvPr id="118" name="TextBox 79">
              <a:extLst>
                <a:ext uri="{FF2B5EF4-FFF2-40B4-BE49-F238E27FC236}">
                  <a16:creationId xmlns:a16="http://schemas.microsoft.com/office/drawing/2014/main" id="{CEA24781-3914-0E07-EE3E-53BD956A7A08}"/>
                </a:ext>
              </a:extLst>
            </p:cNvPr>
            <p:cNvSpPr txBox="1"/>
            <p:nvPr/>
          </p:nvSpPr>
          <p:spPr>
            <a:xfrm rot="16200000">
              <a:off x="6226477" y="2451422"/>
              <a:ext cx="543665" cy="1187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</a:t>
              </a:r>
            </a:p>
          </p:txBody>
        </p:sp>
        <p:sp>
          <p:nvSpPr>
            <p:cNvPr id="119" name="TextBox 79">
              <a:extLst>
                <a:ext uri="{FF2B5EF4-FFF2-40B4-BE49-F238E27FC236}">
                  <a16:creationId xmlns:a16="http://schemas.microsoft.com/office/drawing/2014/main" id="{596F7D76-A225-9CCF-AAA8-448CA049A345}"/>
                </a:ext>
              </a:extLst>
            </p:cNvPr>
            <p:cNvSpPr txBox="1"/>
            <p:nvPr/>
          </p:nvSpPr>
          <p:spPr>
            <a:xfrm>
              <a:off x="6994505" y="2758003"/>
              <a:ext cx="76093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Component Radiation Test Reports</a:t>
              </a:r>
            </a:p>
          </p:txBody>
        </p: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405DB87-47F6-4F0B-4F25-2EB47D2D77F1}"/>
                </a:ext>
              </a:extLst>
            </p:cNvPr>
            <p:cNvCxnSpPr>
              <a:cxnSpLocks/>
            </p:cNvCxnSpPr>
            <p:nvPr/>
          </p:nvCxnSpPr>
          <p:spPr>
            <a:xfrm>
              <a:off x="7722804" y="2118800"/>
              <a:ext cx="0" cy="790283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79">
              <a:extLst>
                <a:ext uri="{FF2B5EF4-FFF2-40B4-BE49-F238E27FC236}">
                  <a16:creationId xmlns:a16="http://schemas.microsoft.com/office/drawing/2014/main" id="{45544F5F-6C87-49D3-2256-120A8F0D6FD2}"/>
                </a:ext>
              </a:extLst>
            </p:cNvPr>
            <p:cNvSpPr txBox="1"/>
            <p:nvPr/>
          </p:nvSpPr>
          <p:spPr>
            <a:xfrm>
              <a:off x="8451712" y="2780229"/>
              <a:ext cx="76093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Component Radiation Qualification Reports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9FE32798-3D99-52EE-D754-0179359284C0}"/>
                </a:ext>
              </a:extLst>
            </p:cNvPr>
            <p:cNvCxnSpPr>
              <a:cxnSpLocks/>
            </p:cNvCxnSpPr>
            <p:nvPr/>
          </p:nvCxnSpPr>
          <p:spPr>
            <a:xfrm>
              <a:off x="9180847" y="2509471"/>
              <a:ext cx="0" cy="438218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79">
              <a:extLst>
                <a:ext uri="{FF2B5EF4-FFF2-40B4-BE49-F238E27FC236}">
                  <a16:creationId xmlns:a16="http://schemas.microsoft.com/office/drawing/2014/main" id="{274022F3-0085-B395-3283-3DCF4B927502}"/>
                </a:ext>
              </a:extLst>
            </p:cNvPr>
            <p:cNvSpPr txBox="1"/>
            <p:nvPr/>
          </p:nvSpPr>
          <p:spPr>
            <a:xfrm>
              <a:off x="9180847" y="3081404"/>
              <a:ext cx="76093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System Radiation Qualification Report</a:t>
              </a:r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817516C-0B7D-C255-A01B-9C9B4A651A45}"/>
                </a:ext>
              </a:extLst>
            </p:cNvPr>
            <p:cNvCxnSpPr>
              <a:cxnSpLocks/>
            </p:cNvCxnSpPr>
            <p:nvPr/>
          </p:nvCxnSpPr>
          <p:spPr>
            <a:xfrm>
              <a:off x="9908230" y="2702926"/>
              <a:ext cx="0" cy="54329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5B243D9A-7741-7CF2-99E1-451AC92ECDC7}"/>
                </a:ext>
              </a:extLst>
            </p:cNvPr>
            <p:cNvSpPr/>
            <p:nvPr/>
          </p:nvSpPr>
          <p:spPr bwMode="auto">
            <a:xfrm>
              <a:off x="10659917" y="2914239"/>
              <a:ext cx="727382" cy="166756"/>
            </a:xfrm>
            <a:prstGeom prst="rect">
              <a:avLst/>
            </a:prstGeom>
            <a:solidFill>
              <a:srgbClr val="E1707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sz="800" b="1" dirty="0">
                <a:solidFill>
                  <a:srgbClr val="FFFFFF"/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126" name="TextBox 79">
              <a:extLst>
                <a:ext uri="{FF2B5EF4-FFF2-40B4-BE49-F238E27FC236}">
                  <a16:creationId xmlns:a16="http://schemas.microsoft.com/office/drawing/2014/main" id="{3B9E0D58-8BAF-3F33-F3A2-B169223CF65C}"/>
                </a:ext>
              </a:extLst>
            </p:cNvPr>
            <p:cNvSpPr txBox="1"/>
            <p:nvPr/>
          </p:nvSpPr>
          <p:spPr>
            <a:xfrm>
              <a:off x="10837958" y="2938810"/>
              <a:ext cx="467201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00" b="1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Phase 8</a:t>
              </a:r>
            </a:p>
          </p:txBody>
        </p:sp>
        <p:sp>
          <p:nvSpPr>
            <p:cNvPr id="127" name="TextBox 79">
              <a:extLst>
                <a:ext uri="{FF2B5EF4-FFF2-40B4-BE49-F238E27FC236}">
                  <a16:creationId xmlns:a16="http://schemas.microsoft.com/office/drawing/2014/main" id="{6D245660-9ADD-9C6F-14A9-01D6023F42D5}"/>
                </a:ext>
              </a:extLst>
            </p:cNvPr>
            <p:cNvSpPr txBox="1"/>
            <p:nvPr/>
          </p:nvSpPr>
          <p:spPr>
            <a:xfrm>
              <a:off x="11387299" y="2938807"/>
              <a:ext cx="67392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Operation Follow up</a:t>
              </a:r>
            </a:p>
          </p:txBody>
        </p:sp>
        <p:pic>
          <p:nvPicPr>
            <p:cNvPr id="128" name="Picture 122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50405A22-22A8-0742-70A6-0B2E248B3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693617" y="2940316"/>
              <a:ext cx="126766" cy="122506"/>
            </a:xfrm>
            <a:prstGeom prst="rect">
              <a:avLst/>
            </a:prstGeom>
          </p:spPr>
        </p:pic>
        <p:sp>
          <p:nvSpPr>
            <p:cNvPr id="8" name="TextBox 79">
              <a:extLst>
                <a:ext uri="{FF2B5EF4-FFF2-40B4-BE49-F238E27FC236}">
                  <a16:creationId xmlns:a16="http://schemas.microsoft.com/office/drawing/2014/main" id="{FA565DCE-9A78-31D9-21E8-D978067AF501}"/>
                </a:ext>
              </a:extLst>
            </p:cNvPr>
            <p:cNvSpPr txBox="1"/>
            <p:nvPr/>
          </p:nvSpPr>
          <p:spPr>
            <a:xfrm>
              <a:off x="9205152" y="2362997"/>
              <a:ext cx="2182145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00" dirty="0">
                  <a:solidFill>
                    <a:srgbClr val="000000"/>
                  </a:solidFill>
                  <a:latin typeface="+mj-lt"/>
                  <a:cs typeface="Calibri" panose="020F0502020204030204" pitchFamily="34" charset="0"/>
                </a:rPr>
                <a:t>Production batches Component Radiation Qualification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547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9" grpId="0" uiExpand="1" build="p"/>
      <p:bldP spid="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19EC93-79B7-48EF-D871-77F161C26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20C4D-62B8-F6C6-9FD5-87DBA8361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715991-8808-EEB6-2248-8F297878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6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6C1D53-2FAB-12DF-C90B-B98B7199C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3DC6B-A7D5-772D-6B9C-FD371A55E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EPR activities and mission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056D3A-F7DA-ED69-FF73-12ABF05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57090-F53E-413C-378A-C79DBA0F2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B29FC66-002D-1D19-675C-DC645E18F737}"/>
              </a:ext>
            </a:extLst>
          </p:cNvPr>
          <p:cNvGrpSpPr/>
          <p:nvPr/>
        </p:nvGrpSpPr>
        <p:grpSpPr>
          <a:xfrm>
            <a:off x="609600" y="1295336"/>
            <a:ext cx="4432295" cy="1188720"/>
            <a:chOff x="609601" y="1247019"/>
            <a:chExt cx="4432295" cy="118872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87A2B3-32A3-B034-0ED7-83DA64813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1" y="1247019"/>
              <a:ext cx="1188720" cy="118872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416EB4-0BBF-C2DE-8FA7-F1CBA0E66C2C}"/>
                </a:ext>
              </a:extLst>
            </p:cNvPr>
            <p:cNvSpPr txBox="1"/>
            <p:nvPr/>
          </p:nvSpPr>
          <p:spPr>
            <a:xfrm>
              <a:off x="1973427" y="1441270"/>
              <a:ext cx="3068469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Mission</a:t>
              </a:r>
            </a:p>
            <a:p>
              <a:pPr algn="just"/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Find </a:t>
              </a:r>
              <a:r>
                <a:rPr lang="en-US" sz="1400" dirty="0">
                  <a:solidFill>
                    <a:srgbClr val="00B050"/>
                  </a:solidFill>
                </a:rPr>
                <a:t>radiation-tolerant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r>
                <a:rPr lang="en-US" sz="1400" dirty="0">
                  <a:solidFill>
                    <a:srgbClr val="00B050"/>
                  </a:solidFill>
                </a:rPr>
                <a:t>building </a:t>
              </a:r>
              <a:br>
                <a:rPr lang="en-US" sz="1400" dirty="0">
                  <a:solidFill>
                    <a:srgbClr val="00B050"/>
                  </a:solidFill>
                </a:rPr>
              </a:br>
              <a:r>
                <a:rPr lang="en-US" sz="1400" dirty="0">
                  <a:solidFill>
                    <a:srgbClr val="00B050"/>
                  </a:solidFill>
                </a:rPr>
                <a:t>blocks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for the accelerator equipment</a:t>
              </a:r>
              <a:endParaRPr lang="en-GB" sz="1400" b="1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292A0CD-1760-323E-1E9F-4627E3FE2529}"/>
              </a:ext>
            </a:extLst>
          </p:cNvPr>
          <p:cNvGrpSpPr/>
          <p:nvPr/>
        </p:nvGrpSpPr>
        <p:grpSpPr>
          <a:xfrm>
            <a:off x="609600" y="2657423"/>
            <a:ext cx="3768652" cy="1188720"/>
            <a:chOff x="609601" y="2673673"/>
            <a:chExt cx="3768652" cy="118872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4C4425B-7AAA-3677-A6A6-BCA4C9142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1" y="2673673"/>
              <a:ext cx="1188720" cy="118872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A38450-13DC-1751-F935-1D60D3D1690C}"/>
                </a:ext>
              </a:extLst>
            </p:cNvPr>
            <p:cNvSpPr txBox="1"/>
            <p:nvPr/>
          </p:nvSpPr>
          <p:spPr>
            <a:xfrm>
              <a:off x="1973427" y="2867923"/>
              <a:ext cx="2404826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Long history</a:t>
              </a:r>
            </a:p>
            <a:p>
              <a:pPr algn="just"/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Continuous testing activities</a:t>
              </a:r>
              <a:b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</a:br>
              <a:r>
                <a:rPr lang="en-US" sz="1400" dirty="0">
                  <a:solidFill>
                    <a:srgbClr val="00B050"/>
                  </a:solidFill>
                </a:rPr>
                <a:t>since 2008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B1F68A5-11F3-AAF5-232A-34EA1DB49357}"/>
              </a:ext>
            </a:extLst>
          </p:cNvPr>
          <p:cNvGrpSpPr/>
          <p:nvPr/>
        </p:nvGrpSpPr>
        <p:grpSpPr>
          <a:xfrm>
            <a:off x="6094169" y="1295336"/>
            <a:ext cx="5491880" cy="1188720"/>
            <a:chOff x="609600" y="3827902"/>
            <a:chExt cx="5491880" cy="118872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F60E88C-ADCA-0A9F-9A5D-C55FA95D098B}"/>
                </a:ext>
              </a:extLst>
            </p:cNvPr>
            <p:cNvGrpSpPr/>
            <p:nvPr/>
          </p:nvGrpSpPr>
          <p:grpSpPr>
            <a:xfrm>
              <a:off x="609600" y="3827902"/>
              <a:ext cx="1188722" cy="1188720"/>
              <a:chOff x="6267139" y="2007948"/>
              <a:chExt cx="1537261" cy="1449538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A2BE7FDE-86A1-9EFC-B4BD-75DDF60563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67139" y="200794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FF9CC5D5-514B-4705-354D-0691EF0DB5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45399" y="2699605"/>
                <a:ext cx="757881" cy="757881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A829F4FF-1CF2-642C-A805-9FC74C8E5D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14384" y="2241490"/>
                <a:ext cx="548640" cy="373761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C5C99918-B497-E9AB-7AB8-10802E3781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55760" y="2791614"/>
                <a:ext cx="548640" cy="548640"/>
              </a:xfrm>
              <a:prstGeom prst="rect">
                <a:avLst/>
              </a:prstGeom>
            </p:spPr>
          </p:pic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59497F1-53AA-3ADA-A6FA-F345AB7CC4F6}"/>
                </a:ext>
              </a:extLst>
            </p:cNvPr>
            <p:cNvSpPr txBox="1"/>
            <p:nvPr/>
          </p:nvSpPr>
          <p:spPr>
            <a:xfrm>
              <a:off x="1973427" y="4022153"/>
              <a:ext cx="4128053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Tested devices</a:t>
              </a:r>
            </a:p>
            <a:p>
              <a:pPr algn="just"/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From </a:t>
              </a:r>
              <a:r>
                <a:rPr lang="en-US" sz="1400" dirty="0">
                  <a:solidFill>
                    <a:srgbClr val="00B050"/>
                  </a:solidFill>
                </a:rPr>
                <a:t>discrete components 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like regulator,</a:t>
              </a:r>
            </a:p>
            <a:p>
              <a:pPr algn="just"/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to </a:t>
              </a:r>
              <a:r>
                <a:rPr lang="en-US" sz="1400" dirty="0">
                  <a:solidFill>
                    <a:srgbClr val="00B050"/>
                  </a:solidFill>
                </a:rPr>
                <a:t>complex devices 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like FPGAs, MCUs and RFICs</a:t>
              </a:r>
              <a:endParaRPr lang="en-GB" sz="140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4786353-4664-3B98-E250-A513E87F5790}"/>
              </a:ext>
            </a:extLst>
          </p:cNvPr>
          <p:cNvGrpSpPr/>
          <p:nvPr/>
        </p:nvGrpSpPr>
        <p:grpSpPr>
          <a:xfrm>
            <a:off x="6094169" y="2657423"/>
            <a:ext cx="5557537" cy="1188720"/>
            <a:chOff x="577607" y="5065114"/>
            <a:chExt cx="5557537" cy="118872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6AD0B82-8878-A68F-C9EB-9F1480FA7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7607" y="5065114"/>
              <a:ext cx="1188720" cy="1188720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5404A68-B75F-F5D3-DF9D-6EE437CB5077}"/>
                </a:ext>
              </a:extLst>
            </p:cNvPr>
            <p:cNvSpPr txBox="1"/>
            <p:nvPr/>
          </p:nvSpPr>
          <p:spPr>
            <a:xfrm>
              <a:off x="1973427" y="5259365"/>
              <a:ext cx="4161717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</a:rPr>
                <a:t>Our contribution</a:t>
              </a:r>
            </a:p>
            <a:p>
              <a:pPr algn="just"/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Our results </a:t>
              </a:r>
              <a:r>
                <a:rPr lang="en-US" sz="1400" dirty="0">
                  <a:solidFill>
                    <a:srgbClr val="00B050"/>
                  </a:solidFill>
                </a:rPr>
                <a:t>support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other groups in </a:t>
              </a:r>
              <a:b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</a:br>
              <a:r>
                <a:rPr lang="en-US" sz="1400" dirty="0">
                  <a:solidFill>
                    <a:srgbClr val="00B050"/>
                  </a:solidFill>
                </a:rPr>
                <a:t>designing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</a:rPr>
                <a:t> radiation-tolerant </a:t>
              </a:r>
              <a:r>
                <a:rPr lang="en-US" sz="1400" dirty="0">
                  <a:solidFill>
                    <a:srgbClr val="00B050"/>
                  </a:solidFill>
                </a:rPr>
                <a:t>accelerator equipment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E698459D-7792-9B08-79EB-A97D61E26F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" y="4579802"/>
            <a:ext cx="1188720" cy="118872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6D10356E-3454-0F14-2633-53D5F29FD020}"/>
              </a:ext>
            </a:extLst>
          </p:cNvPr>
          <p:cNvSpPr txBox="1"/>
          <p:nvPr/>
        </p:nvSpPr>
        <p:spPr>
          <a:xfrm>
            <a:off x="1973426" y="4710200"/>
            <a:ext cx="73645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Scope of this talk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Address some concerns regarding possible failures reported by one user in one FPGA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Present challenges and solutions for FPGA batch qualification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137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5371F-B1E1-1ADC-E435-31B53635A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effects on FPGAs - Summary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8A003C-ECDD-5CA8-C047-41C0F63E2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8E308-D32C-A72F-C920-DA459FA9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sp>
        <p:nvSpPr>
          <p:cNvPr id="68" name="Content Placeholder 4">
            <a:extLst>
              <a:ext uri="{FF2B5EF4-FFF2-40B4-BE49-F238E27FC236}">
                <a16:creationId xmlns:a16="http://schemas.microsoft.com/office/drawing/2014/main" id="{033ED868-0C18-BB67-A2CB-5CF31A786B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13264" y="1244524"/>
            <a:ext cx="2487270" cy="418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Single event effects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FD57B96-B760-E716-4465-4B7F5A90F7EE}"/>
              </a:ext>
            </a:extLst>
          </p:cNvPr>
          <p:cNvGrpSpPr/>
          <p:nvPr/>
        </p:nvGrpSpPr>
        <p:grpSpPr>
          <a:xfrm>
            <a:off x="7756979" y="3004302"/>
            <a:ext cx="2604633" cy="1818543"/>
            <a:chOff x="613190" y="1742086"/>
            <a:chExt cx="2937512" cy="2310801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E0045ED0-76E7-F834-A683-88F063AD717C}"/>
                </a:ext>
              </a:extLst>
            </p:cNvPr>
            <p:cNvSpPr/>
            <p:nvPr/>
          </p:nvSpPr>
          <p:spPr>
            <a:xfrm>
              <a:off x="1792119" y="2577472"/>
              <a:ext cx="532262" cy="51754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</a:rPr>
                <a:t>FF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126588E3-C9FE-23C8-F1A5-BBD8AC9C83F5}"/>
                </a:ext>
              </a:extLst>
            </p:cNvPr>
            <p:cNvSpPr/>
            <p:nvPr/>
          </p:nvSpPr>
          <p:spPr>
            <a:xfrm>
              <a:off x="1050243" y="2318700"/>
              <a:ext cx="368954" cy="102945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>
                  <a:solidFill>
                    <a:schemeClr val="tx2"/>
                  </a:solidFill>
                </a:rPr>
                <a:t>LUT</a:t>
              </a:r>
              <a:endParaRPr lang="en-GB" sz="500" dirty="0">
                <a:solidFill>
                  <a:schemeClr val="tx2"/>
                </a:solidFill>
              </a:endParaRPr>
            </a:p>
          </p:txBody>
        </p:sp>
        <p:sp>
          <p:nvSpPr>
            <p:cNvPr id="110" name="Trapezoid 20">
              <a:extLst>
                <a:ext uri="{FF2B5EF4-FFF2-40B4-BE49-F238E27FC236}">
                  <a16:creationId xmlns:a16="http://schemas.microsoft.com/office/drawing/2014/main" id="{59E049D5-F0ED-7646-733D-DCB077AA4F11}"/>
                </a:ext>
              </a:extLst>
            </p:cNvPr>
            <p:cNvSpPr/>
            <p:nvPr/>
          </p:nvSpPr>
          <p:spPr>
            <a:xfrm rot="5400000">
              <a:off x="2581639" y="2607910"/>
              <a:ext cx="632687" cy="268760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 dirty="0">
                <a:solidFill>
                  <a:schemeClr val="tx2"/>
                </a:solidFill>
              </a:endParaRP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E7EDF13C-E353-8059-9B9F-567B1B21C8AA}"/>
                </a:ext>
              </a:extLst>
            </p:cNvPr>
            <p:cNvCxnSpPr>
              <a:cxnSpLocks/>
              <a:stCxn id="109" idx="3"/>
              <a:endCxn id="108" idx="1"/>
            </p:cNvCxnSpPr>
            <p:nvPr/>
          </p:nvCxnSpPr>
          <p:spPr>
            <a:xfrm>
              <a:off x="1419198" y="2833427"/>
              <a:ext cx="372921" cy="2817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5FCFD433-6DB0-19C5-D16A-E74A9CEA0C02}"/>
                </a:ext>
              </a:extLst>
            </p:cNvPr>
            <p:cNvCxnSpPr/>
            <p:nvPr/>
          </p:nvCxnSpPr>
          <p:spPr>
            <a:xfrm flipV="1">
              <a:off x="1558312" y="2311694"/>
              <a:ext cx="0" cy="529601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4CF42383-A81A-24DA-7E58-6A9BF019F6DD}"/>
                </a:ext>
              </a:extLst>
            </p:cNvPr>
            <p:cNvCxnSpPr>
              <a:cxnSpLocks/>
            </p:cNvCxnSpPr>
            <p:nvPr/>
          </p:nvCxnSpPr>
          <p:spPr>
            <a:xfrm>
              <a:off x="1552263" y="2318700"/>
              <a:ext cx="940007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or: Elbow 24">
              <a:extLst>
                <a:ext uri="{FF2B5EF4-FFF2-40B4-BE49-F238E27FC236}">
                  <a16:creationId xmlns:a16="http://schemas.microsoft.com/office/drawing/2014/main" id="{F298C5EB-9C4A-3641-6F3C-7A509E7E6034}"/>
                </a:ext>
              </a:extLst>
            </p:cNvPr>
            <p:cNvCxnSpPr>
              <a:cxnSpLocks/>
            </p:cNvCxnSpPr>
            <p:nvPr/>
          </p:nvCxnSpPr>
          <p:spPr>
            <a:xfrm>
              <a:off x="2484583" y="2318701"/>
              <a:ext cx="275217" cy="25877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86226004-DF14-8DC9-0C67-9F9D4FE2A854}"/>
                </a:ext>
              </a:extLst>
            </p:cNvPr>
            <p:cNvCxnSpPr>
              <a:cxnSpLocks/>
            </p:cNvCxnSpPr>
            <p:nvPr/>
          </p:nvCxnSpPr>
          <p:spPr>
            <a:xfrm>
              <a:off x="2325455" y="2968677"/>
              <a:ext cx="434344" cy="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or: Elbow 26">
              <a:extLst>
                <a:ext uri="{FF2B5EF4-FFF2-40B4-BE49-F238E27FC236}">
                  <a16:creationId xmlns:a16="http://schemas.microsoft.com/office/drawing/2014/main" id="{5FAAF829-AA8B-3628-C56A-4262EF4356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7960" y="3095015"/>
              <a:ext cx="1280172" cy="370721"/>
            </a:xfrm>
            <a:prstGeom prst="bentConnector2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or: Elbow 27">
              <a:extLst>
                <a:ext uri="{FF2B5EF4-FFF2-40B4-BE49-F238E27FC236}">
                  <a16:creationId xmlns:a16="http://schemas.microsoft.com/office/drawing/2014/main" id="{E6EBEAC1-1B4E-B9A4-4B19-68FCE57CF3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886" y="3095015"/>
              <a:ext cx="1577355" cy="503121"/>
            </a:xfrm>
            <a:prstGeom prst="bentConnector2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0318D74D-680B-FC4E-9428-6E8F2807AF79}"/>
                </a:ext>
              </a:extLst>
            </p:cNvPr>
            <p:cNvCxnSpPr/>
            <p:nvPr/>
          </p:nvCxnSpPr>
          <p:spPr>
            <a:xfrm>
              <a:off x="670736" y="2453683"/>
              <a:ext cx="372921" cy="2817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4FE47FF8-47F2-C1B1-0E57-5B2EF50448F5}"/>
                </a:ext>
              </a:extLst>
            </p:cNvPr>
            <p:cNvCxnSpPr/>
            <p:nvPr/>
          </p:nvCxnSpPr>
          <p:spPr>
            <a:xfrm>
              <a:off x="670382" y="2694219"/>
              <a:ext cx="372921" cy="2817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D631FC3E-51AA-CDDC-4117-1A529110835E}"/>
                </a:ext>
              </a:extLst>
            </p:cNvPr>
            <p:cNvCxnSpPr/>
            <p:nvPr/>
          </p:nvCxnSpPr>
          <p:spPr>
            <a:xfrm>
              <a:off x="671274" y="2937319"/>
              <a:ext cx="372921" cy="2817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2BD43F8C-313D-A829-982C-35AAC2BD19BA}"/>
                </a:ext>
              </a:extLst>
            </p:cNvPr>
            <p:cNvCxnSpPr/>
            <p:nvPr/>
          </p:nvCxnSpPr>
          <p:spPr>
            <a:xfrm>
              <a:off x="672184" y="3175004"/>
              <a:ext cx="372921" cy="2817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F25E7027-F49E-9EAB-6E0F-304B1175006F}"/>
                </a:ext>
              </a:extLst>
            </p:cNvPr>
            <p:cNvCxnSpPr>
              <a:cxnSpLocks/>
              <a:stCxn id="110" idx="0"/>
            </p:cNvCxnSpPr>
            <p:nvPr/>
          </p:nvCxnSpPr>
          <p:spPr>
            <a:xfrm>
              <a:off x="3032362" y="2742290"/>
              <a:ext cx="314270" cy="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ADCF2BAB-D2FB-BF83-501A-354D1205757D}"/>
                </a:ext>
              </a:extLst>
            </p:cNvPr>
            <p:cNvSpPr txBox="1"/>
            <p:nvPr/>
          </p:nvSpPr>
          <p:spPr>
            <a:xfrm>
              <a:off x="677322" y="2263461"/>
              <a:ext cx="82597" cy="117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tx2"/>
                  </a:solidFill>
                </a:rPr>
                <a:t>A</a:t>
              </a:r>
              <a:endParaRPr lang="en-GB" sz="600" dirty="0">
                <a:solidFill>
                  <a:schemeClr val="tx2"/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E6FE8B86-D747-C19B-63DE-E30103467BA0}"/>
                </a:ext>
              </a:extLst>
            </p:cNvPr>
            <p:cNvSpPr txBox="1"/>
            <p:nvPr/>
          </p:nvSpPr>
          <p:spPr>
            <a:xfrm>
              <a:off x="675339" y="2527405"/>
              <a:ext cx="82597" cy="117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tx2"/>
                  </a:solidFill>
                </a:rPr>
                <a:t>B</a:t>
              </a:r>
              <a:endParaRPr lang="en-GB" sz="600" dirty="0">
                <a:solidFill>
                  <a:schemeClr val="tx2"/>
                </a:solidFill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9A18426-A3E7-1217-5D06-C34BA3B03F7B}"/>
                </a:ext>
              </a:extLst>
            </p:cNvPr>
            <p:cNvSpPr txBox="1"/>
            <p:nvPr/>
          </p:nvSpPr>
          <p:spPr>
            <a:xfrm>
              <a:off x="677322" y="2775208"/>
              <a:ext cx="82597" cy="117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tx2"/>
                  </a:solidFill>
                </a:rPr>
                <a:t>C</a:t>
              </a:r>
              <a:endParaRPr lang="en-GB" sz="600" dirty="0">
                <a:solidFill>
                  <a:schemeClr val="tx2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EB645D7-5DA4-3465-29ED-99A749E53762}"/>
                </a:ext>
              </a:extLst>
            </p:cNvPr>
            <p:cNvSpPr txBox="1"/>
            <p:nvPr/>
          </p:nvSpPr>
          <p:spPr>
            <a:xfrm>
              <a:off x="677322" y="3010799"/>
              <a:ext cx="82597" cy="117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tx2"/>
                  </a:solidFill>
                </a:rPr>
                <a:t>D</a:t>
              </a:r>
              <a:endParaRPr lang="en-GB" sz="600" dirty="0">
                <a:solidFill>
                  <a:schemeClr val="tx2"/>
                </a:solidFill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07D98494-6312-AA70-3A26-21199430D99F}"/>
                </a:ext>
              </a:extLst>
            </p:cNvPr>
            <p:cNvSpPr txBox="1"/>
            <p:nvPr/>
          </p:nvSpPr>
          <p:spPr>
            <a:xfrm>
              <a:off x="615764" y="3315217"/>
              <a:ext cx="303118" cy="1368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700" dirty="0">
                  <a:solidFill>
                    <a:schemeClr val="tx2"/>
                  </a:solidFill>
                </a:rPr>
                <a:t>RST</a:t>
              </a:r>
              <a:endParaRPr lang="en-GB" sz="700" dirty="0">
                <a:solidFill>
                  <a:schemeClr val="tx2"/>
                </a:solidFill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B38243E-EB95-8EBB-9B45-92983C5FB421}"/>
                </a:ext>
              </a:extLst>
            </p:cNvPr>
            <p:cNvSpPr txBox="1"/>
            <p:nvPr/>
          </p:nvSpPr>
          <p:spPr>
            <a:xfrm>
              <a:off x="613190" y="3629844"/>
              <a:ext cx="256960" cy="1368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700" dirty="0">
                  <a:solidFill>
                    <a:schemeClr val="tx2"/>
                  </a:solidFill>
                </a:rPr>
                <a:t>CLK</a:t>
              </a:r>
              <a:endParaRPr lang="en-GB" sz="800" dirty="0">
                <a:solidFill>
                  <a:schemeClr val="tx2"/>
                </a:solidFill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EB2CDAF-4A7E-46FC-9E06-E748AA122C41}"/>
                </a:ext>
              </a:extLst>
            </p:cNvPr>
            <p:cNvSpPr txBox="1"/>
            <p:nvPr/>
          </p:nvSpPr>
          <p:spPr>
            <a:xfrm>
              <a:off x="3224737" y="2556696"/>
              <a:ext cx="325965" cy="117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tx2"/>
                  </a:solidFill>
                </a:rPr>
                <a:t>OUT</a:t>
              </a:r>
              <a:endParaRPr lang="en-GB" sz="600" dirty="0">
                <a:solidFill>
                  <a:schemeClr val="tx2"/>
                </a:solidFill>
              </a:endParaRPr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B3B31F3B-2B8E-A033-5715-4729CC0DEED1}"/>
                </a:ext>
              </a:extLst>
            </p:cNvPr>
            <p:cNvGrpSpPr/>
            <p:nvPr/>
          </p:nvGrpSpPr>
          <p:grpSpPr>
            <a:xfrm>
              <a:off x="880887" y="1742086"/>
              <a:ext cx="2308486" cy="2310801"/>
              <a:chOff x="880887" y="1742086"/>
              <a:chExt cx="2308486" cy="23108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52B9A823-E78F-C2C3-BC8C-8E0E61C81769}"/>
                  </a:ext>
                </a:extLst>
              </p:cNvPr>
              <p:cNvGrpSpPr/>
              <p:nvPr/>
            </p:nvGrpSpPr>
            <p:grpSpPr>
              <a:xfrm>
                <a:off x="880887" y="2120650"/>
                <a:ext cx="2308486" cy="1932237"/>
                <a:chOff x="880887" y="2120650"/>
                <a:chExt cx="2308486" cy="1932237"/>
              </a:xfrm>
            </p:grpSpPr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1D37DD2F-8B35-36E3-0DC0-787875C82744}"/>
                    </a:ext>
                  </a:extLst>
                </p:cNvPr>
                <p:cNvSpPr/>
                <p:nvPr/>
              </p:nvSpPr>
              <p:spPr>
                <a:xfrm>
                  <a:off x="880887" y="2120650"/>
                  <a:ext cx="2308486" cy="1612362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25FDA8F4-2511-E862-8945-37E9A87D25C0}"/>
                    </a:ext>
                  </a:extLst>
                </p:cNvPr>
                <p:cNvSpPr txBox="1"/>
                <p:nvPr/>
              </p:nvSpPr>
              <p:spPr>
                <a:xfrm>
                  <a:off x="1792119" y="3740017"/>
                  <a:ext cx="488487" cy="3128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000000"/>
                      </a:solidFill>
                    </a:rPr>
                    <a:t>CLB</a:t>
                  </a:r>
                  <a:endParaRPr lang="en-GB" sz="10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417C8AD9-1A6E-524D-AB40-870F316E1C21}"/>
                  </a:ext>
                </a:extLst>
              </p:cNvPr>
              <p:cNvGrpSpPr/>
              <p:nvPr/>
            </p:nvGrpSpPr>
            <p:grpSpPr>
              <a:xfrm>
                <a:off x="1382201" y="2935366"/>
                <a:ext cx="465130" cy="519492"/>
                <a:chOff x="1382201" y="2935366"/>
                <a:chExt cx="465130" cy="519492"/>
              </a:xfrm>
            </p:grpSpPr>
            <p:sp>
              <p:nvSpPr>
                <p:cNvPr id="136" name="Right Brace 135">
                  <a:extLst>
                    <a:ext uri="{FF2B5EF4-FFF2-40B4-BE49-F238E27FC236}">
                      <a16:creationId xmlns:a16="http://schemas.microsoft.com/office/drawing/2014/main" id="{31AA45EC-FF28-2A00-7599-A08478087F0E}"/>
                    </a:ext>
                  </a:extLst>
                </p:cNvPr>
                <p:cNvSpPr/>
                <p:nvPr/>
              </p:nvSpPr>
              <p:spPr bwMode="auto">
                <a:xfrm rot="5400000">
                  <a:off x="1490055" y="2885172"/>
                  <a:ext cx="231206" cy="331594"/>
                </a:xfrm>
                <a:prstGeom prst="rightBrace">
                  <a:avLst/>
                </a:prstGeom>
                <a:noFill/>
                <a:ln w="28575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7" name="TextBox 136">
                      <a:extLst>
                        <a:ext uri="{FF2B5EF4-FFF2-40B4-BE49-F238E27FC236}">
                          <a16:creationId xmlns:a16="http://schemas.microsoft.com/office/drawing/2014/main" id="{A6BCF9FC-FEEE-BB26-09FC-694FDF428AF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82201" y="3103123"/>
                      <a:ext cx="465130" cy="35173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it-IT" sz="11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100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</m:e>
                              <m:sub>
                                <m:r>
                                  <a:rPr lang="it-IT" sz="1100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𝐩𝐝</m:t>
                                </m:r>
                              </m:sub>
                            </m:sSub>
                          </m:oMath>
                        </m:oMathPara>
                      </a14:m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42" name="TextBox 141">
                      <a:extLst>
                        <a:ext uri="{FF2B5EF4-FFF2-40B4-BE49-F238E27FC236}">
                          <a16:creationId xmlns:a16="http://schemas.microsoft.com/office/drawing/2014/main" id="{73E708D7-13A0-62EB-3DEB-F7D9B26CB64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82201" y="3103123"/>
                      <a:ext cx="465130" cy="35173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434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64A7C2EE-7A05-18F3-B1C5-7D13C980A43F}"/>
                  </a:ext>
                </a:extLst>
              </p:cNvPr>
              <p:cNvGrpSpPr/>
              <p:nvPr/>
            </p:nvGrpSpPr>
            <p:grpSpPr>
              <a:xfrm>
                <a:off x="1018346" y="1742086"/>
                <a:ext cx="465130" cy="547602"/>
                <a:chOff x="1018346" y="1742086"/>
                <a:chExt cx="465130" cy="547602"/>
              </a:xfrm>
            </p:grpSpPr>
            <p:sp>
              <p:nvSpPr>
                <p:cNvPr id="134" name="Right Brace 133">
                  <a:extLst>
                    <a:ext uri="{FF2B5EF4-FFF2-40B4-BE49-F238E27FC236}">
                      <a16:creationId xmlns:a16="http://schemas.microsoft.com/office/drawing/2014/main" id="{3D97C543-FC19-D1E6-0B78-4872EE5784DD}"/>
                    </a:ext>
                  </a:extLst>
                </p:cNvPr>
                <p:cNvSpPr/>
                <p:nvPr/>
              </p:nvSpPr>
              <p:spPr bwMode="auto">
                <a:xfrm rot="16200000">
                  <a:off x="1129719" y="1992507"/>
                  <a:ext cx="231206" cy="363155"/>
                </a:xfrm>
                <a:prstGeom prst="rightBrace">
                  <a:avLst/>
                </a:prstGeom>
                <a:noFill/>
                <a:ln w="28575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5" name="TextBox 134">
                      <a:extLst>
                        <a:ext uri="{FF2B5EF4-FFF2-40B4-BE49-F238E27FC236}">
                          <a16:creationId xmlns:a16="http://schemas.microsoft.com/office/drawing/2014/main" id="{693ECA62-B5C6-7B72-0764-D478ADCBD1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18346" y="1742086"/>
                      <a:ext cx="465130" cy="35173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it-IT" sz="11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100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</m:e>
                              <m:sub>
                                <m:r>
                                  <a:rPr lang="it-IT" sz="1100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𝐩𝐝</m:t>
                                </m:r>
                              </m:sub>
                            </m:sSub>
                          </m:oMath>
                        </m:oMathPara>
                      </a14:m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40" name="TextBox 139">
                      <a:extLst>
                        <a:ext uri="{FF2B5EF4-FFF2-40B4-BE49-F238E27FC236}">
                          <a16:creationId xmlns:a16="http://schemas.microsoft.com/office/drawing/2014/main" id="{597AA9EF-CD9A-3753-7581-813457093F3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18346" y="1742086"/>
                      <a:ext cx="465130" cy="351736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b="-444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55324C5-7E41-8705-8FEB-4D8D20D583BE}"/>
              </a:ext>
            </a:extLst>
          </p:cNvPr>
          <p:cNvGrpSpPr/>
          <p:nvPr/>
        </p:nvGrpSpPr>
        <p:grpSpPr>
          <a:xfrm>
            <a:off x="684047" y="2850480"/>
            <a:ext cx="4545704" cy="2126187"/>
            <a:chOff x="835857" y="2965247"/>
            <a:chExt cx="4545704" cy="2126187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A5596D0-DA1D-39F5-1669-74EFA90CBA16}"/>
                </a:ext>
              </a:extLst>
            </p:cNvPr>
            <p:cNvGrpSpPr/>
            <p:nvPr/>
          </p:nvGrpSpPr>
          <p:grpSpPr>
            <a:xfrm>
              <a:off x="3329945" y="4388746"/>
              <a:ext cx="1558022" cy="378181"/>
              <a:chOff x="3529338" y="1155243"/>
              <a:chExt cx="4167417" cy="907124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1A30143B-8E6E-8627-9E0C-F06EDB903A22}"/>
                  </a:ext>
                </a:extLst>
              </p:cNvPr>
              <p:cNvGrpSpPr/>
              <p:nvPr/>
            </p:nvGrpSpPr>
            <p:grpSpPr>
              <a:xfrm>
                <a:off x="3529338" y="1394030"/>
                <a:ext cx="1901230" cy="668337"/>
                <a:chOff x="7674175" y="4983593"/>
                <a:chExt cx="1901230" cy="668337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7104D0F1-96C7-C8A1-C20D-E4DF2B94AC9E}"/>
                    </a:ext>
                  </a:extLst>
                </p:cNvPr>
                <p:cNvSpPr/>
                <p:nvPr/>
              </p:nvSpPr>
              <p:spPr>
                <a:xfrm>
                  <a:off x="8098212" y="4983593"/>
                  <a:ext cx="1078038" cy="668337"/>
                </a:xfrm>
                <a:prstGeom prst="rect">
                  <a:avLst/>
                </a:prstGeom>
                <a:solidFill>
                  <a:schemeClr val="tx2">
                    <a:lumMod val="10000"/>
                    <a:lumOff val="90000"/>
                  </a:schemeClr>
                </a:solidFill>
                <a:ln w="28575">
                  <a:solidFill>
                    <a:schemeClr val="tx2">
                      <a:lumMod val="90000"/>
                      <a:lumOff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0673D5A6-5036-AD43-0862-1CE01382E034}"/>
                    </a:ext>
                  </a:extLst>
                </p:cNvPr>
                <p:cNvGrpSpPr/>
                <p:nvPr/>
              </p:nvGrpSpPr>
              <p:grpSpPr>
                <a:xfrm>
                  <a:off x="7674175" y="5140063"/>
                  <a:ext cx="1901230" cy="369684"/>
                  <a:chOff x="793945" y="2697481"/>
                  <a:chExt cx="2936621" cy="369684"/>
                </a:xfrm>
              </p:grpSpPr>
              <p:cxnSp>
                <p:nvCxnSpPr>
                  <p:cNvPr id="88" name="Straight Arrow Connector 87">
                    <a:extLst>
                      <a:ext uri="{FF2B5EF4-FFF2-40B4-BE49-F238E27FC236}">
                        <a16:creationId xmlns:a16="http://schemas.microsoft.com/office/drawing/2014/main" id="{ED9024C2-E0C1-4693-502B-B20B5B3AF8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02463" y="2706536"/>
                    <a:ext cx="1358020" cy="360629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>
                    <a:extLst>
                      <a:ext uri="{FF2B5EF4-FFF2-40B4-BE49-F238E27FC236}">
                        <a16:creationId xmlns:a16="http://schemas.microsoft.com/office/drawing/2014/main" id="{945C90B7-9F3B-8D75-BC69-F7B3C486E8F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988182" y="2697482"/>
                    <a:ext cx="742384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C459FAFC-C227-D260-97C5-6B936158DD4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988182" y="3067165"/>
                    <a:ext cx="742384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>
                    <a:extLst>
                      <a:ext uri="{FF2B5EF4-FFF2-40B4-BE49-F238E27FC236}">
                        <a16:creationId xmlns:a16="http://schemas.microsoft.com/office/drawing/2014/main" id="{F8E0342F-FB3B-6367-6A03-2DED1AF787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7441" y="2706535"/>
                    <a:ext cx="1358020" cy="360629"/>
                  </a:xfrm>
                  <a:prstGeom prst="straightConnector1">
                    <a:avLst/>
                  </a:prstGeom>
                  <a:ln w="19050">
                    <a:solidFill>
                      <a:schemeClr val="tx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2488A3CF-FF04-7263-2219-DB5BF8DA8D3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93945" y="2697481"/>
                    <a:ext cx="742384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63789CEB-7C6C-AA9E-0B0C-78C599B1C20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93945" y="3067164"/>
                    <a:ext cx="742384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03872352-2F57-17F1-91FB-F87C3A24E06C}"/>
                  </a:ext>
                </a:extLst>
              </p:cNvPr>
              <p:cNvGrpSpPr/>
              <p:nvPr/>
            </p:nvGrpSpPr>
            <p:grpSpPr>
              <a:xfrm>
                <a:off x="5318858" y="1382866"/>
                <a:ext cx="2377897" cy="668337"/>
                <a:chOff x="9463695" y="4972429"/>
                <a:chExt cx="2377897" cy="668337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B5E72F2F-63AF-A5F0-8674-2F0B79E26C79}"/>
                    </a:ext>
                  </a:extLst>
                </p:cNvPr>
                <p:cNvSpPr/>
                <p:nvPr/>
              </p:nvSpPr>
              <p:spPr>
                <a:xfrm>
                  <a:off x="10364399" y="4972429"/>
                  <a:ext cx="1078038" cy="668337"/>
                </a:xfrm>
                <a:prstGeom prst="rect">
                  <a:avLst/>
                </a:prstGeom>
                <a:solidFill>
                  <a:schemeClr val="tx2">
                    <a:lumMod val="10000"/>
                    <a:lumOff val="90000"/>
                  </a:schemeClr>
                </a:solidFill>
                <a:ln w="28575">
                  <a:solidFill>
                    <a:schemeClr val="tx2">
                      <a:lumMod val="90000"/>
                      <a:lumOff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55592EC6-B575-D28D-45DA-A57D654A9B31}"/>
                    </a:ext>
                  </a:extLst>
                </p:cNvPr>
                <p:cNvGrpSpPr/>
                <p:nvPr/>
              </p:nvGrpSpPr>
              <p:grpSpPr>
                <a:xfrm>
                  <a:off x="9463695" y="5128899"/>
                  <a:ext cx="2377897" cy="369684"/>
                  <a:chOff x="9463695" y="5128899"/>
                  <a:chExt cx="2377897" cy="369684"/>
                </a:xfrm>
              </p:grpSpPr>
              <p:grpSp>
                <p:nvGrpSpPr>
                  <p:cNvPr id="78" name="Group 77">
                    <a:extLst>
                      <a:ext uri="{FF2B5EF4-FFF2-40B4-BE49-F238E27FC236}">
                        <a16:creationId xmlns:a16="http://schemas.microsoft.com/office/drawing/2014/main" id="{6E42F505-8022-F2A2-91EA-2C96F885675B}"/>
                      </a:ext>
                    </a:extLst>
                  </p:cNvPr>
                  <p:cNvGrpSpPr/>
                  <p:nvPr/>
                </p:nvGrpSpPr>
                <p:grpSpPr>
                  <a:xfrm>
                    <a:off x="9940362" y="5128899"/>
                    <a:ext cx="1901230" cy="369684"/>
                    <a:chOff x="793945" y="2697481"/>
                    <a:chExt cx="2936621" cy="369684"/>
                  </a:xfrm>
                </p:grpSpPr>
                <p:cxnSp>
                  <p:nvCxnSpPr>
                    <p:cNvPr id="80" name="Straight Arrow Connector 79">
                      <a:extLst>
                        <a:ext uri="{FF2B5EF4-FFF2-40B4-BE49-F238E27FC236}">
                          <a16:creationId xmlns:a16="http://schemas.microsoft.com/office/drawing/2014/main" id="{15AA67EE-7C1D-2E14-53EC-745BD54D71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60514" y="2697481"/>
                      <a:ext cx="1409133" cy="0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5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>
                      <a:extLst>
                        <a:ext uri="{FF2B5EF4-FFF2-40B4-BE49-F238E27FC236}">
                          <a16:creationId xmlns:a16="http://schemas.microsoft.com/office/drawing/2014/main" id="{CD7904D6-645F-4914-9F85-04EB30458F3F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988182" y="2697482"/>
                      <a:ext cx="742384" cy="0"/>
                    </a:xfrm>
                    <a:prstGeom prst="line">
                      <a:avLst/>
                    </a:prstGeom>
                    <a:ln w="19050"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Straight Connector 81">
                      <a:extLst>
                        <a:ext uri="{FF2B5EF4-FFF2-40B4-BE49-F238E27FC236}">
                          <a16:creationId xmlns:a16="http://schemas.microsoft.com/office/drawing/2014/main" id="{FA6BEED5-5758-7085-AA82-EF8C06285FF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2988182" y="3067165"/>
                      <a:ext cx="742384" cy="0"/>
                    </a:xfrm>
                    <a:prstGeom prst="line">
                      <a:avLst/>
                    </a:prstGeom>
                    <a:ln w="19050"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Arrow Connector 82">
                      <a:extLst>
                        <a:ext uri="{FF2B5EF4-FFF2-40B4-BE49-F238E27FC236}">
                          <a16:creationId xmlns:a16="http://schemas.microsoft.com/office/drawing/2014/main" id="{9AFA8280-9FBB-F5A4-80DE-304570FA333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87441" y="3067164"/>
                      <a:ext cx="1373043" cy="1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5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Straight Connector 83">
                      <a:extLst>
                        <a:ext uri="{FF2B5EF4-FFF2-40B4-BE49-F238E27FC236}">
                          <a16:creationId xmlns:a16="http://schemas.microsoft.com/office/drawing/2014/main" id="{B1F56255-4B82-9652-7949-0E32D782D9A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93945" y="2697481"/>
                      <a:ext cx="742384" cy="0"/>
                    </a:xfrm>
                    <a:prstGeom prst="line">
                      <a:avLst/>
                    </a:prstGeom>
                    <a:ln w="19050"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Straight Connector 84">
                      <a:extLst>
                        <a:ext uri="{FF2B5EF4-FFF2-40B4-BE49-F238E27FC236}">
                          <a16:creationId xmlns:a16="http://schemas.microsoft.com/office/drawing/2014/main" id="{535F75CD-8239-2F57-2163-EA2AE22FB0E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793945" y="3067164"/>
                      <a:ext cx="742384" cy="0"/>
                    </a:xfrm>
                    <a:prstGeom prst="line">
                      <a:avLst/>
                    </a:prstGeom>
                    <a:ln w="19050"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9" name="Arrow: Down 78">
                    <a:extLst>
                      <a:ext uri="{FF2B5EF4-FFF2-40B4-BE49-F238E27FC236}">
                        <a16:creationId xmlns:a16="http://schemas.microsoft.com/office/drawing/2014/main" id="{46352F13-3171-6EB5-DEDF-2E507CD3959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9588735" y="5104854"/>
                    <a:ext cx="208678" cy="458757"/>
                  </a:xfrm>
                  <a:prstGeom prst="downArrow">
                    <a:avLst/>
                  </a:prstGeom>
                  <a:solidFill>
                    <a:schemeClr val="bg2"/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75" name="Lightning Bolt 74">
                <a:extLst>
                  <a:ext uri="{FF2B5EF4-FFF2-40B4-BE49-F238E27FC236}">
                    <a16:creationId xmlns:a16="http://schemas.microsoft.com/office/drawing/2014/main" id="{56B7DD90-D230-3E96-9EE8-308E63C958A3}"/>
                  </a:ext>
                </a:extLst>
              </p:cNvPr>
              <p:cNvSpPr/>
              <p:nvPr/>
            </p:nvSpPr>
            <p:spPr bwMode="auto">
              <a:xfrm rot="19738714" flipH="1">
                <a:off x="4331508" y="1155243"/>
                <a:ext cx="556792" cy="49814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610F2B7-1973-0F8E-2C4D-3C881FBE5DAA}"/>
                </a:ext>
              </a:extLst>
            </p:cNvPr>
            <p:cNvGrpSpPr/>
            <p:nvPr/>
          </p:nvGrpSpPr>
          <p:grpSpPr>
            <a:xfrm>
              <a:off x="907780" y="4213731"/>
              <a:ext cx="1770432" cy="877703"/>
              <a:chOff x="8565773" y="2285717"/>
              <a:chExt cx="2241408" cy="1506199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82BF222C-84D2-0F4E-1C45-AD010768FAD6}"/>
                  </a:ext>
                </a:extLst>
              </p:cNvPr>
              <p:cNvGrpSpPr/>
              <p:nvPr/>
            </p:nvGrpSpPr>
            <p:grpSpPr>
              <a:xfrm>
                <a:off x="8565773" y="2285717"/>
                <a:ext cx="2241408" cy="1506199"/>
                <a:chOff x="8565773" y="2285717"/>
                <a:chExt cx="2241408" cy="1506199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AC9AA2DA-1798-FB02-07D0-77F063B4EBED}"/>
                    </a:ext>
                  </a:extLst>
                </p:cNvPr>
                <p:cNvSpPr/>
                <p:nvPr/>
              </p:nvSpPr>
              <p:spPr bwMode="auto">
                <a:xfrm>
                  <a:off x="8565773" y="2860350"/>
                  <a:ext cx="550522" cy="48003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PLL</a:t>
                  </a:r>
                  <a:endParaRPr lang="en-GB" sz="700" dirty="0"/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790D5296-E9C8-0A9C-31D4-6848ABFD778F}"/>
                    </a:ext>
                  </a:extLst>
                </p:cNvPr>
                <p:cNvSpPr/>
                <p:nvPr/>
              </p:nvSpPr>
              <p:spPr bwMode="auto">
                <a:xfrm>
                  <a:off x="10256659" y="2670532"/>
                  <a:ext cx="550522" cy="48003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FF</a:t>
                  </a:r>
                  <a:endParaRPr lang="en-GB" sz="700" dirty="0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70C9EA24-2BEC-5B85-6867-02F00830D887}"/>
                    </a:ext>
                  </a:extLst>
                </p:cNvPr>
                <p:cNvSpPr/>
                <p:nvPr/>
              </p:nvSpPr>
              <p:spPr bwMode="auto">
                <a:xfrm>
                  <a:off x="9769676" y="3311881"/>
                  <a:ext cx="550522" cy="48003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FF</a:t>
                  </a:r>
                  <a:endParaRPr lang="en-GB" sz="700" dirty="0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F2370FCE-2610-B609-EC7F-AD70F693DEFC}"/>
                    </a:ext>
                  </a:extLst>
                </p:cNvPr>
                <p:cNvSpPr/>
                <p:nvPr/>
              </p:nvSpPr>
              <p:spPr bwMode="auto">
                <a:xfrm>
                  <a:off x="9494415" y="2285717"/>
                  <a:ext cx="550522" cy="48003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/>
                    <a:t>FF</a:t>
                  </a:r>
                  <a:endParaRPr lang="en-GB" sz="700" dirty="0"/>
                </a:p>
              </p:txBody>
            </p:sp>
            <p:cxnSp>
              <p:nvCxnSpPr>
                <p:cNvPr id="104" name="Connector: Elbow 103">
                  <a:extLst>
                    <a:ext uri="{FF2B5EF4-FFF2-40B4-BE49-F238E27FC236}">
                      <a16:creationId xmlns:a16="http://schemas.microsoft.com/office/drawing/2014/main" id="{E39ADE2F-51E6-B797-AE4E-0EB0D767ED50}"/>
                    </a:ext>
                  </a:extLst>
                </p:cNvPr>
                <p:cNvCxnSpPr>
                  <a:stCxn id="100" idx="3"/>
                  <a:endCxn id="103" idx="1"/>
                </p:cNvCxnSpPr>
                <p:nvPr/>
              </p:nvCxnSpPr>
              <p:spPr bwMode="auto">
                <a:xfrm flipV="1">
                  <a:off x="9116295" y="2525735"/>
                  <a:ext cx="378120" cy="574633"/>
                </a:xfrm>
                <a:prstGeom prst="bentConnector3">
                  <a:avLst/>
                </a:prstGeom>
                <a:ln>
                  <a:solidFill>
                    <a:srgbClr val="00000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ctor: Elbow 104">
                  <a:extLst>
                    <a:ext uri="{FF2B5EF4-FFF2-40B4-BE49-F238E27FC236}">
                      <a16:creationId xmlns:a16="http://schemas.microsoft.com/office/drawing/2014/main" id="{D739A7BF-CEF2-34E7-9042-90B96AEB8AE7}"/>
                    </a:ext>
                  </a:extLst>
                </p:cNvPr>
                <p:cNvCxnSpPr>
                  <a:cxnSpLocks/>
                  <a:stCxn id="100" idx="3"/>
                  <a:endCxn id="101" idx="1"/>
                </p:cNvCxnSpPr>
                <p:nvPr/>
              </p:nvCxnSpPr>
              <p:spPr bwMode="auto">
                <a:xfrm flipV="1">
                  <a:off x="9116295" y="2910550"/>
                  <a:ext cx="1140364" cy="189818"/>
                </a:xfrm>
                <a:prstGeom prst="bentConnector3">
                  <a:avLst/>
                </a:prstGeom>
                <a:ln>
                  <a:solidFill>
                    <a:srgbClr val="00000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onnector: Elbow 105">
                  <a:extLst>
                    <a:ext uri="{FF2B5EF4-FFF2-40B4-BE49-F238E27FC236}">
                      <a16:creationId xmlns:a16="http://schemas.microsoft.com/office/drawing/2014/main" id="{7CBC57EB-19AF-899C-0408-2D5A45575D28}"/>
                    </a:ext>
                  </a:extLst>
                </p:cNvPr>
                <p:cNvCxnSpPr>
                  <a:cxnSpLocks/>
                  <a:stCxn id="100" idx="3"/>
                  <a:endCxn id="102" idx="1"/>
                </p:cNvCxnSpPr>
                <p:nvPr/>
              </p:nvCxnSpPr>
              <p:spPr bwMode="auto">
                <a:xfrm>
                  <a:off x="9116295" y="3100368"/>
                  <a:ext cx="653381" cy="451531"/>
                </a:xfrm>
                <a:prstGeom prst="bentConnector3">
                  <a:avLst/>
                </a:prstGeom>
                <a:ln>
                  <a:solidFill>
                    <a:srgbClr val="00000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6" name="Multiplication Sign 95">
                <a:extLst>
                  <a:ext uri="{FF2B5EF4-FFF2-40B4-BE49-F238E27FC236}">
                    <a16:creationId xmlns:a16="http://schemas.microsoft.com/office/drawing/2014/main" id="{8191D8CC-B821-1FC2-16FF-AC2FC5D76B5F}"/>
                  </a:ext>
                </a:extLst>
              </p:cNvPr>
              <p:cNvSpPr/>
              <p:nvPr/>
            </p:nvSpPr>
            <p:spPr bwMode="auto">
              <a:xfrm>
                <a:off x="9841388" y="2790540"/>
                <a:ext cx="280021" cy="240018"/>
              </a:xfrm>
              <a:prstGeom prst="mathMultiply">
                <a:avLst/>
              </a:prstGeom>
              <a:solidFill>
                <a:schemeClr val="accent5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97" name="Multiplication Sign 96">
                <a:extLst>
                  <a:ext uri="{FF2B5EF4-FFF2-40B4-BE49-F238E27FC236}">
                    <a16:creationId xmlns:a16="http://schemas.microsoft.com/office/drawing/2014/main" id="{29715DB1-20A6-7F32-C2E7-6AB4C0CD4B15}"/>
                  </a:ext>
                </a:extLst>
              </p:cNvPr>
              <p:cNvSpPr/>
              <p:nvPr/>
            </p:nvSpPr>
            <p:spPr bwMode="auto">
              <a:xfrm>
                <a:off x="9161464" y="2518689"/>
                <a:ext cx="280021" cy="240018"/>
              </a:xfrm>
              <a:prstGeom prst="mathMultiply">
                <a:avLst/>
              </a:prstGeom>
              <a:solidFill>
                <a:schemeClr val="accent5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98" name="Multiplication Sign 97">
                <a:extLst>
                  <a:ext uri="{FF2B5EF4-FFF2-40B4-BE49-F238E27FC236}">
                    <a16:creationId xmlns:a16="http://schemas.microsoft.com/office/drawing/2014/main" id="{8DFA41EB-1C09-B61F-3E2F-EF1AC4FC820B}"/>
                  </a:ext>
                </a:extLst>
              </p:cNvPr>
              <p:cNvSpPr/>
              <p:nvPr/>
            </p:nvSpPr>
            <p:spPr bwMode="auto">
              <a:xfrm>
                <a:off x="9328525" y="3283796"/>
                <a:ext cx="280021" cy="240018"/>
              </a:xfrm>
              <a:prstGeom prst="mathMultiply">
                <a:avLst/>
              </a:prstGeom>
              <a:solidFill>
                <a:schemeClr val="accent5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99" name="Lightning Bolt 98">
                <a:extLst>
                  <a:ext uri="{FF2B5EF4-FFF2-40B4-BE49-F238E27FC236}">
                    <a16:creationId xmlns:a16="http://schemas.microsoft.com/office/drawing/2014/main" id="{CCB1DAE5-CCC5-7E91-8FA7-A6C0C904D841}"/>
                  </a:ext>
                </a:extLst>
              </p:cNvPr>
              <p:cNvSpPr/>
              <p:nvPr/>
            </p:nvSpPr>
            <p:spPr bwMode="auto">
              <a:xfrm flipH="1">
                <a:off x="8647513" y="2535581"/>
                <a:ext cx="521711" cy="4376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D2F7703F-B8DF-3CAB-0A46-39F82A2E3C7F}"/>
                </a:ext>
              </a:extLst>
            </p:cNvPr>
            <p:cNvGrpSpPr/>
            <p:nvPr/>
          </p:nvGrpSpPr>
          <p:grpSpPr>
            <a:xfrm>
              <a:off x="835857" y="2965247"/>
              <a:ext cx="1874012" cy="1116202"/>
              <a:chOff x="767590" y="2389142"/>
              <a:chExt cx="2430732" cy="1459222"/>
            </a:xfrm>
          </p:grpSpPr>
          <p:pic>
            <p:nvPicPr>
              <p:cNvPr id="71" name="Graphic 70">
                <a:extLst>
                  <a:ext uri="{FF2B5EF4-FFF2-40B4-BE49-F238E27FC236}">
                    <a16:creationId xmlns:a16="http://schemas.microsoft.com/office/drawing/2014/main" id="{ACB5B306-770E-CAAA-0FA7-FA97D627A8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 r="4896"/>
              <a:stretch/>
            </p:blipFill>
            <p:spPr>
              <a:xfrm>
                <a:off x="767590" y="2433514"/>
                <a:ext cx="2430732" cy="1414850"/>
              </a:xfrm>
              <a:prstGeom prst="rect">
                <a:avLst/>
              </a:prstGeom>
            </p:spPr>
          </p:pic>
          <p:sp>
            <p:nvSpPr>
              <p:cNvPr id="142" name="Lightning Bolt 141">
                <a:extLst>
                  <a:ext uri="{FF2B5EF4-FFF2-40B4-BE49-F238E27FC236}">
                    <a16:creationId xmlns:a16="http://schemas.microsoft.com/office/drawing/2014/main" id="{74DAD6C5-325D-A9AE-BEA7-03EA9FD95B2C}"/>
                  </a:ext>
                </a:extLst>
              </p:cNvPr>
              <p:cNvSpPr/>
              <p:nvPr/>
            </p:nvSpPr>
            <p:spPr bwMode="auto">
              <a:xfrm flipH="1">
                <a:off x="1787053" y="2389142"/>
                <a:ext cx="268050" cy="284384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Lightning Bolt 142">
                <a:extLst>
                  <a:ext uri="{FF2B5EF4-FFF2-40B4-BE49-F238E27FC236}">
                    <a16:creationId xmlns:a16="http://schemas.microsoft.com/office/drawing/2014/main" id="{626C7237-1AE5-E166-0078-C7F7BC30BAA8}"/>
                  </a:ext>
                </a:extLst>
              </p:cNvPr>
              <p:cNvSpPr/>
              <p:nvPr/>
            </p:nvSpPr>
            <p:spPr bwMode="auto">
              <a:xfrm flipH="1">
                <a:off x="2272079" y="2730534"/>
                <a:ext cx="298855" cy="27680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58D5891-E095-2A1B-17CE-80F7B03DD0B3}"/>
                </a:ext>
              </a:extLst>
            </p:cNvPr>
            <p:cNvGrpSpPr/>
            <p:nvPr/>
          </p:nvGrpSpPr>
          <p:grpSpPr>
            <a:xfrm>
              <a:off x="2909461" y="3006038"/>
              <a:ext cx="2472100" cy="1075244"/>
              <a:chOff x="2594" y="3834535"/>
              <a:chExt cx="2784710" cy="1232421"/>
            </a:xfrm>
          </p:grpSpPr>
          <p:pic>
            <p:nvPicPr>
              <p:cNvPr id="70" name="Graphic 69">
                <a:extLst>
                  <a:ext uri="{FF2B5EF4-FFF2-40B4-BE49-F238E27FC236}">
                    <a16:creationId xmlns:a16="http://schemas.microsoft.com/office/drawing/2014/main" id="{E2FBB493-785F-1975-EE95-E3522306ED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2594" y="3834535"/>
                <a:ext cx="2784710" cy="1232421"/>
              </a:xfrm>
              <a:prstGeom prst="rect">
                <a:avLst/>
              </a:prstGeom>
            </p:spPr>
          </p:pic>
          <p:sp>
            <p:nvSpPr>
              <p:cNvPr id="144" name="Lightning Bolt 143">
                <a:extLst>
                  <a:ext uri="{FF2B5EF4-FFF2-40B4-BE49-F238E27FC236}">
                    <a16:creationId xmlns:a16="http://schemas.microsoft.com/office/drawing/2014/main" id="{E5809C58-67DB-DEF4-3ED2-E1CB0E668E9F}"/>
                  </a:ext>
                </a:extLst>
              </p:cNvPr>
              <p:cNvSpPr/>
              <p:nvPr/>
            </p:nvSpPr>
            <p:spPr bwMode="auto">
              <a:xfrm flipH="1">
                <a:off x="654708" y="4581886"/>
                <a:ext cx="268050" cy="284384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Lightning Bolt 144">
                <a:extLst>
                  <a:ext uri="{FF2B5EF4-FFF2-40B4-BE49-F238E27FC236}">
                    <a16:creationId xmlns:a16="http://schemas.microsoft.com/office/drawing/2014/main" id="{91882679-5319-F42C-17EC-C085EAC0F45C}"/>
                  </a:ext>
                </a:extLst>
              </p:cNvPr>
              <p:cNvSpPr/>
              <p:nvPr/>
            </p:nvSpPr>
            <p:spPr bwMode="auto">
              <a:xfrm flipH="1">
                <a:off x="1574872" y="4308553"/>
                <a:ext cx="268050" cy="284384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3AC8C237-3BE1-B94B-E5DB-A00E8180CB61}"/>
              </a:ext>
            </a:extLst>
          </p:cNvPr>
          <p:cNvSpPr txBox="1"/>
          <p:nvPr/>
        </p:nvSpPr>
        <p:spPr>
          <a:xfrm>
            <a:off x="427200" y="1749729"/>
            <a:ext cx="50593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Single event transient/upset/functional interrupt (SET/SEU/SEFI)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Wrong arithmetic result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Wrong content in the storage element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Wrong configuration memory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Temporary loss of functionalities</a:t>
            </a:r>
          </a:p>
        </p:txBody>
      </p:sp>
      <p:sp>
        <p:nvSpPr>
          <p:cNvPr id="153" name="Content Placeholder 4">
            <a:extLst>
              <a:ext uri="{FF2B5EF4-FFF2-40B4-BE49-F238E27FC236}">
                <a16:creationId xmlns:a16="http://schemas.microsoft.com/office/drawing/2014/main" id="{DF56C89B-628D-1822-2682-0BAAC0C65A7A}"/>
              </a:ext>
            </a:extLst>
          </p:cNvPr>
          <p:cNvSpPr txBox="1">
            <a:spLocks/>
          </p:cNvSpPr>
          <p:nvPr/>
        </p:nvSpPr>
        <p:spPr bwMode="auto">
          <a:xfrm>
            <a:off x="7815660" y="1244524"/>
            <a:ext cx="2487270" cy="4187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Total Ionizing Dose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73BEA23-167B-52D8-C11F-7C6D0B046E96}"/>
              </a:ext>
            </a:extLst>
          </p:cNvPr>
          <p:cNvSpPr txBox="1"/>
          <p:nvPr/>
        </p:nvSpPr>
        <p:spPr>
          <a:xfrm>
            <a:off x="7673018" y="1842062"/>
            <a:ext cx="27725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Increase of propagation delay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Loss of functionalities 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Loss of programmability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Current consumption increase</a:t>
            </a:r>
            <a:endParaRPr lang="en-GB" sz="1200" dirty="0">
              <a:solidFill>
                <a:schemeClr val="tx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466F73F3-7400-4672-D0B1-908BC06D92EF}"/>
                  </a:ext>
                </a:extLst>
              </p:cNvPr>
              <p:cNvSpPr txBox="1"/>
              <p:nvPr/>
            </p:nvSpPr>
            <p:spPr>
              <a:xfrm>
                <a:off x="1482051" y="5572256"/>
                <a:ext cx="3254106" cy="3781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𝑺𝑬𝑻</m:t>
                          </m:r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𝑺𝑬𝑼</m:t>
                          </m:r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𝑺𝑬𝑭𝑰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# </m:t>
                          </m:r>
                          <m:r>
                            <a:rPr lang="en-US" sz="12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𝒆𝒗𝒆𝒏𝒕𝒔</m:t>
                          </m:r>
                        </m:num>
                        <m:den>
                          <m:r>
                            <a:rPr lang="en-US" sz="12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2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𝒇𝒍𝒖𝒆𝒏𝒄𝒆</m:t>
                          </m:r>
                        </m:den>
                      </m:f>
                      <m:r>
                        <a:rPr lang="en-US" sz="12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12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n-US" sz="12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de-CH" sz="12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CH" sz="12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𝒅𝒆𝒗𝒊𝒄𝒆</m:t>
                      </m:r>
                      <m:r>
                        <a:rPr lang="en-US" sz="12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466F73F3-7400-4672-D0B1-908BC06D92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051" y="5572256"/>
                <a:ext cx="3254106" cy="378180"/>
              </a:xfrm>
              <a:prstGeom prst="rect">
                <a:avLst/>
              </a:prstGeom>
              <a:blipFill>
                <a:blip r:embed="rId13"/>
                <a:stretch>
                  <a:fillRect t="-6452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0" name="TextBox 159">
            <a:extLst>
              <a:ext uri="{FF2B5EF4-FFF2-40B4-BE49-F238E27FC236}">
                <a16:creationId xmlns:a16="http://schemas.microsoft.com/office/drawing/2014/main" id="{286DAE8A-8B29-DD74-0DF6-EF06D2D51F03}"/>
              </a:ext>
            </a:extLst>
          </p:cNvPr>
          <p:cNvSpPr txBox="1"/>
          <p:nvPr/>
        </p:nvSpPr>
        <p:spPr>
          <a:xfrm>
            <a:off x="6652226" y="5164819"/>
            <a:ext cx="4814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Measured as the dose absorbed when the failure is observed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Example: Programmability loss after 50 Gy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FBB8C426-EA88-D309-C273-DBA4CA5CC863}"/>
              </a:ext>
            </a:extLst>
          </p:cNvPr>
          <p:cNvSpPr txBox="1"/>
          <p:nvPr/>
        </p:nvSpPr>
        <p:spPr>
          <a:xfrm>
            <a:off x="578614" y="5164819"/>
            <a:ext cx="4756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Sensitivity measured through a cross section of the event:</a:t>
            </a:r>
          </a:p>
        </p:txBody>
      </p:sp>
    </p:spTree>
    <p:extLst>
      <p:ext uri="{BB962C8B-B14F-4D97-AF65-F5344CB8AC3E}">
        <p14:creationId xmlns:p14="http://schemas.microsoft.com/office/powerpoint/2010/main" val="2781545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074A6-44AC-EF30-4232-C9E8E3AB3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FPGAs in CERN accelerator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670019-A1F6-8A13-258A-84BC5BCA3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F2001-5E20-2FAF-1EE7-F9AEE731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1028" name="Picture 4" descr="Chipset partner: Microchip | Micron Technology Inc.">
            <a:extLst>
              <a:ext uri="{FF2B5EF4-FFF2-40B4-BE49-F238E27FC236}">
                <a16:creationId xmlns:a16="http://schemas.microsoft.com/office/drawing/2014/main" id="{8A7B11DD-3B2D-F3B6-C831-12A2F1016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246" y="1215126"/>
            <a:ext cx="1184946" cy="79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roASIC® 3 FPGAs | Microchip Technology">
            <a:extLst>
              <a:ext uri="{FF2B5EF4-FFF2-40B4-BE49-F238E27FC236}">
                <a16:creationId xmlns:a16="http://schemas.microsoft.com/office/drawing/2014/main" id="{99712379-F276-A29E-8C6D-EAAA160DE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905" y="1165529"/>
            <a:ext cx="899327" cy="89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74EFE17-4896-B494-FBDD-19AA0D8F52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02210" y="1363019"/>
            <a:ext cx="8733906" cy="7905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ProASIC3 is currently the most used FPGA in accelerator equipment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Selected for its radiation tolerance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1EB709-D877-32FE-9CC8-11A61EC178AB}"/>
              </a:ext>
            </a:extLst>
          </p:cNvPr>
          <p:cNvSpPr txBox="1">
            <a:spLocks/>
          </p:cNvSpPr>
          <p:nvPr/>
        </p:nvSpPr>
        <p:spPr bwMode="auto">
          <a:xfrm>
            <a:off x="1513560" y="2636838"/>
            <a:ext cx="2487270" cy="4187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Single event effects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0109FE-B58A-3E1A-8E4F-23DA7DA395C4}"/>
                  </a:ext>
                </a:extLst>
              </p:cNvPr>
              <p:cNvSpPr txBox="1"/>
              <p:nvPr/>
            </p:nvSpPr>
            <p:spPr>
              <a:xfrm>
                <a:off x="1143462" y="3012662"/>
                <a:ext cx="5518307" cy="1279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" indent="-171450"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</a:rPr>
                  <a:t>FF-sensitivity</a:t>
                </a:r>
                <a:r>
                  <a:rPr lang="en-US" sz="1400" b="1" dirty="0">
                    <a:solidFill>
                      <a:schemeClr val="tx2">
                        <a:lumMod val="50000"/>
                      </a:schemeClr>
                    </a:solidFill>
                  </a:rPr>
                  <a:t>: </a:t>
                </a:r>
                <a:r>
                  <a:rPr lang="en-US" sz="1600" b="1" dirty="0">
                    <a:solidFill>
                      <a:schemeClr val="tx2">
                        <a:lumMod val="50000"/>
                      </a:schemeClr>
                    </a:solidFill>
                  </a:rPr>
                  <a:t>~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sup>
                    </m:sSup>
                    <m:r>
                      <a:rPr lang="en-US" sz="1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de-CH" sz="1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de-CH" sz="1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𝑭𝑭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400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80010" indent="-171450"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</a:rPr>
                  <a:t>FF with TMR sensitivity</a:t>
                </a:r>
                <a:r>
                  <a:rPr lang="en-US" sz="1400" b="1" dirty="0">
                    <a:solidFill>
                      <a:schemeClr val="tx2">
                        <a:lumMod val="50000"/>
                      </a:schemeClr>
                    </a:solidFill>
                  </a:rPr>
                  <a:t>: </a:t>
                </a:r>
                <a:r>
                  <a:rPr lang="en-US" sz="1600" b="1" dirty="0">
                    <a:solidFill>
                      <a:schemeClr val="tx2">
                        <a:lumMod val="50000"/>
                      </a:schemeClr>
                    </a:solidFill>
                  </a:rPr>
                  <a:t>~ </a:t>
                </a:r>
                <a14:m>
                  <m:oMath xmlns:m="http://schemas.openxmlformats.org/officeDocument/2006/math">
                    <m:r>
                      <a:rPr lang="en-US" sz="16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en-US" sz="16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de-CH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de-CH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𝑭𝑭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400" b="1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80010" indent="-171450"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</a:rPr>
                  <a:t>Memory blocks sensitivity</a:t>
                </a:r>
                <a:r>
                  <a:rPr lang="en-US" sz="1400" b="1" dirty="0">
                    <a:solidFill>
                      <a:schemeClr val="tx2">
                        <a:lumMod val="50000"/>
                      </a:schemeClr>
                    </a:solidFill>
                  </a:rPr>
                  <a:t>: </a:t>
                </a: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  <a:r>
                  <a:rPr lang="en-US" sz="1600" b="1" dirty="0">
                    <a:solidFill>
                      <a:schemeClr val="tx2">
                        <a:lumMod val="50000"/>
                      </a:schemeClr>
                    </a:solidFill>
                  </a:rPr>
                  <a:t>~ </a:t>
                </a:r>
                <a14:m>
                  <m:oMath xmlns:m="http://schemas.openxmlformats.org/officeDocument/2006/math">
                    <m:r>
                      <a:rPr lang="en-US" sz="16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sup>
                    </m:sSup>
                    <m:r>
                      <a:rPr lang="en-US" sz="1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16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de-CH" sz="1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de-CH" sz="16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𝒃𝒊𝒕</m:t>
                    </m:r>
                    <m:r>
                      <a:rPr lang="en-US" sz="16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400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80010" indent="-171450">
                  <a:buFont typeface="Wingdings" panose="05000000000000000000" pitchFamily="2" charset="2"/>
                  <a:buChar char="§"/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Flash-based</a:t>
                </a:r>
                <a:r>
                  <a:rPr lang="en-US" sz="1400" b="1" dirty="0">
                    <a:solidFill>
                      <a:srgbClr val="0070C0"/>
                    </a:solidFill>
                  </a:rPr>
                  <a:t> </a:t>
                </a:r>
                <a:r>
                  <a:rPr lang="en-US" sz="1400" b="1" dirty="0">
                    <a:sym typeface="Wingdings" panose="05000000000000000000" pitchFamily="2" charset="2"/>
                  </a:rPr>
                  <a:t>  </a:t>
                </a:r>
                <a:r>
                  <a:rPr lang="en-US" sz="1400" b="1" dirty="0">
                    <a:solidFill>
                      <a:schemeClr val="accent3"/>
                    </a:solidFill>
                  </a:rPr>
                  <a:t>Configuration memory n</a:t>
                </a:r>
                <a:r>
                  <a:rPr lang="en-US" sz="1400" b="1" dirty="0">
                    <a:solidFill>
                      <a:schemeClr val="accent3"/>
                    </a:solidFill>
                    <a:sym typeface="Wingdings" panose="05000000000000000000" pitchFamily="2" charset="2"/>
                  </a:rPr>
                  <a:t>ot sensitive to SEU</a:t>
                </a:r>
                <a:endParaRPr lang="en-US" sz="1400" b="1" dirty="0">
                  <a:solidFill>
                    <a:schemeClr val="accent3"/>
                  </a:solidFill>
                </a:endParaRPr>
              </a:p>
              <a:p>
                <a:pPr marL="80010" indent="-171450">
                  <a:buFont typeface="Wingdings" panose="05000000000000000000" pitchFamily="2" charset="2"/>
                  <a:buChar char="§"/>
                </a:pPr>
                <a:r>
                  <a:rPr lang="en-US" sz="1400" b="1" dirty="0">
                    <a:solidFill>
                      <a:schemeClr val="accent3"/>
                    </a:solidFill>
                  </a:rPr>
                  <a:t>No SEFI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0109FE-B58A-3E1A-8E4F-23DA7DA39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462" y="3012662"/>
                <a:ext cx="5518307" cy="1279581"/>
              </a:xfrm>
              <a:prstGeom prst="rect">
                <a:avLst/>
              </a:prstGeom>
              <a:blipFill>
                <a:blip r:embed="rId5"/>
                <a:stretch>
                  <a:fillRect l="-460" t="-1980" b="-3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C50FB8C-90D2-F10B-7974-FB1EF044C0E9}"/>
              </a:ext>
            </a:extLst>
          </p:cNvPr>
          <p:cNvSpPr txBox="1">
            <a:spLocks/>
          </p:cNvSpPr>
          <p:nvPr/>
        </p:nvSpPr>
        <p:spPr bwMode="auto">
          <a:xfrm>
            <a:off x="7768395" y="2636838"/>
            <a:ext cx="2487270" cy="4187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Total Ionizing Dose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A1C98E-4ED8-03FF-5E58-95F5497B6E4D}"/>
              </a:ext>
            </a:extLst>
          </p:cNvPr>
          <p:cNvSpPr txBox="1"/>
          <p:nvPr/>
        </p:nvSpPr>
        <p:spPr>
          <a:xfrm>
            <a:off x="7377192" y="3196134"/>
            <a:ext cx="457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Lifetime: </a:t>
            </a:r>
            <a:r>
              <a:rPr lang="en-US" sz="1400" b="1" dirty="0">
                <a:solidFill>
                  <a:srgbClr val="FFC000"/>
                </a:solidFill>
              </a:rPr>
              <a:t>~ 500 Gy</a:t>
            </a:r>
          </a:p>
          <a:p>
            <a:pPr marL="537210" lvl="1" indent="-1714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20% propagation delay increase at ~ 400 Gy</a:t>
            </a:r>
          </a:p>
          <a:p>
            <a:pPr marL="80010" indent="-1714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Programmability: </a:t>
            </a:r>
            <a:r>
              <a:rPr lang="en-US" sz="1400" b="1" dirty="0">
                <a:solidFill>
                  <a:srgbClr val="FFC000"/>
                </a:solidFill>
              </a:rPr>
              <a:t>&lt; 50 Gy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2E5A439-BFD2-B79C-86BD-E647EA901E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360" y="3286692"/>
            <a:ext cx="731520" cy="7315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C80D31-0E59-0106-F58B-5FB6053B0D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1770" y="3199706"/>
            <a:ext cx="731520" cy="731520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197DBD1D-EC3C-DECB-93FD-2DCD0D30D79E}"/>
              </a:ext>
            </a:extLst>
          </p:cNvPr>
          <p:cNvSpPr txBox="1">
            <a:spLocks/>
          </p:cNvSpPr>
          <p:nvPr/>
        </p:nvSpPr>
        <p:spPr bwMode="auto">
          <a:xfrm>
            <a:off x="609600" y="4821303"/>
            <a:ext cx="8733906" cy="11431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Research for a new candidate was necessary due to: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Low TID-robustness for the High-Lumi phase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Unknown lifetime/availability (ProASIC3 was released in 2005!)</a:t>
            </a:r>
          </a:p>
        </p:txBody>
      </p:sp>
    </p:spTree>
    <p:extLst>
      <p:ext uri="{BB962C8B-B14F-4D97-AF65-F5344CB8AC3E}">
        <p14:creationId xmlns:p14="http://schemas.microsoft.com/office/powerpoint/2010/main" val="402122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4AF78-393C-B11E-22EB-BE0AC9A20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radiation testing in EPR section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4AA92-C536-D732-7B92-D38A28E0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81214" y="6343707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194DE-CCDD-986A-4DA0-FA1F67AD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A877690-2F5F-527A-4086-A28E0E9908DA}"/>
              </a:ext>
            </a:extLst>
          </p:cNvPr>
          <p:cNvSpPr txBox="1">
            <a:spLocks/>
          </p:cNvSpPr>
          <p:nvPr/>
        </p:nvSpPr>
        <p:spPr bwMode="auto">
          <a:xfrm>
            <a:off x="403849" y="2053357"/>
            <a:ext cx="6750577" cy="34053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chemeClr val="accent3"/>
                </a:solidFill>
              </a:rPr>
              <a:t>Long track-record of FPGAs radiation testing in CEM-EPR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b="1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chemeClr val="tx2"/>
                </a:solidFill>
              </a:rPr>
              <a:t>Continuous development/improvements of radiation test setups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To improve visibility in the FPGA, and ease the test procedure</a:t>
            </a:r>
            <a:endParaRPr lang="en-US" sz="1600" b="1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chemeClr val="tx2"/>
                </a:solidFill>
              </a:rPr>
              <a:t>New methodology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For comparing results across multiple FPGA families/technologies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Collaborations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With industry, universities and other organizations 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409DC9F-563F-7631-C278-40D28A63F176}"/>
              </a:ext>
            </a:extLst>
          </p:cNvPr>
          <p:cNvGrpSpPr/>
          <p:nvPr/>
        </p:nvGrpSpPr>
        <p:grpSpPr>
          <a:xfrm>
            <a:off x="9861736" y="1172219"/>
            <a:ext cx="1828800" cy="2377440"/>
            <a:chOff x="7096118" y="1172219"/>
            <a:chExt cx="2990251" cy="3950129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08754A8B-13FF-10FA-681C-54341A33B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96118" y="1172219"/>
              <a:ext cx="2990251" cy="3950129"/>
            </a:xfrm>
            <a:prstGeom prst="rect">
              <a:avLst/>
            </a:prstGeom>
            <a:effectLst>
              <a:glow rad="101600">
                <a:schemeClr val="bg1">
                  <a:lumMod val="85000"/>
                  <a:alpha val="60000"/>
                </a:schemeClr>
              </a:glow>
            </a:effectLst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99A0044E-1205-0699-F6B6-C9C14F542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0015" y="3528718"/>
              <a:ext cx="2942455" cy="1465458"/>
            </a:xfrm>
            <a:prstGeom prst="rect">
              <a:avLst/>
            </a:prstGeom>
          </p:spPr>
        </p:pic>
      </p:grpSp>
      <p:pic>
        <p:nvPicPr>
          <p:cNvPr id="123" name="Picture 122">
            <a:extLst>
              <a:ext uri="{FF2B5EF4-FFF2-40B4-BE49-F238E27FC236}">
                <a16:creationId xmlns:a16="http://schemas.microsoft.com/office/drawing/2014/main" id="{CEFD33AF-DCAC-52FF-D3E5-45B9DF2985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4760" y="3756025"/>
            <a:ext cx="1845776" cy="2377440"/>
          </a:xfrm>
          <a:prstGeom prst="rect">
            <a:avLst/>
          </a:prstGeom>
          <a:effectLst>
            <a:glow rad="101600">
              <a:schemeClr val="bg1">
                <a:lumMod val="85000"/>
                <a:alpha val="60000"/>
              </a:schemeClr>
            </a:glow>
          </a:effectLst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CCBC072A-6F6C-D02F-8293-8A22C30F8A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4347" y="1172219"/>
            <a:ext cx="1951366" cy="2377440"/>
          </a:xfrm>
          <a:prstGeom prst="rect">
            <a:avLst/>
          </a:prstGeom>
          <a:effectLst>
            <a:glow rad="101600">
              <a:schemeClr val="bg1">
                <a:lumMod val="85000"/>
                <a:alpha val="60000"/>
              </a:schemeClr>
            </a:glow>
          </a:effectLst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6F15C9D1-9394-9EF0-3ECD-B75AC33900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4347" y="3756025"/>
            <a:ext cx="1894820" cy="2377440"/>
          </a:xfrm>
          <a:prstGeom prst="rect">
            <a:avLst/>
          </a:prstGeom>
          <a:effectLst>
            <a:glow rad="101600">
              <a:schemeClr val="bg1">
                <a:lumMod val="85000"/>
                <a:alpha val="60000"/>
              </a:schemeClr>
            </a:glow>
          </a:effectLst>
        </p:spPr>
      </p:pic>
      <p:sp>
        <p:nvSpPr>
          <p:cNvPr id="129" name="Left Brace 128">
            <a:extLst>
              <a:ext uri="{FF2B5EF4-FFF2-40B4-BE49-F238E27FC236}">
                <a16:creationId xmlns:a16="http://schemas.microsoft.com/office/drawing/2014/main" id="{C1107E3D-8B64-5E70-EF3E-D1AE31D3D1DC}"/>
              </a:ext>
            </a:extLst>
          </p:cNvPr>
          <p:cNvSpPr/>
          <p:nvPr/>
        </p:nvSpPr>
        <p:spPr bwMode="auto">
          <a:xfrm>
            <a:off x="6812090" y="1172219"/>
            <a:ext cx="603849" cy="496124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65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A1A59-F867-2E5A-78C8-79D57ACB1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radiation testing in EPR section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80826-746A-4BF5-C182-616341A5E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25C83-40F0-E2A5-89AB-3652A8E1C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Graphic 83">
            <a:extLst>
              <a:ext uri="{FF2B5EF4-FFF2-40B4-BE49-F238E27FC236}">
                <a16:creationId xmlns:a16="http://schemas.microsoft.com/office/drawing/2014/main" id="{2B9E0B07-3E1F-9B4B-C416-0857BCE76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1964305" y="1948777"/>
            <a:ext cx="590134" cy="548640"/>
          </a:xfrm>
          <a:prstGeom prst="rect">
            <a:avLst/>
          </a:prstGeom>
        </p:spPr>
      </p:pic>
      <p:sp>
        <p:nvSpPr>
          <p:cNvPr id="7" name="TextBox 84">
            <a:extLst>
              <a:ext uri="{FF2B5EF4-FFF2-40B4-BE49-F238E27FC236}">
                <a16:creationId xmlns:a16="http://schemas.microsoft.com/office/drawing/2014/main" id="{D7E6AEA5-7AFC-73B8-A465-27A03119DC51}"/>
              </a:ext>
            </a:extLst>
          </p:cNvPr>
          <p:cNvSpPr txBox="1"/>
          <p:nvPr/>
        </p:nvSpPr>
        <p:spPr>
          <a:xfrm>
            <a:off x="2641441" y="2090389"/>
            <a:ext cx="20456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NG-Medium - </a:t>
            </a:r>
            <a:r>
              <a:rPr lang="en-GB" sz="1100" i="0" dirty="0">
                <a:solidFill>
                  <a:schemeClr val="bg2">
                    <a:lumMod val="10000"/>
                  </a:schemeClr>
                </a:solidFill>
                <a:effectLst/>
              </a:rPr>
              <a:t>NX1H35AS</a:t>
            </a:r>
            <a:endParaRPr 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75F5534C-8B71-2E78-29E0-172A289D04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760930" y="2007222"/>
            <a:ext cx="830505" cy="548640"/>
          </a:xfrm>
          <a:prstGeom prst="rect">
            <a:avLst/>
          </a:prstGeom>
        </p:spPr>
      </p:pic>
      <p:sp>
        <p:nvSpPr>
          <p:cNvPr id="9" name="TextBox 87">
            <a:extLst>
              <a:ext uri="{FF2B5EF4-FFF2-40B4-BE49-F238E27FC236}">
                <a16:creationId xmlns:a16="http://schemas.microsoft.com/office/drawing/2014/main" id="{017D1B4B-3520-5C74-4AE8-534192AB9504}"/>
              </a:ext>
            </a:extLst>
          </p:cNvPr>
          <p:cNvSpPr txBox="1"/>
          <p:nvPr/>
        </p:nvSpPr>
        <p:spPr>
          <a:xfrm>
            <a:off x="5501696" y="2105011"/>
            <a:ext cx="17776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2">
                    <a:lumMod val="10000"/>
                  </a:schemeClr>
                </a:solidFill>
              </a:rPr>
              <a:t>PolarFire -  MPF300TS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A5F7D4-6132-D1FD-ACD8-B014349B14BC}"/>
              </a:ext>
            </a:extLst>
          </p:cNvPr>
          <p:cNvGrpSpPr/>
          <p:nvPr/>
        </p:nvGrpSpPr>
        <p:grpSpPr>
          <a:xfrm>
            <a:off x="36292" y="2019250"/>
            <a:ext cx="1783722" cy="556408"/>
            <a:chOff x="26200" y="1313168"/>
            <a:chExt cx="1783722" cy="556408"/>
          </a:xfrm>
        </p:grpSpPr>
        <p:pic>
          <p:nvPicPr>
            <p:cNvPr id="116" name="Picture 115" descr="Icon&#10;&#10;Description automatically generated">
              <a:extLst>
                <a:ext uri="{FF2B5EF4-FFF2-40B4-BE49-F238E27FC236}">
                  <a16:creationId xmlns:a16="http://schemas.microsoft.com/office/drawing/2014/main" id="{CE844B23-5675-5A63-1500-A26F63831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26200" y="1320936"/>
              <a:ext cx="830506" cy="548640"/>
            </a:xfrm>
            <a:prstGeom prst="rect">
              <a:avLst/>
            </a:prstGeom>
          </p:spPr>
        </p:pic>
        <p:sp>
          <p:nvSpPr>
            <p:cNvPr id="117" name="TextBox 93">
              <a:extLst>
                <a:ext uri="{FF2B5EF4-FFF2-40B4-BE49-F238E27FC236}">
                  <a16:creationId xmlns:a16="http://schemas.microsoft.com/office/drawing/2014/main" id="{E8EA397F-88BC-519C-B81A-6697E9B45ED1}"/>
                </a:ext>
              </a:extLst>
            </p:cNvPr>
            <p:cNvSpPr txBox="1"/>
            <p:nvPr/>
          </p:nvSpPr>
          <p:spPr>
            <a:xfrm>
              <a:off x="751016" y="1313168"/>
              <a:ext cx="105890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bg2">
                      <a:lumMod val="10000"/>
                    </a:schemeClr>
                  </a:solidFill>
                </a:rPr>
                <a:t>SmartFusion2</a:t>
              </a:r>
            </a:p>
            <a:p>
              <a:r>
                <a:rPr lang="en-US" sz="1100" dirty="0">
                  <a:solidFill>
                    <a:schemeClr val="bg2">
                      <a:lumMod val="10000"/>
                    </a:schemeClr>
                  </a:solidFill>
                </a:rPr>
                <a:t>ProASIC3</a:t>
              </a:r>
            </a:p>
          </p:txBody>
        </p:sp>
      </p:grpSp>
      <p:cxnSp>
        <p:nvCxnSpPr>
          <p:cNvPr id="11" name="18 Conector recto">
            <a:extLst>
              <a:ext uri="{FF2B5EF4-FFF2-40B4-BE49-F238E27FC236}">
                <a16:creationId xmlns:a16="http://schemas.microsoft.com/office/drawing/2014/main" id="{A061860B-D957-7180-103D-8D7E6D6B66D1}"/>
              </a:ext>
            </a:extLst>
          </p:cNvPr>
          <p:cNvCxnSpPr>
            <a:cxnSpLocks/>
            <a:stCxn id="12" idx="6"/>
          </p:cNvCxnSpPr>
          <p:nvPr/>
        </p:nvCxnSpPr>
        <p:spPr>
          <a:xfrm>
            <a:off x="186415" y="3909055"/>
            <a:ext cx="1160914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24 Elipse">
            <a:extLst>
              <a:ext uri="{FF2B5EF4-FFF2-40B4-BE49-F238E27FC236}">
                <a16:creationId xmlns:a16="http://schemas.microsoft.com/office/drawing/2014/main" id="{CC826C7D-096B-3D8E-DF3E-285EF1D5E599}"/>
              </a:ext>
            </a:extLst>
          </p:cNvPr>
          <p:cNvSpPr/>
          <p:nvPr/>
        </p:nvSpPr>
        <p:spPr>
          <a:xfrm>
            <a:off x="98679" y="3865265"/>
            <a:ext cx="87736" cy="875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 sz="1100">
              <a:solidFill>
                <a:schemeClr val="tx1"/>
              </a:solidFill>
              <a:latin typeface="Trebuchet MS" panose="020B0603020202020204" pitchFamily="34" charset="0"/>
              <a:ea typeface="Segoe UI" panose="020B0502040204020203" pitchFamily="34" charset="0"/>
              <a:cs typeface="Helvetica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C1E7D5-40CE-3C6E-3C7A-25B3A379A375}"/>
              </a:ext>
            </a:extLst>
          </p:cNvPr>
          <p:cNvGrpSpPr/>
          <p:nvPr/>
        </p:nvGrpSpPr>
        <p:grpSpPr>
          <a:xfrm>
            <a:off x="2284845" y="3065844"/>
            <a:ext cx="108000" cy="886999"/>
            <a:chOff x="818050" y="2212734"/>
            <a:chExt cx="108000" cy="1093824"/>
          </a:xfrm>
        </p:grpSpPr>
        <p:cxnSp>
          <p:nvCxnSpPr>
            <p:cNvPr id="113" name="40 Conector recto">
              <a:extLst>
                <a:ext uri="{FF2B5EF4-FFF2-40B4-BE49-F238E27FC236}">
                  <a16:creationId xmlns:a16="http://schemas.microsoft.com/office/drawing/2014/main" id="{147A5D55-2167-DAC9-5CBA-0E8B484567C9}"/>
                </a:ext>
              </a:extLst>
            </p:cNvPr>
            <p:cNvCxnSpPr>
              <a:cxnSpLocks/>
              <a:stCxn id="115" idx="0"/>
              <a:endCxn id="114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41 Elipse">
              <a:extLst>
                <a:ext uri="{FF2B5EF4-FFF2-40B4-BE49-F238E27FC236}">
                  <a16:creationId xmlns:a16="http://schemas.microsoft.com/office/drawing/2014/main" id="{00D9B991-26D4-FFD3-DF7F-975B90134C97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5" name="25 Elipse">
              <a:extLst>
                <a:ext uri="{FF2B5EF4-FFF2-40B4-BE49-F238E27FC236}">
                  <a16:creationId xmlns:a16="http://schemas.microsoft.com/office/drawing/2014/main" id="{2A0018C6-6F0E-D500-CBB1-BC855493D494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944C04-F3C4-77D8-CBF7-37ADC67AF81F}"/>
              </a:ext>
            </a:extLst>
          </p:cNvPr>
          <p:cNvGrpSpPr/>
          <p:nvPr/>
        </p:nvGrpSpPr>
        <p:grpSpPr>
          <a:xfrm>
            <a:off x="3484384" y="3065847"/>
            <a:ext cx="87579" cy="887000"/>
            <a:chOff x="818050" y="2212734"/>
            <a:chExt cx="108000" cy="1093824"/>
          </a:xfrm>
        </p:grpSpPr>
        <p:sp>
          <p:nvSpPr>
            <p:cNvPr id="110" name="25 Elipse">
              <a:extLst>
                <a:ext uri="{FF2B5EF4-FFF2-40B4-BE49-F238E27FC236}">
                  <a16:creationId xmlns:a16="http://schemas.microsoft.com/office/drawing/2014/main" id="{CC0C7BD8-029C-57B9-D71D-3ACA1DE10FEE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11" name="40 Conector recto">
              <a:extLst>
                <a:ext uri="{FF2B5EF4-FFF2-40B4-BE49-F238E27FC236}">
                  <a16:creationId xmlns:a16="http://schemas.microsoft.com/office/drawing/2014/main" id="{83F5D64E-E6B0-7A55-043E-EB3C49BE9455}"/>
                </a:ext>
              </a:extLst>
            </p:cNvPr>
            <p:cNvCxnSpPr>
              <a:cxnSpLocks/>
              <a:stCxn id="110" idx="0"/>
              <a:endCxn id="112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41 Elipse">
              <a:extLst>
                <a:ext uri="{FF2B5EF4-FFF2-40B4-BE49-F238E27FC236}">
                  <a16:creationId xmlns:a16="http://schemas.microsoft.com/office/drawing/2014/main" id="{549743F5-2DDE-11A7-2A81-B2FAD1F946AC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 dirty="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64153A-2CE4-312B-E292-B6A2AC074FD4}"/>
              </a:ext>
            </a:extLst>
          </p:cNvPr>
          <p:cNvGrpSpPr/>
          <p:nvPr/>
        </p:nvGrpSpPr>
        <p:grpSpPr>
          <a:xfrm>
            <a:off x="4838603" y="3065847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107" name="25 Elipse">
              <a:extLst>
                <a:ext uri="{FF2B5EF4-FFF2-40B4-BE49-F238E27FC236}">
                  <a16:creationId xmlns:a16="http://schemas.microsoft.com/office/drawing/2014/main" id="{1F81E25B-FE40-6021-E2DA-AAEFD937D08D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08" name="40 Conector recto">
              <a:extLst>
                <a:ext uri="{FF2B5EF4-FFF2-40B4-BE49-F238E27FC236}">
                  <a16:creationId xmlns:a16="http://schemas.microsoft.com/office/drawing/2014/main" id="{890C5DB6-0438-0F01-591D-BF21B676EF36}"/>
                </a:ext>
              </a:extLst>
            </p:cNvPr>
            <p:cNvCxnSpPr>
              <a:cxnSpLocks/>
              <a:stCxn id="107" idx="0"/>
              <a:endCxn id="109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41 Elipse">
              <a:extLst>
                <a:ext uri="{FF2B5EF4-FFF2-40B4-BE49-F238E27FC236}">
                  <a16:creationId xmlns:a16="http://schemas.microsoft.com/office/drawing/2014/main" id="{CF97F90A-D12E-941D-BFA9-B15E13318B25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5B16B65-8C4A-C0C6-06F5-8101CAAFED7D}"/>
              </a:ext>
            </a:extLst>
          </p:cNvPr>
          <p:cNvGrpSpPr/>
          <p:nvPr/>
        </p:nvGrpSpPr>
        <p:grpSpPr>
          <a:xfrm>
            <a:off x="6192822" y="3065847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104" name="25 Elipse">
              <a:extLst>
                <a:ext uri="{FF2B5EF4-FFF2-40B4-BE49-F238E27FC236}">
                  <a16:creationId xmlns:a16="http://schemas.microsoft.com/office/drawing/2014/main" id="{827FAE25-0908-4FED-7CD2-1D77FD1E27B5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05" name="40 Conector recto">
              <a:extLst>
                <a:ext uri="{FF2B5EF4-FFF2-40B4-BE49-F238E27FC236}">
                  <a16:creationId xmlns:a16="http://schemas.microsoft.com/office/drawing/2014/main" id="{FD21C869-6CED-2973-A0E2-1FFDC957B5F8}"/>
                </a:ext>
              </a:extLst>
            </p:cNvPr>
            <p:cNvCxnSpPr>
              <a:cxnSpLocks/>
              <a:stCxn id="104" idx="0"/>
              <a:endCxn id="106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41 Elipse">
              <a:extLst>
                <a:ext uri="{FF2B5EF4-FFF2-40B4-BE49-F238E27FC236}">
                  <a16:creationId xmlns:a16="http://schemas.microsoft.com/office/drawing/2014/main" id="{3D19DD9D-D725-AE36-8CC1-BBDE315B6F95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8252792-A86D-609C-3EE4-D605E6A4E2F2}"/>
              </a:ext>
            </a:extLst>
          </p:cNvPr>
          <p:cNvGrpSpPr/>
          <p:nvPr/>
        </p:nvGrpSpPr>
        <p:grpSpPr>
          <a:xfrm>
            <a:off x="7547041" y="3065847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101" name="25 Elipse">
              <a:extLst>
                <a:ext uri="{FF2B5EF4-FFF2-40B4-BE49-F238E27FC236}">
                  <a16:creationId xmlns:a16="http://schemas.microsoft.com/office/drawing/2014/main" id="{BB5BE338-A6F2-A0EF-36D5-4DD0741A6646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02" name="40 Conector recto">
              <a:extLst>
                <a:ext uri="{FF2B5EF4-FFF2-40B4-BE49-F238E27FC236}">
                  <a16:creationId xmlns:a16="http://schemas.microsoft.com/office/drawing/2014/main" id="{1E127AFE-3CE2-8EC8-10FD-43E53DA3E538}"/>
                </a:ext>
              </a:extLst>
            </p:cNvPr>
            <p:cNvCxnSpPr>
              <a:cxnSpLocks/>
              <a:stCxn id="101" idx="0"/>
              <a:endCxn id="103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41 Elipse">
              <a:extLst>
                <a:ext uri="{FF2B5EF4-FFF2-40B4-BE49-F238E27FC236}">
                  <a16:creationId xmlns:a16="http://schemas.microsoft.com/office/drawing/2014/main" id="{193F1170-BFB8-B4EC-FB6F-89300A64EB68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 dirty="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683CA3-9359-7460-0B97-74AB0DE55614}"/>
              </a:ext>
            </a:extLst>
          </p:cNvPr>
          <p:cNvGrpSpPr/>
          <p:nvPr/>
        </p:nvGrpSpPr>
        <p:grpSpPr>
          <a:xfrm flipV="1">
            <a:off x="1453055" y="3865262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98" name="25 Elipse">
              <a:extLst>
                <a:ext uri="{FF2B5EF4-FFF2-40B4-BE49-F238E27FC236}">
                  <a16:creationId xmlns:a16="http://schemas.microsoft.com/office/drawing/2014/main" id="{85B5DD4D-9519-CA4E-3225-A09818EAE2A5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99" name="40 Conector recto">
              <a:extLst>
                <a:ext uri="{FF2B5EF4-FFF2-40B4-BE49-F238E27FC236}">
                  <a16:creationId xmlns:a16="http://schemas.microsoft.com/office/drawing/2014/main" id="{C36E0271-65D3-5E71-E3DB-06994715CAED}"/>
                </a:ext>
              </a:extLst>
            </p:cNvPr>
            <p:cNvCxnSpPr>
              <a:cxnSpLocks/>
              <a:stCxn id="98" idx="0"/>
              <a:endCxn id="100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41 Elipse">
              <a:extLst>
                <a:ext uri="{FF2B5EF4-FFF2-40B4-BE49-F238E27FC236}">
                  <a16:creationId xmlns:a16="http://schemas.microsoft.com/office/drawing/2014/main" id="{35AE12CD-5FA9-4115-5EFB-CBC0184797FD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82883A8-8957-FC38-67E9-ECC6BB0F5CAE}"/>
              </a:ext>
            </a:extLst>
          </p:cNvPr>
          <p:cNvGrpSpPr/>
          <p:nvPr/>
        </p:nvGrpSpPr>
        <p:grpSpPr>
          <a:xfrm flipV="1">
            <a:off x="4161494" y="3865262"/>
            <a:ext cx="87579" cy="887000"/>
            <a:chOff x="818050" y="2212734"/>
            <a:chExt cx="108000" cy="1093824"/>
          </a:xfrm>
        </p:grpSpPr>
        <p:sp>
          <p:nvSpPr>
            <p:cNvPr id="95" name="25 Elipse">
              <a:extLst>
                <a:ext uri="{FF2B5EF4-FFF2-40B4-BE49-F238E27FC236}">
                  <a16:creationId xmlns:a16="http://schemas.microsoft.com/office/drawing/2014/main" id="{56BEA61C-80AC-BB3B-ED48-4A6B79DDB95A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96" name="40 Conector recto">
              <a:extLst>
                <a:ext uri="{FF2B5EF4-FFF2-40B4-BE49-F238E27FC236}">
                  <a16:creationId xmlns:a16="http://schemas.microsoft.com/office/drawing/2014/main" id="{40E44D7A-4DD5-43CA-A3C2-1A4221034495}"/>
                </a:ext>
              </a:extLst>
            </p:cNvPr>
            <p:cNvCxnSpPr>
              <a:cxnSpLocks/>
              <a:stCxn id="95" idx="0"/>
              <a:endCxn id="97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41 Elipse">
              <a:extLst>
                <a:ext uri="{FF2B5EF4-FFF2-40B4-BE49-F238E27FC236}">
                  <a16:creationId xmlns:a16="http://schemas.microsoft.com/office/drawing/2014/main" id="{106B6F7B-EAE4-198F-9416-05F9F0BFA6D9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FB4924-E0EE-C574-F26F-16E9F227728B}"/>
              </a:ext>
            </a:extLst>
          </p:cNvPr>
          <p:cNvGrpSpPr/>
          <p:nvPr/>
        </p:nvGrpSpPr>
        <p:grpSpPr>
          <a:xfrm flipV="1">
            <a:off x="2807274" y="3865262"/>
            <a:ext cx="87579" cy="887000"/>
            <a:chOff x="818050" y="2212734"/>
            <a:chExt cx="108000" cy="1093824"/>
          </a:xfrm>
        </p:grpSpPr>
        <p:sp>
          <p:nvSpPr>
            <p:cNvPr id="92" name="25 Elipse">
              <a:extLst>
                <a:ext uri="{FF2B5EF4-FFF2-40B4-BE49-F238E27FC236}">
                  <a16:creationId xmlns:a16="http://schemas.microsoft.com/office/drawing/2014/main" id="{0B2036D3-5FEC-A858-DEA2-4B4516F35155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93" name="40 Conector recto">
              <a:extLst>
                <a:ext uri="{FF2B5EF4-FFF2-40B4-BE49-F238E27FC236}">
                  <a16:creationId xmlns:a16="http://schemas.microsoft.com/office/drawing/2014/main" id="{7200C99A-A7E1-9652-B8E2-DDE92FFD7622}"/>
                </a:ext>
              </a:extLst>
            </p:cNvPr>
            <p:cNvCxnSpPr>
              <a:cxnSpLocks/>
              <a:stCxn id="92" idx="0"/>
              <a:endCxn id="94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41 Elipse">
              <a:extLst>
                <a:ext uri="{FF2B5EF4-FFF2-40B4-BE49-F238E27FC236}">
                  <a16:creationId xmlns:a16="http://schemas.microsoft.com/office/drawing/2014/main" id="{BB477B86-6492-DF68-BCDC-93A536595631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9536DA-A4A8-E503-2C10-7047D3057118}"/>
              </a:ext>
            </a:extLst>
          </p:cNvPr>
          <p:cNvGrpSpPr/>
          <p:nvPr/>
        </p:nvGrpSpPr>
        <p:grpSpPr>
          <a:xfrm flipV="1">
            <a:off x="5515713" y="3865262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89" name="25 Elipse">
              <a:extLst>
                <a:ext uri="{FF2B5EF4-FFF2-40B4-BE49-F238E27FC236}">
                  <a16:creationId xmlns:a16="http://schemas.microsoft.com/office/drawing/2014/main" id="{7F39B353-7078-515D-EA7B-48737A82DC65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90" name="40 Conector recto">
              <a:extLst>
                <a:ext uri="{FF2B5EF4-FFF2-40B4-BE49-F238E27FC236}">
                  <a16:creationId xmlns:a16="http://schemas.microsoft.com/office/drawing/2014/main" id="{E2AD6854-EE83-E30E-D875-8B7BA35A1C02}"/>
                </a:ext>
              </a:extLst>
            </p:cNvPr>
            <p:cNvCxnSpPr>
              <a:cxnSpLocks/>
              <a:stCxn id="89" idx="0"/>
              <a:endCxn id="91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41 Elipse">
              <a:extLst>
                <a:ext uri="{FF2B5EF4-FFF2-40B4-BE49-F238E27FC236}">
                  <a16:creationId xmlns:a16="http://schemas.microsoft.com/office/drawing/2014/main" id="{B9B03C29-3923-5D21-9319-7DB632B4E7C4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D26331E-C490-8D8D-F738-06365D4BF093}"/>
              </a:ext>
            </a:extLst>
          </p:cNvPr>
          <p:cNvGrpSpPr/>
          <p:nvPr/>
        </p:nvGrpSpPr>
        <p:grpSpPr>
          <a:xfrm flipV="1">
            <a:off x="6869932" y="3865262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86" name="25 Elipse">
              <a:extLst>
                <a:ext uri="{FF2B5EF4-FFF2-40B4-BE49-F238E27FC236}">
                  <a16:creationId xmlns:a16="http://schemas.microsoft.com/office/drawing/2014/main" id="{2A6DBA61-3C76-204D-6D1F-D43EDA1C9198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87" name="40 Conector recto">
              <a:extLst>
                <a:ext uri="{FF2B5EF4-FFF2-40B4-BE49-F238E27FC236}">
                  <a16:creationId xmlns:a16="http://schemas.microsoft.com/office/drawing/2014/main" id="{931578F6-39B4-DDE9-9B1A-89DAD56537BE}"/>
                </a:ext>
              </a:extLst>
            </p:cNvPr>
            <p:cNvCxnSpPr>
              <a:cxnSpLocks/>
              <a:stCxn id="86" idx="0"/>
              <a:endCxn id="88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41 Elipse">
              <a:extLst>
                <a:ext uri="{FF2B5EF4-FFF2-40B4-BE49-F238E27FC236}">
                  <a16:creationId xmlns:a16="http://schemas.microsoft.com/office/drawing/2014/main" id="{FB39A343-3B31-7FEC-08C7-9C67E158B05F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153EC9-FB33-66AB-C95A-4238AD6ED2E4}"/>
              </a:ext>
            </a:extLst>
          </p:cNvPr>
          <p:cNvGrpSpPr/>
          <p:nvPr/>
        </p:nvGrpSpPr>
        <p:grpSpPr>
          <a:xfrm flipV="1">
            <a:off x="8224151" y="3865262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83" name="25 Elipse">
              <a:extLst>
                <a:ext uri="{FF2B5EF4-FFF2-40B4-BE49-F238E27FC236}">
                  <a16:creationId xmlns:a16="http://schemas.microsoft.com/office/drawing/2014/main" id="{A980B0F0-6040-88A3-D119-695C4174A2DF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84" name="40 Conector recto">
              <a:extLst>
                <a:ext uri="{FF2B5EF4-FFF2-40B4-BE49-F238E27FC236}">
                  <a16:creationId xmlns:a16="http://schemas.microsoft.com/office/drawing/2014/main" id="{E23D3DB8-3A20-F088-F201-CB8F7A1A95F5}"/>
                </a:ext>
              </a:extLst>
            </p:cNvPr>
            <p:cNvCxnSpPr>
              <a:cxnSpLocks/>
              <a:stCxn id="83" idx="0"/>
              <a:endCxn id="85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41 Elipse">
              <a:extLst>
                <a:ext uri="{FF2B5EF4-FFF2-40B4-BE49-F238E27FC236}">
                  <a16:creationId xmlns:a16="http://schemas.microsoft.com/office/drawing/2014/main" id="{1B234038-E827-94F0-03B0-58DAF5AB6782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4" name="TextBox 53">
            <a:extLst>
              <a:ext uri="{FF2B5EF4-FFF2-40B4-BE49-F238E27FC236}">
                <a16:creationId xmlns:a16="http://schemas.microsoft.com/office/drawing/2014/main" id="{88844353-CD34-4D36-B225-C52F2EE3A6F2}"/>
              </a:ext>
            </a:extLst>
          </p:cNvPr>
          <p:cNvSpPr txBox="1"/>
          <p:nvPr/>
        </p:nvSpPr>
        <p:spPr>
          <a:xfrm>
            <a:off x="7352831" y="396857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2021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5" name="TextBox 54">
            <a:extLst>
              <a:ext uri="{FF2B5EF4-FFF2-40B4-BE49-F238E27FC236}">
                <a16:creationId xmlns:a16="http://schemas.microsoft.com/office/drawing/2014/main" id="{08CEBE2C-72EB-122A-E145-84273C603257}"/>
              </a:ext>
            </a:extLst>
          </p:cNvPr>
          <p:cNvSpPr txBox="1"/>
          <p:nvPr/>
        </p:nvSpPr>
        <p:spPr>
          <a:xfrm>
            <a:off x="1256044" y="360919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2016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6" name="TextBox 55">
            <a:extLst>
              <a:ext uri="{FF2B5EF4-FFF2-40B4-BE49-F238E27FC236}">
                <a16:creationId xmlns:a16="http://schemas.microsoft.com/office/drawing/2014/main" id="{AF9E8C13-D0C6-119E-73CD-7B88194DE023}"/>
              </a:ext>
            </a:extLst>
          </p:cNvPr>
          <p:cNvSpPr txBox="1"/>
          <p:nvPr/>
        </p:nvSpPr>
        <p:spPr>
          <a:xfrm>
            <a:off x="1935955" y="396857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2018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7" name="TextBox 56">
            <a:extLst>
              <a:ext uri="{FF2B5EF4-FFF2-40B4-BE49-F238E27FC236}">
                <a16:creationId xmlns:a16="http://schemas.microsoft.com/office/drawing/2014/main" id="{0871C442-1ED0-BE93-3A96-80D22E675BAD}"/>
              </a:ext>
            </a:extLst>
          </p:cNvPr>
          <p:cNvSpPr txBox="1"/>
          <p:nvPr/>
        </p:nvSpPr>
        <p:spPr>
          <a:xfrm>
            <a:off x="2601694" y="360919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2019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8" name="TextBox 57">
            <a:extLst>
              <a:ext uri="{FF2B5EF4-FFF2-40B4-BE49-F238E27FC236}">
                <a16:creationId xmlns:a16="http://schemas.microsoft.com/office/drawing/2014/main" id="{E94DBCF3-0054-CB36-2C5F-8DA63F73CA27}"/>
              </a:ext>
            </a:extLst>
          </p:cNvPr>
          <p:cNvSpPr txBox="1"/>
          <p:nvPr/>
        </p:nvSpPr>
        <p:spPr>
          <a:xfrm>
            <a:off x="3953683" y="360919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2019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9" name="TextBox 58">
            <a:extLst>
              <a:ext uri="{FF2B5EF4-FFF2-40B4-BE49-F238E27FC236}">
                <a16:creationId xmlns:a16="http://schemas.microsoft.com/office/drawing/2014/main" id="{3EBF15E1-337C-0D90-93D0-0D5558CE9061}"/>
              </a:ext>
            </a:extLst>
          </p:cNvPr>
          <p:cNvSpPr txBox="1"/>
          <p:nvPr/>
        </p:nvSpPr>
        <p:spPr>
          <a:xfrm>
            <a:off x="3276920" y="396857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2019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0" name="TextBox 59">
            <a:extLst>
              <a:ext uri="{FF2B5EF4-FFF2-40B4-BE49-F238E27FC236}">
                <a16:creationId xmlns:a16="http://schemas.microsoft.com/office/drawing/2014/main" id="{3E70668A-F5E1-8C20-BCB3-CEBB60A523E8}"/>
              </a:ext>
            </a:extLst>
          </p:cNvPr>
          <p:cNvSpPr txBox="1"/>
          <p:nvPr/>
        </p:nvSpPr>
        <p:spPr>
          <a:xfrm>
            <a:off x="4647023" y="396857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2020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1" name="TextBox 60">
            <a:extLst>
              <a:ext uri="{FF2B5EF4-FFF2-40B4-BE49-F238E27FC236}">
                <a16:creationId xmlns:a16="http://schemas.microsoft.com/office/drawing/2014/main" id="{B78A275B-82A9-81F3-6EB8-744914510B0D}"/>
              </a:ext>
            </a:extLst>
          </p:cNvPr>
          <p:cNvSpPr txBox="1"/>
          <p:nvPr/>
        </p:nvSpPr>
        <p:spPr>
          <a:xfrm>
            <a:off x="5321503" y="360919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2020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2" name="TextBox 61">
            <a:extLst>
              <a:ext uri="{FF2B5EF4-FFF2-40B4-BE49-F238E27FC236}">
                <a16:creationId xmlns:a16="http://schemas.microsoft.com/office/drawing/2014/main" id="{889E00EF-B926-1FEA-3D8D-194C7B1B0899}"/>
              </a:ext>
            </a:extLst>
          </p:cNvPr>
          <p:cNvSpPr txBox="1"/>
          <p:nvPr/>
        </p:nvSpPr>
        <p:spPr>
          <a:xfrm>
            <a:off x="6004037" y="396857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2020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3" name="TextBox 62">
            <a:extLst>
              <a:ext uri="{FF2B5EF4-FFF2-40B4-BE49-F238E27FC236}">
                <a16:creationId xmlns:a16="http://schemas.microsoft.com/office/drawing/2014/main" id="{86A18C20-7D7A-D6A4-C2E7-B73E22AEDF93}"/>
              </a:ext>
            </a:extLst>
          </p:cNvPr>
          <p:cNvSpPr txBox="1"/>
          <p:nvPr/>
        </p:nvSpPr>
        <p:spPr>
          <a:xfrm>
            <a:off x="6675187" y="360919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2021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4" name="TextBox 63">
            <a:extLst>
              <a:ext uri="{FF2B5EF4-FFF2-40B4-BE49-F238E27FC236}">
                <a16:creationId xmlns:a16="http://schemas.microsoft.com/office/drawing/2014/main" id="{47D89098-5B62-7E08-B555-6E8B5B925633}"/>
              </a:ext>
            </a:extLst>
          </p:cNvPr>
          <p:cNvSpPr txBox="1"/>
          <p:nvPr/>
        </p:nvSpPr>
        <p:spPr>
          <a:xfrm>
            <a:off x="8031878" y="360919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2021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B211CB8B-563A-4C9B-5474-5B0268EC379F}"/>
              </a:ext>
            </a:extLst>
          </p:cNvPr>
          <p:cNvSpPr txBox="1"/>
          <p:nvPr/>
        </p:nvSpPr>
        <p:spPr>
          <a:xfrm>
            <a:off x="584366" y="3968576"/>
            <a:ext cx="513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2011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6" name="TextBox 65">
            <a:extLst>
              <a:ext uri="{FF2B5EF4-FFF2-40B4-BE49-F238E27FC236}">
                <a16:creationId xmlns:a16="http://schemas.microsoft.com/office/drawing/2014/main" id="{9729C492-875A-73B3-8EF6-24581ADEF1CA}"/>
              </a:ext>
            </a:extLst>
          </p:cNvPr>
          <p:cNvSpPr txBox="1"/>
          <p:nvPr/>
        </p:nvSpPr>
        <p:spPr>
          <a:xfrm>
            <a:off x="1780608" y="2605418"/>
            <a:ext cx="12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dirty="0">
                <a:solidFill>
                  <a:srgbClr val="000000"/>
                </a:solidFill>
              </a:rPr>
              <a:t>Functional elements</a:t>
            </a:r>
          </a:p>
        </p:txBody>
      </p:sp>
      <p:sp>
        <p:nvSpPr>
          <p:cNvPr id="37" name="TextBox 66">
            <a:extLst>
              <a:ext uri="{FF2B5EF4-FFF2-40B4-BE49-F238E27FC236}">
                <a16:creationId xmlns:a16="http://schemas.microsoft.com/office/drawing/2014/main" id="{D3F9E59E-5FB6-13EC-12B9-40C0EFC0F784}"/>
              </a:ext>
            </a:extLst>
          </p:cNvPr>
          <p:cNvSpPr txBox="1"/>
          <p:nvPr/>
        </p:nvSpPr>
        <p:spPr>
          <a:xfrm>
            <a:off x="2217744" y="4822341"/>
            <a:ext cx="12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000000"/>
                </a:solidFill>
              </a:rPr>
              <a:t>CERN Application</a:t>
            </a:r>
          </a:p>
        </p:txBody>
      </p:sp>
      <p:sp>
        <p:nvSpPr>
          <p:cNvPr id="38" name="TextBox 67">
            <a:extLst>
              <a:ext uri="{FF2B5EF4-FFF2-40B4-BE49-F238E27FC236}">
                <a16:creationId xmlns:a16="http://schemas.microsoft.com/office/drawing/2014/main" id="{D8BE49C2-0E11-123D-3C0C-6F757945B00B}"/>
              </a:ext>
            </a:extLst>
          </p:cNvPr>
          <p:cNvSpPr txBox="1"/>
          <p:nvPr/>
        </p:nvSpPr>
        <p:spPr>
          <a:xfrm>
            <a:off x="3502420" y="4793156"/>
            <a:ext cx="985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00000"/>
                </a:solidFill>
              </a:rPr>
              <a:t>Benchmark</a:t>
            </a:r>
          </a:p>
        </p:txBody>
      </p:sp>
      <p:sp>
        <p:nvSpPr>
          <p:cNvPr id="39" name="TextBox 68">
            <a:extLst>
              <a:ext uri="{FF2B5EF4-FFF2-40B4-BE49-F238E27FC236}">
                <a16:creationId xmlns:a16="http://schemas.microsoft.com/office/drawing/2014/main" id="{24C6DDC4-4F7C-88E3-A175-D49F724D04D0}"/>
              </a:ext>
            </a:extLst>
          </p:cNvPr>
          <p:cNvSpPr txBox="1"/>
          <p:nvPr/>
        </p:nvSpPr>
        <p:spPr>
          <a:xfrm>
            <a:off x="2870643" y="2725090"/>
            <a:ext cx="1284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000000"/>
                </a:solidFill>
              </a:rPr>
              <a:t>Benchmark</a:t>
            </a:r>
          </a:p>
        </p:txBody>
      </p:sp>
      <p:sp>
        <p:nvSpPr>
          <p:cNvPr id="40" name="TextBox 69">
            <a:extLst>
              <a:ext uri="{FF2B5EF4-FFF2-40B4-BE49-F238E27FC236}">
                <a16:creationId xmlns:a16="http://schemas.microsoft.com/office/drawing/2014/main" id="{01DB18A7-7670-A39B-97A4-B47BE37D0BD5}"/>
              </a:ext>
            </a:extLst>
          </p:cNvPr>
          <p:cNvSpPr txBox="1"/>
          <p:nvPr/>
        </p:nvSpPr>
        <p:spPr>
          <a:xfrm>
            <a:off x="4488206" y="2771187"/>
            <a:ext cx="1284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Benchmark</a:t>
            </a:r>
          </a:p>
        </p:txBody>
      </p:sp>
      <p:sp>
        <p:nvSpPr>
          <p:cNvPr id="41" name="TextBox 70">
            <a:extLst>
              <a:ext uri="{FF2B5EF4-FFF2-40B4-BE49-F238E27FC236}">
                <a16:creationId xmlns:a16="http://schemas.microsoft.com/office/drawing/2014/main" id="{E36E7758-18EF-067B-7570-A96C65CF1257}"/>
              </a:ext>
            </a:extLst>
          </p:cNvPr>
          <p:cNvSpPr txBox="1"/>
          <p:nvPr/>
        </p:nvSpPr>
        <p:spPr>
          <a:xfrm>
            <a:off x="5155852" y="4793156"/>
            <a:ext cx="12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Functional elements</a:t>
            </a:r>
          </a:p>
        </p:txBody>
      </p:sp>
      <p:sp>
        <p:nvSpPr>
          <p:cNvPr id="42" name="TextBox 71">
            <a:extLst>
              <a:ext uri="{FF2B5EF4-FFF2-40B4-BE49-F238E27FC236}">
                <a16:creationId xmlns:a16="http://schemas.microsoft.com/office/drawing/2014/main" id="{F1DD08E5-D97D-A448-D538-C614BEFDC719}"/>
              </a:ext>
            </a:extLst>
          </p:cNvPr>
          <p:cNvSpPr txBox="1"/>
          <p:nvPr/>
        </p:nvSpPr>
        <p:spPr>
          <a:xfrm>
            <a:off x="5622950" y="2642805"/>
            <a:ext cx="907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00000"/>
                </a:solidFill>
              </a:rPr>
              <a:t>Functional elements</a:t>
            </a:r>
          </a:p>
        </p:txBody>
      </p:sp>
      <p:sp>
        <p:nvSpPr>
          <p:cNvPr id="43" name="TextBox 72">
            <a:extLst>
              <a:ext uri="{FF2B5EF4-FFF2-40B4-BE49-F238E27FC236}">
                <a16:creationId xmlns:a16="http://schemas.microsoft.com/office/drawing/2014/main" id="{6B6C2AD9-BA06-2E36-3450-0A359EE0E4EC}"/>
              </a:ext>
            </a:extLst>
          </p:cNvPr>
          <p:cNvSpPr txBox="1"/>
          <p:nvPr/>
        </p:nvSpPr>
        <p:spPr>
          <a:xfrm>
            <a:off x="5951086" y="4822341"/>
            <a:ext cx="1356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tx2"/>
                </a:solidFill>
              </a:rPr>
              <a:t>Functional elements and benchmark under Thermal Neutrons</a:t>
            </a:r>
          </a:p>
        </p:txBody>
      </p:sp>
      <p:sp>
        <p:nvSpPr>
          <p:cNvPr id="44" name="TextBox 73">
            <a:extLst>
              <a:ext uri="{FF2B5EF4-FFF2-40B4-BE49-F238E27FC236}">
                <a16:creationId xmlns:a16="http://schemas.microsoft.com/office/drawing/2014/main" id="{C3B5B309-1513-D945-CA91-F0E7F7B968D4}"/>
              </a:ext>
            </a:extLst>
          </p:cNvPr>
          <p:cNvSpPr txBox="1"/>
          <p:nvPr/>
        </p:nvSpPr>
        <p:spPr>
          <a:xfrm>
            <a:off x="7861075" y="4838651"/>
            <a:ext cx="1027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Benchmark</a:t>
            </a:r>
          </a:p>
          <a:p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5" name="TextBox 74">
            <a:extLst>
              <a:ext uri="{FF2B5EF4-FFF2-40B4-BE49-F238E27FC236}">
                <a16:creationId xmlns:a16="http://schemas.microsoft.com/office/drawing/2014/main" id="{A373451A-9973-1132-E554-AE3782E0127D}"/>
              </a:ext>
            </a:extLst>
          </p:cNvPr>
          <p:cNvSpPr txBox="1"/>
          <p:nvPr/>
        </p:nvSpPr>
        <p:spPr>
          <a:xfrm>
            <a:off x="7316279" y="2756211"/>
            <a:ext cx="951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Benchmark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E7B755D-F716-FEDA-9060-1E55CA5753E2}"/>
              </a:ext>
            </a:extLst>
          </p:cNvPr>
          <p:cNvGrpSpPr/>
          <p:nvPr/>
        </p:nvGrpSpPr>
        <p:grpSpPr>
          <a:xfrm>
            <a:off x="930626" y="3065844"/>
            <a:ext cx="108000" cy="886999"/>
            <a:chOff x="818050" y="2212734"/>
            <a:chExt cx="108000" cy="1093824"/>
          </a:xfrm>
        </p:grpSpPr>
        <p:cxnSp>
          <p:nvCxnSpPr>
            <p:cNvPr id="80" name="40 Conector recto">
              <a:extLst>
                <a:ext uri="{FF2B5EF4-FFF2-40B4-BE49-F238E27FC236}">
                  <a16:creationId xmlns:a16="http://schemas.microsoft.com/office/drawing/2014/main" id="{D509C531-BAA4-16E4-F936-BD6077B3E6A1}"/>
                </a:ext>
              </a:extLst>
            </p:cNvPr>
            <p:cNvCxnSpPr>
              <a:cxnSpLocks/>
              <a:stCxn id="82" idx="0"/>
              <a:endCxn id="81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41 Elipse">
              <a:extLst>
                <a:ext uri="{FF2B5EF4-FFF2-40B4-BE49-F238E27FC236}">
                  <a16:creationId xmlns:a16="http://schemas.microsoft.com/office/drawing/2014/main" id="{1ECECD2B-17D8-8701-77D7-F1281427FA5C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2" name="25 Elipse">
              <a:extLst>
                <a:ext uri="{FF2B5EF4-FFF2-40B4-BE49-F238E27FC236}">
                  <a16:creationId xmlns:a16="http://schemas.microsoft.com/office/drawing/2014/main" id="{0F8F1114-B4BE-8630-76DD-ED36C17C8FAF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85B4412-AA49-44E9-0180-6DBDB0426F96}"/>
              </a:ext>
            </a:extLst>
          </p:cNvPr>
          <p:cNvCxnSpPr>
            <a:cxnSpLocks/>
          </p:cNvCxnSpPr>
          <p:nvPr/>
        </p:nvCxnSpPr>
        <p:spPr bwMode="auto">
          <a:xfrm>
            <a:off x="1768330" y="2142538"/>
            <a:ext cx="11372" cy="366236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0B74C0D-B0F2-32D1-3B2B-8FB554E1AEB3}"/>
              </a:ext>
            </a:extLst>
          </p:cNvPr>
          <p:cNvCxnSpPr>
            <a:cxnSpLocks/>
          </p:cNvCxnSpPr>
          <p:nvPr/>
        </p:nvCxnSpPr>
        <p:spPr bwMode="auto">
          <a:xfrm>
            <a:off x="4513962" y="2142538"/>
            <a:ext cx="33724" cy="3720753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E90C62F-8FBE-3F39-1460-D1F85159EDD7}"/>
              </a:ext>
            </a:extLst>
          </p:cNvPr>
          <p:cNvCxnSpPr>
            <a:cxnSpLocks/>
          </p:cNvCxnSpPr>
          <p:nvPr/>
        </p:nvCxnSpPr>
        <p:spPr bwMode="auto">
          <a:xfrm>
            <a:off x="7323577" y="1869339"/>
            <a:ext cx="0" cy="386807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94">
            <a:extLst>
              <a:ext uri="{FF2B5EF4-FFF2-40B4-BE49-F238E27FC236}">
                <a16:creationId xmlns:a16="http://schemas.microsoft.com/office/drawing/2014/main" id="{76EDC095-5513-FDA1-7B53-A0243E08D357}"/>
              </a:ext>
            </a:extLst>
          </p:cNvPr>
          <p:cNvSpPr txBox="1"/>
          <p:nvPr/>
        </p:nvSpPr>
        <p:spPr>
          <a:xfrm>
            <a:off x="358596" y="2630610"/>
            <a:ext cx="12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dirty="0">
                <a:solidFill>
                  <a:srgbClr val="000000"/>
                </a:solidFill>
              </a:rPr>
              <a:t>Functional elements</a:t>
            </a:r>
          </a:p>
        </p:txBody>
      </p:sp>
      <p:sp>
        <p:nvSpPr>
          <p:cNvPr id="51" name="TextBox 95">
            <a:extLst>
              <a:ext uri="{FF2B5EF4-FFF2-40B4-BE49-F238E27FC236}">
                <a16:creationId xmlns:a16="http://schemas.microsoft.com/office/drawing/2014/main" id="{9E55B599-65BC-A57C-32DB-D4F5EC77A30F}"/>
              </a:ext>
            </a:extLst>
          </p:cNvPr>
          <p:cNvSpPr txBox="1"/>
          <p:nvPr/>
        </p:nvSpPr>
        <p:spPr>
          <a:xfrm>
            <a:off x="443827" y="4800654"/>
            <a:ext cx="12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00000"/>
                </a:solidFill>
              </a:rPr>
              <a:t>SF2 Functional elements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DB1F50B-5FAD-CDDB-549D-DBED4CE71069}"/>
              </a:ext>
            </a:extLst>
          </p:cNvPr>
          <p:cNvCxnSpPr>
            <a:cxnSpLocks/>
          </p:cNvCxnSpPr>
          <p:nvPr/>
        </p:nvCxnSpPr>
        <p:spPr bwMode="auto">
          <a:xfrm>
            <a:off x="8888643" y="1868607"/>
            <a:ext cx="0" cy="386807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2E86F2-4187-4958-E135-7CDC6EB13173}"/>
              </a:ext>
            </a:extLst>
          </p:cNvPr>
          <p:cNvGrpSpPr/>
          <p:nvPr/>
        </p:nvGrpSpPr>
        <p:grpSpPr>
          <a:xfrm>
            <a:off x="7351872" y="1582294"/>
            <a:ext cx="1630543" cy="548640"/>
            <a:chOff x="26200" y="1320936"/>
            <a:chExt cx="1630543" cy="548640"/>
          </a:xfrm>
        </p:grpSpPr>
        <p:pic>
          <p:nvPicPr>
            <p:cNvPr id="78" name="Picture 77" descr="Icon&#10;&#10;Description automatically generated">
              <a:extLst>
                <a:ext uri="{FF2B5EF4-FFF2-40B4-BE49-F238E27FC236}">
                  <a16:creationId xmlns:a16="http://schemas.microsoft.com/office/drawing/2014/main" id="{53866703-DB09-CA14-AAE2-F7F3C8D62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26200" y="1320936"/>
              <a:ext cx="830506" cy="548640"/>
            </a:xfrm>
            <a:prstGeom prst="rect">
              <a:avLst/>
            </a:prstGeom>
          </p:spPr>
        </p:pic>
        <p:sp>
          <p:nvSpPr>
            <p:cNvPr id="79" name="TextBox 101">
              <a:extLst>
                <a:ext uri="{FF2B5EF4-FFF2-40B4-BE49-F238E27FC236}">
                  <a16:creationId xmlns:a16="http://schemas.microsoft.com/office/drawing/2014/main" id="{5B0D9983-D056-2560-A2E9-F4C32FFA2387}"/>
                </a:ext>
              </a:extLst>
            </p:cNvPr>
            <p:cNvSpPr txBox="1"/>
            <p:nvPr/>
          </p:nvSpPr>
          <p:spPr>
            <a:xfrm>
              <a:off x="597837" y="1320936"/>
              <a:ext cx="105890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bg2">
                      <a:lumMod val="10000"/>
                    </a:schemeClr>
                  </a:solidFill>
                </a:rPr>
                <a:t>SmartFusion2</a:t>
              </a:r>
            </a:p>
            <a:p>
              <a:r>
                <a:rPr lang="en-US" sz="1100" dirty="0">
                  <a:solidFill>
                    <a:schemeClr val="bg2">
                      <a:lumMod val="10000"/>
                    </a:schemeClr>
                  </a:solidFill>
                </a:rPr>
                <a:t>ProASIC3</a:t>
              </a:r>
            </a:p>
          </p:txBody>
        </p:sp>
      </p:grpSp>
      <p:pic>
        <p:nvPicPr>
          <p:cNvPr id="54" name="Picture 53" descr="Smart Semiconductor Company | Cologne Chip">
            <a:extLst>
              <a:ext uri="{FF2B5EF4-FFF2-40B4-BE49-F238E27FC236}">
                <a16:creationId xmlns:a16="http://schemas.microsoft.com/office/drawing/2014/main" id="{D3C13C39-C0F7-5C4F-4830-D471171AD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636" y="1561350"/>
            <a:ext cx="1042926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102">
            <a:extLst>
              <a:ext uri="{FF2B5EF4-FFF2-40B4-BE49-F238E27FC236}">
                <a16:creationId xmlns:a16="http://schemas.microsoft.com/office/drawing/2014/main" id="{768B41B1-7079-847C-FE53-FEB8963BB3FC}"/>
              </a:ext>
            </a:extLst>
          </p:cNvPr>
          <p:cNvSpPr txBox="1"/>
          <p:nvPr/>
        </p:nvSpPr>
        <p:spPr>
          <a:xfrm>
            <a:off x="9034151" y="2090389"/>
            <a:ext cx="12650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chemeClr val="bg2">
                    <a:lumMod val="10000"/>
                  </a:schemeClr>
                </a:solidFill>
              </a:rPr>
              <a:t>GateMate FPGA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CC7D53F-BC07-FD2C-8FD2-A7842681E988}"/>
              </a:ext>
            </a:extLst>
          </p:cNvPr>
          <p:cNvGrpSpPr/>
          <p:nvPr/>
        </p:nvGrpSpPr>
        <p:grpSpPr>
          <a:xfrm>
            <a:off x="9373815" y="3051097"/>
            <a:ext cx="108000" cy="886999"/>
            <a:chOff x="818050" y="2212734"/>
            <a:chExt cx="108000" cy="1093824"/>
          </a:xfrm>
          <a:solidFill>
            <a:schemeClr val="accent1"/>
          </a:solidFill>
        </p:grpSpPr>
        <p:cxnSp>
          <p:nvCxnSpPr>
            <p:cNvPr id="75" name="40 Conector recto">
              <a:extLst>
                <a:ext uri="{FF2B5EF4-FFF2-40B4-BE49-F238E27FC236}">
                  <a16:creationId xmlns:a16="http://schemas.microsoft.com/office/drawing/2014/main" id="{67C4F579-510C-7125-11A3-B7FF2CD95370}"/>
                </a:ext>
              </a:extLst>
            </p:cNvPr>
            <p:cNvCxnSpPr>
              <a:cxnSpLocks/>
              <a:stCxn id="77" idx="0"/>
              <a:endCxn id="76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41 Elipse">
              <a:extLst>
                <a:ext uri="{FF2B5EF4-FFF2-40B4-BE49-F238E27FC236}">
                  <a16:creationId xmlns:a16="http://schemas.microsoft.com/office/drawing/2014/main" id="{9312E5BD-654B-11C7-2245-F4225217BE1C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7" name="25 Elipse">
              <a:extLst>
                <a:ext uri="{FF2B5EF4-FFF2-40B4-BE49-F238E27FC236}">
                  <a16:creationId xmlns:a16="http://schemas.microsoft.com/office/drawing/2014/main" id="{A807C757-CE5C-8F85-8E41-34430B6B388F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FDC3243-55EE-526C-169C-DA52B884F9D3}"/>
              </a:ext>
            </a:extLst>
          </p:cNvPr>
          <p:cNvGrpSpPr/>
          <p:nvPr/>
        </p:nvGrpSpPr>
        <p:grpSpPr>
          <a:xfrm flipV="1">
            <a:off x="9872422" y="3876265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72" name="25 Elipse">
              <a:extLst>
                <a:ext uri="{FF2B5EF4-FFF2-40B4-BE49-F238E27FC236}">
                  <a16:creationId xmlns:a16="http://schemas.microsoft.com/office/drawing/2014/main" id="{65E50CC9-6CE7-ABCA-0B46-A57373CB723F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73" name="40 Conector recto">
              <a:extLst>
                <a:ext uri="{FF2B5EF4-FFF2-40B4-BE49-F238E27FC236}">
                  <a16:creationId xmlns:a16="http://schemas.microsoft.com/office/drawing/2014/main" id="{A6A91EF2-7839-28E6-3E10-74B1E86ECA8D}"/>
                </a:ext>
              </a:extLst>
            </p:cNvPr>
            <p:cNvCxnSpPr>
              <a:cxnSpLocks/>
              <a:stCxn id="72" idx="0"/>
              <a:endCxn id="74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41 Elipse">
              <a:extLst>
                <a:ext uri="{FF2B5EF4-FFF2-40B4-BE49-F238E27FC236}">
                  <a16:creationId xmlns:a16="http://schemas.microsoft.com/office/drawing/2014/main" id="{F5AD2BB0-A49A-E1A7-2561-AC1ACE541FE8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58" name="TextBox 111">
            <a:extLst>
              <a:ext uri="{FF2B5EF4-FFF2-40B4-BE49-F238E27FC236}">
                <a16:creationId xmlns:a16="http://schemas.microsoft.com/office/drawing/2014/main" id="{F0AC5AF1-6CA6-5273-7711-CFE2CA45D955}"/>
              </a:ext>
            </a:extLst>
          </p:cNvPr>
          <p:cNvSpPr txBox="1"/>
          <p:nvPr/>
        </p:nvSpPr>
        <p:spPr>
          <a:xfrm>
            <a:off x="8888643" y="2540424"/>
            <a:ext cx="944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dirty="0">
                <a:solidFill>
                  <a:srgbClr val="000000"/>
                </a:solidFill>
              </a:rPr>
              <a:t>Functional elements</a:t>
            </a:r>
          </a:p>
        </p:txBody>
      </p:sp>
      <p:sp>
        <p:nvSpPr>
          <p:cNvPr id="59" name="TextBox 112">
            <a:extLst>
              <a:ext uri="{FF2B5EF4-FFF2-40B4-BE49-F238E27FC236}">
                <a16:creationId xmlns:a16="http://schemas.microsoft.com/office/drawing/2014/main" id="{C2D869FE-83CA-1BBA-D16B-00470A958346}"/>
              </a:ext>
            </a:extLst>
          </p:cNvPr>
          <p:cNvSpPr txBox="1"/>
          <p:nvPr/>
        </p:nvSpPr>
        <p:spPr>
          <a:xfrm>
            <a:off x="9535100" y="4855423"/>
            <a:ext cx="1042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dirty="0">
                <a:solidFill>
                  <a:srgbClr val="000000"/>
                </a:solidFill>
              </a:rPr>
              <a:t>Benchmark</a:t>
            </a:r>
          </a:p>
        </p:txBody>
      </p:sp>
      <p:sp>
        <p:nvSpPr>
          <p:cNvPr id="60" name="TextBox 113">
            <a:extLst>
              <a:ext uri="{FF2B5EF4-FFF2-40B4-BE49-F238E27FC236}">
                <a16:creationId xmlns:a16="http://schemas.microsoft.com/office/drawing/2014/main" id="{BD87BBBC-A057-422C-A922-2A11123B9154}"/>
              </a:ext>
            </a:extLst>
          </p:cNvPr>
          <p:cNvSpPr txBox="1"/>
          <p:nvPr/>
        </p:nvSpPr>
        <p:spPr>
          <a:xfrm>
            <a:off x="9040252" y="3952844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2022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61" name="TextBox 114">
            <a:extLst>
              <a:ext uri="{FF2B5EF4-FFF2-40B4-BE49-F238E27FC236}">
                <a16:creationId xmlns:a16="http://schemas.microsoft.com/office/drawing/2014/main" id="{AC2679EE-2339-EC03-D96F-7457F1F42CD7}"/>
              </a:ext>
            </a:extLst>
          </p:cNvPr>
          <p:cNvSpPr txBox="1"/>
          <p:nvPr/>
        </p:nvSpPr>
        <p:spPr>
          <a:xfrm>
            <a:off x="9697749" y="3609190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2023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F4DE9AF-E510-30DE-7A60-9BB0741EDB9E}"/>
              </a:ext>
            </a:extLst>
          </p:cNvPr>
          <p:cNvCxnSpPr>
            <a:cxnSpLocks/>
          </p:cNvCxnSpPr>
          <p:nvPr/>
        </p:nvCxnSpPr>
        <p:spPr bwMode="auto">
          <a:xfrm>
            <a:off x="10444727" y="2034537"/>
            <a:ext cx="0" cy="386807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126">
            <a:extLst>
              <a:ext uri="{FF2B5EF4-FFF2-40B4-BE49-F238E27FC236}">
                <a16:creationId xmlns:a16="http://schemas.microsoft.com/office/drawing/2014/main" id="{71D3820E-8580-B74D-7D9F-1CA021949CE3}"/>
              </a:ext>
            </a:extLst>
          </p:cNvPr>
          <p:cNvSpPr txBox="1"/>
          <p:nvPr/>
        </p:nvSpPr>
        <p:spPr>
          <a:xfrm>
            <a:off x="10725316" y="3918550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0000"/>
                </a:solidFill>
              </a:rPr>
              <a:t>2025</a:t>
            </a:r>
            <a:endParaRPr lang="en-GB" sz="1200" dirty="0">
              <a:solidFill>
                <a:srgbClr val="000000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7140464-54CC-C0D2-9E64-5DF04A100A13}"/>
              </a:ext>
            </a:extLst>
          </p:cNvPr>
          <p:cNvGrpSpPr/>
          <p:nvPr/>
        </p:nvGrpSpPr>
        <p:grpSpPr>
          <a:xfrm>
            <a:off x="1803996" y="1167536"/>
            <a:ext cx="2684210" cy="640080"/>
            <a:chOff x="2889778" y="717393"/>
            <a:chExt cx="2684210" cy="640080"/>
          </a:xfrm>
        </p:grpSpPr>
        <p:pic>
          <p:nvPicPr>
            <p:cNvPr id="70" name="Picture 69" descr="European Space Agency, ESA - YouTube">
              <a:extLst>
                <a:ext uri="{FF2B5EF4-FFF2-40B4-BE49-F238E27FC236}">
                  <a16:creationId xmlns:a16="http://schemas.microsoft.com/office/drawing/2014/main" id="{75C4F4D1-02D7-34D5-2FB7-5B818AEF22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8" y="717393"/>
              <a:ext cx="640080" cy="64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TextBox 7">
              <a:extLst>
                <a:ext uri="{FF2B5EF4-FFF2-40B4-BE49-F238E27FC236}">
                  <a16:creationId xmlns:a16="http://schemas.microsoft.com/office/drawing/2014/main" id="{897A823A-F7DD-86B4-34C6-2AEE03C108DB}"/>
                </a:ext>
              </a:extLst>
            </p:cNvPr>
            <p:cNvSpPr txBox="1"/>
            <p:nvPr/>
          </p:nvSpPr>
          <p:spPr>
            <a:xfrm>
              <a:off x="3528350" y="822687"/>
              <a:ext cx="2045638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chemeClr val="bg2">
                      <a:lumMod val="10000"/>
                    </a:schemeClr>
                  </a:solidFill>
                </a:rPr>
                <a:t>Collaboration with ESA for access to NanoXplore FPGA</a:t>
              </a:r>
              <a:endParaRPr lang="en-US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42BD507-887A-1C45-EAAE-12FAA2DA1C49}"/>
              </a:ext>
            </a:extLst>
          </p:cNvPr>
          <p:cNvGrpSpPr/>
          <p:nvPr/>
        </p:nvGrpSpPr>
        <p:grpSpPr>
          <a:xfrm>
            <a:off x="10565257" y="2035457"/>
            <a:ext cx="1599278" cy="936339"/>
            <a:chOff x="2811321" y="1191539"/>
            <a:chExt cx="1599278" cy="936339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37C9C7-4777-04ED-C6A9-D445CFFCEA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/>
          </p:blipFill>
          <p:spPr bwMode="auto">
            <a:xfrm>
              <a:off x="3021840" y="1191539"/>
              <a:ext cx="640080" cy="246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TextBox 89">
              <a:extLst>
                <a:ext uri="{FF2B5EF4-FFF2-40B4-BE49-F238E27FC236}">
                  <a16:creationId xmlns:a16="http://schemas.microsoft.com/office/drawing/2014/main" id="{30333309-F386-3BE8-8000-943A3979D701}"/>
                </a:ext>
              </a:extLst>
            </p:cNvPr>
            <p:cNvSpPr txBox="1"/>
            <p:nvPr/>
          </p:nvSpPr>
          <p:spPr>
            <a:xfrm>
              <a:off x="2811321" y="1358437"/>
              <a:ext cx="1599278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chemeClr val="bg2">
                      <a:lumMod val="10000"/>
                    </a:schemeClr>
                  </a:solidFill>
                </a:rPr>
                <a:t>Collaboration with TESAT for heavy ion testing of the GateMate</a:t>
              </a:r>
              <a:endParaRPr lang="en-US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pic>
        <p:nvPicPr>
          <p:cNvPr id="66" name="Picture 65" descr="Fachhochschule Dortmund – Wikipedia">
            <a:extLst>
              <a:ext uri="{FF2B5EF4-FFF2-40B4-BE49-F238E27FC236}">
                <a16:creationId xmlns:a16="http://schemas.microsoft.com/office/drawing/2014/main" id="{7CB0DBD5-73FA-CA15-58EA-AD95E9D25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297" y="1126028"/>
            <a:ext cx="1111391" cy="40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B4460CE-A93F-EDFB-3DF2-F982041FCAFA}"/>
              </a:ext>
            </a:extLst>
          </p:cNvPr>
          <p:cNvGrpSpPr/>
          <p:nvPr/>
        </p:nvGrpSpPr>
        <p:grpSpPr>
          <a:xfrm>
            <a:off x="4745034" y="1147301"/>
            <a:ext cx="2698269" cy="658417"/>
            <a:chOff x="4931123" y="995600"/>
            <a:chExt cx="2698269" cy="658417"/>
          </a:xfrm>
        </p:grpSpPr>
        <p:pic>
          <p:nvPicPr>
            <p:cNvPr id="5" name="Picture 4" descr="Politecnico di Torino">
              <a:extLst>
                <a:ext uri="{FF2B5EF4-FFF2-40B4-BE49-F238E27FC236}">
                  <a16:creationId xmlns:a16="http://schemas.microsoft.com/office/drawing/2014/main" id="{84A4323A-A975-A89E-F9B1-72753FE6498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29"/>
            <a:stretch/>
          </p:blipFill>
          <p:spPr bwMode="auto">
            <a:xfrm>
              <a:off x="4931123" y="995600"/>
              <a:ext cx="691827" cy="6584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TextBox 96">
              <a:extLst>
                <a:ext uri="{FF2B5EF4-FFF2-40B4-BE49-F238E27FC236}">
                  <a16:creationId xmlns:a16="http://schemas.microsoft.com/office/drawing/2014/main" id="{5A217D21-F130-EA95-5D4B-CED45119D566}"/>
                </a:ext>
              </a:extLst>
            </p:cNvPr>
            <p:cNvSpPr txBox="1"/>
            <p:nvPr/>
          </p:nvSpPr>
          <p:spPr>
            <a:xfrm>
              <a:off x="5583754" y="1070712"/>
              <a:ext cx="2045638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chemeClr val="bg2">
                      <a:lumMod val="10000"/>
                    </a:schemeClr>
                  </a:solidFill>
                </a:rPr>
                <a:t>Collaboration with Polito for benchmark testing</a:t>
              </a:r>
              <a:endParaRPr lang="en-US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F801826-BEEE-E117-B382-F96EBCFBA4F0}"/>
              </a:ext>
            </a:extLst>
          </p:cNvPr>
          <p:cNvGrpSpPr/>
          <p:nvPr/>
        </p:nvGrpSpPr>
        <p:grpSpPr>
          <a:xfrm rot="10800000" flipV="1">
            <a:off x="10899988" y="3048186"/>
            <a:ext cx="87579" cy="887000"/>
            <a:chOff x="818050" y="2212734"/>
            <a:chExt cx="108000" cy="1093824"/>
          </a:xfrm>
          <a:solidFill>
            <a:schemeClr val="accent1"/>
          </a:solidFill>
        </p:grpSpPr>
        <p:sp>
          <p:nvSpPr>
            <p:cNvPr id="119" name="25 Elipse">
              <a:extLst>
                <a:ext uri="{FF2B5EF4-FFF2-40B4-BE49-F238E27FC236}">
                  <a16:creationId xmlns:a16="http://schemas.microsoft.com/office/drawing/2014/main" id="{EBEDB6A9-BE9B-A806-6392-E13A70C517C4}"/>
                </a:ext>
              </a:extLst>
            </p:cNvPr>
            <p:cNvSpPr/>
            <p:nvPr/>
          </p:nvSpPr>
          <p:spPr>
            <a:xfrm>
              <a:off x="818050" y="3198558"/>
              <a:ext cx="108000" cy="108000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20" name="40 Conector recto">
              <a:extLst>
                <a:ext uri="{FF2B5EF4-FFF2-40B4-BE49-F238E27FC236}">
                  <a16:creationId xmlns:a16="http://schemas.microsoft.com/office/drawing/2014/main" id="{DFCDA607-D2A9-6C2E-1658-6565AFEA6CD5}"/>
                </a:ext>
              </a:extLst>
            </p:cNvPr>
            <p:cNvCxnSpPr>
              <a:cxnSpLocks/>
              <a:stCxn id="119" idx="0"/>
              <a:endCxn id="121" idx="4"/>
            </p:cNvCxnSpPr>
            <p:nvPr/>
          </p:nvCxnSpPr>
          <p:spPr>
            <a:xfrm flipV="1">
              <a:off x="872050" y="2320734"/>
              <a:ext cx="0" cy="877824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41 Elipse">
              <a:extLst>
                <a:ext uri="{FF2B5EF4-FFF2-40B4-BE49-F238E27FC236}">
                  <a16:creationId xmlns:a16="http://schemas.microsoft.com/office/drawing/2014/main" id="{5D287429-F111-C287-D9CC-EE6A12F5E301}"/>
                </a:ext>
              </a:extLst>
            </p:cNvPr>
            <p:cNvSpPr/>
            <p:nvPr/>
          </p:nvSpPr>
          <p:spPr>
            <a:xfrm>
              <a:off x="818050" y="2212734"/>
              <a:ext cx="108000" cy="108000"/>
            </a:xfrm>
            <a:prstGeom prst="ellipse">
              <a:avLst/>
            </a:prstGeom>
            <a:grp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2" tIns="34286" rIns="68572" bIns="3428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MX" sz="1000">
                <a:solidFill>
                  <a:schemeClr val="tx1"/>
                </a:solidFill>
                <a:latin typeface="Helvetica" panose="020B0604020202020204" pitchFamily="34" charset="0"/>
                <a:ea typeface="Segoe UI" panose="020B0502040204020203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23" name="Content Placeholder 4">
            <a:extLst>
              <a:ext uri="{FF2B5EF4-FFF2-40B4-BE49-F238E27FC236}">
                <a16:creationId xmlns:a16="http://schemas.microsoft.com/office/drawing/2014/main" id="{6DCA8633-F59F-235F-E980-93B29AB235A7}"/>
              </a:ext>
            </a:extLst>
          </p:cNvPr>
          <p:cNvSpPr txBox="1">
            <a:spLocks/>
          </p:cNvSpPr>
          <p:nvPr/>
        </p:nvSpPr>
        <p:spPr bwMode="auto">
          <a:xfrm>
            <a:off x="609600" y="5917876"/>
            <a:ext cx="9379515" cy="4384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accent3"/>
                </a:solidFill>
              </a:rPr>
              <a:t>Our findings led to the selection of the SmartFusion2/Igloo2 FPGA for the High-Lumi phase!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54E840B-B017-7E91-28DF-59011B5386A9}"/>
              </a:ext>
            </a:extLst>
          </p:cNvPr>
          <p:cNvSpPr/>
          <p:nvPr/>
        </p:nvSpPr>
        <p:spPr bwMode="auto">
          <a:xfrm>
            <a:off x="7332202" y="1422415"/>
            <a:ext cx="1565066" cy="440486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5C87D45D-F256-6E74-2B7A-A48C49F4BCF1}"/>
              </a:ext>
            </a:extLst>
          </p:cNvPr>
          <p:cNvSpPr/>
          <p:nvPr/>
        </p:nvSpPr>
        <p:spPr bwMode="auto">
          <a:xfrm>
            <a:off x="28856" y="1567653"/>
            <a:ext cx="1732613" cy="42703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267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89D04-711E-E258-771A-0F50A4C78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D1209-8F6A-D8C3-15AA-F2CC4D4E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FPGA for the HL-LHC electronics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68776-148D-16EB-66C5-04C93B32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5BD76-60A9-AE6B-9836-83D4BF40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20F738-3B41-9953-542E-4E50DBF13F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125090"/>
            <a:ext cx="10969138" cy="1212594"/>
          </a:xfrm>
        </p:spPr>
        <p:txBody>
          <a:bodyPr>
            <a:normAutofit/>
          </a:bodyPr>
          <a:lstStyle/>
          <a:p>
            <a:r>
              <a:rPr lang="en-US" sz="1600" b="1" dirty="0"/>
              <a:t>SmartFusion2/Igloo 2 FPGAs have been selected for systems during the HL-LHC phase</a:t>
            </a:r>
          </a:p>
          <a:p>
            <a:pPr lvl="1">
              <a:spcBef>
                <a:spcPts val="0"/>
              </a:spcBef>
            </a:pP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400" dirty="0"/>
              <a:t>Good robustness to TID ( between 500 and 700 Gy ) and SEE [</a:t>
            </a:r>
            <a:r>
              <a:rPr lang="en-US" sz="1400" dirty="0">
                <a:hlinkClick r:id="rId3"/>
              </a:rPr>
              <a:t>1</a:t>
            </a:r>
            <a:r>
              <a:rPr lang="en-US" sz="1400" dirty="0"/>
              <a:t>], [</a:t>
            </a:r>
            <a:r>
              <a:rPr lang="en-US" sz="1400" dirty="0">
                <a:hlinkClick r:id="rId4"/>
              </a:rPr>
              <a:t>2</a:t>
            </a:r>
            <a:r>
              <a:rPr lang="en-US" sz="1400" dirty="0"/>
              <a:t>], [</a:t>
            </a:r>
            <a:r>
              <a:rPr lang="en-US" sz="1400" dirty="0">
                <a:hlinkClick r:id="rId5"/>
              </a:rPr>
              <a:t>3</a:t>
            </a:r>
            <a:r>
              <a:rPr lang="en-US" sz="1400" dirty="0"/>
              <a:t>]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Flash FPGA </a:t>
            </a:r>
            <a:r>
              <a:rPr lang="en-US" sz="1400" dirty="0">
                <a:sym typeface="Wingdings" panose="05000000000000000000" pitchFamily="2" charset="2"/>
              </a:rPr>
              <a:t> Configuration memory resilient to SEU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400" b="1" dirty="0"/>
              <a:t>Included in the following projects (handled through EDA)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1DB6A94-E8CD-50BB-68E6-54F790E42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997437"/>
              </p:ext>
            </p:extLst>
          </p:nvPr>
        </p:nvGraphicFramePr>
        <p:xfrm>
          <a:off x="957693" y="2378654"/>
          <a:ext cx="8566206" cy="3693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700">
                  <a:extLst>
                    <a:ext uri="{9D8B030D-6E8A-4147-A177-3AD203B41FA5}">
                      <a16:colId xmlns:a16="http://schemas.microsoft.com/office/drawing/2014/main" val="3877592400"/>
                    </a:ext>
                  </a:extLst>
                </a:gridCol>
                <a:gridCol w="3369438">
                  <a:extLst>
                    <a:ext uri="{9D8B030D-6E8A-4147-A177-3AD203B41FA5}">
                      <a16:colId xmlns:a16="http://schemas.microsoft.com/office/drawing/2014/main" val="2014032389"/>
                    </a:ext>
                  </a:extLst>
                </a:gridCol>
                <a:gridCol w="1667070">
                  <a:extLst>
                    <a:ext uri="{9D8B030D-6E8A-4147-A177-3AD203B41FA5}">
                      <a16:colId xmlns:a16="http://schemas.microsoft.com/office/drawing/2014/main" val="2292492639"/>
                    </a:ext>
                  </a:extLst>
                </a:gridCol>
                <a:gridCol w="2403998">
                  <a:extLst>
                    <a:ext uri="{9D8B030D-6E8A-4147-A177-3AD203B41FA5}">
                      <a16:colId xmlns:a16="http://schemas.microsoft.com/office/drawing/2014/main" val="2027388323"/>
                    </a:ext>
                  </a:extLst>
                </a:gridCol>
              </a:tblGrid>
              <a:tr h="3404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Group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System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EDA/Link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FPGA Part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9677860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CIBU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EDA-04288-V4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 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08690394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CIBFX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EDA-04838-V1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0283001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CIBF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EDA-04711-V2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14939085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BE-CEM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DIOT System Board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EDA-04326-V4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M2GL090T-FGG676I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9408349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Universal Quench Detection System – VDP 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EDA-04160-V1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M2GL150-FC1152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065837"/>
                  </a:ext>
                </a:extLst>
              </a:tr>
              <a:tr h="280423"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DQQDV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EDA-04864-V1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M2GL060-FG484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7844742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UCS EE Control Board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EDA-04820-V2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M2GL060-FGG484I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0013665"/>
                  </a:ext>
                </a:extLst>
              </a:tr>
              <a:tr h="21320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Beam Screen Heater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EDA-02782-V4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M2S010T-1FGG484</a:t>
                      </a:r>
                      <a:endParaRPr lang="en-GB" sz="1200" b="1" i="0" u="none" strike="noStrike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759285"/>
                  </a:ext>
                </a:extLst>
              </a:tr>
              <a:tr h="31747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Insulated Reprogrammable TT/ PT 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EDA-03296-V5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M2GL010T-1FGG484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7878230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  <a:endParaRPr lang="en-GB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EE 13kA On/Off Control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EDA-03958-V1</a:t>
                      </a:r>
                      <a:endParaRPr lang="en-GB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M2GL010-TQ144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4674493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DIDO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EDA-04793-V2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M2GL010T-1FGG484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9663180"/>
                  </a:ext>
                </a:extLst>
              </a:tr>
              <a:tr h="21320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Dual Reprogrammable LT Conditioner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EDA-03632-V4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M2GL010T-1FG G484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5942417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SY-SI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Rad Tol relay box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EDA-04898-V2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M2GL060-FGG484I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41586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BE-GM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WPS Conditioner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EDA-04908-V1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A3PE1500-PQ208</a:t>
                      </a:r>
                    </a:p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(To be replaced by IGLOO2)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0593843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DQQBS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2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EDA-04865-V1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050033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84F101B-A624-D450-0346-691FDA8A2B13}"/>
              </a:ext>
            </a:extLst>
          </p:cNvPr>
          <p:cNvSpPr txBox="1"/>
          <p:nvPr/>
        </p:nvSpPr>
        <p:spPr>
          <a:xfrm>
            <a:off x="8542567" y="6091109"/>
            <a:ext cx="1087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*SmartFusion2</a:t>
            </a:r>
            <a:endParaRPr lang="en-GB" sz="1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0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E8366-8CCD-D401-C397-4AE91C633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EC209-843E-B887-ED78-A5FD979C4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FPGA for the HL-LHC electronics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B35D2-E97D-A94B-B15B-15DAC26BF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93438-070A-A16C-CEB5-8B7E31386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B08057-94E8-C927-BFA4-C3685FCB59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125090"/>
            <a:ext cx="10969138" cy="1212594"/>
          </a:xfrm>
        </p:spPr>
        <p:txBody>
          <a:bodyPr>
            <a:normAutofit/>
          </a:bodyPr>
          <a:lstStyle/>
          <a:p>
            <a:r>
              <a:rPr lang="en-US" sz="1600" b="1" dirty="0"/>
              <a:t>SmartFusion2/Igloo 2 FPGAs have been selected for systems during the HL-LHC phase</a:t>
            </a:r>
          </a:p>
          <a:p>
            <a:pPr lvl="1">
              <a:spcBef>
                <a:spcPts val="0"/>
              </a:spcBef>
            </a:pP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400" dirty="0"/>
              <a:t>Good robustness to TID ( between 500 and 700 Gy ) and SEE [</a:t>
            </a:r>
            <a:r>
              <a:rPr lang="en-US" sz="1400" dirty="0">
                <a:hlinkClick r:id="rId3"/>
              </a:rPr>
              <a:t>1</a:t>
            </a:r>
            <a:r>
              <a:rPr lang="en-US" sz="1400" dirty="0"/>
              <a:t>], [</a:t>
            </a:r>
            <a:r>
              <a:rPr lang="en-US" sz="1400" dirty="0">
                <a:hlinkClick r:id="rId4"/>
              </a:rPr>
              <a:t>2</a:t>
            </a:r>
            <a:r>
              <a:rPr lang="en-US" sz="1400" dirty="0"/>
              <a:t>], [</a:t>
            </a:r>
            <a:r>
              <a:rPr lang="en-US" sz="1400" dirty="0">
                <a:hlinkClick r:id="rId5"/>
              </a:rPr>
              <a:t>3</a:t>
            </a:r>
            <a:r>
              <a:rPr lang="en-US" sz="1400" dirty="0"/>
              <a:t>]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Flash FPGA </a:t>
            </a:r>
            <a:r>
              <a:rPr lang="en-US" sz="1400" dirty="0">
                <a:sym typeface="Wingdings" panose="05000000000000000000" pitchFamily="2" charset="2"/>
              </a:rPr>
              <a:t> Configuration memory resilient to SEU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400" b="1" dirty="0"/>
              <a:t>Included in the following projects (handled through EDA) – </a:t>
            </a:r>
            <a:r>
              <a:rPr lang="en-US" sz="1400" b="1" dirty="0">
                <a:solidFill>
                  <a:schemeClr val="accent3"/>
                </a:solidFill>
              </a:rPr>
              <a:t>Some have already been tested under radiation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D593660-41CE-3BA8-C534-2ADE5AC6361E}"/>
              </a:ext>
            </a:extLst>
          </p:cNvPr>
          <p:cNvGraphicFramePr>
            <a:graphicFrameLocks noGrp="1"/>
          </p:cNvGraphicFramePr>
          <p:nvPr/>
        </p:nvGraphicFramePr>
        <p:xfrm>
          <a:off x="957693" y="2378654"/>
          <a:ext cx="8566206" cy="3693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700">
                  <a:extLst>
                    <a:ext uri="{9D8B030D-6E8A-4147-A177-3AD203B41FA5}">
                      <a16:colId xmlns:a16="http://schemas.microsoft.com/office/drawing/2014/main" val="3877592400"/>
                    </a:ext>
                  </a:extLst>
                </a:gridCol>
                <a:gridCol w="3369438">
                  <a:extLst>
                    <a:ext uri="{9D8B030D-6E8A-4147-A177-3AD203B41FA5}">
                      <a16:colId xmlns:a16="http://schemas.microsoft.com/office/drawing/2014/main" val="2014032389"/>
                    </a:ext>
                  </a:extLst>
                </a:gridCol>
                <a:gridCol w="1667070">
                  <a:extLst>
                    <a:ext uri="{9D8B030D-6E8A-4147-A177-3AD203B41FA5}">
                      <a16:colId xmlns:a16="http://schemas.microsoft.com/office/drawing/2014/main" val="2292492639"/>
                    </a:ext>
                  </a:extLst>
                </a:gridCol>
                <a:gridCol w="2403998">
                  <a:extLst>
                    <a:ext uri="{9D8B030D-6E8A-4147-A177-3AD203B41FA5}">
                      <a16:colId xmlns:a16="http://schemas.microsoft.com/office/drawing/2014/main" val="2027388323"/>
                    </a:ext>
                  </a:extLst>
                </a:gridCol>
              </a:tblGrid>
              <a:tr h="3404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Group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System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EDA/Link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FPGA Part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9677860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CIBU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EDA-04288-V4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 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08690394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CIBFX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EDA-04838-V1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0283001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CIBF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EDA-04711-V2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14939085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BE-CEM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DIOT System Board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EDA-04326-V4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M2GL090T-FGG676I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9408349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Universal Quench Detection System – VDP 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EDA-04160-V1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it-IT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M2GL150-FC1152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065837"/>
                  </a:ext>
                </a:extLst>
              </a:tr>
              <a:tr h="280423"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DQQDV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EDA-04864-V1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M2GL060-FG484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7844742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UCS EE Control Board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EDA-04820-V2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M2GL060-FGG484I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0013665"/>
                  </a:ext>
                </a:extLst>
              </a:tr>
              <a:tr h="21320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Beam Screen Heater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EDA-02782-V4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M2S010T-1FGG484</a:t>
                      </a:r>
                      <a:endParaRPr lang="en-GB" sz="1200" b="1" i="0" u="none" strike="noStrike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759285"/>
                  </a:ext>
                </a:extLst>
              </a:tr>
              <a:tr h="317478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Insulated Reprogrammable TT/ PT Card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EDA-03296-V5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M2GL010T-1FGG484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7878230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  <a:endParaRPr lang="en-GB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EE 13kA On/Off Control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EDA-03958-V1</a:t>
                      </a:r>
                      <a:endParaRPr lang="en-GB" sz="1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M2GL010-TQ144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4674493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DIDO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EDA-04793-V2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M2GL010T-1FGG484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9663180"/>
                  </a:ext>
                </a:extLst>
              </a:tr>
              <a:tr h="21320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TE-CRG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Dual Reprogrammable LT Conditioner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EDA-03632-V4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M2GL010T-1FG G484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5942417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SY-SI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Rad Tol relay box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EDA-04898-V2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M2GL060-FGG484I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41586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BE-GM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WPS Conditioner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1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EDA-04908-V1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A3PE1500-PQ208</a:t>
                      </a:r>
                    </a:p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(To be replaced by IGLOO2)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0593843"/>
                  </a:ext>
                </a:extLst>
              </a:tr>
              <a:tr h="19534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TE-MPE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DQQBS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2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hlinkClick r:id="rId2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EDA-04865-V1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M2GL010-TQG144</a:t>
                      </a:r>
                      <a:endParaRPr lang="en-GB" sz="12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050033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40CD589-1909-4296-B28E-20D84FEA7E5D}"/>
              </a:ext>
            </a:extLst>
          </p:cNvPr>
          <p:cNvSpPr txBox="1"/>
          <p:nvPr/>
        </p:nvSpPr>
        <p:spPr>
          <a:xfrm>
            <a:off x="8542567" y="6091109"/>
            <a:ext cx="1087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*SmartFusion2</a:t>
            </a:r>
            <a:endParaRPr lang="en-GB" sz="1000" b="1" dirty="0">
              <a:solidFill>
                <a:schemeClr val="accent2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3AC8233-5D1A-850C-5BC3-B9FD3B41FC0C}"/>
              </a:ext>
            </a:extLst>
          </p:cNvPr>
          <p:cNvCxnSpPr/>
          <p:nvPr/>
        </p:nvCxnSpPr>
        <p:spPr bwMode="auto">
          <a:xfrm flipH="1">
            <a:off x="9523899" y="2813537"/>
            <a:ext cx="5847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09EDDE1-E79C-825C-001D-96D4902148B2}"/>
              </a:ext>
            </a:extLst>
          </p:cNvPr>
          <p:cNvSpPr txBox="1"/>
          <p:nvPr/>
        </p:nvSpPr>
        <p:spPr>
          <a:xfrm>
            <a:off x="10108642" y="2659649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</a:rPr>
              <a:t>Tested</a:t>
            </a:r>
            <a:endParaRPr lang="en-GB" sz="1400" b="1" dirty="0">
              <a:solidFill>
                <a:schemeClr val="accent3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DFD2889-C221-16EE-D91B-56ACCBF46DDB}"/>
              </a:ext>
            </a:extLst>
          </p:cNvPr>
          <p:cNvGrpSpPr/>
          <p:nvPr/>
        </p:nvGrpSpPr>
        <p:grpSpPr>
          <a:xfrm>
            <a:off x="9523899" y="3235210"/>
            <a:ext cx="1344887" cy="307777"/>
            <a:chOff x="9523899" y="3235210"/>
            <a:chExt cx="1344887" cy="307777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0053D14-BDAC-B540-0B4C-B90907C14539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A8E426-F660-0B7E-A417-B3B2B9DCCFB7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DB28461-5C7A-A77E-E964-0C70E6D71E4C}"/>
              </a:ext>
            </a:extLst>
          </p:cNvPr>
          <p:cNvGrpSpPr/>
          <p:nvPr/>
        </p:nvGrpSpPr>
        <p:grpSpPr>
          <a:xfrm>
            <a:off x="9523899" y="5233835"/>
            <a:ext cx="1344887" cy="307777"/>
            <a:chOff x="9523899" y="3235210"/>
            <a:chExt cx="1344887" cy="30777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0E9B3CE-ECD1-31A5-B841-694CE15D31F2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56F82C-ED2F-21DD-84BA-229B1416979D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889E9D-EBC1-9EEB-1A68-1E820D9535E0}"/>
              </a:ext>
            </a:extLst>
          </p:cNvPr>
          <p:cNvGrpSpPr/>
          <p:nvPr/>
        </p:nvGrpSpPr>
        <p:grpSpPr>
          <a:xfrm>
            <a:off x="9523899" y="5039115"/>
            <a:ext cx="1344887" cy="307777"/>
            <a:chOff x="9523899" y="3235210"/>
            <a:chExt cx="1344887" cy="307777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675160C-4E38-1331-1F3D-1297ED0716FE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EDAE481-3C14-6536-38A7-FD8FC2B65E45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6183F55-62AA-F7DA-1490-FB094E6083DB}"/>
              </a:ext>
            </a:extLst>
          </p:cNvPr>
          <p:cNvGrpSpPr/>
          <p:nvPr/>
        </p:nvGrpSpPr>
        <p:grpSpPr>
          <a:xfrm>
            <a:off x="9523899" y="4864741"/>
            <a:ext cx="1344887" cy="307777"/>
            <a:chOff x="9523899" y="3235210"/>
            <a:chExt cx="1344887" cy="307777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C6FD2D1-6F27-2EC3-E7A1-5365CA1900E0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A0A6439-1299-589C-AFBD-6E4A7C1D0C2C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9051BC0-D5E6-DCB4-B487-9C3118758A8A}"/>
              </a:ext>
            </a:extLst>
          </p:cNvPr>
          <p:cNvGrpSpPr/>
          <p:nvPr/>
        </p:nvGrpSpPr>
        <p:grpSpPr>
          <a:xfrm>
            <a:off x="9523899" y="4392833"/>
            <a:ext cx="1344887" cy="307777"/>
            <a:chOff x="9523899" y="3235210"/>
            <a:chExt cx="1344887" cy="307777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EAE0509-3E9C-8F47-A5DE-2F3B47965A12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3CA216F-F429-E103-4FA9-EAEBBB7C124D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C0FFAB2-8273-9D97-7E77-637C5377B154}"/>
              </a:ext>
            </a:extLst>
          </p:cNvPr>
          <p:cNvGrpSpPr/>
          <p:nvPr/>
        </p:nvGrpSpPr>
        <p:grpSpPr>
          <a:xfrm>
            <a:off x="9523899" y="3919483"/>
            <a:ext cx="1344887" cy="307777"/>
            <a:chOff x="9523899" y="3235210"/>
            <a:chExt cx="1344887" cy="307777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FE2FB87-52D9-DB6D-B2EE-484ECA2F3327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23A84D2-B68C-F074-CEC6-3E3AE5839948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0DCCBA2-6831-AAFB-D2F9-9409258AEECE}"/>
              </a:ext>
            </a:extLst>
          </p:cNvPr>
          <p:cNvGrpSpPr/>
          <p:nvPr/>
        </p:nvGrpSpPr>
        <p:grpSpPr>
          <a:xfrm>
            <a:off x="9523899" y="4141585"/>
            <a:ext cx="1344887" cy="307777"/>
            <a:chOff x="9523899" y="3235210"/>
            <a:chExt cx="1344887" cy="307777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7A5B3E1-1681-15E2-AA28-15D563B5E50A}"/>
                </a:ext>
              </a:extLst>
            </p:cNvPr>
            <p:cNvCxnSpPr/>
            <p:nvPr/>
          </p:nvCxnSpPr>
          <p:spPr bwMode="auto">
            <a:xfrm flipH="1">
              <a:off x="9523899" y="3389098"/>
              <a:ext cx="584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0B80E88-2172-D657-E6A3-A54D11195314}"/>
                </a:ext>
              </a:extLst>
            </p:cNvPr>
            <p:cNvSpPr txBox="1"/>
            <p:nvPr/>
          </p:nvSpPr>
          <p:spPr>
            <a:xfrm>
              <a:off x="10108642" y="3235210"/>
              <a:ext cx="760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Tested</a:t>
              </a:r>
              <a:endParaRPr lang="en-GB" sz="1400" b="1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65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44B27-0815-F3BD-A28C-F2D95D9F5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BED9F-788F-2859-A80A-9B0B90CB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FPGA for the HL-LHC electronics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8675F6-0617-8912-7CE9-5F8BD3B8C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20/11/2025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3D17E-2E4F-B98C-39DA-603D74973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808335-FDEF-AE7A-3C82-36B2A84681D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112870"/>
            <a:ext cx="10969138" cy="365126"/>
          </a:xfrm>
        </p:spPr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Possible SEFIs((?))</a:t>
            </a:r>
            <a:r>
              <a:rPr lang="en-US" sz="1600" dirty="0">
                <a:solidFill>
                  <a:schemeClr val="tx2"/>
                </a:solidFill>
              </a:rPr>
              <a:t> were reported during radiation tests of cryogenic equipment</a:t>
            </a:r>
            <a:endParaRPr lang="en-US" sz="16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84C008E-693D-45DE-F86D-8EE94DA80B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990083"/>
              </p:ext>
            </p:extLst>
          </p:nvPr>
        </p:nvGraphicFramePr>
        <p:xfrm>
          <a:off x="609599" y="1474085"/>
          <a:ext cx="7207361" cy="3966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9778">
                  <a:extLst>
                    <a:ext uri="{9D8B030D-6E8A-4147-A177-3AD203B41FA5}">
                      <a16:colId xmlns:a16="http://schemas.microsoft.com/office/drawing/2014/main" val="2014032389"/>
                    </a:ext>
                  </a:extLst>
                </a:gridCol>
                <a:gridCol w="1266147">
                  <a:extLst>
                    <a:ext uri="{9D8B030D-6E8A-4147-A177-3AD203B41FA5}">
                      <a16:colId xmlns:a16="http://schemas.microsoft.com/office/drawing/2014/main" val="2096178033"/>
                    </a:ext>
                  </a:extLst>
                </a:gridCol>
                <a:gridCol w="1531436">
                  <a:extLst>
                    <a:ext uri="{9D8B030D-6E8A-4147-A177-3AD203B41FA5}">
                      <a16:colId xmlns:a16="http://schemas.microsoft.com/office/drawing/2014/main" val="3815754584"/>
                    </a:ext>
                  </a:extLst>
                </a:gridCol>
              </a:tblGrid>
              <a:tr h="404937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+mn-lt"/>
                        </a:rPr>
                        <a:t>System involved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+mn-lt"/>
                        </a:rPr>
                        <a:t>FPGA part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</a:rPr>
                        <a:t>SEFIs(?) observed</a:t>
                      </a:r>
                      <a:endParaRPr lang="en-GB" sz="12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9677860"/>
                  </a:ext>
                </a:extLst>
              </a:tr>
              <a:tr h="40493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CIBU</a:t>
                      </a: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IGLOO2</a:t>
                      </a:r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accent3"/>
                          </a:solidFill>
                          <a:latin typeface="+mn-lt"/>
                        </a:rPr>
                        <a:t>No</a:t>
                      </a:r>
                      <a:endParaRPr lang="en-GB" sz="1100" b="1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8690394"/>
                  </a:ext>
                </a:extLst>
              </a:tr>
              <a:tr h="262642"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DIOT System Board-V1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790396"/>
                  </a:ext>
                </a:extLst>
              </a:tr>
              <a:tr h="156913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UCS EE Control Board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013665"/>
                  </a:ext>
                </a:extLst>
              </a:tr>
              <a:tr h="36332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Insulated Reprogrammable TT 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SmartFusion2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2"/>
                          </a:solidFill>
                        </a:rPr>
                        <a:t>Yes</a:t>
                      </a:r>
                      <a:endParaRPr lang="en-GB" sz="11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59285"/>
                  </a:ext>
                </a:extLst>
              </a:tr>
              <a:tr h="33238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Dual Reprogrammable LT Conditioner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841601"/>
                  </a:ext>
                </a:extLst>
              </a:tr>
              <a:tr h="366465">
                <a:tc rowSpan="2"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Insulated Reprogrammable TT – </a:t>
                      </a:r>
                      <a:b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Dual Reprogrammable LT Conditioner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8782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+mn-lt"/>
                        </a:rPr>
                        <a:t>IGLOO2</a:t>
                      </a:r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884721"/>
                  </a:ext>
                </a:extLst>
              </a:tr>
              <a:tr h="286841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Beam Screen Heater / DIDO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691637"/>
                  </a:ext>
                </a:extLst>
              </a:tr>
              <a:tr h="25989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DIDO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958152"/>
                  </a:ext>
                </a:extLst>
              </a:tr>
              <a:tr h="28873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/>
                          </a:solidFill>
                          <a:latin typeface="+mn-lt"/>
                        </a:rPr>
                        <a:t>LT Conditioner / NanoFIP</a:t>
                      </a:r>
                      <a:endParaRPr lang="en-GB" sz="11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/>
                          </a:solidFill>
                          <a:latin typeface="+mn-lt"/>
                        </a:rPr>
                        <a:t>No</a:t>
                      </a:r>
                      <a:endParaRPr lang="en-GB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2084263"/>
                  </a:ext>
                </a:extLst>
              </a:tr>
              <a:tr h="22946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Rad Tol relay box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158699"/>
                  </a:ext>
                </a:extLst>
              </a:tr>
              <a:tr h="22946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DI/OT System Board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/>
                          </a:solidFill>
                        </a:rPr>
                        <a:t>No</a:t>
                      </a:r>
                      <a:endParaRPr lang="en-GB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489267"/>
                  </a:ext>
                </a:extLst>
              </a:tr>
              <a:tr h="22946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EPR Tests on SF2/IGLOO2</a:t>
                      </a:r>
                      <a:endParaRPr lang="en-GB" sz="1100" b="1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/>
                          </a:solidFill>
                        </a:rPr>
                        <a:t>No</a:t>
                      </a:r>
                      <a:endParaRPr lang="en-GB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3781091"/>
                  </a:ext>
                </a:extLst>
              </a:tr>
            </a:tbl>
          </a:graphicData>
        </a:graphic>
      </p:graphicFrame>
      <p:sp>
        <p:nvSpPr>
          <p:cNvPr id="13" name="Left Brace 12">
            <a:extLst>
              <a:ext uri="{FF2B5EF4-FFF2-40B4-BE49-F238E27FC236}">
                <a16:creationId xmlns:a16="http://schemas.microsoft.com/office/drawing/2014/main" id="{1F1D802F-FD5C-B337-5B5D-ABCA432785CB}"/>
              </a:ext>
            </a:extLst>
          </p:cNvPr>
          <p:cNvSpPr/>
          <p:nvPr/>
        </p:nvSpPr>
        <p:spPr bwMode="auto">
          <a:xfrm rot="10800000">
            <a:off x="7843110" y="2740117"/>
            <a:ext cx="447536" cy="1919235"/>
          </a:xfrm>
          <a:prstGeom prst="leftBrace">
            <a:avLst>
              <a:gd name="adj1" fmla="val 15069"/>
              <a:gd name="adj2" fmla="val 9136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3611F334-24A5-8591-3559-AC8019059D6F}"/>
              </a:ext>
            </a:extLst>
          </p:cNvPr>
          <p:cNvSpPr txBox="1">
            <a:spLocks/>
          </p:cNvSpPr>
          <p:nvPr/>
        </p:nvSpPr>
        <p:spPr bwMode="auto">
          <a:xfrm>
            <a:off x="8316795" y="2740117"/>
            <a:ext cx="1828769" cy="370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Cryogenic tests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3B117A31-C4F8-6722-54E2-2249FB788AE0}"/>
              </a:ext>
            </a:extLst>
          </p:cNvPr>
          <p:cNvSpPr txBox="1">
            <a:spLocks/>
          </p:cNvSpPr>
          <p:nvPr/>
        </p:nvSpPr>
        <p:spPr bwMode="auto">
          <a:xfrm>
            <a:off x="609599" y="5782347"/>
            <a:ext cx="10849835" cy="3651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tx2"/>
                </a:solidFill>
                <a:sym typeface="Wingdings" panose="05000000000000000000" pitchFamily="2" charset="2"/>
              </a:rPr>
              <a:t>We decided to investigate the reproducibility, the cross-section, and eventual mitigation technique</a:t>
            </a:r>
          </a:p>
          <a:p>
            <a:pPr marL="0" indent="0">
              <a:buNone/>
            </a:pPr>
            <a:endParaRPr lang="en-US" sz="1600" b="1" dirty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C5B51DD5-7CA5-3606-6E1B-0EEE3F12D332}"/>
              </a:ext>
            </a:extLst>
          </p:cNvPr>
          <p:cNvSpPr txBox="1">
            <a:spLocks/>
          </p:cNvSpPr>
          <p:nvPr/>
        </p:nvSpPr>
        <p:spPr bwMode="auto">
          <a:xfrm>
            <a:off x="8225226" y="3108970"/>
            <a:ext cx="4030413" cy="5095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</a:rPr>
              <a:t>Results available:</a:t>
            </a:r>
            <a:r>
              <a:rPr lang="en-US" sz="1200" dirty="0">
                <a:solidFill>
                  <a:schemeClr val="tx2"/>
                </a:solidFill>
              </a:rPr>
              <a:t> RADECS2018 [</a:t>
            </a:r>
            <a:r>
              <a:rPr lang="en-US" sz="12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200" dirty="0">
                <a:solidFill>
                  <a:schemeClr val="tx2"/>
                </a:solidFill>
              </a:rPr>
              <a:t>] RADWG-2025 [</a:t>
            </a:r>
            <a:r>
              <a:rPr lang="en-US" sz="12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</a:t>
            </a:r>
            <a:r>
              <a:rPr lang="en-US" sz="1200" dirty="0">
                <a:solidFill>
                  <a:schemeClr val="tx2"/>
                </a:solidFill>
              </a:rPr>
              <a:t>]</a:t>
            </a: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33F30285-48AC-5B05-2EED-5DD6EC480569}"/>
              </a:ext>
            </a:extLst>
          </p:cNvPr>
          <p:cNvSpPr txBox="1">
            <a:spLocks/>
          </p:cNvSpPr>
          <p:nvPr/>
        </p:nvSpPr>
        <p:spPr bwMode="auto">
          <a:xfrm>
            <a:off x="8225226" y="3444940"/>
            <a:ext cx="3617785" cy="5095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tx2"/>
                </a:solidFill>
              </a:rPr>
              <a:t>Observed behavior: </a:t>
            </a:r>
            <a:r>
              <a:rPr lang="en-US" sz="1200" dirty="0">
                <a:solidFill>
                  <a:schemeClr val="tx2"/>
                </a:solidFill>
              </a:rPr>
              <a:t>all I/O going into high-Z state </a:t>
            </a: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 Typical of FPGA  in programming mode</a:t>
            </a:r>
          </a:p>
        </p:txBody>
      </p:sp>
    </p:spTree>
    <p:extLst>
      <p:ext uri="{BB962C8B-B14F-4D97-AF65-F5344CB8AC3E}">
        <p14:creationId xmlns:p14="http://schemas.microsoft.com/office/powerpoint/2010/main" val="30637239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PR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EPR" id="{26FE4876-A9B4-4672-B771-3DBF3AB4B1BC}" vid="{E3C3B6C1-6A89-4450-A22A-069C7BC08C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CERN_EPR</Template>
  <TotalTime>3015</TotalTime>
  <Words>1686</Words>
  <Application>Microsoft Macintosh PowerPoint</Application>
  <PresentationFormat>Widescreen</PresentationFormat>
  <Paragraphs>471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Cambria Math</vt:lpstr>
      <vt:lpstr>Wingdings</vt:lpstr>
      <vt:lpstr>Aptos</vt:lpstr>
      <vt:lpstr>Arial</vt:lpstr>
      <vt:lpstr>Helvetica</vt:lpstr>
      <vt:lpstr>Trebuchet MS</vt:lpstr>
      <vt:lpstr>CERN_EPR</vt:lpstr>
      <vt:lpstr>Update on FPGA Radiation Tolerance in CERN control equipment</vt:lpstr>
      <vt:lpstr>EPR activities and mission</vt:lpstr>
      <vt:lpstr>Radiation effects on FPGAs - Summary</vt:lpstr>
      <vt:lpstr>Use of FPGAs in CERN accelerator</vt:lpstr>
      <vt:lpstr>FPGA radiation testing in EPR section</vt:lpstr>
      <vt:lpstr>FPGA radiation testing in EPR section</vt:lpstr>
      <vt:lpstr>Candidate FPGA for the HL-LHC electronics</vt:lpstr>
      <vt:lpstr>Candidate FPGA for the HL-LHC electronics</vt:lpstr>
      <vt:lpstr>Candidate FPGA for the HL-LHC electronics</vt:lpstr>
      <vt:lpstr>SmartFusion2 – IGLOO2 differences</vt:lpstr>
      <vt:lpstr>SF2/IGLOO2 radiation-tests settings</vt:lpstr>
      <vt:lpstr>SF2/IGLOO2 radiation tests statistics</vt:lpstr>
      <vt:lpstr>Possible strategy for FPGA qualification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Antonio Scialdone</dc:creator>
  <cp:lastModifiedBy>Antonio Scialdone</cp:lastModifiedBy>
  <cp:revision>946</cp:revision>
  <dcterms:created xsi:type="dcterms:W3CDTF">2025-11-12T13:37:06Z</dcterms:created>
  <dcterms:modified xsi:type="dcterms:W3CDTF">2025-11-20T08:10:27Z</dcterms:modified>
</cp:coreProperties>
</file>