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30"/>
  </p:notesMasterIdLst>
  <p:sldIdLst>
    <p:sldId id="256" r:id="rId5"/>
    <p:sldId id="575" r:id="rId6"/>
    <p:sldId id="597" r:id="rId7"/>
    <p:sldId id="432" r:id="rId8"/>
    <p:sldId id="595" r:id="rId9"/>
    <p:sldId id="596" r:id="rId10"/>
    <p:sldId id="598" r:id="rId11"/>
    <p:sldId id="580" r:id="rId12"/>
    <p:sldId id="583" r:id="rId13"/>
    <p:sldId id="584" r:id="rId14"/>
    <p:sldId id="581" r:id="rId15"/>
    <p:sldId id="582" r:id="rId16"/>
    <p:sldId id="586" r:id="rId17"/>
    <p:sldId id="567" r:id="rId18"/>
    <p:sldId id="577" r:id="rId19"/>
    <p:sldId id="585" r:id="rId20"/>
    <p:sldId id="590" r:id="rId21"/>
    <p:sldId id="588" r:id="rId22"/>
    <p:sldId id="589" r:id="rId23"/>
    <p:sldId id="587" r:id="rId24"/>
    <p:sldId id="591" r:id="rId25"/>
    <p:sldId id="594" r:id="rId26"/>
    <p:sldId id="593" r:id="rId27"/>
    <p:sldId id="264" r:id="rId28"/>
    <p:sldId id="599" r:id="rId29"/>
  </p:sldIdLst>
  <p:sldSz cx="12192000" cy="6858000"/>
  <p:notesSz cx="6858000" cy="9144000"/>
  <p:embeddedFontLst>
    <p:embeddedFont>
      <p:font typeface="Source Sans Pro" panose="020B0503030403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C419F"/>
    <a:srgbClr val="FF66CC"/>
    <a:srgbClr val="00AEF2"/>
    <a:srgbClr val="E72F01"/>
    <a:srgbClr val="76A6F2"/>
    <a:srgbClr val="748CB2"/>
    <a:srgbClr val="C98152"/>
    <a:srgbClr val="ECF0F8"/>
    <a:srgbClr val="D9E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60" autoAdjust="0"/>
    <p:restoredTop sz="95050" autoAdjust="0"/>
  </p:normalViewPr>
  <p:slideViewPr>
    <p:cSldViewPr snapToGrid="0">
      <p:cViewPr varScale="1">
        <p:scale>
          <a:sx n="68" d="100"/>
          <a:sy n="68" d="100"/>
        </p:scale>
        <p:origin x="72" y="14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D897B-D371-4B2E-A463-0CB3E4210ED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68C11-2573-4899-8C98-4A28BE902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53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995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 1" descr="Une image contenant cercle, capture d’écran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AA702B2E-9BE3-7E1E-6E31-BDEE66DAD0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167511" y="346364"/>
            <a:ext cx="2237678" cy="922697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4B3277-A085-4981-B15C-6B07F584C5E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0F4FB4E1-D1E5-4494-A3A2-32713F5370E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3143672" y="5431745"/>
            <a:ext cx="2431831" cy="94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ome">
            <a:extLst>
              <a:ext uri="{FF2B5EF4-FFF2-40B4-BE49-F238E27FC236}">
                <a16:creationId xmlns:a16="http://schemas.microsoft.com/office/drawing/2014/main" id="{B6BD1DC3-0680-4D03-B27E-C4197678C5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633" y="5467934"/>
            <a:ext cx="877901" cy="87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25/11/2025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25/11/2025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2" descr="Une image contenant cercle, capture d’écran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93634E85-3168-5AF2-52EF-7ED8B5DCC9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4151" y="2132856"/>
            <a:ext cx="2731669" cy="11263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B4EA26-0879-4386-A15F-27692A3EFC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4367808" y="4509120"/>
            <a:ext cx="1267142" cy="1246704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13668FF8-8BEB-4B6E-BFE6-153AFD7B8AA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7824192" y="4487653"/>
            <a:ext cx="3270544" cy="126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ome">
            <a:extLst>
              <a:ext uri="{FF2B5EF4-FFF2-40B4-BE49-F238E27FC236}">
                <a16:creationId xmlns:a16="http://schemas.microsoft.com/office/drawing/2014/main" id="{6501A4CA-018B-4A82-9841-727DF4A360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8486"/>
            <a:ext cx="1231039" cy="123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ercle, capture d’écran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96893C92-1B06-5DF9-BE72-7E2E908CE29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1560484" y="6352510"/>
            <a:ext cx="1067682" cy="440254"/>
          </a:xfrm>
          <a:prstGeom prst="rect">
            <a:avLst/>
          </a:prstGeom>
        </p:spPr>
      </p:pic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52387B8-74DD-43B1-9D40-64EE2D7248D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10.1109/TDMR.2011.2170689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microsoft.com/office/2007/relationships/hdphoto" Target="../media/hdphoto2.wdp"/><Relationship Id="rId4" Type="http://schemas.openxmlformats.org/officeDocument/2006/relationships/image" Target="../media/image21.png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383997/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1088739"/>
            <a:ext cx="8040548" cy="224705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3600" dirty="0"/>
              <a:t>SEL Qualification Methodology for ATS Rad-Tol Control Systems: A Large-Sample Testing Approach</a:t>
            </a:r>
            <a:endParaRPr lang="en-US" sz="3600" b="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3465004"/>
            <a:ext cx="74506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Rudy Ferraro (BE-CEM-EPR), </a:t>
            </a:r>
          </a:p>
          <a:p>
            <a:r>
              <a:rPr lang="en-US" sz="1600" dirty="0"/>
              <a:t>Alessandro Zimmaro (BE-CEM-EPR), </a:t>
            </a:r>
          </a:p>
          <a:p>
            <a:r>
              <a:rPr lang="en-US" sz="1600" dirty="0"/>
              <a:t>Giorgio Scognamiglio (BE-CEM-EPR),</a:t>
            </a:r>
          </a:p>
          <a:p>
            <a:r>
              <a:rPr lang="en-US" sz="1600" dirty="0"/>
              <a:t>Gilles Foucard (BE-CEM-EPR)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1BDC87F-8373-457C-88D8-2003C331A0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75732" y="4941168"/>
            <a:ext cx="7450667" cy="432048"/>
          </a:xfrm>
        </p:spPr>
        <p:txBody>
          <a:bodyPr/>
          <a:lstStyle/>
          <a:p>
            <a:pPr>
              <a:defRPr/>
            </a:pPr>
            <a:r>
              <a:rPr lang="en-US" dirty="0"/>
              <a:t>R2EWG Workshop – 20</a:t>
            </a:r>
            <a:r>
              <a:rPr lang="en-US" baseline="30000" dirty="0"/>
              <a:t>th</a:t>
            </a:r>
            <a:r>
              <a:rPr lang="en-US" dirty="0"/>
              <a:t> November,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71C6A-310F-1021-5473-7F77A283F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PPTC Working Principle: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6B4634-E1C1-0FAC-BA2C-B7237930132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7EFB9-62D1-AADA-ECBD-7C638F948E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10</a:t>
            </a:fld>
            <a:endParaRPr lang="en-GB" noProof="0"/>
          </a:p>
        </p:txBody>
      </p:sp>
      <p:pic>
        <p:nvPicPr>
          <p:cNvPr id="2050" name="Picture 2" descr="Operation process of a PPTC resettable circuit protection device.">
            <a:extLst>
              <a:ext uri="{FF2B5EF4-FFF2-40B4-BE49-F238E27FC236}">
                <a16:creationId xmlns:a16="http://schemas.microsoft.com/office/drawing/2014/main" id="{DE38E9B6-8E48-E146-411A-20639C22C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172" y="1556792"/>
            <a:ext cx="4392488" cy="399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1B4EB8-9C3C-997B-FB55-AD2FEAF63B9F}"/>
              </a:ext>
            </a:extLst>
          </p:cNvPr>
          <p:cNvSpPr txBox="1"/>
          <p:nvPr/>
        </p:nvSpPr>
        <p:spPr>
          <a:xfrm>
            <a:off x="1775520" y="5553236"/>
            <a:ext cx="1800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[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  <a:hlinkClick r:id="rId3" action="ppaction://hlinkfile"/>
              </a:rPr>
              <a:t>Cheng 2012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] </a:t>
            </a:r>
            <a:endParaRPr lang="en-GB" dirty="0"/>
          </a:p>
        </p:txBody>
      </p:sp>
      <p:sp>
        <p:nvSpPr>
          <p:cNvPr id="11" name="TextBox 79">
            <a:extLst>
              <a:ext uri="{FF2B5EF4-FFF2-40B4-BE49-F238E27FC236}">
                <a16:creationId xmlns:a16="http://schemas.microsoft.com/office/drawing/2014/main" id="{C8D69C66-182F-6FB3-1A81-0D4E97CB7848}"/>
              </a:ext>
            </a:extLst>
          </p:cNvPr>
          <p:cNvSpPr txBox="1"/>
          <p:nvPr/>
        </p:nvSpPr>
        <p:spPr>
          <a:xfrm>
            <a:off x="6564052" y="1556792"/>
            <a:ext cx="518457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Low resistance path at nominal current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At higher current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the PPTC heats up (trip step) and the resistance increases drastically, inducing high drop voltage on the powered device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Stabilizes at a holding current,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corresponding to a balance point between remaining current consumption, the corresponding dropped voltage, the dissipated power and temperature (holding current is a known parameter)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If the SEL/Short circuit is cleared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(with a power cycle or self-cleared) the PPTC cool down and its resistance goes back to low level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1ECB3052-EA99-CBBF-C648-1BB2D1878537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190541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D38FB-FFBD-853E-9AD7-1B4A520EA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PPTC Fuse behavior on SEL</a:t>
            </a:r>
          </a:p>
        </p:txBody>
      </p:sp>
      <p:pic>
        <p:nvPicPr>
          <p:cNvPr id="8" name="Content Placeholder 7" descr="A graph with red lines on a black background&#10;&#10;AI-generated content may be incorrect.">
            <a:extLst>
              <a:ext uri="{FF2B5EF4-FFF2-40B4-BE49-F238E27FC236}">
                <a16:creationId xmlns:a16="http://schemas.microsoft.com/office/drawing/2014/main" id="{004E80AC-46B1-9C76-250C-5865AB821468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731404" y="1988840"/>
            <a:ext cx="5541985" cy="3564396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9636DD-A67C-AE1E-A282-6199706DC1E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F2451-0F4F-41EB-E158-AEB889C3C42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11</a:t>
            </a:fld>
            <a:endParaRPr lang="en-GB" noProof="0"/>
          </a:p>
        </p:txBody>
      </p:sp>
      <p:sp>
        <p:nvSpPr>
          <p:cNvPr id="13" name="TextBox 79">
            <a:extLst>
              <a:ext uri="{FF2B5EF4-FFF2-40B4-BE49-F238E27FC236}">
                <a16:creationId xmlns:a16="http://schemas.microsoft.com/office/drawing/2014/main" id="{CB54727D-A1A6-1283-4CF7-EC95DA25A30D}"/>
              </a:ext>
            </a:extLst>
          </p:cNvPr>
          <p:cNvSpPr txBox="1"/>
          <p:nvPr/>
        </p:nvSpPr>
        <p:spPr>
          <a:xfrm>
            <a:off x="568403" y="1146793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Different behavior can occur dependent on SEL nature:</a:t>
            </a:r>
          </a:p>
        </p:txBody>
      </p:sp>
      <p:sp>
        <p:nvSpPr>
          <p:cNvPr id="14" name="TextBox 79">
            <a:extLst>
              <a:ext uri="{FF2B5EF4-FFF2-40B4-BE49-F238E27FC236}">
                <a16:creationId xmlns:a16="http://schemas.microsoft.com/office/drawing/2014/main" id="{09BE9806-6768-8460-06BE-C7B56F3C8713}"/>
              </a:ext>
            </a:extLst>
          </p:cNvPr>
          <p:cNvSpPr txBox="1"/>
          <p:nvPr/>
        </p:nvSpPr>
        <p:spPr>
          <a:xfrm>
            <a:off x="6636060" y="1376772"/>
            <a:ext cx="518457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u="sng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Self-Cleared SEL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 occurs and is cleared directly by the fuse due to the current limitation. The affected device recovers functionality.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u="sng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 cleared by Power Cycle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an SEL occurs, the fuses trips and limit the current but the SEL is still present and there is a remaining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holding current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whose value depends on power going through the fuse. A power cycle allows to clear the SEL, and the device recovers functionality.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u="sng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Destructive SEL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Same as (2) but after power cycle the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holding current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is still present, the device is permanently damaged and is no longer functional.</a:t>
            </a:r>
            <a:endParaRPr lang="en-US" b="1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79">
            <a:extLst>
              <a:ext uri="{FF2B5EF4-FFF2-40B4-BE49-F238E27FC236}">
                <a16:creationId xmlns:a16="http://schemas.microsoft.com/office/drawing/2014/main" id="{2ADB7527-28C7-89C3-9428-371F35A0A8DF}"/>
              </a:ext>
            </a:extLst>
          </p:cNvPr>
          <p:cNvSpPr txBox="1"/>
          <p:nvPr/>
        </p:nvSpPr>
        <p:spPr>
          <a:xfrm>
            <a:off x="4727848" y="3465004"/>
            <a:ext cx="15121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Hold current</a:t>
            </a:r>
          </a:p>
        </p:txBody>
      </p:sp>
      <p:sp>
        <p:nvSpPr>
          <p:cNvPr id="16" name="TextBox 79">
            <a:extLst>
              <a:ext uri="{FF2B5EF4-FFF2-40B4-BE49-F238E27FC236}">
                <a16:creationId xmlns:a16="http://schemas.microsoft.com/office/drawing/2014/main" id="{21B11F1C-C896-890C-901B-7658E7780250}"/>
              </a:ext>
            </a:extLst>
          </p:cNvPr>
          <p:cNvSpPr txBox="1"/>
          <p:nvPr/>
        </p:nvSpPr>
        <p:spPr>
          <a:xfrm>
            <a:off x="3395700" y="3284984"/>
            <a:ext cx="972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Hold current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92BB3A9-AF64-45A4-4251-7685B0739052}"/>
              </a:ext>
            </a:extLst>
          </p:cNvPr>
          <p:cNvCxnSpPr>
            <a:cxnSpLocks/>
          </p:cNvCxnSpPr>
          <p:nvPr/>
        </p:nvCxnSpPr>
        <p:spPr bwMode="auto">
          <a:xfrm flipH="1">
            <a:off x="3647728" y="3789040"/>
            <a:ext cx="72008" cy="216024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636BB19C-7A57-161B-CBD3-358F874A676E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84578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6EEDB-83A8-EB6B-4E08-03EC8DE31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PPTC Fuse Radiation-Tolerance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E4674-5E35-BCAF-F237-75112C9642D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92D42-949C-3E35-EB75-F40FB5A0C46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12</a:t>
            </a:fld>
            <a:endParaRPr lang="en-GB" noProof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971109-DAA7-FAA7-F93F-B8ADFCC2F6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59396" y="2096852"/>
            <a:ext cx="4752528" cy="3279154"/>
          </a:xfrm>
          <a:prstGeom prst="rect">
            <a:avLst/>
          </a:prstGeom>
        </p:spPr>
      </p:pic>
      <p:pic>
        <p:nvPicPr>
          <p:cNvPr id="12" name="Picture 11" descr="A graph of a load current&#10;&#10;AI-generated content may be incorrect.">
            <a:extLst>
              <a:ext uri="{FF2B5EF4-FFF2-40B4-BE49-F238E27FC236}">
                <a16:creationId xmlns:a16="http://schemas.microsoft.com/office/drawing/2014/main" id="{7802D9FD-C2BD-AA33-6EDF-C3EE6D13B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95" y="2132856"/>
            <a:ext cx="4893979" cy="3301853"/>
          </a:xfrm>
          <a:prstGeom prst="rect">
            <a:avLst/>
          </a:prstGeom>
        </p:spPr>
      </p:pic>
      <p:sp>
        <p:nvSpPr>
          <p:cNvPr id="7" name="TextBox 79">
            <a:extLst>
              <a:ext uri="{FF2B5EF4-FFF2-40B4-BE49-F238E27FC236}">
                <a16:creationId xmlns:a16="http://schemas.microsoft.com/office/drawing/2014/main" id="{71709597-5C8F-4EE6-D36E-4400E262BDBD}"/>
              </a:ext>
            </a:extLst>
          </p:cNvPr>
          <p:cNvSpPr txBox="1"/>
          <p:nvPr/>
        </p:nvSpPr>
        <p:spPr>
          <a:xfrm>
            <a:off x="568403" y="1146793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Very important to verify that the fuse characteristics remains stable/known during irradiation:</a:t>
            </a:r>
          </a:p>
        </p:txBody>
      </p:sp>
      <p:sp>
        <p:nvSpPr>
          <p:cNvPr id="8" name="TextBox 79">
            <a:extLst>
              <a:ext uri="{FF2B5EF4-FFF2-40B4-BE49-F238E27FC236}">
                <a16:creationId xmlns:a16="http://schemas.microsoft.com/office/drawing/2014/main" id="{607C8BDF-9B99-0772-A76B-C585C8F0D12C}"/>
              </a:ext>
            </a:extLst>
          </p:cNvPr>
          <p:cNvSpPr txBox="1"/>
          <p:nvPr/>
        </p:nvSpPr>
        <p:spPr>
          <a:xfrm>
            <a:off x="1199456" y="1700808"/>
            <a:ext cx="4176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Hold Current vs Voltage</a:t>
            </a:r>
          </a:p>
        </p:txBody>
      </p:sp>
      <p:sp>
        <p:nvSpPr>
          <p:cNvPr id="9" name="TextBox 79">
            <a:extLst>
              <a:ext uri="{FF2B5EF4-FFF2-40B4-BE49-F238E27FC236}">
                <a16:creationId xmlns:a16="http://schemas.microsoft.com/office/drawing/2014/main" id="{1837DC6F-8D7B-59AA-0742-1CF0F8B6A816}"/>
              </a:ext>
            </a:extLst>
          </p:cNvPr>
          <p:cNvSpPr txBox="1"/>
          <p:nvPr/>
        </p:nvSpPr>
        <p:spPr>
          <a:xfrm>
            <a:off x="5879976" y="1700808"/>
            <a:ext cx="5868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Fuse Response time (90%) vs Current load/consumption</a:t>
            </a:r>
          </a:p>
        </p:txBody>
      </p:sp>
      <p:sp>
        <p:nvSpPr>
          <p:cNvPr id="11" name="TextBox 79">
            <a:extLst>
              <a:ext uri="{FF2B5EF4-FFF2-40B4-BE49-F238E27FC236}">
                <a16:creationId xmlns:a16="http://schemas.microsoft.com/office/drawing/2014/main" id="{B6D44307-6D75-7550-2899-5A72822CE616}"/>
              </a:ext>
            </a:extLst>
          </p:cNvPr>
          <p:cNvSpPr txBox="1"/>
          <p:nvPr/>
        </p:nvSpPr>
        <p:spPr>
          <a:xfrm>
            <a:off x="568403" y="5451989"/>
            <a:ext cx="11010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No radiation-effect visible.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“Hold Current vs Voltage” characteristics let us know which current step to look for during the tests</a:t>
            </a: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8BE4DDA2-F1A7-1222-47A7-809680762B4E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303061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B9F37-4626-8A92-3EEA-E9C408E5C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SEL Test Board Examples: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919560-D027-FDBE-AB36-A49722D582B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E7947-39B2-AEF0-62A8-2E6306975AF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13</a:t>
            </a:fld>
            <a:endParaRPr lang="en-GB" noProof="0"/>
          </a:p>
        </p:txBody>
      </p:sp>
      <p:pic>
        <p:nvPicPr>
          <p:cNvPr id="8" name="Picture 7" descr="A green circuit board with many small chips&#10;&#10;AI-generated content may be incorrect.">
            <a:extLst>
              <a:ext uri="{FF2B5EF4-FFF2-40B4-BE49-F238E27FC236}">
                <a16:creationId xmlns:a16="http://schemas.microsoft.com/office/drawing/2014/main" id="{9F789708-FE7D-F639-3905-E6CD521E7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30" b="96252" l="3876" r="97984">
                        <a14:foregroundMark x1="6047" y1="2781" x2="86202" y2="10157"/>
                        <a14:foregroundMark x1="86202" y1="10157" x2="97054" y2="46191"/>
                        <a14:foregroundMark x1="96365" y1="50989" x2="90543" y2="91536"/>
                        <a14:foregroundMark x1="97054" y1="46191" x2="96669" y2="48872"/>
                        <a14:foregroundMark x1="90543" y1="91536" x2="66202" y2="98186"/>
                        <a14:foregroundMark x1="66202" y1="98186" x2="32093" y2="92382"/>
                        <a14:foregroundMark x1="32093" y1="92382" x2="12868" y2="82950"/>
                        <a14:foregroundMark x1="12868" y1="82950" x2="4651" y2="11487"/>
                        <a14:foregroundMark x1="4651" y1="11487" x2="6202" y2="3990"/>
                        <a14:foregroundMark x1="24651" y1="46070" x2="13953" y2="40266"/>
                        <a14:foregroundMark x1="7287" y1="42322" x2="6977" y2="64813"/>
                        <a14:foregroundMark x1="4031" y1="69407" x2="6047" y2="59250"/>
                        <a14:foregroundMark x1="48992" y1="88634" x2="50078" y2="92987"/>
                        <a14:foregroundMark x1="50233" y1="92019" x2="65116" y2="77025"/>
                        <a14:foregroundMark x1="65116" y1="77025" x2="65271" y2="77025"/>
                        <a14:foregroundMark x1="48992" y1="82225" x2="82326" y2="92019"/>
                        <a14:foregroundMark x1="89922" y1="50060" x2="80155" y2="32406"/>
                        <a14:foregroundMark x1="91008" y1="3507" x2="44496" y2="4958"/>
                        <a14:foregroundMark x1="94729" y1="4595" x2="95349" y2="27690"/>
                        <a14:foregroundMark x1="95504" y1="73277" x2="93333" y2="92261"/>
                        <a14:foregroundMark x1="90853" y1="94196" x2="70078" y2="95526"/>
                        <a14:foregroundMark x1="96434" y1="90689" x2="97519" y2="86699"/>
                        <a14:foregroundMark x1="42016" y1="96493" x2="29767" y2="94075"/>
                        <a14:foregroundMark x1="4341" y1="88392" x2="5736" y2="81137"/>
                        <a14:foregroundMark x1="20620" y1="93349" x2="33333" y2="94317"/>
                        <a14:foregroundMark x1="24651" y1="95768" x2="17364" y2="95163"/>
                        <a14:foregroundMark x1="11783" y1="92987" x2="9612" y2="90206"/>
                        <a14:foregroundMark x1="9302" y1="88634" x2="15504" y2="89964"/>
                        <a14:foregroundMark x1="89457" y1="89722" x2="83566" y2="86336"/>
                        <a14:foregroundMark x1="17984" y1="34704" x2="13643" y2="31560"/>
                        <a14:foregroundMark x1="97209" y1="5441" x2="91475" y2="2161"/>
                        <a14:foregroundMark x1="96434" y1="3144" x2="92093" y2="2297"/>
                        <a14:foregroundMark x1="97519" y1="5804" x2="97984" y2="3386"/>
                        <a14:foregroundMark x1="97519" y1="1572" x2="94954" y2="1625"/>
                        <a14:backgroundMark x1="620" y1="967" x2="1705" y2="484"/>
                        <a14:backgroundMark x1="56744" y1="726" x2="60155" y2="605"/>
                        <a14:backgroundMark x1="465" y1="37727" x2="620" y2="38815"/>
                        <a14:backgroundMark x1="465" y1="49214" x2="930" y2="51511"/>
                        <a14:backgroundMark x1="620" y1="56832" x2="620" y2="56832"/>
                        <a14:backgroundMark x1="465" y1="70012" x2="465" y2="70012"/>
                        <a14:backgroundMark x1="310" y1="71826" x2="310" y2="71826"/>
                        <a14:backgroundMark x1="465" y1="80169" x2="465" y2="80169"/>
                        <a14:backgroundMark x1="465" y1="87787" x2="465" y2="87787"/>
                        <a14:backgroundMark x1="99690" y1="86578" x2="99690" y2="86578"/>
                        <a14:backgroundMark x1="99070" y1="84643" x2="99070" y2="84643"/>
                        <a14:backgroundMark x1="99845" y1="46070" x2="99845" y2="46070"/>
                        <a14:backgroundMark x1="99690" y1="47279" x2="99690" y2="47279"/>
                        <a14:backgroundMark x1="99535" y1="48489" x2="99535" y2="50060"/>
                        <a14:backgroundMark x1="99690" y1="45345" x2="99845" y2="43652"/>
                        <a14:backgroundMark x1="99535" y1="43168" x2="99535" y2="17775"/>
                        <a14:backgroundMark x1="99070" y1="15115" x2="99070" y2="1088"/>
                        <a14:backgroundMark x1="76624" y1="949" x2="60000" y2="846"/>
                        <a14:backgroundMark x1="99070" y1="1088" x2="97107" y2="1076"/>
                        <a14:backgroundMark x1="99225" y1="85006" x2="98760" y2="48730"/>
                        <a14:backgroundMark x1="98760" y1="48730" x2="99070" y2="51511"/>
                        <a14:backgroundMark x1="75969" y1="726" x2="95969" y2="36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7368" y="2049452"/>
            <a:ext cx="2730531" cy="35010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green circuit board with many small chips&#10;&#10;AI-generated content may be incorrect.">
            <a:extLst>
              <a:ext uri="{FF2B5EF4-FFF2-40B4-BE49-F238E27FC236}">
                <a16:creationId xmlns:a16="http://schemas.microsoft.com/office/drawing/2014/main" id="{8D08EC4E-71D5-3198-26F4-4359FDB314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00" b="97867" l="3265" r="99141">
                        <a14:foregroundMark x1="18041" y1="7600" x2="36082" y2="12533"/>
                        <a14:foregroundMark x1="36082" y1="12533" x2="55326" y2="43200"/>
                        <a14:foregroundMark x1="55326" y1="43200" x2="61684" y2="80400"/>
                        <a14:foregroundMark x1="61684" y1="80400" x2="73196" y2="65067"/>
                        <a14:foregroundMark x1="73196" y1="65067" x2="81959" y2="19733"/>
                        <a14:foregroundMark x1="81959" y1="19733" x2="44845" y2="15067"/>
                        <a14:foregroundMark x1="44845" y1="15067" x2="17869" y2="56533"/>
                        <a14:foregroundMark x1="17869" y1="56533" x2="27491" y2="73200"/>
                        <a14:foregroundMark x1="27491" y1="73200" x2="36426" y2="75600"/>
                        <a14:foregroundMark x1="23883" y1="89867" x2="44845" y2="91067"/>
                        <a14:foregroundMark x1="44845" y1="91067" x2="85911" y2="89200"/>
                        <a14:foregroundMark x1="85911" y1="89200" x2="95017" y2="10000"/>
                        <a14:foregroundMark x1="95017" y1="10000" x2="72680" y2="4000"/>
                        <a14:foregroundMark x1="72680" y1="4000" x2="22165" y2="9467"/>
                        <a14:foregroundMark x1="22165" y1="9467" x2="3436" y2="37600"/>
                        <a14:foregroundMark x1="3436" y1="37600" x2="18385" y2="84267"/>
                        <a14:foregroundMark x1="18385" y1="84267" x2="20103" y2="84800"/>
                        <a14:foregroundMark x1="7560" y1="16933" x2="10137" y2="4533"/>
                        <a14:foregroundMark x1="27835" y1="3867" x2="75258" y2="5600"/>
                        <a14:foregroundMark x1="98736" y1="14667" x2="98851" y2="14933"/>
                        <a14:foregroundMark x1="98620" y1="14400" x2="98736" y2="14667"/>
                        <a14:foregroundMark x1="96999" y1="10667" x2="98620" y2="14400"/>
                        <a14:foregroundMark x1="93814" y1="3333" x2="96999" y2="10667"/>
                        <a14:foregroundMark x1="13402" y1="30800" x2="12887" y2="33600"/>
                        <a14:foregroundMark x1="84192" y1="32533" x2="85567" y2="31067"/>
                        <a14:foregroundMark x1="91065" y1="82267" x2="52062" y2="94000"/>
                        <a14:foregroundMark x1="52062" y1="94000" x2="25601" y2="92933"/>
                        <a14:foregroundMark x1="25601" y1="92933" x2="7216" y2="86000"/>
                        <a14:foregroundMark x1="7216" y1="86000" x2="6529" y2="85200"/>
                        <a14:foregroundMark x1="6357" y1="85200" x2="43471" y2="97867"/>
                        <a14:foregroundMark x1="43471" y1="97867" x2="82646" y2="90533"/>
                        <a14:backgroundMark x1="53093" y1="99600" x2="53093" y2="99600"/>
                        <a14:backgroundMark x1="99485" y1="10667" x2="99485" y2="10667"/>
                        <a14:backgroundMark x1="99485" y1="15200" x2="99485" y2="15200"/>
                        <a14:backgroundMark x1="90034" y1="133" x2="90034" y2="133"/>
                        <a14:backgroundMark x1="0" y1="29600" x2="0" y2="29600"/>
                        <a14:backgroundMark x1="0" y1="29600" x2="0" y2="29600"/>
                        <a14:backgroundMark x1="0" y1="65867" x2="0" y2="65867"/>
                        <a14:backgroundMark x1="0" y1="65867" x2="0" y2="65867"/>
                        <a14:backgroundMark x1="172" y1="64800" x2="172" y2="64800"/>
                        <a14:backgroundMark x1="172" y1="67867" x2="172" y2="67867"/>
                        <a14:backgroundMark x1="172" y1="78933" x2="172" y2="78933"/>
                        <a14:backgroundMark x1="99313" y1="16000" x2="99313" y2="15600"/>
                        <a14:backgroundMark x1="99141" y1="14933" x2="99141" y2="14933"/>
                        <a14:backgroundMark x1="70103" y1="533" x2="70103" y2="533"/>
                        <a14:backgroundMark x1="78351" y1="400" x2="78351" y2="400"/>
                        <a14:backgroundMark x1="99141" y1="15067" x2="99141" y2="15067"/>
                        <a14:backgroundMark x1="99141" y1="14667" x2="99141" y2="14667"/>
                        <a14:backgroundMark x1="98969" y1="15067" x2="98969" y2="15067"/>
                        <a14:backgroundMark x1="98969" y1="14667" x2="98969" y2="14667"/>
                        <a14:backgroundMark x1="98969" y1="14400" x2="98969" y2="14400"/>
                        <a14:backgroundMark x1="172" y1="89467" x2="172" y2="889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87688" y="2048106"/>
            <a:ext cx="2711138" cy="34937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A green circuit board with many black squares&#10;&#10;AI-generated content may be incorrect.">
            <a:extLst>
              <a:ext uri="{FF2B5EF4-FFF2-40B4-BE49-F238E27FC236}">
                <a16:creationId xmlns:a16="http://schemas.microsoft.com/office/drawing/2014/main" id="{76B9E6FF-2C28-65D1-632C-C806EBA816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5455" l="4000" r="96500">
                        <a14:foregroundMark x1="45500" y1="14026" x2="62667" y2="76494"/>
                        <a14:foregroundMark x1="62667" y1="76494" x2="78333" y2="67662"/>
                        <a14:foregroundMark x1="78333" y1="67662" x2="80000" y2="63896"/>
                        <a14:foregroundMark x1="80000" y1="63377" x2="84833" y2="37662"/>
                        <a14:foregroundMark x1="91833" y1="9351" x2="23167" y2="4286"/>
                        <a14:foregroundMark x1="23000" y1="4545" x2="48167" y2="5195"/>
                        <a14:foregroundMark x1="48167" y1="5195" x2="73500" y2="4675"/>
                        <a14:foregroundMark x1="93333" y1="4805" x2="30167" y2="6494"/>
                        <a14:foregroundMark x1="30167" y1="6494" x2="13500" y2="22468"/>
                        <a14:foregroundMark x1="13500" y1="22468" x2="25000" y2="50390"/>
                        <a14:foregroundMark x1="25000" y1="50390" x2="26000" y2="76104"/>
                        <a14:foregroundMark x1="26000" y1="76104" x2="27167" y2="76104"/>
                        <a14:foregroundMark x1="41333" y1="85195" x2="89333" y2="81299"/>
                        <a14:foregroundMark x1="89333" y1="81299" x2="89167" y2="83377"/>
                        <a14:foregroundMark x1="85000" y1="91818" x2="24500" y2="87662"/>
                        <a14:foregroundMark x1="24500" y1="87662" x2="24500" y2="87662"/>
                        <a14:foregroundMark x1="9333" y1="85974" x2="48167" y2="75195"/>
                        <a14:foregroundMark x1="48500" y1="94286" x2="48500" y2="94286"/>
                        <a14:foregroundMark x1="63167" y1="93506" x2="63167" y2="93506"/>
                        <a14:foregroundMark x1="50500" y1="93247" x2="50500" y2="93247"/>
                        <a14:foregroundMark x1="44833" y1="91169" x2="44833" y2="91169"/>
                        <a14:foregroundMark x1="28833" y1="92987" x2="67333" y2="93247"/>
                        <a14:foregroundMark x1="87167" y1="95325" x2="26833" y2="95584"/>
                        <a14:foregroundMark x1="26833" y1="95584" x2="13833" y2="86623"/>
                        <a14:foregroundMark x1="5667" y1="87273" x2="8167" y2="79221"/>
                        <a14:foregroundMark x1="91500" y1="90909" x2="93167" y2="82987"/>
                        <a14:foregroundMark x1="78667" y1="85195" x2="85833" y2="84805"/>
                        <a14:foregroundMark x1="25667" y1="79221" x2="17000" y2="85195"/>
                        <a14:foregroundMark x1="28333" y1="37922" x2="23167" y2="27143"/>
                        <a14:foregroundMark x1="92167" y1="33117" x2="90333" y2="28961"/>
                        <a14:foregroundMark x1="87333" y1="28442" x2="86167" y2="38052"/>
                        <a14:foregroundMark x1="90333" y1="41299" x2="90833" y2="33896"/>
                        <a14:foregroundMark x1="94833" y1="35714" x2="96000" y2="28961"/>
                        <a14:foregroundMark x1="95667" y1="46494" x2="95000" y2="50779"/>
                        <a14:foregroundMark x1="95167" y1="52078" x2="94167" y2="58312"/>
                        <a14:foregroundMark x1="96500" y1="72727" x2="95000" y2="71169"/>
                        <a14:foregroundMark x1="5667" y1="75065" x2="6167" y2="72208"/>
                        <a14:foregroundMark x1="4000" y1="67273" x2="10667" y2="31429"/>
                        <a14:foregroundMark x1="80500" y1="38571" x2="72667" y2="29351"/>
                        <a14:foregroundMark x1="84167" y1="33506" x2="82833" y2="36104"/>
                        <a14:foregroundMark x1="18000" y1="86623" x2="21833" y2="8324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32004" y="2013448"/>
            <a:ext cx="2749395" cy="35283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A green circuit board with many small black and gray squares&#10;&#10;AI-generated content may be incorrect.">
            <a:extLst>
              <a:ext uri="{FF2B5EF4-FFF2-40B4-BE49-F238E27FC236}">
                <a16:creationId xmlns:a16="http://schemas.microsoft.com/office/drawing/2014/main" id="{6E40158F-2FF4-7331-341D-20128963BE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657" b="97328" l="5000" r="95536">
                        <a14:foregroundMark x1="37679" y1="8017" x2="84821" y2="10127"/>
                        <a14:foregroundMark x1="91964" y1="4641" x2="36071" y2="5345"/>
                        <a14:foregroundMark x1="28929" y1="4360" x2="49643" y2="3797"/>
                        <a14:foregroundMark x1="29107" y1="3516" x2="10714" y2="4079"/>
                        <a14:foregroundMark x1="10714" y1="4079" x2="5000" y2="38959"/>
                        <a14:foregroundMark x1="5000" y1="38959" x2="9643" y2="66245"/>
                        <a14:foregroundMark x1="31964" y1="35865" x2="53036" y2="35865"/>
                        <a14:foregroundMark x1="53036" y1="35865" x2="64643" y2="35865"/>
                        <a14:foregroundMark x1="70179" y1="37131" x2="80893" y2="23488"/>
                        <a14:foregroundMark x1="90893" y1="30942" x2="84464" y2="38115"/>
                        <a14:foregroundMark x1="14286" y1="32349" x2="13929" y2="35865"/>
                        <a14:foregroundMark x1="95714" y1="5063" x2="95714" y2="13221"/>
                        <a14:foregroundMark x1="89107" y1="13924" x2="86250" y2="7736"/>
                        <a14:foregroundMark x1="93214" y1="85654" x2="34464" y2="84529"/>
                        <a14:foregroundMark x1="22321" y1="77637" x2="47679" y2="77215"/>
                        <a14:foregroundMark x1="79821" y1="91702" x2="26607" y2="93671"/>
                        <a14:foregroundMark x1="26607" y1="93671" x2="26071" y2="93952"/>
                        <a14:foregroundMark x1="19643" y1="97328" x2="65536" y2="95218"/>
                        <a14:foregroundMark x1="7321" y1="88467" x2="10714" y2="71449"/>
                        <a14:foregroundMark x1="21429" y1="89170" x2="15000" y2="89733"/>
                        <a14:backgroundMark x1="16607" y1="99859" x2="20179" y2="99578"/>
                        <a14:backgroundMark x1="99464" y1="8158" x2="99464" y2="815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12324" y="2049452"/>
            <a:ext cx="2754204" cy="34968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79">
            <a:extLst>
              <a:ext uri="{FF2B5EF4-FFF2-40B4-BE49-F238E27FC236}">
                <a16:creationId xmlns:a16="http://schemas.microsoft.com/office/drawing/2014/main" id="{43A75483-E067-97E2-D3B8-3AD3EF944BC7}"/>
              </a:ext>
            </a:extLst>
          </p:cNvPr>
          <p:cNvSpPr txBox="1"/>
          <p:nvPr/>
        </p:nvSpPr>
        <p:spPr>
          <a:xfrm>
            <a:off x="966413" y="1689412"/>
            <a:ext cx="1529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Dual </a:t>
            </a:r>
            <a:r>
              <a:rPr lang="en-US" b="1" dirty="0" err="1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Opamps</a:t>
            </a:r>
            <a:endParaRPr lang="en-US" b="1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79">
            <a:extLst>
              <a:ext uri="{FF2B5EF4-FFF2-40B4-BE49-F238E27FC236}">
                <a16:creationId xmlns:a16="http://schemas.microsoft.com/office/drawing/2014/main" id="{1E609BC4-CCED-D8A4-3FFB-A3365F396E3C}"/>
              </a:ext>
            </a:extLst>
          </p:cNvPr>
          <p:cNvSpPr txBox="1"/>
          <p:nvPr/>
        </p:nvSpPr>
        <p:spPr>
          <a:xfrm>
            <a:off x="3827748" y="1689412"/>
            <a:ext cx="14231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Logic Gates</a:t>
            </a:r>
          </a:p>
        </p:txBody>
      </p:sp>
      <p:sp>
        <p:nvSpPr>
          <p:cNvPr id="17" name="TextBox 79">
            <a:extLst>
              <a:ext uri="{FF2B5EF4-FFF2-40B4-BE49-F238E27FC236}">
                <a16:creationId xmlns:a16="http://schemas.microsoft.com/office/drawing/2014/main" id="{5EEA40EF-3FBD-32F4-3A64-4742CC61730E}"/>
              </a:ext>
            </a:extLst>
          </p:cNvPr>
          <p:cNvSpPr txBox="1"/>
          <p:nvPr/>
        </p:nvSpPr>
        <p:spPr>
          <a:xfrm>
            <a:off x="6547033" y="1689412"/>
            <a:ext cx="1889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DCDC Converters</a:t>
            </a:r>
          </a:p>
        </p:txBody>
      </p:sp>
      <p:sp>
        <p:nvSpPr>
          <p:cNvPr id="18" name="TextBox 79">
            <a:extLst>
              <a:ext uri="{FF2B5EF4-FFF2-40B4-BE49-F238E27FC236}">
                <a16:creationId xmlns:a16="http://schemas.microsoft.com/office/drawing/2014/main" id="{CA47F3D9-9198-E275-0B14-17E06BC1D434}"/>
              </a:ext>
            </a:extLst>
          </p:cNvPr>
          <p:cNvSpPr txBox="1"/>
          <p:nvPr/>
        </p:nvSpPr>
        <p:spPr>
          <a:xfrm>
            <a:off x="9300356" y="1689412"/>
            <a:ext cx="2215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Voltage Regulators</a:t>
            </a:r>
          </a:p>
        </p:txBody>
      </p:sp>
      <p:sp>
        <p:nvSpPr>
          <p:cNvPr id="19" name="TextBox 79">
            <a:extLst>
              <a:ext uri="{FF2B5EF4-FFF2-40B4-BE49-F238E27FC236}">
                <a16:creationId xmlns:a16="http://schemas.microsoft.com/office/drawing/2014/main" id="{EF8C3A3F-072C-80BE-2F0D-DFDEA4595B0E}"/>
              </a:ext>
            </a:extLst>
          </p:cNvPr>
          <p:cNvSpPr txBox="1"/>
          <p:nvPr/>
        </p:nvSpPr>
        <p:spPr>
          <a:xfrm>
            <a:off x="966413" y="5577844"/>
            <a:ext cx="1529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100 samples</a:t>
            </a:r>
          </a:p>
        </p:txBody>
      </p:sp>
      <p:sp>
        <p:nvSpPr>
          <p:cNvPr id="20" name="TextBox 79">
            <a:extLst>
              <a:ext uri="{FF2B5EF4-FFF2-40B4-BE49-F238E27FC236}">
                <a16:creationId xmlns:a16="http://schemas.microsoft.com/office/drawing/2014/main" id="{6DCDAC44-0E8F-8D91-8DCB-E71AC7DA294D}"/>
              </a:ext>
            </a:extLst>
          </p:cNvPr>
          <p:cNvSpPr txBox="1"/>
          <p:nvPr/>
        </p:nvSpPr>
        <p:spPr>
          <a:xfrm>
            <a:off x="3827748" y="5577844"/>
            <a:ext cx="14231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100 samples</a:t>
            </a:r>
          </a:p>
        </p:txBody>
      </p:sp>
      <p:sp>
        <p:nvSpPr>
          <p:cNvPr id="21" name="TextBox 79">
            <a:extLst>
              <a:ext uri="{FF2B5EF4-FFF2-40B4-BE49-F238E27FC236}">
                <a16:creationId xmlns:a16="http://schemas.microsoft.com/office/drawing/2014/main" id="{D548FA14-4069-676C-F82F-94C92E56FBF2}"/>
              </a:ext>
            </a:extLst>
          </p:cNvPr>
          <p:cNvSpPr txBox="1"/>
          <p:nvPr/>
        </p:nvSpPr>
        <p:spPr>
          <a:xfrm>
            <a:off x="6547033" y="5577844"/>
            <a:ext cx="1889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50 samples</a:t>
            </a:r>
          </a:p>
        </p:txBody>
      </p:sp>
      <p:sp>
        <p:nvSpPr>
          <p:cNvPr id="22" name="TextBox 79">
            <a:extLst>
              <a:ext uri="{FF2B5EF4-FFF2-40B4-BE49-F238E27FC236}">
                <a16:creationId xmlns:a16="http://schemas.microsoft.com/office/drawing/2014/main" id="{DA313FAD-7500-3A4C-2931-EEAC8BFA722A}"/>
              </a:ext>
            </a:extLst>
          </p:cNvPr>
          <p:cNvSpPr txBox="1"/>
          <p:nvPr/>
        </p:nvSpPr>
        <p:spPr>
          <a:xfrm>
            <a:off x="9245368" y="5577844"/>
            <a:ext cx="2215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50 samples</a:t>
            </a:r>
          </a:p>
        </p:txBody>
      </p:sp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06C5E27A-8F61-B4C7-91BD-115B9CFE79AC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  <p:sp>
        <p:nvSpPr>
          <p:cNvPr id="24" name="TextBox 79">
            <a:extLst>
              <a:ext uri="{FF2B5EF4-FFF2-40B4-BE49-F238E27FC236}">
                <a16:creationId xmlns:a16="http://schemas.microsoft.com/office/drawing/2014/main" id="{19A2D218-08A5-E22B-9B3F-062C743AFB25}"/>
              </a:ext>
            </a:extLst>
          </p:cNvPr>
          <p:cNvSpPr txBox="1"/>
          <p:nvPr/>
        </p:nvSpPr>
        <p:spPr>
          <a:xfrm>
            <a:off x="568403" y="1146793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41 SEL Test board designed in 2025 !</a:t>
            </a:r>
          </a:p>
        </p:txBody>
      </p:sp>
    </p:spTree>
    <p:extLst>
      <p:ext uri="{BB962C8B-B14F-4D97-AF65-F5344CB8AC3E}">
        <p14:creationId xmlns:p14="http://schemas.microsoft.com/office/powerpoint/2010/main" val="263211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24BDF0-5FC6-3860-370E-44D54FD6F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Type of Tests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9893EFD-1573-19B5-EBBE-AC5FD984E8A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28B312-9BDF-364C-8D29-D5CA489EC3C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14</a:t>
            </a:fld>
            <a:endParaRPr lang="en-GB" noProof="0"/>
          </a:p>
        </p:txBody>
      </p:sp>
      <p:pic>
        <p:nvPicPr>
          <p:cNvPr id="8" name="Picture 115" descr="A green and black machine with many small square pieces&#10;&#10;Description automatically generated with medium confidence">
            <a:extLst>
              <a:ext uri="{FF2B5EF4-FFF2-40B4-BE49-F238E27FC236}">
                <a16:creationId xmlns:a16="http://schemas.microsoft.com/office/drawing/2014/main" id="{FCD95227-F878-FB06-5584-94B5D60D0D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500" b="20080"/>
          <a:stretch/>
        </p:blipFill>
        <p:spPr>
          <a:xfrm>
            <a:off x="1724473" y="1520789"/>
            <a:ext cx="3164106" cy="28443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118">
            <a:extLst>
              <a:ext uri="{FF2B5EF4-FFF2-40B4-BE49-F238E27FC236}">
                <a16:creationId xmlns:a16="http://schemas.microsoft.com/office/drawing/2014/main" id="{CB4317C3-C238-99E1-F580-692DF313258D}"/>
              </a:ext>
            </a:extLst>
          </p:cNvPr>
          <p:cNvSpPr txBox="1"/>
          <p:nvPr/>
        </p:nvSpPr>
        <p:spPr>
          <a:xfrm>
            <a:off x="1081276" y="1182234"/>
            <a:ext cx="44821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Cumulative Tests Boards (Rack or G0 only)</a:t>
            </a:r>
            <a:endParaRPr lang="en-GB" sz="1600" dirty="0"/>
          </a:p>
        </p:txBody>
      </p:sp>
      <p:sp>
        <p:nvSpPr>
          <p:cNvPr id="10" name="TextBox 119">
            <a:extLst>
              <a:ext uri="{FF2B5EF4-FFF2-40B4-BE49-F238E27FC236}">
                <a16:creationId xmlns:a16="http://schemas.microsoft.com/office/drawing/2014/main" id="{0241EF94-F064-950D-8FC1-2DBD6FD55AE8}"/>
              </a:ext>
            </a:extLst>
          </p:cNvPr>
          <p:cNvSpPr txBox="1"/>
          <p:nvPr/>
        </p:nvSpPr>
        <p:spPr>
          <a:xfrm>
            <a:off x="6429677" y="1182234"/>
            <a:ext cx="49185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High-density SEL tests board (Rack or MONTRAC)</a:t>
            </a:r>
            <a:endParaRPr lang="en-GB" sz="1600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4C8072F-D733-7064-514A-4568EEA7AFAC}"/>
              </a:ext>
            </a:extLst>
          </p:cNvPr>
          <p:cNvCxnSpPr/>
          <p:nvPr/>
        </p:nvCxnSpPr>
        <p:spPr bwMode="auto">
          <a:xfrm>
            <a:off x="1919536" y="4473116"/>
            <a:ext cx="0" cy="13681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79">
            <a:extLst>
              <a:ext uri="{FF2B5EF4-FFF2-40B4-BE49-F238E27FC236}">
                <a16:creationId xmlns:a16="http://schemas.microsoft.com/office/drawing/2014/main" id="{14D7F5E0-47CF-4566-F2CC-1D4E7E74763B}"/>
              </a:ext>
            </a:extLst>
          </p:cNvPr>
          <p:cNvSpPr txBox="1"/>
          <p:nvPr/>
        </p:nvSpPr>
        <p:spPr>
          <a:xfrm>
            <a:off x="1971730" y="4470479"/>
            <a:ext cx="446757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Between 9 and 40 samples per board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Real-Time full device characterization against TID + DD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400" b="1" dirty="0">
              <a:solidFill>
                <a:srgbClr val="000000"/>
              </a:solidFill>
              <a:latin typeface="Source Sans Pro" panose="020B050303040302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SEL Upper-limit cross-sections: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R13: </a:t>
            </a:r>
            <a:r>
              <a:rPr lang="en-US" sz="1400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Up to </a:t>
            </a:r>
            <a:r>
              <a:rPr lang="en-US" sz="1400" b="1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5E-14 cm²/device </a:t>
            </a:r>
            <a:r>
              <a:rPr lang="en-US" sz="1400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per week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049492AA-B22E-C721-792C-E219BC06E32C}"/>
              </a:ext>
            </a:extLst>
          </p:cNvPr>
          <p:cNvCxnSpPr/>
          <p:nvPr/>
        </p:nvCxnSpPr>
        <p:spPr bwMode="auto">
          <a:xfrm>
            <a:off x="7015912" y="4473116"/>
            <a:ext cx="0" cy="13681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79">
            <a:extLst>
              <a:ext uri="{FF2B5EF4-FFF2-40B4-BE49-F238E27FC236}">
                <a16:creationId xmlns:a16="http://schemas.microsoft.com/office/drawing/2014/main" id="{788EED98-C88B-F14F-5D8A-DCA02D491409}"/>
              </a:ext>
            </a:extLst>
          </p:cNvPr>
          <p:cNvSpPr txBox="1"/>
          <p:nvPr/>
        </p:nvSpPr>
        <p:spPr>
          <a:xfrm>
            <a:off x="7068107" y="4470479"/>
            <a:ext cx="458808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Hundred of samples per board (stackable)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Only SEL characterization (powering only provided)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No characteristic monitoring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SEL Upper-limit cross-sections with 400 test samples: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US" sz="1400" b="1" u="sng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R13</a:t>
            </a:r>
            <a:r>
              <a:rPr lang="en-US" sz="1400" b="1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                   </a:t>
            </a:r>
            <a:r>
              <a:rPr lang="en-US" sz="1400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Up </a:t>
            </a:r>
            <a:r>
              <a:rPr lang="en-US" sz="1400" b="1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to 2E-15 cm²/device </a:t>
            </a:r>
            <a:r>
              <a:rPr lang="en-US" sz="1400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per week 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US" sz="1400" b="1" u="sng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MONTRAC</a:t>
            </a:r>
            <a:r>
              <a:rPr lang="en-US" sz="1400" b="1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:     </a:t>
            </a:r>
            <a:r>
              <a:rPr lang="en-US" sz="1400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Up </a:t>
            </a:r>
            <a:r>
              <a:rPr lang="en-US" sz="1400" b="1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to 1E-14 cm²/device </a:t>
            </a:r>
            <a:r>
              <a:rPr lang="en-US" sz="1400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per week</a:t>
            </a:r>
          </a:p>
        </p:txBody>
      </p:sp>
      <p:pic>
        <p:nvPicPr>
          <p:cNvPr id="4" name="Picture 3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591259AD-9036-B404-9AB7-D4D6F972A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28" y="1520788"/>
            <a:ext cx="3276364" cy="28613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DA88B3-122B-E7CD-62CE-C7DFB38BBC28}"/>
              </a:ext>
            </a:extLst>
          </p:cNvPr>
          <p:cNvCxnSpPr>
            <a:cxnSpLocks/>
          </p:cNvCxnSpPr>
          <p:nvPr/>
        </p:nvCxnSpPr>
        <p:spPr bwMode="auto">
          <a:xfrm>
            <a:off x="5662863" y="5475188"/>
            <a:ext cx="177746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79">
            <a:extLst>
              <a:ext uri="{FF2B5EF4-FFF2-40B4-BE49-F238E27FC236}">
                <a16:creationId xmlns:a16="http://schemas.microsoft.com/office/drawing/2014/main" id="{C80736FE-10D0-F3B9-50FD-96AAD632DA3F}"/>
              </a:ext>
            </a:extLst>
          </p:cNvPr>
          <p:cNvSpPr txBox="1"/>
          <p:nvPr/>
        </p:nvSpPr>
        <p:spPr>
          <a:xfrm>
            <a:off x="5890660" y="5211624"/>
            <a:ext cx="10202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400" b="1" dirty="0">
                <a:solidFill>
                  <a:srgbClr val="FF0000"/>
                </a:solidFill>
                <a:latin typeface="Source Sans Pro" panose="020B0503030403020204" pitchFamily="34" charset="0"/>
                <a:cs typeface="Calibri" panose="020F0502020204030204" pitchFamily="34" charset="0"/>
              </a:rPr>
              <a:t>x 25</a:t>
            </a:r>
            <a:endParaRPr lang="en-US" sz="1400" dirty="0">
              <a:solidFill>
                <a:srgbClr val="FF0000"/>
              </a:solidFill>
              <a:latin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Date Placeholder 4">
            <a:extLst>
              <a:ext uri="{FF2B5EF4-FFF2-40B4-BE49-F238E27FC236}">
                <a16:creationId xmlns:a16="http://schemas.microsoft.com/office/drawing/2014/main" id="{B74BA34A-142F-DFE1-5633-7E4E913E99D6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249292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5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een and red circle with black text&#10;&#10;AI-generated content may be incorrect.">
            <a:extLst>
              <a:ext uri="{FF2B5EF4-FFF2-40B4-BE49-F238E27FC236}">
                <a16:creationId xmlns:a16="http://schemas.microsoft.com/office/drawing/2014/main" id="{AAF0157F-CDFC-1FBE-7920-8206005CDA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788"/>
          <a:stretch/>
        </p:blipFill>
        <p:spPr>
          <a:xfrm>
            <a:off x="6124600" y="1858308"/>
            <a:ext cx="2995972" cy="2138545"/>
          </a:xfrm>
          <a:prstGeom prst="rect">
            <a:avLst/>
          </a:prstGeom>
        </p:spPr>
      </p:pic>
      <p:sp>
        <p:nvSpPr>
          <p:cNvPr id="22" name="TextBox 2">
            <a:extLst>
              <a:ext uri="{FF2B5EF4-FFF2-40B4-BE49-F238E27FC236}">
                <a16:creationId xmlns:a16="http://schemas.microsoft.com/office/drawing/2014/main" id="{BABB4851-4276-ACC5-FF54-4EE83E32122B}"/>
              </a:ext>
            </a:extLst>
          </p:cNvPr>
          <p:cNvSpPr txBox="1"/>
          <p:nvPr/>
        </p:nvSpPr>
        <p:spPr>
          <a:xfrm>
            <a:off x="6772672" y="3980601"/>
            <a:ext cx="2556284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kern="12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39 P/N for SEL Tests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</a:rPr>
              <a:t>(Procurement</a:t>
            </a:r>
            <a:r>
              <a:rPr kumimoji="0" lang="en-US" sz="1400" b="1" i="0" u="none" strike="noStrike" kern="1200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</a:rPr>
              <a:t> still ongoing)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476C9B-008F-2C2B-831C-4CF144C64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Proportion of SEL Sensitive Parts in 2025 Projects: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8A784A-08A7-5CB0-6D22-D5B1DC58213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08C81-3AEA-217B-F686-949E1DA025C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15</a:t>
            </a:fld>
            <a:endParaRPr lang="en-GB" noProof="0"/>
          </a:p>
        </p:txBody>
      </p:sp>
      <p:pic>
        <p:nvPicPr>
          <p:cNvPr id="7" name="Picture 6" descr="A pie chart with text on it with Crust in the background&#10;&#10;AI-generated content may be incorrect.">
            <a:extLst>
              <a:ext uri="{FF2B5EF4-FFF2-40B4-BE49-F238E27FC236}">
                <a16:creationId xmlns:a16="http://schemas.microsoft.com/office/drawing/2014/main" id="{7CDE9195-7B52-94DD-F0B7-3E219AB5C5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732"/>
          <a:stretch>
            <a:fillRect/>
          </a:stretch>
        </p:blipFill>
        <p:spPr>
          <a:xfrm>
            <a:off x="2416188" y="1894358"/>
            <a:ext cx="3675337" cy="2070183"/>
          </a:xfrm>
          <a:prstGeom prst="rect">
            <a:avLst/>
          </a:prstGeom>
        </p:spPr>
      </p:pic>
      <p:sp>
        <p:nvSpPr>
          <p:cNvPr id="10" name="TextBox 2">
            <a:extLst>
              <a:ext uri="{FF2B5EF4-FFF2-40B4-BE49-F238E27FC236}">
                <a16:creationId xmlns:a16="http://schemas.microsoft.com/office/drawing/2014/main" id="{D320013C-174B-0CE3-D730-6C6041835479}"/>
              </a:ext>
            </a:extLst>
          </p:cNvPr>
          <p:cNvSpPr txBox="1"/>
          <p:nvPr/>
        </p:nvSpPr>
        <p:spPr>
          <a:xfrm>
            <a:off x="2776228" y="3980601"/>
            <a:ext cx="2556284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kern="12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29 lots for SEL Tests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TextBox 79">
            <a:extLst>
              <a:ext uri="{FF2B5EF4-FFF2-40B4-BE49-F238E27FC236}">
                <a16:creationId xmlns:a16="http://schemas.microsoft.com/office/drawing/2014/main" id="{DDF8BEEA-E2A1-92D5-CC42-802B85F0BB8D}"/>
              </a:ext>
            </a:extLst>
          </p:cNvPr>
          <p:cNvSpPr txBox="1"/>
          <p:nvPr/>
        </p:nvSpPr>
        <p:spPr>
          <a:xfrm>
            <a:off x="568403" y="4591074"/>
            <a:ext cx="11010335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significant proportion of used devices are potentially SEL sensitive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Their proper qualification is fundamental to assess the SEL risk in operation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For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DQQDL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and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UCS,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 sensitive parts requires at least two tests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(one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cumulative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and one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large batch SEL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MONTRAC SEL-Only location allows parallelizing SEL tests with cumulative ones in R13 </a:t>
            </a:r>
          </a:p>
        </p:txBody>
      </p:sp>
      <p:sp>
        <p:nvSpPr>
          <p:cNvPr id="26" name="TextBox 79">
            <a:extLst>
              <a:ext uri="{FF2B5EF4-FFF2-40B4-BE49-F238E27FC236}">
                <a16:creationId xmlns:a16="http://schemas.microsoft.com/office/drawing/2014/main" id="{97B6BDEF-0326-71D5-26EF-D228C8CBD61B}"/>
              </a:ext>
            </a:extLst>
          </p:cNvPr>
          <p:cNvSpPr txBox="1"/>
          <p:nvPr/>
        </p:nvSpPr>
        <p:spPr>
          <a:xfrm>
            <a:off x="3208276" y="1534272"/>
            <a:ext cx="16921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[TE-MPE] DQQDL</a:t>
            </a:r>
          </a:p>
        </p:txBody>
      </p:sp>
      <p:sp>
        <p:nvSpPr>
          <p:cNvPr id="27" name="TextBox 79">
            <a:extLst>
              <a:ext uri="{FF2B5EF4-FFF2-40B4-BE49-F238E27FC236}">
                <a16:creationId xmlns:a16="http://schemas.microsoft.com/office/drawing/2014/main" id="{D93A4790-1F80-8DED-4EDE-2DB3CAFEC709}"/>
              </a:ext>
            </a:extLst>
          </p:cNvPr>
          <p:cNvSpPr txBox="1"/>
          <p:nvPr/>
        </p:nvSpPr>
        <p:spPr>
          <a:xfrm>
            <a:off x="7312732" y="1534272"/>
            <a:ext cx="16921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[TE-MPE] UCS</a:t>
            </a:r>
          </a:p>
        </p:txBody>
      </p:sp>
      <p:sp>
        <p:nvSpPr>
          <p:cNvPr id="29" name="Date Placeholder 4">
            <a:extLst>
              <a:ext uri="{FF2B5EF4-FFF2-40B4-BE49-F238E27FC236}">
                <a16:creationId xmlns:a16="http://schemas.microsoft.com/office/drawing/2014/main" id="{77D63CFB-E04E-8A28-CA61-8E2A4FDBCAD8}"/>
              </a:ext>
            </a:extLst>
          </p:cNvPr>
          <p:cNvSpPr txBox="1">
            <a:spLocks/>
          </p:cNvSpPr>
          <p:nvPr/>
        </p:nvSpPr>
        <p:spPr bwMode="auto">
          <a:xfrm>
            <a:off x="4076699" y="6356351"/>
            <a:ext cx="69634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275224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0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CC851-C44F-050E-803B-9AB05EC96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/>
              <a:t>Example of observed SELs: </a:t>
            </a:r>
            <a:r>
              <a:rPr lang="en-US" noProof="0" dirty="0"/>
              <a:t>Infamous OPA2192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725A7-EFCB-7B47-53D5-CA3B2F51C4A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0CD54-478F-658F-89D8-1D6DD90FE8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16</a:t>
            </a:fld>
            <a:endParaRPr lang="en-GB" noProof="0"/>
          </a:p>
        </p:txBody>
      </p:sp>
      <p:pic>
        <p:nvPicPr>
          <p:cNvPr id="8" name="Picture 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E62D540C-F81E-9F27-22E5-2684D7401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715849"/>
            <a:ext cx="5286520" cy="3613570"/>
          </a:xfrm>
          <a:prstGeom prst="rect">
            <a:avLst/>
          </a:prstGeom>
        </p:spPr>
      </p:pic>
      <p:sp>
        <p:nvSpPr>
          <p:cNvPr id="9" name="TextBox 79">
            <a:extLst>
              <a:ext uri="{FF2B5EF4-FFF2-40B4-BE49-F238E27FC236}">
                <a16:creationId xmlns:a16="http://schemas.microsoft.com/office/drawing/2014/main" id="{544C5F3B-C54B-AB3E-A7CF-D59A43E4F5D3}"/>
              </a:ext>
            </a:extLst>
          </p:cNvPr>
          <p:cNvSpPr txBox="1"/>
          <p:nvPr/>
        </p:nvSpPr>
        <p:spPr>
          <a:xfrm>
            <a:off x="6636060" y="2166044"/>
            <a:ext cx="5184576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All 3 types of events observed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About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50%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of </a:t>
            </a:r>
            <a:r>
              <a:rPr lang="en-US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events were destructive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rest is mainly </a:t>
            </a:r>
            <a:r>
              <a:rPr lang="en-US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self cleared events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dirty="0">
              <a:solidFill>
                <a:srgbClr val="FF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 cross-section: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2.10 e-13 cm²/device 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5.618e-13 cm² /device</a:t>
            </a:r>
          </a:p>
        </p:txBody>
      </p:sp>
      <p:sp>
        <p:nvSpPr>
          <p:cNvPr id="11" name="TextBox 79">
            <a:extLst>
              <a:ext uri="{FF2B5EF4-FFF2-40B4-BE49-F238E27FC236}">
                <a16:creationId xmlns:a16="http://schemas.microsoft.com/office/drawing/2014/main" id="{4445A74C-439D-A145-8ED8-2ECFCDAD245B}"/>
              </a:ext>
            </a:extLst>
          </p:cNvPr>
          <p:cNvSpPr txBox="1"/>
          <p:nvPr/>
        </p:nvSpPr>
        <p:spPr>
          <a:xfrm>
            <a:off x="568403" y="1146793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Results of OP2192 presented already multiple times [100 samples]</a:t>
            </a:r>
            <a:endParaRPr lang="en-US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79">
            <a:extLst>
              <a:ext uri="{FF2B5EF4-FFF2-40B4-BE49-F238E27FC236}">
                <a16:creationId xmlns:a16="http://schemas.microsoft.com/office/drawing/2014/main" id="{F54A2BE3-92B6-7B68-6023-9E4657A530E6}"/>
              </a:ext>
            </a:extLst>
          </p:cNvPr>
          <p:cNvSpPr txBox="1"/>
          <p:nvPr/>
        </p:nvSpPr>
        <p:spPr>
          <a:xfrm>
            <a:off x="568403" y="5378924"/>
            <a:ext cx="112610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As mentioned in many previous presentation, such low cross-section is hardly visible with low number of samples, but would be a real threat in operation for many projects, which justify the required careful estimation of the radiation design requirements.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1FE326E8-3C71-CDE0-1DD9-1E694201BFBD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298209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32D50-EB65-D690-81F3-8BF83D819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33493"/>
            <a:ext cx="10959008" cy="715840"/>
          </a:xfrm>
        </p:spPr>
        <p:txBody>
          <a:bodyPr>
            <a:normAutofit/>
          </a:bodyPr>
          <a:lstStyle/>
          <a:p>
            <a:r>
              <a:rPr lang="en-US" b="1" dirty="0"/>
              <a:t>Example of observed SELs: </a:t>
            </a:r>
            <a:r>
              <a:rPr lang="en-US" dirty="0"/>
              <a:t>AT25EU0081A-SSUN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DC83E-D999-A3F5-539B-B973644A8E0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83F66-D2AC-1278-77D9-D450E7C9FAF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17</a:t>
            </a:fld>
            <a:endParaRPr lang="en-GB" noProof="0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D0D31AAE-8D9A-3C4B-9206-05F927F3A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725052"/>
            <a:ext cx="5760640" cy="3937652"/>
          </a:xfrm>
          <a:prstGeom prst="rect">
            <a:avLst/>
          </a:prstGeom>
        </p:spPr>
      </p:pic>
      <p:sp>
        <p:nvSpPr>
          <p:cNvPr id="9" name="TextBox 79">
            <a:extLst>
              <a:ext uri="{FF2B5EF4-FFF2-40B4-BE49-F238E27FC236}">
                <a16:creationId xmlns:a16="http://schemas.microsoft.com/office/drawing/2014/main" id="{746B0E15-FEC4-06BA-C6F6-8C692C921086}"/>
              </a:ext>
            </a:extLst>
          </p:cNvPr>
          <p:cNvSpPr txBox="1"/>
          <p:nvPr/>
        </p:nvSpPr>
        <p:spPr>
          <a:xfrm>
            <a:off x="568403" y="1146793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SPI Flash Memory [100 Samples]:</a:t>
            </a:r>
            <a:endParaRPr lang="en-US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79">
            <a:extLst>
              <a:ext uri="{FF2B5EF4-FFF2-40B4-BE49-F238E27FC236}">
                <a16:creationId xmlns:a16="http://schemas.microsoft.com/office/drawing/2014/main" id="{6E7A7C16-A0EC-BC5F-C9CA-126F408CAF62}"/>
              </a:ext>
            </a:extLst>
          </p:cNvPr>
          <p:cNvSpPr txBox="1"/>
          <p:nvPr/>
        </p:nvSpPr>
        <p:spPr>
          <a:xfrm>
            <a:off x="6636060" y="2193103"/>
            <a:ext cx="5299266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103 Type 2 SEL observed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(cleared on power cycle)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Events regularly cleared all at once, once a day with a power cycle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 cross-section: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2.21 e-12 cm²/device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8.61 e-13 cm²/device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1C17E994-9C58-C9BD-843B-D06FDB067A9C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12301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7814A-CCA3-B3FE-4D89-C81AAE4D0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 of observed SELs: </a:t>
            </a:r>
            <a:r>
              <a:rPr lang="en-US" dirty="0"/>
              <a:t>24AA025E48-I/SN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03591-3523-CAAB-3F6D-A1920DF8BCD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2D982-245B-FF04-61AD-EAD425E9064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18</a:t>
            </a:fld>
            <a:endParaRPr lang="en-GB" noProof="0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2B2C5AC2-3F59-6C16-B29C-4B58BEBE9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14" y="1450862"/>
            <a:ext cx="5795613" cy="3248948"/>
          </a:xfrm>
          <a:prstGeom prst="rect">
            <a:avLst/>
          </a:prstGeom>
        </p:spPr>
      </p:pic>
      <p:sp>
        <p:nvSpPr>
          <p:cNvPr id="9" name="TextBox 79">
            <a:extLst>
              <a:ext uri="{FF2B5EF4-FFF2-40B4-BE49-F238E27FC236}">
                <a16:creationId xmlns:a16="http://schemas.microsoft.com/office/drawing/2014/main" id="{F3B85586-7ED3-73F0-3532-8837B4A5A679}"/>
              </a:ext>
            </a:extLst>
          </p:cNvPr>
          <p:cNvSpPr txBox="1"/>
          <p:nvPr/>
        </p:nvSpPr>
        <p:spPr>
          <a:xfrm>
            <a:off x="6636060" y="1743533"/>
            <a:ext cx="5184576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217 micro-</a:t>
            </a:r>
            <a:r>
              <a:rPr lang="en-US" dirty="0" err="1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latchups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observed, 0 destructive ones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All observed events were between 20 and 40 mA, and below the fuse tripping levels, they can be considered as micro-latchup”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Observed micro-SEL cross-section: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2.38 E-13 cm²/device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1.20 E-13 cm²/device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 cross-section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3.03 E-15 cm²/device</a:t>
            </a:r>
            <a:endParaRPr lang="en-US" b="1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79">
            <a:extLst>
              <a:ext uri="{FF2B5EF4-FFF2-40B4-BE49-F238E27FC236}">
                <a16:creationId xmlns:a16="http://schemas.microsoft.com/office/drawing/2014/main" id="{DDAA1835-E199-2EE3-5180-F5BC37817226}"/>
              </a:ext>
            </a:extLst>
          </p:cNvPr>
          <p:cNvSpPr txBox="1"/>
          <p:nvPr/>
        </p:nvSpPr>
        <p:spPr>
          <a:xfrm>
            <a:off x="568403" y="1146793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I2C EEPROM [100 Samples]</a:t>
            </a:r>
            <a:endParaRPr lang="en-US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79">
            <a:extLst>
              <a:ext uri="{FF2B5EF4-FFF2-40B4-BE49-F238E27FC236}">
                <a16:creationId xmlns:a16="http://schemas.microsoft.com/office/drawing/2014/main" id="{344FDB22-95D8-9AFC-BC9F-42B6330941A8}"/>
              </a:ext>
            </a:extLst>
          </p:cNvPr>
          <p:cNvSpPr txBox="1"/>
          <p:nvPr/>
        </p:nvSpPr>
        <p:spPr>
          <a:xfrm>
            <a:off x="568403" y="4905846"/>
            <a:ext cx="1116479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No destructive events should be expected in operation for the majority of locations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EEPROM unavailability due to micro-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latchups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should be expected, can be cleared on power cycle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Not a problem for many systems which uses the EEPROM as ID read only on boot, but to be carefully considered</a:t>
            </a: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C5D07BA3-A430-AA3D-B225-1894059EEB2B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123915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568FB-D465-647F-15D4-AAB5879FF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 of observed SELs: </a:t>
            </a:r>
            <a:r>
              <a:rPr lang="en-US" dirty="0"/>
              <a:t>LTC2377 ADC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9F76F4-6A95-5AE4-6AC4-077DED5CF04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18286-99B1-78BC-AC1E-905FD87FA45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19</a:t>
            </a:fld>
            <a:endParaRPr lang="en-GB" noProof="0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72A20A44-134E-A39E-78A5-DF2836AC8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88" y="1808820"/>
            <a:ext cx="5616624" cy="3390478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A7A1D63D-2EFA-6EC1-1890-574B67999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637" y="1880828"/>
            <a:ext cx="5619012" cy="3275331"/>
          </a:xfrm>
          <a:prstGeom prst="rect">
            <a:avLst/>
          </a:prstGeom>
        </p:spPr>
      </p:pic>
      <p:sp>
        <p:nvSpPr>
          <p:cNvPr id="11" name="TextBox 79">
            <a:extLst>
              <a:ext uri="{FF2B5EF4-FFF2-40B4-BE49-F238E27FC236}">
                <a16:creationId xmlns:a16="http://schemas.microsoft.com/office/drawing/2014/main" id="{35604D58-97A2-219B-E736-2DCC128074B2}"/>
              </a:ext>
            </a:extLst>
          </p:cNvPr>
          <p:cNvSpPr txBox="1"/>
          <p:nvPr/>
        </p:nvSpPr>
        <p:spPr>
          <a:xfrm>
            <a:off x="568403" y="1146793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DQQL Qualification lot [400 samples]: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Two voltage configurations tested:</a:t>
            </a:r>
          </a:p>
        </p:txBody>
      </p:sp>
      <p:sp>
        <p:nvSpPr>
          <p:cNvPr id="12" name="TextBox 79">
            <a:extLst>
              <a:ext uri="{FF2B5EF4-FFF2-40B4-BE49-F238E27FC236}">
                <a16:creationId xmlns:a16="http://schemas.microsoft.com/office/drawing/2014/main" id="{2A8F61A8-31A8-84C7-A09B-044D1ED20448}"/>
              </a:ext>
            </a:extLst>
          </p:cNvPr>
          <p:cNvSpPr txBox="1"/>
          <p:nvPr/>
        </p:nvSpPr>
        <p:spPr>
          <a:xfrm>
            <a:off x="1019436" y="1628800"/>
            <a:ext cx="47885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VDD = 2.5 V, VREF = 5.00 V, VODD = 5V</a:t>
            </a:r>
            <a:endParaRPr lang="en-US" b="1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79">
            <a:extLst>
              <a:ext uri="{FF2B5EF4-FFF2-40B4-BE49-F238E27FC236}">
                <a16:creationId xmlns:a16="http://schemas.microsoft.com/office/drawing/2014/main" id="{CB837884-9CCC-C713-7D4A-316F684479FA}"/>
              </a:ext>
            </a:extLst>
          </p:cNvPr>
          <p:cNvSpPr txBox="1"/>
          <p:nvPr/>
        </p:nvSpPr>
        <p:spPr>
          <a:xfrm>
            <a:off x="6744072" y="1628800"/>
            <a:ext cx="47885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VDD = 2.5 V, 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VREF = 2.50 V, VODD = 2.50 V</a:t>
            </a:r>
          </a:p>
        </p:txBody>
      </p:sp>
      <p:sp>
        <p:nvSpPr>
          <p:cNvPr id="14" name="TextBox 79">
            <a:extLst>
              <a:ext uri="{FF2B5EF4-FFF2-40B4-BE49-F238E27FC236}">
                <a16:creationId xmlns:a16="http://schemas.microsoft.com/office/drawing/2014/main" id="{7ECB62B1-C634-BF0D-0BE4-1C7F467F2B5C}"/>
              </a:ext>
            </a:extLst>
          </p:cNvPr>
          <p:cNvSpPr txBox="1"/>
          <p:nvPr/>
        </p:nvSpPr>
        <p:spPr>
          <a:xfrm>
            <a:off x="1019436" y="5193196"/>
            <a:ext cx="59406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5 SEL observed, 1 was destructive.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4.42 E-14 &amp;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LL: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1.77 E-14 cm²/device</a:t>
            </a:r>
            <a:endParaRPr lang="en-US" b="1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79">
            <a:extLst>
              <a:ext uri="{FF2B5EF4-FFF2-40B4-BE49-F238E27FC236}">
                <a16:creationId xmlns:a16="http://schemas.microsoft.com/office/drawing/2014/main" id="{64518462-82E3-8966-F22A-D56FF0CF7373}"/>
              </a:ext>
            </a:extLst>
          </p:cNvPr>
          <p:cNvSpPr txBox="1"/>
          <p:nvPr/>
        </p:nvSpPr>
        <p:spPr>
          <a:xfrm>
            <a:off x="6630964" y="5193196"/>
            <a:ext cx="59406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0 SEL observed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UL: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1.3 E-15 cm²/device – </a:t>
            </a:r>
            <a:r>
              <a:rPr lang="en-US" b="1" u="sng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33 times lower</a:t>
            </a:r>
          </a:p>
        </p:txBody>
      </p:sp>
      <p:sp>
        <p:nvSpPr>
          <p:cNvPr id="16" name="TextBox 79">
            <a:extLst>
              <a:ext uri="{FF2B5EF4-FFF2-40B4-BE49-F238E27FC236}">
                <a16:creationId xmlns:a16="http://schemas.microsoft.com/office/drawing/2014/main" id="{2128455D-A78F-7A86-33ED-9CCC84D357CB}"/>
              </a:ext>
            </a:extLst>
          </p:cNvPr>
          <p:cNvSpPr txBox="1"/>
          <p:nvPr/>
        </p:nvSpPr>
        <p:spPr>
          <a:xfrm>
            <a:off x="568403" y="5841268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Voltage configuration played a crucial role in the ADC’s SEL response </a:t>
            </a:r>
            <a:endParaRPr lang="en-US" dirty="0">
              <a:solidFill>
                <a:srgbClr val="0070C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1E1F15A-6EB6-545E-ABA4-FFF558FC1DB3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110576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CBAB2-382A-05FB-A63A-2AA42AE8E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SEE Qualification Requirements Analysis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58A7F-DF4D-FCEE-5694-A2F359CED0B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B1DC8-5993-AE53-2EF0-00224381A6B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</a:t>
            </a:fld>
            <a:endParaRPr lang="en-GB" noProof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4C07932-5C24-613F-B983-C1950E593D25}"/>
              </a:ext>
            </a:extLst>
          </p:cNvPr>
          <p:cNvCxnSpPr>
            <a:cxnSpLocks/>
          </p:cNvCxnSpPr>
          <p:nvPr/>
        </p:nvCxnSpPr>
        <p:spPr>
          <a:xfrm>
            <a:off x="8637999" y="3583400"/>
            <a:ext cx="0" cy="304913"/>
          </a:xfrm>
          <a:prstGeom prst="straightConnector1">
            <a:avLst/>
          </a:prstGeom>
          <a:ln w="15875" cap="rnd">
            <a:solidFill>
              <a:schemeClr val="bg2">
                <a:lumMod val="1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729793A-F094-9BCF-412D-C5A1588FC330}"/>
              </a:ext>
            </a:extLst>
          </p:cNvPr>
          <p:cNvSpPr/>
          <p:nvPr/>
        </p:nvSpPr>
        <p:spPr bwMode="auto">
          <a:xfrm>
            <a:off x="7788188" y="3071073"/>
            <a:ext cx="1699615" cy="529309"/>
          </a:xfrm>
          <a:prstGeom prst="rect">
            <a:avLst/>
          </a:prstGeom>
          <a:solidFill>
            <a:srgbClr val="589CB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Chassis Target Failure Cross-Section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9B4FA7-0FE9-5649-8BEB-E511479D9E9C}"/>
              </a:ext>
            </a:extLst>
          </p:cNvPr>
          <p:cNvCxnSpPr>
            <a:cxnSpLocks/>
          </p:cNvCxnSpPr>
          <p:nvPr/>
        </p:nvCxnSpPr>
        <p:spPr>
          <a:xfrm>
            <a:off x="8637999" y="4420231"/>
            <a:ext cx="0" cy="304913"/>
          </a:xfrm>
          <a:prstGeom prst="straightConnector1">
            <a:avLst/>
          </a:prstGeom>
          <a:ln w="15875" cap="rnd">
            <a:solidFill>
              <a:schemeClr val="bg2">
                <a:lumMod val="1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79">
            <a:extLst>
              <a:ext uri="{FF2B5EF4-FFF2-40B4-BE49-F238E27FC236}">
                <a16:creationId xmlns:a16="http://schemas.microsoft.com/office/drawing/2014/main" id="{A1BA25CD-5FCE-21C0-66A4-CBF9917C5084}"/>
              </a:ext>
            </a:extLst>
          </p:cNvPr>
          <p:cNvSpPr txBox="1"/>
          <p:nvPr/>
        </p:nvSpPr>
        <p:spPr>
          <a:xfrm>
            <a:off x="609599" y="1093924"/>
            <a:ext cx="11372851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Destructive Single Event Effects </a:t>
            </a:r>
            <a:r>
              <a:rPr lang="en-US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Latchups</a:t>
            </a:r>
            <a:r>
              <a:rPr lang="en-US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Burnouts) </a:t>
            </a:r>
            <a:r>
              <a:rPr lang="en-GB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affect </a:t>
            </a:r>
            <a:r>
              <a:rPr lang="en-GB" sz="14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drastically</a:t>
            </a:r>
            <a:r>
              <a:rPr lang="en-GB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the </a:t>
            </a:r>
            <a:r>
              <a:rPr lang="en-GB" sz="14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AVAILABILITY</a:t>
            </a:r>
            <a:r>
              <a:rPr lang="en-GB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of </a:t>
            </a:r>
            <a:r>
              <a:rPr lang="en-GB" sz="14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LHC </a:t>
            </a:r>
            <a:endParaRPr lang="en-US" sz="1400" b="1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proper calculation of the part cross-section requirements </a:t>
            </a:r>
            <a:r>
              <a:rPr lang="en-US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for qualification is </a:t>
            </a: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fundamental</a:t>
            </a:r>
            <a:r>
              <a:rPr lang="en-US" sz="14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to ensure it will fit the project </a:t>
            </a:r>
            <a:r>
              <a:rPr lang="en-US" sz="14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annual failure target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500" b="1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EPR Radiation Test Services provides now the support for the full analysis of the project radiation qualification requirements!</a:t>
            </a:r>
          </a:p>
        </p:txBody>
      </p:sp>
      <p:sp>
        <p:nvSpPr>
          <p:cNvPr id="11" name="Flowchart: Summing Junction 10">
            <a:extLst>
              <a:ext uri="{FF2B5EF4-FFF2-40B4-BE49-F238E27FC236}">
                <a16:creationId xmlns:a16="http://schemas.microsoft.com/office/drawing/2014/main" id="{1F1E742C-7D24-989C-6A57-2B47F78DB8BC}"/>
              </a:ext>
            </a:extLst>
          </p:cNvPr>
          <p:cNvSpPr/>
          <p:nvPr/>
        </p:nvSpPr>
        <p:spPr>
          <a:xfrm>
            <a:off x="7284583" y="3188973"/>
            <a:ext cx="306846" cy="307777"/>
          </a:xfrm>
          <a:prstGeom prst="flowChartSummingJunction">
            <a:avLst/>
          </a:prstGeom>
          <a:solidFill>
            <a:srgbClr val="589C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TextBox 79">
            <a:extLst>
              <a:ext uri="{FF2B5EF4-FFF2-40B4-BE49-F238E27FC236}">
                <a16:creationId xmlns:a16="http://schemas.microsoft.com/office/drawing/2014/main" id="{B4C0B480-0028-37D1-23BA-98E8EB640433}"/>
              </a:ext>
            </a:extLst>
          </p:cNvPr>
          <p:cNvSpPr txBox="1"/>
          <p:nvPr/>
        </p:nvSpPr>
        <p:spPr>
          <a:xfrm>
            <a:off x="5039308" y="2421105"/>
            <a:ext cx="13758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System locations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01AE00AB-6052-882B-1E12-CEEBDB224237}"/>
              </a:ext>
            </a:extLst>
          </p:cNvPr>
          <p:cNvCxnSpPr>
            <a:cxnSpLocks/>
            <a:stCxn id="12" idx="3"/>
            <a:endCxn id="11" idx="0"/>
          </p:cNvCxnSpPr>
          <p:nvPr/>
        </p:nvCxnSpPr>
        <p:spPr>
          <a:xfrm>
            <a:off x="6415151" y="2544216"/>
            <a:ext cx="1022855" cy="644757"/>
          </a:xfrm>
          <a:prstGeom prst="bentConnector2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79">
            <a:extLst>
              <a:ext uri="{FF2B5EF4-FFF2-40B4-BE49-F238E27FC236}">
                <a16:creationId xmlns:a16="http://schemas.microsoft.com/office/drawing/2014/main" id="{9ADA1B4A-701B-F327-8302-82556FD912D5}"/>
              </a:ext>
            </a:extLst>
          </p:cNvPr>
          <p:cNvSpPr txBox="1"/>
          <p:nvPr/>
        </p:nvSpPr>
        <p:spPr>
          <a:xfrm>
            <a:off x="5039308" y="3011589"/>
            <a:ext cx="13758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Radiation Levels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DB96D57E-84FF-AE20-7464-1B9D21EF8323}"/>
              </a:ext>
            </a:extLst>
          </p:cNvPr>
          <p:cNvCxnSpPr>
            <a:cxnSpLocks/>
            <a:stCxn id="14" idx="3"/>
            <a:endCxn id="11" idx="1"/>
          </p:cNvCxnSpPr>
          <p:nvPr/>
        </p:nvCxnSpPr>
        <p:spPr>
          <a:xfrm>
            <a:off x="6415151" y="3134700"/>
            <a:ext cx="914369" cy="99346"/>
          </a:xfrm>
          <a:prstGeom prst="bentConnector2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79">
            <a:extLst>
              <a:ext uri="{FF2B5EF4-FFF2-40B4-BE49-F238E27FC236}">
                <a16:creationId xmlns:a16="http://schemas.microsoft.com/office/drawing/2014/main" id="{C641790E-864B-617C-43A4-07B2FF98FB7A}"/>
              </a:ext>
            </a:extLst>
          </p:cNvPr>
          <p:cNvSpPr txBox="1"/>
          <p:nvPr/>
        </p:nvSpPr>
        <p:spPr>
          <a:xfrm>
            <a:off x="5039308" y="3817565"/>
            <a:ext cx="13758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System-Composition</a:t>
            </a:r>
          </a:p>
        </p:txBody>
      </p:sp>
      <p:sp>
        <p:nvSpPr>
          <p:cNvPr id="17" name="TextBox 79">
            <a:extLst>
              <a:ext uri="{FF2B5EF4-FFF2-40B4-BE49-F238E27FC236}">
                <a16:creationId xmlns:a16="http://schemas.microsoft.com/office/drawing/2014/main" id="{C12C43B3-840D-F9FB-B53C-8F406180E0B2}"/>
              </a:ext>
            </a:extLst>
          </p:cNvPr>
          <p:cNvSpPr txBox="1"/>
          <p:nvPr/>
        </p:nvSpPr>
        <p:spPr>
          <a:xfrm>
            <a:off x="5046094" y="5189255"/>
            <a:ext cx="12932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Target Failure Rate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338A56DB-DE3F-24BE-31A4-AC7B96B6FCFA}"/>
              </a:ext>
            </a:extLst>
          </p:cNvPr>
          <p:cNvCxnSpPr>
            <a:cxnSpLocks/>
            <a:stCxn id="17" idx="3"/>
            <a:endCxn id="11" idx="4"/>
          </p:cNvCxnSpPr>
          <p:nvPr/>
        </p:nvCxnSpPr>
        <p:spPr>
          <a:xfrm flipV="1">
            <a:off x="6339332" y="3496750"/>
            <a:ext cx="1098674" cy="1815616"/>
          </a:xfrm>
          <a:prstGeom prst="bentConnector2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0C4EE4AE-5EE6-FFF9-16A2-A9E87C5B49F9}"/>
              </a:ext>
            </a:extLst>
          </p:cNvPr>
          <p:cNvSpPr/>
          <p:nvPr/>
        </p:nvSpPr>
        <p:spPr bwMode="auto">
          <a:xfrm>
            <a:off x="7788189" y="3888313"/>
            <a:ext cx="1699615" cy="529309"/>
          </a:xfrm>
          <a:prstGeom prst="rect">
            <a:avLst/>
          </a:prstGeom>
          <a:solidFill>
            <a:srgbClr val="589CB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Board(s) Target Failure Cross-Section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77BB38-AE59-1BD4-838B-362DE55D7213}"/>
              </a:ext>
            </a:extLst>
          </p:cNvPr>
          <p:cNvSpPr/>
          <p:nvPr/>
        </p:nvSpPr>
        <p:spPr bwMode="auto">
          <a:xfrm>
            <a:off x="7788190" y="4725144"/>
            <a:ext cx="1699615" cy="529309"/>
          </a:xfrm>
          <a:prstGeom prst="rect">
            <a:avLst/>
          </a:prstGeom>
          <a:solidFill>
            <a:srgbClr val="589CB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Component Target Cross-Section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9467FBF-6E99-6D12-D5A1-32B1FFC7F70B}"/>
              </a:ext>
            </a:extLst>
          </p:cNvPr>
          <p:cNvSpPr/>
          <p:nvPr/>
        </p:nvSpPr>
        <p:spPr bwMode="auto">
          <a:xfrm>
            <a:off x="7788191" y="5564584"/>
            <a:ext cx="1699615" cy="529309"/>
          </a:xfrm>
          <a:prstGeom prst="rect">
            <a:avLst/>
          </a:prstGeom>
          <a:solidFill>
            <a:srgbClr val="589CB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Radiation-Qualification Test Conditions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29B5B70-6EF9-1789-E673-A8C72D77E292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8637999" y="5259671"/>
            <a:ext cx="0" cy="304913"/>
          </a:xfrm>
          <a:prstGeom prst="straightConnector1">
            <a:avLst/>
          </a:prstGeom>
          <a:ln w="15875" cap="rnd">
            <a:solidFill>
              <a:schemeClr val="bg2">
                <a:lumMod val="1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E1B63D1-57E9-7D14-92D0-3CEA11BC8173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7591429" y="3335728"/>
            <a:ext cx="196759" cy="4734"/>
          </a:xfrm>
          <a:prstGeom prst="straightConnector1">
            <a:avLst/>
          </a:prstGeom>
          <a:ln w="15875" cap="rnd">
            <a:solidFill>
              <a:schemeClr val="bg2">
                <a:lumMod val="1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43D2CB55-9D12-F66E-C048-36309FBEBCF3}"/>
              </a:ext>
            </a:extLst>
          </p:cNvPr>
          <p:cNvCxnSpPr>
            <a:cxnSpLocks/>
            <a:stCxn id="16" idx="3"/>
            <a:endCxn id="11" idx="3"/>
          </p:cNvCxnSpPr>
          <p:nvPr/>
        </p:nvCxnSpPr>
        <p:spPr>
          <a:xfrm flipV="1">
            <a:off x="6415151" y="3451677"/>
            <a:ext cx="914369" cy="488999"/>
          </a:xfrm>
          <a:prstGeom prst="bentConnector2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graph with different colored squares&#10;&#10;AI-generated content may be incorrect.">
            <a:extLst>
              <a:ext uri="{FF2B5EF4-FFF2-40B4-BE49-F238E27FC236}">
                <a16:creationId xmlns:a16="http://schemas.microsoft.com/office/drawing/2014/main" id="{366022D2-2094-B3CF-0A5B-1DB746D26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290" y="4573290"/>
            <a:ext cx="3636259" cy="1419734"/>
          </a:xfrm>
          <a:prstGeom prst="rect">
            <a:avLst/>
          </a:prstGeom>
        </p:spPr>
      </p:pic>
      <p:sp>
        <p:nvSpPr>
          <p:cNvPr id="26" name="Right Brace 25">
            <a:extLst>
              <a:ext uri="{FF2B5EF4-FFF2-40B4-BE49-F238E27FC236}">
                <a16:creationId xmlns:a16="http://schemas.microsoft.com/office/drawing/2014/main" id="{F1D4AFE5-7DEB-F5CE-9FB8-DD4CA5ACFDCA}"/>
              </a:ext>
            </a:extLst>
          </p:cNvPr>
          <p:cNvSpPr/>
          <p:nvPr/>
        </p:nvSpPr>
        <p:spPr bwMode="auto">
          <a:xfrm rot="5400000">
            <a:off x="2726868" y="5243395"/>
            <a:ext cx="115032" cy="1620178"/>
          </a:xfrm>
          <a:prstGeom prst="rightBrace">
            <a:avLst>
              <a:gd name="adj1" fmla="val 33630"/>
              <a:gd name="adj2" fmla="val 50000"/>
            </a:avLst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E524A5-8E26-6780-7FBA-5F5F4A10F733}"/>
              </a:ext>
            </a:extLst>
          </p:cNvPr>
          <p:cNvSpPr txBox="1"/>
          <p:nvPr/>
        </p:nvSpPr>
        <p:spPr>
          <a:xfrm>
            <a:off x="1866283" y="6079357"/>
            <a:ext cx="187857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noProof="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Machine Protection</a:t>
            </a:r>
            <a:endParaRPr lang="en-GB" sz="900" b="1" dirty="0">
              <a:solidFill>
                <a:schemeClr val="tx2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56C56DE1-4A84-1300-7181-E29F8A38AAED}"/>
              </a:ext>
            </a:extLst>
          </p:cNvPr>
          <p:cNvSpPr/>
          <p:nvPr/>
        </p:nvSpPr>
        <p:spPr bwMode="auto">
          <a:xfrm rot="5400000">
            <a:off x="4149026" y="5441162"/>
            <a:ext cx="115032" cy="1224136"/>
          </a:xfrm>
          <a:prstGeom prst="rightBrace">
            <a:avLst>
              <a:gd name="adj1" fmla="val 33630"/>
              <a:gd name="adj2" fmla="val 50000"/>
            </a:avLst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47F05DB-3E4F-854C-FC5E-8025F7CBCD9A}"/>
              </a:ext>
            </a:extLst>
          </p:cNvPr>
          <p:cNvSpPr/>
          <p:nvPr/>
        </p:nvSpPr>
        <p:spPr bwMode="auto">
          <a:xfrm>
            <a:off x="3212478" y="5428307"/>
            <a:ext cx="376903" cy="265643"/>
          </a:xfrm>
          <a:prstGeom prst="roundRect">
            <a:avLst>
              <a:gd name="adj" fmla="val 6380"/>
            </a:avLst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7342163-A634-E311-F557-CDF5655A40E5}"/>
              </a:ext>
            </a:extLst>
          </p:cNvPr>
          <p:cNvSpPr txBox="1"/>
          <p:nvPr/>
        </p:nvSpPr>
        <p:spPr>
          <a:xfrm>
            <a:off x="3454069" y="6079357"/>
            <a:ext cx="1491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noProof="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Machine Performance</a:t>
            </a:r>
            <a:endParaRPr lang="en-GB" sz="900" b="1" dirty="0">
              <a:solidFill>
                <a:schemeClr val="tx2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1" name="Right Brace 30">
            <a:extLst>
              <a:ext uri="{FF2B5EF4-FFF2-40B4-BE49-F238E27FC236}">
                <a16:creationId xmlns:a16="http://schemas.microsoft.com/office/drawing/2014/main" id="{4319F416-1466-03CE-0694-26B8EE41B7FE}"/>
              </a:ext>
            </a:extLst>
          </p:cNvPr>
          <p:cNvSpPr/>
          <p:nvPr/>
        </p:nvSpPr>
        <p:spPr bwMode="auto">
          <a:xfrm>
            <a:off x="4873750" y="4609950"/>
            <a:ext cx="176987" cy="1411338"/>
          </a:xfrm>
          <a:prstGeom prst="rightBrace">
            <a:avLst>
              <a:gd name="adj1" fmla="val 33630"/>
              <a:gd name="adj2" fmla="val 50000"/>
            </a:avLst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89D0F13-F85A-E011-DE3D-753BA1E32746}"/>
              </a:ext>
            </a:extLst>
          </p:cNvPr>
          <p:cNvSpPr txBox="1"/>
          <p:nvPr/>
        </p:nvSpPr>
        <p:spPr>
          <a:xfrm>
            <a:off x="2462504" y="5664885"/>
            <a:ext cx="25882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Most common Requests</a:t>
            </a:r>
            <a:endParaRPr lang="en-US" b="1" dirty="0">
              <a:solidFill>
                <a:srgbClr val="FF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32" descr="A diagram of a fan tray&#10;&#10;AI-generated content may be incorrect.">
            <a:extLst>
              <a:ext uri="{FF2B5EF4-FFF2-40B4-BE49-F238E27FC236}">
                <a16:creationId xmlns:a16="http://schemas.microsoft.com/office/drawing/2014/main" id="{A0EA3417-3177-828B-34AA-B2B039015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089" y="3262348"/>
            <a:ext cx="2113413" cy="1287861"/>
          </a:xfrm>
          <a:prstGeom prst="rect">
            <a:avLst/>
          </a:prstGeom>
        </p:spPr>
      </p:pic>
      <p:pic>
        <p:nvPicPr>
          <p:cNvPr id="34" name="Picture 33" descr="A green and white document with black text&#10;&#10;AI-generated content may be incorrect.">
            <a:extLst>
              <a:ext uri="{FF2B5EF4-FFF2-40B4-BE49-F238E27FC236}">
                <a16:creationId xmlns:a16="http://schemas.microsoft.com/office/drawing/2014/main" id="{BE87711E-2B48-B832-25DD-EC5FA87012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664" y="3540936"/>
            <a:ext cx="1435479" cy="968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" name="TextBox 79">
            <a:extLst>
              <a:ext uri="{FF2B5EF4-FFF2-40B4-BE49-F238E27FC236}">
                <a16:creationId xmlns:a16="http://schemas.microsoft.com/office/drawing/2014/main" id="{49615010-A217-1214-958A-756FCCD2DD48}"/>
              </a:ext>
            </a:extLst>
          </p:cNvPr>
          <p:cNvSpPr txBox="1"/>
          <p:nvPr/>
        </p:nvSpPr>
        <p:spPr>
          <a:xfrm>
            <a:off x="3370791" y="3346116"/>
            <a:ext cx="126283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BOMs</a:t>
            </a:r>
          </a:p>
        </p:txBody>
      </p:sp>
      <p:sp>
        <p:nvSpPr>
          <p:cNvPr id="36" name="Right Brace 35">
            <a:extLst>
              <a:ext uri="{FF2B5EF4-FFF2-40B4-BE49-F238E27FC236}">
                <a16:creationId xmlns:a16="http://schemas.microsoft.com/office/drawing/2014/main" id="{885406A9-54AA-AF4A-4754-AF37BE489708}"/>
              </a:ext>
            </a:extLst>
          </p:cNvPr>
          <p:cNvSpPr/>
          <p:nvPr/>
        </p:nvSpPr>
        <p:spPr bwMode="auto">
          <a:xfrm>
            <a:off x="4873750" y="3314273"/>
            <a:ext cx="176987" cy="1200329"/>
          </a:xfrm>
          <a:prstGeom prst="rightBrace">
            <a:avLst>
              <a:gd name="adj1" fmla="val 33630"/>
              <a:gd name="adj2" fmla="val 50000"/>
            </a:avLst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79">
            <a:extLst>
              <a:ext uri="{FF2B5EF4-FFF2-40B4-BE49-F238E27FC236}">
                <a16:creationId xmlns:a16="http://schemas.microsoft.com/office/drawing/2014/main" id="{F49C284A-D04E-218D-7522-EEC574790716}"/>
              </a:ext>
            </a:extLst>
          </p:cNvPr>
          <p:cNvSpPr txBox="1"/>
          <p:nvPr/>
        </p:nvSpPr>
        <p:spPr>
          <a:xfrm>
            <a:off x="5379043" y="4022408"/>
            <a:ext cx="1950477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Chassis Architecture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Redundancies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b="1" dirty="0">
                <a:solidFill>
                  <a:srgbClr val="00B0F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Bill of Materials (EDAs)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Part Radiation Effects Analysis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Biasing Conditions Analysis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E2FE01F-2397-F5BD-60C9-539E3A174001}"/>
              </a:ext>
            </a:extLst>
          </p:cNvPr>
          <p:cNvCxnSpPr>
            <a:cxnSpLocks/>
          </p:cNvCxnSpPr>
          <p:nvPr/>
        </p:nvCxnSpPr>
        <p:spPr>
          <a:xfrm>
            <a:off x="5394675" y="4048397"/>
            <a:ext cx="0" cy="604195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79">
            <a:extLst>
              <a:ext uri="{FF2B5EF4-FFF2-40B4-BE49-F238E27FC236}">
                <a16:creationId xmlns:a16="http://schemas.microsoft.com/office/drawing/2014/main" id="{0BA9BA21-1B9E-A210-AF49-719B69342ECD}"/>
              </a:ext>
            </a:extLst>
          </p:cNvPr>
          <p:cNvSpPr txBox="1"/>
          <p:nvPr/>
        </p:nvSpPr>
        <p:spPr>
          <a:xfrm>
            <a:off x="5379043" y="3210147"/>
            <a:ext cx="190554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FLUKA Simulations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b="1" dirty="0">
                <a:solidFill>
                  <a:srgbClr val="7030A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BatMON/RadMON Radiation Monitoring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3D0257C-8608-A750-03DE-DA2D585CC2EB}"/>
              </a:ext>
            </a:extLst>
          </p:cNvPr>
          <p:cNvCxnSpPr>
            <a:cxnSpLocks/>
          </p:cNvCxnSpPr>
          <p:nvPr/>
        </p:nvCxnSpPr>
        <p:spPr>
          <a:xfrm>
            <a:off x="5394675" y="3210147"/>
            <a:ext cx="0" cy="35669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9">
            <a:extLst>
              <a:ext uri="{FF2B5EF4-FFF2-40B4-BE49-F238E27FC236}">
                <a16:creationId xmlns:a16="http://schemas.microsoft.com/office/drawing/2014/main" id="{3E169DF7-9879-F3E2-9199-CFF407D92982}"/>
              </a:ext>
            </a:extLst>
          </p:cNvPr>
          <p:cNvSpPr txBox="1"/>
          <p:nvPr/>
        </p:nvSpPr>
        <p:spPr>
          <a:xfrm>
            <a:off x="5379042" y="2638146"/>
            <a:ext cx="2285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Radiation Locations (DS, UJs, RRs)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Number of systems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62EC886-7A36-AB28-E993-3597937D06B5}"/>
              </a:ext>
            </a:extLst>
          </p:cNvPr>
          <p:cNvCxnSpPr>
            <a:cxnSpLocks/>
          </p:cNvCxnSpPr>
          <p:nvPr/>
        </p:nvCxnSpPr>
        <p:spPr>
          <a:xfrm>
            <a:off x="5394675" y="2638146"/>
            <a:ext cx="0" cy="303352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79">
            <a:extLst>
              <a:ext uri="{FF2B5EF4-FFF2-40B4-BE49-F238E27FC236}">
                <a16:creationId xmlns:a16="http://schemas.microsoft.com/office/drawing/2014/main" id="{82BB0703-C867-7EEC-8DB8-894F6BA1370C}"/>
              </a:ext>
            </a:extLst>
          </p:cNvPr>
          <p:cNvSpPr txBox="1"/>
          <p:nvPr/>
        </p:nvSpPr>
        <p:spPr>
          <a:xfrm>
            <a:off x="5379043" y="5423946"/>
            <a:ext cx="1762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Target Maximum Failure rate according to risk analysis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020A341-5732-A7DF-A5C4-14A6C9AE70E1}"/>
              </a:ext>
            </a:extLst>
          </p:cNvPr>
          <p:cNvCxnSpPr>
            <a:cxnSpLocks/>
          </p:cNvCxnSpPr>
          <p:nvPr/>
        </p:nvCxnSpPr>
        <p:spPr>
          <a:xfrm>
            <a:off x="5394675" y="5449935"/>
            <a:ext cx="0" cy="283321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Brace 44">
            <a:extLst>
              <a:ext uri="{FF2B5EF4-FFF2-40B4-BE49-F238E27FC236}">
                <a16:creationId xmlns:a16="http://schemas.microsoft.com/office/drawing/2014/main" id="{B5A26A4B-D7D2-9C08-499A-557C639F2BBD}"/>
              </a:ext>
            </a:extLst>
          </p:cNvPr>
          <p:cNvSpPr/>
          <p:nvPr/>
        </p:nvSpPr>
        <p:spPr bwMode="auto">
          <a:xfrm>
            <a:off x="4873750" y="2458782"/>
            <a:ext cx="176987" cy="742257"/>
          </a:xfrm>
          <a:prstGeom prst="rightBrace">
            <a:avLst>
              <a:gd name="adj1" fmla="val 33630"/>
              <a:gd name="adj2" fmla="val 17491"/>
            </a:avLst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46" name="Picture 45" descr="A tunnel with blue and white tubes&#10;&#10;AI-generated content may be incorrect.">
            <a:extLst>
              <a:ext uri="{FF2B5EF4-FFF2-40B4-BE49-F238E27FC236}">
                <a16:creationId xmlns:a16="http://schemas.microsoft.com/office/drawing/2014/main" id="{977F9CCE-D862-83DC-2F13-81E617861AA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3663"/>
          <a:stretch/>
        </p:blipFill>
        <p:spPr>
          <a:xfrm>
            <a:off x="2183262" y="2309879"/>
            <a:ext cx="1818948" cy="924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" name="TextBox 79">
            <a:extLst>
              <a:ext uri="{FF2B5EF4-FFF2-40B4-BE49-F238E27FC236}">
                <a16:creationId xmlns:a16="http://schemas.microsoft.com/office/drawing/2014/main" id="{E9F3C532-FB3F-F34F-38CE-4CCC3460AEFB}"/>
              </a:ext>
            </a:extLst>
          </p:cNvPr>
          <p:cNvSpPr txBox="1"/>
          <p:nvPr/>
        </p:nvSpPr>
        <p:spPr>
          <a:xfrm>
            <a:off x="9557811" y="3059010"/>
            <a:ext cx="23579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Calculation of the full chassis cross-section from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locations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radiation levels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number of systems 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&amp;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target failure rate</a:t>
            </a:r>
          </a:p>
        </p:txBody>
      </p:sp>
      <p:sp>
        <p:nvSpPr>
          <p:cNvPr id="48" name="TextBox 79">
            <a:extLst>
              <a:ext uri="{FF2B5EF4-FFF2-40B4-BE49-F238E27FC236}">
                <a16:creationId xmlns:a16="http://schemas.microsoft.com/office/drawing/2014/main" id="{3D8FC7CA-A1B6-7A62-A800-92238D8A9944}"/>
              </a:ext>
            </a:extLst>
          </p:cNvPr>
          <p:cNvSpPr txBox="1"/>
          <p:nvPr/>
        </p:nvSpPr>
        <p:spPr>
          <a:xfrm>
            <a:off x="9557810" y="3888313"/>
            <a:ext cx="251484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Propagation of the </a:t>
            </a:r>
            <a:r>
              <a:rPr lang="en-US" sz="900" i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chassis target cross-section 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to </a:t>
            </a:r>
            <a:r>
              <a:rPr lang="en-US" sz="900" i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board target cross-section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considering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redundancy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configuration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&amp;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number of boards</a:t>
            </a:r>
          </a:p>
        </p:txBody>
      </p:sp>
      <p:sp>
        <p:nvSpPr>
          <p:cNvPr id="49" name="TextBox 79">
            <a:extLst>
              <a:ext uri="{FF2B5EF4-FFF2-40B4-BE49-F238E27FC236}">
                <a16:creationId xmlns:a16="http://schemas.microsoft.com/office/drawing/2014/main" id="{E8E64801-FC51-3FEF-DEAC-6D7E8E257DB7}"/>
              </a:ext>
            </a:extLst>
          </p:cNvPr>
          <p:cNvSpPr txBox="1"/>
          <p:nvPr/>
        </p:nvSpPr>
        <p:spPr>
          <a:xfrm>
            <a:off x="9557810" y="4703275"/>
            <a:ext cx="2514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Propagation of the </a:t>
            </a:r>
            <a:r>
              <a:rPr lang="en-US" sz="900" i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board target cross-section 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to </a:t>
            </a:r>
            <a:r>
              <a:rPr lang="en-US" sz="900" i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part target cross-section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considering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Radiation Sensitivity, biasing conditions 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&amp;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number of devices</a:t>
            </a:r>
          </a:p>
        </p:txBody>
      </p:sp>
      <p:sp>
        <p:nvSpPr>
          <p:cNvPr id="50" name="TextBox 79">
            <a:extLst>
              <a:ext uri="{FF2B5EF4-FFF2-40B4-BE49-F238E27FC236}">
                <a16:creationId xmlns:a16="http://schemas.microsoft.com/office/drawing/2014/main" id="{6CD875B1-7964-E9FB-0F88-91ACAC2AEB75}"/>
              </a:ext>
            </a:extLst>
          </p:cNvPr>
          <p:cNvSpPr txBox="1"/>
          <p:nvPr/>
        </p:nvSpPr>
        <p:spPr>
          <a:xfrm>
            <a:off x="9557810" y="5502786"/>
            <a:ext cx="2514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Calculation of number of test samples to use to comply with the propagated part target cross-section considering the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Facility</a:t>
            </a:r>
            <a:r>
              <a:rPr lang="en-US" sz="9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en-US" sz="9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test fluences capabilities</a:t>
            </a:r>
          </a:p>
        </p:txBody>
      </p:sp>
      <p:sp>
        <p:nvSpPr>
          <p:cNvPr id="51" name="TextBox 79">
            <a:extLst>
              <a:ext uri="{FF2B5EF4-FFF2-40B4-BE49-F238E27FC236}">
                <a16:creationId xmlns:a16="http://schemas.microsoft.com/office/drawing/2014/main" id="{0E10F107-B837-6360-B1DF-B42190F1D84B}"/>
              </a:ext>
            </a:extLst>
          </p:cNvPr>
          <p:cNvSpPr txBox="1"/>
          <p:nvPr/>
        </p:nvSpPr>
        <p:spPr>
          <a:xfrm>
            <a:off x="4244742" y="1979449"/>
            <a:ext cx="55431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b="1" noProof="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See detailed methodology in </a:t>
            </a:r>
            <a:r>
              <a:rPr lang="en-US" sz="1400" b="1" noProof="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  <a:hlinkClick r:id="rId6"/>
              </a:rPr>
              <a:t>February </a:t>
            </a:r>
            <a:r>
              <a:rPr lang="en-US" sz="1400" b="1" noProof="0" dirty="0" err="1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  <a:hlinkClick r:id="rId6"/>
              </a:rPr>
              <a:t>RadWG</a:t>
            </a:r>
            <a:r>
              <a:rPr lang="en-US" sz="1400" b="1" noProof="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dedicated presentation</a:t>
            </a:r>
            <a:endParaRPr lang="en-US" sz="1500" b="1" noProof="0" dirty="0">
              <a:solidFill>
                <a:srgbClr val="00B05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Date Placeholder 4">
            <a:extLst>
              <a:ext uri="{FF2B5EF4-FFF2-40B4-BE49-F238E27FC236}">
                <a16:creationId xmlns:a16="http://schemas.microsoft.com/office/drawing/2014/main" id="{2031B66D-0C61-9728-FFC2-9AB743F6B6F9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410018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 animBg="1"/>
      <p:bldP spid="12" grpId="0"/>
      <p:bldP spid="14" grpId="0"/>
      <p:bldP spid="16" grpId="0"/>
      <p:bldP spid="17" grpId="0"/>
      <p:bldP spid="19" grpId="0" animBg="1"/>
      <p:bldP spid="20" grpId="0" animBg="1"/>
      <p:bldP spid="21" grpId="0" animBg="1"/>
      <p:bldP spid="26" grpId="0" animBg="1"/>
      <p:bldP spid="27" grpId="0"/>
      <p:bldP spid="28" grpId="0" animBg="1"/>
      <p:bldP spid="29" grpId="0" animBg="1"/>
      <p:bldP spid="30" grpId="0"/>
      <p:bldP spid="31" grpId="0" animBg="1"/>
      <p:bldP spid="32" grpId="0"/>
      <p:bldP spid="35" grpId="0"/>
      <p:bldP spid="36" grpId="0" animBg="1"/>
      <p:bldP spid="37" grpId="0"/>
      <p:bldP spid="39" grpId="0"/>
      <p:bldP spid="41" grpId="0"/>
      <p:bldP spid="43" grpId="0"/>
      <p:bldP spid="45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7554D-4FF2-A931-9E97-F96D1067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noProof="0" dirty="0"/>
              <a:t>0 Events</a:t>
            </a:r>
            <a:r>
              <a:rPr lang="en-US" noProof="0" dirty="0"/>
              <a:t> Large batch Test Results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B1A26-14BB-2168-8BD8-30875460157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A91D1B-24DC-F619-A9C8-816F58388F3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20</a:t>
            </a:fld>
            <a:endParaRPr lang="en-GB" noProof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6FAD459-BE8D-3CCF-F2D0-DC585A6AC7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109263"/>
              </p:ext>
            </p:extLst>
          </p:nvPr>
        </p:nvGraphicFramePr>
        <p:xfrm>
          <a:off x="623392" y="1124745"/>
          <a:ext cx="10837204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1080">
                  <a:extLst>
                    <a:ext uri="{9D8B030D-6E8A-4147-A177-3AD203B41FA5}">
                      <a16:colId xmlns:a16="http://schemas.microsoft.com/office/drawing/2014/main" val="1398971102"/>
                    </a:ext>
                  </a:extLst>
                </a:gridCol>
                <a:gridCol w="1203643">
                  <a:extLst>
                    <a:ext uri="{9D8B030D-6E8A-4147-A177-3AD203B41FA5}">
                      <a16:colId xmlns:a16="http://schemas.microsoft.com/office/drawing/2014/main" val="779284875"/>
                    </a:ext>
                  </a:extLst>
                </a:gridCol>
                <a:gridCol w="1060767">
                  <a:extLst>
                    <a:ext uri="{9D8B030D-6E8A-4147-A177-3AD203B41FA5}">
                      <a16:colId xmlns:a16="http://schemas.microsoft.com/office/drawing/2014/main" val="4010380718"/>
                    </a:ext>
                  </a:extLst>
                </a:gridCol>
                <a:gridCol w="1738630">
                  <a:extLst>
                    <a:ext uri="{9D8B030D-6E8A-4147-A177-3AD203B41FA5}">
                      <a16:colId xmlns:a16="http://schemas.microsoft.com/office/drawing/2014/main" val="1585891482"/>
                    </a:ext>
                  </a:extLst>
                </a:gridCol>
                <a:gridCol w="911543">
                  <a:extLst>
                    <a:ext uri="{9D8B030D-6E8A-4147-A177-3AD203B41FA5}">
                      <a16:colId xmlns:a16="http://schemas.microsoft.com/office/drawing/2014/main" val="269673972"/>
                    </a:ext>
                  </a:extLst>
                </a:gridCol>
                <a:gridCol w="3631541">
                  <a:extLst>
                    <a:ext uri="{9D8B030D-6E8A-4147-A177-3AD203B41FA5}">
                      <a16:colId xmlns:a16="http://schemas.microsoft.com/office/drawing/2014/main" val="1780808485"/>
                    </a:ext>
                  </a:extLst>
                </a:gridCol>
              </a:tblGrid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P/N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Voltages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#Samples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Fluence(HeH/cm²)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#Events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Upper</a:t>
                      </a:r>
                      <a:r>
                        <a:rPr lang="fr-FR" sz="1400" dirty="0"/>
                        <a:t> Limit  Cross-section (cm²/</a:t>
                      </a:r>
                      <a:r>
                        <a:rPr lang="fr-FR" sz="1400" dirty="0" err="1"/>
                        <a:t>device</a:t>
                      </a:r>
                      <a:r>
                        <a:rPr lang="fr-FR" sz="1400" dirty="0"/>
                        <a:t>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4634916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MC7805ABD2TG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Vin = 10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150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3.04E+12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4.36 E-15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4447450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MC7905ACD2T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Vin = - 10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250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1.08E+13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5.46 E-15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6310889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MEJ2D1215SC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Vin = 12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2.53E12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2.98 E-15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1830495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OPA333AIDBVT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V+/-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4.5E+12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2.05 E-15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5061689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REF5045AID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Vcc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3.04E+12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3.03 E-15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7307019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SN74LVC16T245DGG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Vcc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3.07E+12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4.01 E-15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1049818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SN74LVC1G04DCK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Vcc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7.44E+12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1.24 E-15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7194838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SN74LVC1G08DCK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Vcc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4.10E+12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2.25 E-15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8447189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SN74LVC1G17DCK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Vcc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2.37E+12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3.89 E-15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3586028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SN74LVC1G32DCK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Vcc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2.64E+12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3.48 E-15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5287279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THS4281DBVT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V+/-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3.36E+12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2.75 E-15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2381212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THS4521ID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V+/- = 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4.21E+12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4.38 E-15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1135285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TPS7A3001DGN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Vcc = - 15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2.87E+12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3.21 E-15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9680338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TPS7A4501DCQ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Vcc = 12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4.32E+12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2.13 E-15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1905816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TPS7A4901DGN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Vcc = 15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4.58E+12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2.02 E-15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5559080"/>
                  </a:ext>
                </a:extLst>
              </a:tr>
              <a:tr h="2956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TL1431ACL3T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Vcc = 33 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2.41E+12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kumimoji="0" lang="en-GB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7.65 E-15</a:t>
                      </a:r>
                      <a:endParaRPr lang="en-GB" sz="1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751772"/>
                  </a:ext>
                </a:extLst>
              </a:tr>
            </a:tbl>
          </a:graphicData>
        </a:graphic>
      </p:graphicFrame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13489FD8-B2D8-DDEF-1BAD-44D4AADDF5E5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275846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D5B9D-C287-34A0-FF43-5381729D8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Temperature plays a crucial role in SEL sensitivity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BF383-16CC-8FD0-25F3-6708FC6D6BC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61D22-CA6D-0F6C-6AF2-7D769D90DB7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21</a:t>
            </a:fld>
            <a:endParaRPr lang="en-GB" noProof="0"/>
          </a:p>
        </p:txBody>
      </p:sp>
      <p:sp>
        <p:nvSpPr>
          <p:cNvPr id="7" name="TextBox 79">
            <a:extLst>
              <a:ext uri="{FF2B5EF4-FFF2-40B4-BE49-F238E27FC236}">
                <a16:creationId xmlns:a16="http://schemas.microsoft.com/office/drawing/2014/main" id="{2E1CE695-AD53-BACF-EA76-3030797C5F11}"/>
              </a:ext>
            </a:extLst>
          </p:cNvPr>
          <p:cNvSpPr txBox="1"/>
          <p:nvPr/>
        </p:nvSpPr>
        <p:spPr>
          <a:xfrm>
            <a:off x="568403" y="1146793"/>
            <a:ext cx="111442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SEL phenomenon is extremely dependent on device temperature, the sensitivity can easily increase of one order of magnitude at high temperature and fall below Radiation Design Requirements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During all the tests the DUT temperatures were measured </a:t>
            </a:r>
            <a:r>
              <a:rPr lang="en-US" sz="20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with a thermal camera at provided test biasing conditions </a:t>
            </a:r>
            <a:r>
              <a:rPr lang="en-US" sz="20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both on the individual board and with the full stack</a:t>
            </a:r>
            <a:r>
              <a:rPr lang="en-US" sz="20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</a:t>
            </a:r>
            <a:r>
              <a:rPr lang="en-US" sz="20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before</a:t>
            </a:r>
            <a:r>
              <a:rPr lang="en-US" sz="20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and </a:t>
            </a:r>
            <a:r>
              <a:rPr lang="en-US" sz="20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after</a:t>
            </a:r>
            <a:r>
              <a:rPr lang="en-US" sz="20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irradiation:</a:t>
            </a:r>
          </a:p>
        </p:txBody>
      </p:sp>
      <p:pic>
        <p:nvPicPr>
          <p:cNvPr id="9" name="Picture 8" descr="A close up of a device&#10;&#10;AI-generated content may be incorrect.">
            <a:extLst>
              <a:ext uri="{FF2B5EF4-FFF2-40B4-BE49-F238E27FC236}">
                <a16:creationId xmlns:a16="http://schemas.microsoft.com/office/drawing/2014/main" id="{5C56EC63-7E45-B22E-D7BD-9D738AD49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2600908"/>
            <a:ext cx="3132348" cy="2347988"/>
          </a:xfrm>
          <a:prstGeom prst="rect">
            <a:avLst/>
          </a:prstGeom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8B13B8C-684D-4D5F-9789-85A2C9306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837" y="2636913"/>
            <a:ext cx="3092240" cy="2304256"/>
          </a:xfrm>
          <a:prstGeom prst="rect">
            <a:avLst/>
          </a:prstGeom>
        </p:spPr>
      </p:pic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FFAF8A9-26FF-2D97-A215-42B8639EC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205" y="2657476"/>
            <a:ext cx="2988332" cy="2300075"/>
          </a:xfrm>
          <a:prstGeom prst="rect">
            <a:avLst/>
          </a:prstGeom>
        </p:spPr>
      </p:pic>
      <p:sp>
        <p:nvSpPr>
          <p:cNvPr id="16" name="TextBox 79">
            <a:extLst>
              <a:ext uri="{FF2B5EF4-FFF2-40B4-BE49-F238E27FC236}">
                <a16:creationId xmlns:a16="http://schemas.microsoft.com/office/drawing/2014/main" id="{82C50BF0-158F-99DD-5A31-7DD3CD9948E2}"/>
              </a:ext>
            </a:extLst>
          </p:cNvPr>
          <p:cNvSpPr txBox="1"/>
          <p:nvPr/>
        </p:nvSpPr>
        <p:spPr>
          <a:xfrm>
            <a:off x="568403" y="5013176"/>
            <a:ext cx="1114422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device temperature should be provided in the radiation test request documents </a:t>
            </a:r>
            <a:r>
              <a:rPr lang="en-US" sz="2000" b="1" u="sng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by the user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to guarantee the representativity of the tests. A simple approximation could be the ambient temperature expected inside the chassis or ideally prototype thermal measurements.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E3B8F178-39E8-A876-C863-C9986A602D19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24119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6D401-71A7-2B81-8E2A-6BF836100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Work Presented at NSREC2025!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9D507A-D5CE-B146-289E-B714A3F0F40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B103E-A383-FE8A-C99C-70ECF46B2A0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22</a:t>
            </a:fld>
            <a:endParaRPr lang="en-GB" noProof="0"/>
          </a:p>
        </p:txBody>
      </p:sp>
      <p:pic>
        <p:nvPicPr>
          <p:cNvPr id="8" name="Picture 7" descr="A screenshot of a computer diagram&#10;&#10;AI-generated content may be incorrect.">
            <a:extLst>
              <a:ext uri="{FF2B5EF4-FFF2-40B4-BE49-F238E27FC236}">
                <a16:creationId xmlns:a16="http://schemas.microsoft.com/office/drawing/2014/main" id="{0BE6C35A-D64D-8387-01BF-A4AA1DBDB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738884"/>
            <a:ext cx="2813380" cy="3971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document with text on it&#10;&#10;AI-generated content may be incorrect.">
            <a:extLst>
              <a:ext uri="{FF2B5EF4-FFF2-40B4-BE49-F238E27FC236}">
                <a16:creationId xmlns:a16="http://schemas.microsoft.com/office/drawing/2014/main" id="{8D859D62-FA29-13B6-6A09-9F7E44613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206" y="1771745"/>
            <a:ext cx="3049767" cy="39615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79">
            <a:extLst>
              <a:ext uri="{FF2B5EF4-FFF2-40B4-BE49-F238E27FC236}">
                <a16:creationId xmlns:a16="http://schemas.microsoft.com/office/drawing/2014/main" id="{872DBA5E-DA99-C66A-A1FD-0F61868D9A69}"/>
              </a:ext>
            </a:extLst>
          </p:cNvPr>
          <p:cNvSpPr txBox="1"/>
          <p:nvPr/>
        </p:nvSpPr>
        <p:spPr>
          <a:xfrm>
            <a:off x="568403" y="1146793"/>
            <a:ext cx="111442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Work presented at NSREC 2025 with very good feedbacks from community:</a:t>
            </a:r>
          </a:p>
        </p:txBody>
      </p:sp>
      <p:sp>
        <p:nvSpPr>
          <p:cNvPr id="12" name="TextBox 79">
            <a:extLst>
              <a:ext uri="{FF2B5EF4-FFF2-40B4-BE49-F238E27FC236}">
                <a16:creationId xmlns:a16="http://schemas.microsoft.com/office/drawing/2014/main" id="{27BFB1C1-013B-9AFA-3171-BA69CC9916BE}"/>
              </a:ext>
            </a:extLst>
          </p:cNvPr>
          <p:cNvSpPr txBox="1"/>
          <p:nvPr/>
        </p:nvSpPr>
        <p:spPr>
          <a:xfrm>
            <a:off x="568403" y="5805264"/>
            <a:ext cx="111442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IEEE journal submission under review.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F600AD61-C88E-8363-4516-9BC3FBF5E018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342804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80443-448B-44D5-B2EA-EB422F61B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A5084-5DBD-F291-FD92-6192585A83E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26/11/2025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AA92E-A094-606B-2C7B-43EF1871810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23</a:t>
            </a:fld>
            <a:endParaRPr lang="en-GB" noProof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457DC64-3B7E-85BC-F20F-DE91FD743BEA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413F371-6CD7-3A38-DA59-7A2C53C07C1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09601" y="1241269"/>
            <a:ext cx="10969138" cy="5081472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 complete SEL qualification methodology was developed and implemented since 3 years</a:t>
            </a:r>
          </a:p>
          <a:p>
            <a:pPr>
              <a:spcBef>
                <a:spcPts val="1800"/>
              </a:spcBef>
            </a:pP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This methodology allows to derivate from operational inputs (number of systems, radiation levels, target failure rate) the target device cross-section for batch qualification</a:t>
            </a:r>
          </a:p>
          <a:p>
            <a:pPr>
              <a:spcBef>
                <a:spcPts val="1800"/>
              </a:spcBef>
            </a:pP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For </a:t>
            </a:r>
            <a:r>
              <a:rPr lang="en-ZA" sz="18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critical projects </a:t>
            </a: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very </a:t>
            </a:r>
            <a:r>
              <a:rPr lang="en-ZA" sz="18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low cross-sections </a:t>
            </a: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(in the range of 1E-15 cm²/device) were identified</a:t>
            </a:r>
          </a:p>
          <a:p>
            <a:pPr>
              <a:spcBef>
                <a:spcPts val="1800"/>
              </a:spcBef>
            </a:pP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reach such low levels dedicated SEL test boards have to be designed giving the possibility to reach those target SEL cross-section by irradiating very large batches of test samples (up to thousand per week at CHARM)</a:t>
            </a:r>
          </a:p>
          <a:p>
            <a:pPr>
              <a:spcBef>
                <a:spcPts val="1800"/>
              </a:spcBef>
            </a:pP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About </a:t>
            </a:r>
            <a:r>
              <a:rPr lang="en-ZA" sz="1800" b="1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40 production batches were qualified </a:t>
            </a:r>
            <a:r>
              <a:rPr lang="en-ZA" sz="1800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 2025 </a:t>
            </a: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such low numbers </a:t>
            </a:r>
          </a:p>
          <a:p>
            <a:pPr>
              <a:spcBef>
                <a:spcPts val="1800"/>
              </a:spcBef>
              <a:tabLst>
                <a:tab pos="2230438" algn="l"/>
              </a:tabLst>
            </a:pPr>
            <a:r>
              <a:rPr lang="en-ZA" sz="1800" b="1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Several part numbers or operational conditions were discarded </a:t>
            </a: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be use in operation thanks to test, </a:t>
            </a:r>
            <a:r>
              <a:rPr lang="en-ZA" sz="1800" b="1" dirty="0">
                <a:solidFill>
                  <a:srgbClr val="00B05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avoiding future failures in operation</a:t>
            </a:r>
          </a:p>
          <a:p>
            <a:pPr>
              <a:spcBef>
                <a:spcPts val="1800"/>
              </a:spcBef>
            </a:pPr>
            <a:r>
              <a:rPr lang="en-ZA" sz="18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Newly deployed dedicated SEL test location in CHARM </a:t>
            </a: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(MONTRAC) </a:t>
            </a:r>
            <a:r>
              <a:rPr lang="en-ZA" sz="18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allowed parallelizing many SEL tests </a:t>
            </a: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be able to cope with the very high number of devices to be qualified this year</a:t>
            </a:r>
          </a:p>
          <a:p>
            <a:pPr>
              <a:spcBef>
                <a:spcPts val="1800"/>
              </a:spcBef>
            </a:pPr>
            <a:r>
              <a:rPr lang="en-ZA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Many more parts are expected to be tested in 2026 to such low cross-sections</a:t>
            </a:r>
          </a:p>
        </p:txBody>
      </p:sp>
    </p:spTree>
    <p:extLst>
      <p:ext uri="{BB962C8B-B14F-4D97-AF65-F5344CB8AC3E}">
        <p14:creationId xmlns:p14="http://schemas.microsoft.com/office/powerpoint/2010/main" val="115968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5519936" y="3314700"/>
            <a:ext cx="6264696" cy="798377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your attention!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6589E-9406-40A1-19A8-51C579165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Test Sample Quantity Calculations: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36A0EE4-DA2F-6428-8C1A-D2917553EF30}"/>
              </a:ext>
            </a:extLst>
          </p:cNvPr>
          <p:cNvGrpSpPr/>
          <p:nvPr/>
        </p:nvGrpSpPr>
        <p:grpSpPr>
          <a:xfrm>
            <a:off x="3394314" y="1628078"/>
            <a:ext cx="4737905" cy="3735657"/>
            <a:chOff x="3828739" y="-1024183"/>
            <a:chExt cx="4458322" cy="3515216"/>
          </a:xfrm>
        </p:grpSpPr>
        <p:pic>
          <p:nvPicPr>
            <p:cNvPr id="27" name="Picture 26" descr="A text on a page&#10;&#10;AI-generated content may be incorrect.">
              <a:extLst>
                <a:ext uri="{FF2B5EF4-FFF2-40B4-BE49-F238E27FC236}">
                  <a16:creationId xmlns:a16="http://schemas.microsoft.com/office/drawing/2014/main" id="{45B97AA4-6B92-476B-5108-702D7E4EB5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28739" y="-1024183"/>
              <a:ext cx="4458322" cy="351521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8B22C3C-E42F-EEE2-259B-3EDC9E810FEF}"/>
                </a:ext>
              </a:extLst>
            </p:cNvPr>
            <p:cNvSpPr/>
            <p:nvPr/>
          </p:nvSpPr>
          <p:spPr bwMode="auto">
            <a:xfrm>
              <a:off x="6988424" y="2282109"/>
              <a:ext cx="1260226" cy="1658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863B0F8-0F63-B2FD-84AD-7666CED7F1FB}"/>
                </a:ext>
              </a:extLst>
            </p:cNvPr>
            <p:cNvSpPr/>
            <p:nvPr/>
          </p:nvSpPr>
          <p:spPr bwMode="auto">
            <a:xfrm>
              <a:off x="3835649" y="-1023067"/>
              <a:ext cx="1050676" cy="1943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04C0C325-AD86-E31D-FE02-61921C4EA905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1723059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80738-5783-A475-2235-DD759CEC6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2F67D-3E98-F0B3-97D8-BE69FF404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LHC SEL Qualification Matrices</a:t>
            </a:r>
            <a:endParaRPr lang="en-GB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E2C4F7-C067-A121-CC2E-11AEE539C58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362F09-A003-70A9-D51E-1D64ECDED38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3</a:t>
            </a:fld>
            <a:endParaRPr lang="en-GB" noProof="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C0F897E5-A975-4C5B-4416-951DFA638E9D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  <p:sp>
        <p:nvSpPr>
          <p:cNvPr id="4" name="TextBox 79">
            <a:extLst>
              <a:ext uri="{FF2B5EF4-FFF2-40B4-BE49-F238E27FC236}">
                <a16:creationId xmlns:a16="http://schemas.microsoft.com/office/drawing/2014/main" id="{672AB707-8EA3-9769-2F93-C916C446F423}"/>
              </a:ext>
            </a:extLst>
          </p:cNvPr>
          <p:cNvSpPr txBox="1"/>
          <p:nvPr/>
        </p:nvSpPr>
        <p:spPr>
          <a:xfrm>
            <a:off x="2658010" y="3506814"/>
            <a:ext cx="7082756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Considering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 minimum time to repair of about a day or less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for a system experiencing an SEL,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target annual failure rate for a system installation goes from 1 per month to 1 / 100 years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depending on the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system criticality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This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target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is provided by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user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according to the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reliability analysis and budget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for his project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Usually,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it is between 1 to 0.1 failure per year for radiation tolerant systems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68688C0F-3D62-4567-46DD-285A6DD059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489" b="52528"/>
          <a:stretch>
            <a:fillRect/>
          </a:stretch>
        </p:blipFill>
        <p:spPr>
          <a:xfrm>
            <a:off x="587388" y="1160748"/>
            <a:ext cx="4523627" cy="21310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7D8B86B-552D-EC90-A7FF-3918A8042559}"/>
              </a:ext>
            </a:extLst>
          </p:cNvPr>
          <p:cNvSpPr/>
          <p:nvPr/>
        </p:nvSpPr>
        <p:spPr bwMode="auto">
          <a:xfrm>
            <a:off x="10056440" y="1628800"/>
            <a:ext cx="2016224" cy="288032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DIOT - WIC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5ADE4C-B1B0-BF6B-F2B8-C31EB21D0615}"/>
              </a:ext>
            </a:extLst>
          </p:cNvPr>
          <p:cNvSpPr/>
          <p:nvPr/>
        </p:nvSpPr>
        <p:spPr bwMode="auto">
          <a:xfrm>
            <a:off x="10056440" y="1268760"/>
            <a:ext cx="2016224" cy="288032"/>
          </a:xfrm>
          <a:prstGeom prst="rect">
            <a:avLst/>
          </a:prstGeom>
          <a:solidFill>
            <a:srgbClr val="00AE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DIOT - WPS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CE7BA9-4741-2F51-707B-964012B868F3}"/>
              </a:ext>
            </a:extLst>
          </p:cNvPr>
          <p:cNvSpPr/>
          <p:nvPr/>
        </p:nvSpPr>
        <p:spPr bwMode="auto">
          <a:xfrm>
            <a:off x="10056440" y="1988840"/>
            <a:ext cx="2016224" cy="288032"/>
          </a:xfrm>
          <a:prstGeom prst="rect">
            <a:avLst/>
          </a:prstGeom>
          <a:solidFill>
            <a:srgbClr val="7C419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UCS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E1EF0A8-C3DF-7206-0A57-3BC572D0AFD7}"/>
              </a:ext>
            </a:extLst>
          </p:cNvPr>
          <p:cNvSpPr/>
          <p:nvPr/>
        </p:nvSpPr>
        <p:spPr bwMode="auto">
          <a:xfrm>
            <a:off x="2810577" y="2666197"/>
            <a:ext cx="1135781" cy="394637"/>
          </a:xfrm>
          <a:prstGeom prst="roundRect">
            <a:avLst/>
          </a:prstGeom>
          <a:noFill/>
          <a:ln w="28575">
            <a:solidFill>
              <a:srgbClr val="FF66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43210F5-96E7-6511-3325-47AC40835200}"/>
              </a:ext>
            </a:extLst>
          </p:cNvPr>
          <p:cNvSpPr/>
          <p:nvPr/>
        </p:nvSpPr>
        <p:spPr bwMode="auto">
          <a:xfrm>
            <a:off x="3378469" y="2454442"/>
            <a:ext cx="576311" cy="211756"/>
          </a:xfrm>
          <a:prstGeom prst="roundRect">
            <a:avLst/>
          </a:prstGeom>
          <a:noFill/>
          <a:ln w="28575">
            <a:solidFill>
              <a:srgbClr val="00AE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DC9D1A0-EBF2-D178-A9F4-622DA6913D29}"/>
              </a:ext>
            </a:extLst>
          </p:cNvPr>
          <p:cNvSpPr/>
          <p:nvPr/>
        </p:nvSpPr>
        <p:spPr bwMode="auto">
          <a:xfrm>
            <a:off x="2834592" y="2698633"/>
            <a:ext cx="1089708" cy="335079"/>
          </a:xfrm>
          <a:prstGeom prst="roundRect">
            <a:avLst/>
          </a:prstGeom>
          <a:noFill/>
          <a:ln w="28575">
            <a:solidFill>
              <a:srgbClr val="7C419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42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235BC-84B7-0D07-30EE-5EF273A5F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BB640C66-03C1-414B-385F-D024537731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351" b="52528"/>
          <a:stretch>
            <a:fillRect/>
          </a:stretch>
        </p:blipFill>
        <p:spPr>
          <a:xfrm>
            <a:off x="5096106" y="1160748"/>
            <a:ext cx="4816317" cy="213109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B0C4E96-B267-64F0-2FE1-C45FBE26B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LHC SEL Qualification Matrices</a:t>
            </a:r>
            <a:endParaRPr lang="en-GB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EFA692-55CF-9713-5123-5F417AB6B69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EB2B97-8EE2-A987-4188-3EAB636C427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4</a:t>
            </a:fld>
            <a:endParaRPr lang="en-GB" noProof="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EB6ABFDD-C0C7-FB17-C6E0-8E89EFDCB54A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  <p:sp>
        <p:nvSpPr>
          <p:cNvPr id="12" name="TextBox 79">
            <a:extLst>
              <a:ext uri="{FF2B5EF4-FFF2-40B4-BE49-F238E27FC236}">
                <a16:creationId xmlns:a16="http://schemas.microsoft.com/office/drawing/2014/main" id="{2EFE5373-A93C-7757-7F6C-03DD560D8554}"/>
              </a:ext>
            </a:extLst>
          </p:cNvPr>
          <p:cNvSpPr txBox="1"/>
          <p:nvPr/>
        </p:nvSpPr>
        <p:spPr>
          <a:xfrm>
            <a:off x="5108996" y="3479623"/>
            <a:ext cx="5508612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Combined with the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estimated radiation levels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system will be exposed to in operation, it is possible to calculate the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failure cross-section for the entire installation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system-cross section is then calculated by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simply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dividing by the number of systems in the installation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ACED14-0A25-133B-134C-B18E5E5C1BE3}"/>
              </a:ext>
            </a:extLst>
          </p:cNvPr>
          <p:cNvSpPr/>
          <p:nvPr/>
        </p:nvSpPr>
        <p:spPr bwMode="auto">
          <a:xfrm>
            <a:off x="10056440" y="1628800"/>
            <a:ext cx="2016224" cy="288032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DIOT - WIC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48C30D-B459-15A1-CFCA-DE1CC3777B35}"/>
              </a:ext>
            </a:extLst>
          </p:cNvPr>
          <p:cNvSpPr/>
          <p:nvPr/>
        </p:nvSpPr>
        <p:spPr bwMode="auto">
          <a:xfrm>
            <a:off x="10056440" y="1268760"/>
            <a:ext cx="2016224" cy="288032"/>
          </a:xfrm>
          <a:prstGeom prst="rect">
            <a:avLst/>
          </a:prstGeom>
          <a:solidFill>
            <a:srgbClr val="00AE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DIOT - WPS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37D3610-1AC4-4766-A7D5-E024CFD53D52}"/>
              </a:ext>
            </a:extLst>
          </p:cNvPr>
          <p:cNvSpPr/>
          <p:nvPr/>
        </p:nvSpPr>
        <p:spPr bwMode="auto">
          <a:xfrm>
            <a:off x="10056440" y="1988840"/>
            <a:ext cx="2016224" cy="288032"/>
          </a:xfrm>
          <a:prstGeom prst="rect">
            <a:avLst/>
          </a:prstGeom>
          <a:solidFill>
            <a:srgbClr val="7C419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UCS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6C6553C-DB3F-AD92-2A62-DEECA70DC14A}"/>
              </a:ext>
            </a:extLst>
          </p:cNvPr>
          <p:cNvSpPr/>
          <p:nvPr/>
        </p:nvSpPr>
        <p:spPr bwMode="auto">
          <a:xfrm>
            <a:off x="2658177" y="2513797"/>
            <a:ext cx="1135781" cy="394637"/>
          </a:xfrm>
          <a:prstGeom prst="roundRect">
            <a:avLst/>
          </a:prstGeom>
          <a:noFill/>
          <a:ln w="28575">
            <a:solidFill>
              <a:srgbClr val="FF66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90C018C-7249-40E6-FABA-03C393539C5F}"/>
              </a:ext>
            </a:extLst>
          </p:cNvPr>
          <p:cNvSpPr/>
          <p:nvPr/>
        </p:nvSpPr>
        <p:spPr bwMode="auto">
          <a:xfrm>
            <a:off x="3226069" y="2302042"/>
            <a:ext cx="576311" cy="211756"/>
          </a:xfrm>
          <a:prstGeom prst="roundRect">
            <a:avLst/>
          </a:prstGeom>
          <a:noFill/>
          <a:ln w="28575">
            <a:solidFill>
              <a:srgbClr val="00AE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024AE3B-B05C-3916-A1B2-107918E96E3D}"/>
              </a:ext>
            </a:extLst>
          </p:cNvPr>
          <p:cNvSpPr/>
          <p:nvPr/>
        </p:nvSpPr>
        <p:spPr bwMode="auto">
          <a:xfrm>
            <a:off x="2682192" y="2546233"/>
            <a:ext cx="1089708" cy="335079"/>
          </a:xfrm>
          <a:prstGeom prst="roundRect">
            <a:avLst/>
          </a:prstGeom>
          <a:noFill/>
          <a:ln w="28575">
            <a:solidFill>
              <a:srgbClr val="7C419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A screenshot of a graph&#10;&#10;AI-generated content may be incorrect.">
            <a:extLst>
              <a:ext uri="{FF2B5EF4-FFF2-40B4-BE49-F238E27FC236}">
                <a16:creationId xmlns:a16="http://schemas.microsoft.com/office/drawing/2014/main" id="{687C994E-2DE4-1B65-BB45-CA8C773A4D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489" b="52528"/>
          <a:stretch>
            <a:fillRect/>
          </a:stretch>
        </p:blipFill>
        <p:spPr>
          <a:xfrm>
            <a:off x="587388" y="1160748"/>
            <a:ext cx="4523627" cy="2131092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2F01595-2CDC-1423-628E-D851CCA44773}"/>
              </a:ext>
            </a:extLst>
          </p:cNvPr>
          <p:cNvSpPr/>
          <p:nvPr/>
        </p:nvSpPr>
        <p:spPr bwMode="auto">
          <a:xfrm>
            <a:off x="2810577" y="2666197"/>
            <a:ext cx="1135781" cy="394637"/>
          </a:xfrm>
          <a:prstGeom prst="roundRect">
            <a:avLst/>
          </a:prstGeom>
          <a:noFill/>
          <a:ln w="28575">
            <a:solidFill>
              <a:srgbClr val="FF66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4FF39F1-5C85-BA18-5E9E-031BB670174E}"/>
              </a:ext>
            </a:extLst>
          </p:cNvPr>
          <p:cNvSpPr/>
          <p:nvPr/>
        </p:nvSpPr>
        <p:spPr bwMode="auto">
          <a:xfrm>
            <a:off x="3378469" y="2454442"/>
            <a:ext cx="576311" cy="211756"/>
          </a:xfrm>
          <a:prstGeom prst="roundRect">
            <a:avLst/>
          </a:prstGeom>
          <a:noFill/>
          <a:ln w="28575">
            <a:solidFill>
              <a:srgbClr val="00AE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2203110C-03FE-9E44-40B6-06468791D871}"/>
              </a:ext>
            </a:extLst>
          </p:cNvPr>
          <p:cNvSpPr/>
          <p:nvPr/>
        </p:nvSpPr>
        <p:spPr bwMode="auto">
          <a:xfrm>
            <a:off x="2834592" y="2698633"/>
            <a:ext cx="1089708" cy="335079"/>
          </a:xfrm>
          <a:prstGeom prst="roundRect">
            <a:avLst/>
          </a:prstGeom>
          <a:noFill/>
          <a:ln w="28575">
            <a:solidFill>
              <a:srgbClr val="7C419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7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90D56-DABF-589C-34B4-B2C737E14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screenshot of a graph&#10;&#10;AI-generated content may be incorrect.">
            <a:extLst>
              <a:ext uri="{FF2B5EF4-FFF2-40B4-BE49-F238E27FC236}">
                <a16:creationId xmlns:a16="http://schemas.microsoft.com/office/drawing/2014/main" id="{1B8B3168-5E38-AE73-2688-171B7E657A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351" b="52528"/>
          <a:stretch>
            <a:fillRect/>
          </a:stretch>
        </p:blipFill>
        <p:spPr>
          <a:xfrm>
            <a:off x="5096106" y="1160748"/>
            <a:ext cx="4816317" cy="2131092"/>
          </a:xfrm>
          <a:prstGeom prst="rect">
            <a:avLst/>
          </a:prstGeom>
        </p:spPr>
      </p:pic>
      <p:pic>
        <p:nvPicPr>
          <p:cNvPr id="21" name="Picture 20" descr="A screenshot of a graph&#10;&#10;AI-generated content may be incorrect.">
            <a:extLst>
              <a:ext uri="{FF2B5EF4-FFF2-40B4-BE49-F238E27FC236}">
                <a16:creationId xmlns:a16="http://schemas.microsoft.com/office/drawing/2014/main" id="{BC4EBD07-0FEE-2192-7344-94D173A6C3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489" b="52528"/>
          <a:stretch>
            <a:fillRect/>
          </a:stretch>
        </p:blipFill>
        <p:spPr>
          <a:xfrm>
            <a:off x="587388" y="1160748"/>
            <a:ext cx="4523627" cy="2131092"/>
          </a:xfrm>
          <a:prstGeom prst="rect">
            <a:avLst/>
          </a:prstGeom>
        </p:spPr>
      </p:pic>
      <p:pic>
        <p:nvPicPr>
          <p:cNvPr id="12" name="Picture 11" descr="A screenshot of a graph&#10;&#10;AI-generated content may be incorrect.">
            <a:extLst>
              <a:ext uri="{FF2B5EF4-FFF2-40B4-BE49-F238E27FC236}">
                <a16:creationId xmlns:a16="http://schemas.microsoft.com/office/drawing/2014/main" id="{1CDCA4F9-A84E-9ADC-47F4-E770B82DE5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7422"/>
          <a:stretch>
            <a:fillRect/>
          </a:stretch>
        </p:blipFill>
        <p:spPr>
          <a:xfrm>
            <a:off x="587388" y="3289610"/>
            <a:ext cx="9325036" cy="236029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E982AC6-C1F9-FD42-F7ED-8BE16DE9E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LHC SEL Qualification Matrices</a:t>
            </a:r>
            <a:endParaRPr lang="en-GB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974192C-11D2-FA9E-DEA3-CE18940B515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79B522-3232-F969-3A05-232EA451D47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5</a:t>
            </a:fld>
            <a:endParaRPr lang="en-GB" noProof="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B3B96D27-F7F5-BE9F-60ED-84124A6BB583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CE1ABC-86FD-0677-FAB9-89AD93C4BBED}"/>
              </a:ext>
            </a:extLst>
          </p:cNvPr>
          <p:cNvSpPr/>
          <p:nvPr/>
        </p:nvSpPr>
        <p:spPr bwMode="auto">
          <a:xfrm>
            <a:off x="5340599" y="3448050"/>
            <a:ext cx="4608512" cy="2242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D2EEC7-9BB7-6A12-FA80-EEFC8EAE66CF}"/>
              </a:ext>
            </a:extLst>
          </p:cNvPr>
          <p:cNvSpPr/>
          <p:nvPr/>
        </p:nvSpPr>
        <p:spPr bwMode="auto">
          <a:xfrm>
            <a:off x="5088571" y="4501992"/>
            <a:ext cx="1080120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79">
            <a:extLst>
              <a:ext uri="{FF2B5EF4-FFF2-40B4-BE49-F238E27FC236}">
                <a16:creationId xmlns:a16="http://schemas.microsoft.com/office/drawing/2014/main" id="{AC0C62ED-8729-A342-5CB0-3F01B38B96DA}"/>
              </a:ext>
            </a:extLst>
          </p:cNvPr>
          <p:cNvSpPr txBox="1"/>
          <p:nvPr/>
        </p:nvSpPr>
        <p:spPr>
          <a:xfrm>
            <a:off x="5290337" y="4034302"/>
            <a:ext cx="5508612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Then a rough estimation of the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part cross-sections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can be done by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dividing the target system cross-section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by the number of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parts potentially SEL sensitive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Those are the requirements to fulfill during the SEL qualification procedure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715BE3-42AA-672F-6F83-545009829864}"/>
              </a:ext>
            </a:extLst>
          </p:cNvPr>
          <p:cNvSpPr/>
          <p:nvPr/>
        </p:nvSpPr>
        <p:spPr bwMode="auto">
          <a:xfrm>
            <a:off x="10056440" y="1628800"/>
            <a:ext cx="2016224" cy="288032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DIOT - WIC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239B27-D8F5-24B0-25E7-53CE98086900}"/>
              </a:ext>
            </a:extLst>
          </p:cNvPr>
          <p:cNvSpPr/>
          <p:nvPr/>
        </p:nvSpPr>
        <p:spPr bwMode="auto">
          <a:xfrm>
            <a:off x="10056440" y="1268760"/>
            <a:ext cx="2016224" cy="288032"/>
          </a:xfrm>
          <a:prstGeom prst="rect">
            <a:avLst/>
          </a:prstGeom>
          <a:solidFill>
            <a:srgbClr val="00AE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DIOT - WPS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57FE78-47F6-6A4B-B7C5-FD1F88352196}"/>
              </a:ext>
            </a:extLst>
          </p:cNvPr>
          <p:cNvSpPr/>
          <p:nvPr/>
        </p:nvSpPr>
        <p:spPr bwMode="auto">
          <a:xfrm>
            <a:off x="10056440" y="1988840"/>
            <a:ext cx="2016224" cy="288032"/>
          </a:xfrm>
          <a:prstGeom prst="rect">
            <a:avLst/>
          </a:prstGeom>
          <a:solidFill>
            <a:srgbClr val="7C419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UCS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75E4B40-6BA8-36B6-D071-932DCEF68CCA}"/>
              </a:ext>
            </a:extLst>
          </p:cNvPr>
          <p:cNvSpPr/>
          <p:nvPr/>
        </p:nvSpPr>
        <p:spPr bwMode="auto">
          <a:xfrm>
            <a:off x="2810577" y="2666197"/>
            <a:ext cx="1135781" cy="394637"/>
          </a:xfrm>
          <a:prstGeom prst="roundRect">
            <a:avLst/>
          </a:prstGeom>
          <a:noFill/>
          <a:ln w="28575">
            <a:solidFill>
              <a:srgbClr val="FF66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082F3A9-8591-31FC-5FE1-6DBE421D28D0}"/>
              </a:ext>
            </a:extLst>
          </p:cNvPr>
          <p:cNvSpPr/>
          <p:nvPr/>
        </p:nvSpPr>
        <p:spPr bwMode="auto">
          <a:xfrm>
            <a:off x="3378469" y="2454442"/>
            <a:ext cx="576311" cy="211756"/>
          </a:xfrm>
          <a:prstGeom prst="roundRect">
            <a:avLst/>
          </a:prstGeom>
          <a:noFill/>
          <a:ln w="28575">
            <a:solidFill>
              <a:srgbClr val="00AE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2CA1A6D-0A4D-D4E3-C069-F06C88BF4EED}"/>
              </a:ext>
            </a:extLst>
          </p:cNvPr>
          <p:cNvSpPr/>
          <p:nvPr/>
        </p:nvSpPr>
        <p:spPr bwMode="auto">
          <a:xfrm>
            <a:off x="2834592" y="2698633"/>
            <a:ext cx="1089708" cy="335079"/>
          </a:xfrm>
          <a:prstGeom prst="roundRect">
            <a:avLst/>
          </a:prstGeom>
          <a:noFill/>
          <a:ln w="28575">
            <a:solidFill>
              <a:srgbClr val="7C419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6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AF1D3-89D5-4335-3755-7808EA67C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graph&#10;&#10;AI-generated content may be incorrect.">
            <a:extLst>
              <a:ext uri="{FF2B5EF4-FFF2-40B4-BE49-F238E27FC236}">
                <a16:creationId xmlns:a16="http://schemas.microsoft.com/office/drawing/2014/main" id="{05957F09-A9BF-B807-87FE-9BDD97E98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88" y="1160748"/>
            <a:ext cx="9325036" cy="448915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380E314F-0409-783B-1C59-4715989EA869}"/>
              </a:ext>
            </a:extLst>
          </p:cNvPr>
          <p:cNvSpPr/>
          <p:nvPr/>
        </p:nvSpPr>
        <p:spPr bwMode="auto">
          <a:xfrm>
            <a:off x="5340599" y="3448050"/>
            <a:ext cx="4608512" cy="2242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33A2734-EAF4-A7DF-1DAF-9E613DC829AC}"/>
              </a:ext>
            </a:extLst>
          </p:cNvPr>
          <p:cNvSpPr/>
          <p:nvPr/>
        </p:nvSpPr>
        <p:spPr bwMode="auto">
          <a:xfrm>
            <a:off x="5088571" y="4501992"/>
            <a:ext cx="1080120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 descr="A screenshot of a graph&#10;&#10;AI-generated content may be incorrect.">
            <a:extLst>
              <a:ext uri="{FF2B5EF4-FFF2-40B4-BE49-F238E27FC236}">
                <a16:creationId xmlns:a16="http://schemas.microsoft.com/office/drawing/2014/main" id="{82BE497F-E755-8C6A-EDBF-8EA72F6BC7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470" t="47422"/>
          <a:stretch>
            <a:fillRect/>
          </a:stretch>
        </p:blipFill>
        <p:spPr>
          <a:xfrm>
            <a:off x="5107258" y="3289610"/>
            <a:ext cx="4805165" cy="236029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30B3B47-1C44-FBD6-C164-358A37349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LHC SEL Qualification Matrices</a:t>
            </a:r>
            <a:endParaRPr lang="en-GB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0797D4-BF98-48DF-B1D7-A2998423BB9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C45117-3977-FFF8-B696-F4EE794029B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6</a:t>
            </a:fld>
            <a:endParaRPr lang="en-GB" noProof="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4C548838-2DD0-B443-5AA9-631043801A4F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5A946B-F1DC-B2EC-B6A1-11AC103D159E}"/>
              </a:ext>
            </a:extLst>
          </p:cNvPr>
          <p:cNvSpPr/>
          <p:nvPr/>
        </p:nvSpPr>
        <p:spPr bwMode="auto">
          <a:xfrm>
            <a:off x="10056440" y="1628800"/>
            <a:ext cx="2016224" cy="288032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DIOT - WIC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168925-6774-71A6-6EC4-1AA400F8CDF0}"/>
              </a:ext>
            </a:extLst>
          </p:cNvPr>
          <p:cNvSpPr/>
          <p:nvPr/>
        </p:nvSpPr>
        <p:spPr bwMode="auto">
          <a:xfrm>
            <a:off x="10056440" y="1268760"/>
            <a:ext cx="2016224" cy="288032"/>
          </a:xfrm>
          <a:prstGeom prst="rect">
            <a:avLst/>
          </a:prstGeom>
          <a:solidFill>
            <a:srgbClr val="00AE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DIOT - WPS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0B2656-6817-72B5-5542-0099654FB50F}"/>
              </a:ext>
            </a:extLst>
          </p:cNvPr>
          <p:cNvSpPr/>
          <p:nvPr/>
        </p:nvSpPr>
        <p:spPr bwMode="auto">
          <a:xfrm>
            <a:off x="10056440" y="1988840"/>
            <a:ext cx="2016224" cy="288032"/>
          </a:xfrm>
          <a:prstGeom prst="rect">
            <a:avLst/>
          </a:prstGeom>
          <a:solidFill>
            <a:srgbClr val="7C419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UCS </a:t>
            </a:r>
            <a:r>
              <a:rPr lang="fr-FR" sz="1400" dirty="0"/>
              <a:t>[TE-MPE]</a:t>
            </a:r>
            <a:endParaRPr lang="en-GB" sz="1400" dirty="0"/>
          </a:p>
        </p:txBody>
      </p:sp>
      <p:sp>
        <p:nvSpPr>
          <p:cNvPr id="3" name="TextBox 79">
            <a:extLst>
              <a:ext uri="{FF2B5EF4-FFF2-40B4-BE49-F238E27FC236}">
                <a16:creationId xmlns:a16="http://schemas.microsoft.com/office/drawing/2014/main" id="{500C0A46-EBA7-E6BA-5E73-36E4A1D1EB2C}"/>
              </a:ext>
            </a:extLst>
          </p:cNvPr>
          <p:cNvSpPr txBox="1"/>
          <p:nvPr/>
        </p:nvSpPr>
        <p:spPr>
          <a:xfrm>
            <a:off x="1113840" y="5634870"/>
            <a:ext cx="104053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Finally depending on the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target part cross-section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and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 test fluence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we can calculate the upper limit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number of test samples </a:t>
            </a:r>
            <a:r>
              <a:rPr lang="en-US" sz="1600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required based on the Poisson process and considering all source of uncertainty </a:t>
            </a:r>
            <a:r>
              <a:rPr lang="en-US" sz="1600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[Ferraro. 2025]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25C0743-727F-6018-C77C-696F3194B760}"/>
              </a:ext>
            </a:extLst>
          </p:cNvPr>
          <p:cNvSpPr/>
          <p:nvPr/>
        </p:nvSpPr>
        <p:spPr bwMode="auto">
          <a:xfrm>
            <a:off x="2810577" y="2666197"/>
            <a:ext cx="1135781" cy="394637"/>
          </a:xfrm>
          <a:prstGeom prst="roundRect">
            <a:avLst/>
          </a:prstGeom>
          <a:noFill/>
          <a:ln w="28575">
            <a:solidFill>
              <a:srgbClr val="FF66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6229FC0-9169-1B38-78DA-03151FA3CEC3}"/>
              </a:ext>
            </a:extLst>
          </p:cNvPr>
          <p:cNvSpPr/>
          <p:nvPr/>
        </p:nvSpPr>
        <p:spPr bwMode="auto">
          <a:xfrm>
            <a:off x="3378469" y="2454442"/>
            <a:ext cx="576311" cy="211756"/>
          </a:xfrm>
          <a:prstGeom prst="roundRect">
            <a:avLst/>
          </a:prstGeom>
          <a:noFill/>
          <a:ln w="28575">
            <a:solidFill>
              <a:srgbClr val="00AE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66CAFC92-3AB8-F2D1-A165-B18DE34846ED}"/>
              </a:ext>
            </a:extLst>
          </p:cNvPr>
          <p:cNvSpPr/>
          <p:nvPr/>
        </p:nvSpPr>
        <p:spPr bwMode="auto">
          <a:xfrm>
            <a:off x="2834592" y="2698633"/>
            <a:ext cx="1089708" cy="335079"/>
          </a:xfrm>
          <a:prstGeom prst="roundRect">
            <a:avLst/>
          </a:prstGeom>
          <a:noFill/>
          <a:ln w="28575">
            <a:solidFill>
              <a:srgbClr val="7C419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 descr="A screenshot of a graph&#10;&#10;AI-generated content may be incorrect.">
            <a:extLst>
              <a:ext uri="{FF2B5EF4-FFF2-40B4-BE49-F238E27FC236}">
                <a16:creationId xmlns:a16="http://schemas.microsoft.com/office/drawing/2014/main" id="{0F4AA249-EA96-351B-2A91-7849CF889C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351" b="52528"/>
          <a:stretch>
            <a:fillRect/>
          </a:stretch>
        </p:blipFill>
        <p:spPr>
          <a:xfrm>
            <a:off x="5096106" y="1160748"/>
            <a:ext cx="4816317" cy="2131092"/>
          </a:xfrm>
          <a:prstGeom prst="rect">
            <a:avLst/>
          </a:prstGeom>
        </p:spPr>
      </p:pic>
      <p:pic>
        <p:nvPicPr>
          <p:cNvPr id="35" name="Picture 34" descr="A screenshot of a graph&#10;&#10;AI-generated content may be incorrect.">
            <a:extLst>
              <a:ext uri="{FF2B5EF4-FFF2-40B4-BE49-F238E27FC236}">
                <a16:creationId xmlns:a16="http://schemas.microsoft.com/office/drawing/2014/main" id="{036AA722-0D1F-3AE1-87BD-4A2FD99F8F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489" b="52528"/>
          <a:stretch>
            <a:fillRect/>
          </a:stretch>
        </p:blipFill>
        <p:spPr>
          <a:xfrm>
            <a:off x="587388" y="1160748"/>
            <a:ext cx="4523627" cy="213109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CE97F1-9D24-61E5-9CE7-8F5DC9651FF5}"/>
              </a:ext>
            </a:extLst>
          </p:cNvPr>
          <p:cNvCxnSpPr>
            <a:cxnSpLocks/>
          </p:cNvCxnSpPr>
          <p:nvPr/>
        </p:nvCxnSpPr>
        <p:spPr bwMode="auto">
          <a:xfrm flipH="1">
            <a:off x="9865096" y="5013176"/>
            <a:ext cx="25426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79">
            <a:extLst>
              <a:ext uri="{FF2B5EF4-FFF2-40B4-BE49-F238E27FC236}">
                <a16:creationId xmlns:a16="http://schemas.microsoft.com/office/drawing/2014/main" id="{6B225F2A-5AA8-3EC2-8586-0D80D90DDF37}"/>
              </a:ext>
            </a:extLst>
          </p:cNvPr>
          <p:cNvSpPr txBox="1"/>
          <p:nvPr/>
        </p:nvSpPr>
        <p:spPr>
          <a:xfrm>
            <a:off x="10135792" y="4833156"/>
            <a:ext cx="20522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1 week in CHARM R13</a:t>
            </a:r>
          </a:p>
        </p:txBody>
      </p:sp>
      <p:sp>
        <p:nvSpPr>
          <p:cNvPr id="16" name="TextBox 79">
            <a:extLst>
              <a:ext uri="{FF2B5EF4-FFF2-40B4-BE49-F238E27FC236}">
                <a16:creationId xmlns:a16="http://schemas.microsoft.com/office/drawing/2014/main" id="{C54AD4D2-AB40-F2D6-E1A8-7DF203359BC8}"/>
              </a:ext>
            </a:extLst>
          </p:cNvPr>
          <p:cNvSpPr txBox="1"/>
          <p:nvPr/>
        </p:nvSpPr>
        <p:spPr>
          <a:xfrm>
            <a:off x="10034132" y="4254125"/>
            <a:ext cx="22569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- 1 week in MONTRAC</a:t>
            </a:r>
          </a:p>
          <a:p>
            <a:r>
              <a:rPr lang="en-US" sz="16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- 1 run at PSI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C6ED8C41-BCDF-4B7B-75E0-F257563F0E48}"/>
              </a:ext>
            </a:extLst>
          </p:cNvPr>
          <p:cNvSpPr/>
          <p:nvPr/>
        </p:nvSpPr>
        <p:spPr bwMode="auto">
          <a:xfrm>
            <a:off x="9899068" y="4329100"/>
            <a:ext cx="135310" cy="468052"/>
          </a:xfrm>
          <a:prstGeom prst="leftBrace">
            <a:avLst>
              <a:gd name="adj1" fmla="val 3896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02CE2C1-1740-D2C9-EAD8-6585F6B1AFF1}"/>
              </a:ext>
            </a:extLst>
          </p:cNvPr>
          <p:cNvSpPr/>
          <p:nvPr/>
        </p:nvSpPr>
        <p:spPr bwMode="auto">
          <a:xfrm>
            <a:off x="2810577" y="2666197"/>
            <a:ext cx="1135781" cy="394637"/>
          </a:xfrm>
          <a:prstGeom prst="roundRect">
            <a:avLst/>
          </a:prstGeom>
          <a:noFill/>
          <a:ln w="28575">
            <a:solidFill>
              <a:srgbClr val="FF66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17ADC0E5-BD05-8A12-3D11-0D9381588AEE}"/>
              </a:ext>
            </a:extLst>
          </p:cNvPr>
          <p:cNvSpPr/>
          <p:nvPr/>
        </p:nvSpPr>
        <p:spPr bwMode="auto">
          <a:xfrm>
            <a:off x="3378469" y="2454442"/>
            <a:ext cx="576311" cy="211756"/>
          </a:xfrm>
          <a:prstGeom prst="roundRect">
            <a:avLst/>
          </a:prstGeom>
          <a:noFill/>
          <a:ln w="28575">
            <a:solidFill>
              <a:srgbClr val="00AE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C124BF3-8A2A-2243-09F9-345A9C33DC75}"/>
              </a:ext>
            </a:extLst>
          </p:cNvPr>
          <p:cNvSpPr/>
          <p:nvPr/>
        </p:nvSpPr>
        <p:spPr bwMode="auto">
          <a:xfrm>
            <a:off x="2834592" y="2698633"/>
            <a:ext cx="1089708" cy="335079"/>
          </a:xfrm>
          <a:prstGeom prst="roundRect">
            <a:avLst/>
          </a:prstGeom>
          <a:noFill/>
          <a:ln w="28575">
            <a:solidFill>
              <a:srgbClr val="7C419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66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6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2B70E-6592-FA02-2292-0C3DB8ED8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2024-2025 SEL Qualification Requirements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68418F-7E60-0247-C823-741D4B237FE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24983-AFD7-5D5D-3FA2-E8E23E4AFE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7</a:t>
            </a:fld>
            <a:endParaRPr lang="en-GB" noProof="0"/>
          </a:p>
        </p:txBody>
      </p:sp>
      <p:pic>
        <p:nvPicPr>
          <p:cNvPr id="7" name="Image 453" descr="Une image contenant texte, capture d’écran, nombre, Police&#10;&#10;Le contenu généré par l’IA peut être incorrect.">
            <a:extLst>
              <a:ext uri="{FF2B5EF4-FFF2-40B4-BE49-F238E27FC236}">
                <a16:creationId xmlns:a16="http://schemas.microsoft.com/office/drawing/2014/main" id="{133FAB4E-3C6B-96EC-F843-4A9AFDDC19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14" y="1214757"/>
            <a:ext cx="9016500" cy="4594037"/>
          </a:xfrm>
          <a:prstGeom prst="rect">
            <a:avLst/>
          </a:prstGeom>
        </p:spPr>
      </p:pic>
      <p:sp>
        <p:nvSpPr>
          <p:cNvPr id="8" name="Left Brace 7">
            <a:extLst>
              <a:ext uri="{FF2B5EF4-FFF2-40B4-BE49-F238E27FC236}">
                <a16:creationId xmlns:a16="http://schemas.microsoft.com/office/drawing/2014/main" id="{12C65658-C802-F451-1526-19876F724622}"/>
              </a:ext>
            </a:extLst>
          </p:cNvPr>
          <p:cNvSpPr/>
          <p:nvPr/>
        </p:nvSpPr>
        <p:spPr bwMode="auto">
          <a:xfrm rot="10800000">
            <a:off x="9677686" y="1845782"/>
            <a:ext cx="255585" cy="2225704"/>
          </a:xfrm>
          <a:prstGeom prst="leftBrace">
            <a:avLst>
              <a:gd name="adj1" fmla="val 3896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79">
            <a:extLst>
              <a:ext uri="{FF2B5EF4-FFF2-40B4-BE49-F238E27FC236}">
                <a16:creationId xmlns:a16="http://schemas.microsoft.com/office/drawing/2014/main" id="{CDAA45E4-992E-34B0-2D93-07653417DEE8}"/>
              </a:ext>
            </a:extLst>
          </p:cNvPr>
          <p:cNvSpPr txBox="1"/>
          <p:nvPr/>
        </p:nvSpPr>
        <p:spPr>
          <a:xfrm>
            <a:off x="9935072" y="2669008"/>
            <a:ext cx="22569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400 Test Samples</a:t>
            </a:r>
          </a:p>
          <a:p>
            <a:r>
              <a:rPr lang="en-US" sz="16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- 1 Week in R13</a:t>
            </a:r>
          </a:p>
          <a:p>
            <a:r>
              <a:rPr lang="en-US" sz="16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- 4 Weeks in </a:t>
            </a:r>
            <a:r>
              <a:rPr lang="en-US" sz="1600" dirty="0" err="1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Montrac</a:t>
            </a:r>
            <a:r>
              <a:rPr lang="en-US" sz="16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9EAE3D20-E29A-F68D-AAC7-80A71A700EE7}"/>
              </a:ext>
            </a:extLst>
          </p:cNvPr>
          <p:cNvSpPr/>
          <p:nvPr/>
        </p:nvSpPr>
        <p:spPr bwMode="auto">
          <a:xfrm rot="10800000">
            <a:off x="9677685" y="4119612"/>
            <a:ext cx="255585" cy="798897"/>
          </a:xfrm>
          <a:prstGeom prst="leftBrace">
            <a:avLst>
              <a:gd name="adj1" fmla="val 38962"/>
              <a:gd name="adj2" fmla="val 50000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79">
            <a:extLst>
              <a:ext uri="{FF2B5EF4-FFF2-40B4-BE49-F238E27FC236}">
                <a16:creationId xmlns:a16="http://schemas.microsoft.com/office/drawing/2014/main" id="{695A6C8C-1A8E-60F4-5EAC-56751A95612A}"/>
              </a:ext>
            </a:extLst>
          </p:cNvPr>
          <p:cNvSpPr txBox="1"/>
          <p:nvPr/>
        </p:nvSpPr>
        <p:spPr>
          <a:xfrm>
            <a:off x="9935072" y="4276427"/>
            <a:ext cx="22569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Minimum 10 Test samples for CHARM/PSI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ADA235CB-D2B8-2863-2297-93B63D1C1706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E7C66AD5-F7C8-554C-8322-C1CC84DD4508}"/>
              </a:ext>
            </a:extLst>
          </p:cNvPr>
          <p:cNvSpPr/>
          <p:nvPr/>
        </p:nvSpPr>
        <p:spPr bwMode="auto">
          <a:xfrm rot="10800000">
            <a:off x="9677685" y="4937759"/>
            <a:ext cx="255585" cy="798897"/>
          </a:xfrm>
          <a:prstGeom prst="leftBrace">
            <a:avLst>
              <a:gd name="adj1" fmla="val 38962"/>
              <a:gd name="adj2" fmla="val 50000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79">
            <a:extLst>
              <a:ext uri="{FF2B5EF4-FFF2-40B4-BE49-F238E27FC236}">
                <a16:creationId xmlns:a16="http://schemas.microsoft.com/office/drawing/2014/main" id="{5F9522C7-E952-6F94-4BD1-C6C39A5AD84A}"/>
              </a:ext>
            </a:extLst>
          </p:cNvPr>
          <p:cNvSpPr txBox="1"/>
          <p:nvPr/>
        </p:nvSpPr>
        <p:spPr>
          <a:xfrm>
            <a:off x="9935072" y="5094574"/>
            <a:ext cx="22569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Less than 5 test samples required for CHARM/PSI</a:t>
            </a:r>
          </a:p>
        </p:txBody>
      </p:sp>
    </p:spTree>
    <p:extLst>
      <p:ext uri="{BB962C8B-B14F-4D97-AF65-F5344CB8AC3E}">
        <p14:creationId xmlns:p14="http://schemas.microsoft.com/office/powerpoint/2010/main" val="257491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12" grpId="0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290E6-A0FE-7BF9-0115-B58E7441B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Dedicated SEL Test Boards Design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DCA450-983D-1190-C7D2-6023E7F285D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931B6-8FF2-AD75-983E-A99A3628A0D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8</a:t>
            </a:fld>
            <a:endParaRPr lang="en-GB" noProof="0"/>
          </a:p>
        </p:txBody>
      </p:sp>
      <p:pic>
        <p:nvPicPr>
          <p:cNvPr id="8" name="Picture 7" descr="A close-up of several green electronic boards&#10;&#10;AI-generated content may be incorrect.">
            <a:extLst>
              <a:ext uri="{FF2B5EF4-FFF2-40B4-BE49-F238E27FC236}">
                <a16:creationId xmlns:a16="http://schemas.microsoft.com/office/drawing/2014/main" id="{0F92445D-914C-FAA5-DB82-B2FAB5A08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1664804"/>
            <a:ext cx="6372708" cy="4193386"/>
          </a:xfrm>
          <a:prstGeom prst="rect">
            <a:avLst/>
          </a:prstGeom>
        </p:spPr>
      </p:pic>
      <p:pic>
        <p:nvPicPr>
          <p:cNvPr id="12" name="Picture 11" descr="A close-up of a device&#10;&#10;AI-generated content may be incorrect.">
            <a:extLst>
              <a:ext uri="{FF2B5EF4-FFF2-40B4-BE49-F238E27FC236}">
                <a16:creationId xmlns:a16="http://schemas.microsoft.com/office/drawing/2014/main" id="{B48E7074-C907-FAA7-31E3-04B452F4C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264" y="4257092"/>
            <a:ext cx="2736304" cy="1457931"/>
          </a:xfrm>
          <a:prstGeom prst="rect">
            <a:avLst/>
          </a:prstGeom>
        </p:spPr>
      </p:pic>
      <p:sp>
        <p:nvSpPr>
          <p:cNvPr id="13" name="TextBox 79">
            <a:extLst>
              <a:ext uri="{FF2B5EF4-FFF2-40B4-BE49-F238E27FC236}">
                <a16:creationId xmlns:a16="http://schemas.microsoft.com/office/drawing/2014/main" id="{75590971-AC13-61FF-50D8-5B2B01146F51}"/>
              </a:ext>
            </a:extLst>
          </p:cNvPr>
          <p:cNvSpPr txBox="1"/>
          <p:nvPr/>
        </p:nvSpPr>
        <p:spPr>
          <a:xfrm>
            <a:off x="568403" y="1146793"/>
            <a:ext cx="11010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Specific SEL Test board were designed to host the hundred of samples required for qualification:</a:t>
            </a:r>
          </a:p>
        </p:txBody>
      </p:sp>
      <p:sp>
        <p:nvSpPr>
          <p:cNvPr id="14" name="TextBox 79">
            <a:extLst>
              <a:ext uri="{FF2B5EF4-FFF2-40B4-BE49-F238E27FC236}">
                <a16:creationId xmlns:a16="http://schemas.microsoft.com/office/drawing/2014/main" id="{D6F5B18A-E1EB-9AFB-8142-68E2646CEFC3}"/>
              </a:ext>
            </a:extLst>
          </p:cNvPr>
          <p:cNvSpPr txBox="1"/>
          <p:nvPr/>
        </p:nvSpPr>
        <p:spPr>
          <a:xfrm>
            <a:off x="7392144" y="1628800"/>
            <a:ext cx="4716524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Compatible with our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newly developed test platform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From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50 to 100 samples per test board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depending on package size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6 Power channels per test board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Stackable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(stack of 6 boards tested in 2025)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One self-resettable PPTC fuse  per DUT per Power channels</a:t>
            </a: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73E91737-9B55-3240-CE23-7C47A01FCC66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415464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C7666-A499-FC85-91EB-3E5D03284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Why use PPTC Fuses?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7D03A-88D4-003B-1F54-EB2E9EC5EE3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25/11/2025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932B8E-4C06-6E7D-ED25-488616EB1A8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9</a:t>
            </a:fld>
            <a:endParaRPr lang="en-GB" noProof="0"/>
          </a:p>
        </p:txBody>
      </p:sp>
      <p:sp>
        <p:nvSpPr>
          <p:cNvPr id="7" name="TextBox 79">
            <a:extLst>
              <a:ext uri="{FF2B5EF4-FFF2-40B4-BE49-F238E27FC236}">
                <a16:creationId xmlns:a16="http://schemas.microsoft.com/office/drawing/2014/main" id="{2AEBF8AE-FD63-DA91-C992-7148604ACE3A}"/>
              </a:ext>
            </a:extLst>
          </p:cNvPr>
          <p:cNvSpPr txBox="1"/>
          <p:nvPr/>
        </p:nvSpPr>
        <p:spPr>
          <a:xfrm>
            <a:off x="568403" y="1146793"/>
            <a:ext cx="11010335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Several constrains for large batch testing: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Being able to test </a:t>
            </a: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100+ samples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Avoid to have 1 damaged part draining all current / disturbing the whole test after an SEL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Simplicity: 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Ideally only the power supply to be provided</a:t>
            </a:r>
          </a:p>
          <a:p>
            <a:pPr marL="0" lvl="1"/>
            <a:endParaRPr lang="en-US" b="1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Different solutions: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Relays: 		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(-) Requires individual control, or (-) IC-based control, (-) are bulky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Blow-up fuses: 	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(+) No control required, (-) one-time use: would blow also on non-destructive SELs, 			(-) require fine-tuning the current value 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Anti SEL circuitry: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	Like </a:t>
            </a:r>
            <a:r>
              <a:rPr lang="en-US" dirty="0" err="1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opamp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-based comparator: (+) fast, (+) can be rearmed automatically, (+) 			threshold can be adjusted, (-) expensive, (-) can suffer from radiation effect, (-) 			relatively bulky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PPTC:</a:t>
            </a:r>
            <a:r>
              <a:rPr lang="en-US" dirty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		“Polymeric Positive Temperature Coefficient” (PPTC): (+) self-resettable, (+) very 			compact (0805/0603 formats), (+) slow (allows peaks to be easily capture), (+) broad 			range of time/current characteristics: easy to find single part fitting many tests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387434B7-7FC5-5198-CEDE-ADE094B4E14E}"/>
              </a:ext>
            </a:extLst>
          </p:cNvPr>
          <p:cNvSpPr txBox="1">
            <a:spLocks/>
          </p:cNvSpPr>
          <p:nvPr/>
        </p:nvSpPr>
        <p:spPr bwMode="auto">
          <a:xfrm>
            <a:off x="4076700" y="6356351"/>
            <a:ext cx="689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/>
              <a:t>R. Ferraro - </a:t>
            </a:r>
            <a:r>
              <a:rPr lang="en-GB" dirty="0"/>
              <a:t>SEL Qualification Methodology for ATS Rad-Tol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407260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2335</TotalTime>
  <Words>2587</Words>
  <Application>Microsoft Office PowerPoint</Application>
  <DocSecurity>0</DocSecurity>
  <PresentationFormat>Widescreen</PresentationFormat>
  <Paragraphs>373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Source Sans Pro</vt:lpstr>
      <vt:lpstr>Calibri</vt:lpstr>
      <vt:lpstr>Wingdings</vt:lpstr>
      <vt:lpstr>CERN_ENdept_Presentation_ArialFont copy</vt:lpstr>
      <vt:lpstr>SEL Qualification Methodology for ATS Rad-Tol Control Systems: A Large-Sample Testing Approach</vt:lpstr>
      <vt:lpstr>SEE Qualification Requirements Analysis</vt:lpstr>
      <vt:lpstr>LHC SEL Qualification Matrices</vt:lpstr>
      <vt:lpstr>LHC SEL Qualification Matrices</vt:lpstr>
      <vt:lpstr>LHC SEL Qualification Matrices</vt:lpstr>
      <vt:lpstr>LHC SEL Qualification Matrices</vt:lpstr>
      <vt:lpstr>2024-2025 SEL Qualification Requirements</vt:lpstr>
      <vt:lpstr>Dedicated SEL Test Boards Design</vt:lpstr>
      <vt:lpstr>Why use PPTC Fuses?</vt:lpstr>
      <vt:lpstr>PPTC Working Principle:</vt:lpstr>
      <vt:lpstr>PPTC Fuse behavior on SEL</vt:lpstr>
      <vt:lpstr>PPTC Fuse Radiation-Tolerance</vt:lpstr>
      <vt:lpstr>SEL Test Board Examples:</vt:lpstr>
      <vt:lpstr>Type of Tests</vt:lpstr>
      <vt:lpstr>Proportion of SEL Sensitive Parts in 2025 Projects:</vt:lpstr>
      <vt:lpstr>Example of observed SELs: Infamous OPA2192</vt:lpstr>
      <vt:lpstr>Example of observed SELs: AT25EU0081A-SSUN</vt:lpstr>
      <vt:lpstr>Example of observed SELs: 24AA025E48-I/SN</vt:lpstr>
      <vt:lpstr>Example of observed SELs: LTC2377 ADC</vt:lpstr>
      <vt:lpstr>0 Events Large batch Test Results</vt:lpstr>
      <vt:lpstr>Temperature plays a crucial role in SEL sensitivity</vt:lpstr>
      <vt:lpstr>Work Presented at NSREC2025!</vt:lpstr>
      <vt:lpstr>Conclusions</vt:lpstr>
      <vt:lpstr>PowerPoint Presentation</vt:lpstr>
      <vt:lpstr>Test Sample Quantity Calculations: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Rudy Ferraro</cp:lastModifiedBy>
  <cp:revision>1232</cp:revision>
  <dcterms:created xsi:type="dcterms:W3CDTF">2020-09-04T12:34:15Z</dcterms:created>
  <dcterms:modified xsi:type="dcterms:W3CDTF">2025-11-26T09:32:02Z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