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00" r:id="rId2"/>
    <p:sldId id="409" r:id="rId3"/>
    <p:sldId id="703" r:id="rId4"/>
    <p:sldId id="387" r:id="rId5"/>
    <p:sldId id="704" r:id="rId6"/>
    <p:sldId id="705" r:id="rId7"/>
    <p:sldId id="706" r:id="rId8"/>
    <p:sldId id="708" r:id="rId9"/>
    <p:sldId id="428" r:id="rId10"/>
    <p:sldId id="709" r:id="rId11"/>
    <p:sldId id="413" r:id="rId12"/>
    <p:sldId id="711" r:id="rId13"/>
    <p:sldId id="710" r:id="rId14"/>
    <p:sldId id="715" r:id="rId15"/>
    <p:sldId id="716" r:id="rId16"/>
    <p:sldId id="717" r:id="rId17"/>
    <p:sldId id="714" r:id="rId18"/>
    <p:sldId id="718" r:id="rId19"/>
    <p:sldId id="707" r:id="rId20"/>
    <p:sldId id="438" r:id="rId21"/>
    <p:sldId id="701" r:id="rId22"/>
    <p:sldId id="693" r:id="rId23"/>
    <p:sldId id="71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70" autoAdjust="0"/>
    <p:restoredTop sz="96233" autoAdjust="0"/>
  </p:normalViewPr>
  <p:slideViewPr>
    <p:cSldViewPr snapToGrid="0" snapToObjects="1">
      <p:cViewPr varScale="1">
        <p:scale>
          <a:sx n="122" d="100"/>
          <a:sy n="122" d="100"/>
        </p:scale>
        <p:origin x="720" y="200"/>
      </p:cViewPr>
      <p:guideLst/>
    </p:cSldViewPr>
  </p:slideViewPr>
  <p:outlineViewPr>
    <p:cViewPr>
      <p:scale>
        <a:sx n="33" d="100"/>
        <a:sy n="33" d="100"/>
      </p:scale>
      <p:origin x="0" y="-1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81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378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431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Thank you for your attention !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EA03F-BB70-AA76-9775-92C25E36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BB8FEA-9751-3E30-9EE3-488B76020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D2B11AC-F7CE-AED5-2AB0-BDC8974A0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B548094-82E9-06D8-76C8-11BBF9794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189922"/>
            <a:ext cx="11376025" cy="889462"/>
          </a:xfrm>
          <a:prstGeom prst="rect">
            <a:avLst/>
          </a:prstGeo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8" y="4666342"/>
            <a:ext cx="11376026" cy="8037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Gunn Khatri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708870"/>
            <a:ext cx="11376024" cy="54919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2526"/>
            <a:ext cx="11376025" cy="4992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696286"/>
            <a:ext cx="11376024" cy="550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8" r:id="rId5"/>
    <p:sldLayoutId id="2147483674" r:id="rId6"/>
    <p:sldLayoutId id="2147483652" r:id="rId7"/>
    <p:sldLayoutId id="2147483653" r:id="rId8"/>
    <p:sldLayoutId id="2147483661" r:id="rId9"/>
    <p:sldLayoutId id="2147483666" r:id="rId10"/>
    <p:sldLayoutId id="2147483667" r:id="rId11"/>
    <p:sldLayoutId id="2147483658" r:id="rId12"/>
    <p:sldLayoutId id="2147483659" r:id="rId13"/>
    <p:sldLayoutId id="2147483673" r:id="rId14"/>
    <p:sldLayoutId id="2147483660" r:id="rId15"/>
    <p:sldLayoutId id="2147483671" r:id="rId16"/>
    <p:sldLayoutId id="2147483651" r:id="rId17"/>
    <p:sldLayoutId id="2147483654" r:id="rId18"/>
    <p:sldLayoutId id="2147483669" r:id="rId19"/>
    <p:sldLayoutId id="2147483655" r:id="rId20"/>
    <p:sldLayoutId id="2147483675" r:id="rId2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24427" TargetMode="External"/><Relationship Id="rId2" Type="http://schemas.openxmlformats.org/officeDocument/2006/relationships/hyperlink" Target="https://indico.cern.ch/event/1431476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hyperlink" Target="https://indico.cern.ch/category/17812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hyperlink" Target="https://doi.org/10.1016/0168-9002(94)01151-6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10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be-op-logbook.web.cern.ch/elogbook-server/GET/showEventInLogbook/4196208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hyperlink" Target="https://edms.cern.ch/document/3077160" TargetMode="External"/><Relationship Id="rId7" Type="http://schemas.openxmlformats.org/officeDocument/2006/relationships/image" Target="../media/image51.png"/><Relationship Id="rId2" Type="http://schemas.openxmlformats.org/officeDocument/2006/relationships/hyperlink" Target="https://edms.cern.ch/document/3225048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i.org/10.1016/0168-9002(92)90642-H" TargetMode="External"/><Relationship Id="rId5" Type="http://schemas.openxmlformats.org/officeDocument/2006/relationships/hyperlink" Target="https://doi.org/10.1016/0168-9002(94)01151-6" TargetMode="External"/><Relationship Id="rId4" Type="http://schemas.openxmlformats.org/officeDocument/2006/relationships/hyperlink" Target="https://indico.cern.ch/event/1523900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jp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8848/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7716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be-op-logbook.web.cern.ch/elogbook-server/GET/showEventInLogbook/3841798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208848/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hyperlink" Target="https://be-op-logbook.web.cern.ch/elogbook-server/GET/showEventInLogbook/3854026" TargetMode="Externa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31A8-8B01-9FD2-D7A4-9EA8D2D03E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89922"/>
            <a:ext cx="11376025" cy="1244918"/>
          </a:xfrm>
        </p:spPr>
        <p:txBody>
          <a:bodyPr/>
          <a:lstStyle/>
          <a:p>
            <a:r>
              <a:rPr lang="en-US" sz="3600" dirty="0"/>
              <a:t>New AD E-Cooler: Electron gun test results</a:t>
            </a:r>
            <a:endParaRPr lang="en-GB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ABE747-A737-8250-F328-82AEAA0275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666342"/>
            <a:ext cx="11376026" cy="144773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G. Khatri | SY-BI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15 Oct 2025, </a:t>
            </a:r>
          </a:p>
        </p:txBody>
      </p:sp>
    </p:spTree>
    <p:extLst>
      <p:ext uri="{BB962C8B-B14F-4D97-AF65-F5344CB8AC3E}">
        <p14:creationId xmlns:p14="http://schemas.microsoft.com/office/powerpoint/2010/main" val="2726354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860437-C43B-0302-6DF1-F7EBFD572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See </a:t>
            </a:r>
            <a:r>
              <a:rPr lang="en-US" sz="1800" b="0" dirty="0">
                <a:hlinkClick r:id="rId2"/>
              </a:rPr>
              <a:t>indico meeting 26 June 2024</a:t>
            </a:r>
            <a:r>
              <a:rPr lang="en-US" sz="1800" b="0" dirty="0"/>
              <a:t> &amp; </a:t>
            </a:r>
            <a:r>
              <a:rPr lang="en-US" sz="1800" b="0" dirty="0">
                <a:hlinkClick r:id="rId3"/>
              </a:rPr>
              <a:t>EDMS minutes</a:t>
            </a:r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Jean</a:t>
            </a:r>
            <a:r>
              <a:rPr lang="en-US" sz="1800" b="0" dirty="0"/>
              <a:t> suggested to go for Russian design, </a:t>
            </a:r>
            <a:r>
              <a:rPr lang="en-US" sz="1800" b="0" u="sng" dirty="0"/>
              <a:t>safe solution</a:t>
            </a:r>
            <a:r>
              <a:rPr lang="en-US" sz="1800" b="0" dirty="0"/>
              <a:t>, Gun v5 was born, </a:t>
            </a:r>
            <a:r>
              <a:rPr lang="en-US" sz="1800" dirty="0"/>
              <a:t>Gunn</a:t>
            </a:r>
            <a:r>
              <a:rPr lang="en-US" sz="1800" b="0" dirty="0"/>
              <a:t>=&gt;Gun v5.2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See follow up meetings on gun v5 on </a:t>
            </a:r>
            <a:r>
              <a:rPr lang="en-US" sz="1800" b="0" dirty="0">
                <a:hlinkClick r:id="rId4"/>
              </a:rPr>
              <a:t>indico category</a:t>
            </a:r>
            <a:r>
              <a:rPr lang="en-US" sz="1800" b="0" dirty="0"/>
              <a:t> between July 2024 – Feb 2025 &amp; handover to EN-MME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BC950B-568C-57E0-607F-06D7BA58E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GO/No-go decision June-2024, time pressure to deliver a working gun by LS3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66D96-1C6A-6CE2-FFFC-DCC770CC1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5FFCC2-E058-F476-FDB8-4265B69F7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87E71E-6FB6-1921-8C02-4D426C914A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733" y="1007520"/>
            <a:ext cx="8231860" cy="43743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2E0A2F-FE7A-9A73-D677-7B7FC87DD4FB}"/>
              </a:ext>
            </a:extLst>
          </p:cNvPr>
          <p:cNvSpPr txBox="1"/>
          <p:nvPr/>
        </p:nvSpPr>
        <p:spPr>
          <a:xfrm>
            <a:off x="8612742" y="539436"/>
            <a:ext cx="29575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ighlight>
                  <a:srgbClr val="FFFF00"/>
                </a:highlight>
              </a:rPr>
              <a:t>NB: LS3 delay was announced in Sep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54EECA-7776-66C6-6853-827F8426CEA3}"/>
              </a:ext>
            </a:extLst>
          </p:cNvPr>
          <p:cNvSpPr txBox="1"/>
          <p:nvPr/>
        </p:nvSpPr>
        <p:spPr>
          <a:xfrm>
            <a:off x="10659482" y="2724021"/>
            <a:ext cx="10515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J. Cenede</a:t>
            </a:r>
          </a:p>
        </p:txBody>
      </p:sp>
    </p:spTree>
    <p:extLst>
      <p:ext uri="{BB962C8B-B14F-4D97-AF65-F5344CB8AC3E}">
        <p14:creationId xmlns:p14="http://schemas.microsoft.com/office/powerpoint/2010/main" val="2174318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7A5A71B3-4BBD-CB2C-0B8E-63D8E31634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504" r="56948" b="13039"/>
          <a:stretch/>
        </p:blipFill>
        <p:spPr>
          <a:xfrm>
            <a:off x="4570667" y="2541418"/>
            <a:ext cx="4674115" cy="172316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073C954-D401-2E8B-6F5F-EE49F11F9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Postmortem of Russian gun design</a:t>
            </a:r>
            <a:endParaRPr lang="en-CH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E36E8-22D6-4E2B-418A-7A94B298A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10 Sept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67EDC-620A-A660-E8AF-9AFC219B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Khatri | SY-BI-XEI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1E529-9F03-4641-21AF-1D792C87D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F46C21-6822-A851-990A-B3A776CEC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919" y="1880068"/>
            <a:ext cx="1935988" cy="19808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C34AC4-1952-B4C7-9C70-1ACFE8AC9B1C}"/>
              </a:ext>
            </a:extLst>
          </p:cNvPr>
          <p:cNvSpPr txBox="1"/>
          <p:nvPr/>
        </p:nvSpPr>
        <p:spPr>
          <a:xfrm>
            <a:off x="296070" y="3966194"/>
            <a:ext cx="299376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/>
              <a:t>Tantalum foils for radiative heat shield</a:t>
            </a:r>
          </a:p>
          <a:p>
            <a:pPr algn="l"/>
            <a:r>
              <a:rPr lang="en-CH" sz="1400" dirty="0"/>
              <a:t>inside hollow pierce electrode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B11F73-F48B-CA3C-7AC0-97C1CFB606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6388" y="4489549"/>
            <a:ext cx="2499090" cy="17569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F17B20-B585-EF5F-D722-4483C6A67DF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3607"/>
          <a:stretch/>
        </p:blipFill>
        <p:spPr>
          <a:xfrm>
            <a:off x="10298050" y="812756"/>
            <a:ext cx="1454807" cy="10543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44D7EA1-2A02-2E62-A724-AA5EE34AA999}"/>
              </a:ext>
            </a:extLst>
          </p:cNvPr>
          <p:cNvSpPr txBox="1"/>
          <p:nvPr/>
        </p:nvSpPr>
        <p:spPr>
          <a:xfrm>
            <a:off x="9858001" y="1904178"/>
            <a:ext cx="249908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Silver coated anode (thermal emissivity is about 10 times lower than that of 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98796A-BDCF-F076-4D2D-930FAD545E17}"/>
              </a:ext>
            </a:extLst>
          </p:cNvPr>
          <p:cNvSpPr txBox="1"/>
          <p:nvPr/>
        </p:nvSpPr>
        <p:spPr>
          <a:xfrm>
            <a:off x="1760173" y="5244084"/>
            <a:ext cx="249908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Cathode is far from ceramic, large ceramic tube air side,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33E28C-1C79-39D7-6C93-825B94C806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0803" y="4434883"/>
            <a:ext cx="1770634" cy="18140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6422F60-4C93-C639-85A6-D2EA4392ED60}"/>
              </a:ext>
            </a:extLst>
          </p:cNvPr>
          <p:cNvSpPr txBox="1"/>
          <p:nvPr/>
        </p:nvSpPr>
        <p:spPr>
          <a:xfrm>
            <a:off x="9775908" y="5228495"/>
            <a:ext cx="249908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c</a:t>
            </a:r>
            <a:r>
              <a:rPr lang="en-CH" sz="1400" dirty="0"/>
              <a:t>athode inside chamber that has metal strips </a:t>
            </a:r>
            <a:r>
              <a:rPr lang="en-CH" sz="1400"/>
              <a:t>for </a:t>
            </a:r>
            <a:r>
              <a:rPr lang="en-US" sz="1400" dirty="0"/>
              <a:t>thermal shield, cooling water behind</a:t>
            </a:r>
            <a:endParaRPr lang="en-CH" sz="1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5E1D089-022F-0793-BF8A-30AC5F7C8A5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835" t="13496" r="50991" b="26740"/>
          <a:stretch/>
        </p:blipFill>
        <p:spPr>
          <a:xfrm>
            <a:off x="4447509" y="604116"/>
            <a:ext cx="4797273" cy="169496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31B1D1D-6CA8-5C19-AD65-ADF2C363AE48}"/>
              </a:ext>
            </a:extLst>
          </p:cNvPr>
          <p:cNvSpPr txBox="1"/>
          <p:nvPr/>
        </p:nvSpPr>
        <p:spPr>
          <a:xfrm>
            <a:off x="4877153" y="2248382"/>
            <a:ext cx="8079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ceramic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424DE9-3029-CF4B-7FD3-18BACDBD7C11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281110" y="2525381"/>
            <a:ext cx="121321" cy="7960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ABB8EF9-EDCF-1F27-1F76-69F9923F1EA1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5281110" y="1897478"/>
            <a:ext cx="198730" cy="3509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6544839-8C47-5336-2E86-ED23DD8C8DCC}"/>
              </a:ext>
            </a:extLst>
          </p:cNvPr>
          <p:cNvSpPr txBox="1"/>
          <p:nvPr/>
        </p:nvSpPr>
        <p:spPr>
          <a:xfrm>
            <a:off x="6086986" y="2266891"/>
            <a:ext cx="820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cathode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43D537B-3C61-6B2E-09A0-D61ED9EF9F91}"/>
              </a:ext>
            </a:extLst>
          </p:cNvPr>
          <p:cNvCxnSpPr>
            <a:cxnSpLocks/>
          </p:cNvCxnSpPr>
          <p:nvPr/>
        </p:nvCxnSpPr>
        <p:spPr>
          <a:xfrm flipH="1">
            <a:off x="6197030" y="2485797"/>
            <a:ext cx="188110" cy="31746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5BCD0E4-5331-A709-FD8A-A726D7668A36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6907724" y="1522788"/>
            <a:ext cx="248532" cy="8826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8401146-827D-33A2-DD5A-E63DE86C7890}"/>
              </a:ext>
            </a:extLst>
          </p:cNvPr>
          <p:cNvCxnSpPr>
            <a:cxnSpLocks/>
          </p:cNvCxnSpPr>
          <p:nvPr/>
        </p:nvCxnSpPr>
        <p:spPr>
          <a:xfrm>
            <a:off x="5531846" y="2562732"/>
            <a:ext cx="581028" cy="7586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51AC30C-AABB-D695-D10E-E475255B6CAE}"/>
              </a:ext>
            </a:extLst>
          </p:cNvPr>
          <p:cNvCxnSpPr>
            <a:cxnSpLocks/>
          </p:cNvCxnSpPr>
          <p:nvPr/>
        </p:nvCxnSpPr>
        <p:spPr>
          <a:xfrm flipV="1">
            <a:off x="5531846" y="1831915"/>
            <a:ext cx="665184" cy="4538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59B8CAA-479E-3501-60A8-B7EF1D7238DF}"/>
              </a:ext>
            </a:extLst>
          </p:cNvPr>
          <p:cNvCxnSpPr>
            <a:cxnSpLocks/>
          </p:cNvCxnSpPr>
          <p:nvPr/>
        </p:nvCxnSpPr>
        <p:spPr>
          <a:xfrm>
            <a:off x="7496460" y="3885231"/>
            <a:ext cx="1340435" cy="9857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204AFA8-228E-0A08-41A8-2E1D5430D468}"/>
              </a:ext>
            </a:extLst>
          </p:cNvPr>
          <p:cNvCxnSpPr>
            <a:cxnSpLocks/>
          </p:cNvCxnSpPr>
          <p:nvPr/>
        </p:nvCxnSpPr>
        <p:spPr>
          <a:xfrm flipV="1">
            <a:off x="8897239" y="1359682"/>
            <a:ext cx="1708214" cy="323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EC38506E-2DFB-8D31-B207-2E8BDBCC40D3}"/>
              </a:ext>
            </a:extLst>
          </p:cNvPr>
          <p:cNvSpPr txBox="1"/>
          <p:nvPr/>
        </p:nvSpPr>
        <p:spPr>
          <a:xfrm>
            <a:off x="9268142" y="3110723"/>
            <a:ext cx="1869101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/>
              <a:t>Cooling water</a:t>
            </a:r>
          </a:p>
          <a:p>
            <a:pPr algn="l"/>
            <a:r>
              <a:rPr lang="en-CH" sz="1400" dirty="0"/>
              <a:t>on the outside of anode</a:t>
            </a:r>
          </a:p>
          <a:p>
            <a:pPr algn="l"/>
            <a:r>
              <a:rPr lang="en-CH" sz="1400" dirty="0"/>
              <a:t>chamber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D63896-A128-A046-1D93-C0DCF291DEED}"/>
              </a:ext>
            </a:extLst>
          </p:cNvPr>
          <p:cNvSpPr txBox="1"/>
          <p:nvPr/>
        </p:nvSpPr>
        <p:spPr>
          <a:xfrm>
            <a:off x="642942" y="600377"/>
            <a:ext cx="270230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rgbClr val="FF0000"/>
                </a:solidFill>
              </a:rPr>
              <a:t>Russians had thought through about the thermal management very carefully 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3615F7-6D83-88F4-6502-7BEFE358A87F}"/>
              </a:ext>
            </a:extLst>
          </p:cNvPr>
          <p:cNvSpPr txBox="1"/>
          <p:nvPr/>
        </p:nvSpPr>
        <p:spPr>
          <a:xfrm>
            <a:off x="10831483" y="104110"/>
            <a:ext cx="10515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J. Cenede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C6943A-BDE4-82A1-36D1-30DC73F043B4}"/>
              </a:ext>
            </a:extLst>
          </p:cNvPr>
          <p:cNvSpPr txBox="1"/>
          <p:nvPr/>
        </p:nvSpPr>
        <p:spPr>
          <a:xfrm>
            <a:off x="177088" y="6092583"/>
            <a:ext cx="33060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hlinkClick r:id="rId9"/>
              </a:rPr>
              <a:t>old AD e-cooler gun, NIM A, 1995, I. N. Meshkov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74110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4B7B6F-8D42-748B-4B25-FA8103A34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Russian + Gun v4 = Gun v5.2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1305F-F7B7-F9FF-DA38-5C92FC64D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5E19C9-8921-0425-E1FE-D4938C141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DF4D47-BD20-676F-01A1-8041013B7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4996" y="2574614"/>
            <a:ext cx="3068076" cy="14200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C3C138-5672-9051-06D3-48DE94693C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35" t="13496" r="50991" b="26740"/>
          <a:stretch/>
        </p:blipFill>
        <p:spPr>
          <a:xfrm>
            <a:off x="578359" y="1892843"/>
            <a:ext cx="2850596" cy="10071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5B9131-60F9-E400-D42A-CA8E2BE21E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417957" y="2815046"/>
            <a:ext cx="1265541" cy="27564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5F8045-DDA9-ACAC-3C5B-3ED2A6BF4FB3}"/>
              </a:ext>
            </a:extLst>
          </p:cNvPr>
          <p:cNvSpPr txBox="1"/>
          <p:nvPr/>
        </p:nvSpPr>
        <p:spPr>
          <a:xfrm>
            <a:off x="2050728" y="2883393"/>
            <a:ext cx="330219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4400" dirty="0"/>
              <a:t>+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C72467-3620-5892-49FA-E7B25DC5D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2827" y="2270588"/>
            <a:ext cx="3798598" cy="1884689"/>
          </a:xfrm>
          <a:prstGeom prst="rect">
            <a:avLst/>
          </a:prstGeom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05A3280E-A914-921D-F04D-8C09D16C7ED8}"/>
              </a:ext>
            </a:extLst>
          </p:cNvPr>
          <p:cNvSpPr/>
          <p:nvPr/>
        </p:nvSpPr>
        <p:spPr>
          <a:xfrm>
            <a:off x="4078505" y="3088793"/>
            <a:ext cx="578902" cy="40481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A088F196-368B-58D8-8A90-7367076ACBF7}"/>
              </a:ext>
            </a:extLst>
          </p:cNvPr>
          <p:cNvSpPr/>
          <p:nvPr/>
        </p:nvSpPr>
        <p:spPr>
          <a:xfrm>
            <a:off x="7726873" y="3082245"/>
            <a:ext cx="578902" cy="40481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8F881E-2D0D-E01E-755C-81EC085832AA}"/>
              </a:ext>
            </a:extLst>
          </p:cNvPr>
          <p:cNvSpPr txBox="1"/>
          <p:nvPr/>
        </p:nvSpPr>
        <p:spPr>
          <a:xfrm>
            <a:off x="875200" y="1301728"/>
            <a:ext cx="26673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Ceramic resistance tested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8EB9D6-56C8-5EFD-F27F-D4D12754646D}"/>
              </a:ext>
            </a:extLst>
          </p:cNvPr>
          <p:cNvSpPr txBox="1"/>
          <p:nvPr/>
        </p:nvSpPr>
        <p:spPr>
          <a:xfrm>
            <a:off x="266332" y="5066949"/>
            <a:ext cx="36548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Electrode shape (perveance) tested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D783D2-5849-2447-F0AA-BAB00E70938C}"/>
              </a:ext>
            </a:extLst>
          </p:cNvPr>
          <p:cNvSpPr txBox="1"/>
          <p:nvPr/>
        </p:nvSpPr>
        <p:spPr>
          <a:xfrm>
            <a:off x="8044666" y="4281799"/>
            <a:ext cx="445679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Final gun based on </a:t>
            </a:r>
          </a:p>
          <a:p>
            <a:pPr algn="ctr"/>
            <a:r>
              <a:rPr lang="en-US" dirty="0"/>
              <a:t>known working solutions</a:t>
            </a:r>
          </a:p>
          <a:p>
            <a:pPr algn="ctr"/>
            <a:r>
              <a:rPr lang="en-US" dirty="0"/>
              <a:t>(high confidence)</a:t>
            </a:r>
          </a:p>
          <a:p>
            <a:pPr algn="ctr"/>
            <a:r>
              <a:rPr lang="en-US" dirty="0"/>
              <a:t>but of course, needs to be tested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40DCD023-3EFD-EE1F-94D7-AA629E9774CE}"/>
              </a:ext>
            </a:extLst>
          </p:cNvPr>
          <p:cNvSpPr/>
          <p:nvPr/>
        </p:nvSpPr>
        <p:spPr>
          <a:xfrm>
            <a:off x="3428954" y="1746607"/>
            <a:ext cx="577967" cy="308919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40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809093-C230-8E0E-8A57-7773DD947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From the lessons learned + Russian gun inspiration: keep the ceramic temperature low by </a:t>
            </a:r>
          </a:p>
          <a:p>
            <a:pPr marL="666900" lvl="2" indent="-342900">
              <a:buFont typeface="+mj-lt"/>
              <a:buAutoNum type="arabicPeriod"/>
            </a:pPr>
            <a:r>
              <a:rPr lang="en-US" dirty="0"/>
              <a:t>increase distance from cathode (12 cm =&gt; 6 cm)</a:t>
            </a:r>
          </a:p>
          <a:p>
            <a:pPr marL="666900" lvl="2" indent="-342900">
              <a:buFont typeface="+mj-lt"/>
              <a:buAutoNum type="arabicPeriod"/>
            </a:pPr>
            <a:r>
              <a:rPr lang="en-US" dirty="0"/>
              <a:t>add tantalum shield around cathode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7BD689-EDAB-B400-60A9-6E0028124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2526"/>
            <a:ext cx="11376025" cy="420769"/>
          </a:xfrm>
        </p:spPr>
        <p:txBody>
          <a:bodyPr/>
          <a:lstStyle/>
          <a:p>
            <a:r>
              <a:rPr lang="en-US" sz="3200" baseline="-25000" dirty="0"/>
              <a:t>Quick fix (bricolage) in Gun v4 for further tests – Gun v4.2 was born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1EE5A-587B-CB2F-1EAE-1A8BB427D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81565-AE80-35EC-B0FC-B50DBC636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A1A553-78EF-7006-D907-B25D304A8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139" y="2807248"/>
            <a:ext cx="4848903" cy="31675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1B4D18-3FE5-7CC2-AFEA-CDA944328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5956" y="1168207"/>
            <a:ext cx="2862998" cy="11797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3A5877-A95B-9753-6E97-8D1C64C054E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4518"/>
          <a:stretch>
            <a:fillRect/>
          </a:stretch>
        </p:blipFill>
        <p:spPr>
          <a:xfrm>
            <a:off x="9329003" y="1193016"/>
            <a:ext cx="2862997" cy="11548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501C4A-6FDA-B1E9-96CD-4160B8B206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225" y="2260151"/>
            <a:ext cx="2494878" cy="38414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19C4C0-B9D9-0692-2FAF-B399B76E14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8636" y="2260151"/>
            <a:ext cx="2347227" cy="3778185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5792BAC3-5342-2B47-93C9-14E12E2E2CD0}"/>
              </a:ext>
            </a:extLst>
          </p:cNvPr>
          <p:cNvSpPr/>
          <p:nvPr/>
        </p:nvSpPr>
        <p:spPr>
          <a:xfrm>
            <a:off x="2784297" y="3924728"/>
            <a:ext cx="560946" cy="57535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91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2EEC5B-B4CA-AD90-08D0-2D1C8B9C2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Gun v4.2.1 (Macor)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B7B3A-B687-E747-4F76-1683EB385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FA05CE-776B-5204-CDC0-0D4CFAA61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577CD0C-1DFF-C93C-A6BA-9D05B9E345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321750"/>
              </p:ext>
            </p:extLst>
          </p:nvPr>
        </p:nvGraphicFramePr>
        <p:xfrm>
          <a:off x="9090349" y="205957"/>
          <a:ext cx="2920143" cy="1223854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973381">
                  <a:extLst>
                    <a:ext uri="{9D8B030D-6E8A-4147-A177-3AD203B41FA5}">
                      <a16:colId xmlns:a16="http://schemas.microsoft.com/office/drawing/2014/main" val="1132282564"/>
                    </a:ext>
                  </a:extLst>
                </a:gridCol>
                <a:gridCol w="973381">
                  <a:extLst>
                    <a:ext uri="{9D8B030D-6E8A-4147-A177-3AD203B41FA5}">
                      <a16:colId xmlns:a16="http://schemas.microsoft.com/office/drawing/2014/main" val="209101828"/>
                    </a:ext>
                  </a:extLst>
                </a:gridCol>
                <a:gridCol w="973381">
                  <a:extLst>
                    <a:ext uri="{9D8B030D-6E8A-4147-A177-3AD203B41FA5}">
                      <a16:colId xmlns:a16="http://schemas.microsoft.com/office/drawing/2014/main" val="2850993880"/>
                    </a:ext>
                  </a:extLst>
                </a:gridCol>
              </a:tblGrid>
              <a:tr h="34915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 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1000 ℃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6509"/>
                  </a:ext>
                </a:extLst>
              </a:tr>
              <a:tr h="431374">
                <a:tc>
                  <a:txBody>
                    <a:bodyPr/>
                    <a:lstStyle/>
                    <a:p>
                      <a:r>
                        <a:rPr lang="en-US" sz="1000" dirty="0"/>
                        <a:t>Cathode</a:t>
                      </a:r>
                    </a:p>
                    <a:p>
                      <a:r>
                        <a:rPr lang="en-US" sz="1000" dirty="0"/>
                        <a:t>to GND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&gt; TOhm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30 </a:t>
                      </a:r>
                      <a:r>
                        <a:rPr lang="en-US" sz="1000" dirty="0" err="1"/>
                        <a:t>GOhm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582244"/>
                  </a:ext>
                </a:extLst>
              </a:tr>
              <a:tr h="349154">
                <a:tc>
                  <a:txBody>
                    <a:bodyPr/>
                    <a:lstStyle/>
                    <a:p>
                      <a:r>
                        <a:rPr lang="en-US" sz="1000" dirty="0"/>
                        <a:t>GRID</a:t>
                      </a:r>
                    </a:p>
                    <a:p>
                      <a:r>
                        <a:rPr lang="en-US" sz="1000" dirty="0"/>
                        <a:t>to GND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&gt; TOhm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7 </a:t>
                      </a:r>
                      <a:r>
                        <a:rPr lang="en-US" sz="1000" dirty="0" err="1"/>
                        <a:t>GOhm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28319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E72CA390-F904-5147-E414-3403DBDEC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132" y="536869"/>
            <a:ext cx="7772400" cy="56404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27B59D-B1F6-6EDB-BBFA-370896DBC19D}"/>
              </a:ext>
            </a:extLst>
          </p:cNvPr>
          <p:cNvSpPr txBox="1"/>
          <p:nvPr/>
        </p:nvSpPr>
        <p:spPr>
          <a:xfrm>
            <a:off x="8681663" y="2363056"/>
            <a:ext cx="3199594" cy="24929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2.47 A @ 27 keV</a:t>
            </a:r>
          </a:p>
          <a:p>
            <a:pPr algn="l"/>
            <a:endParaRPr lang="en-US" dirty="0">
              <a:solidFill>
                <a:srgbClr val="00B050"/>
              </a:solidFill>
            </a:endParaRPr>
          </a:p>
          <a:p>
            <a:pPr algn="l"/>
            <a:r>
              <a:rPr lang="en-US" dirty="0"/>
              <a:t>But: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perveance 1.6 instead of 2.1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only for 5 minutes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E-loss = 2.5 mA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Vacuum 2E-7 mbar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Filament @ 950 ℃ (11.5 A)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296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C548A3-1EA6-C0DB-820E-1EBFCDF0F8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BC3AB2-C7C9-60DE-2339-A1412711A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Gun v4.2.2 (</a:t>
            </a:r>
            <a:r>
              <a:rPr lang="en-US" sz="2400" dirty="0" err="1"/>
              <a:t>Shapal</a:t>
            </a:r>
            <a:r>
              <a:rPr lang="en-US" sz="2400" dirty="0"/>
              <a:t>)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6AD8C-6966-A26B-98CC-D3E18C3BE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2F4522-1E0C-8F7E-541A-C145239FE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87A380-9D35-A66B-3439-F0134C75E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65" y="646826"/>
            <a:ext cx="6656798" cy="55643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5379E4-21E4-F1A4-9D20-C94C165A8B89}"/>
              </a:ext>
            </a:extLst>
          </p:cNvPr>
          <p:cNvSpPr txBox="1"/>
          <p:nvPr/>
        </p:nvSpPr>
        <p:spPr>
          <a:xfrm>
            <a:off x="7839182" y="223799"/>
            <a:ext cx="12952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linkClick r:id="rId3"/>
              </a:rPr>
              <a:t>Logbook link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2B337A-74F1-9246-7DA1-6494740135B2}"/>
              </a:ext>
            </a:extLst>
          </p:cNvPr>
          <p:cNvSpPr txBox="1"/>
          <p:nvPr/>
        </p:nvSpPr>
        <p:spPr>
          <a:xfrm>
            <a:off x="6934086" y="1643865"/>
            <a:ext cx="5257914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Many problems, was not clear: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Vacuum vented with Argon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Ion pump dead (only TMP)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Low perveance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Spark and could not reach 27 kV dry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Very bad vacuum (cathode supplier &lt;1E-6 mbar)</a:t>
            </a:r>
          </a:p>
        </p:txBody>
      </p:sp>
    </p:spTree>
    <p:extLst>
      <p:ext uri="{BB962C8B-B14F-4D97-AF65-F5344CB8AC3E}">
        <p14:creationId xmlns:p14="http://schemas.microsoft.com/office/powerpoint/2010/main" val="493744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D91AD-DDFB-FD27-5270-CD8FB02F48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DF4DA6-D024-38B4-21C4-7F0AA4FF9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Gun v4.2.3 (Alumina)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3818C-6766-B18A-E3E3-57F2E27BA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41D36-1ADA-870B-6BDB-108C5E361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79ECB8-7753-8392-A882-498C3EC646F3}"/>
              </a:ext>
            </a:extLst>
          </p:cNvPr>
          <p:cNvSpPr txBox="1"/>
          <p:nvPr/>
        </p:nvSpPr>
        <p:spPr>
          <a:xfrm>
            <a:off x="8770239" y="5507565"/>
            <a:ext cx="30137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Credit: A. </a:t>
            </a:r>
            <a:r>
              <a:rPr lang="en-US" dirty="0" err="1"/>
              <a:t>Frassier</a:t>
            </a:r>
            <a:r>
              <a:rPr lang="en-US" dirty="0"/>
              <a:t>, J. Cenede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8CDB64-6857-0E75-30B8-B858806C1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52" y="3638957"/>
            <a:ext cx="7772400" cy="25936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273935-CC01-1FCE-FE8B-D1B99AE45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1832" y="0"/>
            <a:ext cx="6140168" cy="49357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2D2E46-6E4F-7AAC-24A2-F7E02D866C0A}"/>
              </a:ext>
            </a:extLst>
          </p:cNvPr>
          <p:cNvSpPr txBox="1"/>
          <p:nvPr/>
        </p:nvSpPr>
        <p:spPr>
          <a:xfrm>
            <a:off x="1240733" y="936010"/>
            <a:ext cx="2259145" cy="24929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C000"/>
                </a:solidFill>
              </a:rPr>
              <a:t>2.3 A</a:t>
            </a:r>
            <a:r>
              <a:rPr lang="en-US" dirty="0">
                <a:solidFill>
                  <a:srgbClr val="00B050"/>
                </a:solidFill>
              </a:rPr>
              <a:t> @ 27 keV</a:t>
            </a:r>
          </a:p>
          <a:p>
            <a:r>
              <a:rPr lang="en-US" dirty="0">
                <a:solidFill>
                  <a:srgbClr val="00B050"/>
                </a:solidFill>
              </a:rPr>
              <a:t>perveance 2.1</a:t>
            </a:r>
          </a:p>
          <a:p>
            <a:r>
              <a:rPr lang="en-US" dirty="0">
                <a:solidFill>
                  <a:srgbClr val="00B050"/>
                </a:solidFill>
              </a:rPr>
              <a:t>Cathode @ 1000℃</a:t>
            </a:r>
          </a:p>
          <a:p>
            <a:pPr algn="l"/>
            <a:endParaRPr lang="en-US" dirty="0">
              <a:solidFill>
                <a:srgbClr val="00B050"/>
              </a:solidFill>
            </a:endParaRPr>
          </a:p>
          <a:p>
            <a:pPr algn="l"/>
            <a:endParaRPr lang="en-US" dirty="0">
              <a:solidFill>
                <a:srgbClr val="00B050"/>
              </a:solidFill>
            </a:endParaRPr>
          </a:p>
          <a:p>
            <a:pPr algn="l"/>
            <a:r>
              <a:rPr lang="en-US" dirty="0"/>
              <a:t>But: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only for 10 minutes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E-loss = 4.3 mA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Vacuum 2E-7 mbar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ACE020-6CE5-FF0F-6308-AF98DE53AD61}"/>
              </a:ext>
            </a:extLst>
          </p:cNvPr>
          <p:cNvSpPr txBox="1"/>
          <p:nvPr/>
        </p:nvSpPr>
        <p:spPr>
          <a:xfrm>
            <a:off x="568925" y="1858363"/>
            <a:ext cx="53219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ighlight>
                  <a:srgbClr val="FFFF00"/>
                </a:highlight>
              </a:rPr>
              <a:t>Low perveance was just human error (Jean found it)</a:t>
            </a:r>
          </a:p>
        </p:txBody>
      </p:sp>
    </p:spTree>
    <p:extLst>
      <p:ext uri="{BB962C8B-B14F-4D97-AF65-F5344CB8AC3E}">
        <p14:creationId xmlns:p14="http://schemas.microsoft.com/office/powerpoint/2010/main" val="294410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77EF1B-1DD3-C313-62DC-4D6EF656A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Other limitations of gun v4 (exposed ceramic)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9CC5D-8C4F-B309-1324-173019ED5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7686EA-CC6B-A590-6E39-6B7FF5E99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C89E02-8DC2-DE4B-028A-00566D12E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691" y="3865218"/>
            <a:ext cx="2289492" cy="23904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868801-01D9-E31A-9E0A-B19C943043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8951" y="1168308"/>
            <a:ext cx="2282705" cy="13038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32A2A8-5931-F904-5C84-433AD28E7773}"/>
              </a:ext>
            </a:extLst>
          </p:cNvPr>
          <p:cNvSpPr txBox="1"/>
          <p:nvPr/>
        </p:nvSpPr>
        <p:spPr>
          <a:xfrm>
            <a:off x="3997739" y="720370"/>
            <a:ext cx="64607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2F2F2F"/>
                </a:solidFill>
              </a:rPr>
              <a:t>Overheating of cathode caused Molybdenum evaporation</a:t>
            </a:r>
          </a:p>
          <a:p>
            <a:r>
              <a:rPr lang="en-US" dirty="0">
                <a:solidFill>
                  <a:srgbClr val="2F2F2F"/>
                </a:solidFill>
              </a:rPr>
              <a:t>(17 A instead of 12 A)</a:t>
            </a:r>
            <a:endParaRPr lang="en-US" noProof="0" dirty="0">
              <a:solidFill>
                <a:srgbClr val="2F2F2F"/>
              </a:solidFill>
            </a:endParaRPr>
          </a:p>
          <a:p>
            <a:r>
              <a:rPr lang="en-US" sz="1200" noProof="0" dirty="0">
                <a:solidFill>
                  <a:srgbClr val="FF0000"/>
                </a:solidFill>
              </a:rPr>
              <a:t> </a:t>
            </a:r>
            <a:endParaRPr lang="en-US" sz="1200" noProof="0" dirty="0"/>
          </a:p>
        </p:txBody>
      </p:sp>
      <p:pic>
        <p:nvPicPr>
          <p:cNvPr id="10" name="Picture 9" descr="Close-up of a machine with a few cylinders&#10;&#10;Description automatically generated">
            <a:extLst>
              <a:ext uri="{FF2B5EF4-FFF2-40B4-BE49-F238E27FC236}">
                <a16:creationId xmlns:a16="http://schemas.microsoft.com/office/drawing/2014/main" id="{EE040F73-B8ED-4C7E-D3EA-60BE3EA0BA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771753"/>
            <a:ext cx="3165597" cy="23741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6837D6-D60D-F7ED-2E85-CA27ACBD1BA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863" t="14169" r="19039" b="39709"/>
          <a:stretch>
            <a:fillRect/>
          </a:stretch>
        </p:blipFill>
        <p:spPr>
          <a:xfrm>
            <a:off x="10153436" y="2545032"/>
            <a:ext cx="1908220" cy="15172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B701CAE-F6B8-BA42-7E2F-B775D7048F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09872" y="4170666"/>
            <a:ext cx="2551784" cy="20687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32C325-6493-A49D-F2A0-205DA25556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2734" y="3521810"/>
            <a:ext cx="3532083" cy="271760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B7AE93C-8622-F05B-BB35-782AF5103574}"/>
              </a:ext>
            </a:extLst>
          </p:cNvPr>
          <p:cNvCxnSpPr/>
          <p:nvPr/>
        </p:nvCxnSpPr>
        <p:spPr>
          <a:xfrm flipH="1">
            <a:off x="7736369" y="3996596"/>
            <a:ext cx="216877" cy="50995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4A91A42-9444-12B6-00DF-0AED5567AF04}"/>
              </a:ext>
            </a:extLst>
          </p:cNvPr>
          <p:cNvSpPr txBox="1"/>
          <p:nvPr/>
        </p:nvSpPr>
        <p:spPr>
          <a:xfrm>
            <a:off x="7428775" y="3650278"/>
            <a:ext cx="18594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Molybdenum</a:t>
            </a:r>
            <a:r>
              <a:rPr lang="en-US" dirty="0">
                <a:solidFill>
                  <a:srgbClr val="FF0000"/>
                </a:solidFill>
              </a:rPr>
              <a:t> (Mo)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11BBCE-06A5-8616-93BF-C24D79A8086C}"/>
              </a:ext>
            </a:extLst>
          </p:cNvPr>
          <p:cNvSpPr txBox="1"/>
          <p:nvPr/>
        </p:nvSpPr>
        <p:spPr>
          <a:xfrm rot="19076640">
            <a:off x="5800872" y="4925863"/>
            <a:ext cx="14875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Stainless steel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5A2672-48C7-02CA-715F-599B88661927}"/>
              </a:ext>
            </a:extLst>
          </p:cNvPr>
          <p:cNvSpPr txBox="1"/>
          <p:nvPr/>
        </p:nvSpPr>
        <p:spPr>
          <a:xfrm>
            <a:off x="6396322" y="6060686"/>
            <a:ext cx="232275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Image courtesy: Marc </a:t>
            </a:r>
            <a:r>
              <a:rPr lang="en-US" sz="1000" dirty="0" err="1"/>
              <a:t>Thiebert</a:t>
            </a:r>
            <a:r>
              <a:rPr lang="en-US" sz="1000" dirty="0"/>
              <a:t> (TE-VSC)</a:t>
            </a:r>
            <a:endParaRPr lang="en-GB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E449C3-7B8A-2690-2659-80AA97C527C0}"/>
              </a:ext>
            </a:extLst>
          </p:cNvPr>
          <p:cNvSpPr txBox="1"/>
          <p:nvPr/>
        </p:nvSpPr>
        <p:spPr>
          <a:xfrm>
            <a:off x="4562485" y="504926"/>
            <a:ext cx="654506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highlight>
                  <a:srgbClr val="FFFF00"/>
                </a:highlight>
              </a:rPr>
              <a:t>Risk of contamination of ceramic when exposed directly to the ion path (sputtering)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97A1A7-3873-B33C-92DD-F93A11587D3D}"/>
              </a:ext>
            </a:extLst>
          </p:cNvPr>
          <p:cNvSpPr txBox="1"/>
          <p:nvPr/>
        </p:nvSpPr>
        <p:spPr>
          <a:xfrm>
            <a:off x="141311" y="3576875"/>
            <a:ext cx="418864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highlight>
                  <a:srgbClr val="FFFF00"/>
                </a:highlight>
              </a:rPr>
              <a:t>Pink residue possibly due to copper wire evaporation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3B5F7B-FEF3-95CB-2E7F-C532C1F350F6}"/>
              </a:ext>
            </a:extLst>
          </p:cNvPr>
          <p:cNvSpPr txBox="1"/>
          <p:nvPr/>
        </p:nvSpPr>
        <p:spPr>
          <a:xfrm>
            <a:off x="663937" y="534420"/>
            <a:ext cx="256640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Clean gun assembly before use.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EFED6B-0DF4-5BBF-71CB-0026D2D2C69C}"/>
              </a:ext>
            </a:extLst>
          </p:cNvPr>
          <p:cNvSpPr txBox="1"/>
          <p:nvPr/>
        </p:nvSpPr>
        <p:spPr>
          <a:xfrm>
            <a:off x="3390236" y="4603614"/>
            <a:ext cx="177409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Resistance at room temperature reduced from Tohm to 200 </a:t>
            </a:r>
            <a:r>
              <a:rPr lang="en-US" sz="1200" dirty="0" err="1"/>
              <a:t>Gohm</a:t>
            </a:r>
            <a:r>
              <a:rPr lang="en-US" sz="1200" dirty="0"/>
              <a:t>.</a:t>
            </a:r>
          </a:p>
          <a:p>
            <a:pPr algn="l"/>
            <a:endParaRPr lang="en-US" sz="1200" dirty="0"/>
          </a:p>
          <a:p>
            <a:pPr algn="l"/>
            <a:r>
              <a:rPr lang="en-US" sz="1200" dirty="0"/>
              <a:t>Never recovered even after cleaning !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FAC0E2-C2A0-6067-7AF8-0E212CDAF04D}"/>
              </a:ext>
            </a:extLst>
          </p:cNvPr>
          <p:cNvSpPr txBox="1"/>
          <p:nvPr/>
        </p:nvSpPr>
        <p:spPr>
          <a:xfrm>
            <a:off x="3880631" y="1672521"/>
            <a:ext cx="559127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Mechanical alignment not guaranteed in this design (said by EN-MME)</a:t>
            </a:r>
          </a:p>
        </p:txBody>
      </p:sp>
      <p:pic>
        <p:nvPicPr>
          <p:cNvPr id="23" name="Picture 22" descr="A close up of a pipe&#10;&#10;Description automatically generated">
            <a:extLst>
              <a:ext uri="{FF2B5EF4-FFF2-40B4-BE49-F238E27FC236}">
                <a16:creationId xmlns:a16="http://schemas.microsoft.com/office/drawing/2014/main" id="{5E5B15A1-0EB0-F666-650F-716DD078358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361" t="20135" r="4969" b="30090"/>
          <a:stretch/>
        </p:blipFill>
        <p:spPr>
          <a:xfrm>
            <a:off x="4758278" y="1899511"/>
            <a:ext cx="2282705" cy="135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58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6" grpId="0"/>
      <p:bldP spid="17" grpId="0"/>
      <p:bldP spid="18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43929C2-864A-760A-3A23-45633EA353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6692423"/>
              </p:ext>
            </p:extLst>
          </p:nvPr>
        </p:nvGraphicFramePr>
        <p:xfrm>
          <a:off x="407989" y="732313"/>
          <a:ext cx="11376024" cy="2787969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22003">
                  <a:extLst>
                    <a:ext uri="{9D8B030D-6E8A-4147-A177-3AD203B41FA5}">
                      <a16:colId xmlns:a16="http://schemas.microsoft.com/office/drawing/2014/main" val="1479929520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1515739467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2860307995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2250710881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2577423667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3223938149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3858127960"/>
                    </a:ext>
                  </a:extLst>
                </a:gridCol>
                <a:gridCol w="1422003">
                  <a:extLst>
                    <a:ext uri="{9D8B030D-6E8A-4147-A177-3AD203B41FA5}">
                      <a16:colId xmlns:a16="http://schemas.microsoft.com/office/drawing/2014/main" val="2827876168"/>
                    </a:ext>
                  </a:extLst>
                </a:gridCol>
              </a:tblGrid>
              <a:tr h="820981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Gun v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 keV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2.4 A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e-loss </a:t>
                      </a:r>
                    </a:p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&lt;300 </a:t>
                      </a:r>
                      <a:r>
                        <a:rPr lang="en-IN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uA</a:t>
                      </a:r>
                      <a:endParaRPr lang="en-IN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24h tested </a:t>
                      </a:r>
                    </a:p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 DC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cathode @ 1000 C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 = 2400 Gauss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Perveance &gt;2.1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240634"/>
                  </a:ext>
                </a:extLst>
              </a:tr>
              <a:tr h="49174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5601956"/>
                  </a:ext>
                </a:extLst>
              </a:tr>
              <a:tr h="49174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4.2.1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2132086"/>
                  </a:ext>
                </a:extLst>
              </a:tr>
              <a:tr h="49174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4.2.2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1188401"/>
                  </a:ext>
                </a:extLst>
              </a:tr>
              <a:tr h="49174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4.2.3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2765641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76A8C06-0479-5A81-F8E1-2753E47DF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Results 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1DDD3-F9CE-178A-EC7A-012FC396B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670D1D-B590-BE91-C0BB-D84C53F21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CF18EF-5146-338D-BE17-1CDD9C7AC075}"/>
              </a:ext>
            </a:extLst>
          </p:cNvPr>
          <p:cNvSpPr txBox="1"/>
          <p:nvPr/>
        </p:nvSpPr>
        <p:spPr>
          <a:xfrm>
            <a:off x="2708910" y="3966070"/>
            <a:ext cx="8572860" cy="19389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Yes, the proto gun has demonstrated energy, intensity and perveance.</a:t>
            </a:r>
          </a:p>
          <a:p>
            <a:pPr algn="l"/>
            <a:r>
              <a:rPr lang="en-US" dirty="0"/>
              <a:t>But to put in the machine, needs “yes” in every column !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Oh and the vacuum should be 1E-10 mbar at least for AD</a:t>
            </a:r>
          </a:p>
          <a:p>
            <a:pPr algn="l"/>
            <a:r>
              <a:rPr lang="en-US" dirty="0"/>
              <a:t>(outgassing and ESD + SEY)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Note: e-loss = real e-beam loss + current in ceramic + current in collector water pipe</a:t>
            </a:r>
          </a:p>
        </p:txBody>
      </p:sp>
    </p:spTree>
    <p:extLst>
      <p:ext uri="{BB962C8B-B14F-4D97-AF65-F5344CB8AC3E}">
        <p14:creationId xmlns:p14="http://schemas.microsoft.com/office/powerpoint/2010/main" val="3862522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F7634B-7A32-96A6-DBB5-96C7CAA3F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Being a new design (high perveance, high B-field, expansion), R&amp;D was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v4.2 gun is not ready for installation but can work if proved all the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Proposed gun v5 has high confidence of working in new AD E-Cooler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Thank you, Alex, Jean, Gerard and Adriana for the collaboration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Special thanks to Jean for excellent work and his in-detail expertise for electron guns.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9F13BC-6795-3CFE-750C-370BADB05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C5E5C-0065-03FD-9D51-932CAF1AF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795C6B-3FE0-D7F9-DADF-1033AF3F7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463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CE5410-39F3-887B-462C-4F7D244A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Gun requirements/specs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Versions (design/production) and timeline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was tested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 outcome of the first gun (v4) and decision to make v5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 outcome after modifications: gun v4.2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Results summary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Conclusion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5DBA8-9FA6-968B-E05B-F9CA1DE7E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H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1BF13-06CA-F40E-DA22-6FFE9D67D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E64A4-69E9-4E10-2FE9-0DD9BB357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95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96DF2-E1CE-45F1-C548-1F032266252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1588"/>
            <a:ext cx="1543050" cy="365125"/>
          </a:xfrm>
        </p:spPr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A6677-267B-0E17-3CC8-02040EE6C06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56350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2E0595-5045-959F-3F03-237F80D30A02}"/>
              </a:ext>
            </a:extLst>
          </p:cNvPr>
          <p:cNvSpPr txBox="1"/>
          <p:nvPr/>
        </p:nvSpPr>
        <p:spPr>
          <a:xfrm>
            <a:off x="5390646" y="4835236"/>
            <a:ext cx="14107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EXTRA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879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7627EE-C3CC-8E46-C040-E8B1635E8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Draft report on proto gun test results: </a:t>
            </a:r>
            <a:r>
              <a:rPr lang="en-US" b="0" dirty="0">
                <a:hlinkClick r:id="rId2"/>
              </a:rPr>
              <a:t>EDMS 3225048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Gun/Collector specifications: </a:t>
            </a:r>
            <a:r>
              <a:rPr lang="en-US" b="0" dirty="0">
                <a:hlinkClick r:id="rId3"/>
              </a:rPr>
              <a:t>EDMS </a:t>
            </a:r>
            <a:r>
              <a:rPr lang="en-IN" b="0" dirty="0">
                <a:hlinkClick r:id="rId3"/>
              </a:rPr>
              <a:t>3077160</a:t>
            </a:r>
            <a:endParaRPr lang="en-IN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CST simulations of mechanical tolerances vs beam quality: </a:t>
            </a:r>
            <a:r>
              <a:rPr lang="en-IN" b="0" dirty="0">
                <a:hlinkClick r:id="rId4"/>
              </a:rPr>
              <a:t>Indico ECTS 6 March 2025</a:t>
            </a:r>
            <a:endParaRPr lang="en-IN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Old gun paper: </a:t>
            </a:r>
            <a:r>
              <a:rPr lang="en-US" b="0" dirty="0">
                <a:hlinkClick r:id="rId5"/>
              </a:rPr>
              <a:t>old AD e-cooler gun, NIM A, 1995, I. N. Meshkov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Old collector paper: </a:t>
            </a:r>
            <a:r>
              <a:rPr lang="en-US" b="0" dirty="0">
                <a:hlinkClick r:id="rId6"/>
              </a:rPr>
              <a:t>old AD collector, NIM A, 1992, J. Bosser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4382B4-E7C1-502A-914B-1FD711F7D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83D0C-0501-DAFB-1B71-AC1BB2B63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A1BD1-183B-4988-4B57-1843CF362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E56DA0-C695-E6B4-7B48-682E894205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7730" y="3909060"/>
            <a:ext cx="5103322" cy="211836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8F2984D-DB0D-9742-BA49-3DAFD5903155}"/>
              </a:ext>
            </a:extLst>
          </p:cNvPr>
          <p:cNvSpPr/>
          <p:nvPr/>
        </p:nvSpPr>
        <p:spPr>
          <a:xfrm>
            <a:off x="925830" y="5406390"/>
            <a:ext cx="4469130" cy="2057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C10D81-D8F1-4030-25D9-04A46C3E3D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42904" y="4030770"/>
            <a:ext cx="5579047" cy="211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5221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F02A3-14DB-E114-E085-858C39FE2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35697-EA2C-7105-9651-B1AA4367D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2379B5-3781-EC4C-0288-F38839666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6F8FCB3-2383-ECDF-5B4C-6A203DC40A68}"/>
              </a:ext>
            </a:extLst>
          </p:cNvPr>
          <p:cNvGrpSpPr/>
          <p:nvPr/>
        </p:nvGrpSpPr>
        <p:grpSpPr>
          <a:xfrm>
            <a:off x="2091645" y="360208"/>
            <a:ext cx="9787431" cy="5493560"/>
            <a:chOff x="1732052" y="360208"/>
            <a:chExt cx="9787431" cy="54935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697FBDB-B3DB-0F72-1FB1-3F6522695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6712" y="3602383"/>
              <a:ext cx="4172387" cy="2251385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EEA61C2-D60B-DCA9-5752-657FC8E170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3504" r="56948" b="13039"/>
            <a:stretch/>
          </p:blipFill>
          <p:spPr>
            <a:xfrm>
              <a:off x="1854812" y="654914"/>
              <a:ext cx="4149923" cy="1723162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DDF1378-6CE9-95B3-9A1E-5BE9671385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835" t="13496" r="50991" b="26740"/>
            <a:stretch/>
          </p:blipFill>
          <p:spPr>
            <a:xfrm>
              <a:off x="6627623" y="657174"/>
              <a:ext cx="4513103" cy="1694968"/>
            </a:xfrm>
            <a:prstGeom prst="rect">
              <a:avLst/>
            </a:prstGeom>
          </p:spPr>
        </p:pic>
        <p:pic>
          <p:nvPicPr>
            <p:cNvPr id="10" name="Picture 9" descr="A close-up of a machine&#10;&#10;AI-generated content may be incorrect.">
              <a:extLst>
                <a:ext uri="{FF2B5EF4-FFF2-40B4-BE49-F238E27FC236}">
                  <a16:creationId xmlns:a16="http://schemas.microsoft.com/office/drawing/2014/main" id="{DCA5339D-8C31-7328-8A8E-B6B1E018A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9569" r="21111" b="7332"/>
            <a:stretch/>
          </p:blipFill>
          <p:spPr>
            <a:xfrm>
              <a:off x="1892051" y="2741443"/>
              <a:ext cx="4067469" cy="300878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9126CCC-6B2E-B672-0C55-E73AC0205761}"/>
                </a:ext>
              </a:extLst>
            </p:cNvPr>
            <p:cNvSpPr txBox="1"/>
            <p:nvPr/>
          </p:nvSpPr>
          <p:spPr>
            <a:xfrm>
              <a:off x="4676574" y="2711495"/>
              <a:ext cx="1833836" cy="830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F2F2F"/>
                  </a:solidFill>
                  <a:highlight>
                    <a:srgbClr val="FFFF00"/>
                  </a:highlight>
                </a:rPr>
                <a:t>vacuum chamber</a:t>
              </a:r>
            </a:p>
            <a:p>
              <a:pPr algn="ctr"/>
              <a:r>
                <a:rPr lang="en-US" dirty="0">
                  <a:solidFill>
                    <a:srgbClr val="2F2F2F"/>
                  </a:solidFill>
                  <a:highlight>
                    <a:srgbClr val="FFFF00"/>
                  </a:highlight>
                </a:rPr>
                <a:t>with cooling water</a:t>
              </a:r>
            </a:p>
            <a:p>
              <a:pPr algn="ctr"/>
              <a:r>
                <a:rPr lang="en-US" dirty="0">
                  <a:solidFill>
                    <a:srgbClr val="2F2F2F"/>
                  </a:solidFill>
                  <a:highlight>
                    <a:srgbClr val="FFFF00"/>
                  </a:highlight>
                </a:rPr>
                <a:t>on the exterior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4101BB0-C65B-AF9B-8A29-457939303EF9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flipH="1">
              <a:off x="5217239" y="3542492"/>
              <a:ext cx="376253" cy="4082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D80E453-A4BB-284F-1EE6-B36FA8BF232E}"/>
                </a:ext>
              </a:extLst>
            </p:cNvPr>
            <p:cNvSpPr txBox="1"/>
            <p:nvPr/>
          </p:nvSpPr>
          <p:spPr>
            <a:xfrm>
              <a:off x="10806146" y="3110609"/>
              <a:ext cx="713337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anode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02163BA-D090-5482-576E-58BEB5F37873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H="1" flipV="1">
              <a:off x="10620432" y="1838818"/>
              <a:ext cx="542383" cy="12717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9CFA24B-98AB-9845-FD01-DA294BE932AC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>
              <a:off x="10356406" y="3418386"/>
              <a:ext cx="806409" cy="120645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C2032CE-9144-1EC7-E0C4-CA1E570139F4}"/>
                </a:ext>
              </a:extLst>
            </p:cNvPr>
            <p:cNvSpPr txBox="1"/>
            <p:nvPr/>
          </p:nvSpPr>
          <p:spPr>
            <a:xfrm>
              <a:off x="8456172" y="2947847"/>
              <a:ext cx="42800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grid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2D67E88-A022-DCD9-745D-C8E100F4D75D}"/>
                </a:ext>
              </a:extLst>
            </p:cNvPr>
            <p:cNvSpPr txBox="1"/>
            <p:nvPr/>
          </p:nvSpPr>
          <p:spPr>
            <a:xfrm>
              <a:off x="9037347" y="3137323"/>
              <a:ext cx="936347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Wehnelt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DA88D75-80B2-AA85-E6E6-2D2355AA8BB3}"/>
                </a:ext>
              </a:extLst>
            </p:cNvPr>
            <p:cNvSpPr txBox="1"/>
            <p:nvPr/>
          </p:nvSpPr>
          <p:spPr>
            <a:xfrm>
              <a:off x="9858075" y="2691616"/>
              <a:ext cx="912109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cathode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8057AE4-2BB0-27DF-42A7-CE73BBD08A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79146" y="3506767"/>
              <a:ext cx="229952" cy="95392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0034F1C-D18F-157C-5592-36617FF6D76C}"/>
                </a:ext>
              </a:extLst>
            </p:cNvPr>
            <p:cNvSpPr txBox="1"/>
            <p:nvPr/>
          </p:nvSpPr>
          <p:spPr>
            <a:xfrm>
              <a:off x="7263910" y="2932214"/>
              <a:ext cx="1040798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2000" dirty="0"/>
                <a:t>Tantalum</a:t>
              </a:r>
            </a:p>
            <a:p>
              <a:pPr algn="ctr"/>
              <a:r>
                <a:rPr lang="en-US" sz="2000" dirty="0"/>
                <a:t>foils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F13B6BD-7E4E-BE4C-18C2-D286CE65D21E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 flipV="1">
              <a:off x="7784309" y="1730188"/>
              <a:ext cx="1359105" cy="120202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A6F54AD-CC7E-C57E-4D7E-61632FD572ED}"/>
                </a:ext>
              </a:extLst>
            </p:cNvPr>
            <p:cNvSpPr txBox="1"/>
            <p:nvPr/>
          </p:nvSpPr>
          <p:spPr>
            <a:xfrm>
              <a:off x="2228525" y="2331025"/>
              <a:ext cx="135934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>
                  <a:highlight>
                    <a:srgbClr val="FFFF00"/>
                  </a:highlight>
                </a:rPr>
                <a:t>HV insulation</a:t>
              </a:r>
            </a:p>
            <a:p>
              <a:pPr algn="ctr"/>
              <a:r>
                <a:rPr lang="en-US" dirty="0">
                  <a:highlight>
                    <a:srgbClr val="FFFF00"/>
                  </a:highlight>
                </a:rPr>
                <a:t>ceramics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77BCAA5-AE98-85F0-48BA-DB4F8C5DB5C8}"/>
                </a:ext>
              </a:extLst>
            </p:cNvPr>
            <p:cNvCxnSpPr>
              <a:cxnSpLocks/>
              <a:stCxn id="31" idx="0"/>
            </p:cNvCxnSpPr>
            <p:nvPr/>
          </p:nvCxnSpPr>
          <p:spPr>
            <a:xfrm flipV="1">
              <a:off x="2908198" y="1689413"/>
              <a:ext cx="281465" cy="64161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8CB4F46-2551-F397-05C9-EEDD746F710C}"/>
                </a:ext>
              </a:extLst>
            </p:cNvPr>
            <p:cNvSpPr txBox="1"/>
            <p:nvPr/>
          </p:nvSpPr>
          <p:spPr>
            <a:xfrm>
              <a:off x="1732052" y="3408090"/>
              <a:ext cx="405559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dirty="0" err="1">
                  <a:highlight>
                    <a:srgbClr val="FFFF00"/>
                  </a:highlight>
                </a:rPr>
                <a:t>U</a:t>
              </a:r>
              <a:r>
                <a:rPr lang="en-US" sz="1600" baseline="-25000" dirty="0" err="1">
                  <a:highlight>
                    <a:srgbClr val="FFFF00"/>
                  </a:highlight>
                </a:rPr>
                <a:t>cath</a:t>
              </a:r>
              <a:endParaRPr lang="en-US" sz="1600" dirty="0">
                <a:highlight>
                  <a:srgbClr val="FFFF00"/>
                </a:highlight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144213D-FB70-AB73-2D63-F43ACB2DF7E1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7" y="3721828"/>
              <a:ext cx="203956" cy="26972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7ADF0CA-F5FB-D774-FAB4-11EB4B0E1225}"/>
                </a:ext>
              </a:extLst>
            </p:cNvPr>
            <p:cNvSpPr txBox="1"/>
            <p:nvPr/>
          </p:nvSpPr>
          <p:spPr>
            <a:xfrm>
              <a:off x="3736665" y="2603359"/>
              <a:ext cx="373499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dirty="0" err="1">
                  <a:highlight>
                    <a:srgbClr val="FFFF00"/>
                  </a:highlight>
                </a:rPr>
                <a:t>U</a:t>
              </a:r>
              <a:r>
                <a:rPr lang="en-US" sz="1600" baseline="-25000" dirty="0" err="1">
                  <a:highlight>
                    <a:srgbClr val="FFFF00"/>
                  </a:highlight>
                </a:rPr>
                <a:t>grid</a:t>
              </a:r>
              <a:endParaRPr lang="en-US" sz="1600" dirty="0">
                <a:highlight>
                  <a:srgbClr val="FFFF00"/>
                </a:highlight>
              </a:endParaRP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B13C526-A5A1-18A1-CB12-7D1A16031C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59834" y="2946578"/>
              <a:ext cx="553015" cy="74462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DCD6E05-6B36-4386-AB2B-BDF907A9F5D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60661" y="1545973"/>
              <a:ext cx="1182345" cy="123603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FCD8D08E-624B-F936-DCA4-A14E902ACFCF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flipH="1">
              <a:off x="9373055" y="2999393"/>
              <a:ext cx="941075" cy="173482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B70AC31C-8B62-A31B-72A5-6A8C2979F23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51783" y="1874227"/>
              <a:ext cx="391856" cy="127263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FA6A3F69-7503-DDB0-159C-847D888391B9}"/>
                </a:ext>
              </a:extLst>
            </p:cNvPr>
            <p:cNvCxnSpPr>
              <a:cxnSpLocks/>
            </p:cNvCxnSpPr>
            <p:nvPr/>
          </p:nvCxnSpPr>
          <p:spPr>
            <a:xfrm>
              <a:off x="8641130" y="3330336"/>
              <a:ext cx="554499" cy="8651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A302532A-EE7A-C1FC-A193-4495DAF128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75671" y="2032072"/>
              <a:ext cx="422939" cy="93835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837D1718-F4EC-6C28-3644-ADF403E9A022}"/>
                </a:ext>
              </a:extLst>
            </p:cNvPr>
            <p:cNvCxnSpPr>
              <a:cxnSpLocks/>
            </p:cNvCxnSpPr>
            <p:nvPr/>
          </p:nvCxnSpPr>
          <p:spPr>
            <a:xfrm>
              <a:off x="7802263" y="3605260"/>
              <a:ext cx="1499344" cy="95013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EDBFEECB-67D5-C69B-D7FE-36265839BA24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 flipV="1">
              <a:off x="5309948" y="2056346"/>
              <a:ext cx="283544" cy="6551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3179AC70-0BCB-5F06-2597-080C0DF5B64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06910" y="2014740"/>
              <a:ext cx="472186" cy="54910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4B7D5019-ED90-5CA0-39FA-DFCC906A7B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57715" y="1773744"/>
              <a:ext cx="92218" cy="57785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20315C75-20A5-9967-6D4E-70BF9226E4C5}"/>
                </a:ext>
              </a:extLst>
            </p:cNvPr>
            <p:cNvCxnSpPr>
              <a:cxnSpLocks/>
            </p:cNvCxnSpPr>
            <p:nvPr/>
          </p:nvCxnSpPr>
          <p:spPr>
            <a:xfrm>
              <a:off x="3110338" y="2978363"/>
              <a:ext cx="253034" cy="112820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C14DF257-8776-A597-071E-37BA975C5F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6177" y="2967095"/>
              <a:ext cx="100472" cy="10870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D7928417-CE6A-108D-CC6B-348FAA984D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4657" y="1917731"/>
              <a:ext cx="287956" cy="146569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EF2C283C-79C1-1C0B-CDC5-ABBE82085D5D}"/>
                </a:ext>
              </a:extLst>
            </p:cNvPr>
            <p:cNvSpPr txBox="1"/>
            <p:nvPr/>
          </p:nvSpPr>
          <p:spPr>
            <a:xfrm>
              <a:off x="6608076" y="360208"/>
              <a:ext cx="28212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(b)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98531874-4BF8-0A25-091D-AD26C96826B2}"/>
                </a:ext>
              </a:extLst>
            </p:cNvPr>
            <p:cNvSpPr txBox="1"/>
            <p:nvPr/>
          </p:nvSpPr>
          <p:spPr>
            <a:xfrm>
              <a:off x="1854338" y="360209"/>
              <a:ext cx="28212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(a)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06332B2-B181-1D1C-02B8-921FC0C4C4B2}"/>
                </a:ext>
              </a:extLst>
            </p:cNvPr>
            <p:cNvSpPr txBox="1"/>
            <p:nvPr/>
          </p:nvSpPr>
          <p:spPr>
            <a:xfrm>
              <a:off x="6686547" y="3552707"/>
              <a:ext cx="28212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(d)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965E202-ED2B-51AB-D099-1FB82CA2E6A4}"/>
                </a:ext>
              </a:extLst>
            </p:cNvPr>
            <p:cNvSpPr txBox="1"/>
            <p:nvPr/>
          </p:nvSpPr>
          <p:spPr>
            <a:xfrm>
              <a:off x="1928887" y="5442447"/>
              <a:ext cx="26930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(c)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8418D1B-5657-0C75-AADB-5434F5E2FDFB}"/>
              </a:ext>
            </a:extLst>
          </p:cNvPr>
          <p:cNvSpPr txBox="1"/>
          <p:nvPr/>
        </p:nvSpPr>
        <p:spPr>
          <a:xfrm>
            <a:off x="0" y="13737"/>
            <a:ext cx="3841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Gun v5.2 vs Russian gun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928A8A-08C2-0A36-DA2E-31EE47332EC4}"/>
              </a:ext>
            </a:extLst>
          </p:cNvPr>
          <p:cNvSpPr txBox="1"/>
          <p:nvPr/>
        </p:nvSpPr>
        <p:spPr>
          <a:xfrm>
            <a:off x="174661" y="1089061"/>
            <a:ext cx="17312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present AD gun</a:t>
            </a:r>
          </a:p>
          <a:p>
            <a:pPr algn="l"/>
            <a:r>
              <a:rPr lang="en-US" dirty="0"/>
              <a:t>(Russian design)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23B42E-2AF6-058B-A1A4-AC47D3AC12A8}"/>
              </a:ext>
            </a:extLst>
          </p:cNvPr>
          <p:cNvSpPr txBox="1"/>
          <p:nvPr/>
        </p:nvSpPr>
        <p:spPr>
          <a:xfrm>
            <a:off x="669592" y="4195482"/>
            <a:ext cx="6924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gun v5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7F9C67-A9C4-0BB7-4266-E01777B91563}"/>
              </a:ext>
            </a:extLst>
          </p:cNvPr>
          <p:cNvSpPr txBox="1"/>
          <p:nvPr/>
        </p:nvSpPr>
        <p:spPr>
          <a:xfrm>
            <a:off x="4555157" y="5819609"/>
            <a:ext cx="216726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design by J. Cenede</a:t>
            </a:r>
          </a:p>
        </p:txBody>
      </p:sp>
    </p:spTree>
    <p:extLst>
      <p:ext uri="{BB962C8B-B14F-4D97-AF65-F5344CB8AC3E}">
        <p14:creationId xmlns:p14="http://schemas.microsoft.com/office/powerpoint/2010/main" val="448606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11B061-0FDE-6D28-A50B-D5F85AA05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Thermo</a:t>
            </a:r>
            <a:r>
              <a:rPr lang="en-US" sz="2400" dirty="0"/>
              <a:t> mechanical sim by EN-MME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E9732A-5411-BC80-F835-A2DB98671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5A6FDD-93C5-CA1B-5A4D-1EE696F4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2F2177-927B-A50C-CC4C-59DFB5962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565" y="714008"/>
            <a:ext cx="9822876" cy="54299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C13795-46F6-8A26-8A21-5BA740F7012E}"/>
              </a:ext>
            </a:extLst>
          </p:cNvPr>
          <p:cNvSpPr txBox="1"/>
          <p:nvPr/>
        </p:nvSpPr>
        <p:spPr>
          <a:xfrm>
            <a:off x="8147407" y="382147"/>
            <a:ext cx="19620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linkClick r:id="rId3"/>
              </a:rPr>
              <a:t>See indico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521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E09502-2EB5-8D32-A7DF-943B0B779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By operation: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Electron beam energy </a:t>
            </a:r>
            <a:r>
              <a:rPr lang="en-US" sz="1400" b="0" dirty="0">
                <a:solidFill>
                  <a:srgbClr val="FF0000"/>
                </a:solidFill>
              </a:rPr>
              <a:t>27 keV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Electron beam intensity </a:t>
            </a:r>
            <a:r>
              <a:rPr lang="en-US" sz="1400" b="0" dirty="0">
                <a:solidFill>
                  <a:srgbClr val="FF0000"/>
                </a:solidFill>
              </a:rPr>
              <a:t>2.4 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Reliability demonstration of stable </a:t>
            </a:r>
            <a:r>
              <a:rPr lang="en-US" sz="1400" b="0" dirty="0">
                <a:solidFill>
                  <a:srgbClr val="FF0000"/>
                </a:solidFill>
              </a:rPr>
              <a:t>DC e-beam</a:t>
            </a:r>
            <a:r>
              <a:rPr lang="en-US" sz="1400" b="0" dirty="0"/>
              <a:t> for at least </a:t>
            </a:r>
            <a:r>
              <a:rPr lang="en-US" sz="1400" b="0" dirty="0">
                <a:solidFill>
                  <a:srgbClr val="FF0000"/>
                </a:solidFill>
              </a:rPr>
              <a:t>24 hours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rgbClr val="2F2F2F"/>
                </a:solidFill>
              </a:rPr>
              <a:t>Axial magnetic field of </a:t>
            </a:r>
            <a:r>
              <a:rPr lang="en-US" sz="1400" b="0" dirty="0">
                <a:solidFill>
                  <a:srgbClr val="FF0000"/>
                </a:solidFill>
              </a:rPr>
              <a:t>2400 Gauss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rgbClr val="2F2F2F"/>
                </a:solidFill>
              </a:rPr>
              <a:t>Space charge limited operation (perveance &gt;= 2.1 </a:t>
            </a:r>
            <a:r>
              <a:rPr lang="en-US" sz="1400" b="0" i="1" dirty="0">
                <a:solidFill>
                  <a:srgbClr val="2F2F2F"/>
                </a:solidFill>
              </a:rPr>
              <a:t>uAV</a:t>
            </a:r>
            <a:r>
              <a:rPr lang="en-US" sz="1400" b="0" i="1" baseline="30000" dirty="0">
                <a:solidFill>
                  <a:srgbClr val="2F2F2F"/>
                </a:solidFill>
              </a:rPr>
              <a:t>-3/2</a:t>
            </a:r>
            <a:r>
              <a:rPr lang="en-US" sz="1400" b="0" dirty="0">
                <a:solidFill>
                  <a:srgbClr val="2F2F2F"/>
                </a:solidFill>
              </a:rPr>
              <a:t>)</a:t>
            </a:r>
            <a:endParaRPr lang="en-US" sz="1400" b="0" dirty="0">
              <a:solidFill>
                <a:srgbClr val="FF0000"/>
              </a:solidFill>
            </a:endParaRPr>
          </a:p>
          <a:p>
            <a:r>
              <a:rPr lang="en-US" sz="1400" dirty="0"/>
              <a:t>By construction: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1” Cathode @ uniform temperature </a:t>
            </a:r>
            <a:r>
              <a:rPr lang="en-US" sz="1400" b="0" dirty="0">
                <a:solidFill>
                  <a:srgbClr val="FF0000"/>
                </a:solidFill>
              </a:rPr>
              <a:t>1000 ℃</a:t>
            </a:r>
            <a:r>
              <a:rPr lang="en-US" sz="1400" b="0" dirty="0"/>
              <a:t> (hot)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High voltage holding </a:t>
            </a:r>
            <a:r>
              <a:rPr lang="en-US" sz="1400" b="0" dirty="0">
                <a:solidFill>
                  <a:srgbClr val="FF0000"/>
                </a:solidFill>
              </a:rPr>
              <a:t>27 kV DC</a:t>
            </a:r>
            <a:r>
              <a:rPr lang="en-US" sz="1400" b="0" dirty="0"/>
              <a:t> @ hot cathode (35 kV dry test for cold cathode)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Electron (total*) loss </a:t>
            </a:r>
            <a:r>
              <a:rPr lang="en-US" sz="1400" b="0" dirty="0">
                <a:solidFill>
                  <a:srgbClr val="FF0000"/>
                </a:solidFill>
              </a:rPr>
              <a:t>&lt; 300 </a:t>
            </a:r>
            <a:r>
              <a:rPr lang="en-US" sz="1400" b="0" dirty="0" err="1">
                <a:solidFill>
                  <a:srgbClr val="FF0000"/>
                </a:solidFill>
              </a:rPr>
              <a:t>uA</a:t>
            </a:r>
            <a:r>
              <a:rPr lang="en-US" sz="1400" b="0" dirty="0"/>
              <a:t> (present AD e-cooler and 1992 paper, mostly defined by collector efficiency)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Ceramic resistance </a:t>
            </a:r>
            <a:r>
              <a:rPr lang="en-US" sz="1400" b="0" dirty="0">
                <a:solidFill>
                  <a:srgbClr val="FF0000"/>
                </a:solidFill>
              </a:rPr>
              <a:t>&gt; 1 </a:t>
            </a:r>
            <a:r>
              <a:rPr lang="en-US" sz="1400" b="0" dirty="0" err="1">
                <a:solidFill>
                  <a:srgbClr val="FF0000"/>
                </a:solidFill>
              </a:rPr>
              <a:t>Gohm</a:t>
            </a:r>
            <a:r>
              <a:rPr lang="en-US" sz="1400" b="0" dirty="0"/>
              <a:t> @ hot cathode, i.e. loss in ceramic I =V/R = 27 kV/1G = 27 </a:t>
            </a:r>
            <a:r>
              <a:rPr lang="en-US" sz="1400" b="0" dirty="0" err="1"/>
              <a:t>uA</a:t>
            </a:r>
            <a:r>
              <a:rPr lang="en-US" sz="1400" b="0" dirty="0"/>
              <a:t> (i.e. </a:t>
            </a:r>
            <a:r>
              <a:rPr lang="en-US" sz="1400" b="0" dirty="0">
                <a:solidFill>
                  <a:srgbClr val="FF0000"/>
                </a:solidFill>
              </a:rPr>
              <a:t>&lt; 27 </a:t>
            </a:r>
            <a:r>
              <a:rPr lang="en-US" sz="1400" b="0" dirty="0" err="1">
                <a:solidFill>
                  <a:srgbClr val="FF0000"/>
                </a:solidFill>
              </a:rPr>
              <a:t>uA</a:t>
            </a:r>
            <a:r>
              <a:rPr lang="en-US" sz="1400" b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Dissipated power in ceramic P = V</a:t>
            </a:r>
            <a:r>
              <a:rPr lang="en-US" sz="1400" b="0" baseline="30000" dirty="0"/>
              <a:t>2</a:t>
            </a:r>
            <a:r>
              <a:rPr lang="en-US" sz="1400" b="0" dirty="0"/>
              <a:t>/R &lt; </a:t>
            </a:r>
            <a:r>
              <a:rPr lang="en-US" sz="1400" b="0" dirty="0">
                <a:solidFill>
                  <a:srgbClr val="FF0000"/>
                </a:solidFill>
              </a:rPr>
              <a:t>0.73 W (more heating-&gt; more current-&gt;more heating….thermal run </a:t>
            </a:r>
            <a:r>
              <a:rPr lang="en-US" sz="1400" b="0" dirty="0" err="1">
                <a:solidFill>
                  <a:srgbClr val="FF0000"/>
                </a:solidFill>
              </a:rPr>
              <a:t>away+outgassing</a:t>
            </a:r>
            <a:r>
              <a:rPr lang="en-US" sz="1400" b="0" dirty="0">
                <a:solidFill>
                  <a:srgbClr val="FF0000"/>
                </a:solidFill>
              </a:rPr>
              <a:t>) … thx Jean !!!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388E7E-1619-8F06-D738-8CF7D38C1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Requirements/Specs for the new Gun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4921AA-3B72-DFE0-51DC-3B156C17A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BC8F0-97EA-53D5-A85F-31AB54F11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3871BF-A17A-287D-53B3-62B82392A4E4}"/>
              </a:ext>
            </a:extLst>
          </p:cNvPr>
          <p:cNvSpPr txBox="1"/>
          <p:nvPr/>
        </p:nvSpPr>
        <p:spPr>
          <a:xfrm>
            <a:off x="9797138" y="4719606"/>
            <a:ext cx="195566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highlight>
                  <a:srgbClr val="FFFF00"/>
                </a:highlight>
              </a:rPr>
              <a:t>What if </a:t>
            </a:r>
            <a:r>
              <a:rPr lang="en-US" sz="1200" b="1" dirty="0" err="1">
                <a:highlight>
                  <a:srgbClr val="FFFF00"/>
                </a:highlight>
              </a:rPr>
              <a:t>R</a:t>
            </a:r>
            <a:r>
              <a:rPr lang="en-US" sz="1200" b="1" baseline="-25000" dirty="0" err="1">
                <a:highlight>
                  <a:srgbClr val="FFFF00"/>
                </a:highlight>
              </a:rPr>
              <a:t>ceramic</a:t>
            </a:r>
            <a:r>
              <a:rPr lang="en-US" sz="1200" b="1" dirty="0">
                <a:highlight>
                  <a:srgbClr val="FFFF00"/>
                </a:highlight>
              </a:rPr>
              <a:t> = 1 </a:t>
            </a:r>
            <a:r>
              <a:rPr lang="en-US" sz="1200" b="1" dirty="0" err="1">
                <a:highlight>
                  <a:srgbClr val="FFFF00"/>
                </a:highlight>
              </a:rPr>
              <a:t>Mohm</a:t>
            </a:r>
            <a:r>
              <a:rPr lang="en-US" sz="1200" b="1" dirty="0">
                <a:highlight>
                  <a:srgbClr val="FFFF00"/>
                </a:highlight>
              </a:rPr>
              <a:t> ?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>
                <a:highlight>
                  <a:srgbClr val="FFFF00"/>
                </a:highlight>
              </a:rPr>
              <a:t>Loss in ceramic = 27mA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>
                <a:highlight>
                  <a:srgbClr val="FFFF00"/>
                </a:highlight>
              </a:rPr>
              <a:t>Diss. power = 730 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70D3F7-E1BB-4984-27F8-D3DFD6447FBC}"/>
              </a:ext>
            </a:extLst>
          </p:cNvPr>
          <p:cNvSpPr txBox="1"/>
          <p:nvPr/>
        </p:nvSpPr>
        <p:spPr>
          <a:xfrm>
            <a:off x="10842238" y="172972"/>
            <a:ext cx="127599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Func. Specs Gun/Coll:</a:t>
            </a:r>
          </a:p>
          <a:p>
            <a:r>
              <a:rPr lang="en-US" sz="1000" dirty="0">
                <a:hlinkClick r:id="rId3"/>
              </a:rPr>
              <a:t>EDMS </a:t>
            </a:r>
            <a:r>
              <a:rPr lang="en-IN" sz="1000" dirty="0">
                <a:hlinkClick r:id="rId3"/>
              </a:rPr>
              <a:t>3077160</a:t>
            </a:r>
            <a:endParaRPr lang="en-IN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2BD1B0-F06A-9A46-A387-BCC01FBE63D5}"/>
              </a:ext>
            </a:extLst>
          </p:cNvPr>
          <p:cNvSpPr txBox="1"/>
          <p:nvPr/>
        </p:nvSpPr>
        <p:spPr>
          <a:xfrm>
            <a:off x="7666458" y="3270156"/>
            <a:ext cx="4261359" cy="36933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ighlight>
                  <a:srgbClr val="FFFF00"/>
                </a:highlight>
              </a:rPr>
              <a:t>NB: </a:t>
            </a:r>
          </a:p>
          <a:p>
            <a:pPr algn="l"/>
            <a:r>
              <a:rPr lang="en-US" sz="1200" dirty="0">
                <a:highlight>
                  <a:srgbClr val="FFFF00"/>
                </a:highlight>
              </a:rPr>
              <a:t>Total electron losses = e-beam loss + </a:t>
            </a:r>
            <a:r>
              <a:rPr lang="en-US" sz="1200" dirty="0" err="1">
                <a:highlight>
                  <a:srgbClr val="FFFF00"/>
                </a:highlight>
              </a:rPr>
              <a:t>R</a:t>
            </a:r>
            <a:r>
              <a:rPr lang="en-US" sz="1200" baseline="-25000" dirty="0" err="1">
                <a:highlight>
                  <a:srgbClr val="FFFF00"/>
                </a:highlight>
              </a:rPr>
              <a:t>water</a:t>
            </a:r>
            <a:r>
              <a:rPr lang="en-US" sz="1200" dirty="0">
                <a:highlight>
                  <a:srgbClr val="FFFF00"/>
                </a:highlight>
              </a:rPr>
              <a:t> loss + </a:t>
            </a:r>
            <a:r>
              <a:rPr lang="en-US" sz="1200" dirty="0" err="1">
                <a:highlight>
                  <a:srgbClr val="FFFF00"/>
                </a:highlight>
              </a:rPr>
              <a:t>R</a:t>
            </a:r>
            <a:r>
              <a:rPr lang="en-US" sz="1200" baseline="-25000" dirty="0" err="1">
                <a:highlight>
                  <a:srgbClr val="FFFF00"/>
                </a:highlight>
              </a:rPr>
              <a:t>ceramic</a:t>
            </a:r>
            <a:r>
              <a:rPr lang="en-US" sz="1200" dirty="0">
                <a:highlight>
                  <a:srgbClr val="FFFF00"/>
                </a:highlight>
              </a:rPr>
              <a:t> loss </a:t>
            </a:r>
          </a:p>
        </p:txBody>
      </p:sp>
    </p:spTree>
    <p:extLst>
      <p:ext uri="{BB962C8B-B14F-4D97-AF65-F5344CB8AC3E}">
        <p14:creationId xmlns:p14="http://schemas.microsoft.com/office/powerpoint/2010/main" val="2348355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6C7C5D-505D-1C52-8874-9FB27FFDB404}"/>
              </a:ext>
            </a:extLst>
          </p:cNvPr>
          <p:cNvSpPr txBox="1">
            <a:spLocks/>
          </p:cNvSpPr>
          <p:nvPr/>
        </p:nvSpPr>
        <p:spPr>
          <a:xfrm>
            <a:off x="161581" y="147466"/>
            <a:ext cx="10771332" cy="3868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noProof="0" dirty="0"/>
              <a:t>Gun design history and timeline (work of J. Cenede, SY-BI-XEI)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43D9A4-02CC-F57A-2B66-E37915CA6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81" y="1318849"/>
            <a:ext cx="1824719" cy="119845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75D3575-B5EC-7ECC-5DB5-E1FBA8493248}"/>
              </a:ext>
            </a:extLst>
          </p:cNvPr>
          <p:cNvCxnSpPr>
            <a:cxnSpLocks/>
          </p:cNvCxnSpPr>
          <p:nvPr/>
        </p:nvCxnSpPr>
        <p:spPr>
          <a:xfrm flipV="1">
            <a:off x="878944" y="3316216"/>
            <a:ext cx="10941406" cy="14898"/>
          </a:xfrm>
          <a:prstGeom prst="straightConnector1">
            <a:avLst/>
          </a:prstGeom>
          <a:ln w="38100">
            <a:solidFill>
              <a:srgbClr val="DD23BA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9940BE4-C68F-F597-F6D2-CADFDF7381DF}"/>
              </a:ext>
            </a:extLst>
          </p:cNvPr>
          <p:cNvSpPr txBox="1">
            <a:spLocks/>
          </p:cNvSpPr>
          <p:nvPr/>
        </p:nvSpPr>
        <p:spPr>
          <a:xfrm>
            <a:off x="0" y="3057959"/>
            <a:ext cx="1178823" cy="6791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altLang="en-US" sz="2400" dirty="0">
                <a:solidFill>
                  <a:srgbClr val="92D05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2021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93CDF60-01DF-6024-96D7-69C3BD26E1F1}"/>
              </a:ext>
            </a:extLst>
          </p:cNvPr>
          <p:cNvSpPr txBox="1">
            <a:spLocks/>
          </p:cNvSpPr>
          <p:nvPr/>
        </p:nvSpPr>
        <p:spPr>
          <a:xfrm>
            <a:off x="10460734" y="2887628"/>
            <a:ext cx="1178823" cy="6791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altLang="en-US" sz="2400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2025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CB354A-95C5-5B47-B28F-EF89D3965C16}"/>
              </a:ext>
            </a:extLst>
          </p:cNvPr>
          <p:cNvCxnSpPr>
            <a:cxnSpLocks/>
          </p:cNvCxnSpPr>
          <p:nvPr/>
        </p:nvCxnSpPr>
        <p:spPr>
          <a:xfrm flipH="1">
            <a:off x="1178823" y="2517300"/>
            <a:ext cx="5598" cy="411340"/>
          </a:xfrm>
          <a:prstGeom prst="line">
            <a:avLst/>
          </a:prstGeom>
          <a:ln>
            <a:solidFill>
              <a:srgbClr val="DD23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0342516-076A-E49F-B13A-DE89568A2E82}"/>
              </a:ext>
            </a:extLst>
          </p:cNvPr>
          <p:cNvCxnSpPr>
            <a:cxnSpLocks/>
          </p:cNvCxnSpPr>
          <p:nvPr/>
        </p:nvCxnSpPr>
        <p:spPr>
          <a:xfrm>
            <a:off x="2000720" y="3580196"/>
            <a:ext cx="0" cy="422370"/>
          </a:xfrm>
          <a:prstGeom prst="line">
            <a:avLst/>
          </a:prstGeom>
          <a:ln>
            <a:solidFill>
              <a:srgbClr val="DD23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A088A38-0821-63AC-7462-0BADC061BA8C}"/>
              </a:ext>
            </a:extLst>
          </p:cNvPr>
          <p:cNvSpPr txBox="1">
            <a:spLocks/>
          </p:cNvSpPr>
          <p:nvPr/>
        </p:nvSpPr>
        <p:spPr>
          <a:xfrm>
            <a:off x="978233" y="2930981"/>
            <a:ext cx="8596668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V1</a:t>
            </a:r>
          </a:p>
          <a:p>
            <a:endParaRPr lang="fr-CH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BB79838-4B85-DFA1-9BA1-9468488ACB1A}"/>
              </a:ext>
            </a:extLst>
          </p:cNvPr>
          <p:cNvSpPr txBox="1">
            <a:spLocks/>
          </p:cNvSpPr>
          <p:nvPr/>
        </p:nvSpPr>
        <p:spPr>
          <a:xfrm>
            <a:off x="1754905" y="3278478"/>
            <a:ext cx="561810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V2</a:t>
            </a:r>
          </a:p>
          <a:p>
            <a:endParaRPr lang="fr-CH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F2845E0-F87D-FBFC-38DB-4D64F1857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46" y="3880746"/>
            <a:ext cx="2103833" cy="89333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3B0382E-14EE-7520-02FA-280EF1D86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222" y="5211225"/>
            <a:ext cx="1579492" cy="986284"/>
          </a:xfrm>
          <a:prstGeom prst="rect">
            <a:avLst/>
          </a:prstGeom>
        </p:spPr>
      </p:pic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14ED235B-EA91-950F-CDC9-025267AFC1BB}"/>
              </a:ext>
            </a:extLst>
          </p:cNvPr>
          <p:cNvSpPr txBox="1">
            <a:spLocks/>
          </p:cNvSpPr>
          <p:nvPr/>
        </p:nvSpPr>
        <p:spPr>
          <a:xfrm>
            <a:off x="1221654" y="4926893"/>
            <a:ext cx="891626" cy="39037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V2.2</a:t>
            </a:r>
          </a:p>
          <a:p>
            <a:endParaRPr lang="fr-CH" dirty="0"/>
          </a:p>
          <a:p>
            <a:endParaRPr lang="fr-CH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160B637-B637-4DB9-AD97-DBFC9808A8B6}"/>
              </a:ext>
            </a:extLst>
          </p:cNvPr>
          <p:cNvSpPr txBox="1">
            <a:spLocks/>
          </p:cNvSpPr>
          <p:nvPr/>
        </p:nvSpPr>
        <p:spPr>
          <a:xfrm>
            <a:off x="3329152" y="2933314"/>
            <a:ext cx="502848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V3</a:t>
            </a:r>
          </a:p>
          <a:p>
            <a:endParaRPr lang="fr-CH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50FFB87-7952-1732-B995-601F2C375A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0604" y="1308780"/>
            <a:ext cx="2262222" cy="1105541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9194FD5-E87F-325D-7D50-8D8EF7681AB5}"/>
              </a:ext>
            </a:extLst>
          </p:cNvPr>
          <p:cNvCxnSpPr>
            <a:cxnSpLocks/>
          </p:cNvCxnSpPr>
          <p:nvPr/>
        </p:nvCxnSpPr>
        <p:spPr>
          <a:xfrm>
            <a:off x="3478291" y="2420609"/>
            <a:ext cx="0" cy="512705"/>
          </a:xfrm>
          <a:prstGeom prst="line">
            <a:avLst/>
          </a:prstGeom>
          <a:ln>
            <a:solidFill>
              <a:srgbClr val="DD23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573E59AD-CFFB-99DC-4FEF-B2E22850E579}"/>
              </a:ext>
            </a:extLst>
          </p:cNvPr>
          <p:cNvSpPr txBox="1">
            <a:spLocks/>
          </p:cNvSpPr>
          <p:nvPr/>
        </p:nvSpPr>
        <p:spPr>
          <a:xfrm>
            <a:off x="3782791" y="3348915"/>
            <a:ext cx="752113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V3.2</a:t>
            </a:r>
          </a:p>
          <a:p>
            <a:endParaRPr lang="fr-CH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D13A3EA-3B7E-7E10-0695-87680E344DCE}"/>
              </a:ext>
            </a:extLst>
          </p:cNvPr>
          <p:cNvCxnSpPr>
            <a:cxnSpLocks/>
          </p:cNvCxnSpPr>
          <p:nvPr/>
        </p:nvCxnSpPr>
        <p:spPr>
          <a:xfrm>
            <a:off x="4261904" y="3752645"/>
            <a:ext cx="0" cy="649043"/>
          </a:xfrm>
          <a:prstGeom prst="line">
            <a:avLst/>
          </a:prstGeom>
          <a:ln>
            <a:solidFill>
              <a:srgbClr val="DD23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5302E2C8-8918-6769-081C-F4EF6FEE3A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5058" y="4400593"/>
            <a:ext cx="1957950" cy="1412698"/>
          </a:xfrm>
          <a:prstGeom prst="rect">
            <a:avLst/>
          </a:prstGeom>
        </p:spPr>
      </p:pic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4226F62B-5A4D-B6ED-893F-2E9D167BCC5C}"/>
              </a:ext>
            </a:extLst>
          </p:cNvPr>
          <p:cNvSpPr txBox="1">
            <a:spLocks/>
          </p:cNvSpPr>
          <p:nvPr/>
        </p:nvSpPr>
        <p:spPr>
          <a:xfrm>
            <a:off x="3715983" y="5888123"/>
            <a:ext cx="8596668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EN-MME</a:t>
            </a:r>
          </a:p>
          <a:p>
            <a:endParaRPr lang="fr-CH" dirty="0"/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9A893134-A2B7-CB1C-30AA-2EDB8BF0DD1D}"/>
              </a:ext>
            </a:extLst>
          </p:cNvPr>
          <p:cNvSpPr txBox="1">
            <a:spLocks/>
          </p:cNvSpPr>
          <p:nvPr/>
        </p:nvSpPr>
        <p:spPr>
          <a:xfrm>
            <a:off x="5779146" y="3334921"/>
            <a:ext cx="596460" cy="6998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V4</a:t>
            </a:r>
          </a:p>
          <a:p>
            <a:endParaRPr lang="fr-CH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17A969E-38F2-1FA1-0F07-17554E2C8437}"/>
              </a:ext>
            </a:extLst>
          </p:cNvPr>
          <p:cNvCxnSpPr>
            <a:cxnSpLocks/>
          </p:cNvCxnSpPr>
          <p:nvPr/>
        </p:nvCxnSpPr>
        <p:spPr>
          <a:xfrm>
            <a:off x="6021775" y="3710218"/>
            <a:ext cx="0" cy="649043"/>
          </a:xfrm>
          <a:prstGeom prst="line">
            <a:avLst/>
          </a:prstGeom>
          <a:ln>
            <a:solidFill>
              <a:srgbClr val="DD23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47F10E1B-A260-7918-AB98-7571B50EFF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4953" y="1098152"/>
            <a:ext cx="1428488" cy="1546160"/>
          </a:xfrm>
          <a:prstGeom prst="rect">
            <a:avLst/>
          </a:prstGeom>
        </p:spPr>
      </p:pic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622140D5-D542-440C-3BAF-6328A299D680}"/>
              </a:ext>
            </a:extLst>
          </p:cNvPr>
          <p:cNvSpPr txBox="1">
            <a:spLocks/>
          </p:cNvSpPr>
          <p:nvPr/>
        </p:nvSpPr>
        <p:spPr>
          <a:xfrm>
            <a:off x="5417943" y="2699492"/>
            <a:ext cx="2961502" cy="65845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dirty="0"/>
              <a:t>V4.2.1 –  V4.2.2 –  V4.2.3</a:t>
            </a:r>
          </a:p>
          <a:p>
            <a:pPr algn="ctr"/>
            <a:r>
              <a:rPr lang="fr-CH" dirty="0"/>
              <a:t>MACOR – SHAPAL – AL2O3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8A075C18-E4F9-A991-F987-9977907897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61174" y="3954252"/>
            <a:ext cx="1482730" cy="2282988"/>
          </a:xfrm>
          <a:prstGeom prst="rect">
            <a:avLst/>
          </a:prstGeom>
        </p:spPr>
      </p:pic>
      <p:sp>
        <p:nvSpPr>
          <p:cNvPr id="56" name="Text Placeholder 2">
            <a:extLst>
              <a:ext uri="{FF2B5EF4-FFF2-40B4-BE49-F238E27FC236}">
                <a16:creationId xmlns:a16="http://schemas.microsoft.com/office/drawing/2014/main" id="{8B19C665-9978-A686-5259-D42C6342048D}"/>
              </a:ext>
            </a:extLst>
          </p:cNvPr>
          <p:cNvSpPr txBox="1">
            <a:spLocks/>
          </p:cNvSpPr>
          <p:nvPr/>
        </p:nvSpPr>
        <p:spPr>
          <a:xfrm>
            <a:off x="8592200" y="2919326"/>
            <a:ext cx="531329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V5</a:t>
            </a:r>
          </a:p>
          <a:p>
            <a:endParaRPr lang="fr-CH" dirty="0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66857F05-0EDE-A3B9-A169-DCB69B353A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10266" y="4295540"/>
            <a:ext cx="3582038" cy="1777242"/>
          </a:xfrm>
          <a:prstGeom prst="rect">
            <a:avLst/>
          </a:prstGeom>
        </p:spPr>
      </p:pic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78B9F486-6DCE-F2EF-4ABB-5995D0674423}"/>
              </a:ext>
            </a:extLst>
          </p:cNvPr>
          <p:cNvSpPr txBox="1">
            <a:spLocks/>
          </p:cNvSpPr>
          <p:nvPr/>
        </p:nvSpPr>
        <p:spPr>
          <a:xfrm>
            <a:off x="9523255" y="3305331"/>
            <a:ext cx="1010570" cy="457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V5.2</a:t>
            </a:r>
          </a:p>
          <a:p>
            <a:endParaRPr lang="fr-CH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2BBA0D9-0EE4-7FCF-A35E-F2FF2FFD74F1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10201285" y="3355634"/>
            <a:ext cx="0" cy="939906"/>
          </a:xfrm>
          <a:prstGeom prst="line">
            <a:avLst/>
          </a:prstGeom>
          <a:ln>
            <a:solidFill>
              <a:srgbClr val="DD23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238DC4C-88CF-E5E9-910A-868A84FFA065}"/>
              </a:ext>
            </a:extLst>
          </p:cNvPr>
          <p:cNvCxnSpPr>
            <a:cxnSpLocks/>
          </p:cNvCxnSpPr>
          <p:nvPr/>
        </p:nvCxnSpPr>
        <p:spPr>
          <a:xfrm>
            <a:off x="8849351" y="2351980"/>
            <a:ext cx="0" cy="649043"/>
          </a:xfrm>
          <a:prstGeom prst="line">
            <a:avLst/>
          </a:prstGeom>
          <a:ln>
            <a:solidFill>
              <a:srgbClr val="DD23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157F7EA5-FAA2-8377-D574-494E26886F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61859" y="958999"/>
            <a:ext cx="2199074" cy="1401270"/>
          </a:xfrm>
          <a:prstGeom prst="rect">
            <a:avLst/>
          </a:prstGeom>
        </p:spPr>
      </p:pic>
      <p:sp>
        <p:nvSpPr>
          <p:cNvPr id="3" name="Arrow: Bent 2">
            <a:extLst>
              <a:ext uri="{FF2B5EF4-FFF2-40B4-BE49-F238E27FC236}">
                <a16:creationId xmlns:a16="http://schemas.microsoft.com/office/drawing/2014/main" id="{8366BC58-E13F-06D8-2310-A08DE176989B}"/>
              </a:ext>
            </a:extLst>
          </p:cNvPr>
          <p:cNvSpPr/>
          <p:nvPr/>
        </p:nvSpPr>
        <p:spPr>
          <a:xfrm rot="10800000" flipH="1" flipV="1">
            <a:off x="1494193" y="2749237"/>
            <a:ext cx="454912" cy="560888"/>
          </a:xfrm>
          <a:prstGeom prst="ben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AE12F993-96FC-8C35-1EAF-87CB824663B6}"/>
              </a:ext>
            </a:extLst>
          </p:cNvPr>
          <p:cNvSpPr txBox="1">
            <a:spLocks/>
          </p:cNvSpPr>
          <p:nvPr/>
        </p:nvSpPr>
        <p:spPr>
          <a:xfrm>
            <a:off x="1661951" y="2616944"/>
            <a:ext cx="1499442" cy="511624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1500" dirty="0"/>
              <a:t>Collector V1 </a:t>
            </a:r>
          </a:p>
          <a:p>
            <a:pPr marL="0" indent="0" algn="ctr">
              <a:buNone/>
            </a:pPr>
            <a:r>
              <a:rPr lang="fr-CH" sz="1500" dirty="0"/>
              <a:t>HV tests</a:t>
            </a:r>
          </a:p>
          <a:p>
            <a:pPr marL="0" indent="0">
              <a:buFont typeface="Wingdings 3" charset="2"/>
              <a:buNone/>
            </a:pPr>
            <a:endParaRPr lang="fr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9C2379-166B-52D5-3842-4245F2E811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20338" y="2829650"/>
            <a:ext cx="279031" cy="3308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C0B1E2-DCAB-E10A-BCF4-D6F05EA2DF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1581" y="2139318"/>
            <a:ext cx="279031" cy="3308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753996-41FE-3F54-0593-5F8C988C24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8246" y="4447204"/>
            <a:ext cx="279031" cy="3308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5FE72D-537A-CC5E-9C27-9B719F9FE4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8191" y="5814136"/>
            <a:ext cx="279031" cy="33085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67242AF-A2A1-D081-4021-9BBBE75F6EC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3795" y="2078532"/>
            <a:ext cx="279031" cy="33085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099D289-EC49-FEC1-79A0-F4396760E4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97536" y="5514366"/>
            <a:ext cx="279031" cy="3308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065ACB7-C8AF-760B-45B2-5C223C73F9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39681" y="5907356"/>
            <a:ext cx="279031" cy="330851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B62ECCB3-4D66-3E60-94AE-99962F907F16}"/>
              </a:ext>
            </a:extLst>
          </p:cNvPr>
          <p:cNvSpPr txBox="1">
            <a:spLocks/>
          </p:cNvSpPr>
          <p:nvPr/>
        </p:nvSpPr>
        <p:spPr>
          <a:xfrm>
            <a:off x="7261970" y="3323414"/>
            <a:ext cx="1178823" cy="6791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altLang="en-US" sz="2400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2024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0A326179-E11A-2701-901A-6DEFA10526A8}"/>
              </a:ext>
            </a:extLst>
          </p:cNvPr>
          <p:cNvSpPr txBox="1">
            <a:spLocks/>
          </p:cNvSpPr>
          <p:nvPr/>
        </p:nvSpPr>
        <p:spPr>
          <a:xfrm>
            <a:off x="4199608" y="2950625"/>
            <a:ext cx="1178823" cy="6791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altLang="en-US" sz="2400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2023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B25D253-A0FF-273F-A69A-2D9C25F98B6A}"/>
              </a:ext>
            </a:extLst>
          </p:cNvPr>
          <p:cNvSpPr txBox="1"/>
          <p:nvPr/>
        </p:nvSpPr>
        <p:spPr>
          <a:xfrm>
            <a:off x="4713795" y="603186"/>
            <a:ext cx="31740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trike="sngStrike" dirty="0">
                <a:highlight>
                  <a:srgbClr val="FFFF00"/>
                </a:highlight>
              </a:rPr>
              <a:t>68 kV@3.5A</a:t>
            </a:r>
            <a:r>
              <a:rPr lang="en-US" dirty="0">
                <a:highlight>
                  <a:srgbClr val="FFFF00"/>
                </a:highlight>
              </a:rPr>
              <a:t>   =&gt;  27 kV@2.4A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0891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22E7E9-F28C-8B36-C621-9CA8EB93D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What was tested 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3D8D3-1EBB-1408-A9DE-660D56C17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5E27DA-ED4C-52CC-225C-BEA786E09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04D84E-1711-5451-2915-DC30053A9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539" y="681431"/>
            <a:ext cx="5640323" cy="20822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A915FB-7929-CD17-6943-03FF4ADBC8A4}"/>
              </a:ext>
            </a:extLst>
          </p:cNvPr>
          <p:cNvSpPr txBox="1"/>
          <p:nvPr/>
        </p:nvSpPr>
        <p:spPr>
          <a:xfrm>
            <a:off x="3946793" y="1219519"/>
            <a:ext cx="10002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ighlight>
                  <a:srgbClr val="FFFF00"/>
                </a:highlight>
              </a:rPr>
              <a:t>Proto gun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CED947-B369-888D-8C86-04A254CB134F}"/>
              </a:ext>
            </a:extLst>
          </p:cNvPr>
          <p:cNvSpPr txBox="1"/>
          <p:nvPr/>
        </p:nvSpPr>
        <p:spPr>
          <a:xfrm>
            <a:off x="6610494" y="886314"/>
            <a:ext cx="13849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ighlight>
                  <a:srgbClr val="FFFF00"/>
                </a:highlight>
              </a:rPr>
              <a:t>New collector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FF317D-8C9C-7362-AAA8-55F92A968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978" y="3826817"/>
            <a:ext cx="1673786" cy="18116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EA02B9-674D-E8DD-09FD-668B5A5C4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900" y="3429000"/>
            <a:ext cx="1482730" cy="22829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A59F15-FC25-F6EF-889C-8AAA8B6E5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0112" y="3826817"/>
            <a:ext cx="1673786" cy="18116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729A43-A55A-5941-D871-E74202B6E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9246" y="3826817"/>
            <a:ext cx="1673786" cy="1811664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5815119D-0FA6-7238-A935-2E74B6823A7C}"/>
              </a:ext>
            </a:extLst>
          </p:cNvPr>
          <p:cNvSpPr txBox="1">
            <a:spLocks/>
          </p:cNvSpPr>
          <p:nvPr/>
        </p:nvSpPr>
        <p:spPr>
          <a:xfrm>
            <a:off x="1295563" y="3058942"/>
            <a:ext cx="837618" cy="37005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000" b="1" dirty="0">
                <a:solidFill>
                  <a:schemeClr val="tx2"/>
                </a:solidFill>
              </a:rPr>
              <a:t>V4 (ALUMINA)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905061E-C6F7-1A3E-AE84-6BD7AC7D1328}"/>
              </a:ext>
            </a:extLst>
          </p:cNvPr>
          <p:cNvSpPr txBox="1">
            <a:spLocks/>
          </p:cNvSpPr>
          <p:nvPr/>
        </p:nvSpPr>
        <p:spPr>
          <a:xfrm>
            <a:off x="3248343" y="3231592"/>
            <a:ext cx="1736090" cy="5784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000" b="1" dirty="0">
                <a:solidFill>
                  <a:schemeClr val="tx2"/>
                </a:solidFill>
              </a:rPr>
              <a:t>V4.2.1 </a:t>
            </a:r>
          </a:p>
          <a:p>
            <a:pPr algn="ctr"/>
            <a:r>
              <a:rPr lang="fr-CH" sz="1000" b="1" dirty="0">
                <a:solidFill>
                  <a:schemeClr val="tx2"/>
                </a:solidFill>
              </a:rPr>
              <a:t>(</a:t>
            </a:r>
            <a:r>
              <a:rPr lang="fr-CH" sz="1000" b="1" dirty="0">
                <a:solidFill>
                  <a:schemeClr val="tx2"/>
                </a:solidFill>
                <a:highlight>
                  <a:srgbClr val="FFFF00"/>
                </a:highlight>
              </a:rPr>
              <a:t>MACOR</a:t>
            </a:r>
            <a:r>
              <a:rPr lang="fr-CH" sz="1000" b="1" dirty="0">
                <a:solidFill>
                  <a:schemeClr val="tx2"/>
                </a:solidFill>
              </a:rPr>
              <a:t> + </a:t>
            </a:r>
            <a:r>
              <a:rPr lang="fr-CH" sz="1000" b="1" dirty="0" err="1">
                <a:solidFill>
                  <a:schemeClr val="tx2"/>
                </a:solidFill>
              </a:rPr>
              <a:t>Tantalum</a:t>
            </a:r>
            <a:r>
              <a:rPr lang="fr-CH" sz="1000" b="1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1D0286-02AB-BA30-B04A-A0331AF9728D}"/>
              </a:ext>
            </a:extLst>
          </p:cNvPr>
          <p:cNvSpPr txBox="1"/>
          <p:nvPr/>
        </p:nvSpPr>
        <p:spPr>
          <a:xfrm>
            <a:off x="1155349" y="5793527"/>
            <a:ext cx="97783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Oct 2023 – Dec 2023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933270-5D63-E5EF-2BB2-ADB7422E9937}"/>
              </a:ext>
            </a:extLst>
          </p:cNvPr>
          <p:cNvSpPr txBox="1"/>
          <p:nvPr/>
        </p:nvSpPr>
        <p:spPr>
          <a:xfrm>
            <a:off x="8712863" y="5718968"/>
            <a:ext cx="79508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Jun 2025 – today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78328811-79FC-B5B8-74CC-BA19ADE7F5D5}"/>
              </a:ext>
            </a:extLst>
          </p:cNvPr>
          <p:cNvSpPr txBox="1">
            <a:spLocks/>
          </p:cNvSpPr>
          <p:nvPr/>
        </p:nvSpPr>
        <p:spPr>
          <a:xfrm>
            <a:off x="5710112" y="3290630"/>
            <a:ext cx="1736090" cy="43277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000" b="1" dirty="0">
                <a:solidFill>
                  <a:schemeClr val="tx2"/>
                </a:solidFill>
              </a:rPr>
              <a:t>V4.2.2 </a:t>
            </a:r>
          </a:p>
          <a:p>
            <a:pPr algn="ctr"/>
            <a:r>
              <a:rPr lang="fr-CH" sz="1000" b="1" dirty="0">
                <a:solidFill>
                  <a:schemeClr val="tx2"/>
                </a:solidFill>
              </a:rPr>
              <a:t>(</a:t>
            </a:r>
            <a:r>
              <a:rPr lang="fr-CH" sz="1000" b="1" dirty="0">
                <a:solidFill>
                  <a:schemeClr val="tx2"/>
                </a:solidFill>
                <a:highlight>
                  <a:srgbClr val="FFFF00"/>
                </a:highlight>
              </a:rPr>
              <a:t>SHAPAL</a:t>
            </a:r>
            <a:r>
              <a:rPr lang="fr-CH" sz="1000" b="1" dirty="0">
                <a:solidFill>
                  <a:schemeClr val="tx2"/>
                </a:solidFill>
              </a:rPr>
              <a:t> + </a:t>
            </a:r>
            <a:r>
              <a:rPr lang="fr-CH" sz="1000" b="1" dirty="0" err="1">
                <a:solidFill>
                  <a:schemeClr val="tx2"/>
                </a:solidFill>
              </a:rPr>
              <a:t>Tantalum</a:t>
            </a:r>
            <a:r>
              <a:rPr lang="fr-CH" sz="1000" b="1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F7F30F4-30A0-ECD5-C7B0-B533B79DCCE2}"/>
              </a:ext>
            </a:extLst>
          </p:cNvPr>
          <p:cNvSpPr txBox="1">
            <a:spLocks/>
          </p:cNvSpPr>
          <p:nvPr/>
        </p:nvSpPr>
        <p:spPr>
          <a:xfrm>
            <a:off x="8146942" y="3269690"/>
            <a:ext cx="1736090" cy="43277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000" b="1" dirty="0">
                <a:solidFill>
                  <a:schemeClr val="tx2"/>
                </a:solidFill>
              </a:rPr>
              <a:t>V4.2.3 </a:t>
            </a:r>
          </a:p>
          <a:p>
            <a:pPr algn="ctr"/>
            <a:r>
              <a:rPr lang="fr-CH" sz="1000" b="1" dirty="0">
                <a:solidFill>
                  <a:schemeClr val="tx2"/>
                </a:solidFill>
              </a:rPr>
              <a:t>(</a:t>
            </a:r>
            <a:r>
              <a:rPr lang="fr-CH" sz="1000" b="1" dirty="0">
                <a:solidFill>
                  <a:schemeClr val="tx2"/>
                </a:solidFill>
                <a:highlight>
                  <a:srgbClr val="FFFF00"/>
                </a:highlight>
              </a:rPr>
              <a:t>ALUMINA</a:t>
            </a:r>
            <a:r>
              <a:rPr lang="fr-CH" sz="1000" b="1" dirty="0">
                <a:solidFill>
                  <a:schemeClr val="tx2"/>
                </a:solidFill>
              </a:rPr>
              <a:t> + </a:t>
            </a:r>
            <a:r>
              <a:rPr lang="fr-CH" sz="1000" b="1" dirty="0" err="1">
                <a:solidFill>
                  <a:schemeClr val="tx2"/>
                </a:solidFill>
              </a:rPr>
              <a:t>Tantalum</a:t>
            </a:r>
            <a:r>
              <a:rPr lang="fr-CH" sz="1000" b="1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C98F7D-9399-CD0E-99E6-06A1C5C2AEFF}"/>
              </a:ext>
            </a:extLst>
          </p:cNvPr>
          <p:cNvSpPr txBox="1"/>
          <p:nvPr/>
        </p:nvSpPr>
        <p:spPr>
          <a:xfrm>
            <a:off x="3946793" y="5736663"/>
            <a:ext cx="44403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Sep 2024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6BA203-306E-CFFA-3B1E-98A93A7DE203}"/>
              </a:ext>
            </a:extLst>
          </p:cNvPr>
          <p:cNvSpPr txBox="1"/>
          <p:nvPr/>
        </p:nvSpPr>
        <p:spPr>
          <a:xfrm>
            <a:off x="6390605" y="5675107"/>
            <a:ext cx="42639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Jan 2025</a:t>
            </a:r>
          </a:p>
        </p:txBody>
      </p:sp>
      <p:pic>
        <p:nvPicPr>
          <p:cNvPr id="25" name="Picture 24" descr="A machine with a round object&#10;&#10;AI-generated content may be incorrect.">
            <a:extLst>
              <a:ext uri="{FF2B5EF4-FFF2-40B4-BE49-F238E27FC236}">
                <a16:creationId xmlns:a16="http://schemas.microsoft.com/office/drawing/2014/main" id="{09356E7B-28B5-C196-6B76-0F0C8FD9A68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5136" t="12924" r="27662" b="22222"/>
          <a:stretch>
            <a:fillRect/>
          </a:stretch>
        </p:blipFill>
        <p:spPr>
          <a:xfrm>
            <a:off x="8913681" y="586348"/>
            <a:ext cx="1188541" cy="217738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3E24C46-9772-5460-7CB6-A76349053FB2}"/>
              </a:ext>
            </a:extLst>
          </p:cNvPr>
          <p:cNvSpPr txBox="1"/>
          <p:nvPr/>
        </p:nvSpPr>
        <p:spPr>
          <a:xfrm>
            <a:off x="8802629" y="243647"/>
            <a:ext cx="14106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ighlight>
                  <a:srgbClr val="FFFF00"/>
                </a:highlight>
              </a:rPr>
              <a:t>New BBC coil</a:t>
            </a: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2D7848EC-F554-B28D-4A1F-34205347D3D8}"/>
              </a:ext>
            </a:extLst>
          </p:cNvPr>
          <p:cNvSpPr/>
          <p:nvPr/>
        </p:nvSpPr>
        <p:spPr>
          <a:xfrm>
            <a:off x="2574099" y="4572000"/>
            <a:ext cx="527241" cy="38862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4929670-92F8-DBE7-59D4-0498AF650C39}"/>
              </a:ext>
            </a:extLst>
          </p:cNvPr>
          <p:cNvSpPr/>
          <p:nvPr/>
        </p:nvSpPr>
        <p:spPr>
          <a:xfrm>
            <a:off x="5033817" y="4538339"/>
            <a:ext cx="527241" cy="38862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A506D4CE-6963-AC16-E7C2-8B3A762D2BB7}"/>
              </a:ext>
            </a:extLst>
          </p:cNvPr>
          <p:cNvSpPr/>
          <p:nvPr/>
        </p:nvSpPr>
        <p:spPr>
          <a:xfrm>
            <a:off x="7584680" y="4572000"/>
            <a:ext cx="527241" cy="38862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9C87DA-2314-1BF9-9D77-842E4F33F99F}"/>
              </a:ext>
            </a:extLst>
          </p:cNvPr>
          <p:cNvSpPr txBox="1"/>
          <p:nvPr/>
        </p:nvSpPr>
        <p:spPr>
          <a:xfrm>
            <a:off x="10915943" y="5916638"/>
            <a:ext cx="10644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Jean, Alex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EFA50-8C05-07AA-CBC7-DDAAC8E7A388}"/>
              </a:ext>
            </a:extLst>
          </p:cNvPr>
          <p:cNvSpPr txBox="1"/>
          <p:nvPr/>
        </p:nvSpPr>
        <p:spPr>
          <a:xfrm>
            <a:off x="1681971" y="6036898"/>
            <a:ext cx="882805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highlight>
                  <a:srgbClr val="FFFF00"/>
                </a:highlight>
              </a:rPr>
              <a:t>Reminder</a:t>
            </a:r>
            <a:r>
              <a:rPr lang="en-US" sz="1200" dirty="0">
                <a:highlight>
                  <a:srgbClr val="FFFF00"/>
                </a:highlight>
              </a:rPr>
              <a:t>: original goal was 68kV, then 27 kV =&gt; a cheap/quick prototype for test to validate new electrode shapes, not final gun !</a:t>
            </a:r>
          </a:p>
        </p:txBody>
      </p:sp>
    </p:spTree>
    <p:extLst>
      <p:ext uri="{BB962C8B-B14F-4D97-AF65-F5344CB8AC3E}">
        <p14:creationId xmlns:p14="http://schemas.microsoft.com/office/powerpoint/2010/main" val="23652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919653-D645-01C8-775D-5C5B64FCB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Gun v4: cathode heating test in lab b.8 (Jean, Gunn)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9DA3C-0BFD-8992-66AB-C1CFDEA6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E2979F-32C9-85C3-E815-2EC999E9E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42ADDF-F222-F7B5-5FC7-7C4328BF6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82" y="1143000"/>
            <a:ext cx="5798418" cy="42354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DD0A92-0BF2-E41E-4BC5-F155883BE3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9614" y="382147"/>
            <a:ext cx="2238362" cy="15530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23D586-C498-300C-B053-8269C75215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150" y="4421965"/>
            <a:ext cx="3196590" cy="1912969"/>
          </a:xfrm>
          <a:prstGeom prst="rect">
            <a:avLst/>
          </a:prstGeom>
        </p:spPr>
      </p:pic>
      <p:pic>
        <p:nvPicPr>
          <p:cNvPr id="9" name="Picture 8" descr="A graph of a cathode heating voltage&#10;&#10;Description automatically generated">
            <a:extLst>
              <a:ext uri="{FF2B5EF4-FFF2-40B4-BE49-F238E27FC236}">
                <a16:creationId xmlns:a16="http://schemas.microsoft.com/office/drawing/2014/main" id="{7DD3868D-A913-4377-7B52-FAB7BA3956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0360" y="1956945"/>
            <a:ext cx="4917751" cy="29441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2403DE4-293B-CD66-A255-DCEA64829F54}"/>
              </a:ext>
            </a:extLst>
          </p:cNvPr>
          <p:cNvSpPr txBox="1"/>
          <p:nvPr/>
        </p:nvSpPr>
        <p:spPr>
          <a:xfrm>
            <a:off x="7148577" y="5305536"/>
            <a:ext cx="4635436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400" dirty="0"/>
              <a:t>30 kV @ 20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 ok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cathode @ 1000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 ok</a:t>
            </a:r>
            <a:endParaRPr lang="en-GB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Ceramic didn’t break (contrary to </a:t>
            </a:r>
            <a:r>
              <a:rPr lang="en-GB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/>
              </a:rPr>
              <a:t>EN-MME simulations</a:t>
            </a:r>
            <a:r>
              <a:rPr lang="en-GB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F48F77-F510-D7FD-F6E4-F5DA6621F354}"/>
              </a:ext>
            </a:extLst>
          </p:cNvPr>
          <p:cNvSpPr txBox="1"/>
          <p:nvPr/>
        </p:nvSpPr>
        <p:spPr>
          <a:xfrm>
            <a:off x="10842060" y="40193"/>
            <a:ext cx="123591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7"/>
              </a:rPr>
              <a:t>See logbook entry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6684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4B52A9-9278-F8D1-DBF6-F7A6237CC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Gun v4: first electron beam extracted on 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B0164-67A2-1AD7-57CD-A57436D41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42BAD-E5B8-8387-3279-1ACD0C87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B78A6304-C91B-F671-E094-3A10D08E3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15" y="3361870"/>
            <a:ext cx="3919388" cy="24590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E6E581-5A3A-A138-4178-F48C030793EE}"/>
              </a:ext>
            </a:extLst>
          </p:cNvPr>
          <p:cNvSpPr txBox="1"/>
          <p:nvPr/>
        </p:nvSpPr>
        <p:spPr>
          <a:xfrm>
            <a:off x="4446793" y="3922925"/>
            <a:ext cx="3141053" cy="1077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Perveance ok (up to 5 keV, 700 mA)</a:t>
            </a:r>
          </a:p>
          <a:p>
            <a:r>
              <a:rPr lang="en-US" sz="14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   e-loss + leakage = 2 mA</a:t>
            </a:r>
          </a:p>
          <a:p>
            <a:r>
              <a:rPr lang="en-US" sz="14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   vacuum = 3.5E-7 mbar</a:t>
            </a:r>
          </a:p>
          <a:p>
            <a:r>
              <a:rPr lang="en-US" sz="14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   B-field = 900 Gauss (600 A)</a:t>
            </a:r>
          </a:p>
          <a:p>
            <a:r>
              <a:rPr lang="en-US" sz="14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   cathode @ 1100 ℃ (I</a:t>
            </a:r>
            <a:r>
              <a:rPr lang="en-US" sz="1400" baseline="-250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fill</a:t>
            </a:r>
            <a:r>
              <a:rPr lang="en-US" sz="14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13 A)</a:t>
            </a:r>
            <a:endParaRPr lang="en-GB" sz="1400" dirty="0">
              <a:solidFill>
                <a:srgbClr val="FFC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31E8AF-7964-9A09-2929-A237DEC96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555" y="657075"/>
            <a:ext cx="1872650" cy="27126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CA52E1-E845-CC1C-3447-368DC465F9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53" t="9147"/>
          <a:stretch/>
        </p:blipFill>
        <p:spPr>
          <a:xfrm>
            <a:off x="71662" y="885928"/>
            <a:ext cx="3388260" cy="17708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34978CB-6E9E-4F7C-0B5B-F1E4BAD12DDE}"/>
              </a:ext>
            </a:extLst>
          </p:cNvPr>
          <p:cNvSpPr txBox="1"/>
          <p:nvPr/>
        </p:nvSpPr>
        <p:spPr>
          <a:xfrm>
            <a:off x="106790" y="608929"/>
            <a:ext cx="58553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anode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B9F7275-A38E-237F-7445-DB3F253F5099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397285" y="885928"/>
            <a:ext cx="2273" cy="64079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09433B1-BBAD-56E3-A0B6-0B8CA044B62C}"/>
              </a:ext>
            </a:extLst>
          </p:cNvPr>
          <p:cNvSpPr txBox="1"/>
          <p:nvPr/>
        </p:nvSpPr>
        <p:spPr>
          <a:xfrm>
            <a:off x="1318353" y="518576"/>
            <a:ext cx="74010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cathode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3FE7F02-A06E-9274-C653-C61D2EC860B1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1606839" y="795575"/>
            <a:ext cx="81569" cy="97578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843D222-CB56-C3CA-8007-2E16E66CF027}"/>
              </a:ext>
            </a:extLst>
          </p:cNvPr>
          <p:cNvSpPr txBox="1"/>
          <p:nvPr/>
        </p:nvSpPr>
        <p:spPr>
          <a:xfrm>
            <a:off x="2330290" y="481207"/>
            <a:ext cx="112963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HV feedthroughs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D9E7231-FBD7-1BAE-7BEA-4AF526D316B5}"/>
              </a:ext>
            </a:extLst>
          </p:cNvPr>
          <p:cNvCxnSpPr>
            <a:cxnSpLocks/>
          </p:cNvCxnSpPr>
          <p:nvPr/>
        </p:nvCxnSpPr>
        <p:spPr>
          <a:xfrm flipH="1">
            <a:off x="2667243" y="942872"/>
            <a:ext cx="88350" cy="41736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F6BBE0C-55D3-F739-37C9-68CF7B21656E}"/>
              </a:ext>
            </a:extLst>
          </p:cNvPr>
          <p:cNvCxnSpPr>
            <a:cxnSpLocks/>
          </p:cNvCxnSpPr>
          <p:nvPr/>
        </p:nvCxnSpPr>
        <p:spPr>
          <a:xfrm>
            <a:off x="2819643" y="942872"/>
            <a:ext cx="144379" cy="82849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DFAE9DB-9578-82E7-53C0-5108FAEA1669}"/>
              </a:ext>
            </a:extLst>
          </p:cNvPr>
          <p:cNvSpPr txBox="1"/>
          <p:nvPr/>
        </p:nvSpPr>
        <p:spPr>
          <a:xfrm>
            <a:off x="707284" y="620340"/>
            <a:ext cx="74010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grid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549413C-3E67-4F36-2A8F-C131DD23F190}"/>
              </a:ext>
            </a:extLst>
          </p:cNvPr>
          <p:cNvCxnSpPr>
            <a:cxnSpLocks/>
          </p:cNvCxnSpPr>
          <p:nvPr/>
        </p:nvCxnSpPr>
        <p:spPr>
          <a:xfrm>
            <a:off x="957076" y="831879"/>
            <a:ext cx="421317" cy="69484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2273C2B-5382-746B-FBE8-D7EF65767ACE}"/>
              </a:ext>
            </a:extLst>
          </p:cNvPr>
          <p:cNvSpPr txBox="1"/>
          <p:nvPr/>
        </p:nvSpPr>
        <p:spPr>
          <a:xfrm>
            <a:off x="10268396" y="65265"/>
            <a:ext cx="19236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linkClick r:id="rId5"/>
              </a:rPr>
              <a:t>See logbook entry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9CA69C5-9BDE-2111-FF6F-11EDEF939A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5936" y="515634"/>
            <a:ext cx="3937800" cy="56673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16AB94-7BA9-7185-10D1-03EB9B802B70}"/>
              </a:ext>
            </a:extLst>
          </p:cNvPr>
          <p:cNvSpPr txBox="1"/>
          <p:nvPr/>
        </p:nvSpPr>
        <p:spPr>
          <a:xfrm>
            <a:off x="5061897" y="5820908"/>
            <a:ext cx="191084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Jean, Alex, Gerard</a:t>
            </a:r>
          </a:p>
        </p:txBody>
      </p:sp>
    </p:spTree>
    <p:extLst>
      <p:ext uri="{BB962C8B-B14F-4D97-AF65-F5344CB8AC3E}">
        <p14:creationId xmlns:p14="http://schemas.microsoft.com/office/powerpoint/2010/main" val="2152430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30B551-030E-F48A-832D-CDC305B5D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sz="2400" b="0" dirty="0"/>
              <a:t>Ceramic too hot =&gt; low electrical resistance =&gt; large leakage currents</a:t>
            </a:r>
          </a:p>
          <a:p>
            <a:pPr lvl="2"/>
            <a:r>
              <a:rPr lang="en-US" sz="2000" dirty="0"/>
              <a:t>Cathode to ground: </a:t>
            </a:r>
            <a:r>
              <a:rPr lang="en-CH" sz="2000">
                <a:solidFill>
                  <a:srgbClr val="FF0000"/>
                </a:solidFill>
              </a:rPr>
              <a:t>540 kΩ hot. </a:t>
            </a:r>
            <a:r>
              <a:rPr lang="en-CH" sz="2000">
                <a:solidFill>
                  <a:schemeClr val="tx1">
                    <a:lumMod val="60000"/>
                    <a:lumOff val="40000"/>
                  </a:schemeClr>
                </a:solidFill>
              </a:rPr>
              <a:t>(&gt; 1 TΩ  when cold).</a:t>
            </a:r>
          </a:p>
          <a:p>
            <a:pPr lvl="2"/>
            <a:r>
              <a:rPr lang="en-US" sz="2000" dirty="0"/>
              <a:t>Grid </a:t>
            </a:r>
            <a:r>
              <a:rPr lang="en-CH" sz="2000"/>
              <a:t>to ground</a:t>
            </a:r>
            <a:r>
              <a:rPr lang="en-US" sz="2000" dirty="0"/>
              <a:t>:</a:t>
            </a:r>
            <a:r>
              <a:rPr lang="en-CH" sz="2000"/>
              <a:t> </a:t>
            </a:r>
            <a:r>
              <a:rPr lang="en-CH" sz="2000">
                <a:solidFill>
                  <a:srgbClr val="FF0000"/>
                </a:solidFill>
              </a:rPr>
              <a:t>10.4 MΩ hot.</a:t>
            </a:r>
            <a:r>
              <a:rPr lang="en-CH" sz="2000"/>
              <a:t> </a:t>
            </a:r>
            <a:r>
              <a:rPr lang="en-CH" sz="2000">
                <a:solidFill>
                  <a:schemeClr val="tx1">
                    <a:lumMod val="60000"/>
                    <a:lumOff val="40000"/>
                  </a:schemeClr>
                </a:solidFill>
              </a:rPr>
              <a:t>(&gt; 1 TΩ  when cold).</a:t>
            </a:r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2"/>
            <a:r>
              <a:rPr lang="en-US" sz="20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Solution: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ceramic out if vacuum, away from cathode</a:t>
            </a:r>
            <a:endParaRPr lang="en-US" sz="2400" b="0" dirty="0"/>
          </a:p>
          <a:p>
            <a:pPr marL="457200" indent="-457200">
              <a:buAutoNum type="arabicPeriod"/>
            </a:pPr>
            <a:r>
              <a:rPr lang="en-US" sz="2400" b="0" dirty="0"/>
              <a:t>Cathode losing heat (radiative &amp; conductive)</a:t>
            </a:r>
          </a:p>
          <a:p>
            <a:pPr lvl="2"/>
            <a:r>
              <a:rPr lang="en-US" sz="2000" dirty="0"/>
              <a:t>Heat cathode &gt; 1000℃ to keep emission up</a:t>
            </a:r>
            <a:r>
              <a:rPr lang="en-CH" sz="200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2"/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Solution: tantalum thermal shield (uniform T, low heat loss)</a:t>
            </a:r>
            <a:endParaRPr lang="en-US" sz="2400" b="0" dirty="0"/>
          </a:p>
          <a:p>
            <a:pPr marL="457200" indent="-457200">
              <a:buAutoNum type="arabicPeriod"/>
            </a:pPr>
            <a:r>
              <a:rPr lang="en-US" sz="2400" b="0" dirty="0"/>
              <a:t>Beam scalloping (oscillation) in low B-field (900 Gauss)</a:t>
            </a:r>
          </a:p>
          <a:p>
            <a:pPr lvl="2"/>
            <a:r>
              <a:rPr lang="en-US" sz="2000" b="0" dirty="0"/>
              <a:t>According to CST sim., scalloping is reduced &gt;1200 Gauss</a:t>
            </a:r>
          </a:p>
          <a:p>
            <a:pPr lvl="2"/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Solution: increase B field (expansion solenoid)</a:t>
            </a:r>
          </a:p>
          <a:p>
            <a:pPr marL="457200" indent="-457200">
              <a:buAutoNum type="arabicPeriod"/>
            </a:pPr>
            <a:endParaRPr lang="en-US" sz="2400" b="0" dirty="0"/>
          </a:p>
          <a:p>
            <a:pPr marL="457200" indent="-457200">
              <a:buAutoNum type="arabicPeriod"/>
            </a:pPr>
            <a:endParaRPr lang="en-US" sz="2400" b="0" dirty="0"/>
          </a:p>
          <a:p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8D6AA6-F8AC-ED66-0491-8F4DAC6FB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Gun v4: what did we learn 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F9924-AEAB-521E-9132-A5E09B4AE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15 Oct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0C8EC5-B359-C6AB-AFA3-89EE9A7C7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39E694-1FDB-A9CC-E9FC-EF74FF857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0123" y="1082566"/>
            <a:ext cx="2844125" cy="18299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ACF227-6FE6-D5AD-616C-E919E3124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0123" y="2989632"/>
            <a:ext cx="2844125" cy="19316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B5C420-8A6C-02B7-D4D1-E893A1EA6DDC}"/>
              </a:ext>
            </a:extLst>
          </p:cNvPr>
          <p:cNvSpPr txBox="1"/>
          <p:nvPr/>
        </p:nvSpPr>
        <p:spPr>
          <a:xfrm>
            <a:off x="11501882" y="4998367"/>
            <a:ext cx="56425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Gunn</a:t>
            </a:r>
          </a:p>
        </p:txBody>
      </p:sp>
    </p:spTree>
    <p:extLst>
      <p:ext uri="{BB962C8B-B14F-4D97-AF65-F5344CB8AC3E}">
        <p14:creationId xmlns:p14="http://schemas.microsoft.com/office/powerpoint/2010/main" val="1620269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FA7EFB-19C6-4FD3-2B92-0A28FE169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2400"/>
              <a:t>Ceramic </a:t>
            </a:r>
            <a:r>
              <a:rPr lang="en-US" sz="2400" dirty="0"/>
              <a:t>properties (</a:t>
            </a:r>
            <a:r>
              <a:rPr lang="en-US" sz="2400" dirty="0" err="1"/>
              <a:t>ele</a:t>
            </a:r>
            <a:r>
              <a:rPr lang="en-US" sz="2400" dirty="0"/>
              <a:t>. Res. &amp; the. Cond.)</a:t>
            </a:r>
            <a:r>
              <a:rPr lang="en-CH" sz="2400"/>
              <a:t> </a:t>
            </a:r>
            <a:r>
              <a:rPr lang="en-CH" sz="2400" dirty="0"/>
              <a:t>@25 C </a:t>
            </a:r>
            <a:r>
              <a:rPr lang="en-CH" sz="2400"/>
              <a:t>vs </a:t>
            </a:r>
            <a:r>
              <a:rPr lang="en-US" sz="2400" dirty="0"/>
              <a:t>500/</a:t>
            </a:r>
            <a:r>
              <a:rPr lang="en-CH" sz="2400"/>
              <a:t>800 </a:t>
            </a:r>
            <a:r>
              <a:rPr lang="en-CH" sz="2400" dirty="0"/>
              <a:t>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1EE74-CD7C-C182-419C-0384A2722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34E2F-5283-C975-32F3-2C7736EB9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Khatri | SY-BI-XEI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0B172-B2F3-4355-7DE1-CAFF82A5E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60CCF0-EB4A-C76B-242A-A3B2A36D4B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5723"/>
          <a:stretch>
            <a:fillRect/>
          </a:stretch>
        </p:blipFill>
        <p:spPr>
          <a:xfrm>
            <a:off x="264966" y="5437632"/>
            <a:ext cx="11519046" cy="8027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D9112C0-8E52-7DC6-D1AA-7A9564F439D8}"/>
              </a:ext>
            </a:extLst>
          </p:cNvPr>
          <p:cNvSpPr/>
          <p:nvPr/>
        </p:nvSpPr>
        <p:spPr>
          <a:xfrm>
            <a:off x="264966" y="5600514"/>
            <a:ext cx="11519047" cy="6398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0893379-9791-7717-8F4C-15C290140706}"/>
              </a:ext>
            </a:extLst>
          </p:cNvPr>
          <p:cNvSpPr/>
          <p:nvPr/>
        </p:nvSpPr>
        <p:spPr>
          <a:xfrm>
            <a:off x="9753600" y="5437632"/>
            <a:ext cx="804672" cy="80273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5905147-E341-64E7-27A3-A385DBDF3C98}"/>
              </a:ext>
            </a:extLst>
          </p:cNvPr>
          <p:cNvSpPr/>
          <p:nvPr/>
        </p:nvSpPr>
        <p:spPr>
          <a:xfrm>
            <a:off x="6096000" y="5467926"/>
            <a:ext cx="804672" cy="80273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9D8129-C5EA-B974-25B3-E833294203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84590"/>
          <a:stretch>
            <a:fillRect/>
          </a:stretch>
        </p:blipFill>
        <p:spPr>
          <a:xfrm>
            <a:off x="264966" y="4455136"/>
            <a:ext cx="11519046" cy="8665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120216-8070-1EEA-5149-9C6EDD6F6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507" y="1385486"/>
            <a:ext cx="9509429" cy="22035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F9BAA4B-3048-B30A-229F-59CA7BBB6B32}"/>
              </a:ext>
            </a:extLst>
          </p:cNvPr>
          <p:cNvSpPr txBox="1"/>
          <p:nvPr/>
        </p:nvSpPr>
        <p:spPr>
          <a:xfrm>
            <a:off x="2909230" y="794651"/>
            <a:ext cx="55015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ighlight>
                  <a:srgbClr val="FFFF00"/>
                </a:highlight>
              </a:rPr>
              <a:t>Jean said: be careful of ceramic resistance when hot !</a:t>
            </a:r>
          </a:p>
        </p:txBody>
      </p:sp>
    </p:spTree>
    <p:extLst>
      <p:ext uri="{BB962C8B-B14F-4D97-AF65-F5344CB8AC3E}">
        <p14:creationId xmlns:p14="http://schemas.microsoft.com/office/powerpoint/2010/main" val="1562665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ppt tempelate</Template>
  <TotalTime>13159</TotalTime>
  <Words>1576</Words>
  <Application>Microsoft Macintosh PowerPoint</Application>
  <PresentationFormat>Widescreen</PresentationFormat>
  <Paragraphs>329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Aptos Narrow</vt:lpstr>
      <vt:lpstr>Arial</vt:lpstr>
      <vt:lpstr>Calibri</vt:lpstr>
      <vt:lpstr>Tahoma</vt:lpstr>
      <vt:lpstr>Trebuchet MS</vt:lpstr>
      <vt:lpstr>Wingdings</vt:lpstr>
      <vt:lpstr>Wingdings 3</vt:lpstr>
      <vt:lpstr>Office Theme</vt:lpstr>
      <vt:lpstr>New AD E-Cooler: Electron gun test results</vt:lpstr>
      <vt:lpstr>Outline</vt:lpstr>
      <vt:lpstr>Requirements/Specs for the new Gun</vt:lpstr>
      <vt:lpstr>PowerPoint Presentation</vt:lpstr>
      <vt:lpstr>What was tested ?</vt:lpstr>
      <vt:lpstr>Gun v4: cathode heating test in lab b.8 (Jean, Gunn)</vt:lpstr>
      <vt:lpstr>Gun v4: first electron beam extracted on ECTS</vt:lpstr>
      <vt:lpstr>Gun v4: what did we learn ?</vt:lpstr>
      <vt:lpstr>Ceramic properties (ele. Res. &amp; the. Cond.) @25 C vs 500/800 C</vt:lpstr>
      <vt:lpstr>GO/No-go decision June-2024, time pressure to deliver a working gun by LS3</vt:lpstr>
      <vt:lpstr>Postmortem of Russian gun design</vt:lpstr>
      <vt:lpstr>Russian + Gun v4 = Gun v5.2</vt:lpstr>
      <vt:lpstr>Quick fix (bricolage) in Gun v4 for further tests – Gun v4.2 was born</vt:lpstr>
      <vt:lpstr>Gun v4.2.1 (Macor) results</vt:lpstr>
      <vt:lpstr>Gun v4.2.2 (Shapal) results</vt:lpstr>
      <vt:lpstr>Gun v4.2.3 (Alumina) results</vt:lpstr>
      <vt:lpstr>Other limitations of gun v4 (exposed ceramic)</vt:lpstr>
      <vt:lpstr>Results summary</vt:lpstr>
      <vt:lpstr>Conclusion</vt:lpstr>
      <vt:lpstr>PowerPoint Presentation</vt:lpstr>
      <vt:lpstr>Links</vt:lpstr>
      <vt:lpstr>PowerPoint Presentation</vt:lpstr>
      <vt:lpstr>Thermo mechanical sim by EN-MME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Gunn Khatri</dc:creator>
  <cp:lastModifiedBy>gunn khatri</cp:lastModifiedBy>
  <cp:revision>2282</cp:revision>
  <dcterms:created xsi:type="dcterms:W3CDTF">2023-02-22T10:20:23Z</dcterms:created>
  <dcterms:modified xsi:type="dcterms:W3CDTF">2025-10-18T20:39:54Z</dcterms:modified>
</cp:coreProperties>
</file>