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5"/>
  </p:notesMasterIdLst>
  <p:handoutMasterIdLst>
    <p:handoutMasterId r:id="rId56"/>
  </p:handoutMasterIdLst>
  <p:sldIdLst>
    <p:sldId id="294" r:id="rId5"/>
    <p:sldId id="348" r:id="rId6"/>
    <p:sldId id="748" r:id="rId7"/>
    <p:sldId id="749" r:id="rId8"/>
    <p:sldId id="836" r:id="rId9"/>
    <p:sldId id="750" r:id="rId10"/>
    <p:sldId id="810" r:id="rId11"/>
    <p:sldId id="753" r:id="rId12"/>
    <p:sldId id="829" r:id="rId13"/>
    <p:sldId id="830" r:id="rId14"/>
    <p:sldId id="817" r:id="rId15"/>
    <p:sldId id="335" r:id="rId16"/>
    <p:sldId id="827" r:id="rId17"/>
    <p:sldId id="815" r:id="rId18"/>
    <p:sldId id="847" r:id="rId19"/>
    <p:sldId id="846" r:id="rId20"/>
    <p:sldId id="770" r:id="rId21"/>
    <p:sldId id="781" r:id="rId22"/>
    <p:sldId id="782" r:id="rId23"/>
    <p:sldId id="783" r:id="rId24"/>
    <p:sldId id="784" r:id="rId25"/>
    <p:sldId id="790" r:id="rId26"/>
    <p:sldId id="786" r:id="rId27"/>
    <p:sldId id="833" r:id="rId28"/>
    <p:sldId id="834" r:id="rId29"/>
    <p:sldId id="771" r:id="rId30"/>
    <p:sldId id="814" r:id="rId31"/>
    <p:sldId id="818" r:id="rId32"/>
    <p:sldId id="832" r:id="rId33"/>
    <p:sldId id="809" r:id="rId34"/>
    <p:sldId id="805" r:id="rId35"/>
    <p:sldId id="807" r:id="rId36"/>
    <p:sldId id="824" r:id="rId37"/>
    <p:sldId id="835" r:id="rId38"/>
    <p:sldId id="837" r:id="rId39"/>
    <p:sldId id="347" r:id="rId40"/>
    <p:sldId id="839" r:id="rId41"/>
    <p:sldId id="769" r:id="rId42"/>
    <p:sldId id="712" r:id="rId43"/>
    <p:sldId id="826" r:id="rId44"/>
    <p:sldId id="803" r:id="rId45"/>
    <p:sldId id="800" r:id="rId46"/>
    <p:sldId id="842" r:id="rId47"/>
    <p:sldId id="843" r:id="rId48"/>
    <p:sldId id="844" r:id="rId49"/>
    <p:sldId id="845" r:id="rId50"/>
    <p:sldId id="841" r:id="rId51"/>
    <p:sldId id="806" r:id="rId52"/>
    <p:sldId id="840" r:id="rId53"/>
    <p:sldId id="288" r:id="rId54"/>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00559F"/>
    <a:srgbClr val="000000"/>
    <a:srgbClr val="303030"/>
    <a:srgbClr val="6E2466"/>
    <a:srgbClr val="61C5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89" autoAdjust="0"/>
    <p:restoredTop sz="82621" autoAdjust="0"/>
  </p:normalViewPr>
  <p:slideViewPr>
    <p:cSldViewPr snapToGrid="0" snapToObjects="1">
      <p:cViewPr varScale="1">
        <p:scale>
          <a:sx n="76" d="100"/>
          <a:sy n="76" d="100"/>
        </p:scale>
        <p:origin x="72" y="408"/>
      </p:cViewPr>
      <p:guideLst>
        <p:guide orient="horz" pos="3770"/>
        <p:guide pos="3863"/>
      </p:guideLst>
    </p:cSldViewPr>
  </p:slideViewPr>
  <p:outlineViewPr>
    <p:cViewPr>
      <p:scale>
        <a:sx n="33" d="100"/>
        <a:sy n="33" d="100"/>
      </p:scale>
      <p:origin x="0" y="0"/>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44" d="100"/>
          <a:sy n="44" d="100"/>
        </p:scale>
        <p:origin x="2872"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commentAuthors" Target="commen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dirty="0">
              <a:latin typeface="Arial" panose="020B0604020202020204" pitchFamily="34" charset="0"/>
            </a:endParaRPr>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CBB72EAA-2733-D14F-950A-8F4240385864}" type="datetimeFigureOut">
              <a:rPr lang="en-US" smtClean="0">
                <a:latin typeface="Arial" panose="020B0604020202020204" pitchFamily="34" charset="0"/>
              </a:rPr>
              <a:t>11/27/2025</a:t>
            </a:fld>
            <a:endParaRPr lang="en-US" dirty="0">
              <a:latin typeface="Arial" panose="020B0604020202020204" pitchFamily="34" charset="0"/>
            </a:endParaRPr>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28587"/>
            <a:ext cx="2889938" cy="498055"/>
          </a:xfrm>
          <a:prstGeom prst="rect">
            <a:avLst/>
          </a:prstGeom>
        </p:spPr>
        <p:txBody>
          <a:bodyPr vert="horz" lIns="91440" tIns="45720" rIns="91440" bIns="45720" rtlCol="0" anchor="b"/>
          <a:lstStyle>
            <a:lvl1pPr algn="l">
              <a:defRPr sz="1200"/>
            </a:lvl1pPr>
          </a:lstStyle>
          <a:p>
            <a:endParaRPr lang="en-US" dirty="0">
              <a:latin typeface="Arial" panose="020B0604020202020204" pitchFamily="34" charset="0"/>
            </a:endParaRPr>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777607" y="9428587"/>
            <a:ext cx="2889938" cy="498055"/>
          </a:xfrm>
          <a:prstGeom prst="rect">
            <a:avLst/>
          </a:prstGeom>
        </p:spPr>
        <p:txBody>
          <a:bodyPr vert="horz" lIns="91440" tIns="45720" rIns="91440" bIns="45720" rtlCol="0" anchor="b"/>
          <a:lstStyle>
            <a:lvl1pPr algn="r">
              <a:defRPr sz="1200"/>
            </a:lvl1pPr>
          </a:lstStyle>
          <a:p>
            <a:fld id="{BC59750F-00B8-E148-9878-D197EE9CB895}"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atin typeface="Arial" panose="020B0604020202020204" pitchFamily="34" charset="0"/>
              </a:defRPr>
            </a:lvl1pPr>
          </a:lstStyle>
          <a:p>
            <a:fld id="{D4DD062E-52F7-A14D-A443-1F3854784447}" type="datetimeFigureOut">
              <a:rPr lang="en-US" smtClean="0"/>
              <a:pPr/>
              <a:t>11/27/2025</a:t>
            </a:fld>
            <a:endParaRPr lang="en-US" dirty="0"/>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66909" y="4777198"/>
            <a:ext cx="5335270" cy="3908614"/>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7"/>
            <a:ext cx="2889938" cy="498055"/>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777607" y="9428587"/>
            <a:ext cx="2889938" cy="498055"/>
          </a:xfrm>
          <a:prstGeom prst="rect">
            <a:avLst/>
          </a:prstGeom>
        </p:spPr>
        <p:txBody>
          <a:bodyPr vert="horz" lIns="91440" tIns="45720" rIns="91440" bIns="45720" rtlCol="0" anchor="b"/>
          <a:lstStyle>
            <a:lvl1pPr algn="r">
              <a:defRPr sz="1200">
                <a:latin typeface="Arial" panose="020B0604020202020204" pitchFamily="34" charset="0"/>
              </a:defRPr>
            </a:lvl1pPr>
          </a:lstStyle>
          <a:p>
            <a:fld id="{8CB0EE9E-52B8-AA4F-8DD5-ED0FB4E5CBCC}" type="slidenum">
              <a:rPr lang="en-US" smtClean="0"/>
              <a:pPr/>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UHV: ultra high vacuum </a:t>
            </a:r>
          </a:p>
          <a:p>
            <a:r>
              <a:rPr lang="en-US" dirty="0"/>
              <a:t>Just the supply</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10</a:t>
            </a:fld>
            <a:endParaRPr lang="en-US" dirty="0"/>
          </a:p>
        </p:txBody>
      </p:sp>
    </p:spTree>
    <p:extLst>
      <p:ext uri="{BB962C8B-B14F-4D97-AF65-F5344CB8AC3E}">
        <p14:creationId xmlns:p14="http://schemas.microsoft.com/office/powerpoint/2010/main" val="20249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4D4906-E782-B7AD-9E0C-FD918877BE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E47509-345F-93DB-5178-FCCDE9B1E3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6FEC60-1A9F-A8A2-EA22-CC9096A74616}"/>
              </a:ext>
            </a:extLst>
          </p:cNvPr>
          <p:cNvSpPr>
            <a:spLocks noGrp="1"/>
          </p:cNvSpPr>
          <p:nvPr>
            <p:ph type="body" idx="1"/>
          </p:nvPr>
        </p:nvSpPr>
        <p:spPr/>
        <p:txBody>
          <a:bodyPr/>
          <a:lstStyle/>
          <a:p>
            <a:r>
              <a:rPr lang="fr-CH" dirty="0" err="1"/>
              <a:t>Fully</a:t>
            </a:r>
            <a:r>
              <a:rPr lang="fr-CH" dirty="0"/>
              <a:t> </a:t>
            </a:r>
            <a:r>
              <a:rPr lang="fr-CH" dirty="0" err="1"/>
              <a:t>funded</a:t>
            </a:r>
            <a:r>
              <a:rPr lang="fr-CH" dirty="0"/>
              <a:t> by CERN</a:t>
            </a:r>
          </a:p>
          <a:p>
            <a:r>
              <a:rPr lang="fr-CH" dirty="0"/>
              <a:t>MS </a:t>
            </a:r>
            <a:r>
              <a:rPr lang="fr-CH" dirty="0" err="1"/>
              <a:t>is</a:t>
            </a:r>
            <a:r>
              <a:rPr lang="fr-CH" dirty="0"/>
              <a:t> </a:t>
            </a:r>
            <a:r>
              <a:rPr lang="fr-CH" dirty="0" err="1"/>
              <a:t>currently</a:t>
            </a:r>
            <a:r>
              <a:rPr lang="fr-CH" dirty="0"/>
              <a:t> </a:t>
            </a:r>
            <a:r>
              <a:rPr lang="fr-CH" dirty="0" err="1"/>
              <a:t>published</a:t>
            </a:r>
            <a:r>
              <a:rPr lang="fr-CH" dirty="0"/>
              <a:t> </a:t>
            </a:r>
          </a:p>
          <a:p>
            <a:endParaRPr lang="fr-CH" dirty="0"/>
          </a:p>
          <a:p>
            <a:r>
              <a:rPr lang="fr-CH" dirty="0"/>
              <a:t>DN </a:t>
            </a:r>
            <a:r>
              <a:rPr lang="fr-CH" dirty="0" err="1"/>
              <a:t>is</a:t>
            </a:r>
            <a:r>
              <a:rPr lang="fr-CH" dirty="0"/>
              <a:t> the size of the pipe </a:t>
            </a:r>
          </a:p>
          <a:p>
            <a:endParaRPr lang="fr-CH" dirty="0"/>
          </a:p>
          <a:p>
            <a:r>
              <a:rPr lang="fr-CH" dirty="0"/>
              <a:t>Bar(a) = </a:t>
            </a:r>
            <a:r>
              <a:rPr lang="fr-CH" dirty="0" err="1"/>
              <a:t>absolute</a:t>
            </a:r>
            <a:r>
              <a:rPr lang="fr-CH" dirty="0"/>
              <a:t> bar </a:t>
            </a:r>
          </a:p>
          <a:p>
            <a:r>
              <a:rPr lang="fr-CH" dirty="0"/>
              <a:t>300 K = </a:t>
            </a:r>
            <a:r>
              <a:rPr lang="fr-CH" dirty="0" err="1"/>
              <a:t>is</a:t>
            </a:r>
            <a:r>
              <a:rPr lang="fr-CH" dirty="0"/>
              <a:t> ambient </a:t>
            </a:r>
            <a:r>
              <a:rPr lang="fr-CH" dirty="0" err="1"/>
              <a:t>temperature</a:t>
            </a:r>
            <a:r>
              <a:rPr lang="fr-CH" dirty="0"/>
              <a:t> </a:t>
            </a:r>
            <a:endParaRPr lang="en-GB" dirty="0"/>
          </a:p>
        </p:txBody>
      </p:sp>
      <p:sp>
        <p:nvSpPr>
          <p:cNvPr id="4" name="Slide Number Placeholder 3">
            <a:extLst>
              <a:ext uri="{FF2B5EF4-FFF2-40B4-BE49-F238E27FC236}">
                <a16:creationId xmlns:a16="http://schemas.microsoft.com/office/drawing/2014/main" id="{E3BE098B-273D-14EA-F64B-59B3C0162F37}"/>
              </a:ext>
            </a:extLst>
          </p:cNvPr>
          <p:cNvSpPr>
            <a:spLocks noGrp="1"/>
          </p:cNvSpPr>
          <p:nvPr>
            <p:ph type="sldNum" sz="quarter" idx="5"/>
          </p:nvPr>
        </p:nvSpPr>
        <p:spPr/>
        <p:txBody>
          <a:bodyPr/>
          <a:lstStyle/>
          <a:p>
            <a:fld id="{8CB0EE9E-52B8-AA4F-8DD5-ED0FB4E5CBCC}" type="slidenum">
              <a:rPr lang="en-US" smtClean="0"/>
              <a:pPr/>
              <a:t>11</a:t>
            </a:fld>
            <a:endParaRPr lang="en-US" dirty="0"/>
          </a:p>
        </p:txBody>
      </p:sp>
    </p:spTree>
    <p:extLst>
      <p:ext uri="{BB962C8B-B14F-4D97-AF65-F5344CB8AC3E}">
        <p14:creationId xmlns:p14="http://schemas.microsoft.com/office/powerpoint/2010/main" val="40490963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931063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B8F877-773E-BF00-AA1D-A6B5B78DCC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F25D6E-47C0-EFB8-F037-B476FD439C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8713EF-932F-DA72-6F64-2F54CFF87D12}"/>
              </a:ext>
            </a:extLst>
          </p:cNvPr>
          <p:cNvSpPr>
            <a:spLocks noGrp="1"/>
          </p:cNvSpPr>
          <p:nvPr>
            <p:ph type="body" idx="1"/>
          </p:nvPr>
        </p:nvSpPr>
        <p:spPr/>
        <p:txBody>
          <a:bodyPr/>
          <a:lstStyle/>
          <a:p>
            <a:r>
              <a:rPr lang="en-US" dirty="0"/>
              <a:t>Anthony </a:t>
            </a:r>
            <a:endParaRPr lang="en-GB" dirty="0"/>
          </a:p>
        </p:txBody>
      </p:sp>
      <p:sp>
        <p:nvSpPr>
          <p:cNvPr id="4" name="Slide Number Placeholder 3">
            <a:extLst>
              <a:ext uri="{FF2B5EF4-FFF2-40B4-BE49-F238E27FC236}">
                <a16:creationId xmlns:a16="http://schemas.microsoft.com/office/drawing/2014/main" id="{8A25BB4E-DF2F-B5CB-D01C-D1B4ACC7BDF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53115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4F878-36F7-DFC4-2C55-E93EF0D204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38D8C7-2B69-6D6B-D825-0A0DAACEE1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F9FB31-022C-80EE-56D1-1B5EAA320F41}"/>
              </a:ext>
            </a:extLst>
          </p:cNvPr>
          <p:cNvSpPr>
            <a:spLocks noGrp="1"/>
          </p:cNvSpPr>
          <p:nvPr>
            <p:ph type="body" idx="1"/>
          </p:nvPr>
        </p:nvSpPr>
        <p:spPr/>
        <p:txBody>
          <a:bodyPr/>
          <a:lstStyle/>
          <a:p>
            <a:r>
              <a:rPr lang="en-US" dirty="0"/>
              <a:t>Alvaro</a:t>
            </a:r>
          </a:p>
          <a:p>
            <a:endParaRPr lang="en-US" dirty="0"/>
          </a:p>
          <a:p>
            <a:r>
              <a:rPr lang="en-US" dirty="0"/>
              <a:t>Motors for compressors – these will be shipped to the contractor who will do the overhaul and ship back to CERN. </a:t>
            </a:r>
            <a:endParaRPr lang="en-GB" dirty="0"/>
          </a:p>
        </p:txBody>
      </p:sp>
      <p:sp>
        <p:nvSpPr>
          <p:cNvPr id="4" name="Slide Number Placeholder 3">
            <a:extLst>
              <a:ext uri="{FF2B5EF4-FFF2-40B4-BE49-F238E27FC236}">
                <a16:creationId xmlns:a16="http://schemas.microsoft.com/office/drawing/2014/main" id="{21494DC0-5242-351B-78D3-988EC03E65CE}"/>
              </a:ext>
            </a:extLst>
          </p:cNvPr>
          <p:cNvSpPr>
            <a:spLocks noGrp="1"/>
          </p:cNvSpPr>
          <p:nvPr>
            <p:ph type="sldNum" sz="quarter" idx="5"/>
          </p:nvPr>
        </p:nvSpPr>
        <p:spPr/>
        <p:txBody>
          <a:bodyPr/>
          <a:lstStyle/>
          <a:p>
            <a:fld id="{8CB0EE9E-52B8-AA4F-8DD5-ED0FB4E5CBCC}" type="slidenum">
              <a:rPr lang="en-US" smtClean="0"/>
              <a:pPr/>
              <a:t>14</a:t>
            </a:fld>
            <a:endParaRPr lang="en-US" dirty="0"/>
          </a:p>
        </p:txBody>
      </p:sp>
    </p:spTree>
    <p:extLst>
      <p:ext uri="{BB962C8B-B14F-4D97-AF65-F5344CB8AC3E}">
        <p14:creationId xmlns:p14="http://schemas.microsoft.com/office/powerpoint/2010/main" val="4126777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EB1C4E-550E-1D9A-BD19-0F7D682A0D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693E6D-78D2-FCC9-1B76-B1CFBE10A0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4CE39C-B22B-A2F1-C514-03E6453C09D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A28DDBD-2D86-0652-FD73-0E145E6AE246}"/>
              </a:ext>
            </a:extLst>
          </p:cNvPr>
          <p:cNvSpPr>
            <a:spLocks noGrp="1"/>
          </p:cNvSpPr>
          <p:nvPr>
            <p:ph type="sldNum" sz="quarter" idx="5"/>
          </p:nvPr>
        </p:nvSpPr>
        <p:spPr/>
        <p:txBody>
          <a:bodyPr/>
          <a:lstStyle/>
          <a:p>
            <a:fld id="{8CB0EE9E-52B8-AA4F-8DD5-ED0FB4E5CBCC}" type="slidenum">
              <a:rPr lang="en-US" smtClean="0"/>
              <a:pPr/>
              <a:t>15</a:t>
            </a:fld>
            <a:endParaRPr lang="en-US" dirty="0"/>
          </a:p>
        </p:txBody>
      </p:sp>
    </p:spTree>
    <p:extLst>
      <p:ext uri="{BB962C8B-B14F-4D97-AF65-F5344CB8AC3E}">
        <p14:creationId xmlns:p14="http://schemas.microsoft.com/office/powerpoint/2010/main" val="1147093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5A116-B61C-1660-E614-B97DD3624D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5FEE92-2581-637A-174C-D91634CF9A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189C40-9716-A46C-5DBC-90A325C7F0CF}"/>
              </a:ext>
            </a:extLst>
          </p:cNvPr>
          <p:cNvSpPr>
            <a:spLocks noGrp="1"/>
          </p:cNvSpPr>
          <p:nvPr>
            <p:ph type="body" idx="1"/>
          </p:nvPr>
        </p:nvSpPr>
        <p:spPr/>
        <p:txBody>
          <a:bodyPr/>
          <a:lstStyle/>
          <a:p>
            <a:r>
              <a:rPr lang="en-US" dirty="0"/>
              <a:t>nm= nano meters</a:t>
            </a:r>
          </a:p>
          <a:p>
            <a:r>
              <a:rPr lang="en-US" dirty="0"/>
              <a:t>MeV=mega-electro-volts </a:t>
            </a:r>
            <a:endParaRPr lang="en-GB" dirty="0"/>
          </a:p>
        </p:txBody>
      </p:sp>
      <p:sp>
        <p:nvSpPr>
          <p:cNvPr id="4" name="Slide Number Placeholder 3">
            <a:extLst>
              <a:ext uri="{FF2B5EF4-FFF2-40B4-BE49-F238E27FC236}">
                <a16:creationId xmlns:a16="http://schemas.microsoft.com/office/drawing/2014/main" id="{E7840CAC-E6E2-44BB-D643-97A79997C51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858783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25673718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Simon – Stores contracts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18</a:t>
            </a:fld>
            <a:endParaRPr lang="en-US" dirty="0"/>
          </a:p>
        </p:txBody>
      </p:sp>
    </p:spTree>
    <p:extLst>
      <p:ext uri="{BB962C8B-B14F-4D97-AF65-F5344CB8AC3E}">
        <p14:creationId xmlns:p14="http://schemas.microsoft.com/office/powerpoint/2010/main" val="38855637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Simon – stores contracts</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19</a:t>
            </a:fld>
            <a:endParaRPr lang="en-US" dirty="0"/>
          </a:p>
        </p:txBody>
      </p:sp>
    </p:spTree>
    <p:extLst>
      <p:ext uri="{BB962C8B-B14F-4D97-AF65-F5344CB8AC3E}">
        <p14:creationId xmlns:p14="http://schemas.microsoft.com/office/powerpoint/2010/main" val="1622744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433694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Simon – stores contracts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20</a:t>
            </a:fld>
            <a:endParaRPr lang="en-US" dirty="0"/>
          </a:p>
        </p:txBody>
      </p:sp>
    </p:spTree>
    <p:extLst>
      <p:ext uri="{BB962C8B-B14F-4D97-AF65-F5344CB8AC3E}">
        <p14:creationId xmlns:p14="http://schemas.microsoft.com/office/powerpoint/2010/main" val="16735935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2A17B-6679-2231-ED6F-4B7B3AF4E2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1AA465-F5E1-C4AC-4545-3B5C8D7DB2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4C642E-50E6-E93D-B676-E80B4D3D66BF}"/>
              </a:ext>
            </a:extLst>
          </p:cNvPr>
          <p:cNvSpPr>
            <a:spLocks noGrp="1"/>
          </p:cNvSpPr>
          <p:nvPr>
            <p:ph type="body" idx="1"/>
          </p:nvPr>
        </p:nvSpPr>
        <p:spPr/>
        <p:txBody>
          <a:bodyPr/>
          <a:lstStyle/>
          <a:p>
            <a:r>
              <a:rPr lang="en-GB" sz="1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Copper chromium zirconium - CuCr1Zr  - blanks for XTAX experiment target attenuator experimental areas in the North Area</a:t>
            </a:r>
          </a:p>
          <a:p>
            <a:endParaRPr lang="en-GB" sz="1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r>
              <a:rPr lang="en-GB" sz="1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Linked to next slide for the cast iron blocks</a:t>
            </a:r>
          </a:p>
          <a:p>
            <a:endParaRPr lang="en-GB" sz="1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r>
              <a:rPr lang="en-GB" sz="1200" b="0" dirty="0">
                <a:solidFill>
                  <a:schemeClr val="accent1"/>
                </a:solidFill>
              </a:rPr>
              <a:t>CW106C different name to CuCR1Zr that is according to EN12420 with the named surface treatment requirements</a:t>
            </a:r>
            <a:endParaRPr lang="en-GB" sz="1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4" name="Slide Number Placeholder 3">
            <a:extLst>
              <a:ext uri="{FF2B5EF4-FFF2-40B4-BE49-F238E27FC236}">
                <a16:creationId xmlns:a16="http://schemas.microsoft.com/office/drawing/2014/main" id="{8F2FA355-E9F3-D08A-5FB2-D9ABB72193CC}"/>
              </a:ext>
            </a:extLst>
          </p:cNvPr>
          <p:cNvSpPr>
            <a:spLocks noGrp="1"/>
          </p:cNvSpPr>
          <p:nvPr>
            <p:ph type="sldNum" sz="quarter" idx="5"/>
          </p:nvPr>
        </p:nvSpPr>
        <p:spPr/>
        <p:txBody>
          <a:bodyPr/>
          <a:lstStyle/>
          <a:p>
            <a:fld id="{8CB0EE9E-52B8-AA4F-8DD5-ED0FB4E5CBCC}" type="slidenum">
              <a:rPr lang="en-US" smtClean="0"/>
              <a:pPr/>
              <a:t>21</a:t>
            </a:fld>
            <a:endParaRPr lang="en-US" dirty="0"/>
          </a:p>
        </p:txBody>
      </p:sp>
    </p:spTree>
    <p:extLst>
      <p:ext uri="{BB962C8B-B14F-4D97-AF65-F5344CB8AC3E}">
        <p14:creationId xmlns:p14="http://schemas.microsoft.com/office/powerpoint/2010/main" val="33919241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E1A2E-2F0C-10B5-C7C4-742C9F8CAD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83DC9E-5B47-578C-1F78-F6E983820D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50FD2D-DA2B-4B3B-FC21-EEEE9E77DB10}"/>
              </a:ext>
            </a:extLst>
          </p:cNvPr>
          <p:cNvSpPr>
            <a:spLocks noGrp="1"/>
          </p:cNvSpPr>
          <p:nvPr>
            <p:ph type="body" idx="1"/>
          </p:nvPr>
        </p:nvSpPr>
        <p:spPr/>
        <p:txBody>
          <a:bodyPr/>
          <a:lstStyle/>
          <a:p>
            <a:r>
              <a:rPr lang="en-US" dirty="0"/>
              <a:t>XTAX – experimental </a:t>
            </a:r>
            <a:r>
              <a:rPr lang="en-GB" sz="1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target attenuator experimental areas </a:t>
            </a:r>
          </a:p>
          <a:p>
            <a:r>
              <a:rPr lang="en-GB" sz="1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190 tons </a:t>
            </a:r>
            <a:endParaRPr lang="en-GB" dirty="0"/>
          </a:p>
        </p:txBody>
      </p:sp>
      <p:sp>
        <p:nvSpPr>
          <p:cNvPr id="4" name="Slide Number Placeholder 3">
            <a:extLst>
              <a:ext uri="{FF2B5EF4-FFF2-40B4-BE49-F238E27FC236}">
                <a16:creationId xmlns:a16="http://schemas.microsoft.com/office/drawing/2014/main" id="{EBAE3A11-283E-084D-0241-4746F4AAAFD5}"/>
              </a:ext>
            </a:extLst>
          </p:cNvPr>
          <p:cNvSpPr>
            <a:spLocks noGrp="1"/>
          </p:cNvSpPr>
          <p:nvPr>
            <p:ph type="sldNum" sz="quarter" idx="5"/>
          </p:nvPr>
        </p:nvSpPr>
        <p:spPr/>
        <p:txBody>
          <a:bodyPr/>
          <a:lstStyle/>
          <a:p>
            <a:fld id="{8CB0EE9E-52B8-AA4F-8DD5-ED0FB4E5CBCC}" type="slidenum">
              <a:rPr lang="en-US" smtClean="0"/>
              <a:pPr/>
              <a:t>22</a:t>
            </a:fld>
            <a:endParaRPr lang="en-US" dirty="0"/>
          </a:p>
        </p:txBody>
      </p:sp>
    </p:spTree>
    <p:extLst>
      <p:ext uri="{BB962C8B-B14F-4D97-AF65-F5344CB8AC3E}">
        <p14:creationId xmlns:p14="http://schemas.microsoft.com/office/powerpoint/2010/main" val="1476710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48F0B-4E8F-F8B9-093C-5CCD88B73B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261AAF-B57E-E2A4-50F3-12E99D413D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6CD8DC-BB5E-1DD3-7749-06832E034982}"/>
              </a:ext>
            </a:extLst>
          </p:cNvPr>
          <p:cNvSpPr>
            <a:spLocks noGrp="1"/>
          </p:cNvSpPr>
          <p:nvPr>
            <p:ph type="body" idx="1"/>
          </p:nvPr>
        </p:nvSpPr>
        <p:spPr/>
        <p:txBody>
          <a:bodyPr/>
          <a:lstStyle/>
          <a:p>
            <a:r>
              <a:rPr lang="en-US" dirty="0"/>
              <a:t>Alvaro</a:t>
            </a:r>
          </a:p>
          <a:p>
            <a:endParaRPr lang="en-GB" dirty="0"/>
          </a:p>
          <a:p>
            <a:r>
              <a:rPr lang="en-GB" dirty="0" err="1"/>
              <a:t>Mrad</a:t>
            </a:r>
            <a:r>
              <a:rPr lang="en-GB" dirty="0"/>
              <a:t> = </a:t>
            </a:r>
            <a:r>
              <a:rPr lang="en-GB" dirty="0" err="1"/>
              <a:t>miliradiance</a:t>
            </a:r>
            <a:r>
              <a:rPr lang="en-GB" dirty="0"/>
              <a:t> </a:t>
            </a:r>
          </a:p>
          <a:p>
            <a:r>
              <a:rPr lang="en-GB" dirty="0"/>
              <a:t>100kGy = </a:t>
            </a:r>
            <a:r>
              <a:rPr lang="en-GB" dirty="0" err="1"/>
              <a:t>kilogray</a:t>
            </a:r>
            <a:r>
              <a:rPr lang="en-GB" dirty="0"/>
              <a:t> (measurement of radiation dose) </a:t>
            </a:r>
          </a:p>
        </p:txBody>
      </p:sp>
      <p:sp>
        <p:nvSpPr>
          <p:cNvPr id="4" name="Slide Number Placeholder 3">
            <a:extLst>
              <a:ext uri="{FF2B5EF4-FFF2-40B4-BE49-F238E27FC236}">
                <a16:creationId xmlns:a16="http://schemas.microsoft.com/office/drawing/2014/main" id="{77420312-7668-0AFD-9D64-B9387DC45D94}"/>
              </a:ext>
            </a:extLst>
          </p:cNvPr>
          <p:cNvSpPr>
            <a:spLocks noGrp="1"/>
          </p:cNvSpPr>
          <p:nvPr>
            <p:ph type="sldNum" sz="quarter" idx="5"/>
          </p:nvPr>
        </p:nvSpPr>
        <p:spPr/>
        <p:txBody>
          <a:bodyPr/>
          <a:lstStyle/>
          <a:p>
            <a:fld id="{8CB0EE9E-52B8-AA4F-8DD5-ED0FB4E5CBCC}" type="slidenum">
              <a:rPr lang="en-US" smtClean="0"/>
              <a:pPr/>
              <a:t>23</a:t>
            </a:fld>
            <a:endParaRPr lang="en-US" dirty="0"/>
          </a:p>
        </p:txBody>
      </p:sp>
    </p:spTree>
    <p:extLst>
      <p:ext uri="{BB962C8B-B14F-4D97-AF65-F5344CB8AC3E}">
        <p14:creationId xmlns:p14="http://schemas.microsoft.com/office/powerpoint/2010/main" val="19933026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2DF2E-DEE1-8A1A-8231-6859BFE121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345172-F8CD-62B8-E5EE-50544AB544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3F8778-72F8-9088-8ABE-E4ED24D87250}"/>
              </a:ext>
            </a:extLst>
          </p:cNvPr>
          <p:cNvSpPr>
            <a:spLocks noGrp="1"/>
          </p:cNvSpPr>
          <p:nvPr>
            <p:ph type="body" idx="1"/>
          </p:nvPr>
        </p:nvSpPr>
        <p:spPr/>
        <p:txBody>
          <a:bodyPr/>
          <a:lstStyle/>
          <a:p>
            <a:r>
              <a:rPr lang="fr-CH" dirty="0" err="1"/>
              <a:t>Launched</a:t>
            </a:r>
            <a:r>
              <a:rPr lang="fr-CH" dirty="0"/>
              <a:t> on Friday (</a:t>
            </a:r>
            <a:r>
              <a:rPr lang="fr-CH" dirty="0" err="1"/>
              <a:t>November</a:t>
            </a:r>
            <a:r>
              <a:rPr lang="fr-CH" dirty="0"/>
              <a:t> 20th) but </a:t>
            </a:r>
            <a:r>
              <a:rPr lang="fr-CH" dirty="0" err="1"/>
              <a:t>still</a:t>
            </a:r>
            <a:r>
              <a:rPr lang="fr-CH" dirty="0"/>
              <a:t> </a:t>
            </a:r>
            <a:r>
              <a:rPr lang="fr-CH" dirty="0" err="1"/>
              <a:t>available</a:t>
            </a:r>
            <a:r>
              <a:rPr lang="fr-CH" dirty="0"/>
              <a:t> to </a:t>
            </a:r>
            <a:r>
              <a:rPr lang="fr-CH" dirty="0" err="1"/>
              <a:t>send</a:t>
            </a:r>
            <a:r>
              <a:rPr lang="fr-CH" dirty="0"/>
              <a:t> if </a:t>
            </a:r>
            <a:r>
              <a:rPr lang="fr-CH" dirty="0" err="1"/>
              <a:t>any</a:t>
            </a:r>
            <a:r>
              <a:rPr lang="fr-CH" dirty="0"/>
              <a:t> </a:t>
            </a:r>
            <a:r>
              <a:rPr lang="fr-CH" dirty="0" err="1"/>
              <a:t>firms</a:t>
            </a:r>
            <a:r>
              <a:rPr lang="fr-CH" dirty="0"/>
              <a:t> are </a:t>
            </a:r>
            <a:r>
              <a:rPr lang="fr-CH" dirty="0" err="1"/>
              <a:t>interest</a:t>
            </a:r>
            <a:r>
              <a:rPr lang="fr-CH" dirty="0"/>
              <a:t> </a:t>
            </a:r>
            <a:endParaRPr lang="en-GB" dirty="0"/>
          </a:p>
        </p:txBody>
      </p:sp>
      <p:sp>
        <p:nvSpPr>
          <p:cNvPr id="4" name="Slide Number Placeholder 3">
            <a:extLst>
              <a:ext uri="{FF2B5EF4-FFF2-40B4-BE49-F238E27FC236}">
                <a16:creationId xmlns:a16="http://schemas.microsoft.com/office/drawing/2014/main" id="{A282EDD5-1FEA-18C3-CE3F-EB7D28F50AD8}"/>
              </a:ext>
            </a:extLst>
          </p:cNvPr>
          <p:cNvSpPr>
            <a:spLocks noGrp="1"/>
          </p:cNvSpPr>
          <p:nvPr>
            <p:ph type="sldNum" sz="quarter" idx="5"/>
          </p:nvPr>
        </p:nvSpPr>
        <p:spPr/>
        <p:txBody>
          <a:bodyPr/>
          <a:lstStyle/>
          <a:p>
            <a:fld id="{8CB0EE9E-52B8-AA4F-8DD5-ED0FB4E5CBCC}" type="slidenum">
              <a:rPr lang="en-US" smtClean="0"/>
              <a:pPr/>
              <a:t>24</a:t>
            </a:fld>
            <a:endParaRPr lang="en-US" dirty="0"/>
          </a:p>
        </p:txBody>
      </p:sp>
    </p:spTree>
    <p:extLst>
      <p:ext uri="{BB962C8B-B14F-4D97-AF65-F5344CB8AC3E}">
        <p14:creationId xmlns:p14="http://schemas.microsoft.com/office/powerpoint/2010/main" val="3554357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33A66-4834-0457-9726-1F8A050A45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4A9ABA-0364-64D1-8ED2-803DD5B27F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79B471-DB2E-56F2-538F-102F18C86563}"/>
              </a:ext>
            </a:extLst>
          </p:cNvPr>
          <p:cNvSpPr>
            <a:spLocks noGrp="1"/>
          </p:cNvSpPr>
          <p:nvPr>
            <p:ph type="body" idx="1"/>
          </p:nvPr>
        </p:nvSpPr>
        <p:spPr/>
        <p:txBody>
          <a:bodyPr/>
          <a:lstStyle/>
          <a:p>
            <a:r>
              <a:rPr lang="fr-CH" dirty="0"/>
              <a:t>CMS </a:t>
            </a:r>
            <a:r>
              <a:rPr lang="fr-CH" dirty="0" err="1"/>
              <a:t>experiment</a:t>
            </a:r>
            <a:r>
              <a:rPr lang="fr-CH" dirty="0"/>
              <a:t> </a:t>
            </a:r>
            <a:r>
              <a:rPr lang="fr-CH" dirty="0" err="1"/>
              <a:t>procurement</a:t>
            </a:r>
            <a:r>
              <a:rPr lang="fr-CH" dirty="0"/>
              <a:t> </a:t>
            </a:r>
            <a:endParaRPr lang="en-GB" dirty="0"/>
          </a:p>
        </p:txBody>
      </p:sp>
      <p:sp>
        <p:nvSpPr>
          <p:cNvPr id="4" name="Slide Number Placeholder 3">
            <a:extLst>
              <a:ext uri="{FF2B5EF4-FFF2-40B4-BE49-F238E27FC236}">
                <a16:creationId xmlns:a16="http://schemas.microsoft.com/office/drawing/2014/main" id="{B3162BF6-A164-4A81-9777-BFA7A215E828}"/>
              </a:ext>
            </a:extLst>
          </p:cNvPr>
          <p:cNvSpPr>
            <a:spLocks noGrp="1"/>
          </p:cNvSpPr>
          <p:nvPr>
            <p:ph type="sldNum" sz="quarter" idx="5"/>
          </p:nvPr>
        </p:nvSpPr>
        <p:spPr/>
        <p:txBody>
          <a:bodyPr/>
          <a:lstStyle/>
          <a:p>
            <a:fld id="{8CB0EE9E-52B8-AA4F-8DD5-ED0FB4E5CBCC}" type="slidenum">
              <a:rPr lang="en-US" smtClean="0"/>
              <a:pPr/>
              <a:t>25</a:t>
            </a:fld>
            <a:endParaRPr lang="en-US" dirty="0"/>
          </a:p>
        </p:txBody>
      </p:sp>
    </p:spTree>
    <p:extLst>
      <p:ext uri="{BB962C8B-B14F-4D97-AF65-F5344CB8AC3E}">
        <p14:creationId xmlns:p14="http://schemas.microsoft.com/office/powerpoint/2010/main" val="22850145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15764879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5F97F-A4AF-6BC0-0FE3-587E7F0471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E5CA3D-7FC4-C140-A754-FD42072025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23B692-A548-9214-933F-B4886A4D5BE5}"/>
              </a:ext>
            </a:extLst>
          </p:cNvPr>
          <p:cNvSpPr>
            <a:spLocks noGrp="1"/>
          </p:cNvSpPr>
          <p:nvPr>
            <p:ph type="body" idx="1"/>
          </p:nvPr>
        </p:nvSpPr>
        <p:spPr/>
        <p:txBody>
          <a:bodyPr/>
          <a:lstStyle/>
          <a:p>
            <a:r>
              <a:rPr lang="fr-CH" dirty="0"/>
              <a:t>Case C</a:t>
            </a:r>
          </a:p>
          <a:p>
            <a:r>
              <a:rPr lang="fr-CH" dirty="0"/>
              <a:t>Thomas </a:t>
            </a:r>
            <a:endParaRPr lang="en-GB" dirty="0"/>
          </a:p>
        </p:txBody>
      </p:sp>
      <p:sp>
        <p:nvSpPr>
          <p:cNvPr id="4" name="Slide Number Placeholder 3">
            <a:extLst>
              <a:ext uri="{FF2B5EF4-FFF2-40B4-BE49-F238E27FC236}">
                <a16:creationId xmlns:a16="http://schemas.microsoft.com/office/drawing/2014/main" id="{6D792D89-2733-82E8-A98F-80EF7E3D78E8}"/>
              </a:ext>
            </a:extLst>
          </p:cNvPr>
          <p:cNvSpPr>
            <a:spLocks noGrp="1"/>
          </p:cNvSpPr>
          <p:nvPr>
            <p:ph type="sldNum" sz="quarter" idx="5"/>
          </p:nvPr>
        </p:nvSpPr>
        <p:spPr/>
        <p:txBody>
          <a:bodyPr/>
          <a:lstStyle/>
          <a:p>
            <a:fld id="{8CB0EE9E-52B8-AA4F-8DD5-ED0FB4E5CBCC}" type="slidenum">
              <a:rPr lang="en-US" smtClean="0"/>
              <a:pPr/>
              <a:t>27</a:t>
            </a:fld>
            <a:endParaRPr lang="en-US" dirty="0"/>
          </a:p>
        </p:txBody>
      </p:sp>
    </p:spTree>
    <p:extLst>
      <p:ext uri="{BB962C8B-B14F-4D97-AF65-F5344CB8AC3E}">
        <p14:creationId xmlns:p14="http://schemas.microsoft.com/office/powerpoint/2010/main" val="8892567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77861-500B-C651-C6D2-7CB6BC636F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0B28AB-5CF3-2994-ABE4-064C4F1E49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EAD5E7-BE70-F70C-3C07-E7D97E214ED1}"/>
              </a:ext>
            </a:extLst>
          </p:cNvPr>
          <p:cNvSpPr>
            <a:spLocks noGrp="1"/>
          </p:cNvSpPr>
          <p:nvPr>
            <p:ph type="body" idx="1"/>
          </p:nvPr>
        </p:nvSpPr>
        <p:spPr/>
        <p:txBody>
          <a:bodyPr/>
          <a:lstStyle/>
          <a:p>
            <a:r>
              <a:rPr lang="fr-CH" dirty="0"/>
              <a:t>Case D (</a:t>
            </a:r>
            <a:r>
              <a:rPr lang="en-GB" sz="1200" b="0" i="0" kern="1200" dirty="0">
                <a:solidFill>
                  <a:schemeClr val="tx1"/>
                </a:solidFill>
                <a:effectLst/>
                <a:latin typeface="Arial" panose="020B0604020202020204" pitchFamily="34" charset="0"/>
                <a:ea typeface="+mn-ea"/>
                <a:cs typeface="+mn-cs"/>
              </a:rPr>
              <a:t>~5 % CERN contribution)</a:t>
            </a:r>
          </a:p>
          <a:p>
            <a:r>
              <a:rPr lang="en-GB" sz="1200" b="0" i="0" kern="1200" dirty="0">
                <a:solidFill>
                  <a:schemeClr val="tx1"/>
                </a:solidFill>
                <a:effectLst/>
                <a:latin typeface="Arial" panose="020B0604020202020204" pitchFamily="34" charset="0"/>
                <a:ea typeface="+mn-ea"/>
                <a:cs typeface="+mn-cs"/>
              </a:rPr>
              <a:t>MS reference yet?</a:t>
            </a:r>
            <a:endParaRPr lang="en-GB" dirty="0"/>
          </a:p>
        </p:txBody>
      </p:sp>
      <p:sp>
        <p:nvSpPr>
          <p:cNvPr id="4" name="Slide Number Placeholder 3">
            <a:extLst>
              <a:ext uri="{FF2B5EF4-FFF2-40B4-BE49-F238E27FC236}">
                <a16:creationId xmlns:a16="http://schemas.microsoft.com/office/drawing/2014/main" id="{7FCFFD98-F33F-DC0E-DE50-7C2134CF991C}"/>
              </a:ext>
            </a:extLst>
          </p:cNvPr>
          <p:cNvSpPr>
            <a:spLocks noGrp="1"/>
          </p:cNvSpPr>
          <p:nvPr>
            <p:ph type="sldNum" sz="quarter" idx="5"/>
          </p:nvPr>
        </p:nvSpPr>
        <p:spPr/>
        <p:txBody>
          <a:bodyPr/>
          <a:lstStyle/>
          <a:p>
            <a:fld id="{8CB0EE9E-52B8-AA4F-8DD5-ED0FB4E5CBCC}" type="slidenum">
              <a:rPr lang="en-US" smtClean="0"/>
              <a:pPr/>
              <a:t>28</a:t>
            </a:fld>
            <a:endParaRPr lang="en-US" dirty="0"/>
          </a:p>
        </p:txBody>
      </p:sp>
    </p:spTree>
    <p:extLst>
      <p:ext uri="{BB962C8B-B14F-4D97-AF65-F5344CB8AC3E}">
        <p14:creationId xmlns:p14="http://schemas.microsoft.com/office/powerpoint/2010/main" val="28149654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EA019E-DBF0-F6D1-6D4F-E02975DD2D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9A6EC5-FD0A-5026-58F9-6402259890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7AECB8-C9B9-376C-1283-5F938921293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0EF8CEB-29D4-3FE7-7BE1-6CD14EA84012}"/>
              </a:ext>
            </a:extLst>
          </p:cNvPr>
          <p:cNvSpPr>
            <a:spLocks noGrp="1"/>
          </p:cNvSpPr>
          <p:nvPr>
            <p:ph type="sldNum" sz="quarter" idx="5"/>
          </p:nvPr>
        </p:nvSpPr>
        <p:spPr/>
        <p:txBody>
          <a:bodyPr/>
          <a:lstStyle/>
          <a:p>
            <a:fld id="{8CB0EE9E-52B8-AA4F-8DD5-ED0FB4E5CBCC}" type="slidenum">
              <a:rPr lang="en-US" smtClean="0"/>
              <a:pPr/>
              <a:t>29</a:t>
            </a:fld>
            <a:endParaRPr lang="en-US" dirty="0"/>
          </a:p>
        </p:txBody>
      </p:sp>
    </p:spTree>
    <p:extLst>
      <p:ext uri="{BB962C8B-B14F-4D97-AF65-F5344CB8AC3E}">
        <p14:creationId xmlns:p14="http://schemas.microsoft.com/office/powerpoint/2010/main" val="3380142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t>
            </a:r>
            <a:r>
              <a:rPr lang="en-US" dirty="0" err="1"/>
              <a:t>Prevessin</a:t>
            </a:r>
            <a:r>
              <a:rPr lang="en-US" dirty="0"/>
              <a:t> – part of the North Area consolidation project.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a:t>
            </a:fld>
            <a:endParaRPr lang="en-US" dirty="0"/>
          </a:p>
        </p:txBody>
      </p:sp>
    </p:spTree>
    <p:extLst>
      <p:ext uri="{BB962C8B-B14F-4D97-AF65-F5344CB8AC3E}">
        <p14:creationId xmlns:p14="http://schemas.microsoft.com/office/powerpoint/2010/main" val="25737771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B259A-A4F7-67AC-2E5D-D85BF7D2D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017DF6-3977-E0F9-8ABE-603021AC61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990DE9-14BE-6DD4-A666-0514854427DD}"/>
              </a:ext>
            </a:extLst>
          </p:cNvPr>
          <p:cNvSpPr>
            <a:spLocks noGrp="1"/>
          </p:cNvSpPr>
          <p:nvPr>
            <p:ph type="body" idx="1"/>
          </p:nvPr>
        </p:nvSpPr>
        <p:spPr/>
        <p:txBody>
          <a:bodyPr/>
          <a:lstStyle/>
          <a:p>
            <a:r>
              <a:rPr lang="en-US" dirty="0"/>
              <a:t>Thomas </a:t>
            </a:r>
          </a:p>
          <a:p>
            <a:r>
              <a:rPr lang="en-US" dirty="0"/>
              <a:t>MS realistically being published? There are three MS to publish before the 12</a:t>
            </a:r>
            <a:r>
              <a:rPr lang="en-US" baseline="30000" dirty="0"/>
              <a:t>th</a:t>
            </a:r>
            <a:r>
              <a:rPr lang="en-US" dirty="0"/>
              <a:t> which seems ambitious</a:t>
            </a:r>
            <a:endParaRPr lang="en-GB" dirty="0"/>
          </a:p>
        </p:txBody>
      </p:sp>
      <p:sp>
        <p:nvSpPr>
          <p:cNvPr id="4" name="Slide Number Placeholder 3">
            <a:extLst>
              <a:ext uri="{FF2B5EF4-FFF2-40B4-BE49-F238E27FC236}">
                <a16:creationId xmlns:a16="http://schemas.microsoft.com/office/drawing/2014/main" id="{4302450A-BDCE-BF8A-B905-268B3E54B322}"/>
              </a:ext>
            </a:extLst>
          </p:cNvPr>
          <p:cNvSpPr>
            <a:spLocks noGrp="1"/>
          </p:cNvSpPr>
          <p:nvPr>
            <p:ph type="sldNum" sz="quarter" idx="5"/>
          </p:nvPr>
        </p:nvSpPr>
        <p:spPr/>
        <p:txBody>
          <a:bodyPr/>
          <a:lstStyle/>
          <a:p>
            <a:fld id="{8CB0EE9E-52B8-AA4F-8DD5-ED0FB4E5CBCC}" type="slidenum">
              <a:rPr lang="en-US" smtClean="0"/>
              <a:pPr/>
              <a:t>30</a:t>
            </a:fld>
            <a:endParaRPr lang="en-US" dirty="0"/>
          </a:p>
        </p:txBody>
      </p:sp>
    </p:spTree>
    <p:extLst>
      <p:ext uri="{BB962C8B-B14F-4D97-AF65-F5344CB8AC3E}">
        <p14:creationId xmlns:p14="http://schemas.microsoft.com/office/powerpoint/2010/main" val="9698096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098B81-9525-F1C0-0ABF-399CC68061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8E5814-691B-E330-9625-9A28809023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2A2300-F714-9882-960D-399F2FADF5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5862EDD-606D-696C-2B50-C6F561332082}"/>
              </a:ext>
            </a:extLst>
          </p:cNvPr>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38552041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5D671-1EE1-9156-C84D-9E89F8DC01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9DDA20-5230-3D8A-E941-90E3A38C31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9476CB-90A0-BE2C-D821-AB184D175A0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21A089-9CEB-B7C4-94E1-7AE6B40C36BD}"/>
              </a:ext>
            </a:extLst>
          </p:cNvPr>
          <p:cNvSpPr>
            <a:spLocks noGrp="1"/>
          </p:cNvSpPr>
          <p:nvPr>
            <p:ph type="sldNum" sz="quarter" idx="5"/>
          </p:nvPr>
        </p:nvSpPr>
        <p:spPr/>
        <p:txBody>
          <a:bodyPr/>
          <a:lstStyle/>
          <a:p>
            <a:fld id="{8CB0EE9E-52B8-AA4F-8DD5-ED0FB4E5CBCC}" type="slidenum">
              <a:rPr lang="en-US" smtClean="0"/>
              <a:pPr/>
              <a:t>32</a:t>
            </a:fld>
            <a:endParaRPr lang="en-US" dirty="0"/>
          </a:p>
        </p:txBody>
      </p:sp>
    </p:spTree>
    <p:extLst>
      <p:ext uri="{BB962C8B-B14F-4D97-AF65-F5344CB8AC3E}">
        <p14:creationId xmlns:p14="http://schemas.microsoft.com/office/powerpoint/2010/main" val="27926974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20F124-DC79-2001-1F37-B29B9D5AD1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C1F084-9093-094B-9193-DBD7F62C0B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49BDEE-7578-572A-C9B2-D2BAD482A4F0}"/>
              </a:ext>
            </a:extLst>
          </p:cNvPr>
          <p:cNvSpPr>
            <a:spLocks noGrp="1"/>
          </p:cNvSpPr>
          <p:nvPr>
            <p:ph type="body" idx="1"/>
          </p:nvPr>
        </p:nvSpPr>
        <p:spPr/>
        <p:txBody>
          <a:bodyPr/>
          <a:lstStyle/>
          <a:p>
            <a:r>
              <a:rPr lang="en-US" dirty="0"/>
              <a:t>ME</a:t>
            </a:r>
          </a:p>
        </p:txBody>
      </p:sp>
      <p:sp>
        <p:nvSpPr>
          <p:cNvPr id="4" name="Slide Number Placeholder 3">
            <a:extLst>
              <a:ext uri="{FF2B5EF4-FFF2-40B4-BE49-F238E27FC236}">
                <a16:creationId xmlns:a16="http://schemas.microsoft.com/office/drawing/2014/main" id="{0DD4F7D0-1F7B-EB6D-F2B4-AB5A1C961414}"/>
              </a:ext>
            </a:extLst>
          </p:cNvPr>
          <p:cNvSpPr>
            <a:spLocks noGrp="1"/>
          </p:cNvSpPr>
          <p:nvPr>
            <p:ph type="sldNum" sz="quarter" idx="5"/>
          </p:nvPr>
        </p:nvSpPr>
        <p:spPr/>
        <p:txBody>
          <a:bodyPr/>
          <a:lstStyle/>
          <a:p>
            <a:fld id="{8CB0EE9E-52B8-AA4F-8DD5-ED0FB4E5CBCC}" type="slidenum">
              <a:rPr lang="en-US" smtClean="0"/>
              <a:pPr/>
              <a:t>33</a:t>
            </a:fld>
            <a:endParaRPr lang="en-US" dirty="0"/>
          </a:p>
        </p:txBody>
      </p:sp>
    </p:spTree>
    <p:extLst>
      <p:ext uri="{BB962C8B-B14F-4D97-AF65-F5344CB8AC3E}">
        <p14:creationId xmlns:p14="http://schemas.microsoft.com/office/powerpoint/2010/main" val="2197298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Ellie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34</a:t>
            </a:fld>
            <a:endParaRPr lang="en-US" dirty="0"/>
          </a:p>
        </p:txBody>
      </p:sp>
    </p:spTree>
    <p:extLst>
      <p:ext uri="{BB962C8B-B14F-4D97-AF65-F5344CB8AC3E}">
        <p14:creationId xmlns:p14="http://schemas.microsoft.com/office/powerpoint/2010/main" val="25737771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0789C-48C0-513C-D94A-E182DE8FA9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0CC64C-1890-B398-1349-7BD0519ABE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D4B662-EF44-6419-238D-0694202CAEF6}"/>
              </a:ext>
            </a:extLst>
          </p:cNvPr>
          <p:cNvSpPr>
            <a:spLocks noGrp="1"/>
          </p:cNvSpPr>
          <p:nvPr>
            <p:ph type="body" idx="1"/>
          </p:nvPr>
        </p:nvSpPr>
        <p:spPr/>
        <p:txBody>
          <a:bodyPr/>
          <a:lstStyle/>
          <a:p>
            <a:r>
              <a:rPr lang="en-US" dirty="0"/>
              <a:t>Ellie</a:t>
            </a:r>
            <a:endParaRPr lang="en-GB" dirty="0"/>
          </a:p>
        </p:txBody>
      </p:sp>
      <p:sp>
        <p:nvSpPr>
          <p:cNvPr id="4" name="Slide Number Placeholder 3">
            <a:extLst>
              <a:ext uri="{FF2B5EF4-FFF2-40B4-BE49-F238E27FC236}">
                <a16:creationId xmlns:a16="http://schemas.microsoft.com/office/drawing/2014/main" id="{F2C7CAD3-BB99-81A7-AD21-6F84DFD9A0A6}"/>
              </a:ext>
            </a:extLst>
          </p:cNvPr>
          <p:cNvSpPr>
            <a:spLocks noGrp="1"/>
          </p:cNvSpPr>
          <p:nvPr>
            <p:ph type="sldNum" sz="quarter" idx="5"/>
          </p:nvPr>
        </p:nvSpPr>
        <p:spPr/>
        <p:txBody>
          <a:bodyPr/>
          <a:lstStyle/>
          <a:p>
            <a:fld id="{8CB0EE9E-52B8-AA4F-8DD5-ED0FB4E5CBCC}" type="slidenum">
              <a:rPr lang="en-US" smtClean="0"/>
              <a:pPr/>
              <a:t>35</a:t>
            </a:fld>
            <a:endParaRPr lang="en-US" dirty="0"/>
          </a:p>
        </p:txBody>
      </p:sp>
    </p:spTree>
    <p:extLst>
      <p:ext uri="{BB962C8B-B14F-4D97-AF65-F5344CB8AC3E}">
        <p14:creationId xmlns:p14="http://schemas.microsoft.com/office/powerpoint/2010/main" val="38296927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06CBC6-F0D7-B4CD-A126-3A32925F6A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FC6FED-260C-6922-8C35-F05113ABE6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4B1731-FE0E-735A-1F5E-FAC7C678BA7B}"/>
              </a:ext>
            </a:extLst>
          </p:cNvPr>
          <p:cNvSpPr>
            <a:spLocks noGrp="1"/>
          </p:cNvSpPr>
          <p:nvPr>
            <p:ph type="body" idx="1"/>
          </p:nvPr>
        </p:nvSpPr>
        <p:spPr/>
        <p:txBody>
          <a:bodyPr/>
          <a:lstStyle/>
          <a:p>
            <a:r>
              <a:rPr lang="en-US" dirty="0"/>
              <a:t>Corinna </a:t>
            </a:r>
            <a:endParaRPr lang="en-GB" dirty="0"/>
          </a:p>
        </p:txBody>
      </p:sp>
      <p:sp>
        <p:nvSpPr>
          <p:cNvPr id="4" name="Slide Number Placeholder 3">
            <a:extLst>
              <a:ext uri="{FF2B5EF4-FFF2-40B4-BE49-F238E27FC236}">
                <a16:creationId xmlns:a16="http://schemas.microsoft.com/office/drawing/2014/main" id="{7E5D3D1D-EFEA-00AB-0573-3CFA366DFCC4}"/>
              </a:ext>
            </a:extLst>
          </p:cNvPr>
          <p:cNvSpPr>
            <a:spLocks noGrp="1"/>
          </p:cNvSpPr>
          <p:nvPr>
            <p:ph type="sldNum" sz="quarter" idx="5"/>
          </p:nvPr>
        </p:nvSpPr>
        <p:spPr/>
        <p:txBody>
          <a:bodyPr/>
          <a:lstStyle/>
          <a:p>
            <a:fld id="{8CB0EE9E-52B8-AA4F-8DD5-ED0FB4E5CBCC}" type="slidenum">
              <a:rPr lang="en-US" smtClean="0"/>
              <a:pPr/>
              <a:t>37</a:t>
            </a:fld>
            <a:endParaRPr lang="en-US" dirty="0"/>
          </a:p>
        </p:txBody>
      </p:sp>
    </p:spTree>
    <p:extLst>
      <p:ext uri="{BB962C8B-B14F-4D97-AF65-F5344CB8AC3E}">
        <p14:creationId xmlns:p14="http://schemas.microsoft.com/office/powerpoint/2010/main" val="23488174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38</a:t>
            </a:fld>
            <a:endParaRPr lang="en-US"/>
          </a:p>
        </p:txBody>
      </p:sp>
    </p:spTree>
    <p:extLst>
      <p:ext uri="{BB962C8B-B14F-4D97-AF65-F5344CB8AC3E}">
        <p14:creationId xmlns:p14="http://schemas.microsoft.com/office/powerpoint/2010/main" val="33362803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solidFill>
                  <a:schemeClr val="accent1"/>
                </a:solidFill>
              </a:rPr>
              <a:t>recognised sustainability accreditation?</a:t>
            </a:r>
          </a:p>
          <a:p>
            <a:r>
              <a:rPr lang="en-GB" sz="1200" b="0" dirty="0">
                <a:solidFill>
                  <a:schemeClr val="accent1"/>
                </a:solidFill>
              </a:rPr>
              <a:t>Check with Adam if he wants to present</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39</a:t>
            </a:fld>
            <a:endParaRPr lang="en-US" dirty="0"/>
          </a:p>
        </p:txBody>
      </p:sp>
    </p:spTree>
    <p:extLst>
      <p:ext uri="{BB962C8B-B14F-4D97-AF65-F5344CB8AC3E}">
        <p14:creationId xmlns:p14="http://schemas.microsoft.com/office/powerpoint/2010/main" val="24659650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A333F-B854-4FDB-6491-9B4AD66C1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9F8879-AFF7-3EE1-AD7F-A1910BB00F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20F559-E6EB-71DC-5D64-E40695FC691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8876DA9-8D3F-7B45-9C93-B44FD94A4133}"/>
              </a:ext>
            </a:extLst>
          </p:cNvPr>
          <p:cNvSpPr>
            <a:spLocks noGrp="1"/>
          </p:cNvSpPr>
          <p:nvPr>
            <p:ph type="sldNum" sz="quarter" idx="5"/>
          </p:nvPr>
        </p:nvSpPr>
        <p:spPr/>
        <p:txBody>
          <a:bodyPr/>
          <a:lstStyle/>
          <a:p>
            <a:fld id="{8CB0EE9E-52B8-AA4F-8DD5-ED0FB4E5CBCC}" type="slidenum">
              <a:rPr lang="en-US" smtClean="0"/>
              <a:pPr/>
              <a:t>40</a:t>
            </a:fld>
            <a:endParaRPr lang="en-US" dirty="0"/>
          </a:p>
        </p:txBody>
      </p:sp>
    </p:spTree>
    <p:extLst>
      <p:ext uri="{BB962C8B-B14F-4D97-AF65-F5344CB8AC3E}">
        <p14:creationId xmlns:p14="http://schemas.microsoft.com/office/powerpoint/2010/main" val="3933585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4</a:t>
            </a:fld>
            <a:endParaRPr lang="en-US" dirty="0"/>
          </a:p>
        </p:txBody>
      </p:sp>
    </p:spTree>
    <p:extLst>
      <p:ext uri="{BB962C8B-B14F-4D97-AF65-F5344CB8AC3E}">
        <p14:creationId xmlns:p14="http://schemas.microsoft.com/office/powerpoint/2010/main" val="6886312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FD2F02-913F-2895-6F17-0D2D3FE886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061BBA-8FA7-DB10-EDBB-71487ACCA3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E48D82-4A60-B891-8D9A-E3C4F84607E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a:p>
            <a:endParaRPr lang="en-GB" dirty="0"/>
          </a:p>
        </p:txBody>
      </p:sp>
      <p:sp>
        <p:nvSpPr>
          <p:cNvPr id="4" name="Slide Number Placeholder 3">
            <a:extLst>
              <a:ext uri="{FF2B5EF4-FFF2-40B4-BE49-F238E27FC236}">
                <a16:creationId xmlns:a16="http://schemas.microsoft.com/office/drawing/2014/main" id="{95FCF102-4B6D-24F1-AEFB-2BD1360DF3E5}"/>
              </a:ext>
            </a:extLst>
          </p:cNvPr>
          <p:cNvSpPr>
            <a:spLocks noGrp="1"/>
          </p:cNvSpPr>
          <p:nvPr>
            <p:ph type="sldNum" sz="quarter" idx="5"/>
          </p:nvPr>
        </p:nvSpPr>
        <p:spPr/>
        <p:txBody>
          <a:bodyPr/>
          <a:lstStyle/>
          <a:p>
            <a:fld id="{8CB0EE9E-52B8-AA4F-8DD5-ED0FB4E5CBCC}" type="slidenum">
              <a:rPr lang="en-US" smtClean="0"/>
              <a:pPr/>
              <a:t>41</a:t>
            </a:fld>
            <a:endParaRPr lang="en-US" dirty="0"/>
          </a:p>
        </p:txBody>
      </p:sp>
    </p:spTree>
    <p:extLst>
      <p:ext uri="{BB962C8B-B14F-4D97-AF65-F5344CB8AC3E}">
        <p14:creationId xmlns:p14="http://schemas.microsoft.com/office/powerpoint/2010/main" val="39964240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12862-63F3-C32F-ADCA-7FDED04C9A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463ADD-6213-55BA-6016-DB6408F5C8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DF2538-FC8F-E2EA-C427-F0FBC0ABCF4B}"/>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C1DF0CA4-FD78-40E7-ACBE-618B1698A7F6}"/>
              </a:ext>
            </a:extLst>
          </p:cNvPr>
          <p:cNvSpPr>
            <a:spLocks noGrp="1"/>
          </p:cNvSpPr>
          <p:nvPr>
            <p:ph type="sldNum" sz="quarter" idx="5"/>
          </p:nvPr>
        </p:nvSpPr>
        <p:spPr/>
        <p:txBody>
          <a:bodyPr/>
          <a:lstStyle/>
          <a:p>
            <a:fld id="{8CB0EE9E-52B8-AA4F-8DD5-ED0FB4E5CBCC}" type="slidenum">
              <a:rPr lang="en-US" smtClean="0"/>
              <a:pPr/>
              <a:t>42</a:t>
            </a:fld>
            <a:endParaRPr lang="en-US" dirty="0"/>
          </a:p>
        </p:txBody>
      </p:sp>
    </p:spTree>
    <p:extLst>
      <p:ext uri="{BB962C8B-B14F-4D97-AF65-F5344CB8AC3E}">
        <p14:creationId xmlns:p14="http://schemas.microsoft.com/office/powerpoint/2010/main" val="4330154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07BB6-6003-EAA3-9E24-39147FE370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7CACFF-72A8-8B12-FFEA-381C73762F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2EABD8-9F46-7202-D4A2-3BB65405C279}"/>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1C6FF1CE-B222-5B6D-6572-995AB13547C4}"/>
              </a:ext>
            </a:extLst>
          </p:cNvPr>
          <p:cNvSpPr>
            <a:spLocks noGrp="1"/>
          </p:cNvSpPr>
          <p:nvPr>
            <p:ph type="sldNum" sz="quarter" idx="5"/>
          </p:nvPr>
        </p:nvSpPr>
        <p:spPr/>
        <p:txBody>
          <a:bodyPr/>
          <a:lstStyle/>
          <a:p>
            <a:fld id="{8CB0EE9E-52B8-AA4F-8DD5-ED0FB4E5CBCC}" type="slidenum">
              <a:rPr lang="en-US" smtClean="0"/>
              <a:pPr/>
              <a:t>43</a:t>
            </a:fld>
            <a:endParaRPr lang="en-US" dirty="0"/>
          </a:p>
        </p:txBody>
      </p:sp>
    </p:spTree>
    <p:extLst>
      <p:ext uri="{BB962C8B-B14F-4D97-AF65-F5344CB8AC3E}">
        <p14:creationId xmlns:p14="http://schemas.microsoft.com/office/powerpoint/2010/main" val="2639809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AA2736-27BD-8273-5EFC-F6555D2FEC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6A9626-668D-1540-498C-9F5AC2CA12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EDF199-9967-AA40-8D3E-70090C2B6220}"/>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77E4566D-ABB6-3BAB-06E0-7CBC918FA435}"/>
              </a:ext>
            </a:extLst>
          </p:cNvPr>
          <p:cNvSpPr>
            <a:spLocks noGrp="1"/>
          </p:cNvSpPr>
          <p:nvPr>
            <p:ph type="sldNum" sz="quarter" idx="5"/>
          </p:nvPr>
        </p:nvSpPr>
        <p:spPr/>
        <p:txBody>
          <a:bodyPr/>
          <a:lstStyle/>
          <a:p>
            <a:fld id="{8CB0EE9E-52B8-AA4F-8DD5-ED0FB4E5CBCC}" type="slidenum">
              <a:rPr lang="en-US" smtClean="0"/>
              <a:pPr/>
              <a:t>44</a:t>
            </a:fld>
            <a:endParaRPr lang="en-US" dirty="0"/>
          </a:p>
        </p:txBody>
      </p:sp>
    </p:spTree>
    <p:extLst>
      <p:ext uri="{BB962C8B-B14F-4D97-AF65-F5344CB8AC3E}">
        <p14:creationId xmlns:p14="http://schemas.microsoft.com/office/powerpoint/2010/main" val="25221670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C36909-1453-B6AA-55A0-F56BEC9614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9F35A4-7990-BAFE-E562-3F2D538EC7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D62BA3-3CDC-0A8F-F2AF-1D918994E88D}"/>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8409B35E-E77B-7F31-AB90-937DF4304728}"/>
              </a:ext>
            </a:extLst>
          </p:cNvPr>
          <p:cNvSpPr>
            <a:spLocks noGrp="1"/>
          </p:cNvSpPr>
          <p:nvPr>
            <p:ph type="sldNum" sz="quarter" idx="5"/>
          </p:nvPr>
        </p:nvSpPr>
        <p:spPr/>
        <p:txBody>
          <a:bodyPr/>
          <a:lstStyle/>
          <a:p>
            <a:fld id="{8CB0EE9E-52B8-AA4F-8DD5-ED0FB4E5CBCC}" type="slidenum">
              <a:rPr lang="en-US" smtClean="0"/>
              <a:pPr/>
              <a:t>45</a:t>
            </a:fld>
            <a:endParaRPr lang="en-US" dirty="0"/>
          </a:p>
        </p:txBody>
      </p:sp>
    </p:spTree>
    <p:extLst>
      <p:ext uri="{BB962C8B-B14F-4D97-AF65-F5344CB8AC3E}">
        <p14:creationId xmlns:p14="http://schemas.microsoft.com/office/powerpoint/2010/main" val="1712752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9355AF-8109-FA0A-2180-CA0D6B409E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B80654-DB18-5792-3B82-3EE90D3ACD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3D4774-2800-3244-4FBA-F8FE0C5535E4}"/>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3D3F249D-4F7A-35D2-5827-A009A82332F7}"/>
              </a:ext>
            </a:extLst>
          </p:cNvPr>
          <p:cNvSpPr>
            <a:spLocks noGrp="1"/>
          </p:cNvSpPr>
          <p:nvPr>
            <p:ph type="sldNum" sz="quarter" idx="5"/>
          </p:nvPr>
        </p:nvSpPr>
        <p:spPr/>
        <p:txBody>
          <a:bodyPr/>
          <a:lstStyle/>
          <a:p>
            <a:fld id="{8CB0EE9E-52B8-AA4F-8DD5-ED0FB4E5CBCC}" type="slidenum">
              <a:rPr lang="en-US" smtClean="0"/>
              <a:pPr/>
              <a:t>46</a:t>
            </a:fld>
            <a:endParaRPr lang="en-US" dirty="0"/>
          </a:p>
        </p:txBody>
      </p:sp>
    </p:spTree>
    <p:extLst>
      <p:ext uri="{BB962C8B-B14F-4D97-AF65-F5344CB8AC3E}">
        <p14:creationId xmlns:p14="http://schemas.microsoft.com/office/powerpoint/2010/main" val="5540112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4788C-47B7-0A89-7E46-6D1385A8BB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30A3F0-C00A-562C-258F-4A27710FC0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1C2518-1772-5C99-8A65-123F36AFBCF3}"/>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956D687F-DF28-AD1C-5423-F7F07BE92596}"/>
              </a:ext>
            </a:extLst>
          </p:cNvPr>
          <p:cNvSpPr>
            <a:spLocks noGrp="1"/>
          </p:cNvSpPr>
          <p:nvPr>
            <p:ph type="sldNum" sz="quarter" idx="5"/>
          </p:nvPr>
        </p:nvSpPr>
        <p:spPr/>
        <p:txBody>
          <a:bodyPr/>
          <a:lstStyle/>
          <a:p>
            <a:fld id="{8CB0EE9E-52B8-AA4F-8DD5-ED0FB4E5CBCC}" type="slidenum">
              <a:rPr lang="en-US" smtClean="0"/>
              <a:pPr/>
              <a:t>47</a:t>
            </a:fld>
            <a:endParaRPr lang="en-US" dirty="0"/>
          </a:p>
        </p:txBody>
      </p:sp>
    </p:spTree>
    <p:extLst>
      <p:ext uri="{BB962C8B-B14F-4D97-AF65-F5344CB8AC3E}">
        <p14:creationId xmlns:p14="http://schemas.microsoft.com/office/powerpoint/2010/main" val="15873682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D2CA2F-C969-E28F-B324-13897A76EB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55F198-16C8-39B0-7400-C7A6EB6E0A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36A254-5BA5-4785-34B8-795CC54382F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BA729FE-E26B-3F6E-9C7D-2D68F12A8534}"/>
              </a:ext>
            </a:extLst>
          </p:cNvPr>
          <p:cNvSpPr>
            <a:spLocks noGrp="1"/>
          </p:cNvSpPr>
          <p:nvPr>
            <p:ph type="sldNum" sz="quarter" idx="5"/>
          </p:nvPr>
        </p:nvSpPr>
        <p:spPr/>
        <p:txBody>
          <a:bodyPr/>
          <a:lstStyle/>
          <a:p>
            <a:fld id="{8CB0EE9E-52B8-AA4F-8DD5-ED0FB4E5CBCC}" type="slidenum">
              <a:rPr lang="en-US" smtClean="0"/>
              <a:pPr/>
              <a:t>48</a:t>
            </a:fld>
            <a:endParaRPr lang="en-US" dirty="0"/>
          </a:p>
        </p:txBody>
      </p:sp>
    </p:spTree>
    <p:extLst>
      <p:ext uri="{BB962C8B-B14F-4D97-AF65-F5344CB8AC3E}">
        <p14:creationId xmlns:p14="http://schemas.microsoft.com/office/powerpoint/2010/main" val="4916839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36408-6FB8-6BC8-C888-97C8D8B0CE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22AE68-DE78-E41D-D42D-379587E061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7D0328-9B40-4FFA-8689-CF593815F175}"/>
              </a:ext>
            </a:extLst>
          </p:cNvPr>
          <p:cNvSpPr>
            <a:spLocks noGrp="1"/>
          </p:cNvSpPr>
          <p:nvPr>
            <p:ph type="body" idx="1"/>
          </p:nvPr>
        </p:nvSpPr>
        <p:spPr/>
        <p:txBody>
          <a:bodyPr/>
          <a:lstStyle/>
          <a:p>
            <a:r>
              <a:rPr lang="en-US" dirty="0"/>
              <a:t>Check with Charles if he will present as its services </a:t>
            </a:r>
            <a:endParaRPr lang="en-GB" dirty="0"/>
          </a:p>
        </p:txBody>
      </p:sp>
      <p:sp>
        <p:nvSpPr>
          <p:cNvPr id="4" name="Slide Number Placeholder 3">
            <a:extLst>
              <a:ext uri="{FF2B5EF4-FFF2-40B4-BE49-F238E27FC236}">
                <a16:creationId xmlns:a16="http://schemas.microsoft.com/office/drawing/2014/main" id="{5D99BF03-7A1A-F76D-756B-038578213A23}"/>
              </a:ext>
            </a:extLst>
          </p:cNvPr>
          <p:cNvSpPr>
            <a:spLocks noGrp="1"/>
          </p:cNvSpPr>
          <p:nvPr>
            <p:ph type="sldNum" sz="quarter" idx="5"/>
          </p:nvPr>
        </p:nvSpPr>
        <p:spPr/>
        <p:txBody>
          <a:bodyPr/>
          <a:lstStyle/>
          <a:p>
            <a:fld id="{8CB0EE9E-52B8-AA4F-8DD5-ED0FB4E5CBCC}" type="slidenum">
              <a:rPr lang="en-US" smtClean="0"/>
              <a:pPr/>
              <a:t>49</a:t>
            </a:fld>
            <a:endParaRPr lang="en-US" dirty="0"/>
          </a:p>
        </p:txBody>
      </p:sp>
    </p:spTree>
    <p:extLst>
      <p:ext uri="{BB962C8B-B14F-4D97-AF65-F5344CB8AC3E}">
        <p14:creationId xmlns:p14="http://schemas.microsoft.com/office/powerpoint/2010/main" val="229810421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CB0EE9E-52B8-AA4F-8DD5-ED0FB4E5CBCC}" type="slidenum">
              <a:rPr lang="en-US" smtClean="0"/>
              <a:pPr/>
              <a:t>50</a:t>
            </a:fld>
            <a:endParaRPr lang="en-US" dirty="0"/>
          </a:p>
        </p:txBody>
      </p:sp>
    </p:spTree>
    <p:extLst>
      <p:ext uri="{BB962C8B-B14F-4D97-AF65-F5344CB8AC3E}">
        <p14:creationId xmlns:p14="http://schemas.microsoft.com/office/powerpoint/2010/main" val="2369518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F29ED-F5BD-E692-B42D-38E10E1BA1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F906AD-FDF4-6072-FB33-4CD974B55D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08AE3E-034A-313B-2796-4F9D53C78C81}"/>
              </a:ext>
            </a:extLst>
          </p:cNvPr>
          <p:cNvSpPr>
            <a:spLocks noGrp="1"/>
          </p:cNvSpPr>
          <p:nvPr>
            <p:ph type="body" idx="1"/>
          </p:nvPr>
        </p:nvSpPr>
        <p:spPr/>
        <p:txBody>
          <a:bodyPr/>
          <a:lstStyle/>
          <a:p>
            <a:r>
              <a:rPr lang="en-US" dirty="0"/>
              <a:t>Ellie</a:t>
            </a:r>
            <a:endParaRPr lang="en-GB" dirty="0"/>
          </a:p>
          <a:p>
            <a:r>
              <a:rPr lang="en-GB" dirty="0"/>
              <a:t>Part of SA18? New RF Facility? </a:t>
            </a:r>
            <a:endParaRPr lang="en-US" dirty="0"/>
          </a:p>
        </p:txBody>
      </p:sp>
      <p:sp>
        <p:nvSpPr>
          <p:cNvPr id="4" name="Slide Number Placeholder 3">
            <a:extLst>
              <a:ext uri="{FF2B5EF4-FFF2-40B4-BE49-F238E27FC236}">
                <a16:creationId xmlns:a16="http://schemas.microsoft.com/office/drawing/2014/main" id="{07EE4DE2-164F-57A1-D3E3-AD0747682717}"/>
              </a:ext>
            </a:extLst>
          </p:cNvPr>
          <p:cNvSpPr>
            <a:spLocks noGrp="1"/>
          </p:cNvSpPr>
          <p:nvPr>
            <p:ph type="sldNum" sz="quarter" idx="5"/>
          </p:nvPr>
        </p:nvSpPr>
        <p:spPr/>
        <p:txBody>
          <a:bodyPr/>
          <a:lstStyle/>
          <a:p>
            <a:fld id="{8CB0EE9E-52B8-AA4F-8DD5-ED0FB4E5CBCC}" type="slidenum">
              <a:rPr lang="en-US" smtClean="0"/>
              <a:pPr/>
              <a:t>5</a:t>
            </a:fld>
            <a:endParaRPr lang="en-US" dirty="0"/>
          </a:p>
        </p:txBody>
      </p:sp>
    </p:spTree>
    <p:extLst>
      <p:ext uri="{BB962C8B-B14F-4D97-AF65-F5344CB8AC3E}">
        <p14:creationId xmlns:p14="http://schemas.microsoft.com/office/powerpoint/2010/main" val="4278692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6</a:t>
            </a:fld>
            <a:endParaRPr lang="en-US" dirty="0"/>
          </a:p>
        </p:txBody>
      </p:sp>
    </p:spTree>
    <p:extLst>
      <p:ext uri="{BB962C8B-B14F-4D97-AF65-F5344CB8AC3E}">
        <p14:creationId xmlns:p14="http://schemas.microsoft.com/office/powerpoint/2010/main" val="3556933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Floris ?</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7</a:t>
            </a:fld>
            <a:endParaRPr lang="en-US" dirty="0"/>
          </a:p>
        </p:txBody>
      </p:sp>
    </p:spTree>
    <p:extLst>
      <p:ext uri="{BB962C8B-B14F-4D97-AF65-F5344CB8AC3E}">
        <p14:creationId xmlns:p14="http://schemas.microsoft.com/office/powerpoint/2010/main" val="120635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8</a:t>
            </a:fld>
            <a:endParaRPr lang="en-US" dirty="0"/>
          </a:p>
        </p:txBody>
      </p:sp>
    </p:spTree>
    <p:extLst>
      <p:ext uri="{BB962C8B-B14F-4D97-AF65-F5344CB8AC3E}">
        <p14:creationId xmlns:p14="http://schemas.microsoft.com/office/powerpoint/2010/main" val="141879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UHV: ultra-high vacuum </a:t>
            </a:r>
          </a:p>
          <a:p>
            <a:r>
              <a:rPr lang="en-GB" dirty="0"/>
              <a:t>Just the supply</a:t>
            </a:r>
          </a:p>
        </p:txBody>
      </p:sp>
      <p:sp>
        <p:nvSpPr>
          <p:cNvPr id="4" name="Slide Number Placeholder 3"/>
          <p:cNvSpPr>
            <a:spLocks noGrp="1"/>
          </p:cNvSpPr>
          <p:nvPr>
            <p:ph type="sldNum" sz="quarter" idx="5"/>
          </p:nvPr>
        </p:nvSpPr>
        <p:spPr/>
        <p:txBody>
          <a:bodyPr/>
          <a:lstStyle/>
          <a:p>
            <a:fld id="{8CB0EE9E-52B8-AA4F-8DD5-ED0FB4E5CBCC}" type="slidenum">
              <a:rPr lang="en-US" smtClean="0"/>
              <a:pPr/>
              <a:t>9</a:t>
            </a:fld>
            <a:endParaRPr lang="en-US" dirty="0"/>
          </a:p>
        </p:txBody>
      </p:sp>
    </p:spTree>
    <p:extLst>
      <p:ext uri="{BB962C8B-B14F-4D97-AF65-F5344CB8AC3E}">
        <p14:creationId xmlns:p14="http://schemas.microsoft.com/office/powerpoint/2010/main" val="29610862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41987"/>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ADCD28F-2889-914B-9BC8-A12E155CCC4A}"/>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4F905B6-30CE-0743-B100-799C7E7345BE}"/>
              </a:ext>
            </a:extLst>
          </p:cNvPr>
          <p:cNvPicPr>
            <a:picLocks noChangeAspect="1"/>
          </p:cNvPicPr>
          <p:nvPr userDrawn="1"/>
        </p:nvPicPr>
        <p:blipFill>
          <a:blip r:embed="rId23"/>
          <a:stretch>
            <a:fillRect/>
          </a:stretch>
        </p:blipFill>
        <p:spPr>
          <a:xfrm>
            <a:off x="476741" y="6403399"/>
            <a:ext cx="394885" cy="390592"/>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mailto:stephane.joffe@cern.ch" TargetMode="External"/><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16.JPG"/></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18.jpg"/></Relationships>
</file>

<file path=ppt/slides/_rels/slide16.xml.rels><?xml version="1.0" encoding="UTF-8" standalone="yes"?>
<Relationships xmlns="http://schemas.openxmlformats.org/package/2006/relationships"><Relationship Id="rId3" Type="http://schemas.openxmlformats.org/officeDocument/2006/relationships/hyperlink" Target="mailto:matteo.Salomoni@cern.ch" TargetMode="External"/><Relationship Id="rId2" Type="http://schemas.openxmlformats.org/officeDocument/2006/relationships/notesSlide" Target="../notesSlides/notesSlide16.xml"/><Relationship Id="rId1" Type="http://schemas.openxmlformats.org/officeDocument/2006/relationships/slideLayout" Target="../slideLayouts/slideLayout19.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mailto:Miikka.Leinonen@cern.ch" TargetMode="External"/><Relationship Id="rId2" Type="http://schemas.openxmlformats.org/officeDocument/2006/relationships/notesSlide" Target="../notesSlides/notesSlide32.xml"/><Relationship Id="rId1" Type="http://schemas.openxmlformats.org/officeDocument/2006/relationships/slideLayout" Target="../slideLayouts/slideLayout19.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19.xml"/><Relationship Id="rId4" Type="http://schemas.openxmlformats.org/officeDocument/2006/relationships/image" Target="../media/image3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19.xml"/><Relationship Id="rId4" Type="http://schemas.openxmlformats.org/officeDocument/2006/relationships/hyperlink" Target="http://copyright.cern.ch/"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0.xml"/><Relationship Id="rId1" Type="http://schemas.openxmlformats.org/officeDocument/2006/relationships/slideLayout" Target="../slideLayouts/slideLayout19.xml"/><Relationship Id="rId4" Type="http://schemas.openxmlformats.org/officeDocument/2006/relationships/hyperlink" Target="http://copyright.cern.ch/"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notesSlide" Target="../notesSlides/notesSlide47.xml"/><Relationship Id="rId1" Type="http://schemas.openxmlformats.org/officeDocument/2006/relationships/slideLayout" Target="../slideLayouts/slideLayout19.xml"/><Relationship Id="rId4" Type="http://schemas.openxmlformats.org/officeDocument/2006/relationships/image" Target="../media/image47.jpeg"/></Relationships>
</file>

<file path=ppt/slides/_rels/slide49.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notesSlide" Target="../notesSlides/notesSlide48.xml"/><Relationship Id="rId1" Type="http://schemas.openxmlformats.org/officeDocument/2006/relationships/slideLayout" Target="../slideLayouts/slideLayout19.xml"/><Relationship Id="rId4" Type="http://schemas.openxmlformats.org/officeDocument/2006/relationships/image" Target="../media/image48.jpe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39189"/>
            <a:ext cx="11376025" cy="1731502"/>
          </a:xfrm>
        </p:spPr>
        <p:txBody>
          <a:bodyPr/>
          <a:lstStyle/>
          <a:p>
            <a:pPr algn="ctr"/>
            <a:br>
              <a:rPr lang="en-US" altLang="fr-FR" sz="4800" dirty="0"/>
            </a:br>
            <a:r>
              <a:rPr lang="en-US" altLang="fr-FR" sz="4800" dirty="0"/>
              <a:t>Upcoming Tenders at CERN </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5006341"/>
            <a:ext cx="11376026" cy="1485900"/>
          </a:xfrm>
        </p:spPr>
        <p:txBody>
          <a:bodyPr/>
          <a:lstStyle/>
          <a:p>
            <a:pPr>
              <a:defRPr/>
            </a:pPr>
            <a:r>
              <a:rPr lang="en-US" sz="1800" b="1" dirty="0"/>
              <a:t>Industry Webinar</a:t>
            </a:r>
          </a:p>
          <a:p>
            <a:pPr>
              <a:defRPr/>
            </a:pPr>
            <a:r>
              <a:rPr lang="en-US" sz="1800" b="1" dirty="0"/>
              <a:t>Jessica Stearns Metcalfe								</a:t>
            </a:r>
          </a:p>
          <a:p>
            <a:pPr>
              <a:defRPr/>
            </a:pPr>
            <a:r>
              <a:rPr lang="en-US" sz="1600" b="1" i="1" dirty="0"/>
              <a:t>IPT-PI	</a:t>
            </a:r>
            <a:r>
              <a:rPr lang="en-US" sz="1200" b="1" i="1" dirty="0"/>
              <a:t>									</a:t>
            </a:r>
            <a:r>
              <a:rPr lang="en-US" sz="1600" b="1" i="1" dirty="0"/>
              <a:t>27 November 2025</a:t>
            </a:r>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1" cy="3429000"/>
          </a:xfrm>
          <a:prstGeom prst="rect">
            <a:avLst/>
          </a:prstGeom>
        </p:spPr>
      </p:pic>
    </p:spTree>
    <p:extLst>
      <p:ext uri="{BB962C8B-B14F-4D97-AF65-F5344CB8AC3E}">
        <p14:creationId xmlns:p14="http://schemas.microsoft.com/office/powerpoint/2010/main" val="115378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036E48-69BB-7491-129C-B4D4B892A13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350D030-B3A7-3742-70D4-CBAC6AB0EDF7}"/>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4" name="Title 1">
            <a:extLst>
              <a:ext uri="{FF2B5EF4-FFF2-40B4-BE49-F238E27FC236}">
                <a16:creationId xmlns:a16="http://schemas.microsoft.com/office/drawing/2014/main" id="{9A85572E-416F-2512-9C77-258FC6BDF49E}"/>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UHV all metal gate valves (MS-5132)</a:t>
            </a:r>
          </a:p>
        </p:txBody>
      </p:sp>
      <p:sp>
        <p:nvSpPr>
          <p:cNvPr id="2" name="Text Placeholder 3">
            <a:extLst>
              <a:ext uri="{FF2B5EF4-FFF2-40B4-BE49-F238E27FC236}">
                <a16:creationId xmlns:a16="http://schemas.microsoft.com/office/drawing/2014/main" id="{1F4F9E7A-9322-5000-AFD3-5FFBA6F3B74D}"/>
              </a:ext>
            </a:extLst>
          </p:cNvPr>
          <p:cNvSpPr txBox="1">
            <a:spLocks/>
          </p:cNvSpPr>
          <p:nvPr/>
        </p:nvSpPr>
        <p:spPr>
          <a:xfrm>
            <a:off x="338665" y="965366"/>
            <a:ext cx="6432083" cy="528244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800" b="0" dirty="0">
                <a:solidFill>
                  <a:srgbClr val="0033A0"/>
                </a:solidFill>
              </a:rPr>
              <a:t>Supply of UHV all metal gate valves with and without RF contacts including compatibility, spare parts and repairs on existing equipment including: </a:t>
            </a:r>
          </a:p>
          <a:p>
            <a:pPr marL="285750" indent="-285750">
              <a:buFont typeface="Arial" panose="020B0604020202020204" pitchFamily="34" charset="0"/>
              <a:buChar char="•"/>
            </a:pPr>
            <a:r>
              <a:rPr lang="en-GB" sz="1800" b="0" dirty="0">
                <a:solidFill>
                  <a:srgbClr val="0033A0"/>
                </a:solidFill>
              </a:rPr>
              <a:t>Compatibility, spare parts and repairs on existing equipment;</a:t>
            </a:r>
          </a:p>
          <a:p>
            <a:pPr marL="285750" indent="-285750">
              <a:buFont typeface="Arial" panose="020B0604020202020204" pitchFamily="34" charset="0"/>
              <a:buChar char="•"/>
            </a:pPr>
            <a:r>
              <a:rPr lang="en-GB" sz="1800" b="0" dirty="0">
                <a:solidFill>
                  <a:srgbClr val="0033A0"/>
                </a:solidFill>
              </a:rPr>
              <a:t>Special executions according to specifications, i.e. flanges, a-symmetric valve bodies and improved actuations;</a:t>
            </a:r>
          </a:p>
          <a:p>
            <a:pPr marL="285750" indent="-285750">
              <a:buFont typeface="Arial" panose="020B0604020202020204" pitchFamily="34" charset="0"/>
              <a:buChar char="•"/>
            </a:pPr>
            <a:r>
              <a:rPr lang="en-GB" sz="1800" b="0" dirty="0">
                <a:solidFill>
                  <a:srgbClr val="0033A0"/>
                </a:solidFill>
              </a:rPr>
              <a:t>The valves shall have an extreme reliability and durability and their functionality guaranteed for several decades with only minor and basic on-site preventive maintenance possibilities;</a:t>
            </a:r>
          </a:p>
          <a:p>
            <a:pPr marL="285750" indent="-285750">
              <a:buFont typeface="Arial" panose="020B0604020202020204" pitchFamily="34" charset="0"/>
              <a:buChar char="•"/>
            </a:pPr>
            <a:r>
              <a:rPr lang="en-GB" sz="1800" b="0">
                <a:solidFill>
                  <a:srgbClr val="0033A0"/>
                </a:solidFill>
              </a:rPr>
              <a:t>The Contract </a:t>
            </a:r>
            <a:r>
              <a:rPr lang="en-GB" sz="1800" b="0" dirty="0">
                <a:solidFill>
                  <a:srgbClr val="0033A0"/>
                </a:solidFill>
              </a:rPr>
              <a:t>will include the refurbishment of existing radioactive all metal gate valves with and without RF shielding at the Contractor's premises.</a:t>
            </a:r>
          </a:p>
        </p:txBody>
      </p:sp>
      <p:sp>
        <p:nvSpPr>
          <p:cNvPr id="5" name="Slide Number Placeholder 3">
            <a:extLst>
              <a:ext uri="{FF2B5EF4-FFF2-40B4-BE49-F238E27FC236}">
                <a16:creationId xmlns:a16="http://schemas.microsoft.com/office/drawing/2014/main" id="{464B3221-CD23-DDD1-A21C-03F967B69986}"/>
              </a:ext>
            </a:extLst>
          </p:cNvPr>
          <p:cNvSpPr txBox="1">
            <a:spLocks/>
          </p:cNvSpPr>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10</a:t>
            </a:fld>
            <a:endParaRPr lang="en-US" dirty="0"/>
          </a:p>
        </p:txBody>
      </p:sp>
      <p:sp>
        <p:nvSpPr>
          <p:cNvPr id="10" name="Text Placeholder 3">
            <a:extLst>
              <a:ext uri="{FF2B5EF4-FFF2-40B4-BE49-F238E27FC236}">
                <a16:creationId xmlns:a16="http://schemas.microsoft.com/office/drawing/2014/main" id="{EAC75018-41AB-B0B4-EAC5-6F3831F52E22}"/>
              </a:ext>
            </a:extLst>
          </p:cNvPr>
          <p:cNvSpPr txBox="1">
            <a:spLocks/>
          </p:cNvSpPr>
          <p:nvPr/>
        </p:nvSpPr>
        <p:spPr>
          <a:xfrm>
            <a:off x="6860530" y="1685164"/>
            <a:ext cx="5331470" cy="143827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400k - 1.5M CHF</a:t>
            </a:r>
          </a:p>
          <a:p>
            <a:r>
              <a:rPr lang="en-GB" sz="1600" u="sng" dirty="0">
                <a:solidFill>
                  <a:schemeClr val="accent1"/>
                </a:solidFill>
              </a:rPr>
              <a:t>Planning:</a:t>
            </a:r>
            <a:r>
              <a:rPr lang="en-GB" sz="1600" b="0" dirty="0">
                <a:solidFill>
                  <a:schemeClr val="accent1"/>
                </a:solidFill>
              </a:rPr>
              <a:t> 	MS: Q1 2026    IT:  Q1 2026</a:t>
            </a:r>
          </a:p>
          <a:p>
            <a:r>
              <a:rPr lang="en-GB" sz="1600" dirty="0">
                <a:solidFill>
                  <a:schemeClr val="bg1"/>
                </a:solidFill>
                <a:highlight>
                  <a:srgbClr val="0000FF"/>
                </a:highlight>
              </a:rPr>
              <a:t>Contact:	 ja.ferreira@cern.ch </a:t>
            </a:r>
            <a:r>
              <a:rPr lang="en-GB" sz="1600" dirty="0">
                <a:solidFill>
                  <a:schemeClr val="bg1"/>
                </a:solidFill>
              </a:rPr>
              <a:t>@cern.ch </a:t>
            </a:r>
            <a:r>
              <a:rPr lang="en-GB" sz="2000" b="0" dirty="0">
                <a:solidFill>
                  <a:schemeClr val="accent1"/>
                </a:solidFill>
              </a:rPr>
              <a:t>	</a:t>
            </a:r>
          </a:p>
        </p:txBody>
      </p:sp>
      <p:pic>
        <p:nvPicPr>
          <p:cNvPr id="13" name="Picture 12">
            <a:extLst>
              <a:ext uri="{FF2B5EF4-FFF2-40B4-BE49-F238E27FC236}">
                <a16:creationId xmlns:a16="http://schemas.microsoft.com/office/drawing/2014/main" id="{BDD278F7-A869-CB2D-9CE7-5C2BA210EC17}"/>
              </a:ext>
            </a:extLst>
          </p:cNvPr>
          <p:cNvPicPr>
            <a:picLocks noChangeAspect="1"/>
          </p:cNvPicPr>
          <p:nvPr/>
        </p:nvPicPr>
        <p:blipFill>
          <a:blip r:embed="rId3"/>
          <a:stretch>
            <a:fillRect/>
          </a:stretch>
        </p:blipFill>
        <p:spPr>
          <a:xfrm>
            <a:off x="7040093" y="3098939"/>
            <a:ext cx="4155950" cy="3148877"/>
          </a:xfrm>
          <a:prstGeom prst="rect">
            <a:avLst/>
          </a:prstGeom>
        </p:spPr>
      </p:pic>
    </p:spTree>
    <p:extLst>
      <p:ext uri="{BB962C8B-B14F-4D97-AF65-F5344CB8AC3E}">
        <p14:creationId xmlns:p14="http://schemas.microsoft.com/office/powerpoint/2010/main" val="2908986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BBCCC-BD9F-5BDF-6E1E-15DB3310246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0DF6C3-5172-928F-7795-7AE23F04AAF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4" name="Title 1">
            <a:extLst>
              <a:ext uri="{FF2B5EF4-FFF2-40B4-BE49-F238E27FC236}">
                <a16:creationId xmlns:a16="http://schemas.microsoft.com/office/drawing/2014/main" id="{A1680FF7-B6C5-4D52-1425-46B34ABE0851}"/>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Cryogenic Valves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(MS-5125/TE/HL-LHC) </a:t>
            </a:r>
          </a:p>
        </p:txBody>
      </p:sp>
      <p:sp>
        <p:nvSpPr>
          <p:cNvPr id="8" name="TextBox 7">
            <a:extLst>
              <a:ext uri="{FF2B5EF4-FFF2-40B4-BE49-F238E27FC236}">
                <a16:creationId xmlns:a16="http://schemas.microsoft.com/office/drawing/2014/main" id="{A12ADA36-A369-A480-116D-273CBF19CD1E}"/>
              </a:ext>
            </a:extLst>
          </p:cNvPr>
          <p:cNvSpPr txBox="1"/>
          <p:nvPr/>
        </p:nvSpPr>
        <p:spPr>
          <a:xfrm>
            <a:off x="6349183" y="567086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Olivier.Pirotte@cern.ch</a:t>
            </a:r>
          </a:p>
        </p:txBody>
      </p:sp>
      <p:sp>
        <p:nvSpPr>
          <p:cNvPr id="9" name="Text Placeholder 3">
            <a:extLst>
              <a:ext uri="{FF2B5EF4-FFF2-40B4-BE49-F238E27FC236}">
                <a16:creationId xmlns:a16="http://schemas.microsoft.com/office/drawing/2014/main" id="{E2AB2DFA-AC1E-C822-BCF5-D6185DBA904C}"/>
              </a:ext>
            </a:extLst>
          </p:cNvPr>
          <p:cNvSpPr txBox="1">
            <a:spLocks/>
          </p:cNvSpPr>
          <p:nvPr/>
        </p:nvSpPr>
        <p:spPr>
          <a:xfrm>
            <a:off x="227160" y="1187131"/>
            <a:ext cx="7568888" cy="17864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06 02 03 04 (Cryogenic valves)</a:t>
            </a:r>
          </a:p>
          <a:p>
            <a:r>
              <a:rPr lang="en-GB" sz="1400" u="sng" dirty="0">
                <a:solidFill>
                  <a:schemeClr val="accent1"/>
                </a:solidFill>
              </a:rPr>
              <a:t>Cost Range :</a:t>
            </a:r>
            <a:r>
              <a:rPr lang="en-GB" sz="1400" b="0" dirty="0">
                <a:solidFill>
                  <a:schemeClr val="accent1"/>
                </a:solidFill>
              </a:rPr>
              <a:t>  750k – 1500k CHF</a:t>
            </a:r>
          </a:p>
          <a:p>
            <a:pPr>
              <a:spcAft>
                <a:spcPts val="0"/>
              </a:spcAft>
            </a:pPr>
            <a:r>
              <a:rPr lang="en-GB" sz="1400" u="sng" dirty="0">
                <a:solidFill>
                  <a:schemeClr val="accent1"/>
                </a:solidFill>
              </a:rPr>
              <a:t>Planning:</a:t>
            </a:r>
            <a:r>
              <a:rPr lang="en-GB" sz="1400" b="0" dirty="0">
                <a:solidFill>
                  <a:schemeClr val="accent1"/>
                </a:solidFill>
              </a:rPr>
              <a:t> 	MS : already dispatched (Q4 2025)</a:t>
            </a:r>
          </a:p>
          <a:p>
            <a:pPr>
              <a:spcBef>
                <a:spcPts val="600"/>
              </a:spcBef>
              <a:spcAft>
                <a:spcPts val="0"/>
              </a:spcAft>
            </a:pPr>
            <a:r>
              <a:rPr lang="en-GB" sz="1400" b="0" dirty="0">
                <a:solidFill>
                  <a:schemeClr val="accent1"/>
                </a:solidFill>
              </a:rPr>
              <a:t>	IT: January 2026</a:t>
            </a:r>
          </a:p>
          <a:p>
            <a:pPr>
              <a:spcBef>
                <a:spcPts val="600"/>
              </a:spcBef>
              <a:spcAft>
                <a:spcPts val="0"/>
              </a:spcAft>
            </a:pPr>
            <a:r>
              <a:rPr lang="en-GB" sz="1400" b="0" dirty="0">
                <a:solidFill>
                  <a:schemeClr val="accent1"/>
                </a:solidFill>
              </a:rPr>
              <a:t>	Contract start: Q1 2026</a:t>
            </a:r>
          </a:p>
        </p:txBody>
      </p:sp>
      <p:sp>
        <p:nvSpPr>
          <p:cNvPr id="2" name="Text Placeholder 3">
            <a:extLst>
              <a:ext uri="{FF2B5EF4-FFF2-40B4-BE49-F238E27FC236}">
                <a16:creationId xmlns:a16="http://schemas.microsoft.com/office/drawing/2014/main" id="{6DCCE712-C221-AE8D-1610-B58AC2BCE243}"/>
              </a:ext>
            </a:extLst>
          </p:cNvPr>
          <p:cNvSpPr txBox="1">
            <a:spLocks/>
          </p:cNvSpPr>
          <p:nvPr/>
        </p:nvSpPr>
        <p:spPr>
          <a:xfrm>
            <a:off x="227160" y="2973588"/>
            <a:ext cx="10880386"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Approximately 300 bellows-sealed cryogenic control valves</a:t>
            </a:r>
          </a:p>
          <a:p>
            <a:pPr marL="285750" indent="-285750" algn="just">
              <a:spcBef>
                <a:spcPts val="0"/>
              </a:spcBef>
              <a:buFont typeface="Arial" panose="020B0604020202020204" pitchFamily="34" charset="0"/>
              <a:buChar char="•"/>
            </a:pPr>
            <a:r>
              <a:rPr lang="en-GB" sz="1400" b="0" dirty="0">
                <a:solidFill>
                  <a:schemeClr val="accent1"/>
                </a:solidFill>
              </a:rPr>
              <a:t>Ranging from DN4 to DN125</a:t>
            </a:r>
          </a:p>
          <a:p>
            <a:pPr marL="285750" indent="-285750" algn="just">
              <a:spcBef>
                <a:spcPts val="0"/>
              </a:spcBef>
              <a:buFont typeface="Arial" panose="020B0604020202020204" pitchFamily="34" charset="0"/>
              <a:buChar char="•"/>
            </a:pPr>
            <a:r>
              <a:rPr lang="en-GB" sz="1400" b="0" dirty="0">
                <a:solidFill>
                  <a:schemeClr val="accent1"/>
                </a:solidFill>
              </a:rPr>
              <a:t>Featuring high rangeability characteristics for operation with helium at temperatures from 1.8 K to 300 K and pressures from 0.01 bar(a) to 25 bar(a)</a:t>
            </a:r>
          </a:p>
          <a:p>
            <a:pPr algn="just"/>
            <a:r>
              <a:rPr lang="en-GB" sz="1400" u="sng" dirty="0">
                <a:solidFill>
                  <a:schemeClr val="accent1"/>
                </a:solidFill>
              </a:rPr>
              <a:t>Eligible Firm Profile</a:t>
            </a:r>
          </a:p>
          <a:p>
            <a:pPr algn="just"/>
            <a:r>
              <a:rPr lang="en-GB" sz="1400" b="0" dirty="0">
                <a:solidFill>
                  <a:schemeClr val="accent1"/>
                </a:solidFill>
              </a:rPr>
              <a:t>Interested firms shall have competence and experience in the design, manufacturing, assembly and test of cryogenic control valves; specifically for bellows-sealed cryogenic control valves with orifice sizes from DN4 to DN125, suitable for operation with helium at temperatures from 1.8 K to 300 K and pressures from 0.01 bar(a) to 25 bar(a), and equipped with control flow plugs with equal-percentage characteristics and a rangeability of at least 1:100</a:t>
            </a:r>
          </a:p>
        </p:txBody>
      </p:sp>
      <p:pic>
        <p:nvPicPr>
          <p:cNvPr id="10" name="Picture 9">
            <a:extLst>
              <a:ext uri="{FF2B5EF4-FFF2-40B4-BE49-F238E27FC236}">
                <a16:creationId xmlns:a16="http://schemas.microsoft.com/office/drawing/2014/main" id="{A6FAAEBA-A929-23FF-0877-5B048B682EB0}"/>
              </a:ext>
            </a:extLst>
          </p:cNvPr>
          <p:cNvPicPr>
            <a:picLocks noChangeAspect="1"/>
          </p:cNvPicPr>
          <p:nvPr/>
        </p:nvPicPr>
        <p:blipFill>
          <a:blip r:embed="rId3"/>
          <a:stretch>
            <a:fillRect/>
          </a:stretch>
        </p:blipFill>
        <p:spPr>
          <a:xfrm>
            <a:off x="4869508" y="1053480"/>
            <a:ext cx="6919292" cy="2053758"/>
          </a:xfrm>
          <a:prstGeom prst="rect">
            <a:avLst/>
          </a:prstGeom>
        </p:spPr>
      </p:pic>
    </p:spTree>
    <p:extLst>
      <p:ext uri="{BB962C8B-B14F-4D97-AF65-F5344CB8AC3E}">
        <p14:creationId xmlns:p14="http://schemas.microsoft.com/office/powerpoint/2010/main" val="2300575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B4C0E200-0DEE-6542-9B63-A9D142BC75BF}"/>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5499"/>
            <a:ext cx="12192000" cy="6350851"/>
          </a:xfr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12</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80399" y="399082"/>
            <a:ext cx="3873707" cy="4608512"/>
          </a:xfrm>
        </p:spPr>
        <p:txBody>
          <a:bodyPr/>
          <a:lstStyle/>
          <a:p>
            <a:pPr marL="0" indent="0">
              <a:buNone/>
            </a:pPr>
            <a:r>
              <a:rPr lang="en-US" sz="4400" dirty="0">
                <a:latin typeface="+mj-lt"/>
                <a:ea typeface="+mj-ea"/>
                <a:cs typeface="+mj-cs"/>
              </a:rPr>
              <a:t>Electrical Engineering, Magnets </a:t>
            </a:r>
          </a:p>
          <a:p>
            <a:pPr>
              <a:lnSpc>
                <a:spcPts val="2600"/>
              </a:lnSpc>
              <a:spcBef>
                <a:spcPts val="800"/>
              </a:spcBef>
              <a:spcAft>
                <a:spcPts val="0"/>
              </a:spcAft>
            </a:pPr>
            <a:endParaRPr lang="en-US" sz="4400" dirty="0"/>
          </a:p>
        </p:txBody>
      </p:sp>
    </p:spTree>
    <p:extLst>
      <p:ext uri="{BB962C8B-B14F-4D97-AF65-F5344CB8AC3E}">
        <p14:creationId xmlns:p14="http://schemas.microsoft.com/office/powerpoint/2010/main" val="1564123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3C94A-C6F5-1135-7D08-90E4BA2C462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603C22D-5816-2EC8-768D-248FD279D27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 name="Title 1">
            <a:extLst>
              <a:ext uri="{FF2B5EF4-FFF2-40B4-BE49-F238E27FC236}">
                <a16:creationId xmlns:a16="http://schemas.microsoft.com/office/drawing/2014/main" id="{07B6A426-F3DF-1789-4C8D-0EA1E55C2AC2}"/>
              </a:ext>
            </a:extLst>
          </p:cNvPr>
          <p:cNvSpPr txBox="1">
            <a:spLocks/>
          </p:cNvSpPr>
          <p:nvPr/>
        </p:nvSpPr>
        <p:spPr>
          <a:xfrm>
            <a:off x="0" y="487708"/>
            <a:ext cx="12012327"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lvl="0" algn="ctr">
              <a:defRPr/>
            </a:pPr>
            <a:r>
              <a:rPr kumimoji="0" lang="en-GB"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 </a:t>
            </a:r>
            <a:r>
              <a:rPr lang="en-GB" sz="2800" dirty="0">
                <a:solidFill>
                  <a:srgbClr val="0033A0">
                    <a:lumMod val="60000"/>
                    <a:lumOff val="40000"/>
                  </a:srgbClr>
                </a:solidFill>
                <a:effectLst>
                  <a:outerShdw blurRad="38100" dist="38100" dir="2700000" algn="tl">
                    <a:srgbClr val="000000">
                      <a:alpha val="43137"/>
                    </a:srgbClr>
                  </a:outerShdw>
                </a:effectLst>
                <a:latin typeface="Arial" panose="020B0604020202020204" pitchFamily="34" charset="0"/>
              </a:rPr>
              <a:t>Supply of oil-tanks for oil-immersed high voltage </a:t>
            </a:r>
          </a:p>
          <a:p>
            <a:pPr lvl="0" algn="ctr">
              <a:defRPr/>
            </a:pPr>
            <a:r>
              <a:rPr lang="en-GB" sz="2800" dirty="0">
                <a:solidFill>
                  <a:srgbClr val="0033A0">
                    <a:lumMod val="60000"/>
                    <a:lumOff val="40000"/>
                  </a:srgbClr>
                </a:solidFill>
                <a:effectLst>
                  <a:outerShdw blurRad="38100" dist="38100" dir="2700000" algn="tl">
                    <a:srgbClr val="000000">
                      <a:alpha val="43137"/>
                    </a:srgbClr>
                  </a:outerShdw>
                </a:effectLst>
                <a:latin typeface="Arial" panose="020B0604020202020204" pitchFamily="34" charset="0"/>
              </a:rPr>
              <a:t>filter chokes </a:t>
            </a:r>
            <a:r>
              <a:rPr kumimoji="0" lang="en-US"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(MS-5106/EN)</a:t>
            </a:r>
          </a:p>
        </p:txBody>
      </p:sp>
      <p:sp>
        <p:nvSpPr>
          <p:cNvPr id="5" name="Text Placeholder 3">
            <a:extLst>
              <a:ext uri="{FF2B5EF4-FFF2-40B4-BE49-F238E27FC236}">
                <a16:creationId xmlns:a16="http://schemas.microsoft.com/office/drawing/2014/main" id="{D8359A2C-8F88-47DA-7F1A-0B99C0D114C7}"/>
              </a:ext>
            </a:extLst>
          </p:cNvPr>
          <p:cNvSpPr txBox="1">
            <a:spLocks/>
          </p:cNvSpPr>
          <p:nvPr/>
        </p:nvSpPr>
        <p:spPr>
          <a:xfrm>
            <a:off x="471729" y="1446868"/>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2000" b="1" i="0" u="sng" strike="noStrike" kern="1200" cap="none" spc="0" normalizeH="0" baseline="0" noProof="0" dirty="0">
                <a:ln>
                  <a:noFill/>
                </a:ln>
                <a:solidFill>
                  <a:srgbClr val="0033A0"/>
                </a:solidFill>
                <a:effectLst/>
                <a:uLnTx/>
                <a:uFillTx/>
                <a:latin typeface="Arial" panose="020B0604020202020204"/>
                <a:ea typeface="+mn-ea"/>
                <a:cs typeface="+mn-cs"/>
              </a:rPr>
              <a:t>Description &amp; Specific Condition</a:t>
            </a:r>
            <a:r>
              <a:rPr kumimoji="0" lang="en-GB" sz="2000" b="1" i="0" u="none" strike="noStrike" kern="1200" cap="none" spc="0" normalizeH="0" baseline="0" noProof="0" dirty="0">
                <a:ln>
                  <a:noFill/>
                </a:ln>
                <a:solidFill>
                  <a:srgbClr val="0033A0"/>
                </a:solidFill>
                <a:effectLst/>
                <a:uLnTx/>
                <a:uFillTx/>
                <a:latin typeface="Arial" panose="020B0604020202020204"/>
                <a:ea typeface="+mn-ea"/>
                <a:cs typeface="+mn-cs"/>
              </a:rPr>
              <a:t> :</a:t>
            </a:r>
          </a:p>
          <a:p>
            <a:pPr lvl="0" algn="just">
              <a:defRPr/>
            </a:pPr>
            <a:r>
              <a:rPr lang="en-GB" sz="1800" b="0" dirty="0">
                <a:solidFill>
                  <a:srgbClr val="0033A0"/>
                </a:solidFill>
              </a:rPr>
              <a:t>Supply of six high voltage oil tanks for oil-immersed filter chokes</a:t>
            </a:r>
            <a:r>
              <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rPr>
              <a:t>.</a:t>
            </a: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Main characteristics of the oil-tanks:  </a:t>
            </a: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Construction: welded with a bolted lid; </a:t>
            </a: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Cooling method: Oil-Natural, Air-Natural (ONAN); </a:t>
            </a: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Expected power losses: less than 15kW; </a:t>
            </a: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Permanent operation and storage in outdoor conditions (-25 °C to + 45 °C); </a:t>
            </a: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Oil type: Mineral oil; </a:t>
            </a: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Approximate dimensions (L x W x H, mm): 2000 x 1400 x 1500 (without conservator and radiators);</a:t>
            </a: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Minimum equipment: bare tank / radiators / conservator.</a:t>
            </a:r>
          </a:p>
          <a:p>
            <a:pPr marL="0" marR="0" lvl="0" indent="0" algn="just" defTabSz="914400" rtl="0" eaLnBrk="1" fontAlgn="auto" latinLnBrk="0" hangingPunct="1">
              <a:lnSpc>
                <a:spcPct val="90000"/>
              </a:lnSpc>
              <a:spcBef>
                <a:spcPts val="1800"/>
              </a:spcBef>
              <a:spcAft>
                <a:spcPts val="400"/>
              </a:spcAft>
              <a:buClrTx/>
              <a:buSzTx/>
              <a:buFont typeface="Arial"/>
              <a:buNone/>
              <a:tabLst/>
              <a:defRPr/>
            </a:pPr>
            <a:r>
              <a:rPr lang="en-GB" sz="1800" b="0" dirty="0">
                <a:solidFill>
                  <a:srgbClr val="0033A0"/>
                </a:solidFill>
                <a:latin typeface="Arial" panose="020B0604020202020204"/>
              </a:rPr>
              <a:t>The Supply shall be delivered to CERN within five months of notification of the Contract by CERN.</a:t>
            </a:r>
          </a:p>
        </p:txBody>
      </p:sp>
      <p:sp>
        <p:nvSpPr>
          <p:cNvPr id="6" name="Text Placeholder 3">
            <a:extLst>
              <a:ext uri="{FF2B5EF4-FFF2-40B4-BE49-F238E27FC236}">
                <a16:creationId xmlns:a16="http://schemas.microsoft.com/office/drawing/2014/main" id="{CEEE2E9B-049D-9712-4718-0CE5C2116D37}"/>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Procurement Code:</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en-US" sz="1600" b="0" i="0" u="none" strike="noStrike" kern="1200" cap="none" spc="0" normalizeH="0" baseline="0" noProof="0" dirty="0">
                <a:ln>
                  <a:noFill/>
                </a:ln>
                <a:solidFill>
                  <a:srgbClr val="0033A0"/>
                </a:solidFill>
                <a:effectLst/>
                <a:uLnTx/>
                <a:uFillTx/>
                <a:latin typeface="Arial" panose="020B0604020202020204"/>
                <a:ea typeface="+mn-ea"/>
                <a:cs typeface="+mn-cs"/>
              </a:rPr>
              <a:t>02010500 - Special transformer</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Cost Range :</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600" b="0" dirty="0">
                <a:solidFill>
                  <a:schemeClr val="accent1"/>
                </a:solidFill>
              </a:rPr>
              <a:t>400k - 1.5M CHF</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lvl="0">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Planning:</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600" b="0" dirty="0">
                <a:solidFill>
                  <a:srgbClr val="0033A0"/>
                </a:solidFill>
              </a:rPr>
              <a:t> MS: published     IT: Q1 2026</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none" strike="noStrike" kern="1200" cap="none" spc="0" normalizeH="0" baseline="0" noProof="0" dirty="0">
                <a:ln>
                  <a:noFill/>
                </a:ln>
                <a:solidFill>
                  <a:srgbClr val="FFFFFF"/>
                </a:solidFill>
                <a:effectLst/>
                <a:highlight>
                  <a:srgbClr val="0000FF"/>
                </a:highlight>
                <a:uLnTx/>
                <a:uFillTx/>
                <a:latin typeface="Arial" panose="020B0604020202020204"/>
                <a:ea typeface="+mn-ea"/>
                <a:cs typeface="+mn-cs"/>
              </a:rPr>
              <a:t>Contact:	                         </a:t>
            </a:r>
            <a:r>
              <a:rPr kumimoji="0" lang="en-GB" sz="1600" b="1" i="0" u="none" strike="noStrike" kern="1200" cap="none" spc="0" normalizeH="0" baseline="0" noProof="0" dirty="0">
                <a:ln>
                  <a:noFill/>
                </a:ln>
                <a:solidFill>
                  <a:schemeClr val="bg1"/>
                </a:solidFill>
                <a:effectLst/>
                <a:highlight>
                  <a:srgbClr val="0000FF"/>
                </a:highlight>
                <a:uLnTx/>
                <a:uFillTx/>
                <a:latin typeface="Arial" panose="020B0604020202020204"/>
                <a:ea typeface="+mn-ea"/>
                <a:cs typeface="+mn-cs"/>
                <a:hlinkClick r:id="rId3">
                  <a:extLst>
                    <a:ext uri="{A12FA001-AC4F-418D-AE19-62706E023703}">
                      <ahyp:hlinkClr xmlns:ahyp="http://schemas.microsoft.com/office/drawing/2018/hyperlinkcolor" val="tx"/>
                    </a:ext>
                  </a:extLst>
                </a:hlinkClick>
              </a:rPr>
              <a:t>stephane.joffe@cern.ch</a:t>
            </a:r>
            <a:r>
              <a:rPr kumimoji="0" lang="en-GB" sz="1600" b="1" i="0" u="none" strike="noStrike" kern="1200" cap="none" spc="0" normalizeH="0" baseline="0" noProof="0" dirty="0">
                <a:ln>
                  <a:noFill/>
                </a:ln>
                <a:solidFill>
                  <a:schemeClr val="bg1"/>
                </a:solidFill>
                <a:effectLst/>
                <a:highlight>
                  <a:srgbClr val="0000FF"/>
                </a:highlight>
                <a:uLnTx/>
                <a:uFillTx/>
                <a:latin typeface="Arial" panose="020B0604020202020204"/>
                <a:ea typeface="+mn-ea"/>
                <a:cs typeface="+mn-cs"/>
              </a:rPr>
              <a:t>    </a:t>
            </a:r>
            <a:r>
              <a:rPr kumimoji="0" lang="en-GB" sz="2000" b="0" i="0" u="none" strike="noStrike" kern="1200" cap="none" spc="0" normalizeH="0" baseline="0" noProof="0" dirty="0">
                <a:ln>
                  <a:noFill/>
                </a:ln>
                <a:solidFill>
                  <a:srgbClr val="0033A0"/>
                </a:solidFill>
                <a:effectLst/>
                <a:uLnTx/>
                <a:uFillTx/>
                <a:latin typeface="Arial" panose="020B0604020202020204"/>
                <a:ea typeface="+mn-ea"/>
                <a:cs typeface="+mn-cs"/>
              </a:rPr>
              <a:t>	</a:t>
            </a:r>
          </a:p>
        </p:txBody>
      </p:sp>
      <p:pic>
        <p:nvPicPr>
          <p:cNvPr id="9" name="Picture 8">
            <a:extLst>
              <a:ext uri="{FF2B5EF4-FFF2-40B4-BE49-F238E27FC236}">
                <a16:creationId xmlns:a16="http://schemas.microsoft.com/office/drawing/2014/main" id="{1F92BAFF-6CA9-FEF0-6CEE-92E2087FAF5B}"/>
              </a:ext>
            </a:extLst>
          </p:cNvPr>
          <p:cNvPicPr>
            <a:picLocks noChangeAspect="1"/>
          </p:cNvPicPr>
          <p:nvPr/>
        </p:nvPicPr>
        <p:blipFill>
          <a:blip r:embed="rId4"/>
          <a:stretch>
            <a:fillRect/>
          </a:stretch>
        </p:blipFill>
        <p:spPr>
          <a:xfrm>
            <a:off x="5443699" y="3409090"/>
            <a:ext cx="6568628" cy="2506726"/>
          </a:xfrm>
          <a:prstGeom prst="rect">
            <a:avLst/>
          </a:prstGeom>
        </p:spPr>
      </p:pic>
    </p:spTree>
    <p:extLst>
      <p:ext uri="{BB962C8B-B14F-4D97-AF65-F5344CB8AC3E}">
        <p14:creationId xmlns:p14="http://schemas.microsoft.com/office/powerpoint/2010/main" val="754251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9D4E84-2C29-EE9F-74AC-B6956A6DCC5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1C7823F-184E-7EA7-30EC-A5D7411DFD10}"/>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4" name="Title 1">
            <a:extLst>
              <a:ext uri="{FF2B5EF4-FFF2-40B4-BE49-F238E27FC236}">
                <a16:creationId xmlns:a16="http://schemas.microsoft.com/office/drawing/2014/main" id="{568BC935-CCFF-9852-0D9D-14535036CE56}"/>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Electrical motor overhaul</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(DO-34739/TE/CRG) </a:t>
            </a:r>
          </a:p>
        </p:txBody>
      </p:sp>
      <p:sp>
        <p:nvSpPr>
          <p:cNvPr id="8" name="TextBox 7">
            <a:extLst>
              <a:ext uri="{FF2B5EF4-FFF2-40B4-BE49-F238E27FC236}">
                <a16:creationId xmlns:a16="http://schemas.microsoft.com/office/drawing/2014/main" id="{8DC1FA21-55A7-A013-CD76-63C07C963330}"/>
              </a:ext>
            </a:extLst>
          </p:cNvPr>
          <p:cNvSpPr txBox="1"/>
          <p:nvPr/>
        </p:nvSpPr>
        <p:spPr>
          <a:xfrm>
            <a:off x="6349183" y="5319505"/>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Nicolas.Bonetti@cern.ch</a:t>
            </a:r>
          </a:p>
        </p:txBody>
      </p:sp>
      <p:sp>
        <p:nvSpPr>
          <p:cNvPr id="9" name="Text Placeholder 3">
            <a:extLst>
              <a:ext uri="{FF2B5EF4-FFF2-40B4-BE49-F238E27FC236}">
                <a16:creationId xmlns:a16="http://schemas.microsoft.com/office/drawing/2014/main" id="{368FF66D-FE53-CCAE-FE17-0240777F898C}"/>
              </a:ext>
            </a:extLst>
          </p:cNvPr>
          <p:cNvSpPr txBox="1">
            <a:spLocks/>
          </p:cNvSpPr>
          <p:nvPr/>
        </p:nvSpPr>
        <p:spPr>
          <a:xfrm>
            <a:off x="227160" y="1187131"/>
            <a:ext cx="5985379" cy="17864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02 09 01 00 (Alternating current motors)</a:t>
            </a:r>
          </a:p>
          <a:p>
            <a:r>
              <a:rPr lang="en-GB" sz="1400" u="sng" dirty="0">
                <a:solidFill>
                  <a:schemeClr val="accent1"/>
                </a:solidFill>
              </a:rPr>
              <a:t>Cost Range :</a:t>
            </a:r>
            <a:r>
              <a:rPr lang="en-GB" sz="1400" b="0" dirty="0">
                <a:solidFill>
                  <a:schemeClr val="accent1"/>
                </a:solidFill>
              </a:rPr>
              <a:t>  200k – 400k CHF</a:t>
            </a:r>
          </a:p>
          <a:p>
            <a:r>
              <a:rPr lang="en-GB" sz="1400" u="sng" dirty="0">
                <a:solidFill>
                  <a:schemeClr val="accent1"/>
                </a:solidFill>
              </a:rPr>
              <a:t>Planning:</a:t>
            </a:r>
            <a:r>
              <a:rPr lang="en-GB" sz="1400" b="0" dirty="0">
                <a:solidFill>
                  <a:schemeClr val="accent1"/>
                </a:solidFill>
              </a:rPr>
              <a:t> 	DO : Q4 2025</a:t>
            </a:r>
          </a:p>
          <a:p>
            <a:pPr>
              <a:spcBef>
                <a:spcPts val="0"/>
              </a:spcBef>
            </a:pPr>
            <a:r>
              <a:rPr lang="en-GB" sz="1400" b="0" dirty="0">
                <a:solidFill>
                  <a:schemeClr val="accent1"/>
                </a:solidFill>
              </a:rPr>
              <a:t>	Contract start: Q1 2026</a:t>
            </a:r>
          </a:p>
        </p:txBody>
      </p:sp>
      <p:sp>
        <p:nvSpPr>
          <p:cNvPr id="2" name="Text Placeholder 3">
            <a:extLst>
              <a:ext uri="{FF2B5EF4-FFF2-40B4-BE49-F238E27FC236}">
                <a16:creationId xmlns:a16="http://schemas.microsoft.com/office/drawing/2014/main" id="{DFC29D04-1C65-1746-D80C-155CB0054E0F}"/>
              </a:ext>
            </a:extLst>
          </p:cNvPr>
          <p:cNvSpPr txBox="1">
            <a:spLocks/>
          </p:cNvSpPr>
          <p:nvPr/>
        </p:nvSpPr>
        <p:spPr>
          <a:xfrm>
            <a:off x="227160" y="2973588"/>
            <a:ext cx="7080157"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Overhaul of 75 low-voltage (400 V) and 70 medium-voltage (3.3 kV) electrical motors</a:t>
            </a:r>
          </a:p>
          <a:p>
            <a:pPr marL="285750" indent="-285750" algn="just">
              <a:spcBef>
                <a:spcPts val="0"/>
              </a:spcBef>
              <a:buFont typeface="Arial" panose="020B0604020202020204" pitchFamily="34" charset="0"/>
              <a:buChar char="•"/>
            </a:pPr>
            <a:r>
              <a:rPr lang="en-GB" sz="1400" b="0" dirty="0">
                <a:solidFill>
                  <a:schemeClr val="accent1"/>
                </a:solidFill>
              </a:rPr>
              <a:t>In accordance with IEC 60034 standards.</a:t>
            </a:r>
          </a:p>
          <a:p>
            <a:pPr algn="just"/>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overhauling in accordance with IEC 60034 standards. They shall be equipped with proper electrical testing tools and benches, a painting facility, an oven, a balancing system, etc.</a:t>
            </a:r>
          </a:p>
        </p:txBody>
      </p:sp>
      <p:pic>
        <p:nvPicPr>
          <p:cNvPr id="6" name="Picture 5" descr="A large machine with pipes and valves&#10;&#10;AI-generated content may be incorrect.">
            <a:extLst>
              <a:ext uri="{FF2B5EF4-FFF2-40B4-BE49-F238E27FC236}">
                <a16:creationId xmlns:a16="http://schemas.microsoft.com/office/drawing/2014/main" id="{FF855DC3-4453-C329-06CF-3D441A95FACD}"/>
              </a:ext>
            </a:extLst>
          </p:cNvPr>
          <p:cNvPicPr>
            <a:picLocks noChangeAspect="1"/>
          </p:cNvPicPr>
          <p:nvPr/>
        </p:nvPicPr>
        <p:blipFill>
          <a:blip r:embed="rId3"/>
          <a:stretch>
            <a:fillRect/>
          </a:stretch>
        </p:blipFill>
        <p:spPr>
          <a:xfrm rot="5400000">
            <a:off x="7203192" y="1298779"/>
            <a:ext cx="2748570" cy="2061427"/>
          </a:xfrm>
          <a:prstGeom prst="rect">
            <a:avLst/>
          </a:prstGeom>
        </p:spPr>
      </p:pic>
      <p:pic>
        <p:nvPicPr>
          <p:cNvPr id="12" name="Picture 11" descr="A large blue machine with pipes&#10;&#10;AI-generated content may be incorrect.">
            <a:extLst>
              <a:ext uri="{FF2B5EF4-FFF2-40B4-BE49-F238E27FC236}">
                <a16:creationId xmlns:a16="http://schemas.microsoft.com/office/drawing/2014/main" id="{1BF31FAC-C9BB-8AD2-FCC2-8E355A0DB84B}"/>
              </a:ext>
            </a:extLst>
          </p:cNvPr>
          <p:cNvPicPr>
            <a:picLocks noChangeAspect="1"/>
          </p:cNvPicPr>
          <p:nvPr/>
        </p:nvPicPr>
        <p:blipFill>
          <a:blip r:embed="rId4"/>
          <a:stretch>
            <a:fillRect/>
          </a:stretch>
        </p:blipFill>
        <p:spPr>
          <a:xfrm rot="5400000">
            <a:off x="9090489" y="2462004"/>
            <a:ext cx="3053155" cy="2289866"/>
          </a:xfrm>
          <a:prstGeom prst="rect">
            <a:avLst/>
          </a:prstGeom>
        </p:spPr>
      </p:pic>
    </p:spTree>
    <p:extLst>
      <p:ext uri="{BB962C8B-B14F-4D97-AF65-F5344CB8AC3E}">
        <p14:creationId xmlns:p14="http://schemas.microsoft.com/office/powerpoint/2010/main" val="487353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28EBB-D3C4-DAA6-0C30-0853707E3A3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5192E37-5840-2077-EF3B-65D8C1FC8BB0}"/>
              </a:ext>
            </a:extLst>
          </p:cNvPr>
          <p:cNvSpPr>
            <a:spLocks noGrp="1"/>
          </p:cNvSpPr>
          <p:nvPr>
            <p:ph type="sldNum" sz="quarter" idx="12"/>
          </p:nvPr>
        </p:nvSpPr>
        <p:spPr>
          <a:xfrm>
            <a:off x="11107546" y="6591484"/>
            <a:ext cx="681254" cy="365125"/>
          </a:xfrm>
        </p:spPr>
        <p:txBody>
          <a:bodyPr/>
          <a:lstStyle/>
          <a:p>
            <a:fld id="{36B5EA5A-BC32-A742-B11B-8E7414D5B535}" type="slidenum">
              <a:rPr lang="en-US" smtClean="0"/>
              <a:pPr/>
              <a:t>15</a:t>
            </a:fld>
            <a:endParaRPr lang="en-US" dirty="0"/>
          </a:p>
        </p:txBody>
      </p:sp>
      <p:sp>
        <p:nvSpPr>
          <p:cNvPr id="4" name="Title 1">
            <a:extLst>
              <a:ext uri="{FF2B5EF4-FFF2-40B4-BE49-F238E27FC236}">
                <a16:creationId xmlns:a16="http://schemas.microsoft.com/office/drawing/2014/main" id="{91B527E9-C312-B074-A696-E3635C619446}"/>
              </a:ext>
            </a:extLst>
          </p:cNvPr>
          <p:cNvSpPr txBox="1">
            <a:spLocks/>
          </p:cNvSpPr>
          <p:nvPr/>
        </p:nvSpPr>
        <p:spPr>
          <a:xfrm>
            <a:off x="566057" y="317892"/>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Supply of Medium voltage secondary distribution switchgears</a:t>
            </a:r>
          </a:p>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(MS-5155/EN) </a:t>
            </a:r>
          </a:p>
        </p:txBody>
      </p:sp>
      <p:sp>
        <p:nvSpPr>
          <p:cNvPr id="8" name="TextBox 7">
            <a:extLst>
              <a:ext uri="{FF2B5EF4-FFF2-40B4-BE49-F238E27FC236}">
                <a16:creationId xmlns:a16="http://schemas.microsoft.com/office/drawing/2014/main" id="{B0F21390-EFF2-CB97-CB52-299466A2D4D9}"/>
              </a:ext>
            </a:extLst>
          </p:cNvPr>
          <p:cNvSpPr txBox="1"/>
          <p:nvPr/>
        </p:nvSpPr>
        <p:spPr>
          <a:xfrm>
            <a:off x="6349183" y="5739305"/>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Giuseppe.Cappai@cern.ch</a:t>
            </a:r>
          </a:p>
        </p:txBody>
      </p:sp>
      <p:sp>
        <p:nvSpPr>
          <p:cNvPr id="9" name="Text Placeholder 3">
            <a:extLst>
              <a:ext uri="{FF2B5EF4-FFF2-40B4-BE49-F238E27FC236}">
                <a16:creationId xmlns:a16="http://schemas.microsoft.com/office/drawing/2014/main" id="{E80CAF51-16E3-4B65-7116-EFF9A0D8A3AE}"/>
              </a:ext>
            </a:extLst>
          </p:cNvPr>
          <p:cNvSpPr txBox="1">
            <a:spLocks/>
          </p:cNvSpPr>
          <p:nvPr/>
        </p:nvSpPr>
        <p:spPr>
          <a:xfrm>
            <a:off x="227160" y="1422265"/>
            <a:ext cx="7584429" cy="17864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02020200 - High Voltage (HV) switchboards (1 000 &lt; U &lt;= 50 000 V)</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Q4 2025</a:t>
            </a:r>
          </a:p>
          <a:p>
            <a:pPr>
              <a:spcBef>
                <a:spcPts val="0"/>
              </a:spcBef>
            </a:pPr>
            <a:r>
              <a:rPr lang="en-GB" sz="1400" b="0" dirty="0">
                <a:solidFill>
                  <a:schemeClr val="accent1"/>
                </a:solidFill>
              </a:rPr>
              <a:t>	IT : Q1 2026</a:t>
            </a:r>
          </a:p>
          <a:p>
            <a:pPr>
              <a:spcBef>
                <a:spcPts val="0"/>
              </a:spcBef>
            </a:pPr>
            <a:r>
              <a:rPr lang="en-GB" sz="1400" b="0" dirty="0">
                <a:solidFill>
                  <a:schemeClr val="accent1"/>
                </a:solidFill>
              </a:rPr>
              <a:t>	Contract start: Q2 2026</a:t>
            </a:r>
          </a:p>
        </p:txBody>
      </p:sp>
      <p:sp>
        <p:nvSpPr>
          <p:cNvPr id="2" name="Text Placeholder 3">
            <a:extLst>
              <a:ext uri="{FF2B5EF4-FFF2-40B4-BE49-F238E27FC236}">
                <a16:creationId xmlns:a16="http://schemas.microsoft.com/office/drawing/2014/main" id="{57903531-3F4B-3DAB-C3C6-40167EE290CD}"/>
              </a:ext>
            </a:extLst>
          </p:cNvPr>
          <p:cNvSpPr txBox="1">
            <a:spLocks/>
          </p:cNvSpPr>
          <p:nvPr/>
        </p:nvSpPr>
        <p:spPr>
          <a:xfrm>
            <a:off x="227160" y="3208722"/>
            <a:ext cx="7080157"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algn="just">
              <a:spcBef>
                <a:spcPts val="0"/>
              </a:spcBef>
            </a:pPr>
            <a:r>
              <a:rPr lang="en-GB" sz="1400" b="0" dirty="0">
                <a:solidFill>
                  <a:schemeClr val="accent1"/>
                </a:solidFill>
              </a:rPr>
              <a:t>Blanket contract (5 years) for the supply of about 50 cubicles for indoor switchgear with highest system voltage of 24 kV and minimum short circuit current withstand 20 kA</a:t>
            </a:r>
          </a:p>
          <a:p>
            <a:pPr algn="just"/>
            <a:r>
              <a:rPr lang="en-GB" sz="1400" u="sng" dirty="0">
                <a:solidFill>
                  <a:schemeClr val="accent1"/>
                </a:solidFill>
              </a:rPr>
              <a:t>Eligible Firm Profile</a:t>
            </a:r>
          </a:p>
          <a:p>
            <a:pPr algn="just"/>
            <a:r>
              <a:rPr lang="en-GB" sz="1400" b="0" dirty="0">
                <a:solidFill>
                  <a:schemeClr val="accent1"/>
                </a:solidFill>
              </a:rPr>
              <a:t>Interested firms shall have a proven experience and competence in the fields of engineering, manufacturing, installation, commissioning and maintenance services for electrical distribution switchgear. The company shall design and manufacture metal clad compact medium voltage switchgear with a voltage rating up to 24 kV or higher.</a:t>
            </a:r>
          </a:p>
        </p:txBody>
      </p:sp>
      <p:pic>
        <p:nvPicPr>
          <p:cNvPr id="6" name="Picture 5" descr="A group of red boxes with buttons and a yellow label&#10;&#10;AI-generated content may be incorrect.">
            <a:extLst>
              <a:ext uri="{FF2B5EF4-FFF2-40B4-BE49-F238E27FC236}">
                <a16:creationId xmlns:a16="http://schemas.microsoft.com/office/drawing/2014/main" id="{1393CEC6-E58E-2FB0-9474-305A30C3438E}"/>
              </a:ext>
            </a:extLst>
          </p:cNvPr>
          <p:cNvPicPr>
            <a:picLocks noChangeAspect="1"/>
          </p:cNvPicPr>
          <p:nvPr/>
        </p:nvPicPr>
        <p:blipFill>
          <a:blip r:embed="rId3"/>
          <a:srcRect t="8692" b="5529"/>
          <a:stretch>
            <a:fillRect/>
          </a:stretch>
        </p:blipFill>
        <p:spPr>
          <a:xfrm>
            <a:off x="9469763" y="1011990"/>
            <a:ext cx="2105217" cy="3210332"/>
          </a:xfrm>
          <a:prstGeom prst="rect">
            <a:avLst/>
          </a:prstGeom>
          <a:ln>
            <a:noFill/>
          </a:ln>
          <a:effectLst>
            <a:outerShdw blurRad="292100" dist="139700" dir="2700000" algn="tl" rotWithShape="0">
              <a:srgbClr val="333333">
                <a:alpha val="65000"/>
              </a:srgbClr>
            </a:outerShdw>
          </a:effectLst>
        </p:spPr>
      </p:pic>
      <p:pic>
        <p:nvPicPr>
          <p:cNvPr id="10" name="Picture 9" descr="A green and white machine&#10;&#10;AI-generated content may be incorrect.">
            <a:extLst>
              <a:ext uri="{FF2B5EF4-FFF2-40B4-BE49-F238E27FC236}">
                <a16:creationId xmlns:a16="http://schemas.microsoft.com/office/drawing/2014/main" id="{381146A2-9C52-610C-8BFE-8BD6CDB83BE0}"/>
              </a:ext>
            </a:extLst>
          </p:cNvPr>
          <p:cNvPicPr>
            <a:picLocks noChangeAspect="1"/>
          </p:cNvPicPr>
          <p:nvPr/>
        </p:nvPicPr>
        <p:blipFill>
          <a:blip r:embed="rId4"/>
          <a:srcRect t="7029"/>
          <a:stretch>
            <a:fillRect/>
          </a:stretch>
        </p:blipFill>
        <p:spPr>
          <a:xfrm>
            <a:off x="7729929" y="1936253"/>
            <a:ext cx="1942326" cy="32103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30751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588535-D127-C89B-909D-1445FDBEB35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79F040F-8F14-D24B-EC8C-0C4DFE8487D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 name="Title 1">
            <a:extLst>
              <a:ext uri="{FF2B5EF4-FFF2-40B4-BE49-F238E27FC236}">
                <a16:creationId xmlns:a16="http://schemas.microsoft.com/office/drawing/2014/main" id="{75EAA0C2-E7A1-5CDB-F1FF-286AA4A4295F}"/>
              </a:ext>
            </a:extLst>
          </p:cNvPr>
          <p:cNvSpPr txBox="1">
            <a:spLocks/>
          </p:cNvSpPr>
          <p:nvPr/>
        </p:nvSpPr>
        <p:spPr>
          <a:xfrm>
            <a:off x="0" y="487708"/>
            <a:ext cx="12012327"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lvl="0" algn="ctr">
              <a:defRPr/>
            </a:pPr>
            <a:r>
              <a:rPr kumimoji="0" lang="en-GB"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 </a:t>
            </a:r>
            <a:r>
              <a:rPr lang="fr-CH" sz="2800" dirty="0">
                <a:solidFill>
                  <a:srgbClr val="0033A0">
                    <a:lumMod val="60000"/>
                    <a:lumOff val="40000"/>
                  </a:srgbClr>
                </a:solidFill>
                <a:effectLst>
                  <a:outerShdw blurRad="38100" dist="38100" dir="2700000" algn="tl">
                    <a:srgbClr val="000000">
                      <a:alpha val="43137"/>
                    </a:srgbClr>
                  </a:outerShdw>
                </a:effectLst>
                <a:latin typeface="Arial" panose="020B0604020202020204" pitchFamily="34" charset="0"/>
              </a:rPr>
              <a:t>Supply of 240km of Round </a:t>
            </a:r>
            <a:r>
              <a:rPr lang="fr-CH" sz="2800" dirty="0" err="1">
                <a:solidFill>
                  <a:srgbClr val="0033A0">
                    <a:lumMod val="60000"/>
                    <a:lumOff val="40000"/>
                  </a:srgbClr>
                </a:solidFill>
                <a:effectLst>
                  <a:outerShdw blurRad="38100" dist="38100" dir="2700000" algn="tl">
                    <a:srgbClr val="000000">
                      <a:alpha val="43137"/>
                    </a:srgbClr>
                  </a:outerShdw>
                </a:effectLst>
                <a:latin typeface="Arial" panose="020B0604020202020204" pitchFamily="34" charset="0"/>
              </a:rPr>
              <a:t>Scintillating</a:t>
            </a:r>
            <a:r>
              <a:rPr lang="fr-CH" sz="2800" dirty="0">
                <a:solidFill>
                  <a:srgbClr val="0033A0">
                    <a:lumMod val="60000"/>
                    <a:lumOff val="40000"/>
                  </a:srgbClr>
                </a:solidFill>
                <a:effectLst>
                  <a:outerShdw blurRad="38100" dist="38100" dir="2700000" algn="tl">
                    <a:srgbClr val="000000">
                      <a:alpha val="43137"/>
                    </a:srgbClr>
                  </a:outerShdw>
                </a:effectLst>
                <a:latin typeface="Arial" panose="020B0604020202020204" pitchFamily="34" charset="0"/>
              </a:rPr>
              <a:t> Plastic Fibres (MS-5142/EP)</a:t>
            </a:r>
            <a:endParaRPr kumimoji="0" lang="en-US"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endParaRPr>
          </a:p>
        </p:txBody>
      </p:sp>
      <p:sp>
        <p:nvSpPr>
          <p:cNvPr id="5" name="Text Placeholder 3">
            <a:extLst>
              <a:ext uri="{FF2B5EF4-FFF2-40B4-BE49-F238E27FC236}">
                <a16:creationId xmlns:a16="http://schemas.microsoft.com/office/drawing/2014/main" id="{D7973E4F-91CE-C205-692A-09A63E6D6F57}"/>
              </a:ext>
            </a:extLst>
          </p:cNvPr>
          <p:cNvSpPr txBox="1">
            <a:spLocks/>
          </p:cNvSpPr>
          <p:nvPr/>
        </p:nvSpPr>
        <p:spPr>
          <a:xfrm>
            <a:off x="471729" y="1446868"/>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2000" b="1" i="0" u="sng" strike="noStrike" kern="1200" cap="none" spc="0" normalizeH="0" baseline="0" noProof="0" dirty="0">
                <a:ln>
                  <a:noFill/>
                </a:ln>
                <a:solidFill>
                  <a:srgbClr val="0033A0"/>
                </a:solidFill>
                <a:effectLst/>
                <a:uLnTx/>
                <a:uFillTx/>
                <a:latin typeface="Arial" panose="020B0604020202020204"/>
                <a:ea typeface="+mn-ea"/>
                <a:cs typeface="+mn-cs"/>
              </a:rPr>
              <a:t>Description &amp; Specific Condition</a:t>
            </a:r>
            <a:r>
              <a:rPr kumimoji="0" lang="en-GB" sz="2000" b="1" i="0" u="none" strike="noStrike" kern="1200" cap="none" spc="0" normalizeH="0" baseline="0" noProof="0" dirty="0">
                <a:ln>
                  <a:noFill/>
                </a:ln>
                <a:solidFill>
                  <a:srgbClr val="0033A0"/>
                </a:solidFill>
                <a:effectLst/>
                <a:uLnTx/>
                <a:uFillTx/>
                <a:latin typeface="Arial" panose="020B0604020202020204"/>
                <a:ea typeface="+mn-ea"/>
                <a:cs typeface="+mn-cs"/>
              </a:rPr>
              <a:t> :</a:t>
            </a:r>
          </a:p>
          <a:p>
            <a:pPr lvl="0" algn="just">
              <a:defRPr/>
            </a:pPr>
            <a:r>
              <a:rPr lang="en-GB" sz="1400" b="0" dirty="0">
                <a:solidFill>
                  <a:srgbClr val="0033A0"/>
                </a:solidFill>
              </a:rPr>
              <a:t>Scope:</a:t>
            </a:r>
          </a:p>
          <a:p>
            <a:pPr marL="285750" indent="-285750" algn="just">
              <a:lnSpc>
                <a:spcPct val="100000"/>
              </a:lnSpc>
              <a:spcBef>
                <a:spcPts val="0"/>
              </a:spcBef>
              <a:spcAft>
                <a:spcPts val="0"/>
              </a:spcAft>
              <a:buFont typeface="Arial" panose="020B0604020202020204" pitchFamily="34" charset="0"/>
              <a:buChar char="•"/>
              <a:defRPr/>
            </a:pPr>
            <a:r>
              <a:rPr lang="en-GB" sz="1400" b="0" dirty="0">
                <a:solidFill>
                  <a:srgbClr val="0033A0"/>
                </a:solidFill>
                <a:latin typeface="Arial" panose="020B0604020202020204"/>
              </a:rPr>
              <a:t>240 km of round scintillating plastic fibres, including samples;</a:t>
            </a:r>
          </a:p>
          <a:p>
            <a:pPr marL="285750" indent="-285750" algn="just">
              <a:lnSpc>
                <a:spcPct val="100000"/>
              </a:lnSpc>
              <a:spcBef>
                <a:spcPts val="0"/>
              </a:spcBef>
              <a:spcAft>
                <a:spcPts val="0"/>
              </a:spcAft>
              <a:buFont typeface="Arial" panose="020B0604020202020204" pitchFamily="34" charset="0"/>
              <a:buChar char="•"/>
              <a:defRPr/>
            </a:pPr>
            <a:r>
              <a:rPr lang="en-GB" sz="1400" b="0" dirty="0">
                <a:solidFill>
                  <a:srgbClr val="0033A0"/>
                </a:solidFill>
                <a:latin typeface="Arial" panose="020B0604020202020204"/>
              </a:rPr>
              <a:t>Testing;</a:t>
            </a:r>
          </a:p>
          <a:p>
            <a:pPr marL="285750" indent="-285750" algn="just">
              <a:lnSpc>
                <a:spcPct val="100000"/>
              </a:lnSpc>
              <a:spcBef>
                <a:spcPts val="0"/>
              </a:spcBef>
              <a:spcAft>
                <a:spcPts val="0"/>
              </a:spcAft>
              <a:buFont typeface="Arial" panose="020B0604020202020204" pitchFamily="34" charset="0"/>
              <a:buChar char="•"/>
              <a:defRPr/>
            </a:pPr>
            <a:r>
              <a:rPr lang="en-GB" sz="1400" b="0" dirty="0">
                <a:solidFill>
                  <a:srgbClr val="0033A0"/>
                </a:solidFill>
                <a:latin typeface="Arial" panose="020B0604020202020204"/>
              </a:rPr>
              <a:t>Quality documentation.</a:t>
            </a:r>
          </a:p>
          <a:p>
            <a:pPr algn="just">
              <a:lnSpc>
                <a:spcPct val="100000"/>
              </a:lnSpc>
              <a:spcBef>
                <a:spcPts val="0"/>
              </a:spcBef>
              <a:spcAft>
                <a:spcPts val="0"/>
              </a:spcAft>
              <a:defRPr/>
            </a:pPr>
            <a:endParaRPr lang="en-GB" sz="1400" b="0" dirty="0">
              <a:solidFill>
                <a:srgbClr val="0033A0"/>
              </a:solidFill>
              <a:latin typeface="Arial" panose="020B0604020202020204"/>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Main requirements:  </a:t>
            </a:r>
          </a:p>
          <a:p>
            <a:pPr marL="285750" indent="-285750" algn="just">
              <a:lnSpc>
                <a:spcPct val="100000"/>
              </a:lnSpc>
              <a:spcBef>
                <a:spcPts val="0"/>
              </a:spcBef>
              <a:spcAft>
                <a:spcPts val="0"/>
              </a:spcAft>
              <a:buFont typeface="Arial" panose="020B0604020202020204" pitchFamily="34" charset="0"/>
              <a:buChar char="•"/>
              <a:defRPr/>
            </a:pPr>
            <a:r>
              <a:rPr lang="en-GB" sz="1400" b="0" dirty="0">
                <a:solidFill>
                  <a:srgbClr val="0033A0"/>
                </a:solidFill>
              </a:rPr>
              <a:t>fibres shall have a round section of D = 1.5 mm diameter;</a:t>
            </a:r>
          </a:p>
          <a:p>
            <a:pPr marL="285750" indent="-285750" algn="just">
              <a:lnSpc>
                <a:spcPct val="100000"/>
              </a:lnSpc>
              <a:spcBef>
                <a:spcPts val="0"/>
              </a:spcBef>
              <a:spcAft>
                <a:spcPts val="0"/>
              </a:spcAft>
              <a:buFont typeface="Arial" panose="020B0604020202020204" pitchFamily="34" charset="0"/>
              <a:buChar char="•"/>
              <a:defRPr/>
            </a:pPr>
            <a:r>
              <a:rPr lang="en-GB" sz="1400" b="0" dirty="0">
                <a:solidFill>
                  <a:srgbClr val="0033A0"/>
                </a:solidFill>
              </a:rPr>
              <a:t>Bending radius: 300 mm without performance loss;</a:t>
            </a:r>
          </a:p>
          <a:p>
            <a:pPr marL="285750" indent="-285750" algn="just">
              <a:lnSpc>
                <a:spcPct val="100000"/>
              </a:lnSpc>
              <a:spcBef>
                <a:spcPts val="0"/>
              </a:spcBef>
              <a:spcAft>
                <a:spcPts val="0"/>
              </a:spcAft>
              <a:buFont typeface="Arial" panose="020B0604020202020204" pitchFamily="34" charset="0"/>
              <a:buChar char="•"/>
              <a:defRPr/>
            </a:pPr>
            <a:r>
              <a:rPr lang="en-GB" sz="1400" b="0" dirty="0">
                <a:solidFill>
                  <a:srgbClr val="0033A0"/>
                </a:solidFill>
              </a:rPr>
              <a:t>Peak emission around 530 nm;</a:t>
            </a:r>
          </a:p>
          <a:p>
            <a:pPr marL="285750" indent="-285750" algn="just">
              <a:lnSpc>
                <a:spcPct val="100000"/>
              </a:lnSpc>
              <a:spcBef>
                <a:spcPts val="0"/>
              </a:spcBef>
              <a:spcAft>
                <a:spcPts val="0"/>
              </a:spcAft>
              <a:buFont typeface="Arial" panose="020B0604020202020204" pitchFamily="34" charset="0"/>
              <a:buChar char="•"/>
              <a:defRPr/>
            </a:pPr>
            <a:r>
              <a:rPr lang="en-GB" sz="1400" b="0" dirty="0">
                <a:solidFill>
                  <a:srgbClr val="0033A0"/>
                </a:solidFill>
              </a:rPr>
              <a:t>Intrinsic scintillation yields above 6000 photons/MeV;</a:t>
            </a:r>
          </a:p>
          <a:p>
            <a:pPr marL="285750" indent="-285750" algn="just">
              <a:lnSpc>
                <a:spcPct val="100000"/>
              </a:lnSpc>
              <a:spcBef>
                <a:spcPts val="0"/>
              </a:spcBef>
              <a:spcAft>
                <a:spcPts val="0"/>
              </a:spcAft>
              <a:buFont typeface="Arial" panose="020B0604020202020204" pitchFamily="34" charset="0"/>
              <a:buChar char="•"/>
              <a:defRPr/>
            </a:pPr>
            <a:r>
              <a:rPr lang="en-GB" sz="1400" b="0" dirty="0">
                <a:solidFill>
                  <a:srgbClr val="0033A0"/>
                </a:solidFill>
              </a:rPr>
              <a:t>Radiation tolerance.</a:t>
            </a: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GB" sz="1400" b="0" dirty="0">
                <a:solidFill>
                  <a:srgbClr val="0033A0"/>
                </a:solidFill>
                <a:latin typeface="Arial" panose="020B0604020202020204"/>
              </a:rPr>
              <a:t>Eligible firm profile: Proven competence and experience in scintillating plastic fibres production.</a:t>
            </a:r>
          </a:p>
        </p:txBody>
      </p:sp>
      <p:sp>
        <p:nvSpPr>
          <p:cNvPr id="6" name="Text Placeholder 3">
            <a:extLst>
              <a:ext uri="{FF2B5EF4-FFF2-40B4-BE49-F238E27FC236}">
                <a16:creationId xmlns:a16="http://schemas.microsoft.com/office/drawing/2014/main" id="{0996929D-1FC0-2B0D-F0D3-63DF9FAABA30}"/>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Procurement Code:</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en-US" sz="1600" b="0" i="0" u="none" strike="noStrike" kern="1200" cap="none" spc="0" normalizeH="0" baseline="0" noProof="0" dirty="0">
                <a:ln>
                  <a:noFill/>
                </a:ln>
                <a:solidFill>
                  <a:srgbClr val="0033A0"/>
                </a:solidFill>
                <a:effectLst/>
                <a:uLnTx/>
                <a:uFillTx/>
                <a:latin typeface="Arial" panose="020B0604020202020204"/>
                <a:ea typeface="+mn-ea"/>
                <a:cs typeface="+mn-cs"/>
              </a:rPr>
              <a:t>07030201 – Scintillating </a:t>
            </a:r>
            <a:r>
              <a:rPr kumimoji="0" lang="en-US" sz="1600" b="0" i="0" u="none" strike="noStrike" kern="1200" cap="none" spc="0" normalizeH="0" baseline="0" noProof="0" dirty="0" err="1">
                <a:ln>
                  <a:noFill/>
                </a:ln>
                <a:solidFill>
                  <a:srgbClr val="0033A0"/>
                </a:solidFill>
                <a:effectLst/>
                <a:uLnTx/>
                <a:uFillTx/>
                <a:latin typeface="Arial" panose="020B0604020202020204"/>
                <a:ea typeface="+mn-ea"/>
                <a:cs typeface="+mn-cs"/>
              </a:rPr>
              <a:t>Fibres</a:t>
            </a:r>
            <a:endParaRPr kumimoji="0" lang="en-US"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Cost Range :</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600" b="0" dirty="0">
                <a:solidFill>
                  <a:schemeClr val="accent1"/>
                </a:solidFill>
              </a:rPr>
              <a:t>400k - 1.5M CHF</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lvl="0">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Planning:</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600" b="0" dirty="0">
                <a:solidFill>
                  <a:srgbClr val="0033A0"/>
                </a:solidFill>
              </a:rPr>
              <a:t> MS: Q4 2025     IT: Q1 2026</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none" strike="noStrike" kern="1200" cap="none" spc="0" normalizeH="0" baseline="0" noProof="0" dirty="0">
                <a:ln>
                  <a:noFill/>
                </a:ln>
                <a:solidFill>
                  <a:srgbClr val="FFFFFF"/>
                </a:solidFill>
                <a:effectLst/>
                <a:highlight>
                  <a:srgbClr val="0000FF"/>
                </a:highlight>
                <a:uLnTx/>
                <a:uFillTx/>
                <a:latin typeface="Arial" panose="020B0604020202020204"/>
                <a:ea typeface="+mn-ea"/>
                <a:cs typeface="+mn-cs"/>
              </a:rPr>
              <a:t>Contact:	                         </a:t>
            </a:r>
            <a:r>
              <a:rPr lang="en-GB" sz="1600" dirty="0">
                <a:solidFill>
                  <a:schemeClr val="bg1"/>
                </a:solidFill>
                <a:highlight>
                  <a:srgbClr val="0000FF"/>
                </a:highlight>
                <a:latin typeface="Arial" panose="020B0604020202020204"/>
                <a:hlinkClick r:id="rId3"/>
              </a:rPr>
              <a:t>matteo.Salomoni@cern.ch</a:t>
            </a:r>
            <a:r>
              <a:rPr kumimoji="0" lang="en-GB" sz="1600" b="1" i="0" u="none" strike="noStrike" kern="1200" cap="none" spc="0" normalizeH="0" baseline="0" noProof="0" dirty="0">
                <a:ln>
                  <a:noFill/>
                </a:ln>
                <a:solidFill>
                  <a:schemeClr val="bg1"/>
                </a:solidFill>
                <a:effectLst/>
                <a:highlight>
                  <a:srgbClr val="0000FF"/>
                </a:highlight>
                <a:uLnTx/>
                <a:uFillTx/>
                <a:latin typeface="Arial" panose="020B0604020202020204"/>
                <a:ea typeface="+mn-ea"/>
                <a:cs typeface="+mn-cs"/>
              </a:rPr>
              <a:t>    </a:t>
            </a:r>
            <a:r>
              <a:rPr kumimoji="0" lang="en-GB" sz="2000" b="0" i="0" u="none" strike="noStrike" kern="1200" cap="none" spc="0" normalizeH="0" baseline="0" noProof="0" dirty="0">
                <a:ln>
                  <a:noFill/>
                </a:ln>
                <a:solidFill>
                  <a:srgbClr val="0033A0"/>
                </a:solidFill>
                <a:effectLst/>
                <a:uLnTx/>
                <a:uFillTx/>
                <a:latin typeface="Arial" panose="020B0604020202020204"/>
                <a:ea typeface="+mn-ea"/>
                <a:cs typeface="+mn-cs"/>
              </a:rPr>
              <a:t>	</a:t>
            </a:r>
          </a:p>
        </p:txBody>
      </p:sp>
      <p:pic>
        <p:nvPicPr>
          <p:cNvPr id="7" name="Picture 6">
            <a:extLst>
              <a:ext uri="{FF2B5EF4-FFF2-40B4-BE49-F238E27FC236}">
                <a16:creationId xmlns:a16="http://schemas.microsoft.com/office/drawing/2014/main" id="{054352B5-D9B4-6DE4-9D2B-F472EA4B36B4}"/>
              </a:ext>
            </a:extLst>
          </p:cNvPr>
          <p:cNvPicPr>
            <a:picLocks noChangeAspect="1"/>
          </p:cNvPicPr>
          <p:nvPr/>
        </p:nvPicPr>
        <p:blipFill>
          <a:blip r:embed="rId4"/>
          <a:stretch>
            <a:fillRect/>
          </a:stretch>
        </p:blipFill>
        <p:spPr>
          <a:xfrm>
            <a:off x="7315087" y="3488043"/>
            <a:ext cx="4257985" cy="2570968"/>
          </a:xfrm>
          <a:prstGeom prst="rect">
            <a:avLst/>
          </a:prstGeom>
        </p:spPr>
      </p:pic>
    </p:spTree>
    <p:extLst>
      <p:ext uri="{BB962C8B-B14F-4D97-AF65-F5344CB8AC3E}">
        <p14:creationId xmlns:p14="http://schemas.microsoft.com/office/powerpoint/2010/main" val="3982021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1A9AC6B-F710-30E1-7043-075A9DD0B6D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0"/>
            <a:ext cx="12192000" cy="6328448"/>
          </a:xfrm>
          <a:prstGeom prst="rect">
            <a:avLst/>
          </a:prstGeo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17</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80399" y="354477"/>
            <a:ext cx="3873707" cy="4608512"/>
          </a:xfrm>
        </p:spPr>
        <p:txBody>
          <a:bodyPr/>
          <a:lstStyle/>
          <a:p>
            <a:pPr marL="0" indent="0">
              <a:buNone/>
            </a:pPr>
            <a:r>
              <a:rPr lang="en-US" sz="4400" dirty="0">
                <a:latin typeface="+mj-lt"/>
                <a:ea typeface="+mj-ea"/>
                <a:cs typeface="+mj-cs"/>
              </a:rPr>
              <a:t>Mechanical Engineering, Raw Materials</a:t>
            </a:r>
          </a:p>
          <a:p>
            <a:pPr>
              <a:lnSpc>
                <a:spcPts val="2600"/>
              </a:lnSpc>
              <a:spcBef>
                <a:spcPts val="800"/>
              </a:spcBef>
              <a:spcAft>
                <a:spcPts val="0"/>
              </a:spcAft>
            </a:pPr>
            <a:endParaRPr lang="en-US" sz="4400" dirty="0"/>
          </a:p>
        </p:txBody>
      </p:sp>
    </p:spTree>
    <p:extLst>
      <p:ext uri="{BB962C8B-B14F-4D97-AF65-F5344CB8AC3E}">
        <p14:creationId xmlns:p14="http://schemas.microsoft.com/office/powerpoint/2010/main" val="2250209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Stainless-steel sheets and plates EN 1.4429 AISI 316LN for Ultra-High Vacuum applications</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(MS-5056/SCE)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80T stainless steel sheets and plates; </a:t>
            </a:r>
          </a:p>
          <a:p>
            <a:pPr marL="285750" indent="-285750" algn="just">
              <a:spcBef>
                <a:spcPts val="0"/>
              </a:spcBef>
              <a:buFont typeface="Arial" panose="020B0604020202020204" pitchFamily="34" charset="0"/>
              <a:buChar char="•"/>
            </a:pPr>
            <a:r>
              <a:rPr lang="en-GB" sz="1400" b="0" dirty="0">
                <a:solidFill>
                  <a:schemeClr val="accent1"/>
                </a:solidFill>
              </a:rPr>
              <a:t>EN 1.4429 AISI 316LN (Electroslag Remelting ESR)</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5 years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metallurgy, manufacturing, forging and testing of the above-mentioned material.</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Leila.akhouay</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02 (Stainless Steel) </a:t>
            </a:r>
          </a:p>
          <a:p>
            <a:r>
              <a:rPr lang="en-GB" sz="1400" u="sng" dirty="0">
                <a:solidFill>
                  <a:schemeClr val="accent1"/>
                </a:solidFill>
              </a:rPr>
              <a:t>Cost Range :</a:t>
            </a:r>
            <a:r>
              <a:rPr lang="en-GB" sz="1400" b="0" dirty="0">
                <a:solidFill>
                  <a:schemeClr val="accent1"/>
                </a:solidFill>
              </a:rPr>
              <a:t>  1,5M – 5M CHF</a:t>
            </a:r>
          </a:p>
          <a:p>
            <a:r>
              <a:rPr lang="en-GB" sz="1400" u="sng" dirty="0">
                <a:solidFill>
                  <a:schemeClr val="accent1"/>
                </a:solidFill>
              </a:rPr>
              <a:t>Planning:</a:t>
            </a:r>
            <a:r>
              <a:rPr lang="en-GB" sz="1400" b="0" dirty="0">
                <a:solidFill>
                  <a:schemeClr val="accent1"/>
                </a:solidFill>
              </a:rPr>
              <a:t> 	MS : published</a:t>
            </a:r>
          </a:p>
          <a:p>
            <a:pPr>
              <a:spcBef>
                <a:spcPts val="0"/>
              </a:spcBef>
            </a:pPr>
            <a:r>
              <a:rPr lang="en-GB" sz="1400" b="0" dirty="0">
                <a:solidFill>
                  <a:schemeClr val="accent1"/>
                </a:solidFill>
              </a:rPr>
              <a:t>	IT: Q4 2025</a:t>
            </a:r>
          </a:p>
          <a:p>
            <a:pPr>
              <a:spcBef>
                <a:spcPts val="0"/>
              </a:spcBef>
            </a:pPr>
            <a:r>
              <a:rPr lang="en-GB" sz="1400" b="0" dirty="0">
                <a:solidFill>
                  <a:schemeClr val="accent1"/>
                </a:solidFill>
              </a:rPr>
              <a:t>	Contract start: Q1 2026</a:t>
            </a:r>
          </a:p>
        </p:txBody>
      </p:sp>
      <p:pic>
        <p:nvPicPr>
          <p:cNvPr id="5" name="Picture 4">
            <a:extLst>
              <a:ext uri="{FF2B5EF4-FFF2-40B4-BE49-F238E27FC236}">
                <a16:creationId xmlns:a16="http://schemas.microsoft.com/office/drawing/2014/main" id="{21F6CC58-FBBB-314E-E5E9-682DBF10B6AF}"/>
              </a:ext>
            </a:extLst>
          </p:cNvPr>
          <p:cNvPicPr>
            <a:picLocks noChangeAspect="1"/>
          </p:cNvPicPr>
          <p:nvPr/>
        </p:nvPicPr>
        <p:blipFill>
          <a:blip r:embed="rId3"/>
          <a:stretch>
            <a:fillRect/>
          </a:stretch>
        </p:blipFill>
        <p:spPr>
          <a:xfrm>
            <a:off x="7786923" y="1489494"/>
            <a:ext cx="3381847" cy="3543795"/>
          </a:xfrm>
          <a:prstGeom prst="rect">
            <a:avLst/>
          </a:prstGeom>
        </p:spPr>
      </p:pic>
    </p:spTree>
    <p:extLst>
      <p:ext uri="{BB962C8B-B14F-4D97-AF65-F5344CB8AC3E}">
        <p14:creationId xmlns:p14="http://schemas.microsoft.com/office/powerpoint/2010/main" val="406860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Stainless-steel sheets and plates EN 1.4306 AISI 304L for High Vacuum applications</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(MS-5054/SCE)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70T stainless steel sheets and plates; </a:t>
            </a:r>
          </a:p>
          <a:p>
            <a:pPr marL="285750" indent="-285750" algn="just">
              <a:spcBef>
                <a:spcPts val="0"/>
              </a:spcBef>
              <a:buFont typeface="Arial" panose="020B0604020202020204" pitchFamily="34" charset="0"/>
              <a:buChar char="•"/>
            </a:pPr>
            <a:r>
              <a:rPr lang="en-GB" sz="1400" b="0" dirty="0">
                <a:solidFill>
                  <a:schemeClr val="accent1"/>
                </a:solidFill>
              </a:rPr>
              <a:t>EN 1.4306 AISI 304L</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5 years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metallurgy, manufacturing, forging and testing of the above-mentioned material.</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Leila.akhouay</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02 (Stainless Steel)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published</a:t>
            </a:r>
          </a:p>
          <a:p>
            <a:pPr>
              <a:spcBef>
                <a:spcPts val="0"/>
              </a:spcBef>
            </a:pPr>
            <a:r>
              <a:rPr lang="en-GB" sz="1400" b="0" dirty="0">
                <a:solidFill>
                  <a:schemeClr val="accent1"/>
                </a:solidFill>
              </a:rPr>
              <a:t>	IT: Q4 2025</a:t>
            </a:r>
          </a:p>
          <a:p>
            <a:pPr>
              <a:spcBef>
                <a:spcPts val="0"/>
              </a:spcBef>
            </a:pPr>
            <a:r>
              <a:rPr lang="en-GB" sz="1400" b="0" dirty="0">
                <a:solidFill>
                  <a:schemeClr val="accent1"/>
                </a:solidFill>
              </a:rPr>
              <a:t>	Contract start: Q1 2026</a:t>
            </a:r>
          </a:p>
        </p:txBody>
      </p:sp>
      <p:pic>
        <p:nvPicPr>
          <p:cNvPr id="5" name="Picture 4">
            <a:extLst>
              <a:ext uri="{FF2B5EF4-FFF2-40B4-BE49-F238E27FC236}">
                <a16:creationId xmlns:a16="http://schemas.microsoft.com/office/drawing/2014/main" id="{21F6CC58-FBBB-314E-E5E9-682DBF10B6AF}"/>
              </a:ext>
            </a:extLst>
          </p:cNvPr>
          <p:cNvPicPr>
            <a:picLocks noChangeAspect="1"/>
          </p:cNvPicPr>
          <p:nvPr/>
        </p:nvPicPr>
        <p:blipFill>
          <a:blip r:embed="rId3"/>
          <a:stretch>
            <a:fillRect/>
          </a:stretch>
        </p:blipFill>
        <p:spPr>
          <a:xfrm>
            <a:off x="7786923" y="1489494"/>
            <a:ext cx="3381847" cy="3543795"/>
          </a:xfrm>
          <a:prstGeom prst="rect">
            <a:avLst/>
          </a:prstGeom>
        </p:spPr>
      </p:pic>
    </p:spTree>
    <p:extLst>
      <p:ext uri="{BB962C8B-B14F-4D97-AF65-F5344CB8AC3E}">
        <p14:creationId xmlns:p14="http://schemas.microsoft.com/office/powerpoint/2010/main" val="2336161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E9B8291-535C-2246-B1E4-B99CA3D1E0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8238"/>
            <a:ext cx="12187669" cy="6338456"/>
          </a:xfrm>
          <a:prstGeom prst="rect">
            <a:avLst/>
          </a:prstGeom>
        </p:spPr>
      </p:pic>
      <p:sp>
        <p:nvSpPr>
          <p:cNvPr id="11" name="Rectangle 10">
            <a:extLst>
              <a:ext uri="{FF2B5EF4-FFF2-40B4-BE49-F238E27FC236}">
                <a16:creationId xmlns:a16="http://schemas.microsoft.com/office/drawing/2014/main" id="{99F344D8-CD73-0FC4-6E9D-C6567E87989E}"/>
              </a:ext>
            </a:extLst>
          </p:cNvPr>
          <p:cNvSpPr/>
          <p:nvPr/>
        </p:nvSpPr>
        <p:spPr>
          <a:xfrm>
            <a:off x="7928406" y="-4157"/>
            <a:ext cx="425926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ltLang="en-US" sz="4400" dirty="0">
                <a:solidFill>
                  <a:schemeClr val="bg2"/>
                </a:solidFill>
                <a:latin typeface="+mn-lt"/>
              </a:rPr>
              <a:t>Cooling &amp; Ventilation,</a:t>
            </a:r>
            <a:br>
              <a:rPr lang="en-US" altLang="en-US" sz="4400" dirty="0">
                <a:solidFill>
                  <a:schemeClr val="bg2"/>
                </a:solidFill>
                <a:latin typeface="+mn-lt"/>
              </a:rPr>
            </a:br>
            <a:r>
              <a:rPr lang="en-US" altLang="en-US" sz="4400" dirty="0">
                <a:solidFill>
                  <a:schemeClr val="bg2"/>
                </a:solidFill>
                <a:latin typeface="+mn-lt"/>
              </a:rPr>
              <a:t>Cryogenics</a:t>
            </a:r>
            <a:br>
              <a:rPr lang="en-US" altLang="en-US" sz="4400" dirty="0">
                <a:solidFill>
                  <a:schemeClr val="bg2"/>
                </a:solidFill>
                <a:latin typeface="+mn-lt"/>
              </a:rPr>
            </a:br>
            <a:endParaRPr lang="en-US" sz="4400" dirty="0">
              <a:solidFill>
                <a:schemeClr val="bg2"/>
              </a:solidFill>
              <a:latin typeface="+mn-lt"/>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778095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Cu-OFE (Oxygen-Free Copper) sheets and plates for Ultra-High Vacuum applications</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(MS-5057/SCE)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50T Oxygen- Free Electronic copper (UNS C10100) Grade 1, according to ASTM B224 with a maximum oxygen content of 5ppm</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5 years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metallurgy, manufacturing, forging and testing of the above-mentioned material.</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Leila.akhouay</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03 (Copper)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Q4 2025</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Q2 2026</a:t>
            </a:r>
          </a:p>
        </p:txBody>
      </p:sp>
      <p:pic>
        <p:nvPicPr>
          <p:cNvPr id="6" name="Picture 5">
            <a:extLst>
              <a:ext uri="{FF2B5EF4-FFF2-40B4-BE49-F238E27FC236}">
                <a16:creationId xmlns:a16="http://schemas.microsoft.com/office/drawing/2014/main" id="{471AF4CA-0E5F-D542-8AAB-5A3CD65E8322}"/>
              </a:ext>
            </a:extLst>
          </p:cNvPr>
          <p:cNvPicPr>
            <a:picLocks noChangeAspect="1"/>
          </p:cNvPicPr>
          <p:nvPr/>
        </p:nvPicPr>
        <p:blipFill>
          <a:blip r:embed="rId3"/>
          <a:stretch>
            <a:fillRect/>
          </a:stretch>
        </p:blipFill>
        <p:spPr>
          <a:xfrm>
            <a:off x="7211200" y="1564792"/>
            <a:ext cx="4753638" cy="3562847"/>
          </a:xfrm>
          <a:prstGeom prst="rect">
            <a:avLst/>
          </a:prstGeom>
        </p:spPr>
      </p:pic>
    </p:spTree>
    <p:extLst>
      <p:ext uri="{BB962C8B-B14F-4D97-AF65-F5344CB8AC3E}">
        <p14:creationId xmlns:p14="http://schemas.microsoft.com/office/powerpoint/2010/main" val="190586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99A0E-57D6-DD0D-78EB-323B4034322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1281EB-0F71-302A-8ED4-02A12018399A}"/>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4" name="Title 1">
            <a:extLst>
              <a:ext uri="{FF2B5EF4-FFF2-40B4-BE49-F238E27FC236}">
                <a16:creationId xmlns:a16="http://schemas.microsoft.com/office/drawing/2014/main" id="{023C6338-8A41-62D4-6597-C8DCB04FF008}"/>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CuCr1Zr blanks for XTAX</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(MS-5074/BE) </a:t>
            </a:r>
          </a:p>
        </p:txBody>
      </p:sp>
      <p:sp>
        <p:nvSpPr>
          <p:cNvPr id="7" name="Text Placeholder 3">
            <a:extLst>
              <a:ext uri="{FF2B5EF4-FFF2-40B4-BE49-F238E27FC236}">
                <a16:creationId xmlns:a16="http://schemas.microsoft.com/office/drawing/2014/main" id="{91208688-B6D4-D6FF-5208-C5524FE62491}"/>
              </a:ext>
            </a:extLst>
          </p:cNvPr>
          <p:cNvSpPr txBox="1">
            <a:spLocks/>
          </p:cNvSpPr>
          <p:nvPr/>
        </p:nvSpPr>
        <p:spPr>
          <a:xfrm>
            <a:off x="227162" y="3174224"/>
            <a:ext cx="5868838" cy="287973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forged CuCr1Zr blanks in various shapes and sizes</a:t>
            </a:r>
          </a:p>
          <a:p>
            <a:pPr marL="285750" indent="-285750" algn="just">
              <a:spcBef>
                <a:spcPts val="0"/>
              </a:spcBef>
              <a:buFont typeface="Arial" panose="020B0604020202020204" pitchFamily="34" charset="0"/>
              <a:buChar char="•"/>
            </a:pPr>
            <a:r>
              <a:rPr lang="en-GB" sz="1400" b="0" dirty="0">
                <a:solidFill>
                  <a:schemeClr val="accent1"/>
                </a:solidFill>
              </a:rPr>
              <a:t>Material:  CuCr1Zr CW106C according to EN 12420, multi-directional forged, solution annealed, and precipitation hardened. Delivered in temper H120 (according to EN 12167).</a:t>
            </a:r>
          </a:p>
          <a:p>
            <a:pPr marL="285750" indent="-285750" algn="just">
              <a:spcBef>
                <a:spcPts val="0"/>
              </a:spcBef>
              <a:buFont typeface="Arial" panose="020B0604020202020204" pitchFamily="34" charset="0"/>
              <a:buChar char="•"/>
            </a:pPr>
            <a:r>
              <a:rPr lang="en-GB" sz="1400" b="0" dirty="0">
                <a:solidFill>
                  <a:schemeClr val="accent1"/>
                </a:solidFill>
              </a:rPr>
              <a:t>Overall tolerances: ISO2768 – </a:t>
            </a:r>
            <a:r>
              <a:rPr lang="en-GB" sz="1400" b="0" dirty="0" err="1">
                <a:solidFill>
                  <a:schemeClr val="accent1"/>
                </a:solidFill>
              </a:rPr>
              <a:t>cL</a:t>
            </a:r>
            <a:endParaRPr lang="en-GB" sz="1400" b="0" dirty="0">
              <a:solidFill>
                <a:schemeClr val="accent1"/>
              </a:solidFill>
            </a:endParaRPr>
          </a:p>
          <a:p>
            <a:pPr marL="285750" indent="-285750" algn="just">
              <a:spcBef>
                <a:spcPts val="0"/>
              </a:spcBef>
              <a:buFont typeface="Arial" panose="020B0604020202020204" pitchFamily="34" charset="0"/>
              <a:buChar char="•"/>
            </a:pPr>
            <a:r>
              <a:rPr lang="en-GB" sz="1400" b="0" dirty="0">
                <a:solidFill>
                  <a:schemeClr val="accent1"/>
                </a:solidFill>
              </a:rPr>
              <a:t>Delivery by July 2026</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forging, machining, and material testing.</a:t>
            </a:r>
          </a:p>
        </p:txBody>
      </p:sp>
      <p:sp>
        <p:nvSpPr>
          <p:cNvPr id="8" name="TextBox 7">
            <a:extLst>
              <a:ext uri="{FF2B5EF4-FFF2-40B4-BE49-F238E27FC236}">
                <a16:creationId xmlns:a16="http://schemas.microsoft.com/office/drawing/2014/main" id="{5733F8B9-A420-F525-0598-32424CEB3CB6}"/>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miguel.lino@cern.ch</a:t>
            </a:r>
          </a:p>
        </p:txBody>
      </p:sp>
      <p:sp>
        <p:nvSpPr>
          <p:cNvPr id="9" name="Text Placeholder 3">
            <a:extLst>
              <a:ext uri="{FF2B5EF4-FFF2-40B4-BE49-F238E27FC236}">
                <a16:creationId xmlns:a16="http://schemas.microsoft.com/office/drawing/2014/main" id="{15F95236-26A4-306E-7E13-19C93615A47F}"/>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03 03 (Copper, copper alloys)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Q4 2025</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Q1 2026</a:t>
            </a:r>
          </a:p>
        </p:txBody>
      </p:sp>
      <p:pic>
        <p:nvPicPr>
          <p:cNvPr id="5" name="Picture 4" descr="A close-up of a red box&#10;&#10;Description automatically generated">
            <a:extLst>
              <a:ext uri="{FF2B5EF4-FFF2-40B4-BE49-F238E27FC236}">
                <a16:creationId xmlns:a16="http://schemas.microsoft.com/office/drawing/2014/main" id="{FC4A927A-02DD-EA7C-C51B-F5855711DFFE}"/>
              </a:ext>
            </a:extLst>
          </p:cNvPr>
          <p:cNvPicPr>
            <a:picLocks noChangeAspect="1"/>
          </p:cNvPicPr>
          <p:nvPr/>
        </p:nvPicPr>
        <p:blipFill>
          <a:blip r:embed="rId3"/>
          <a:srcRect l="34413"/>
          <a:stretch/>
        </p:blipFill>
        <p:spPr>
          <a:xfrm>
            <a:off x="6151233" y="1308089"/>
            <a:ext cx="5637567" cy="1831289"/>
          </a:xfrm>
          <a:prstGeom prst="rect">
            <a:avLst/>
          </a:prstGeom>
        </p:spPr>
      </p:pic>
      <p:cxnSp>
        <p:nvCxnSpPr>
          <p:cNvPr id="11" name="Straight Arrow Connector 10">
            <a:extLst>
              <a:ext uri="{FF2B5EF4-FFF2-40B4-BE49-F238E27FC236}">
                <a16:creationId xmlns:a16="http://schemas.microsoft.com/office/drawing/2014/main" id="{3A471BB3-D01F-8943-CBB4-C9B80EB72F08}"/>
              </a:ext>
            </a:extLst>
          </p:cNvPr>
          <p:cNvCxnSpPr>
            <a:cxnSpLocks/>
          </p:cNvCxnSpPr>
          <p:nvPr/>
        </p:nvCxnSpPr>
        <p:spPr>
          <a:xfrm flipV="1">
            <a:off x="8046856" y="2539998"/>
            <a:ext cx="0" cy="88900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30208B6-4C05-80C1-E4C7-1CEA7E42CD46}"/>
              </a:ext>
            </a:extLst>
          </p:cNvPr>
          <p:cNvCxnSpPr>
            <a:cxnSpLocks/>
          </p:cNvCxnSpPr>
          <p:nvPr/>
        </p:nvCxnSpPr>
        <p:spPr>
          <a:xfrm flipV="1">
            <a:off x="10028056" y="2539998"/>
            <a:ext cx="0" cy="88900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5" name="Text Placeholder 3">
            <a:extLst>
              <a:ext uri="{FF2B5EF4-FFF2-40B4-BE49-F238E27FC236}">
                <a16:creationId xmlns:a16="http://schemas.microsoft.com/office/drawing/2014/main" id="{4787E082-B639-27A9-A33B-7A85E3657625}"/>
              </a:ext>
            </a:extLst>
          </p:cNvPr>
          <p:cNvSpPr txBox="1">
            <a:spLocks/>
          </p:cNvSpPr>
          <p:nvPr/>
        </p:nvSpPr>
        <p:spPr>
          <a:xfrm>
            <a:off x="7568886" y="3756672"/>
            <a:ext cx="4395952" cy="137096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1400" b="0" dirty="0">
                <a:solidFill>
                  <a:schemeClr val="accent1"/>
                </a:solidFill>
              </a:rPr>
              <a:t>6x DIMENSIONS : 300x810x420 mm³</a:t>
            </a:r>
          </a:p>
          <a:p>
            <a:r>
              <a:rPr lang="fr-FR" sz="1400" b="0" dirty="0">
                <a:solidFill>
                  <a:schemeClr val="accent1"/>
                </a:solidFill>
              </a:rPr>
              <a:t>2x DIMENSIONS : 800x810x420mm³</a:t>
            </a:r>
          </a:p>
          <a:p>
            <a:r>
              <a:rPr lang="fr-FR" sz="1400" b="0" dirty="0">
                <a:solidFill>
                  <a:schemeClr val="accent1"/>
                </a:solidFill>
              </a:rPr>
              <a:t>1x DIMENSIONS : 300x800x170mm³</a:t>
            </a:r>
          </a:p>
          <a:p>
            <a:endParaRPr lang="en-GB" sz="1400" b="0" dirty="0">
              <a:solidFill>
                <a:schemeClr val="accent1"/>
              </a:solidFill>
            </a:endParaRPr>
          </a:p>
        </p:txBody>
      </p:sp>
    </p:spTree>
    <p:extLst>
      <p:ext uri="{BB962C8B-B14F-4D97-AF65-F5344CB8AC3E}">
        <p14:creationId xmlns:p14="http://schemas.microsoft.com/office/powerpoint/2010/main" val="2852512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E54CC1-2505-F114-22C3-1668BEE29A6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F1B146-2B57-BC2B-C764-F5A3575A4DFA}"/>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4" name="Title 1">
            <a:extLst>
              <a:ext uri="{FF2B5EF4-FFF2-40B4-BE49-F238E27FC236}">
                <a16:creationId xmlns:a16="http://schemas.microsoft.com/office/drawing/2014/main" id="{E6B32988-9CD1-3267-8966-4C58AF1CE7BF}"/>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Cast Iron for XTAX</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(MS-5075/BE) </a:t>
            </a:r>
          </a:p>
        </p:txBody>
      </p:sp>
      <p:sp>
        <p:nvSpPr>
          <p:cNvPr id="7" name="Text Placeholder 3">
            <a:extLst>
              <a:ext uri="{FF2B5EF4-FFF2-40B4-BE49-F238E27FC236}">
                <a16:creationId xmlns:a16="http://schemas.microsoft.com/office/drawing/2014/main" id="{FC815923-C5A9-6C60-74F6-622AFDB416A3}"/>
              </a:ext>
            </a:extLst>
          </p:cNvPr>
          <p:cNvSpPr txBox="1">
            <a:spLocks/>
          </p:cNvSpPr>
          <p:nvPr/>
        </p:nvSpPr>
        <p:spPr>
          <a:xfrm>
            <a:off x="227162" y="3393108"/>
            <a:ext cx="5868838"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190 T of Cast Iron Blocks machined in various shapes and sizes.</a:t>
            </a:r>
          </a:p>
          <a:p>
            <a:pPr marL="285750" indent="-285750" algn="just">
              <a:spcBef>
                <a:spcPts val="0"/>
              </a:spcBef>
              <a:buFont typeface="Arial" panose="020B0604020202020204" pitchFamily="34" charset="0"/>
              <a:buChar char="•"/>
            </a:pPr>
            <a:r>
              <a:rPr lang="en-GB" sz="1400" b="0" dirty="0">
                <a:solidFill>
                  <a:schemeClr val="accent1"/>
                </a:solidFill>
              </a:rPr>
              <a:t>Main materials: Nodular Iron GJS – 400-18U-RT, acc. to EN 1563</a:t>
            </a:r>
          </a:p>
          <a:p>
            <a:pPr marL="285750" indent="-285750" algn="just">
              <a:spcBef>
                <a:spcPts val="0"/>
              </a:spcBef>
              <a:buFont typeface="Arial" panose="020B0604020202020204" pitchFamily="34" charset="0"/>
              <a:buChar char="•"/>
            </a:pPr>
            <a:r>
              <a:rPr lang="en-GB" sz="1400" b="0" dirty="0">
                <a:solidFill>
                  <a:schemeClr val="accent1"/>
                </a:solidFill>
              </a:rPr>
              <a:t>Paint: Primer anti-radiation: Inorganic zinc silicate; 2nd layer epoxy coat; (3rd layer red 3005)</a:t>
            </a:r>
          </a:p>
          <a:p>
            <a:pPr marL="285750" indent="-285750" algn="just">
              <a:spcBef>
                <a:spcPts val="0"/>
              </a:spcBef>
              <a:buFont typeface="Arial" panose="020B0604020202020204" pitchFamily="34" charset="0"/>
              <a:buChar char="•"/>
            </a:pPr>
            <a:r>
              <a:rPr lang="en-GB" sz="1400" b="0" dirty="0">
                <a:solidFill>
                  <a:schemeClr val="accent1"/>
                </a:solidFill>
              </a:rPr>
              <a:t>Overall tolerances: ISO2768 - </a:t>
            </a:r>
            <a:r>
              <a:rPr lang="en-GB" sz="1400" b="0" dirty="0" err="1">
                <a:solidFill>
                  <a:schemeClr val="accent1"/>
                </a:solidFill>
              </a:rPr>
              <a:t>cL</a:t>
            </a:r>
            <a:endParaRPr lang="en-GB" sz="1400" b="0" u="sng" dirty="0">
              <a:solidFill>
                <a:schemeClr val="accent1"/>
              </a:solidFill>
            </a:endParaRPr>
          </a:p>
          <a:p>
            <a:pPr algn="just"/>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casting, machining, and material testing.</a:t>
            </a:r>
            <a:endParaRPr lang="en-GB" sz="1400" b="0" dirty="0">
              <a:solidFill>
                <a:schemeClr val="accent1"/>
              </a:solidFill>
              <a:highlight>
                <a:srgbClr val="FFFF00"/>
              </a:highlight>
            </a:endParaRPr>
          </a:p>
        </p:txBody>
      </p:sp>
      <p:sp>
        <p:nvSpPr>
          <p:cNvPr id="8" name="TextBox 7">
            <a:extLst>
              <a:ext uri="{FF2B5EF4-FFF2-40B4-BE49-F238E27FC236}">
                <a16:creationId xmlns:a16="http://schemas.microsoft.com/office/drawing/2014/main" id="{FF5ABEDE-8E4C-D06A-449B-411772F018E7}"/>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miguel.lino@cern.ch</a:t>
            </a:r>
          </a:p>
        </p:txBody>
      </p:sp>
      <p:sp>
        <p:nvSpPr>
          <p:cNvPr id="9" name="Text Placeholder 3">
            <a:extLst>
              <a:ext uri="{FF2B5EF4-FFF2-40B4-BE49-F238E27FC236}">
                <a16:creationId xmlns:a16="http://schemas.microsoft.com/office/drawing/2014/main" id="{F081FEEB-7D22-AB80-6C35-0E896EB75122}"/>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04 01 (Cast iron, steel) </a:t>
            </a:r>
          </a:p>
          <a:p>
            <a:r>
              <a:rPr lang="en-GB" sz="1400" u="sng" dirty="0">
                <a:solidFill>
                  <a:schemeClr val="accent1"/>
                </a:solidFill>
              </a:rPr>
              <a:t>Cost Range :</a:t>
            </a:r>
            <a:r>
              <a:rPr lang="en-GB" sz="1400" b="0" dirty="0">
                <a:solidFill>
                  <a:schemeClr val="accent1"/>
                </a:solidFill>
              </a:rPr>
              <a:t>  1,5M CHF – 5M CHF</a:t>
            </a:r>
          </a:p>
          <a:p>
            <a:r>
              <a:rPr lang="en-GB" sz="1400" u="sng" dirty="0">
                <a:solidFill>
                  <a:schemeClr val="accent1"/>
                </a:solidFill>
              </a:rPr>
              <a:t>Planning:</a:t>
            </a:r>
            <a:r>
              <a:rPr lang="en-GB" sz="1400" b="0" dirty="0">
                <a:solidFill>
                  <a:schemeClr val="accent1"/>
                </a:solidFill>
              </a:rPr>
              <a:t> 	MS : Q4 2025</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Q3 2026</a:t>
            </a:r>
          </a:p>
          <a:p>
            <a:pPr>
              <a:spcBef>
                <a:spcPts val="0"/>
              </a:spcBef>
            </a:pPr>
            <a:r>
              <a:rPr lang="en-GB" sz="1400" b="0" dirty="0">
                <a:solidFill>
                  <a:schemeClr val="accent1"/>
                </a:solidFill>
              </a:rPr>
              <a:t>	Delivery by end 2027</a:t>
            </a:r>
          </a:p>
        </p:txBody>
      </p:sp>
      <p:pic>
        <p:nvPicPr>
          <p:cNvPr id="2" name="Picture 1" descr="A red square object with metal legs&#10;&#10;Description automatically generated">
            <a:extLst>
              <a:ext uri="{FF2B5EF4-FFF2-40B4-BE49-F238E27FC236}">
                <a16:creationId xmlns:a16="http://schemas.microsoft.com/office/drawing/2014/main" id="{C9BA5FA2-475B-AC06-9869-92F3A70BFDF8}"/>
              </a:ext>
            </a:extLst>
          </p:cNvPr>
          <p:cNvPicPr>
            <a:picLocks noChangeAspect="1"/>
          </p:cNvPicPr>
          <p:nvPr/>
        </p:nvPicPr>
        <p:blipFill>
          <a:blip r:embed="rId3"/>
          <a:stretch>
            <a:fillRect/>
          </a:stretch>
        </p:blipFill>
        <p:spPr>
          <a:xfrm>
            <a:off x="9053466" y="2163445"/>
            <a:ext cx="2451100" cy="2531110"/>
          </a:xfrm>
          <a:prstGeom prst="rect">
            <a:avLst/>
          </a:prstGeom>
        </p:spPr>
      </p:pic>
      <p:cxnSp>
        <p:nvCxnSpPr>
          <p:cNvPr id="6" name="Straight Arrow Connector 5">
            <a:extLst>
              <a:ext uri="{FF2B5EF4-FFF2-40B4-BE49-F238E27FC236}">
                <a16:creationId xmlns:a16="http://schemas.microsoft.com/office/drawing/2014/main" id="{6E219A66-BE07-8BFE-244A-0E7F8C3AC32B}"/>
              </a:ext>
            </a:extLst>
          </p:cNvPr>
          <p:cNvCxnSpPr>
            <a:cxnSpLocks/>
          </p:cNvCxnSpPr>
          <p:nvPr/>
        </p:nvCxnSpPr>
        <p:spPr>
          <a:xfrm flipH="1">
            <a:off x="10815483" y="1913517"/>
            <a:ext cx="584126" cy="49985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C9309CAA-2650-00D4-EE5F-D55BA5274607}"/>
              </a:ext>
            </a:extLst>
          </p:cNvPr>
          <p:cNvGraphicFramePr>
            <a:graphicFrameLocks noGrp="1"/>
          </p:cNvGraphicFramePr>
          <p:nvPr>
            <p:extLst>
              <p:ext uri="{D42A27DB-BD31-4B8C-83A1-F6EECF244321}">
                <p14:modId xmlns:p14="http://schemas.microsoft.com/office/powerpoint/2010/main" val="2336448645"/>
              </p:ext>
            </p:extLst>
          </p:nvPr>
        </p:nvGraphicFramePr>
        <p:xfrm>
          <a:off x="6349183" y="1640200"/>
          <a:ext cx="2451100" cy="3505816"/>
        </p:xfrm>
        <a:graphic>
          <a:graphicData uri="http://schemas.openxmlformats.org/drawingml/2006/table">
            <a:tbl>
              <a:tblPr firstRow="1" firstCol="1" bandRow="1">
                <a:tableStyleId>{5940675A-B579-460E-94D1-54222C63F5DA}</a:tableStyleId>
              </a:tblPr>
              <a:tblGrid>
                <a:gridCol w="730965">
                  <a:extLst>
                    <a:ext uri="{9D8B030D-6E8A-4147-A177-3AD203B41FA5}">
                      <a16:colId xmlns:a16="http://schemas.microsoft.com/office/drawing/2014/main" val="955354420"/>
                    </a:ext>
                  </a:extLst>
                </a:gridCol>
                <a:gridCol w="1720135">
                  <a:extLst>
                    <a:ext uri="{9D8B030D-6E8A-4147-A177-3AD203B41FA5}">
                      <a16:colId xmlns:a16="http://schemas.microsoft.com/office/drawing/2014/main" val="4276192181"/>
                    </a:ext>
                  </a:extLst>
                </a:gridCol>
              </a:tblGrid>
              <a:tr h="117439">
                <a:tc>
                  <a:txBody>
                    <a:bodyPr/>
                    <a:lstStyle/>
                    <a:p>
                      <a:pPr>
                        <a:buNone/>
                      </a:pPr>
                      <a:r>
                        <a:rPr lang="en-US" sz="1100">
                          <a:effectLst/>
                        </a:rPr>
                        <a:t>Quantity</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Overall dimensions (mm</a:t>
                      </a:r>
                      <a:r>
                        <a:rPr lang="en-US" sz="1100" baseline="30000">
                          <a:effectLst/>
                        </a:rPr>
                        <a:t>3</a:t>
                      </a:r>
                      <a:r>
                        <a:rPr lang="en-US" sz="1100">
                          <a:effectLst/>
                        </a:rPr>
                        <a:t>)</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3254649456"/>
                  </a:ext>
                </a:extLst>
              </a:tr>
              <a:tr h="194702">
                <a:tc>
                  <a:txBody>
                    <a:bodyPr/>
                    <a:lstStyle/>
                    <a:p>
                      <a:pPr>
                        <a:buNone/>
                      </a:pPr>
                      <a:r>
                        <a:rPr lang="en-US" sz="1100">
                          <a:effectLst/>
                        </a:rPr>
                        <a:t>6</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1620 x 1030 x 500</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3705965300"/>
                  </a:ext>
                </a:extLst>
              </a:tr>
              <a:tr h="194702">
                <a:tc>
                  <a:txBody>
                    <a:bodyPr/>
                    <a:lstStyle/>
                    <a:p>
                      <a:pPr>
                        <a:buNone/>
                      </a:pPr>
                      <a:r>
                        <a:rPr lang="en-US" sz="1100">
                          <a:effectLst/>
                        </a:rPr>
                        <a:t>2</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1620 x 800 x 720</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3226137562"/>
                  </a:ext>
                </a:extLst>
              </a:tr>
              <a:tr h="250006">
                <a:tc>
                  <a:txBody>
                    <a:bodyPr/>
                    <a:lstStyle/>
                    <a:p>
                      <a:pPr>
                        <a:buNone/>
                      </a:pPr>
                      <a:r>
                        <a:rPr lang="en-US" sz="1100">
                          <a:effectLst/>
                        </a:rPr>
                        <a:t>6</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390 x 1080 x 500</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2275238926"/>
                  </a:ext>
                </a:extLst>
              </a:tr>
              <a:tr h="194702">
                <a:tc>
                  <a:txBody>
                    <a:bodyPr/>
                    <a:lstStyle/>
                    <a:p>
                      <a:pPr>
                        <a:buNone/>
                      </a:pPr>
                      <a:r>
                        <a:rPr lang="en-US" sz="1100">
                          <a:effectLst/>
                        </a:rPr>
                        <a:t>2</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390 x 1080 x 800</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3057104047"/>
                  </a:ext>
                </a:extLst>
              </a:tr>
              <a:tr h="194702">
                <a:tc>
                  <a:txBody>
                    <a:bodyPr/>
                    <a:lstStyle/>
                    <a:p>
                      <a:pPr>
                        <a:buNone/>
                      </a:pPr>
                      <a:r>
                        <a:rPr lang="en-US" sz="1100">
                          <a:effectLst/>
                        </a:rPr>
                        <a:t>6</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820 x 1080 x 500</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461893932"/>
                  </a:ext>
                </a:extLst>
              </a:tr>
              <a:tr h="194702">
                <a:tc>
                  <a:txBody>
                    <a:bodyPr/>
                    <a:lstStyle/>
                    <a:p>
                      <a:pPr>
                        <a:buNone/>
                      </a:pPr>
                      <a:r>
                        <a:rPr lang="en-US" sz="1100">
                          <a:effectLst/>
                        </a:rPr>
                        <a:t>2</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820 x 1080 x 800</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4078797194"/>
                  </a:ext>
                </a:extLst>
              </a:tr>
              <a:tr h="194702">
                <a:tc>
                  <a:txBody>
                    <a:bodyPr/>
                    <a:lstStyle/>
                    <a:p>
                      <a:pPr>
                        <a:buNone/>
                      </a:pPr>
                      <a:r>
                        <a:rPr lang="en-US" sz="1100">
                          <a:effectLst/>
                        </a:rPr>
                        <a:t>3</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780 x 1080 x 500</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3173558161"/>
                  </a:ext>
                </a:extLst>
              </a:tr>
              <a:tr h="194702">
                <a:tc>
                  <a:txBody>
                    <a:bodyPr/>
                    <a:lstStyle/>
                    <a:p>
                      <a:pPr>
                        <a:buNone/>
                      </a:pPr>
                      <a:r>
                        <a:rPr lang="en-US" sz="1100">
                          <a:effectLst/>
                        </a:rPr>
                        <a:t>1</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780 x 1080 x 800</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2274906844"/>
                  </a:ext>
                </a:extLst>
              </a:tr>
              <a:tr h="194702">
                <a:tc>
                  <a:txBody>
                    <a:bodyPr/>
                    <a:lstStyle/>
                    <a:p>
                      <a:pPr>
                        <a:buNone/>
                      </a:pPr>
                      <a:r>
                        <a:rPr lang="en-US" sz="1100">
                          <a:effectLst/>
                        </a:rPr>
                        <a:t>6</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1615 x 490 x 927</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540903076"/>
                  </a:ext>
                </a:extLst>
              </a:tr>
              <a:tr h="194702">
                <a:tc>
                  <a:txBody>
                    <a:bodyPr/>
                    <a:lstStyle/>
                    <a:p>
                      <a:pPr>
                        <a:buNone/>
                      </a:pPr>
                      <a:r>
                        <a:rPr lang="en-US" sz="1100">
                          <a:effectLst/>
                        </a:rPr>
                        <a:t>6</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1615 x 300 x 419</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4124783185"/>
                  </a:ext>
                </a:extLst>
              </a:tr>
              <a:tr h="194702">
                <a:tc>
                  <a:txBody>
                    <a:bodyPr/>
                    <a:lstStyle/>
                    <a:p>
                      <a:pPr>
                        <a:buNone/>
                      </a:pPr>
                      <a:r>
                        <a:rPr lang="en-US" sz="1100">
                          <a:effectLst/>
                        </a:rPr>
                        <a:t>6</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1615 x 800 x 295</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3574629612"/>
                  </a:ext>
                </a:extLst>
              </a:tr>
              <a:tr h="194702">
                <a:tc>
                  <a:txBody>
                    <a:bodyPr/>
                    <a:lstStyle/>
                    <a:p>
                      <a:pPr>
                        <a:buNone/>
                      </a:pPr>
                      <a:r>
                        <a:rPr lang="en-US" sz="1100">
                          <a:effectLst/>
                        </a:rPr>
                        <a:t>2</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1610 x 490 x 918</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394371548"/>
                  </a:ext>
                </a:extLst>
              </a:tr>
              <a:tr h="194702">
                <a:tc>
                  <a:txBody>
                    <a:bodyPr/>
                    <a:lstStyle/>
                    <a:p>
                      <a:pPr>
                        <a:buNone/>
                      </a:pPr>
                      <a:r>
                        <a:rPr lang="en-US" sz="1100">
                          <a:effectLst/>
                        </a:rPr>
                        <a:t>2</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1610 x 700 x 300</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2875805932"/>
                  </a:ext>
                </a:extLst>
              </a:tr>
              <a:tr h="194702">
                <a:tc>
                  <a:txBody>
                    <a:bodyPr/>
                    <a:lstStyle/>
                    <a:p>
                      <a:pPr>
                        <a:buNone/>
                      </a:pPr>
                      <a:r>
                        <a:rPr lang="en-US" sz="1100">
                          <a:effectLst/>
                        </a:rPr>
                        <a:t>2</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1610 x 800 x 412</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1924615336"/>
                  </a:ext>
                </a:extLst>
              </a:tr>
              <a:tr h="194702">
                <a:tc>
                  <a:txBody>
                    <a:bodyPr/>
                    <a:lstStyle/>
                    <a:p>
                      <a:pPr>
                        <a:buNone/>
                      </a:pPr>
                      <a:r>
                        <a:rPr lang="en-US" sz="1100">
                          <a:effectLst/>
                        </a:rPr>
                        <a:t>2</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a:effectLst/>
                        </a:rPr>
                        <a:t>1615 x 800 x 419</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3992795555"/>
                  </a:ext>
                </a:extLst>
              </a:tr>
              <a:tr h="194702">
                <a:tc>
                  <a:txBody>
                    <a:bodyPr/>
                    <a:lstStyle/>
                    <a:p>
                      <a:pPr>
                        <a:buNone/>
                      </a:pPr>
                      <a:r>
                        <a:rPr lang="en-US" sz="1100">
                          <a:effectLst/>
                        </a:rPr>
                        <a:t>2</a:t>
                      </a:r>
                      <a:endParaRPr lang="en-GB" sz="120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tc>
                  <a:txBody>
                    <a:bodyPr/>
                    <a:lstStyle/>
                    <a:p>
                      <a:pPr>
                        <a:buNone/>
                      </a:pPr>
                      <a:r>
                        <a:rPr lang="en-US" sz="1100" dirty="0">
                          <a:effectLst/>
                        </a:rPr>
                        <a:t>1615 x 800 x 295</a:t>
                      </a:r>
                      <a:endParaRPr lang="en-GB" sz="1200" dirty="0">
                        <a:effectLst/>
                        <a:latin typeface="Aptos" panose="020B0004020202020204" pitchFamily="34" charset="0"/>
                        <a:ea typeface="Aptos" panose="020B0004020202020204" pitchFamily="34" charset="0"/>
                        <a:cs typeface="Aptos" panose="020B0004020202020204" pitchFamily="34" charset="0"/>
                      </a:endParaRPr>
                    </a:p>
                  </a:txBody>
                  <a:tcPr marL="66116" marR="66116" marT="0" marB="0" anchor="ctr"/>
                </a:tc>
                <a:extLst>
                  <a:ext uri="{0D108BD9-81ED-4DB2-BD59-A6C34878D82A}">
                    <a16:rowId xmlns:a16="http://schemas.microsoft.com/office/drawing/2014/main" val="251651146"/>
                  </a:ext>
                </a:extLst>
              </a:tr>
            </a:tbl>
          </a:graphicData>
        </a:graphic>
      </p:graphicFrame>
    </p:spTree>
    <p:extLst>
      <p:ext uri="{BB962C8B-B14F-4D97-AF65-F5344CB8AC3E}">
        <p14:creationId xmlns:p14="http://schemas.microsoft.com/office/powerpoint/2010/main" val="21737778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5C4A1-06A3-8A9E-1F6A-E301A0A878D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5CBB1A4-127C-B797-F5AF-465033093563}"/>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4" name="Title 1">
            <a:extLst>
              <a:ext uri="{FF2B5EF4-FFF2-40B4-BE49-F238E27FC236}">
                <a16:creationId xmlns:a16="http://schemas.microsoft.com/office/drawing/2014/main" id="{C0CA1A1D-B3A6-2925-A036-5BBA7DE0F2A3}"/>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Tables for XTAX</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(MS-5076/BE) </a:t>
            </a:r>
          </a:p>
        </p:txBody>
      </p:sp>
      <p:sp>
        <p:nvSpPr>
          <p:cNvPr id="8" name="TextBox 7">
            <a:extLst>
              <a:ext uri="{FF2B5EF4-FFF2-40B4-BE49-F238E27FC236}">
                <a16:creationId xmlns:a16="http://schemas.microsoft.com/office/drawing/2014/main" id="{00C4BC97-7201-BF96-4CB8-D68431B8A5BA}"/>
              </a:ext>
            </a:extLst>
          </p:cNvPr>
          <p:cNvSpPr txBox="1"/>
          <p:nvPr/>
        </p:nvSpPr>
        <p:spPr>
          <a:xfrm>
            <a:off x="6349183" y="5319505"/>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miguel.lino@cern.ch</a:t>
            </a:r>
          </a:p>
        </p:txBody>
      </p:sp>
      <p:sp>
        <p:nvSpPr>
          <p:cNvPr id="9" name="Text Placeholder 3">
            <a:extLst>
              <a:ext uri="{FF2B5EF4-FFF2-40B4-BE49-F238E27FC236}">
                <a16:creationId xmlns:a16="http://schemas.microsoft.com/office/drawing/2014/main" id="{D60706C4-16D6-3F00-9111-95507431D761}"/>
              </a:ext>
            </a:extLst>
          </p:cNvPr>
          <p:cNvSpPr txBox="1">
            <a:spLocks/>
          </p:cNvSpPr>
          <p:nvPr/>
        </p:nvSpPr>
        <p:spPr>
          <a:xfrm>
            <a:off x="227161" y="974296"/>
            <a:ext cx="5985379"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04 (Aluminium, aluminium alloys)</a:t>
            </a:r>
          </a:p>
          <a:p>
            <a:pPr>
              <a:spcBef>
                <a:spcPts val="600"/>
              </a:spcBef>
            </a:pPr>
            <a:r>
              <a:rPr lang="en-GB" sz="1400" b="0" dirty="0">
                <a:solidFill>
                  <a:schemeClr val="accent1"/>
                </a:solidFill>
              </a:rPr>
              <a:t>		05 01 01 02 (Stainless steel)</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Q1 2026</a:t>
            </a:r>
          </a:p>
          <a:p>
            <a:pPr>
              <a:spcBef>
                <a:spcPts val="0"/>
              </a:spcBef>
            </a:pPr>
            <a:r>
              <a:rPr lang="en-GB" sz="1400" b="0" dirty="0">
                <a:solidFill>
                  <a:schemeClr val="accent1"/>
                </a:solidFill>
              </a:rPr>
              <a:t>	IT: Q2 2026</a:t>
            </a:r>
          </a:p>
          <a:p>
            <a:pPr>
              <a:spcBef>
                <a:spcPts val="0"/>
              </a:spcBef>
            </a:pPr>
            <a:r>
              <a:rPr lang="en-GB" sz="1400" b="0" dirty="0">
                <a:solidFill>
                  <a:schemeClr val="accent1"/>
                </a:solidFill>
              </a:rPr>
              <a:t>	Contract start: Q3 2026, delivery by May 2027</a:t>
            </a:r>
          </a:p>
        </p:txBody>
      </p:sp>
      <p:sp>
        <p:nvSpPr>
          <p:cNvPr id="2" name="Text Placeholder 3">
            <a:extLst>
              <a:ext uri="{FF2B5EF4-FFF2-40B4-BE49-F238E27FC236}">
                <a16:creationId xmlns:a16="http://schemas.microsoft.com/office/drawing/2014/main" id="{249BABAB-B340-8389-FA99-C83701B41B90}"/>
              </a:ext>
            </a:extLst>
          </p:cNvPr>
          <p:cNvSpPr txBox="1">
            <a:spLocks/>
          </p:cNvSpPr>
          <p:nvPr/>
        </p:nvSpPr>
        <p:spPr>
          <a:xfrm>
            <a:off x="227160" y="2973588"/>
            <a:ext cx="10377778"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alignment tables which are a Z displacement (300 mm) device, designed to support and lift 15T of operational load with all controls and driving systems placed outside the table footprint.</a:t>
            </a:r>
          </a:p>
          <a:p>
            <a:pPr marL="285750" indent="-285750" algn="just">
              <a:spcBef>
                <a:spcPts val="0"/>
              </a:spcBef>
              <a:buFont typeface="Arial" panose="020B0604020202020204" pitchFamily="34" charset="0"/>
              <a:buChar char="•"/>
            </a:pPr>
            <a:r>
              <a:rPr lang="en-GB" sz="1400" b="0" dirty="0">
                <a:solidFill>
                  <a:schemeClr val="accent1"/>
                </a:solidFill>
              </a:rPr>
              <a:t>Stroke: +/-150 mm; Operational Load 15 T; Speed: 100 mm/min</a:t>
            </a:r>
          </a:p>
          <a:p>
            <a:pPr marL="285750" indent="-285750" algn="just">
              <a:spcBef>
                <a:spcPts val="0"/>
              </a:spcBef>
              <a:buFont typeface="Arial" panose="020B0604020202020204" pitchFamily="34" charset="0"/>
              <a:buChar char="•"/>
            </a:pPr>
            <a:r>
              <a:rPr lang="en-GB" sz="1400" b="0" dirty="0">
                <a:solidFill>
                  <a:schemeClr val="accent1"/>
                </a:solidFill>
              </a:rPr>
              <a:t>Each table is equipped with a manual alignment system on its base providing 5 DOF with the following specifications:</a:t>
            </a:r>
          </a:p>
          <a:p>
            <a:pPr marL="285750" indent="-285750" algn="just">
              <a:spcBef>
                <a:spcPts val="0"/>
              </a:spcBef>
              <a:buFont typeface="Arial" panose="020B0604020202020204" pitchFamily="34" charset="0"/>
              <a:buChar char="•"/>
            </a:pPr>
            <a:r>
              <a:rPr lang="en-GB" sz="1400" b="0" dirty="0">
                <a:solidFill>
                  <a:schemeClr val="accent1"/>
                </a:solidFill>
              </a:rPr>
              <a:t>Resolution: 0.1mm; Stroke: y: +/- 5 mm; Z: +/- 3mm; Rx: +/- 7 </a:t>
            </a:r>
            <a:r>
              <a:rPr lang="en-GB" sz="1400" b="0" dirty="0" err="1">
                <a:solidFill>
                  <a:schemeClr val="accent1"/>
                </a:solidFill>
              </a:rPr>
              <a:t>mrad</a:t>
            </a:r>
            <a:r>
              <a:rPr lang="en-GB" sz="1400" b="0" dirty="0">
                <a:solidFill>
                  <a:schemeClr val="accent1"/>
                </a:solidFill>
              </a:rPr>
              <a:t>; Ry: +/- 7 </a:t>
            </a:r>
            <a:r>
              <a:rPr lang="en-GB" sz="1400" b="0" dirty="0" err="1">
                <a:solidFill>
                  <a:schemeClr val="accent1"/>
                </a:solidFill>
              </a:rPr>
              <a:t>mrad</a:t>
            </a:r>
            <a:r>
              <a:rPr lang="en-GB" sz="1400" b="0" dirty="0">
                <a:solidFill>
                  <a:schemeClr val="accent1"/>
                </a:solidFill>
              </a:rPr>
              <a:t>; Rz: +/- 7 </a:t>
            </a:r>
            <a:r>
              <a:rPr lang="en-GB" sz="1400" b="0" dirty="0" err="1">
                <a:solidFill>
                  <a:schemeClr val="accent1"/>
                </a:solidFill>
              </a:rPr>
              <a:t>mrad</a:t>
            </a:r>
            <a:endParaRPr lang="en-GB" sz="1400" b="0" dirty="0">
              <a:solidFill>
                <a:schemeClr val="accent1"/>
              </a:solidFill>
            </a:endParaRPr>
          </a:p>
          <a:p>
            <a:pPr marL="285750" indent="-285750" algn="just">
              <a:spcBef>
                <a:spcPts val="0"/>
              </a:spcBef>
              <a:buFont typeface="Arial" panose="020B0604020202020204" pitchFamily="34" charset="0"/>
              <a:buChar char="•"/>
            </a:pPr>
            <a:r>
              <a:rPr lang="en-GB" sz="1400" b="0" dirty="0">
                <a:solidFill>
                  <a:schemeClr val="accent1"/>
                </a:solidFill>
              </a:rPr>
              <a:t>Main materials: AL EN AW6082, Stainless Steel A4, Stainless Steel 304</a:t>
            </a:r>
          </a:p>
          <a:p>
            <a:pPr marL="285750" indent="-285750" algn="just">
              <a:spcBef>
                <a:spcPts val="0"/>
              </a:spcBef>
              <a:buFont typeface="Arial" panose="020B0604020202020204" pitchFamily="34" charset="0"/>
              <a:buChar char="•"/>
            </a:pPr>
            <a:r>
              <a:rPr lang="en-GB" sz="1400" b="0" dirty="0">
                <a:solidFill>
                  <a:schemeClr val="accent1"/>
                </a:solidFill>
              </a:rPr>
              <a:t>General machining tolerances ISO2768 – </a:t>
            </a:r>
            <a:r>
              <a:rPr lang="en-GB" sz="1400" b="0" dirty="0" err="1">
                <a:solidFill>
                  <a:schemeClr val="accent1"/>
                </a:solidFill>
              </a:rPr>
              <a:t>mk</a:t>
            </a:r>
            <a:endParaRPr lang="en-GB" sz="1400" b="0" dirty="0">
              <a:solidFill>
                <a:schemeClr val="accent1"/>
              </a:solidFill>
            </a:endParaRPr>
          </a:p>
          <a:p>
            <a:pPr marL="285750" indent="-285750" algn="just">
              <a:spcBef>
                <a:spcPts val="0"/>
              </a:spcBef>
              <a:buFont typeface="Arial" panose="020B0604020202020204" pitchFamily="34" charset="0"/>
              <a:buChar char="•"/>
            </a:pPr>
            <a:r>
              <a:rPr lang="en-GB" sz="1400" b="0" dirty="0">
                <a:solidFill>
                  <a:schemeClr val="accent1"/>
                </a:solidFill>
              </a:rPr>
              <a:t>All components must be radiation hard &gt; 100kGy in 20 Yrs.</a:t>
            </a:r>
            <a:endParaRPr lang="en-GB" sz="1400" b="0" u="sng" dirty="0">
              <a:solidFill>
                <a:schemeClr val="accent1"/>
              </a:solidFill>
            </a:endParaRPr>
          </a:p>
          <a:p>
            <a:pPr algn="just"/>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machining, precision assembly, and metrology and material testing.</a:t>
            </a:r>
          </a:p>
        </p:txBody>
      </p:sp>
      <p:pic>
        <p:nvPicPr>
          <p:cNvPr id="5" name="Picture 4" descr="A blueprint of a machine&#10;&#10;Description automatically generated">
            <a:extLst>
              <a:ext uri="{FF2B5EF4-FFF2-40B4-BE49-F238E27FC236}">
                <a16:creationId xmlns:a16="http://schemas.microsoft.com/office/drawing/2014/main" id="{62A88BF4-8539-B9C6-801B-3D3F3BCCB48C}"/>
              </a:ext>
            </a:extLst>
          </p:cNvPr>
          <p:cNvPicPr>
            <a:picLocks noChangeAspect="1"/>
          </p:cNvPicPr>
          <p:nvPr/>
        </p:nvPicPr>
        <p:blipFill>
          <a:blip r:embed="rId3"/>
          <a:srcRect l="4453" t="8123" r="5986" b="7044"/>
          <a:stretch/>
        </p:blipFill>
        <p:spPr>
          <a:xfrm>
            <a:off x="9104808" y="106835"/>
            <a:ext cx="2932386" cy="2528847"/>
          </a:xfrm>
          <a:prstGeom prst="rect">
            <a:avLst/>
          </a:prstGeom>
        </p:spPr>
      </p:pic>
      <p:sp>
        <p:nvSpPr>
          <p:cNvPr id="7" name="TextBox 6">
            <a:extLst>
              <a:ext uri="{FF2B5EF4-FFF2-40B4-BE49-F238E27FC236}">
                <a16:creationId xmlns:a16="http://schemas.microsoft.com/office/drawing/2014/main" id="{8C4AA009-215C-6CB5-D0AD-73E919622CD7}"/>
              </a:ext>
            </a:extLst>
          </p:cNvPr>
          <p:cNvSpPr txBox="1"/>
          <p:nvPr/>
        </p:nvSpPr>
        <p:spPr>
          <a:xfrm>
            <a:off x="8316532" y="2088921"/>
            <a:ext cx="2683992" cy="910570"/>
          </a:xfrm>
          <a:prstGeom prst="rect">
            <a:avLst/>
          </a:prstGeom>
          <a:noFill/>
        </p:spPr>
        <p:txBody>
          <a:bodyPr wrap="square">
            <a:spAutoFit/>
          </a:bodyPr>
          <a:lstStyle/>
          <a:p>
            <a:pPr>
              <a:lnSpc>
                <a:spcPct val="107000"/>
              </a:lnSpc>
              <a:spcAft>
                <a:spcPts val="800"/>
              </a:spcAft>
              <a:tabLst>
                <a:tab pos="5941060" algn="l"/>
              </a:tabLst>
            </a:pPr>
            <a:r>
              <a:rPr lang="fr-CH" sz="1050" dirty="0">
                <a:effectLst/>
                <a:latin typeface="Times New Roman" panose="02020603050405020304" pitchFamily="18" charset="0"/>
                <a:ea typeface="Times New Roman" panose="02020603050405020304" pitchFamily="18" charset="0"/>
                <a:cs typeface="Times New Roman" panose="02020603050405020304" pitchFamily="18" charset="0"/>
              </a:rPr>
              <a:t>QTY: 8; DIMENSIONS: 1616 x 780 x 832 mm³</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5941060" algn="l"/>
              </a:tabLst>
            </a:pPr>
            <a:r>
              <a:rPr lang="en-GB" sz="1050" dirty="0">
                <a:effectLst/>
                <a:latin typeface="Times New Roman" panose="02020603050405020304" pitchFamily="18" charset="0"/>
                <a:ea typeface="Times New Roman" panose="02020603050405020304" pitchFamily="18" charset="0"/>
                <a:cs typeface="Times New Roman" panose="02020603050405020304" pitchFamily="18" charset="0"/>
              </a:rPr>
              <a:t>QTY: 1; DIMENSIONS: 3200 x 780 x 832 mm³ (non motorized)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727740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C06B75-0B29-E11D-4764-FE8616EB36F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F3560F-5A72-FA2B-6C22-A93B08662CC7}"/>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4" name="Title 1">
            <a:extLst>
              <a:ext uri="{FF2B5EF4-FFF2-40B4-BE49-F238E27FC236}">
                <a16:creationId xmlns:a16="http://schemas.microsoft.com/office/drawing/2014/main" id="{F9FA0AB9-4247-E7FF-DD2A-29F285B75494}"/>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Polyimide-Coated Copper Foils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(DO-34890/EP/CMS) </a:t>
            </a:r>
          </a:p>
        </p:txBody>
      </p:sp>
      <p:sp>
        <p:nvSpPr>
          <p:cNvPr id="8" name="TextBox 7">
            <a:extLst>
              <a:ext uri="{FF2B5EF4-FFF2-40B4-BE49-F238E27FC236}">
                <a16:creationId xmlns:a16="http://schemas.microsoft.com/office/drawing/2014/main" id="{CA7E6730-E904-E1CE-B31F-3FA560C47262}"/>
              </a:ext>
            </a:extLst>
          </p:cNvPr>
          <p:cNvSpPr txBox="1"/>
          <p:nvPr/>
        </p:nvSpPr>
        <p:spPr>
          <a:xfrm>
            <a:off x="6349183" y="5319505"/>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erik.butz@cern.ch</a:t>
            </a:r>
          </a:p>
        </p:txBody>
      </p:sp>
      <p:sp>
        <p:nvSpPr>
          <p:cNvPr id="9" name="Text Placeholder 3">
            <a:extLst>
              <a:ext uri="{FF2B5EF4-FFF2-40B4-BE49-F238E27FC236}">
                <a16:creationId xmlns:a16="http://schemas.microsoft.com/office/drawing/2014/main" id="{A27C51C7-3C88-BFC0-6182-93C9B50E0A50}"/>
              </a:ext>
            </a:extLst>
          </p:cNvPr>
          <p:cNvSpPr txBox="1">
            <a:spLocks/>
          </p:cNvSpPr>
          <p:nvPr/>
        </p:nvSpPr>
        <p:spPr>
          <a:xfrm>
            <a:off x="227160" y="1187131"/>
            <a:ext cx="7568888" cy="17864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00 (Metallic plates, sheets and strip)</a:t>
            </a:r>
          </a:p>
          <a:p>
            <a:r>
              <a:rPr lang="en-GB" sz="1400" u="sng" dirty="0">
                <a:solidFill>
                  <a:schemeClr val="accent1"/>
                </a:solidFill>
              </a:rPr>
              <a:t>Cost Range :</a:t>
            </a:r>
            <a:r>
              <a:rPr lang="en-GB" sz="1400" b="0" dirty="0">
                <a:solidFill>
                  <a:schemeClr val="accent1"/>
                </a:solidFill>
              </a:rPr>
              <a:t>  200k – 400k CHF</a:t>
            </a:r>
          </a:p>
          <a:p>
            <a:r>
              <a:rPr lang="en-GB" sz="1400" u="sng" dirty="0">
                <a:solidFill>
                  <a:schemeClr val="accent1"/>
                </a:solidFill>
              </a:rPr>
              <a:t>Planning:</a:t>
            </a:r>
            <a:r>
              <a:rPr lang="en-GB" sz="1400" b="0" dirty="0">
                <a:solidFill>
                  <a:schemeClr val="accent1"/>
                </a:solidFill>
              </a:rPr>
              <a:t> 	DO : Dispatched </a:t>
            </a:r>
          </a:p>
          <a:p>
            <a:pPr>
              <a:spcBef>
                <a:spcPts val="0"/>
              </a:spcBef>
            </a:pPr>
            <a:r>
              <a:rPr lang="en-GB" sz="1400" b="0" dirty="0">
                <a:solidFill>
                  <a:schemeClr val="accent1"/>
                </a:solidFill>
              </a:rPr>
              <a:t>	Contract start: Q1 2026</a:t>
            </a:r>
          </a:p>
        </p:txBody>
      </p:sp>
      <p:sp>
        <p:nvSpPr>
          <p:cNvPr id="2" name="Text Placeholder 3">
            <a:extLst>
              <a:ext uri="{FF2B5EF4-FFF2-40B4-BE49-F238E27FC236}">
                <a16:creationId xmlns:a16="http://schemas.microsoft.com/office/drawing/2014/main" id="{13011ABE-7230-CE0C-EE82-F9C83EBE1B92}"/>
              </a:ext>
            </a:extLst>
          </p:cNvPr>
          <p:cNvSpPr txBox="1">
            <a:spLocks/>
          </p:cNvSpPr>
          <p:nvPr/>
        </p:nvSpPr>
        <p:spPr>
          <a:xfrm>
            <a:off x="227160" y="2973588"/>
            <a:ext cx="10880386"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12 950 polyimide-coated copper foils, covering 13 different geometries</a:t>
            </a:r>
          </a:p>
          <a:p>
            <a:pPr marL="285750" indent="-285750" algn="just">
              <a:spcBef>
                <a:spcPts val="0"/>
              </a:spcBef>
              <a:buFont typeface="Arial" panose="020B0604020202020204" pitchFamily="34" charset="0"/>
              <a:buChar char="•"/>
            </a:pPr>
            <a:r>
              <a:rPr lang="en-GB" sz="1400" b="0" dirty="0">
                <a:solidFill>
                  <a:schemeClr val="accent1"/>
                </a:solidFill>
              </a:rPr>
              <a:t>Dimensions up to 188 mm × 167 mm and an 18 µm thick copper layer</a:t>
            </a:r>
          </a:p>
          <a:p>
            <a:pPr marL="285750" indent="-285750" algn="just">
              <a:spcBef>
                <a:spcPts val="0"/>
              </a:spcBef>
              <a:buFont typeface="Arial" panose="020B0604020202020204" pitchFamily="34" charset="0"/>
              <a:buChar char="•"/>
            </a:pPr>
            <a:r>
              <a:rPr lang="en-GB" sz="1400" b="0" dirty="0">
                <a:solidFill>
                  <a:schemeClr val="accent1"/>
                </a:solidFill>
              </a:rPr>
              <a:t>CERN will use them for electrical isolation of silicon sensors in the CMS High Granularity Calorimeter</a:t>
            </a:r>
          </a:p>
          <a:p>
            <a:pPr algn="just"/>
            <a:r>
              <a:rPr lang="en-GB" sz="1400" u="sng" dirty="0">
                <a:solidFill>
                  <a:schemeClr val="accent1"/>
                </a:solidFill>
              </a:rPr>
              <a:t>Eligible Firm Profile</a:t>
            </a:r>
          </a:p>
          <a:p>
            <a:pPr algn="just"/>
            <a:r>
              <a:rPr lang="en-GB" sz="1400" b="0" dirty="0">
                <a:solidFill>
                  <a:schemeClr val="accent1"/>
                </a:solidFill>
              </a:rPr>
              <a:t>Interested firms shall have competence and experience in manufacturing similar polyimide-coated copper foils.</a:t>
            </a:r>
          </a:p>
        </p:txBody>
      </p:sp>
      <p:pic>
        <p:nvPicPr>
          <p:cNvPr id="12" name="Picture 11">
            <a:extLst>
              <a:ext uri="{FF2B5EF4-FFF2-40B4-BE49-F238E27FC236}">
                <a16:creationId xmlns:a16="http://schemas.microsoft.com/office/drawing/2014/main" id="{F0B78804-FE35-533E-917D-E120450DC075}"/>
              </a:ext>
            </a:extLst>
          </p:cNvPr>
          <p:cNvPicPr>
            <a:picLocks noChangeAspect="1"/>
          </p:cNvPicPr>
          <p:nvPr/>
        </p:nvPicPr>
        <p:blipFill>
          <a:blip r:embed="rId3"/>
          <a:stretch>
            <a:fillRect/>
          </a:stretch>
        </p:blipFill>
        <p:spPr>
          <a:xfrm>
            <a:off x="6378131" y="1187131"/>
            <a:ext cx="5529942" cy="2408487"/>
          </a:xfrm>
          <a:prstGeom prst="rect">
            <a:avLst/>
          </a:prstGeom>
        </p:spPr>
      </p:pic>
      <p:sp>
        <p:nvSpPr>
          <p:cNvPr id="13" name="Rectangle 12">
            <a:extLst>
              <a:ext uri="{FF2B5EF4-FFF2-40B4-BE49-F238E27FC236}">
                <a16:creationId xmlns:a16="http://schemas.microsoft.com/office/drawing/2014/main" id="{E834A815-20B2-C02B-8A22-73B75E2B3C14}"/>
              </a:ext>
            </a:extLst>
          </p:cNvPr>
          <p:cNvSpPr/>
          <p:nvPr/>
        </p:nvSpPr>
        <p:spPr>
          <a:xfrm>
            <a:off x="9435662" y="2391374"/>
            <a:ext cx="583324" cy="187368"/>
          </a:xfrm>
          <a:prstGeom prst="rect">
            <a:avLst/>
          </a:prstGeom>
          <a:noFill/>
          <a:ln w="76200">
            <a:solidFill>
              <a:schemeClr val="tx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097965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04098-110E-8E2A-BE87-7199BA83444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4E410C-96F1-791D-2534-82AE42B84063}"/>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4" name="Title 1">
            <a:extLst>
              <a:ext uri="{FF2B5EF4-FFF2-40B4-BE49-F238E27FC236}">
                <a16:creationId xmlns:a16="http://schemas.microsoft.com/office/drawing/2014/main" id="{A8C2CC81-AF5F-330C-76EF-94E8A1349ECD}"/>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20 Carbon-Fibre Patch-Panel Crowns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(DO-34982/EP/CMS) </a:t>
            </a:r>
          </a:p>
        </p:txBody>
      </p:sp>
      <p:sp>
        <p:nvSpPr>
          <p:cNvPr id="8" name="TextBox 7">
            <a:extLst>
              <a:ext uri="{FF2B5EF4-FFF2-40B4-BE49-F238E27FC236}">
                <a16:creationId xmlns:a16="http://schemas.microsoft.com/office/drawing/2014/main" id="{A174C407-BD05-C32E-D461-4A32A75BFF19}"/>
              </a:ext>
            </a:extLst>
          </p:cNvPr>
          <p:cNvSpPr txBox="1"/>
          <p:nvPr/>
        </p:nvSpPr>
        <p:spPr>
          <a:xfrm>
            <a:off x="6349183" y="5319505"/>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massimiliano.marchisone@cern.ch</a:t>
            </a:r>
          </a:p>
        </p:txBody>
      </p:sp>
      <p:sp>
        <p:nvSpPr>
          <p:cNvPr id="9" name="Text Placeholder 3">
            <a:extLst>
              <a:ext uri="{FF2B5EF4-FFF2-40B4-BE49-F238E27FC236}">
                <a16:creationId xmlns:a16="http://schemas.microsoft.com/office/drawing/2014/main" id="{F637FD5E-A0DC-E2F2-12ED-8CB2A0BA93AD}"/>
              </a:ext>
            </a:extLst>
          </p:cNvPr>
          <p:cNvSpPr txBox="1">
            <a:spLocks/>
          </p:cNvSpPr>
          <p:nvPr/>
        </p:nvSpPr>
        <p:spPr>
          <a:xfrm>
            <a:off x="227160" y="1187131"/>
            <a:ext cx="7568888" cy="17864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04 05 02 (Composite materials)</a:t>
            </a:r>
          </a:p>
          <a:p>
            <a:r>
              <a:rPr lang="en-GB" sz="1400" u="sng" dirty="0">
                <a:solidFill>
                  <a:schemeClr val="accent1"/>
                </a:solidFill>
              </a:rPr>
              <a:t>Cost Range :</a:t>
            </a:r>
            <a:r>
              <a:rPr lang="en-GB" sz="1400" b="0" dirty="0">
                <a:solidFill>
                  <a:schemeClr val="accent1"/>
                </a:solidFill>
              </a:rPr>
              <a:t>  200k – 400k CHF</a:t>
            </a:r>
          </a:p>
          <a:p>
            <a:r>
              <a:rPr lang="en-GB" sz="1400" u="sng" dirty="0">
                <a:solidFill>
                  <a:schemeClr val="accent1"/>
                </a:solidFill>
              </a:rPr>
              <a:t>Planning:</a:t>
            </a:r>
            <a:r>
              <a:rPr lang="en-GB" sz="1400" b="0" dirty="0">
                <a:solidFill>
                  <a:schemeClr val="accent1"/>
                </a:solidFill>
              </a:rPr>
              <a:t> 	DO : Q4 2025</a:t>
            </a:r>
          </a:p>
          <a:p>
            <a:pPr>
              <a:spcBef>
                <a:spcPts val="0"/>
              </a:spcBef>
            </a:pPr>
            <a:r>
              <a:rPr lang="en-GB" sz="1400" b="0" dirty="0">
                <a:solidFill>
                  <a:schemeClr val="accent1"/>
                </a:solidFill>
              </a:rPr>
              <a:t>	Contract start: Q1 2026</a:t>
            </a:r>
          </a:p>
        </p:txBody>
      </p:sp>
      <p:sp>
        <p:nvSpPr>
          <p:cNvPr id="2" name="Text Placeholder 3">
            <a:extLst>
              <a:ext uri="{FF2B5EF4-FFF2-40B4-BE49-F238E27FC236}">
                <a16:creationId xmlns:a16="http://schemas.microsoft.com/office/drawing/2014/main" id="{C11BB571-271F-BFBC-30E4-B6D28598C8B2}"/>
              </a:ext>
            </a:extLst>
          </p:cNvPr>
          <p:cNvSpPr txBox="1">
            <a:spLocks/>
          </p:cNvSpPr>
          <p:nvPr/>
        </p:nvSpPr>
        <p:spPr>
          <a:xfrm>
            <a:off x="227160" y="2973588"/>
            <a:ext cx="5615658"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20 identical Patch-Panel Crowns</a:t>
            </a:r>
          </a:p>
          <a:p>
            <a:pPr marL="285750" indent="-285750" algn="just">
              <a:spcBef>
                <a:spcPts val="0"/>
              </a:spcBef>
              <a:buFont typeface="Arial" panose="020B0604020202020204" pitchFamily="34" charset="0"/>
              <a:buChar char="•"/>
            </a:pPr>
            <a:r>
              <a:rPr lang="en-GB" sz="1400" b="0" dirty="0">
                <a:solidFill>
                  <a:schemeClr val="accent1"/>
                </a:solidFill>
              </a:rPr>
              <a:t>Made in carbon-fibre, with semi-circular shape, 2 m diameter</a:t>
            </a:r>
          </a:p>
          <a:p>
            <a:pPr marL="285750" indent="-285750" algn="just">
              <a:spcBef>
                <a:spcPts val="0"/>
              </a:spcBef>
              <a:buFont typeface="Arial" panose="020B0604020202020204" pitchFamily="34" charset="0"/>
              <a:buChar char="•"/>
            </a:pPr>
            <a:r>
              <a:rPr lang="en-GB" sz="1400" b="0" dirty="0">
                <a:solidFill>
                  <a:schemeClr val="accent1"/>
                </a:solidFill>
              </a:rPr>
              <a:t>Main semi-circular element, 4 mm thick and flat, with an inner radius of 960 mm and an outer radius of 1 095 mm</a:t>
            </a:r>
          </a:p>
          <a:p>
            <a:pPr algn="just"/>
            <a:r>
              <a:rPr lang="en-GB" sz="1400" u="sng" dirty="0">
                <a:solidFill>
                  <a:schemeClr val="accent1"/>
                </a:solidFill>
              </a:rPr>
              <a:t>Eligible Firm Profile</a:t>
            </a:r>
          </a:p>
          <a:p>
            <a:pPr algn="just">
              <a:spcAft>
                <a:spcPts val="600"/>
              </a:spcAft>
            </a:pPr>
            <a:r>
              <a:rPr lang="en-GB" sz="1400" b="0" dirty="0">
                <a:solidFill>
                  <a:schemeClr val="accent1"/>
                </a:solidFill>
              </a:rPr>
              <a:t>Interested firms shall have competence and experience in producing similar parts (standard carbon material with epoxy matrix).</a:t>
            </a:r>
          </a:p>
          <a:p>
            <a:pPr algn="just">
              <a:spcBef>
                <a:spcPts val="0"/>
              </a:spcBef>
            </a:pPr>
            <a:r>
              <a:rPr lang="en-GB" sz="1400" b="0" dirty="0">
                <a:solidFill>
                  <a:schemeClr val="accent1"/>
                </a:solidFill>
              </a:rPr>
              <a:t>They shall also possess prepreg storage means, autoclave equipment and high precision CN machining equipment.</a:t>
            </a:r>
          </a:p>
        </p:txBody>
      </p:sp>
      <p:pic>
        <p:nvPicPr>
          <p:cNvPr id="7" name="Image3">
            <a:extLst>
              <a:ext uri="{FF2B5EF4-FFF2-40B4-BE49-F238E27FC236}">
                <a16:creationId xmlns:a16="http://schemas.microsoft.com/office/drawing/2014/main" id="{B1DB29CA-2B57-5B0B-E282-188662B9B199}"/>
              </a:ext>
            </a:extLst>
          </p:cNvPr>
          <p:cNvPicPr>
            <a:picLocks noChangeAspect="1"/>
          </p:cNvPicPr>
          <p:nvPr/>
        </p:nvPicPr>
        <p:blipFill>
          <a:blip r:embed="rId3"/>
          <a:stretch>
            <a:fillRect/>
          </a:stretch>
        </p:blipFill>
        <p:spPr bwMode="auto">
          <a:xfrm>
            <a:off x="6132321" y="1355091"/>
            <a:ext cx="5749818" cy="3564529"/>
          </a:xfrm>
          <a:prstGeom prst="rect">
            <a:avLst/>
          </a:prstGeom>
        </p:spPr>
      </p:pic>
    </p:spTree>
    <p:extLst>
      <p:ext uri="{BB962C8B-B14F-4D97-AF65-F5344CB8AC3E}">
        <p14:creationId xmlns:p14="http://schemas.microsoft.com/office/powerpoint/2010/main" val="3924258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FC164B9-01A4-F1B8-D0BE-F5D872DE3F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2192000" cy="6317599"/>
          </a:xfrm>
          <a:prstGeom prst="rect">
            <a:avLst/>
          </a:prstGeom>
        </p:spPr>
      </p:pic>
      <p:sp>
        <p:nvSpPr>
          <p:cNvPr id="2" name="Rectangle 1">
            <a:extLst>
              <a:ext uri="{FF2B5EF4-FFF2-40B4-BE49-F238E27FC236}">
                <a16:creationId xmlns:a16="http://schemas.microsoft.com/office/drawing/2014/main" id="{FECD7DAB-CAC6-44E7-DE92-BF413EDBA92D}"/>
              </a:ext>
            </a:extLst>
          </p:cNvPr>
          <p:cNvSpPr/>
          <p:nvPr/>
        </p:nvSpPr>
        <p:spPr>
          <a:xfrm>
            <a:off x="7932738" y="-13077"/>
            <a:ext cx="4259262" cy="636942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8345449" y="217476"/>
            <a:ext cx="3708400" cy="1065742"/>
          </a:xfrm>
        </p:spPr>
        <p:txBody>
          <a:bodyPr/>
          <a:lstStyle/>
          <a:p>
            <a:r>
              <a:rPr lang="en-US" sz="4400" dirty="0"/>
              <a:t>Information Technology</a:t>
            </a:r>
            <a:endParaRPr lang="en-US" sz="4400" dirty="0">
              <a:solidFill>
                <a:schemeClr val="bg2"/>
              </a:solidFill>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3355810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01E550-5852-FDD6-3829-498A9A603F7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9415C9B-89D6-DA7C-9F60-B7D882563B9B}"/>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4" name="Title 1">
            <a:extLst>
              <a:ext uri="{FF2B5EF4-FFF2-40B4-BE49-F238E27FC236}">
                <a16:creationId xmlns:a16="http://schemas.microsoft.com/office/drawing/2014/main" id="{F309D1B4-DFDC-2BED-A026-367DA02FF0CA}"/>
              </a:ext>
            </a:extLst>
          </p:cNvPr>
          <p:cNvSpPr txBox="1">
            <a:spLocks/>
          </p:cNvSpPr>
          <p:nvPr/>
        </p:nvSpPr>
        <p:spPr>
          <a:xfrm>
            <a:off x="566057" y="221064"/>
            <a:ext cx="11059885" cy="93449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Water-Cooled Server Racks and Cooling Doors </a:t>
            </a:r>
          </a:p>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(IT-5108/EP)</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7" name="Text Placeholder 3">
            <a:extLst>
              <a:ext uri="{FF2B5EF4-FFF2-40B4-BE49-F238E27FC236}">
                <a16:creationId xmlns:a16="http://schemas.microsoft.com/office/drawing/2014/main" id="{7801242D-0178-2A30-F40E-8EC2829DE5DA}"/>
              </a:ext>
            </a:extLst>
          </p:cNvPr>
          <p:cNvSpPr txBox="1">
            <a:spLocks/>
          </p:cNvSpPr>
          <p:nvPr/>
        </p:nvSpPr>
        <p:spPr>
          <a:xfrm>
            <a:off x="227162" y="3174224"/>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and commissioning of 54 complete water-cooled racks as well as approximately 40 additional cooling doors for existing racks to house computing servers for the ATLAS experiment.</a:t>
            </a:r>
          </a:p>
          <a:p>
            <a:pPr algn="just">
              <a:spcBef>
                <a:spcPts val="0"/>
              </a:spcBef>
            </a:pPr>
            <a:endParaRPr lang="en-GB" sz="1400" b="0" u="sng" dirty="0">
              <a:solidFill>
                <a:schemeClr val="accent1"/>
              </a:solidFill>
            </a:endParaRPr>
          </a:p>
        </p:txBody>
      </p:sp>
      <p:sp>
        <p:nvSpPr>
          <p:cNvPr id="9" name="Text Placeholder 3">
            <a:extLst>
              <a:ext uri="{FF2B5EF4-FFF2-40B4-BE49-F238E27FC236}">
                <a16:creationId xmlns:a16="http://schemas.microsoft.com/office/drawing/2014/main" id="{86D462C2-BD3E-BE0C-CD2E-4C75A0ACF46E}"/>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03040100 (Other components for racks)</a:t>
            </a:r>
          </a:p>
          <a:p>
            <a:r>
              <a:rPr lang="en-GB" sz="1400" u="sng" dirty="0">
                <a:solidFill>
                  <a:schemeClr val="accent1"/>
                </a:solidFill>
              </a:rPr>
              <a:t>Cost Range :</a:t>
            </a:r>
            <a:r>
              <a:rPr lang="en-GB" sz="1400" b="0" dirty="0">
                <a:solidFill>
                  <a:schemeClr val="accent1"/>
                </a:solidFill>
              </a:rPr>
              <a:t> 1.5M – 5M CHF</a:t>
            </a:r>
          </a:p>
          <a:p>
            <a:r>
              <a:rPr lang="en-GB" sz="1400" u="sng" dirty="0">
                <a:solidFill>
                  <a:schemeClr val="accent1"/>
                </a:solidFill>
              </a:rPr>
              <a:t>Planning:</a:t>
            </a:r>
            <a:r>
              <a:rPr lang="en-GB" sz="1400" b="0" dirty="0">
                <a:solidFill>
                  <a:schemeClr val="accent1"/>
                </a:solidFill>
              </a:rPr>
              <a:t> 	MS : published</a:t>
            </a:r>
          </a:p>
          <a:p>
            <a:pPr>
              <a:spcBef>
                <a:spcPts val="0"/>
              </a:spcBef>
            </a:pPr>
            <a:r>
              <a:rPr lang="en-GB" sz="1400" b="0" dirty="0">
                <a:solidFill>
                  <a:schemeClr val="accent1"/>
                </a:solidFill>
              </a:rPr>
              <a:t>	IT: Q4 2025</a:t>
            </a:r>
          </a:p>
          <a:p>
            <a:pPr>
              <a:spcBef>
                <a:spcPts val="0"/>
              </a:spcBef>
            </a:pPr>
            <a:r>
              <a:rPr lang="en-GB" sz="1400" b="0" dirty="0">
                <a:solidFill>
                  <a:schemeClr val="accent1"/>
                </a:solidFill>
              </a:rPr>
              <a:t>	Contract start: Q1 2026</a:t>
            </a:r>
          </a:p>
        </p:txBody>
      </p:sp>
      <p:sp>
        <p:nvSpPr>
          <p:cNvPr id="10" name="TextBox 9">
            <a:extLst>
              <a:ext uri="{FF2B5EF4-FFF2-40B4-BE49-F238E27FC236}">
                <a16:creationId xmlns:a16="http://schemas.microsoft.com/office/drawing/2014/main" id="{D88D06B9-1858-6C28-9212-B8567C2551EF}"/>
              </a:ext>
            </a:extLst>
          </p:cNvPr>
          <p:cNvSpPr txBox="1"/>
          <p:nvPr/>
        </p:nvSpPr>
        <p:spPr>
          <a:xfrm>
            <a:off x="227161" y="4528459"/>
            <a:ext cx="5276759" cy="954107"/>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a proven experience and competence in designing and manufacturing computing racks and cooling doors. </a:t>
            </a:r>
          </a:p>
        </p:txBody>
      </p:sp>
      <p:sp>
        <p:nvSpPr>
          <p:cNvPr id="2" name="TextBox 1">
            <a:extLst>
              <a:ext uri="{FF2B5EF4-FFF2-40B4-BE49-F238E27FC236}">
                <a16:creationId xmlns:a16="http://schemas.microsoft.com/office/drawing/2014/main" id="{4236E5DE-24BC-A50D-F954-902117063C84}"/>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Markus.Joos@cern.ch</a:t>
            </a:r>
          </a:p>
        </p:txBody>
      </p:sp>
      <p:pic>
        <p:nvPicPr>
          <p:cNvPr id="3074" name="Picture 2" descr="CERN Computing centre - CERN Document Server">
            <a:extLst>
              <a:ext uri="{FF2B5EF4-FFF2-40B4-BE49-F238E27FC236}">
                <a16:creationId xmlns:a16="http://schemas.microsoft.com/office/drawing/2014/main" id="{91EBAB93-47D0-1204-7494-8CB870B5E2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6092" y="1296238"/>
            <a:ext cx="514985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47141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EB5F9-4737-73A6-6CA3-32914DEAC0C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BED5227-48E8-F0E0-3517-DA376E36D9C7}"/>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4" name="Title 1">
            <a:extLst>
              <a:ext uri="{FF2B5EF4-FFF2-40B4-BE49-F238E27FC236}">
                <a16:creationId xmlns:a16="http://schemas.microsoft.com/office/drawing/2014/main" id="{C191DECB-0AA9-2222-3E28-6C9D7A6768B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Servers for Physics Data Processing</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7" name="Text Placeholder 3">
            <a:extLst>
              <a:ext uri="{FF2B5EF4-FFF2-40B4-BE49-F238E27FC236}">
                <a16:creationId xmlns:a16="http://schemas.microsoft.com/office/drawing/2014/main" id="{D6536AEE-0A56-1A5F-6693-EF15250C6EC0}"/>
              </a:ext>
            </a:extLst>
          </p:cNvPr>
          <p:cNvSpPr txBox="1">
            <a:spLocks/>
          </p:cNvSpPr>
          <p:nvPr/>
        </p:nvSpPr>
        <p:spPr>
          <a:xfrm>
            <a:off x="227162" y="2745454"/>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Servers for Physics Data Processing, Acquisition and Control. Servers are rack-mountable PC systems, or integrated systems such as blade servers for batch and interactive farms in the Computer Centre for physics data processing. Servers are to be optionally acquired fully assembled and installed in industry standard racks.</a:t>
            </a:r>
          </a:p>
          <a:p>
            <a:pPr algn="just">
              <a:spcBef>
                <a:spcPts val="0"/>
              </a:spcBef>
            </a:pPr>
            <a:endParaRPr lang="en-GB" sz="1400" b="0" u="sng" dirty="0">
              <a:solidFill>
                <a:schemeClr val="accent1"/>
              </a:solidFill>
            </a:endParaRPr>
          </a:p>
        </p:txBody>
      </p:sp>
      <p:sp>
        <p:nvSpPr>
          <p:cNvPr id="9" name="Text Placeholder 3">
            <a:extLst>
              <a:ext uri="{FF2B5EF4-FFF2-40B4-BE49-F238E27FC236}">
                <a16:creationId xmlns:a16="http://schemas.microsoft.com/office/drawing/2014/main" id="{E0DC5DE1-AFA2-1EA7-4CBB-57FA65C77C4D}"/>
              </a:ext>
            </a:extLst>
          </p:cNvPr>
          <p:cNvSpPr txBox="1">
            <a:spLocks/>
          </p:cNvSpPr>
          <p:nvPr/>
        </p:nvSpPr>
        <p:spPr>
          <a:xfrm>
            <a:off x="227161" y="955207"/>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04010300 (Servers) </a:t>
            </a:r>
          </a:p>
          <a:p>
            <a:r>
              <a:rPr lang="en-GB" sz="1400" u="sng" dirty="0">
                <a:solidFill>
                  <a:schemeClr val="accent1"/>
                </a:solidFill>
              </a:rPr>
              <a:t>Cost Range :</a:t>
            </a:r>
            <a:r>
              <a:rPr lang="en-GB" sz="1400" b="0" dirty="0">
                <a:solidFill>
                  <a:schemeClr val="accent1"/>
                </a:solidFill>
              </a:rPr>
              <a:t>  2.5M CHF</a:t>
            </a:r>
          </a:p>
          <a:p>
            <a:r>
              <a:rPr lang="en-GB" sz="1400" u="sng" dirty="0">
                <a:solidFill>
                  <a:schemeClr val="accent1"/>
                </a:solidFill>
              </a:rPr>
              <a:t>Planning:</a:t>
            </a:r>
            <a:r>
              <a:rPr lang="en-GB" sz="1400" b="0" dirty="0">
                <a:solidFill>
                  <a:schemeClr val="accent1"/>
                </a:solidFill>
              </a:rPr>
              <a:t> 	MS: Q4 2025</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Q2 2026</a:t>
            </a:r>
          </a:p>
          <a:p>
            <a:pPr>
              <a:spcBef>
                <a:spcPts val="0"/>
              </a:spcBef>
            </a:pPr>
            <a:endParaRPr lang="en-GB" sz="1400" b="0" dirty="0">
              <a:solidFill>
                <a:schemeClr val="accent1"/>
              </a:solidFill>
            </a:endParaRPr>
          </a:p>
          <a:p>
            <a:pPr>
              <a:spcBef>
                <a:spcPts val="0"/>
              </a:spcBef>
            </a:pPr>
            <a:endParaRPr lang="en-GB" sz="1400" b="0" dirty="0">
              <a:solidFill>
                <a:schemeClr val="accent1"/>
              </a:solidFill>
            </a:endParaRPr>
          </a:p>
          <a:p>
            <a:pPr>
              <a:spcBef>
                <a:spcPts val="0"/>
              </a:spcBef>
            </a:pPr>
            <a:endParaRPr lang="en-GB" sz="1400" b="0" dirty="0">
              <a:solidFill>
                <a:schemeClr val="accent1"/>
              </a:solidFill>
            </a:endParaRPr>
          </a:p>
          <a:p>
            <a:pPr>
              <a:spcBef>
                <a:spcPts val="0"/>
              </a:spcBef>
            </a:pPr>
            <a:endParaRPr lang="en-GB" sz="1400" b="0" dirty="0">
              <a:solidFill>
                <a:schemeClr val="accent1"/>
              </a:solidFill>
            </a:endParaRPr>
          </a:p>
        </p:txBody>
      </p:sp>
      <p:sp>
        <p:nvSpPr>
          <p:cNvPr id="10" name="TextBox 9">
            <a:extLst>
              <a:ext uri="{FF2B5EF4-FFF2-40B4-BE49-F238E27FC236}">
                <a16:creationId xmlns:a16="http://schemas.microsoft.com/office/drawing/2014/main" id="{C4CF5E49-0F8C-BFAD-5F22-C2B4B307A7EB}"/>
              </a:ext>
            </a:extLst>
          </p:cNvPr>
          <p:cNvSpPr txBox="1"/>
          <p:nvPr/>
        </p:nvSpPr>
        <p:spPr>
          <a:xfrm>
            <a:off x="227162" y="4502757"/>
            <a:ext cx="5276759" cy="1169551"/>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a proven experience and competence in the supply of Servers and Storage for Physics Data Processing, Acquisition and Control.</a:t>
            </a:r>
          </a:p>
          <a:p>
            <a:pPr marL="285750" indent="-285750" algn="just">
              <a:buFont typeface="Arial" panose="020B0604020202020204" pitchFamily="34" charset="0"/>
              <a:buChar char="•"/>
            </a:pPr>
            <a:endParaRPr lang="en-GB" sz="1400" b="0" dirty="0">
              <a:solidFill>
                <a:schemeClr val="accent1"/>
              </a:solidFill>
            </a:endParaRPr>
          </a:p>
        </p:txBody>
      </p:sp>
      <p:sp>
        <p:nvSpPr>
          <p:cNvPr id="2" name="TextBox 1">
            <a:extLst>
              <a:ext uri="{FF2B5EF4-FFF2-40B4-BE49-F238E27FC236}">
                <a16:creationId xmlns:a16="http://schemas.microsoft.com/office/drawing/2014/main" id="{9FA70307-B863-528A-A8D7-0B510895DB9C}"/>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luca.atzori@cern.ch</a:t>
            </a:r>
          </a:p>
        </p:txBody>
      </p:sp>
      <p:pic>
        <p:nvPicPr>
          <p:cNvPr id="11" name="Picture 10" descr="A hallway with rows of black cabinets">
            <a:extLst>
              <a:ext uri="{FF2B5EF4-FFF2-40B4-BE49-F238E27FC236}">
                <a16:creationId xmlns:a16="http://schemas.microsoft.com/office/drawing/2014/main" id="{31E177F4-6237-5C93-5804-B8F0BBE61C71}"/>
              </a:ext>
            </a:extLst>
          </p:cNvPr>
          <p:cNvPicPr>
            <a:picLocks noChangeAspect="1"/>
          </p:cNvPicPr>
          <p:nvPr/>
        </p:nvPicPr>
        <p:blipFill>
          <a:blip r:embed="rId3"/>
          <a:stretch>
            <a:fillRect/>
          </a:stretch>
        </p:blipFill>
        <p:spPr>
          <a:xfrm>
            <a:off x="6361427" y="1219200"/>
            <a:ext cx="5657356" cy="3761486"/>
          </a:xfrm>
          <a:prstGeom prst="rect">
            <a:avLst/>
          </a:prstGeom>
        </p:spPr>
      </p:pic>
    </p:spTree>
    <p:extLst>
      <p:ext uri="{BB962C8B-B14F-4D97-AF65-F5344CB8AC3E}">
        <p14:creationId xmlns:p14="http://schemas.microsoft.com/office/powerpoint/2010/main" val="39427242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266BD2-31FE-9AD9-C71E-3037D008614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A19F823-6B8F-ECAB-11C3-46898730C694}"/>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4" name="Title 1">
            <a:extLst>
              <a:ext uri="{FF2B5EF4-FFF2-40B4-BE49-F238E27FC236}">
                <a16:creationId xmlns:a16="http://schemas.microsoft.com/office/drawing/2014/main" id="{9C521E43-DAF4-28AC-FDD0-55B6E7FAFA45}"/>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Storage for Physics Data Processing (MS-5157/IT)</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7" name="Text Placeholder 3">
            <a:extLst>
              <a:ext uri="{FF2B5EF4-FFF2-40B4-BE49-F238E27FC236}">
                <a16:creationId xmlns:a16="http://schemas.microsoft.com/office/drawing/2014/main" id="{52379EBD-3095-B927-A496-140088B96D39}"/>
              </a:ext>
            </a:extLst>
          </p:cNvPr>
          <p:cNvSpPr txBox="1">
            <a:spLocks/>
          </p:cNvSpPr>
          <p:nvPr/>
        </p:nvSpPr>
        <p:spPr>
          <a:xfrm>
            <a:off x="227162" y="2758798"/>
            <a:ext cx="5868838" cy="175901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storage for physics data processing, acquisition and control. Disk storage configurations with hard disk drives and, to a smaller volume also solid state drives, mounted in external rack-mountable SAS JBOD expansion units directly attached to rack-mountable PC front-end server systems. Disk storage are to be optionally acquired fully assembled and installed in industry standard racks.</a:t>
            </a:r>
          </a:p>
          <a:p>
            <a:pPr algn="just">
              <a:spcBef>
                <a:spcPts val="0"/>
              </a:spcBef>
            </a:pPr>
            <a:endParaRPr lang="en-GB" sz="1400" b="0" u="sng" dirty="0">
              <a:solidFill>
                <a:schemeClr val="accent1"/>
              </a:solidFill>
            </a:endParaRPr>
          </a:p>
        </p:txBody>
      </p:sp>
      <p:sp>
        <p:nvSpPr>
          <p:cNvPr id="9" name="Text Placeholder 3">
            <a:extLst>
              <a:ext uri="{FF2B5EF4-FFF2-40B4-BE49-F238E27FC236}">
                <a16:creationId xmlns:a16="http://schemas.microsoft.com/office/drawing/2014/main" id="{32B9837D-2140-3F2A-CEBC-235AD909D234}"/>
              </a:ext>
            </a:extLst>
          </p:cNvPr>
          <p:cNvSpPr txBox="1">
            <a:spLocks/>
          </p:cNvSpPr>
          <p:nvPr/>
        </p:nvSpPr>
        <p:spPr>
          <a:xfrm>
            <a:off x="227161" y="955207"/>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04020400  (Storage expansion units) </a:t>
            </a:r>
          </a:p>
          <a:p>
            <a:r>
              <a:rPr lang="en-GB" sz="1400" u="sng" dirty="0">
                <a:solidFill>
                  <a:schemeClr val="accent1"/>
                </a:solidFill>
              </a:rPr>
              <a:t>Cost Range :</a:t>
            </a:r>
            <a:r>
              <a:rPr lang="en-GB" sz="1400" b="0" dirty="0">
                <a:solidFill>
                  <a:schemeClr val="accent1"/>
                </a:solidFill>
              </a:rPr>
              <a:t>  3M CHF</a:t>
            </a:r>
          </a:p>
          <a:p>
            <a:r>
              <a:rPr lang="en-GB" sz="1400" u="sng" dirty="0">
                <a:solidFill>
                  <a:schemeClr val="accent1"/>
                </a:solidFill>
              </a:rPr>
              <a:t>Planning:</a:t>
            </a:r>
            <a:r>
              <a:rPr lang="en-GB" sz="1400" b="0" dirty="0">
                <a:solidFill>
                  <a:schemeClr val="accent1"/>
                </a:solidFill>
              </a:rPr>
              <a:t> 	MS: Q4 2025</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Q2 2026</a:t>
            </a:r>
          </a:p>
          <a:p>
            <a:pPr>
              <a:spcBef>
                <a:spcPts val="0"/>
              </a:spcBef>
            </a:pPr>
            <a:endParaRPr lang="en-GB" sz="1400" b="0" dirty="0">
              <a:solidFill>
                <a:schemeClr val="accent1"/>
              </a:solidFill>
            </a:endParaRPr>
          </a:p>
          <a:p>
            <a:pPr>
              <a:spcBef>
                <a:spcPts val="0"/>
              </a:spcBef>
            </a:pPr>
            <a:endParaRPr lang="en-GB" sz="1400" b="0" dirty="0">
              <a:solidFill>
                <a:schemeClr val="accent1"/>
              </a:solidFill>
            </a:endParaRPr>
          </a:p>
        </p:txBody>
      </p:sp>
      <p:sp>
        <p:nvSpPr>
          <p:cNvPr id="10" name="TextBox 9">
            <a:extLst>
              <a:ext uri="{FF2B5EF4-FFF2-40B4-BE49-F238E27FC236}">
                <a16:creationId xmlns:a16="http://schemas.microsoft.com/office/drawing/2014/main" id="{069495DC-EEE8-A129-4D8D-3A1294CFDBD3}"/>
              </a:ext>
            </a:extLst>
          </p:cNvPr>
          <p:cNvSpPr txBox="1"/>
          <p:nvPr/>
        </p:nvSpPr>
        <p:spPr>
          <a:xfrm>
            <a:off x="227162" y="4630658"/>
            <a:ext cx="5276759" cy="1169551"/>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a proven experience and competence in the supply of servers and storage for physics </a:t>
            </a:r>
            <a:r>
              <a:rPr lang="en-GB" sz="1400" dirty="0">
                <a:solidFill>
                  <a:schemeClr val="accent1"/>
                </a:solidFill>
              </a:rPr>
              <a:t>d</a:t>
            </a:r>
            <a:r>
              <a:rPr lang="en-GB" sz="1400" b="0" dirty="0">
                <a:solidFill>
                  <a:schemeClr val="accent1"/>
                </a:solidFill>
              </a:rPr>
              <a:t>ata </a:t>
            </a:r>
            <a:r>
              <a:rPr lang="en-GB" sz="1400" dirty="0">
                <a:solidFill>
                  <a:schemeClr val="accent1"/>
                </a:solidFill>
              </a:rPr>
              <a:t>p</a:t>
            </a:r>
            <a:r>
              <a:rPr lang="en-GB" sz="1400" b="0" dirty="0">
                <a:solidFill>
                  <a:schemeClr val="accent1"/>
                </a:solidFill>
              </a:rPr>
              <a:t>rocessing, acquisition and control.</a:t>
            </a:r>
          </a:p>
          <a:p>
            <a:pPr marL="285750" indent="-285750" algn="just">
              <a:buFont typeface="Arial" panose="020B0604020202020204" pitchFamily="34" charset="0"/>
              <a:buChar char="•"/>
            </a:pPr>
            <a:endParaRPr lang="en-GB" sz="1400" b="0" dirty="0">
              <a:solidFill>
                <a:schemeClr val="accent1"/>
              </a:solidFill>
            </a:endParaRPr>
          </a:p>
        </p:txBody>
      </p:sp>
      <p:sp>
        <p:nvSpPr>
          <p:cNvPr id="2" name="TextBox 1">
            <a:extLst>
              <a:ext uri="{FF2B5EF4-FFF2-40B4-BE49-F238E27FC236}">
                <a16:creationId xmlns:a16="http://schemas.microsoft.com/office/drawing/2014/main" id="{853BB636-56C8-9AE7-3CB7-9CEF0555B107}"/>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luca.atzori@cern.ch</a:t>
            </a:r>
          </a:p>
        </p:txBody>
      </p:sp>
      <p:pic>
        <p:nvPicPr>
          <p:cNvPr id="11" name="Picture 10" descr="A person standing in a room with many computers">
            <a:extLst>
              <a:ext uri="{FF2B5EF4-FFF2-40B4-BE49-F238E27FC236}">
                <a16:creationId xmlns:a16="http://schemas.microsoft.com/office/drawing/2014/main" id="{B028A228-450D-0016-5C23-606A0627C83B}"/>
              </a:ext>
            </a:extLst>
          </p:cNvPr>
          <p:cNvPicPr>
            <a:picLocks noChangeAspect="1"/>
          </p:cNvPicPr>
          <p:nvPr/>
        </p:nvPicPr>
        <p:blipFill>
          <a:blip r:embed="rId3"/>
          <a:stretch>
            <a:fillRect/>
          </a:stretch>
        </p:blipFill>
        <p:spPr>
          <a:xfrm>
            <a:off x="6595872" y="1181978"/>
            <a:ext cx="5396413" cy="3951986"/>
          </a:xfrm>
          <a:prstGeom prst="rect">
            <a:avLst/>
          </a:prstGeom>
        </p:spPr>
      </p:pic>
    </p:spTree>
    <p:extLst>
      <p:ext uri="{BB962C8B-B14F-4D97-AF65-F5344CB8AC3E}">
        <p14:creationId xmlns:p14="http://schemas.microsoft.com/office/powerpoint/2010/main" val="2432987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NA-CONS: CT2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cooling</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upgrade and consolidation </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Design, supply, installation, testing and commissioning of the 5</a:t>
            </a:r>
            <a:r>
              <a:rPr lang="en-GB" sz="1600" b="0" baseline="30000" dirty="0">
                <a:solidFill>
                  <a:schemeClr val="accent1"/>
                </a:solidFill>
              </a:rPr>
              <a:t>th</a:t>
            </a:r>
            <a:r>
              <a:rPr lang="en-GB" sz="1600" b="0" dirty="0">
                <a:solidFill>
                  <a:schemeClr val="accent1"/>
                </a:solidFill>
              </a:rPr>
              <a:t> cooling tower cell in CT2.</a:t>
            </a:r>
          </a:p>
          <a:p>
            <a:pPr algn="just"/>
            <a:r>
              <a:rPr lang="en-GB" sz="1600" b="0" dirty="0">
                <a:solidFill>
                  <a:schemeClr val="accent1"/>
                </a:solidFill>
              </a:rPr>
              <a:t>To meet the requirements of the additional load required by the new users that will be installed as part of the NA-CONS project, a 5</a:t>
            </a:r>
            <a:r>
              <a:rPr lang="en-GB" sz="1600" b="0" baseline="30000" dirty="0">
                <a:solidFill>
                  <a:schemeClr val="accent1"/>
                </a:solidFill>
              </a:rPr>
              <a:t>th</a:t>
            </a:r>
            <a:r>
              <a:rPr lang="en-GB" sz="1600" b="0" dirty="0">
                <a:solidFill>
                  <a:schemeClr val="accent1"/>
                </a:solidFill>
              </a:rPr>
              <a:t> cooling tower cell will be added to CT2. This Invitation to Tender will cover the equipment to be installed in the cell, as well as consolidation works to the pumping station.</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Q2 2027</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 01 03 03 00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400k - 1.5M CHF</a:t>
            </a:r>
          </a:p>
          <a:p>
            <a:r>
              <a:rPr lang="en-GB" sz="1600" u="sng" dirty="0">
                <a:solidFill>
                  <a:schemeClr val="accent1"/>
                </a:solidFill>
              </a:rPr>
              <a:t>Planning:</a:t>
            </a:r>
            <a:r>
              <a:rPr lang="en-GB" sz="1600" b="0" dirty="0">
                <a:solidFill>
                  <a:schemeClr val="accent1"/>
                </a:solidFill>
              </a:rPr>
              <a:t> 	MS:  	Q4 2026</a:t>
            </a:r>
          </a:p>
          <a:p>
            <a:r>
              <a:rPr lang="en-GB" sz="1600" b="0" dirty="0">
                <a:solidFill>
                  <a:schemeClr val="accent1"/>
                </a:solidFill>
              </a:rPr>
              <a:t>		IT: 	Q1 2027</a:t>
            </a:r>
          </a:p>
          <a:p>
            <a:r>
              <a:rPr lang="en-GB" sz="1600" dirty="0">
                <a:solidFill>
                  <a:schemeClr val="bg1"/>
                </a:solidFill>
                <a:highlight>
                  <a:srgbClr val="0000FF"/>
                </a:highlight>
              </a:rPr>
              <a:t>Contact:		laurentiu.vlasceanu@cern.ch</a:t>
            </a:r>
            <a:r>
              <a:rPr lang="en-GB" sz="2000" b="0" dirty="0">
                <a:solidFill>
                  <a:schemeClr val="accent1"/>
                </a:solidFill>
              </a:rPr>
              <a:t>	</a:t>
            </a:r>
          </a:p>
        </p:txBody>
      </p:sp>
      <p:pic>
        <p:nvPicPr>
          <p:cNvPr id="7" name="Picture 6">
            <a:extLst>
              <a:ext uri="{FF2B5EF4-FFF2-40B4-BE49-F238E27FC236}">
                <a16:creationId xmlns:a16="http://schemas.microsoft.com/office/drawing/2014/main" id="{48DD6A23-5F1D-B136-BB43-07F27B5B73AA}"/>
              </a:ext>
            </a:extLst>
          </p:cNvPr>
          <p:cNvPicPr>
            <a:picLocks noChangeAspect="1"/>
          </p:cNvPicPr>
          <p:nvPr/>
        </p:nvPicPr>
        <p:blipFill rotWithShape="1">
          <a:blip r:embed="rId3"/>
          <a:srcRect l="10246" t="1991"/>
          <a:stretch/>
        </p:blipFill>
        <p:spPr>
          <a:xfrm>
            <a:off x="7315200" y="3757134"/>
            <a:ext cx="3857198" cy="2522368"/>
          </a:xfrm>
          <a:prstGeom prst="rect">
            <a:avLst/>
          </a:prstGeom>
        </p:spPr>
      </p:pic>
    </p:spTree>
    <p:extLst>
      <p:ext uri="{BB962C8B-B14F-4D97-AF65-F5344CB8AC3E}">
        <p14:creationId xmlns:p14="http://schemas.microsoft.com/office/powerpoint/2010/main" val="31529250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011CE-CD2C-EE16-211E-825BC1897F1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9635CB3-CD59-D2C7-2E36-C4B6C68300F2}"/>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4" name="Title 1">
            <a:extLst>
              <a:ext uri="{FF2B5EF4-FFF2-40B4-BE49-F238E27FC236}">
                <a16:creationId xmlns:a16="http://schemas.microsoft.com/office/drawing/2014/main" id="{77603099-18C2-84B3-FC4B-28C79A08EA24}"/>
              </a:ext>
            </a:extLst>
          </p:cNvPr>
          <p:cNvSpPr txBox="1">
            <a:spLocks/>
          </p:cNvSpPr>
          <p:nvPr/>
        </p:nvSpPr>
        <p:spPr>
          <a:xfrm>
            <a:off x="566057" y="25395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and Installation of Audio-Visual and Lighting Equipment for the Globe Auditorium(MS-5143/IR)</a:t>
            </a:r>
          </a:p>
        </p:txBody>
      </p:sp>
      <p:sp>
        <p:nvSpPr>
          <p:cNvPr id="7" name="Text Placeholder 3">
            <a:extLst>
              <a:ext uri="{FF2B5EF4-FFF2-40B4-BE49-F238E27FC236}">
                <a16:creationId xmlns:a16="http://schemas.microsoft.com/office/drawing/2014/main" id="{30F41B1F-D273-D72A-1B89-9DD471590775}"/>
              </a:ext>
            </a:extLst>
          </p:cNvPr>
          <p:cNvSpPr txBox="1">
            <a:spLocks/>
          </p:cNvSpPr>
          <p:nvPr/>
        </p:nvSpPr>
        <p:spPr>
          <a:xfrm>
            <a:off x="227162" y="3174224"/>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and installation of equipment for around 75 conference rooms including three auditoriums</a:t>
            </a:r>
          </a:p>
          <a:p>
            <a:pPr marL="285750" indent="-285750" algn="just">
              <a:spcBef>
                <a:spcPts val="0"/>
              </a:spcBef>
              <a:buFont typeface="Arial" panose="020B0604020202020204" pitchFamily="34" charset="0"/>
              <a:buChar char="•"/>
            </a:pPr>
            <a:r>
              <a:rPr lang="en-GB" sz="1400" b="0" dirty="0">
                <a:solidFill>
                  <a:schemeClr val="accent1"/>
                </a:solidFill>
              </a:rPr>
              <a:t>Includes system schematics, rack layouts, cabling schedules, room layouts</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One-year, blanket purchase contract renewable for up to two further periods on one year each.</a:t>
            </a:r>
          </a:p>
        </p:txBody>
      </p:sp>
      <p:sp>
        <p:nvSpPr>
          <p:cNvPr id="9" name="Text Placeholder 3">
            <a:extLst>
              <a:ext uri="{FF2B5EF4-FFF2-40B4-BE49-F238E27FC236}">
                <a16:creationId xmlns:a16="http://schemas.microsoft.com/office/drawing/2014/main" id="{364570AF-43D5-C21A-D8FB-90DC0D6AADD8}"/>
              </a:ext>
            </a:extLst>
          </p:cNvPr>
          <p:cNvSpPr txBox="1">
            <a:spLocks/>
          </p:cNvSpPr>
          <p:nvPr/>
        </p:nvSpPr>
        <p:spPr>
          <a:xfrm>
            <a:off x="227161" y="1126088"/>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04040700  (Audio-visual control systems),  04040600 (Audio devices), 04040900 (Lighting equipment for video), 08010502 (Video camera and video devices)</a:t>
            </a:r>
          </a:p>
          <a:p>
            <a:r>
              <a:rPr lang="en-GB" sz="1400" u="sng" dirty="0">
                <a:solidFill>
                  <a:schemeClr val="accent1"/>
                </a:solidFill>
              </a:rPr>
              <a:t>Cost Range :</a:t>
            </a:r>
            <a:r>
              <a:rPr lang="en-GB" sz="1400" b="0" dirty="0">
                <a:solidFill>
                  <a:schemeClr val="accent1"/>
                </a:solidFill>
              </a:rPr>
              <a:t>  800k-900k CHF</a:t>
            </a:r>
          </a:p>
          <a:p>
            <a:r>
              <a:rPr lang="en-GB" sz="1400" u="sng" dirty="0">
                <a:solidFill>
                  <a:schemeClr val="accent1"/>
                </a:solidFill>
              </a:rPr>
              <a:t>Planning:</a:t>
            </a:r>
            <a:r>
              <a:rPr lang="en-GB" sz="1400" b="0" dirty="0">
                <a:solidFill>
                  <a:schemeClr val="accent1"/>
                </a:solidFill>
              </a:rPr>
              <a:t> 	MS : Q4 2025</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Q2 2026</a:t>
            </a:r>
          </a:p>
        </p:txBody>
      </p:sp>
      <p:sp>
        <p:nvSpPr>
          <p:cNvPr id="10" name="TextBox 9">
            <a:extLst>
              <a:ext uri="{FF2B5EF4-FFF2-40B4-BE49-F238E27FC236}">
                <a16:creationId xmlns:a16="http://schemas.microsoft.com/office/drawing/2014/main" id="{843135BA-153F-B6C7-DA31-55A37223A4C9}"/>
              </a:ext>
            </a:extLst>
          </p:cNvPr>
          <p:cNvSpPr txBox="1"/>
          <p:nvPr/>
        </p:nvSpPr>
        <p:spPr>
          <a:xfrm>
            <a:off x="227162" y="5030768"/>
            <a:ext cx="5276759" cy="1169551"/>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a proven experience and competence in the domain of audiovisual supply and installation. The use of an acrobatic worker is required for certain components that require specialised access.</a:t>
            </a:r>
          </a:p>
        </p:txBody>
      </p:sp>
      <p:sp>
        <p:nvSpPr>
          <p:cNvPr id="2" name="TextBox 1">
            <a:extLst>
              <a:ext uri="{FF2B5EF4-FFF2-40B4-BE49-F238E27FC236}">
                <a16:creationId xmlns:a16="http://schemas.microsoft.com/office/drawing/2014/main" id="{8F75F809-9614-CB3D-C3B2-F5A184AE299A}"/>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gilles.gautheron@cern.ch</a:t>
            </a:r>
          </a:p>
        </p:txBody>
      </p:sp>
      <p:pic>
        <p:nvPicPr>
          <p:cNvPr id="4100" name="Picture 4" descr="LUCA POZZI » CREATORS VICE">
            <a:extLst>
              <a:ext uri="{FF2B5EF4-FFF2-40B4-BE49-F238E27FC236}">
                <a16:creationId xmlns:a16="http://schemas.microsoft.com/office/drawing/2014/main" id="{D8C72A22-7B3C-C215-6976-78E221F84C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8632" y="1326682"/>
            <a:ext cx="4887557" cy="3261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8574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D524F2-1971-7A4F-E68E-34DED383792A}"/>
            </a:ext>
          </a:extLst>
        </p:cNvPr>
        <p:cNvGrpSpPr/>
        <p:nvPr/>
      </p:nvGrpSpPr>
      <p:grpSpPr>
        <a:xfrm>
          <a:off x="0" y="0"/>
          <a:ext cx="0" cy="0"/>
          <a:chOff x="0" y="0"/>
          <a:chExt cx="0" cy="0"/>
        </a:xfrm>
      </p:grpSpPr>
      <p:pic>
        <p:nvPicPr>
          <p:cNvPr id="3" name="Picture Placeholder 9">
            <a:extLst>
              <a:ext uri="{FF2B5EF4-FFF2-40B4-BE49-F238E27FC236}">
                <a16:creationId xmlns:a16="http://schemas.microsoft.com/office/drawing/2014/main" id="{64A9FC78-E1BA-E4AA-86CF-4B65D389A902}"/>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4762"/>
            <a:ext cx="12192000" cy="6351588"/>
          </a:xfrm>
          <a:prstGeom prst="rect">
            <a:avLst/>
          </a:prstGeom>
          <a:pattFill prst="lgCheck">
            <a:fgClr>
              <a:schemeClr val="accent4"/>
            </a:fgClr>
            <a:bgClr>
              <a:schemeClr val="bg1"/>
            </a:bgClr>
          </a:pattFill>
        </p:spPr>
      </p:pic>
      <p:sp>
        <p:nvSpPr>
          <p:cNvPr id="2" name="Rectangle 1">
            <a:extLst>
              <a:ext uri="{FF2B5EF4-FFF2-40B4-BE49-F238E27FC236}">
                <a16:creationId xmlns:a16="http://schemas.microsoft.com/office/drawing/2014/main" id="{8E52A7B5-87A7-8582-0040-8A3C8777FE95}"/>
              </a:ext>
            </a:extLst>
          </p:cNvPr>
          <p:cNvSpPr/>
          <p:nvPr/>
        </p:nvSpPr>
        <p:spPr>
          <a:xfrm>
            <a:off x="7932738" y="-13077"/>
            <a:ext cx="4259262" cy="636942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5EE4D0EB-BBAA-6775-96B6-A2C32181EA1D}"/>
              </a:ext>
            </a:extLst>
          </p:cNvPr>
          <p:cNvSpPr>
            <a:spLocks noGrp="1"/>
          </p:cNvSpPr>
          <p:nvPr>
            <p:ph type="title"/>
          </p:nvPr>
        </p:nvSpPr>
        <p:spPr>
          <a:xfrm>
            <a:off x="8345449" y="217476"/>
            <a:ext cx="3708400" cy="1065742"/>
          </a:xfrm>
        </p:spPr>
        <p:txBody>
          <a:bodyPr/>
          <a:lstStyle/>
          <a:p>
            <a:r>
              <a:rPr lang="en-US" sz="4400" dirty="0"/>
              <a:t>Health &amp; Safety</a:t>
            </a:r>
            <a:br>
              <a:rPr lang="en-US" sz="4400" dirty="0"/>
            </a:br>
            <a:r>
              <a:rPr lang="en-US" sz="4400" dirty="0"/>
              <a:t>Machines</a:t>
            </a:r>
            <a:endParaRPr lang="en-US" sz="4400" dirty="0">
              <a:solidFill>
                <a:schemeClr val="bg2"/>
              </a:solidFill>
            </a:endParaRPr>
          </a:p>
        </p:txBody>
      </p:sp>
      <p:sp>
        <p:nvSpPr>
          <p:cNvPr id="7" name="Slide Number Placeholder 6">
            <a:extLst>
              <a:ext uri="{FF2B5EF4-FFF2-40B4-BE49-F238E27FC236}">
                <a16:creationId xmlns:a16="http://schemas.microsoft.com/office/drawing/2014/main" id="{401686E9-9F77-327D-A4C8-1120CCB654CB}"/>
              </a:ext>
            </a:extLst>
          </p:cNvPr>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31</a:t>
            </a:fld>
            <a:endParaRPr lang="en-US" dirty="0"/>
          </a:p>
        </p:txBody>
      </p:sp>
    </p:spTree>
    <p:extLst>
      <p:ext uri="{BB962C8B-B14F-4D97-AF65-F5344CB8AC3E}">
        <p14:creationId xmlns:p14="http://schemas.microsoft.com/office/powerpoint/2010/main" val="39468220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BF28B-176B-D33C-74CC-DD86D07DAC67}"/>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4F33AC9C-82AF-5EE1-7860-9D96F6077580}"/>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three utility vehicles (MS-5083/HSE)</a:t>
            </a:r>
            <a:endPar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12" name="Text Placeholder 3">
            <a:extLst>
              <a:ext uri="{FF2B5EF4-FFF2-40B4-BE49-F238E27FC236}">
                <a16:creationId xmlns:a16="http://schemas.microsoft.com/office/drawing/2014/main" id="{FCB7C204-E80B-2FBC-8AC0-E11AF9701046}"/>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marL="342900" indent="-342900">
              <a:buFont typeface="Arial" panose="020B0604020202020204" pitchFamily="34" charset="0"/>
              <a:buChar char="•"/>
            </a:pPr>
            <a:r>
              <a:rPr lang="en-GB" sz="2000" dirty="0">
                <a:solidFill>
                  <a:schemeClr val="accent1"/>
                </a:solidFill>
              </a:rPr>
              <a:t>Three utility vehicles to be delivered over a three- year period (2026-2028)</a:t>
            </a:r>
          </a:p>
          <a:p>
            <a:pPr marL="666750" lvl="1" indent="-342900">
              <a:buFont typeface="Arial" panose="020B0604020202020204" pitchFamily="34" charset="0"/>
              <a:buChar char="•"/>
            </a:pPr>
            <a:r>
              <a:rPr lang="en-GB" sz="1700" dirty="0">
                <a:solidFill>
                  <a:schemeClr val="accent1"/>
                </a:solidFill>
              </a:rPr>
              <a:t>1x Flexi Unit in 2026</a:t>
            </a:r>
          </a:p>
          <a:p>
            <a:pPr marL="666750" lvl="1" indent="-342900">
              <a:buFont typeface="Arial" panose="020B0604020202020204" pitchFamily="34" charset="0"/>
              <a:buChar char="•"/>
            </a:pPr>
            <a:r>
              <a:rPr lang="en-GB" sz="1700" dirty="0">
                <a:solidFill>
                  <a:schemeClr val="accent1"/>
                </a:solidFill>
              </a:rPr>
              <a:t>1x Officer unit in 2027</a:t>
            </a:r>
          </a:p>
          <a:p>
            <a:pPr marL="666750" lvl="1" indent="-342900">
              <a:buFont typeface="Arial" panose="020B0604020202020204" pitchFamily="34" charset="0"/>
              <a:buChar char="•"/>
            </a:pPr>
            <a:r>
              <a:rPr lang="en-GB" sz="1700" dirty="0">
                <a:solidFill>
                  <a:schemeClr val="accent1"/>
                </a:solidFill>
              </a:rPr>
              <a:t>1x Flexi unit in 2028</a:t>
            </a:r>
          </a:p>
          <a:p>
            <a:pPr marL="342900" indent="-342900">
              <a:buFont typeface="Arial" panose="020B0604020202020204" pitchFamily="34" charset="0"/>
              <a:buChar char="•"/>
            </a:pPr>
            <a:r>
              <a:rPr lang="en-GB" sz="2000" dirty="0">
                <a:solidFill>
                  <a:schemeClr val="accent1"/>
                </a:solidFill>
              </a:rPr>
              <a:t>Vehicles must be suited to transport fire and rescue equipment </a:t>
            </a:r>
          </a:p>
          <a:p>
            <a:pPr marL="342900" indent="-342900">
              <a:buFont typeface="Arial" panose="020B0604020202020204" pitchFamily="34" charset="0"/>
              <a:buChar char="•"/>
            </a:pPr>
            <a:r>
              <a:rPr lang="en-GB" sz="2000" dirty="0">
                <a:solidFill>
                  <a:schemeClr val="accent1"/>
                </a:solidFill>
              </a:rPr>
              <a:t>Be equipped with an automatic gearbox</a:t>
            </a:r>
          </a:p>
          <a:p>
            <a:pPr marL="342900" indent="-342900">
              <a:buFont typeface="Arial" panose="020B0604020202020204" pitchFamily="34" charset="0"/>
              <a:buChar char="•"/>
            </a:pPr>
            <a:endParaRPr lang="en-GB" sz="2000" dirty="0">
              <a:solidFill>
                <a:schemeClr val="accent1"/>
              </a:solidFill>
            </a:endParaRPr>
          </a:p>
        </p:txBody>
      </p:sp>
      <p:sp>
        <p:nvSpPr>
          <p:cNvPr id="14" name="Text Placeholder 3">
            <a:extLst>
              <a:ext uri="{FF2B5EF4-FFF2-40B4-BE49-F238E27FC236}">
                <a16:creationId xmlns:a16="http://schemas.microsoft.com/office/drawing/2014/main" id="{673D767D-CAF4-01BE-D223-2DDCF8B78CB3}"/>
              </a:ext>
            </a:extLst>
          </p:cNvPr>
          <p:cNvSpPr txBox="1">
            <a:spLocks/>
          </p:cNvSpPr>
          <p:nvPr/>
        </p:nvSpPr>
        <p:spPr>
          <a:xfrm>
            <a:off x="6860530" y="1685164"/>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11 01 04 01 (Fire engines) </a:t>
            </a:r>
          </a:p>
          <a:p>
            <a:r>
              <a:rPr lang="en-GB" sz="1600" u="sng" dirty="0">
                <a:solidFill>
                  <a:schemeClr val="accent1"/>
                </a:solidFill>
              </a:rPr>
              <a:t>Cost Range :</a:t>
            </a:r>
            <a:r>
              <a:rPr lang="en-GB" sz="1600" b="0" dirty="0">
                <a:solidFill>
                  <a:schemeClr val="accent1"/>
                </a:solidFill>
              </a:rPr>
              <a:t> 	 400 </a:t>
            </a:r>
            <a:r>
              <a:rPr lang="en-GB" sz="1600" b="0" dirty="0" err="1">
                <a:solidFill>
                  <a:schemeClr val="accent1"/>
                </a:solidFill>
              </a:rPr>
              <a:t>kCHF</a:t>
            </a:r>
            <a:r>
              <a:rPr lang="en-GB" sz="1600" b="0" dirty="0">
                <a:solidFill>
                  <a:schemeClr val="accent1"/>
                </a:solidFill>
              </a:rPr>
              <a:t> - 1.5 MCHF</a:t>
            </a:r>
          </a:p>
          <a:p>
            <a:r>
              <a:rPr lang="en-GB" sz="1600" u="sng" dirty="0">
                <a:solidFill>
                  <a:schemeClr val="accent1"/>
                </a:solidFill>
              </a:rPr>
              <a:t>Planning:</a:t>
            </a:r>
            <a:r>
              <a:rPr lang="en-GB" sz="1600" b="0" dirty="0">
                <a:solidFill>
                  <a:schemeClr val="accent1"/>
                </a:solidFill>
              </a:rPr>
              <a:t> 	MS: published   IT:  Q4 2025</a:t>
            </a:r>
          </a:p>
          <a:p>
            <a:r>
              <a:rPr lang="en-GB" sz="1600" dirty="0">
                <a:solidFill>
                  <a:schemeClr val="bg1"/>
                </a:solidFill>
                <a:highlight>
                  <a:srgbClr val="0000FF"/>
                </a:highlight>
              </a:rPr>
              <a:t>Contact:		</a:t>
            </a:r>
            <a:r>
              <a:rPr lang="en-GB" sz="1600" dirty="0">
                <a:solidFill>
                  <a:schemeClr val="bg1"/>
                </a:solidFill>
                <a:highlight>
                  <a:srgbClr val="0000FF"/>
                </a:highlight>
                <a:hlinkClick r:id="rId3">
                  <a:extLst>
                    <a:ext uri="{A12FA001-AC4F-418D-AE19-62706E023703}">
                      <ahyp:hlinkClr xmlns:ahyp="http://schemas.microsoft.com/office/drawing/2018/hyperlinkcolor" val="tx"/>
                    </a:ext>
                  </a:extLst>
                </a:hlinkClick>
              </a:rPr>
              <a:t>Miikka.Leinonen@cern.ch</a:t>
            </a:r>
            <a:r>
              <a:rPr lang="en-GB" sz="1600" dirty="0">
                <a:solidFill>
                  <a:schemeClr val="bg1"/>
                </a:solidFill>
                <a:highlight>
                  <a:srgbClr val="0000FF"/>
                </a:highlight>
              </a:rPr>
              <a:t>  </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871F151D-6317-C3AF-AB8A-3DE4158B98B8}"/>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3" name="Picture 2">
            <a:extLst>
              <a:ext uri="{FF2B5EF4-FFF2-40B4-BE49-F238E27FC236}">
                <a16:creationId xmlns:a16="http://schemas.microsoft.com/office/drawing/2014/main" id="{53BBDF97-4BB3-B10E-C29F-C72E23DC24BC}"/>
              </a:ext>
            </a:extLst>
          </p:cNvPr>
          <p:cNvPicPr>
            <a:picLocks noChangeAspect="1"/>
          </p:cNvPicPr>
          <p:nvPr/>
        </p:nvPicPr>
        <p:blipFill>
          <a:blip r:embed="rId4"/>
          <a:stretch>
            <a:fillRect/>
          </a:stretch>
        </p:blipFill>
        <p:spPr>
          <a:xfrm>
            <a:off x="6923313" y="3570060"/>
            <a:ext cx="4702629" cy="2645229"/>
          </a:xfrm>
          <a:prstGeom prst="rect">
            <a:avLst/>
          </a:prstGeom>
        </p:spPr>
      </p:pic>
    </p:spTree>
    <p:extLst>
      <p:ext uri="{BB962C8B-B14F-4D97-AF65-F5344CB8AC3E}">
        <p14:creationId xmlns:p14="http://schemas.microsoft.com/office/powerpoint/2010/main" val="4537607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BEAEC9-1824-7631-6AB1-8067F0F330D0}"/>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7F48692F-75DE-FBBF-CE23-3BD56C09565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Design, supply </a:t>
            </a:r>
            <a:r>
              <a:rPr lang="en-US" sz="280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and installation of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a high-pressure rinsing machine</a:t>
            </a:r>
            <a:endPar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12" name="Text Placeholder 3">
            <a:extLst>
              <a:ext uri="{FF2B5EF4-FFF2-40B4-BE49-F238E27FC236}">
                <a16:creationId xmlns:a16="http://schemas.microsoft.com/office/drawing/2014/main" id="{A9A686EE-07A7-9553-D827-01CD4CE073CB}"/>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marL="342900" indent="-342900">
              <a:buFont typeface="Arial" panose="020B0604020202020204" pitchFamily="34" charset="0"/>
              <a:buChar char="•"/>
            </a:pPr>
            <a:r>
              <a:rPr lang="en-GB" sz="2000" b="0" dirty="0">
                <a:solidFill>
                  <a:schemeClr val="accent1"/>
                </a:solidFill>
              </a:rPr>
              <a:t>Supply of a high-pressure rinsing machine to perform waterjet impingement of internal surface of superconducting radio-frequency cavities </a:t>
            </a:r>
          </a:p>
          <a:p>
            <a:pPr marL="342900" indent="-342900">
              <a:buFont typeface="Arial" panose="020B0604020202020204" pitchFamily="34" charset="0"/>
              <a:buChar char="•"/>
            </a:pPr>
            <a:r>
              <a:rPr lang="en-GB" sz="2000" b="0" dirty="0">
                <a:solidFill>
                  <a:schemeClr val="accent1"/>
                </a:solidFill>
              </a:rPr>
              <a:t>Operating in cleanroom conditions, under vacuum and under inert atmosphere </a:t>
            </a:r>
          </a:p>
          <a:p>
            <a:pPr marL="342900" indent="-342900">
              <a:buFont typeface="Arial" panose="020B0604020202020204" pitchFamily="34" charset="0"/>
              <a:buChar char="•"/>
            </a:pPr>
            <a:r>
              <a:rPr lang="en-GB" sz="2000" b="0" dirty="0">
                <a:solidFill>
                  <a:schemeClr val="accent1"/>
                </a:solidFill>
              </a:rPr>
              <a:t>The Supply shall be based on a commercially available vacuum-steam sterilizer typically used by the pharmaceutical industry with modifications to fulfil the high-pressure rinsing stage.</a:t>
            </a:r>
            <a:endParaRPr lang="en-GB" sz="1700" b="0" dirty="0">
              <a:solidFill>
                <a:schemeClr val="accent1"/>
              </a:solidFill>
            </a:endParaRPr>
          </a:p>
          <a:p>
            <a:pPr marL="342900" indent="-342900">
              <a:buFont typeface="Arial" panose="020B0604020202020204" pitchFamily="34" charset="0"/>
              <a:buChar char="•"/>
            </a:pPr>
            <a:r>
              <a:rPr lang="en-GB" sz="2000" b="0" dirty="0">
                <a:solidFill>
                  <a:schemeClr val="accent1"/>
                </a:solidFill>
              </a:rPr>
              <a:t>To be installed in the new RF facility SA18 </a:t>
            </a:r>
          </a:p>
        </p:txBody>
      </p:sp>
      <p:sp>
        <p:nvSpPr>
          <p:cNvPr id="14" name="Text Placeholder 3">
            <a:extLst>
              <a:ext uri="{FF2B5EF4-FFF2-40B4-BE49-F238E27FC236}">
                <a16:creationId xmlns:a16="http://schemas.microsoft.com/office/drawing/2014/main" id="{262A5433-6AA2-FD81-E224-7FE8ED4EF527}"/>
              </a:ext>
            </a:extLst>
          </p:cNvPr>
          <p:cNvSpPr txBox="1">
            <a:spLocks/>
          </p:cNvSpPr>
          <p:nvPr/>
        </p:nvSpPr>
        <p:spPr>
          <a:xfrm>
            <a:off x="6860530" y="1685164"/>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05030500 (surface treatment and cleaning equipment) </a:t>
            </a:r>
          </a:p>
          <a:p>
            <a:r>
              <a:rPr lang="en-GB" sz="1600" u="sng" dirty="0">
                <a:solidFill>
                  <a:schemeClr val="accent1"/>
                </a:solidFill>
              </a:rPr>
              <a:t>Cost Range :</a:t>
            </a:r>
            <a:r>
              <a:rPr lang="en-GB" sz="1600" b="0" dirty="0">
                <a:solidFill>
                  <a:schemeClr val="accent1"/>
                </a:solidFill>
              </a:rPr>
              <a:t> 	 400 </a:t>
            </a:r>
            <a:r>
              <a:rPr lang="en-GB" sz="1600" b="0" dirty="0" err="1">
                <a:solidFill>
                  <a:schemeClr val="accent1"/>
                </a:solidFill>
              </a:rPr>
              <a:t>kCHF</a:t>
            </a:r>
            <a:r>
              <a:rPr lang="en-GB" sz="1600" b="0" dirty="0">
                <a:solidFill>
                  <a:schemeClr val="accent1"/>
                </a:solidFill>
              </a:rPr>
              <a:t> - 1.5 MCHF</a:t>
            </a:r>
          </a:p>
          <a:p>
            <a:r>
              <a:rPr lang="en-GB" sz="1600" u="sng" dirty="0">
                <a:solidFill>
                  <a:schemeClr val="accent1"/>
                </a:solidFill>
              </a:rPr>
              <a:t>Planning:</a:t>
            </a:r>
            <a:r>
              <a:rPr lang="en-GB" sz="1600" b="0" dirty="0">
                <a:solidFill>
                  <a:schemeClr val="accent1"/>
                </a:solidFill>
              </a:rPr>
              <a:t> 	MS: published IT:  Q2 2026</a:t>
            </a:r>
          </a:p>
          <a:p>
            <a:r>
              <a:rPr lang="en-GB" sz="1600" dirty="0">
                <a:solidFill>
                  <a:schemeClr val="bg1"/>
                </a:solidFill>
                <a:highlight>
                  <a:srgbClr val="0000FF"/>
                </a:highlight>
              </a:rPr>
              <a:t>Contact:		David.Smekens@cern.ch</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FDEB51FB-4ADB-0226-F3B9-586826A4BC8B}"/>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Tree>
    <p:extLst>
      <p:ext uri="{BB962C8B-B14F-4D97-AF65-F5344CB8AC3E}">
        <p14:creationId xmlns:p14="http://schemas.microsoft.com/office/powerpoint/2010/main" val="3863785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SA18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Polishing</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Machines (MS-5134)</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789728" y="1366985"/>
            <a:ext cx="468779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600" b="0" dirty="0">
                <a:solidFill>
                  <a:schemeClr val="accent1"/>
                </a:solidFill>
              </a:rPr>
              <a:t>Manufacture, delivery and installation of two electrochemical and chemical polishing facilities.</a:t>
            </a:r>
          </a:p>
          <a:p>
            <a:pPr algn="just"/>
            <a:r>
              <a:rPr lang="en-GB" sz="1600" b="0" dirty="0">
                <a:solidFill>
                  <a:schemeClr val="accent1"/>
                </a:solidFill>
              </a:rPr>
              <a:t>Each chemical/electrochemical polishing facility shall comprise a control system, one chemical plant to store, control working parameters and make the polishing fluid circulate through the handling machine and one handling machine to provide the necessary movements to the component to be processed (rotational (longitudinal and lateral axis) and translational) and keep the assembly leak tight. </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Q1 2027</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 09 02 02 00</a:t>
            </a:r>
            <a:r>
              <a:rPr lang="en-GB" sz="1600" b="0" dirty="0">
                <a:solidFill>
                  <a:schemeClr val="accent1"/>
                </a:solidFill>
              </a:rPr>
              <a:t> (Equipment related to chemicals)</a:t>
            </a:r>
            <a:endParaRPr lang="en-US" sz="1600" b="0" dirty="0">
              <a:solidFill>
                <a:schemeClr val="accent1"/>
              </a:solidFill>
            </a:endParaRPr>
          </a:p>
          <a:p>
            <a:r>
              <a:rPr lang="en-GB" sz="1600" u="sng" dirty="0">
                <a:solidFill>
                  <a:schemeClr val="accent1"/>
                </a:solidFill>
              </a:rPr>
              <a:t>Cost Range :</a:t>
            </a:r>
            <a:r>
              <a:rPr lang="en-GB" sz="1600" b="0" dirty="0">
                <a:solidFill>
                  <a:schemeClr val="accent1"/>
                </a:solidFill>
              </a:rPr>
              <a:t> 	400k - 1.5M CHF</a:t>
            </a:r>
          </a:p>
          <a:p>
            <a:r>
              <a:rPr lang="en-GB" sz="1600" u="sng" dirty="0">
                <a:solidFill>
                  <a:schemeClr val="accent1"/>
                </a:solidFill>
              </a:rPr>
              <a:t>Planning:</a:t>
            </a:r>
            <a:r>
              <a:rPr lang="en-GB" sz="1600" b="0" dirty="0">
                <a:solidFill>
                  <a:schemeClr val="accent1"/>
                </a:solidFill>
              </a:rPr>
              <a:t> 	MS:  	Published</a:t>
            </a:r>
          </a:p>
          <a:p>
            <a:r>
              <a:rPr lang="en-GB" sz="1600" b="0" dirty="0">
                <a:solidFill>
                  <a:schemeClr val="accent1"/>
                </a:solidFill>
              </a:rPr>
              <a:t>		IT: 	Q2 2026</a:t>
            </a:r>
          </a:p>
          <a:p>
            <a:r>
              <a:rPr lang="en-GB" sz="1600" dirty="0">
                <a:solidFill>
                  <a:schemeClr val="bg1"/>
                </a:solidFill>
                <a:highlight>
                  <a:srgbClr val="0000FF"/>
                </a:highlight>
              </a:rPr>
              <a:t>Contact:		Leonel.ferreira@cern.ch</a:t>
            </a:r>
            <a:r>
              <a:rPr lang="en-GB" sz="2000" b="0" dirty="0">
                <a:solidFill>
                  <a:schemeClr val="accent1"/>
                </a:solidFill>
              </a:rPr>
              <a:t>	</a:t>
            </a:r>
          </a:p>
        </p:txBody>
      </p:sp>
    </p:spTree>
    <p:extLst>
      <p:ext uri="{BB962C8B-B14F-4D97-AF65-F5344CB8AC3E}">
        <p14:creationId xmlns:p14="http://schemas.microsoft.com/office/powerpoint/2010/main" val="20500868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74E297-652F-E000-74C3-F77AF84BCE08}"/>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95D6DE3-F613-BAD8-CA6B-945CF4853D08}"/>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
        <p:nvSpPr>
          <p:cNvPr id="4" name="Title 1">
            <a:extLst>
              <a:ext uri="{FF2B5EF4-FFF2-40B4-BE49-F238E27FC236}">
                <a16:creationId xmlns:a16="http://schemas.microsoft.com/office/drawing/2014/main" id="{8FE30DA5-B368-1118-6F1F-DB0BCAE79BE1}"/>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SA18 Surface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treatment</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line (MS-5138)</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14E6F25F-E179-A724-826D-08C08C994049}"/>
              </a:ext>
            </a:extLst>
          </p:cNvPr>
          <p:cNvSpPr txBox="1">
            <a:spLocks/>
          </p:cNvSpPr>
          <p:nvPr/>
        </p:nvSpPr>
        <p:spPr>
          <a:xfrm>
            <a:off x="56605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Manufacture, delivery and installation of a surface treatment line for the chemical and electrochemical preparation of copper and niobium parts.</a:t>
            </a:r>
          </a:p>
          <a:p>
            <a:pPr algn="just"/>
            <a:r>
              <a:rPr lang="en-GB" sz="1600" b="0" dirty="0">
                <a:solidFill>
                  <a:schemeClr val="accent1"/>
                </a:solidFill>
              </a:rPr>
              <a:t>The supply comprises eight fully equipped immersion tanks with capacities ranging up to six cubic meters and their respective control units; two pumping tanks with a capacity up to one cubic meter each; one retention structure with more than fifty square meters and a chemical compatible enclosure for the chemical storage area with a twenty square meters footprint.	</a:t>
            </a:r>
          </a:p>
          <a:p>
            <a:pPr algn="just"/>
            <a:r>
              <a:rPr lang="en-GB" sz="1600" b="0" dirty="0">
                <a:solidFill>
                  <a:schemeClr val="accent1"/>
                </a:solidFill>
              </a:rPr>
              <a:t>Start of the Contract: Q1 2027</a:t>
            </a:r>
          </a:p>
          <a:p>
            <a:pPr algn="just"/>
            <a:r>
              <a:rPr lang="en-GB" sz="1600" dirty="0">
                <a:solidFill>
                  <a:schemeClr val="bg1"/>
                </a:solidFill>
                <a:highlight>
                  <a:srgbClr val="0000FF"/>
                </a:highlight>
              </a:rPr>
              <a:t>Contact:		 Leonel.ferreira@cern.ch</a:t>
            </a:r>
            <a:endParaRPr lang="en-GB" sz="1600" b="0" dirty="0">
              <a:solidFill>
                <a:schemeClr val="accent1"/>
              </a:solidFill>
            </a:endParaRP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F6467D73-A4AA-ECDF-854A-129C3311E967}"/>
              </a:ext>
            </a:extLst>
          </p:cNvPr>
          <p:cNvSpPr txBox="1">
            <a:spLocks/>
          </p:cNvSpPr>
          <p:nvPr/>
        </p:nvSpPr>
        <p:spPr>
          <a:xfrm>
            <a:off x="6523179" y="1366985"/>
            <a:ext cx="5331470" cy="18467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GB" sz="1200" u="sng" dirty="0">
                <a:solidFill>
                  <a:schemeClr val="accent1"/>
                </a:solidFill>
              </a:rPr>
              <a:t>Procurement Code:</a:t>
            </a:r>
            <a:r>
              <a:rPr lang="en-GB" sz="1200" b="0" dirty="0">
                <a:solidFill>
                  <a:schemeClr val="accent1"/>
                </a:solidFill>
              </a:rPr>
              <a:t> </a:t>
            </a:r>
            <a:r>
              <a:rPr lang="en-US" sz="1200" b="0" dirty="0">
                <a:solidFill>
                  <a:schemeClr val="accent1"/>
                </a:solidFill>
              </a:rPr>
              <a:t>09 02 02 00 (Equipment related to chemicals)</a:t>
            </a:r>
          </a:p>
          <a:p>
            <a:pPr>
              <a:lnSpc>
                <a:spcPct val="100000"/>
              </a:lnSpc>
            </a:pPr>
            <a:r>
              <a:rPr lang="en-GB" sz="1200" u="sng" dirty="0">
                <a:solidFill>
                  <a:schemeClr val="accent1"/>
                </a:solidFill>
              </a:rPr>
              <a:t>Cost Range :</a:t>
            </a:r>
            <a:r>
              <a:rPr lang="en-GB" sz="1200" b="0" dirty="0">
                <a:solidFill>
                  <a:schemeClr val="accent1"/>
                </a:solidFill>
              </a:rPr>
              <a:t>     400k - 1.5M CHF</a:t>
            </a:r>
          </a:p>
          <a:p>
            <a:pPr>
              <a:lnSpc>
                <a:spcPct val="100000"/>
              </a:lnSpc>
            </a:pPr>
            <a:r>
              <a:rPr lang="en-GB" sz="1200" u="sng" dirty="0">
                <a:solidFill>
                  <a:schemeClr val="accent1"/>
                </a:solidFill>
              </a:rPr>
              <a:t>Planning:</a:t>
            </a:r>
            <a:r>
              <a:rPr lang="en-GB" sz="1200" b="0" dirty="0">
                <a:solidFill>
                  <a:schemeClr val="accent1"/>
                </a:solidFill>
              </a:rPr>
              <a:t> 	MS:  Published            IT: Q2 2026</a:t>
            </a:r>
          </a:p>
          <a:p>
            <a:r>
              <a:rPr lang="en-GB" sz="2000" b="0" dirty="0">
                <a:solidFill>
                  <a:schemeClr val="accent1"/>
                </a:solidFill>
              </a:rPr>
              <a:t>	</a:t>
            </a:r>
          </a:p>
        </p:txBody>
      </p:sp>
      <p:pic>
        <p:nvPicPr>
          <p:cNvPr id="7" name="Picture 6">
            <a:extLst>
              <a:ext uri="{FF2B5EF4-FFF2-40B4-BE49-F238E27FC236}">
                <a16:creationId xmlns:a16="http://schemas.microsoft.com/office/drawing/2014/main" id="{5B76F87A-6B16-2A47-874E-783A9EAEA4BF}"/>
              </a:ext>
            </a:extLst>
          </p:cNvPr>
          <p:cNvPicPr>
            <a:picLocks noChangeAspect="1"/>
          </p:cNvPicPr>
          <p:nvPr/>
        </p:nvPicPr>
        <p:blipFill>
          <a:blip r:embed="rId3"/>
          <a:stretch>
            <a:fillRect/>
          </a:stretch>
        </p:blipFill>
        <p:spPr>
          <a:xfrm>
            <a:off x="6523179" y="2991612"/>
            <a:ext cx="4464444" cy="2991878"/>
          </a:xfrm>
          <a:prstGeom prst="rect">
            <a:avLst/>
          </a:prstGeom>
        </p:spPr>
      </p:pic>
    </p:spTree>
    <p:extLst>
      <p:ext uri="{BB962C8B-B14F-4D97-AF65-F5344CB8AC3E}">
        <p14:creationId xmlns:p14="http://schemas.microsoft.com/office/powerpoint/2010/main" val="23279783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5DBACEC-2B80-1145-B373-6E0C205E19D7}"/>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737"/>
            <a:ext cx="12192000" cy="6351588"/>
          </a:xfrm>
        </p:spPr>
      </p:pic>
      <p:sp>
        <p:nvSpPr>
          <p:cNvPr id="10" name="Rectangle 9">
            <a:extLst>
              <a:ext uri="{FF2B5EF4-FFF2-40B4-BE49-F238E27FC236}">
                <a16:creationId xmlns:a16="http://schemas.microsoft.com/office/drawing/2014/main" id="{F1A4503E-0EBE-FF75-95A2-2857B23F0AD1}"/>
              </a:ext>
            </a:extLst>
          </p:cNvPr>
          <p:cNvSpPr/>
          <p:nvPr/>
        </p:nvSpPr>
        <p:spPr>
          <a:xfrm>
            <a:off x="7571679" y="5499"/>
            <a:ext cx="462032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7738948" y="418561"/>
            <a:ext cx="4453053" cy="4608512"/>
          </a:xfrm>
        </p:spPr>
        <p:txBody>
          <a:bodyPr vert="horz" lIns="0" tIns="0" rIns="0" bIns="0" rtlCol="0" anchor="t">
            <a:noAutofit/>
          </a:bodyPr>
          <a:lstStyle/>
          <a:p>
            <a:pPr marL="0" indent="0">
              <a:buNone/>
            </a:pPr>
            <a:r>
              <a:rPr lang="fr-CH" altLang="en-US" sz="4400" dirty="0">
                <a:solidFill>
                  <a:schemeClr val="bg2"/>
                </a:solidFill>
                <a:ea typeface="+mj-ea"/>
                <a:cs typeface="+mj-cs"/>
              </a:rPr>
              <a:t>Electronics</a:t>
            </a:r>
            <a:endParaRPr lang="fr-CH" altLang="en-US" sz="4400" dirty="0">
              <a:solidFill>
                <a:schemeClr val="bg2"/>
              </a:solidFill>
              <a:cs typeface="Calibri"/>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36</a:t>
            </a:fld>
            <a:endParaRPr lang="en-US" dirty="0"/>
          </a:p>
        </p:txBody>
      </p:sp>
    </p:spTree>
    <p:extLst>
      <p:ext uri="{BB962C8B-B14F-4D97-AF65-F5344CB8AC3E}">
        <p14:creationId xmlns:p14="http://schemas.microsoft.com/office/powerpoint/2010/main" val="3641108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9AD7B3-3F77-C764-6FB4-7A4A14D8E97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748B708-825A-2C83-1B0D-FF2D4038B828}"/>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4" name="Title 1">
            <a:extLst>
              <a:ext uri="{FF2B5EF4-FFF2-40B4-BE49-F238E27FC236}">
                <a16:creationId xmlns:a16="http://schemas.microsoft.com/office/drawing/2014/main" id="{30B674B4-A22D-1919-7A1C-711F14AF62E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ea typeface="+mj-lt"/>
                <a:cs typeface="+mj-lt"/>
              </a:rPr>
              <a:t>CRP anode </a:t>
            </a:r>
            <a:r>
              <a:rPr lang="fr-CH" sz="2800" dirty="0" err="1">
                <a:solidFill>
                  <a:schemeClr val="tx1">
                    <a:lumMod val="60000"/>
                    <a:lumOff val="40000"/>
                  </a:schemeClr>
                </a:solidFill>
                <a:effectLst>
                  <a:outerShdw blurRad="38100" dist="38100" dir="2700000" algn="tl">
                    <a:srgbClr val="000000">
                      <a:alpha val="43137"/>
                    </a:srgbClr>
                  </a:outerShdw>
                </a:effectLst>
                <a:ea typeface="+mj-lt"/>
                <a:cs typeface="+mj-lt"/>
              </a:rPr>
              <a:t>drilling</a:t>
            </a:r>
            <a:r>
              <a:rPr lang="fr-CH" sz="2800" dirty="0">
                <a:solidFill>
                  <a:schemeClr val="tx1">
                    <a:lumMod val="60000"/>
                    <a:lumOff val="40000"/>
                  </a:schemeClr>
                </a:solidFill>
                <a:effectLst>
                  <a:outerShdw blurRad="38100" dist="38100" dir="2700000" algn="tl">
                    <a:srgbClr val="000000">
                      <a:alpha val="43137"/>
                    </a:srgbClr>
                  </a:outerShdw>
                </a:effectLst>
                <a:ea typeface="+mj-lt"/>
                <a:cs typeface="+mj-lt"/>
              </a:rPr>
              <a:t> and </a:t>
            </a:r>
            <a:r>
              <a:rPr lang="fr-CH" sz="2800" dirty="0" err="1">
                <a:solidFill>
                  <a:schemeClr val="tx1">
                    <a:lumMod val="60000"/>
                    <a:lumOff val="40000"/>
                  </a:schemeClr>
                </a:solidFill>
                <a:effectLst>
                  <a:outerShdw blurRad="38100" dist="38100" dir="2700000" algn="tl">
                    <a:srgbClr val="000000">
                      <a:alpha val="43137"/>
                    </a:srgbClr>
                  </a:outerShdw>
                </a:effectLst>
                <a:ea typeface="+mj-lt"/>
                <a:cs typeface="+mj-lt"/>
              </a:rPr>
              <a:t>milling</a:t>
            </a:r>
            <a:endParaRPr lang="en-US" dirty="0" err="1">
              <a:solidFill>
                <a:schemeClr val="tx1">
                  <a:lumMod val="60000"/>
                  <a:lumOff val="40000"/>
                </a:schemeClr>
              </a:solidFill>
            </a:endParaRPr>
          </a:p>
        </p:txBody>
      </p:sp>
      <p:sp>
        <p:nvSpPr>
          <p:cNvPr id="5" name="Text Placeholder 3">
            <a:extLst>
              <a:ext uri="{FF2B5EF4-FFF2-40B4-BE49-F238E27FC236}">
                <a16:creationId xmlns:a16="http://schemas.microsoft.com/office/drawing/2014/main" id="{DD353C60-286E-C461-4926-59D5C919F616}"/>
              </a:ext>
            </a:extLst>
          </p:cNvPr>
          <p:cNvSpPr txBox="1">
            <a:spLocks/>
          </p:cNvSpPr>
          <p:nvPr/>
        </p:nvSpPr>
        <p:spPr>
          <a:xfrm>
            <a:off x="566057" y="1366985"/>
            <a:ext cx="4831923" cy="4468948"/>
          </a:xfrm>
          <a:prstGeom prst="rect">
            <a:avLst/>
          </a:prstGeom>
        </p:spPr>
        <p:txBody>
          <a:bodyPr lIns="91440" tIns="45720" rIns="91440" bIns="45720" anchor="t"/>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p>
          <a:p>
            <a:pPr algn="just"/>
            <a:r>
              <a:rPr lang="en-GB" sz="1600" b="0" dirty="0">
                <a:solidFill>
                  <a:schemeClr val="accent1"/>
                </a:solidFill>
                <a:ea typeface="+mn-lt"/>
                <a:cs typeface="+mn-lt"/>
              </a:rPr>
              <a:t>Supply of 700 large PCBs drilled and milled with high precision for the DUNE Charge Readout Planes (CRP) anode fabrication.</a:t>
            </a:r>
            <a:endParaRPr lang="en-GB" dirty="0">
              <a:solidFill>
                <a:schemeClr val="accent1"/>
              </a:solidFill>
            </a:endParaRPr>
          </a:p>
          <a:p>
            <a:pPr algn="just"/>
            <a:r>
              <a:rPr lang="en-GB" sz="1600" b="0" dirty="0">
                <a:solidFill>
                  <a:schemeClr val="accent1"/>
                </a:solidFill>
                <a:ea typeface="+mn-lt"/>
                <a:cs typeface="+mn-lt"/>
              </a:rPr>
              <a:t>Drilling and milling of 700 PCB circuits, each being clad on both sides with a 35 µm copper layer having </a:t>
            </a:r>
            <a:r>
              <a:rPr lang="en-GB" sz="1600" b="0" dirty="0" err="1">
                <a:solidFill>
                  <a:schemeClr val="accent1"/>
                </a:solidFill>
                <a:ea typeface="+mn-lt"/>
                <a:cs typeface="+mn-lt"/>
              </a:rPr>
              <a:t>photolitographed</a:t>
            </a:r>
            <a:r>
              <a:rPr lang="en-GB" sz="1600" b="0" dirty="0">
                <a:solidFill>
                  <a:schemeClr val="accent1"/>
                </a:solidFill>
                <a:ea typeface="+mn-lt"/>
                <a:cs typeface="+mn-lt"/>
              </a:rPr>
              <a:t> strip patterns. </a:t>
            </a:r>
            <a:endParaRPr lang="en-GB" dirty="0">
              <a:solidFill>
                <a:schemeClr val="accent1"/>
              </a:solidFill>
              <a:cs typeface="Arial" panose="020B0604020202020204"/>
            </a:endParaRPr>
          </a:p>
          <a:p>
            <a:pPr algn="just"/>
            <a:r>
              <a:rPr lang="en-GB" sz="1600" b="0" dirty="0">
                <a:solidFill>
                  <a:schemeClr val="accent1"/>
                </a:solidFill>
                <a:ea typeface="+mn-lt"/>
                <a:cs typeface="+mn-lt"/>
              </a:rPr>
              <a:t>Each PCB is  3.4 meters long and 1.7 meters wide requiring  high density of 2.4 mm holes (&gt;130,000 holes per </a:t>
            </a:r>
            <a:r>
              <a:rPr lang="en-GB" sz="1600" b="0" dirty="0" err="1">
                <a:solidFill>
                  <a:schemeClr val="accent1"/>
                </a:solidFill>
                <a:ea typeface="+mn-lt"/>
                <a:cs typeface="+mn-lt"/>
              </a:rPr>
              <a:t>msq</a:t>
            </a:r>
            <a:r>
              <a:rPr lang="en-GB" sz="1600" b="0" dirty="0">
                <a:solidFill>
                  <a:schemeClr val="accent1"/>
                </a:solidFill>
                <a:ea typeface="+mn-lt"/>
                <a:cs typeface="+mn-lt"/>
              </a:rPr>
              <a:t>.). High precision on the dimensions and the absolute position of the holes is also required (50 microns). </a:t>
            </a:r>
            <a:endParaRPr lang="en-GB" dirty="0">
              <a:solidFill>
                <a:schemeClr val="accent1"/>
              </a:solidFill>
            </a:endParaRPr>
          </a:p>
          <a:p>
            <a:pPr algn="just"/>
            <a:r>
              <a:rPr lang="en-GB" sz="1600" b="0" dirty="0">
                <a:solidFill>
                  <a:schemeClr val="accent1"/>
                </a:solidFill>
              </a:rPr>
              <a:t>Start of the Contract: Q2 2026</a:t>
            </a:r>
            <a:endParaRPr lang="en-GB" sz="1600" b="0" dirty="0">
              <a:solidFill>
                <a:schemeClr val="accent1"/>
              </a:solidFill>
              <a:cs typeface="Arial"/>
            </a:endParaRP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F992729E-F5D6-DBD0-1A26-10BB01578BD4}"/>
              </a:ext>
            </a:extLst>
          </p:cNvPr>
          <p:cNvSpPr txBox="1">
            <a:spLocks/>
          </p:cNvSpPr>
          <p:nvPr/>
        </p:nvSpPr>
        <p:spPr>
          <a:xfrm>
            <a:off x="6860530" y="1446868"/>
            <a:ext cx="5331470" cy="1982132"/>
          </a:xfrm>
          <a:prstGeom prst="rect">
            <a:avLst/>
          </a:prstGeom>
        </p:spPr>
        <p:txBody>
          <a:bodyPr lIns="91440" tIns="45720" rIns="91440" bIns="45720" anchor="t"/>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GB" sz="1600" b="0" dirty="0">
                <a:solidFill>
                  <a:schemeClr val="accent1"/>
                </a:solidFill>
                <a:latin typeface="Arial"/>
                <a:cs typeface="Arial"/>
              </a:rPr>
              <a:t>03 02 10 00</a:t>
            </a:r>
            <a:r>
              <a:rPr lang="en-US" sz="1600" b="0" dirty="0">
                <a:solidFill>
                  <a:schemeClr val="accent1"/>
                </a:solidFill>
                <a:latin typeface="Arial"/>
                <a:cs typeface="Arial"/>
              </a:rPr>
              <a:t> </a:t>
            </a:r>
            <a:r>
              <a:rPr lang="en-US" sz="1600" b="0" dirty="0">
                <a:solidFill>
                  <a:schemeClr val="accent1"/>
                </a:solidFill>
              </a:rPr>
              <a:t>(</a:t>
            </a:r>
            <a:r>
              <a:rPr lang="en-US" sz="1600" b="0" dirty="0">
                <a:solidFill>
                  <a:schemeClr val="accent1"/>
                </a:solidFill>
                <a:ea typeface="+mn-lt"/>
                <a:cs typeface="+mn-lt"/>
              </a:rPr>
              <a:t>Printed circuits</a:t>
            </a:r>
            <a:r>
              <a:rPr lang="en-US" sz="1600" b="0" dirty="0">
                <a:solidFill>
                  <a:schemeClr val="accent1"/>
                </a:solidFill>
              </a:rPr>
              <a:t>)</a:t>
            </a:r>
          </a:p>
          <a:p>
            <a:r>
              <a:rPr lang="en-GB" sz="1600" u="sng" dirty="0">
                <a:solidFill>
                  <a:schemeClr val="accent1"/>
                </a:solidFill>
              </a:rPr>
              <a:t>Cost Range:</a:t>
            </a:r>
            <a:r>
              <a:rPr lang="en-GB" sz="1600" b="0" dirty="0">
                <a:solidFill>
                  <a:schemeClr val="accent1"/>
                </a:solidFill>
              </a:rPr>
              <a:t> 	  400k - 1.5M CHF</a:t>
            </a:r>
            <a:endParaRPr lang="en-GB" sz="1600" b="0" dirty="0">
              <a:solidFill>
                <a:schemeClr val="accent1"/>
              </a:solidFill>
              <a:cs typeface="Arial"/>
            </a:endParaRPr>
          </a:p>
          <a:p>
            <a:r>
              <a:rPr lang="en-GB" sz="1600" u="sng" dirty="0">
                <a:solidFill>
                  <a:schemeClr val="accent1"/>
                </a:solidFill>
              </a:rPr>
              <a:t>Planning:</a:t>
            </a:r>
            <a:r>
              <a:rPr lang="en-GB" sz="1600" b="0" dirty="0">
                <a:solidFill>
                  <a:schemeClr val="accent1"/>
                </a:solidFill>
              </a:rPr>
              <a:t> 	  MS:  	Q1 2026</a:t>
            </a:r>
            <a:endParaRPr lang="en-GB" sz="1600" b="0" dirty="0">
              <a:solidFill>
                <a:schemeClr val="accent1"/>
              </a:solidFill>
              <a:cs typeface="Arial"/>
            </a:endParaRPr>
          </a:p>
          <a:p>
            <a:r>
              <a:rPr lang="en-GB" sz="1600" b="0" dirty="0">
                <a:solidFill>
                  <a:schemeClr val="accent1"/>
                </a:solidFill>
              </a:rPr>
              <a:t>		  IT: 	Q2 2026</a:t>
            </a:r>
            <a:endParaRPr lang="en-GB" dirty="0">
              <a:solidFill>
                <a:schemeClr val="accent1"/>
              </a:solidFill>
            </a:endParaRPr>
          </a:p>
          <a:p>
            <a:r>
              <a:rPr lang="en-GB" sz="1600" dirty="0">
                <a:solidFill>
                  <a:schemeClr val="bg1"/>
                </a:solidFill>
                <a:highlight>
                  <a:srgbClr val="0000FF"/>
                </a:highlight>
              </a:rPr>
              <a:t>Contact:		 </a:t>
            </a:r>
            <a:r>
              <a:rPr lang="en-GB" sz="1600" b="0" dirty="0">
                <a:solidFill>
                  <a:schemeClr val="bg1"/>
                </a:solidFill>
                <a:highlight>
                  <a:srgbClr val="0000FF"/>
                </a:highlight>
                <a:ea typeface="+mn-lt"/>
                <a:cs typeface="+mn-lt"/>
              </a:rPr>
              <a:t>jeremie.alexandre.merlin@cern.ch</a:t>
            </a:r>
            <a:r>
              <a:rPr lang="en-GB" sz="1600" dirty="0">
                <a:solidFill>
                  <a:schemeClr val="bg1"/>
                </a:solidFill>
                <a:highlight>
                  <a:srgbClr val="0000FF"/>
                </a:highlight>
              </a:rPr>
              <a:t> </a:t>
            </a:r>
            <a:r>
              <a:rPr lang="en-GB" sz="2000" b="0" dirty="0">
                <a:solidFill>
                  <a:schemeClr val="accent1"/>
                </a:solidFill>
              </a:rPr>
              <a:t>	</a:t>
            </a:r>
            <a:endParaRPr lang="en-GB" sz="2000" b="0" dirty="0">
              <a:solidFill>
                <a:schemeClr val="accent1"/>
              </a:solidFill>
              <a:cs typeface="Arial"/>
            </a:endParaRPr>
          </a:p>
        </p:txBody>
      </p:sp>
    </p:spTree>
    <p:extLst>
      <p:ext uri="{BB962C8B-B14F-4D97-AF65-F5344CB8AC3E}">
        <p14:creationId xmlns:p14="http://schemas.microsoft.com/office/powerpoint/2010/main" val="38699965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9">
            <a:extLst>
              <a:ext uri="{FF2B5EF4-FFF2-40B4-BE49-F238E27FC236}">
                <a16:creationId xmlns:a16="http://schemas.microsoft.com/office/drawing/2014/main" id="{1921974C-6BA2-90F4-154C-C44AD0A6F9E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4762"/>
            <a:ext cx="12192000" cy="6351588"/>
          </a:xfrm>
          <a:prstGeom prst="rect">
            <a:avLst/>
          </a:prstGeom>
          <a:pattFill prst="lgCheck">
            <a:fgClr>
              <a:schemeClr val="accent4"/>
            </a:fgClr>
            <a:bgClr>
              <a:schemeClr val="bg1"/>
            </a:bgClr>
          </a:pattFill>
        </p:spPr>
      </p:pic>
      <p:sp>
        <p:nvSpPr>
          <p:cNvPr id="2" name="Rectangle 1">
            <a:extLst>
              <a:ext uri="{FF2B5EF4-FFF2-40B4-BE49-F238E27FC236}">
                <a16:creationId xmlns:a16="http://schemas.microsoft.com/office/drawing/2014/main" id="{FECD7DAB-CAC6-44E7-DE92-BF413EDBA92D}"/>
              </a:ext>
            </a:extLst>
          </p:cNvPr>
          <p:cNvSpPr/>
          <p:nvPr/>
        </p:nvSpPr>
        <p:spPr>
          <a:xfrm>
            <a:off x="7932738" y="-13077"/>
            <a:ext cx="4259262" cy="636942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8345449" y="217476"/>
            <a:ext cx="3708400" cy="1065742"/>
          </a:xfrm>
        </p:spPr>
        <p:txBody>
          <a:bodyPr/>
          <a:lstStyle/>
          <a:p>
            <a:r>
              <a:rPr lang="en-US" sz="4400" dirty="0"/>
              <a:t>Construction,</a:t>
            </a:r>
            <a:br>
              <a:rPr lang="en-US" sz="4400" dirty="0"/>
            </a:br>
            <a:r>
              <a:rPr lang="en-US" sz="4400" dirty="0"/>
              <a:t>Onsite &amp; Offsite Services</a:t>
            </a:r>
            <a:endParaRPr lang="en-US" sz="4400" dirty="0">
              <a:solidFill>
                <a:schemeClr val="bg2"/>
              </a:solidFill>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38</a:t>
            </a:fld>
            <a:endParaRPr lang="en-US" dirty="0"/>
          </a:p>
        </p:txBody>
      </p:sp>
    </p:spTree>
    <p:extLst>
      <p:ext uri="{BB962C8B-B14F-4D97-AF65-F5344CB8AC3E}">
        <p14:creationId xmlns:p14="http://schemas.microsoft.com/office/powerpoint/2010/main" val="2833945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336726"/>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Construction of new Building 140 (MS-5104/SCE)</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240347" y="951104"/>
            <a:ext cx="4971733" cy="2773974"/>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 :</a:t>
            </a:r>
          </a:p>
          <a:p>
            <a:r>
              <a:rPr lang="en-GB" sz="1600" b="0" dirty="0">
                <a:solidFill>
                  <a:schemeClr val="accent1"/>
                </a:solidFill>
              </a:rPr>
              <a:t>General contractor to construct new Building 140 on CERN’s Meyrin site in Switzerland.</a:t>
            </a:r>
          </a:p>
          <a:p>
            <a:r>
              <a:rPr lang="en-GB" sz="1600" b="0" dirty="0">
                <a:solidFill>
                  <a:schemeClr val="accent1"/>
                </a:solidFill>
              </a:rPr>
              <a:t>Highly-performing mechanical, electrical, plumbing (MEP) and façade system to achieve recognised sustainability accreditation. </a:t>
            </a:r>
          </a:p>
          <a:p>
            <a:r>
              <a:rPr lang="en-GB" sz="1600" b="0" dirty="0">
                <a:solidFill>
                  <a:schemeClr val="accent1"/>
                </a:solidFill>
              </a:rPr>
              <a:t>The building will provide a new council chamber, EP workshops, a learning centre and media facilities and will be constructed in two phases</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273760" y="419878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01 02 01 00/ 01/ 02</a:t>
            </a:r>
          </a:p>
          <a:p>
            <a:r>
              <a:rPr lang="en-GB" sz="1600" u="sng" dirty="0">
                <a:solidFill>
                  <a:schemeClr val="accent1"/>
                </a:solidFill>
              </a:rPr>
              <a:t>Cost Range :</a:t>
            </a:r>
            <a:r>
              <a:rPr lang="en-GB" sz="1600" b="0" dirty="0">
                <a:solidFill>
                  <a:schemeClr val="accent1"/>
                </a:solidFill>
              </a:rPr>
              <a:t> 	&gt; 10M CHF</a:t>
            </a:r>
          </a:p>
          <a:p>
            <a:r>
              <a:rPr lang="en-GB" sz="1600" u="sng" dirty="0">
                <a:solidFill>
                  <a:schemeClr val="accent1"/>
                </a:solidFill>
              </a:rPr>
              <a:t>Planning:</a:t>
            </a:r>
            <a:r>
              <a:rPr lang="en-GB" sz="1600" b="0" dirty="0">
                <a:solidFill>
                  <a:schemeClr val="accent1"/>
                </a:solidFill>
              </a:rPr>
              <a:t> 	MS Published (MS-5104) / IT Q1 2026</a:t>
            </a:r>
          </a:p>
          <a:p>
            <a:r>
              <a:rPr lang="en-GB" sz="1600" dirty="0">
                <a:solidFill>
                  <a:schemeClr val="bg1"/>
                </a:solidFill>
                <a:highlight>
                  <a:srgbClr val="0000FF"/>
                </a:highlight>
              </a:rPr>
              <a:t>Contact:		baptiste.mercier@cern.ch</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F36783EC-00E7-C503-BB82-983D14544E47}"/>
              </a:ext>
            </a:extLst>
          </p:cNvPr>
          <p:cNvSpPr>
            <a:spLocks noGrp="1"/>
          </p:cNvSpPr>
          <p:nvPr>
            <p:ph type="sldNum" sz="quarter" idx="12"/>
          </p:nvPr>
        </p:nvSpPr>
        <p:spPr/>
        <p:txBody>
          <a:bodyPr/>
          <a:lstStyle/>
          <a:p>
            <a:fld id="{36B5EA5A-BC32-A742-B11B-8E7414D5B535}" type="slidenum">
              <a:rPr lang="en-US" smtClean="0"/>
              <a:pPr/>
              <a:t>39</a:t>
            </a:fld>
            <a:endParaRPr lang="en-US" dirty="0"/>
          </a:p>
        </p:txBody>
      </p:sp>
      <p:pic>
        <p:nvPicPr>
          <p:cNvPr id="2" name="Picture 1">
            <a:extLst>
              <a:ext uri="{FF2B5EF4-FFF2-40B4-BE49-F238E27FC236}">
                <a16:creationId xmlns:a16="http://schemas.microsoft.com/office/drawing/2014/main" id="{358960D5-0E56-DF72-754C-44EF76A7AD1C}"/>
              </a:ext>
            </a:extLst>
          </p:cNvPr>
          <p:cNvPicPr>
            <a:picLocks noChangeAspect="1"/>
          </p:cNvPicPr>
          <p:nvPr/>
        </p:nvPicPr>
        <p:blipFill>
          <a:blip r:embed="rId3"/>
          <a:stretch>
            <a:fillRect/>
          </a:stretch>
        </p:blipFill>
        <p:spPr>
          <a:xfrm>
            <a:off x="5732691" y="951104"/>
            <a:ext cx="5514430" cy="3380585"/>
          </a:xfrm>
          <a:prstGeom prst="rect">
            <a:avLst/>
          </a:prstGeom>
        </p:spPr>
      </p:pic>
      <p:pic>
        <p:nvPicPr>
          <p:cNvPr id="3" name="Picture 2">
            <a:extLst>
              <a:ext uri="{FF2B5EF4-FFF2-40B4-BE49-F238E27FC236}">
                <a16:creationId xmlns:a16="http://schemas.microsoft.com/office/drawing/2014/main" id="{0BC554D9-3A47-3C95-6A69-1A92E7276ED5}"/>
              </a:ext>
            </a:extLst>
          </p:cNvPr>
          <p:cNvPicPr>
            <a:picLocks noChangeAspect="1"/>
          </p:cNvPicPr>
          <p:nvPr/>
        </p:nvPicPr>
        <p:blipFill>
          <a:blip r:embed="rId4"/>
          <a:stretch>
            <a:fillRect/>
          </a:stretch>
        </p:blipFill>
        <p:spPr>
          <a:xfrm>
            <a:off x="7104798" y="4198788"/>
            <a:ext cx="3084897" cy="2077958"/>
          </a:xfrm>
          <a:prstGeom prst="rect">
            <a:avLst/>
          </a:prstGeom>
        </p:spPr>
      </p:pic>
    </p:spTree>
    <p:extLst>
      <p:ext uri="{BB962C8B-B14F-4D97-AF65-F5344CB8AC3E}">
        <p14:creationId xmlns:p14="http://schemas.microsoft.com/office/powerpoint/2010/main" val="674676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SRF/SA18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Cooling</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and ventilation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systems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(MS-5136)</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85888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Design, supply, installation, test and commissioning of all the HVAC systems and the air treatment system in the new building SA18 at Point 1.8 of the LHC.</a:t>
            </a:r>
          </a:p>
          <a:p>
            <a:pPr algn="just"/>
            <a:r>
              <a:rPr lang="en-GB" sz="1600" b="0" dirty="0">
                <a:solidFill>
                  <a:schemeClr val="accent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Experience in the installation of HVAC systems of similar size and complexity.</a:t>
            </a:r>
          </a:p>
          <a:p>
            <a:pPr marL="285750" indent="-285750" algn="just">
              <a:spcBef>
                <a:spcPts val="0"/>
              </a:spcBef>
              <a:buFont typeface="Arial" panose="020B0604020202020204" pitchFamily="34" charset="0"/>
              <a:buChar char="•"/>
            </a:pPr>
            <a:r>
              <a:rPr lang="en-GB" sz="1600" b="0" dirty="0">
                <a:solidFill>
                  <a:schemeClr val="accent1"/>
                </a:solidFill>
              </a:rPr>
              <a:t>Experience in the installation of air treatment systems with wet scrubbers.</a:t>
            </a:r>
          </a:p>
          <a:p>
            <a:pPr marL="285750" indent="-285750" algn="just">
              <a:spcBef>
                <a:spcPts val="0"/>
              </a:spcBef>
              <a:buFont typeface="Arial" panose="020B0604020202020204" pitchFamily="34" charset="0"/>
              <a:buChar char="•"/>
            </a:pPr>
            <a:r>
              <a:rPr lang="en-GB" sz="1600" b="0" dirty="0">
                <a:solidFill>
                  <a:schemeClr val="accent1"/>
                </a:solidFill>
              </a:rPr>
              <a:t>Experience in the execution of similar projects in accordance with applicable regulations.</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Q2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01 03 00 00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5 MCHF </a:t>
            </a:r>
            <a:r>
              <a:rPr lang="en-GB" sz="1600" b="0" dirty="0">
                <a:solidFill>
                  <a:schemeClr val="accent1"/>
                </a:solidFill>
                <a:sym typeface="Wingdings" panose="05000000000000000000" pitchFamily="2" charset="2"/>
              </a:rPr>
              <a:t> 10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Q1 2026</a:t>
            </a:r>
          </a:p>
          <a:p>
            <a:r>
              <a:rPr lang="en-GB" sz="1600" b="0" dirty="0">
                <a:solidFill>
                  <a:schemeClr val="accent1"/>
                </a:solidFill>
              </a:rPr>
              <a:t>		IT: 	Q1 2026</a:t>
            </a:r>
          </a:p>
          <a:p>
            <a:r>
              <a:rPr lang="en-GB" sz="1600" dirty="0">
                <a:solidFill>
                  <a:schemeClr val="bg1"/>
                </a:solidFill>
                <a:highlight>
                  <a:srgbClr val="0000FF"/>
                </a:highlight>
              </a:rPr>
              <a:t>Contact:		theodoros.aivaliotis@cern.ch</a:t>
            </a:r>
            <a:r>
              <a:rPr lang="en-GB" sz="2000" b="0" dirty="0">
                <a:solidFill>
                  <a:schemeClr val="accent1"/>
                </a:solidFill>
              </a:rPr>
              <a:t>	</a:t>
            </a:r>
          </a:p>
        </p:txBody>
      </p:sp>
      <p:pic>
        <p:nvPicPr>
          <p:cNvPr id="8" name="Picture 7">
            <a:extLst>
              <a:ext uri="{FF2B5EF4-FFF2-40B4-BE49-F238E27FC236}">
                <a16:creationId xmlns:a16="http://schemas.microsoft.com/office/drawing/2014/main" id="{1CF75125-AA5F-C891-EE9E-383E99BCDB2E}"/>
              </a:ext>
            </a:extLst>
          </p:cNvPr>
          <p:cNvPicPr>
            <a:picLocks noChangeAspect="1"/>
          </p:cNvPicPr>
          <p:nvPr/>
        </p:nvPicPr>
        <p:blipFill rotWithShape="1">
          <a:blip r:embed="rId3"/>
          <a:srcRect t="5744"/>
          <a:stretch/>
        </p:blipFill>
        <p:spPr>
          <a:xfrm>
            <a:off x="7096350" y="3809343"/>
            <a:ext cx="4463503" cy="2416528"/>
          </a:xfrm>
          <a:prstGeom prst="rect">
            <a:avLst/>
          </a:prstGeom>
        </p:spPr>
      </p:pic>
    </p:spTree>
    <p:extLst>
      <p:ext uri="{BB962C8B-B14F-4D97-AF65-F5344CB8AC3E}">
        <p14:creationId xmlns:p14="http://schemas.microsoft.com/office/powerpoint/2010/main" val="12037054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0AB9C-5E77-2D19-3765-E5D84E539A3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806E99B-99F4-45A7-0048-30CC18660CAA}"/>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
        <p:nvSpPr>
          <p:cNvPr id="4" name="Title 1">
            <a:extLst>
              <a:ext uri="{FF2B5EF4-FFF2-40B4-BE49-F238E27FC236}">
                <a16:creationId xmlns:a16="http://schemas.microsoft.com/office/drawing/2014/main" id="{25C201F3-EF31-95D7-4D9C-207C3A8BB7F1}"/>
              </a:ext>
            </a:extLst>
          </p:cNvPr>
          <p:cNvSpPr txBox="1">
            <a:spLocks/>
          </p:cNvSpPr>
          <p:nvPr/>
        </p:nvSpPr>
        <p:spPr>
          <a:xfrm>
            <a:off x="566057" y="386110"/>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Maintenance, Consolidation and Upgrade of the High Voltage </a:t>
            </a:r>
          </a:p>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Protection Relays at CERN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(MS-5120/EN) </a:t>
            </a:r>
          </a:p>
        </p:txBody>
      </p:sp>
      <p:sp>
        <p:nvSpPr>
          <p:cNvPr id="7" name="Text Placeholder 3">
            <a:extLst>
              <a:ext uri="{FF2B5EF4-FFF2-40B4-BE49-F238E27FC236}">
                <a16:creationId xmlns:a16="http://schemas.microsoft.com/office/drawing/2014/main" id="{B15E8856-56CB-50F9-7D9A-9D1100519250}"/>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Consolidation and Upgrade of the protection relays </a:t>
            </a:r>
          </a:p>
          <a:p>
            <a:pPr marL="285750" indent="-285750" algn="just">
              <a:spcBef>
                <a:spcPts val="0"/>
              </a:spcBef>
              <a:buFont typeface="Arial" panose="020B0604020202020204" pitchFamily="34" charset="0"/>
              <a:buChar char="•"/>
            </a:pPr>
            <a:r>
              <a:rPr lang="en-GB" sz="1400" b="0" dirty="0">
                <a:solidFill>
                  <a:schemeClr val="accent1"/>
                </a:solidFill>
              </a:rPr>
              <a:t>Preventive and corrective maintenance of current protection relays</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b="0" dirty="0">
                <a:solidFill>
                  <a:schemeClr val="accent1"/>
                </a:solidFill>
              </a:rPr>
              <a:t> 3 years (+ 4 optional 1-y extension)</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be able to demonstrate that it has competence for preventive maintenance and corrective maintenance of HV protection relays and shall be able to demonstrate that it has the needed equipment for testing the protection relays (secondary injection test equipment).</a:t>
            </a:r>
          </a:p>
        </p:txBody>
      </p:sp>
      <p:sp>
        <p:nvSpPr>
          <p:cNvPr id="8" name="TextBox 7">
            <a:extLst>
              <a:ext uri="{FF2B5EF4-FFF2-40B4-BE49-F238E27FC236}">
                <a16:creationId xmlns:a16="http://schemas.microsoft.com/office/drawing/2014/main" id="{86481365-450F-0567-184B-79D2C7D5E1A5}"/>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fi-FI" dirty="0">
                <a:solidFill>
                  <a:prstClr val="white"/>
                </a:solidFill>
              </a:rPr>
              <a:t>joni.leppilahti@cern.ch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FE66C5D7-E9C3-B24F-FAD3-A65C36071B6D}"/>
              </a:ext>
            </a:extLst>
          </p:cNvPr>
          <p:cNvSpPr txBox="1">
            <a:spLocks/>
          </p:cNvSpPr>
          <p:nvPr/>
        </p:nvSpPr>
        <p:spPr>
          <a:xfrm>
            <a:off x="227161" y="1430103"/>
            <a:ext cx="6589821"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13030200 - Maintenance of high-voltage electrical boards</a:t>
            </a:r>
          </a:p>
          <a:p>
            <a:r>
              <a:rPr lang="en-GB" sz="1400" u="sng" dirty="0">
                <a:solidFill>
                  <a:schemeClr val="accent1"/>
                </a:solidFill>
              </a:rPr>
              <a:t>Cost Range :</a:t>
            </a:r>
            <a:r>
              <a:rPr lang="en-GB" sz="1400" b="0" dirty="0">
                <a:solidFill>
                  <a:schemeClr val="accent1"/>
                </a:solidFill>
              </a:rPr>
              <a:t>  0.4 – 1.5 M CHF</a:t>
            </a:r>
          </a:p>
          <a:p>
            <a:r>
              <a:rPr lang="en-GB" sz="1400" u="sng" dirty="0">
                <a:solidFill>
                  <a:schemeClr val="accent1"/>
                </a:solidFill>
              </a:rPr>
              <a:t>Planning:</a:t>
            </a:r>
            <a:r>
              <a:rPr lang="en-GB" sz="1400" b="0" dirty="0">
                <a:solidFill>
                  <a:schemeClr val="accent1"/>
                </a:solidFill>
              </a:rPr>
              <a:t> 	MS : Published</a:t>
            </a:r>
          </a:p>
          <a:p>
            <a:pPr>
              <a:spcBef>
                <a:spcPts val="0"/>
              </a:spcBef>
            </a:pPr>
            <a:r>
              <a:rPr lang="en-GB" sz="1400" b="0" dirty="0">
                <a:solidFill>
                  <a:schemeClr val="accent1"/>
                </a:solidFill>
              </a:rPr>
              <a:t>	IT: </a:t>
            </a:r>
            <a:r>
              <a:rPr lang="en-GB" sz="1400" b="0" dirty="0">
                <a:solidFill>
                  <a:srgbClr val="FF0000"/>
                </a:solidFill>
              </a:rPr>
              <a:t>Q4 2025</a:t>
            </a:r>
          </a:p>
          <a:p>
            <a:pPr>
              <a:spcBef>
                <a:spcPts val="0"/>
              </a:spcBef>
            </a:pPr>
            <a:r>
              <a:rPr lang="en-GB" sz="1400" b="0" dirty="0">
                <a:solidFill>
                  <a:schemeClr val="accent1"/>
                </a:solidFill>
              </a:rPr>
              <a:t>	Contract start: Q2 2026</a:t>
            </a:r>
          </a:p>
        </p:txBody>
      </p:sp>
      <p:pic>
        <p:nvPicPr>
          <p:cNvPr id="6" name="Picture 5">
            <a:extLst>
              <a:ext uri="{FF2B5EF4-FFF2-40B4-BE49-F238E27FC236}">
                <a16:creationId xmlns:a16="http://schemas.microsoft.com/office/drawing/2014/main" id="{2DFB080A-84A1-647E-BCEC-3AC49A758D47}"/>
              </a:ext>
            </a:extLst>
          </p:cNvPr>
          <p:cNvPicPr>
            <a:picLocks noChangeAspect="1"/>
          </p:cNvPicPr>
          <p:nvPr/>
        </p:nvPicPr>
        <p:blipFill>
          <a:blip r:embed="rId3"/>
          <a:stretch>
            <a:fillRect/>
          </a:stretch>
        </p:blipFill>
        <p:spPr>
          <a:xfrm>
            <a:off x="6816983" y="1495681"/>
            <a:ext cx="4752409" cy="3564307"/>
          </a:xfrm>
          <a:prstGeom prst="rect">
            <a:avLst/>
          </a:prstGeom>
        </p:spPr>
      </p:pic>
      <p:sp>
        <p:nvSpPr>
          <p:cNvPr id="2" name="TextBox 1">
            <a:extLst>
              <a:ext uri="{FF2B5EF4-FFF2-40B4-BE49-F238E27FC236}">
                <a16:creationId xmlns:a16="http://schemas.microsoft.com/office/drawing/2014/main" id="{7C7B44E8-772D-07CE-53B1-A103117B5EC0}"/>
              </a:ext>
            </a:extLst>
          </p:cNvPr>
          <p:cNvSpPr txBox="1"/>
          <p:nvPr/>
        </p:nvSpPr>
        <p:spPr>
          <a:xfrm>
            <a:off x="10922846" y="5036291"/>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4"/>
              </a:rPr>
              <a:t>© CERN</a:t>
            </a:r>
            <a:r>
              <a:rPr lang="en-GB" sz="1100" b="0" i="0" dirty="0">
                <a:solidFill>
                  <a:srgbClr val="000000"/>
                </a:solidFill>
                <a:effectLst/>
                <a:latin typeface="verdana" panose="020B0604030504040204" pitchFamily="34" charset="0"/>
              </a:rPr>
              <a:t> </a:t>
            </a:r>
            <a:endParaRPr lang="en-GB" sz="1100" dirty="0"/>
          </a:p>
        </p:txBody>
      </p:sp>
    </p:spTree>
    <p:extLst>
      <p:ext uri="{BB962C8B-B14F-4D97-AF65-F5344CB8AC3E}">
        <p14:creationId xmlns:p14="http://schemas.microsoft.com/office/powerpoint/2010/main" val="3006514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AE9945-9AFF-4720-335A-385EC9643E2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F5BB6D4-400B-0E72-A4BA-CC4869E1FF58}"/>
              </a:ext>
            </a:extLst>
          </p:cNvPr>
          <p:cNvSpPr>
            <a:spLocks noGrp="1"/>
          </p:cNvSpPr>
          <p:nvPr>
            <p:ph type="sldNum" sz="quarter" idx="12"/>
          </p:nvPr>
        </p:nvSpPr>
        <p:spPr/>
        <p:txBody>
          <a:bodyPr/>
          <a:lstStyle/>
          <a:p>
            <a:fld id="{36B5EA5A-BC32-A742-B11B-8E7414D5B535}" type="slidenum">
              <a:rPr lang="en-US" smtClean="0"/>
              <a:pPr/>
              <a:t>41</a:t>
            </a:fld>
            <a:endParaRPr lang="en-US" dirty="0"/>
          </a:p>
        </p:txBody>
      </p:sp>
      <p:sp>
        <p:nvSpPr>
          <p:cNvPr id="4" name="Title 1">
            <a:extLst>
              <a:ext uri="{FF2B5EF4-FFF2-40B4-BE49-F238E27FC236}">
                <a16:creationId xmlns:a16="http://schemas.microsoft.com/office/drawing/2014/main" id="{3A425D73-75C8-EF89-6E83-758679BFB5A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Electrical installation services at CERN (MS-5140/EN)  </a:t>
            </a:r>
          </a:p>
        </p:txBody>
      </p:sp>
      <p:sp>
        <p:nvSpPr>
          <p:cNvPr id="7" name="Text Placeholder 3">
            <a:extLst>
              <a:ext uri="{FF2B5EF4-FFF2-40B4-BE49-F238E27FC236}">
                <a16:creationId xmlns:a16="http://schemas.microsoft.com/office/drawing/2014/main" id="{3EFF2CEC-0DEB-DC35-FB29-7BC2FA2BD686}"/>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spcBef>
                <a:spcPts val="0"/>
              </a:spcBef>
              <a:buFont typeface="Arial" panose="020B0604020202020204" pitchFamily="34" charset="0"/>
              <a:buChar char="•"/>
            </a:pPr>
            <a:r>
              <a:rPr lang="en-GB" sz="1400" b="0" dirty="0">
                <a:solidFill>
                  <a:schemeClr val="accent1"/>
                </a:solidFill>
              </a:rPr>
              <a:t>Modifications to the electrical power distribution network</a:t>
            </a:r>
          </a:p>
          <a:p>
            <a:pPr marL="285750" indent="-285750">
              <a:spcBef>
                <a:spcPts val="0"/>
              </a:spcBef>
              <a:buFont typeface="Arial" panose="020B0604020202020204" pitchFamily="34" charset="0"/>
              <a:buChar char="•"/>
            </a:pPr>
            <a:r>
              <a:rPr lang="en-GB" sz="1400" b="0" dirty="0">
                <a:solidFill>
                  <a:schemeClr val="accent1"/>
                </a:solidFill>
              </a:rPr>
              <a:t>Cabling work</a:t>
            </a:r>
          </a:p>
          <a:p>
            <a:pPr marL="285750" indent="-285750">
              <a:spcBef>
                <a:spcPts val="0"/>
              </a:spcBef>
              <a:buFont typeface="Arial" panose="020B0604020202020204" pitchFamily="34" charset="0"/>
              <a:buChar char="•"/>
            </a:pPr>
            <a:r>
              <a:rPr lang="en-GB" sz="1400" b="0" dirty="0">
                <a:solidFill>
                  <a:schemeClr val="accent1"/>
                </a:solidFill>
              </a:rPr>
              <a:t>Minor electrical works</a:t>
            </a:r>
          </a:p>
          <a:p>
            <a:pPr marL="285750" indent="-285750">
              <a:spcBef>
                <a:spcPts val="0"/>
              </a:spcBef>
              <a:buFont typeface="Arial" panose="020B0604020202020204" pitchFamily="34" charset="0"/>
              <a:buChar char="•"/>
            </a:pPr>
            <a:r>
              <a:rPr lang="en-GB" sz="1400" b="0" dirty="0">
                <a:solidFill>
                  <a:schemeClr val="accent1"/>
                </a:solidFill>
              </a:rPr>
              <a:t>IT cabling</a:t>
            </a:r>
          </a:p>
          <a:p>
            <a:pPr marL="285750" indent="-285750">
              <a:spcBef>
                <a:spcPts val="0"/>
              </a:spcBef>
              <a:buFont typeface="Arial" panose="020B0604020202020204" pitchFamily="34" charset="0"/>
              <a:buChar char="•"/>
            </a:pPr>
            <a:r>
              <a:rPr lang="en-GB" sz="1400" b="0" dirty="0">
                <a:solidFill>
                  <a:schemeClr val="accent1"/>
                </a:solidFill>
              </a:rPr>
              <a:t>Work supervision</a:t>
            </a:r>
          </a:p>
          <a:p>
            <a:pPr marL="285750" indent="-285750">
              <a:spcBef>
                <a:spcPts val="0"/>
              </a:spcBef>
              <a:buFont typeface="Arial" panose="020B0604020202020204" pitchFamily="34" charset="0"/>
              <a:buChar char="•"/>
            </a:pPr>
            <a:r>
              <a:rPr lang="en-GB" sz="1400" b="0" dirty="0">
                <a:solidFill>
                  <a:schemeClr val="accent1"/>
                </a:solidFill>
              </a:rPr>
              <a:t>...</a:t>
            </a:r>
            <a:endParaRPr lang="en-GB" sz="1100" b="0" dirty="0">
              <a:solidFill>
                <a:schemeClr val="accent1"/>
              </a:solidFill>
            </a:endParaRPr>
          </a:p>
          <a:p>
            <a:r>
              <a:rPr lang="en-GB" sz="1400" u="sng" dirty="0">
                <a:solidFill>
                  <a:schemeClr val="accent1"/>
                </a:solidFill>
              </a:rPr>
              <a:t>Duration: </a:t>
            </a:r>
            <a:r>
              <a:rPr lang="en-GB" sz="1400" b="0" u="sng" dirty="0">
                <a:solidFill>
                  <a:schemeClr val="accent1"/>
                </a:solidFill>
              </a:rPr>
              <a:t>3</a:t>
            </a:r>
            <a:r>
              <a:rPr lang="en-GB" sz="1400" b="0" dirty="0">
                <a:solidFill>
                  <a:schemeClr val="accent1"/>
                </a:solidFill>
              </a:rPr>
              <a:t> years (+ optional 1-y extension)</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large electrical installation service contracts.</a:t>
            </a:r>
          </a:p>
        </p:txBody>
      </p:sp>
      <p:sp>
        <p:nvSpPr>
          <p:cNvPr id="8" name="TextBox 7">
            <a:extLst>
              <a:ext uri="{FF2B5EF4-FFF2-40B4-BE49-F238E27FC236}">
                <a16:creationId xmlns:a16="http://schemas.microsoft.com/office/drawing/2014/main" id="{99C0100C-31F9-401D-AB8E-A9A08B26964B}"/>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schemeClr val="bg1"/>
                </a:solidFill>
                <a:latin typeface="Arial"/>
              </a:rPr>
              <a:t>Kamil.Zielinski</a:t>
            </a:r>
            <a:r>
              <a:rPr lang="pt-BR" b="1" dirty="0">
                <a:solidFill>
                  <a:schemeClr val="bg1"/>
                </a:solidFill>
                <a:latin typeface="Arial"/>
              </a:rPr>
              <a:t>@cern.ch</a:t>
            </a:r>
            <a:endParaRPr lang="en-US" b="1" dirty="0">
              <a:solidFill>
                <a:schemeClr val="bg1"/>
              </a:solidFill>
              <a:latin typeface="Arial"/>
            </a:endParaRPr>
          </a:p>
        </p:txBody>
      </p:sp>
      <p:sp>
        <p:nvSpPr>
          <p:cNvPr id="9" name="Text Placeholder 3">
            <a:extLst>
              <a:ext uri="{FF2B5EF4-FFF2-40B4-BE49-F238E27FC236}">
                <a16:creationId xmlns:a16="http://schemas.microsoft.com/office/drawing/2014/main" id="{533F6A72-8120-DE7B-4026-E965AF638BB3}"/>
              </a:ext>
            </a:extLst>
          </p:cNvPr>
          <p:cNvSpPr txBox="1">
            <a:spLocks/>
          </p:cNvSpPr>
          <p:nvPr/>
        </p:nvSpPr>
        <p:spPr>
          <a:xfrm>
            <a:off x="227161" y="1430103"/>
            <a:ext cx="5791801"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13 03 06 00 (Electrical installation works) </a:t>
            </a:r>
          </a:p>
          <a:p>
            <a:r>
              <a:rPr lang="en-GB" sz="1400" u="sng" dirty="0">
                <a:solidFill>
                  <a:schemeClr val="accent1"/>
                </a:solidFill>
              </a:rPr>
              <a:t>Cost Range :</a:t>
            </a:r>
            <a:r>
              <a:rPr lang="en-GB" sz="1400" b="0" dirty="0">
                <a:solidFill>
                  <a:schemeClr val="accent1"/>
                </a:solidFill>
              </a:rPr>
              <a:t>  &gt; 10M CHF</a:t>
            </a:r>
          </a:p>
          <a:p>
            <a:r>
              <a:rPr lang="en-GB" sz="1400" u="sng" dirty="0">
                <a:solidFill>
                  <a:schemeClr val="accent1"/>
                </a:solidFill>
              </a:rPr>
              <a:t>Planning:</a:t>
            </a:r>
            <a:r>
              <a:rPr lang="en-GB" sz="1400" b="0" dirty="0">
                <a:solidFill>
                  <a:schemeClr val="accent1"/>
                </a:solidFill>
              </a:rPr>
              <a:t> 	MS : Q4 2025 </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Q2/Q3 2026</a:t>
            </a:r>
          </a:p>
        </p:txBody>
      </p:sp>
      <p:pic>
        <p:nvPicPr>
          <p:cNvPr id="1026" name="Picture 2">
            <a:extLst>
              <a:ext uri="{FF2B5EF4-FFF2-40B4-BE49-F238E27FC236}">
                <a16:creationId xmlns:a16="http://schemas.microsoft.com/office/drawing/2014/main" id="{78E282F0-2C5E-5266-F432-01BAEDD96A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5275" y="1482857"/>
            <a:ext cx="5343525" cy="3581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9808EBB-4FB6-F755-F52F-4114C3837C1E}"/>
              </a:ext>
            </a:extLst>
          </p:cNvPr>
          <p:cNvSpPr txBox="1"/>
          <p:nvPr/>
        </p:nvSpPr>
        <p:spPr>
          <a:xfrm>
            <a:off x="11268364" y="5046033"/>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4"/>
              </a:rPr>
              <a:t>© CERN</a:t>
            </a:r>
            <a:r>
              <a:rPr lang="en-GB" sz="1100" b="0" i="0" dirty="0">
                <a:solidFill>
                  <a:srgbClr val="000000"/>
                </a:solidFill>
                <a:effectLst/>
                <a:latin typeface="verdana" panose="020B0604030504040204" pitchFamily="34" charset="0"/>
              </a:rPr>
              <a:t> </a:t>
            </a:r>
            <a:endParaRPr lang="en-GB" sz="1100" dirty="0"/>
          </a:p>
        </p:txBody>
      </p:sp>
    </p:spTree>
    <p:extLst>
      <p:ext uri="{BB962C8B-B14F-4D97-AF65-F5344CB8AC3E}">
        <p14:creationId xmlns:p14="http://schemas.microsoft.com/office/powerpoint/2010/main" val="38468941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B56E0-84EE-1C13-1721-16D57A9D6FF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9CDB347-CAAB-AB6D-402C-9653507EE28A}"/>
              </a:ext>
            </a:extLst>
          </p:cNvPr>
          <p:cNvSpPr>
            <a:spLocks noGrp="1"/>
          </p:cNvSpPr>
          <p:nvPr>
            <p:ph type="sldNum" sz="quarter" idx="12"/>
          </p:nvPr>
        </p:nvSpPr>
        <p:spPr/>
        <p:txBody>
          <a:bodyPr/>
          <a:lstStyle/>
          <a:p>
            <a:fld id="{36B5EA5A-BC32-A742-B11B-8E7414D5B535}" type="slidenum">
              <a:rPr lang="en-US" smtClean="0"/>
              <a:pPr/>
              <a:t>42</a:t>
            </a:fld>
            <a:endParaRPr lang="en-US" dirty="0"/>
          </a:p>
        </p:txBody>
      </p:sp>
      <p:sp>
        <p:nvSpPr>
          <p:cNvPr id="4" name="Title 1">
            <a:extLst>
              <a:ext uri="{FF2B5EF4-FFF2-40B4-BE49-F238E27FC236}">
                <a16:creationId xmlns:a16="http://schemas.microsoft.com/office/drawing/2014/main" id="{1969C796-7A21-4076-759D-F1D9FDAA6540}"/>
              </a:ext>
            </a:extLst>
          </p:cNvPr>
          <p:cNvSpPr txBox="1">
            <a:spLocks/>
          </p:cNvSpPr>
          <p:nvPr/>
        </p:nvSpPr>
        <p:spPr>
          <a:xfrm>
            <a:off x="566057" y="414403"/>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installation and maintenance of blinds (MS-5129/SCE)</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pPr algn="ctr"/>
            <a:r>
              <a:rPr lang="en-GB" sz="2800" b="1" dirty="0">
                <a:solidFill>
                  <a:schemeClr val="tx1">
                    <a:lumMod val="60000"/>
                    <a:lumOff val="40000"/>
                  </a:schemeClr>
                </a:solidFill>
                <a:effectLst/>
                <a:ea typeface="Times New Roman" panose="02020603050405020304" pitchFamily="18" charset="0"/>
              </a:rPr>
              <a:t> </a:t>
            </a:r>
            <a:endParaRPr lang="en-US" sz="2800" b="1" dirty="0">
              <a:solidFill>
                <a:schemeClr val="tx1">
                  <a:lumMod val="60000"/>
                  <a:lumOff val="40000"/>
                </a:schemeClr>
              </a:solidFill>
              <a:effectLst/>
              <a:ea typeface="Times New Roman" panose="02020603050405020304" pitchFamily="18" charset="0"/>
            </a:endParaRP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p>
        </p:txBody>
      </p:sp>
      <p:sp>
        <p:nvSpPr>
          <p:cNvPr id="7" name="Text Placeholder 3">
            <a:extLst>
              <a:ext uri="{FF2B5EF4-FFF2-40B4-BE49-F238E27FC236}">
                <a16:creationId xmlns:a16="http://schemas.microsoft.com/office/drawing/2014/main" id="{B928E525-2EF5-6671-1256-9D9D2DF78236}"/>
              </a:ext>
            </a:extLst>
          </p:cNvPr>
          <p:cNvSpPr txBox="1">
            <a:spLocks/>
          </p:cNvSpPr>
          <p:nvPr/>
        </p:nvSpPr>
        <p:spPr>
          <a:xfrm>
            <a:off x="313205" y="3005174"/>
            <a:ext cx="5868838" cy="25240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 </a:t>
            </a:r>
            <a:r>
              <a:rPr lang="en-GB" sz="1400" b="0" dirty="0">
                <a:solidFill>
                  <a:srgbClr val="0033A0"/>
                </a:solidFill>
                <a:cs typeface="Frank Ruhl Libre" panose="00000500000000000000" pitchFamily="2" charset="-79"/>
              </a:rPr>
              <a:t>Supply, installation and maintenance of blinds and shutters on CERN surface buildings</a:t>
            </a:r>
            <a:endParaRPr lang="en-GB" sz="1400" b="0" dirty="0">
              <a:solidFill>
                <a:schemeClr val="tx1"/>
              </a:solidFill>
            </a:endParaRP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 optional 2 x 2-y extensions)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supply, installation and maintenance of blinds</a:t>
            </a:r>
          </a:p>
        </p:txBody>
      </p:sp>
      <p:sp>
        <p:nvSpPr>
          <p:cNvPr id="8" name="TextBox 7">
            <a:extLst>
              <a:ext uri="{FF2B5EF4-FFF2-40B4-BE49-F238E27FC236}">
                <a16:creationId xmlns:a16="http://schemas.microsoft.com/office/drawing/2014/main" id="{C5BFD054-113C-1F79-B458-29399919E988}"/>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prstClr val="white"/>
                </a:solidFill>
                <a:latin typeface="Arial"/>
              </a:rPr>
              <a:t>samuel.adam</a:t>
            </a:r>
            <a:r>
              <a:rPr lang="pt-BR" dirty="0">
                <a:solidFill>
                  <a:prstClr val="white"/>
                </a:solidFill>
              </a:rPr>
              <a:t>@cern.ch</a:t>
            </a:r>
            <a:endParaRPr lang="en-US" dirty="0">
              <a:solidFill>
                <a:prstClr val="white"/>
              </a:solidFill>
            </a:endParaRPr>
          </a:p>
        </p:txBody>
      </p:sp>
      <p:sp>
        <p:nvSpPr>
          <p:cNvPr id="9" name="Text Placeholder 3">
            <a:extLst>
              <a:ext uri="{FF2B5EF4-FFF2-40B4-BE49-F238E27FC236}">
                <a16:creationId xmlns:a16="http://schemas.microsoft.com/office/drawing/2014/main" id="{E19AB41F-4E3C-F94A-AEF6-CCC58278FFD5}"/>
              </a:ext>
            </a:extLst>
          </p:cNvPr>
          <p:cNvSpPr txBox="1">
            <a:spLocks/>
          </p:cNvSpPr>
          <p:nvPr/>
        </p:nvSpPr>
        <p:spPr>
          <a:xfrm>
            <a:off x="313205" y="1222579"/>
            <a:ext cx="5985379" cy="220642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a:t>
            </a:r>
            <a:r>
              <a:rPr lang="fr-CH" sz="1400" b="0" dirty="0">
                <a:solidFill>
                  <a:schemeClr val="accent1"/>
                </a:solidFill>
                <a:ea typeface="Calibri" panose="020F0502020204030204" pitchFamily="34" charset="0"/>
                <a:cs typeface="Times New Roman" panose="02020603050405020304" pitchFamily="18" charset="0"/>
              </a:rPr>
              <a:t>01 02 03 05 </a:t>
            </a:r>
            <a:endParaRPr lang="en-GB" sz="1400" b="0" dirty="0">
              <a:solidFill>
                <a:schemeClr val="accent1"/>
              </a:solidFill>
            </a:endParaRPr>
          </a:p>
          <a:p>
            <a:r>
              <a:rPr lang="en-GB" sz="1400" u="sng" dirty="0">
                <a:solidFill>
                  <a:schemeClr val="accent1"/>
                </a:solidFill>
              </a:rPr>
              <a:t>Cost Range :</a:t>
            </a:r>
            <a:r>
              <a:rPr lang="en-GB" sz="1400" b="0" dirty="0">
                <a:solidFill>
                  <a:schemeClr val="accent1"/>
                </a:solidFill>
              </a:rPr>
              <a:t>  0.4 – 1.5 M CHF</a:t>
            </a:r>
          </a:p>
          <a:p>
            <a:r>
              <a:rPr lang="en-GB" sz="1400" u="sng" dirty="0">
                <a:solidFill>
                  <a:schemeClr val="accent1"/>
                </a:solidFill>
              </a:rPr>
              <a:t>Planning:</a:t>
            </a:r>
            <a:r>
              <a:rPr lang="en-GB" sz="1400" b="0" dirty="0">
                <a:solidFill>
                  <a:schemeClr val="accent1"/>
                </a:solidFill>
              </a:rPr>
              <a:t> 	MS: Q4 2025</a:t>
            </a:r>
          </a:p>
          <a:p>
            <a:pPr>
              <a:spcBef>
                <a:spcPts val="0"/>
              </a:spcBef>
            </a:pPr>
            <a:r>
              <a:rPr lang="en-GB" sz="1400" b="0" dirty="0">
                <a:solidFill>
                  <a:schemeClr val="accent1"/>
                </a:solidFill>
              </a:rPr>
              <a:t>	IT: Q2 2026</a:t>
            </a:r>
          </a:p>
          <a:p>
            <a:pPr>
              <a:spcBef>
                <a:spcPts val="0"/>
              </a:spcBef>
            </a:pPr>
            <a:r>
              <a:rPr lang="en-GB" sz="1400" b="0" dirty="0">
                <a:solidFill>
                  <a:schemeClr val="accent1"/>
                </a:solidFill>
              </a:rPr>
              <a:t>	Contract start: 1 August 2026</a:t>
            </a:r>
          </a:p>
        </p:txBody>
      </p:sp>
      <p:pic>
        <p:nvPicPr>
          <p:cNvPr id="6" name="Picture 5">
            <a:extLst>
              <a:ext uri="{FF2B5EF4-FFF2-40B4-BE49-F238E27FC236}">
                <a16:creationId xmlns:a16="http://schemas.microsoft.com/office/drawing/2014/main" id="{CD3D9C68-A927-52B9-E7DD-2D0838E85A6E}"/>
              </a:ext>
            </a:extLst>
          </p:cNvPr>
          <p:cNvPicPr>
            <a:picLocks noChangeAspect="1"/>
          </p:cNvPicPr>
          <p:nvPr/>
        </p:nvPicPr>
        <p:blipFill>
          <a:blip r:embed="rId3"/>
          <a:stretch>
            <a:fillRect/>
          </a:stretch>
        </p:blipFill>
        <p:spPr>
          <a:xfrm>
            <a:off x="6747642" y="1036389"/>
            <a:ext cx="4662786" cy="4265680"/>
          </a:xfrm>
          <a:prstGeom prst="rect">
            <a:avLst/>
          </a:prstGeom>
        </p:spPr>
      </p:pic>
    </p:spTree>
    <p:extLst>
      <p:ext uri="{BB962C8B-B14F-4D97-AF65-F5344CB8AC3E}">
        <p14:creationId xmlns:p14="http://schemas.microsoft.com/office/powerpoint/2010/main" val="42515130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93D9B0-1A30-7EB8-7B0D-8B8BDCC194A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50628EA-AFBE-4AE9-9D07-D3186F3EAE3E}"/>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
        <p:nvSpPr>
          <p:cNvPr id="4" name="Title 1">
            <a:extLst>
              <a:ext uri="{FF2B5EF4-FFF2-40B4-BE49-F238E27FC236}">
                <a16:creationId xmlns:a16="http://schemas.microsoft.com/office/drawing/2014/main" id="{7760C072-B645-3F55-019A-1A6157354DBF}"/>
              </a:ext>
            </a:extLst>
          </p:cNvPr>
          <p:cNvSpPr txBox="1">
            <a:spLocks/>
          </p:cNvSpPr>
          <p:nvPr/>
        </p:nvSpPr>
        <p:spPr>
          <a:xfrm>
            <a:off x="566057" y="414403"/>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Road marking and signage on the CERN site (MS-5130/SCE)</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pPr algn="ctr"/>
            <a:r>
              <a:rPr lang="en-GB" sz="2800" b="1" dirty="0">
                <a:solidFill>
                  <a:schemeClr val="tx1">
                    <a:lumMod val="60000"/>
                    <a:lumOff val="40000"/>
                  </a:schemeClr>
                </a:solidFill>
                <a:effectLst/>
                <a:ea typeface="Times New Roman" panose="02020603050405020304" pitchFamily="18" charset="0"/>
              </a:rPr>
              <a:t> </a:t>
            </a:r>
            <a:endParaRPr lang="en-US" sz="2800" b="1" dirty="0">
              <a:solidFill>
                <a:schemeClr val="tx1">
                  <a:lumMod val="60000"/>
                  <a:lumOff val="40000"/>
                </a:schemeClr>
              </a:solidFill>
              <a:effectLst/>
              <a:ea typeface="Times New Roman" panose="02020603050405020304" pitchFamily="18" charset="0"/>
            </a:endParaRP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p>
        </p:txBody>
      </p:sp>
      <p:sp>
        <p:nvSpPr>
          <p:cNvPr id="7" name="Text Placeholder 3">
            <a:extLst>
              <a:ext uri="{FF2B5EF4-FFF2-40B4-BE49-F238E27FC236}">
                <a16:creationId xmlns:a16="http://schemas.microsoft.com/office/drawing/2014/main" id="{B6651AB6-F53C-CFE4-714C-6D4D916E442C}"/>
              </a:ext>
            </a:extLst>
          </p:cNvPr>
          <p:cNvSpPr txBox="1">
            <a:spLocks/>
          </p:cNvSpPr>
          <p:nvPr/>
        </p:nvSpPr>
        <p:spPr>
          <a:xfrm>
            <a:off x="313205" y="3551712"/>
            <a:ext cx="5868838" cy="25240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 </a:t>
            </a:r>
            <a:r>
              <a:rPr lang="en-GB" sz="1400" b="0" dirty="0">
                <a:solidFill>
                  <a:srgbClr val="0033A0"/>
                </a:solidFill>
                <a:cs typeface="Frank Ruhl Libre" panose="00000500000000000000" pitchFamily="2" charset="-79"/>
              </a:rPr>
              <a:t>Road marking, supply and installation of road signs according to French and Swiss standards</a:t>
            </a:r>
            <a:endParaRPr lang="en-GB" sz="1400" b="0" dirty="0">
              <a:solidFill>
                <a:schemeClr val="tx1"/>
              </a:solidFill>
            </a:endParaRP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 optional 2 x 2-y extensions)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road marking and installation of road signs</a:t>
            </a:r>
          </a:p>
        </p:txBody>
      </p:sp>
      <p:sp>
        <p:nvSpPr>
          <p:cNvPr id="8" name="TextBox 7">
            <a:extLst>
              <a:ext uri="{FF2B5EF4-FFF2-40B4-BE49-F238E27FC236}">
                <a16:creationId xmlns:a16="http://schemas.microsoft.com/office/drawing/2014/main" id="{DBCF44C3-90BF-C935-FE72-C3F63CB40C10}"/>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prstClr val="white"/>
                </a:solidFill>
                <a:latin typeface="Arial"/>
              </a:rPr>
              <a:t>samuel.adam</a:t>
            </a:r>
            <a:r>
              <a:rPr lang="pt-BR" dirty="0">
                <a:solidFill>
                  <a:prstClr val="white"/>
                </a:solidFill>
              </a:rPr>
              <a:t>@cern.ch</a:t>
            </a:r>
            <a:endParaRPr lang="en-US" dirty="0">
              <a:solidFill>
                <a:prstClr val="white"/>
              </a:solidFill>
            </a:endParaRPr>
          </a:p>
        </p:txBody>
      </p:sp>
      <p:sp>
        <p:nvSpPr>
          <p:cNvPr id="9" name="Text Placeholder 3">
            <a:extLst>
              <a:ext uri="{FF2B5EF4-FFF2-40B4-BE49-F238E27FC236}">
                <a16:creationId xmlns:a16="http://schemas.microsoft.com/office/drawing/2014/main" id="{00895690-46C7-3788-86BA-C4C36D549137}"/>
              </a:ext>
            </a:extLst>
          </p:cNvPr>
          <p:cNvSpPr txBox="1">
            <a:spLocks/>
          </p:cNvSpPr>
          <p:nvPr/>
        </p:nvSpPr>
        <p:spPr>
          <a:xfrm>
            <a:off x="313205" y="1222579"/>
            <a:ext cx="5985379" cy="208370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a:t>
            </a:r>
            <a:r>
              <a:rPr lang="fr-CH" sz="1400" b="0" dirty="0">
                <a:solidFill>
                  <a:schemeClr val="accent1"/>
                </a:solidFill>
                <a:ea typeface="Calibri" panose="020F0502020204030204" pitchFamily="34" charset="0"/>
                <a:cs typeface="Times New Roman" panose="02020603050405020304" pitchFamily="18" charset="0"/>
              </a:rPr>
              <a:t>01 01 03 07 (</a:t>
            </a:r>
            <a:r>
              <a:rPr lang="fr-CH" sz="1400" b="0" dirty="0" err="1">
                <a:solidFill>
                  <a:schemeClr val="accent1"/>
                </a:solidFill>
                <a:ea typeface="Calibri" panose="020F0502020204030204" pitchFamily="34" charset="0"/>
                <a:cs typeface="Times New Roman" panose="02020603050405020304" pitchFamily="18" charset="0"/>
              </a:rPr>
              <a:t>marking</a:t>
            </a:r>
            <a:r>
              <a:rPr lang="fr-CH" sz="1400" b="0" dirty="0">
                <a:solidFill>
                  <a:schemeClr val="accent1"/>
                </a:solidFill>
                <a:ea typeface="Calibri" panose="020F0502020204030204" pitchFamily="34" charset="0"/>
                <a:cs typeface="Times New Roman" panose="02020603050405020304" pitchFamily="18" charset="0"/>
              </a:rPr>
              <a:t> service)</a:t>
            </a:r>
          </a:p>
          <a:p>
            <a:pPr>
              <a:spcBef>
                <a:spcPts val="0"/>
              </a:spcBef>
            </a:pPr>
            <a:r>
              <a:rPr lang="fr-CH" sz="1400" b="0" dirty="0">
                <a:solidFill>
                  <a:schemeClr val="accent1"/>
                </a:solidFill>
                <a:ea typeface="Calibri" panose="020F0502020204030204" pitchFamily="34" charset="0"/>
                <a:cs typeface="Times New Roman" panose="02020603050405020304" pitchFamily="18" charset="0"/>
              </a:rPr>
              <a:t>		01 01 03 08 (</a:t>
            </a:r>
            <a:r>
              <a:rPr lang="fr-CH" sz="1400" b="0" dirty="0" err="1">
                <a:solidFill>
                  <a:schemeClr val="accent1"/>
                </a:solidFill>
                <a:ea typeface="Calibri" panose="020F0502020204030204" pitchFamily="34" charset="0"/>
                <a:cs typeface="Times New Roman" panose="02020603050405020304" pitchFamily="18" charset="0"/>
              </a:rPr>
              <a:t>signage</a:t>
            </a:r>
            <a:r>
              <a:rPr lang="fr-CH" sz="1400" b="0" dirty="0">
                <a:solidFill>
                  <a:schemeClr val="accent1"/>
                </a:solidFill>
                <a:ea typeface="Calibri" panose="020F0502020204030204" pitchFamily="34" charset="0"/>
                <a:cs typeface="Times New Roman" panose="02020603050405020304" pitchFamily="18" charset="0"/>
              </a:rPr>
              <a:t> service)</a:t>
            </a:r>
            <a:endParaRPr lang="en-GB" sz="1400" b="0" dirty="0">
              <a:solidFill>
                <a:schemeClr val="accent1"/>
              </a:solidFill>
            </a:endParaRPr>
          </a:p>
          <a:p>
            <a:r>
              <a:rPr lang="en-GB" sz="1400" u="sng" dirty="0">
                <a:solidFill>
                  <a:schemeClr val="accent1"/>
                </a:solidFill>
              </a:rPr>
              <a:t>Cost Range :</a:t>
            </a:r>
            <a:r>
              <a:rPr lang="en-GB" sz="1400" b="0" dirty="0">
                <a:solidFill>
                  <a:schemeClr val="accent1"/>
                </a:solidFill>
              </a:rPr>
              <a:t>  0.4 – 1.5 M CHF</a:t>
            </a:r>
          </a:p>
          <a:p>
            <a:r>
              <a:rPr lang="en-GB" sz="1400" u="sng" dirty="0">
                <a:solidFill>
                  <a:schemeClr val="accent1"/>
                </a:solidFill>
              </a:rPr>
              <a:t>Planning:</a:t>
            </a:r>
            <a:r>
              <a:rPr lang="en-GB" sz="1400" b="0" dirty="0">
                <a:solidFill>
                  <a:schemeClr val="accent1"/>
                </a:solidFill>
              </a:rPr>
              <a:t> 	MS: published</a:t>
            </a:r>
          </a:p>
          <a:p>
            <a:pPr>
              <a:spcBef>
                <a:spcPts val="0"/>
              </a:spcBef>
            </a:pPr>
            <a:r>
              <a:rPr lang="en-GB" sz="1400" b="0" dirty="0">
                <a:solidFill>
                  <a:schemeClr val="accent1"/>
                </a:solidFill>
              </a:rPr>
              <a:t>	IT: Q4 2025</a:t>
            </a:r>
          </a:p>
          <a:p>
            <a:pPr>
              <a:spcBef>
                <a:spcPts val="0"/>
              </a:spcBef>
            </a:pPr>
            <a:r>
              <a:rPr lang="en-GB" sz="1400" b="0" dirty="0">
                <a:solidFill>
                  <a:schemeClr val="accent1"/>
                </a:solidFill>
              </a:rPr>
              <a:t>	Contract start: 1 February 2026</a:t>
            </a:r>
          </a:p>
        </p:txBody>
      </p:sp>
      <p:pic>
        <p:nvPicPr>
          <p:cNvPr id="5" name="Picture 4">
            <a:extLst>
              <a:ext uri="{FF2B5EF4-FFF2-40B4-BE49-F238E27FC236}">
                <a16:creationId xmlns:a16="http://schemas.microsoft.com/office/drawing/2014/main" id="{5C7F886E-9D0F-D236-3B36-D9558A2C914C}"/>
              </a:ext>
            </a:extLst>
          </p:cNvPr>
          <p:cNvPicPr>
            <a:picLocks noChangeAspect="1"/>
          </p:cNvPicPr>
          <p:nvPr/>
        </p:nvPicPr>
        <p:blipFill>
          <a:blip r:embed="rId3"/>
          <a:stretch>
            <a:fillRect/>
          </a:stretch>
        </p:blipFill>
        <p:spPr>
          <a:xfrm>
            <a:off x="6349183" y="1699700"/>
            <a:ext cx="5688011" cy="3692107"/>
          </a:xfrm>
          <a:prstGeom prst="rect">
            <a:avLst/>
          </a:prstGeom>
        </p:spPr>
      </p:pic>
    </p:spTree>
    <p:extLst>
      <p:ext uri="{BB962C8B-B14F-4D97-AF65-F5344CB8AC3E}">
        <p14:creationId xmlns:p14="http://schemas.microsoft.com/office/powerpoint/2010/main" val="6855966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0F16E7-1ADC-0185-64F1-789537899271}"/>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DEF0D20-28B6-6624-1DE4-3F75D4F7C93D}"/>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
        <p:nvSpPr>
          <p:cNvPr id="4" name="Title 1">
            <a:extLst>
              <a:ext uri="{FF2B5EF4-FFF2-40B4-BE49-F238E27FC236}">
                <a16:creationId xmlns:a16="http://schemas.microsoft.com/office/drawing/2014/main" id="{58A9F03D-15FD-30C3-F4C5-CD3D9085EEFE}"/>
              </a:ext>
            </a:extLst>
          </p:cNvPr>
          <p:cNvSpPr txBox="1">
            <a:spLocks/>
          </p:cNvSpPr>
          <p:nvPr/>
        </p:nvSpPr>
        <p:spPr>
          <a:xfrm>
            <a:off x="566057" y="414403"/>
            <a:ext cx="11059885" cy="8081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Drain networks control and cleaning in CERN TUNNELS</a:t>
            </a:r>
          </a:p>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(MS-5133/SCE)</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pPr algn="ctr"/>
            <a:r>
              <a:rPr lang="en-GB" sz="2800" b="1" dirty="0">
                <a:solidFill>
                  <a:schemeClr val="tx1">
                    <a:lumMod val="60000"/>
                    <a:lumOff val="40000"/>
                  </a:schemeClr>
                </a:solidFill>
                <a:effectLst/>
                <a:ea typeface="Times New Roman" panose="02020603050405020304" pitchFamily="18" charset="0"/>
              </a:rPr>
              <a:t> </a:t>
            </a:r>
            <a:endParaRPr lang="en-US" sz="2800" b="1" dirty="0">
              <a:solidFill>
                <a:schemeClr val="tx1">
                  <a:lumMod val="60000"/>
                  <a:lumOff val="40000"/>
                </a:schemeClr>
              </a:solidFill>
              <a:effectLst/>
              <a:ea typeface="Times New Roman" panose="02020603050405020304" pitchFamily="18" charset="0"/>
            </a:endParaRP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p>
        </p:txBody>
      </p:sp>
      <p:sp>
        <p:nvSpPr>
          <p:cNvPr id="7" name="Text Placeholder 3">
            <a:extLst>
              <a:ext uri="{FF2B5EF4-FFF2-40B4-BE49-F238E27FC236}">
                <a16:creationId xmlns:a16="http://schemas.microsoft.com/office/drawing/2014/main" id="{2D7773BD-1CEF-5152-C258-69ECCA894E2C}"/>
              </a:ext>
            </a:extLst>
          </p:cNvPr>
          <p:cNvSpPr txBox="1">
            <a:spLocks/>
          </p:cNvSpPr>
          <p:nvPr/>
        </p:nvSpPr>
        <p:spPr>
          <a:xfrm>
            <a:off x="313205" y="3551712"/>
            <a:ext cx="5868838" cy="25240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 </a:t>
            </a:r>
            <a:r>
              <a:rPr lang="en-GB" sz="1400" b="0" dirty="0">
                <a:solidFill>
                  <a:schemeClr val="accent1"/>
                </a:solidFill>
              </a:rPr>
              <a:t>Camera inspection work, cleaning and minor repairs in the drainage networks in CERN tunnels</a:t>
            </a:r>
            <a:endParaRPr lang="en-GB" sz="1400" b="0" dirty="0">
              <a:solidFill>
                <a:schemeClr val="tx1"/>
              </a:solidFill>
            </a:endParaRP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 optional 2 x 2-y extensions)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drain networks control and cleaning</a:t>
            </a:r>
          </a:p>
        </p:txBody>
      </p:sp>
      <p:sp>
        <p:nvSpPr>
          <p:cNvPr id="8" name="TextBox 7">
            <a:extLst>
              <a:ext uri="{FF2B5EF4-FFF2-40B4-BE49-F238E27FC236}">
                <a16:creationId xmlns:a16="http://schemas.microsoft.com/office/drawing/2014/main" id="{4D7040EB-4D2C-F574-72D9-2ED3230899DB}"/>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prstClr val="white"/>
                </a:solidFill>
                <a:latin typeface="Arial"/>
              </a:rPr>
              <a:t>samuel.adam</a:t>
            </a:r>
            <a:r>
              <a:rPr lang="pt-BR" dirty="0">
                <a:solidFill>
                  <a:prstClr val="white"/>
                </a:solidFill>
              </a:rPr>
              <a:t>@cern.ch</a:t>
            </a:r>
            <a:endParaRPr lang="en-US" dirty="0">
              <a:solidFill>
                <a:prstClr val="white"/>
              </a:solidFill>
            </a:endParaRPr>
          </a:p>
        </p:txBody>
      </p:sp>
      <p:sp>
        <p:nvSpPr>
          <p:cNvPr id="9" name="Text Placeholder 3">
            <a:extLst>
              <a:ext uri="{FF2B5EF4-FFF2-40B4-BE49-F238E27FC236}">
                <a16:creationId xmlns:a16="http://schemas.microsoft.com/office/drawing/2014/main" id="{483731BC-5084-A96E-DB98-653D76056DE3}"/>
              </a:ext>
            </a:extLst>
          </p:cNvPr>
          <p:cNvSpPr txBox="1">
            <a:spLocks/>
          </p:cNvSpPr>
          <p:nvPr/>
        </p:nvSpPr>
        <p:spPr>
          <a:xfrm>
            <a:off x="313205" y="1283175"/>
            <a:ext cx="5985379" cy="208370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a:t>
            </a:r>
            <a:r>
              <a:rPr lang="fr-CH" sz="1400" b="0" dirty="0">
                <a:solidFill>
                  <a:schemeClr val="accent1"/>
                </a:solidFill>
                <a:ea typeface="Calibri" panose="020F0502020204030204" pitchFamily="34" charset="0"/>
                <a:cs typeface="Times New Roman" panose="02020603050405020304" pitchFamily="18" charset="0"/>
              </a:rPr>
              <a:t>01 01  01 06 (Tunnel drainage maintenance service)</a:t>
            </a:r>
            <a:endParaRPr lang="en-GB" sz="1400" b="0" dirty="0">
              <a:solidFill>
                <a:schemeClr val="accent1"/>
              </a:solidFill>
            </a:endParaRPr>
          </a:p>
          <a:p>
            <a:r>
              <a:rPr lang="en-GB" sz="1400" u="sng" dirty="0">
                <a:solidFill>
                  <a:schemeClr val="accent1"/>
                </a:solidFill>
              </a:rPr>
              <a:t>Cost Range :</a:t>
            </a:r>
            <a:r>
              <a:rPr lang="en-GB" sz="1400" b="0" dirty="0">
                <a:solidFill>
                  <a:schemeClr val="accent1"/>
                </a:solidFill>
              </a:rPr>
              <a:t>  0.4 – 1.5 M CHF</a:t>
            </a:r>
          </a:p>
          <a:p>
            <a:r>
              <a:rPr lang="en-GB" sz="1400" u="sng" dirty="0">
                <a:solidFill>
                  <a:schemeClr val="accent1"/>
                </a:solidFill>
              </a:rPr>
              <a:t>Planning:</a:t>
            </a:r>
            <a:r>
              <a:rPr lang="en-GB" sz="1400" b="0" dirty="0">
                <a:solidFill>
                  <a:schemeClr val="accent1"/>
                </a:solidFill>
              </a:rPr>
              <a:t> 	MS: published</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1 June 2026</a:t>
            </a:r>
          </a:p>
        </p:txBody>
      </p:sp>
      <p:pic>
        <p:nvPicPr>
          <p:cNvPr id="6" name="Picture 5">
            <a:extLst>
              <a:ext uri="{FF2B5EF4-FFF2-40B4-BE49-F238E27FC236}">
                <a16:creationId xmlns:a16="http://schemas.microsoft.com/office/drawing/2014/main" id="{19E794BA-9B0C-2E85-D13B-D9796413E7A2}"/>
              </a:ext>
            </a:extLst>
          </p:cNvPr>
          <p:cNvPicPr>
            <a:picLocks noChangeAspect="1"/>
          </p:cNvPicPr>
          <p:nvPr/>
        </p:nvPicPr>
        <p:blipFill>
          <a:blip r:embed="rId3"/>
          <a:stretch>
            <a:fillRect/>
          </a:stretch>
        </p:blipFill>
        <p:spPr>
          <a:xfrm>
            <a:off x="6474373" y="1407407"/>
            <a:ext cx="5404422" cy="3952869"/>
          </a:xfrm>
          <a:prstGeom prst="rect">
            <a:avLst/>
          </a:prstGeom>
        </p:spPr>
      </p:pic>
    </p:spTree>
    <p:extLst>
      <p:ext uri="{BB962C8B-B14F-4D97-AF65-F5344CB8AC3E}">
        <p14:creationId xmlns:p14="http://schemas.microsoft.com/office/powerpoint/2010/main" val="28707681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CB0CD-D91F-C88F-807E-CD620ACF0E1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B50FE6E-6031-01E3-CAC8-BACF1157F36F}"/>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
        <p:nvSpPr>
          <p:cNvPr id="4" name="Title 1">
            <a:extLst>
              <a:ext uri="{FF2B5EF4-FFF2-40B4-BE49-F238E27FC236}">
                <a16:creationId xmlns:a16="http://schemas.microsoft.com/office/drawing/2014/main" id="{1C4B6641-0CCB-B3FF-7A7D-3D64B24F4B52}"/>
              </a:ext>
            </a:extLst>
          </p:cNvPr>
          <p:cNvSpPr txBox="1">
            <a:spLocks/>
          </p:cNvSpPr>
          <p:nvPr/>
        </p:nvSpPr>
        <p:spPr>
          <a:xfrm>
            <a:off x="566057" y="414403"/>
            <a:ext cx="11059885" cy="8081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Engineering studies, supply and installation of piping and its accessories on the CERN site (MS-5137/SCE)</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pPr algn="ctr"/>
            <a:r>
              <a:rPr lang="en-GB" sz="2800" b="1" dirty="0">
                <a:solidFill>
                  <a:schemeClr val="tx1">
                    <a:lumMod val="60000"/>
                    <a:lumOff val="40000"/>
                  </a:schemeClr>
                </a:solidFill>
                <a:effectLst/>
                <a:ea typeface="Times New Roman" panose="02020603050405020304" pitchFamily="18" charset="0"/>
              </a:rPr>
              <a:t> </a:t>
            </a:r>
            <a:endParaRPr lang="en-US" sz="2800" b="1" dirty="0">
              <a:solidFill>
                <a:schemeClr val="tx1">
                  <a:lumMod val="60000"/>
                  <a:lumOff val="40000"/>
                </a:schemeClr>
              </a:solidFill>
              <a:effectLst/>
              <a:ea typeface="Times New Roman" panose="02020603050405020304" pitchFamily="18" charset="0"/>
            </a:endParaRP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p>
        </p:txBody>
      </p:sp>
      <p:sp>
        <p:nvSpPr>
          <p:cNvPr id="7" name="Text Placeholder 3">
            <a:extLst>
              <a:ext uri="{FF2B5EF4-FFF2-40B4-BE49-F238E27FC236}">
                <a16:creationId xmlns:a16="http://schemas.microsoft.com/office/drawing/2014/main" id="{5DF56C5B-02FB-0674-3FA2-B433FFD450AA}"/>
              </a:ext>
            </a:extLst>
          </p:cNvPr>
          <p:cNvSpPr txBox="1">
            <a:spLocks/>
          </p:cNvSpPr>
          <p:nvPr/>
        </p:nvSpPr>
        <p:spPr>
          <a:xfrm>
            <a:off x="363804" y="3719877"/>
            <a:ext cx="5868838" cy="25240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 </a:t>
            </a:r>
            <a:r>
              <a:rPr lang="en-GB" sz="1400" b="0" dirty="0">
                <a:solidFill>
                  <a:schemeClr val="accent1"/>
                </a:solidFill>
              </a:rPr>
              <a:t>Replacement of pipes and associated equipment, insulation for district heating network and HVAC consolidation. Work in confined spaces with specific welding processes related thereto.</a:t>
            </a:r>
            <a:endParaRPr lang="en-GB" sz="1400" b="0" dirty="0">
              <a:solidFill>
                <a:schemeClr val="tx1"/>
              </a:solidFill>
            </a:endParaRP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 optional 2 x 2-y extensions)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supply and installation of piping. </a:t>
            </a:r>
          </a:p>
        </p:txBody>
      </p:sp>
      <p:sp>
        <p:nvSpPr>
          <p:cNvPr id="8" name="TextBox 7">
            <a:extLst>
              <a:ext uri="{FF2B5EF4-FFF2-40B4-BE49-F238E27FC236}">
                <a16:creationId xmlns:a16="http://schemas.microsoft.com/office/drawing/2014/main" id="{1B5B8C56-D049-961A-F579-5F1E1002337D}"/>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prstClr val="white"/>
                </a:solidFill>
                <a:latin typeface="Arial"/>
              </a:rPr>
              <a:t>Gregoire.guillot</a:t>
            </a:r>
            <a:r>
              <a:rPr lang="pt-BR" dirty="0">
                <a:solidFill>
                  <a:prstClr val="white"/>
                </a:solidFill>
              </a:rPr>
              <a:t>@cern.ch</a:t>
            </a:r>
            <a:endParaRPr lang="en-US" dirty="0">
              <a:solidFill>
                <a:prstClr val="white"/>
              </a:solidFill>
            </a:endParaRPr>
          </a:p>
        </p:txBody>
      </p:sp>
      <p:sp>
        <p:nvSpPr>
          <p:cNvPr id="9" name="Text Placeholder 3">
            <a:extLst>
              <a:ext uri="{FF2B5EF4-FFF2-40B4-BE49-F238E27FC236}">
                <a16:creationId xmlns:a16="http://schemas.microsoft.com/office/drawing/2014/main" id="{C8BE58D0-A40C-F9FA-90F2-F59578ECDC8F}"/>
              </a:ext>
            </a:extLst>
          </p:cNvPr>
          <p:cNvSpPr txBox="1">
            <a:spLocks/>
          </p:cNvSpPr>
          <p:nvPr/>
        </p:nvSpPr>
        <p:spPr>
          <a:xfrm>
            <a:off x="363804" y="1369885"/>
            <a:ext cx="5985379" cy="208370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a:t>
            </a:r>
            <a:r>
              <a:rPr lang="fr-CH" sz="1400" b="0" dirty="0">
                <a:solidFill>
                  <a:schemeClr val="accent1"/>
                </a:solidFill>
                <a:ea typeface="Calibri" panose="020F0502020204030204" pitchFamily="34" charset="0"/>
                <a:cs typeface="Times New Roman" panose="02020603050405020304" pitchFamily="18" charset="0"/>
              </a:rPr>
              <a:t>01 03  01 01</a:t>
            </a:r>
            <a:endParaRPr lang="en-GB" sz="1400" b="0" dirty="0">
              <a:solidFill>
                <a:schemeClr val="accent1"/>
              </a:solidFill>
            </a:endParaRPr>
          </a:p>
          <a:p>
            <a:r>
              <a:rPr lang="en-GB" sz="1400" u="sng" dirty="0">
                <a:solidFill>
                  <a:schemeClr val="accent1"/>
                </a:solidFill>
              </a:rPr>
              <a:t>Cost Range :</a:t>
            </a:r>
            <a:r>
              <a:rPr lang="en-GB" sz="1400" b="0" dirty="0">
                <a:solidFill>
                  <a:schemeClr val="accent1"/>
                </a:solidFill>
              </a:rPr>
              <a:t>  1.5 – 5 M CHF</a:t>
            </a:r>
          </a:p>
          <a:p>
            <a:r>
              <a:rPr lang="en-GB" sz="1400" u="sng" dirty="0">
                <a:solidFill>
                  <a:schemeClr val="accent1"/>
                </a:solidFill>
              </a:rPr>
              <a:t>Planning:</a:t>
            </a:r>
            <a:r>
              <a:rPr lang="en-GB" sz="1400" b="0" dirty="0">
                <a:solidFill>
                  <a:schemeClr val="accent1"/>
                </a:solidFill>
              </a:rPr>
              <a:t> 	MS: Q4 2025</a:t>
            </a:r>
          </a:p>
          <a:p>
            <a:pPr>
              <a:spcBef>
                <a:spcPts val="0"/>
              </a:spcBef>
            </a:pPr>
            <a:r>
              <a:rPr lang="en-GB" sz="1400" b="0" dirty="0">
                <a:solidFill>
                  <a:schemeClr val="accent1"/>
                </a:solidFill>
              </a:rPr>
              <a:t>	IT: Q2 2026</a:t>
            </a:r>
          </a:p>
          <a:p>
            <a:pPr>
              <a:spcBef>
                <a:spcPts val="0"/>
              </a:spcBef>
            </a:pPr>
            <a:r>
              <a:rPr lang="en-GB" sz="1400" b="0" dirty="0">
                <a:solidFill>
                  <a:schemeClr val="accent1"/>
                </a:solidFill>
              </a:rPr>
              <a:t>	Contract start: 1 October 2026</a:t>
            </a:r>
          </a:p>
        </p:txBody>
      </p:sp>
      <p:pic>
        <p:nvPicPr>
          <p:cNvPr id="5" name="Picture 4">
            <a:extLst>
              <a:ext uri="{FF2B5EF4-FFF2-40B4-BE49-F238E27FC236}">
                <a16:creationId xmlns:a16="http://schemas.microsoft.com/office/drawing/2014/main" id="{36F10F39-99D7-1920-E231-7AD86A6708EE}"/>
              </a:ext>
            </a:extLst>
          </p:cNvPr>
          <p:cNvPicPr>
            <a:picLocks noChangeAspect="1"/>
          </p:cNvPicPr>
          <p:nvPr/>
        </p:nvPicPr>
        <p:blipFill>
          <a:blip r:embed="rId3"/>
          <a:stretch>
            <a:fillRect/>
          </a:stretch>
        </p:blipFill>
        <p:spPr>
          <a:xfrm>
            <a:off x="6349182" y="1369884"/>
            <a:ext cx="5688011" cy="4004823"/>
          </a:xfrm>
          <a:prstGeom prst="rect">
            <a:avLst/>
          </a:prstGeom>
        </p:spPr>
      </p:pic>
    </p:spTree>
    <p:extLst>
      <p:ext uri="{BB962C8B-B14F-4D97-AF65-F5344CB8AC3E}">
        <p14:creationId xmlns:p14="http://schemas.microsoft.com/office/powerpoint/2010/main" val="30784786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18BD9-2D69-53AB-6AE8-5664159411E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13BFEB2-AD46-6194-36D1-33BC727F1390}"/>
              </a:ext>
            </a:extLst>
          </p:cNvPr>
          <p:cNvSpPr>
            <a:spLocks noGrp="1"/>
          </p:cNvSpPr>
          <p:nvPr>
            <p:ph type="sldNum" sz="quarter" idx="12"/>
          </p:nvPr>
        </p:nvSpPr>
        <p:spPr/>
        <p:txBody>
          <a:bodyPr/>
          <a:lstStyle/>
          <a:p>
            <a:fld id="{36B5EA5A-BC32-A742-B11B-8E7414D5B535}" type="slidenum">
              <a:rPr lang="en-US" smtClean="0"/>
              <a:pPr/>
              <a:t>46</a:t>
            </a:fld>
            <a:endParaRPr lang="en-US" dirty="0"/>
          </a:p>
        </p:txBody>
      </p:sp>
      <p:sp>
        <p:nvSpPr>
          <p:cNvPr id="4" name="Title 1">
            <a:extLst>
              <a:ext uri="{FF2B5EF4-FFF2-40B4-BE49-F238E27FC236}">
                <a16:creationId xmlns:a16="http://schemas.microsoft.com/office/drawing/2014/main" id="{78DF6396-D58A-9F62-9907-FD987E262AA0}"/>
              </a:ext>
            </a:extLst>
          </p:cNvPr>
          <p:cNvSpPr txBox="1">
            <a:spLocks/>
          </p:cNvSpPr>
          <p:nvPr/>
        </p:nvSpPr>
        <p:spPr>
          <a:xfrm>
            <a:off x="566057" y="414403"/>
            <a:ext cx="11059885" cy="80817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Technical maintenance of Science Gateway buildings (SGW)</a:t>
            </a:r>
          </a:p>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(MS-5152/IR)</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pPr algn="ctr"/>
            <a:r>
              <a:rPr lang="en-GB" sz="2800" b="1" dirty="0">
                <a:solidFill>
                  <a:schemeClr val="tx1">
                    <a:lumMod val="60000"/>
                    <a:lumOff val="40000"/>
                  </a:schemeClr>
                </a:solidFill>
                <a:effectLst/>
                <a:ea typeface="Times New Roman" panose="02020603050405020304" pitchFamily="18" charset="0"/>
              </a:rPr>
              <a:t> </a:t>
            </a:r>
            <a:endParaRPr lang="en-US" sz="2800" b="1" dirty="0">
              <a:solidFill>
                <a:schemeClr val="tx1">
                  <a:lumMod val="60000"/>
                  <a:lumOff val="40000"/>
                </a:schemeClr>
              </a:solidFill>
              <a:effectLst/>
              <a:ea typeface="Times New Roman" panose="02020603050405020304" pitchFamily="18" charset="0"/>
            </a:endParaRP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p>
        </p:txBody>
      </p:sp>
      <p:sp>
        <p:nvSpPr>
          <p:cNvPr id="7" name="Text Placeholder 3">
            <a:extLst>
              <a:ext uri="{FF2B5EF4-FFF2-40B4-BE49-F238E27FC236}">
                <a16:creationId xmlns:a16="http://schemas.microsoft.com/office/drawing/2014/main" id="{E0C3CA93-3CD3-86F2-7AE1-263A2A603073}"/>
              </a:ext>
            </a:extLst>
          </p:cNvPr>
          <p:cNvSpPr txBox="1">
            <a:spLocks/>
          </p:cNvSpPr>
          <p:nvPr/>
        </p:nvSpPr>
        <p:spPr>
          <a:xfrm>
            <a:off x="363805" y="3648315"/>
            <a:ext cx="5868838" cy="270803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 </a:t>
            </a:r>
            <a:r>
              <a:rPr lang="en-GB" sz="1400" b="0" dirty="0">
                <a:solidFill>
                  <a:schemeClr val="accent1"/>
                </a:solidFill>
              </a:rPr>
              <a:t>Technical maintenance of SGW including preventive and corrective maintenance of: </a:t>
            </a:r>
          </a:p>
          <a:p>
            <a:pPr marL="285750" indent="-285750">
              <a:spcBef>
                <a:spcPts val="0"/>
              </a:spcBef>
              <a:buFontTx/>
              <a:buChar char="-"/>
            </a:pPr>
            <a:r>
              <a:rPr lang="en-GB" sz="1400" b="0" dirty="0">
                <a:solidFill>
                  <a:schemeClr val="accent1"/>
                </a:solidFill>
              </a:rPr>
              <a:t>HVAC equipment</a:t>
            </a:r>
          </a:p>
          <a:p>
            <a:pPr marL="285750" indent="-285750">
              <a:spcBef>
                <a:spcPts val="0"/>
              </a:spcBef>
              <a:buFontTx/>
              <a:buChar char="-"/>
            </a:pPr>
            <a:r>
              <a:rPr lang="en-GB" sz="1400" b="0" dirty="0">
                <a:solidFill>
                  <a:schemeClr val="accent1"/>
                </a:solidFill>
              </a:rPr>
              <a:t>Electrical installation</a:t>
            </a:r>
          </a:p>
          <a:p>
            <a:pPr marL="285750" indent="-285750">
              <a:spcBef>
                <a:spcPts val="0"/>
              </a:spcBef>
              <a:buFontTx/>
              <a:buChar char="-"/>
            </a:pPr>
            <a:r>
              <a:rPr lang="en-GB" sz="1400" b="0" dirty="0">
                <a:solidFill>
                  <a:schemeClr val="accent1"/>
                </a:solidFill>
              </a:rPr>
              <a:t>Building management system</a:t>
            </a:r>
          </a:p>
          <a:p>
            <a:pPr marL="285750" indent="-285750">
              <a:spcBef>
                <a:spcPts val="0"/>
              </a:spcBef>
              <a:buFontTx/>
              <a:buChar char="-"/>
            </a:pPr>
            <a:r>
              <a:rPr lang="en-GB" sz="1400" b="0" dirty="0">
                <a:solidFill>
                  <a:schemeClr val="accent1"/>
                </a:solidFill>
              </a:rPr>
              <a:t>Lifts, elevators and automatic doors</a:t>
            </a:r>
            <a:endParaRPr lang="en-GB" sz="1400" dirty="0">
              <a:solidFill>
                <a:schemeClr val="tx1"/>
              </a:solidFill>
            </a:endParaRP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 optional 2 x 2-y extensions)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building technical maintenance</a:t>
            </a:r>
          </a:p>
        </p:txBody>
      </p:sp>
      <p:sp>
        <p:nvSpPr>
          <p:cNvPr id="8" name="TextBox 7">
            <a:extLst>
              <a:ext uri="{FF2B5EF4-FFF2-40B4-BE49-F238E27FC236}">
                <a16:creationId xmlns:a16="http://schemas.microsoft.com/office/drawing/2014/main" id="{D22623BE-0C1F-39E3-3FCE-4911C6DAB89C}"/>
              </a:ext>
            </a:extLst>
          </p:cNvPr>
          <p:cNvSpPr txBox="1"/>
          <p:nvPr/>
        </p:nvSpPr>
        <p:spPr>
          <a:xfrm>
            <a:off x="6589987" y="5511191"/>
            <a:ext cx="5447207"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prstClr val="white"/>
                </a:solidFill>
                <a:latin typeface="Arial"/>
              </a:rPr>
              <a:t>pauline.emery</a:t>
            </a:r>
            <a:r>
              <a:rPr lang="pt-BR" dirty="0">
                <a:solidFill>
                  <a:prstClr val="white"/>
                </a:solidFill>
              </a:rPr>
              <a:t>@cern.ch</a:t>
            </a:r>
            <a:endParaRPr lang="en-US" dirty="0">
              <a:solidFill>
                <a:prstClr val="white"/>
              </a:solidFill>
            </a:endParaRPr>
          </a:p>
        </p:txBody>
      </p:sp>
      <p:sp>
        <p:nvSpPr>
          <p:cNvPr id="9" name="Text Placeholder 3">
            <a:extLst>
              <a:ext uri="{FF2B5EF4-FFF2-40B4-BE49-F238E27FC236}">
                <a16:creationId xmlns:a16="http://schemas.microsoft.com/office/drawing/2014/main" id="{93AF49B5-47E6-E572-C286-EC1FACD5D43F}"/>
              </a:ext>
            </a:extLst>
          </p:cNvPr>
          <p:cNvSpPr txBox="1">
            <a:spLocks/>
          </p:cNvSpPr>
          <p:nvPr/>
        </p:nvSpPr>
        <p:spPr>
          <a:xfrm>
            <a:off x="363805" y="1283175"/>
            <a:ext cx="6226182" cy="208370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a:t>
            </a:r>
            <a:r>
              <a:rPr lang="fr-CH" sz="1400" b="0" dirty="0">
                <a:solidFill>
                  <a:schemeClr val="accent1"/>
                </a:solidFill>
                <a:ea typeface="Calibri" panose="020F0502020204030204" pitchFamily="34" charset="0"/>
                <a:cs typeface="Times New Roman" panose="02020603050405020304" pitchFamily="18" charset="0"/>
              </a:rPr>
              <a:t>13 02 03 00 (maintenance and </a:t>
            </a:r>
            <a:r>
              <a:rPr lang="fr-CH" sz="1400" b="0" dirty="0" err="1">
                <a:solidFill>
                  <a:schemeClr val="accent1"/>
                </a:solidFill>
                <a:ea typeface="Calibri" panose="020F0502020204030204" pitchFamily="34" charset="0"/>
                <a:cs typeface="Times New Roman" panose="02020603050405020304" pitchFamily="18" charset="0"/>
              </a:rPr>
              <a:t>operation</a:t>
            </a:r>
            <a:r>
              <a:rPr lang="fr-CH" sz="1400" b="0" dirty="0">
                <a:solidFill>
                  <a:schemeClr val="accent1"/>
                </a:solidFill>
                <a:ea typeface="Calibri" panose="020F0502020204030204" pitchFamily="34" charset="0"/>
                <a:cs typeface="Times New Roman" panose="02020603050405020304" pitchFamily="18" charset="0"/>
              </a:rPr>
              <a:t> of </a:t>
            </a:r>
            <a:r>
              <a:rPr lang="fr-CH" sz="1400" b="0" dirty="0" err="1">
                <a:solidFill>
                  <a:schemeClr val="accent1"/>
                </a:solidFill>
                <a:ea typeface="Calibri" panose="020F0502020204030204" pitchFamily="34" charset="0"/>
                <a:cs typeface="Times New Roman" panose="02020603050405020304" pitchFamily="18" charset="0"/>
              </a:rPr>
              <a:t>heating</a:t>
            </a:r>
            <a:r>
              <a:rPr lang="fr-CH" sz="1400" b="0" dirty="0">
                <a:solidFill>
                  <a:schemeClr val="accent1"/>
                </a:solidFill>
                <a:ea typeface="Calibri" panose="020F0502020204030204" pitchFamily="34" charset="0"/>
                <a:cs typeface="Times New Roman" panose="02020603050405020304" pitchFamily="18" charset="0"/>
              </a:rPr>
              <a:t> </a:t>
            </a:r>
          </a:p>
          <a:p>
            <a:pPr>
              <a:spcBef>
                <a:spcPts val="0"/>
              </a:spcBef>
            </a:pPr>
            <a:r>
              <a:rPr lang="fr-CH" sz="1400" b="0" dirty="0">
                <a:solidFill>
                  <a:schemeClr val="accent1"/>
                </a:solidFill>
                <a:ea typeface="Calibri" panose="020F0502020204030204" pitchFamily="34" charset="0"/>
                <a:cs typeface="Times New Roman" panose="02020603050405020304" pitchFamily="18" charset="0"/>
              </a:rPr>
              <a:t>		installations)</a:t>
            </a:r>
          </a:p>
          <a:p>
            <a:pPr>
              <a:spcBef>
                <a:spcPts val="0"/>
              </a:spcBef>
            </a:pPr>
            <a:r>
              <a:rPr lang="fr-CH" sz="1400" b="0" dirty="0">
                <a:solidFill>
                  <a:schemeClr val="accent1"/>
                </a:solidFill>
                <a:ea typeface="Calibri" panose="020F0502020204030204" pitchFamily="34" charset="0"/>
                <a:cs typeface="Times New Roman" panose="02020603050405020304" pitchFamily="18" charset="0"/>
              </a:rPr>
              <a:t>		13 02 05 00 (HVAC maintenance and </a:t>
            </a:r>
            <a:r>
              <a:rPr lang="fr-CH" sz="1400" b="0" dirty="0" err="1">
                <a:solidFill>
                  <a:schemeClr val="accent1"/>
                </a:solidFill>
                <a:ea typeface="Calibri" panose="020F0502020204030204" pitchFamily="34" charset="0"/>
                <a:cs typeface="Times New Roman" panose="02020603050405020304" pitchFamily="18" charset="0"/>
              </a:rPr>
              <a:t>operation</a:t>
            </a:r>
            <a:r>
              <a:rPr lang="fr-CH" sz="1400" b="0" dirty="0">
                <a:solidFill>
                  <a:schemeClr val="accent1"/>
                </a:solidFill>
                <a:ea typeface="Calibri" panose="020F0502020204030204" pitchFamily="34" charset="0"/>
                <a:cs typeface="Times New Roman" panose="02020603050405020304" pitchFamily="18" charset="0"/>
              </a:rPr>
              <a:t>)</a:t>
            </a:r>
            <a:endParaRPr lang="en-GB" sz="1400" b="0" dirty="0">
              <a:solidFill>
                <a:schemeClr val="accent1"/>
              </a:solidFill>
            </a:endParaRPr>
          </a:p>
          <a:p>
            <a:r>
              <a:rPr lang="en-GB" sz="1400" u="sng" dirty="0">
                <a:solidFill>
                  <a:schemeClr val="accent1"/>
                </a:solidFill>
              </a:rPr>
              <a:t>Cost Range :</a:t>
            </a:r>
            <a:r>
              <a:rPr lang="en-GB" sz="1400" b="0" dirty="0">
                <a:solidFill>
                  <a:schemeClr val="accent1"/>
                </a:solidFill>
              </a:rPr>
              <a:t>  0.4 – 1.5 M CHF</a:t>
            </a:r>
          </a:p>
          <a:p>
            <a:r>
              <a:rPr lang="en-GB" sz="1400" u="sng" dirty="0">
                <a:solidFill>
                  <a:schemeClr val="accent1"/>
                </a:solidFill>
              </a:rPr>
              <a:t>Planning:</a:t>
            </a:r>
            <a:r>
              <a:rPr lang="en-GB" sz="1400" b="0" dirty="0">
                <a:solidFill>
                  <a:schemeClr val="accent1"/>
                </a:solidFill>
              </a:rPr>
              <a:t> 	MS: Q4 2025</a:t>
            </a:r>
          </a:p>
          <a:p>
            <a:pPr>
              <a:spcBef>
                <a:spcPts val="0"/>
              </a:spcBef>
            </a:pPr>
            <a:r>
              <a:rPr lang="en-GB" sz="1400" b="0" dirty="0">
                <a:solidFill>
                  <a:schemeClr val="accent1"/>
                </a:solidFill>
              </a:rPr>
              <a:t>	IT: Q2 2026</a:t>
            </a:r>
          </a:p>
          <a:p>
            <a:pPr>
              <a:spcBef>
                <a:spcPts val="0"/>
              </a:spcBef>
            </a:pPr>
            <a:r>
              <a:rPr lang="en-GB" sz="1400" b="0" dirty="0">
                <a:solidFill>
                  <a:schemeClr val="accent1"/>
                </a:solidFill>
              </a:rPr>
              <a:t>	Contract start: 1 December 2026</a:t>
            </a:r>
          </a:p>
        </p:txBody>
      </p:sp>
      <p:pic>
        <p:nvPicPr>
          <p:cNvPr id="6" name="Picture 5">
            <a:extLst>
              <a:ext uri="{FF2B5EF4-FFF2-40B4-BE49-F238E27FC236}">
                <a16:creationId xmlns:a16="http://schemas.microsoft.com/office/drawing/2014/main" id="{E0DDE9A2-F33E-D318-41C9-05BB75753A0A}"/>
              </a:ext>
            </a:extLst>
          </p:cNvPr>
          <p:cNvPicPr>
            <a:picLocks noChangeAspect="1"/>
          </p:cNvPicPr>
          <p:nvPr/>
        </p:nvPicPr>
        <p:blipFill>
          <a:blip r:embed="rId3"/>
          <a:stretch>
            <a:fillRect/>
          </a:stretch>
        </p:blipFill>
        <p:spPr>
          <a:xfrm>
            <a:off x="6589988" y="1283175"/>
            <a:ext cx="5447206" cy="3835363"/>
          </a:xfrm>
          <a:prstGeom prst="rect">
            <a:avLst/>
          </a:prstGeom>
        </p:spPr>
      </p:pic>
    </p:spTree>
    <p:extLst>
      <p:ext uri="{BB962C8B-B14F-4D97-AF65-F5344CB8AC3E}">
        <p14:creationId xmlns:p14="http://schemas.microsoft.com/office/powerpoint/2010/main" val="24912986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459DCA-6452-DE55-BCAC-044B8B8D288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DBD203E-A9E1-7C9C-A3B3-7701C23BC68F}"/>
              </a:ext>
            </a:extLst>
          </p:cNvPr>
          <p:cNvSpPr>
            <a:spLocks noGrp="1"/>
          </p:cNvSpPr>
          <p:nvPr>
            <p:ph type="sldNum" sz="quarter" idx="12"/>
          </p:nvPr>
        </p:nvSpPr>
        <p:spPr/>
        <p:txBody>
          <a:bodyPr/>
          <a:lstStyle/>
          <a:p>
            <a:fld id="{36B5EA5A-BC32-A742-B11B-8E7414D5B535}" type="slidenum">
              <a:rPr lang="en-US" smtClean="0"/>
              <a:pPr/>
              <a:t>47</a:t>
            </a:fld>
            <a:endParaRPr lang="en-US" dirty="0"/>
          </a:p>
        </p:txBody>
      </p:sp>
      <p:sp>
        <p:nvSpPr>
          <p:cNvPr id="4" name="Title 1">
            <a:extLst>
              <a:ext uri="{FF2B5EF4-FFF2-40B4-BE49-F238E27FC236}">
                <a16:creationId xmlns:a16="http://schemas.microsoft.com/office/drawing/2014/main" id="{FD85C89D-27C1-26E4-1322-F5EB925CBA34}"/>
              </a:ext>
            </a:extLst>
          </p:cNvPr>
          <p:cNvSpPr txBox="1">
            <a:spLocks/>
          </p:cNvSpPr>
          <p:nvPr/>
        </p:nvSpPr>
        <p:spPr>
          <a:xfrm>
            <a:off x="566057" y="414403"/>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Small works for CERN’s green spaces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pPr algn="ctr"/>
            <a:r>
              <a:rPr lang="en-GB" sz="2800" b="1" dirty="0">
                <a:solidFill>
                  <a:schemeClr val="tx1">
                    <a:lumMod val="60000"/>
                    <a:lumOff val="40000"/>
                  </a:schemeClr>
                </a:solidFill>
                <a:effectLst/>
                <a:ea typeface="Times New Roman" panose="02020603050405020304" pitchFamily="18" charset="0"/>
              </a:rPr>
              <a:t> </a:t>
            </a:r>
            <a:endParaRPr lang="en-US" sz="2800" b="1" dirty="0">
              <a:solidFill>
                <a:schemeClr val="tx1">
                  <a:lumMod val="60000"/>
                  <a:lumOff val="40000"/>
                </a:schemeClr>
              </a:solidFill>
              <a:effectLst/>
              <a:ea typeface="Times New Roman" panose="02020603050405020304" pitchFamily="18" charset="0"/>
            </a:endParaRP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p>
        </p:txBody>
      </p:sp>
      <p:sp>
        <p:nvSpPr>
          <p:cNvPr id="7" name="Text Placeholder 3">
            <a:extLst>
              <a:ext uri="{FF2B5EF4-FFF2-40B4-BE49-F238E27FC236}">
                <a16:creationId xmlns:a16="http://schemas.microsoft.com/office/drawing/2014/main" id="{BEC0E098-1AC0-0040-C03E-EA94307E7BCC}"/>
              </a:ext>
            </a:extLst>
          </p:cNvPr>
          <p:cNvSpPr txBox="1">
            <a:spLocks/>
          </p:cNvSpPr>
          <p:nvPr/>
        </p:nvSpPr>
        <p:spPr>
          <a:xfrm>
            <a:off x="313205" y="3005174"/>
            <a:ext cx="5868838" cy="25240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 </a:t>
            </a:r>
            <a:r>
              <a:rPr lang="en-GB" sz="1400" b="0" i="0" dirty="0">
                <a:solidFill>
                  <a:srgbClr val="0033A0"/>
                </a:solidFill>
                <a:effectLst/>
                <a:cs typeface="Frank Ruhl Libre" panose="00000500000000000000" pitchFamily="2" charset="-79"/>
              </a:rPr>
              <a:t>Small works for CERN’s green spaces including tree and agricultural work as well as landscaping work.</a:t>
            </a:r>
            <a:endParaRPr lang="en-GB" sz="1400" b="0" dirty="0">
              <a:solidFill>
                <a:schemeClr val="tx1"/>
              </a:solidFill>
            </a:endParaRP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 optional 2 x 2-y extensions)</a:t>
            </a:r>
          </a:p>
          <a:p>
            <a:pPr algn="just">
              <a:spcBef>
                <a:spcPts val="0"/>
              </a:spcBef>
            </a:pPr>
            <a:r>
              <a:rPr lang="en-GB" sz="1400" b="0" dirty="0">
                <a:solidFill>
                  <a:schemeClr val="accent1"/>
                </a:solidFill>
              </a:rPr>
              <a:t>CERN intends to place three contracts: </a:t>
            </a:r>
          </a:p>
          <a:p>
            <a:pPr algn="just">
              <a:spcBef>
                <a:spcPts val="0"/>
              </a:spcBef>
            </a:pPr>
            <a:r>
              <a:rPr lang="en-GB" sz="1400" b="0" dirty="0">
                <a:solidFill>
                  <a:schemeClr val="accent1"/>
                </a:solidFill>
              </a:rPr>
              <a:t>- One for tree and agricultural work</a:t>
            </a:r>
          </a:p>
          <a:p>
            <a:pPr algn="just">
              <a:spcBef>
                <a:spcPts val="0"/>
              </a:spcBef>
            </a:pPr>
            <a:r>
              <a:rPr lang="en-GB" sz="1400" b="0" dirty="0">
                <a:solidFill>
                  <a:schemeClr val="accent1"/>
                </a:solidFill>
              </a:rPr>
              <a:t>- One for the French part and one for the Swiss part of CERN for landscaping work.</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maintenance of green spaces</a:t>
            </a:r>
          </a:p>
        </p:txBody>
      </p:sp>
      <p:sp>
        <p:nvSpPr>
          <p:cNvPr id="8" name="TextBox 7">
            <a:extLst>
              <a:ext uri="{FF2B5EF4-FFF2-40B4-BE49-F238E27FC236}">
                <a16:creationId xmlns:a16="http://schemas.microsoft.com/office/drawing/2014/main" id="{452767DD-F23D-2D2B-E087-92F5BBED4649}"/>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Mathieu.fontaine</a:t>
            </a:r>
            <a:r>
              <a:rPr lang="pt-BR" dirty="0">
                <a:solidFill>
                  <a:prstClr val="white"/>
                </a:solidFill>
              </a:rPr>
              <a:t>@cern.ch</a:t>
            </a:r>
            <a:endParaRPr lang="en-US" dirty="0">
              <a:solidFill>
                <a:prstClr val="white"/>
              </a:solidFill>
            </a:endParaRPr>
          </a:p>
        </p:txBody>
      </p:sp>
      <p:sp>
        <p:nvSpPr>
          <p:cNvPr id="9" name="Text Placeholder 3">
            <a:extLst>
              <a:ext uri="{FF2B5EF4-FFF2-40B4-BE49-F238E27FC236}">
                <a16:creationId xmlns:a16="http://schemas.microsoft.com/office/drawing/2014/main" id="{78661BFA-7C34-0B61-2840-761E6E327D31}"/>
              </a:ext>
            </a:extLst>
          </p:cNvPr>
          <p:cNvSpPr txBox="1">
            <a:spLocks/>
          </p:cNvSpPr>
          <p:nvPr/>
        </p:nvSpPr>
        <p:spPr>
          <a:xfrm>
            <a:off x="313205" y="1222579"/>
            <a:ext cx="5985379" cy="220642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a:t>
            </a:r>
            <a:r>
              <a:rPr lang="fr-CH" sz="1400" b="0" dirty="0">
                <a:solidFill>
                  <a:schemeClr val="accent1"/>
                </a:solidFill>
                <a:effectLst/>
                <a:ea typeface="Calibri" panose="020F0502020204030204" pitchFamily="34" charset="0"/>
                <a:cs typeface="Times New Roman" panose="02020603050405020304" pitchFamily="18" charset="0"/>
              </a:rPr>
              <a:t>13 01 02 00 (Green </a:t>
            </a:r>
            <a:r>
              <a:rPr lang="fr-CH" sz="1400" b="0" dirty="0" err="1">
                <a:solidFill>
                  <a:schemeClr val="accent1"/>
                </a:solidFill>
                <a:effectLst/>
                <a:ea typeface="Calibri" panose="020F0502020204030204" pitchFamily="34" charset="0"/>
                <a:cs typeface="Times New Roman" panose="02020603050405020304" pitchFamily="18" charset="0"/>
              </a:rPr>
              <a:t>spaces</a:t>
            </a:r>
            <a:r>
              <a:rPr lang="fr-CH" sz="1400" b="0" dirty="0">
                <a:solidFill>
                  <a:schemeClr val="accent1"/>
                </a:solidFill>
                <a:effectLst/>
                <a:ea typeface="Calibri" panose="020F0502020204030204" pitchFamily="34" charset="0"/>
                <a:cs typeface="Times New Roman" panose="02020603050405020304" pitchFamily="18" charset="0"/>
              </a:rPr>
              <a:t>)</a:t>
            </a:r>
            <a:endParaRPr lang="en-GB" sz="1400" b="0" dirty="0">
              <a:solidFill>
                <a:schemeClr val="accent1"/>
              </a:solidFill>
            </a:endParaRPr>
          </a:p>
          <a:p>
            <a:r>
              <a:rPr lang="en-GB" sz="1400" u="sng" dirty="0">
                <a:solidFill>
                  <a:schemeClr val="accent1"/>
                </a:solidFill>
              </a:rPr>
              <a:t>Cost Range :</a:t>
            </a:r>
            <a:r>
              <a:rPr lang="en-GB" sz="1400" b="0" dirty="0">
                <a:solidFill>
                  <a:schemeClr val="accent1"/>
                </a:solidFill>
              </a:rPr>
              <a:t>  200k – 400 KCHF for each DO (three in total)</a:t>
            </a:r>
          </a:p>
          <a:p>
            <a:r>
              <a:rPr lang="en-GB" sz="1400" u="sng" dirty="0">
                <a:solidFill>
                  <a:schemeClr val="accent1"/>
                </a:solidFill>
              </a:rPr>
              <a:t>Planning:</a:t>
            </a:r>
            <a:r>
              <a:rPr lang="en-GB" sz="1400" b="0" dirty="0">
                <a:solidFill>
                  <a:schemeClr val="accent1"/>
                </a:solidFill>
              </a:rPr>
              <a:t> 	DO: Q1 2026</a:t>
            </a:r>
          </a:p>
          <a:p>
            <a:pPr>
              <a:spcBef>
                <a:spcPts val="0"/>
              </a:spcBef>
            </a:pPr>
            <a:r>
              <a:rPr lang="en-GB" sz="1400" b="0" dirty="0">
                <a:solidFill>
                  <a:schemeClr val="accent1"/>
                </a:solidFill>
              </a:rPr>
              <a:t>	Contract start: 1 April 2026</a:t>
            </a:r>
          </a:p>
        </p:txBody>
      </p:sp>
      <p:pic>
        <p:nvPicPr>
          <p:cNvPr id="5" name="Picture 4">
            <a:extLst>
              <a:ext uri="{FF2B5EF4-FFF2-40B4-BE49-F238E27FC236}">
                <a16:creationId xmlns:a16="http://schemas.microsoft.com/office/drawing/2014/main" id="{926F2E28-E27F-0E29-6D34-CF4B49D07E39}"/>
              </a:ext>
            </a:extLst>
          </p:cNvPr>
          <p:cNvPicPr>
            <a:picLocks noChangeAspect="1"/>
          </p:cNvPicPr>
          <p:nvPr/>
        </p:nvPicPr>
        <p:blipFill>
          <a:blip r:embed="rId3"/>
          <a:stretch>
            <a:fillRect/>
          </a:stretch>
        </p:blipFill>
        <p:spPr>
          <a:xfrm>
            <a:off x="6408623" y="1301581"/>
            <a:ext cx="5039550" cy="3352099"/>
          </a:xfrm>
          <a:prstGeom prst="rect">
            <a:avLst/>
          </a:prstGeom>
        </p:spPr>
      </p:pic>
    </p:spTree>
    <p:extLst>
      <p:ext uri="{BB962C8B-B14F-4D97-AF65-F5344CB8AC3E}">
        <p14:creationId xmlns:p14="http://schemas.microsoft.com/office/powerpoint/2010/main" val="16495968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210F26-D6FD-AF7B-A22E-D3A2347BEAF9}"/>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01308D3-B67D-C17A-31AB-9AA66381B8AB}"/>
              </a:ext>
            </a:extLst>
          </p:cNvPr>
          <p:cNvSpPr>
            <a:spLocks noGrp="1"/>
          </p:cNvSpPr>
          <p:nvPr>
            <p:ph type="sldNum" sz="quarter" idx="12"/>
          </p:nvPr>
        </p:nvSpPr>
        <p:spPr/>
        <p:txBody>
          <a:bodyPr/>
          <a:lstStyle/>
          <a:p>
            <a:fld id="{36B5EA5A-BC32-A742-B11B-8E7414D5B535}" type="slidenum">
              <a:rPr lang="en-US" smtClean="0"/>
              <a:pPr/>
              <a:t>48</a:t>
            </a:fld>
            <a:endParaRPr lang="en-US" dirty="0"/>
          </a:p>
        </p:txBody>
      </p:sp>
      <p:sp>
        <p:nvSpPr>
          <p:cNvPr id="4" name="Title 1">
            <a:extLst>
              <a:ext uri="{FF2B5EF4-FFF2-40B4-BE49-F238E27FC236}">
                <a16:creationId xmlns:a16="http://schemas.microsoft.com/office/drawing/2014/main" id="{F8ABBFE3-BB3C-AB58-A7FA-372C79AC2F4F}"/>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Multimedia content production (DO-34936/IT)</a:t>
            </a:r>
          </a:p>
        </p:txBody>
      </p:sp>
      <p:sp>
        <p:nvSpPr>
          <p:cNvPr id="7" name="Text Placeholder 3">
            <a:extLst>
              <a:ext uri="{FF2B5EF4-FFF2-40B4-BE49-F238E27FC236}">
                <a16:creationId xmlns:a16="http://schemas.microsoft.com/office/drawing/2014/main" id="{3D9633FE-F9F4-9BCE-B34B-7B983151CFBE}"/>
              </a:ext>
            </a:extLst>
          </p:cNvPr>
          <p:cNvSpPr txBox="1">
            <a:spLocks/>
          </p:cNvSpPr>
          <p:nvPr/>
        </p:nvSpPr>
        <p:spPr>
          <a:xfrm>
            <a:off x="227161" y="2791743"/>
            <a:ext cx="5868838" cy="6372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400" u="sng" dirty="0">
              <a:solidFill>
                <a:schemeClr val="accent1"/>
              </a:solidFill>
            </a:endParaRPr>
          </a:p>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Provision of multimedia material (videos, animations) foreseen by the design of a new exhibition at CERN</a:t>
            </a:r>
            <a:endParaRPr lang="en-GB" sz="1400" b="0" u="sng" dirty="0">
              <a:solidFill>
                <a:schemeClr val="accent1"/>
              </a:solidFill>
            </a:endParaRPr>
          </a:p>
        </p:txBody>
      </p:sp>
      <p:sp>
        <p:nvSpPr>
          <p:cNvPr id="8" name="TextBox 7">
            <a:extLst>
              <a:ext uri="{FF2B5EF4-FFF2-40B4-BE49-F238E27FC236}">
                <a16:creationId xmlns:a16="http://schemas.microsoft.com/office/drawing/2014/main" id="{C3504791-18E9-0D88-E267-FCF1B8465D99}"/>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Antonella.Del.Rosso@cern.ch</a:t>
            </a:r>
          </a:p>
        </p:txBody>
      </p:sp>
      <p:sp>
        <p:nvSpPr>
          <p:cNvPr id="9" name="Text Placeholder 3">
            <a:extLst>
              <a:ext uri="{FF2B5EF4-FFF2-40B4-BE49-F238E27FC236}">
                <a16:creationId xmlns:a16="http://schemas.microsoft.com/office/drawing/2014/main" id="{1DF29529-3831-ABF9-E7E7-D3D37799C4F0}"/>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 04 00 00 Audio-visual Equipment</a:t>
            </a:r>
          </a:p>
          <a:p>
            <a:r>
              <a:rPr lang="en-GB" sz="1400" u="sng" dirty="0">
                <a:solidFill>
                  <a:schemeClr val="accent1"/>
                </a:solidFill>
              </a:rPr>
              <a:t>Cost Range :</a:t>
            </a:r>
            <a:r>
              <a:rPr lang="en-GB" sz="1400" b="0" dirty="0">
                <a:solidFill>
                  <a:schemeClr val="accent1"/>
                </a:solidFill>
              </a:rPr>
              <a:t>  50k – 200k CHF</a:t>
            </a:r>
          </a:p>
          <a:p>
            <a:r>
              <a:rPr lang="en-GB" sz="1400" u="sng" dirty="0">
                <a:solidFill>
                  <a:schemeClr val="accent1"/>
                </a:solidFill>
              </a:rPr>
              <a:t>Planning:</a:t>
            </a:r>
            <a:r>
              <a:rPr lang="en-GB" sz="1400" b="0" dirty="0">
                <a:solidFill>
                  <a:schemeClr val="accent1"/>
                </a:solidFill>
              </a:rPr>
              <a:t> 	- DO launch Q1 2026</a:t>
            </a:r>
          </a:p>
          <a:p>
            <a:r>
              <a:rPr lang="en-GB" sz="1400" b="0" dirty="0">
                <a:solidFill>
                  <a:schemeClr val="accent1"/>
                </a:solidFill>
              </a:rPr>
              <a:t>	- Contract start: Q2 2026</a:t>
            </a:r>
          </a:p>
        </p:txBody>
      </p:sp>
      <p:sp>
        <p:nvSpPr>
          <p:cNvPr id="5" name="TextBox 4">
            <a:extLst>
              <a:ext uri="{FF2B5EF4-FFF2-40B4-BE49-F238E27FC236}">
                <a16:creationId xmlns:a16="http://schemas.microsoft.com/office/drawing/2014/main" id="{D5C46D10-B58A-03B2-C407-B091AD0CDF14}"/>
              </a:ext>
            </a:extLst>
          </p:cNvPr>
          <p:cNvSpPr txBox="1"/>
          <p:nvPr/>
        </p:nvSpPr>
        <p:spPr>
          <a:xfrm>
            <a:off x="11268364" y="5046033"/>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3"/>
              </a:rPr>
              <a:t>© CERN</a:t>
            </a:r>
            <a:r>
              <a:rPr lang="en-GB" sz="1100" b="0" i="0" dirty="0">
                <a:solidFill>
                  <a:srgbClr val="000000"/>
                </a:solidFill>
                <a:effectLst/>
                <a:latin typeface="verdana" panose="020B0604030504040204" pitchFamily="34" charset="0"/>
              </a:rPr>
              <a:t> </a:t>
            </a:r>
            <a:endParaRPr lang="en-GB" sz="1100" dirty="0"/>
          </a:p>
        </p:txBody>
      </p:sp>
      <p:pic>
        <p:nvPicPr>
          <p:cNvPr id="2050" name="Picture 2">
            <a:extLst>
              <a:ext uri="{FF2B5EF4-FFF2-40B4-BE49-F238E27FC236}">
                <a16:creationId xmlns:a16="http://schemas.microsoft.com/office/drawing/2014/main" id="{215EBF20-EB3B-C29C-0519-9C9A8E7227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9183" y="1158755"/>
            <a:ext cx="5343525" cy="3562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53213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4BC55-CB3A-2A56-C3EB-6F26F8EB5CC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4CC8349-8552-FCA8-FB44-7D1B8B750792}"/>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
        <p:nvSpPr>
          <p:cNvPr id="4" name="Title 1">
            <a:extLst>
              <a:ext uri="{FF2B5EF4-FFF2-40B4-BE49-F238E27FC236}">
                <a16:creationId xmlns:a16="http://schemas.microsoft.com/office/drawing/2014/main" id="{7A94BFBF-F613-DF9F-3200-DF3DD88749A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Provision of insurance medicine services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7" name="Text Placeholder 3">
            <a:extLst>
              <a:ext uri="{FF2B5EF4-FFF2-40B4-BE49-F238E27FC236}">
                <a16:creationId xmlns:a16="http://schemas.microsoft.com/office/drawing/2014/main" id="{B13F8C39-9394-55F0-3419-8DC36ADB160B}"/>
              </a:ext>
            </a:extLst>
          </p:cNvPr>
          <p:cNvSpPr txBox="1">
            <a:spLocks/>
          </p:cNvSpPr>
          <p:nvPr/>
        </p:nvSpPr>
        <p:spPr>
          <a:xfrm>
            <a:off x="227161" y="2791743"/>
            <a:ext cx="5868838" cy="6372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400" u="sng" dirty="0">
              <a:solidFill>
                <a:schemeClr val="accent1"/>
              </a:solidFill>
            </a:endParaRPr>
          </a:p>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Provision of insurance medicine services ("</a:t>
            </a:r>
            <a:r>
              <a:rPr lang="en-GB" sz="1400" b="0" dirty="0" err="1">
                <a:solidFill>
                  <a:schemeClr val="accent1"/>
                </a:solidFill>
              </a:rPr>
              <a:t>medecin</a:t>
            </a:r>
            <a:r>
              <a:rPr lang="en-GB" sz="1400" b="0" dirty="0">
                <a:solidFill>
                  <a:schemeClr val="accent1"/>
                </a:solidFill>
              </a:rPr>
              <a:t> </a:t>
            </a:r>
            <a:r>
              <a:rPr lang="en-GB" sz="1400" b="0">
                <a:solidFill>
                  <a:schemeClr val="accent1"/>
                </a:solidFill>
              </a:rPr>
              <a:t>conseil</a:t>
            </a:r>
            <a:r>
              <a:rPr lang="en-GB" sz="1400" b="0" dirty="0">
                <a:solidFill>
                  <a:schemeClr val="accent1"/>
                </a:solidFill>
              </a:rPr>
              <a:t>") for CERN and the Pension Fund</a:t>
            </a:r>
            <a:endParaRPr lang="en-GB" sz="1400" b="0" u="sng" dirty="0">
              <a:solidFill>
                <a:schemeClr val="accent1"/>
              </a:solidFill>
            </a:endParaRPr>
          </a:p>
        </p:txBody>
      </p:sp>
      <p:sp>
        <p:nvSpPr>
          <p:cNvPr id="8" name="TextBox 7">
            <a:extLst>
              <a:ext uri="{FF2B5EF4-FFF2-40B4-BE49-F238E27FC236}">
                <a16:creationId xmlns:a16="http://schemas.microsoft.com/office/drawing/2014/main" id="{31CAF164-4E4A-CC5D-F84C-9008F58BF70E}"/>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GB" dirty="0">
                <a:solidFill>
                  <a:prstClr val="white"/>
                </a:solidFill>
                <a:latin typeface="Arial"/>
              </a:rPr>
              <a:t>Raphael.Otzenberger@cern.ch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7A2902D9-24AD-5B95-09A2-E3FEAC6BBE8F}"/>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10900600</a:t>
            </a:r>
          </a:p>
          <a:p>
            <a:r>
              <a:rPr lang="en-GB" sz="1400" u="sng" dirty="0">
                <a:solidFill>
                  <a:schemeClr val="accent1"/>
                </a:solidFill>
              </a:rPr>
              <a:t>Cost Range :</a:t>
            </a:r>
            <a:r>
              <a:rPr lang="en-GB" sz="1400" b="0" dirty="0">
                <a:solidFill>
                  <a:schemeClr val="accent1"/>
                </a:solidFill>
              </a:rPr>
              <a:t>  200k- 400 CHF CHF</a:t>
            </a:r>
          </a:p>
          <a:p>
            <a:r>
              <a:rPr lang="en-GB" sz="1400" u="sng" dirty="0">
                <a:solidFill>
                  <a:schemeClr val="accent1"/>
                </a:solidFill>
              </a:rPr>
              <a:t>Planning:</a:t>
            </a:r>
            <a:r>
              <a:rPr lang="en-GB" sz="1400" b="0" dirty="0">
                <a:solidFill>
                  <a:schemeClr val="accent1"/>
                </a:solidFill>
              </a:rPr>
              <a:t> 	- DO launch Q1 2026</a:t>
            </a:r>
          </a:p>
          <a:p>
            <a:r>
              <a:rPr lang="en-GB" sz="1400" b="0" dirty="0">
                <a:solidFill>
                  <a:schemeClr val="accent1"/>
                </a:solidFill>
              </a:rPr>
              <a:t>	- Contract start: Q3 2026</a:t>
            </a:r>
          </a:p>
        </p:txBody>
      </p:sp>
      <p:sp>
        <p:nvSpPr>
          <p:cNvPr id="5" name="TextBox 4">
            <a:extLst>
              <a:ext uri="{FF2B5EF4-FFF2-40B4-BE49-F238E27FC236}">
                <a16:creationId xmlns:a16="http://schemas.microsoft.com/office/drawing/2014/main" id="{BA65AB8C-9C50-827B-2059-58A82620B885}"/>
              </a:ext>
            </a:extLst>
          </p:cNvPr>
          <p:cNvSpPr txBox="1"/>
          <p:nvPr/>
        </p:nvSpPr>
        <p:spPr>
          <a:xfrm>
            <a:off x="11268364" y="5046033"/>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3"/>
              </a:rPr>
              <a:t>© CERN</a:t>
            </a:r>
            <a:r>
              <a:rPr lang="en-GB" sz="1100" b="0" i="0" dirty="0">
                <a:solidFill>
                  <a:srgbClr val="000000"/>
                </a:solidFill>
                <a:effectLst/>
                <a:latin typeface="verdana" panose="020B0604030504040204" pitchFamily="34" charset="0"/>
              </a:rPr>
              <a:t> </a:t>
            </a:r>
            <a:endParaRPr lang="en-GB" sz="1100" dirty="0"/>
          </a:p>
        </p:txBody>
      </p:sp>
      <p:pic>
        <p:nvPicPr>
          <p:cNvPr id="2" name="Picture 2">
            <a:extLst>
              <a:ext uri="{FF2B5EF4-FFF2-40B4-BE49-F238E27FC236}">
                <a16:creationId xmlns:a16="http://schemas.microsoft.com/office/drawing/2014/main" id="{D872DE88-7F37-7814-792A-A7B5F570C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2734" y="1243029"/>
            <a:ext cx="5233208" cy="3491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67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89982C-F10F-CA31-4C5F-695729A91389}"/>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7B52F7D-5C41-3DB9-6E02-837E0893215B}"/>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4" name="Title 1">
            <a:extLst>
              <a:ext uri="{FF2B5EF4-FFF2-40B4-BE49-F238E27FC236}">
                <a16:creationId xmlns:a16="http://schemas.microsoft.com/office/drawing/2014/main" id="{1AED3FEA-E692-5010-EA61-41CF89D55784}"/>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0311BF5B-C183-BBB7-8CC3-A3E824DD97F4}"/>
              </a:ext>
            </a:extLst>
          </p:cNvPr>
          <p:cNvSpPr txBox="1">
            <a:spLocks/>
          </p:cNvSpPr>
          <p:nvPr/>
        </p:nvSpPr>
        <p:spPr>
          <a:xfrm>
            <a:off x="463338"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Manufacture, delivery and installation of one wastewater treatment plant based on concentration of waste by vacuum distillation.</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The plant will comprise one vacuum distillation unit with capacity up to 6 m3 per day and capable of processing water based acidic effluents arriving from the nearby surface treatment workshop and scrubbers. The plant shall have its own control system interlocked with the surface treatment workshop.</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Q1 2027</a:t>
            </a:r>
          </a:p>
          <a:p>
            <a:pPr>
              <a:spcBef>
                <a:spcPts val="0"/>
              </a:spcBef>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D9E4F6ED-E0FC-FDDF-B731-E79A66D04D21}"/>
              </a:ext>
            </a:extLst>
          </p:cNvPr>
          <p:cNvSpPr txBox="1">
            <a:spLocks/>
          </p:cNvSpPr>
          <p:nvPr/>
        </p:nvSpPr>
        <p:spPr>
          <a:xfrm>
            <a:off x="6585322" y="1464431"/>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 09 02 02 01 (Chemical decontamination equipment)</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400k - 1.5M CHF</a:t>
            </a:r>
          </a:p>
          <a:p>
            <a:r>
              <a:rPr lang="en-GB" sz="1600" u="sng" dirty="0">
                <a:solidFill>
                  <a:schemeClr val="accent1"/>
                </a:solidFill>
              </a:rPr>
              <a:t>Planning:</a:t>
            </a:r>
            <a:r>
              <a:rPr lang="en-GB" sz="1600" b="0" dirty="0">
                <a:solidFill>
                  <a:schemeClr val="accent1"/>
                </a:solidFill>
              </a:rPr>
              <a:t> 	MS:  	Q1 2026</a:t>
            </a:r>
          </a:p>
          <a:p>
            <a:r>
              <a:rPr lang="en-GB" sz="1600" b="0" dirty="0">
                <a:solidFill>
                  <a:schemeClr val="accent1"/>
                </a:solidFill>
              </a:rPr>
              <a:t>		IT: 	Q3 2026</a:t>
            </a:r>
          </a:p>
          <a:p>
            <a:r>
              <a:rPr lang="en-GB" sz="1600" dirty="0">
                <a:solidFill>
                  <a:schemeClr val="bg1"/>
                </a:solidFill>
                <a:highlight>
                  <a:srgbClr val="0000FF"/>
                </a:highlight>
              </a:rPr>
              <a:t>Contact:		 Leonel.ferreira@cern.ch </a:t>
            </a:r>
            <a:r>
              <a:rPr lang="en-GB" sz="2000" b="0" dirty="0">
                <a:solidFill>
                  <a:schemeClr val="accent1"/>
                </a:solidFill>
              </a:rPr>
              <a:t>	</a:t>
            </a:r>
          </a:p>
        </p:txBody>
      </p:sp>
      <p:sp>
        <p:nvSpPr>
          <p:cNvPr id="2" name="Title 1">
            <a:extLst>
              <a:ext uri="{FF2B5EF4-FFF2-40B4-BE49-F238E27FC236}">
                <a16:creationId xmlns:a16="http://schemas.microsoft.com/office/drawing/2014/main" id="{D2468078-C88F-45D5-73DA-833B229D986B}"/>
              </a:ext>
            </a:extLst>
          </p:cNvPr>
          <p:cNvSpPr txBox="1">
            <a:spLocks/>
          </p:cNvSpPr>
          <p:nvPr/>
        </p:nvSpPr>
        <p:spPr>
          <a:xfrm>
            <a:off x="718457" y="6401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SA18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Wastewater</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treatment</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plant (MS-5135)</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pic>
        <p:nvPicPr>
          <p:cNvPr id="8" name="Picture 7">
            <a:extLst>
              <a:ext uri="{FF2B5EF4-FFF2-40B4-BE49-F238E27FC236}">
                <a16:creationId xmlns:a16="http://schemas.microsoft.com/office/drawing/2014/main" id="{F10B64E3-C611-14C2-4ABD-354D211EC347}"/>
              </a:ext>
            </a:extLst>
          </p:cNvPr>
          <p:cNvPicPr>
            <a:picLocks noChangeAspect="1"/>
          </p:cNvPicPr>
          <p:nvPr/>
        </p:nvPicPr>
        <p:blipFill>
          <a:blip r:embed="rId3"/>
          <a:stretch>
            <a:fillRect/>
          </a:stretch>
        </p:blipFill>
        <p:spPr>
          <a:xfrm>
            <a:off x="6327533" y="4359971"/>
            <a:ext cx="5120640" cy="1706880"/>
          </a:xfrm>
          <a:prstGeom prst="rect">
            <a:avLst/>
          </a:prstGeom>
        </p:spPr>
      </p:pic>
    </p:spTree>
    <p:extLst>
      <p:ext uri="{BB962C8B-B14F-4D97-AF65-F5344CB8AC3E}">
        <p14:creationId xmlns:p14="http://schemas.microsoft.com/office/powerpoint/2010/main" val="6933495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SRF/SA18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Cleanrooms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construction (MS-5136/EN)</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906594"/>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tx1"/>
                </a:solidFill>
              </a:rPr>
              <a:t>Supply of the HVAC systems, Low Voltage (LV) installation, lighting installation, safety systems, process fluids and IT network installation of the cleanrooms.</a:t>
            </a:r>
            <a:endParaRPr lang="en-GB" sz="1100" b="0" dirty="0">
              <a:solidFill>
                <a:schemeClr val="tx1"/>
              </a:solidFill>
            </a:endParaRPr>
          </a:p>
          <a:p>
            <a:pPr algn="just"/>
            <a:r>
              <a:rPr lang="en-GB" sz="1600" b="0" dirty="0">
                <a:solidFill>
                  <a:schemeClr val="tx1"/>
                </a:solidFill>
              </a:rPr>
              <a:t>Key conditions:</a:t>
            </a:r>
          </a:p>
          <a:p>
            <a:pPr marL="285750" indent="-285750" algn="just">
              <a:spcBef>
                <a:spcPts val="0"/>
              </a:spcBef>
              <a:buFont typeface="Arial" panose="020B0604020202020204" pitchFamily="34" charset="0"/>
              <a:buChar char="•"/>
            </a:pPr>
            <a:r>
              <a:rPr lang="en-GB" sz="1600" b="0" dirty="0">
                <a:solidFill>
                  <a:schemeClr val="tx1"/>
                </a:solidFill>
              </a:rPr>
              <a:t>Experience in the construction of laminar flow ISO Class 4 cleanrooms and mixed flow ISO 8 cleanrooms of similar size and complexity.</a:t>
            </a:r>
          </a:p>
          <a:p>
            <a:pPr marL="285750" indent="-285750" algn="just">
              <a:spcBef>
                <a:spcPts val="0"/>
              </a:spcBef>
              <a:buFont typeface="Arial" panose="020B0604020202020204" pitchFamily="34" charset="0"/>
              <a:buChar char="•"/>
            </a:pPr>
            <a:r>
              <a:rPr lang="en-GB" sz="1600" b="0" dirty="0">
                <a:solidFill>
                  <a:schemeClr val="tx1"/>
                </a:solidFill>
              </a:rPr>
              <a:t>Experience in the execution of similar projects in accordance with the applicable regulations.</a:t>
            </a:r>
          </a:p>
          <a:p>
            <a:pPr algn="just">
              <a:spcBef>
                <a:spcPts val="0"/>
              </a:spcBef>
            </a:pPr>
            <a:endParaRPr lang="en-GB" sz="1600" b="0" dirty="0">
              <a:solidFill>
                <a:schemeClr val="tx1"/>
              </a:solidFill>
            </a:endParaRPr>
          </a:p>
          <a:p>
            <a:pPr algn="just">
              <a:spcBef>
                <a:spcPts val="0"/>
              </a:spcBef>
            </a:pPr>
            <a:r>
              <a:rPr lang="en-GB" sz="1600" b="0" dirty="0">
                <a:solidFill>
                  <a:schemeClr val="tx1"/>
                </a:solidFill>
              </a:rPr>
              <a:t>Start of the Contract: Q3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01 03 00 00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5 MCHF </a:t>
            </a:r>
            <a:r>
              <a:rPr lang="en-GB" sz="1600" b="0" dirty="0">
                <a:solidFill>
                  <a:schemeClr val="accent1"/>
                </a:solidFill>
                <a:sym typeface="Wingdings" panose="05000000000000000000" pitchFamily="2" charset="2"/>
              </a:rPr>
              <a:t> 10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Q1 2026</a:t>
            </a:r>
          </a:p>
          <a:p>
            <a:r>
              <a:rPr lang="en-GB" sz="1600" b="0" dirty="0">
                <a:solidFill>
                  <a:schemeClr val="accent1"/>
                </a:solidFill>
              </a:rPr>
              <a:t>		IT: 	Q1 2026</a:t>
            </a:r>
          </a:p>
          <a:p>
            <a:r>
              <a:rPr lang="en-GB" sz="1600" dirty="0">
                <a:solidFill>
                  <a:schemeClr val="bg1"/>
                </a:solidFill>
                <a:highlight>
                  <a:srgbClr val="0000FF"/>
                </a:highlight>
              </a:rPr>
              <a:t>Contact:		theodoros.aivaliotis@cern.ch</a:t>
            </a:r>
            <a:r>
              <a:rPr lang="en-GB" sz="2000" b="0" dirty="0">
                <a:solidFill>
                  <a:schemeClr val="accent1"/>
                </a:solidFill>
              </a:rPr>
              <a:t>	</a:t>
            </a:r>
          </a:p>
        </p:txBody>
      </p:sp>
      <p:pic>
        <p:nvPicPr>
          <p:cNvPr id="8" name="Picture 7">
            <a:extLst>
              <a:ext uri="{FF2B5EF4-FFF2-40B4-BE49-F238E27FC236}">
                <a16:creationId xmlns:a16="http://schemas.microsoft.com/office/drawing/2014/main" id="{5A2CF028-E9BA-5FAC-DE6E-9FD025744BA2}"/>
              </a:ext>
            </a:extLst>
          </p:cNvPr>
          <p:cNvPicPr>
            <a:picLocks noChangeAspect="1"/>
          </p:cNvPicPr>
          <p:nvPr/>
        </p:nvPicPr>
        <p:blipFill>
          <a:blip r:embed="rId3"/>
          <a:stretch>
            <a:fillRect/>
          </a:stretch>
        </p:blipFill>
        <p:spPr>
          <a:xfrm>
            <a:off x="7075156" y="3826897"/>
            <a:ext cx="4431516" cy="2383489"/>
          </a:xfrm>
          <a:prstGeom prst="rect">
            <a:avLst/>
          </a:prstGeom>
        </p:spPr>
      </p:pic>
    </p:spTree>
    <p:extLst>
      <p:ext uri="{BB962C8B-B14F-4D97-AF65-F5344CB8AC3E}">
        <p14:creationId xmlns:p14="http://schemas.microsoft.com/office/powerpoint/2010/main" val="1514064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SRF/SA18 Natural </a:t>
            </a: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refrigerant</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heat pumps/chillers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85888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Supply of the Air Source Heat Pumps (ASHPs), which will generate heating and cooling water for the new building SA18 at Point 1.8 of the LHC.</a:t>
            </a:r>
            <a:endParaRPr lang="en-GB" sz="1600" b="0" dirty="0">
              <a:solidFill>
                <a:schemeClr val="tx1"/>
              </a:solidFill>
            </a:endParaRPr>
          </a:p>
          <a:p>
            <a:pPr algn="just"/>
            <a:r>
              <a:rPr lang="en-GB" sz="1600" b="0" dirty="0">
                <a:solidFill>
                  <a:schemeClr val="tx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Experience in the supply of units of similar cooling and heating capacities.</a:t>
            </a:r>
          </a:p>
          <a:p>
            <a:pPr marL="285750" indent="-285750" algn="just">
              <a:spcBef>
                <a:spcPts val="0"/>
              </a:spcBef>
              <a:buFont typeface="Arial" panose="020B0604020202020204" pitchFamily="34" charset="0"/>
              <a:buChar char="•"/>
            </a:pPr>
            <a:r>
              <a:rPr lang="en-GB" sz="1600" b="0" dirty="0">
                <a:solidFill>
                  <a:schemeClr val="accent1"/>
                </a:solidFill>
              </a:rPr>
              <a:t>Utilisation of a natural refrigerant with very low GWP.</a:t>
            </a:r>
          </a:p>
          <a:p>
            <a:pPr marL="285750" indent="-285750" algn="just">
              <a:spcBef>
                <a:spcPts val="0"/>
              </a:spcBef>
              <a:buFont typeface="Arial" panose="020B0604020202020204" pitchFamily="34" charset="0"/>
              <a:buChar char="•"/>
            </a:pPr>
            <a:r>
              <a:rPr lang="en-GB" sz="1600" b="0" dirty="0">
                <a:solidFill>
                  <a:schemeClr val="accent1"/>
                </a:solidFill>
              </a:rPr>
              <a:t>Energy performance validated in accordance to EN14511.</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Q3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01 03 01 03</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400k - 1.5M CHF</a:t>
            </a:r>
            <a:endParaRPr lang="en-GB" sz="1600" b="0" dirty="0">
              <a:solidFill>
                <a:srgbClr val="FF0000"/>
              </a:solidFill>
            </a:endParaRPr>
          </a:p>
          <a:p>
            <a:r>
              <a:rPr lang="en-GB" sz="1600" u="sng" dirty="0">
                <a:solidFill>
                  <a:schemeClr val="accent1"/>
                </a:solidFill>
              </a:rPr>
              <a:t>Planning:</a:t>
            </a:r>
            <a:r>
              <a:rPr lang="en-GB" sz="1600" b="0" dirty="0">
                <a:solidFill>
                  <a:schemeClr val="accent1"/>
                </a:solidFill>
              </a:rPr>
              <a:t> 	MS:  	Q1 2026</a:t>
            </a:r>
          </a:p>
          <a:p>
            <a:r>
              <a:rPr lang="en-GB" sz="1600" b="0" dirty="0">
                <a:solidFill>
                  <a:schemeClr val="accent1"/>
                </a:solidFill>
              </a:rPr>
              <a:t>		IT: 	Q1 2026</a:t>
            </a:r>
          </a:p>
          <a:p>
            <a:r>
              <a:rPr lang="en-GB" sz="1600" dirty="0">
                <a:solidFill>
                  <a:schemeClr val="bg1"/>
                </a:solidFill>
                <a:highlight>
                  <a:srgbClr val="0000FF"/>
                </a:highlight>
              </a:rPr>
              <a:t>Contact:		theodoros.aivaliotis@cern.ch</a:t>
            </a:r>
            <a:r>
              <a:rPr lang="en-GB" sz="2000" b="0" dirty="0">
                <a:solidFill>
                  <a:schemeClr val="accent1"/>
                </a:solidFill>
              </a:rPr>
              <a:t>	</a:t>
            </a:r>
          </a:p>
        </p:txBody>
      </p:sp>
      <p:pic>
        <p:nvPicPr>
          <p:cNvPr id="10" name="Picture 9" descr="A blue and white machine&#10;&#10;Description automatically generated">
            <a:extLst>
              <a:ext uri="{FF2B5EF4-FFF2-40B4-BE49-F238E27FC236}">
                <a16:creationId xmlns:a16="http://schemas.microsoft.com/office/drawing/2014/main" id="{B569F7B7-283D-A11B-7C00-8D07F216B018}"/>
              </a:ext>
            </a:extLst>
          </p:cNvPr>
          <p:cNvPicPr>
            <a:picLocks noChangeAspect="1"/>
          </p:cNvPicPr>
          <p:nvPr/>
        </p:nvPicPr>
        <p:blipFill rotWithShape="1">
          <a:blip r:embed="rId3"/>
          <a:srcRect b="6453"/>
          <a:stretch/>
        </p:blipFill>
        <p:spPr>
          <a:xfrm>
            <a:off x="7387968" y="3851910"/>
            <a:ext cx="3831322" cy="2304066"/>
          </a:xfrm>
          <a:prstGeom prst="rect">
            <a:avLst/>
          </a:prstGeom>
        </p:spPr>
      </p:pic>
    </p:spTree>
    <p:extLst>
      <p:ext uri="{BB962C8B-B14F-4D97-AF65-F5344CB8AC3E}">
        <p14:creationId xmlns:p14="http://schemas.microsoft.com/office/powerpoint/2010/main" val="3976583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Water treatment plant in </a:t>
            </a:r>
            <a:r>
              <a:rPr lang="en-US" sz="280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point 1</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2" name="Text Placeholder 3">
            <a:extLst>
              <a:ext uri="{FF2B5EF4-FFF2-40B4-BE49-F238E27FC236}">
                <a16:creationId xmlns:a16="http://schemas.microsoft.com/office/drawing/2014/main" id="{9DAB7E16-E2E9-639F-E906-8BC45938E351}"/>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800" b="0" dirty="0">
                <a:solidFill>
                  <a:schemeClr val="accent1"/>
                </a:solidFill>
              </a:rPr>
              <a:t>Design, supply, installation, test and commissioning of a water treatment plant including : </a:t>
            </a:r>
          </a:p>
          <a:p>
            <a:pPr marL="285750" indent="-285750">
              <a:buFont typeface="Arial" panose="020B0604020202020204" pitchFamily="34" charset="0"/>
              <a:buChar char="•"/>
            </a:pPr>
            <a:r>
              <a:rPr lang="en-GB" sz="1800" b="0" dirty="0">
                <a:solidFill>
                  <a:schemeClr val="accent1"/>
                </a:solidFill>
              </a:rPr>
              <a:t>Filtration: multimedia filters, ultrafiltration.</a:t>
            </a:r>
          </a:p>
          <a:p>
            <a:pPr marL="285750" indent="-285750">
              <a:buFont typeface="Arial" panose="020B0604020202020204" pitchFamily="34" charset="0"/>
              <a:buChar char="•"/>
            </a:pPr>
            <a:r>
              <a:rPr lang="en-GB" sz="1800" b="0" dirty="0">
                <a:solidFill>
                  <a:schemeClr val="accent1"/>
                </a:solidFill>
              </a:rPr>
              <a:t>Softeners.</a:t>
            </a:r>
          </a:p>
          <a:p>
            <a:pPr marL="285750" indent="-285750">
              <a:buFont typeface="Arial" panose="020B0604020202020204" pitchFamily="34" charset="0"/>
              <a:buChar char="•"/>
            </a:pPr>
            <a:r>
              <a:rPr lang="en-GB" sz="1800" b="0" dirty="0">
                <a:solidFill>
                  <a:schemeClr val="accent1"/>
                </a:solidFill>
              </a:rPr>
              <a:t>Reverse osmosis.</a:t>
            </a:r>
          </a:p>
          <a:p>
            <a:pPr marL="285750" indent="-285750">
              <a:buFont typeface="Arial" panose="020B0604020202020204" pitchFamily="34" charset="0"/>
              <a:buChar char="•"/>
            </a:pPr>
            <a:r>
              <a:rPr lang="en-GB" sz="1800" b="0" dirty="0">
                <a:solidFill>
                  <a:schemeClr val="accent1"/>
                </a:solidFill>
              </a:rPr>
              <a:t>Tanks and piping.</a:t>
            </a:r>
          </a:p>
          <a:p>
            <a:pPr marL="285750" indent="-285750">
              <a:buFont typeface="Arial" panose="020B0604020202020204" pitchFamily="34" charset="0"/>
              <a:buChar char="•"/>
            </a:pPr>
            <a:r>
              <a:rPr lang="en-GB" sz="1800" b="0" dirty="0">
                <a:solidFill>
                  <a:schemeClr val="accent1"/>
                </a:solidFill>
              </a:rPr>
              <a:t>Power and control cubicles.</a:t>
            </a:r>
          </a:p>
        </p:txBody>
      </p:sp>
      <p:sp>
        <p:nvSpPr>
          <p:cNvPr id="5" name="Slide Number Placeholder 3">
            <a:extLst>
              <a:ext uri="{FF2B5EF4-FFF2-40B4-BE49-F238E27FC236}">
                <a16:creationId xmlns:a16="http://schemas.microsoft.com/office/drawing/2014/main" id="{D96CABA9-53E9-2D9E-2301-ABCDD306682C}"/>
              </a:ext>
            </a:extLst>
          </p:cNvPr>
          <p:cNvSpPr txBox="1">
            <a:spLocks/>
          </p:cNvSpPr>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8</a:t>
            </a:fld>
            <a:endParaRPr lang="en-US" dirty="0"/>
          </a:p>
        </p:txBody>
      </p:sp>
      <p:sp>
        <p:nvSpPr>
          <p:cNvPr id="10" name="Text Placeholder 3">
            <a:extLst>
              <a:ext uri="{FF2B5EF4-FFF2-40B4-BE49-F238E27FC236}">
                <a16:creationId xmlns:a16="http://schemas.microsoft.com/office/drawing/2014/main" id="{A60E1605-45D0-DD5F-8DB8-175AA98C2E7B}"/>
              </a:ext>
            </a:extLst>
          </p:cNvPr>
          <p:cNvSpPr txBox="1">
            <a:spLocks/>
          </p:cNvSpPr>
          <p:nvPr/>
        </p:nvSpPr>
        <p:spPr>
          <a:xfrm>
            <a:off x="6860530" y="1685164"/>
            <a:ext cx="5331470" cy="143827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1.5 MCHF </a:t>
            </a:r>
            <a:r>
              <a:rPr lang="en-GB" sz="1600" b="0" dirty="0">
                <a:solidFill>
                  <a:schemeClr val="accent1"/>
                </a:solidFill>
                <a:sym typeface="Wingdings" panose="05000000000000000000" pitchFamily="2" charset="2"/>
              </a:rPr>
              <a:t> 5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Q1 2027    IT:  Q3 2027</a:t>
            </a:r>
          </a:p>
          <a:p>
            <a:r>
              <a:rPr lang="en-GB" sz="1600" dirty="0">
                <a:solidFill>
                  <a:schemeClr val="bg1"/>
                </a:solidFill>
                <a:highlight>
                  <a:srgbClr val="0000FF"/>
                </a:highlight>
              </a:rPr>
              <a:t>Contact:	serge.deleval@cern.ch</a:t>
            </a:r>
            <a:r>
              <a:rPr lang="en-GB" sz="2000" b="0" dirty="0">
                <a:solidFill>
                  <a:schemeClr val="accent1"/>
                </a:solidFill>
              </a:rPr>
              <a:t>	</a:t>
            </a:r>
          </a:p>
        </p:txBody>
      </p:sp>
      <p:pic>
        <p:nvPicPr>
          <p:cNvPr id="13" name="Picture 12">
            <a:extLst>
              <a:ext uri="{FF2B5EF4-FFF2-40B4-BE49-F238E27FC236}">
                <a16:creationId xmlns:a16="http://schemas.microsoft.com/office/drawing/2014/main" id="{96138AD7-1A2E-E8C8-68CF-83F80F3802B5}"/>
              </a:ext>
            </a:extLst>
          </p:cNvPr>
          <p:cNvPicPr>
            <a:picLocks noChangeAspect="1"/>
          </p:cNvPicPr>
          <p:nvPr/>
        </p:nvPicPr>
        <p:blipFill>
          <a:blip r:embed="rId3"/>
          <a:stretch>
            <a:fillRect/>
          </a:stretch>
        </p:blipFill>
        <p:spPr>
          <a:xfrm>
            <a:off x="7040093" y="3098939"/>
            <a:ext cx="4155950" cy="3148877"/>
          </a:xfrm>
          <a:prstGeom prst="rect">
            <a:avLst/>
          </a:prstGeom>
        </p:spPr>
      </p:pic>
    </p:spTree>
    <p:extLst>
      <p:ext uri="{BB962C8B-B14F-4D97-AF65-F5344CB8AC3E}">
        <p14:creationId xmlns:p14="http://schemas.microsoft.com/office/powerpoint/2010/main" val="277645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962083-6BEB-BFA7-0754-B6D20EC79583}"/>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A86075B-F215-5022-803D-B2E043B38EAC}"/>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4" name="Title 1">
            <a:extLst>
              <a:ext uri="{FF2B5EF4-FFF2-40B4-BE49-F238E27FC236}">
                <a16:creationId xmlns:a16="http://schemas.microsoft.com/office/drawing/2014/main" id="{F219C501-6FA9-5CEC-B920-C7F027C167E6}"/>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UHV all metal angle valves (MS-5128)</a:t>
            </a:r>
          </a:p>
        </p:txBody>
      </p:sp>
      <p:sp>
        <p:nvSpPr>
          <p:cNvPr id="2" name="Text Placeholder 3">
            <a:extLst>
              <a:ext uri="{FF2B5EF4-FFF2-40B4-BE49-F238E27FC236}">
                <a16:creationId xmlns:a16="http://schemas.microsoft.com/office/drawing/2014/main" id="{2576A26E-2AA8-905F-218A-E98DA4E7ECAE}"/>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800" b="0" dirty="0">
                <a:solidFill>
                  <a:srgbClr val="0033A0"/>
                </a:solidFill>
              </a:rPr>
              <a:t>Supply of UHV all metal angle valves, including compatibility, spare parts and repairs on existing equipment including: </a:t>
            </a:r>
          </a:p>
          <a:p>
            <a:pPr marL="285750" indent="-285750">
              <a:buFont typeface="Arial" panose="020B0604020202020204" pitchFamily="34" charset="0"/>
              <a:buChar char="•"/>
            </a:pPr>
            <a:r>
              <a:rPr lang="en-GB" sz="1800" b="0" dirty="0">
                <a:solidFill>
                  <a:srgbClr val="0033A0"/>
                </a:solidFill>
              </a:rPr>
              <a:t>Compatibility, spare parts and repairs on existing equipment;</a:t>
            </a:r>
          </a:p>
          <a:p>
            <a:pPr marL="285750" indent="-285750">
              <a:buFont typeface="Arial" panose="020B0604020202020204" pitchFamily="34" charset="0"/>
              <a:buChar char="•"/>
            </a:pPr>
            <a:r>
              <a:rPr lang="en-GB" sz="1800" b="0" dirty="0">
                <a:solidFill>
                  <a:srgbClr val="0033A0"/>
                </a:solidFill>
              </a:rPr>
              <a:t>Special valves according to specifications, i.e. special flanges, asymmetric valve bodies, improved actuations may be required;</a:t>
            </a:r>
          </a:p>
          <a:p>
            <a:pPr marL="285750" indent="-285750">
              <a:buFont typeface="Arial" panose="020B0604020202020204" pitchFamily="34" charset="0"/>
              <a:buChar char="•"/>
            </a:pPr>
            <a:r>
              <a:rPr lang="en-GB" sz="1800" b="0" dirty="0">
                <a:solidFill>
                  <a:srgbClr val="0033A0"/>
                </a:solidFill>
              </a:rPr>
              <a:t>All metal angle valves shall guaranty extreme reliability and durability (several decades with only minor and basic on-site preventive maintenance).</a:t>
            </a:r>
          </a:p>
        </p:txBody>
      </p:sp>
      <p:sp>
        <p:nvSpPr>
          <p:cNvPr id="5" name="Slide Number Placeholder 3">
            <a:extLst>
              <a:ext uri="{FF2B5EF4-FFF2-40B4-BE49-F238E27FC236}">
                <a16:creationId xmlns:a16="http://schemas.microsoft.com/office/drawing/2014/main" id="{15C6552D-8408-E574-011E-960CA05872B1}"/>
              </a:ext>
            </a:extLst>
          </p:cNvPr>
          <p:cNvSpPr txBox="1">
            <a:spLocks/>
          </p:cNvSpPr>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9</a:t>
            </a:fld>
            <a:endParaRPr lang="en-US" dirty="0"/>
          </a:p>
        </p:txBody>
      </p:sp>
      <p:sp>
        <p:nvSpPr>
          <p:cNvPr id="10" name="Text Placeholder 3">
            <a:extLst>
              <a:ext uri="{FF2B5EF4-FFF2-40B4-BE49-F238E27FC236}">
                <a16:creationId xmlns:a16="http://schemas.microsoft.com/office/drawing/2014/main" id="{E5875494-8D28-66B9-CDFA-473B3C75C14E}"/>
              </a:ext>
            </a:extLst>
          </p:cNvPr>
          <p:cNvSpPr txBox="1">
            <a:spLocks/>
          </p:cNvSpPr>
          <p:nvPr/>
        </p:nvSpPr>
        <p:spPr>
          <a:xfrm>
            <a:off x="6860530" y="1685164"/>
            <a:ext cx="5331470" cy="143827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400k - 1.5M CHF</a:t>
            </a:r>
          </a:p>
          <a:p>
            <a:r>
              <a:rPr lang="en-GB" sz="1600" u="sng" dirty="0">
                <a:solidFill>
                  <a:schemeClr val="accent1"/>
                </a:solidFill>
              </a:rPr>
              <a:t>Planning:</a:t>
            </a:r>
            <a:r>
              <a:rPr lang="en-GB" sz="1600" b="0" dirty="0">
                <a:solidFill>
                  <a:schemeClr val="accent1"/>
                </a:solidFill>
              </a:rPr>
              <a:t> 	MS: Q1 2026    IT:  Q1 2026</a:t>
            </a:r>
          </a:p>
          <a:p>
            <a:r>
              <a:rPr lang="en-GB" sz="1600" dirty="0">
                <a:solidFill>
                  <a:schemeClr val="bg1"/>
                </a:solidFill>
                <a:highlight>
                  <a:srgbClr val="0000FF"/>
                </a:highlight>
              </a:rPr>
              <a:t>Contact:	 ja.ferreira@cern.ch </a:t>
            </a:r>
            <a:r>
              <a:rPr lang="en-GB" sz="1600" dirty="0">
                <a:solidFill>
                  <a:schemeClr val="bg1"/>
                </a:solidFill>
              </a:rPr>
              <a:t>@cern.ch </a:t>
            </a:r>
            <a:r>
              <a:rPr lang="en-GB" sz="2000" b="0" dirty="0">
                <a:solidFill>
                  <a:schemeClr val="accent1"/>
                </a:solidFill>
              </a:rPr>
              <a:t>	</a:t>
            </a:r>
          </a:p>
        </p:txBody>
      </p:sp>
      <p:pic>
        <p:nvPicPr>
          <p:cNvPr id="13" name="Picture 12">
            <a:extLst>
              <a:ext uri="{FF2B5EF4-FFF2-40B4-BE49-F238E27FC236}">
                <a16:creationId xmlns:a16="http://schemas.microsoft.com/office/drawing/2014/main" id="{63C94BE5-9659-69A4-01E6-98A34526F7C8}"/>
              </a:ext>
            </a:extLst>
          </p:cNvPr>
          <p:cNvPicPr>
            <a:picLocks noChangeAspect="1"/>
          </p:cNvPicPr>
          <p:nvPr/>
        </p:nvPicPr>
        <p:blipFill>
          <a:blip r:embed="rId3"/>
          <a:stretch>
            <a:fillRect/>
          </a:stretch>
        </p:blipFill>
        <p:spPr>
          <a:xfrm>
            <a:off x="7040093" y="3098939"/>
            <a:ext cx="4155950" cy="3148877"/>
          </a:xfrm>
          <a:prstGeom prst="rect">
            <a:avLst/>
          </a:prstGeom>
        </p:spPr>
      </p:pic>
    </p:spTree>
    <p:extLst>
      <p:ext uri="{BB962C8B-B14F-4D97-AF65-F5344CB8AC3E}">
        <p14:creationId xmlns:p14="http://schemas.microsoft.com/office/powerpoint/2010/main" val="2138625849"/>
      </p:ext>
    </p:extLst>
  </p:cSld>
  <p:clrMapOvr>
    <a:masterClrMapping/>
  </p:clrMapOvr>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1F4FE2F4172447BC6BF3DED9C81530" ma:contentTypeVersion="11" ma:contentTypeDescription="Create a new document." ma:contentTypeScope="" ma:versionID="60a2e11f708bad8264ab015e882d8d86">
  <xsd:schema xmlns:xsd="http://www.w3.org/2001/XMLSchema" xmlns:xs="http://www.w3.org/2001/XMLSchema" xmlns:p="http://schemas.microsoft.com/office/2006/metadata/properties" xmlns:ns3="7711b265-0409-466d-ab96-e8f726e62d93" xmlns:ns4="850c376b-1aac-4ec0-adcf-4224293d5934" targetNamespace="http://schemas.microsoft.com/office/2006/metadata/properties" ma:root="true" ma:fieldsID="98906e67102b65541e72bab9d1ab89a0" ns3:_="" ns4:_="">
    <xsd:import namespace="7711b265-0409-466d-ab96-e8f726e62d93"/>
    <xsd:import namespace="850c376b-1aac-4ec0-adcf-4224293d593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11b265-0409-466d-ab96-e8f726e62d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50c376b-1aac-4ec0-adcf-4224293d59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5EF5ED-8550-457C-B27E-6B948D0D2840}">
  <ds:schemaRefs>
    <ds:schemaRef ds:uri="http://schemas.microsoft.com/sharepoint/v3/contenttype/forms"/>
  </ds:schemaRefs>
</ds:datastoreItem>
</file>

<file path=customXml/itemProps2.xml><?xml version="1.0" encoding="utf-8"?>
<ds:datastoreItem xmlns:ds="http://schemas.openxmlformats.org/officeDocument/2006/customXml" ds:itemID="{2ECFFA68-9535-4A73-9537-96DF82D2D29C}">
  <ds:schemaRefs>
    <ds:schemaRef ds:uri="http://www.w3.org/XML/1998/namespace"/>
    <ds:schemaRef ds:uri="http://purl.org/dc/terms/"/>
    <ds:schemaRef ds:uri="http://schemas.openxmlformats.org/package/2006/metadata/core-properties"/>
    <ds:schemaRef ds:uri="850c376b-1aac-4ec0-adcf-4224293d5934"/>
    <ds:schemaRef ds:uri="http://purl.org/dc/dcmitype/"/>
    <ds:schemaRef ds:uri="http://purl.org/dc/elements/1.1/"/>
    <ds:schemaRef ds:uri="http://schemas.microsoft.com/office/2006/documentManagement/types"/>
    <ds:schemaRef ds:uri="7711b265-0409-466d-ab96-e8f726e62d93"/>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EA52B2B5-D8D4-4E43-83D3-1C71938555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11b265-0409-466d-ab96-e8f726e62d93"/>
    <ds:schemaRef ds:uri="850c376b-1aac-4ec0-adcf-4224293d59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39027</TotalTime>
  <Words>6029</Words>
  <Application>Microsoft Office PowerPoint</Application>
  <PresentationFormat>Widescreen</PresentationFormat>
  <Paragraphs>748</Paragraphs>
  <Slides>50</Slides>
  <Notes>49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50</vt:i4>
      </vt:variant>
    </vt:vector>
  </HeadingPairs>
  <TitlesOfParts>
    <vt:vector size="59" baseType="lpstr">
      <vt:lpstr>Aptos</vt:lpstr>
      <vt:lpstr>Arial</vt:lpstr>
      <vt:lpstr>Calibri</vt:lpstr>
      <vt:lpstr>Courier New</vt:lpstr>
      <vt:lpstr>Frank Ruhl Libre</vt:lpstr>
      <vt:lpstr>Times New Roman</vt:lpstr>
      <vt:lpstr>verdana</vt:lpstr>
      <vt:lpstr>Wingdings</vt:lpstr>
      <vt:lpstr>Office Theme</vt:lpstr>
      <vt:lpstr> Upcoming Tenders at CERN </vt:lpstr>
      <vt:lpstr>Cooling &amp; Ventilation, Cryogenics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Information Technology</vt:lpstr>
      <vt:lpstr>PowerPoint Presentation</vt:lpstr>
      <vt:lpstr>PowerPoint Presentation</vt:lpstr>
      <vt:lpstr>PowerPoint Presentation</vt:lpstr>
      <vt:lpstr>PowerPoint Presentation</vt:lpstr>
      <vt:lpstr>Health &amp; Safety Machines</vt:lpstr>
      <vt:lpstr>PowerPoint Presentation</vt:lpstr>
      <vt:lpstr>PowerPoint Presentation</vt:lpstr>
      <vt:lpstr>PowerPoint Presentation</vt:lpstr>
      <vt:lpstr>PowerPoint Presentation</vt:lpstr>
      <vt:lpstr>PowerPoint Presentation</vt:lpstr>
      <vt:lpstr>PowerPoint Presentation</vt:lpstr>
      <vt:lpstr>Construction, Onsite &amp; Offsite Services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Charles Carayon</cp:lastModifiedBy>
  <cp:revision>1139</cp:revision>
  <cp:lastPrinted>2025-09-19T15:26:27Z</cp:lastPrinted>
  <dcterms:created xsi:type="dcterms:W3CDTF">2019-03-14T08:20:25Z</dcterms:created>
  <dcterms:modified xsi:type="dcterms:W3CDTF">2025-11-27T12:56:45Z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0x0101009A1F4FE2F4172447BC6BF3DED9C81530</vt:lpwstr>
  </property>
</Properties>
</file>