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2"/>
    <p:sldMasterId id="2147483672" r:id="rId3"/>
  </p:sldMasterIdLst>
  <p:notesMasterIdLst>
    <p:notesMasterId r:id="rId10"/>
  </p:notesMasterIdLst>
  <p:handoutMasterIdLst>
    <p:handoutMasterId r:id="rId11"/>
  </p:handoutMasterIdLst>
  <p:sldIdLst>
    <p:sldId id="278" r:id="rId4"/>
    <p:sldId id="311" r:id="rId5"/>
    <p:sldId id="312" r:id="rId6"/>
    <p:sldId id="317" r:id="rId7"/>
    <p:sldId id="316" r:id="rId8"/>
    <p:sldId id="31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2841"/>
    <a:srgbClr val="3767AE"/>
    <a:srgbClr val="0675F0"/>
    <a:srgbClr val="61D6FF"/>
    <a:srgbClr val="F62EDE"/>
    <a:srgbClr val="542708"/>
    <a:srgbClr val="0044CC"/>
    <a:srgbClr val="D61804"/>
    <a:srgbClr val="25C6FF"/>
    <a:srgbClr val="0957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349" autoAdjust="0"/>
  </p:normalViewPr>
  <p:slideViewPr>
    <p:cSldViewPr snapToGrid="0">
      <p:cViewPr varScale="1">
        <p:scale>
          <a:sx n="94" d="100"/>
          <a:sy n="94" d="100"/>
        </p:scale>
        <p:origin x="162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80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en-US"/>
              <a:t>12/8/2025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en-US"/>
              <a:t>12/8/2025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207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1BBF9-D891-7709-E2EF-45D3FA3FB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544513-DA94-D5EC-18B5-1BEDC47B92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38915E-A85F-8B2D-2A5B-F927EF11B4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927DAF-7C6D-0D42-2FEC-CC6FEF8C71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95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1BBF9-D891-7709-E2EF-45D3FA3FB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544513-DA94-D5EC-18B5-1BEDC47B92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38915E-A85F-8B2D-2A5B-F927EF11B4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927DAF-7C6D-0D42-2FEC-CC6FEF8C71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33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6A9B6A-CC10-BBD8-A472-56C3961328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60EEA2-0672-CDAC-943A-712A4FE197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632BFB-B2ED-F086-EC31-4A1ADADD3F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B7ACAB-6BCE-153F-096E-3295BFD316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477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1BBF9-D891-7709-E2EF-45D3FA3FB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544513-DA94-D5EC-18B5-1BEDC47B92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38915E-A85F-8B2D-2A5B-F927EF11B4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927DAF-7C6D-0D42-2FEC-CC6FEF8C71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19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45E784-9E5F-5EB9-A185-0D9D862A6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2C0FBD-751A-D02D-1175-88C36F170C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854500-7F0C-7269-E3F1-C077FC4531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D2FBC7-9E19-C298-64A9-5572449E35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79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5"/>
          <p:cNvSpPr/>
          <p:nvPr userDrawn="1"/>
        </p:nvSpPr>
        <p:spPr>
          <a:xfrm flipV="1">
            <a:off x="611559" y="1071154"/>
            <a:ext cx="10429607" cy="53590"/>
          </a:xfrm>
          <a:prstGeom prst="rect">
            <a:avLst/>
          </a:prstGeo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9000">
                <a:srgbClr val="5F5F5F"/>
              </a:gs>
              <a:gs pos="55000">
                <a:srgbClr val="FFFFFF"/>
              </a:gs>
              <a:gs pos="71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0" scaled="1"/>
            <a:tileRect/>
          </a:gradFill>
          <a:ln w="0" cmpd="sng">
            <a:noFill/>
            <a:prstDash val="sysDash"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975" y="283239"/>
            <a:ext cx="2181225" cy="6432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4113" y="5958316"/>
            <a:ext cx="844255" cy="833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1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D4413-14DD-481C-8016-7F1279308C11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35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50A38-71F8-4C63-AB1F-1AE58A104D2A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619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374D-340A-41C8-9509-AE33B222E245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2768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7CEB-8DC0-4BF7-AB43-8F28AF63AD2E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7F4F-E4B8-4A37-9D99-0020EBBCA45D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3399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45E-F977-4574-AC59-EA9DD77A6459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646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397E-44AB-4F13-A6B9-B9162587814C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001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FED16-53D9-4A10-8884-F2B198F35A7E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971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EFEA-5EFA-4532-B936-B92B5BD1D3B7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1982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1B5C9-7EC0-462E-ACF0-B91BDC48F8E1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172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7DE4-E957-4DB3-8DBC-B9EC92E65FC2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262CA-D2C0-4992-B933-B529C618AC7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557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D46E-69F6-4F7C-B41E-52F072D20CFE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51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9E2-706B-41BB-A7F6-590D72F9513A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86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D997E-AC6C-4644-85DC-AB90B66E4D67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2928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7DD8-77B1-4CF8-9B76-26C9B70AA9FE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262CA-D2C0-4992-B933-B529C618AC7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94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630DE-0D09-4699-80F4-3B3AAC576B6E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210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AAE-014E-4CED-BE92-392AA2194B3A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8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2FE-7276-4371-9AEA-7CCD9552BAD8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651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89FB-567E-4173-93DB-02D63496F174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66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7336-9077-4A7E-8311-633BD52A2794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040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A9C50-810A-46EA-BEB8-09223EC1044F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86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1B7EF-7E6A-4181-8442-43757E6FF829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8D479-8942-46E8-A226-A4E01F7A10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70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EE14E-F8EF-44C2-8E90-12FC5C3D079C}" type="datetime4">
              <a:rPr lang="en-US" smtClean="0"/>
              <a:t>December 8, 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398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0380" t="13643" r="9161" b="5440"/>
          <a:stretch/>
        </p:blipFill>
        <p:spPr>
          <a:xfrm>
            <a:off x="28280" y="18472"/>
            <a:ext cx="12122871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77156" y="1061156"/>
            <a:ext cx="7857066" cy="304800"/>
          </a:xfrm>
          <a:prstGeom prst="rect">
            <a:avLst/>
          </a:prstGeom>
          <a:solidFill>
            <a:srgbClr val="1928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52" b="38526"/>
          <a:stretch/>
        </p:blipFill>
        <p:spPr>
          <a:xfrm>
            <a:off x="2510428" y="673809"/>
            <a:ext cx="6858000" cy="2168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05489" y="1503985"/>
            <a:ext cx="1478290" cy="369332"/>
          </a:xfrm>
          <a:prstGeom prst="rect">
            <a:avLst/>
          </a:prstGeom>
          <a:solidFill>
            <a:srgbClr val="192841"/>
          </a:solidFill>
          <a:ln>
            <a:solidFill>
              <a:schemeClr val="bg1">
                <a:lumMod val="50000"/>
              </a:schemeClr>
            </a:solidFill>
          </a:ln>
          <a:effectLst>
            <a:glow rad="139700">
              <a:srgbClr val="C3C7C6">
                <a:alpha val="40000"/>
              </a:srgbClr>
            </a:glow>
          </a:effectLst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94DAC"/>
                </a:solidFill>
              </a:rPr>
              <a:t>5 </a:t>
            </a:r>
            <a:r>
              <a:rPr lang="de-DE" dirty="0">
                <a:solidFill>
                  <a:schemeClr val="bg1"/>
                </a:solidFill>
              </a:rPr>
              <a:t>laser beams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05489" y="6069252"/>
            <a:ext cx="1963486" cy="369332"/>
          </a:xfrm>
          <a:prstGeom prst="rect">
            <a:avLst/>
          </a:prstGeom>
          <a:solidFill>
            <a:srgbClr val="192841"/>
          </a:solidFill>
          <a:ln>
            <a:solidFill>
              <a:schemeClr val="bg1">
                <a:lumMod val="50000"/>
              </a:schemeClr>
            </a:solidFill>
          </a:ln>
          <a:effectLst>
            <a:glow rad="139700">
              <a:srgbClr val="C3C7C6">
                <a:alpha val="40000"/>
              </a:srgbClr>
            </a:glow>
          </a:effectLst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94DAC"/>
                </a:solidFill>
              </a:rPr>
              <a:t>  1 billion </a:t>
            </a:r>
            <a:r>
              <a:rPr lang="de-DE" dirty="0">
                <a:solidFill>
                  <a:schemeClr val="bg1"/>
                </a:solidFill>
              </a:rPr>
              <a:t>positrons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07815" y="1503985"/>
            <a:ext cx="2590709" cy="369332"/>
          </a:xfrm>
          <a:prstGeom prst="rect">
            <a:avLst/>
          </a:prstGeom>
          <a:solidFill>
            <a:srgbClr val="192841"/>
          </a:solidFill>
          <a:ln>
            <a:solidFill>
              <a:schemeClr val="bg1">
                <a:lumMod val="50000"/>
              </a:schemeClr>
            </a:solidFill>
          </a:ln>
          <a:effectLst>
            <a:glow rad="139700">
              <a:srgbClr val="C3C7C6">
                <a:alpha val="40000"/>
              </a:srgbClr>
            </a:glow>
          </a:effectLst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94DAC"/>
                </a:solidFill>
              </a:rPr>
              <a:t>  ≈500 million </a:t>
            </a:r>
            <a:r>
              <a:rPr lang="de-DE" dirty="0">
                <a:solidFill>
                  <a:schemeClr val="bg1"/>
                </a:solidFill>
              </a:rPr>
              <a:t>antiprotons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07815" y="6069252"/>
            <a:ext cx="1695721" cy="369332"/>
          </a:xfrm>
          <a:prstGeom prst="rect">
            <a:avLst/>
          </a:prstGeom>
          <a:solidFill>
            <a:srgbClr val="192841"/>
          </a:solidFill>
          <a:ln>
            <a:solidFill>
              <a:schemeClr val="bg1">
                <a:lumMod val="50000"/>
              </a:schemeClr>
            </a:solidFill>
          </a:ln>
          <a:effectLst>
            <a:glow rad="139700">
              <a:srgbClr val="C3C7C6">
                <a:alpha val="40000"/>
              </a:srgbClr>
            </a:glow>
          </a:effectLst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94DAC"/>
                </a:solidFill>
              </a:rPr>
              <a:t>50 </a:t>
            </a:r>
            <a:r>
              <a:rPr lang="de-DE" dirty="0">
                <a:solidFill>
                  <a:schemeClr val="bg1"/>
                </a:solidFill>
              </a:rPr>
              <a:t>collaborators</a:t>
            </a:r>
          </a:p>
        </p:txBody>
      </p:sp>
    </p:spTree>
    <p:extLst>
      <p:ext uri="{BB962C8B-B14F-4D97-AF65-F5344CB8AC3E}">
        <p14:creationId xmlns:p14="http://schemas.microsoft.com/office/powerpoint/2010/main" val="214572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586F9-FB71-6E37-D568-E8D494E7A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93DD5937-3979-364D-3276-F1F0A0555A9F}"/>
              </a:ext>
            </a:extLst>
          </p:cNvPr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E0E3EC"/>
                </a:solidFill>
                <a:latin typeface="+mn-lt"/>
              </a:rPr>
              <a:t>AEgIS 2025: Jan-May (+June +July)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4C8D012-1776-1531-F105-F66C0AFE855D}"/>
              </a:ext>
            </a:extLst>
          </p:cNvPr>
          <p:cNvSpPr txBox="1">
            <a:spLocks/>
          </p:cNvSpPr>
          <p:nvPr/>
        </p:nvSpPr>
        <p:spPr>
          <a:xfrm>
            <a:off x="0" y="1063994"/>
            <a:ext cx="12192000" cy="5486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538" t="20424" r="42016" b="8053"/>
          <a:stretch/>
        </p:blipFill>
        <p:spPr>
          <a:xfrm>
            <a:off x="400103" y="1338333"/>
            <a:ext cx="7146986" cy="51858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7C82DA9-3B7D-617E-77E8-D1D3ECF9CB9D}"/>
              </a:ext>
            </a:extLst>
          </p:cNvPr>
          <p:cNvSpPr txBox="1"/>
          <p:nvPr/>
        </p:nvSpPr>
        <p:spPr>
          <a:xfrm>
            <a:off x="7668140" y="1338333"/>
            <a:ext cx="3933937" cy="4524315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400" b="1" dirty="0">
                <a:solidFill>
                  <a:srgbClr val="E9EFF7"/>
                </a:solidFill>
              </a:rPr>
              <a:t>Starting up</a:t>
            </a:r>
          </a:p>
          <a:p>
            <a:pPr algn="ctr"/>
            <a:endParaRPr lang="en-US" sz="2400" b="1" dirty="0">
              <a:solidFill>
                <a:srgbClr val="E9EFF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True transition of technical coordination – overall it went remarkably smooth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Huge success on the heat shield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Thanks to Stef, who designed and finished a new target holder from scratch (</a:t>
            </a:r>
            <a:r>
              <a:rPr lang="en-US" dirty="0">
                <a:solidFill>
                  <a:schemeClr val="accent2"/>
                </a:solidFill>
              </a:rPr>
              <a:t>still …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+1 month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We missed an important WP: the anti-sun installation +1 month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Delay of 2 month - was well used for cryogenic Ps laser cooling experiments with a new Ps target and OPHANIM + </a:t>
            </a:r>
            <a:r>
              <a:rPr lang="en-US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pbar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statistics</a:t>
            </a:r>
          </a:p>
        </p:txBody>
      </p:sp>
    </p:spTree>
    <p:extLst>
      <p:ext uri="{BB962C8B-B14F-4D97-AF65-F5344CB8AC3E}">
        <p14:creationId xmlns:p14="http://schemas.microsoft.com/office/powerpoint/2010/main" val="211555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00">
        <p:fade/>
      </p:transition>
    </mc:Choice>
    <mc:Fallback xmlns="">
      <p:transition spd="med" advTm="4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586F9-FB71-6E37-D568-E8D494E7A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93DD5937-3979-364D-3276-F1F0A0555A9F}"/>
              </a:ext>
            </a:extLst>
          </p:cNvPr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E0E3EC"/>
                </a:solidFill>
                <a:latin typeface="+mn-lt"/>
              </a:rPr>
              <a:t>AEgIS 2025 – AEgIS Collaboration Meeting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4C8D012-1776-1531-F105-F66C0AFE855D}"/>
              </a:ext>
            </a:extLst>
          </p:cNvPr>
          <p:cNvSpPr txBox="1">
            <a:spLocks/>
          </p:cNvSpPr>
          <p:nvPr/>
        </p:nvSpPr>
        <p:spPr>
          <a:xfrm>
            <a:off x="0" y="1063994"/>
            <a:ext cx="12192000" cy="5486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E4435A-CFAB-3BC2-8A4C-73F3DFE9EE08}"/>
              </a:ext>
            </a:extLst>
          </p:cNvPr>
          <p:cNvSpPr txBox="1"/>
          <p:nvPr/>
        </p:nvSpPr>
        <p:spPr>
          <a:xfrm>
            <a:off x="3122241" y="1451947"/>
            <a:ext cx="5718918" cy="615553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800" b="1" dirty="0">
                <a:solidFill>
                  <a:srgbClr val="E9EFF7"/>
                </a:solidFill>
              </a:rPr>
              <a:t>April: Trento Collaboration Meeting</a:t>
            </a:r>
            <a:endParaRPr lang="en-GB" sz="2800" b="1" dirty="0">
              <a:solidFill>
                <a:srgbClr val="E9EFF7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3"/>
          <a:stretch/>
        </p:blipFill>
        <p:spPr>
          <a:xfrm>
            <a:off x="611559" y="2365846"/>
            <a:ext cx="3474831" cy="35329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070" y="2365846"/>
            <a:ext cx="4710545" cy="35329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46"/>
          <a:stretch/>
        </p:blipFill>
        <p:spPr>
          <a:xfrm>
            <a:off x="8059302" y="2365846"/>
            <a:ext cx="3351741" cy="353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85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00">
        <p:fade/>
      </p:transition>
    </mc:Choice>
    <mc:Fallback xmlns="">
      <p:transition spd="med" advTm="4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0BD10E-6529-D6BA-8FA9-34DFC4CB8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46164" r="10182" b="9162"/>
          <a:stretch/>
        </p:blipFill>
        <p:spPr>
          <a:xfrm>
            <a:off x="611558" y="3740726"/>
            <a:ext cx="10498221" cy="2937165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169FBC6A-9C1D-1319-3A4F-AE8D59BE8E62}"/>
              </a:ext>
            </a:extLst>
          </p:cNvPr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E0E3EC"/>
                </a:solidFill>
                <a:latin typeface="+mn-lt"/>
              </a:rPr>
              <a:t>AEgIS 2025 – August speed run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86A29FC-EE3B-CEB4-AD10-4143CA3517C9}"/>
              </a:ext>
            </a:extLst>
          </p:cNvPr>
          <p:cNvSpPr txBox="1">
            <a:spLocks/>
          </p:cNvSpPr>
          <p:nvPr/>
        </p:nvSpPr>
        <p:spPr>
          <a:xfrm>
            <a:off x="0" y="1063994"/>
            <a:ext cx="12192000" cy="5486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48555" r="10137" b="9773"/>
          <a:stretch/>
        </p:blipFill>
        <p:spPr>
          <a:xfrm>
            <a:off x="611558" y="1540055"/>
            <a:ext cx="10498221" cy="273835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t="23621" r="10137" b="71741"/>
          <a:stretch/>
        </p:blipFill>
        <p:spPr>
          <a:xfrm>
            <a:off x="611559" y="1219201"/>
            <a:ext cx="10498221" cy="3047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C82DA9-3B7D-617E-77E8-D1D3ECF9CB9D}"/>
              </a:ext>
            </a:extLst>
          </p:cNvPr>
          <p:cNvSpPr txBox="1"/>
          <p:nvPr/>
        </p:nvSpPr>
        <p:spPr>
          <a:xfrm>
            <a:off x="3867572" y="2872779"/>
            <a:ext cx="4773241" cy="2492990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400" b="1" dirty="0">
                <a:solidFill>
                  <a:srgbClr val="E9EFF7"/>
                </a:solidFill>
              </a:rPr>
              <a:t>August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CapbarA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OPHANIM experiments with </a:t>
            </a:r>
            <a:r>
              <a:rPr lang="en-US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pbars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Commissioning of the BOREALIS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Commissioning of PPT-chamber (FANTASIA)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Ps tests in 1T </a:t>
            </a: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and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0.2T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Laser steering and testing in the 1T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Relocation of the Torun ion source to CERN</a:t>
            </a:r>
          </a:p>
        </p:txBody>
      </p:sp>
    </p:spTree>
    <p:extLst>
      <p:ext uri="{BB962C8B-B14F-4D97-AF65-F5344CB8AC3E}">
        <p14:creationId xmlns:p14="http://schemas.microsoft.com/office/powerpoint/2010/main" val="170270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00">
        <p:fade/>
      </p:transition>
    </mc:Choice>
    <mc:Fallback xmlns="">
      <p:transition spd="med" advTm="4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586F9-FB71-6E37-D568-E8D494E7A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93DD5937-3979-364D-3276-F1F0A0555A9F}"/>
              </a:ext>
            </a:extLst>
          </p:cNvPr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E0E3EC"/>
                </a:solidFill>
                <a:latin typeface="+mn-lt"/>
              </a:rPr>
              <a:t>AEgIS 2025 – Partial warm-up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4C8D012-1776-1531-F105-F66C0AFE855D}"/>
              </a:ext>
            </a:extLst>
          </p:cNvPr>
          <p:cNvSpPr txBox="1">
            <a:spLocks/>
          </p:cNvSpPr>
          <p:nvPr/>
        </p:nvSpPr>
        <p:spPr>
          <a:xfrm>
            <a:off x="0" y="1063994"/>
            <a:ext cx="12192000" cy="5486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E4435A-CFAB-3BC2-8A4C-73F3DFE9EE08}"/>
              </a:ext>
            </a:extLst>
          </p:cNvPr>
          <p:cNvSpPr txBox="1"/>
          <p:nvPr/>
        </p:nvSpPr>
        <p:spPr>
          <a:xfrm>
            <a:off x="4920321" y="1500430"/>
            <a:ext cx="2064829" cy="615553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800" b="1" dirty="0">
                <a:solidFill>
                  <a:srgbClr val="E9EFF7"/>
                </a:solidFill>
              </a:rPr>
              <a:t>September</a:t>
            </a:r>
            <a:endParaRPr lang="en-GB" sz="2800" b="1" dirty="0">
              <a:solidFill>
                <a:srgbClr val="E9EFF7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C82DA9-3B7D-617E-77E8-D1D3ECF9CB9D}"/>
              </a:ext>
            </a:extLst>
          </p:cNvPr>
          <p:cNvSpPr txBox="1"/>
          <p:nvPr/>
        </p:nvSpPr>
        <p:spPr>
          <a:xfrm>
            <a:off x="1315858" y="2476320"/>
            <a:ext cx="4212230" cy="2123658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We diagnosed insufficient UHV vacuum in both the 1T/5T due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limited differential pumping during OPHANIM and </a:t>
            </a:r>
            <a:r>
              <a:rPr lang="en-US" dirty="0" err="1">
                <a:solidFill>
                  <a:schemeClr val="accent2"/>
                </a:solidFill>
              </a:rPr>
              <a:t>CapbarA</a:t>
            </a:r>
            <a:r>
              <a:rPr lang="en-US" dirty="0">
                <a:solidFill>
                  <a:schemeClr val="accent2"/>
                </a:solidFill>
              </a:rPr>
              <a:t>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procedural problem during </a:t>
            </a:r>
            <a:r>
              <a:rPr lang="en-US" dirty="0" err="1">
                <a:solidFill>
                  <a:schemeClr val="accent2"/>
                </a:solidFill>
              </a:rPr>
              <a:t>cooldown</a:t>
            </a:r>
            <a:r>
              <a:rPr lang="en-US" dirty="0">
                <a:solidFill>
                  <a:schemeClr val="accent2"/>
                </a:solidFill>
              </a:rPr>
              <a:t> with TP3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leaks in the </a:t>
            </a:r>
            <a:r>
              <a:rPr lang="en-US" b="1" dirty="0" err="1">
                <a:solidFill>
                  <a:schemeClr val="accent2"/>
                </a:solidFill>
              </a:rPr>
              <a:t>antisun</a:t>
            </a:r>
            <a:r>
              <a:rPr lang="en-US" dirty="0">
                <a:solidFill>
                  <a:schemeClr val="accent2"/>
                </a:solidFill>
              </a:rPr>
              <a:t> region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E4435A-CFAB-3BC2-8A4C-73F3DFE9EE08}"/>
              </a:ext>
            </a:extLst>
          </p:cNvPr>
          <p:cNvSpPr txBox="1"/>
          <p:nvPr/>
        </p:nvSpPr>
        <p:spPr>
          <a:xfrm>
            <a:off x="1315858" y="4940405"/>
            <a:ext cx="4212230" cy="1046440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800" b="1" dirty="0">
                <a:solidFill>
                  <a:srgbClr val="E9EFF7"/>
                </a:solidFill>
              </a:rPr>
              <a:t>We cleaned up to water evaporation!</a:t>
            </a:r>
            <a:endParaRPr lang="en-GB" sz="2800" b="1" dirty="0">
              <a:solidFill>
                <a:srgbClr val="E9EFF7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C82DA9-3B7D-617E-77E8-D1D3ECF9CB9D}"/>
              </a:ext>
            </a:extLst>
          </p:cNvPr>
          <p:cNvSpPr txBox="1"/>
          <p:nvPr/>
        </p:nvSpPr>
        <p:spPr>
          <a:xfrm>
            <a:off x="6483928" y="2638369"/>
            <a:ext cx="4212230" cy="1569660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</a:rPr>
              <a:t>Installation and naming of the MEDUSA gravity module:</a:t>
            </a:r>
          </a:p>
          <a:p>
            <a:pPr algn="ctr"/>
            <a:endParaRPr lang="en-US" b="1" dirty="0">
              <a:solidFill>
                <a:schemeClr val="accent6"/>
              </a:solidFill>
            </a:endParaRPr>
          </a:p>
          <a:p>
            <a:pPr algn="ctr"/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n-US" b="1" dirty="0" err="1">
                <a:solidFill>
                  <a:schemeClr val="accent6"/>
                </a:solidFill>
              </a:rPr>
              <a:t>MoirE</a:t>
            </a:r>
            <a:r>
              <a:rPr lang="en-US" b="1" dirty="0">
                <a:solidFill>
                  <a:schemeClr val="accent6"/>
                </a:solidFill>
              </a:rPr>
              <a:t> Deflectometer for Universality and Symmetry of Antimatter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The MoirE Deflectometer for Universality and Symmetry of Antimatter (MEDUSA) Gravity Module</a:t>
            </a:r>
            <a:r>
              <a:rPr kumimoji="0" lang="de-DE" altLang="de-DE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E4435A-CFAB-3BC2-8A4C-73F3DFE9EE08}"/>
              </a:ext>
            </a:extLst>
          </p:cNvPr>
          <p:cNvSpPr txBox="1"/>
          <p:nvPr/>
        </p:nvSpPr>
        <p:spPr>
          <a:xfrm>
            <a:off x="6483928" y="4940405"/>
            <a:ext cx="4212230" cy="1046440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800" b="1" dirty="0">
                <a:solidFill>
                  <a:srgbClr val="E9EFF7"/>
                </a:solidFill>
              </a:rPr>
              <a:t>Congratulation to the MEDUSA team!</a:t>
            </a:r>
            <a:endParaRPr lang="en-GB" sz="2800" b="1" dirty="0">
              <a:solidFill>
                <a:srgbClr val="E9EF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42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00">
        <p:fade/>
      </p:transition>
    </mc:Choice>
    <mc:Fallback xmlns="">
      <p:transition spd="med" advTm="4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784D0-C8D0-2A5E-5971-81DD199CB0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098C62FF-EC6A-7DB6-EE97-CA2CC3D07FFB}"/>
              </a:ext>
            </a:extLst>
          </p:cNvPr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E0E3EC"/>
                </a:solidFill>
                <a:latin typeface="+mn-lt"/>
              </a:rPr>
              <a:t>AEgIS 2025 – Final leap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CDC5271-0934-3CF5-74F0-881D3371A16B}"/>
              </a:ext>
            </a:extLst>
          </p:cNvPr>
          <p:cNvSpPr txBox="1">
            <a:spLocks/>
          </p:cNvSpPr>
          <p:nvPr/>
        </p:nvSpPr>
        <p:spPr>
          <a:xfrm>
            <a:off x="0" y="1063994"/>
            <a:ext cx="12192000" cy="5486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2927" t="21968" r="14493" b="11947"/>
          <a:stretch/>
        </p:blipFill>
        <p:spPr>
          <a:xfrm>
            <a:off x="7651628" y="1374783"/>
            <a:ext cx="3838410" cy="437950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21968" r="74920" b="11947"/>
          <a:stretch/>
        </p:blipFill>
        <p:spPr>
          <a:xfrm>
            <a:off x="4696860" y="1374783"/>
            <a:ext cx="2954768" cy="43795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F7183F-ECBB-8C9B-B7DC-B22E14BE82D7}"/>
              </a:ext>
            </a:extLst>
          </p:cNvPr>
          <p:cNvSpPr txBox="1"/>
          <p:nvPr/>
        </p:nvSpPr>
        <p:spPr>
          <a:xfrm>
            <a:off x="611559" y="1338333"/>
            <a:ext cx="3898196" cy="5009064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400" b="1" dirty="0">
                <a:solidFill>
                  <a:srgbClr val="E9EFF7"/>
                </a:solidFill>
              </a:rPr>
              <a:t>Oct-Dec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No functioning Ps-target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Rapidly deteriorating UHV vacuum again (leak?)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First results with BOREALIS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Progress with FANTASIA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Commissioning of MEDUSA with antiprotons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 force measurement with MEDUSA on antiprotons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Development of procedures for an </a:t>
            </a:r>
            <a:r>
              <a:rPr lang="en-US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Hbar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beam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Positron catching and cooling in 5T and transport to 1T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Three-body recombination</a:t>
            </a:r>
          </a:p>
        </p:txBody>
      </p:sp>
    </p:spTree>
    <p:extLst>
      <p:ext uri="{BB962C8B-B14F-4D97-AF65-F5344CB8AC3E}">
        <p14:creationId xmlns:p14="http://schemas.microsoft.com/office/powerpoint/2010/main" val="287177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00">
        <p:fade/>
      </p:transition>
    </mc:Choice>
    <mc:Fallback xmlns="">
      <p:transition spd="med" advTm="450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70532A-D598-4F6B-B05D-F62B681804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300</Words>
  <Application>Microsoft Office PowerPoint</Application>
  <PresentationFormat>Widescreen</PresentationFormat>
  <Paragraphs>52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Unicode MS</vt:lpstr>
      <vt:lpstr>Calibri</vt:lpstr>
      <vt:lpstr>Calibri Light</vt:lpstr>
      <vt:lpstr>Corbel</vt:lpstr>
      <vt:lpstr>Office Theme</vt:lpstr>
      <vt:lpstr>Larissa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2015-02-08T10:52:50Z</dcterms:created>
  <dcterms:modified xsi:type="dcterms:W3CDTF">2025-12-08T11:59:03Z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TC030988899991</vt:lpwstr>
  </property>
</Properties>
</file>