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63" r:id="rId3"/>
  </p:sldMasterIdLst>
  <p:notesMasterIdLst>
    <p:notesMasterId r:id="rId73"/>
  </p:notesMasterIdLst>
  <p:sldIdLst>
    <p:sldId id="393" r:id="rId4"/>
    <p:sldId id="395" r:id="rId5"/>
    <p:sldId id="459" r:id="rId6"/>
    <p:sldId id="396" r:id="rId7"/>
    <p:sldId id="455" r:id="rId8"/>
    <p:sldId id="460" r:id="rId9"/>
    <p:sldId id="424" r:id="rId10"/>
    <p:sldId id="425" r:id="rId11"/>
    <p:sldId id="426" r:id="rId12"/>
    <p:sldId id="427" r:id="rId13"/>
    <p:sldId id="431" r:id="rId14"/>
    <p:sldId id="398" r:id="rId15"/>
    <p:sldId id="433" r:id="rId16"/>
    <p:sldId id="434" r:id="rId17"/>
    <p:sldId id="435" r:id="rId18"/>
    <p:sldId id="436" r:id="rId19"/>
    <p:sldId id="437" r:id="rId20"/>
    <p:sldId id="461" r:id="rId21"/>
    <p:sldId id="470" r:id="rId22"/>
    <p:sldId id="471" r:id="rId23"/>
    <p:sldId id="456" r:id="rId24"/>
    <p:sldId id="457" r:id="rId25"/>
    <p:sldId id="458" r:id="rId26"/>
    <p:sldId id="472" r:id="rId27"/>
    <p:sldId id="473" r:id="rId28"/>
    <p:sldId id="474" r:id="rId29"/>
    <p:sldId id="475" r:id="rId30"/>
    <p:sldId id="476" r:id="rId31"/>
    <p:sldId id="477" r:id="rId32"/>
    <p:sldId id="478" r:id="rId33"/>
    <p:sldId id="479" r:id="rId34"/>
    <p:sldId id="480" r:id="rId35"/>
    <p:sldId id="482" r:id="rId36"/>
    <p:sldId id="481" r:id="rId37"/>
    <p:sldId id="483" r:id="rId38"/>
    <p:sldId id="484" r:id="rId39"/>
    <p:sldId id="462" r:id="rId40"/>
    <p:sldId id="454" r:id="rId41"/>
    <p:sldId id="465" r:id="rId42"/>
    <p:sldId id="466" r:id="rId43"/>
    <p:sldId id="469" r:id="rId44"/>
    <p:sldId id="485" r:id="rId45"/>
    <p:sldId id="486" r:id="rId46"/>
    <p:sldId id="487" r:id="rId47"/>
    <p:sldId id="488" r:id="rId48"/>
    <p:sldId id="489" r:id="rId49"/>
    <p:sldId id="490" r:id="rId50"/>
    <p:sldId id="491" r:id="rId51"/>
    <p:sldId id="492" r:id="rId52"/>
    <p:sldId id="463" r:id="rId53"/>
    <p:sldId id="468" r:id="rId54"/>
    <p:sldId id="493" r:id="rId55"/>
    <p:sldId id="447" r:id="rId56"/>
    <p:sldId id="467" r:id="rId57"/>
    <p:sldId id="423" r:id="rId58"/>
    <p:sldId id="402" r:id="rId59"/>
    <p:sldId id="397" r:id="rId60"/>
    <p:sldId id="428" r:id="rId61"/>
    <p:sldId id="430" r:id="rId62"/>
    <p:sldId id="432" r:id="rId63"/>
    <p:sldId id="401" r:id="rId64"/>
    <p:sldId id="419" r:id="rId65"/>
    <p:sldId id="416" r:id="rId66"/>
    <p:sldId id="417" r:id="rId67"/>
    <p:sldId id="420" r:id="rId68"/>
    <p:sldId id="429" r:id="rId69"/>
    <p:sldId id="439" r:id="rId70"/>
    <p:sldId id="440" r:id="rId71"/>
    <p:sldId id="441" r:id="rId7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C7E7"/>
    <a:srgbClr val="D4F9D3"/>
    <a:srgbClr val="93E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504" autoAdjust="0"/>
  </p:normalViewPr>
  <p:slideViewPr>
    <p:cSldViewPr snapToGrid="0">
      <p:cViewPr varScale="1">
        <p:scale>
          <a:sx n="70" d="100"/>
          <a:sy n="70" d="100"/>
        </p:scale>
        <p:origin x="1138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16" Type="http://schemas.openxmlformats.org/officeDocument/2006/relationships/slide" Target="slides/slide1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slide" Target="slides/slide63.xml"/><Relationship Id="rId74" Type="http://schemas.openxmlformats.org/officeDocument/2006/relationships/presProps" Target="presProps.xml"/><Relationship Id="rId5" Type="http://schemas.openxmlformats.org/officeDocument/2006/relationships/slide" Target="slides/slide2.xml"/><Relationship Id="rId61" Type="http://schemas.openxmlformats.org/officeDocument/2006/relationships/slide" Target="slides/slide58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77" Type="http://schemas.openxmlformats.org/officeDocument/2006/relationships/tableStyles" Target="tableStyle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6" Type="http://schemas.openxmlformats.org/officeDocument/2006/relationships/theme" Target="theme/theme1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92EB3-C2AA-4D2B-A1E8-F42FB1DFF2D4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FEB4AE-4F9F-43DA-8B23-FEC88A392EF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2047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Entire system developed and built by our Team consisting of Dr.  FG, MB and me</a:t>
            </a:r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FEB4AE-4F9F-43DA-8B23-FEC88A392EF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7144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1E4427-A185-CE6E-EB10-E0EED1327F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829CAA5B-E952-9BC9-915A-D3398A42BAE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030C5F25-C40D-8C50-1BA8-FAFEC1E0D8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Actual payload speed </a:t>
            </a:r>
            <a:r>
              <a:rPr lang="en-US" dirty="0">
                <a:sym typeface="Wingdings" panose="05000000000000000000" pitchFamily="2" charset="2"/>
              </a:rPr>
              <a:t> other only with special equipment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Single sensor, camera controller pair first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Data rate dictated by sensor settings </a:t>
            </a:r>
            <a:r>
              <a:rPr lang="en-US" dirty="0">
                <a:sym typeface="Wingdings" panose="05000000000000000000" pitchFamily="2" charset="2"/>
              </a:rPr>
              <a:t> define “output rate” of sensor, everything else has to follow, as there is no memory to store the image data on the pipeline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Absolute limit for SSP  shared by 5 devices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Only doable with proper controller (PCH)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Below 40 MHz, green  achievable with given hardware with entire detector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Blue: limit for reliable transfer with entire detector: exceeds SS limits  even though RO cards connected to the PCIe cards are only enumerated as SS devices and PCH controller should not be able to handle data rate of 4x 730 MB/s </a:t>
            </a:r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A70D9F3-0661-5F03-9AC7-1C77A36F0E6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FEB4AE-4F9F-43DA-8B23-FEC88A392EF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6663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65A2D3-5C7F-111F-E518-E2EC0E3F82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9FCB108D-1862-BC2B-BE1A-7A6313CC2C6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C5084BBB-99BA-2533-634B-78268E288C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Green area translates into up 8.2 GB/s over entire ophanim detector</a:t>
            </a:r>
          </a:p>
          <a:p>
            <a:r>
              <a:rPr lang="en-US" dirty="0"/>
              <a:t>With all SSP </a:t>
            </a:r>
            <a:r>
              <a:rPr lang="en-US" dirty="0" err="1"/>
              <a:t>capcable</a:t>
            </a:r>
            <a:r>
              <a:rPr lang="en-US" dirty="0"/>
              <a:t> USB controllers: 45 MHz and up to 11.4 GB/s should be possible with entire detector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69A6BA1-5C30-0E98-5492-6432750565D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FEB4AE-4F9F-43DA-8B23-FEC88A392EF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6182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91FBCA-602E-6EB6-9760-79E08782B6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3B0780A7-2EF7-154F-E2F7-ED62805D826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3749A902-28B0-55CF-DA9B-526B479CAA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Scan all sensors on sensor board: some stop working at higher data rates</a:t>
            </a:r>
          </a:p>
          <a:p>
            <a:r>
              <a:rPr lang="en-US" dirty="0"/>
              <a:t>Working set of parameters for all sensors is harder and harder to find </a:t>
            </a:r>
            <a:r>
              <a:rPr lang="en-US" dirty="0">
                <a:sym typeface="Wingdings" panose="05000000000000000000" pitchFamily="2" charset="2"/>
              </a:rPr>
              <a:t> anything above 45 MHz not reliable over entire sensor board, however, trend is not clear</a:t>
            </a:r>
          </a:p>
          <a:p>
            <a:r>
              <a:rPr lang="en-US" dirty="0">
                <a:sym typeface="Wingdings" panose="05000000000000000000" pitchFamily="2" charset="2"/>
              </a:rPr>
              <a:t>Anyways above what USB can do</a:t>
            </a:r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64DD1BE-39FD-989A-5E3D-7658E3DA43A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FEB4AE-4F9F-43DA-8B23-FEC88A392EF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6868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3AFEA0-1042-20D2-B8CA-2A7C89D60E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67E6C42E-D9E8-7CEA-F669-EC3AC0884D4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583DDD35-4F7E-D707-FB1D-2F5880A0E4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397D432-C108-2AB5-08F6-007CDA5B6C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FEB4AE-4F9F-43DA-8B23-FEC88A392EF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0437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FEB4AE-4F9F-43DA-8B23-FEC88A392EF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6059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FEB4AE-4F9F-43DA-8B23-FEC88A392EF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9968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FEB4AE-4F9F-43DA-8B23-FEC88A392EF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1692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FEB4AE-4F9F-43DA-8B23-FEC88A392EFA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29506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FEB4AE-4F9F-43DA-8B23-FEC88A392EFA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7824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FEB4AE-4F9F-43DA-8B23-FEC88A392EFA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706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D26C6D-129C-081A-AE16-E72F04C11A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3D56DD7A-C576-4B06-7BEF-7D5E8F27122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628BFC00-F1F6-4639-5914-5901035EBA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0453DD4-D39F-361E-2821-C27C16BCBD6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FEB4AE-4F9F-43DA-8B23-FEC88A392EF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3512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FEB4AE-4F9F-43DA-8B23-FEC88A392EFA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7718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FEB4AE-4F9F-43DA-8B23-FEC88A392EFA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4548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FEB4AE-4F9F-43DA-8B23-FEC88A392EFA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35291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FEB4AE-4F9F-43DA-8B23-FEC88A392EFA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86146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FEB4AE-4F9F-43DA-8B23-FEC88A392EFA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61997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FEB4AE-4F9F-43DA-8B23-FEC88A392EFA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40293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FEB4AE-4F9F-43DA-8B23-FEC88A392EFA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49120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FEB4AE-4F9F-43DA-8B23-FEC88A392EFA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14163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D15292-929B-C63D-3EC0-2A6A1CB39A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A20BCC67-1BF5-1103-AB3A-9C1F9598CBC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F0BDDBB2-AE20-ED86-0A9F-6F0216B479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Self supervised:</a:t>
            </a:r>
          </a:p>
          <a:p>
            <a:pPr marL="228600" indent="-228600">
              <a:buAutoNum type="arabicPeriod"/>
            </a:pPr>
            <a:r>
              <a:rPr lang="en-US" dirty="0"/>
              <a:t>Training on Synthetic data with known ground truth</a:t>
            </a:r>
          </a:p>
          <a:p>
            <a:pPr marL="228600" indent="-228600">
              <a:buAutoNum type="arabicPeriod"/>
            </a:pPr>
            <a:r>
              <a:rPr lang="en-US" dirty="0" err="1"/>
              <a:t>Homography</a:t>
            </a:r>
            <a:r>
              <a:rPr lang="en-US" dirty="0"/>
              <a:t> Adaptation on real images </a:t>
            </a:r>
            <a:r>
              <a:rPr lang="en-US" dirty="0">
                <a:sym typeface="Wingdings" panose="05000000000000000000" pitchFamily="2" charset="2"/>
              </a:rPr>
              <a:t> Pseudo ground Truth</a:t>
            </a:r>
            <a:endParaRPr lang="en-US" dirty="0"/>
          </a:p>
          <a:p>
            <a:pPr marL="228600" indent="-228600">
              <a:buAutoNum type="arabicPeriod"/>
            </a:pPr>
            <a:r>
              <a:rPr lang="en-US" dirty="0"/>
              <a:t>Training on real images using the pseudo ground truth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AA24A2B-8101-C462-8C5A-F86B9513D08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FEB4AE-4F9F-43DA-8B23-FEC88A392EFA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9025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E81561-7468-0040-A452-40B24BF122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ECA537BA-6E73-5A17-5231-36F225C856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241B36C3-3AF8-A259-8DEB-ED57958038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Self supervised:</a:t>
            </a:r>
          </a:p>
          <a:p>
            <a:pPr marL="228600" indent="-228600">
              <a:buAutoNum type="arabicPeriod"/>
            </a:pPr>
            <a:r>
              <a:rPr lang="en-US" dirty="0"/>
              <a:t>Training on Synthetic data with known ground truth</a:t>
            </a:r>
          </a:p>
          <a:p>
            <a:pPr marL="228600" indent="-228600">
              <a:buAutoNum type="arabicPeriod"/>
            </a:pPr>
            <a:r>
              <a:rPr lang="en-US" dirty="0" err="1"/>
              <a:t>Homography</a:t>
            </a:r>
            <a:r>
              <a:rPr lang="en-US" dirty="0"/>
              <a:t> Adaptation on real images </a:t>
            </a:r>
            <a:r>
              <a:rPr lang="en-US" dirty="0">
                <a:sym typeface="Wingdings" panose="05000000000000000000" pitchFamily="2" charset="2"/>
              </a:rPr>
              <a:t> Pseudo ground Truth</a:t>
            </a:r>
            <a:endParaRPr lang="en-US" dirty="0"/>
          </a:p>
          <a:p>
            <a:pPr marL="228600" indent="-228600">
              <a:buAutoNum type="arabicPeriod"/>
            </a:pPr>
            <a:r>
              <a:rPr lang="en-US" dirty="0"/>
              <a:t>Training on real images using the pseudo ground truth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5842C59-5EC9-AA2A-CEC0-978B02463CA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FEB4AE-4F9F-43DA-8B23-FEC88A392EFA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4082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Along pipeline: delay, jitter </a:t>
            </a:r>
            <a:r>
              <a:rPr lang="en-US" dirty="0">
                <a:sym typeface="Wingdings" panose="05000000000000000000" pitchFamily="2" charset="2"/>
              </a:rPr>
              <a:t> important to know to determine the time when the trigger is sent vs. all pixels of ophanim are active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FEB4AE-4F9F-43DA-8B23-FEC88A392EF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33310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AE6EC6-1F8C-A362-A578-B8E1B94E2B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B1386461-688D-24D6-23D3-E051B246E49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365A36CF-C63A-36B4-1364-43AE1D6045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A</a:t>
            </a:r>
            <a:r>
              <a:rPr lang="en-US" dirty="0"/>
              <a:t>ggregate </a:t>
            </a:r>
            <a:r>
              <a:rPr lang="en-US" b="1" dirty="0" err="1"/>
              <a:t>R</a:t>
            </a:r>
            <a:r>
              <a:rPr lang="en-US" dirty="0" err="1"/>
              <a:t>ecomposition</a:t>
            </a:r>
            <a:r>
              <a:rPr lang="en-US" dirty="0"/>
              <a:t> (</a:t>
            </a:r>
            <a:r>
              <a:rPr lang="en-US" b="1" dirty="0"/>
              <a:t>divisive</a:t>
            </a:r>
            <a:r>
              <a:rPr lang="en-US" dirty="0"/>
              <a:t>) with </a:t>
            </a:r>
            <a:r>
              <a:rPr lang="en-US" b="1" dirty="0"/>
              <a:t>I</a:t>
            </a:r>
            <a:r>
              <a:rPr lang="en-US" dirty="0"/>
              <a:t>ntegrated </a:t>
            </a:r>
            <a:r>
              <a:rPr lang="en-US" b="1" dirty="0"/>
              <a:t>A</a:t>
            </a:r>
            <a:r>
              <a:rPr lang="en-US" dirty="0"/>
              <a:t>nalysis and </a:t>
            </a:r>
            <a:r>
              <a:rPr lang="en-US" b="1" dirty="0"/>
              <a:t>D</a:t>
            </a:r>
            <a:r>
              <a:rPr lang="en-US" dirty="0"/>
              <a:t>imensionality (</a:t>
            </a:r>
            <a:r>
              <a:rPr lang="en-US" b="1" dirty="0"/>
              <a:t>PCA</a:t>
            </a:r>
            <a:r>
              <a:rPr lang="en-US" dirty="0"/>
              <a:t>)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4DD4A9C-08A1-D90B-E5B6-358755FCC60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FEB4AE-4F9F-43DA-8B23-FEC88A392EFA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38467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152018-79E1-D129-199A-F10F536ADF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27EE3E23-1F8D-F843-601D-297DF170AD5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133CA981-B63C-4CCD-38B7-3A9781C407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F656B2C-003F-A513-ECAA-D866EF18036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FEB4AE-4F9F-43DA-8B23-FEC88A392EFA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07383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E4E111-A7A2-47CD-2B30-C287F3B50D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8BB21772-7593-A0EF-3605-0D8C6FE5AC6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869CA94F-BFB4-4689-31D9-84721C9FB5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1BFDF0B-0AB1-4A30-03F6-0997B95481D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FEB4AE-4F9F-43DA-8B23-FEC88A392EFA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45378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E4E111-A7A2-47CD-2B30-C287F3B50D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8BB21772-7593-A0EF-3605-0D8C6FE5AC6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869CA94F-BFB4-4689-31D9-84721C9FB5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1BFDF0B-0AB1-4A30-03F6-0997B95481D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FEB4AE-4F9F-43DA-8B23-FEC88A392EFA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9908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E4E111-A7A2-47CD-2B30-C287F3B50D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8BB21772-7593-A0EF-3605-0D8C6FE5AC6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869CA94F-BFB4-4689-31D9-84721C9FB5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1BFDF0B-0AB1-4A30-03F6-0997B95481D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FEB4AE-4F9F-43DA-8B23-FEC88A392EFA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54206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E593ED-67E8-D1F6-4488-683738CB9A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86EB1305-D869-0532-9BBA-576DC4C21D9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4ECD6A22-714D-A96D-46C7-985A1C44AB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265CF83-259F-3EE9-31EA-024CC311FA7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FEB4AE-4F9F-43DA-8B23-FEC88A392EFA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50260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F588CD-0CD8-6E1D-98AB-AF52B6B046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F59C261F-52E8-36C2-6D45-A024AA71078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A521130E-09B3-8458-764C-86299C8844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5CD62A5-B73D-3B33-8747-E7957C6863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FEB4AE-4F9F-43DA-8B23-FEC88A392EFA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35172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5DAA02-9CBF-F0DE-C867-38846A2D13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128DC9E-56BB-8ED2-F20A-0BCBF05BBA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735F0EB-0B39-24C4-C9C1-A1FA941BF1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Before any questions: thank Bergi and Francesco!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6D7F6D-5D92-DA01-D3E7-E9ACEC2AF80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AFC6D0-44D5-4EB7-828F-6F464F83D79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375731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6EFA6C-30DE-B8E0-9CE4-7797CB95F0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3CA64552-6D1C-F3B9-FF50-22C36272DD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4059C66A-3601-984A-FF09-E7FCD07D58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958E3B0-9F2B-1A6E-5E3B-E9E0E10D896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FEB4AE-4F9F-43DA-8B23-FEC88A392EFA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3898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Two main drivers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PSU driver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Connects to MCU of PSU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Reads various parameters of the power rails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Allows user and acquisition driver to control PSU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/>
              <a:t>Acquisition driver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Connects to and manages the camera controllers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Attached sensors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Main: data reception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/>
              <a:t>GUI for control and monitoring for user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FEB4AE-4F9F-43DA-8B23-FEC88A392EFA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5425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LED Turn on delay: trigger to when Led is turned on</a:t>
            </a:r>
          </a:p>
          <a:p>
            <a:r>
              <a:rPr lang="en-US" dirty="0"/>
              <a:t>Rolling shutter</a:t>
            </a:r>
          </a:p>
          <a:p>
            <a:r>
              <a:rPr lang="en-US" dirty="0"/>
              <a:t>Only look at first block, </a:t>
            </a:r>
            <a:r>
              <a:rPr lang="en-US" dirty="0" err="1"/>
              <a:t>remoive</a:t>
            </a:r>
            <a:r>
              <a:rPr lang="en-US" dirty="0"/>
              <a:t> background and normalize from 0% to 100%</a:t>
            </a:r>
          </a:p>
          <a:p>
            <a:r>
              <a:rPr lang="en-US" dirty="0"/>
              <a:t>Want to measure acquisition start delay and its jitter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FEB4AE-4F9F-43DA-8B23-FEC88A392EF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53924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8EBFCD-ED59-EF75-E530-3D658B28CC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9C3828B9-28AB-6A49-C531-6F8D363481D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F417CCCF-E9B9-97A0-DD86-E72B54A81A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/>
              <a:t>Cpu</a:t>
            </a:r>
            <a:r>
              <a:rPr lang="en-US" dirty="0"/>
              <a:t> performance closely related to driver program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Linux USB stack with </a:t>
            </a:r>
            <a:r>
              <a:rPr lang="en-US" dirty="0" err="1"/>
              <a:t>libusb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/>
              <a:t>Firstt</a:t>
            </a:r>
            <a:r>
              <a:rPr lang="en-US" dirty="0"/>
              <a:t>: async to be used </a:t>
            </a:r>
            <a:r>
              <a:rPr lang="en-US" dirty="0">
                <a:sym typeface="Wingdings" panose="05000000000000000000" pitchFamily="2" charset="2"/>
              </a:rPr>
              <a:t> allows to queue multiple transfers in a non blocking manner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Transfer submitted  goes through stack and put into ring buffer of </a:t>
            </a:r>
            <a:r>
              <a:rPr lang="en-US" dirty="0" err="1">
                <a:sym typeface="Wingdings" panose="05000000000000000000" pitchFamily="2" charset="2"/>
              </a:rPr>
              <a:t>xHCI</a:t>
            </a:r>
            <a:r>
              <a:rPr lang="en-US" dirty="0">
                <a:sym typeface="Wingdings" panose="05000000000000000000" pitchFamily="2" charset="2"/>
              </a:rPr>
              <a:t>  multiple per </a:t>
            </a:r>
            <a:r>
              <a:rPr lang="en-US" dirty="0" err="1">
                <a:sym typeface="Wingdings" panose="05000000000000000000" pitchFamily="2" charset="2"/>
              </a:rPr>
              <a:t>deive</a:t>
            </a:r>
            <a:r>
              <a:rPr lang="en-US" dirty="0">
                <a:sym typeface="Wingdings" panose="05000000000000000000" pitchFamily="2" charset="2"/>
              </a:rPr>
              <a:t> have </a:t>
            </a:r>
            <a:r>
              <a:rPr lang="en-US" dirty="0" err="1">
                <a:sym typeface="Wingdings" panose="05000000000000000000" pitchFamily="2" charset="2"/>
              </a:rPr>
              <a:t>toi</a:t>
            </a:r>
            <a:r>
              <a:rPr lang="en-US" dirty="0">
                <a:sym typeface="Wingdings" panose="05000000000000000000" pitchFamily="2" charset="2"/>
              </a:rPr>
              <a:t> be queued here to ensure, that there is always a transfer ready to be filled with data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After transfer is finished, handled by </a:t>
            </a:r>
            <a:r>
              <a:rPr lang="en-US" dirty="0" err="1">
                <a:sym typeface="Wingdings" panose="05000000000000000000" pitchFamily="2" charset="2"/>
              </a:rPr>
              <a:t>cb</a:t>
            </a:r>
            <a:r>
              <a:rPr lang="en-US" dirty="0">
                <a:sym typeface="Wingdings" panose="05000000000000000000" pitchFamily="2" charset="2"/>
              </a:rPr>
              <a:t> of user space program  just copy data into memory buffer and resubmit transfer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>
              <a:sym typeface="Wingdings" panose="05000000000000000000" pitchFamily="2" charset="2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Not enough with 60 devices!  multithreading</a:t>
            </a:r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33931AC-9709-45F9-EF3F-6040196D7EE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FEB4AE-4F9F-43DA-8B23-FEC88A392EFA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93731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B60EB8-7823-D0C2-3F83-2991B8E96F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EDE67527-47D7-7019-BBCF-DF029965BF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A44B6B85-FABA-B401-68A4-FAF0ED5380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Single </a:t>
            </a:r>
            <a:r>
              <a:rPr lang="de-DE" dirty="0" err="1"/>
              <a:t>thread</a:t>
            </a:r>
            <a:r>
              <a:rPr lang="de-DE" dirty="0"/>
              <a:t>: at 100%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long</a:t>
            </a:r>
            <a:r>
              <a:rPr lang="de-DE" dirty="0"/>
              <a:t> time; </a:t>
            </a:r>
            <a:r>
              <a:rPr lang="de-DE" dirty="0" err="1"/>
              <a:t>cannot</a:t>
            </a:r>
            <a:r>
              <a:rPr lang="de-DE" dirty="0"/>
              <a:t> </a:t>
            </a:r>
            <a:r>
              <a:rPr lang="de-DE" dirty="0" err="1"/>
              <a:t>keep</a:t>
            </a:r>
            <a:r>
              <a:rPr lang="de-DE" dirty="0"/>
              <a:t> </a:t>
            </a:r>
            <a:r>
              <a:rPr lang="de-DE" dirty="0" err="1"/>
              <a:t>up</a:t>
            </a:r>
            <a:r>
              <a:rPr lang="de-DE" dirty="0"/>
              <a:t>,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lost, because ring </a:t>
            </a:r>
            <a:r>
              <a:rPr lang="de-DE" dirty="0" err="1"/>
              <a:t>buffer</a:t>
            </a:r>
            <a:r>
              <a:rPr lang="de-DE" dirty="0"/>
              <a:t> </a:t>
            </a:r>
            <a:r>
              <a:rPr lang="de-DE" dirty="0" err="1"/>
              <a:t>overwrites</a:t>
            </a:r>
            <a:r>
              <a:rPr lang="de-DE" dirty="0"/>
              <a:t> </a:t>
            </a:r>
            <a:r>
              <a:rPr lang="de-DE" dirty="0" err="1"/>
              <a:t>it</a:t>
            </a:r>
            <a:endParaRPr lang="en-US" dirty="0"/>
          </a:p>
          <a:p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2857F5-6CBC-DA56-DAC1-8FF5AD9A244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FEB4AE-4F9F-43DA-8B23-FEC88A392EFA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40908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76D0A3-2D4F-4FE4-35DA-F2717570D5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4F2C2CFF-FFC1-106F-1A10-3DD84B2BFD2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41CD5286-90E3-331A-F56A-3E92D3ADB7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Contexts are made for allowing multiple </a:t>
            </a:r>
            <a:r>
              <a:rPr lang="en-US" dirty="0" err="1"/>
              <a:t>libusb</a:t>
            </a:r>
            <a:r>
              <a:rPr lang="en-US" dirty="0"/>
              <a:t> based programs to run in parallel, not to run multiple contexts in the same program, but can be exploited for it</a:t>
            </a:r>
          </a:p>
          <a:p>
            <a:pPr marL="171450" indent="-171450">
              <a:buFontTx/>
              <a:buChar char="-"/>
            </a:pPr>
            <a:r>
              <a:rPr lang="en-US" dirty="0"/>
              <a:t>Each context has 2 or three devices, transfer submission and </a:t>
            </a:r>
            <a:r>
              <a:rPr lang="en-US" dirty="0" err="1"/>
              <a:t>cb</a:t>
            </a:r>
            <a:r>
              <a:rPr lang="en-US" dirty="0"/>
              <a:t> handling handled inside the same context inside the same thread </a:t>
            </a:r>
            <a:r>
              <a:rPr lang="en-US" dirty="0">
                <a:sym typeface="Wingdings" panose="05000000000000000000" pitchFamily="2" charset="2"/>
              </a:rPr>
              <a:t> one thread only has to handle 2 or 3 devices</a:t>
            </a:r>
          </a:p>
          <a:p>
            <a:pPr marL="171450" indent="-171450">
              <a:buFontTx/>
              <a:buChar char="-"/>
            </a:pPr>
            <a:r>
              <a:rPr lang="en-US" dirty="0" err="1">
                <a:sym typeface="Wingdings" panose="05000000000000000000" pitchFamily="2" charset="2"/>
              </a:rPr>
              <a:t>Cpu</a:t>
            </a:r>
            <a:r>
              <a:rPr lang="en-US" dirty="0">
                <a:sym typeface="Wingdings" panose="05000000000000000000" pitchFamily="2" charset="2"/>
              </a:rPr>
              <a:t> has 24 physical cores, with hyperthreading 48  distributed devices as evenly as possible among all physical cores</a:t>
            </a:r>
          </a:p>
          <a:p>
            <a:pPr marL="171450" indent="-171450">
              <a:buFontTx/>
              <a:buChar char="-"/>
            </a:pPr>
            <a:r>
              <a:rPr lang="en-US" dirty="0">
                <a:sym typeface="Wingdings" panose="05000000000000000000" pitchFamily="2" charset="2"/>
              </a:rPr>
              <a:t>Also using other helpers, like pinning threads to cores and giving them high priorities  plenty of cores are used and none ever exceeds usage of 60%</a:t>
            </a:r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D7BF8C5-A710-97A1-F620-9421F430FB4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FEB4AE-4F9F-43DA-8B23-FEC88A392EFA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50118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6CCBF0-C83F-AE04-2872-E4DA59F2A1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8D603A2D-0137-0E80-4855-A8743252C74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56098D52-8D97-928F-BA70-84CA549ED8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Exposure: </a:t>
            </a:r>
            <a:r>
              <a:rPr lang="el-GR" dirty="0"/>
              <a:t>1418.614 μ</a:t>
            </a:r>
            <a:r>
              <a:rPr lang="en-US" dirty="0"/>
              <a:t>s</a:t>
            </a:r>
          </a:p>
          <a:p>
            <a:r>
              <a:rPr lang="en-US" dirty="0"/>
              <a:t>Add estimation </a:t>
            </a:r>
            <a:r>
              <a:rPr lang="en-US" dirty="0">
                <a:sym typeface="Wingdings" panose="05000000000000000000" pitchFamily="2" charset="2"/>
              </a:rPr>
              <a:t> explains why this </a:t>
            </a:r>
            <a:r>
              <a:rPr lang="en-US">
                <a:sym typeface="Wingdings" panose="05000000000000000000" pitchFamily="2" charset="2"/>
              </a:rPr>
              <a:t>is interesting!</a:t>
            </a:r>
            <a:endParaRPr lang="en-US" dirty="0"/>
          </a:p>
          <a:p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8CF79FE-F9B9-1B62-EC40-013CF80347D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FEB4AE-4F9F-43DA-8B23-FEC88A392EFA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0502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F7D45F-7242-2F60-5B62-C8E70E0FBF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90C73B09-D01A-0DAA-3F98-DE98868FDA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719F73B1-2959-1D48-6A5B-10E2FE0C33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Exposure: </a:t>
            </a:r>
            <a:r>
              <a:rPr lang="el-GR" dirty="0"/>
              <a:t>1418.614 μ</a:t>
            </a:r>
            <a:r>
              <a:rPr lang="en-US" dirty="0"/>
              <a:t>s</a:t>
            </a:r>
          </a:p>
          <a:p>
            <a:r>
              <a:rPr lang="en-US" dirty="0"/>
              <a:t>Add estimation </a:t>
            </a:r>
            <a:r>
              <a:rPr lang="en-US" dirty="0">
                <a:sym typeface="Wingdings" panose="05000000000000000000" pitchFamily="2" charset="2"/>
              </a:rPr>
              <a:t> explains why this </a:t>
            </a:r>
            <a:r>
              <a:rPr lang="en-US">
                <a:sym typeface="Wingdings" panose="05000000000000000000" pitchFamily="2" charset="2"/>
              </a:rPr>
              <a:t>is interesting!</a:t>
            </a:r>
            <a:endParaRPr lang="en-US" dirty="0"/>
          </a:p>
          <a:p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8191F7E-9FB8-5564-97F7-BDB464A1516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FEB4AE-4F9F-43DA-8B23-FEC88A392EFA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37115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F9F78B-5726-8E43-F8A8-E7227752FC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BF869A71-4418-8D34-54DE-5DAEB4DEEA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16634469-1246-7923-4F69-B1C5871FCE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33FE9FE-C4D8-E39C-56C4-3C78D2C2520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FEB4AE-4F9F-43DA-8B23-FEC88A392EFA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009904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753CCA-3459-5722-3E09-487CD4BB27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7204E33A-ECF6-07F4-FD1F-752365669E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B9FA05A7-CF1B-0239-4D5C-098ABCDA87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Exposure: </a:t>
            </a:r>
            <a:r>
              <a:rPr lang="el-GR" dirty="0"/>
              <a:t>1418.614 μ</a:t>
            </a:r>
            <a:r>
              <a:rPr lang="en-US" dirty="0"/>
              <a:t>s</a:t>
            </a:r>
          </a:p>
          <a:p>
            <a:r>
              <a:rPr lang="en-US" dirty="0"/>
              <a:t>Add estimation </a:t>
            </a:r>
            <a:r>
              <a:rPr lang="en-US" dirty="0">
                <a:sym typeface="Wingdings" panose="05000000000000000000" pitchFamily="2" charset="2"/>
              </a:rPr>
              <a:t> explains why this </a:t>
            </a:r>
            <a:r>
              <a:rPr lang="en-US">
                <a:sym typeface="Wingdings" panose="05000000000000000000" pitchFamily="2" charset="2"/>
              </a:rPr>
              <a:t>is interesting!</a:t>
            </a:r>
            <a:endParaRPr lang="en-US" dirty="0"/>
          </a:p>
          <a:p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A9F5005-B6EB-F87C-A585-9B9411ACDFC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FEB4AE-4F9F-43DA-8B23-FEC88A392EFA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1018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Brightness decline in between ca. 13000 and 14400 us, but not linear</a:t>
            </a:r>
          </a:p>
          <a:p>
            <a:pPr marL="171450" indent="-171450">
              <a:buFontTx/>
              <a:buChar char="-"/>
            </a:pPr>
            <a:r>
              <a:rPr lang="en-US" dirty="0"/>
              <a:t>Exposure: </a:t>
            </a:r>
            <a:r>
              <a:rPr lang="el-GR" dirty="0"/>
              <a:t>1418.614 μ</a:t>
            </a:r>
            <a:r>
              <a:rPr lang="en-US" dirty="0"/>
              <a:t>s</a:t>
            </a:r>
          </a:p>
          <a:p>
            <a:pPr marL="171450" indent="-171450">
              <a:buFontTx/>
              <a:buChar char="-"/>
            </a:pPr>
            <a:r>
              <a:rPr lang="en-US" dirty="0"/>
              <a:t>Acquisition start delay is ca. 13000 </a:t>
            </a:r>
            <a:r>
              <a:rPr lang="en-US" dirty="0" err="1"/>
              <a:t>ti</a:t>
            </a:r>
            <a:r>
              <a:rPr lang="en-US" dirty="0"/>
              <a:t> 13100 us</a:t>
            </a:r>
          </a:p>
          <a:p>
            <a:pPr marL="171450" indent="-171450">
              <a:buFontTx/>
              <a:buChar char="-"/>
            </a:pPr>
            <a:r>
              <a:rPr lang="en-US" dirty="0"/>
              <a:t>For jitter: assumption</a:t>
            </a:r>
          </a:p>
          <a:p>
            <a:pPr marL="171450" indent="-171450">
              <a:buFontTx/>
              <a:buChar char="-"/>
            </a:pPr>
            <a:r>
              <a:rPr lang="en-US" dirty="0"/>
              <a:t>Mean</a:t>
            </a:r>
          </a:p>
          <a:p>
            <a:pPr marL="171450" indent="-171450">
              <a:buFontTx/>
              <a:buChar char="-"/>
            </a:pPr>
            <a:r>
              <a:rPr lang="en-US" dirty="0"/>
              <a:t>Look at detail</a:t>
            </a:r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FEB4AE-4F9F-43DA-8B23-FEC88A392EF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4236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D12FB0-04E5-4EED-A499-C70B9BF614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9E707FD2-57A6-28C7-3D83-3211AD9AE3C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948B7BB8-EBFE-36E2-A3B2-ECB20153AE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exact</a:t>
            </a:r>
            <a:r>
              <a:rPr lang="de-DE" dirty="0"/>
              <a:t> turn on </a:t>
            </a:r>
            <a:r>
              <a:rPr lang="de-DE" dirty="0" err="1"/>
              <a:t>delay</a:t>
            </a:r>
            <a:r>
              <a:rPr lang="de-DE" dirty="0"/>
              <a:t>,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detailed</a:t>
            </a:r>
            <a:r>
              <a:rPr lang="de-DE" dirty="0"/>
              <a:t> </a:t>
            </a:r>
            <a:r>
              <a:rPr lang="de-DE" dirty="0" err="1"/>
              <a:t>scans</a:t>
            </a:r>
            <a:r>
              <a:rPr lang="de-DE" dirty="0"/>
              <a:t> would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necessary</a:t>
            </a:r>
            <a:endParaRPr lang="de-DE" dirty="0"/>
          </a:p>
          <a:p>
            <a:r>
              <a:rPr lang="de-DE" dirty="0"/>
              <a:t>Not </a:t>
            </a:r>
            <a:r>
              <a:rPr lang="de-DE" dirty="0" err="1"/>
              <a:t>necessary</a:t>
            </a:r>
            <a:r>
              <a:rPr lang="de-DE" dirty="0"/>
              <a:t> due to </a:t>
            </a:r>
            <a:r>
              <a:rPr lang="de-DE" dirty="0" err="1"/>
              <a:t>much</a:t>
            </a:r>
            <a:r>
              <a:rPr lang="de-DE" dirty="0"/>
              <a:t> </a:t>
            </a:r>
            <a:r>
              <a:rPr lang="de-DE" dirty="0" err="1"/>
              <a:t>longer</a:t>
            </a:r>
            <a:r>
              <a:rPr lang="de-DE" dirty="0"/>
              <a:t> </a:t>
            </a:r>
            <a:r>
              <a:rPr lang="de-DE" dirty="0" err="1"/>
              <a:t>rolling</a:t>
            </a:r>
            <a:r>
              <a:rPr lang="de-DE" dirty="0"/>
              <a:t> </a:t>
            </a:r>
            <a:r>
              <a:rPr lang="de-DE" dirty="0" err="1"/>
              <a:t>shutter</a:t>
            </a:r>
            <a:endParaRPr lang="de-DE" dirty="0"/>
          </a:p>
          <a:p>
            <a:r>
              <a:rPr lang="de-DE" dirty="0"/>
              <a:t>Engineers </a:t>
            </a:r>
            <a:r>
              <a:rPr lang="de-DE" dirty="0" err="1"/>
              <a:t>advice</a:t>
            </a:r>
            <a:r>
              <a:rPr lang="de-DE" dirty="0"/>
              <a:t>: </a:t>
            </a:r>
            <a:r>
              <a:rPr lang="de-DE" dirty="0" err="1"/>
              <a:t>assume</a:t>
            </a:r>
            <a:r>
              <a:rPr lang="de-DE" dirty="0"/>
              <a:t> 600 </a:t>
            </a:r>
            <a:r>
              <a:rPr lang="de-DE" dirty="0" err="1"/>
              <a:t>ms</a:t>
            </a:r>
            <a:r>
              <a:rPr lang="de-DE" dirty="0"/>
              <a:t> to </a:t>
            </a:r>
            <a:r>
              <a:rPr lang="de-DE" dirty="0" err="1"/>
              <a:t>be</a:t>
            </a:r>
            <a:r>
              <a:rPr lang="de-DE" dirty="0"/>
              <a:t> safe</a:t>
            </a:r>
          </a:p>
          <a:p>
            <a:endParaRPr lang="de-DE" dirty="0"/>
          </a:p>
          <a:p>
            <a:r>
              <a:rPr lang="de-DE" dirty="0"/>
              <a:t>542.415</a:t>
            </a:r>
            <a:endParaRPr lang="en-US" dirty="0"/>
          </a:p>
          <a:p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C885C39-9A0C-F8A4-530F-D1C5F53F8BA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FEB4AE-4F9F-43DA-8B23-FEC88A392EF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4556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81290E-D3BD-7518-B551-1E271271AB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D8054ADE-6E6C-4B22-A1DF-AB3C564172C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86BBBB82-1AFF-EF38-F146-479B9708E6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lot of data in a short time</a:t>
            </a:r>
          </a:p>
          <a:p>
            <a:r>
              <a:rPr lang="en-US" dirty="0"/>
              <a:t>Investigate for bottlenecks to optimize throughput and avoid data loss</a:t>
            </a:r>
          </a:p>
          <a:p>
            <a:r>
              <a:rPr lang="en-US" dirty="0"/>
              <a:t>Go through components top to bottom</a:t>
            </a:r>
          </a:p>
          <a:p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5640673-4732-9117-33D3-6F245444E34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FEB4AE-4F9F-43DA-8B23-FEC88A392EF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1330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Actually system of busses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Bottom to top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60 sensors connected to 60 camera controllers via MIPI CSI-2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Each five camera controllers on one RO card connected to a hub with a USB SS connection</a:t>
            </a:r>
          </a:p>
          <a:p>
            <a:pPr marL="628650" lvl="1" indent="-171450">
              <a:buFont typeface="Wingdings" panose="05000000000000000000" pitchFamily="2" charset="2"/>
              <a:buChar char="è"/>
            </a:pPr>
            <a:r>
              <a:rPr lang="en-US" dirty="0">
                <a:sym typeface="Wingdings" panose="05000000000000000000" pitchFamily="2" charset="2"/>
              </a:rPr>
              <a:t>12 RO cards have each one SSP upstream connection</a:t>
            </a:r>
          </a:p>
          <a:p>
            <a:pPr marL="628650" lvl="1" indent="-171450">
              <a:buFont typeface="Wingdings" panose="05000000000000000000" pitchFamily="2" charset="2"/>
              <a:buChar char="è"/>
            </a:pPr>
            <a:r>
              <a:rPr lang="en-US" dirty="0">
                <a:sym typeface="Wingdings" panose="05000000000000000000" pitchFamily="2" charset="2"/>
              </a:rPr>
              <a:t>Task: 12 SSP connections to host each, with full 10 Gbps bandwidth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On mother board: Intel PCH: up to 20 Gbps  can handle 2 SSP connection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Extra ports with 2 PCIe cards</a:t>
            </a:r>
          </a:p>
          <a:p>
            <a:pPr marL="1543050" lvl="3" indent="-1714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Manufact. Promises full SSP bandwidth on all ports simultaneously</a:t>
            </a:r>
          </a:p>
          <a:p>
            <a:pPr marL="1543050" lvl="3" indent="-1714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Scanning used components reveals: PCIe connection to weak</a:t>
            </a:r>
          </a:p>
          <a:p>
            <a:pPr marL="1543050" lvl="3" indent="-1714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Attached devices do not enumerate as SSP dev. (commercial devices as well)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FEB4AE-4F9F-43DA-8B23-FEC88A392EF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5005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8C2FEF-CA2C-4C83-E620-50A47ED758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0A219AC3-8C12-10D7-236F-B4202E9DD03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58F72C1E-66AE-70EE-0266-97CC48489C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Right: DMI </a:t>
            </a:r>
            <a:r>
              <a:rPr lang="de-DE" dirty="0" err="1"/>
              <a:t>overpowered</a:t>
            </a:r>
            <a:r>
              <a:rPr lang="de-DE" dirty="0"/>
              <a:t> </a:t>
            </a:r>
            <a:r>
              <a:rPr lang="de-DE" dirty="0" err="1"/>
              <a:t>compared</a:t>
            </a:r>
            <a:r>
              <a:rPr lang="de-DE" dirty="0"/>
              <a:t> to USB </a:t>
            </a:r>
            <a:r>
              <a:rPr lang="de-DE" dirty="0">
                <a:sym typeface="Wingdings" panose="05000000000000000000" pitchFamily="2" charset="2"/>
              </a:rPr>
              <a:t> no </a:t>
            </a:r>
            <a:r>
              <a:rPr lang="de-DE" dirty="0" err="1">
                <a:sym typeface="Wingdings" panose="05000000000000000000" pitchFamily="2" charset="2"/>
              </a:rPr>
              <a:t>problem</a:t>
            </a:r>
            <a:endParaRPr lang="de-DE" dirty="0">
              <a:sym typeface="Wingdings" panose="05000000000000000000" pitchFamily="2" charset="2"/>
            </a:endParaRPr>
          </a:p>
          <a:p>
            <a:r>
              <a:rPr lang="de-DE" dirty="0">
                <a:sym typeface="Wingdings" panose="05000000000000000000" pitchFamily="2" charset="2"/>
              </a:rPr>
              <a:t>PCIe x8 </a:t>
            </a:r>
            <a:r>
              <a:rPr lang="de-DE" dirty="0" err="1">
                <a:sym typeface="Wingdings" panose="05000000000000000000" pitchFamily="2" charset="2"/>
              </a:rPr>
              <a:t>evenly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split</a:t>
            </a:r>
            <a:r>
              <a:rPr lang="de-DE" dirty="0">
                <a:sym typeface="Wingdings" panose="05000000000000000000" pitchFamily="2" charset="2"/>
              </a:rPr>
              <a:t>  </a:t>
            </a:r>
            <a:r>
              <a:rPr lang="de-DE" dirty="0" err="1">
                <a:sym typeface="Wingdings" panose="05000000000000000000" pitchFamily="2" charset="2"/>
              </a:rPr>
              <a:t>each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controller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gets</a:t>
            </a:r>
            <a:r>
              <a:rPr lang="de-DE" dirty="0">
                <a:sym typeface="Wingdings" panose="05000000000000000000" pitchFamily="2" charset="2"/>
              </a:rPr>
              <a:t> 2 </a:t>
            </a:r>
            <a:r>
              <a:rPr lang="de-DE" dirty="0" err="1">
                <a:sym typeface="Wingdings" panose="05000000000000000000" pitchFamily="2" charset="2"/>
              </a:rPr>
              <a:t>lanes</a:t>
            </a:r>
            <a:endParaRPr lang="de-DE" dirty="0">
              <a:sym typeface="Wingdings" panose="05000000000000000000" pitchFamily="2" charset="2"/>
            </a:endParaRPr>
          </a:p>
          <a:p>
            <a:r>
              <a:rPr lang="de-DE" dirty="0" err="1">
                <a:sym typeface="Wingdings" panose="05000000000000000000" pitchFamily="2" charset="2"/>
              </a:rPr>
              <a:t>Enough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for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one</a:t>
            </a:r>
            <a:r>
              <a:rPr lang="de-DE" dirty="0">
                <a:sym typeface="Wingdings" panose="05000000000000000000" pitchFamily="2" charset="2"/>
              </a:rPr>
              <a:t> SSP </a:t>
            </a:r>
            <a:r>
              <a:rPr lang="de-DE" dirty="0" err="1">
                <a:sym typeface="Wingdings" panose="05000000000000000000" pitchFamily="2" charset="2"/>
              </a:rPr>
              <a:t>device</a:t>
            </a:r>
            <a:r>
              <a:rPr lang="de-DE" dirty="0">
                <a:sym typeface="Wingdings" panose="05000000000000000000" pitchFamily="2" charset="2"/>
              </a:rPr>
              <a:t> per </a:t>
            </a:r>
            <a:r>
              <a:rPr lang="de-DE" dirty="0" err="1">
                <a:sym typeface="Wingdings" panose="05000000000000000000" pitchFamily="2" charset="2"/>
              </a:rPr>
              <a:t>controller</a:t>
            </a:r>
            <a:r>
              <a:rPr lang="de-DE" dirty="0">
                <a:sym typeface="Wingdings" panose="05000000000000000000" pitchFamily="2" charset="2"/>
              </a:rPr>
              <a:t> (</a:t>
            </a:r>
            <a:r>
              <a:rPr lang="de-DE" dirty="0" err="1">
                <a:sym typeface="Wingdings" panose="05000000000000000000" pitchFamily="2" charset="2"/>
              </a:rPr>
              <a:t>however</a:t>
            </a:r>
            <a:r>
              <a:rPr lang="de-DE" dirty="0">
                <a:sym typeface="Wingdings" panose="05000000000000000000" pitchFamily="2" charset="2"/>
              </a:rPr>
              <a:t>, </a:t>
            </a:r>
            <a:r>
              <a:rPr lang="de-DE" dirty="0" err="1">
                <a:sym typeface="Wingdings" panose="05000000000000000000" pitchFamily="2" charset="2"/>
              </a:rPr>
              <a:t>devices</a:t>
            </a:r>
            <a:r>
              <a:rPr lang="de-DE" dirty="0">
                <a:sym typeface="Wingdings" panose="05000000000000000000" pitchFamily="2" charset="2"/>
              </a:rPr>
              <a:t> only </a:t>
            </a:r>
            <a:r>
              <a:rPr lang="de-DE" dirty="0" err="1">
                <a:sym typeface="Wingdings" panose="05000000000000000000" pitchFamily="2" charset="2"/>
              </a:rPr>
              <a:t>go</a:t>
            </a:r>
            <a:r>
              <a:rPr lang="de-DE" dirty="0">
                <a:sym typeface="Wingdings" panose="05000000000000000000" pitchFamily="2" charset="2"/>
              </a:rPr>
              <a:t> to SS </a:t>
            </a:r>
            <a:r>
              <a:rPr lang="de-DE" dirty="0" err="1">
                <a:sym typeface="Wingdings" panose="05000000000000000000" pitchFamily="2" charset="2"/>
              </a:rPr>
              <a:t>anyways</a:t>
            </a:r>
            <a:r>
              <a:rPr lang="de-DE" dirty="0">
                <a:sym typeface="Wingdings" panose="05000000000000000000" pitchFamily="2" charset="2"/>
              </a:rPr>
              <a:t>)  8 RO </a:t>
            </a:r>
            <a:r>
              <a:rPr lang="de-DE" dirty="0" err="1">
                <a:sym typeface="Wingdings" panose="05000000000000000000" pitchFamily="2" charset="2"/>
              </a:rPr>
              <a:t>cards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attached</a:t>
            </a:r>
            <a:r>
              <a:rPr lang="de-DE" dirty="0">
                <a:sym typeface="Wingdings" panose="05000000000000000000" pitchFamily="2" charset="2"/>
              </a:rPr>
              <a:t> to 8 </a:t>
            </a:r>
            <a:r>
              <a:rPr lang="de-DE" dirty="0" err="1">
                <a:sym typeface="Wingdings" panose="05000000000000000000" pitchFamily="2" charset="2"/>
              </a:rPr>
              <a:t>controllers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PCIe </a:t>
            </a:r>
            <a:r>
              <a:rPr lang="de-DE" dirty="0" err="1">
                <a:sym typeface="Wingdings" panose="05000000000000000000" pitchFamily="2" charset="2"/>
              </a:rPr>
              <a:t>cards</a:t>
            </a:r>
            <a:r>
              <a:rPr lang="de-DE" dirty="0">
                <a:sym typeface="Wingdings" panose="05000000000000000000" pitchFamily="2" charset="2"/>
              </a:rPr>
              <a:t>  PCIe </a:t>
            </a:r>
            <a:r>
              <a:rPr lang="de-DE" dirty="0" err="1">
                <a:sym typeface="Wingdings" panose="05000000000000000000" pitchFamily="2" charset="2"/>
              </a:rPr>
              <a:t>is</a:t>
            </a:r>
            <a:r>
              <a:rPr lang="de-DE" dirty="0">
                <a:sym typeface="Wingdings" panose="05000000000000000000" pitchFamily="2" charset="2"/>
              </a:rPr>
              <a:t> performant </a:t>
            </a:r>
            <a:r>
              <a:rPr lang="de-DE" dirty="0" err="1">
                <a:sym typeface="Wingdings" panose="05000000000000000000" pitchFamily="2" charset="2"/>
              </a:rPr>
              <a:t>enough</a:t>
            </a:r>
            <a:r>
              <a:rPr lang="de-DE" dirty="0">
                <a:sym typeface="Wingdings" panose="05000000000000000000" pitchFamily="2" charset="2"/>
              </a:rPr>
              <a:t> to handle </a:t>
            </a:r>
            <a:r>
              <a:rPr lang="de-DE" dirty="0" err="1">
                <a:sym typeface="Wingdings" panose="05000000000000000000" pitchFamily="2" charset="2"/>
              </a:rPr>
              <a:t>this</a:t>
            </a:r>
            <a:endParaRPr lang="de-DE" dirty="0">
              <a:sym typeface="Wingdings" panose="05000000000000000000" pitchFamily="2" charset="2"/>
            </a:endParaRPr>
          </a:p>
          <a:p>
            <a:r>
              <a:rPr lang="de-DE" dirty="0">
                <a:sym typeface="Wingdings" panose="05000000000000000000" pitchFamily="2" charset="2"/>
              </a:rPr>
              <a:t>4 RO </a:t>
            </a:r>
            <a:r>
              <a:rPr lang="de-DE" dirty="0" err="1">
                <a:sym typeface="Wingdings" panose="05000000000000000000" pitchFamily="2" charset="2"/>
              </a:rPr>
              <a:t>cards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left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connected</a:t>
            </a:r>
            <a:r>
              <a:rPr lang="de-DE" dirty="0">
                <a:sym typeface="Wingdings" panose="05000000000000000000" pitchFamily="2" charset="2"/>
              </a:rPr>
              <a:t> to PCH </a:t>
            </a:r>
            <a:r>
              <a:rPr lang="de-DE" dirty="0" err="1">
                <a:sym typeface="Wingdings" panose="05000000000000000000" pitchFamily="2" charset="2"/>
              </a:rPr>
              <a:t>controller</a:t>
            </a:r>
            <a:endParaRPr lang="de-DE" dirty="0">
              <a:sym typeface="Wingdings" panose="05000000000000000000" pitchFamily="2" charset="2"/>
            </a:endParaRPr>
          </a:p>
          <a:p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 err="1">
                <a:sym typeface="Wingdings" panose="05000000000000000000" pitchFamily="2" charset="2"/>
              </a:rPr>
              <a:t>Experimentally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proven</a:t>
            </a:r>
            <a:r>
              <a:rPr lang="de-DE" dirty="0">
                <a:sym typeface="Wingdings" panose="05000000000000000000" pitchFamily="2" charset="2"/>
              </a:rPr>
              <a:t> to </a:t>
            </a:r>
            <a:r>
              <a:rPr lang="de-DE" dirty="0" err="1">
                <a:sym typeface="Wingdings" panose="05000000000000000000" pitchFamily="2" charset="2"/>
              </a:rPr>
              <a:t>be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most</a:t>
            </a:r>
            <a:r>
              <a:rPr lang="de-DE" dirty="0">
                <a:sym typeface="Wingdings" panose="05000000000000000000" pitchFamily="2" charset="2"/>
              </a:rPr>
              <a:t> performant </a:t>
            </a:r>
            <a:r>
              <a:rPr lang="de-DE" dirty="0" err="1">
                <a:sym typeface="Wingdings" panose="05000000000000000000" pitchFamily="2" charset="2"/>
              </a:rPr>
              <a:t>config</a:t>
            </a:r>
            <a:r>
              <a:rPr lang="de-DE" dirty="0">
                <a:sym typeface="Wingdings" panose="05000000000000000000" pitchFamily="2" charset="2"/>
              </a:rPr>
              <a:t>, PCIe not a </a:t>
            </a:r>
            <a:r>
              <a:rPr lang="de-DE" dirty="0" err="1">
                <a:sym typeface="Wingdings" panose="05000000000000000000" pitchFamily="2" charset="2"/>
              </a:rPr>
              <a:t>bottleneck</a:t>
            </a:r>
            <a:endParaRPr lang="en-US" dirty="0"/>
          </a:p>
          <a:p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963ADA5-F525-B5E5-4319-A2D21898768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FEB4AE-4F9F-43DA-8B23-FEC88A392EF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813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77D475-5432-8559-7BE6-422A818554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9C3A4C3-94C5-F6B9-0EFB-9D8881134B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A2A47C4-D4E3-C625-7C33-AAB496C79B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AA746-8F78-49BB-B38E-8135BD48AA75}" type="datetime1">
              <a:rPr lang="de-DE" smtClean="0"/>
              <a:t>11.12.2025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C3812F6-D386-1045-734D-3844C3C0E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Markus Münster &amp; Michael Berghold | Progress of OPHANIM in 2025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2188C5E-3AAF-CD61-5EBB-0172E43B0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B516A-CE73-4DDC-8D36-2918F228275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387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153F22-1CA6-3958-6924-3A69587368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B235A9C-1050-A8BA-FE40-C759647CB7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D0588B0-60DD-179E-D0F6-3063D2A2B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C1B8F-6722-4E82-AC26-DCEE87F91994}" type="datetime1">
              <a:rPr lang="de-DE" smtClean="0"/>
              <a:t>11.12.2025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504C2E1-FF2F-0872-8940-CCA3666FC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Markus Münster &amp; Michael Berghold | Progress of OPHANIM in 2025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FA0D7F5-1B7C-8679-ADE0-DAF49FC4D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B516A-CE73-4DDC-8D36-2918F228275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970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93FF7C07-3E99-2F35-9DEB-83701D8686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8F141BF-6F7B-0438-7485-38E8EB32B6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F2F9458-07CF-A6A1-16EF-C9A0621ABE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909D8-ED32-44BE-AB84-12D36B79DB0D}" type="datetime1">
              <a:rPr lang="de-DE" smtClean="0"/>
              <a:t>11.12.2025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578BAA4-8308-6D2B-602D-770DA43D6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Markus Münster &amp; Michael Berghold | Progress of OPHANIM in 2025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F120B87-787F-083F-DC05-3BE1CE180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B516A-CE73-4DDC-8D36-2918F228275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4180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994334"/>
            <a:ext cx="11345332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ts val="3200"/>
              </a:lnSpc>
              <a:defRPr lang="de-DE" sz="3000" noProof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dirty="0"/>
              <a:t>Titel der Präsentation durch Klicken bearbeiten</a:t>
            </a:r>
          </a:p>
        </p:txBody>
      </p:sp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425451" y="1978721"/>
            <a:ext cx="11345332" cy="127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600" baseline="0" noProof="0" dirty="0" smtClean="0">
                <a:solidFill>
                  <a:schemeClr val="bg1"/>
                </a:solidFill>
              </a:defRPr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Markus Münster &amp; Michael Berghold | Progress of OPHANIM in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116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0"/>
            <a:ext cx="11345332" cy="50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ts val="4267"/>
              </a:lnSpc>
              <a:defRPr lang="de-DE" sz="3333" noProof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dirty="0"/>
              <a:t>Titel der Präsentation durch Klicken bearbeiten</a:t>
            </a:r>
          </a:p>
        </p:txBody>
      </p:sp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425451" y="1978720"/>
            <a:ext cx="11345332" cy="127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2133" baseline="0" noProof="0" dirty="0" smtClean="0">
                <a:solidFill>
                  <a:schemeClr val="bg1"/>
                </a:solidFill>
              </a:defRPr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Markus Münster &amp; Michael Berghold | Progress of OPHANIM in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894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C62C79-1450-EA79-50BC-99753E71D6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93CBA4D-19D6-32F7-4CF5-8DE8C5463A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8D7511D-3305-6898-E66A-570D5CD5B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82938-EBE2-425F-8247-FC4F4A983E0D}" type="datetime1">
              <a:rPr lang="de-DE" smtClean="0"/>
              <a:t>11.12.2025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9C03E95-6743-DA70-7332-64C746967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Markus Münster &amp; Michael Berghold | Progress of OPHANIM in 2025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53A7D11-EBEC-8EA5-A4AC-C873EA114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B516A-CE73-4DDC-8D36-2918F228275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371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93ECA7-423B-CD17-C077-24ABAE00A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7859E5A-A6BE-0E4B-E512-67ED34B912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F89B3C8-2A3A-4818-C6D5-E4C0D38A68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FA772-3222-4A4F-BCC8-D2973FA1C3D6}" type="datetime1">
              <a:rPr lang="de-DE" smtClean="0"/>
              <a:t>11.12.2025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077B61D-8EE5-F570-491D-4C9688A9B6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Markus Münster &amp; Michael Berghold | Progress of OPHANIM in 2025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266B291-4A73-5650-532E-BE9589943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B516A-CE73-4DDC-8D36-2918F228275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214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4DEEC3-66F3-8395-46FD-009C8B533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551BE60-5325-903C-CF10-79E6FBFAF1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F663352-29F9-18AD-4485-523A5D4053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113BF82-195D-48D7-59E7-605D49493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77EE4-3FE5-4299-96BA-897B298B0CC2}" type="datetime1">
              <a:rPr lang="de-DE" smtClean="0"/>
              <a:t>11.12.2025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8D71F25-8D55-0BD6-7694-14C177B2F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Markus Münster &amp; Michael Berghold | Progress of OPHANIM in 2025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D57593F-FBF2-1FEF-25F3-498E7331D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B516A-CE73-4DDC-8D36-2918F228275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08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5633F9-D82E-9FEA-7C00-51360C68E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A9CE750-E0D7-5C30-D32C-D62325A565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5E74657-4E6F-F1D8-BEB0-D9EAA14D64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467E992-BABE-AD9F-2C81-B5391FF312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E6155C2-5322-A0EA-347F-47B462D01A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A782107-1A6E-C0FE-11AB-4F5D8FB3B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1D1B8-1888-46C6-8356-CD01DAE08C12}" type="datetime1">
              <a:rPr lang="de-DE" smtClean="0"/>
              <a:t>11.12.2025</a:t>
            </a:fld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5BDA42F9-2B3D-F997-0EC0-95382BE899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Markus Münster &amp; Michael Berghold | Progress of OPHANIM in 2025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52451D16-666A-9AE5-DAE2-D9CB67A34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B516A-CE73-4DDC-8D36-2918F228275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362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121CF4-F7A4-DAA7-5B84-886C49394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B44E2E1-996E-EC04-D109-2F7495B10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35724-87B3-41E2-8AF0-EEEF93962155}" type="datetime1">
              <a:rPr lang="de-DE" smtClean="0"/>
              <a:t>11.12.2025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B0D20B8-2238-A9D4-6C64-17058807F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Markus Münster &amp; Michael Berghold | Progress of OPHANIM in 2025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8695703-7641-674D-79A1-8191923EA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B516A-CE73-4DDC-8D36-2918F228275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391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3FBA024-FDDE-93D3-1555-86A346E90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F59D8-5A19-4EAD-A0FF-0E06DDB9E736}" type="datetime1">
              <a:rPr lang="de-DE" smtClean="0"/>
              <a:t>11.12.2025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4D5325C-A2F4-FB44-3006-1330D7C40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Markus Münster &amp; Michael Berghold | Progress of OPHANIM in 2025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9ED405C-53BB-1F30-1148-11793BCE7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B516A-CE73-4DDC-8D36-2918F228275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616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9C2C71-0C4A-0155-3790-0B244C4759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87FF30D-2358-E4E4-2321-1513B5DEAD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F42CD88-A11F-17F8-5AD8-34AA2D1074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AE0EA0C-C8B7-7474-E365-A509A1BEF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63B3F-6159-40C4-987D-35978D1AEEDE}" type="datetime1">
              <a:rPr lang="de-DE" smtClean="0"/>
              <a:t>11.12.2025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E59B3F8-BCBA-8FE2-5FA7-BA46158D6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Markus Münster &amp; Michael Berghold | Progress of OPHANIM in 2025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4896C67-0587-8463-139B-15729D7BE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B516A-CE73-4DDC-8D36-2918F228275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407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2E20E4-592B-59E4-51FD-5D0122392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A253147E-1BF3-E4A0-C927-94B363DB45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975E0C0-4F4E-4AC5-0FA1-C9F185F7A9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D80E141-F0C5-C76D-A59B-2ADC6EA1D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F878F-6FE4-479F-8222-BB5D07D700B9}" type="datetime1">
              <a:rPr lang="de-DE" smtClean="0"/>
              <a:t>11.12.2025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2EB0DE3-CDEA-E790-11BE-52AA5CB7A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Markus Münster &amp; Michael Berghold | Progress of OPHANIM in 2025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0D6596D-141D-D5FE-3862-0A803A306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B516A-CE73-4DDC-8D36-2918F228275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633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CA766D0D-5EED-8116-15B6-9B2BA0AF86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DE316C0-07DD-1E6F-719F-C673879B1D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2A2A11B-25A2-AC63-2052-2E628C7582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4C1099-116B-4C90-84A7-BBC06B824856}" type="datetime1">
              <a:rPr lang="de-DE" smtClean="0"/>
              <a:t>11.12.2025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39227E7-C204-7F9F-5D0B-46CF17F016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Markus Münster &amp; Michael Berghold | Progress of OPHANIM in 2025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D703441-56F4-4BA8-8711-D6141956C6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AB516A-CE73-4DDC-8D36-2918F228275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434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feld 22"/>
          <p:cNvSpPr txBox="1"/>
          <p:nvPr/>
        </p:nvSpPr>
        <p:spPr>
          <a:xfrm>
            <a:off x="10284440" y="6563283"/>
            <a:ext cx="1487168" cy="193002"/>
          </a:xfrm>
          <a:prstGeom prst="rect">
            <a:avLst/>
          </a:prstGeom>
        </p:spPr>
        <p:txBody>
          <a:bodyPr wrap="square" lIns="0" tIns="0" rIns="0" bIns="0" rtlCol="0" anchor="b" anchorCtr="0">
            <a:spAutoFit/>
          </a:bodyPr>
          <a:lstStyle/>
          <a:p>
            <a:pPr algn="r">
              <a:lnSpc>
                <a:spcPct val="114000"/>
              </a:lnSpc>
            </a:pPr>
            <a:fld id="{C51078C5-4710-4254-8001-F1C0900803FD}" type="slidenum">
              <a:rPr lang="de-DE" sz="1200" smtClean="0">
                <a:latin typeface="+mn-lt"/>
                <a:cs typeface="Arial" pitchFamily="34" charset="0"/>
              </a:rPr>
              <a:pPr algn="r">
                <a:lnSpc>
                  <a:spcPct val="114000"/>
                </a:lnSpc>
              </a:pPr>
              <a:t>‹Nr.›</a:t>
            </a:fld>
            <a:endParaRPr lang="de-DE" sz="1200" dirty="0">
              <a:latin typeface="+mn-lt"/>
              <a:cs typeface="Arial" pitchFamily="34" charset="0"/>
            </a:endParaRPr>
          </a:p>
        </p:txBody>
      </p:sp>
      <p:pic>
        <p:nvPicPr>
          <p:cNvPr id="5" name="Bild 4" descr="Fahnen_HG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-56709" y="0"/>
            <a:ext cx="12246708" cy="6858000"/>
          </a:xfrm>
          <a:prstGeom prst="rect">
            <a:avLst/>
          </a:prstGeom>
        </p:spPr>
      </p:pic>
      <p:pic>
        <p:nvPicPr>
          <p:cNvPr id="7" name="Bild 6" descr="20150416 tum logo blau png fina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63503" y="324650"/>
            <a:ext cx="799629" cy="320400"/>
          </a:xfrm>
          <a:prstGeom prst="rect">
            <a:avLst/>
          </a:prstGeom>
        </p:spPr>
      </p:pic>
      <p:sp>
        <p:nvSpPr>
          <p:cNvPr id="8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9033245" y="6473314"/>
            <a:ext cx="2736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noProof="0" smtClean="0"/>
              <a:pPr/>
              <a:t>‹Nr.›</a:t>
            </a:fld>
            <a:endParaRPr lang="de-DE" noProof="0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414883" y="6473314"/>
            <a:ext cx="861904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Markus Münster &amp; Michael Berghold | Progress of OPHANIM in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246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/>
  <p:txStyles>
    <p:titleStyle>
      <a:lvl1pPr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22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feld 22"/>
          <p:cNvSpPr txBox="1"/>
          <p:nvPr/>
        </p:nvSpPr>
        <p:spPr>
          <a:xfrm>
            <a:off x="10284440" y="6586709"/>
            <a:ext cx="1487168" cy="257250"/>
          </a:xfrm>
          <a:prstGeom prst="rect">
            <a:avLst/>
          </a:prstGeom>
        </p:spPr>
        <p:txBody>
          <a:bodyPr wrap="square" lIns="0" tIns="0" rIns="0" bIns="0" rtlCol="0" anchor="b" anchorCtr="0">
            <a:spAutoFit/>
          </a:bodyPr>
          <a:lstStyle/>
          <a:p>
            <a:pPr algn="r">
              <a:lnSpc>
                <a:spcPct val="114000"/>
              </a:lnSpc>
            </a:pPr>
            <a:fld id="{C51078C5-4710-4254-8001-F1C0900803FD}" type="slidenum">
              <a:rPr lang="de-DE" sz="1600" smtClean="0">
                <a:latin typeface="+mn-lt"/>
                <a:cs typeface="Arial" pitchFamily="34" charset="0"/>
              </a:rPr>
              <a:pPr algn="r">
                <a:lnSpc>
                  <a:spcPct val="114000"/>
                </a:lnSpc>
              </a:pPr>
              <a:t>‹Nr.›</a:t>
            </a:fld>
            <a:endParaRPr lang="de-DE" sz="1600" dirty="0">
              <a:latin typeface="+mn-lt"/>
              <a:cs typeface="Arial" pitchFamily="34" charset="0"/>
            </a:endParaRPr>
          </a:p>
        </p:txBody>
      </p:sp>
      <p:pic>
        <p:nvPicPr>
          <p:cNvPr id="5" name="Bild 4" descr="Fahnen_HG.jpg"/>
          <p:cNvPicPr>
            <a:picLocks noChangeAspect="1"/>
          </p:cNvPicPr>
          <p:nvPr/>
        </p:nvPicPr>
        <p:blipFill>
          <a:blip r:embed="rId3" cstate="screen"/>
          <a:srcRect l="398" t="14167" b="1083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Bild 6" descr="20150416 tum logo blau png fina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58401" y="432000"/>
            <a:ext cx="799351" cy="427051"/>
          </a:xfrm>
          <a:prstGeom prst="rect">
            <a:avLst/>
          </a:prstGeom>
        </p:spPr>
      </p:pic>
      <p:sp>
        <p:nvSpPr>
          <p:cNvPr id="8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9033245" y="6473314"/>
            <a:ext cx="2736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467"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414883" y="6473314"/>
            <a:ext cx="861904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467">
                <a:solidFill>
                  <a:schemeClr val="bg1"/>
                </a:solidFill>
              </a:defRPr>
            </a:lvl1pPr>
          </a:lstStyle>
          <a:p>
            <a:r>
              <a:rPr lang="en-US"/>
              <a:t>Markus Münster &amp; Michael Berghold | Progress of OPHANIM in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135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hf hdr="0"/>
  <p:txStyles>
    <p:titleStyle>
      <a:lvl1pPr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2933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5pPr>
      <a:lvl6pPr marL="609585" algn="l" rtl="0" fontAlgn="base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6pPr>
      <a:lvl7pPr marL="1219170" algn="l" rtl="0" fontAlgn="base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7pPr>
      <a:lvl8pPr marL="1828754" algn="l" rtl="0" fontAlgn="base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8pPr>
      <a:lvl9pPr marL="2438339" algn="l" rtl="0" fontAlgn="base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234945" indent="-234945"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480472" indent="-245527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717533" indent="-237061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952476" indent="-23494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png"/><Relationship Id="rId5" Type="http://schemas.openxmlformats.org/officeDocument/2006/relationships/image" Target="../media/image360.png"/><Relationship Id="rId4" Type="http://schemas.openxmlformats.org/officeDocument/2006/relationships/image" Target="../media/image3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7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9.png"/><Relationship Id="rId4" Type="http://schemas.microsoft.com/office/2007/relationships/hdphoto" Target="../media/hdphoto1.wdp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0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3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tiff"/><Relationship Id="rId2" Type="http://schemas.openxmlformats.org/officeDocument/2006/relationships/image" Target="../media/image59.tif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2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4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7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8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4.sv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5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4.sv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9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1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FE1AB0DE-A60D-99DC-9596-431A6F9332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3194"/>
            <a:ext cx="12192000" cy="8128000"/>
          </a:xfrm>
          <a:prstGeom prst="rect">
            <a:avLst/>
          </a:prstGeom>
        </p:spPr>
      </p:pic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22DEAB83-72A2-0D1C-E101-A34B0E4B842D}"/>
              </a:ext>
            </a:extLst>
          </p:cNvPr>
          <p:cNvSpPr txBox="1">
            <a:spLocks/>
          </p:cNvSpPr>
          <p:nvPr/>
        </p:nvSpPr>
        <p:spPr>
          <a:xfrm>
            <a:off x="189345" y="2761672"/>
            <a:ext cx="3970060" cy="984727"/>
          </a:xfrm>
          <a:prstGeom prst="rect">
            <a:avLst/>
          </a:prstGeom>
          <a:solidFill>
            <a:schemeClr val="bg1">
              <a:lumMod val="95000"/>
              <a:alpha val="78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144000" tIns="144000" rIns="144000" bIns="14400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de-DE" sz="1600" kern="1200" baseline="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lang="de-DE" sz="16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dirty="0">
                <a:solidFill>
                  <a:schemeClr val="tx1"/>
                </a:solidFill>
                <a:latin typeface="Arial"/>
              </a:rPr>
              <a:t>Markus Münster &amp; Michael </a:t>
            </a:r>
            <a:r>
              <a:rPr dirty="0" err="1">
                <a:solidFill>
                  <a:schemeClr val="tx1"/>
                </a:solidFill>
                <a:latin typeface="Arial"/>
              </a:rPr>
              <a:t>Berghold</a:t>
            </a:r>
            <a:endParaRPr dirty="0">
              <a:solidFill>
                <a:schemeClr val="tx1"/>
              </a:solidFill>
              <a:latin typeface="Arial"/>
            </a:endParaRPr>
          </a:p>
          <a:p>
            <a:r>
              <a:rPr dirty="0">
                <a:solidFill>
                  <a:schemeClr val="tx1"/>
                </a:solidFill>
                <a:latin typeface="Arial"/>
              </a:rPr>
              <a:t>11. Dezember 2025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4B8FBE71-22E1-711F-1681-D5517A519B8A}"/>
              </a:ext>
            </a:extLst>
          </p:cNvPr>
          <p:cNvSpPr txBox="1">
            <a:spLocks/>
          </p:cNvSpPr>
          <p:nvPr/>
        </p:nvSpPr>
        <p:spPr>
          <a:xfrm>
            <a:off x="189346" y="1311564"/>
            <a:ext cx="4241140" cy="1224807"/>
          </a:xfrm>
          <a:prstGeom prst="rect">
            <a:avLst/>
          </a:prstGeom>
          <a:solidFill>
            <a:schemeClr val="bg1">
              <a:lumMod val="95000"/>
              <a:alpha val="78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144000" tIns="144000" rIns="144000" bIns="14400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de-DE" sz="1600" kern="1200" baseline="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lang="de-DE" sz="16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Progress of OPHANIM in 2025</a:t>
            </a:r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8AEFC574-0043-867B-C3E8-0B97A5B24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92F94-B84B-4904-89B1-586EF5BD6B7F}" type="datetime1">
              <a:rPr lang="de-DE" smtClean="0"/>
              <a:t>11.12.2025</a:t>
            </a:fld>
            <a:endParaRPr lang="en-US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CAE844B8-A3E9-B635-D89F-4409DBB61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Markus Münster &amp; Michael Berghold | Progress of OPHANIM in 2025</a:t>
            </a: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19BB1335-51F5-07E0-B10F-65633832F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B516A-CE73-4DDC-8D36-2918F228275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0740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739FBB-5ADA-86D2-FA79-C8A97C9EE0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D40AE0-1A69-6C2E-0B48-2C648BE737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008"/>
            <a:ext cx="10515600" cy="1325563"/>
          </a:xfrm>
        </p:spPr>
        <p:txBody>
          <a:bodyPr/>
          <a:lstStyle/>
          <a:p>
            <a:r>
              <a:rPr lang="de-DE" dirty="0"/>
              <a:t>Trigger Performance Analysis</a:t>
            </a:r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94A1671A-2FC4-CBFA-7A3A-80A70F986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CA320-F529-4980-BB0C-133034C0C5C7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C229EBA6-314C-9D45-569C-BD60E1E6A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9A30DB5B-20E6-A331-34C2-F2D59C20E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10</a:t>
            </a:fld>
            <a:endParaRPr lang="de-DE" dirty="0"/>
          </a:p>
        </p:txBody>
      </p:sp>
      <p:sp>
        <p:nvSpPr>
          <p:cNvPr id="32" name="Inhaltsplatzhalter 3">
            <a:extLst>
              <a:ext uri="{FF2B5EF4-FFF2-40B4-BE49-F238E27FC236}">
                <a16:creationId xmlns:a16="http://schemas.microsoft.com/office/drawing/2014/main" id="{D4402529-74CA-5424-94E5-0088AE3EFC77}"/>
              </a:ext>
            </a:extLst>
          </p:cNvPr>
          <p:cNvSpPr txBox="1">
            <a:spLocks/>
          </p:cNvSpPr>
          <p:nvPr/>
        </p:nvSpPr>
        <p:spPr>
          <a:xfrm>
            <a:off x="838201" y="1931595"/>
            <a:ext cx="11191874" cy="43862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ym typeface="Wingdings" panose="05000000000000000000" pitchFamily="2" charset="2"/>
              </a:rPr>
              <a:t>Turn on Delay smaller than 13100 </a:t>
            </a:r>
            <a:r>
              <a:rPr lang="el-GR" sz="2400" dirty="0">
                <a:sym typeface="Wingdings" panose="05000000000000000000" pitchFamily="2" charset="2"/>
              </a:rPr>
              <a:t>μ</a:t>
            </a:r>
            <a:r>
              <a:rPr lang="en-US" sz="2400" dirty="0">
                <a:sym typeface="Wingdings" panose="05000000000000000000" pitchFamily="2" charset="2"/>
              </a:rPr>
              <a:t>s</a:t>
            </a:r>
          </a:p>
          <a:p>
            <a:r>
              <a:rPr lang="en-US" sz="2400" dirty="0">
                <a:sym typeface="Wingdings" panose="05000000000000000000" pitchFamily="2" charset="2"/>
              </a:rPr>
              <a:t>Jitter: </a:t>
            </a:r>
            <a:r>
              <a:rPr lang="el-GR" sz="2400" dirty="0">
                <a:sym typeface="Wingdings" panose="05000000000000000000" pitchFamily="2" charset="2"/>
              </a:rPr>
              <a:t>±</a:t>
            </a:r>
            <a:r>
              <a:rPr lang="de-DE" sz="2400" dirty="0">
                <a:sym typeface="Wingdings" panose="05000000000000000000" pitchFamily="2" charset="2"/>
              </a:rPr>
              <a:t>4.99</a:t>
            </a:r>
            <a:r>
              <a:rPr lang="el-GR" sz="2400" dirty="0">
                <a:sym typeface="Wingdings" panose="05000000000000000000" pitchFamily="2" charset="2"/>
              </a:rPr>
              <a:t> μ</a:t>
            </a:r>
            <a:r>
              <a:rPr lang="en-US" sz="2400" dirty="0">
                <a:sym typeface="Wingdings" panose="05000000000000000000" pitchFamily="2" charset="2"/>
              </a:rPr>
              <a:t>s</a:t>
            </a:r>
          </a:p>
          <a:p>
            <a:r>
              <a:rPr lang="en-US" sz="2400" dirty="0">
                <a:sym typeface="Wingdings" panose="05000000000000000000" pitchFamily="2" charset="2"/>
              </a:rPr>
              <a:t>Rolling Shutter: ca. 542.4 </a:t>
            </a:r>
            <a:r>
              <a:rPr lang="en-US" sz="2400" b="1" dirty="0" err="1">
                <a:sym typeface="Wingdings" panose="05000000000000000000" pitchFamily="2" charset="2"/>
              </a:rPr>
              <a:t>ms</a:t>
            </a:r>
            <a:endParaRPr lang="en-US" sz="2400" b="1" dirty="0">
              <a:sym typeface="Wingdings" panose="05000000000000000000" pitchFamily="2" charset="2"/>
            </a:endParaRPr>
          </a:p>
          <a:p>
            <a:endParaRPr lang="en-US" sz="2400" b="1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è"/>
            </a:pPr>
            <a:r>
              <a:rPr lang="en-US" sz="2400" dirty="0">
                <a:sym typeface="Wingdings" panose="05000000000000000000" pitchFamily="2" charset="2"/>
              </a:rPr>
              <a:t>Trigger to be issued at least ca. 556 </a:t>
            </a:r>
            <a:r>
              <a:rPr lang="en-US" sz="2400" dirty="0" err="1">
                <a:sym typeface="Wingdings" panose="05000000000000000000" pitchFamily="2" charset="2"/>
              </a:rPr>
              <a:t>ms</a:t>
            </a:r>
            <a:r>
              <a:rPr lang="en-US" sz="2400" dirty="0">
                <a:sym typeface="Wingdings" panose="05000000000000000000" pitchFamily="2" charset="2"/>
              </a:rPr>
              <a:t> before incoming Particles are expected</a:t>
            </a:r>
          </a:p>
          <a:p>
            <a:pPr>
              <a:buFont typeface="Wingdings" panose="05000000000000000000" pitchFamily="2" charset="2"/>
              <a:buChar char="è"/>
            </a:pPr>
            <a:r>
              <a:rPr lang="en-US" sz="2400" dirty="0">
                <a:sym typeface="Wingdings" panose="05000000000000000000" pitchFamily="2" charset="2"/>
              </a:rPr>
              <a:t>For option A: Additional jitter of max. </a:t>
            </a:r>
            <a:r>
              <a:rPr lang="el-GR" sz="2400" dirty="0">
                <a:sym typeface="Wingdings" panose="05000000000000000000" pitchFamily="2" charset="2"/>
              </a:rPr>
              <a:t>±</a:t>
            </a:r>
            <a:r>
              <a:rPr lang="de-DE" sz="2400" dirty="0">
                <a:sym typeface="Wingdings" panose="05000000000000000000" pitchFamily="2" charset="2"/>
              </a:rPr>
              <a:t>1ms due to USB Scheduling</a:t>
            </a:r>
            <a:endParaRPr lang="en-US" sz="2400" dirty="0">
              <a:sym typeface="Wingdings" panose="05000000000000000000" pitchFamily="2" charset="2"/>
            </a:endParaRPr>
          </a:p>
          <a:p>
            <a:endParaRPr lang="en-US" sz="2400" b="1" dirty="0">
              <a:sym typeface="Wingdings" panose="05000000000000000000" pitchFamily="2" charset="2"/>
            </a:endParaRPr>
          </a:p>
          <a:p>
            <a:endParaRPr lang="en-US" sz="2400" b="1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6591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E64C1F-E207-5466-739D-6B0C31684D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0C01AD-2BE6-FA12-523F-1299AD776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008"/>
            <a:ext cx="10515600" cy="1325563"/>
          </a:xfrm>
        </p:spPr>
        <p:txBody>
          <a:bodyPr/>
          <a:lstStyle/>
          <a:p>
            <a:r>
              <a:rPr lang="de-DE" dirty="0"/>
              <a:t>Bottleneck Analysis </a:t>
            </a:r>
            <a:r>
              <a:rPr lang="de-DE" dirty="0" err="1"/>
              <a:t>for</a:t>
            </a:r>
            <a:r>
              <a:rPr lang="de-DE" dirty="0"/>
              <a:t> Data Reception</a:t>
            </a:r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C51A9903-6044-C211-9E15-1C44C8022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2D791-A1F9-45B9-B475-7F8A05311F35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F90A5090-28A2-F466-6791-5C54A5B67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BDBF61AF-F1B5-34C1-976F-F7D465EB3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11</a:t>
            </a:fld>
            <a:endParaRPr lang="de-DE" dirty="0"/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D7DC7B4D-6809-035B-D340-F4435BEAFCAA}"/>
              </a:ext>
            </a:extLst>
          </p:cNvPr>
          <p:cNvGrpSpPr>
            <a:grpSpLocks noChangeAspect="1"/>
          </p:cNvGrpSpPr>
          <p:nvPr/>
        </p:nvGrpSpPr>
        <p:grpSpPr>
          <a:xfrm>
            <a:off x="3760980" y="1337125"/>
            <a:ext cx="4670040" cy="5019225"/>
            <a:chOff x="6156960" y="93292"/>
            <a:chExt cx="5836920" cy="6273354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79733133-BAE6-4308-CEC8-79E923DC9F6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12526" y="136525"/>
              <a:ext cx="5703249" cy="6230121"/>
            </a:xfrm>
            <a:prstGeom prst="rect">
              <a:avLst/>
            </a:prstGeom>
          </p:spPr>
        </p:pic>
        <p:sp>
          <p:nvSpPr>
            <p:cNvPr id="5" name="Rechteck: abgerundete Ecken 4">
              <a:extLst>
                <a:ext uri="{FF2B5EF4-FFF2-40B4-BE49-F238E27FC236}">
                  <a16:creationId xmlns:a16="http://schemas.microsoft.com/office/drawing/2014/main" id="{41381B3B-7EDE-10A3-8EB5-3B38D548CDD6}"/>
                </a:ext>
              </a:extLst>
            </p:cNvPr>
            <p:cNvSpPr/>
            <p:nvPr/>
          </p:nvSpPr>
          <p:spPr>
            <a:xfrm>
              <a:off x="7772400" y="5021580"/>
              <a:ext cx="2042160" cy="871220"/>
            </a:xfrm>
            <a:prstGeom prst="roundRect">
              <a:avLst/>
            </a:prstGeom>
            <a:noFill/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" name="Rechteck: abgerundete Ecken 5">
              <a:extLst>
                <a:ext uri="{FF2B5EF4-FFF2-40B4-BE49-F238E27FC236}">
                  <a16:creationId xmlns:a16="http://schemas.microsoft.com/office/drawing/2014/main" id="{763D575B-32CA-EA99-C685-9071AB7F4058}"/>
                </a:ext>
              </a:extLst>
            </p:cNvPr>
            <p:cNvSpPr/>
            <p:nvPr/>
          </p:nvSpPr>
          <p:spPr>
            <a:xfrm>
              <a:off x="6156960" y="2214879"/>
              <a:ext cx="5836920" cy="1472315"/>
            </a:xfrm>
            <a:prstGeom prst="roundRect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: abgerundete Ecken 6">
              <a:extLst>
                <a:ext uri="{FF2B5EF4-FFF2-40B4-BE49-F238E27FC236}">
                  <a16:creationId xmlns:a16="http://schemas.microsoft.com/office/drawing/2014/main" id="{4D8D3F42-C36E-A8AD-315E-062ACAB62CCB}"/>
                </a:ext>
              </a:extLst>
            </p:cNvPr>
            <p:cNvSpPr/>
            <p:nvPr/>
          </p:nvSpPr>
          <p:spPr>
            <a:xfrm>
              <a:off x="6774180" y="609600"/>
              <a:ext cx="3276919" cy="1250450"/>
            </a:xfrm>
            <a:prstGeom prst="roundRect">
              <a:avLst/>
            </a:pr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Rechteck: abgerundete Ecken 7">
              <a:extLst>
                <a:ext uri="{FF2B5EF4-FFF2-40B4-BE49-F238E27FC236}">
                  <a16:creationId xmlns:a16="http://schemas.microsoft.com/office/drawing/2014/main" id="{9274C1E1-3CD5-CCC2-CE79-094701718860}"/>
                </a:ext>
              </a:extLst>
            </p:cNvPr>
            <p:cNvSpPr/>
            <p:nvPr/>
          </p:nvSpPr>
          <p:spPr>
            <a:xfrm>
              <a:off x="10106664" y="609600"/>
              <a:ext cx="1247135" cy="887730"/>
            </a:xfrm>
            <a:prstGeom prst="roundRect">
              <a:avLst/>
            </a:prstGeom>
            <a:noFill/>
            <a:ln w="381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Rechteck: abgerundete Ecken 9">
              <a:extLst>
                <a:ext uri="{FF2B5EF4-FFF2-40B4-BE49-F238E27FC236}">
                  <a16:creationId xmlns:a16="http://schemas.microsoft.com/office/drawing/2014/main" id="{E111717C-D87B-C7D1-1CDB-D7086877C4A2}"/>
                </a:ext>
              </a:extLst>
            </p:cNvPr>
            <p:cNvSpPr/>
            <p:nvPr/>
          </p:nvSpPr>
          <p:spPr>
            <a:xfrm>
              <a:off x="9471660" y="93292"/>
              <a:ext cx="1021080" cy="735383"/>
            </a:xfrm>
            <a:prstGeom prst="roundRect">
              <a:avLst/>
            </a:prstGeom>
            <a:noFill/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5370815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AFB5DA-C692-E9E6-13E1-E0E29C0434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2067CB-8C0A-6D1D-8282-26A3074B94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008"/>
            <a:ext cx="10515600" cy="1325563"/>
          </a:xfrm>
        </p:spPr>
        <p:txBody>
          <a:bodyPr/>
          <a:lstStyle/>
          <a:p>
            <a:r>
              <a:rPr lang="de-DE" dirty="0" err="1"/>
              <a:t>Ophanim</a:t>
            </a:r>
            <a:r>
              <a:rPr lang="de-DE" dirty="0"/>
              <a:t> Data Bus</a:t>
            </a:r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471F8717-3039-0BE9-11EF-4ED0E1EC9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0C671-8ADD-4F24-8775-991EAD5B0C57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8CD159C4-4E3F-6258-4989-D55F023B2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B66B581E-8AC6-5A6E-C929-7AE89744B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12</a:t>
            </a:fld>
            <a:endParaRPr lang="de-DE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D42E0E13-8328-F4A9-E831-5A18F22980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2525" y="136525"/>
            <a:ext cx="5703250" cy="6230121"/>
          </a:xfrm>
          <a:prstGeom prst="rect">
            <a:avLst/>
          </a:prstGeom>
        </p:spPr>
      </p:pic>
      <p:sp>
        <p:nvSpPr>
          <p:cNvPr id="17" name="Inhaltsplatzhalter 2">
            <a:extLst>
              <a:ext uri="{FF2B5EF4-FFF2-40B4-BE49-F238E27FC236}">
                <a16:creationId xmlns:a16="http://schemas.microsoft.com/office/drawing/2014/main" id="{B3D65197-35DE-666E-6243-2759B0AC67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2578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Sonnet Allegro PCIe Cards </a:t>
            </a:r>
          </a:p>
          <a:p>
            <a:r>
              <a:rPr lang="de-DE" dirty="0"/>
              <a:t>SSP on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port</a:t>
            </a:r>
            <a:r>
              <a:rPr lang="de-DE" dirty="0"/>
              <a:t> </a:t>
            </a:r>
            <a:r>
              <a:rPr lang="de-DE" dirty="0" err="1"/>
              <a:t>simultaneously</a:t>
            </a:r>
            <a:r>
              <a:rPr lang="de-DE" dirty="0"/>
              <a:t> </a:t>
            </a:r>
            <a:r>
              <a:rPr lang="de-DE" i="1" dirty="0"/>
              <a:t>PROMISED</a:t>
            </a:r>
          </a:p>
          <a:p>
            <a:r>
              <a:rPr lang="de-DE" dirty="0"/>
              <a:t>Link </a:t>
            </a:r>
            <a:r>
              <a:rPr lang="de-DE" dirty="0" err="1"/>
              <a:t>Bandwidths</a:t>
            </a:r>
            <a:r>
              <a:rPr lang="de-DE" dirty="0"/>
              <a:t> (</a:t>
            </a:r>
            <a:r>
              <a:rPr lang="de-DE" dirty="0" err="1"/>
              <a:t>actual</a:t>
            </a:r>
            <a:r>
              <a:rPr lang="de-DE" dirty="0"/>
              <a:t> Payload)</a:t>
            </a:r>
          </a:p>
          <a:p>
            <a:pPr lvl="1"/>
            <a:r>
              <a:rPr lang="de-DE" dirty="0"/>
              <a:t>8x </a:t>
            </a:r>
            <a:r>
              <a:rPr lang="de-DE" dirty="0">
                <a:solidFill>
                  <a:schemeClr val="accent2">
                    <a:lumMod val="75000"/>
                  </a:schemeClr>
                </a:solidFill>
              </a:rPr>
              <a:t>SSP</a:t>
            </a:r>
            <a:r>
              <a:rPr lang="de-DE" dirty="0"/>
              <a:t>:  8x ca. 1.1 GB/s </a:t>
            </a:r>
          </a:p>
          <a:p>
            <a:pPr lvl="1"/>
            <a:r>
              <a:rPr lang="de-DE" dirty="0">
                <a:solidFill>
                  <a:srgbClr val="FF0000"/>
                </a:solidFill>
              </a:rPr>
              <a:t>PCIe 3.0 x8: ca. 7.8 GB/s</a:t>
            </a:r>
          </a:p>
          <a:p>
            <a:r>
              <a:rPr lang="en-US" dirty="0">
                <a:solidFill>
                  <a:srgbClr val="FF0000"/>
                </a:solidFill>
              </a:rPr>
              <a:t>Devices enumerate only as SS, not SSP</a:t>
            </a:r>
            <a:endParaRPr lang="de-DE" dirty="0">
              <a:solidFill>
                <a:srgbClr val="FF0000"/>
              </a:solidFill>
            </a:endParaRPr>
          </a:p>
          <a:p>
            <a:endParaRPr lang="de-DE" dirty="0"/>
          </a:p>
        </p:txBody>
      </p:sp>
      <p:sp>
        <p:nvSpPr>
          <p:cNvPr id="18" name="Inhaltsplatzhalter 2">
            <a:extLst>
              <a:ext uri="{FF2B5EF4-FFF2-40B4-BE49-F238E27FC236}">
                <a16:creationId xmlns:a16="http://schemas.microsoft.com/office/drawing/2014/main" id="{551E87D2-1702-C9C6-45E8-55F2E53357DF}"/>
              </a:ext>
            </a:extLst>
          </p:cNvPr>
          <p:cNvSpPr txBox="1">
            <a:spLocks/>
          </p:cNvSpPr>
          <p:nvPr/>
        </p:nvSpPr>
        <p:spPr>
          <a:xfrm>
            <a:off x="10071571" y="3019265"/>
            <a:ext cx="1844203" cy="46228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dirty="0">
                <a:solidFill>
                  <a:schemeClr val="accent2">
                    <a:lumMod val="75000"/>
                  </a:schemeClr>
                </a:solidFill>
              </a:rPr>
              <a:t>10 </a:t>
            </a:r>
            <a:r>
              <a:rPr lang="de-DE" dirty="0" err="1">
                <a:solidFill>
                  <a:schemeClr val="accent2">
                    <a:lumMod val="75000"/>
                  </a:schemeClr>
                </a:solidFill>
              </a:rPr>
              <a:t>Gbps</a:t>
            </a:r>
            <a:r>
              <a:rPr lang="de-DE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2">
                    <a:lumMod val="75000"/>
                  </a:schemeClr>
                </a:solidFill>
              </a:rPr>
              <a:t>each</a:t>
            </a:r>
            <a:endParaRPr lang="de-DE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9" name="Inhaltsplatzhalter 2">
            <a:extLst>
              <a:ext uri="{FF2B5EF4-FFF2-40B4-BE49-F238E27FC236}">
                <a16:creationId xmlns:a16="http://schemas.microsoft.com/office/drawing/2014/main" id="{4CFD4307-E943-6707-D50C-EBB9DE998AE0}"/>
              </a:ext>
            </a:extLst>
          </p:cNvPr>
          <p:cNvSpPr txBox="1">
            <a:spLocks/>
          </p:cNvSpPr>
          <p:nvPr/>
        </p:nvSpPr>
        <p:spPr>
          <a:xfrm>
            <a:off x="10071572" y="3976852"/>
            <a:ext cx="1844203" cy="516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400" dirty="0">
                <a:solidFill>
                  <a:schemeClr val="accent6">
                    <a:lumMod val="75000"/>
                  </a:schemeClr>
                </a:solidFill>
              </a:rPr>
              <a:t>5 </a:t>
            </a:r>
            <a:r>
              <a:rPr lang="de-DE" sz="2400" dirty="0" err="1">
                <a:solidFill>
                  <a:schemeClr val="accent6">
                    <a:lumMod val="75000"/>
                  </a:schemeClr>
                </a:solidFill>
              </a:rPr>
              <a:t>Gbps</a:t>
            </a:r>
            <a:r>
              <a:rPr lang="de-DE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2400" dirty="0" err="1">
                <a:solidFill>
                  <a:schemeClr val="accent6">
                    <a:lumMod val="75000"/>
                  </a:schemeClr>
                </a:solidFill>
              </a:rPr>
              <a:t>each</a:t>
            </a:r>
            <a:endParaRPr lang="de-DE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3C9E063A-7639-46BE-E5DF-EE0E9B4CE6E3}"/>
              </a:ext>
            </a:extLst>
          </p:cNvPr>
          <p:cNvCxnSpPr>
            <a:cxnSpLocks/>
          </p:cNvCxnSpPr>
          <p:nvPr/>
        </p:nvCxnSpPr>
        <p:spPr>
          <a:xfrm flipH="1">
            <a:off x="9515475" y="3181350"/>
            <a:ext cx="60483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D886CA1C-A182-530E-9181-ECFCEFB0C263}"/>
              </a:ext>
            </a:extLst>
          </p:cNvPr>
          <p:cNvCxnSpPr>
            <a:cxnSpLocks/>
          </p:cNvCxnSpPr>
          <p:nvPr/>
        </p:nvCxnSpPr>
        <p:spPr>
          <a:xfrm flipH="1">
            <a:off x="9429750" y="4171950"/>
            <a:ext cx="64182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2" name="Gewitterblitz 31">
            <a:extLst>
              <a:ext uri="{FF2B5EF4-FFF2-40B4-BE49-F238E27FC236}">
                <a16:creationId xmlns:a16="http://schemas.microsoft.com/office/drawing/2014/main" id="{15A449C5-40E8-5900-F5C2-52E5A47C4EEB}"/>
              </a:ext>
            </a:extLst>
          </p:cNvPr>
          <p:cNvSpPr/>
          <p:nvPr/>
        </p:nvSpPr>
        <p:spPr>
          <a:xfrm rot="1862077">
            <a:off x="4730830" y="4094347"/>
            <a:ext cx="332268" cy="295832"/>
          </a:xfrm>
          <a:prstGeom prst="lightningBol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Gewitterblitz 33">
            <a:extLst>
              <a:ext uri="{FF2B5EF4-FFF2-40B4-BE49-F238E27FC236}">
                <a16:creationId xmlns:a16="http://schemas.microsoft.com/office/drawing/2014/main" id="{3C463734-9961-FED8-3239-91C808650724}"/>
              </a:ext>
            </a:extLst>
          </p:cNvPr>
          <p:cNvSpPr/>
          <p:nvPr/>
        </p:nvSpPr>
        <p:spPr>
          <a:xfrm rot="1862077">
            <a:off x="5617580" y="4774130"/>
            <a:ext cx="332268" cy="295832"/>
          </a:xfrm>
          <a:prstGeom prst="lightningBol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Inhaltsplatzhalter 2">
            <a:extLst>
              <a:ext uri="{FF2B5EF4-FFF2-40B4-BE49-F238E27FC236}">
                <a16:creationId xmlns:a16="http://schemas.microsoft.com/office/drawing/2014/main" id="{43B19306-6C6C-D929-D8BE-4D9B265D34BA}"/>
              </a:ext>
            </a:extLst>
          </p:cNvPr>
          <p:cNvSpPr txBox="1">
            <a:spLocks/>
          </p:cNvSpPr>
          <p:nvPr/>
        </p:nvSpPr>
        <p:spPr>
          <a:xfrm>
            <a:off x="10886360" y="97146"/>
            <a:ext cx="1145939" cy="68278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200" dirty="0">
                <a:solidFill>
                  <a:schemeClr val="accent4">
                    <a:lumMod val="75000"/>
                  </a:schemeClr>
                </a:solidFill>
              </a:rPr>
              <a:t>20 </a:t>
            </a:r>
            <a:r>
              <a:rPr lang="de-DE" sz="2200" dirty="0" err="1">
                <a:solidFill>
                  <a:schemeClr val="accent4">
                    <a:lumMod val="75000"/>
                  </a:schemeClr>
                </a:solidFill>
              </a:rPr>
              <a:t>Gbps</a:t>
            </a:r>
            <a:r>
              <a:rPr lang="de-DE" sz="2200" dirty="0">
                <a:solidFill>
                  <a:schemeClr val="accent4">
                    <a:lumMod val="75000"/>
                  </a:schemeClr>
                </a:solidFill>
              </a:rPr>
              <a:t> in total</a:t>
            </a:r>
          </a:p>
        </p:txBody>
      </p: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2F4DB244-B46A-8FC8-6B2E-F5370B00B233}"/>
              </a:ext>
            </a:extLst>
          </p:cNvPr>
          <p:cNvCxnSpPr>
            <a:cxnSpLocks/>
          </p:cNvCxnSpPr>
          <p:nvPr/>
        </p:nvCxnSpPr>
        <p:spPr>
          <a:xfrm flipH="1">
            <a:off x="11353800" y="761887"/>
            <a:ext cx="45800" cy="621021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13899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2115C6-97CE-6B4E-536D-02942D36A7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E0D0B1-A8F1-200B-E578-40FAD4544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008"/>
            <a:ext cx="10515600" cy="1325563"/>
          </a:xfrm>
        </p:spPr>
        <p:txBody>
          <a:bodyPr/>
          <a:lstStyle/>
          <a:p>
            <a:r>
              <a:rPr lang="de-DE" dirty="0"/>
              <a:t>Bottleneck Analysis: PCIe</a:t>
            </a:r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D46CC1DB-BCED-044A-194F-093323CF2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3D43-85A0-44DE-A925-58847A222B07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4D431E26-DB83-F993-8546-C7E120A2B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B52F96B8-1705-7728-C32C-7C15E50D1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13</a:t>
            </a:fld>
            <a:endParaRPr lang="de-DE" dirty="0"/>
          </a:p>
        </p:txBody>
      </p:sp>
      <p:sp>
        <p:nvSpPr>
          <p:cNvPr id="32" name="Inhaltsplatzhalter 3">
            <a:extLst>
              <a:ext uri="{FF2B5EF4-FFF2-40B4-BE49-F238E27FC236}">
                <a16:creationId xmlns:a16="http://schemas.microsoft.com/office/drawing/2014/main" id="{3A9E188C-3E34-594B-672A-814587B5E48E}"/>
              </a:ext>
            </a:extLst>
          </p:cNvPr>
          <p:cNvSpPr txBox="1">
            <a:spLocks/>
          </p:cNvSpPr>
          <p:nvPr/>
        </p:nvSpPr>
        <p:spPr>
          <a:xfrm>
            <a:off x="629219" y="2807799"/>
            <a:ext cx="2797916" cy="80324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900" dirty="0">
                <a:sym typeface="Wingdings" panose="05000000000000000000" pitchFamily="2" charset="2"/>
              </a:rPr>
              <a:t>Would bottleneck, if 2 SSP devices attached to any USB Controller</a:t>
            </a:r>
          </a:p>
          <a:p>
            <a:pPr marL="0" indent="0">
              <a:buNone/>
            </a:pPr>
            <a:endParaRPr lang="en-US" sz="2400" dirty="0"/>
          </a:p>
          <a:p>
            <a:endParaRPr lang="en-US" dirty="0"/>
          </a:p>
        </p:txBody>
      </p: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03330FB1-6338-933B-A86B-C74AD1D7BCD1}"/>
              </a:ext>
            </a:extLst>
          </p:cNvPr>
          <p:cNvGrpSpPr/>
          <p:nvPr/>
        </p:nvGrpSpPr>
        <p:grpSpPr>
          <a:xfrm>
            <a:off x="3581400" y="1304104"/>
            <a:ext cx="5345016" cy="2144948"/>
            <a:chOff x="3581400" y="1304104"/>
            <a:chExt cx="5345016" cy="2144948"/>
          </a:xfrm>
        </p:grpSpPr>
        <p:grpSp>
          <p:nvGrpSpPr>
            <p:cNvPr id="3" name="Gruppieren 2">
              <a:extLst>
                <a:ext uri="{FF2B5EF4-FFF2-40B4-BE49-F238E27FC236}">
                  <a16:creationId xmlns:a16="http://schemas.microsoft.com/office/drawing/2014/main" id="{51975473-72A3-B22A-0318-623244436AB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805439" y="1337125"/>
              <a:ext cx="4563092" cy="2053080"/>
              <a:chOff x="6212527" y="93292"/>
              <a:chExt cx="5703249" cy="2566072"/>
            </a:xfrm>
          </p:grpSpPr>
          <p:pic>
            <p:nvPicPr>
              <p:cNvPr id="5" name="Grafik 4">
                <a:extLst>
                  <a:ext uri="{FF2B5EF4-FFF2-40B4-BE49-F238E27FC236}">
                    <a16:creationId xmlns:a16="http://schemas.microsoft.com/office/drawing/2014/main" id="{950D9F00-4C1E-04AF-9DBA-CA0B81A2717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t="1" b="59505"/>
              <a:stretch>
                <a:fillRect/>
              </a:stretch>
            </p:blipFill>
            <p:spPr>
              <a:xfrm>
                <a:off x="6212527" y="136526"/>
                <a:ext cx="5703249" cy="2522838"/>
              </a:xfrm>
              <a:prstGeom prst="rect">
                <a:avLst/>
              </a:prstGeom>
            </p:spPr>
          </p:pic>
          <p:sp>
            <p:nvSpPr>
              <p:cNvPr id="9" name="Rechteck: abgerundete Ecken 8">
                <a:extLst>
                  <a:ext uri="{FF2B5EF4-FFF2-40B4-BE49-F238E27FC236}">
                    <a16:creationId xmlns:a16="http://schemas.microsoft.com/office/drawing/2014/main" id="{908D15D3-C1BE-4D19-0883-D4FEB716819C}"/>
                  </a:ext>
                </a:extLst>
              </p:cNvPr>
              <p:cNvSpPr/>
              <p:nvPr/>
            </p:nvSpPr>
            <p:spPr>
              <a:xfrm>
                <a:off x="6774180" y="609600"/>
                <a:ext cx="3276919" cy="1250450"/>
              </a:xfrm>
              <a:prstGeom prst="roundRect">
                <a:avLst/>
              </a:prstGeom>
              <a:noFill/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" name="Rechteck: abgerundete Ecken 9">
                <a:extLst>
                  <a:ext uri="{FF2B5EF4-FFF2-40B4-BE49-F238E27FC236}">
                    <a16:creationId xmlns:a16="http://schemas.microsoft.com/office/drawing/2014/main" id="{93F911BA-6805-1784-E475-EFE451CE51B2}"/>
                  </a:ext>
                </a:extLst>
              </p:cNvPr>
              <p:cNvSpPr/>
              <p:nvPr/>
            </p:nvSpPr>
            <p:spPr>
              <a:xfrm>
                <a:off x="10106664" y="609600"/>
                <a:ext cx="1247135" cy="887730"/>
              </a:xfrm>
              <a:prstGeom prst="roundRect">
                <a:avLst/>
              </a:prstGeom>
              <a:noFill/>
              <a:ln w="381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" name="Rechteck: abgerundete Ecken 10">
                <a:extLst>
                  <a:ext uri="{FF2B5EF4-FFF2-40B4-BE49-F238E27FC236}">
                    <a16:creationId xmlns:a16="http://schemas.microsoft.com/office/drawing/2014/main" id="{E7309C84-DF7E-E878-E338-265554411ED9}"/>
                  </a:ext>
                </a:extLst>
              </p:cNvPr>
              <p:cNvSpPr/>
              <p:nvPr/>
            </p:nvSpPr>
            <p:spPr>
              <a:xfrm>
                <a:off x="9471660" y="93292"/>
                <a:ext cx="1021080" cy="735383"/>
              </a:xfrm>
              <a:prstGeom prst="roundRect">
                <a:avLst/>
              </a:prstGeom>
              <a:noFill/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40E2D9C0-9CC1-1889-2089-02FAA149B45B}"/>
                </a:ext>
              </a:extLst>
            </p:cNvPr>
            <p:cNvSpPr>
              <a:spLocks/>
            </p:cNvSpPr>
            <p:nvPr/>
          </p:nvSpPr>
          <p:spPr>
            <a:xfrm>
              <a:off x="3760980" y="1304104"/>
              <a:ext cx="5165436" cy="5621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FF52BD01-C843-DD41-7450-464219A593DF}"/>
                </a:ext>
              </a:extLst>
            </p:cNvPr>
            <p:cNvSpPr>
              <a:spLocks/>
            </p:cNvSpPr>
            <p:nvPr/>
          </p:nvSpPr>
          <p:spPr>
            <a:xfrm rot="10800000">
              <a:off x="3581400" y="2886952"/>
              <a:ext cx="5165436" cy="5621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D268A48A-5CBA-BB2B-500B-BF624EF56075}"/>
              </a:ext>
            </a:extLst>
          </p:cNvPr>
          <p:cNvCxnSpPr>
            <a:cxnSpLocks/>
            <a:stCxn id="32" idx="0"/>
            <a:endCxn id="9" idx="1"/>
          </p:cNvCxnSpPr>
          <p:nvPr/>
        </p:nvCxnSpPr>
        <p:spPr>
          <a:xfrm rot="5400000" flipH="1" flipV="1">
            <a:off x="2862819" y="1415809"/>
            <a:ext cx="557349" cy="2226633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9" name="Textfeld 28">
            <a:extLst>
              <a:ext uri="{FF2B5EF4-FFF2-40B4-BE49-F238E27FC236}">
                <a16:creationId xmlns:a16="http://schemas.microsoft.com/office/drawing/2014/main" id="{886CA47A-B147-7C80-4840-D29CFCC2C64B}"/>
              </a:ext>
            </a:extLst>
          </p:cNvPr>
          <p:cNvSpPr txBox="1"/>
          <p:nvPr/>
        </p:nvSpPr>
        <p:spPr>
          <a:xfrm>
            <a:off x="8368530" y="1172953"/>
            <a:ext cx="283286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128 GT/s</a:t>
            </a:r>
          </a:p>
          <a:p>
            <a:r>
              <a:rPr lang="en-US" dirty="0">
                <a:sym typeface="Wingdings" panose="05000000000000000000" pitchFamily="2" charset="2"/>
              </a:rPr>
              <a:t> Much  more performant than USB controller </a:t>
            </a:r>
            <a:endParaRPr lang="en-US" dirty="0"/>
          </a:p>
        </p:txBody>
      </p:sp>
      <p:sp>
        <p:nvSpPr>
          <p:cNvPr id="30" name="Inhaltsplatzhalter 2">
            <a:extLst>
              <a:ext uri="{FF2B5EF4-FFF2-40B4-BE49-F238E27FC236}">
                <a16:creationId xmlns:a16="http://schemas.microsoft.com/office/drawing/2014/main" id="{206292BF-5BC6-D85D-9313-FD72504A5AD9}"/>
              </a:ext>
            </a:extLst>
          </p:cNvPr>
          <p:cNvSpPr txBox="1">
            <a:spLocks/>
          </p:cNvSpPr>
          <p:nvPr/>
        </p:nvSpPr>
        <p:spPr>
          <a:xfrm>
            <a:off x="8650199" y="3097125"/>
            <a:ext cx="1145939" cy="6827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DE" sz="1800" dirty="0">
                <a:solidFill>
                  <a:schemeClr val="accent4">
                    <a:lumMod val="75000"/>
                  </a:schemeClr>
                </a:solidFill>
              </a:rPr>
              <a:t>20 </a:t>
            </a:r>
            <a:r>
              <a:rPr lang="de-DE" sz="1800" dirty="0" err="1">
                <a:solidFill>
                  <a:schemeClr val="accent4">
                    <a:lumMod val="75000"/>
                  </a:schemeClr>
                </a:solidFill>
              </a:rPr>
              <a:t>Gbps</a:t>
            </a:r>
            <a:r>
              <a:rPr lang="de-DE" sz="1800" dirty="0">
                <a:solidFill>
                  <a:schemeClr val="accent4">
                    <a:lumMod val="75000"/>
                  </a:schemeClr>
                </a:solidFill>
              </a:rPr>
              <a:t> in total</a:t>
            </a:r>
          </a:p>
        </p:txBody>
      </p: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482B6297-4732-DCC0-957B-19C4ABF9E890}"/>
              </a:ext>
            </a:extLst>
          </p:cNvPr>
          <p:cNvCxnSpPr>
            <a:cxnSpLocks/>
            <a:stCxn id="30" idx="0"/>
          </p:cNvCxnSpPr>
          <p:nvPr/>
        </p:nvCxnSpPr>
        <p:spPr>
          <a:xfrm rot="16200000" flipV="1">
            <a:off x="8645938" y="2519894"/>
            <a:ext cx="299825" cy="854638"/>
          </a:xfrm>
          <a:prstGeom prst="bentConnector2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8" name="Gerade Verbindung mit Pfeil 37">
            <a:extLst>
              <a:ext uri="{FF2B5EF4-FFF2-40B4-BE49-F238E27FC236}">
                <a16:creationId xmlns:a16="http://schemas.microsoft.com/office/drawing/2014/main" id="{3F3B69D6-AE00-C704-CF39-B627C6398E58}"/>
              </a:ext>
            </a:extLst>
          </p:cNvPr>
          <p:cNvCxnSpPr>
            <a:cxnSpLocks/>
            <a:stCxn id="29" idx="1"/>
            <a:endCxn id="10" idx="3"/>
          </p:cNvCxnSpPr>
          <p:nvPr/>
        </p:nvCxnSpPr>
        <p:spPr>
          <a:xfrm rot="10800000" flipV="1">
            <a:off x="7918902" y="1634617"/>
            <a:ext cx="449629" cy="470729"/>
          </a:xfrm>
          <a:prstGeom prst="bentConnector3">
            <a:avLst>
              <a:gd name="adj1" fmla="val 50000"/>
            </a:avLst>
          </a:prstGeom>
          <a:ln w="19050">
            <a:solidFill>
              <a:srgbClr val="B4C7E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Inhaltsplatzhalter 3">
            <a:extLst>
              <a:ext uri="{FF2B5EF4-FFF2-40B4-BE49-F238E27FC236}">
                <a16:creationId xmlns:a16="http://schemas.microsoft.com/office/drawing/2014/main" id="{08B3AFC0-0DE4-F40C-7752-71143DDF8223}"/>
              </a:ext>
            </a:extLst>
          </p:cNvPr>
          <p:cNvSpPr txBox="1">
            <a:spLocks/>
          </p:cNvSpPr>
          <p:nvPr/>
        </p:nvSpPr>
        <p:spPr>
          <a:xfrm>
            <a:off x="629219" y="4513248"/>
            <a:ext cx="5755830" cy="17254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sym typeface="Wingdings" panose="05000000000000000000" pitchFamily="2" charset="2"/>
              </a:rPr>
              <a:t>Most performant USB configuration:</a:t>
            </a:r>
          </a:p>
          <a:p>
            <a:pPr>
              <a:spcBef>
                <a:spcPts val="0"/>
              </a:spcBef>
            </a:pPr>
            <a:r>
              <a:rPr lang="en-US" sz="1800" dirty="0">
                <a:sym typeface="Wingdings" panose="05000000000000000000" pitchFamily="2" charset="2"/>
              </a:rPr>
              <a:t>One Device per ASM2142/3142</a:t>
            </a:r>
          </a:p>
          <a:p>
            <a:pPr>
              <a:spcBef>
                <a:spcPts val="0"/>
              </a:spcBef>
            </a:pPr>
            <a:r>
              <a:rPr lang="en-US" sz="1800" dirty="0">
                <a:sym typeface="Wingdings" panose="05000000000000000000" pitchFamily="2" charset="2"/>
              </a:rPr>
              <a:t>Four Devices at Intel PCH USB Controller</a:t>
            </a:r>
          </a:p>
          <a:p>
            <a:pPr>
              <a:spcBef>
                <a:spcPts val="0"/>
              </a:spcBef>
            </a:pPr>
            <a:endParaRPr lang="en-US" sz="1800" dirty="0">
              <a:sym typeface="Wingdings" panose="05000000000000000000" pitchFamily="2" charset="2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è"/>
            </a:pPr>
            <a:r>
              <a:rPr lang="en-US" sz="1800" dirty="0">
                <a:sym typeface="Wingdings" panose="05000000000000000000" pitchFamily="2" charset="2"/>
              </a:rPr>
              <a:t>PCIe 3.0 x8 performant enough</a:t>
            </a:r>
          </a:p>
          <a:p>
            <a:pPr marL="0" indent="0">
              <a:buNone/>
            </a:pPr>
            <a:endParaRPr lang="en-US" sz="2400" dirty="0"/>
          </a:p>
          <a:p>
            <a:endParaRPr lang="en-US" dirty="0"/>
          </a:p>
        </p:txBody>
      </p:sp>
      <p:sp>
        <p:nvSpPr>
          <p:cNvPr id="49" name="Pfeil: nach rechts 48">
            <a:extLst>
              <a:ext uri="{FF2B5EF4-FFF2-40B4-BE49-F238E27FC236}">
                <a16:creationId xmlns:a16="http://schemas.microsoft.com/office/drawing/2014/main" id="{D4956149-5863-A326-BAB2-4F3602FAAD4F}"/>
              </a:ext>
            </a:extLst>
          </p:cNvPr>
          <p:cNvSpPr/>
          <p:nvPr/>
        </p:nvSpPr>
        <p:spPr>
          <a:xfrm rot="5400000">
            <a:off x="1543317" y="3646407"/>
            <a:ext cx="969719" cy="80758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05525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56A1F5-E872-6365-2D11-0D9560655E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1B9295-2BFF-0072-E793-98864C41E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008"/>
            <a:ext cx="10515600" cy="1325563"/>
          </a:xfrm>
        </p:spPr>
        <p:txBody>
          <a:bodyPr/>
          <a:lstStyle/>
          <a:p>
            <a:r>
              <a:rPr lang="de-DE" dirty="0"/>
              <a:t>Bottleneck Analysis: USB</a:t>
            </a:r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5AF17305-7F6D-1828-37CF-6DA890168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316AB-CD52-40EF-BD1B-1453C932C9D0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C5116315-08EB-2186-9838-2F1FDB5C4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97E44A7D-E2DE-1910-1137-769F4860D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14</a:t>
            </a:fld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158803C-57AA-3FA8-7D53-388F7BB74A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197286"/>
            <a:ext cx="3457575" cy="4159064"/>
          </a:xfrm>
          <a:prstGeom prst="rect">
            <a:avLst/>
          </a:prstGeom>
        </p:spPr>
      </p:pic>
      <p:sp>
        <p:nvSpPr>
          <p:cNvPr id="8" name="Inhaltsplatzhalter 3">
            <a:extLst>
              <a:ext uri="{FF2B5EF4-FFF2-40B4-BE49-F238E27FC236}">
                <a16:creationId xmlns:a16="http://schemas.microsoft.com/office/drawing/2014/main" id="{0CC4200F-2D3E-968E-B185-417139D4A135}"/>
              </a:ext>
            </a:extLst>
          </p:cNvPr>
          <p:cNvSpPr txBox="1">
            <a:spLocks/>
          </p:cNvSpPr>
          <p:nvPr/>
        </p:nvSpPr>
        <p:spPr>
          <a:xfrm>
            <a:off x="86868" y="1603218"/>
            <a:ext cx="1685925" cy="373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2000" dirty="0">
                <a:sym typeface="Wingdings" panose="05000000000000000000" pitchFamily="2" charset="2"/>
              </a:rPr>
              <a:t>actual Payload</a:t>
            </a:r>
            <a:endParaRPr lang="en-US" sz="2000" dirty="0"/>
          </a:p>
        </p:txBody>
      </p:sp>
      <p:sp>
        <p:nvSpPr>
          <p:cNvPr id="10" name="Inhaltsplatzhalter 3">
            <a:extLst>
              <a:ext uri="{FF2B5EF4-FFF2-40B4-BE49-F238E27FC236}">
                <a16:creationId xmlns:a16="http://schemas.microsoft.com/office/drawing/2014/main" id="{575584B5-59E0-7C96-CDC7-464D31A42DC5}"/>
              </a:ext>
            </a:extLst>
          </p:cNvPr>
          <p:cNvSpPr txBox="1">
            <a:spLocks/>
          </p:cNvSpPr>
          <p:nvPr/>
        </p:nvSpPr>
        <p:spPr>
          <a:xfrm>
            <a:off x="4676268" y="2333405"/>
            <a:ext cx="2031237" cy="11908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2000" dirty="0">
                <a:sym typeface="Wingdings" panose="05000000000000000000" pitchFamily="2" charset="2"/>
              </a:rPr>
              <a:t>10 Gbps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000" dirty="0">
                <a:sym typeface="Wingdings" panose="05000000000000000000" pitchFamily="2" charset="2"/>
              </a:rPr>
              <a:t>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000" dirty="0">
                <a:sym typeface="Wingdings" panose="05000000000000000000" pitchFamily="2" charset="2"/>
              </a:rPr>
              <a:t>920 to 960 MB/s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000" dirty="0">
                <a:sym typeface="Wingdings" panose="05000000000000000000" pitchFamily="2" charset="2"/>
              </a:rPr>
              <a:t>of usable Payload</a:t>
            </a:r>
          </a:p>
        </p:txBody>
      </p: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F33F5B89-C116-08F7-F09C-01BAC5095D9C}"/>
              </a:ext>
            </a:extLst>
          </p:cNvPr>
          <p:cNvCxnSpPr>
            <a:cxnSpLocks/>
          </p:cNvCxnSpPr>
          <p:nvPr/>
        </p:nvCxnSpPr>
        <p:spPr>
          <a:xfrm flipH="1" flipV="1">
            <a:off x="4230243" y="3136130"/>
            <a:ext cx="446025" cy="1034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5" name="Ellipse 24">
            <a:extLst>
              <a:ext uri="{FF2B5EF4-FFF2-40B4-BE49-F238E27FC236}">
                <a16:creationId xmlns:a16="http://schemas.microsoft.com/office/drawing/2014/main" id="{368B4B39-1152-AFE5-9D22-A0874609A792}"/>
              </a:ext>
            </a:extLst>
          </p:cNvPr>
          <p:cNvSpPr/>
          <p:nvPr/>
        </p:nvSpPr>
        <p:spPr>
          <a:xfrm>
            <a:off x="3320448" y="3250749"/>
            <a:ext cx="285750" cy="295275"/>
          </a:xfrm>
          <a:prstGeom prst="ellipse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Inhaltsplatzhalter 3">
            <a:extLst>
              <a:ext uri="{FF2B5EF4-FFF2-40B4-BE49-F238E27FC236}">
                <a16:creationId xmlns:a16="http://schemas.microsoft.com/office/drawing/2014/main" id="{E5E8FAE5-EAEC-ADFA-B90D-2DAF02D21FCE}"/>
              </a:ext>
            </a:extLst>
          </p:cNvPr>
          <p:cNvSpPr txBox="1">
            <a:spLocks/>
          </p:cNvSpPr>
          <p:nvPr/>
        </p:nvSpPr>
        <p:spPr>
          <a:xfrm>
            <a:off x="4295774" y="3718629"/>
            <a:ext cx="4840606" cy="723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2000" dirty="0">
                <a:sym typeface="Wingdings" panose="05000000000000000000" pitchFamily="2" charset="2"/>
              </a:rPr>
              <a:t>Only doable with USB controllers supporting SSP on all their used ports simultaneously</a:t>
            </a:r>
            <a:endParaRPr lang="en-US" sz="2000" dirty="0"/>
          </a:p>
        </p:txBody>
      </p: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81779276-9CFD-62E7-8EDD-40CCCCABFC18}"/>
              </a:ext>
            </a:extLst>
          </p:cNvPr>
          <p:cNvCxnSpPr>
            <a:cxnSpLocks/>
            <a:stCxn id="26" idx="1"/>
            <a:endCxn id="25" idx="5"/>
          </p:cNvCxnSpPr>
          <p:nvPr/>
        </p:nvCxnSpPr>
        <p:spPr>
          <a:xfrm flipH="1" flipV="1">
            <a:off x="3564351" y="3502782"/>
            <a:ext cx="731423" cy="577566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4" name="Textfeld 33">
            <a:extLst>
              <a:ext uri="{FF2B5EF4-FFF2-40B4-BE49-F238E27FC236}">
                <a16:creationId xmlns:a16="http://schemas.microsoft.com/office/drawing/2014/main" id="{C509EC8D-5C47-14E9-58A1-E69418823039}"/>
              </a:ext>
            </a:extLst>
          </p:cNvPr>
          <p:cNvSpPr txBox="1"/>
          <p:nvPr/>
        </p:nvSpPr>
        <p:spPr>
          <a:xfrm>
            <a:off x="6753225" y="2975108"/>
            <a:ext cx="2750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 Shared by 5 Devices</a:t>
            </a:r>
            <a:endParaRPr lang="en-US" dirty="0"/>
          </a:p>
          <a:p>
            <a:endParaRPr lang="en-US" dirty="0"/>
          </a:p>
        </p:txBody>
      </p:sp>
      <p:sp>
        <p:nvSpPr>
          <p:cNvPr id="39" name="Ellipse 38">
            <a:extLst>
              <a:ext uri="{FF2B5EF4-FFF2-40B4-BE49-F238E27FC236}">
                <a16:creationId xmlns:a16="http://schemas.microsoft.com/office/drawing/2014/main" id="{0A07DAFB-0C74-2DFB-6144-0C10CD8249AD}"/>
              </a:ext>
            </a:extLst>
          </p:cNvPr>
          <p:cNvSpPr/>
          <p:nvPr/>
        </p:nvSpPr>
        <p:spPr>
          <a:xfrm rot="2410479">
            <a:off x="2121973" y="3367847"/>
            <a:ext cx="485553" cy="2688963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D8A5603D-B59E-1FFA-D845-88E24040AF6C}"/>
              </a:ext>
            </a:extLst>
          </p:cNvPr>
          <p:cNvCxnSpPr>
            <a:cxnSpLocks/>
            <a:stCxn id="42" idx="1"/>
          </p:cNvCxnSpPr>
          <p:nvPr/>
        </p:nvCxnSpPr>
        <p:spPr>
          <a:xfrm flipH="1" flipV="1">
            <a:off x="2667000" y="4767593"/>
            <a:ext cx="1628774" cy="794379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2" name="Inhaltsplatzhalter 3">
            <a:extLst>
              <a:ext uri="{FF2B5EF4-FFF2-40B4-BE49-F238E27FC236}">
                <a16:creationId xmlns:a16="http://schemas.microsoft.com/office/drawing/2014/main" id="{B8A0D306-0A6F-D13D-72D4-895EA3E327DA}"/>
              </a:ext>
            </a:extLst>
          </p:cNvPr>
          <p:cNvSpPr txBox="1">
            <a:spLocks/>
          </p:cNvSpPr>
          <p:nvPr/>
        </p:nvSpPr>
        <p:spPr>
          <a:xfrm>
            <a:off x="4295774" y="5350747"/>
            <a:ext cx="7305676" cy="4224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2000" dirty="0">
                <a:sym typeface="Wingdings" panose="05000000000000000000" pitchFamily="2" charset="2"/>
              </a:rPr>
              <a:t>Can be achieved with entire detector with given hardware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dirty="0"/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4CFAA2BD-4C6D-8FA6-BFCE-6F5244A98836}"/>
              </a:ext>
            </a:extLst>
          </p:cNvPr>
          <p:cNvSpPr txBox="1"/>
          <p:nvPr/>
        </p:nvSpPr>
        <p:spPr>
          <a:xfrm>
            <a:off x="4360940" y="4444427"/>
            <a:ext cx="651916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ym typeface="Wingdings" panose="05000000000000000000" pitchFamily="2" charset="2"/>
              </a:rPr>
              <a:t>Ca. 730 MB/s on Hub  USB Controller Connection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2000" dirty="0">
                <a:sym typeface="Wingdings" panose="05000000000000000000" pitchFamily="2" charset="2"/>
              </a:rPr>
              <a:t>Exceeding expected max. of SS (ca. 460 – 480 MB/s)</a:t>
            </a:r>
            <a:endParaRPr lang="en-US" sz="2000" dirty="0"/>
          </a:p>
        </p:txBody>
      </p:sp>
      <p:sp>
        <p:nvSpPr>
          <p:cNvPr id="67" name="Ellipse 66">
            <a:extLst>
              <a:ext uri="{FF2B5EF4-FFF2-40B4-BE49-F238E27FC236}">
                <a16:creationId xmlns:a16="http://schemas.microsoft.com/office/drawing/2014/main" id="{E561BE0C-CC1B-59A5-7620-C3A2AA375AFA}"/>
              </a:ext>
            </a:extLst>
          </p:cNvPr>
          <p:cNvSpPr/>
          <p:nvPr/>
        </p:nvSpPr>
        <p:spPr>
          <a:xfrm>
            <a:off x="2988977" y="3659116"/>
            <a:ext cx="285750" cy="295275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" name="Gerade Verbindung mit Pfeil 67">
            <a:extLst>
              <a:ext uri="{FF2B5EF4-FFF2-40B4-BE49-F238E27FC236}">
                <a16:creationId xmlns:a16="http://schemas.microsoft.com/office/drawing/2014/main" id="{75FA9687-9F41-D6F9-F2EE-94BAD196DB12}"/>
              </a:ext>
            </a:extLst>
          </p:cNvPr>
          <p:cNvCxnSpPr>
            <a:cxnSpLocks/>
            <a:stCxn id="59" idx="1"/>
            <a:endCxn id="67" idx="5"/>
          </p:cNvCxnSpPr>
          <p:nvPr/>
        </p:nvCxnSpPr>
        <p:spPr>
          <a:xfrm flipH="1" flipV="1">
            <a:off x="3232880" y="3911149"/>
            <a:ext cx="1128060" cy="887221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" name="Inhaltsplatzhalter 3">
            <a:extLst>
              <a:ext uri="{FF2B5EF4-FFF2-40B4-BE49-F238E27FC236}">
                <a16:creationId xmlns:a16="http://schemas.microsoft.com/office/drawing/2014/main" id="{FF9ECA9C-3596-7F04-8598-DF8C671A5E99}"/>
              </a:ext>
            </a:extLst>
          </p:cNvPr>
          <p:cNvSpPr txBox="1">
            <a:spLocks/>
          </p:cNvSpPr>
          <p:nvPr/>
        </p:nvSpPr>
        <p:spPr>
          <a:xfrm>
            <a:off x="4557953" y="6022080"/>
            <a:ext cx="7305676" cy="34521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2000" dirty="0">
                <a:sym typeface="Wingdings" panose="05000000000000000000" pitchFamily="2" charset="2"/>
              </a:rPr>
              <a:t>Internal Sensor Clock Dictating the Pixel-Readout Frequency</a:t>
            </a:r>
            <a:endParaRPr lang="en-US" sz="2000" dirty="0"/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9094A1C6-63CB-8832-6F76-34FC060C2BC3}"/>
              </a:ext>
            </a:extLst>
          </p:cNvPr>
          <p:cNvCxnSpPr>
            <a:cxnSpLocks/>
            <a:stCxn id="5" idx="1"/>
          </p:cNvCxnSpPr>
          <p:nvPr/>
        </p:nvCxnSpPr>
        <p:spPr>
          <a:xfrm flipH="1" flipV="1">
            <a:off x="4143375" y="6189214"/>
            <a:ext cx="414578" cy="547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2EF91258-DCED-EAD0-95A7-C2ED91300D5E}"/>
              </a:ext>
            </a:extLst>
          </p:cNvPr>
          <p:cNvCxnSpPr>
            <a:cxnSpLocks/>
            <a:stCxn id="8" idx="2"/>
          </p:cNvCxnSpPr>
          <p:nvPr/>
        </p:nvCxnSpPr>
        <p:spPr>
          <a:xfrm>
            <a:off x="929831" y="1976237"/>
            <a:ext cx="0" cy="117024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58889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CB5AB3-9711-507F-5A89-4DA620E048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DE18F3-557F-890B-07D4-47CDBD5B5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008"/>
            <a:ext cx="10515600" cy="1325563"/>
          </a:xfrm>
        </p:spPr>
        <p:txBody>
          <a:bodyPr/>
          <a:lstStyle/>
          <a:p>
            <a:r>
              <a:rPr lang="de-DE" dirty="0"/>
              <a:t>Bottleneck Analysis: USB</a:t>
            </a:r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DB685203-0EDF-88BC-8DC9-9B45C0CA97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08365-2AB7-40A7-9DD0-528B71BA4EB7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788CD1EA-792D-4F46-A927-0CB1FBAAF2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87D0500D-6BE6-6ECD-CA13-6C62E543D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15</a:t>
            </a:fld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A24E4B37-8E1D-36B9-4A4E-54086BED66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4102" y="2195687"/>
            <a:ext cx="3457575" cy="4159064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E0551EAB-7006-7BEE-F5CF-BD0D5C50B4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1537" y="2184247"/>
            <a:ext cx="3457575" cy="4162261"/>
          </a:xfrm>
          <a:prstGeom prst="rect">
            <a:avLst/>
          </a:prstGeom>
        </p:spPr>
      </p:pic>
      <p:sp>
        <p:nvSpPr>
          <p:cNvPr id="9" name="Pfeil: nach rechts 8">
            <a:extLst>
              <a:ext uri="{FF2B5EF4-FFF2-40B4-BE49-F238E27FC236}">
                <a16:creationId xmlns:a16="http://schemas.microsoft.com/office/drawing/2014/main" id="{F908FCC7-530C-10C4-F20C-1B6648139B20}"/>
              </a:ext>
            </a:extLst>
          </p:cNvPr>
          <p:cNvSpPr/>
          <p:nvPr/>
        </p:nvSpPr>
        <p:spPr>
          <a:xfrm>
            <a:off x="4654589" y="3795735"/>
            <a:ext cx="1059809" cy="80758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4939CCC0-583F-6D49-2E5E-3A2287FC7457}"/>
              </a:ext>
            </a:extLst>
          </p:cNvPr>
          <p:cNvSpPr/>
          <p:nvPr/>
        </p:nvSpPr>
        <p:spPr>
          <a:xfrm rot="2410479">
            <a:off x="2299152" y="3404423"/>
            <a:ext cx="485553" cy="2688963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nhaltsplatzhalter 3">
            <a:extLst>
              <a:ext uri="{FF2B5EF4-FFF2-40B4-BE49-F238E27FC236}">
                <a16:creationId xmlns:a16="http://schemas.microsoft.com/office/drawing/2014/main" id="{EF30FDCE-2FEE-1DD5-CA5B-C2CDC9B29027}"/>
              </a:ext>
            </a:extLst>
          </p:cNvPr>
          <p:cNvSpPr txBox="1">
            <a:spLocks/>
          </p:cNvSpPr>
          <p:nvPr/>
        </p:nvSpPr>
        <p:spPr>
          <a:xfrm>
            <a:off x="9603851" y="3678183"/>
            <a:ext cx="2550242" cy="117438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2000" dirty="0">
                <a:sym typeface="Wingdings" panose="05000000000000000000" pitchFamily="2" charset="2"/>
              </a:rPr>
              <a:t>With better USB Controllers: at least 11.4 GB/s should be possible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911053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3F43C96B-21DB-4B36-7555-F873C640D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4D116E-1685-AFBF-8128-B94FDA4308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008"/>
            <a:ext cx="10515600" cy="1325563"/>
          </a:xfrm>
        </p:spPr>
        <p:txBody>
          <a:bodyPr/>
          <a:lstStyle/>
          <a:p>
            <a:r>
              <a:rPr lang="de-DE" dirty="0"/>
              <a:t>Bottleneck Analysis: MIPI CSI-2</a:t>
            </a:r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67CC4E55-AA9A-0895-C1EE-3A757BF8C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94BA5-C699-4498-9BDA-2EEC59DCA682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CDE606F8-B5AB-975D-EE8E-0BA43B895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96379AEF-9ADD-7A82-DEAE-6FD0830C3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16</a:t>
            </a:fld>
            <a:endParaRPr 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CA94DD61-6581-C9EF-7FC5-03A4FF5379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698571"/>
            <a:ext cx="4977507" cy="3319926"/>
          </a:xfrm>
          <a:prstGeom prst="rect">
            <a:avLst/>
          </a:prstGeom>
        </p:spPr>
      </p:pic>
      <p:sp>
        <p:nvSpPr>
          <p:cNvPr id="15" name="Inhaltsplatzhalter 3">
            <a:extLst>
              <a:ext uri="{FF2B5EF4-FFF2-40B4-BE49-F238E27FC236}">
                <a16:creationId xmlns:a16="http://schemas.microsoft.com/office/drawing/2014/main" id="{EE332256-7E05-CA34-992F-89776FF14BA8}"/>
              </a:ext>
            </a:extLst>
          </p:cNvPr>
          <p:cNvSpPr txBox="1">
            <a:spLocks/>
          </p:cNvSpPr>
          <p:nvPr/>
        </p:nvSpPr>
        <p:spPr>
          <a:xfrm>
            <a:off x="823194" y="5018497"/>
            <a:ext cx="6127343" cy="11870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sym typeface="Wingdings" panose="05000000000000000000" pitchFamily="2" charset="2"/>
              </a:rPr>
              <a:t> Shrinkage of Range of working Parameter Settings for the MIPI CSI-2 Link for high frequencies</a:t>
            </a:r>
            <a:endParaRPr lang="en-US" dirty="0"/>
          </a:p>
        </p:txBody>
      </p: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81F99CAB-A12A-D7CB-95CB-4F306E358234}"/>
              </a:ext>
            </a:extLst>
          </p:cNvPr>
          <p:cNvGrpSpPr/>
          <p:nvPr/>
        </p:nvGrpSpPr>
        <p:grpSpPr>
          <a:xfrm>
            <a:off x="7427466" y="1315844"/>
            <a:ext cx="4533499" cy="4889682"/>
            <a:chOff x="6855966" y="845944"/>
            <a:chExt cx="4533499" cy="4889682"/>
          </a:xfrm>
        </p:grpSpPr>
        <p:grpSp>
          <p:nvGrpSpPr>
            <p:cNvPr id="6" name="Gruppieren 5">
              <a:extLst>
                <a:ext uri="{FF2B5EF4-FFF2-40B4-BE49-F238E27FC236}">
                  <a16:creationId xmlns:a16="http://schemas.microsoft.com/office/drawing/2014/main" id="{128EC082-E1FA-FE6F-1894-E6D304FCD2DD}"/>
                </a:ext>
              </a:extLst>
            </p:cNvPr>
            <p:cNvGrpSpPr/>
            <p:nvPr/>
          </p:nvGrpSpPr>
          <p:grpSpPr>
            <a:xfrm>
              <a:off x="6855966" y="1576562"/>
              <a:ext cx="3457575" cy="4159064"/>
              <a:chOff x="1044102" y="2195687"/>
              <a:chExt cx="3457575" cy="4159064"/>
            </a:xfrm>
          </p:grpSpPr>
          <p:pic>
            <p:nvPicPr>
              <p:cNvPr id="4" name="Grafik 3">
                <a:extLst>
                  <a:ext uri="{FF2B5EF4-FFF2-40B4-BE49-F238E27FC236}">
                    <a16:creationId xmlns:a16="http://schemas.microsoft.com/office/drawing/2014/main" id="{C49A28EA-AFA0-72EE-65AB-B0D8C80C49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44102" y="2195687"/>
                <a:ext cx="3457575" cy="4159064"/>
              </a:xfrm>
              <a:prstGeom prst="rect">
                <a:avLst/>
              </a:prstGeom>
            </p:spPr>
          </p:pic>
          <p:sp>
            <p:nvSpPr>
              <p:cNvPr id="3" name="Ellipse 2">
                <a:extLst>
                  <a:ext uri="{FF2B5EF4-FFF2-40B4-BE49-F238E27FC236}">
                    <a16:creationId xmlns:a16="http://schemas.microsoft.com/office/drawing/2014/main" id="{01FBB7E8-AA8E-EE94-D392-94B23609FC1E}"/>
                  </a:ext>
                </a:extLst>
              </p:cNvPr>
              <p:cNvSpPr/>
              <p:nvPr/>
            </p:nvSpPr>
            <p:spPr>
              <a:xfrm rot="2410479">
                <a:off x="2299152" y="3404423"/>
                <a:ext cx="485553" cy="2688963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7" name="Gerader Verbinder 16">
              <a:extLst>
                <a:ext uri="{FF2B5EF4-FFF2-40B4-BE49-F238E27FC236}">
                  <a16:creationId xmlns:a16="http://schemas.microsoft.com/office/drawing/2014/main" id="{6D2F39C7-3CB4-2BFC-D67D-7BAF20CC33C2}"/>
                </a:ext>
              </a:extLst>
            </p:cNvPr>
            <p:cNvCxnSpPr>
              <a:cxnSpLocks/>
            </p:cNvCxnSpPr>
            <p:nvPr/>
          </p:nvCxnSpPr>
          <p:spPr>
            <a:xfrm>
              <a:off x="9545663" y="1228671"/>
              <a:ext cx="0" cy="3956104"/>
            </a:xfrm>
            <a:prstGeom prst="line">
              <a:avLst/>
            </a:prstGeom>
            <a:ln w="381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Inhaltsplatzhalter 3">
              <a:extLst>
                <a:ext uri="{FF2B5EF4-FFF2-40B4-BE49-F238E27FC236}">
                  <a16:creationId xmlns:a16="http://schemas.microsoft.com/office/drawing/2014/main" id="{6B2BB3E5-97BB-F931-EE50-1D8391D61BA8}"/>
                </a:ext>
              </a:extLst>
            </p:cNvPr>
            <p:cNvSpPr txBox="1">
              <a:spLocks/>
            </p:cNvSpPr>
            <p:nvPr/>
          </p:nvSpPr>
          <p:spPr>
            <a:xfrm>
              <a:off x="7701860" y="845944"/>
              <a:ext cx="3687605" cy="474257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buNone/>
              </a:pPr>
              <a:r>
                <a:rPr lang="en-US" sz="2000" dirty="0">
                  <a:sym typeface="Wingdings" panose="05000000000000000000" pitchFamily="2" charset="2"/>
                </a:rPr>
                <a:t>Limit for reliable MIPI CSI-2 Link</a:t>
              </a:r>
              <a:endParaRPr lang="en-U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128278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97B9882D-09E8-0D96-3499-67B865E4DD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A849E735-FBF8-BB36-1415-5B7F9AF2F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07F89-FA40-4680-9DC7-AC47A5AE06EF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97F3B5F3-C36B-BA04-7769-61E30A606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B4FA9145-67E1-EF6C-6FD9-E9004B1CBB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17</a:t>
            </a:fld>
            <a:endParaRPr lang="de-DE" dirty="0"/>
          </a:p>
        </p:txBody>
      </p:sp>
      <p:sp>
        <p:nvSpPr>
          <p:cNvPr id="32" name="Inhaltsplatzhalter 3">
            <a:extLst>
              <a:ext uri="{FF2B5EF4-FFF2-40B4-BE49-F238E27FC236}">
                <a16:creationId xmlns:a16="http://schemas.microsoft.com/office/drawing/2014/main" id="{E99C8D1D-4BE1-04A8-F881-605733F34477}"/>
              </a:ext>
            </a:extLst>
          </p:cNvPr>
          <p:cNvSpPr txBox="1">
            <a:spLocks/>
          </p:cNvSpPr>
          <p:nvPr/>
        </p:nvSpPr>
        <p:spPr>
          <a:xfrm>
            <a:off x="838200" y="1931595"/>
            <a:ext cx="4670041" cy="43862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ym typeface="Wingdings" panose="05000000000000000000" pitchFamily="2" charset="2"/>
              </a:rPr>
              <a:t>Bottleneck: ASM2142/3142 USB Controllers </a:t>
            </a:r>
          </a:p>
          <a:p>
            <a:r>
              <a:rPr lang="en-US" sz="2400" dirty="0">
                <a:sym typeface="Wingdings" panose="05000000000000000000" pitchFamily="2" charset="2"/>
              </a:rPr>
              <a:t>MIPI CSI-2 Link only allows slightly higher data rates</a:t>
            </a:r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7FC5327B-8737-024E-3213-BEC8D22A5FEE}"/>
              </a:ext>
            </a:extLst>
          </p:cNvPr>
          <p:cNvGrpSpPr>
            <a:grpSpLocks noChangeAspect="1"/>
          </p:cNvGrpSpPr>
          <p:nvPr/>
        </p:nvGrpSpPr>
        <p:grpSpPr>
          <a:xfrm>
            <a:off x="6991350" y="951598"/>
            <a:ext cx="4857750" cy="5220970"/>
            <a:chOff x="6156960" y="93292"/>
            <a:chExt cx="5836920" cy="6273354"/>
          </a:xfrm>
        </p:grpSpPr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F2B188EF-B05F-D37E-D7E4-C1C388B6344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12526" y="136525"/>
              <a:ext cx="5703249" cy="6230121"/>
            </a:xfrm>
            <a:prstGeom prst="rect">
              <a:avLst/>
            </a:prstGeom>
          </p:spPr>
        </p:pic>
        <p:sp>
          <p:nvSpPr>
            <p:cNvPr id="6" name="Rechteck: abgerundete Ecken 5">
              <a:extLst>
                <a:ext uri="{FF2B5EF4-FFF2-40B4-BE49-F238E27FC236}">
                  <a16:creationId xmlns:a16="http://schemas.microsoft.com/office/drawing/2014/main" id="{D3247752-905C-DB1F-6804-733A9A6982C0}"/>
                </a:ext>
              </a:extLst>
            </p:cNvPr>
            <p:cNvSpPr/>
            <p:nvPr/>
          </p:nvSpPr>
          <p:spPr>
            <a:xfrm>
              <a:off x="7772400" y="5021580"/>
              <a:ext cx="2042160" cy="871220"/>
            </a:xfrm>
            <a:prstGeom prst="roundRect">
              <a:avLst/>
            </a:prstGeom>
            <a:noFill/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: abgerundete Ecken 6">
              <a:extLst>
                <a:ext uri="{FF2B5EF4-FFF2-40B4-BE49-F238E27FC236}">
                  <a16:creationId xmlns:a16="http://schemas.microsoft.com/office/drawing/2014/main" id="{52A4128A-1F41-F8A6-383E-6C79909A52E1}"/>
                </a:ext>
              </a:extLst>
            </p:cNvPr>
            <p:cNvSpPr/>
            <p:nvPr/>
          </p:nvSpPr>
          <p:spPr>
            <a:xfrm>
              <a:off x="6156960" y="2214879"/>
              <a:ext cx="5836920" cy="1472315"/>
            </a:xfrm>
            <a:prstGeom prst="roundRect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Rechteck: abgerundete Ecken 7">
              <a:extLst>
                <a:ext uri="{FF2B5EF4-FFF2-40B4-BE49-F238E27FC236}">
                  <a16:creationId xmlns:a16="http://schemas.microsoft.com/office/drawing/2014/main" id="{37C1CBD6-2DF9-7F6B-3D41-1EF0CA623291}"/>
                </a:ext>
              </a:extLst>
            </p:cNvPr>
            <p:cNvSpPr/>
            <p:nvPr/>
          </p:nvSpPr>
          <p:spPr>
            <a:xfrm>
              <a:off x="6774180" y="609600"/>
              <a:ext cx="3276919" cy="1250450"/>
            </a:xfrm>
            <a:prstGeom prst="roundRect">
              <a:avLst/>
            </a:pr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hteck: abgerundete Ecken 8">
              <a:extLst>
                <a:ext uri="{FF2B5EF4-FFF2-40B4-BE49-F238E27FC236}">
                  <a16:creationId xmlns:a16="http://schemas.microsoft.com/office/drawing/2014/main" id="{C71A976A-195C-CDD8-0A96-00B505F330DD}"/>
                </a:ext>
              </a:extLst>
            </p:cNvPr>
            <p:cNvSpPr/>
            <p:nvPr/>
          </p:nvSpPr>
          <p:spPr>
            <a:xfrm>
              <a:off x="10106664" y="609600"/>
              <a:ext cx="1247135" cy="887730"/>
            </a:xfrm>
            <a:prstGeom prst="roundRect">
              <a:avLst/>
            </a:prstGeom>
            <a:noFill/>
            <a:ln w="381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Rechteck: abgerundete Ecken 9">
              <a:extLst>
                <a:ext uri="{FF2B5EF4-FFF2-40B4-BE49-F238E27FC236}">
                  <a16:creationId xmlns:a16="http://schemas.microsoft.com/office/drawing/2014/main" id="{2BF911E2-0509-4B42-9B26-7F2D0F8CC6B7}"/>
                </a:ext>
              </a:extLst>
            </p:cNvPr>
            <p:cNvSpPr/>
            <p:nvPr/>
          </p:nvSpPr>
          <p:spPr>
            <a:xfrm>
              <a:off x="9471660" y="93292"/>
              <a:ext cx="1021080" cy="735383"/>
            </a:xfrm>
            <a:prstGeom prst="roundRect">
              <a:avLst/>
            </a:prstGeom>
            <a:noFill/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A0A8E94F-3414-7D36-C446-B2B8AC1FC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008"/>
            <a:ext cx="10515600" cy="1325563"/>
          </a:xfrm>
        </p:spPr>
        <p:txBody>
          <a:bodyPr/>
          <a:lstStyle/>
          <a:p>
            <a:r>
              <a:rPr lang="de-DE" dirty="0"/>
              <a:t>Bottleneck Analysis: </a:t>
            </a:r>
            <a:r>
              <a:rPr lang="en-US" noProof="0" dirty="0"/>
              <a:t>Conclusion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363749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05947C-30CE-50B5-C168-2D009F1128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5DBE36D3-4481-27DC-150D-2F566B75FD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" y="-3599542"/>
            <a:ext cx="15687654" cy="10457544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1927E3BF-E21F-FD0A-3B70-C216B8DDDB11}"/>
              </a:ext>
            </a:extLst>
          </p:cNvPr>
          <p:cNvSpPr txBox="1"/>
          <p:nvPr/>
        </p:nvSpPr>
        <p:spPr>
          <a:xfrm>
            <a:off x="815773" y="740230"/>
            <a:ext cx="7606332" cy="3999038"/>
          </a:xfrm>
          <a:prstGeom prst="rect">
            <a:avLst/>
          </a:prstGeom>
          <a:solidFill>
            <a:schemeClr val="bg1">
              <a:lumMod val="95000"/>
              <a:alpha val="78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144000" tIns="144000" rIns="144000" bIns="14400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defRPr>
            </a:lvl1pPr>
            <a:lvl2pPr marL="176213" indent="-176213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/>
            </a:lvl2pPr>
            <a:lvl3pPr marL="360363" indent="-18415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/>
            </a:lvl3pPr>
            <a:lvl4pPr marL="538163" indent="-17780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/>
            </a:lvl4pPr>
            <a:lvl5pPr marL="714375" indent="-176213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pPr marL="514350" indent="-514350">
              <a:buAutoNum type="arabicPeriod"/>
            </a:pPr>
            <a:r>
              <a:rPr lang="en-US" sz="4800" dirty="0">
                <a:solidFill>
                  <a:schemeClr val="bg2">
                    <a:lumMod val="75000"/>
                  </a:schemeClr>
                </a:solidFill>
              </a:rPr>
              <a:t> System Architecture</a:t>
            </a:r>
          </a:p>
          <a:p>
            <a:pPr marL="514350" indent="-514350">
              <a:buAutoNum type="arabicPeriod"/>
            </a:pPr>
            <a:r>
              <a:rPr lang="en-US" sz="4800" dirty="0">
                <a:solidFill>
                  <a:schemeClr val="bg2">
                    <a:lumMod val="75000"/>
                  </a:schemeClr>
                </a:solidFill>
              </a:rPr>
              <a:t> Limits of the System</a:t>
            </a:r>
          </a:p>
          <a:p>
            <a:pPr marL="514350" indent="-514350">
              <a:buAutoNum type="arabicPeriod"/>
            </a:pPr>
            <a:r>
              <a:rPr lang="en-US" sz="4800" dirty="0">
                <a:solidFill>
                  <a:schemeClr val="tx1"/>
                </a:solidFill>
              </a:rPr>
              <a:t> First </a:t>
            </a:r>
            <a:r>
              <a:rPr lang="en-US" sz="4800" dirty="0" err="1">
                <a:solidFill>
                  <a:schemeClr val="tx1"/>
                </a:solidFill>
              </a:rPr>
              <a:t>Pbars</a:t>
            </a:r>
            <a:r>
              <a:rPr lang="en-US" sz="4800" dirty="0">
                <a:solidFill>
                  <a:schemeClr val="tx1"/>
                </a:solidFill>
              </a:rPr>
              <a:t> and Damage</a:t>
            </a:r>
          </a:p>
          <a:p>
            <a:pPr marL="514350" indent="-514350">
              <a:buAutoNum type="arabicPeriod"/>
            </a:pPr>
            <a:r>
              <a:rPr lang="en-US" sz="4800" dirty="0">
                <a:solidFill>
                  <a:schemeClr val="bg2">
                    <a:lumMod val="75000"/>
                  </a:schemeClr>
                </a:solidFill>
              </a:rPr>
              <a:t> Resolution Assessment</a:t>
            </a:r>
          </a:p>
          <a:p>
            <a:pPr marL="514350" indent="-514350">
              <a:buAutoNum type="arabicPeriod"/>
            </a:pPr>
            <a:r>
              <a:rPr lang="en-US" sz="4800" dirty="0">
                <a:solidFill>
                  <a:schemeClr val="bg2">
                    <a:lumMod val="75000"/>
                  </a:schemeClr>
                </a:solidFill>
              </a:rPr>
              <a:t> Pattern!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04D2C64-67B4-72D0-E9D6-C8F1B72588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5D666-39E6-462E-941B-90020729728E}" type="datetime1">
              <a:rPr lang="de-DE" smtClean="0"/>
              <a:t>11.12.2025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4080E15-E180-71B7-0B20-444CCA0BC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BE5524-98FF-0C83-2B4A-29ED457DA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B516A-CE73-4DDC-8D36-2918F228275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2774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E8EFAD-27CD-145C-154D-EADADBC1A2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30D7E50D-A8DA-1323-A0F6-8656AEA4983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373008"/>
                <a:ext cx="10515600" cy="1325563"/>
              </a:xfrm>
            </p:spPr>
            <p:txBody>
              <a:bodyPr/>
              <a:lstStyle/>
              <a:p>
                <a:r>
                  <a:rPr lang="de-DE" dirty="0"/>
                  <a:t>First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</m:acc>
                  </m:oMath>
                </a14:m>
                <a:r>
                  <a:rPr lang="de-DE" dirty="0"/>
                  <a:t> on </a:t>
                </a:r>
                <a:r>
                  <a:rPr lang="de-DE" dirty="0" err="1"/>
                  <a:t>Ophanim</a:t>
                </a:r>
                <a:r>
                  <a:rPr lang="de-DE" dirty="0"/>
                  <a:t> and Sensor Damage</a:t>
                </a:r>
              </a:p>
            </p:txBody>
          </p:sp>
        </mc:Choice>
        <mc:Fallback xmlns="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30D7E50D-A8DA-1323-A0F6-8656AEA4983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373008"/>
                <a:ext cx="10515600" cy="1325563"/>
              </a:xfrm>
              <a:blipFill>
                <a:blip r:embed="rId3"/>
                <a:stretch>
                  <a:fillRect l="-241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8978BEFB-6A78-DA80-2485-5273D3F13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772F8-6C8F-4147-A5DC-20EDFC37B4DC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05B7D95E-DD5A-5990-B363-4CB4227C9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D4A2AA24-FD70-9706-66B0-A2DB0646E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19</a:t>
            </a:fld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E7AE4758-A2FB-FA2A-8783-CCC396E410E7}"/>
              </a:ext>
            </a:extLst>
          </p:cNvPr>
          <p:cNvSpPr txBox="1"/>
          <p:nvPr/>
        </p:nvSpPr>
        <p:spPr>
          <a:xfrm>
            <a:off x="4640179" y="3473462"/>
            <a:ext cx="2911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Img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ophanim</a:t>
            </a:r>
            <a:r>
              <a:rPr lang="de-DE" dirty="0"/>
              <a:t> at anti-</a:t>
            </a:r>
            <a:r>
              <a:rPr lang="de-DE" dirty="0" err="1"/>
              <a:t>sun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3539237-528A-15A1-D8D1-B7ECC800ABA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5572"/>
          <a:stretch/>
        </p:blipFill>
        <p:spPr>
          <a:xfrm>
            <a:off x="2546299" y="1392445"/>
            <a:ext cx="7099401" cy="4900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804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DC6A55-99F7-DEC9-0268-AF1AF48B33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701002DF-1D22-2ED9-F5C7-D03F900BAF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" y="-3599542"/>
            <a:ext cx="15687654" cy="10457544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A81DF9B8-3E51-2A1B-E73F-E51DC9339FAB}"/>
              </a:ext>
            </a:extLst>
          </p:cNvPr>
          <p:cNvSpPr txBox="1"/>
          <p:nvPr/>
        </p:nvSpPr>
        <p:spPr>
          <a:xfrm>
            <a:off x="815773" y="740230"/>
            <a:ext cx="7606332" cy="3999038"/>
          </a:xfrm>
          <a:prstGeom prst="rect">
            <a:avLst/>
          </a:prstGeom>
          <a:solidFill>
            <a:schemeClr val="bg1">
              <a:lumMod val="95000"/>
              <a:alpha val="78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144000" tIns="144000" rIns="144000" bIns="14400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defRPr>
            </a:lvl1pPr>
            <a:lvl2pPr marL="176213" indent="-176213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/>
            </a:lvl2pPr>
            <a:lvl3pPr marL="360363" indent="-18415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/>
            </a:lvl3pPr>
            <a:lvl4pPr marL="538163" indent="-17780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/>
            </a:lvl4pPr>
            <a:lvl5pPr marL="714375" indent="-176213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pPr marL="514350" indent="-514350">
              <a:buAutoNum type="arabicPeriod"/>
            </a:pPr>
            <a:r>
              <a:rPr lang="en-US" sz="4800" dirty="0">
                <a:solidFill>
                  <a:schemeClr val="tx1"/>
                </a:solidFill>
              </a:rPr>
              <a:t> System Architecture</a:t>
            </a:r>
          </a:p>
          <a:p>
            <a:pPr marL="514350" indent="-514350">
              <a:buAutoNum type="arabicPeriod"/>
            </a:pPr>
            <a:r>
              <a:rPr lang="en-US" sz="4800" dirty="0">
                <a:solidFill>
                  <a:schemeClr val="tx1"/>
                </a:solidFill>
              </a:rPr>
              <a:t> Limits of the System</a:t>
            </a:r>
          </a:p>
          <a:p>
            <a:pPr marL="514350" indent="-514350">
              <a:buAutoNum type="arabicPeriod"/>
            </a:pPr>
            <a:r>
              <a:rPr lang="en-US" sz="4800" dirty="0">
                <a:solidFill>
                  <a:schemeClr val="tx1"/>
                </a:solidFill>
              </a:rPr>
              <a:t> First </a:t>
            </a:r>
            <a:r>
              <a:rPr lang="en-US" sz="4800" dirty="0" err="1">
                <a:solidFill>
                  <a:schemeClr val="tx1"/>
                </a:solidFill>
              </a:rPr>
              <a:t>Pbars</a:t>
            </a:r>
            <a:r>
              <a:rPr lang="en-US" sz="4800" dirty="0">
                <a:solidFill>
                  <a:schemeClr val="tx1"/>
                </a:solidFill>
              </a:rPr>
              <a:t> and Damage</a:t>
            </a:r>
          </a:p>
          <a:p>
            <a:pPr marL="514350" indent="-514350">
              <a:buAutoNum type="arabicPeriod"/>
            </a:pPr>
            <a:r>
              <a:rPr lang="en-US" sz="4800" dirty="0">
                <a:solidFill>
                  <a:schemeClr val="tx1"/>
                </a:solidFill>
              </a:rPr>
              <a:t> Resolution Assessment</a:t>
            </a:r>
          </a:p>
          <a:p>
            <a:pPr marL="514350" indent="-514350">
              <a:buAutoNum type="arabicPeriod"/>
            </a:pPr>
            <a:r>
              <a:rPr lang="en-US" sz="4800" dirty="0">
                <a:solidFill>
                  <a:schemeClr val="tx1"/>
                </a:solidFill>
              </a:rPr>
              <a:t> Pattern!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6777F62-853B-51B3-00B1-0F9078744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33ADC-287D-472A-817D-DE05BEA15A67}" type="datetime1">
              <a:rPr lang="de-DE" smtClean="0"/>
              <a:t>11.12.2025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118F326-D27F-D0C4-14B8-2FC3471A54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A772ED3-E171-66AC-6E26-7732C8C60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B516A-CE73-4DDC-8D36-2918F228275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5162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E8EFAD-27CD-145C-154D-EADADBC1A2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B24E6609-5326-895A-B076-817544DF140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2323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8978BEFB-6A78-DA80-2485-5273D3F13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74C56-40F5-459D-A7EE-E8CEFCD93E6A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05B7D95E-DD5A-5990-B363-4CB4227C9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D4A2AA24-FD70-9706-66B0-A2DB0646E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20</a:t>
            </a:fld>
            <a:endParaRPr lang="de-DE"/>
          </a:p>
        </p:txBody>
      </p:sp>
      <p:pic>
        <p:nvPicPr>
          <p:cNvPr id="9" name="Grafik 8" descr="Ein Bild, das Screenshot, Gebäude, Quadrat, Schwarz enthält.&#10;&#10;Automatisch generierte Beschreibung">
            <a:extLst>
              <a:ext uri="{FF2B5EF4-FFF2-40B4-BE49-F238E27FC236}">
                <a16:creationId xmlns:a16="http://schemas.microsoft.com/office/drawing/2014/main" id="{D4D50315-103C-2205-6BAB-D13B3CDFD1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4542" y="963771"/>
            <a:ext cx="8942916" cy="5392579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8073845A-1EFF-E0D2-39EC-D37C51478641}"/>
              </a:ext>
            </a:extLst>
          </p:cNvPr>
          <p:cNvSpPr txBox="1"/>
          <p:nvPr/>
        </p:nvSpPr>
        <p:spPr>
          <a:xfrm>
            <a:off x="3167448" y="191760"/>
            <a:ext cx="58571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“Dark” Background Acquisition</a:t>
            </a:r>
          </a:p>
        </p:txBody>
      </p:sp>
    </p:spTree>
    <p:extLst>
      <p:ext uri="{BB962C8B-B14F-4D97-AF65-F5344CB8AC3E}">
        <p14:creationId xmlns:p14="http://schemas.microsoft.com/office/powerpoint/2010/main" val="39302373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E8EFAD-27CD-145C-154D-EADADBC1A2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B24E6609-5326-895A-B076-817544DF140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2323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8978BEFB-6A78-DA80-2485-5273D3F13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911D7-C9EE-4068-975B-485BDC6DC3DA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05B7D95E-DD5A-5990-B363-4CB4227C9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D4A2AA24-FD70-9706-66B0-A2DB0646E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21</a:t>
            </a:fld>
            <a:endParaRPr lang="de-DE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2A761A50-D1A1-CE49-EE61-7D95825046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71" y="1324142"/>
            <a:ext cx="5490410" cy="4185951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9784A955-CA9B-2100-7FEB-F5F11ED3A7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4548" y="1324142"/>
            <a:ext cx="5532481" cy="4185951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1DB704BA-58CF-3F8D-B01C-B122EEA112BC}"/>
              </a:ext>
            </a:extLst>
          </p:cNvPr>
          <p:cNvSpPr txBox="1"/>
          <p:nvPr/>
        </p:nvSpPr>
        <p:spPr>
          <a:xfrm>
            <a:off x="3167448" y="191760"/>
            <a:ext cx="58571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“Dark” Background Acquisition</a:t>
            </a:r>
          </a:p>
        </p:txBody>
      </p:sp>
    </p:spTree>
    <p:extLst>
      <p:ext uri="{BB962C8B-B14F-4D97-AF65-F5344CB8AC3E}">
        <p14:creationId xmlns:p14="http://schemas.microsoft.com/office/powerpoint/2010/main" val="41080961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EF91FED-7561-ED92-0080-CCD0F7A4A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B3DF3-1F5D-4804-AF22-5A10D1D5C98B}" type="datetime1">
              <a:rPr lang="de-DE" smtClean="0"/>
              <a:t>11.12.2025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E96787D-A1E7-C7E6-76FC-AA026017B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Markus Münster &amp; Michael Berghold | Progress of OPHANIM in 2025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CC75A48-3F72-BB80-5AC9-F4E95C1B4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B516A-CE73-4DDC-8D36-2918F2282756}" type="slidenum">
              <a:rPr lang="en-US" smtClean="0"/>
              <a:t>22</a:t>
            </a:fld>
            <a:endParaRPr lang="en-US"/>
          </a:p>
        </p:txBody>
      </p:sp>
      <p:pic>
        <p:nvPicPr>
          <p:cNvPr id="8" name="Picture 2" descr="figure 1">
            <a:extLst>
              <a:ext uri="{FF2B5EF4-FFF2-40B4-BE49-F238E27FC236}">
                <a16:creationId xmlns:a16="http://schemas.microsoft.com/office/drawing/2014/main" id="{6DB92A9C-13A6-6BB1-D9A6-1E280EDDDD9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788"/>
          <a:stretch/>
        </p:blipFill>
        <p:spPr bwMode="auto">
          <a:xfrm>
            <a:off x="1362315" y="2258291"/>
            <a:ext cx="5877443" cy="2881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figure 1">
            <a:extLst>
              <a:ext uri="{FF2B5EF4-FFF2-40B4-BE49-F238E27FC236}">
                <a16:creationId xmlns:a16="http://schemas.microsoft.com/office/drawing/2014/main" id="{6CC8D7D1-0EA0-FEE3-ACC6-2C1DC8BA0A3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007"/>
          <a:stretch/>
        </p:blipFill>
        <p:spPr bwMode="auto">
          <a:xfrm>
            <a:off x="7772399" y="1371600"/>
            <a:ext cx="3270005" cy="4005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el 1">
            <a:extLst>
              <a:ext uri="{FF2B5EF4-FFF2-40B4-BE49-F238E27FC236}">
                <a16:creationId xmlns:a16="http://schemas.microsoft.com/office/drawing/2014/main" id="{1D17DFE8-6392-067E-66FF-4EA38FEEB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008"/>
            <a:ext cx="10515600" cy="1325563"/>
          </a:xfrm>
        </p:spPr>
        <p:txBody>
          <a:bodyPr/>
          <a:lstStyle/>
          <a:p>
            <a:r>
              <a:rPr lang="de-DE" dirty="0" err="1"/>
              <a:t>Under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hood</a:t>
            </a:r>
            <a:r>
              <a:rPr lang="de-DE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7675542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EF91FED-7561-ED92-0080-CCD0F7A4A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7277C-E1C1-442B-9C44-F5FF0A3D6F3C}" type="datetime1">
              <a:rPr lang="de-DE" smtClean="0"/>
              <a:t>11.12.2025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E96787D-A1E7-C7E6-76FC-AA026017B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Markus Münster &amp; Michael Berghold | Progress of OPHANIM in 2025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CC75A48-3F72-BB80-5AC9-F4E95C1B4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B516A-CE73-4DDC-8D36-2918F2282756}" type="slidenum">
              <a:rPr lang="en-US" smtClean="0"/>
              <a:t>23</a:t>
            </a:fld>
            <a:endParaRPr lang="en-US"/>
          </a:p>
        </p:txBody>
      </p:sp>
      <p:pic>
        <p:nvPicPr>
          <p:cNvPr id="8" name="Picture 2" descr="figure 1">
            <a:extLst>
              <a:ext uri="{FF2B5EF4-FFF2-40B4-BE49-F238E27FC236}">
                <a16:creationId xmlns:a16="http://schemas.microsoft.com/office/drawing/2014/main" id="{6DB92A9C-13A6-6BB1-D9A6-1E280EDDDD9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383"/>
          <a:stretch/>
        </p:blipFill>
        <p:spPr bwMode="auto">
          <a:xfrm>
            <a:off x="218557" y="2244435"/>
            <a:ext cx="5877443" cy="2895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el 1">
            <a:extLst>
              <a:ext uri="{FF2B5EF4-FFF2-40B4-BE49-F238E27FC236}">
                <a16:creationId xmlns:a16="http://schemas.microsoft.com/office/drawing/2014/main" id="{1D17DFE8-6392-067E-66FF-4EA38FEEB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008"/>
            <a:ext cx="10515600" cy="1325563"/>
          </a:xfrm>
        </p:spPr>
        <p:txBody>
          <a:bodyPr/>
          <a:lstStyle/>
          <a:p>
            <a:r>
              <a:rPr lang="de-DE" dirty="0" err="1"/>
              <a:t>Under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hood</a:t>
            </a:r>
            <a:r>
              <a:rPr lang="de-DE" dirty="0"/>
              <a:t>…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CEAF346D-47DD-F014-6C47-34508E86B8A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61"/>
          <a:stretch/>
        </p:blipFill>
        <p:spPr>
          <a:xfrm>
            <a:off x="6175043" y="1818053"/>
            <a:ext cx="5762429" cy="4159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5384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EF91FED-7561-ED92-0080-CCD0F7A4A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8B80B-D399-4D25-B02A-73EE86730A7D}" type="datetime1">
              <a:rPr lang="de-DE" smtClean="0"/>
              <a:t>11.12.2025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E96787D-A1E7-C7E6-76FC-AA026017B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Markus Münster &amp; Michael Berghold | Progress of OPHANIM in 2025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CC75A48-3F72-BB80-5AC9-F4E95C1B4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B516A-CE73-4DDC-8D36-2918F2282756}" type="slidenum">
              <a:rPr lang="en-US" smtClean="0"/>
              <a:t>24</a:t>
            </a:fld>
            <a:endParaRPr lang="en-US"/>
          </a:p>
        </p:txBody>
      </p:sp>
      <p:pic>
        <p:nvPicPr>
          <p:cNvPr id="9" name="Picture 2" descr="figure 1">
            <a:extLst>
              <a:ext uri="{FF2B5EF4-FFF2-40B4-BE49-F238E27FC236}">
                <a16:creationId xmlns:a16="http://schemas.microsoft.com/office/drawing/2014/main" id="{6CC8D7D1-0EA0-FEE3-ACC6-2C1DC8BA0A3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869"/>
          <a:stretch/>
        </p:blipFill>
        <p:spPr bwMode="auto">
          <a:xfrm>
            <a:off x="2964873" y="1398527"/>
            <a:ext cx="3264475" cy="3946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el 1">
            <a:extLst>
              <a:ext uri="{FF2B5EF4-FFF2-40B4-BE49-F238E27FC236}">
                <a16:creationId xmlns:a16="http://schemas.microsoft.com/office/drawing/2014/main" id="{1D17DFE8-6392-067E-66FF-4EA38FEEB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008"/>
            <a:ext cx="10515600" cy="1325563"/>
          </a:xfrm>
        </p:spPr>
        <p:txBody>
          <a:bodyPr/>
          <a:lstStyle/>
          <a:p>
            <a:r>
              <a:rPr lang="de-DE" dirty="0" err="1"/>
              <a:t>Under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hood</a:t>
            </a:r>
            <a:r>
              <a:rPr lang="de-DE" dirty="0"/>
              <a:t>…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74DD74B9-AC23-CB3D-AA76-0980E8B6306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90"/>
          <a:stretch/>
        </p:blipFill>
        <p:spPr>
          <a:xfrm>
            <a:off x="6234867" y="2681750"/>
            <a:ext cx="5237994" cy="3625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0348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EF91FED-7561-ED92-0080-CCD0F7A4A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1EB1E-A9BE-4EB5-9553-8D784DD17CD4}" type="datetime1">
              <a:rPr lang="de-DE" smtClean="0"/>
              <a:t>11.12.2025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E96787D-A1E7-C7E6-76FC-AA026017B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Markus Münster &amp; Michael Berghold | Progress of OPHANIM in 2025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CC75A48-3F72-BB80-5AC9-F4E95C1B4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B516A-CE73-4DDC-8D36-2918F2282756}" type="slidenum">
              <a:rPr lang="en-US" smtClean="0"/>
              <a:t>25</a:t>
            </a:fld>
            <a:endParaRPr lang="en-US"/>
          </a:p>
        </p:txBody>
      </p:sp>
      <p:pic>
        <p:nvPicPr>
          <p:cNvPr id="9" name="Picture 2" descr="figure 1">
            <a:extLst>
              <a:ext uri="{FF2B5EF4-FFF2-40B4-BE49-F238E27FC236}">
                <a16:creationId xmlns:a16="http://schemas.microsoft.com/office/drawing/2014/main" id="{6CC8D7D1-0EA0-FEE3-ACC6-2C1DC8BA0A3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869"/>
          <a:stretch/>
        </p:blipFill>
        <p:spPr bwMode="auto">
          <a:xfrm>
            <a:off x="2964873" y="1398527"/>
            <a:ext cx="3264475" cy="3946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el 1">
            <a:extLst>
              <a:ext uri="{FF2B5EF4-FFF2-40B4-BE49-F238E27FC236}">
                <a16:creationId xmlns:a16="http://schemas.microsoft.com/office/drawing/2014/main" id="{1D17DFE8-6392-067E-66FF-4EA38FEEB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008"/>
            <a:ext cx="10515600" cy="1325563"/>
          </a:xfrm>
        </p:spPr>
        <p:txBody>
          <a:bodyPr/>
          <a:lstStyle/>
          <a:p>
            <a:r>
              <a:rPr lang="de-DE" dirty="0" err="1"/>
              <a:t>Under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hood</a:t>
            </a:r>
            <a:r>
              <a:rPr lang="de-DE" dirty="0"/>
              <a:t>…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614C16E5-A4F9-91F8-F572-EBF93C476D31}"/>
              </a:ext>
            </a:extLst>
          </p:cNvPr>
          <p:cNvSpPr/>
          <p:nvPr/>
        </p:nvSpPr>
        <p:spPr>
          <a:xfrm>
            <a:off x="2964873" y="2429218"/>
            <a:ext cx="2102886" cy="4847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3C18725E-A131-23C3-681A-A0B009AC4B4F}"/>
              </a:ext>
            </a:extLst>
          </p:cNvPr>
          <p:cNvSpPr/>
          <p:nvPr/>
        </p:nvSpPr>
        <p:spPr>
          <a:xfrm>
            <a:off x="4745351" y="1291933"/>
            <a:ext cx="2102886" cy="4847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 descr="figure 1">
            <a:extLst>
              <a:ext uri="{FF2B5EF4-FFF2-40B4-BE49-F238E27FC236}">
                <a16:creationId xmlns:a16="http://schemas.microsoft.com/office/drawing/2014/main" id="{2BA67C3D-6AEA-AF5A-F9E8-D4ABF0A9E9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0058" r="5367" b="61847"/>
          <a:stretch/>
        </p:blipFill>
        <p:spPr bwMode="auto">
          <a:xfrm>
            <a:off x="4661018" y="1538806"/>
            <a:ext cx="1295401" cy="1505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Grafik 17" descr="Ein Bild, das Screenshot, Text, Schwarzweiß, Schwarz enthält.&#10;&#10;Automatisch generierte Beschreibung">
            <a:extLst>
              <a:ext uri="{FF2B5EF4-FFF2-40B4-BE49-F238E27FC236}">
                <a16:creationId xmlns:a16="http://schemas.microsoft.com/office/drawing/2014/main" id="{EF5FBFB3-1F43-D200-0042-526AFF9C34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9348" y="1467497"/>
            <a:ext cx="5252898" cy="4839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6837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E8EFAD-27CD-145C-154D-EADADBC1A2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8881271D-3535-111C-6483-D60EA644649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8978BEFB-6A78-DA80-2485-5273D3F13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44F8E-A57E-4B2D-B68B-D05035E3711B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05B7D95E-DD5A-5990-B363-4CB4227C9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D4A2AA24-FD70-9706-66B0-A2DB0646E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26</a:t>
            </a:fld>
            <a:endParaRPr lang="de-DE"/>
          </a:p>
        </p:txBody>
      </p:sp>
      <p:pic>
        <p:nvPicPr>
          <p:cNvPr id="8" name="Grafik 7" descr="Ein Bild, das Muster, Quadrat, Symmetrie, Schwarz enthält.&#10;&#10;Automatisch generierte Beschreibung">
            <a:extLst>
              <a:ext uri="{FF2B5EF4-FFF2-40B4-BE49-F238E27FC236}">
                <a16:creationId xmlns:a16="http://schemas.microsoft.com/office/drawing/2014/main" id="{52C52E08-CAF0-799D-564E-4C0DA1BC0BD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3232" y="963771"/>
            <a:ext cx="8945537" cy="5392579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F780676E-EDDA-C45D-C133-7AC40FB40B4F}"/>
              </a:ext>
            </a:extLst>
          </p:cNvPr>
          <p:cNvSpPr txBox="1"/>
          <p:nvPr/>
        </p:nvSpPr>
        <p:spPr>
          <a:xfrm>
            <a:off x="3167448" y="191760"/>
            <a:ext cx="58571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Optical Light Image</a:t>
            </a:r>
          </a:p>
        </p:txBody>
      </p:sp>
    </p:spTree>
    <p:extLst>
      <p:ext uri="{BB962C8B-B14F-4D97-AF65-F5344CB8AC3E}">
        <p14:creationId xmlns:p14="http://schemas.microsoft.com/office/powerpoint/2010/main" val="18088816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E8EFAD-27CD-145C-154D-EADADBC1A2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8881271D-3535-111C-6483-D60EA644649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8978BEFB-6A78-DA80-2485-5273D3F13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FD020-9910-44CB-B8F1-1DA9DB420E33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05B7D95E-DD5A-5990-B363-4CB4227C9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D4A2AA24-FD70-9706-66B0-A2DB0646E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27</a:t>
            </a:fld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780676E-EDDA-C45D-C133-7AC40FB40B4F}"/>
              </a:ext>
            </a:extLst>
          </p:cNvPr>
          <p:cNvSpPr txBox="1"/>
          <p:nvPr/>
        </p:nvSpPr>
        <p:spPr>
          <a:xfrm>
            <a:off x="3167448" y="191760"/>
            <a:ext cx="58571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Optical Light Image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E055EF62-C295-C63E-AFB6-8AC54DC0C98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0897" y="1016575"/>
            <a:ext cx="4374292" cy="3694670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84BBF52B-628B-5EC3-D5FE-9BAD4B1BBF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0951" y="979504"/>
            <a:ext cx="4267200" cy="342900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A5A62586-8055-2D85-8F84-CD73A4DEF851}"/>
              </a:ext>
            </a:extLst>
          </p:cNvPr>
          <p:cNvSpPr txBox="1"/>
          <p:nvPr/>
        </p:nvSpPr>
        <p:spPr>
          <a:xfrm>
            <a:off x="3282778" y="5643029"/>
            <a:ext cx="58571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etc...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97CE44F-996A-4F41-D623-4B9099606FD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4142" t="84519" r="26768" b="4377"/>
          <a:stretch/>
        </p:blipFill>
        <p:spPr>
          <a:xfrm>
            <a:off x="7957458" y="4548700"/>
            <a:ext cx="1710532" cy="1679104"/>
          </a:xfrm>
          <a:prstGeom prst="rect">
            <a:avLst/>
          </a:prstGeom>
          <a:ln>
            <a:solidFill>
              <a:schemeClr val="bg1"/>
            </a:solidFill>
          </a:ln>
        </p:spPr>
      </p:pic>
      <p:cxnSp>
        <p:nvCxnSpPr>
          <p:cNvPr id="6" name="Gerade Verbindung 5">
            <a:extLst>
              <a:ext uri="{FF2B5EF4-FFF2-40B4-BE49-F238E27FC236}">
                <a16:creationId xmlns:a16="http://schemas.microsoft.com/office/drawing/2014/main" id="{E0C88CA8-0BEB-1005-6C62-C04CB4774AB5}"/>
              </a:ext>
            </a:extLst>
          </p:cNvPr>
          <p:cNvCxnSpPr>
            <a:cxnSpLocks/>
          </p:cNvCxnSpPr>
          <p:nvPr/>
        </p:nvCxnSpPr>
        <p:spPr>
          <a:xfrm flipV="1">
            <a:off x="7957458" y="4002954"/>
            <a:ext cx="1783302" cy="54078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9">
            <a:extLst>
              <a:ext uri="{FF2B5EF4-FFF2-40B4-BE49-F238E27FC236}">
                <a16:creationId xmlns:a16="http://schemas.microsoft.com/office/drawing/2014/main" id="{4D105E73-B020-9360-6DAC-FEE11CBE62D1}"/>
              </a:ext>
            </a:extLst>
          </p:cNvPr>
          <p:cNvCxnSpPr>
            <a:cxnSpLocks/>
          </p:cNvCxnSpPr>
          <p:nvPr/>
        </p:nvCxnSpPr>
        <p:spPr>
          <a:xfrm flipH="1">
            <a:off x="9667990" y="4134928"/>
            <a:ext cx="239147" cy="40881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hteck 10">
            <a:extLst>
              <a:ext uri="{FF2B5EF4-FFF2-40B4-BE49-F238E27FC236}">
                <a16:creationId xmlns:a16="http://schemas.microsoft.com/office/drawing/2014/main" id="{F002C261-ADCE-D93A-8761-6882F1772294}"/>
              </a:ext>
            </a:extLst>
          </p:cNvPr>
          <p:cNvSpPr/>
          <p:nvPr/>
        </p:nvSpPr>
        <p:spPr>
          <a:xfrm>
            <a:off x="9740760" y="4002954"/>
            <a:ext cx="166377" cy="13197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9346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E8EFAD-27CD-145C-154D-EADADBC1A2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8978BEFB-6A78-DA80-2485-5273D3F13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20F7C-BF93-4466-BC21-85DC3EE2E0F0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05B7D95E-DD5A-5990-B363-4CB4227C9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D4A2AA24-FD70-9706-66B0-A2DB0646E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28</a:t>
            </a:fld>
            <a:endParaRPr lang="de-DE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B399C40B-4F76-268F-691E-186F08D07588}"/>
              </a:ext>
            </a:extLst>
          </p:cNvPr>
          <p:cNvSpPr txBox="1">
            <a:spLocks/>
          </p:cNvSpPr>
          <p:nvPr/>
        </p:nvSpPr>
        <p:spPr>
          <a:xfrm>
            <a:off x="9484056" y="836594"/>
            <a:ext cx="1992574" cy="5340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b="1" dirty="0"/>
              <a:t>The Timeline</a:t>
            </a: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B366884C-EE6C-8450-E47F-5903B50028D4}"/>
              </a:ext>
            </a:extLst>
          </p:cNvPr>
          <p:cNvSpPr txBox="1">
            <a:spLocks/>
          </p:cNvSpPr>
          <p:nvPr/>
        </p:nvSpPr>
        <p:spPr>
          <a:xfrm>
            <a:off x="8610600" y="1378483"/>
            <a:ext cx="627796" cy="5340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de-DE" sz="2000" dirty="0"/>
              <a:t>May</a:t>
            </a: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D9FDCF2B-5A73-2946-1045-AF6F1C7C46E1}"/>
              </a:ext>
            </a:extLst>
          </p:cNvPr>
          <p:cNvSpPr txBox="1">
            <a:spLocks/>
          </p:cNvSpPr>
          <p:nvPr/>
        </p:nvSpPr>
        <p:spPr>
          <a:xfrm>
            <a:off x="8366078" y="2650969"/>
            <a:ext cx="872318" cy="5340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de-DE" sz="2000" dirty="0"/>
              <a:t>June</a:t>
            </a: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AD559A82-152D-0B5E-BE96-F51DA557AF18}"/>
              </a:ext>
            </a:extLst>
          </p:cNvPr>
          <p:cNvSpPr txBox="1">
            <a:spLocks/>
          </p:cNvSpPr>
          <p:nvPr/>
        </p:nvSpPr>
        <p:spPr>
          <a:xfrm>
            <a:off x="8610600" y="3923455"/>
            <a:ext cx="627796" cy="5340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de-DE" sz="2000" dirty="0" err="1"/>
              <a:t>July</a:t>
            </a:r>
            <a:endParaRPr lang="de-DE" sz="2000" dirty="0"/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21EBD6A2-BD3D-0A5C-121D-DCDAF4933999}"/>
              </a:ext>
            </a:extLst>
          </p:cNvPr>
          <p:cNvSpPr txBox="1">
            <a:spLocks/>
          </p:cNvSpPr>
          <p:nvPr/>
        </p:nvSpPr>
        <p:spPr>
          <a:xfrm>
            <a:off x="7697337" y="836595"/>
            <a:ext cx="1541059" cy="5340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de-DE" sz="2400" b="1" dirty="0"/>
              <a:t>2025</a:t>
            </a:r>
            <a:endParaRPr lang="de-DE" sz="2000" b="1" dirty="0"/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9F47326D-EC4A-5E67-0FE7-62DC0C9260F2}"/>
              </a:ext>
            </a:extLst>
          </p:cNvPr>
          <p:cNvSpPr txBox="1">
            <a:spLocks/>
          </p:cNvSpPr>
          <p:nvPr/>
        </p:nvSpPr>
        <p:spPr>
          <a:xfrm>
            <a:off x="7944638" y="5195941"/>
            <a:ext cx="1331923" cy="5340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de-DE" sz="2000" dirty="0"/>
              <a:t>August</a:t>
            </a: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2CC793B6-08C9-41EE-0CC3-F54A00719610}"/>
              </a:ext>
            </a:extLst>
          </p:cNvPr>
          <p:cNvSpPr txBox="1">
            <a:spLocks/>
          </p:cNvSpPr>
          <p:nvPr/>
        </p:nvSpPr>
        <p:spPr>
          <a:xfrm>
            <a:off x="9484056" y="1924081"/>
            <a:ext cx="2576764" cy="7137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OPAHNIM is delivered to CERN and installed in CF-Cross</a:t>
            </a:r>
          </a:p>
          <a:p>
            <a:endParaRPr lang="en-US" sz="2000" dirty="0"/>
          </a:p>
          <a:p>
            <a:r>
              <a:rPr lang="en-US" sz="2000" dirty="0"/>
              <a:t>No Damage visible at this point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5341AAE9-6DD9-2B75-4DCD-BADAAF0B6146}"/>
              </a:ext>
            </a:extLst>
          </p:cNvPr>
          <p:cNvSpPr/>
          <p:nvPr/>
        </p:nvSpPr>
        <p:spPr>
          <a:xfrm>
            <a:off x="9238396" y="695443"/>
            <a:ext cx="245660" cy="13304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92CD246E-ED5C-AAA9-77BD-BD14147FB70A}"/>
              </a:ext>
            </a:extLst>
          </p:cNvPr>
          <p:cNvSpPr/>
          <p:nvPr/>
        </p:nvSpPr>
        <p:spPr>
          <a:xfrm>
            <a:off x="9240440" y="487066"/>
            <a:ext cx="245660" cy="13304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Pfeil nach unten 18">
            <a:extLst>
              <a:ext uri="{FF2B5EF4-FFF2-40B4-BE49-F238E27FC236}">
                <a16:creationId xmlns:a16="http://schemas.microsoft.com/office/drawing/2014/main" id="{3C5B1851-79CA-B348-4A39-8ECDAA4BA9C2}"/>
              </a:ext>
            </a:extLst>
          </p:cNvPr>
          <p:cNvSpPr/>
          <p:nvPr/>
        </p:nvSpPr>
        <p:spPr>
          <a:xfrm>
            <a:off x="9108587" y="906995"/>
            <a:ext cx="514830" cy="5403998"/>
          </a:xfrm>
          <a:prstGeom prst="downArrow">
            <a:avLst>
              <a:gd name="adj1" fmla="val 47533"/>
              <a:gd name="adj2" fmla="val 50000"/>
            </a:avLst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itel 1">
            <a:extLst>
              <a:ext uri="{FF2B5EF4-FFF2-40B4-BE49-F238E27FC236}">
                <a16:creationId xmlns:a16="http://schemas.microsoft.com/office/drawing/2014/main" id="{73CE9D9A-2A40-F797-5D43-6473FBC88367}"/>
              </a:ext>
            </a:extLst>
          </p:cNvPr>
          <p:cNvSpPr txBox="1">
            <a:spLocks/>
          </p:cNvSpPr>
          <p:nvPr/>
        </p:nvSpPr>
        <p:spPr>
          <a:xfrm>
            <a:off x="9484056" y="4482201"/>
            <a:ext cx="2576764" cy="7137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/>
              <a:t>Installation of OPHANIM onto </a:t>
            </a:r>
          </a:p>
          <a:p>
            <a:r>
              <a:rPr lang="en-US" sz="1400" dirty="0"/>
              <a:t>Anti-Sun</a:t>
            </a:r>
          </a:p>
          <a:p>
            <a:endParaRPr lang="en-US" sz="1400" dirty="0"/>
          </a:p>
          <a:p>
            <a:r>
              <a:rPr lang="en-US" sz="1400" dirty="0"/>
              <a:t>Extensive sensor damage as shown</a:t>
            </a:r>
          </a:p>
        </p:txBody>
      </p:sp>
      <p:pic>
        <p:nvPicPr>
          <p:cNvPr id="22" name="Grafik 21" descr="Ein Bild, das Silber enthält.&#10;&#10;Automatisch generierte Beschreibung mit mittlerer Zuverlässigkeit">
            <a:extLst>
              <a:ext uri="{FF2B5EF4-FFF2-40B4-BE49-F238E27FC236}">
                <a16:creationId xmlns:a16="http://schemas.microsoft.com/office/drawing/2014/main" id="{9F8920E6-9FD2-94B6-B751-0093D56C926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23" r="30025"/>
          <a:stretch/>
        </p:blipFill>
        <p:spPr>
          <a:xfrm>
            <a:off x="3083414" y="835199"/>
            <a:ext cx="4800207" cy="4891907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0D7E50D-A8DA-1323-A0F6-8656AEA498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008"/>
            <a:ext cx="6737527" cy="1325563"/>
          </a:xfrm>
        </p:spPr>
        <p:txBody>
          <a:bodyPr/>
          <a:lstStyle/>
          <a:p>
            <a:r>
              <a:rPr lang="de-DE" dirty="0" err="1"/>
              <a:t>Our</a:t>
            </a:r>
            <a:r>
              <a:rPr lang="de-DE" dirty="0"/>
              <a:t> Theory</a:t>
            </a:r>
          </a:p>
        </p:txBody>
      </p: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F900569F-FEA4-61C6-1DEA-EC30AC873001}"/>
              </a:ext>
            </a:extLst>
          </p:cNvPr>
          <p:cNvCxnSpPr>
            <a:cxnSpLocks/>
          </p:cNvCxnSpPr>
          <p:nvPr/>
        </p:nvCxnSpPr>
        <p:spPr>
          <a:xfrm flipH="1" flipV="1">
            <a:off x="5067300" y="2369749"/>
            <a:ext cx="1348091" cy="1667861"/>
          </a:xfrm>
          <a:prstGeom prst="straightConnector1">
            <a:avLst/>
          </a:prstGeom>
          <a:ln w="57150">
            <a:solidFill>
              <a:srgbClr val="FF0000">
                <a:alpha val="76078"/>
              </a:srgb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feld 28">
            <a:extLst>
              <a:ext uri="{FF2B5EF4-FFF2-40B4-BE49-F238E27FC236}">
                <a16:creationId xmlns:a16="http://schemas.microsoft.com/office/drawing/2014/main" id="{00CF8671-2C85-8B35-318F-CC7CCED943CB}"/>
              </a:ext>
            </a:extLst>
          </p:cNvPr>
          <p:cNvSpPr txBox="1"/>
          <p:nvPr/>
        </p:nvSpPr>
        <p:spPr>
          <a:xfrm>
            <a:off x="2959913" y="3344595"/>
            <a:ext cx="23055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FF0000"/>
                </a:solidFill>
              </a:rPr>
              <a:t>specs of dust /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microscopic debris</a:t>
            </a:r>
          </a:p>
        </p:txBody>
      </p:sp>
    </p:spTree>
    <p:extLst>
      <p:ext uri="{BB962C8B-B14F-4D97-AF65-F5344CB8AC3E}">
        <p14:creationId xmlns:p14="http://schemas.microsoft.com/office/powerpoint/2010/main" val="410724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E8EFAD-27CD-145C-154D-EADADBC1A2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8978BEFB-6A78-DA80-2485-5273D3F13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B05AE-E424-41AA-B4E0-FAAD3A3A99CF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05B7D95E-DD5A-5990-B363-4CB4227C9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D4A2AA24-FD70-9706-66B0-A2DB0646E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29</a:t>
            </a:fld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0D7E50D-A8DA-1323-A0F6-8656AEA498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008"/>
            <a:ext cx="10515600" cy="1325563"/>
          </a:xfrm>
        </p:spPr>
        <p:txBody>
          <a:bodyPr/>
          <a:lstStyle/>
          <a:p>
            <a:r>
              <a:rPr lang="de-DE" dirty="0"/>
              <a:t>A Potential Solution?</a:t>
            </a:r>
          </a:p>
        </p:txBody>
      </p:sp>
      <p:pic>
        <p:nvPicPr>
          <p:cNvPr id="7170" name="Picture 2" descr="Viewport Shutter CF150 Shutter Plate">
            <a:extLst>
              <a:ext uri="{FF2B5EF4-FFF2-40B4-BE49-F238E27FC236}">
                <a16:creationId xmlns:a16="http://schemas.microsoft.com/office/drawing/2014/main" id="{7A866488-8C39-2EF9-AB97-5E9087CBBC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7772" y="1698571"/>
            <a:ext cx="5576455" cy="4349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8455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D2C8C2-3B3F-49B4-FB4E-AA6FDCA6D4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FFE72DF4-6BC0-B5D6-FD1C-164C79C1A8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" y="-3599542"/>
            <a:ext cx="15687654" cy="10457544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1F828791-5AB1-9129-7FAE-7F854B4D7041}"/>
              </a:ext>
            </a:extLst>
          </p:cNvPr>
          <p:cNvSpPr txBox="1"/>
          <p:nvPr/>
        </p:nvSpPr>
        <p:spPr>
          <a:xfrm>
            <a:off x="815773" y="740230"/>
            <a:ext cx="7606332" cy="3999038"/>
          </a:xfrm>
          <a:prstGeom prst="rect">
            <a:avLst/>
          </a:prstGeom>
          <a:solidFill>
            <a:schemeClr val="bg1">
              <a:lumMod val="95000"/>
              <a:alpha val="78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144000" tIns="144000" rIns="144000" bIns="14400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defRPr>
            </a:lvl1pPr>
            <a:lvl2pPr marL="176213" indent="-176213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/>
            </a:lvl2pPr>
            <a:lvl3pPr marL="360363" indent="-18415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/>
            </a:lvl3pPr>
            <a:lvl4pPr marL="538163" indent="-17780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/>
            </a:lvl4pPr>
            <a:lvl5pPr marL="714375" indent="-176213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pPr marL="514350" indent="-514350">
              <a:buAutoNum type="arabicPeriod"/>
            </a:pPr>
            <a:r>
              <a:rPr lang="en-US" sz="4800" dirty="0">
                <a:solidFill>
                  <a:schemeClr val="tx1"/>
                </a:solidFill>
              </a:rPr>
              <a:t> System Architecture</a:t>
            </a:r>
          </a:p>
          <a:p>
            <a:pPr marL="514350" indent="-514350">
              <a:buAutoNum type="arabicPeriod"/>
            </a:pPr>
            <a:r>
              <a:rPr lang="en-US" sz="4800" dirty="0">
                <a:solidFill>
                  <a:schemeClr val="bg2">
                    <a:lumMod val="75000"/>
                  </a:schemeClr>
                </a:solidFill>
              </a:rPr>
              <a:t> Limits of the System</a:t>
            </a:r>
          </a:p>
          <a:p>
            <a:pPr marL="514350" indent="-514350">
              <a:buAutoNum type="arabicPeriod"/>
            </a:pPr>
            <a:r>
              <a:rPr lang="en-US" sz="4800" dirty="0">
                <a:solidFill>
                  <a:schemeClr val="bg2">
                    <a:lumMod val="75000"/>
                  </a:schemeClr>
                </a:solidFill>
              </a:rPr>
              <a:t> First </a:t>
            </a:r>
            <a:r>
              <a:rPr lang="en-US" sz="4800" dirty="0" err="1">
                <a:solidFill>
                  <a:schemeClr val="bg2">
                    <a:lumMod val="75000"/>
                  </a:schemeClr>
                </a:solidFill>
              </a:rPr>
              <a:t>Pbars</a:t>
            </a:r>
            <a:r>
              <a:rPr lang="en-US" sz="4800" dirty="0">
                <a:solidFill>
                  <a:schemeClr val="bg2">
                    <a:lumMod val="75000"/>
                  </a:schemeClr>
                </a:solidFill>
              </a:rPr>
              <a:t> and Damage</a:t>
            </a:r>
          </a:p>
          <a:p>
            <a:pPr marL="514350" indent="-514350">
              <a:buAutoNum type="arabicPeriod"/>
            </a:pPr>
            <a:r>
              <a:rPr lang="en-US" sz="4800" dirty="0">
                <a:solidFill>
                  <a:schemeClr val="bg2">
                    <a:lumMod val="75000"/>
                  </a:schemeClr>
                </a:solidFill>
              </a:rPr>
              <a:t> Resolution Assessment</a:t>
            </a:r>
          </a:p>
          <a:p>
            <a:pPr marL="514350" indent="-514350">
              <a:buAutoNum type="arabicPeriod"/>
            </a:pPr>
            <a:r>
              <a:rPr lang="en-US" sz="4800" dirty="0">
                <a:solidFill>
                  <a:schemeClr val="bg2">
                    <a:lumMod val="75000"/>
                  </a:schemeClr>
                </a:solidFill>
              </a:rPr>
              <a:t> Pattern!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8407298-D0FC-2541-6219-7810ADD74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41CCE-8605-45BA-9B8D-BAB33F2A7DF1}" type="datetime1">
              <a:rPr lang="de-DE" smtClean="0"/>
              <a:t>11.12.2025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4D1D56D-D52B-475C-52A8-2A424B255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76F0188-AFA6-91C0-3DA5-05E8281AE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B516A-CE73-4DDC-8D36-2918F228275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93447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E8EFAD-27CD-145C-154D-EADADBC1A2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31CF8C5C-8DFB-526F-B77B-9D93DF5536D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2323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8978BEFB-6A78-DA80-2485-5273D3F13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7CBE8-A598-4980-A2A2-7BF20401B368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05B7D95E-DD5A-5990-B363-4CB4227C9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D4A2AA24-FD70-9706-66B0-A2DB0646E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30</a:t>
            </a:fld>
            <a:endParaRPr lang="de-DE"/>
          </a:p>
        </p:txBody>
      </p:sp>
      <p:pic>
        <p:nvPicPr>
          <p:cNvPr id="8" name="Grafik 7" descr="Ein Bild, das Gebäude, Symmetrie, Quadrat, Schwarz enthält.&#10;&#10;Automatisch generierte Beschreibung">
            <a:extLst>
              <a:ext uri="{FF2B5EF4-FFF2-40B4-BE49-F238E27FC236}">
                <a16:creationId xmlns:a16="http://schemas.microsoft.com/office/drawing/2014/main" id="{68B96C69-F022-C459-F9D0-920B271529F4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3232" y="1021934"/>
            <a:ext cx="8945537" cy="5392578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293C6BD1-CF3A-8F06-8893-A402FDBF3F95}"/>
              </a:ext>
            </a:extLst>
          </p:cNvPr>
          <p:cNvSpPr txBox="1"/>
          <p:nvPr/>
        </p:nvSpPr>
        <p:spPr>
          <a:xfrm>
            <a:off x="3167448" y="191760"/>
            <a:ext cx="58571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Dead Pixel Mask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8CD9DD5C-61E7-AAE4-D651-FB6D021D2BA5}"/>
              </a:ext>
            </a:extLst>
          </p:cNvPr>
          <p:cNvSpPr txBox="1"/>
          <p:nvPr/>
        </p:nvSpPr>
        <p:spPr>
          <a:xfrm>
            <a:off x="10757798" y="3181311"/>
            <a:ext cx="11491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Dead:</a:t>
            </a:r>
          </a:p>
          <a:p>
            <a:r>
              <a:rPr lang="en-US" sz="20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513 </a:t>
            </a:r>
            <a:r>
              <a:rPr lang="en-US" sz="20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MPx</a:t>
            </a:r>
            <a:endParaRPr lang="en-US" sz="20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r>
              <a:rPr lang="en-US" sz="20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13.45 %</a:t>
            </a:r>
          </a:p>
        </p:txBody>
      </p:sp>
    </p:spTree>
    <p:extLst>
      <p:ext uri="{BB962C8B-B14F-4D97-AF65-F5344CB8AC3E}">
        <p14:creationId xmlns:p14="http://schemas.microsoft.com/office/powerpoint/2010/main" val="21151711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E8EFAD-27CD-145C-154D-EADADBC1A2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30D7E50D-A8DA-1323-A0F6-8656AEA4983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373008"/>
                <a:ext cx="10515600" cy="1325563"/>
              </a:xfrm>
            </p:spPr>
            <p:txBody>
              <a:bodyPr/>
              <a:lstStyle/>
              <a:p>
                <a:r>
                  <a:rPr lang="de-DE" dirty="0" err="1"/>
                  <a:t>Finally</a:t>
                </a:r>
                <a:r>
                  <a:rPr lang="de-DE" dirty="0"/>
                  <a:t>: First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</m:acc>
                  </m:oMath>
                </a14:m>
                <a:r>
                  <a:rPr lang="de-DE" dirty="0"/>
                  <a:t> on </a:t>
                </a:r>
                <a:r>
                  <a:rPr lang="de-DE" dirty="0" err="1"/>
                  <a:t>Ophanim</a:t>
                </a:r>
                <a:endParaRPr lang="de-DE" dirty="0"/>
              </a:p>
            </p:txBody>
          </p:sp>
        </mc:Choice>
        <mc:Fallback xmlns="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30D7E50D-A8DA-1323-A0F6-8656AEA4983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373008"/>
                <a:ext cx="10515600" cy="1325563"/>
              </a:xfrm>
              <a:blipFill>
                <a:blip r:embed="rId3"/>
                <a:stretch>
                  <a:fillRect l="-241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8978BEFB-6A78-DA80-2485-5273D3F13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39A18-EE5B-4CCB-8C67-F949D1CB31E3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05B7D95E-DD5A-5990-B363-4CB4227C9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D4A2AA24-FD70-9706-66B0-A2DB0646E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31</a:t>
            </a:fld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786697B-2468-141F-75F7-F73AF27230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0118" y="1822198"/>
            <a:ext cx="5231764" cy="376795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feld 4">
                <a:extLst>
                  <a:ext uri="{FF2B5EF4-FFF2-40B4-BE49-F238E27FC236}">
                    <a16:creationId xmlns:a16="http://schemas.microsoft.com/office/drawing/2014/main" id="{8AAD5487-D865-C627-EB6E-9C81F97C5AF6}"/>
                  </a:ext>
                </a:extLst>
              </p:cNvPr>
              <p:cNvSpPr txBox="1"/>
              <p:nvPr/>
            </p:nvSpPr>
            <p:spPr>
              <a:xfrm>
                <a:off x="8711882" y="2167292"/>
                <a:ext cx="3480118" cy="32008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/>
                  <a:t>Zero-Suppression Algorithm:</a:t>
                </a:r>
              </a:p>
              <a:p>
                <a:pPr algn="ctr"/>
                <a:endParaRPr lang="en-US" sz="2000" dirty="0"/>
              </a:p>
              <a:p>
                <a:pPr algn="ctr"/>
                <a:r>
                  <a:rPr lang="en-US" dirty="0"/>
                  <a:t>4.8 GB (uncompressed)</a:t>
                </a:r>
              </a:p>
              <a:p>
                <a:pPr algn="ctr"/>
                <a:endParaRPr lang="en-US" dirty="0"/>
              </a:p>
              <a:p>
                <a:pPr algn="ctr"/>
                <a:r>
                  <a:rPr lang="en-US" dirty="0"/>
                  <a:t>↓</a:t>
                </a:r>
              </a:p>
              <a:p>
                <a:pPr algn="ctr"/>
                <a:endParaRPr lang="en-US" dirty="0"/>
              </a:p>
              <a:p>
                <a:pPr algn="ctr"/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dirty="0"/>
                  <a:t>30MB per acquisition</a:t>
                </a:r>
              </a:p>
              <a:p>
                <a:pPr algn="ctr"/>
                <a:r>
                  <a:rPr lang="en-US" dirty="0"/>
                  <a:t>+ one uncompressed </a:t>
                </a:r>
              </a:p>
              <a:p>
                <a:pPr algn="ctr"/>
                <a:r>
                  <a:rPr lang="en-US" dirty="0"/>
                  <a:t>4.8 GB background / 2 </a:t>
                </a:r>
                <a:r>
                  <a:rPr lang="en-US" dirty="0" err="1"/>
                  <a:t>hrs</a:t>
                </a:r>
                <a:endParaRPr lang="en-US" dirty="0"/>
              </a:p>
              <a:p>
                <a:pPr algn="ctr"/>
                <a:endParaRPr lang="en-US" dirty="0"/>
              </a:p>
              <a:p>
                <a:pPr algn="ctr"/>
                <a:r>
                  <a:rPr lang="en-US" dirty="0"/>
                  <a:t>=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dirty="0"/>
                  <a:t>80 GB/day</a:t>
                </a:r>
              </a:p>
            </p:txBody>
          </p:sp>
        </mc:Choice>
        <mc:Fallback xmlns="">
          <p:sp>
            <p:nvSpPr>
              <p:cNvPr id="5" name="Textfeld 4">
                <a:extLst>
                  <a:ext uri="{FF2B5EF4-FFF2-40B4-BE49-F238E27FC236}">
                    <a16:creationId xmlns:a16="http://schemas.microsoft.com/office/drawing/2014/main" id="{8AAD5487-D865-C627-EB6E-9C81F97C5A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11882" y="2167292"/>
                <a:ext cx="3480118" cy="3200876"/>
              </a:xfrm>
              <a:prstGeom prst="rect">
                <a:avLst/>
              </a:prstGeom>
              <a:blipFill>
                <a:blip r:embed="rId5"/>
                <a:stretch>
                  <a:fillRect t="-791" b="-237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4D934695-CACB-F486-2EC4-4C82E21639D0}"/>
                  </a:ext>
                </a:extLst>
              </p:cNvPr>
              <p:cNvSpPr txBox="1"/>
              <p:nvPr/>
            </p:nvSpPr>
            <p:spPr>
              <a:xfrm>
                <a:off x="0" y="2167292"/>
                <a:ext cx="3480118" cy="15388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/>
                  <a:t>Flux (catch &amp; dump):</a:t>
                </a:r>
              </a:p>
              <a:p>
                <a:pPr algn="ctr"/>
                <a:endParaRPr lang="en-US" sz="2000" dirty="0"/>
              </a:p>
              <a:p>
                <a:pPr algn="ctr"/>
                <a:r>
                  <a:rPr lang="en-US" dirty="0"/>
                  <a:t>ca. 2500 </a:t>
                </a:r>
                <a:r>
                  <a:rPr lang="en-US" i="1" dirty="0" err="1"/>
                  <a:t>vertexable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</m:acc>
                  </m:oMath>
                </a14:m>
                <a:r>
                  <a:rPr lang="en-US" dirty="0"/>
                  <a:t> / shot </a:t>
                </a:r>
              </a:p>
              <a:p>
                <a:pPr algn="ctr"/>
                <a:r>
                  <a:rPr lang="en-US" dirty="0"/>
                  <a:t>on Ophanim </a:t>
                </a:r>
              </a:p>
              <a:p>
                <a:pPr algn="ctr"/>
                <a:r>
                  <a:rPr lang="en-US" dirty="0"/>
                  <a:t>(Area ca. 2440 mm^2)</a:t>
                </a:r>
              </a:p>
            </p:txBody>
          </p:sp>
        </mc:Choice>
        <mc:Fallback xmlns="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4D934695-CACB-F486-2EC4-4C82E21639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167292"/>
                <a:ext cx="3480118" cy="1538883"/>
              </a:xfrm>
              <a:prstGeom prst="rect">
                <a:avLst/>
              </a:prstGeom>
              <a:blipFill>
                <a:blip r:embed="rId6"/>
                <a:stretch>
                  <a:fillRect t="-1639" b="-573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810945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E8EFAD-27CD-145C-154D-EADADBC1A2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D7E50D-A8DA-1323-A0F6-8656AEA498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56123"/>
            <a:ext cx="10515600" cy="1458119"/>
          </a:xfrm>
        </p:spPr>
        <p:txBody>
          <a:bodyPr/>
          <a:lstStyle/>
          <a:p>
            <a:r>
              <a:rPr lang="de-DE" dirty="0"/>
              <a:t>And </a:t>
            </a:r>
            <a:r>
              <a:rPr lang="de-DE" dirty="0" err="1"/>
              <a:t>now</a:t>
            </a:r>
            <a:r>
              <a:rPr lang="de-DE" dirty="0"/>
              <a:t> </a:t>
            </a:r>
            <a:r>
              <a:rPr lang="de-DE" dirty="0" err="1"/>
              <a:t>some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…</a:t>
            </a:r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8978BEFB-6A78-DA80-2485-5273D3F13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7ABC1-C026-4E98-9C6D-4CB9D61F6914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05B7D95E-DD5A-5990-B363-4CB4227C9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D4A2AA24-FD70-9706-66B0-A2DB0646E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32</a:t>
            </a:fld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feld 2">
                <a:extLst>
                  <a:ext uri="{FF2B5EF4-FFF2-40B4-BE49-F238E27FC236}">
                    <a16:creationId xmlns:a16="http://schemas.microsoft.com/office/drawing/2014/main" id="{FA2EED54-C3A1-099B-3AE2-93F2A203302D}"/>
                  </a:ext>
                </a:extLst>
              </p:cNvPr>
              <p:cNvSpPr txBox="1"/>
              <p:nvPr/>
            </p:nvSpPr>
            <p:spPr>
              <a:xfrm>
                <a:off x="8785701" y="1975569"/>
                <a:ext cx="2639291" cy="1508105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000" i="1" dirty="0"/>
                  <a:t>The Starry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de-DE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de-DE" sz="2000" i="1" dirty="0"/>
                  <a:t> Night</a:t>
                </a:r>
              </a:p>
              <a:p>
                <a:endParaRPr lang="de-DE" dirty="0"/>
              </a:p>
              <a:p>
                <a:r>
                  <a:rPr lang="de-DE" b="1" dirty="0"/>
                  <a:t>Artist:</a:t>
                </a:r>
                <a:r>
                  <a:rPr lang="de-DE" dirty="0"/>
                  <a:t> 	</a:t>
                </a:r>
                <a:r>
                  <a:rPr lang="de-DE" dirty="0" err="1"/>
                  <a:t>AEgIS</a:t>
                </a:r>
                <a:r>
                  <a:rPr lang="de-DE" dirty="0"/>
                  <a:t> et al.</a:t>
                </a:r>
              </a:p>
              <a:p>
                <a:r>
                  <a:rPr lang="en-US" b="1" dirty="0"/>
                  <a:t>Year:</a:t>
                </a:r>
                <a:r>
                  <a:rPr lang="en-US" dirty="0"/>
                  <a:t>	2025</a:t>
                </a:r>
              </a:p>
              <a:p>
                <a:r>
                  <a:rPr lang="en-US" b="1" dirty="0"/>
                  <a:t>Medium:</a:t>
                </a:r>
                <a:r>
                  <a:rPr lang="en-US" dirty="0"/>
                  <a:t>	</a:t>
                </a:r>
                <a:r>
                  <a:rPr lang="de-DE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</m:acc>
                  </m:oMath>
                </a14:m>
                <a:r>
                  <a:rPr lang="de-DE" dirty="0"/>
                  <a:t> on Silicon</a:t>
                </a:r>
              </a:p>
            </p:txBody>
          </p:sp>
        </mc:Choice>
        <mc:Fallback xmlns="">
          <p:sp>
            <p:nvSpPr>
              <p:cNvPr id="3" name="Textfeld 2">
                <a:extLst>
                  <a:ext uri="{FF2B5EF4-FFF2-40B4-BE49-F238E27FC236}">
                    <a16:creationId xmlns:a16="http://schemas.microsoft.com/office/drawing/2014/main" id="{FA2EED54-C3A1-099B-3AE2-93F2A20330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5701" y="1975569"/>
                <a:ext cx="2639291" cy="1508105"/>
              </a:xfrm>
              <a:prstGeom prst="rect">
                <a:avLst/>
              </a:prstGeom>
              <a:blipFill>
                <a:blip r:embed="rId3"/>
                <a:stretch>
                  <a:fillRect l="-2381" t="-1667" b="-5833"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feld 6">
            <a:extLst>
              <a:ext uri="{FF2B5EF4-FFF2-40B4-BE49-F238E27FC236}">
                <a16:creationId xmlns:a16="http://schemas.microsoft.com/office/drawing/2014/main" id="{A13685EE-3028-7D6F-C7C1-113A7B69B8C9}"/>
              </a:ext>
            </a:extLst>
          </p:cNvPr>
          <p:cNvSpPr txBox="1"/>
          <p:nvPr/>
        </p:nvSpPr>
        <p:spPr>
          <a:xfrm>
            <a:off x="8592461" y="4042849"/>
            <a:ext cx="30257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In total (no catching): 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ca. 300e6</a:t>
            </a:r>
          </a:p>
          <a:p>
            <a:pPr algn="ctr"/>
            <a:r>
              <a:rPr lang="en-US" dirty="0"/>
              <a:t> </a:t>
            </a:r>
            <a:r>
              <a:rPr lang="en-US" i="1" dirty="0" err="1"/>
              <a:t>vertexable</a:t>
            </a:r>
            <a:r>
              <a:rPr lang="en-US" dirty="0"/>
              <a:t> </a:t>
            </a:r>
            <a:r>
              <a:rPr lang="en-US" dirty="0" err="1"/>
              <a:t>Pbars</a:t>
            </a:r>
            <a:r>
              <a:rPr lang="en-US" dirty="0"/>
              <a:t> collected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with / without degrader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B5258EF1-12EB-83B6-B81B-A110919FA4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885" y="1508552"/>
            <a:ext cx="6346914" cy="4817411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624CE167-77E2-9C38-DC79-AC51DB19F8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7008" y="1353225"/>
            <a:ext cx="5211866" cy="3622207"/>
          </a:xfrm>
          <a:prstGeom prst="rect">
            <a:avLst/>
          </a:prstGeom>
          <a:ln w="19050">
            <a:solidFill>
              <a:schemeClr val="bg1">
                <a:lumMod val="75000"/>
              </a:schemeClr>
            </a:solidFill>
          </a:ln>
        </p:spPr>
      </p:pic>
      <p:sp>
        <p:nvSpPr>
          <p:cNvPr id="16" name="Rechteck 15">
            <a:extLst>
              <a:ext uri="{FF2B5EF4-FFF2-40B4-BE49-F238E27FC236}">
                <a16:creationId xmlns:a16="http://schemas.microsoft.com/office/drawing/2014/main" id="{BA63A6EB-B8EB-6A43-ECCC-7FD3B5AA7226}"/>
              </a:ext>
            </a:extLst>
          </p:cNvPr>
          <p:cNvSpPr/>
          <p:nvPr/>
        </p:nvSpPr>
        <p:spPr>
          <a:xfrm>
            <a:off x="6785142" y="5458691"/>
            <a:ext cx="885606" cy="618071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Gerade Verbindung 17">
            <a:extLst>
              <a:ext uri="{FF2B5EF4-FFF2-40B4-BE49-F238E27FC236}">
                <a16:creationId xmlns:a16="http://schemas.microsoft.com/office/drawing/2014/main" id="{76EC653D-26D9-FC9B-1B41-6098790EE7C5}"/>
              </a:ext>
            </a:extLst>
          </p:cNvPr>
          <p:cNvCxnSpPr>
            <a:cxnSpLocks/>
          </p:cNvCxnSpPr>
          <p:nvPr/>
        </p:nvCxnSpPr>
        <p:spPr>
          <a:xfrm flipH="1" flipV="1">
            <a:off x="5978874" y="1353225"/>
            <a:ext cx="1691874" cy="410546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20">
            <a:extLst>
              <a:ext uri="{FF2B5EF4-FFF2-40B4-BE49-F238E27FC236}">
                <a16:creationId xmlns:a16="http://schemas.microsoft.com/office/drawing/2014/main" id="{DF71B33B-9B4F-81B1-F932-0F9BAD0F56F3}"/>
              </a:ext>
            </a:extLst>
          </p:cNvPr>
          <p:cNvCxnSpPr>
            <a:cxnSpLocks/>
          </p:cNvCxnSpPr>
          <p:nvPr/>
        </p:nvCxnSpPr>
        <p:spPr>
          <a:xfrm flipH="1" flipV="1">
            <a:off x="767008" y="4975432"/>
            <a:ext cx="6027929" cy="110133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696498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E8EFAD-27CD-145C-154D-EADADBC1A2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D7E50D-A8DA-1323-A0F6-8656AEA498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008"/>
            <a:ext cx="10515600" cy="1325563"/>
          </a:xfrm>
        </p:spPr>
        <p:txBody>
          <a:bodyPr/>
          <a:lstStyle/>
          <a:p>
            <a:r>
              <a:rPr lang="de-DE" dirty="0"/>
              <a:t>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Ophanim</a:t>
            </a:r>
            <a:r>
              <a:rPr lang="de-DE" dirty="0"/>
              <a:t> Sensor Boards</a:t>
            </a:r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8978BEFB-6A78-DA80-2485-5273D3F13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F51E4-6D15-4206-97B6-4F1D189B2D6E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05B7D95E-DD5A-5990-B363-4CB4227C9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D4A2AA24-FD70-9706-66B0-A2DB0646E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33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51122494-BF83-5E0E-DFA0-221E3ED5D1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4878" y="2514600"/>
            <a:ext cx="5338870" cy="3668026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9C8B9E25-1615-1ED8-DCCD-C40153D69C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340" y="2514600"/>
            <a:ext cx="5342784" cy="3668026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30656733-C7E3-FF69-B67E-23829F39C9D0}"/>
              </a:ext>
            </a:extLst>
          </p:cNvPr>
          <p:cNvSpPr txBox="1"/>
          <p:nvPr/>
        </p:nvSpPr>
        <p:spPr>
          <a:xfrm>
            <a:off x="1505532" y="1807905"/>
            <a:ext cx="32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+mj-lt"/>
                <a:ea typeface="+mj-ea"/>
                <a:cs typeface="+mj-cs"/>
              </a:rPr>
              <a:t>Board No. 1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B0A6A06-C39B-1E7D-D808-B95DE701CB51}"/>
              </a:ext>
            </a:extLst>
          </p:cNvPr>
          <p:cNvSpPr txBox="1"/>
          <p:nvPr/>
        </p:nvSpPr>
        <p:spPr>
          <a:xfrm>
            <a:off x="7484113" y="1807904"/>
            <a:ext cx="32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+mj-lt"/>
                <a:ea typeface="+mj-ea"/>
                <a:cs typeface="+mj-cs"/>
              </a:rPr>
              <a:t>Board No. 2</a:t>
            </a:r>
          </a:p>
        </p:txBody>
      </p:sp>
    </p:spTree>
    <p:extLst>
      <p:ext uri="{BB962C8B-B14F-4D97-AF65-F5344CB8AC3E}">
        <p14:creationId xmlns:p14="http://schemas.microsoft.com/office/powerpoint/2010/main" val="327042889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E8EFAD-27CD-145C-154D-EADADBC1A2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D7E50D-A8DA-1323-A0F6-8656AEA498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008"/>
            <a:ext cx="10515600" cy="1325563"/>
          </a:xfrm>
        </p:spPr>
        <p:txBody>
          <a:bodyPr/>
          <a:lstStyle/>
          <a:p>
            <a:r>
              <a:rPr lang="de-DE" dirty="0"/>
              <a:t>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Ophanim</a:t>
            </a:r>
            <a:r>
              <a:rPr lang="de-DE" dirty="0"/>
              <a:t> Sensor Boards</a:t>
            </a:r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8978BEFB-6A78-DA80-2485-5273D3F13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13C5F-7910-4F3F-AF33-798A07F0AA65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05B7D95E-DD5A-5990-B363-4CB4227C9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D4A2AA24-FD70-9706-66B0-A2DB0646E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34</a:t>
            </a:fld>
            <a:endParaRPr lang="de-DE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A62A0EDD-2DE1-A244-0B05-873284F1926D}"/>
              </a:ext>
            </a:extLst>
          </p:cNvPr>
          <p:cNvSpPr txBox="1"/>
          <p:nvPr/>
        </p:nvSpPr>
        <p:spPr>
          <a:xfrm>
            <a:off x="6095999" y="1912295"/>
            <a:ext cx="589423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Five original Sensor PCBs (5k€ total):</a:t>
            </a:r>
          </a:p>
          <a:p>
            <a:endParaRPr lang="en-US" sz="2000" dirty="0"/>
          </a:p>
          <a:p>
            <a:r>
              <a:rPr lang="en-US" sz="2000" dirty="0"/>
              <a:t>Sensor Board Nr. 1: 	First to be installed at </a:t>
            </a:r>
            <a:r>
              <a:rPr lang="en-US" sz="2000" dirty="0" err="1"/>
              <a:t>AEgIS</a:t>
            </a:r>
            <a:endParaRPr lang="en-US" sz="2000" dirty="0"/>
          </a:p>
          <a:p>
            <a:r>
              <a:rPr lang="en-US" sz="2000" dirty="0"/>
              <a:t>			</a:t>
            </a:r>
            <a:r>
              <a:rPr lang="en-US" sz="1600" dirty="0"/>
              <a:t>(6 Sensors defunct, remainder</a:t>
            </a:r>
          </a:p>
          <a:p>
            <a:r>
              <a:rPr lang="en-US" sz="1600" dirty="0"/>
              <a:t>			 significantly damaged)</a:t>
            </a:r>
          </a:p>
          <a:p>
            <a:endParaRPr lang="en-US" sz="2000" dirty="0"/>
          </a:p>
          <a:p>
            <a:r>
              <a:rPr lang="en-US" sz="2000" dirty="0"/>
              <a:t>Sensor Board Nr. 2: 	Currently installed at </a:t>
            </a:r>
            <a:r>
              <a:rPr lang="en-US" sz="2000" dirty="0" err="1"/>
              <a:t>AEgIS</a:t>
            </a:r>
            <a:endParaRPr lang="en-US" sz="2000" dirty="0"/>
          </a:p>
          <a:p>
            <a:r>
              <a:rPr lang="en-US" sz="2000" dirty="0"/>
              <a:t>			</a:t>
            </a:r>
            <a:r>
              <a:rPr lang="en-US" sz="1600" dirty="0"/>
              <a:t>(5 Sensors defunct, remainder in 				 perfect order)</a:t>
            </a:r>
          </a:p>
          <a:p>
            <a:endParaRPr lang="en-US" sz="2000" dirty="0"/>
          </a:p>
          <a:p>
            <a:r>
              <a:rPr lang="en-US" sz="2000" dirty="0"/>
              <a:t>Remaining Sensor Boards were needed to find process control &amp; integration testing -&gt; no longer available</a:t>
            </a:r>
          </a:p>
          <a:p>
            <a:endParaRPr lang="en-US" sz="2000" dirty="0"/>
          </a:p>
        </p:txBody>
      </p:sp>
      <p:pic>
        <p:nvPicPr>
          <p:cNvPr id="9" name="Grafik 8" descr="Ein Bild, das Roulette, Spiele, Hallensportarten, Kreis enthält.&#10;&#10;Automatisch generierte Beschreibung">
            <a:extLst>
              <a:ext uri="{FF2B5EF4-FFF2-40B4-BE49-F238E27FC236}">
                <a16:creationId xmlns:a16="http://schemas.microsoft.com/office/drawing/2014/main" id="{D6690304-8295-C9BA-6BC4-94CE6ECF8D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606" y="1907468"/>
            <a:ext cx="4896463" cy="3263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20296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E8EFAD-27CD-145C-154D-EADADBC1A2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D7E50D-A8DA-1323-A0F6-8656AEA498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008"/>
            <a:ext cx="10515600" cy="1325563"/>
          </a:xfrm>
        </p:spPr>
        <p:txBody>
          <a:bodyPr/>
          <a:lstStyle/>
          <a:p>
            <a:r>
              <a:rPr lang="de-DE" dirty="0"/>
              <a:t>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Ophanim</a:t>
            </a:r>
            <a:r>
              <a:rPr lang="de-DE" dirty="0"/>
              <a:t> Sensor Boards</a:t>
            </a:r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8978BEFB-6A78-DA80-2485-5273D3F13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FEA4D-56E6-4C34-9EED-F0D3D2E0CDC7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05B7D95E-DD5A-5990-B363-4CB4227C9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D4A2AA24-FD70-9706-66B0-A2DB0646E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35</a:t>
            </a:fld>
            <a:endParaRPr lang="de-DE"/>
          </a:p>
        </p:txBody>
      </p:sp>
      <p:pic>
        <p:nvPicPr>
          <p:cNvPr id="7" name="Grafik 6" descr="Ein Bild, das Kreis enthält.&#10;&#10;Automatisch generierte Beschreibung">
            <a:extLst>
              <a:ext uri="{FF2B5EF4-FFF2-40B4-BE49-F238E27FC236}">
                <a16:creationId xmlns:a16="http://schemas.microsoft.com/office/drawing/2014/main" id="{DA4BD678-0542-259D-5EB0-44E91115A7A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8" t="15260" r="3045" b="26765"/>
          <a:stretch/>
        </p:blipFill>
        <p:spPr>
          <a:xfrm>
            <a:off x="498762" y="1937987"/>
            <a:ext cx="8922327" cy="3950195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F6B0006C-021F-627A-70CA-CB10F07E0782}"/>
              </a:ext>
            </a:extLst>
          </p:cNvPr>
          <p:cNvSpPr txBox="1"/>
          <p:nvPr/>
        </p:nvSpPr>
        <p:spPr>
          <a:xfrm>
            <a:off x="9448800" y="2273134"/>
            <a:ext cx="2743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Wires of </a:t>
            </a:r>
          </a:p>
          <a:p>
            <a:pPr algn="ctr"/>
            <a:r>
              <a:rPr lang="en-US" dirty="0"/>
              <a:t>20 µm thickness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100 </a:t>
            </a:r>
            <a:r>
              <a:rPr lang="en-US" dirty="0" err="1"/>
              <a:t>Bondwires</a:t>
            </a:r>
            <a:endParaRPr lang="en-US" dirty="0"/>
          </a:p>
          <a:p>
            <a:pPr algn="ctr"/>
            <a:r>
              <a:rPr lang="en-US" dirty="0"/>
              <a:t>per Sensor</a:t>
            </a:r>
          </a:p>
          <a:p>
            <a:pPr algn="ctr"/>
            <a:r>
              <a:rPr lang="en-US" dirty="0"/>
              <a:t> 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DF2BE8FA-2564-9194-EC7C-9583E9304E3B}"/>
              </a:ext>
            </a:extLst>
          </p:cNvPr>
          <p:cNvSpPr txBox="1"/>
          <p:nvPr/>
        </p:nvSpPr>
        <p:spPr>
          <a:xfrm>
            <a:off x="9421089" y="4495628"/>
            <a:ext cx="27432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dirty="0"/>
              <a:t>Special </a:t>
            </a:r>
            <a:r>
              <a:rPr lang="de-DE" dirty="0" err="1"/>
              <a:t>Thanks</a:t>
            </a:r>
            <a:r>
              <a:rPr lang="de-DE" dirty="0"/>
              <a:t> </a:t>
            </a:r>
            <a:r>
              <a:rPr lang="de-DE" dirty="0" err="1"/>
              <a:t>to</a:t>
            </a:r>
            <a:endParaRPr lang="de-DE" dirty="0"/>
          </a:p>
          <a:p>
            <a:pPr algn="ctr"/>
            <a:endParaRPr lang="de-DE" dirty="0"/>
          </a:p>
          <a:p>
            <a:pPr algn="ctr"/>
            <a:r>
              <a:rPr lang="de-DE" dirty="0"/>
              <a:t>Herbert Schiffner</a:t>
            </a: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D9995A0A-2222-4289-188D-A7608CE7CD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7651" y="5406256"/>
            <a:ext cx="1505497" cy="3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30395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E8EFAD-27CD-145C-154D-EADADBC1A2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D7E50D-A8DA-1323-A0F6-8656AEA498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008"/>
            <a:ext cx="10515600" cy="1325563"/>
          </a:xfrm>
        </p:spPr>
        <p:txBody>
          <a:bodyPr/>
          <a:lstStyle/>
          <a:p>
            <a:r>
              <a:rPr lang="de-DE" dirty="0"/>
              <a:t>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Ophanim</a:t>
            </a:r>
            <a:r>
              <a:rPr lang="de-DE" dirty="0"/>
              <a:t> Sensor Boards</a:t>
            </a:r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8978BEFB-6A78-DA80-2485-5273D3F13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B6D0A-7EEE-4704-8033-990A1E7E0D8B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05B7D95E-DD5A-5990-B363-4CB4227C9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D4A2AA24-FD70-9706-66B0-A2DB0646E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36</a:t>
            </a:fld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A769D869-43AA-4B8A-E513-C270631598DC}"/>
              </a:ext>
            </a:extLst>
          </p:cNvPr>
          <p:cNvSpPr txBox="1"/>
          <p:nvPr/>
        </p:nvSpPr>
        <p:spPr>
          <a:xfrm>
            <a:off x="5652654" y="1987280"/>
            <a:ext cx="6303819" cy="2141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5 More Sensor Boards currently in Production</a:t>
            </a:r>
          </a:p>
          <a:p>
            <a:pPr marL="342900" indent="-342900">
              <a:buSzPct val="75000"/>
              <a:buFont typeface="Systemschrift Normal"/>
              <a:buChar char="➤"/>
            </a:pPr>
            <a:r>
              <a:rPr lang="en-US" sz="2000" dirty="0"/>
              <a:t>Delivery in Feb. 2026</a:t>
            </a:r>
          </a:p>
          <a:p>
            <a:endParaRPr lang="en-US" sz="2000" dirty="0"/>
          </a:p>
          <a:p>
            <a:pPr>
              <a:lnSpc>
                <a:spcPts val="3000"/>
              </a:lnSpc>
            </a:pPr>
            <a:r>
              <a:rPr lang="en-US" sz="2000" dirty="0"/>
              <a:t>Already in contact with specialized </a:t>
            </a:r>
            <a:r>
              <a:rPr lang="en-US" sz="2000" dirty="0" err="1"/>
              <a:t>wirebonding</a:t>
            </a:r>
            <a:r>
              <a:rPr lang="en-US" sz="2000" dirty="0"/>
              <a:t> company</a:t>
            </a:r>
          </a:p>
          <a:p>
            <a:pPr marL="342900" indent="-342900">
              <a:lnSpc>
                <a:spcPts val="3000"/>
              </a:lnSpc>
              <a:buSzPct val="75000"/>
              <a:buFont typeface="Systemschrift Normal"/>
              <a:buChar char="➤"/>
            </a:pPr>
            <a:r>
              <a:rPr lang="en-US" sz="2000" dirty="0"/>
              <a:t>More advanced process and QA</a:t>
            </a:r>
          </a:p>
          <a:p>
            <a:pPr marL="342900" indent="-342900">
              <a:lnSpc>
                <a:spcPts val="3000"/>
              </a:lnSpc>
              <a:buSzPct val="75000"/>
              <a:buFont typeface="Systemschrift Normal"/>
              <a:buChar char="➤"/>
            </a:pPr>
            <a:r>
              <a:rPr lang="en-US" sz="2000" dirty="0" err="1"/>
              <a:t>Pricerange</a:t>
            </a:r>
            <a:r>
              <a:rPr lang="en-US" sz="2000" dirty="0"/>
              <a:t> around 7.5 k€ for 3 Boards</a:t>
            </a:r>
          </a:p>
        </p:txBody>
      </p:sp>
      <p:pic>
        <p:nvPicPr>
          <p:cNvPr id="8" name="Grafik 7" descr="Ein Bild, das Kreis, Screenshot enthält.&#10;&#10;Automatisch generierte Beschreibung">
            <a:extLst>
              <a:ext uri="{FF2B5EF4-FFF2-40B4-BE49-F238E27FC236}">
                <a16:creationId xmlns:a16="http://schemas.microsoft.com/office/drawing/2014/main" id="{7DA36BC1-E62D-A83D-0367-6C1BE32867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527" y="1530079"/>
            <a:ext cx="4509572" cy="4471409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8BD5B07C-05F2-5E3A-B749-59DB947F4D8A}"/>
              </a:ext>
            </a:extLst>
          </p:cNvPr>
          <p:cNvSpPr txBox="1"/>
          <p:nvPr/>
        </p:nvSpPr>
        <p:spPr>
          <a:xfrm>
            <a:off x="4124587" y="5327921"/>
            <a:ext cx="560924" cy="46166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V2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8744925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409C94-A1A3-0990-9C19-E6A45085BF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B84D435C-81FD-BB40-8992-1210620624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" y="-3599542"/>
            <a:ext cx="15687654" cy="10457544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C939C0A1-6382-04B4-E18C-BAAA3549E00F}"/>
              </a:ext>
            </a:extLst>
          </p:cNvPr>
          <p:cNvSpPr txBox="1"/>
          <p:nvPr/>
        </p:nvSpPr>
        <p:spPr>
          <a:xfrm>
            <a:off x="815773" y="740230"/>
            <a:ext cx="7606332" cy="3999038"/>
          </a:xfrm>
          <a:prstGeom prst="rect">
            <a:avLst/>
          </a:prstGeom>
          <a:solidFill>
            <a:schemeClr val="bg1">
              <a:lumMod val="95000"/>
              <a:alpha val="78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144000" tIns="144000" rIns="144000" bIns="14400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defRPr>
            </a:lvl1pPr>
            <a:lvl2pPr marL="176213" indent="-176213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/>
            </a:lvl2pPr>
            <a:lvl3pPr marL="360363" indent="-18415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/>
            </a:lvl3pPr>
            <a:lvl4pPr marL="538163" indent="-17780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/>
            </a:lvl4pPr>
            <a:lvl5pPr marL="714375" indent="-176213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pPr marL="514350" indent="-514350">
              <a:buAutoNum type="arabicPeriod"/>
            </a:pPr>
            <a:r>
              <a:rPr lang="en-US" sz="4800" dirty="0">
                <a:solidFill>
                  <a:schemeClr val="bg2">
                    <a:lumMod val="75000"/>
                  </a:schemeClr>
                </a:solidFill>
              </a:rPr>
              <a:t> System Architecture</a:t>
            </a:r>
          </a:p>
          <a:p>
            <a:pPr marL="514350" indent="-514350">
              <a:buAutoNum type="arabicPeriod"/>
            </a:pPr>
            <a:r>
              <a:rPr lang="en-US" sz="4800" dirty="0">
                <a:solidFill>
                  <a:schemeClr val="bg2">
                    <a:lumMod val="75000"/>
                  </a:schemeClr>
                </a:solidFill>
              </a:rPr>
              <a:t> Limits of the System</a:t>
            </a:r>
          </a:p>
          <a:p>
            <a:pPr marL="514350" indent="-514350">
              <a:buAutoNum type="arabicPeriod"/>
            </a:pPr>
            <a:r>
              <a:rPr lang="en-US" sz="4800" dirty="0">
                <a:solidFill>
                  <a:schemeClr val="bg2">
                    <a:lumMod val="75000"/>
                  </a:schemeClr>
                </a:solidFill>
              </a:rPr>
              <a:t> First </a:t>
            </a:r>
            <a:r>
              <a:rPr lang="en-US" sz="4800" dirty="0" err="1">
                <a:solidFill>
                  <a:schemeClr val="bg2">
                    <a:lumMod val="75000"/>
                  </a:schemeClr>
                </a:solidFill>
              </a:rPr>
              <a:t>Pbars</a:t>
            </a:r>
            <a:r>
              <a:rPr lang="en-US" sz="4800" dirty="0">
                <a:solidFill>
                  <a:schemeClr val="bg2">
                    <a:lumMod val="75000"/>
                  </a:schemeClr>
                </a:solidFill>
              </a:rPr>
              <a:t> and Damage</a:t>
            </a:r>
          </a:p>
          <a:p>
            <a:pPr marL="514350" indent="-514350">
              <a:buAutoNum type="arabicPeriod"/>
            </a:pPr>
            <a:r>
              <a:rPr lang="en-US" sz="4800" dirty="0">
                <a:solidFill>
                  <a:schemeClr val="tx1"/>
                </a:solidFill>
              </a:rPr>
              <a:t> Resolution Assessment</a:t>
            </a:r>
          </a:p>
          <a:p>
            <a:pPr marL="514350" indent="-514350">
              <a:buAutoNum type="arabicPeriod"/>
            </a:pPr>
            <a:r>
              <a:rPr lang="en-US" sz="4800" dirty="0">
                <a:solidFill>
                  <a:schemeClr val="bg2">
                    <a:lumMod val="75000"/>
                  </a:schemeClr>
                </a:solidFill>
              </a:rPr>
              <a:t> Pattern!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6ABB60B-45CF-D9D0-B3AF-64B32169E2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6261C-86DC-4219-A53F-DD9154A396D0}" type="datetime1">
              <a:rPr lang="de-DE" smtClean="0"/>
              <a:t>11.12.2025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89E4CDA-0EBB-776E-7A42-CFE2D2103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3F7407D-5A23-1359-9F5B-833DB545E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B516A-CE73-4DDC-8D36-2918F2282756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94964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B0EF14-4551-2C41-39A4-4F51D588CF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112638-C0D8-1315-FF3A-D87A49381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008"/>
            <a:ext cx="10515600" cy="1325563"/>
          </a:xfrm>
        </p:spPr>
        <p:txBody>
          <a:bodyPr/>
          <a:lstStyle/>
          <a:p>
            <a:r>
              <a:rPr lang="de-DE" dirty="0" err="1"/>
              <a:t>Vertexing</a:t>
            </a:r>
            <a:r>
              <a:rPr lang="de-DE" dirty="0"/>
              <a:t> </a:t>
            </a:r>
            <a:r>
              <a:rPr lang="de-DE" dirty="0" err="1"/>
              <a:t>Algorithms</a:t>
            </a:r>
            <a:r>
              <a:rPr lang="de-DE" dirty="0"/>
              <a:t>: SOLD2</a:t>
            </a:r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C9120A4F-A845-4A2E-D165-3F649F3E00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65FDE-182E-41CE-9596-2B310F009A7B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E9E14CFB-BF38-830F-B4E1-C2C4AA96A7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00D9C819-8866-ABCB-1CC1-6DABC8315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38</a:t>
            </a:fld>
            <a:endParaRPr lang="de-DE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9E2717A0-4BF7-3CD9-5284-4392D314DE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5229921"/>
            <a:ext cx="10309698" cy="94704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SOLD2: Self-supervised Occlusion-aware Line Description and Detection (</a:t>
            </a:r>
            <a:r>
              <a:rPr lang="en-US" dirty="0" err="1"/>
              <a:t>Pautrat</a:t>
            </a:r>
            <a:r>
              <a:rPr lang="en-US" dirty="0"/>
              <a:t>  et. al.)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C7444E60-230A-134A-9F8B-2D3C42C85170}"/>
              </a:ext>
            </a:extLst>
          </p:cNvPr>
          <p:cNvSpPr/>
          <p:nvPr/>
        </p:nvSpPr>
        <p:spPr>
          <a:xfrm>
            <a:off x="838200" y="1788257"/>
            <a:ext cx="1800698" cy="84290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Feature Extraction</a:t>
            </a: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50B12B75-059E-D7AF-04EC-D7C14DA4D138}"/>
              </a:ext>
            </a:extLst>
          </p:cNvPr>
          <p:cNvSpPr/>
          <p:nvPr/>
        </p:nvSpPr>
        <p:spPr>
          <a:xfrm>
            <a:off x="838200" y="2996946"/>
            <a:ext cx="1800698" cy="84290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Line Detection with SOLD2</a:t>
            </a:r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8B46F925-B4B3-293E-745C-861AB9749F1C}"/>
              </a:ext>
            </a:extLst>
          </p:cNvPr>
          <p:cNvSpPr/>
          <p:nvPr/>
        </p:nvSpPr>
        <p:spPr>
          <a:xfrm>
            <a:off x="838200" y="4205635"/>
            <a:ext cx="1800698" cy="84290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Weighted Vertexing</a:t>
            </a:r>
          </a:p>
        </p:txBody>
      </p:sp>
      <p:pic>
        <p:nvPicPr>
          <p:cNvPr id="9" name="Grafik 8" descr="Ein Bild, das Screenshot, Dunkelheit enthält.&#10;&#10;KI-generierte Inhalte können fehlerhaft sein.">
            <a:extLst>
              <a:ext uri="{FF2B5EF4-FFF2-40B4-BE49-F238E27FC236}">
                <a16:creationId xmlns:a16="http://schemas.microsoft.com/office/drawing/2014/main" id="{B59B16C8-BC2D-CF8B-7BE2-CA11E2ADE4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38" t="35873" r="31145" b="30573"/>
          <a:stretch>
            <a:fillRect/>
          </a:stretch>
        </p:blipFill>
        <p:spPr>
          <a:xfrm>
            <a:off x="7627657" y="980267"/>
            <a:ext cx="3850889" cy="4068276"/>
          </a:xfrm>
          <a:prstGeom prst="rect">
            <a:avLst/>
          </a:prstGeom>
        </p:spPr>
      </p:pic>
      <p:pic>
        <p:nvPicPr>
          <p:cNvPr id="11" name="Grafik 10" descr="Ein Bild, das Screenshot enthält.&#10;&#10;KI-generierte Inhalte können fehlerhaft sein.">
            <a:extLst>
              <a:ext uri="{FF2B5EF4-FFF2-40B4-BE49-F238E27FC236}">
                <a16:creationId xmlns:a16="http://schemas.microsoft.com/office/drawing/2014/main" id="{C6AFB1F1-CC6C-34F9-AA9C-CDF8E470D6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06" t="34179" r="25732" b="23970"/>
          <a:stretch>
            <a:fillRect/>
          </a:stretch>
        </p:blipFill>
        <p:spPr>
          <a:xfrm>
            <a:off x="3300762" y="1788257"/>
            <a:ext cx="3850888" cy="3260286"/>
          </a:xfrm>
          <a:prstGeom prst="rect">
            <a:avLst/>
          </a:prstGeom>
        </p:spPr>
      </p:pic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E2A9DD4F-40AA-9A47-5BDD-2ED41AD48EE7}"/>
              </a:ext>
            </a:extLst>
          </p:cNvPr>
          <p:cNvCxnSpPr>
            <a:cxnSpLocks/>
            <a:stCxn id="4" idx="2"/>
            <a:endCxn id="5" idx="0"/>
          </p:cNvCxnSpPr>
          <p:nvPr/>
        </p:nvCxnSpPr>
        <p:spPr>
          <a:xfrm>
            <a:off x="1738549" y="2631165"/>
            <a:ext cx="0" cy="3657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8AABB461-0B28-1DC3-07DD-2068E43FA14D}"/>
              </a:ext>
            </a:extLst>
          </p:cNvPr>
          <p:cNvCxnSpPr>
            <a:cxnSpLocks/>
            <a:stCxn id="5" idx="2"/>
            <a:endCxn id="6" idx="0"/>
          </p:cNvCxnSpPr>
          <p:nvPr/>
        </p:nvCxnSpPr>
        <p:spPr>
          <a:xfrm>
            <a:off x="1738549" y="3839854"/>
            <a:ext cx="0" cy="3657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279560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42FE84-8FFD-02AA-4C5C-841212D03A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A09684-A930-97F8-EC10-C0EF23AA2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008"/>
            <a:ext cx="10515600" cy="1325563"/>
          </a:xfrm>
        </p:spPr>
        <p:txBody>
          <a:bodyPr/>
          <a:lstStyle/>
          <a:p>
            <a:r>
              <a:rPr lang="de-DE" dirty="0" err="1"/>
              <a:t>Vertexing</a:t>
            </a:r>
            <a:r>
              <a:rPr lang="de-DE" dirty="0"/>
              <a:t> </a:t>
            </a:r>
            <a:r>
              <a:rPr lang="de-DE" dirty="0" err="1"/>
              <a:t>Algorithms</a:t>
            </a:r>
            <a:r>
              <a:rPr lang="de-DE" dirty="0"/>
              <a:t>: SOLD2</a:t>
            </a:r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E2857756-8FE0-D6C8-664D-249766617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2E350-737D-4E35-9FF8-8292374693AE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052DDCB0-94C5-D8F4-BD1F-AC0D08138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C25114F6-D238-34ED-10BD-66A5D353A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39</a:t>
            </a:fld>
            <a:endParaRPr lang="de-DE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9DB10042-1707-CCA8-643B-3200C164C8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5229921"/>
            <a:ext cx="10309698" cy="94704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SOLD2: Self-supervised Occlusion-aware Line Description and Detection (</a:t>
            </a:r>
            <a:r>
              <a:rPr lang="en-US" dirty="0" err="1"/>
              <a:t>Pautrat</a:t>
            </a:r>
            <a:r>
              <a:rPr lang="en-US" dirty="0"/>
              <a:t>  et. al.)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8ED603D8-A2EB-B3AA-FD44-AB36E4AD4BCE}"/>
              </a:ext>
            </a:extLst>
          </p:cNvPr>
          <p:cNvSpPr/>
          <p:nvPr/>
        </p:nvSpPr>
        <p:spPr>
          <a:xfrm>
            <a:off x="838200" y="1788257"/>
            <a:ext cx="1800698" cy="84290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Feature Extraction</a:t>
            </a: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8BFF21B0-B7EB-7694-E6F4-1B16D57645AE}"/>
              </a:ext>
            </a:extLst>
          </p:cNvPr>
          <p:cNvSpPr/>
          <p:nvPr/>
        </p:nvSpPr>
        <p:spPr>
          <a:xfrm>
            <a:off x="838200" y="2996946"/>
            <a:ext cx="1800698" cy="84290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Line Detection with SOLD2</a:t>
            </a:r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6C7B1A94-763C-3907-8B39-691481A00774}"/>
              </a:ext>
            </a:extLst>
          </p:cNvPr>
          <p:cNvSpPr/>
          <p:nvPr/>
        </p:nvSpPr>
        <p:spPr>
          <a:xfrm>
            <a:off x="838200" y="4205635"/>
            <a:ext cx="1800698" cy="84290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Weighted Vertexing</a:t>
            </a:r>
          </a:p>
        </p:txBody>
      </p: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B6E8E134-3DDA-A67E-F2FA-A3C63DDC3A03}"/>
              </a:ext>
            </a:extLst>
          </p:cNvPr>
          <p:cNvCxnSpPr>
            <a:cxnSpLocks/>
            <a:stCxn id="4" idx="2"/>
            <a:endCxn id="5" idx="0"/>
          </p:cNvCxnSpPr>
          <p:nvPr/>
        </p:nvCxnSpPr>
        <p:spPr>
          <a:xfrm>
            <a:off x="1738549" y="2631165"/>
            <a:ext cx="0" cy="3657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EDB64AC2-A18C-F886-1332-34B3FCC067E8}"/>
              </a:ext>
            </a:extLst>
          </p:cNvPr>
          <p:cNvCxnSpPr>
            <a:cxnSpLocks/>
            <a:stCxn id="5" idx="2"/>
            <a:endCxn id="6" idx="0"/>
          </p:cNvCxnSpPr>
          <p:nvPr/>
        </p:nvCxnSpPr>
        <p:spPr>
          <a:xfrm>
            <a:off x="1738549" y="3839854"/>
            <a:ext cx="0" cy="3657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Grafik 21" descr="Ein Bild, das Screenshot, Transport, Flugzeug, Text enthält.&#10;&#10;KI-generierte Inhalte können fehlerhaft sein.">
            <a:extLst>
              <a:ext uri="{FF2B5EF4-FFF2-40B4-BE49-F238E27FC236}">
                <a16:creationId xmlns:a16="http://schemas.microsoft.com/office/drawing/2014/main" id="{3232C1B2-FBC7-8014-EA4C-5C041F169D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54" t="40678" r="35858" b="41626"/>
          <a:stretch>
            <a:fillRect/>
          </a:stretch>
        </p:blipFill>
        <p:spPr>
          <a:xfrm>
            <a:off x="3347386" y="2220311"/>
            <a:ext cx="3842816" cy="2417378"/>
          </a:xfrm>
          <a:prstGeom prst="rect">
            <a:avLst/>
          </a:prstGeom>
        </p:spPr>
      </p:pic>
      <p:sp>
        <p:nvSpPr>
          <p:cNvPr id="3" name="Inhaltsplatzhalter 6">
            <a:extLst>
              <a:ext uri="{FF2B5EF4-FFF2-40B4-BE49-F238E27FC236}">
                <a16:creationId xmlns:a16="http://schemas.microsoft.com/office/drawing/2014/main" id="{90CAB7ED-14A3-DF14-8B72-709243E0F18D}"/>
              </a:ext>
            </a:extLst>
          </p:cNvPr>
          <p:cNvSpPr txBox="1">
            <a:spLocks/>
          </p:cNvSpPr>
          <p:nvPr/>
        </p:nvSpPr>
        <p:spPr>
          <a:xfrm>
            <a:off x="7536366" y="2290803"/>
            <a:ext cx="3817434" cy="22240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Line Detector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sym typeface="Wingdings" panose="05000000000000000000" pitchFamily="2" charset="2"/>
              </a:rPr>
              <a:t> Struggling with Dots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522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6CD0C9-0E94-227F-FCD8-06498C10CD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46FE28-A03B-2CDA-2814-282E7765DD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008"/>
            <a:ext cx="10515600" cy="1325563"/>
          </a:xfrm>
        </p:spPr>
        <p:txBody>
          <a:bodyPr/>
          <a:lstStyle/>
          <a:p>
            <a:r>
              <a:rPr lang="de-DE" dirty="0"/>
              <a:t>Hardware </a:t>
            </a:r>
            <a:r>
              <a:rPr lang="de-DE" dirty="0" err="1"/>
              <a:t>Overview</a:t>
            </a:r>
            <a:endParaRPr lang="de-DE" dirty="0"/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F14048C4-EA0F-3221-FA89-EBAAECB41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C45E1-842D-495C-9A1C-073AB7D80670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F9D6BA9D-234C-E4BE-4257-FF2E45055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D2ED7DB6-44AC-B3D7-1EB4-037D0BD07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4</a:t>
            </a:fld>
            <a:endParaRPr lang="de-DE"/>
          </a:p>
        </p:txBody>
      </p:sp>
      <p:pic>
        <p:nvPicPr>
          <p:cNvPr id="81" name="Grafik 80">
            <a:extLst>
              <a:ext uri="{FF2B5EF4-FFF2-40B4-BE49-F238E27FC236}">
                <a16:creationId xmlns:a16="http://schemas.microsoft.com/office/drawing/2014/main" id="{981D5F8C-E983-9780-AC43-DD084C5CC9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4986" y="1565758"/>
            <a:ext cx="8465836" cy="4790592"/>
          </a:xfrm>
          <a:prstGeom prst="rect">
            <a:avLst/>
          </a:prstGeom>
        </p:spPr>
      </p:pic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DF1230B-5217-1985-36C7-192C679EC4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974629" y="3512600"/>
            <a:ext cx="2106881" cy="1253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000" dirty="0"/>
              <a:t>60 SONY IMX686 CMOS Sensors</a:t>
            </a:r>
          </a:p>
          <a:p>
            <a:pPr marL="0" indent="0">
              <a:buNone/>
            </a:pPr>
            <a:r>
              <a:rPr lang="de-DE" sz="2000" dirty="0">
                <a:sym typeface="Wingdings" panose="05000000000000000000" pitchFamily="2" charset="2"/>
              </a:rPr>
              <a:t> Total: 3850 MP</a:t>
            </a:r>
            <a:endParaRPr lang="de-DE" sz="2000" dirty="0"/>
          </a:p>
        </p:txBody>
      </p:sp>
      <p:sp>
        <p:nvSpPr>
          <p:cNvPr id="4" name="Geschweifte Klammer links 3">
            <a:extLst>
              <a:ext uri="{FF2B5EF4-FFF2-40B4-BE49-F238E27FC236}">
                <a16:creationId xmlns:a16="http://schemas.microsoft.com/office/drawing/2014/main" id="{C95095B9-A7DB-E8DA-A950-041C7122ACF3}"/>
              </a:ext>
            </a:extLst>
          </p:cNvPr>
          <p:cNvSpPr/>
          <p:nvPr/>
        </p:nvSpPr>
        <p:spPr>
          <a:xfrm>
            <a:off x="4144488" y="2695699"/>
            <a:ext cx="498764" cy="2596543"/>
          </a:xfrm>
          <a:prstGeom prst="leftBrac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93856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DC6CC7-6714-CC06-C9F8-9DCA0A2461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5F1B82-6DEA-32DD-3DE6-A9FC6DFFD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008"/>
            <a:ext cx="10515600" cy="1325563"/>
          </a:xfrm>
        </p:spPr>
        <p:txBody>
          <a:bodyPr/>
          <a:lstStyle/>
          <a:p>
            <a:r>
              <a:rPr lang="de-DE" dirty="0" err="1"/>
              <a:t>Vertexing</a:t>
            </a:r>
            <a:r>
              <a:rPr lang="de-DE" dirty="0"/>
              <a:t> </a:t>
            </a:r>
            <a:r>
              <a:rPr lang="de-DE" dirty="0" err="1"/>
              <a:t>Algorithms</a:t>
            </a:r>
            <a:r>
              <a:rPr lang="de-DE" dirty="0"/>
              <a:t>: ARIADNE</a:t>
            </a:r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A5EECBFE-E288-23F1-96AE-05828C013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7D62F-1B13-4510-9C95-0E8038FAE41E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32C6E024-4530-5ACC-25D6-E670306C9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E48EB0AD-CA9D-FAC3-850D-360E91AF3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40</a:t>
            </a:fld>
            <a:endParaRPr lang="de-DE"/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1DF0209F-907D-524A-CE6F-9EBB459FEB5C}"/>
              </a:ext>
            </a:extLst>
          </p:cNvPr>
          <p:cNvSpPr/>
          <p:nvPr/>
        </p:nvSpPr>
        <p:spPr>
          <a:xfrm>
            <a:off x="1907621" y="2130266"/>
            <a:ext cx="1800698" cy="842908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Feature Extraction</a:t>
            </a: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3782FAB8-3E1C-63CB-2242-77C557F4920E}"/>
              </a:ext>
            </a:extLst>
          </p:cNvPr>
          <p:cNvSpPr/>
          <p:nvPr/>
        </p:nvSpPr>
        <p:spPr>
          <a:xfrm>
            <a:off x="838200" y="3540070"/>
            <a:ext cx="3939540" cy="134053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Ellipse </a:t>
            </a:r>
            <a:r>
              <a:rPr lang="de-DE" dirty="0" err="1"/>
              <a:t>Detection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Combination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Gaussian</a:t>
            </a:r>
            <a:r>
              <a:rPr lang="de-DE" dirty="0"/>
              <a:t> </a:t>
            </a:r>
            <a:r>
              <a:rPr lang="de-DE" dirty="0" err="1"/>
              <a:t>Mixture</a:t>
            </a:r>
            <a:r>
              <a:rPr lang="de-DE" dirty="0"/>
              <a:t> Model and </a:t>
            </a:r>
            <a:r>
              <a:rPr lang="de-DE" dirty="0" err="1"/>
              <a:t>Bayesian</a:t>
            </a:r>
            <a:r>
              <a:rPr lang="de-DE" dirty="0"/>
              <a:t> Information </a:t>
            </a:r>
            <a:r>
              <a:rPr lang="de-DE" dirty="0" err="1"/>
              <a:t>Criterion</a:t>
            </a:r>
            <a:endParaRPr lang="en-US" dirty="0"/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2CA6AD80-BC76-17B0-D852-B672FEECDFF4}"/>
              </a:ext>
            </a:extLst>
          </p:cNvPr>
          <p:cNvSpPr/>
          <p:nvPr/>
        </p:nvSpPr>
        <p:spPr>
          <a:xfrm>
            <a:off x="1907621" y="5381569"/>
            <a:ext cx="1800698" cy="84290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Vertexing</a:t>
            </a:r>
          </a:p>
        </p:txBody>
      </p: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9858C904-CFDF-D056-F328-AA9CA351D57C}"/>
              </a:ext>
            </a:extLst>
          </p:cNvPr>
          <p:cNvCxnSpPr>
            <a:cxnSpLocks/>
            <a:stCxn id="4" idx="2"/>
            <a:endCxn id="5" idx="0"/>
          </p:cNvCxnSpPr>
          <p:nvPr/>
        </p:nvCxnSpPr>
        <p:spPr>
          <a:xfrm>
            <a:off x="2807970" y="2973174"/>
            <a:ext cx="0" cy="5668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8B103C39-80A0-6F13-2DD6-E160895B087E}"/>
              </a:ext>
            </a:extLst>
          </p:cNvPr>
          <p:cNvCxnSpPr>
            <a:cxnSpLocks/>
            <a:stCxn id="5" idx="2"/>
            <a:endCxn id="6" idx="0"/>
          </p:cNvCxnSpPr>
          <p:nvPr/>
        </p:nvCxnSpPr>
        <p:spPr>
          <a:xfrm>
            <a:off x="2807970" y="4880609"/>
            <a:ext cx="0" cy="5009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nhaltsplatzhalter 6">
            <a:extLst>
              <a:ext uri="{FF2B5EF4-FFF2-40B4-BE49-F238E27FC236}">
                <a16:creationId xmlns:a16="http://schemas.microsoft.com/office/drawing/2014/main" id="{D20992AF-046F-2588-53F0-F1BE9318CEA0}"/>
              </a:ext>
            </a:extLst>
          </p:cNvPr>
          <p:cNvSpPr txBox="1">
            <a:spLocks/>
          </p:cNvSpPr>
          <p:nvPr/>
        </p:nvSpPr>
        <p:spPr>
          <a:xfrm>
            <a:off x="7536366" y="2290803"/>
            <a:ext cx="3817434" cy="22240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pic>
        <p:nvPicPr>
          <p:cNvPr id="29" name="Grafik 28" descr="Ein Bild, das Dunkelheit, Laser, Kunst enthält.&#10;&#10;KI-generierte Inhalte können fehlerhaft sein.">
            <a:extLst>
              <a:ext uri="{FF2B5EF4-FFF2-40B4-BE49-F238E27FC236}">
                <a16:creationId xmlns:a16="http://schemas.microsoft.com/office/drawing/2014/main" id="{4BFA03E7-5BC1-A184-E931-37CE056CB9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5890" y="1328740"/>
            <a:ext cx="4934591" cy="2467296"/>
          </a:xfrm>
          <a:prstGeom prst="rect">
            <a:avLst/>
          </a:prstGeom>
        </p:spPr>
      </p:pic>
      <p:pic>
        <p:nvPicPr>
          <p:cNvPr id="31" name="Grafik 30" descr="Ein Bild, das Reihe, Farbigkeit, Screenshot, Kunst enthält.&#10;&#10;KI-generierte Inhalte können fehlerhaft sein.">
            <a:extLst>
              <a:ext uri="{FF2B5EF4-FFF2-40B4-BE49-F238E27FC236}">
                <a16:creationId xmlns:a16="http://schemas.microsoft.com/office/drawing/2014/main" id="{52949A7C-1706-A292-9177-CF8E90E94D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5890" y="3889055"/>
            <a:ext cx="4934588" cy="2467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07938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485162-B01F-3E0B-0823-F5E395A903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622579-2400-2625-E09C-DEB08D036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008"/>
            <a:ext cx="10515600" cy="1325563"/>
          </a:xfrm>
        </p:spPr>
        <p:txBody>
          <a:bodyPr/>
          <a:lstStyle/>
          <a:p>
            <a:r>
              <a:rPr lang="de-DE" dirty="0" err="1"/>
              <a:t>Vertexing</a:t>
            </a:r>
            <a:r>
              <a:rPr lang="de-DE" dirty="0"/>
              <a:t> </a:t>
            </a:r>
            <a:r>
              <a:rPr lang="de-DE" dirty="0" err="1"/>
              <a:t>Algorithms</a:t>
            </a:r>
            <a:r>
              <a:rPr lang="de-DE" dirty="0"/>
              <a:t>: ARIADNE</a:t>
            </a:r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53222BA1-BC7B-01FB-17B5-EBA3217C5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2EA76-65CF-480A-84AF-4E2490DBD2AC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0677269E-5567-8161-098E-2DA75AB87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 dirty="0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52385BC5-CC51-EAD7-D645-214552300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41</a:t>
            </a:fld>
            <a:endParaRPr lang="de-DE"/>
          </a:p>
        </p:txBody>
      </p:sp>
      <p:sp>
        <p:nvSpPr>
          <p:cNvPr id="3" name="Inhaltsplatzhalter 6">
            <a:extLst>
              <a:ext uri="{FF2B5EF4-FFF2-40B4-BE49-F238E27FC236}">
                <a16:creationId xmlns:a16="http://schemas.microsoft.com/office/drawing/2014/main" id="{62897C4A-B3E5-41AB-EC43-9D5FAA8A8338}"/>
              </a:ext>
            </a:extLst>
          </p:cNvPr>
          <p:cNvSpPr txBox="1">
            <a:spLocks/>
          </p:cNvSpPr>
          <p:nvPr/>
        </p:nvSpPr>
        <p:spPr>
          <a:xfrm>
            <a:off x="7536366" y="2290803"/>
            <a:ext cx="3817434" cy="22240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pic>
        <p:nvPicPr>
          <p:cNvPr id="8" name="Grafik 7" descr="Ein Bild, das Raum, Konstellation, Universum, Galaxie enthält.&#10;&#10;KI-generierte Inhalte können fehlerhaft sein.">
            <a:extLst>
              <a:ext uri="{FF2B5EF4-FFF2-40B4-BE49-F238E27FC236}">
                <a16:creationId xmlns:a16="http://schemas.microsoft.com/office/drawing/2014/main" id="{71D0047F-C190-2F67-4041-7D2694CA51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0" r="9127"/>
          <a:stretch>
            <a:fillRect/>
          </a:stretch>
        </p:blipFill>
        <p:spPr>
          <a:xfrm>
            <a:off x="277792" y="1357253"/>
            <a:ext cx="11609408" cy="4999097"/>
          </a:xfrm>
          <a:prstGeom prst="rect">
            <a:avLst/>
          </a:prstGeom>
        </p:spPr>
      </p:pic>
      <p:pic>
        <p:nvPicPr>
          <p:cNvPr id="7" name="Grafik 6" descr="Ein Bild, das Feuerwerk, Dunkelheit, Licht enthält.&#10;&#10;KI-generierte Inhalte können fehlerhaft sein.">
            <a:extLst>
              <a:ext uri="{FF2B5EF4-FFF2-40B4-BE49-F238E27FC236}">
                <a16:creationId xmlns:a16="http://schemas.microsoft.com/office/drawing/2014/main" id="{12CED39E-0152-F8C3-C791-35B072501BC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3490"/>
          <a:stretch>
            <a:fillRect/>
          </a:stretch>
        </p:blipFill>
        <p:spPr>
          <a:xfrm>
            <a:off x="5301205" y="1357253"/>
            <a:ext cx="6585995" cy="4997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769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E5470F-D43B-E266-A83A-7DBE325E6A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7729BB-535A-0E32-667F-D65E56C16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008"/>
            <a:ext cx="10515600" cy="1325563"/>
          </a:xfrm>
        </p:spPr>
        <p:txBody>
          <a:bodyPr/>
          <a:lstStyle/>
          <a:p>
            <a:r>
              <a:rPr lang="en-US" dirty="0"/>
              <a:t>Quantifying the Resolution</a:t>
            </a:r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1D44671F-1A47-0BF4-3CFB-47BB4DD93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19D91-410E-4647-A3B1-D6E6C355C876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D845ABA4-6733-23DD-200C-D0C3DFC4E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9FC11781-E520-7DBC-A3FF-9A70923C5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42</a:t>
            </a:fld>
            <a:endParaRPr lang="de-DE"/>
          </a:p>
        </p:txBody>
      </p:sp>
      <p:pic>
        <p:nvPicPr>
          <p:cNvPr id="4" name="Grafik 3" descr="Ein Bild, das Schwarzweiß, monochrom, Schatten enthält.&#10;&#10;Automatisch generierte Beschreibung">
            <a:extLst>
              <a:ext uri="{FF2B5EF4-FFF2-40B4-BE49-F238E27FC236}">
                <a16:creationId xmlns:a16="http://schemas.microsoft.com/office/drawing/2014/main" id="{E98F5962-1E96-A59D-7489-AB6DD5338D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5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2099169"/>
            <a:ext cx="5389418" cy="4048635"/>
          </a:xfrm>
          <a:prstGeom prst="rect">
            <a:avLst/>
          </a:prstGeom>
        </p:spPr>
      </p:pic>
      <p:pic>
        <p:nvPicPr>
          <p:cNvPr id="5" name="Grafik 4" descr="Ein Bild, das Schwarz, Screenshot, Dunkelheit, Nacht enthält.&#10;&#10;Automatisch generierte Beschreibung">
            <a:extLst>
              <a:ext uri="{FF2B5EF4-FFF2-40B4-BE49-F238E27FC236}">
                <a16:creationId xmlns:a16="http://schemas.microsoft.com/office/drawing/2014/main" id="{694D8C8A-5C1A-443A-C1C6-0EAE0C1E63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39300" y="2000277"/>
            <a:ext cx="5652700" cy="4246418"/>
          </a:xfrm>
          <a:prstGeom prst="rect">
            <a:avLst/>
          </a:prstGeom>
        </p:spPr>
      </p:pic>
      <p:sp>
        <p:nvSpPr>
          <p:cNvPr id="6" name="Pfeil nach rechts 5">
            <a:extLst>
              <a:ext uri="{FF2B5EF4-FFF2-40B4-BE49-F238E27FC236}">
                <a16:creationId xmlns:a16="http://schemas.microsoft.com/office/drawing/2014/main" id="{6D6B51A3-F4D6-FB9A-1D4F-6130FC0DF136}"/>
              </a:ext>
            </a:extLst>
          </p:cNvPr>
          <p:cNvSpPr/>
          <p:nvPr/>
        </p:nvSpPr>
        <p:spPr>
          <a:xfrm>
            <a:off x="5510754" y="3795174"/>
            <a:ext cx="907210" cy="65662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Pbars</a:t>
            </a:r>
            <a:endParaRPr lang="en-US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29C26773-7797-F292-B43D-90DFDC7BF027}"/>
              </a:ext>
            </a:extLst>
          </p:cNvPr>
          <p:cNvSpPr txBox="1"/>
          <p:nvPr/>
        </p:nvSpPr>
        <p:spPr>
          <a:xfrm rot="453348">
            <a:off x="4882277" y="5393413"/>
            <a:ext cx="2164164" cy="461665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Recap of 2023</a:t>
            </a:r>
          </a:p>
        </p:txBody>
      </p:sp>
    </p:spTree>
    <p:extLst>
      <p:ext uri="{BB962C8B-B14F-4D97-AF65-F5344CB8AC3E}">
        <p14:creationId xmlns:p14="http://schemas.microsoft.com/office/powerpoint/2010/main" val="365293066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E5470F-D43B-E266-A83A-7DBE325E6A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Screenshot, Reihe, Raum, Farbigkeit enthält.&#10;&#10;Automatisch generierte Beschreibung">
            <a:extLst>
              <a:ext uri="{FF2B5EF4-FFF2-40B4-BE49-F238E27FC236}">
                <a16:creationId xmlns:a16="http://schemas.microsoft.com/office/drawing/2014/main" id="{9EAF5D53-9E60-6417-4A3B-B2893B5A7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0713" y="1400351"/>
            <a:ext cx="7727291" cy="4775503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C7729BB-535A-0E32-667F-D65E56C16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008"/>
            <a:ext cx="10515600" cy="1325563"/>
          </a:xfrm>
        </p:spPr>
        <p:txBody>
          <a:bodyPr/>
          <a:lstStyle/>
          <a:p>
            <a:r>
              <a:rPr lang="en-US" dirty="0"/>
              <a:t>Quantifying the Resolution</a:t>
            </a:r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1D44671F-1A47-0BF4-3CFB-47BB4DD93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D2B50-CF40-42F3-9B10-2C419BD8B561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D845ABA4-6733-23DD-200C-D0C3DFC4E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9FC11781-E520-7DBC-A3FF-9A70923C5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43</a:t>
            </a:fld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29C26773-7797-F292-B43D-90DFDC7BF027}"/>
              </a:ext>
            </a:extLst>
          </p:cNvPr>
          <p:cNvSpPr txBox="1"/>
          <p:nvPr/>
        </p:nvSpPr>
        <p:spPr>
          <a:xfrm rot="453348">
            <a:off x="4882277" y="5393413"/>
            <a:ext cx="2164164" cy="461665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Recap of 2023</a:t>
            </a:r>
          </a:p>
        </p:txBody>
      </p:sp>
    </p:spTree>
    <p:extLst>
      <p:ext uri="{BB962C8B-B14F-4D97-AF65-F5344CB8AC3E}">
        <p14:creationId xmlns:p14="http://schemas.microsoft.com/office/powerpoint/2010/main" val="160194596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E5470F-D43B-E266-A83A-7DBE325E6A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5936CFA5-307C-649E-87A8-7C41BC237C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8159" y="1192977"/>
            <a:ext cx="7772400" cy="5163373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C7729BB-535A-0E32-667F-D65E56C16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008"/>
            <a:ext cx="10515600" cy="1325563"/>
          </a:xfrm>
        </p:spPr>
        <p:txBody>
          <a:bodyPr/>
          <a:lstStyle/>
          <a:p>
            <a:r>
              <a:rPr lang="en-US" dirty="0"/>
              <a:t>Quantifying the Resolution</a:t>
            </a:r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1D44671F-1A47-0BF4-3CFB-47BB4DD93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FE169-1397-47CD-99DE-435BC74FFDA1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D845ABA4-6733-23DD-200C-D0C3DFC4E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9FC11781-E520-7DBC-A3FF-9A70923C5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44</a:t>
            </a:fld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29C26773-7797-F292-B43D-90DFDC7BF027}"/>
              </a:ext>
            </a:extLst>
          </p:cNvPr>
          <p:cNvSpPr txBox="1"/>
          <p:nvPr/>
        </p:nvSpPr>
        <p:spPr>
          <a:xfrm rot="453348">
            <a:off x="6647577" y="4809213"/>
            <a:ext cx="2164164" cy="461665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Recap of 2023</a:t>
            </a:r>
          </a:p>
        </p:txBody>
      </p:sp>
    </p:spTree>
    <p:extLst>
      <p:ext uri="{BB962C8B-B14F-4D97-AF65-F5344CB8AC3E}">
        <p14:creationId xmlns:p14="http://schemas.microsoft.com/office/powerpoint/2010/main" val="246828931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F83D556-2DAD-315A-FE59-4C88A66FD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D15E3-36A5-470E-978A-43A5BF90FFED}" type="datetime1">
              <a:rPr lang="de-DE" smtClean="0"/>
              <a:t>11.12.2025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D06BC2A-0DE4-E8FB-CB97-D1A2A3AACC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Markus Münster &amp; Michael Berghold | Progress of OPHANIM in 2025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0E0C47F-50C8-E25A-77FA-D94E3896C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B516A-CE73-4DDC-8D36-2918F2282756}" type="slidenum">
              <a:rPr lang="en-US" smtClean="0"/>
              <a:t>45</a:t>
            </a:fld>
            <a:endParaRPr lang="en-US"/>
          </a:p>
        </p:txBody>
      </p:sp>
      <p:pic>
        <p:nvPicPr>
          <p:cNvPr id="11" name="Grafik 10" descr="Ein Bild, das Screenshot, Grau, Schwarz, nahtlos enthält.&#10;&#10;Automatisch generierte Beschreibung">
            <a:extLst>
              <a:ext uri="{FF2B5EF4-FFF2-40B4-BE49-F238E27FC236}">
                <a16:creationId xmlns:a16="http://schemas.microsoft.com/office/drawing/2014/main" id="{0BDDD9AE-860C-015D-76DC-6D2B935F43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150" y="2387600"/>
            <a:ext cx="4676562" cy="354914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Pfeil nach rechts 11">
                <a:extLst>
                  <a:ext uri="{FF2B5EF4-FFF2-40B4-BE49-F238E27FC236}">
                    <a16:creationId xmlns:a16="http://schemas.microsoft.com/office/drawing/2014/main" id="{0CE89CF2-BE0C-FE94-89B2-20374C023853}"/>
                  </a:ext>
                </a:extLst>
              </p:cNvPr>
              <p:cNvSpPr/>
              <p:nvPr/>
            </p:nvSpPr>
            <p:spPr>
              <a:xfrm>
                <a:off x="5301727" y="3833861"/>
                <a:ext cx="1588546" cy="656624"/>
              </a:xfrm>
              <a:prstGeom prst="rightArrow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100 keV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</m:acc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2" name="Pfeil nach rechts 11">
                <a:extLst>
                  <a:ext uri="{FF2B5EF4-FFF2-40B4-BE49-F238E27FC236}">
                    <a16:creationId xmlns:a16="http://schemas.microsoft.com/office/drawing/2014/main" id="{0CE89CF2-BE0C-FE94-89B2-20374C02385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1727" y="3833861"/>
                <a:ext cx="1588546" cy="656624"/>
              </a:xfrm>
              <a:prstGeom prst="rightArrow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hteck 14">
                <a:extLst>
                  <a:ext uri="{FF2B5EF4-FFF2-40B4-BE49-F238E27FC236}">
                    <a16:creationId xmlns:a16="http://schemas.microsoft.com/office/drawing/2014/main" id="{8AEC8518-6BA3-A8D0-81B9-B023CDD4949B}"/>
                  </a:ext>
                </a:extLst>
              </p:cNvPr>
              <p:cNvSpPr/>
              <p:nvPr/>
            </p:nvSpPr>
            <p:spPr>
              <a:xfrm>
                <a:off x="7309290" y="2387600"/>
                <a:ext cx="4676562" cy="354914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/>
                  <a:t>Grid Image with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de-DE" sz="2400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</m:acc>
                  </m:oMath>
                </a14:m>
                <a:r>
                  <a:rPr lang="en-US" sz="2400" dirty="0"/>
                  <a:t> ? </a:t>
                </a:r>
              </a:p>
            </p:txBody>
          </p:sp>
        </mc:Choice>
        <mc:Fallback xmlns="">
          <p:sp>
            <p:nvSpPr>
              <p:cNvPr id="15" name="Rechteck 14">
                <a:extLst>
                  <a:ext uri="{FF2B5EF4-FFF2-40B4-BE49-F238E27FC236}">
                    <a16:creationId xmlns:a16="http://schemas.microsoft.com/office/drawing/2014/main" id="{8AEC8518-6BA3-A8D0-81B9-B023CDD4949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9290" y="2387600"/>
                <a:ext cx="4676562" cy="354914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itel 1">
            <a:extLst>
              <a:ext uri="{FF2B5EF4-FFF2-40B4-BE49-F238E27FC236}">
                <a16:creationId xmlns:a16="http://schemas.microsoft.com/office/drawing/2014/main" id="{CCFED8C9-EC40-8AF2-27C1-26332657C1F7}"/>
              </a:ext>
            </a:extLst>
          </p:cNvPr>
          <p:cNvSpPr txBox="1">
            <a:spLocks/>
          </p:cNvSpPr>
          <p:nvPr/>
        </p:nvSpPr>
        <p:spPr>
          <a:xfrm>
            <a:off x="838200" y="37300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Quantifying the Resolution</a:t>
            </a:r>
          </a:p>
        </p:txBody>
      </p:sp>
    </p:spTree>
    <p:extLst>
      <p:ext uri="{BB962C8B-B14F-4D97-AF65-F5344CB8AC3E}">
        <p14:creationId xmlns:p14="http://schemas.microsoft.com/office/powerpoint/2010/main" val="313613259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6E6452B-426C-F602-DFAF-039BD8043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210FC-B710-4956-BACA-C0FE409AB54C}" type="datetime1">
              <a:rPr lang="de-DE" smtClean="0"/>
              <a:t>11.12.2025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007C4D6-8962-5038-8204-B48DDA30D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Markus Münster &amp; Michael Berghold | Progress of OPHANIM in 2025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4F476AD-9D9C-B7D5-7442-7F8C6441D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B516A-CE73-4DDC-8D36-2918F2282756}" type="slidenum">
              <a:rPr lang="en-US" smtClean="0"/>
              <a:t>46</a:t>
            </a:fld>
            <a:endParaRPr lang="en-US"/>
          </a:p>
        </p:txBody>
      </p:sp>
      <p:pic>
        <p:nvPicPr>
          <p:cNvPr id="9" name="Grafik 8" descr="Ein Bild, das Text, Screenshot, Diagramm, Reihe enthält.&#10;&#10;Automatisch generierte Beschreibung">
            <a:extLst>
              <a:ext uri="{FF2B5EF4-FFF2-40B4-BE49-F238E27FC236}">
                <a16:creationId xmlns:a16="http://schemas.microsoft.com/office/drawing/2014/main" id="{CCEE174C-F3F4-F34D-F2FB-9CA2AD06F9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750" y="1278712"/>
            <a:ext cx="9613900" cy="4899838"/>
          </a:xfrm>
          <a:prstGeom prst="rect">
            <a:avLst/>
          </a:prstGeom>
        </p:spPr>
      </p:pic>
      <p:sp>
        <p:nvSpPr>
          <p:cNvPr id="10" name="Titel 1">
            <a:extLst>
              <a:ext uri="{FF2B5EF4-FFF2-40B4-BE49-F238E27FC236}">
                <a16:creationId xmlns:a16="http://schemas.microsoft.com/office/drawing/2014/main" id="{60E7612E-F3E7-953D-C302-2871706BA8BF}"/>
              </a:ext>
            </a:extLst>
          </p:cNvPr>
          <p:cNvSpPr txBox="1">
            <a:spLocks/>
          </p:cNvSpPr>
          <p:nvPr/>
        </p:nvSpPr>
        <p:spPr>
          <a:xfrm>
            <a:off x="838200" y="37300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Quantifying the Resolution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CAF4F998-06D1-B492-57A3-75E049F2874E}"/>
              </a:ext>
            </a:extLst>
          </p:cNvPr>
          <p:cNvSpPr txBox="1"/>
          <p:nvPr/>
        </p:nvSpPr>
        <p:spPr>
          <a:xfrm rot="453348">
            <a:off x="7528517" y="2243814"/>
            <a:ext cx="2164164" cy="461665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58546711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>
            <a:extLst>
              <a:ext uri="{FF2B5EF4-FFF2-40B4-BE49-F238E27FC236}">
                <a16:creationId xmlns:a16="http://schemas.microsoft.com/office/drawing/2014/main" id="{687A7A6E-EE7A-536C-250A-0E0BA959E6B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7474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1016BA9-23C2-C3B2-CE6F-C646C9EE1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396AF-0E04-4922-878F-E6DFB32B5021}" type="datetime1">
              <a:rPr lang="de-DE" smtClean="0"/>
              <a:t>11.12.2025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ADAB336-8A4B-55D4-8E5E-A73E34E7D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053EDA8-9025-D2A0-B863-1E933168D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B516A-CE73-4DDC-8D36-2918F2282756}" type="slidenum">
              <a:rPr lang="en-US" smtClean="0"/>
              <a:t>47</a:t>
            </a:fld>
            <a:endParaRPr lang="en-US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E132378D-20FF-E500-8C7D-2220386824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346200"/>
            <a:ext cx="6045245" cy="4956766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6175F01-9B5A-47FE-7F90-62E05AD342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55" y="1350493"/>
            <a:ext cx="5761701" cy="4952473"/>
          </a:xfrm>
          <a:prstGeom prst="rect">
            <a:avLst/>
          </a:prstGeom>
        </p:spPr>
      </p:pic>
      <p:sp>
        <p:nvSpPr>
          <p:cNvPr id="11" name="Titel 1">
            <a:extLst>
              <a:ext uri="{FF2B5EF4-FFF2-40B4-BE49-F238E27FC236}">
                <a16:creationId xmlns:a16="http://schemas.microsoft.com/office/drawing/2014/main" id="{EF42D342-EB35-CACB-A410-13240F2BBF25}"/>
              </a:ext>
            </a:extLst>
          </p:cNvPr>
          <p:cNvSpPr txBox="1">
            <a:spLocks/>
          </p:cNvSpPr>
          <p:nvPr/>
        </p:nvSpPr>
        <p:spPr>
          <a:xfrm>
            <a:off x="838200" y="37300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Quantifying the Resolution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F6EAD028-0EC2-212A-9EE0-1E384C198944}"/>
              </a:ext>
            </a:extLst>
          </p:cNvPr>
          <p:cNvSpPr txBox="1"/>
          <p:nvPr/>
        </p:nvSpPr>
        <p:spPr>
          <a:xfrm>
            <a:off x="9931400" y="378678"/>
            <a:ext cx="22098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Misalignment?</a:t>
            </a:r>
          </a:p>
          <a:p>
            <a:r>
              <a:rPr lang="en-US" sz="2400" dirty="0">
                <a:solidFill>
                  <a:schemeClr val="bg1"/>
                </a:solidFill>
              </a:rPr>
              <a:t>B-Field?</a:t>
            </a:r>
          </a:p>
        </p:txBody>
      </p:sp>
    </p:spTree>
    <p:extLst>
      <p:ext uri="{BB962C8B-B14F-4D97-AF65-F5344CB8AC3E}">
        <p14:creationId xmlns:p14="http://schemas.microsoft.com/office/powerpoint/2010/main" val="151981824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213DBEB-0225-5C7C-D18E-F5A9E037A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92CB7-903D-4AB0-89AF-32255DA4A903}" type="datetime1">
              <a:rPr lang="de-DE" smtClean="0"/>
              <a:t>11.12.2025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8144567-6E6A-4557-7A6D-E79AA2840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Markus Münster &amp; Michael Berghold | Progress of OPHANIM in 2025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4B33E95-D4D9-64EC-8AA4-53ED5910D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B516A-CE73-4DDC-8D36-2918F2282756}" type="slidenum">
              <a:rPr lang="en-US" smtClean="0"/>
              <a:t>48</a:t>
            </a:fld>
            <a:endParaRPr lang="en-US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2D45C3D6-E6E3-158E-7AE7-857025953A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" y="1498600"/>
            <a:ext cx="6013274" cy="4560887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60ABB97E-A115-BBCC-5E8D-A0B17D24E6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V="1">
            <a:off x="6127928" y="1498602"/>
            <a:ext cx="6013272" cy="4560885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64AA4E1A-33AF-A98F-1118-F0EAC6C28D01}"/>
              </a:ext>
            </a:extLst>
          </p:cNvPr>
          <p:cNvSpPr txBox="1">
            <a:spLocks/>
          </p:cNvSpPr>
          <p:nvPr/>
        </p:nvSpPr>
        <p:spPr>
          <a:xfrm>
            <a:off x="838200" y="37300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Quantifying the Resolution (IMX682)</a:t>
            </a:r>
          </a:p>
        </p:txBody>
      </p:sp>
    </p:spTree>
    <p:extLst>
      <p:ext uri="{BB962C8B-B14F-4D97-AF65-F5344CB8AC3E}">
        <p14:creationId xmlns:p14="http://schemas.microsoft.com/office/powerpoint/2010/main" val="253378439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>
            <a:extLst>
              <a:ext uri="{FF2B5EF4-FFF2-40B4-BE49-F238E27FC236}">
                <a16:creationId xmlns:a16="http://schemas.microsoft.com/office/drawing/2014/main" id="{8F056764-D2C4-D43B-3F95-2EE920C274D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29"/>
          <a:stretch/>
        </p:blipFill>
        <p:spPr>
          <a:xfrm>
            <a:off x="5994400" y="2400984"/>
            <a:ext cx="6197600" cy="3561666"/>
          </a:xfrm>
          <a:prstGeom prst="rect">
            <a:avLst/>
          </a:prstGeom>
        </p:spPr>
      </p:pic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9D1E13D-DC1D-A2BC-C44E-A92267BA3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23C3C-06E2-4C60-A9EC-1B7D2297FBF1}" type="datetime1">
              <a:rPr lang="de-DE" smtClean="0"/>
              <a:t>11.12.2025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05D1CE6-F0FE-C9D3-940C-5B0923F2A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Markus Münster &amp; Michael Berghold | Progress of OPHANIM in 2025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A91620E-F73A-D27F-5366-E8F36453D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B516A-CE73-4DDC-8D36-2918F2282756}" type="slidenum">
              <a:rPr lang="en-US" smtClean="0"/>
              <a:t>49</a:t>
            </a:fld>
            <a:endParaRPr lang="en-US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CEEFFBF-876F-63B0-C878-37C7BC2BB79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98"/>
          <a:stretch/>
        </p:blipFill>
        <p:spPr>
          <a:xfrm>
            <a:off x="0" y="2400984"/>
            <a:ext cx="5994400" cy="3561666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5A0622DD-A6D6-276C-5B70-0C7B4DCF9C88}"/>
              </a:ext>
            </a:extLst>
          </p:cNvPr>
          <p:cNvSpPr txBox="1"/>
          <p:nvPr/>
        </p:nvSpPr>
        <p:spPr>
          <a:xfrm>
            <a:off x="1111250" y="3241696"/>
            <a:ext cx="2197100" cy="369332"/>
          </a:xfrm>
          <a:prstGeom prst="rect">
            <a:avLst/>
          </a:prstGeom>
          <a:noFill/>
          <a:ln>
            <a:solidFill>
              <a:srgbClr val="FF8C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8C00"/>
                </a:solidFill>
              </a:rPr>
              <a:t>Resolution</a:t>
            </a:r>
            <a:r>
              <a:rPr lang="en-US" sz="1600" dirty="0">
                <a:solidFill>
                  <a:srgbClr val="FF8C00"/>
                </a:solidFill>
              </a:rPr>
              <a:t> = 4.9 µm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B634681-4406-68E6-16F5-A7D160A50258}"/>
              </a:ext>
            </a:extLst>
          </p:cNvPr>
          <p:cNvSpPr txBox="1"/>
          <p:nvPr/>
        </p:nvSpPr>
        <p:spPr>
          <a:xfrm>
            <a:off x="1854200" y="3652637"/>
            <a:ext cx="7112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8C00"/>
                </a:solidFill>
                <a:sym typeface="Wingdings" pitchFamily="2" charset="2"/>
              </a:rPr>
              <a:t></a:t>
            </a:r>
            <a:endParaRPr lang="en-US" sz="2400" dirty="0">
              <a:solidFill>
                <a:srgbClr val="FF8C00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99E0CFF7-584D-985B-F5DC-563C101C3518}"/>
              </a:ext>
            </a:extLst>
          </p:cNvPr>
          <p:cNvSpPr txBox="1"/>
          <p:nvPr/>
        </p:nvSpPr>
        <p:spPr>
          <a:xfrm>
            <a:off x="6934200" y="3232710"/>
            <a:ext cx="2197100" cy="369332"/>
          </a:xfrm>
          <a:prstGeom prst="rect">
            <a:avLst/>
          </a:prstGeom>
          <a:noFill/>
          <a:ln>
            <a:solidFill>
              <a:srgbClr val="FF8C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8C00"/>
                </a:solidFill>
              </a:rPr>
              <a:t>Resolution</a:t>
            </a:r>
            <a:r>
              <a:rPr lang="en-US" sz="1600" dirty="0">
                <a:solidFill>
                  <a:srgbClr val="FF8C00"/>
                </a:solidFill>
              </a:rPr>
              <a:t> = 3 µm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2E9C605C-B434-4174-C0D4-1A8644D77EA6}"/>
              </a:ext>
            </a:extLst>
          </p:cNvPr>
          <p:cNvSpPr txBox="1"/>
          <p:nvPr/>
        </p:nvSpPr>
        <p:spPr>
          <a:xfrm>
            <a:off x="7677150" y="3664040"/>
            <a:ext cx="7112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FF8C00"/>
                </a:solidFill>
                <a:sym typeface="Wingdings" pitchFamily="2" charset="2"/>
              </a:rPr>
              <a:t>:/</a:t>
            </a:r>
            <a:endParaRPr lang="en-US" dirty="0">
              <a:solidFill>
                <a:srgbClr val="FF8C00"/>
              </a:solidFill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8C756DE1-361D-28B3-B33C-1D0FDCA445B3}"/>
              </a:ext>
            </a:extLst>
          </p:cNvPr>
          <p:cNvSpPr txBox="1"/>
          <p:nvPr/>
        </p:nvSpPr>
        <p:spPr>
          <a:xfrm>
            <a:off x="7877175" y="2068632"/>
            <a:ext cx="243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ARIADNE</a:t>
            </a:r>
          </a:p>
        </p:txBody>
      </p:sp>
      <p:sp>
        <p:nvSpPr>
          <p:cNvPr id="17" name="Titel 1">
            <a:extLst>
              <a:ext uri="{FF2B5EF4-FFF2-40B4-BE49-F238E27FC236}">
                <a16:creationId xmlns:a16="http://schemas.microsoft.com/office/drawing/2014/main" id="{AD4E7C46-13B5-23C0-C61D-6800C3076865}"/>
              </a:ext>
            </a:extLst>
          </p:cNvPr>
          <p:cNvSpPr txBox="1">
            <a:spLocks/>
          </p:cNvSpPr>
          <p:nvPr/>
        </p:nvSpPr>
        <p:spPr>
          <a:xfrm>
            <a:off x="838200" y="37300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Quantifying the Resolution (IMX682)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000418A-F52E-301A-58F1-CB17F9548782}"/>
              </a:ext>
            </a:extLst>
          </p:cNvPr>
          <p:cNvSpPr txBox="1"/>
          <p:nvPr/>
        </p:nvSpPr>
        <p:spPr>
          <a:xfrm>
            <a:off x="2092325" y="2068632"/>
            <a:ext cx="243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SOLD2</a:t>
            </a:r>
          </a:p>
        </p:txBody>
      </p:sp>
    </p:spTree>
    <p:extLst>
      <p:ext uri="{BB962C8B-B14F-4D97-AF65-F5344CB8AC3E}">
        <p14:creationId xmlns:p14="http://schemas.microsoft.com/office/powerpoint/2010/main" val="1465197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EA891F-929F-6D51-5370-96FFC62E9A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3DCE15-9152-B1C2-A02C-5B321C346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008"/>
            <a:ext cx="10515600" cy="1325563"/>
          </a:xfrm>
        </p:spPr>
        <p:txBody>
          <a:bodyPr/>
          <a:lstStyle/>
          <a:p>
            <a:r>
              <a:rPr lang="de-DE" dirty="0"/>
              <a:t>Host Driver: </a:t>
            </a:r>
            <a:r>
              <a:rPr lang="de-DE" dirty="0" err="1"/>
              <a:t>Overview</a:t>
            </a:r>
            <a:endParaRPr lang="de-DE" dirty="0"/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063B0B4C-126D-F542-4046-D05678174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4EFD3-B825-48EC-BB49-0CB313E43505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99480F19-29A9-6AB6-DFE0-14243F9AA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7F127AB2-B325-B929-685A-93ECCF5D0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5</a:t>
            </a:fld>
            <a:endParaRPr lang="de-DE"/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8E458202-B635-11DB-68FF-629508CA664E}"/>
              </a:ext>
            </a:extLst>
          </p:cNvPr>
          <p:cNvSpPr/>
          <p:nvPr/>
        </p:nvSpPr>
        <p:spPr>
          <a:xfrm>
            <a:off x="405038" y="4228339"/>
            <a:ext cx="1092200" cy="85245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Setup</a:t>
            </a: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C97A5EC4-4ED8-F7A0-E531-4B835387FEDF}"/>
              </a:ext>
            </a:extLst>
          </p:cNvPr>
          <p:cNvSpPr/>
          <p:nvPr/>
        </p:nvSpPr>
        <p:spPr>
          <a:xfrm>
            <a:off x="1926336" y="4228339"/>
            <a:ext cx="1800698" cy="84290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Arming for Transmission</a:t>
            </a:r>
          </a:p>
        </p:txBody>
      </p:sp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11452878-B9F6-B17E-EEE5-E93A970F4590}"/>
              </a:ext>
            </a:extLst>
          </p:cNvPr>
          <p:cNvSpPr/>
          <p:nvPr/>
        </p:nvSpPr>
        <p:spPr>
          <a:xfrm>
            <a:off x="4156132" y="4237890"/>
            <a:ext cx="1193800" cy="84290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Triggering</a:t>
            </a: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FCDD404D-F4EE-91A5-5E86-2D59B0E72AAB}"/>
              </a:ext>
            </a:extLst>
          </p:cNvPr>
          <p:cNvSpPr/>
          <p:nvPr/>
        </p:nvSpPr>
        <p:spPr>
          <a:xfrm>
            <a:off x="5779030" y="4237890"/>
            <a:ext cx="1379706" cy="84290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Data Reception</a:t>
            </a:r>
          </a:p>
        </p:txBody>
      </p:sp>
      <p:sp>
        <p:nvSpPr>
          <p:cNvPr id="15" name="Rechteck: abgerundete Ecken 14">
            <a:extLst>
              <a:ext uri="{FF2B5EF4-FFF2-40B4-BE49-F238E27FC236}">
                <a16:creationId xmlns:a16="http://schemas.microsoft.com/office/drawing/2014/main" id="{234409EC-BFAB-1B23-3BBD-C857217CF56E}"/>
              </a:ext>
            </a:extLst>
          </p:cNvPr>
          <p:cNvSpPr/>
          <p:nvPr/>
        </p:nvSpPr>
        <p:spPr>
          <a:xfrm>
            <a:off x="7587834" y="4237889"/>
            <a:ext cx="1945802" cy="84290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Post Acquisition Checks + Processing</a:t>
            </a:r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505A3974-D75B-406C-CBBD-BCE5D6C0B21F}"/>
              </a:ext>
            </a:extLst>
          </p:cNvPr>
          <p:cNvSpPr/>
          <p:nvPr/>
        </p:nvSpPr>
        <p:spPr>
          <a:xfrm>
            <a:off x="1134018" y="5749090"/>
            <a:ext cx="8399618" cy="503497"/>
          </a:xfrm>
          <a:prstGeom prst="round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Link Health Monitoring</a:t>
            </a:r>
          </a:p>
        </p:txBody>
      </p: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AE6E7A62-0F1B-1C0D-6358-9A92A9B68894}"/>
              </a:ext>
            </a:extLst>
          </p:cNvPr>
          <p:cNvCxnSpPr>
            <a:cxnSpLocks/>
            <a:stCxn id="8" idx="3"/>
            <a:endCxn id="9" idx="1"/>
          </p:cNvCxnSpPr>
          <p:nvPr/>
        </p:nvCxnSpPr>
        <p:spPr>
          <a:xfrm flipV="1">
            <a:off x="1497238" y="4649793"/>
            <a:ext cx="429098" cy="47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FABB77D8-D6E6-D10F-A4A2-E370845B280A}"/>
              </a:ext>
            </a:extLst>
          </p:cNvPr>
          <p:cNvCxnSpPr>
            <a:stCxn id="9" idx="3"/>
            <a:endCxn id="10" idx="1"/>
          </p:cNvCxnSpPr>
          <p:nvPr/>
        </p:nvCxnSpPr>
        <p:spPr>
          <a:xfrm>
            <a:off x="3727034" y="4649793"/>
            <a:ext cx="429098" cy="95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9D30AE30-A65E-A883-A368-7B9BEB207B9D}"/>
              </a:ext>
            </a:extLst>
          </p:cNvPr>
          <p:cNvCxnSpPr>
            <a:stCxn id="10" idx="3"/>
            <a:endCxn id="11" idx="1"/>
          </p:cNvCxnSpPr>
          <p:nvPr/>
        </p:nvCxnSpPr>
        <p:spPr>
          <a:xfrm>
            <a:off x="5349932" y="4659344"/>
            <a:ext cx="42909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1CDAEC26-89DC-B009-8673-200399E2D7D3}"/>
              </a:ext>
            </a:extLst>
          </p:cNvPr>
          <p:cNvCxnSpPr>
            <a:stCxn id="11" idx="3"/>
            <a:endCxn id="15" idx="1"/>
          </p:cNvCxnSpPr>
          <p:nvPr/>
        </p:nvCxnSpPr>
        <p:spPr>
          <a:xfrm flipV="1">
            <a:off x="7158736" y="4659343"/>
            <a:ext cx="429098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mit Pfeil 35">
            <a:extLst>
              <a:ext uri="{FF2B5EF4-FFF2-40B4-BE49-F238E27FC236}">
                <a16:creationId xmlns:a16="http://schemas.microsoft.com/office/drawing/2014/main" id="{2E793DBF-B7A5-2F31-EEBA-E4E6AC90667E}"/>
              </a:ext>
            </a:extLst>
          </p:cNvPr>
          <p:cNvCxnSpPr>
            <a:cxnSpLocks/>
            <a:stCxn id="8" idx="2"/>
            <a:endCxn id="19" idx="1"/>
          </p:cNvCxnSpPr>
          <p:nvPr/>
        </p:nvCxnSpPr>
        <p:spPr>
          <a:xfrm rot="16200000" flipH="1">
            <a:off x="582557" y="5449378"/>
            <a:ext cx="920042" cy="18288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hteck: abgerundete Ecken 38">
            <a:extLst>
              <a:ext uri="{FF2B5EF4-FFF2-40B4-BE49-F238E27FC236}">
                <a16:creationId xmlns:a16="http://schemas.microsoft.com/office/drawing/2014/main" id="{000070EE-002D-A9BF-1A05-8932139B68B1}"/>
              </a:ext>
            </a:extLst>
          </p:cNvPr>
          <p:cNvSpPr/>
          <p:nvPr/>
        </p:nvSpPr>
        <p:spPr>
          <a:xfrm>
            <a:off x="9960032" y="4237889"/>
            <a:ext cx="1808804" cy="84290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Prepare for next Transmission</a:t>
            </a:r>
          </a:p>
        </p:txBody>
      </p:sp>
      <p:cxnSp>
        <p:nvCxnSpPr>
          <p:cNvPr id="41" name="Gerade Verbindung mit Pfeil 40">
            <a:extLst>
              <a:ext uri="{FF2B5EF4-FFF2-40B4-BE49-F238E27FC236}">
                <a16:creationId xmlns:a16="http://schemas.microsoft.com/office/drawing/2014/main" id="{0C40DF87-82C8-9743-CB7B-824D53584EA6}"/>
              </a:ext>
            </a:extLst>
          </p:cNvPr>
          <p:cNvCxnSpPr>
            <a:stCxn id="15" idx="3"/>
            <a:endCxn id="39" idx="1"/>
          </p:cNvCxnSpPr>
          <p:nvPr/>
        </p:nvCxnSpPr>
        <p:spPr>
          <a:xfrm>
            <a:off x="9533636" y="4659343"/>
            <a:ext cx="42639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52196558-8BA9-714B-3E92-B4C13F9ECEDB}"/>
              </a:ext>
            </a:extLst>
          </p:cNvPr>
          <p:cNvCxnSpPr>
            <a:cxnSpLocks/>
            <a:stCxn id="19" idx="3"/>
            <a:endCxn id="39" idx="2"/>
          </p:cNvCxnSpPr>
          <p:nvPr/>
        </p:nvCxnSpPr>
        <p:spPr>
          <a:xfrm flipV="1">
            <a:off x="9533636" y="5080796"/>
            <a:ext cx="1330798" cy="92004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mit Pfeil 44">
            <a:extLst>
              <a:ext uri="{FF2B5EF4-FFF2-40B4-BE49-F238E27FC236}">
                <a16:creationId xmlns:a16="http://schemas.microsoft.com/office/drawing/2014/main" id="{D94983C9-8D04-A394-4985-A414AFD30180}"/>
              </a:ext>
            </a:extLst>
          </p:cNvPr>
          <p:cNvCxnSpPr>
            <a:cxnSpLocks/>
            <a:stCxn id="39" idx="0"/>
            <a:endCxn id="9" idx="0"/>
          </p:cNvCxnSpPr>
          <p:nvPr/>
        </p:nvCxnSpPr>
        <p:spPr>
          <a:xfrm rot="16200000" flipV="1">
            <a:off x="6840785" y="214239"/>
            <a:ext cx="9550" cy="8037749"/>
          </a:xfrm>
          <a:prstGeom prst="bentConnector3">
            <a:avLst>
              <a:gd name="adj1" fmla="val 3736042"/>
            </a:avLst>
          </a:prstGeom>
          <a:ln w="31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feld 2">
            <a:extLst>
              <a:ext uri="{FF2B5EF4-FFF2-40B4-BE49-F238E27FC236}">
                <a16:creationId xmlns:a16="http://schemas.microsoft.com/office/drawing/2014/main" id="{BF9A036E-1326-014A-46AD-5B27B4DAE4D7}"/>
              </a:ext>
            </a:extLst>
          </p:cNvPr>
          <p:cNvSpPr txBox="1"/>
          <p:nvPr/>
        </p:nvSpPr>
        <p:spPr>
          <a:xfrm>
            <a:off x="2195910" y="5048213"/>
            <a:ext cx="579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1-2s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35A89F6-39AD-D513-90CC-D9E52A45B8A3}"/>
              </a:ext>
            </a:extLst>
          </p:cNvPr>
          <p:cNvSpPr txBox="1"/>
          <p:nvPr/>
        </p:nvSpPr>
        <p:spPr>
          <a:xfrm>
            <a:off x="7770551" y="5086000"/>
            <a:ext cx="15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Ca. 35-40s atm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5C9E0B72-0931-79C5-F81A-F2E94C14F4D4}"/>
              </a:ext>
            </a:extLst>
          </p:cNvPr>
          <p:cNvSpPr txBox="1"/>
          <p:nvPr/>
        </p:nvSpPr>
        <p:spPr>
          <a:xfrm>
            <a:off x="5688359" y="5041097"/>
            <a:ext cx="15610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Depends on Exposure Time</a:t>
            </a:r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67CC7536-34A0-A643-8A07-1DA4A59FD2BC}"/>
              </a:ext>
            </a:extLst>
          </p:cNvPr>
          <p:cNvSpPr/>
          <p:nvPr/>
        </p:nvSpPr>
        <p:spPr>
          <a:xfrm>
            <a:off x="7441254" y="1613441"/>
            <a:ext cx="2301763" cy="84290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Go To Standby = Sensor Board Off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9B354069-91A7-8430-9EC3-4724BD636AD3}"/>
              </a:ext>
            </a:extLst>
          </p:cNvPr>
          <p:cNvSpPr txBox="1"/>
          <p:nvPr/>
        </p:nvSpPr>
        <p:spPr>
          <a:xfrm>
            <a:off x="3088495" y="5220727"/>
            <a:ext cx="1346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10s Timeout</a:t>
            </a: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77EA5F6E-7C75-BAB0-83C6-EF4FD9734792}"/>
              </a:ext>
            </a:extLst>
          </p:cNvPr>
          <p:cNvSpPr txBox="1"/>
          <p:nvPr/>
        </p:nvSpPr>
        <p:spPr>
          <a:xfrm>
            <a:off x="5060429" y="2421163"/>
            <a:ext cx="579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1-2s</a:t>
            </a:r>
          </a:p>
        </p:txBody>
      </p: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FBBC6AC8-6EFB-6B4F-8F8C-F08196383307}"/>
              </a:ext>
            </a:extLst>
          </p:cNvPr>
          <p:cNvCxnSpPr>
            <a:cxnSpLocks/>
            <a:stCxn id="6" idx="1"/>
            <a:endCxn id="33" idx="3"/>
          </p:cNvCxnSpPr>
          <p:nvPr/>
        </p:nvCxnSpPr>
        <p:spPr>
          <a:xfrm flipH="1">
            <a:off x="6978292" y="2034895"/>
            <a:ext cx="46296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17">
            <a:extLst>
              <a:ext uri="{FF2B5EF4-FFF2-40B4-BE49-F238E27FC236}">
                <a16:creationId xmlns:a16="http://schemas.microsoft.com/office/drawing/2014/main" id="{C032EF64-2CFB-F8B7-4514-89C84FB57EF1}"/>
              </a:ext>
            </a:extLst>
          </p:cNvPr>
          <p:cNvSpPr txBox="1"/>
          <p:nvPr/>
        </p:nvSpPr>
        <p:spPr>
          <a:xfrm>
            <a:off x="3388229" y="3362571"/>
            <a:ext cx="4642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After 10min Timeout or Automatic immediately</a:t>
            </a:r>
          </a:p>
        </p:txBody>
      </p:sp>
      <p:cxnSp>
        <p:nvCxnSpPr>
          <p:cNvPr id="29" name="Verbinder: gewinkelt 28">
            <a:extLst>
              <a:ext uri="{FF2B5EF4-FFF2-40B4-BE49-F238E27FC236}">
                <a16:creationId xmlns:a16="http://schemas.microsoft.com/office/drawing/2014/main" id="{E52DCAB1-85F3-5A52-99BE-EAF340AA7EEF}"/>
              </a:ext>
            </a:extLst>
          </p:cNvPr>
          <p:cNvCxnSpPr>
            <a:cxnSpLocks/>
            <a:stCxn id="9" idx="0"/>
            <a:endCxn id="6" idx="2"/>
          </p:cNvCxnSpPr>
          <p:nvPr/>
        </p:nvCxnSpPr>
        <p:spPr>
          <a:xfrm rot="5400000" flipH="1" flipV="1">
            <a:off x="4823415" y="459619"/>
            <a:ext cx="1771990" cy="5765451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hteck: abgerundete Ecken 32">
            <a:extLst>
              <a:ext uri="{FF2B5EF4-FFF2-40B4-BE49-F238E27FC236}">
                <a16:creationId xmlns:a16="http://schemas.microsoft.com/office/drawing/2014/main" id="{30A6633C-63C4-D203-7434-A4BAABB7F4BE}"/>
              </a:ext>
            </a:extLst>
          </p:cNvPr>
          <p:cNvSpPr/>
          <p:nvPr/>
        </p:nvSpPr>
        <p:spPr>
          <a:xfrm>
            <a:off x="3948262" y="1613441"/>
            <a:ext cx="3030030" cy="84290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Leave Standby = Sensor Board On + Set Sensor Config</a:t>
            </a:r>
          </a:p>
        </p:txBody>
      </p:sp>
      <p:cxnSp>
        <p:nvCxnSpPr>
          <p:cNvPr id="60" name="Verbinder: gewinkelt 59">
            <a:extLst>
              <a:ext uri="{FF2B5EF4-FFF2-40B4-BE49-F238E27FC236}">
                <a16:creationId xmlns:a16="http://schemas.microsoft.com/office/drawing/2014/main" id="{71822EF5-3DBD-EAAE-E4C6-281E6E6320EC}"/>
              </a:ext>
            </a:extLst>
          </p:cNvPr>
          <p:cNvCxnSpPr>
            <a:cxnSpLocks/>
            <a:stCxn id="33" idx="1"/>
          </p:cNvCxnSpPr>
          <p:nvPr/>
        </p:nvCxnSpPr>
        <p:spPr>
          <a:xfrm rot="10800000" flipV="1">
            <a:off x="2656114" y="2034895"/>
            <a:ext cx="1292148" cy="2193442"/>
          </a:xfrm>
          <a:prstGeom prst="bentConnector2">
            <a:avLst/>
          </a:prstGeom>
          <a:ln w="19050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Verbinder: gewinkelt 62">
            <a:extLst>
              <a:ext uri="{FF2B5EF4-FFF2-40B4-BE49-F238E27FC236}">
                <a16:creationId xmlns:a16="http://schemas.microsoft.com/office/drawing/2014/main" id="{527AB208-40BB-F954-B860-D491A6E47CF4}"/>
              </a:ext>
            </a:extLst>
          </p:cNvPr>
          <p:cNvCxnSpPr>
            <a:cxnSpLocks/>
            <a:stCxn id="10" idx="2"/>
            <a:endCxn id="9" idx="2"/>
          </p:cNvCxnSpPr>
          <p:nvPr/>
        </p:nvCxnSpPr>
        <p:spPr>
          <a:xfrm rot="5400000" flipH="1">
            <a:off x="3785084" y="4112849"/>
            <a:ext cx="9550" cy="1926347"/>
          </a:xfrm>
          <a:prstGeom prst="bentConnector3">
            <a:avLst>
              <a:gd name="adj1" fmla="val -4901445"/>
            </a:avLst>
          </a:prstGeom>
          <a:ln w="19050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hteck: abgerundete Ecken 74">
            <a:extLst>
              <a:ext uri="{FF2B5EF4-FFF2-40B4-BE49-F238E27FC236}">
                <a16:creationId xmlns:a16="http://schemas.microsoft.com/office/drawing/2014/main" id="{50BF9A76-82AB-3B2B-EE1D-2A248C5FED20}"/>
              </a:ext>
            </a:extLst>
          </p:cNvPr>
          <p:cNvSpPr/>
          <p:nvPr/>
        </p:nvSpPr>
        <p:spPr>
          <a:xfrm>
            <a:off x="290640" y="2603845"/>
            <a:ext cx="1320995" cy="84290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Turn Off RO Cards</a:t>
            </a:r>
          </a:p>
        </p:txBody>
      </p:sp>
      <p:cxnSp>
        <p:nvCxnSpPr>
          <p:cNvPr id="76" name="Gerade Verbindung mit Pfeil 44">
            <a:extLst>
              <a:ext uri="{FF2B5EF4-FFF2-40B4-BE49-F238E27FC236}">
                <a16:creationId xmlns:a16="http://schemas.microsoft.com/office/drawing/2014/main" id="{DFE43319-E6BC-C620-0AA7-9E330A33469F}"/>
              </a:ext>
            </a:extLst>
          </p:cNvPr>
          <p:cNvCxnSpPr>
            <a:cxnSpLocks/>
            <a:stCxn id="6" idx="0"/>
            <a:endCxn id="75" idx="0"/>
          </p:cNvCxnSpPr>
          <p:nvPr/>
        </p:nvCxnSpPr>
        <p:spPr>
          <a:xfrm rot="16200000" flipH="1" flipV="1">
            <a:off x="4276435" y="-1711856"/>
            <a:ext cx="990404" cy="7640998"/>
          </a:xfrm>
          <a:prstGeom prst="bentConnector3">
            <a:avLst>
              <a:gd name="adj1" fmla="val -23081"/>
            </a:avLst>
          </a:prstGeom>
          <a:ln w="3175">
            <a:solidFill>
              <a:schemeClr val="accent3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feld 79">
            <a:extLst>
              <a:ext uri="{FF2B5EF4-FFF2-40B4-BE49-F238E27FC236}">
                <a16:creationId xmlns:a16="http://schemas.microsoft.com/office/drawing/2014/main" id="{70E8D620-C79B-9C97-6920-F420463489B7}"/>
              </a:ext>
            </a:extLst>
          </p:cNvPr>
          <p:cNvSpPr txBox="1"/>
          <p:nvPr/>
        </p:nvSpPr>
        <p:spPr>
          <a:xfrm>
            <a:off x="502328" y="1816072"/>
            <a:ext cx="10029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After 2h </a:t>
            </a:r>
            <a:br>
              <a:rPr lang="en-US" dirty="0"/>
            </a:br>
            <a:r>
              <a:rPr lang="en-US" dirty="0"/>
              <a:t>Timeout</a:t>
            </a:r>
          </a:p>
        </p:txBody>
      </p:sp>
      <p:cxnSp>
        <p:nvCxnSpPr>
          <p:cNvPr id="81" name="Gerade Verbindung mit Pfeil 44">
            <a:extLst>
              <a:ext uri="{FF2B5EF4-FFF2-40B4-BE49-F238E27FC236}">
                <a16:creationId xmlns:a16="http://schemas.microsoft.com/office/drawing/2014/main" id="{A46A7EF5-A2AE-EE14-260F-D5C81A99AF6B}"/>
              </a:ext>
            </a:extLst>
          </p:cNvPr>
          <p:cNvCxnSpPr>
            <a:cxnSpLocks/>
            <a:stCxn id="75" idx="2"/>
            <a:endCxn id="8" idx="0"/>
          </p:cNvCxnSpPr>
          <p:nvPr/>
        </p:nvCxnSpPr>
        <p:spPr>
          <a:xfrm rot="5400000">
            <a:off x="560345" y="3837546"/>
            <a:ext cx="781586" cy="12700"/>
          </a:xfrm>
          <a:prstGeom prst="bentConnector3">
            <a:avLst>
              <a:gd name="adj1" fmla="val 50000"/>
            </a:avLst>
          </a:prstGeom>
          <a:ln w="3175">
            <a:solidFill>
              <a:schemeClr val="accent3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feld 87">
            <a:extLst>
              <a:ext uri="{FF2B5EF4-FFF2-40B4-BE49-F238E27FC236}">
                <a16:creationId xmlns:a16="http://schemas.microsoft.com/office/drawing/2014/main" id="{5A0ECB9A-338B-17BA-53E2-621BAC8D729F}"/>
              </a:ext>
            </a:extLst>
          </p:cNvPr>
          <p:cNvSpPr txBox="1"/>
          <p:nvPr/>
        </p:nvSpPr>
        <p:spPr>
          <a:xfrm>
            <a:off x="542457" y="5071247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15-30s</a:t>
            </a:r>
          </a:p>
        </p:txBody>
      </p:sp>
    </p:spTree>
    <p:extLst>
      <p:ext uri="{BB962C8B-B14F-4D97-AF65-F5344CB8AC3E}">
        <p14:creationId xmlns:p14="http://schemas.microsoft.com/office/powerpoint/2010/main" val="155101964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D7FDE3-E221-8959-CD60-D4AAC1D73E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02C2234A-0660-7794-7898-EACCE778FC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" y="-3599542"/>
            <a:ext cx="15687654" cy="10457544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3CD5CCF7-4100-0CBD-7148-7BC1F083522F}"/>
              </a:ext>
            </a:extLst>
          </p:cNvPr>
          <p:cNvSpPr txBox="1"/>
          <p:nvPr/>
        </p:nvSpPr>
        <p:spPr>
          <a:xfrm>
            <a:off x="815773" y="740230"/>
            <a:ext cx="7606332" cy="3999038"/>
          </a:xfrm>
          <a:prstGeom prst="rect">
            <a:avLst/>
          </a:prstGeom>
          <a:solidFill>
            <a:schemeClr val="bg1">
              <a:lumMod val="95000"/>
              <a:alpha val="78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144000" tIns="144000" rIns="144000" bIns="14400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defRPr>
            </a:lvl1pPr>
            <a:lvl2pPr marL="176213" indent="-176213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/>
            </a:lvl2pPr>
            <a:lvl3pPr marL="360363" indent="-18415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/>
            </a:lvl3pPr>
            <a:lvl4pPr marL="538163" indent="-17780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/>
            </a:lvl4pPr>
            <a:lvl5pPr marL="714375" indent="-176213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pPr marL="514350" indent="-514350">
              <a:buAutoNum type="arabicPeriod"/>
            </a:pPr>
            <a:r>
              <a:rPr lang="en-US" sz="4800" dirty="0">
                <a:solidFill>
                  <a:schemeClr val="bg2">
                    <a:lumMod val="75000"/>
                  </a:schemeClr>
                </a:solidFill>
              </a:rPr>
              <a:t> System Architecture</a:t>
            </a:r>
          </a:p>
          <a:p>
            <a:pPr marL="514350" indent="-514350">
              <a:buAutoNum type="arabicPeriod"/>
            </a:pPr>
            <a:r>
              <a:rPr lang="en-US" sz="4800" dirty="0">
                <a:solidFill>
                  <a:schemeClr val="bg2">
                    <a:lumMod val="75000"/>
                  </a:schemeClr>
                </a:solidFill>
              </a:rPr>
              <a:t> Limits of the System</a:t>
            </a:r>
          </a:p>
          <a:p>
            <a:pPr marL="514350" indent="-514350">
              <a:buAutoNum type="arabicPeriod"/>
            </a:pPr>
            <a:r>
              <a:rPr lang="en-US" sz="4800" dirty="0">
                <a:solidFill>
                  <a:schemeClr val="bg2">
                    <a:lumMod val="75000"/>
                  </a:schemeClr>
                </a:solidFill>
              </a:rPr>
              <a:t> First </a:t>
            </a:r>
            <a:r>
              <a:rPr lang="en-US" sz="4800" dirty="0" err="1">
                <a:solidFill>
                  <a:schemeClr val="bg2">
                    <a:lumMod val="75000"/>
                  </a:schemeClr>
                </a:solidFill>
              </a:rPr>
              <a:t>Pbars</a:t>
            </a:r>
            <a:r>
              <a:rPr lang="en-US" sz="4800" dirty="0">
                <a:solidFill>
                  <a:schemeClr val="bg2">
                    <a:lumMod val="75000"/>
                  </a:schemeClr>
                </a:solidFill>
              </a:rPr>
              <a:t> and Damage</a:t>
            </a:r>
          </a:p>
          <a:p>
            <a:pPr marL="514350" indent="-514350">
              <a:buAutoNum type="arabicPeriod"/>
            </a:pPr>
            <a:r>
              <a:rPr lang="en-US" sz="4800" dirty="0">
                <a:solidFill>
                  <a:schemeClr val="bg2">
                    <a:lumMod val="75000"/>
                  </a:schemeClr>
                </a:solidFill>
              </a:rPr>
              <a:t> Resolution Assessment</a:t>
            </a:r>
          </a:p>
          <a:p>
            <a:pPr marL="514350" indent="-514350">
              <a:buAutoNum type="arabicPeriod"/>
            </a:pPr>
            <a:r>
              <a:rPr lang="en-US" sz="4800" dirty="0">
                <a:solidFill>
                  <a:schemeClr val="tx1"/>
                </a:solidFill>
              </a:rPr>
              <a:t> Pattern!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3C8527D-83B4-F3F7-9CF4-A7AF80A2A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07152-8DF4-4771-B07B-BDC41BD131E9}" type="datetime1">
              <a:rPr lang="de-DE" smtClean="0"/>
              <a:t>11.12.2025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713405A-ACD7-8072-D504-DF95A5138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DD23B5F-0F11-DEAE-C552-BB0BC7FC6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B516A-CE73-4DDC-8D36-2918F2282756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58758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B012EB-B445-6473-89F8-DEC2FDBD8F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D72CCA-5154-20FE-CC2A-8AA804811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008"/>
            <a:ext cx="10515600" cy="1325563"/>
          </a:xfrm>
        </p:spPr>
        <p:txBody>
          <a:bodyPr/>
          <a:lstStyle/>
          <a:p>
            <a:r>
              <a:rPr lang="de-DE" dirty="0"/>
              <a:t>100keV </a:t>
            </a:r>
            <a:r>
              <a:rPr lang="de-DE" dirty="0" err="1"/>
              <a:t>Pbars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ELENA</a:t>
            </a:r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015FCF41-1667-F63F-3CFD-3287D0C35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CFB37-7A8E-47D9-9BC2-126301CDBBBA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3FB1704F-9221-A74C-8BBF-E62256215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9C5CF2D1-1377-668E-A20F-EB65C75CF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51</a:t>
            </a:fld>
            <a:endParaRPr lang="de-DE"/>
          </a:p>
        </p:txBody>
      </p:sp>
      <p:pic>
        <p:nvPicPr>
          <p:cNvPr id="4" name="Grafik 3" descr="Ein Bild, das Text, Screenshot, Diagramm, Reihe enthält.&#10;&#10;KI-generierte Inhalte können fehlerhaft sein.">
            <a:extLst>
              <a:ext uri="{FF2B5EF4-FFF2-40B4-BE49-F238E27FC236}">
                <a16:creationId xmlns:a16="http://schemas.microsoft.com/office/drawing/2014/main" id="{7BC8A787-92D7-3039-FDA9-2B2A719073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098" y="2307028"/>
            <a:ext cx="6206344" cy="3103172"/>
          </a:xfrm>
          <a:prstGeom prst="rect">
            <a:avLst/>
          </a:prstGeom>
        </p:spPr>
      </p:pic>
      <p:pic>
        <p:nvPicPr>
          <p:cNvPr id="6" name="Grafik 5" descr="Ein Bild, das Schwarzweiß, monochrome Fotografie, Text, weiß enthält.&#10;&#10;KI-generierte Inhalte können fehlerhaft sein.">
            <a:extLst>
              <a:ext uri="{FF2B5EF4-FFF2-40B4-BE49-F238E27FC236}">
                <a16:creationId xmlns:a16="http://schemas.microsoft.com/office/drawing/2014/main" id="{E3FB5ED7-52ED-3C94-8277-C5101DD36A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58" y="1552069"/>
            <a:ext cx="5529980" cy="4195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98887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DF200F-D66E-CBC0-69CF-8C3A23D374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65E31E-A3D3-CCED-FB74-2BBCF29A1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008"/>
            <a:ext cx="10515600" cy="1325563"/>
          </a:xfrm>
        </p:spPr>
        <p:txBody>
          <a:bodyPr/>
          <a:lstStyle/>
          <a:p>
            <a:r>
              <a:rPr lang="de-DE" dirty="0"/>
              <a:t>Non-</a:t>
            </a:r>
            <a:r>
              <a:rPr lang="de-DE" dirty="0" err="1"/>
              <a:t>monochromatic</a:t>
            </a:r>
            <a:r>
              <a:rPr lang="de-DE" dirty="0"/>
              <a:t> </a:t>
            </a:r>
            <a:r>
              <a:rPr lang="de-DE" dirty="0" err="1"/>
              <a:t>Pbars</a:t>
            </a:r>
            <a:endParaRPr lang="de-DE" dirty="0"/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0886EB65-9900-6829-8407-F5089CE34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03CB4-A74F-4DCD-818D-40611EC21D13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601AA3F7-64E6-68E6-1B03-FADEFB325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22FA9428-A34A-83AC-4E0D-04F73E269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52</a:t>
            </a:fld>
            <a:endParaRPr lang="de-DE"/>
          </a:p>
        </p:txBody>
      </p:sp>
      <p:pic>
        <p:nvPicPr>
          <p:cNvPr id="5" name="Grafik 4" descr="Ein Bild, das Muster, Schwarzweiß, monochrom, Kunst enthält.&#10;&#10;KI-generierte Inhalte können fehlerhaft sein.">
            <a:extLst>
              <a:ext uri="{FF2B5EF4-FFF2-40B4-BE49-F238E27FC236}">
                <a16:creationId xmlns:a16="http://schemas.microsoft.com/office/drawing/2014/main" id="{6212CAA8-42B4-8F93-3E89-7FE5A85AAF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841" y="1349995"/>
            <a:ext cx="6204284" cy="4707447"/>
          </a:xfrm>
          <a:prstGeom prst="rect">
            <a:avLst/>
          </a:prstGeom>
        </p:spPr>
      </p:pic>
      <p:pic>
        <p:nvPicPr>
          <p:cNvPr id="8" name="Grafik 7" descr="Ein Bild, das Text, Screenshot, Reihe, Schrift enthält.&#10;&#10;KI-generierte Inhalte können fehlerhaft sein.">
            <a:extLst>
              <a:ext uri="{FF2B5EF4-FFF2-40B4-BE49-F238E27FC236}">
                <a16:creationId xmlns:a16="http://schemas.microsoft.com/office/drawing/2014/main" id="{1EB52BAE-A288-D4C9-F6AF-6FD34A369E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6125" y="2354173"/>
            <a:ext cx="5398181" cy="2699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5620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BBB022-7171-38E6-F488-920765F774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Ein Bild, das Kleidung, Person, Mann, medizinische Ausrüstung enthält.&#10;&#10;KI-generierte Inhalte können fehlerhaft sein.">
            <a:extLst>
              <a:ext uri="{FF2B5EF4-FFF2-40B4-BE49-F238E27FC236}">
                <a16:creationId xmlns:a16="http://schemas.microsoft.com/office/drawing/2014/main" id="{6E95094F-6D13-733E-EF84-5B6FC178F8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9" r="547" b="13201"/>
          <a:stretch>
            <a:fillRect/>
          </a:stretch>
        </p:blipFill>
        <p:spPr>
          <a:xfrm>
            <a:off x="0" y="0"/>
            <a:ext cx="12192001" cy="6867366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649F35C0-8108-D93E-4210-78CDC092FA30}"/>
              </a:ext>
            </a:extLst>
          </p:cNvPr>
          <p:cNvSpPr txBox="1"/>
          <p:nvPr/>
        </p:nvSpPr>
        <p:spPr>
          <a:xfrm>
            <a:off x="398361" y="3917043"/>
            <a:ext cx="11395277" cy="1664607"/>
          </a:xfrm>
          <a:prstGeom prst="rect">
            <a:avLst/>
          </a:prstGeom>
          <a:solidFill>
            <a:schemeClr val="bg1">
              <a:lumMod val="95000"/>
              <a:alpha val="78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144000" tIns="144000" rIns="144000" bIns="14400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L="514350" marR="0" lvl="0" indent="-5143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Arial"/>
              </a:defRPr>
            </a:lvl1pPr>
            <a:lvl2pPr marL="176213" indent="-176213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/>
            </a:lvl2pPr>
            <a:lvl3pPr marL="360363" indent="-18415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/>
            </a:lvl3pPr>
            <a:lvl4pPr marL="538163" indent="-17780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/>
            </a:lvl4pPr>
            <a:lvl5pPr marL="714375" indent="-176213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Thank you for your attention</a:t>
            </a:r>
          </a:p>
          <a:p>
            <a:pPr marL="0" marR="0" lvl="0" indent="0" algn="l" defTabSz="1219170" rtl="0" eaLnBrk="0" fontAlgn="base" latinLnBrk="0" hangingPunct="0">
              <a:lnSpc>
                <a:spcPts val="4267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 am happy to answer any questions you may have </a:t>
            </a:r>
            <a:endParaRPr kumimoji="0" lang="de-DE" sz="1867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7C7097B7-CD06-7592-C9C5-BCCF4E7EA61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en-US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05521E-8960-3925-9CD0-09036A87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53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6950037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3104159A-E2AD-CCAC-DC95-860D7B709C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A4BE45-CDEC-B13D-45CE-5B6FDDC43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008"/>
            <a:ext cx="10515600" cy="1325563"/>
          </a:xfrm>
        </p:spPr>
        <p:txBody>
          <a:bodyPr/>
          <a:lstStyle/>
          <a:p>
            <a:r>
              <a:rPr lang="de-DE" dirty="0" err="1"/>
              <a:t>Vertexing</a:t>
            </a:r>
            <a:r>
              <a:rPr lang="de-DE" dirty="0"/>
              <a:t> </a:t>
            </a:r>
            <a:r>
              <a:rPr lang="de-DE" dirty="0" err="1"/>
              <a:t>Algorithms</a:t>
            </a:r>
            <a:r>
              <a:rPr lang="de-DE" dirty="0"/>
              <a:t>: ARIADNE</a:t>
            </a:r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B66E51E4-8C12-219B-8103-F627BF127A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A6FA9-ADE9-4B7A-AA12-65AFCA1CA67B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6E012DE8-D5CE-CDFD-B073-AAFDEE536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 dirty="0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23EB8857-4AA1-37E4-A467-F2FFA1EC7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54</a:t>
            </a:fld>
            <a:endParaRPr lang="de-DE"/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CDC76B31-4286-271A-FD27-96B4CCF42F2A}"/>
              </a:ext>
            </a:extLst>
          </p:cNvPr>
          <p:cNvSpPr/>
          <p:nvPr/>
        </p:nvSpPr>
        <p:spPr>
          <a:xfrm>
            <a:off x="1907621" y="2130266"/>
            <a:ext cx="1800698" cy="842908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Feature Extraction</a:t>
            </a: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64524423-EF2C-F32B-9E44-559C10FEFF35}"/>
              </a:ext>
            </a:extLst>
          </p:cNvPr>
          <p:cNvSpPr/>
          <p:nvPr/>
        </p:nvSpPr>
        <p:spPr>
          <a:xfrm>
            <a:off x="838200" y="3540070"/>
            <a:ext cx="3939540" cy="134053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Ellipse </a:t>
            </a:r>
            <a:r>
              <a:rPr lang="de-DE" dirty="0" err="1"/>
              <a:t>Detection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Combination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Gaussian</a:t>
            </a:r>
            <a:r>
              <a:rPr lang="de-DE" dirty="0"/>
              <a:t> </a:t>
            </a:r>
            <a:r>
              <a:rPr lang="de-DE" dirty="0" err="1"/>
              <a:t>Mixture</a:t>
            </a:r>
            <a:r>
              <a:rPr lang="de-DE" dirty="0"/>
              <a:t> Model and </a:t>
            </a:r>
            <a:r>
              <a:rPr lang="de-DE" dirty="0" err="1"/>
              <a:t>Bayesian</a:t>
            </a:r>
            <a:r>
              <a:rPr lang="de-DE" dirty="0"/>
              <a:t> Information </a:t>
            </a:r>
            <a:r>
              <a:rPr lang="de-DE" dirty="0" err="1"/>
              <a:t>Criterion</a:t>
            </a:r>
            <a:endParaRPr lang="en-US" dirty="0"/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98A926BA-7FC0-738B-FA72-B47EB9043600}"/>
              </a:ext>
            </a:extLst>
          </p:cNvPr>
          <p:cNvSpPr/>
          <p:nvPr/>
        </p:nvSpPr>
        <p:spPr>
          <a:xfrm>
            <a:off x="1907621" y="5381569"/>
            <a:ext cx="1800698" cy="84290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Vertexing</a:t>
            </a:r>
          </a:p>
        </p:txBody>
      </p: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D23832DC-F552-9108-2FD2-626CFE8F10A7}"/>
              </a:ext>
            </a:extLst>
          </p:cNvPr>
          <p:cNvCxnSpPr>
            <a:cxnSpLocks/>
            <a:stCxn id="4" idx="2"/>
            <a:endCxn id="5" idx="0"/>
          </p:cNvCxnSpPr>
          <p:nvPr/>
        </p:nvCxnSpPr>
        <p:spPr>
          <a:xfrm>
            <a:off x="2807970" y="2973174"/>
            <a:ext cx="0" cy="5668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143FA3C7-58AA-2EF6-DFDA-A04526197BD6}"/>
              </a:ext>
            </a:extLst>
          </p:cNvPr>
          <p:cNvCxnSpPr>
            <a:cxnSpLocks/>
            <a:stCxn id="5" idx="2"/>
            <a:endCxn id="6" idx="0"/>
          </p:cNvCxnSpPr>
          <p:nvPr/>
        </p:nvCxnSpPr>
        <p:spPr>
          <a:xfrm>
            <a:off x="2807970" y="4880609"/>
            <a:ext cx="0" cy="5009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nhaltsplatzhalter 6">
            <a:extLst>
              <a:ext uri="{FF2B5EF4-FFF2-40B4-BE49-F238E27FC236}">
                <a16:creationId xmlns:a16="http://schemas.microsoft.com/office/drawing/2014/main" id="{D01379E9-BBC7-FD28-6304-8616FCC4D46B}"/>
              </a:ext>
            </a:extLst>
          </p:cNvPr>
          <p:cNvSpPr txBox="1">
            <a:spLocks/>
          </p:cNvSpPr>
          <p:nvPr/>
        </p:nvSpPr>
        <p:spPr>
          <a:xfrm>
            <a:off x="7536366" y="2290803"/>
            <a:ext cx="3817434" cy="22240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pic>
        <p:nvPicPr>
          <p:cNvPr id="8" name="Grafik 7" descr="Ein Bild, das Raum, Konstellation, Universum, Galaxie enthält.&#10;&#10;KI-generierte Inhalte können fehlerhaft sein.">
            <a:extLst>
              <a:ext uri="{FF2B5EF4-FFF2-40B4-BE49-F238E27FC236}">
                <a16:creationId xmlns:a16="http://schemas.microsoft.com/office/drawing/2014/main" id="{74D5EF37-E68A-B255-40B3-6A02F8D296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>
          <a:xfrm>
            <a:off x="5257799" y="1335768"/>
            <a:ext cx="6361767" cy="4826935"/>
          </a:xfrm>
          <a:prstGeom prst="rect">
            <a:avLst/>
          </a:prstGeom>
        </p:spPr>
      </p:pic>
      <p:pic>
        <p:nvPicPr>
          <p:cNvPr id="11" name="Grafik 10" descr="Ein Bild, das Feuerwerk, Dunkelheit, Licht enthält.&#10;&#10;KI-generierte Inhalte können fehlerhaft sein.">
            <a:extLst>
              <a:ext uri="{FF2B5EF4-FFF2-40B4-BE49-F238E27FC236}">
                <a16:creationId xmlns:a16="http://schemas.microsoft.com/office/drawing/2014/main" id="{6A4C1F18-6FD2-68DF-142C-EF81E4872D6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3490"/>
          <a:stretch>
            <a:fillRect/>
          </a:stretch>
        </p:blipFill>
        <p:spPr>
          <a:xfrm>
            <a:off x="5257798" y="1335767"/>
            <a:ext cx="6361765" cy="4826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536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C6EF2F78-35E5-CCAE-2A11-E1A6E17842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708361-2712-81E6-E590-97BF5060FB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008"/>
            <a:ext cx="10515600" cy="1325563"/>
          </a:xfrm>
        </p:spPr>
        <p:txBody>
          <a:bodyPr/>
          <a:lstStyle/>
          <a:p>
            <a:r>
              <a:rPr lang="de-DE" dirty="0"/>
              <a:t>Host Driver: </a:t>
            </a:r>
            <a:r>
              <a:rPr lang="de-DE" dirty="0" err="1"/>
              <a:t>Overview</a:t>
            </a:r>
            <a:endParaRPr lang="de-DE" dirty="0"/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EBC38F77-772B-E188-03C7-2A179620F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3DBBF-C822-4066-B2FF-6CC1027E1EFE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E4B7E97E-B39D-691F-28F1-CEB85AA8A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CA54231A-8965-6528-4873-BFBB7AE74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55</a:t>
            </a:fld>
            <a:endParaRPr lang="de-DE"/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2CCE0037-F452-082D-CF12-2C4B3CE887B9}"/>
              </a:ext>
            </a:extLst>
          </p:cNvPr>
          <p:cNvSpPr/>
          <p:nvPr/>
        </p:nvSpPr>
        <p:spPr>
          <a:xfrm>
            <a:off x="405038" y="2639822"/>
            <a:ext cx="1092200" cy="85245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Setup</a:t>
            </a: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3C09DA1E-FAB9-F29E-FBCE-BBD2D1338C82}"/>
              </a:ext>
            </a:extLst>
          </p:cNvPr>
          <p:cNvSpPr/>
          <p:nvPr/>
        </p:nvSpPr>
        <p:spPr>
          <a:xfrm>
            <a:off x="1926336" y="2639822"/>
            <a:ext cx="1800698" cy="84290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Arming for Transmission</a:t>
            </a:r>
          </a:p>
        </p:txBody>
      </p:sp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EF5B478B-E90C-EF15-5E37-463F6BE4AE8A}"/>
              </a:ext>
            </a:extLst>
          </p:cNvPr>
          <p:cNvSpPr/>
          <p:nvPr/>
        </p:nvSpPr>
        <p:spPr>
          <a:xfrm>
            <a:off x="4156132" y="2649373"/>
            <a:ext cx="1193800" cy="84290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Triggering</a:t>
            </a: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67E02BA0-8164-AD9E-B277-C339189F5754}"/>
              </a:ext>
            </a:extLst>
          </p:cNvPr>
          <p:cNvSpPr/>
          <p:nvPr/>
        </p:nvSpPr>
        <p:spPr>
          <a:xfrm>
            <a:off x="5779030" y="2649373"/>
            <a:ext cx="1379706" cy="84290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Data Reception</a:t>
            </a:r>
          </a:p>
        </p:txBody>
      </p:sp>
      <p:sp>
        <p:nvSpPr>
          <p:cNvPr id="15" name="Rechteck: abgerundete Ecken 14">
            <a:extLst>
              <a:ext uri="{FF2B5EF4-FFF2-40B4-BE49-F238E27FC236}">
                <a16:creationId xmlns:a16="http://schemas.microsoft.com/office/drawing/2014/main" id="{448EAFE0-FD43-5F46-AD0E-768F6BE5DA73}"/>
              </a:ext>
            </a:extLst>
          </p:cNvPr>
          <p:cNvSpPr/>
          <p:nvPr/>
        </p:nvSpPr>
        <p:spPr>
          <a:xfrm>
            <a:off x="7587834" y="2649372"/>
            <a:ext cx="1945802" cy="84290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Post Acquisition Checks + Processing</a:t>
            </a:r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051FD0FE-920B-0442-B806-9664BC0C02CE}"/>
              </a:ext>
            </a:extLst>
          </p:cNvPr>
          <p:cNvSpPr/>
          <p:nvPr/>
        </p:nvSpPr>
        <p:spPr>
          <a:xfrm>
            <a:off x="1134018" y="4103605"/>
            <a:ext cx="8399618" cy="842908"/>
          </a:xfrm>
          <a:prstGeom prst="round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Link Health Monitoring</a:t>
            </a:r>
          </a:p>
        </p:txBody>
      </p: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33304D4C-9B80-1479-CFC1-8D0518887DD0}"/>
              </a:ext>
            </a:extLst>
          </p:cNvPr>
          <p:cNvCxnSpPr>
            <a:cxnSpLocks/>
            <a:stCxn id="8" idx="3"/>
            <a:endCxn id="9" idx="1"/>
          </p:cNvCxnSpPr>
          <p:nvPr/>
        </p:nvCxnSpPr>
        <p:spPr>
          <a:xfrm flipV="1">
            <a:off x="1497238" y="3061276"/>
            <a:ext cx="429098" cy="47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59153A0C-E2A2-AF94-A568-5234EA1AA8FC}"/>
              </a:ext>
            </a:extLst>
          </p:cNvPr>
          <p:cNvCxnSpPr>
            <a:stCxn id="9" idx="3"/>
            <a:endCxn id="10" idx="1"/>
          </p:cNvCxnSpPr>
          <p:nvPr/>
        </p:nvCxnSpPr>
        <p:spPr>
          <a:xfrm>
            <a:off x="3727034" y="3061276"/>
            <a:ext cx="429098" cy="95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2E7055BD-81F2-03A4-D147-EDF7E48BA0D2}"/>
              </a:ext>
            </a:extLst>
          </p:cNvPr>
          <p:cNvCxnSpPr>
            <a:stCxn id="10" idx="3"/>
            <a:endCxn id="11" idx="1"/>
          </p:cNvCxnSpPr>
          <p:nvPr/>
        </p:nvCxnSpPr>
        <p:spPr>
          <a:xfrm>
            <a:off x="5349932" y="3070827"/>
            <a:ext cx="42909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0C8C2EEB-4BEB-4F52-E150-2E896C538E6C}"/>
              </a:ext>
            </a:extLst>
          </p:cNvPr>
          <p:cNvCxnSpPr>
            <a:stCxn id="11" idx="3"/>
            <a:endCxn id="15" idx="1"/>
          </p:cNvCxnSpPr>
          <p:nvPr/>
        </p:nvCxnSpPr>
        <p:spPr>
          <a:xfrm flipV="1">
            <a:off x="7158736" y="3070826"/>
            <a:ext cx="429098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mit Pfeil 35">
            <a:extLst>
              <a:ext uri="{FF2B5EF4-FFF2-40B4-BE49-F238E27FC236}">
                <a16:creationId xmlns:a16="http://schemas.microsoft.com/office/drawing/2014/main" id="{4E2E5C9E-B27A-DE10-4672-857ABD8C7354}"/>
              </a:ext>
            </a:extLst>
          </p:cNvPr>
          <p:cNvCxnSpPr>
            <a:cxnSpLocks/>
            <a:stCxn id="8" idx="2"/>
            <a:endCxn id="19" idx="1"/>
          </p:cNvCxnSpPr>
          <p:nvPr/>
        </p:nvCxnSpPr>
        <p:spPr>
          <a:xfrm rot="16200000" flipH="1">
            <a:off x="526189" y="3917229"/>
            <a:ext cx="1032779" cy="18288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hteck: abgerundete Ecken 38">
            <a:extLst>
              <a:ext uri="{FF2B5EF4-FFF2-40B4-BE49-F238E27FC236}">
                <a16:creationId xmlns:a16="http://schemas.microsoft.com/office/drawing/2014/main" id="{6D7C3A15-C7C5-6CDB-A4FB-2001CFC6E3C9}"/>
              </a:ext>
            </a:extLst>
          </p:cNvPr>
          <p:cNvSpPr/>
          <p:nvPr/>
        </p:nvSpPr>
        <p:spPr>
          <a:xfrm>
            <a:off x="9960032" y="2649372"/>
            <a:ext cx="1808804" cy="84290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Prepare for next Transmission</a:t>
            </a:r>
          </a:p>
        </p:txBody>
      </p:sp>
      <p:cxnSp>
        <p:nvCxnSpPr>
          <p:cNvPr id="41" name="Gerade Verbindung mit Pfeil 40">
            <a:extLst>
              <a:ext uri="{FF2B5EF4-FFF2-40B4-BE49-F238E27FC236}">
                <a16:creationId xmlns:a16="http://schemas.microsoft.com/office/drawing/2014/main" id="{19843EB0-9A1A-87CF-36AD-D60187FA6CC6}"/>
              </a:ext>
            </a:extLst>
          </p:cNvPr>
          <p:cNvCxnSpPr>
            <a:stCxn id="15" idx="3"/>
            <a:endCxn id="39" idx="1"/>
          </p:cNvCxnSpPr>
          <p:nvPr/>
        </p:nvCxnSpPr>
        <p:spPr>
          <a:xfrm>
            <a:off x="9533636" y="3070826"/>
            <a:ext cx="42639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80156A9D-92A2-7E60-BC5A-87C2EB8E74C3}"/>
              </a:ext>
            </a:extLst>
          </p:cNvPr>
          <p:cNvCxnSpPr>
            <a:stCxn id="19" idx="3"/>
            <a:endCxn id="39" idx="2"/>
          </p:cNvCxnSpPr>
          <p:nvPr/>
        </p:nvCxnSpPr>
        <p:spPr>
          <a:xfrm flipV="1">
            <a:off x="9533636" y="3492279"/>
            <a:ext cx="1330798" cy="103278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mit Pfeil 44">
            <a:extLst>
              <a:ext uri="{FF2B5EF4-FFF2-40B4-BE49-F238E27FC236}">
                <a16:creationId xmlns:a16="http://schemas.microsoft.com/office/drawing/2014/main" id="{2BCC2564-2DCC-2CDA-FECD-F31FD3F2766B}"/>
              </a:ext>
            </a:extLst>
          </p:cNvPr>
          <p:cNvCxnSpPr>
            <a:stCxn id="39" idx="0"/>
            <a:endCxn id="9" idx="0"/>
          </p:cNvCxnSpPr>
          <p:nvPr/>
        </p:nvCxnSpPr>
        <p:spPr>
          <a:xfrm rot="16200000" flipV="1">
            <a:off x="6840785" y="-1374278"/>
            <a:ext cx="9550" cy="8037749"/>
          </a:xfrm>
          <a:prstGeom prst="bentConnector3">
            <a:avLst>
              <a:gd name="adj1" fmla="val 747262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Inhaltsplatzhalter 3">
            <a:extLst>
              <a:ext uri="{FF2B5EF4-FFF2-40B4-BE49-F238E27FC236}">
                <a16:creationId xmlns:a16="http://schemas.microsoft.com/office/drawing/2014/main" id="{6A8998CD-2E04-5A7E-480D-47118B9E8A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51138" y="5426624"/>
            <a:ext cx="6462106" cy="5034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 err="1"/>
              <a:t>Libusb</a:t>
            </a:r>
            <a:r>
              <a:rPr lang="en-US" dirty="0"/>
              <a:t> used for USB communication</a:t>
            </a:r>
          </a:p>
        </p:txBody>
      </p:sp>
    </p:spTree>
    <p:extLst>
      <p:ext uri="{BB962C8B-B14F-4D97-AF65-F5344CB8AC3E}">
        <p14:creationId xmlns:p14="http://schemas.microsoft.com/office/powerpoint/2010/main" val="390125625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C5B87CC4-E100-FE34-63D9-59D79DA620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B53AD1-45AF-F110-E818-2FB19516E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008"/>
            <a:ext cx="10515600" cy="1325563"/>
          </a:xfrm>
        </p:spPr>
        <p:txBody>
          <a:bodyPr/>
          <a:lstStyle/>
          <a:p>
            <a:r>
              <a:rPr lang="de-DE" dirty="0"/>
              <a:t>3.5 </a:t>
            </a:r>
            <a:r>
              <a:rPr lang="de-DE" dirty="0" err="1"/>
              <a:t>Characterization</a:t>
            </a:r>
            <a:endParaRPr lang="de-DE" dirty="0"/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34B7546B-D9CD-664B-1035-AD34FCB26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E3F74-0DAB-419C-95C2-04062EF33990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893F64B5-E1C5-C443-7F7B-17683D802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8A627EBB-61A5-9B27-E0DC-02AD9DD31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56</a:t>
            </a:fld>
            <a:endParaRPr lang="de-DE"/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CFF56F7D-EAB5-26E4-4953-E02C5A3522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811256" cy="4351338"/>
          </a:xfrm>
        </p:spPr>
        <p:txBody>
          <a:bodyPr>
            <a:normAutofit/>
          </a:bodyPr>
          <a:lstStyle/>
          <a:p>
            <a:r>
              <a:rPr lang="de-DE" dirty="0"/>
              <a:t>Power Rails:</a:t>
            </a:r>
          </a:p>
          <a:p>
            <a:pPr lvl="1"/>
            <a:r>
              <a:rPr lang="de-DE" dirty="0"/>
              <a:t>1.1V: 5 parallel MOSFETs</a:t>
            </a:r>
          </a:p>
          <a:p>
            <a:pPr lvl="1"/>
            <a:r>
              <a:rPr lang="de-DE" dirty="0"/>
              <a:t>1.8V: 2 parallel MOSFETs</a:t>
            </a:r>
          </a:p>
          <a:p>
            <a:pPr lvl="1"/>
            <a:r>
              <a:rPr lang="de-DE" dirty="0"/>
              <a:t>2.9V: </a:t>
            </a:r>
            <a:r>
              <a:rPr lang="de-DE" dirty="0" err="1"/>
              <a:t>single</a:t>
            </a:r>
            <a:r>
              <a:rPr lang="de-DE" dirty="0"/>
              <a:t> MOSFET</a:t>
            </a:r>
          </a:p>
          <a:p>
            <a:endParaRPr lang="de-DE" dirty="0"/>
          </a:p>
          <a:p>
            <a:r>
              <a:rPr lang="de-DE" dirty="0" err="1"/>
              <a:t>Allowed</a:t>
            </a:r>
            <a:r>
              <a:rPr lang="de-DE" dirty="0"/>
              <a:t> </a:t>
            </a:r>
            <a:r>
              <a:rPr lang="de-DE" dirty="0" err="1"/>
              <a:t>Currents</a:t>
            </a:r>
            <a:r>
              <a:rPr lang="de-DE" dirty="0"/>
              <a:t>: max. drain </a:t>
            </a:r>
            <a:r>
              <a:rPr lang="de-DE" dirty="0" err="1"/>
              <a:t>current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IRF540N Power MOSFET: 110 A </a:t>
            </a:r>
            <a:r>
              <a:rPr lang="de-DE" dirty="0" err="1"/>
              <a:t>pulsed</a:t>
            </a:r>
            <a:r>
              <a:rPr lang="de-DE" dirty="0"/>
              <a:t>, 33 A </a:t>
            </a:r>
            <a:r>
              <a:rPr lang="de-DE" dirty="0" err="1"/>
              <a:t>continous</a:t>
            </a:r>
            <a:r>
              <a:rPr lang="de-DE" dirty="0"/>
              <a:t> (at 25°C)</a:t>
            </a:r>
          </a:p>
          <a:p>
            <a:r>
              <a:rPr lang="de-DE" dirty="0" err="1"/>
              <a:t>Allowed</a:t>
            </a:r>
            <a:r>
              <a:rPr lang="de-DE" dirty="0"/>
              <a:t> Output </a:t>
            </a:r>
            <a:r>
              <a:rPr lang="de-DE" dirty="0" err="1"/>
              <a:t>Voltage</a:t>
            </a:r>
            <a:r>
              <a:rPr lang="de-DE" dirty="0"/>
              <a:t> Range: +/- 0.1 V </a:t>
            </a:r>
            <a:r>
              <a:rPr lang="de-DE" dirty="0" err="1"/>
              <a:t>compared</a:t>
            </a:r>
            <a:r>
              <a:rPr lang="de-DE" dirty="0"/>
              <a:t> to </a:t>
            </a:r>
            <a:r>
              <a:rPr lang="de-DE" dirty="0" err="1"/>
              <a:t>the</a:t>
            </a:r>
            <a:r>
              <a:rPr lang="de-DE" dirty="0"/>
              <a:t> nominal Value</a:t>
            </a:r>
          </a:p>
        </p:txBody>
      </p:sp>
    </p:spTree>
    <p:extLst>
      <p:ext uri="{BB962C8B-B14F-4D97-AF65-F5344CB8AC3E}">
        <p14:creationId xmlns:p14="http://schemas.microsoft.com/office/powerpoint/2010/main" val="270358054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21CA80-2C5D-09D9-56A8-572F0E915A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B4F313-FE02-9E6F-A2A1-9E6CB63F25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008"/>
            <a:ext cx="10515600" cy="1325563"/>
          </a:xfrm>
        </p:spPr>
        <p:txBody>
          <a:bodyPr/>
          <a:lstStyle/>
          <a:p>
            <a:r>
              <a:rPr lang="de-DE" dirty="0"/>
              <a:t>Software </a:t>
            </a:r>
            <a:r>
              <a:rPr lang="de-DE" dirty="0" err="1"/>
              <a:t>Overview</a:t>
            </a:r>
            <a:endParaRPr lang="de-DE" dirty="0"/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43681F1B-6CED-9CF9-562C-32B8E50BFE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1DC4-47B9-4ADF-94CC-CCE360482B2C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B0E2C237-500F-6924-C29F-293E84CA7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80258678-6504-81CB-FE64-4A65EC551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57</a:t>
            </a:fld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40EFF6D-2331-4E43-6817-71E99308CB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6246" y="227252"/>
            <a:ext cx="5202817" cy="6129097"/>
          </a:xfrm>
          <a:prstGeom prst="rect">
            <a:avLst/>
          </a:prstGeom>
        </p:spPr>
      </p:pic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E367B02C-51AD-F48A-C48A-5192F5C75D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457825" cy="4351338"/>
          </a:xfrm>
        </p:spPr>
        <p:txBody>
          <a:bodyPr>
            <a:normAutofit/>
          </a:bodyPr>
          <a:lstStyle/>
          <a:p>
            <a:r>
              <a:rPr lang="de-DE" dirty="0"/>
              <a:t>Acquisition Driver </a:t>
            </a:r>
            <a:r>
              <a:rPr lang="de-DE" dirty="0" err="1"/>
              <a:t>manages</a:t>
            </a:r>
            <a:endParaRPr lang="de-DE" dirty="0"/>
          </a:p>
          <a:p>
            <a:pPr lvl="1"/>
            <a:r>
              <a:rPr lang="de-DE" dirty="0" err="1"/>
              <a:t>Camera</a:t>
            </a:r>
            <a:r>
              <a:rPr lang="de-DE" dirty="0"/>
              <a:t> Controllers</a:t>
            </a:r>
          </a:p>
          <a:p>
            <a:pPr lvl="1"/>
            <a:r>
              <a:rPr lang="de-DE" dirty="0"/>
              <a:t>Sensors</a:t>
            </a:r>
          </a:p>
          <a:p>
            <a:pPr lvl="1"/>
            <a:r>
              <a:rPr lang="de-DE" dirty="0"/>
              <a:t>Data Reception</a:t>
            </a:r>
          </a:p>
          <a:p>
            <a:pPr lvl="1"/>
            <a:endParaRPr lang="de-DE" dirty="0"/>
          </a:p>
          <a:p>
            <a:r>
              <a:rPr lang="de-DE" dirty="0"/>
              <a:t>PSU Driver </a:t>
            </a:r>
            <a:r>
              <a:rPr lang="de-DE" dirty="0" err="1"/>
              <a:t>manages</a:t>
            </a:r>
            <a:r>
              <a:rPr lang="de-DE" dirty="0"/>
              <a:t> PSU</a:t>
            </a:r>
          </a:p>
        </p:txBody>
      </p:sp>
    </p:spTree>
    <p:extLst>
      <p:ext uri="{BB962C8B-B14F-4D97-AF65-F5344CB8AC3E}">
        <p14:creationId xmlns:p14="http://schemas.microsoft.com/office/powerpoint/2010/main" val="111877152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A3CDF0-F8C6-0107-2E85-CFB57B50D1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9F619ECD-3A54-8279-C52B-5AC1C2F48BD6}"/>
              </a:ext>
            </a:extLst>
          </p:cNvPr>
          <p:cNvGrpSpPr/>
          <p:nvPr/>
        </p:nvGrpSpPr>
        <p:grpSpPr>
          <a:xfrm>
            <a:off x="4537246" y="277747"/>
            <a:ext cx="7089164" cy="6040138"/>
            <a:chOff x="4782778" y="277747"/>
            <a:chExt cx="7089164" cy="6040138"/>
          </a:xfrm>
        </p:grpSpPr>
        <p:pic>
          <p:nvPicPr>
            <p:cNvPr id="6" name="Grafik 5">
              <a:extLst>
                <a:ext uri="{FF2B5EF4-FFF2-40B4-BE49-F238E27FC236}">
                  <a16:creationId xmlns:a16="http://schemas.microsoft.com/office/drawing/2014/main" id="{8A553CAE-0760-9CB1-0C7D-D3C37CD93FD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b="317"/>
            <a:stretch>
              <a:fillRect/>
            </a:stretch>
          </p:blipFill>
          <p:spPr>
            <a:xfrm>
              <a:off x="7112000" y="277747"/>
              <a:ext cx="4759942" cy="6040138"/>
            </a:xfrm>
            <a:prstGeom prst="rect">
              <a:avLst/>
            </a:prstGeom>
          </p:spPr>
        </p:pic>
        <p:cxnSp>
          <p:nvCxnSpPr>
            <p:cNvPr id="10" name="Gerade Verbindung mit Pfeil 9">
              <a:extLst>
                <a:ext uri="{FF2B5EF4-FFF2-40B4-BE49-F238E27FC236}">
                  <a16:creationId xmlns:a16="http://schemas.microsoft.com/office/drawing/2014/main" id="{D9611278-1247-AA2F-BC09-116347348AD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7144" y="3116826"/>
              <a:ext cx="68403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" name="Grafik 3" descr="Ein Bild, das Kreis, Symmetrie enthält.&#10;&#10;KI-generierte Inhalte können fehlerhaft sein.">
              <a:extLst>
                <a:ext uri="{FF2B5EF4-FFF2-40B4-BE49-F238E27FC236}">
                  <a16:creationId xmlns:a16="http://schemas.microsoft.com/office/drawing/2014/main" id="{04AAEFDB-FD39-F471-6A7F-560E928006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80001" y="2290098"/>
              <a:ext cx="1653455" cy="1653455"/>
            </a:xfrm>
            <a:prstGeom prst="rect">
              <a:avLst/>
            </a:prstGeom>
          </p:spPr>
        </p:pic>
        <p:sp>
          <p:nvSpPr>
            <p:cNvPr id="5" name="Inhaltsplatzhalter 3">
              <a:extLst>
                <a:ext uri="{FF2B5EF4-FFF2-40B4-BE49-F238E27FC236}">
                  <a16:creationId xmlns:a16="http://schemas.microsoft.com/office/drawing/2014/main" id="{D3DAFC1E-4486-86F9-1EF5-BC60869D5AC3}"/>
                </a:ext>
              </a:extLst>
            </p:cNvPr>
            <p:cNvSpPr txBox="1">
              <a:spLocks/>
            </p:cNvSpPr>
            <p:nvPr/>
          </p:nvSpPr>
          <p:spPr>
            <a:xfrm>
              <a:off x="5080000" y="1668637"/>
              <a:ext cx="1653456" cy="80124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2400" dirty="0">
                  <a:sym typeface="Wingdings" panose="05000000000000000000" pitchFamily="2" charset="2"/>
                </a:rPr>
                <a:t>Ring Buffer for TRBs</a:t>
              </a:r>
            </a:p>
            <a:p>
              <a:pPr marL="0" indent="0">
                <a:buNone/>
              </a:pPr>
              <a:endParaRPr lang="en-US" sz="2400" dirty="0"/>
            </a:p>
            <a:p>
              <a:endParaRPr lang="en-US" dirty="0"/>
            </a:p>
          </p:txBody>
        </p:sp>
        <p:sp>
          <p:nvSpPr>
            <p:cNvPr id="7" name="Pfeil: nach unten 6">
              <a:extLst>
                <a:ext uri="{FF2B5EF4-FFF2-40B4-BE49-F238E27FC236}">
                  <a16:creationId xmlns:a16="http://schemas.microsoft.com/office/drawing/2014/main" id="{888DECE0-7E1E-F5D4-83ED-046295B374A9}"/>
                </a:ext>
              </a:extLst>
            </p:cNvPr>
            <p:cNvSpPr/>
            <p:nvPr/>
          </p:nvSpPr>
          <p:spPr>
            <a:xfrm rot="2923675">
              <a:off x="6505351" y="2426808"/>
              <a:ext cx="237744" cy="259892"/>
            </a:xfrm>
            <a:prstGeom prst="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675F6116-011A-3D16-2779-0667A3D4D1D6}"/>
                </a:ext>
              </a:extLst>
            </p:cNvPr>
            <p:cNvSpPr txBox="1"/>
            <p:nvPr/>
          </p:nvSpPr>
          <p:spPr>
            <a:xfrm>
              <a:off x="4782778" y="3888133"/>
              <a:ext cx="2247900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800" dirty="0">
                  <a:sym typeface="Wingdings" panose="05000000000000000000" pitchFamily="2" charset="2"/>
                </a:rPr>
                <a:t>Queueing of multiple Transfers per Device</a:t>
              </a:r>
              <a:r>
                <a:rPr lang="en-US" dirty="0">
                  <a:sym typeface="Wingdings" panose="05000000000000000000" pitchFamily="2" charset="2"/>
                </a:rPr>
                <a:t> simultaneously</a:t>
              </a:r>
              <a:endParaRPr lang="en-US" sz="1800" dirty="0">
                <a:sym typeface="Wingdings" panose="05000000000000000000" pitchFamily="2" charset="2"/>
              </a:endParaRPr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B08D3322-C45D-632C-CFDE-87338EA1D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008"/>
            <a:ext cx="4759942" cy="1653455"/>
          </a:xfrm>
        </p:spPr>
        <p:txBody>
          <a:bodyPr/>
          <a:lstStyle/>
          <a:p>
            <a:r>
              <a:rPr lang="de-DE" dirty="0"/>
              <a:t>Bottleneck Analysis: CPU &amp; Driver</a:t>
            </a:r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567E9116-811A-46EA-AE85-AF266CDEB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1E3BE-F633-4249-A297-9D91059F98D0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4434217F-620D-24E5-53A8-63CF0B3B7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44A16D69-45EB-95A0-CA24-21041B39C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58</a:t>
            </a:fld>
            <a:endParaRPr lang="de-DE" dirty="0"/>
          </a:p>
        </p:txBody>
      </p:sp>
      <p:sp>
        <p:nvSpPr>
          <p:cNvPr id="32" name="Inhaltsplatzhalter 3">
            <a:extLst>
              <a:ext uri="{FF2B5EF4-FFF2-40B4-BE49-F238E27FC236}">
                <a16:creationId xmlns:a16="http://schemas.microsoft.com/office/drawing/2014/main" id="{6553306A-74C6-BCA1-7C4C-611DC8D5681D}"/>
              </a:ext>
            </a:extLst>
          </p:cNvPr>
          <p:cNvSpPr txBox="1">
            <a:spLocks/>
          </p:cNvSpPr>
          <p:nvPr/>
        </p:nvSpPr>
        <p:spPr>
          <a:xfrm>
            <a:off x="838201" y="2064929"/>
            <a:ext cx="3682999" cy="42529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ym typeface="Wingdings" panose="05000000000000000000" pitchFamily="2" charset="2"/>
              </a:rPr>
              <a:t>Asynchronous Transfer Handling</a:t>
            </a:r>
          </a:p>
          <a:p>
            <a:r>
              <a:rPr lang="en-US" sz="2400" dirty="0">
                <a:sym typeface="Wingdings" panose="05000000000000000000" pitchFamily="2" charset="2"/>
              </a:rPr>
              <a:t>Multithreaded Transfer Handling leveraging </a:t>
            </a:r>
            <a:r>
              <a:rPr lang="en-US" sz="2400" dirty="0" err="1">
                <a:sym typeface="Wingdings" panose="05000000000000000000" pitchFamily="2" charset="2"/>
              </a:rPr>
              <a:t>Libusb</a:t>
            </a:r>
            <a:r>
              <a:rPr lang="en-US" sz="2400" dirty="0">
                <a:sym typeface="Wingdings" panose="05000000000000000000" pitchFamily="2" charset="2"/>
              </a:rPr>
              <a:t> contexts </a:t>
            </a:r>
          </a:p>
          <a:p>
            <a:endParaRPr lang="en-US" sz="2400" b="1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89238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162DAD-4C2E-0DC5-1B89-2A0BEAD93F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AE4A816A-F5E2-796A-8D4B-6B6032F39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E382E-37C8-4D57-82C9-FDEBE1F66E95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DAFF908E-8980-95E1-DFFA-76657D07C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7E375AFF-BF81-C6B5-E0FA-8301216C1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59</a:t>
            </a:fld>
            <a:endParaRPr lang="de-DE" dirty="0"/>
          </a:p>
        </p:txBody>
      </p:sp>
      <p:sp>
        <p:nvSpPr>
          <p:cNvPr id="32" name="Inhaltsplatzhalter 3">
            <a:extLst>
              <a:ext uri="{FF2B5EF4-FFF2-40B4-BE49-F238E27FC236}">
                <a16:creationId xmlns:a16="http://schemas.microsoft.com/office/drawing/2014/main" id="{657B0E3D-6CBA-CE1A-37BD-AA2C9E376AFC}"/>
              </a:ext>
            </a:extLst>
          </p:cNvPr>
          <p:cNvSpPr txBox="1">
            <a:spLocks/>
          </p:cNvSpPr>
          <p:nvPr/>
        </p:nvSpPr>
        <p:spPr>
          <a:xfrm>
            <a:off x="838201" y="2189017"/>
            <a:ext cx="4888344" cy="41288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ym typeface="Wingdings" panose="05000000000000000000" pitchFamily="2" charset="2"/>
              </a:rPr>
              <a:t>Single Thread: CPU overwhelmed </a:t>
            </a:r>
          </a:p>
          <a:p>
            <a:pPr marL="457200" lvl="1" indent="0">
              <a:buNone/>
            </a:pPr>
            <a:r>
              <a:rPr lang="en-US" dirty="0">
                <a:sym typeface="Wingdings" panose="05000000000000000000" pitchFamily="2" charset="2"/>
              </a:rPr>
              <a:t> Data Loss</a:t>
            </a:r>
          </a:p>
          <a:p>
            <a:endParaRPr lang="en-US" sz="2400" b="1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2400" dirty="0"/>
          </a:p>
          <a:p>
            <a:endParaRPr lang="en-US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532FEE4-538E-A574-2C9F-570F2F098F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0010" y="1522100"/>
            <a:ext cx="3960564" cy="4795785"/>
          </a:xfrm>
          <a:prstGeom prst="rect">
            <a:avLst/>
          </a:prstGeom>
        </p:spPr>
      </p:pic>
      <p:sp>
        <p:nvSpPr>
          <p:cNvPr id="7" name="Ellipse 6">
            <a:extLst>
              <a:ext uri="{FF2B5EF4-FFF2-40B4-BE49-F238E27FC236}">
                <a16:creationId xmlns:a16="http://schemas.microsoft.com/office/drawing/2014/main" id="{3ADE63F5-22CD-0FDC-9EA5-203E018B1565}"/>
              </a:ext>
            </a:extLst>
          </p:cNvPr>
          <p:cNvSpPr/>
          <p:nvPr/>
        </p:nvSpPr>
        <p:spPr>
          <a:xfrm>
            <a:off x="8019247" y="1810327"/>
            <a:ext cx="1558862" cy="37869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709481E3-5D62-1804-962D-CFE1C9A6522D}"/>
              </a:ext>
            </a:extLst>
          </p:cNvPr>
          <p:cNvSpPr txBox="1">
            <a:spLocks/>
          </p:cNvSpPr>
          <p:nvPr/>
        </p:nvSpPr>
        <p:spPr>
          <a:xfrm>
            <a:off x="838200" y="373008"/>
            <a:ext cx="4759942" cy="1653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Bottleneck Analysis: CPU &amp; Driver</a:t>
            </a:r>
          </a:p>
        </p:txBody>
      </p:sp>
    </p:spTree>
    <p:extLst>
      <p:ext uri="{BB962C8B-B14F-4D97-AF65-F5344CB8AC3E}">
        <p14:creationId xmlns:p14="http://schemas.microsoft.com/office/powerpoint/2010/main" val="27966988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03B756-E150-B4E3-EFB4-703A1F62ED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ECF3162A-9293-2573-42F6-4C2BD106DA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" y="-3599542"/>
            <a:ext cx="15687654" cy="10457544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22092391-6549-F2F6-0F28-34D5C30E38FA}"/>
              </a:ext>
            </a:extLst>
          </p:cNvPr>
          <p:cNvSpPr txBox="1"/>
          <p:nvPr/>
        </p:nvSpPr>
        <p:spPr>
          <a:xfrm>
            <a:off x="815773" y="740230"/>
            <a:ext cx="7606332" cy="3999038"/>
          </a:xfrm>
          <a:prstGeom prst="rect">
            <a:avLst/>
          </a:prstGeom>
          <a:solidFill>
            <a:schemeClr val="bg1">
              <a:lumMod val="95000"/>
              <a:alpha val="78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144000" tIns="144000" rIns="144000" bIns="14400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defRPr>
            </a:lvl1pPr>
            <a:lvl2pPr marL="176213" indent="-176213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/>
            </a:lvl2pPr>
            <a:lvl3pPr marL="360363" indent="-18415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/>
            </a:lvl3pPr>
            <a:lvl4pPr marL="538163" indent="-17780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/>
            </a:lvl4pPr>
            <a:lvl5pPr marL="714375" indent="-176213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pPr marL="514350" indent="-514350">
              <a:buAutoNum type="arabicPeriod"/>
            </a:pPr>
            <a:r>
              <a:rPr lang="en-US" sz="4800" dirty="0">
                <a:solidFill>
                  <a:schemeClr val="bg2">
                    <a:lumMod val="75000"/>
                  </a:schemeClr>
                </a:solidFill>
              </a:rPr>
              <a:t> System Architecture</a:t>
            </a:r>
          </a:p>
          <a:p>
            <a:pPr marL="514350" indent="-514350">
              <a:buAutoNum type="arabicPeriod"/>
            </a:pPr>
            <a:r>
              <a:rPr lang="en-US" sz="4800" dirty="0">
                <a:solidFill>
                  <a:schemeClr val="tx1"/>
                </a:solidFill>
              </a:rPr>
              <a:t> Limits of the System</a:t>
            </a:r>
          </a:p>
          <a:p>
            <a:pPr marL="514350" indent="-514350">
              <a:buAutoNum type="arabicPeriod"/>
            </a:pPr>
            <a:r>
              <a:rPr lang="en-US" sz="4800" dirty="0">
                <a:solidFill>
                  <a:schemeClr val="bg2">
                    <a:lumMod val="75000"/>
                  </a:schemeClr>
                </a:solidFill>
              </a:rPr>
              <a:t> First </a:t>
            </a:r>
            <a:r>
              <a:rPr lang="en-US" sz="4800" dirty="0" err="1">
                <a:solidFill>
                  <a:schemeClr val="bg2">
                    <a:lumMod val="75000"/>
                  </a:schemeClr>
                </a:solidFill>
              </a:rPr>
              <a:t>Pbars</a:t>
            </a:r>
            <a:r>
              <a:rPr lang="en-US" sz="4800" dirty="0">
                <a:solidFill>
                  <a:schemeClr val="bg2">
                    <a:lumMod val="75000"/>
                  </a:schemeClr>
                </a:solidFill>
              </a:rPr>
              <a:t> and Damage</a:t>
            </a:r>
          </a:p>
          <a:p>
            <a:pPr marL="514350" indent="-514350">
              <a:buAutoNum type="arabicPeriod"/>
            </a:pPr>
            <a:r>
              <a:rPr lang="en-US" sz="4800" dirty="0">
                <a:solidFill>
                  <a:schemeClr val="bg2">
                    <a:lumMod val="75000"/>
                  </a:schemeClr>
                </a:solidFill>
              </a:rPr>
              <a:t> Resolution Assessment</a:t>
            </a:r>
          </a:p>
          <a:p>
            <a:pPr marL="514350" indent="-514350">
              <a:buAutoNum type="arabicPeriod"/>
            </a:pPr>
            <a:r>
              <a:rPr lang="en-US" sz="4800" dirty="0">
                <a:solidFill>
                  <a:schemeClr val="bg2">
                    <a:lumMod val="75000"/>
                  </a:schemeClr>
                </a:solidFill>
              </a:rPr>
              <a:t> Pattern!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FE9C5C0-C7DF-0CBA-F2F4-11235923CB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5E85B-B17A-45C1-8D3B-855679F341B7}" type="datetime1">
              <a:rPr lang="de-DE" smtClean="0"/>
              <a:t>11.12.2025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4272DF9-E791-F5F5-72BE-D7CB225FA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B24D018-C0D8-6423-465F-CF4237C7F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B516A-CE73-4DDC-8D36-2918F228275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892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C87A7D-3ED7-0836-9948-16D523D0A9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AA035BB2-6EAE-DD18-EB92-7D417AF58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43CB0-8770-4FD4-80CB-FBC41700DF82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9F7D29A3-7D7F-D7C7-089A-7176C05BD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6DB6414C-8501-35DF-2F48-9F6A30F3D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60</a:t>
            </a:fld>
            <a:endParaRPr lang="de-DE" dirty="0"/>
          </a:p>
        </p:txBody>
      </p:sp>
      <p:sp>
        <p:nvSpPr>
          <p:cNvPr id="32" name="Inhaltsplatzhalter 3">
            <a:extLst>
              <a:ext uri="{FF2B5EF4-FFF2-40B4-BE49-F238E27FC236}">
                <a16:creationId xmlns:a16="http://schemas.microsoft.com/office/drawing/2014/main" id="{E172FF38-B3B4-7507-BF64-2EA9A1577F7F}"/>
              </a:ext>
            </a:extLst>
          </p:cNvPr>
          <p:cNvSpPr txBox="1">
            <a:spLocks/>
          </p:cNvSpPr>
          <p:nvPr/>
        </p:nvSpPr>
        <p:spPr>
          <a:xfrm>
            <a:off x="838201" y="2097155"/>
            <a:ext cx="4888344" cy="42207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ym typeface="Wingdings" panose="05000000000000000000" pitchFamily="2" charset="2"/>
              </a:rPr>
              <a:t>Single Thread: CPU overwhelmed </a:t>
            </a:r>
          </a:p>
          <a:p>
            <a:pPr lvl="1">
              <a:buFont typeface="Wingdings" panose="05000000000000000000" pitchFamily="2" charset="2"/>
              <a:buChar char="è"/>
            </a:pPr>
            <a:r>
              <a:rPr lang="en-US" dirty="0">
                <a:sym typeface="Wingdings" panose="05000000000000000000" pitchFamily="2" charset="2"/>
              </a:rPr>
              <a:t> Data Loss</a:t>
            </a:r>
          </a:p>
          <a:p>
            <a:r>
              <a:rPr lang="en-US" sz="2400" dirty="0">
                <a:sym typeface="Wingdings" panose="05000000000000000000" pitchFamily="2" charset="2"/>
              </a:rPr>
              <a:t>Solution: Multithreading by hacking </a:t>
            </a:r>
            <a:r>
              <a:rPr lang="en-US" sz="2400" dirty="0" err="1">
                <a:sym typeface="Wingdings" panose="05000000000000000000" pitchFamily="2" charset="2"/>
              </a:rPr>
              <a:t>Libusb’s</a:t>
            </a:r>
            <a:r>
              <a:rPr lang="en-US" sz="2400" dirty="0">
                <a:sym typeface="Wingdings" panose="05000000000000000000" pitchFamily="2" charset="2"/>
              </a:rPr>
              <a:t> context scheme</a:t>
            </a:r>
          </a:p>
          <a:p>
            <a:endParaRPr lang="en-US" sz="2400" b="1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2400" dirty="0"/>
          </a:p>
          <a:p>
            <a:endParaRPr lang="en-US" dirty="0"/>
          </a:p>
        </p:txBody>
      </p:sp>
      <p:pic>
        <p:nvPicPr>
          <p:cNvPr id="5" name="Grafik 4" descr="Ein Bild, das Reihe, Diagramm, Text, Steigung enthält.&#10;&#10;KI-generierte Inhalte können fehlerhaft sein.">
            <a:extLst>
              <a:ext uri="{FF2B5EF4-FFF2-40B4-BE49-F238E27FC236}">
                <a16:creationId xmlns:a16="http://schemas.microsoft.com/office/drawing/2014/main" id="{DC3C380F-ECA9-829A-21BE-A9E7A3D9BF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6545" y="1737036"/>
            <a:ext cx="6331096" cy="4220730"/>
          </a:xfrm>
          <a:prstGeom prst="rect">
            <a:avLst/>
          </a:prstGeom>
        </p:spPr>
      </p:pic>
      <p:sp>
        <p:nvSpPr>
          <p:cNvPr id="6" name="Titel 1">
            <a:extLst>
              <a:ext uri="{FF2B5EF4-FFF2-40B4-BE49-F238E27FC236}">
                <a16:creationId xmlns:a16="http://schemas.microsoft.com/office/drawing/2014/main" id="{B7E89391-653A-880A-241B-225E7C42DDDC}"/>
              </a:ext>
            </a:extLst>
          </p:cNvPr>
          <p:cNvSpPr txBox="1">
            <a:spLocks/>
          </p:cNvSpPr>
          <p:nvPr/>
        </p:nvSpPr>
        <p:spPr>
          <a:xfrm>
            <a:off x="838200" y="373008"/>
            <a:ext cx="4759942" cy="1653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Bottleneck Analysis: CPU &amp; Driver</a:t>
            </a:r>
          </a:p>
        </p:txBody>
      </p:sp>
    </p:spTree>
    <p:extLst>
      <p:ext uri="{BB962C8B-B14F-4D97-AF65-F5344CB8AC3E}">
        <p14:creationId xmlns:p14="http://schemas.microsoft.com/office/powerpoint/2010/main" val="395038538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F41F6E-FED4-4A5B-E1D7-068077C5EB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97EB7F-FA3E-F20D-03D3-34AD54F910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008"/>
            <a:ext cx="10515600" cy="1325563"/>
          </a:xfrm>
        </p:spPr>
        <p:txBody>
          <a:bodyPr/>
          <a:lstStyle/>
          <a:p>
            <a:r>
              <a:rPr lang="de-DE" dirty="0"/>
              <a:t>3.2 ADC </a:t>
            </a:r>
            <a:r>
              <a:rPr lang="de-DE" dirty="0" err="1"/>
              <a:t>Optimization</a:t>
            </a:r>
            <a:endParaRPr lang="de-DE" dirty="0"/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B579B4E2-87C5-803F-98A6-88635F760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00FDF-7EF5-47D9-9C25-5C467A264DDC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2DCF168D-E450-4EB7-AC6F-A1FED28D6A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6CA5A72D-F193-39B6-4ACC-C8D183AF4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61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7F5484C-461A-C245-C815-8C60E436A7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6088" y="136525"/>
            <a:ext cx="4298011" cy="6253892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92246784-ADAB-198D-1C7D-FDA4786046EE}"/>
              </a:ext>
            </a:extLst>
          </p:cNvPr>
          <p:cNvSpPr/>
          <p:nvPr/>
        </p:nvSpPr>
        <p:spPr>
          <a:xfrm>
            <a:off x="4031347" y="3027283"/>
            <a:ext cx="1348499" cy="510139"/>
          </a:xfrm>
          <a:prstGeom prst="rect">
            <a:avLst/>
          </a:prstGeom>
          <a:solidFill>
            <a:srgbClr val="93E5FF"/>
          </a:solidFill>
          <a:ln>
            <a:noFill/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ADC Input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63C7447B-3E8F-AF4F-C90A-364ED230C0A5}"/>
              </a:ext>
            </a:extLst>
          </p:cNvPr>
          <p:cNvSpPr/>
          <p:nvPr/>
        </p:nvSpPr>
        <p:spPr>
          <a:xfrm>
            <a:off x="1518550" y="2957741"/>
            <a:ext cx="2075688" cy="649224"/>
          </a:xfrm>
          <a:prstGeom prst="rect">
            <a:avLst/>
          </a:prstGeom>
          <a:solidFill>
            <a:srgbClr val="D4F9D3"/>
          </a:solidFill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Multiplexer</a:t>
            </a:r>
          </a:p>
        </p:txBody>
      </p: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3D2E00C9-765A-3717-0B4C-B6515E67FCA9}"/>
              </a:ext>
            </a:extLst>
          </p:cNvPr>
          <p:cNvCxnSpPr>
            <a:cxnSpLocks/>
            <a:endCxn id="10" idx="1"/>
          </p:cNvCxnSpPr>
          <p:nvPr/>
        </p:nvCxnSpPr>
        <p:spPr>
          <a:xfrm>
            <a:off x="879153" y="3282353"/>
            <a:ext cx="639397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2695056B-ED0B-2135-27BE-C0E1E2EE8EBC}"/>
              </a:ext>
            </a:extLst>
          </p:cNvPr>
          <p:cNvCxnSpPr>
            <a:cxnSpLocks/>
            <a:stCxn id="10" idx="3"/>
            <a:endCxn id="9" idx="1"/>
          </p:cNvCxnSpPr>
          <p:nvPr/>
        </p:nvCxnSpPr>
        <p:spPr>
          <a:xfrm>
            <a:off x="3594238" y="3282353"/>
            <a:ext cx="43710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Textfeld 19">
            <a:extLst>
              <a:ext uri="{FF2B5EF4-FFF2-40B4-BE49-F238E27FC236}">
                <a16:creationId xmlns:a16="http://schemas.microsoft.com/office/drawing/2014/main" id="{A0CE0449-97AA-9F4D-5FEF-33EC9842C2D7}"/>
              </a:ext>
            </a:extLst>
          </p:cNvPr>
          <p:cNvSpPr txBox="1"/>
          <p:nvPr/>
        </p:nvSpPr>
        <p:spPr>
          <a:xfrm>
            <a:off x="510302" y="2866237"/>
            <a:ext cx="737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Signal</a:t>
            </a:r>
          </a:p>
        </p:txBody>
      </p:sp>
      <p:sp>
        <p:nvSpPr>
          <p:cNvPr id="21" name="Rechteck: abgerundete Ecken 20">
            <a:extLst>
              <a:ext uri="{FF2B5EF4-FFF2-40B4-BE49-F238E27FC236}">
                <a16:creationId xmlns:a16="http://schemas.microsoft.com/office/drawing/2014/main" id="{53739984-B5F1-5D57-073F-7A908437A2D5}"/>
              </a:ext>
            </a:extLst>
          </p:cNvPr>
          <p:cNvSpPr/>
          <p:nvPr/>
        </p:nvSpPr>
        <p:spPr>
          <a:xfrm>
            <a:off x="1408176" y="2866773"/>
            <a:ext cx="2266070" cy="831160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7B2EEE2C-AE98-657A-FC04-C014777E4F20}"/>
              </a:ext>
            </a:extLst>
          </p:cNvPr>
          <p:cNvSpPr txBox="1"/>
          <p:nvPr/>
        </p:nvSpPr>
        <p:spPr>
          <a:xfrm>
            <a:off x="2074242" y="3697933"/>
            <a:ext cx="964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optional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A65E774D-D66D-AB39-ECF7-06CD1AB06166}"/>
              </a:ext>
            </a:extLst>
          </p:cNvPr>
          <p:cNvSpPr/>
          <p:nvPr/>
        </p:nvSpPr>
        <p:spPr>
          <a:xfrm>
            <a:off x="5910877" y="3027283"/>
            <a:ext cx="1403679" cy="5101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Processor</a:t>
            </a:r>
          </a:p>
        </p:txBody>
      </p: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C3264961-0A08-77A0-F9B7-FCCD79BF5482}"/>
              </a:ext>
            </a:extLst>
          </p:cNvPr>
          <p:cNvCxnSpPr>
            <a:cxnSpLocks/>
            <a:stCxn id="23" idx="1"/>
            <a:endCxn id="9" idx="3"/>
          </p:cNvCxnSpPr>
          <p:nvPr/>
        </p:nvCxnSpPr>
        <p:spPr>
          <a:xfrm flipH="1">
            <a:off x="5379846" y="3282353"/>
            <a:ext cx="53103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1E68940-900B-F99D-BC1B-8AEE6C43D4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2578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Circuit Design </a:t>
            </a:r>
            <a:r>
              <a:rPr lang="de-DE" dirty="0" err="1"/>
              <a:t>of</a:t>
            </a:r>
            <a:r>
              <a:rPr lang="de-DE" dirty="0"/>
              <a:t> Analog Inputs:</a:t>
            </a:r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3666187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5010C1-612E-5B05-5DEB-D43C8CBDC0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BAAAE1-9209-280F-C873-5B26E6493F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008"/>
            <a:ext cx="10515600" cy="1325563"/>
          </a:xfrm>
        </p:spPr>
        <p:txBody>
          <a:bodyPr/>
          <a:lstStyle/>
          <a:p>
            <a:r>
              <a:rPr lang="de-DE" dirty="0"/>
              <a:t>4.2 Mark 0</a:t>
            </a:r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600BB6E2-0866-2816-3317-0391A9FBC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5E57E-6672-4397-ADFF-78679EEDC967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5B11D2B1-28F3-DFCE-4B74-3437EDF52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609F0741-769A-6A95-49D0-DD710DD3E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62</a:t>
            </a:fld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B58A2F50-D8F7-8A65-3095-EFF45EEF5B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710444"/>
            <a:ext cx="5410290" cy="4411781"/>
          </a:xfrm>
          <a:prstGeom prst="rect">
            <a:avLst/>
          </a:prstGeom>
        </p:spPr>
      </p:pic>
      <p:sp>
        <p:nvSpPr>
          <p:cNvPr id="20" name="Inhaltsplatzhalter 2">
            <a:extLst>
              <a:ext uri="{FF2B5EF4-FFF2-40B4-BE49-F238E27FC236}">
                <a16:creationId xmlns:a16="http://schemas.microsoft.com/office/drawing/2014/main" id="{C87DBCA4-C0D0-4A81-9E50-4E1FF241BE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353175" y="2621290"/>
            <a:ext cx="4924425" cy="3500935"/>
          </a:xfrm>
          <a:noFill/>
        </p:spPr>
        <p:txBody>
          <a:bodyPr>
            <a:normAutofit/>
          </a:bodyPr>
          <a:lstStyle/>
          <a:p>
            <a:r>
              <a:rPr lang="de-DE" dirty="0"/>
              <a:t>MIPI CSI-2 Connection to Sensors</a:t>
            </a:r>
          </a:p>
          <a:p>
            <a:pPr marL="0" indent="0">
              <a:buNone/>
            </a:pPr>
            <a:endParaRPr lang="de-DE" dirty="0"/>
          </a:p>
          <a:p>
            <a:r>
              <a:rPr lang="de-DE" dirty="0"/>
              <a:t>Hub </a:t>
            </a:r>
            <a:r>
              <a:rPr lang="de-DE" dirty="0" err="1"/>
              <a:t>enumerates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SSP Hub</a:t>
            </a:r>
          </a:p>
          <a:p>
            <a:r>
              <a:rPr lang="de-DE" dirty="0">
                <a:solidFill>
                  <a:srgbClr val="FF0000"/>
                </a:solidFill>
              </a:rPr>
              <a:t>Devices Downstream </a:t>
            </a:r>
            <a:r>
              <a:rPr lang="de-DE" dirty="0" err="1">
                <a:solidFill>
                  <a:srgbClr val="FF0000"/>
                </a:solidFill>
              </a:rPr>
              <a:t>of</a:t>
            </a:r>
            <a:r>
              <a:rPr lang="de-DE" dirty="0">
                <a:solidFill>
                  <a:srgbClr val="FF0000"/>
                </a:solidFill>
              </a:rPr>
              <a:t> Hub do not </a:t>
            </a:r>
            <a:r>
              <a:rPr lang="de-DE" dirty="0" err="1">
                <a:solidFill>
                  <a:srgbClr val="FF0000"/>
                </a:solidFill>
              </a:rPr>
              <a:t>enumerate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as</a:t>
            </a:r>
            <a:r>
              <a:rPr lang="de-DE" dirty="0">
                <a:solidFill>
                  <a:srgbClr val="FF0000"/>
                </a:solidFill>
              </a:rPr>
              <a:t> SS Devices</a:t>
            </a:r>
          </a:p>
          <a:p>
            <a:endParaRPr lang="de-DE" dirty="0"/>
          </a:p>
        </p:txBody>
      </p:sp>
      <p:sp>
        <p:nvSpPr>
          <p:cNvPr id="21" name="Multiplikationszeichen 20">
            <a:extLst>
              <a:ext uri="{FF2B5EF4-FFF2-40B4-BE49-F238E27FC236}">
                <a16:creationId xmlns:a16="http://schemas.microsoft.com/office/drawing/2014/main" id="{D7DDDECD-747A-3034-685B-E24EAE71033F}"/>
              </a:ext>
            </a:extLst>
          </p:cNvPr>
          <p:cNvSpPr/>
          <p:nvPr/>
        </p:nvSpPr>
        <p:spPr>
          <a:xfrm>
            <a:off x="11176473" y="4600149"/>
            <a:ext cx="838200" cy="771525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3" name="Grafik 22" descr="Abzeichen Tick1 mit einfarbiger Füllung">
            <a:extLst>
              <a:ext uri="{FF2B5EF4-FFF2-40B4-BE49-F238E27FC236}">
                <a16:creationId xmlns:a16="http://schemas.microsoft.com/office/drawing/2014/main" id="{7574A129-C2B6-E4D5-A5C6-50D78D860D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332536" y="3998478"/>
            <a:ext cx="526074" cy="526074"/>
          </a:xfrm>
          <a:prstGeom prst="rect">
            <a:avLst/>
          </a:prstGeom>
        </p:spPr>
      </p:pic>
      <p:pic>
        <p:nvPicPr>
          <p:cNvPr id="26" name="Grafik 25" descr="Abzeichen Tick1 mit einfarbiger Füllung">
            <a:extLst>
              <a:ext uri="{FF2B5EF4-FFF2-40B4-BE49-F238E27FC236}">
                <a16:creationId xmlns:a16="http://schemas.microsoft.com/office/drawing/2014/main" id="{C0CDBBA0-C1AA-3B25-739C-2FF5D8BED8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332536" y="2715194"/>
            <a:ext cx="526074" cy="526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55301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42D9EF-D4B8-8F6E-A6B9-F37B2F0659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F79BF5-1C6D-412E-C14C-C541927A8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008"/>
            <a:ext cx="10515600" cy="1325563"/>
          </a:xfrm>
        </p:spPr>
        <p:txBody>
          <a:bodyPr/>
          <a:lstStyle/>
          <a:p>
            <a:r>
              <a:rPr lang="de-DE" dirty="0"/>
              <a:t>4.2 Mark 0</a:t>
            </a:r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0D8483F7-A53C-0B09-EDDB-8E73AA827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371AD-43A2-45D5-AC01-2DC2BAF24B2A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F2FBC617-7C72-85AA-1930-7E08D03BB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2C34B9BF-3352-4FB8-03DA-A2D7D1992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63</a:t>
            </a:fld>
            <a:endParaRPr lang="de-DE"/>
          </a:p>
        </p:txBody>
      </p:sp>
      <p:pic>
        <p:nvPicPr>
          <p:cNvPr id="6" name="Inhaltsplatzhalter 5" descr="Ein Bild, das Elektronik, Schaltung, Elektronisches Bauteil, Elektrisches Bauelement enthält.&#10;&#10;KI-generierte Inhalte können fehlerhaft sein.">
            <a:extLst>
              <a:ext uri="{FF2B5EF4-FFF2-40B4-BE49-F238E27FC236}">
                <a16:creationId xmlns:a16="http://schemas.microsoft.com/office/drawing/2014/main" id="{8FA09386-6472-9DA0-74DF-526620EBFF1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98571"/>
            <a:ext cx="3887719" cy="4663805"/>
          </a:xfrm>
        </p:spPr>
      </p:pic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9E757E62-B167-582C-99DD-86D05D7BB5B2}"/>
              </a:ext>
            </a:extLst>
          </p:cNvPr>
          <p:cNvSpPr txBox="1">
            <a:spLocks/>
          </p:cNvSpPr>
          <p:nvPr/>
        </p:nvSpPr>
        <p:spPr>
          <a:xfrm>
            <a:off x="4471427" y="1698572"/>
            <a:ext cx="6857462" cy="4657778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err="1"/>
              <a:t>Camera</a:t>
            </a:r>
            <a:r>
              <a:rPr lang="de-DE" dirty="0"/>
              <a:t> Controllers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enumerate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SS Devices when hub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bypassed</a:t>
            </a:r>
            <a:endParaRPr lang="de-DE" dirty="0"/>
          </a:p>
          <a:p>
            <a:r>
              <a:rPr lang="de-DE" dirty="0">
                <a:solidFill>
                  <a:srgbClr val="FF0000"/>
                </a:solidFill>
              </a:rPr>
              <a:t>No Devices Downstream </a:t>
            </a:r>
            <a:r>
              <a:rPr lang="de-DE" dirty="0" err="1">
                <a:solidFill>
                  <a:srgbClr val="FF0000"/>
                </a:solidFill>
              </a:rPr>
              <a:t>of</a:t>
            </a:r>
            <a:r>
              <a:rPr lang="de-DE" dirty="0">
                <a:solidFill>
                  <a:srgbClr val="FF0000"/>
                </a:solidFill>
              </a:rPr>
              <a:t> Hub </a:t>
            </a:r>
            <a:r>
              <a:rPr lang="de-DE" dirty="0" err="1">
                <a:solidFill>
                  <a:srgbClr val="FF0000"/>
                </a:solidFill>
              </a:rPr>
              <a:t>enumerate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as</a:t>
            </a:r>
            <a:r>
              <a:rPr lang="de-DE" dirty="0">
                <a:solidFill>
                  <a:srgbClr val="FF0000"/>
                </a:solidFill>
              </a:rPr>
              <a:t> SS Devices</a:t>
            </a:r>
          </a:p>
          <a:p>
            <a:r>
              <a:rPr lang="de-DE" dirty="0">
                <a:solidFill>
                  <a:srgbClr val="FF0000"/>
                </a:solidFill>
              </a:rPr>
              <a:t>Hub </a:t>
            </a:r>
            <a:r>
              <a:rPr lang="de-DE" dirty="0">
                <a:solidFill>
                  <a:srgbClr val="FF0000"/>
                </a:solidFill>
                <a:sym typeface="Wingdings" panose="05000000000000000000" pitchFamily="2" charset="2"/>
              </a:rPr>
              <a:t> CX3: </a:t>
            </a:r>
            <a:r>
              <a:rPr lang="de-DE" dirty="0">
                <a:solidFill>
                  <a:srgbClr val="FF0000"/>
                </a:solidFill>
              </a:rPr>
              <a:t>Mixed </a:t>
            </a:r>
            <a:r>
              <a:rPr lang="de-DE" dirty="0" err="1">
                <a:solidFill>
                  <a:srgbClr val="FF0000"/>
                </a:solidFill>
              </a:rPr>
              <a:t>up</a:t>
            </a:r>
            <a:r>
              <a:rPr lang="de-DE" dirty="0">
                <a:solidFill>
                  <a:srgbClr val="FF0000"/>
                </a:solidFill>
              </a:rPr>
              <a:t> USB SS RX/TX Connections </a:t>
            </a:r>
            <a:r>
              <a:rPr lang="de-DE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de-DE" dirty="0" err="1">
                <a:solidFill>
                  <a:srgbClr val="FF0000"/>
                </a:solidFill>
                <a:sym typeface="Wingdings" panose="05000000000000000000" pitchFamily="2" charset="2"/>
              </a:rPr>
              <a:t>manual</a:t>
            </a:r>
            <a:r>
              <a:rPr lang="de-DE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de-DE" dirty="0" err="1">
                <a:solidFill>
                  <a:srgbClr val="FF0000"/>
                </a:solidFill>
                <a:sym typeface="Wingdings" panose="05000000000000000000" pitchFamily="2" charset="2"/>
              </a:rPr>
              <a:t>repair</a:t>
            </a:r>
            <a:r>
              <a:rPr lang="de-DE" dirty="0">
                <a:solidFill>
                  <a:srgbClr val="FF0000"/>
                </a:solidFill>
                <a:sym typeface="Wingdings" panose="05000000000000000000" pitchFamily="2" charset="2"/>
              </a:rPr>
              <a:t> has no effect</a:t>
            </a:r>
            <a:endParaRPr lang="de-DE" dirty="0">
              <a:solidFill>
                <a:srgbClr val="FF0000"/>
              </a:solidFill>
            </a:endParaRPr>
          </a:p>
          <a:p>
            <a:r>
              <a:rPr lang="de-DE" dirty="0"/>
              <a:t>Device Enumeration </a:t>
            </a:r>
            <a:r>
              <a:rPr lang="de-DE" dirty="0" err="1"/>
              <a:t>Behavior</a:t>
            </a:r>
            <a:r>
              <a:rPr lang="de-DE" dirty="0"/>
              <a:t> </a:t>
            </a:r>
            <a:r>
              <a:rPr lang="de-DE" dirty="0" err="1"/>
              <a:t>dependent</a:t>
            </a:r>
            <a:r>
              <a:rPr lang="de-DE" dirty="0"/>
              <a:t> on </a:t>
            </a:r>
            <a:r>
              <a:rPr lang="de-DE" dirty="0" err="1"/>
              <a:t>distance</a:t>
            </a:r>
            <a:r>
              <a:rPr lang="de-DE" dirty="0"/>
              <a:t> to hub </a:t>
            </a:r>
          </a:p>
          <a:p>
            <a:pPr marL="0" indent="0">
              <a:buNone/>
            </a:pPr>
            <a:r>
              <a:rPr lang="de-DE" dirty="0">
                <a:sym typeface="Wingdings" panose="05000000000000000000" pitchFamily="2" charset="2"/>
              </a:rPr>
              <a:t>	 </a:t>
            </a:r>
            <a:r>
              <a:rPr lang="de-DE" dirty="0" err="1">
                <a:sym typeface="Wingdings" panose="05000000000000000000" pitchFamily="2" charset="2"/>
              </a:rPr>
              <a:t>closer</a:t>
            </a:r>
            <a:r>
              <a:rPr lang="de-DE" dirty="0">
                <a:sym typeface="Wingdings" panose="05000000000000000000" pitchFamily="2" charset="2"/>
              </a:rPr>
              <a:t> to hub “</a:t>
            </a:r>
            <a:r>
              <a:rPr lang="de-DE" dirty="0" err="1">
                <a:sym typeface="Wingdings" panose="05000000000000000000" pitchFamily="2" charset="2"/>
              </a:rPr>
              <a:t>closer</a:t>
            </a:r>
            <a:r>
              <a:rPr lang="de-DE" dirty="0">
                <a:sym typeface="Wingdings" panose="05000000000000000000" pitchFamily="2" charset="2"/>
              </a:rPr>
              <a:t>“ to SS</a:t>
            </a:r>
          </a:p>
          <a:p>
            <a:r>
              <a:rPr lang="de-DE" dirty="0">
                <a:sym typeface="Wingdings" panose="05000000000000000000" pitchFamily="2" charset="2"/>
              </a:rPr>
              <a:t>Wireshark: Hub Downstream Ports not </a:t>
            </a:r>
            <a:r>
              <a:rPr lang="de-DE" dirty="0" err="1">
                <a:sym typeface="Wingdings" panose="05000000000000000000" pitchFamily="2" charset="2"/>
              </a:rPr>
              <a:t>enabled</a:t>
            </a:r>
            <a:endParaRPr lang="de-DE" dirty="0"/>
          </a:p>
          <a:p>
            <a:endParaRPr lang="de-DE" dirty="0"/>
          </a:p>
        </p:txBody>
      </p:sp>
      <p:pic>
        <p:nvPicPr>
          <p:cNvPr id="8" name="Grafik 7" descr="Abzeichen Tick1 mit einfarbiger Füllung">
            <a:extLst>
              <a:ext uri="{FF2B5EF4-FFF2-40B4-BE49-F238E27FC236}">
                <a16:creationId xmlns:a16="http://schemas.microsoft.com/office/drawing/2014/main" id="{7ACD655D-D47D-C6BE-B12F-13751FDFF4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328889" y="1842050"/>
            <a:ext cx="526074" cy="526074"/>
          </a:xfrm>
          <a:prstGeom prst="rect">
            <a:avLst/>
          </a:prstGeom>
        </p:spPr>
      </p:pic>
      <p:sp>
        <p:nvSpPr>
          <p:cNvPr id="9" name="Multiplikationszeichen 8">
            <a:extLst>
              <a:ext uri="{FF2B5EF4-FFF2-40B4-BE49-F238E27FC236}">
                <a16:creationId xmlns:a16="http://schemas.microsoft.com/office/drawing/2014/main" id="{B024886A-9256-C503-A980-0D259465F4B3}"/>
              </a:ext>
            </a:extLst>
          </p:cNvPr>
          <p:cNvSpPr/>
          <p:nvPr/>
        </p:nvSpPr>
        <p:spPr>
          <a:xfrm>
            <a:off x="11172826" y="2512888"/>
            <a:ext cx="838200" cy="771525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Multiplikationszeichen 9">
            <a:extLst>
              <a:ext uri="{FF2B5EF4-FFF2-40B4-BE49-F238E27FC236}">
                <a16:creationId xmlns:a16="http://schemas.microsoft.com/office/drawing/2014/main" id="{275083DA-A54F-3DB1-736C-9A50866E8B59}"/>
              </a:ext>
            </a:extLst>
          </p:cNvPr>
          <p:cNvSpPr/>
          <p:nvPr/>
        </p:nvSpPr>
        <p:spPr>
          <a:xfrm>
            <a:off x="11172826" y="3284413"/>
            <a:ext cx="838200" cy="771525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51193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AB6CDF-FEBA-11C5-7BDA-2C1484450C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EABF55-9119-CDD6-8347-2623A7A3F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008"/>
            <a:ext cx="10515600" cy="1325563"/>
          </a:xfrm>
        </p:spPr>
        <p:txBody>
          <a:bodyPr/>
          <a:lstStyle/>
          <a:p>
            <a:r>
              <a:rPr lang="de-DE" dirty="0"/>
              <a:t>4.2 Mark 0</a:t>
            </a:r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273D5E24-CBF6-47D4-E3FD-A64E0E660D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54E99-B752-4362-B24F-05517822671E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B29BB051-08A1-E48C-317B-0D430B796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3E0736BF-2AF5-7A4E-42B0-2254F3F62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64</a:t>
            </a:fld>
            <a:endParaRPr lang="de-DE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8E4D276B-BA82-EDBB-C412-8EA8E4A471C7}"/>
              </a:ext>
            </a:extLst>
          </p:cNvPr>
          <p:cNvSpPr txBox="1">
            <a:spLocks/>
          </p:cNvSpPr>
          <p:nvPr/>
        </p:nvSpPr>
        <p:spPr>
          <a:xfrm>
            <a:off x="3124200" y="1896025"/>
            <a:ext cx="5886450" cy="1412982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dirty="0"/>
              <a:t>Potential </a:t>
            </a:r>
            <a:r>
              <a:rPr lang="de-DE" dirty="0" err="1"/>
              <a:t>Causes</a:t>
            </a:r>
            <a:endParaRPr lang="de-DE" dirty="0"/>
          </a:p>
          <a:p>
            <a:r>
              <a:rPr lang="de-DE" dirty="0"/>
              <a:t>USB SSP Hub</a:t>
            </a:r>
          </a:p>
          <a:p>
            <a:r>
              <a:rPr lang="de-DE" dirty="0"/>
              <a:t>Interconnect Hub </a:t>
            </a:r>
            <a:r>
              <a:rPr lang="de-DE" dirty="0">
                <a:sym typeface="Wingdings" panose="05000000000000000000" pitchFamily="2" charset="2"/>
              </a:rPr>
              <a:t> Device</a:t>
            </a:r>
            <a:endParaRPr lang="de-DE" dirty="0"/>
          </a:p>
        </p:txBody>
      </p:sp>
      <p:sp>
        <p:nvSpPr>
          <p:cNvPr id="5" name="Pfeil: nach rechts 4">
            <a:extLst>
              <a:ext uri="{FF2B5EF4-FFF2-40B4-BE49-F238E27FC236}">
                <a16:creationId xmlns:a16="http://schemas.microsoft.com/office/drawing/2014/main" id="{DA87C4F3-39E5-556F-ABC1-B68B8005499E}"/>
              </a:ext>
            </a:extLst>
          </p:cNvPr>
          <p:cNvSpPr/>
          <p:nvPr/>
        </p:nvSpPr>
        <p:spPr>
          <a:xfrm rot="5400000">
            <a:off x="4657101" y="3442677"/>
            <a:ext cx="782298" cy="80758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3A7E2428-6ED3-BDBD-2A8F-947067604BDA}"/>
              </a:ext>
            </a:extLst>
          </p:cNvPr>
          <p:cNvSpPr txBox="1">
            <a:spLocks/>
          </p:cNvSpPr>
          <p:nvPr/>
        </p:nvSpPr>
        <p:spPr>
          <a:xfrm>
            <a:off x="3124200" y="4383935"/>
            <a:ext cx="5886450" cy="155473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dirty="0"/>
              <a:t>Re-Design with:</a:t>
            </a:r>
          </a:p>
          <a:p>
            <a:r>
              <a:rPr lang="de-DE" dirty="0"/>
              <a:t>different USB SSP Hub</a:t>
            </a:r>
          </a:p>
          <a:p>
            <a:r>
              <a:rPr lang="de-DE" dirty="0"/>
              <a:t>Short and </a:t>
            </a:r>
            <a:r>
              <a:rPr lang="de-DE" dirty="0" err="1"/>
              <a:t>carefully</a:t>
            </a:r>
            <a:r>
              <a:rPr lang="de-DE" dirty="0"/>
              <a:t> </a:t>
            </a:r>
            <a:r>
              <a:rPr lang="de-DE" dirty="0" err="1"/>
              <a:t>routed</a:t>
            </a:r>
            <a:r>
              <a:rPr lang="de-DE" dirty="0"/>
              <a:t> SS Lanes</a:t>
            </a:r>
          </a:p>
        </p:txBody>
      </p:sp>
    </p:spTree>
    <p:extLst>
      <p:ext uri="{BB962C8B-B14F-4D97-AF65-F5344CB8AC3E}">
        <p14:creationId xmlns:p14="http://schemas.microsoft.com/office/powerpoint/2010/main" val="236330257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9E946B-58BC-67A1-2645-BD8C1B6042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8514BD-7ED7-1E9F-DE29-9CFBC3B94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008"/>
            <a:ext cx="10515600" cy="1325563"/>
          </a:xfrm>
        </p:spPr>
        <p:txBody>
          <a:bodyPr/>
          <a:lstStyle/>
          <a:p>
            <a:r>
              <a:rPr lang="de-DE" dirty="0"/>
              <a:t>4.3 Mark 1</a:t>
            </a:r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4F17B564-FE3C-548D-0C23-480AC04526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85324-F260-493E-BFEB-777D8942C87A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CF71096C-D702-96B9-F662-04DDEC097C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09831FE9-CE25-A4FB-4297-50D8F9849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65</a:t>
            </a:fld>
            <a:endParaRPr lang="de-DE"/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08D006F4-C2FC-14F2-04EF-72AD0D5C51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83222" y="5592437"/>
            <a:ext cx="4946584" cy="46645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de-DE" dirty="0">
                <a:solidFill>
                  <a:srgbClr val="FF0000"/>
                </a:solidFill>
              </a:rPr>
              <a:t>Bad</a:t>
            </a:r>
            <a:r>
              <a:rPr lang="de-DE" dirty="0"/>
              <a:t>: Stub Effect</a:t>
            </a:r>
          </a:p>
        </p:txBody>
      </p:sp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B37C7400-FA0D-7A17-449D-9E06C49643D1}"/>
              </a:ext>
            </a:extLst>
          </p:cNvPr>
          <p:cNvSpPr txBox="1">
            <a:spLocks/>
          </p:cNvSpPr>
          <p:nvPr/>
        </p:nvSpPr>
        <p:spPr>
          <a:xfrm>
            <a:off x="6047506" y="5592438"/>
            <a:ext cx="5682113" cy="46645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de-DE" dirty="0" err="1">
                <a:solidFill>
                  <a:srgbClr val="00B050"/>
                </a:solidFill>
              </a:rPr>
              <a:t>Good</a:t>
            </a:r>
            <a:r>
              <a:rPr lang="de-DE" dirty="0"/>
              <a:t>: No Stubs</a:t>
            </a:r>
          </a:p>
        </p:txBody>
      </p:sp>
      <p:pic>
        <p:nvPicPr>
          <p:cNvPr id="5" name="Grafik 4" descr="Ein Bild, das Text, Screenshot, Schrift, Diagramm enthält.&#10;&#10;KI-generierte Inhalte können fehlerhaft sein.">
            <a:extLst>
              <a:ext uri="{FF2B5EF4-FFF2-40B4-BE49-F238E27FC236}">
                <a16:creationId xmlns:a16="http://schemas.microsoft.com/office/drawing/2014/main" id="{A2853428-B5D6-B696-672E-BFB88CD7B5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340" y="1894463"/>
            <a:ext cx="4630348" cy="3222109"/>
          </a:xfrm>
          <a:prstGeom prst="rect">
            <a:avLst/>
          </a:prstGeom>
        </p:spPr>
      </p:pic>
      <p:pic>
        <p:nvPicPr>
          <p:cNvPr id="7" name="Grafik 6" descr="Ein Bild, das Text, Screenshot, Diagramm, Design enthält.&#10;&#10;KI-generierte Inhalte können fehlerhaft sein.">
            <a:extLst>
              <a:ext uri="{FF2B5EF4-FFF2-40B4-BE49-F238E27FC236}">
                <a16:creationId xmlns:a16="http://schemas.microsoft.com/office/drawing/2014/main" id="{4C988FC6-5A7C-5308-25C2-5E9498863D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229" y="1858638"/>
            <a:ext cx="4518669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56220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78D691-0773-859D-9EBA-2B32635797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34B235-DF57-F06A-9A6A-BDC6C9652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008"/>
            <a:ext cx="10515600" cy="1325563"/>
          </a:xfrm>
        </p:spPr>
        <p:txBody>
          <a:bodyPr/>
          <a:lstStyle/>
          <a:p>
            <a:r>
              <a:rPr lang="de-DE" dirty="0"/>
              <a:t>5.3.1 CPU &amp; Driver</a:t>
            </a:r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26581189-5B8A-0ED5-C69F-04C5E7C5A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A9A2F-FB1A-47FE-B81F-A43E4E8CF463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C8174FFA-89D6-88CA-07DE-24CBDC2B7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7F951CAB-2CD4-2623-8D38-26EC5CED6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66</a:t>
            </a:fld>
            <a:endParaRPr lang="de-DE" dirty="0"/>
          </a:p>
        </p:txBody>
      </p:sp>
      <p:sp>
        <p:nvSpPr>
          <p:cNvPr id="32" name="Inhaltsplatzhalter 3">
            <a:extLst>
              <a:ext uri="{FF2B5EF4-FFF2-40B4-BE49-F238E27FC236}">
                <a16:creationId xmlns:a16="http://schemas.microsoft.com/office/drawing/2014/main" id="{EF52ACE9-0641-F979-BBD8-C140924BC3FC}"/>
              </a:ext>
            </a:extLst>
          </p:cNvPr>
          <p:cNvSpPr txBox="1">
            <a:spLocks/>
          </p:cNvSpPr>
          <p:nvPr/>
        </p:nvSpPr>
        <p:spPr>
          <a:xfrm>
            <a:off x="838201" y="1931595"/>
            <a:ext cx="4888344" cy="43862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sym typeface="Wingdings" panose="05000000000000000000" pitchFamily="2" charset="2"/>
              </a:rPr>
              <a:t>Additional Measures</a:t>
            </a:r>
          </a:p>
          <a:p>
            <a:r>
              <a:rPr lang="en-US" sz="2400" dirty="0">
                <a:sym typeface="Wingdings" panose="05000000000000000000" pitchFamily="2" charset="2"/>
              </a:rPr>
              <a:t>Binding threads to cores (</a:t>
            </a:r>
            <a:r>
              <a:rPr lang="en-US" sz="2400" dirty="0" err="1">
                <a:latin typeface="Monospac821 BT" panose="020B0609020202020204" pitchFamily="49" charset="0"/>
                <a:cs typeface="Simplex" panose="00000400000000000000" pitchFamily="2" charset="0"/>
                <a:sym typeface="Wingdings" panose="05000000000000000000" pitchFamily="2" charset="2"/>
              </a:rPr>
              <a:t>sched_setaffinity</a:t>
            </a:r>
            <a:r>
              <a:rPr lang="en-US" sz="2400" dirty="0">
                <a:latin typeface="Monospac821 BT" panose="020B0609020202020204" pitchFamily="49" charset="0"/>
                <a:cs typeface="Simplex" panose="00000400000000000000" pitchFamily="2" charset="0"/>
                <a:sym typeface="Wingdings" panose="05000000000000000000" pitchFamily="2" charset="2"/>
              </a:rPr>
              <a:t>()</a:t>
            </a:r>
            <a:r>
              <a:rPr lang="en-US" sz="2400" dirty="0">
                <a:cs typeface="Simplex" panose="00000400000000000000" pitchFamily="2" charset="0"/>
                <a:sym typeface="Wingdings" panose="05000000000000000000" pitchFamily="2" charset="2"/>
              </a:rPr>
              <a:t>)</a:t>
            </a:r>
          </a:p>
          <a:p>
            <a:r>
              <a:rPr lang="en-US" sz="2400" dirty="0">
                <a:sym typeface="Wingdings" panose="05000000000000000000" pitchFamily="2" charset="2"/>
              </a:rPr>
              <a:t>Assign high Priorities to threads (</a:t>
            </a:r>
            <a:r>
              <a:rPr lang="en-US" sz="2400" dirty="0" err="1">
                <a:latin typeface="Monospac821 BT" panose="020B0609020202020204" pitchFamily="49" charset="0"/>
                <a:sym typeface="Wingdings" panose="05000000000000000000" pitchFamily="2" charset="2"/>
              </a:rPr>
              <a:t>pthread_setschedparam</a:t>
            </a:r>
            <a:r>
              <a:rPr lang="en-US" sz="2400" dirty="0">
                <a:latin typeface="Monospac821 BT" panose="020B0609020202020204" pitchFamily="49" charset="0"/>
                <a:sym typeface="Wingdings" panose="05000000000000000000" pitchFamily="2" charset="2"/>
              </a:rPr>
              <a:t>()</a:t>
            </a:r>
            <a:r>
              <a:rPr lang="en-US" sz="2400" dirty="0">
                <a:sym typeface="Wingdings" panose="05000000000000000000" pitchFamily="2" charset="2"/>
              </a:rPr>
              <a:t>)</a:t>
            </a:r>
          </a:p>
          <a:p>
            <a:r>
              <a:rPr lang="en-US" sz="2400" dirty="0">
                <a:sym typeface="Wingdings" panose="05000000000000000000" pitchFamily="2" charset="2"/>
              </a:rPr>
              <a:t>Locking relevant Data structures into memory (</a:t>
            </a:r>
            <a:r>
              <a:rPr lang="en-US" sz="2400" dirty="0" err="1">
                <a:latin typeface="Monospac821 BT" panose="020B0609020202020204" pitchFamily="49" charset="0"/>
                <a:sym typeface="Wingdings" panose="05000000000000000000" pitchFamily="2" charset="2"/>
              </a:rPr>
              <a:t>mlock</a:t>
            </a:r>
            <a:r>
              <a:rPr lang="en-US" sz="2400" dirty="0">
                <a:latin typeface="Monospac821 BT" panose="020B0609020202020204" pitchFamily="49" charset="0"/>
                <a:sym typeface="Wingdings" panose="05000000000000000000" pitchFamily="2" charset="2"/>
              </a:rPr>
              <a:t>()</a:t>
            </a:r>
            <a:r>
              <a:rPr lang="en-US" sz="2400" dirty="0">
                <a:sym typeface="Wingdings" panose="05000000000000000000" pitchFamily="2" charset="2"/>
              </a:rPr>
              <a:t>)</a:t>
            </a:r>
          </a:p>
          <a:p>
            <a:endParaRPr lang="en-US" sz="2400" b="1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2400" dirty="0"/>
          </a:p>
          <a:p>
            <a:endParaRPr lang="en-US" dirty="0"/>
          </a:p>
        </p:txBody>
      </p:sp>
      <p:pic>
        <p:nvPicPr>
          <p:cNvPr id="3" name="Grafik 2" descr="Ein Bild, das Reihe, Diagramm, Text, Steigung enthält.&#10;&#10;KI-generierte Inhalte können fehlerhaft sein.">
            <a:extLst>
              <a:ext uri="{FF2B5EF4-FFF2-40B4-BE49-F238E27FC236}">
                <a16:creationId xmlns:a16="http://schemas.microsoft.com/office/drawing/2014/main" id="{54EF4E97-9F05-4798-95CB-1B7EFCE077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6545" y="1737036"/>
            <a:ext cx="6331096" cy="4220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29317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BA62C6-7CFA-FCD5-27BA-BD313C6484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rafik 21">
            <a:extLst>
              <a:ext uri="{FF2B5EF4-FFF2-40B4-BE49-F238E27FC236}">
                <a16:creationId xmlns:a16="http://schemas.microsoft.com/office/drawing/2014/main" id="{7EAC92EB-2982-0631-8345-EC787C9240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6109" y="1591808"/>
            <a:ext cx="3860496" cy="46482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E165606D-58B1-F9F6-8851-BECF40967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008"/>
            <a:ext cx="10515600" cy="1325563"/>
          </a:xfrm>
        </p:spPr>
        <p:txBody>
          <a:bodyPr/>
          <a:lstStyle/>
          <a:p>
            <a:r>
              <a:rPr lang="de-DE" dirty="0"/>
              <a:t>6.2 Thermal Performance in UHV</a:t>
            </a:r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FC1D9650-C5EE-156B-4A93-031384AEF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A7CF8-1ABB-45EE-A832-9FE99B3362F7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D27D0FF9-F8B8-2EB0-DB93-4DC2DE291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8D790884-937E-8819-E921-9DABCDD97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67</a:t>
            </a:fld>
            <a:endParaRPr lang="de-DE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4D4697C4-7443-67A9-1CCE-27D7626911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7700" y="1462542"/>
            <a:ext cx="5776119" cy="4893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38285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344391-8B85-C977-CBC2-4707D251A6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601E15-51E8-162C-5AA0-97D1050A93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008"/>
            <a:ext cx="10515600" cy="1325563"/>
          </a:xfrm>
        </p:spPr>
        <p:txBody>
          <a:bodyPr/>
          <a:lstStyle/>
          <a:p>
            <a:r>
              <a:rPr lang="de-DE" dirty="0"/>
              <a:t>6.2 Thermal Performance in UHV</a:t>
            </a:r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A9439E6A-7102-03F3-40E6-7D78A0983C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D7F74-F1B8-4D3D-A63C-300DD9175108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DE764991-C1C0-DFE8-012D-E7D6D6364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8E0B797F-09BA-E509-B759-94B76DCE8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68</a:t>
            </a:fld>
            <a:endParaRPr lang="de-DE" dirty="0"/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87F0DA70-5971-4FF7-5FC4-E143895CFDA5}"/>
              </a:ext>
            </a:extLst>
          </p:cNvPr>
          <p:cNvGrpSpPr/>
          <p:nvPr/>
        </p:nvGrpSpPr>
        <p:grpSpPr>
          <a:xfrm>
            <a:off x="2129284" y="1441063"/>
            <a:ext cx="8572214" cy="4458982"/>
            <a:chOff x="2910873" y="1632868"/>
            <a:chExt cx="8572214" cy="4458982"/>
          </a:xfrm>
        </p:grpSpPr>
        <p:pic>
          <p:nvPicPr>
            <p:cNvPr id="6" name="Grafik 5">
              <a:extLst>
                <a:ext uri="{FF2B5EF4-FFF2-40B4-BE49-F238E27FC236}">
                  <a16:creationId xmlns:a16="http://schemas.microsoft.com/office/drawing/2014/main" id="{7BC4407A-4353-59D9-BDEE-E70FC740B4D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752605" y="1632868"/>
              <a:ext cx="3730482" cy="4458982"/>
            </a:xfrm>
            <a:prstGeom prst="rect">
              <a:avLst/>
            </a:prstGeom>
          </p:spPr>
        </p:pic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102DD095-9F6A-BEBE-8B47-FAC9DAE6561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10873" y="1632868"/>
              <a:ext cx="3700236" cy="4458982"/>
            </a:xfrm>
            <a:prstGeom prst="rect">
              <a:avLst/>
            </a:prstGeom>
          </p:spPr>
        </p:pic>
      </p:grpSp>
      <p:sp>
        <p:nvSpPr>
          <p:cNvPr id="10" name="Inhaltsplatzhalter 3">
            <a:extLst>
              <a:ext uri="{FF2B5EF4-FFF2-40B4-BE49-F238E27FC236}">
                <a16:creationId xmlns:a16="http://schemas.microsoft.com/office/drawing/2014/main" id="{5B7B5664-4E8C-3686-CAF7-5ACF7686AC60}"/>
              </a:ext>
            </a:extLst>
          </p:cNvPr>
          <p:cNvSpPr txBox="1">
            <a:spLocks/>
          </p:cNvSpPr>
          <p:nvPr/>
        </p:nvSpPr>
        <p:spPr>
          <a:xfrm>
            <a:off x="1103616" y="5900045"/>
            <a:ext cx="10782300" cy="4563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/>
              <a:t>Measured with internal temperature sensors of SONY IMX686: ±3°C Accuracy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4318801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286D9C-C67E-BDEB-C654-530FE10766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57C282-57D8-CAE3-C027-3396590937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008"/>
            <a:ext cx="10515600" cy="1325563"/>
          </a:xfrm>
        </p:spPr>
        <p:txBody>
          <a:bodyPr/>
          <a:lstStyle/>
          <a:p>
            <a:r>
              <a:rPr lang="de-DE" dirty="0"/>
              <a:t>6.2 Thermal Performance in UHV</a:t>
            </a:r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13CDD541-92BB-9183-FF82-9BC5CF043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22A3D-D8A3-4F30-B476-BAE3F79565FA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51C66D21-361B-0810-2A8D-D27187348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80C469F8-7774-F5AD-17C7-E83E4C882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69</a:t>
            </a:fld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59807F73-D572-4989-F0BA-EBAB3DE5BE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1902" y="1489390"/>
            <a:ext cx="5538438" cy="4081563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E1B2E41B-4769-B187-51E4-47325AEB03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585" y="1489390"/>
            <a:ext cx="5381615" cy="4081563"/>
          </a:xfrm>
          <a:prstGeom prst="rect">
            <a:avLst/>
          </a:prstGeom>
        </p:spPr>
      </p:pic>
      <p:sp>
        <p:nvSpPr>
          <p:cNvPr id="7" name="Inhaltsplatzhalter 3">
            <a:extLst>
              <a:ext uri="{FF2B5EF4-FFF2-40B4-BE49-F238E27FC236}">
                <a16:creationId xmlns:a16="http://schemas.microsoft.com/office/drawing/2014/main" id="{0F87978F-8592-58DC-6132-2E79A49EC813}"/>
              </a:ext>
            </a:extLst>
          </p:cNvPr>
          <p:cNvSpPr txBox="1">
            <a:spLocks/>
          </p:cNvSpPr>
          <p:nvPr/>
        </p:nvSpPr>
        <p:spPr>
          <a:xfrm>
            <a:off x="1524950" y="5570953"/>
            <a:ext cx="3150884" cy="4563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/>
              <a:t>Only Passive Cooling</a:t>
            </a:r>
          </a:p>
        </p:txBody>
      </p:sp>
      <p:sp>
        <p:nvSpPr>
          <p:cNvPr id="8" name="Inhaltsplatzhalter 3">
            <a:extLst>
              <a:ext uri="{FF2B5EF4-FFF2-40B4-BE49-F238E27FC236}">
                <a16:creationId xmlns:a16="http://schemas.microsoft.com/office/drawing/2014/main" id="{A7ED39E5-E8E4-BC53-59A5-DF69755CDC07}"/>
              </a:ext>
            </a:extLst>
          </p:cNvPr>
          <p:cNvSpPr txBox="1">
            <a:spLocks/>
          </p:cNvSpPr>
          <p:nvPr/>
        </p:nvSpPr>
        <p:spPr>
          <a:xfrm>
            <a:off x="7505679" y="5570953"/>
            <a:ext cx="3150884" cy="4563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/>
              <a:t>Water-Cooling</a:t>
            </a:r>
          </a:p>
        </p:txBody>
      </p:sp>
    </p:spTree>
    <p:extLst>
      <p:ext uri="{BB962C8B-B14F-4D97-AF65-F5344CB8AC3E}">
        <p14:creationId xmlns:p14="http://schemas.microsoft.com/office/powerpoint/2010/main" val="15746321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C2499B-54A4-5E96-A332-7BE14D8AA7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8AC52C-CF6F-4B69-C86C-CD1EF50A3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008"/>
            <a:ext cx="10515600" cy="1325563"/>
          </a:xfrm>
        </p:spPr>
        <p:txBody>
          <a:bodyPr/>
          <a:lstStyle/>
          <a:p>
            <a:r>
              <a:rPr lang="de-DE" dirty="0"/>
              <a:t>Trigger </a:t>
            </a:r>
            <a:r>
              <a:rPr lang="de-DE" dirty="0" err="1"/>
              <a:t>Mechanism</a:t>
            </a:r>
            <a:endParaRPr lang="de-DE" dirty="0"/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57223479-03CD-122D-7572-F05125567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D6DE8-8D8C-4DB0-A1D2-F1A599E36984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22B80873-BA3D-D695-6EDB-49ED29B53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22B2B338-B853-3C4F-6F8F-7D90FFC8B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7</a:t>
            </a:fld>
            <a:endParaRPr lang="de-DE"/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9133C65B-CE24-A70A-DE92-60028607C00D}"/>
              </a:ext>
            </a:extLst>
          </p:cNvPr>
          <p:cNvSpPr/>
          <p:nvPr/>
        </p:nvSpPr>
        <p:spPr>
          <a:xfrm>
            <a:off x="8225347" y="3740758"/>
            <a:ext cx="1800698" cy="84290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Sensor</a:t>
            </a:r>
          </a:p>
        </p:txBody>
      </p: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2BFA7494-7D1A-CB7F-75F1-7A4AAE1CAF76}"/>
              </a:ext>
            </a:extLst>
          </p:cNvPr>
          <p:cNvCxnSpPr>
            <a:cxnSpLocks/>
            <a:endCxn id="5" idx="1"/>
          </p:cNvCxnSpPr>
          <p:nvPr/>
        </p:nvCxnSpPr>
        <p:spPr>
          <a:xfrm>
            <a:off x="1656242" y="4181079"/>
            <a:ext cx="123446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17">
            <a:extLst>
              <a:ext uri="{FF2B5EF4-FFF2-40B4-BE49-F238E27FC236}">
                <a16:creationId xmlns:a16="http://schemas.microsoft.com/office/drawing/2014/main" id="{56AE6D80-63C4-CD37-4229-EA377E0F5831}"/>
              </a:ext>
            </a:extLst>
          </p:cNvPr>
          <p:cNvSpPr txBox="1"/>
          <p:nvPr/>
        </p:nvSpPr>
        <p:spPr>
          <a:xfrm>
            <a:off x="1499638" y="3866349"/>
            <a:ext cx="12337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TTL Trigger Signal</a:t>
            </a:r>
          </a:p>
        </p:txBody>
      </p: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B6C098EB-8855-DFAB-5ED0-025BF7D75BFB}"/>
              </a:ext>
            </a:extLst>
          </p:cNvPr>
          <p:cNvCxnSpPr>
            <a:cxnSpLocks/>
            <a:stCxn id="6" idx="3"/>
            <a:endCxn id="7" idx="1"/>
          </p:cNvCxnSpPr>
          <p:nvPr/>
        </p:nvCxnSpPr>
        <p:spPr>
          <a:xfrm flipV="1">
            <a:off x="6258054" y="4162212"/>
            <a:ext cx="1967293" cy="76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feld 20">
            <a:extLst>
              <a:ext uri="{FF2B5EF4-FFF2-40B4-BE49-F238E27FC236}">
                <a16:creationId xmlns:a16="http://schemas.microsoft.com/office/drawing/2014/main" id="{3D7061C9-2E24-DACC-6C4B-FFA946E79248}"/>
              </a:ext>
            </a:extLst>
          </p:cNvPr>
          <p:cNvSpPr txBox="1"/>
          <p:nvPr/>
        </p:nvSpPr>
        <p:spPr>
          <a:xfrm>
            <a:off x="6387750" y="3820182"/>
            <a:ext cx="1800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Set Start Register</a:t>
            </a:r>
          </a:p>
        </p:txBody>
      </p:sp>
      <p:grpSp>
        <p:nvGrpSpPr>
          <p:cNvPr id="35" name="Gruppieren 34">
            <a:extLst>
              <a:ext uri="{FF2B5EF4-FFF2-40B4-BE49-F238E27FC236}">
                <a16:creationId xmlns:a16="http://schemas.microsoft.com/office/drawing/2014/main" id="{BDE9A969-451B-B492-3C0C-7D64EADA1C70}"/>
              </a:ext>
            </a:extLst>
          </p:cNvPr>
          <p:cNvGrpSpPr/>
          <p:nvPr/>
        </p:nvGrpSpPr>
        <p:grpSpPr>
          <a:xfrm>
            <a:off x="2755900" y="3016899"/>
            <a:ext cx="3594951" cy="1737360"/>
            <a:chOff x="3023616" y="2697480"/>
            <a:chExt cx="3106691" cy="1737360"/>
          </a:xfrm>
        </p:grpSpPr>
        <p:sp>
          <p:nvSpPr>
            <p:cNvPr id="5" name="Rechteck: abgerundete Ecken 4">
              <a:extLst>
                <a:ext uri="{FF2B5EF4-FFF2-40B4-BE49-F238E27FC236}">
                  <a16:creationId xmlns:a16="http://schemas.microsoft.com/office/drawing/2014/main" id="{34805020-9BE8-A182-6C4B-EF9D0631C054}"/>
                </a:ext>
              </a:extLst>
            </p:cNvPr>
            <p:cNvSpPr/>
            <p:nvPr/>
          </p:nvSpPr>
          <p:spPr>
            <a:xfrm>
              <a:off x="3140110" y="3440206"/>
              <a:ext cx="971358" cy="842908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GPIO Input</a:t>
              </a:r>
            </a:p>
          </p:txBody>
        </p:sp>
        <p:sp>
          <p:nvSpPr>
            <p:cNvPr id="6" name="Rechteck: abgerundete Ecken 5">
              <a:extLst>
                <a:ext uri="{FF2B5EF4-FFF2-40B4-BE49-F238E27FC236}">
                  <a16:creationId xmlns:a16="http://schemas.microsoft.com/office/drawing/2014/main" id="{89DA01FE-19F3-AC5D-442C-C66EDA4CE319}"/>
                </a:ext>
              </a:extLst>
            </p:cNvPr>
            <p:cNvSpPr/>
            <p:nvPr/>
          </p:nvSpPr>
          <p:spPr>
            <a:xfrm>
              <a:off x="5311769" y="3429000"/>
              <a:ext cx="738345" cy="842908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I2C Block</a:t>
              </a:r>
            </a:p>
          </p:txBody>
        </p:sp>
        <p:sp>
          <p:nvSpPr>
            <p:cNvPr id="27" name="Rechteck: abgerundete Ecken 26">
              <a:extLst>
                <a:ext uri="{FF2B5EF4-FFF2-40B4-BE49-F238E27FC236}">
                  <a16:creationId xmlns:a16="http://schemas.microsoft.com/office/drawing/2014/main" id="{808814CE-7B8B-D32B-C4D3-D888D1277D58}"/>
                </a:ext>
              </a:extLst>
            </p:cNvPr>
            <p:cNvSpPr/>
            <p:nvPr/>
          </p:nvSpPr>
          <p:spPr>
            <a:xfrm>
              <a:off x="3023616" y="2697480"/>
              <a:ext cx="3106691" cy="1737360"/>
            </a:xfrm>
            <a:prstGeom prst="roundRect">
              <a:avLst/>
            </a:prstGeom>
            <a:noFill/>
            <a:ln w="285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Camera Controller</a:t>
              </a:r>
            </a:p>
          </p:txBody>
        </p:sp>
        <p:cxnSp>
          <p:nvCxnSpPr>
            <p:cNvPr id="29" name="Gerade Verbindung mit Pfeil 28">
              <a:extLst>
                <a:ext uri="{FF2B5EF4-FFF2-40B4-BE49-F238E27FC236}">
                  <a16:creationId xmlns:a16="http://schemas.microsoft.com/office/drawing/2014/main" id="{25CB897D-3552-7777-2056-43917F0F7A85}"/>
                </a:ext>
              </a:extLst>
            </p:cNvPr>
            <p:cNvCxnSpPr>
              <a:cxnSpLocks/>
              <a:stCxn id="5" idx="3"/>
              <a:endCxn id="6" idx="1"/>
            </p:cNvCxnSpPr>
            <p:nvPr/>
          </p:nvCxnSpPr>
          <p:spPr>
            <a:xfrm flipV="1">
              <a:off x="4111469" y="3850454"/>
              <a:ext cx="1200300" cy="1120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feld 30">
              <a:extLst>
                <a:ext uri="{FF2B5EF4-FFF2-40B4-BE49-F238E27FC236}">
                  <a16:creationId xmlns:a16="http://schemas.microsoft.com/office/drawing/2014/main" id="{A4CD6B3F-E388-8D4A-5EDC-11BC97A55ADD}"/>
                </a:ext>
              </a:extLst>
            </p:cNvPr>
            <p:cNvSpPr txBox="1"/>
            <p:nvPr/>
          </p:nvSpPr>
          <p:spPr>
            <a:xfrm>
              <a:off x="4087386" y="3519628"/>
              <a:ext cx="12451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Rising Edge Detected</a:t>
              </a:r>
            </a:p>
          </p:txBody>
        </p:sp>
      </p:grpSp>
      <p:sp>
        <p:nvSpPr>
          <p:cNvPr id="49" name="Geschweifte Klammer links 48">
            <a:extLst>
              <a:ext uri="{FF2B5EF4-FFF2-40B4-BE49-F238E27FC236}">
                <a16:creationId xmlns:a16="http://schemas.microsoft.com/office/drawing/2014/main" id="{1E1AAE01-3A8D-CF49-0FCB-FBCEAC742F2A}"/>
              </a:ext>
            </a:extLst>
          </p:cNvPr>
          <p:cNvSpPr/>
          <p:nvPr/>
        </p:nvSpPr>
        <p:spPr>
          <a:xfrm rot="16200000">
            <a:off x="6101758" y="1216688"/>
            <a:ext cx="522908" cy="748893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794DBA60-5FE4-7A6E-CB56-5B3D06293886}"/>
              </a:ext>
            </a:extLst>
          </p:cNvPr>
          <p:cNvSpPr txBox="1"/>
          <p:nvPr/>
        </p:nvSpPr>
        <p:spPr>
          <a:xfrm>
            <a:off x="5830861" y="5222610"/>
            <a:ext cx="12552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Introduce: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Delay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Jitter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B6EA688-53B7-9876-E55F-523C22102623}"/>
              </a:ext>
            </a:extLst>
          </p:cNvPr>
          <p:cNvSpPr txBox="1"/>
          <p:nvPr/>
        </p:nvSpPr>
        <p:spPr>
          <a:xfrm>
            <a:off x="5110464" y="1883488"/>
            <a:ext cx="14407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Trigger Signal via USB</a:t>
            </a:r>
          </a:p>
        </p:txBody>
      </p: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808C63FA-45D6-087E-0717-8EFDF7E086E6}"/>
              </a:ext>
            </a:extLst>
          </p:cNvPr>
          <p:cNvCxnSpPr>
            <a:cxnSpLocks/>
          </p:cNvCxnSpPr>
          <p:nvPr/>
        </p:nvCxnSpPr>
        <p:spPr>
          <a:xfrm>
            <a:off x="5830861" y="2533650"/>
            <a:ext cx="0" cy="12071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hteck: abgerundete Ecken 15">
            <a:extLst>
              <a:ext uri="{FF2B5EF4-FFF2-40B4-BE49-F238E27FC236}">
                <a16:creationId xmlns:a16="http://schemas.microsoft.com/office/drawing/2014/main" id="{A555D978-AD6D-84E0-9CE3-F6E90837757B}"/>
              </a:ext>
            </a:extLst>
          </p:cNvPr>
          <p:cNvSpPr/>
          <p:nvPr/>
        </p:nvSpPr>
        <p:spPr>
          <a:xfrm>
            <a:off x="5110463" y="1874388"/>
            <a:ext cx="1440795" cy="646331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hteck: abgerundete Ecken 21">
            <a:extLst>
              <a:ext uri="{FF2B5EF4-FFF2-40B4-BE49-F238E27FC236}">
                <a16:creationId xmlns:a16="http://schemas.microsoft.com/office/drawing/2014/main" id="{6C2857F4-4283-6537-585E-3C66FF813FCB}"/>
              </a:ext>
            </a:extLst>
          </p:cNvPr>
          <p:cNvSpPr/>
          <p:nvPr/>
        </p:nvSpPr>
        <p:spPr>
          <a:xfrm>
            <a:off x="1500839" y="3820181"/>
            <a:ext cx="1218162" cy="665197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C8531BE3-0C8A-20AD-F19D-BB5AD5954D05}"/>
              </a:ext>
            </a:extLst>
          </p:cNvPr>
          <p:cNvSpPr txBox="1"/>
          <p:nvPr/>
        </p:nvSpPr>
        <p:spPr>
          <a:xfrm>
            <a:off x="5311977" y="1586848"/>
            <a:ext cx="10757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Option A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371490A5-595C-29A3-B60D-CF32AF899497}"/>
              </a:ext>
            </a:extLst>
          </p:cNvPr>
          <p:cNvSpPr txBox="1"/>
          <p:nvPr/>
        </p:nvSpPr>
        <p:spPr>
          <a:xfrm>
            <a:off x="1578636" y="3546488"/>
            <a:ext cx="10757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Option B</a:t>
            </a:r>
          </a:p>
        </p:txBody>
      </p:sp>
    </p:spTree>
    <p:extLst>
      <p:ext uri="{BB962C8B-B14F-4D97-AF65-F5344CB8AC3E}">
        <p14:creationId xmlns:p14="http://schemas.microsoft.com/office/powerpoint/2010/main" val="41457878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BF73AE-C63B-BD4F-6902-D2D0FF13B0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972CA8-299C-15F1-B0FF-5AAD4AA78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008"/>
            <a:ext cx="10515600" cy="1325563"/>
          </a:xfrm>
        </p:spPr>
        <p:txBody>
          <a:bodyPr/>
          <a:lstStyle/>
          <a:p>
            <a:r>
              <a:rPr lang="de-DE" dirty="0"/>
              <a:t>Trigger Performance Analysis</a:t>
            </a:r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F1B6419C-1C1D-E8EB-E308-AB29F366D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C0C07-7D3B-486F-B207-F3B1DCD0BD16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0DCFA35E-01A8-56CD-B567-6AC719089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8A0CE0A0-D8B4-DF9F-5763-5928EB163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8</a:t>
            </a:fld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7CF2583A-D8AB-369F-4969-92D0F72A07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8200" y="2142310"/>
            <a:ext cx="8565682" cy="2594533"/>
          </a:xfrm>
          <a:prstGeom prst="rect">
            <a:avLst/>
          </a:prstGeom>
        </p:spPr>
      </p:pic>
      <p:sp>
        <p:nvSpPr>
          <p:cNvPr id="8" name="Inhaltsplatzhalter 3">
            <a:extLst>
              <a:ext uri="{FF2B5EF4-FFF2-40B4-BE49-F238E27FC236}">
                <a16:creationId xmlns:a16="http://schemas.microsoft.com/office/drawing/2014/main" id="{AB010E9E-7636-9A11-B4CE-E29534A273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603916"/>
            <a:ext cx="1930400" cy="538394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Procedure:</a:t>
            </a:r>
          </a:p>
        </p:txBody>
      </p:sp>
      <p:sp>
        <p:nvSpPr>
          <p:cNvPr id="9" name="Inhaltsplatzhalter 3">
            <a:extLst>
              <a:ext uri="{FF2B5EF4-FFF2-40B4-BE49-F238E27FC236}">
                <a16:creationId xmlns:a16="http://schemas.microsoft.com/office/drawing/2014/main" id="{34CF016E-249F-342F-CBB9-23517111C4CB}"/>
              </a:ext>
            </a:extLst>
          </p:cNvPr>
          <p:cNvSpPr txBox="1">
            <a:spLocks/>
          </p:cNvSpPr>
          <p:nvPr/>
        </p:nvSpPr>
        <p:spPr>
          <a:xfrm>
            <a:off x="838199" y="5008202"/>
            <a:ext cx="12069279" cy="13481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LED on before Exposure started </a:t>
            </a:r>
            <a:r>
              <a:rPr lang="en-US" dirty="0">
                <a:sym typeface="Wingdings" panose="05000000000000000000" pitchFamily="2" charset="2"/>
              </a:rPr>
              <a:t> Full Brightness</a:t>
            </a:r>
          </a:p>
          <a:p>
            <a:r>
              <a:rPr lang="en-US" dirty="0">
                <a:sym typeface="Wingdings" panose="05000000000000000000" pitchFamily="2" charset="2"/>
              </a:rPr>
              <a:t>LED on after </a:t>
            </a:r>
            <a:r>
              <a:rPr lang="en-US" dirty="0"/>
              <a:t>Exposure is finished </a:t>
            </a:r>
            <a:r>
              <a:rPr lang="en-US" dirty="0">
                <a:sym typeface="Wingdings" panose="05000000000000000000" pitchFamily="2" charset="2"/>
              </a:rPr>
              <a:t> Only Background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9174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F44E2E-CA34-D598-5BDC-D76CE4AC98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4CA1AB-7571-C7C6-5FB1-7730E3D30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008"/>
            <a:ext cx="10515600" cy="1325563"/>
          </a:xfrm>
        </p:spPr>
        <p:txBody>
          <a:bodyPr/>
          <a:lstStyle/>
          <a:p>
            <a:r>
              <a:rPr lang="de-DE" dirty="0"/>
              <a:t>Trigger Performance Analysis</a:t>
            </a:r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8F350780-EE67-439A-FE5C-DD4B38AFF9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82D2D-768E-4FF9-A590-82F9A186030F}" type="datetime1">
              <a:rPr lang="de-DE" smtClean="0"/>
              <a:t>11.12.2025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5769C552-AA37-1D45-A29E-7EC780308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2885" y="6356350"/>
            <a:ext cx="9465013" cy="365125"/>
          </a:xfrm>
        </p:spPr>
        <p:txBody>
          <a:bodyPr/>
          <a:lstStyle/>
          <a:p>
            <a:r>
              <a:rPr lang="en-US"/>
              <a:t>Markus Münster &amp; Michael Berghold | Progress of OPHANIM in 2025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15B9232C-8C5B-9A3A-E959-EA20B3D2E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6145-2FF9-4CF1-BC83-2B3D6E3B930B}" type="slidenum">
              <a:rPr lang="de-DE" smtClean="0"/>
              <a:t>9</a:t>
            </a:fld>
            <a:endParaRPr lang="de-DE" dirty="0"/>
          </a:p>
        </p:txBody>
      </p:sp>
      <p:grpSp>
        <p:nvGrpSpPr>
          <p:cNvPr id="31" name="Gruppieren 30">
            <a:extLst>
              <a:ext uri="{FF2B5EF4-FFF2-40B4-BE49-F238E27FC236}">
                <a16:creationId xmlns:a16="http://schemas.microsoft.com/office/drawing/2014/main" id="{7C1F954D-9019-D4F8-C1A8-C2FD43667619}"/>
              </a:ext>
            </a:extLst>
          </p:cNvPr>
          <p:cNvGrpSpPr/>
          <p:nvPr/>
        </p:nvGrpSpPr>
        <p:grpSpPr>
          <a:xfrm>
            <a:off x="381000" y="1370749"/>
            <a:ext cx="7643788" cy="4947138"/>
            <a:chOff x="838200" y="1370749"/>
            <a:chExt cx="7643788" cy="4947138"/>
          </a:xfrm>
        </p:grpSpPr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B71B0941-108D-544E-4467-9802669EB74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8200" y="1370749"/>
              <a:ext cx="4128436" cy="4947138"/>
            </a:xfrm>
            <a:prstGeom prst="rect">
              <a:avLst/>
            </a:prstGeom>
          </p:spPr>
        </p:pic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E1B5674F-07C0-E40F-1565-7E27E4362CBE}"/>
                </a:ext>
              </a:extLst>
            </p:cNvPr>
            <p:cNvSpPr/>
            <p:nvPr/>
          </p:nvSpPr>
          <p:spPr>
            <a:xfrm>
              <a:off x="3236770" y="3253377"/>
              <a:ext cx="218424" cy="259882"/>
            </a:xfrm>
            <a:prstGeom prst="ellipse">
              <a:avLst/>
            </a:prstGeom>
            <a:noFill/>
            <a:ln w="28575"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A06635A7-D36A-6199-F6A3-EFD9A13C141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26659" y="2270183"/>
              <a:ext cx="2660007" cy="3124889"/>
            </a:xfrm>
            <a:prstGeom prst="rect">
              <a:avLst/>
            </a:prstGeom>
          </p:spPr>
        </p:pic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5C11E4DB-9D5A-2595-CF91-DAEF137B29AD}"/>
                </a:ext>
              </a:extLst>
            </p:cNvPr>
            <p:cNvSpPr/>
            <p:nvPr/>
          </p:nvSpPr>
          <p:spPr>
            <a:xfrm>
              <a:off x="5075848" y="1752713"/>
              <a:ext cx="3406140" cy="4053840"/>
            </a:xfrm>
            <a:prstGeom prst="ellipse">
              <a:avLst/>
            </a:prstGeom>
            <a:noFill/>
            <a:ln w="28575"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Gerader Verbinder 16">
              <a:extLst>
                <a:ext uri="{FF2B5EF4-FFF2-40B4-BE49-F238E27FC236}">
                  <a16:creationId xmlns:a16="http://schemas.microsoft.com/office/drawing/2014/main" id="{A7A12248-72EE-F188-8804-CA662FFEB3E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05175" y="1898595"/>
              <a:ext cx="2844165" cy="1354782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r Verbinder 20">
              <a:extLst>
                <a:ext uri="{FF2B5EF4-FFF2-40B4-BE49-F238E27FC236}">
                  <a16:creationId xmlns:a16="http://schemas.microsoft.com/office/drawing/2014/main" id="{A1D76DF1-353D-015A-6560-AD5F6443BF71}"/>
                </a:ext>
              </a:extLst>
            </p:cNvPr>
            <p:cNvCxnSpPr>
              <a:cxnSpLocks/>
            </p:cNvCxnSpPr>
            <p:nvPr/>
          </p:nvCxnSpPr>
          <p:spPr>
            <a:xfrm>
              <a:off x="3276600" y="3493294"/>
              <a:ext cx="2577164" cy="1993957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Inhaltsplatzhalter 3">
            <a:extLst>
              <a:ext uri="{FF2B5EF4-FFF2-40B4-BE49-F238E27FC236}">
                <a16:creationId xmlns:a16="http://schemas.microsoft.com/office/drawing/2014/main" id="{CCBBC307-9289-AEB5-30BF-B9DF2F20ADAC}"/>
              </a:ext>
            </a:extLst>
          </p:cNvPr>
          <p:cNvSpPr txBox="1">
            <a:spLocks/>
          </p:cNvSpPr>
          <p:nvPr/>
        </p:nvSpPr>
        <p:spPr>
          <a:xfrm>
            <a:off x="8133999" y="1370748"/>
            <a:ext cx="3896075" cy="49471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Linear Interpolation to invert the Function</a:t>
            </a:r>
          </a:p>
          <a:p>
            <a:r>
              <a:rPr lang="en-US" sz="2400" dirty="0"/>
              <a:t>Intersection: Time, at which Measurement crosses RMS Brightness</a:t>
            </a:r>
          </a:p>
          <a:p>
            <a:r>
              <a:rPr lang="en-US" sz="2400" dirty="0"/>
              <a:t>Jitter: Standard Deviation of Time Deltas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400" dirty="0">
                <a:sym typeface="Wingdings" panose="05000000000000000000" pitchFamily="2" charset="2"/>
              </a:rPr>
              <a:t> Median Jitter: </a:t>
            </a:r>
            <a:r>
              <a:rPr lang="el-GR" sz="2400" dirty="0">
                <a:sym typeface="Wingdings" panose="05000000000000000000" pitchFamily="2" charset="2"/>
              </a:rPr>
              <a:t>±</a:t>
            </a:r>
            <a:r>
              <a:rPr lang="de-DE" sz="2400" dirty="0">
                <a:sym typeface="Wingdings" panose="05000000000000000000" pitchFamily="2" charset="2"/>
              </a:rPr>
              <a:t>4.99</a:t>
            </a:r>
            <a:r>
              <a:rPr lang="el-GR" sz="2400" dirty="0">
                <a:sym typeface="Wingdings" panose="05000000000000000000" pitchFamily="2" charset="2"/>
              </a:rPr>
              <a:t> μ</a:t>
            </a:r>
            <a:r>
              <a:rPr lang="en-US" sz="2400" dirty="0">
                <a:sym typeface="Wingdings" panose="05000000000000000000" pitchFamily="2" charset="2"/>
              </a:rPr>
              <a:t>s</a:t>
            </a:r>
            <a:endParaRPr lang="en-US" sz="2400" dirty="0"/>
          </a:p>
          <a:p>
            <a:endParaRPr lang="en-US" dirty="0"/>
          </a:p>
        </p:txBody>
      </p:sp>
      <p:sp>
        <p:nvSpPr>
          <p:cNvPr id="33" name="Pfeil: nach oben und unten 32">
            <a:extLst>
              <a:ext uri="{FF2B5EF4-FFF2-40B4-BE49-F238E27FC236}">
                <a16:creationId xmlns:a16="http://schemas.microsoft.com/office/drawing/2014/main" id="{6BB33D9F-833B-5D7C-6879-5D49D977A4FB}"/>
              </a:ext>
            </a:extLst>
          </p:cNvPr>
          <p:cNvSpPr/>
          <p:nvPr/>
        </p:nvSpPr>
        <p:spPr>
          <a:xfrm>
            <a:off x="9862961" y="4992374"/>
            <a:ext cx="438150" cy="619618"/>
          </a:xfrm>
          <a:prstGeom prst="up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Inhaltsplatzhalter 3">
            <a:extLst>
              <a:ext uri="{FF2B5EF4-FFF2-40B4-BE49-F238E27FC236}">
                <a16:creationId xmlns:a16="http://schemas.microsoft.com/office/drawing/2014/main" id="{F5D65737-FADA-F958-0184-7725EC0F92B5}"/>
              </a:ext>
            </a:extLst>
          </p:cNvPr>
          <p:cNvSpPr txBox="1">
            <a:spLocks/>
          </p:cNvSpPr>
          <p:nvPr/>
        </p:nvSpPr>
        <p:spPr>
          <a:xfrm>
            <a:off x="8287839" y="5611992"/>
            <a:ext cx="3588393" cy="511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/>
              <a:t>I2C Bus Frequency: 100kHz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7AD72CFD-72CB-3BAD-4BDA-4D6D42AFC3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7081" y="6093683"/>
            <a:ext cx="104138" cy="130540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71512750-C481-2680-9AD1-D9DDDF5F18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4229" y="5266518"/>
            <a:ext cx="61433" cy="77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9443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itel 2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" id="{2E019856-8A39-4989-9AE1-7C5D0D17D45C}" vid="{402C367E-F50E-423C-A37C-5A8CABF57FC5}"/>
    </a:ext>
  </a:extLst>
</a:theme>
</file>

<file path=ppt/theme/theme3.xml><?xml version="1.0" encoding="utf-8"?>
<a:theme xmlns:a="http://schemas.openxmlformats.org/drawingml/2006/main" name="1_Titel 2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22" id="{F266FCC4-7D6D-1F4C-B467-8A21D017BCEF}" vid="{BD7862EB-E8D6-994B-BBF4-6CC3FFF92DD2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3447</Words>
  <Application>Microsoft Office PowerPoint</Application>
  <PresentationFormat>Breitbild</PresentationFormat>
  <Paragraphs>687</Paragraphs>
  <Slides>69</Slides>
  <Notes>46</Notes>
  <HiddenSlides>5</HiddenSlides>
  <MMClips>0</MMClips>
  <ScaleCrop>false</ScaleCrop>
  <HeadingPairs>
    <vt:vector size="6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69</vt:i4>
      </vt:variant>
    </vt:vector>
  </HeadingPairs>
  <TitlesOfParts>
    <vt:vector size="82" baseType="lpstr">
      <vt:lpstr>Aptos</vt:lpstr>
      <vt:lpstr>Arial</vt:lpstr>
      <vt:lpstr>Calibri</vt:lpstr>
      <vt:lpstr>Calibri Light</vt:lpstr>
      <vt:lpstr>Cambria Math</vt:lpstr>
      <vt:lpstr>Monospac821 BT</vt:lpstr>
      <vt:lpstr>Simplex</vt:lpstr>
      <vt:lpstr>Symbol</vt:lpstr>
      <vt:lpstr>Systemschrift Normal</vt:lpstr>
      <vt:lpstr>Wingdings</vt:lpstr>
      <vt:lpstr>Office</vt:lpstr>
      <vt:lpstr>Titel 2</vt:lpstr>
      <vt:lpstr>1_Titel 2</vt:lpstr>
      <vt:lpstr>PowerPoint-Präsentation</vt:lpstr>
      <vt:lpstr>PowerPoint-Präsentation</vt:lpstr>
      <vt:lpstr>PowerPoint-Präsentation</vt:lpstr>
      <vt:lpstr>Hardware Overview</vt:lpstr>
      <vt:lpstr>Host Driver: Overview</vt:lpstr>
      <vt:lpstr>PowerPoint-Präsentation</vt:lpstr>
      <vt:lpstr>Trigger Mechanism</vt:lpstr>
      <vt:lpstr>Trigger Performance Analysis</vt:lpstr>
      <vt:lpstr>Trigger Performance Analysis</vt:lpstr>
      <vt:lpstr>Trigger Performance Analysis</vt:lpstr>
      <vt:lpstr>Bottleneck Analysis for Data Reception</vt:lpstr>
      <vt:lpstr>Ophanim Data Bus</vt:lpstr>
      <vt:lpstr>Bottleneck Analysis: PCIe</vt:lpstr>
      <vt:lpstr>Bottleneck Analysis: USB</vt:lpstr>
      <vt:lpstr>Bottleneck Analysis: USB</vt:lpstr>
      <vt:lpstr>Bottleneck Analysis: MIPI CSI-2</vt:lpstr>
      <vt:lpstr>Bottleneck Analysis: Conclusion</vt:lpstr>
      <vt:lpstr>PowerPoint-Präsentation</vt:lpstr>
      <vt:lpstr>First p ̅ on Ophanim and Sensor Damage</vt:lpstr>
      <vt:lpstr>PowerPoint-Präsentation</vt:lpstr>
      <vt:lpstr>PowerPoint-Präsentation</vt:lpstr>
      <vt:lpstr>Under the hood…</vt:lpstr>
      <vt:lpstr>Under the hood…</vt:lpstr>
      <vt:lpstr>Under the hood…</vt:lpstr>
      <vt:lpstr>Under the hood…</vt:lpstr>
      <vt:lpstr>PowerPoint-Präsentation</vt:lpstr>
      <vt:lpstr>PowerPoint-Präsentation</vt:lpstr>
      <vt:lpstr>Our Theory</vt:lpstr>
      <vt:lpstr>A Potential Solution?</vt:lpstr>
      <vt:lpstr>PowerPoint-Präsentation</vt:lpstr>
      <vt:lpstr>Finally: First p ̅ on Ophanim</vt:lpstr>
      <vt:lpstr>And now some more…</vt:lpstr>
      <vt:lpstr>On the Ophanim Sensor Boards</vt:lpstr>
      <vt:lpstr>On the Ophanim Sensor Boards</vt:lpstr>
      <vt:lpstr>On the Ophanim Sensor Boards</vt:lpstr>
      <vt:lpstr>On the Ophanim Sensor Boards</vt:lpstr>
      <vt:lpstr>PowerPoint-Präsentation</vt:lpstr>
      <vt:lpstr>Vertexing Algorithms: SOLD2</vt:lpstr>
      <vt:lpstr>Vertexing Algorithms: SOLD2</vt:lpstr>
      <vt:lpstr>Vertexing Algorithms: ARIADNE</vt:lpstr>
      <vt:lpstr>Vertexing Algorithms: ARIADNE</vt:lpstr>
      <vt:lpstr>Quantifying the Resolution</vt:lpstr>
      <vt:lpstr>Quantifying the Resolution</vt:lpstr>
      <vt:lpstr>Quantifying the Resolution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100keV Pbars from ELENA</vt:lpstr>
      <vt:lpstr>Non-monochromatic Pbars</vt:lpstr>
      <vt:lpstr>PowerPoint-Präsentation</vt:lpstr>
      <vt:lpstr>Vertexing Algorithms: ARIADNE</vt:lpstr>
      <vt:lpstr>Host Driver: Overview</vt:lpstr>
      <vt:lpstr>3.5 Characterization</vt:lpstr>
      <vt:lpstr>Software Overview</vt:lpstr>
      <vt:lpstr>Bottleneck Analysis: CPU &amp; Driver</vt:lpstr>
      <vt:lpstr>PowerPoint-Präsentation</vt:lpstr>
      <vt:lpstr>PowerPoint-Präsentation</vt:lpstr>
      <vt:lpstr>3.2 ADC Optimization</vt:lpstr>
      <vt:lpstr>4.2 Mark 0</vt:lpstr>
      <vt:lpstr>4.2 Mark 0</vt:lpstr>
      <vt:lpstr>4.2 Mark 0</vt:lpstr>
      <vt:lpstr>4.3 Mark 1</vt:lpstr>
      <vt:lpstr>5.3.1 CPU &amp; Driver</vt:lpstr>
      <vt:lpstr>6.2 Thermal Performance in UHV</vt:lpstr>
      <vt:lpstr>6.2 Thermal Performance in UHV</vt:lpstr>
      <vt:lpstr>6.2 Thermal Performance in UHV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ge93kil</dc:creator>
  <cp:lastModifiedBy>Markus Münster</cp:lastModifiedBy>
  <cp:revision>31</cp:revision>
  <dcterms:created xsi:type="dcterms:W3CDTF">2025-07-03T13:31:22Z</dcterms:created>
  <dcterms:modified xsi:type="dcterms:W3CDTF">2025-12-11T09:05:48Z</dcterms:modified>
</cp:coreProperties>
</file>