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355" r:id="rId2"/>
    <p:sldId id="357" r:id="rId3"/>
    <p:sldId id="358" r:id="rId4"/>
    <p:sldId id="359" r:id="rId5"/>
    <p:sldId id="360" r:id="rId6"/>
    <p:sldId id="361" r:id="rId7"/>
    <p:sldId id="362" r:id="rId8"/>
    <p:sldId id="363" r:id="rId9"/>
    <p:sldId id="364" r:id="rId10"/>
    <p:sldId id="365" r:id="rId11"/>
    <p:sldId id="375" r:id="rId12"/>
    <p:sldId id="376" r:id="rId13"/>
    <p:sldId id="371" r:id="rId14"/>
    <p:sldId id="347" r:id="rId15"/>
    <p:sldId id="372" r:id="rId16"/>
    <p:sldId id="373" r:id="rId17"/>
    <p:sldId id="374" r:id="rId18"/>
    <p:sldId id="367" r:id="rId19"/>
    <p:sldId id="369" r:id="rId20"/>
    <p:sldId id="370" r:id="rId21"/>
    <p:sldId id="350" r:id="rId22"/>
    <p:sldId id="349" r:id="rId23"/>
    <p:sldId id="351" r:id="rId24"/>
    <p:sldId id="352" r:id="rId25"/>
    <p:sldId id="354" r:id="rId26"/>
    <p:sldId id="353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F00"/>
    <a:srgbClr val="000000"/>
    <a:srgbClr val="FFFFFF"/>
    <a:srgbClr val="A32303"/>
    <a:srgbClr val="29632B"/>
    <a:srgbClr val="334AFC"/>
    <a:srgbClr val="3C4BFC"/>
    <a:srgbClr val="EA3F33"/>
    <a:srgbClr val="8EB030"/>
    <a:srgbClr val="8531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363"/>
    <p:restoredTop sz="91026"/>
  </p:normalViewPr>
  <p:slideViewPr>
    <p:cSldViewPr snapToGrid="0" snapToObjects="1">
      <p:cViewPr varScale="1">
        <p:scale>
          <a:sx n="86" d="100"/>
          <a:sy n="86" d="100"/>
        </p:scale>
        <p:origin x="72" y="4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commentAuthors" Target="commentAuthors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BABCB06-FF9E-E44B-9ECC-2E95D1955A5E}" type="doc">
      <dgm:prSet loTypeId="urn:microsoft.com/office/officeart/2005/8/layout/radial5" loCatId="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F48EF7A0-6389-0945-8913-AE2FEBBD27E6}">
      <dgm:prSet phldrT="[Text]"/>
      <dgm:spPr>
        <a:solidFill>
          <a:schemeClr val="tx1"/>
        </a:solidFill>
      </dgm:spPr>
      <dgm:t>
        <a:bodyPr/>
        <a:lstStyle/>
        <a:p>
          <a:r>
            <a:rPr lang="en-US" dirty="0">
              <a:solidFill>
                <a:schemeClr val="bg1"/>
              </a:solidFill>
            </a:rPr>
            <a:t>Trapping anions</a:t>
          </a:r>
        </a:p>
      </dgm:t>
    </dgm:pt>
    <dgm:pt modelId="{15A946D2-FE49-C24C-B334-87AF4ECCB6A4}" type="parTrans" cxnId="{85F8B943-8A7E-9A47-B744-577C1C9FC477}">
      <dgm:prSet/>
      <dgm:spPr/>
      <dgm:t>
        <a:bodyPr/>
        <a:lstStyle/>
        <a:p>
          <a:endParaRPr lang="en-US"/>
        </a:p>
      </dgm:t>
    </dgm:pt>
    <dgm:pt modelId="{C80277ED-5E80-BB4B-B5EE-68F28D391B9B}" type="sibTrans" cxnId="{85F8B943-8A7E-9A47-B744-577C1C9FC477}">
      <dgm:prSet/>
      <dgm:spPr/>
      <dgm:t>
        <a:bodyPr/>
        <a:lstStyle/>
        <a:p>
          <a:endParaRPr lang="en-US"/>
        </a:p>
      </dgm:t>
    </dgm:pt>
    <dgm:pt modelId="{025931CF-4CDA-BC44-8E14-4086A93DAE9A}">
      <dgm:prSet phldrT="[Text]" custT="1"/>
      <dgm:spPr/>
      <dgm:t>
        <a:bodyPr/>
        <a:lstStyle/>
        <a:p>
          <a:r>
            <a:rPr lang="en-US" sz="2000" dirty="0"/>
            <a:t>Protonium</a:t>
          </a:r>
        </a:p>
      </dgm:t>
    </dgm:pt>
    <dgm:pt modelId="{BC41667F-6352-A844-8E83-B0E494032AD6}" type="parTrans" cxnId="{2EB90626-2575-7142-BDA8-0FFB7881C78D}">
      <dgm:prSet/>
      <dgm:spPr/>
      <dgm:t>
        <a:bodyPr/>
        <a:lstStyle/>
        <a:p>
          <a:endParaRPr lang="en-US"/>
        </a:p>
      </dgm:t>
    </dgm:pt>
    <dgm:pt modelId="{312D804F-4CB0-AE49-AC56-7061B4EC48D7}" type="sibTrans" cxnId="{2EB90626-2575-7142-BDA8-0FFB7881C78D}">
      <dgm:prSet/>
      <dgm:spPr/>
      <dgm:t>
        <a:bodyPr/>
        <a:lstStyle/>
        <a:p>
          <a:endParaRPr lang="en-US"/>
        </a:p>
      </dgm:t>
    </dgm:pt>
    <dgm:pt modelId="{EE968915-13FB-474B-9A4B-929EDA48D42C}">
      <dgm:prSet phldrT="[Text]" custT="1"/>
      <dgm:spPr/>
      <dgm:t>
        <a:bodyPr/>
        <a:lstStyle/>
        <a:p>
          <a:r>
            <a:rPr lang="en-US" sz="2000" dirty="0"/>
            <a:t>Antiprotonic atoms</a:t>
          </a:r>
        </a:p>
      </dgm:t>
    </dgm:pt>
    <dgm:pt modelId="{CB4E134F-1101-D749-916A-5242DD0E10AB}" type="parTrans" cxnId="{DE0617F4-4545-D447-AF27-4F195C474E16}">
      <dgm:prSet/>
      <dgm:spPr/>
      <dgm:t>
        <a:bodyPr/>
        <a:lstStyle/>
        <a:p>
          <a:endParaRPr lang="en-US"/>
        </a:p>
      </dgm:t>
    </dgm:pt>
    <dgm:pt modelId="{334673AA-6DF5-0F4D-A9D1-E02A34867CC7}" type="sibTrans" cxnId="{DE0617F4-4545-D447-AF27-4F195C474E16}">
      <dgm:prSet/>
      <dgm:spPr/>
      <dgm:t>
        <a:bodyPr/>
        <a:lstStyle/>
        <a:p>
          <a:endParaRPr lang="en-US"/>
        </a:p>
      </dgm:t>
    </dgm:pt>
    <dgm:pt modelId="{656CBC35-AAB0-F046-BB9B-0DCA7F6B162C}">
      <dgm:prSet phldrT="[Text]" custT="1"/>
      <dgm:spPr/>
      <dgm:t>
        <a:bodyPr/>
        <a:lstStyle/>
        <a:p>
          <a:r>
            <a:rPr lang="en-US" sz="2000" dirty="0"/>
            <a:t>Cold antihydrogen</a:t>
          </a:r>
        </a:p>
      </dgm:t>
    </dgm:pt>
    <dgm:pt modelId="{FC4426A5-B950-8648-A486-CD94FA5DBEA4}" type="parTrans" cxnId="{ADE8E9CE-A789-6645-ACDB-3DCB4058AE31}">
      <dgm:prSet/>
      <dgm:spPr/>
      <dgm:t>
        <a:bodyPr/>
        <a:lstStyle/>
        <a:p>
          <a:endParaRPr lang="en-US"/>
        </a:p>
      </dgm:t>
    </dgm:pt>
    <dgm:pt modelId="{33985B6B-4C73-C840-9B25-31E38D5123DB}" type="sibTrans" cxnId="{ADE8E9CE-A789-6645-ACDB-3DCB4058AE31}">
      <dgm:prSet/>
      <dgm:spPr/>
      <dgm:t>
        <a:bodyPr/>
        <a:lstStyle/>
        <a:p>
          <a:endParaRPr lang="en-US"/>
        </a:p>
      </dgm:t>
    </dgm:pt>
    <dgm:pt modelId="{C1F570CC-234B-C748-9265-3DA614C5D418}" type="pres">
      <dgm:prSet presAssocID="{FBABCB06-FF9E-E44B-9ECC-2E95D1955A5E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6FE1663A-4A77-4641-88DC-C5501F456134}" type="pres">
      <dgm:prSet presAssocID="{F48EF7A0-6389-0945-8913-AE2FEBBD27E6}" presName="centerShape" presStyleLbl="node0" presStyleIdx="0" presStyleCnt="1" custScaleX="144864" custScaleY="138410" custLinFactNeighborX="-2267" custLinFactNeighborY="-23959"/>
      <dgm:spPr/>
    </dgm:pt>
    <dgm:pt modelId="{1A32AE1B-C87B-4145-8767-666105419A79}" type="pres">
      <dgm:prSet presAssocID="{BC41667F-6352-A844-8E83-B0E494032AD6}" presName="parTrans" presStyleLbl="sibTrans2D1" presStyleIdx="0" presStyleCnt="3" custAng="11409529"/>
      <dgm:spPr/>
    </dgm:pt>
    <dgm:pt modelId="{A4446815-4239-0540-8C14-7C5025277624}" type="pres">
      <dgm:prSet presAssocID="{BC41667F-6352-A844-8E83-B0E494032AD6}" presName="connectorText" presStyleLbl="sibTrans2D1" presStyleIdx="0" presStyleCnt="3"/>
      <dgm:spPr/>
    </dgm:pt>
    <dgm:pt modelId="{70846B6B-C288-7B42-9DC4-6E613073CA2A}" type="pres">
      <dgm:prSet presAssocID="{025931CF-4CDA-BC44-8E14-4086A93DAE9A}" presName="node" presStyleLbl="node1" presStyleIdx="0" presStyleCnt="3" custScaleX="165789" custScaleY="125486" custRadScaleRad="116306" custRadScaleInc="185120">
        <dgm:presLayoutVars>
          <dgm:bulletEnabled val="1"/>
        </dgm:presLayoutVars>
      </dgm:prSet>
      <dgm:spPr/>
    </dgm:pt>
    <dgm:pt modelId="{78B0144E-9DA5-0A42-88EF-E59F5068764D}" type="pres">
      <dgm:prSet presAssocID="{CB4E134F-1101-D749-916A-5242DD0E10AB}" presName="parTrans" presStyleLbl="sibTrans2D1" presStyleIdx="1" presStyleCnt="3" custAng="10803125"/>
      <dgm:spPr/>
    </dgm:pt>
    <dgm:pt modelId="{D31B3FF6-8554-C042-9F09-49E6A641E1AE}" type="pres">
      <dgm:prSet presAssocID="{CB4E134F-1101-D749-916A-5242DD0E10AB}" presName="connectorText" presStyleLbl="sibTrans2D1" presStyleIdx="1" presStyleCnt="3"/>
      <dgm:spPr/>
    </dgm:pt>
    <dgm:pt modelId="{82645D86-9118-AB41-AEBD-9111EFA661C7}" type="pres">
      <dgm:prSet presAssocID="{EE968915-13FB-474B-9A4B-929EDA48D42C}" presName="node" presStyleLbl="node1" presStyleIdx="1" presStyleCnt="3" custScaleX="165789" custScaleY="125486" custRadScaleRad="193311" custRadScaleInc="-98923">
        <dgm:presLayoutVars>
          <dgm:bulletEnabled val="1"/>
        </dgm:presLayoutVars>
      </dgm:prSet>
      <dgm:spPr/>
    </dgm:pt>
    <dgm:pt modelId="{BCE73AA6-F646-B34A-BAC7-2F4F6D56D760}" type="pres">
      <dgm:prSet presAssocID="{FC4426A5-B950-8648-A486-CD94FA5DBEA4}" presName="parTrans" presStyleLbl="sibTrans2D1" presStyleIdx="2" presStyleCnt="3" custAng="10764006"/>
      <dgm:spPr/>
    </dgm:pt>
    <dgm:pt modelId="{CABA8DD5-0CF9-D246-B6D4-2522431820D4}" type="pres">
      <dgm:prSet presAssocID="{FC4426A5-B950-8648-A486-CD94FA5DBEA4}" presName="connectorText" presStyleLbl="sibTrans2D1" presStyleIdx="2" presStyleCnt="3"/>
      <dgm:spPr/>
    </dgm:pt>
    <dgm:pt modelId="{C54981B4-62F4-7B42-8969-49EBDC9ACE5A}" type="pres">
      <dgm:prSet presAssocID="{656CBC35-AAB0-F046-BB9B-0DCA7F6B162C}" presName="node" presStyleLbl="node1" presStyleIdx="2" presStyleCnt="3" custScaleX="244393" custScaleY="108037" custRadScaleRad="208617" custRadScaleInc="93072">
        <dgm:presLayoutVars>
          <dgm:bulletEnabled val="1"/>
        </dgm:presLayoutVars>
      </dgm:prSet>
      <dgm:spPr/>
    </dgm:pt>
  </dgm:ptLst>
  <dgm:cxnLst>
    <dgm:cxn modelId="{17D3A50E-8689-7841-AD28-2CBA76F6E24E}" type="presOf" srcId="{CB4E134F-1101-D749-916A-5242DD0E10AB}" destId="{78B0144E-9DA5-0A42-88EF-E59F5068764D}" srcOrd="0" destOrd="0" presId="urn:microsoft.com/office/officeart/2005/8/layout/radial5"/>
    <dgm:cxn modelId="{122CB110-6390-754A-8C6D-67605FDBADFE}" type="presOf" srcId="{FBABCB06-FF9E-E44B-9ECC-2E95D1955A5E}" destId="{C1F570CC-234B-C748-9265-3DA614C5D418}" srcOrd="0" destOrd="0" presId="urn:microsoft.com/office/officeart/2005/8/layout/radial5"/>
    <dgm:cxn modelId="{71295B20-7431-DE44-8E4D-E508877BC9D4}" type="presOf" srcId="{F48EF7A0-6389-0945-8913-AE2FEBBD27E6}" destId="{6FE1663A-4A77-4641-88DC-C5501F456134}" srcOrd="0" destOrd="0" presId="urn:microsoft.com/office/officeart/2005/8/layout/radial5"/>
    <dgm:cxn modelId="{9C4EC625-0FEF-514D-80E2-3B2AFC2692B2}" type="presOf" srcId="{FC4426A5-B950-8648-A486-CD94FA5DBEA4}" destId="{BCE73AA6-F646-B34A-BAC7-2F4F6D56D760}" srcOrd="0" destOrd="0" presId="urn:microsoft.com/office/officeart/2005/8/layout/radial5"/>
    <dgm:cxn modelId="{2EB90626-2575-7142-BDA8-0FFB7881C78D}" srcId="{F48EF7A0-6389-0945-8913-AE2FEBBD27E6}" destId="{025931CF-4CDA-BC44-8E14-4086A93DAE9A}" srcOrd="0" destOrd="0" parTransId="{BC41667F-6352-A844-8E83-B0E494032AD6}" sibTransId="{312D804F-4CB0-AE49-AC56-7061B4EC48D7}"/>
    <dgm:cxn modelId="{9169A728-9BD1-D54F-AE6F-6C8E0F5F2422}" type="presOf" srcId="{BC41667F-6352-A844-8E83-B0E494032AD6}" destId="{1A32AE1B-C87B-4145-8767-666105419A79}" srcOrd="0" destOrd="0" presId="urn:microsoft.com/office/officeart/2005/8/layout/radial5"/>
    <dgm:cxn modelId="{FEA61E33-CA51-1044-8D03-225890B910E5}" type="presOf" srcId="{656CBC35-AAB0-F046-BB9B-0DCA7F6B162C}" destId="{C54981B4-62F4-7B42-8969-49EBDC9ACE5A}" srcOrd="0" destOrd="0" presId="urn:microsoft.com/office/officeart/2005/8/layout/radial5"/>
    <dgm:cxn modelId="{85F8B943-8A7E-9A47-B744-577C1C9FC477}" srcId="{FBABCB06-FF9E-E44B-9ECC-2E95D1955A5E}" destId="{F48EF7A0-6389-0945-8913-AE2FEBBD27E6}" srcOrd="0" destOrd="0" parTransId="{15A946D2-FE49-C24C-B334-87AF4ECCB6A4}" sibTransId="{C80277ED-5E80-BB4B-B5EE-68F28D391B9B}"/>
    <dgm:cxn modelId="{5BB6F74A-B429-D545-9E16-32E9A80C61F2}" type="presOf" srcId="{BC41667F-6352-A844-8E83-B0E494032AD6}" destId="{A4446815-4239-0540-8C14-7C5025277624}" srcOrd="1" destOrd="0" presId="urn:microsoft.com/office/officeart/2005/8/layout/radial5"/>
    <dgm:cxn modelId="{6FEA4A4B-561F-2E44-BD29-F92EB77D5803}" type="presOf" srcId="{CB4E134F-1101-D749-916A-5242DD0E10AB}" destId="{D31B3FF6-8554-C042-9F09-49E6A641E1AE}" srcOrd="1" destOrd="0" presId="urn:microsoft.com/office/officeart/2005/8/layout/radial5"/>
    <dgm:cxn modelId="{4A37A878-275E-9D4C-A4A7-AC15BB55D29E}" type="presOf" srcId="{025931CF-4CDA-BC44-8E14-4086A93DAE9A}" destId="{70846B6B-C288-7B42-9DC4-6E613073CA2A}" srcOrd="0" destOrd="0" presId="urn:microsoft.com/office/officeart/2005/8/layout/radial5"/>
    <dgm:cxn modelId="{59617D9E-B203-F840-9B85-A2E99DC6D105}" type="presOf" srcId="{FC4426A5-B950-8648-A486-CD94FA5DBEA4}" destId="{CABA8DD5-0CF9-D246-B6D4-2522431820D4}" srcOrd="1" destOrd="0" presId="urn:microsoft.com/office/officeart/2005/8/layout/radial5"/>
    <dgm:cxn modelId="{D9BB4CCA-76F0-1146-BDAC-5460AAB236A7}" type="presOf" srcId="{EE968915-13FB-474B-9A4B-929EDA48D42C}" destId="{82645D86-9118-AB41-AEBD-9111EFA661C7}" srcOrd="0" destOrd="0" presId="urn:microsoft.com/office/officeart/2005/8/layout/radial5"/>
    <dgm:cxn modelId="{ADE8E9CE-A789-6645-ACDB-3DCB4058AE31}" srcId="{F48EF7A0-6389-0945-8913-AE2FEBBD27E6}" destId="{656CBC35-AAB0-F046-BB9B-0DCA7F6B162C}" srcOrd="2" destOrd="0" parTransId="{FC4426A5-B950-8648-A486-CD94FA5DBEA4}" sibTransId="{33985B6B-4C73-C840-9B25-31E38D5123DB}"/>
    <dgm:cxn modelId="{DE0617F4-4545-D447-AF27-4F195C474E16}" srcId="{F48EF7A0-6389-0945-8913-AE2FEBBD27E6}" destId="{EE968915-13FB-474B-9A4B-929EDA48D42C}" srcOrd="1" destOrd="0" parTransId="{CB4E134F-1101-D749-916A-5242DD0E10AB}" sibTransId="{334673AA-6DF5-0F4D-A9D1-E02A34867CC7}"/>
    <dgm:cxn modelId="{3DA01E0B-E1E3-7D46-A7E2-52F7DECF503C}" type="presParOf" srcId="{C1F570CC-234B-C748-9265-3DA614C5D418}" destId="{6FE1663A-4A77-4641-88DC-C5501F456134}" srcOrd="0" destOrd="0" presId="urn:microsoft.com/office/officeart/2005/8/layout/radial5"/>
    <dgm:cxn modelId="{67A5E101-1E5C-4143-ADDA-11980763E637}" type="presParOf" srcId="{C1F570CC-234B-C748-9265-3DA614C5D418}" destId="{1A32AE1B-C87B-4145-8767-666105419A79}" srcOrd="1" destOrd="0" presId="urn:microsoft.com/office/officeart/2005/8/layout/radial5"/>
    <dgm:cxn modelId="{B8DC0838-A092-1F42-AEB8-8229F72E823A}" type="presParOf" srcId="{1A32AE1B-C87B-4145-8767-666105419A79}" destId="{A4446815-4239-0540-8C14-7C5025277624}" srcOrd="0" destOrd="0" presId="urn:microsoft.com/office/officeart/2005/8/layout/radial5"/>
    <dgm:cxn modelId="{23BD89E8-2418-6F40-9519-08D6539A6EC5}" type="presParOf" srcId="{C1F570CC-234B-C748-9265-3DA614C5D418}" destId="{70846B6B-C288-7B42-9DC4-6E613073CA2A}" srcOrd="2" destOrd="0" presId="urn:microsoft.com/office/officeart/2005/8/layout/radial5"/>
    <dgm:cxn modelId="{7B35EF9D-AC18-D54A-AE8E-EB09895ED388}" type="presParOf" srcId="{C1F570CC-234B-C748-9265-3DA614C5D418}" destId="{78B0144E-9DA5-0A42-88EF-E59F5068764D}" srcOrd="3" destOrd="0" presId="urn:microsoft.com/office/officeart/2005/8/layout/radial5"/>
    <dgm:cxn modelId="{6CBDF618-14F0-374B-9A29-A8F9F27345EB}" type="presParOf" srcId="{78B0144E-9DA5-0A42-88EF-E59F5068764D}" destId="{D31B3FF6-8554-C042-9F09-49E6A641E1AE}" srcOrd="0" destOrd="0" presId="urn:microsoft.com/office/officeart/2005/8/layout/radial5"/>
    <dgm:cxn modelId="{6A3659B6-6E68-AC42-AF95-B7E2FCACBEA6}" type="presParOf" srcId="{C1F570CC-234B-C748-9265-3DA614C5D418}" destId="{82645D86-9118-AB41-AEBD-9111EFA661C7}" srcOrd="4" destOrd="0" presId="urn:microsoft.com/office/officeart/2005/8/layout/radial5"/>
    <dgm:cxn modelId="{372AA51C-DBAE-1A40-9BA7-5350BC5B1F49}" type="presParOf" srcId="{C1F570CC-234B-C748-9265-3DA614C5D418}" destId="{BCE73AA6-F646-B34A-BAC7-2F4F6D56D760}" srcOrd="5" destOrd="0" presId="urn:microsoft.com/office/officeart/2005/8/layout/radial5"/>
    <dgm:cxn modelId="{D25DC7F2-99F7-8443-A75B-39582958B6FD}" type="presParOf" srcId="{BCE73AA6-F646-B34A-BAC7-2F4F6D56D760}" destId="{CABA8DD5-0CF9-D246-B6D4-2522431820D4}" srcOrd="0" destOrd="0" presId="urn:microsoft.com/office/officeart/2005/8/layout/radial5"/>
    <dgm:cxn modelId="{E51001AF-0983-C14A-A4EC-6A397E59E0F7}" type="presParOf" srcId="{C1F570CC-234B-C748-9265-3DA614C5D418}" destId="{C54981B4-62F4-7B42-8969-49EBDC9ACE5A}" srcOrd="6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BABCB06-FF9E-E44B-9ECC-2E95D1955A5E}" type="doc">
      <dgm:prSet loTypeId="urn:microsoft.com/office/officeart/2005/8/layout/radial5" loCatId="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F48EF7A0-6389-0945-8913-AE2FEBBD27E6}">
      <dgm:prSet phldrT="[Text]"/>
      <dgm:spPr>
        <a:solidFill>
          <a:schemeClr val="tx1"/>
        </a:solidFill>
      </dgm:spPr>
      <dgm:t>
        <a:bodyPr/>
        <a:lstStyle/>
        <a:p>
          <a:r>
            <a:rPr lang="en-US" dirty="0">
              <a:solidFill>
                <a:schemeClr val="bg1"/>
              </a:solidFill>
            </a:rPr>
            <a:t>Trapping anions</a:t>
          </a:r>
        </a:p>
      </dgm:t>
    </dgm:pt>
    <dgm:pt modelId="{15A946D2-FE49-C24C-B334-87AF4ECCB6A4}" type="parTrans" cxnId="{85F8B943-8A7E-9A47-B744-577C1C9FC477}">
      <dgm:prSet/>
      <dgm:spPr/>
      <dgm:t>
        <a:bodyPr/>
        <a:lstStyle/>
        <a:p>
          <a:endParaRPr lang="en-US"/>
        </a:p>
      </dgm:t>
    </dgm:pt>
    <dgm:pt modelId="{C80277ED-5E80-BB4B-B5EE-68F28D391B9B}" type="sibTrans" cxnId="{85F8B943-8A7E-9A47-B744-577C1C9FC477}">
      <dgm:prSet/>
      <dgm:spPr/>
      <dgm:t>
        <a:bodyPr/>
        <a:lstStyle/>
        <a:p>
          <a:endParaRPr lang="en-US"/>
        </a:p>
      </dgm:t>
    </dgm:pt>
    <dgm:pt modelId="{025931CF-4CDA-BC44-8E14-4086A93DAE9A}">
      <dgm:prSet phldrT="[Text]" custT="1"/>
      <dgm:spPr/>
      <dgm:t>
        <a:bodyPr/>
        <a:lstStyle/>
        <a:p>
          <a:r>
            <a:rPr lang="en-US" sz="2000" dirty="0"/>
            <a:t>Protonium</a:t>
          </a:r>
        </a:p>
      </dgm:t>
    </dgm:pt>
    <dgm:pt modelId="{BC41667F-6352-A844-8E83-B0E494032AD6}" type="parTrans" cxnId="{2EB90626-2575-7142-BDA8-0FFB7881C78D}">
      <dgm:prSet/>
      <dgm:spPr/>
      <dgm:t>
        <a:bodyPr/>
        <a:lstStyle/>
        <a:p>
          <a:endParaRPr lang="en-US"/>
        </a:p>
      </dgm:t>
    </dgm:pt>
    <dgm:pt modelId="{312D804F-4CB0-AE49-AC56-7061B4EC48D7}" type="sibTrans" cxnId="{2EB90626-2575-7142-BDA8-0FFB7881C78D}">
      <dgm:prSet/>
      <dgm:spPr/>
      <dgm:t>
        <a:bodyPr/>
        <a:lstStyle/>
        <a:p>
          <a:endParaRPr lang="en-US"/>
        </a:p>
      </dgm:t>
    </dgm:pt>
    <dgm:pt modelId="{EE968915-13FB-474B-9A4B-929EDA48D42C}">
      <dgm:prSet phldrT="[Text]" custT="1"/>
      <dgm:spPr/>
      <dgm:t>
        <a:bodyPr/>
        <a:lstStyle/>
        <a:p>
          <a:r>
            <a:rPr lang="en-US" sz="2000" dirty="0"/>
            <a:t>Antiprotonic atoms</a:t>
          </a:r>
        </a:p>
      </dgm:t>
    </dgm:pt>
    <dgm:pt modelId="{CB4E134F-1101-D749-916A-5242DD0E10AB}" type="parTrans" cxnId="{DE0617F4-4545-D447-AF27-4F195C474E16}">
      <dgm:prSet/>
      <dgm:spPr/>
      <dgm:t>
        <a:bodyPr/>
        <a:lstStyle/>
        <a:p>
          <a:endParaRPr lang="en-US"/>
        </a:p>
      </dgm:t>
    </dgm:pt>
    <dgm:pt modelId="{334673AA-6DF5-0F4D-A9D1-E02A34867CC7}" type="sibTrans" cxnId="{DE0617F4-4545-D447-AF27-4F195C474E16}">
      <dgm:prSet/>
      <dgm:spPr/>
      <dgm:t>
        <a:bodyPr/>
        <a:lstStyle/>
        <a:p>
          <a:endParaRPr lang="en-US"/>
        </a:p>
      </dgm:t>
    </dgm:pt>
    <dgm:pt modelId="{656CBC35-AAB0-F046-BB9B-0DCA7F6B162C}">
      <dgm:prSet phldrT="[Text]" custT="1"/>
      <dgm:spPr/>
      <dgm:t>
        <a:bodyPr/>
        <a:lstStyle/>
        <a:p>
          <a:r>
            <a:rPr lang="en-US" sz="2000" dirty="0"/>
            <a:t>Cold antihydrogen</a:t>
          </a:r>
        </a:p>
      </dgm:t>
    </dgm:pt>
    <dgm:pt modelId="{FC4426A5-B950-8648-A486-CD94FA5DBEA4}" type="parTrans" cxnId="{ADE8E9CE-A789-6645-ACDB-3DCB4058AE31}">
      <dgm:prSet/>
      <dgm:spPr/>
      <dgm:t>
        <a:bodyPr/>
        <a:lstStyle/>
        <a:p>
          <a:endParaRPr lang="en-US"/>
        </a:p>
      </dgm:t>
    </dgm:pt>
    <dgm:pt modelId="{33985B6B-4C73-C840-9B25-31E38D5123DB}" type="sibTrans" cxnId="{ADE8E9CE-A789-6645-ACDB-3DCB4058AE31}">
      <dgm:prSet/>
      <dgm:spPr/>
      <dgm:t>
        <a:bodyPr/>
        <a:lstStyle/>
        <a:p>
          <a:endParaRPr lang="en-US"/>
        </a:p>
      </dgm:t>
    </dgm:pt>
    <dgm:pt modelId="{C1F570CC-234B-C748-9265-3DA614C5D418}" type="pres">
      <dgm:prSet presAssocID="{FBABCB06-FF9E-E44B-9ECC-2E95D1955A5E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6FE1663A-4A77-4641-88DC-C5501F456134}" type="pres">
      <dgm:prSet presAssocID="{F48EF7A0-6389-0945-8913-AE2FEBBD27E6}" presName="centerShape" presStyleLbl="node0" presStyleIdx="0" presStyleCnt="1" custScaleX="144864" custScaleY="138410" custLinFactNeighborX="-2267" custLinFactNeighborY="-23959"/>
      <dgm:spPr/>
    </dgm:pt>
    <dgm:pt modelId="{1A32AE1B-C87B-4145-8767-666105419A79}" type="pres">
      <dgm:prSet presAssocID="{BC41667F-6352-A844-8E83-B0E494032AD6}" presName="parTrans" presStyleLbl="sibTrans2D1" presStyleIdx="0" presStyleCnt="3" custAng="11409529"/>
      <dgm:spPr/>
    </dgm:pt>
    <dgm:pt modelId="{A4446815-4239-0540-8C14-7C5025277624}" type="pres">
      <dgm:prSet presAssocID="{BC41667F-6352-A844-8E83-B0E494032AD6}" presName="connectorText" presStyleLbl="sibTrans2D1" presStyleIdx="0" presStyleCnt="3"/>
      <dgm:spPr/>
    </dgm:pt>
    <dgm:pt modelId="{70846B6B-C288-7B42-9DC4-6E613073CA2A}" type="pres">
      <dgm:prSet presAssocID="{025931CF-4CDA-BC44-8E14-4086A93DAE9A}" presName="node" presStyleLbl="node1" presStyleIdx="0" presStyleCnt="3" custScaleX="165789" custScaleY="125486" custRadScaleRad="116306" custRadScaleInc="185120">
        <dgm:presLayoutVars>
          <dgm:bulletEnabled val="1"/>
        </dgm:presLayoutVars>
      </dgm:prSet>
      <dgm:spPr/>
    </dgm:pt>
    <dgm:pt modelId="{78B0144E-9DA5-0A42-88EF-E59F5068764D}" type="pres">
      <dgm:prSet presAssocID="{CB4E134F-1101-D749-916A-5242DD0E10AB}" presName="parTrans" presStyleLbl="sibTrans2D1" presStyleIdx="1" presStyleCnt="3" custAng="10803125"/>
      <dgm:spPr/>
    </dgm:pt>
    <dgm:pt modelId="{D31B3FF6-8554-C042-9F09-49E6A641E1AE}" type="pres">
      <dgm:prSet presAssocID="{CB4E134F-1101-D749-916A-5242DD0E10AB}" presName="connectorText" presStyleLbl="sibTrans2D1" presStyleIdx="1" presStyleCnt="3"/>
      <dgm:spPr/>
    </dgm:pt>
    <dgm:pt modelId="{82645D86-9118-AB41-AEBD-9111EFA661C7}" type="pres">
      <dgm:prSet presAssocID="{EE968915-13FB-474B-9A4B-929EDA48D42C}" presName="node" presStyleLbl="node1" presStyleIdx="1" presStyleCnt="3" custScaleX="165789" custScaleY="125486" custRadScaleRad="193311" custRadScaleInc="-98923">
        <dgm:presLayoutVars>
          <dgm:bulletEnabled val="1"/>
        </dgm:presLayoutVars>
      </dgm:prSet>
      <dgm:spPr/>
    </dgm:pt>
    <dgm:pt modelId="{BCE73AA6-F646-B34A-BAC7-2F4F6D56D760}" type="pres">
      <dgm:prSet presAssocID="{FC4426A5-B950-8648-A486-CD94FA5DBEA4}" presName="parTrans" presStyleLbl="sibTrans2D1" presStyleIdx="2" presStyleCnt="3" custAng="10764006"/>
      <dgm:spPr/>
    </dgm:pt>
    <dgm:pt modelId="{CABA8DD5-0CF9-D246-B6D4-2522431820D4}" type="pres">
      <dgm:prSet presAssocID="{FC4426A5-B950-8648-A486-CD94FA5DBEA4}" presName="connectorText" presStyleLbl="sibTrans2D1" presStyleIdx="2" presStyleCnt="3"/>
      <dgm:spPr/>
    </dgm:pt>
    <dgm:pt modelId="{C54981B4-62F4-7B42-8969-49EBDC9ACE5A}" type="pres">
      <dgm:prSet presAssocID="{656CBC35-AAB0-F046-BB9B-0DCA7F6B162C}" presName="node" presStyleLbl="node1" presStyleIdx="2" presStyleCnt="3" custScaleX="244393" custScaleY="108037" custRadScaleRad="208617" custRadScaleInc="93072">
        <dgm:presLayoutVars>
          <dgm:bulletEnabled val="1"/>
        </dgm:presLayoutVars>
      </dgm:prSet>
      <dgm:spPr/>
    </dgm:pt>
  </dgm:ptLst>
  <dgm:cxnLst>
    <dgm:cxn modelId="{17D3A50E-8689-7841-AD28-2CBA76F6E24E}" type="presOf" srcId="{CB4E134F-1101-D749-916A-5242DD0E10AB}" destId="{78B0144E-9DA5-0A42-88EF-E59F5068764D}" srcOrd="0" destOrd="0" presId="urn:microsoft.com/office/officeart/2005/8/layout/radial5"/>
    <dgm:cxn modelId="{122CB110-6390-754A-8C6D-67605FDBADFE}" type="presOf" srcId="{FBABCB06-FF9E-E44B-9ECC-2E95D1955A5E}" destId="{C1F570CC-234B-C748-9265-3DA614C5D418}" srcOrd="0" destOrd="0" presId="urn:microsoft.com/office/officeart/2005/8/layout/radial5"/>
    <dgm:cxn modelId="{71295B20-7431-DE44-8E4D-E508877BC9D4}" type="presOf" srcId="{F48EF7A0-6389-0945-8913-AE2FEBBD27E6}" destId="{6FE1663A-4A77-4641-88DC-C5501F456134}" srcOrd="0" destOrd="0" presId="urn:microsoft.com/office/officeart/2005/8/layout/radial5"/>
    <dgm:cxn modelId="{9C4EC625-0FEF-514D-80E2-3B2AFC2692B2}" type="presOf" srcId="{FC4426A5-B950-8648-A486-CD94FA5DBEA4}" destId="{BCE73AA6-F646-B34A-BAC7-2F4F6D56D760}" srcOrd="0" destOrd="0" presId="urn:microsoft.com/office/officeart/2005/8/layout/radial5"/>
    <dgm:cxn modelId="{2EB90626-2575-7142-BDA8-0FFB7881C78D}" srcId="{F48EF7A0-6389-0945-8913-AE2FEBBD27E6}" destId="{025931CF-4CDA-BC44-8E14-4086A93DAE9A}" srcOrd="0" destOrd="0" parTransId="{BC41667F-6352-A844-8E83-B0E494032AD6}" sibTransId="{312D804F-4CB0-AE49-AC56-7061B4EC48D7}"/>
    <dgm:cxn modelId="{9169A728-9BD1-D54F-AE6F-6C8E0F5F2422}" type="presOf" srcId="{BC41667F-6352-A844-8E83-B0E494032AD6}" destId="{1A32AE1B-C87B-4145-8767-666105419A79}" srcOrd="0" destOrd="0" presId="urn:microsoft.com/office/officeart/2005/8/layout/radial5"/>
    <dgm:cxn modelId="{FEA61E33-CA51-1044-8D03-225890B910E5}" type="presOf" srcId="{656CBC35-AAB0-F046-BB9B-0DCA7F6B162C}" destId="{C54981B4-62F4-7B42-8969-49EBDC9ACE5A}" srcOrd="0" destOrd="0" presId="urn:microsoft.com/office/officeart/2005/8/layout/radial5"/>
    <dgm:cxn modelId="{85F8B943-8A7E-9A47-B744-577C1C9FC477}" srcId="{FBABCB06-FF9E-E44B-9ECC-2E95D1955A5E}" destId="{F48EF7A0-6389-0945-8913-AE2FEBBD27E6}" srcOrd="0" destOrd="0" parTransId="{15A946D2-FE49-C24C-B334-87AF4ECCB6A4}" sibTransId="{C80277ED-5E80-BB4B-B5EE-68F28D391B9B}"/>
    <dgm:cxn modelId="{5BB6F74A-B429-D545-9E16-32E9A80C61F2}" type="presOf" srcId="{BC41667F-6352-A844-8E83-B0E494032AD6}" destId="{A4446815-4239-0540-8C14-7C5025277624}" srcOrd="1" destOrd="0" presId="urn:microsoft.com/office/officeart/2005/8/layout/radial5"/>
    <dgm:cxn modelId="{6FEA4A4B-561F-2E44-BD29-F92EB77D5803}" type="presOf" srcId="{CB4E134F-1101-D749-916A-5242DD0E10AB}" destId="{D31B3FF6-8554-C042-9F09-49E6A641E1AE}" srcOrd="1" destOrd="0" presId="urn:microsoft.com/office/officeart/2005/8/layout/radial5"/>
    <dgm:cxn modelId="{4A37A878-275E-9D4C-A4A7-AC15BB55D29E}" type="presOf" srcId="{025931CF-4CDA-BC44-8E14-4086A93DAE9A}" destId="{70846B6B-C288-7B42-9DC4-6E613073CA2A}" srcOrd="0" destOrd="0" presId="urn:microsoft.com/office/officeart/2005/8/layout/radial5"/>
    <dgm:cxn modelId="{59617D9E-B203-F840-9B85-A2E99DC6D105}" type="presOf" srcId="{FC4426A5-B950-8648-A486-CD94FA5DBEA4}" destId="{CABA8DD5-0CF9-D246-B6D4-2522431820D4}" srcOrd="1" destOrd="0" presId="urn:microsoft.com/office/officeart/2005/8/layout/radial5"/>
    <dgm:cxn modelId="{D9BB4CCA-76F0-1146-BDAC-5460AAB236A7}" type="presOf" srcId="{EE968915-13FB-474B-9A4B-929EDA48D42C}" destId="{82645D86-9118-AB41-AEBD-9111EFA661C7}" srcOrd="0" destOrd="0" presId="urn:microsoft.com/office/officeart/2005/8/layout/radial5"/>
    <dgm:cxn modelId="{ADE8E9CE-A789-6645-ACDB-3DCB4058AE31}" srcId="{F48EF7A0-6389-0945-8913-AE2FEBBD27E6}" destId="{656CBC35-AAB0-F046-BB9B-0DCA7F6B162C}" srcOrd="2" destOrd="0" parTransId="{FC4426A5-B950-8648-A486-CD94FA5DBEA4}" sibTransId="{33985B6B-4C73-C840-9B25-31E38D5123DB}"/>
    <dgm:cxn modelId="{DE0617F4-4545-D447-AF27-4F195C474E16}" srcId="{F48EF7A0-6389-0945-8913-AE2FEBBD27E6}" destId="{EE968915-13FB-474B-9A4B-929EDA48D42C}" srcOrd="1" destOrd="0" parTransId="{CB4E134F-1101-D749-916A-5242DD0E10AB}" sibTransId="{334673AA-6DF5-0F4D-A9D1-E02A34867CC7}"/>
    <dgm:cxn modelId="{3DA01E0B-E1E3-7D46-A7E2-52F7DECF503C}" type="presParOf" srcId="{C1F570CC-234B-C748-9265-3DA614C5D418}" destId="{6FE1663A-4A77-4641-88DC-C5501F456134}" srcOrd="0" destOrd="0" presId="urn:microsoft.com/office/officeart/2005/8/layout/radial5"/>
    <dgm:cxn modelId="{67A5E101-1E5C-4143-ADDA-11980763E637}" type="presParOf" srcId="{C1F570CC-234B-C748-9265-3DA614C5D418}" destId="{1A32AE1B-C87B-4145-8767-666105419A79}" srcOrd="1" destOrd="0" presId="urn:microsoft.com/office/officeart/2005/8/layout/radial5"/>
    <dgm:cxn modelId="{B8DC0838-A092-1F42-AEB8-8229F72E823A}" type="presParOf" srcId="{1A32AE1B-C87B-4145-8767-666105419A79}" destId="{A4446815-4239-0540-8C14-7C5025277624}" srcOrd="0" destOrd="0" presId="urn:microsoft.com/office/officeart/2005/8/layout/radial5"/>
    <dgm:cxn modelId="{23BD89E8-2418-6F40-9519-08D6539A6EC5}" type="presParOf" srcId="{C1F570CC-234B-C748-9265-3DA614C5D418}" destId="{70846B6B-C288-7B42-9DC4-6E613073CA2A}" srcOrd="2" destOrd="0" presId="urn:microsoft.com/office/officeart/2005/8/layout/radial5"/>
    <dgm:cxn modelId="{7B35EF9D-AC18-D54A-AE8E-EB09895ED388}" type="presParOf" srcId="{C1F570CC-234B-C748-9265-3DA614C5D418}" destId="{78B0144E-9DA5-0A42-88EF-E59F5068764D}" srcOrd="3" destOrd="0" presId="urn:microsoft.com/office/officeart/2005/8/layout/radial5"/>
    <dgm:cxn modelId="{6CBDF618-14F0-374B-9A29-A8F9F27345EB}" type="presParOf" srcId="{78B0144E-9DA5-0A42-88EF-E59F5068764D}" destId="{D31B3FF6-8554-C042-9F09-49E6A641E1AE}" srcOrd="0" destOrd="0" presId="urn:microsoft.com/office/officeart/2005/8/layout/radial5"/>
    <dgm:cxn modelId="{6A3659B6-6E68-AC42-AF95-B7E2FCACBEA6}" type="presParOf" srcId="{C1F570CC-234B-C748-9265-3DA614C5D418}" destId="{82645D86-9118-AB41-AEBD-9111EFA661C7}" srcOrd="4" destOrd="0" presId="urn:microsoft.com/office/officeart/2005/8/layout/radial5"/>
    <dgm:cxn modelId="{372AA51C-DBAE-1A40-9BA7-5350BC5B1F49}" type="presParOf" srcId="{C1F570CC-234B-C748-9265-3DA614C5D418}" destId="{BCE73AA6-F646-B34A-BAC7-2F4F6D56D760}" srcOrd="5" destOrd="0" presId="urn:microsoft.com/office/officeart/2005/8/layout/radial5"/>
    <dgm:cxn modelId="{D25DC7F2-99F7-8443-A75B-39582958B6FD}" type="presParOf" srcId="{BCE73AA6-F646-B34A-BAC7-2F4F6D56D760}" destId="{CABA8DD5-0CF9-D246-B6D4-2522431820D4}" srcOrd="0" destOrd="0" presId="urn:microsoft.com/office/officeart/2005/8/layout/radial5"/>
    <dgm:cxn modelId="{E51001AF-0983-C14A-A4EC-6A397E59E0F7}" type="presParOf" srcId="{C1F570CC-234B-C748-9265-3DA614C5D418}" destId="{C54981B4-62F4-7B42-8969-49EBDC9ACE5A}" srcOrd="6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E1663A-4A77-4641-88DC-C5501F456134}">
      <dsp:nvSpPr>
        <dsp:cNvPr id="0" name=""/>
        <dsp:cNvSpPr/>
      </dsp:nvSpPr>
      <dsp:spPr>
        <a:xfrm>
          <a:off x="4809494" y="799521"/>
          <a:ext cx="2152508" cy="2056609"/>
        </a:xfrm>
        <a:prstGeom prst="ellipse">
          <a:avLst/>
        </a:prstGeom>
        <a:solidFill>
          <a:schemeClr val="tx1"/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solidFill>
                <a:schemeClr val="bg1"/>
              </a:solidFill>
            </a:rPr>
            <a:t>Trapping anions</a:t>
          </a:r>
        </a:p>
      </dsp:txBody>
      <dsp:txXfrm>
        <a:off x="5124721" y="1100704"/>
        <a:ext cx="1522054" cy="1454243"/>
      </dsp:txXfrm>
    </dsp:sp>
    <dsp:sp modelId="{1A32AE1B-C87B-4145-8767-666105419A79}">
      <dsp:nvSpPr>
        <dsp:cNvPr id="0" name=""/>
        <dsp:cNvSpPr/>
      </dsp:nvSpPr>
      <dsp:spPr>
        <a:xfrm rot="13700463">
          <a:off x="6815096" y="2482468"/>
          <a:ext cx="448573" cy="50519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/>
        </a:p>
      </dsp:txBody>
      <dsp:txXfrm>
        <a:off x="6927107" y="2633778"/>
        <a:ext cx="314001" cy="303119"/>
      </dsp:txXfrm>
    </dsp:sp>
    <dsp:sp modelId="{70846B6B-C288-7B42-9DC4-6E613073CA2A}">
      <dsp:nvSpPr>
        <dsp:cNvPr id="0" name=""/>
        <dsp:cNvSpPr/>
      </dsp:nvSpPr>
      <dsp:spPr>
        <a:xfrm>
          <a:off x="7004428" y="2743937"/>
          <a:ext cx="2463429" cy="186457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Protonium</a:t>
          </a:r>
        </a:p>
      </dsp:txBody>
      <dsp:txXfrm>
        <a:off x="7365189" y="3016998"/>
        <a:ext cx="1741907" cy="1318452"/>
      </dsp:txXfrm>
    </dsp:sp>
    <dsp:sp modelId="{78B0144E-9DA5-0A42-88EF-E59F5068764D}">
      <dsp:nvSpPr>
        <dsp:cNvPr id="0" name=""/>
        <dsp:cNvSpPr/>
      </dsp:nvSpPr>
      <dsp:spPr>
        <a:xfrm rot="9964274">
          <a:off x="7220807" y="1148635"/>
          <a:ext cx="756687" cy="50519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/>
        </a:p>
      </dsp:txBody>
      <dsp:txXfrm>
        <a:off x="7370139" y="1231434"/>
        <a:ext cx="605127" cy="303119"/>
      </dsp:txXfrm>
    </dsp:sp>
    <dsp:sp modelId="{82645D86-9118-AB41-AEBD-9111EFA661C7}">
      <dsp:nvSpPr>
        <dsp:cNvPr id="0" name=""/>
        <dsp:cNvSpPr/>
      </dsp:nvSpPr>
      <dsp:spPr>
        <a:xfrm>
          <a:off x="8250968" y="0"/>
          <a:ext cx="2463429" cy="186457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Antiprotonic atoms</a:t>
          </a:r>
        </a:p>
      </dsp:txBody>
      <dsp:txXfrm>
        <a:off x="8611729" y="273061"/>
        <a:ext cx="1741907" cy="1318452"/>
      </dsp:txXfrm>
    </dsp:sp>
    <dsp:sp modelId="{BCE73AA6-F646-B34A-BAC7-2F4F6D56D760}">
      <dsp:nvSpPr>
        <dsp:cNvPr id="0" name=""/>
        <dsp:cNvSpPr/>
      </dsp:nvSpPr>
      <dsp:spPr>
        <a:xfrm rot="756833">
          <a:off x="3962116" y="1197705"/>
          <a:ext cx="631602" cy="50519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/>
        </a:p>
      </dsp:txBody>
      <dsp:txXfrm rot="10800000">
        <a:off x="3963945" y="1282196"/>
        <a:ext cx="480042" cy="303119"/>
      </dsp:txXfrm>
    </dsp:sp>
    <dsp:sp modelId="{C54981B4-62F4-7B42-8969-49EBDC9ACE5A}">
      <dsp:nvSpPr>
        <dsp:cNvPr id="0" name=""/>
        <dsp:cNvSpPr/>
      </dsp:nvSpPr>
      <dsp:spPr>
        <a:xfrm>
          <a:off x="261207" y="130852"/>
          <a:ext cx="3631392" cy="160530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Cold antihydrogen</a:t>
          </a:r>
        </a:p>
      </dsp:txBody>
      <dsp:txXfrm>
        <a:off x="793012" y="365943"/>
        <a:ext cx="2567782" cy="113512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E1663A-4A77-4641-88DC-C5501F456134}">
      <dsp:nvSpPr>
        <dsp:cNvPr id="0" name=""/>
        <dsp:cNvSpPr/>
      </dsp:nvSpPr>
      <dsp:spPr>
        <a:xfrm>
          <a:off x="4809494" y="799521"/>
          <a:ext cx="2152508" cy="2056609"/>
        </a:xfrm>
        <a:prstGeom prst="ellipse">
          <a:avLst/>
        </a:prstGeom>
        <a:solidFill>
          <a:schemeClr val="tx1"/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solidFill>
                <a:schemeClr val="bg1"/>
              </a:solidFill>
            </a:rPr>
            <a:t>Trapping anions</a:t>
          </a:r>
        </a:p>
      </dsp:txBody>
      <dsp:txXfrm>
        <a:off x="5124721" y="1100704"/>
        <a:ext cx="1522054" cy="1454243"/>
      </dsp:txXfrm>
    </dsp:sp>
    <dsp:sp modelId="{1A32AE1B-C87B-4145-8767-666105419A79}">
      <dsp:nvSpPr>
        <dsp:cNvPr id="0" name=""/>
        <dsp:cNvSpPr/>
      </dsp:nvSpPr>
      <dsp:spPr>
        <a:xfrm rot="13700463">
          <a:off x="6815096" y="2482468"/>
          <a:ext cx="448573" cy="50519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/>
        </a:p>
      </dsp:txBody>
      <dsp:txXfrm>
        <a:off x="6927107" y="2633778"/>
        <a:ext cx="314001" cy="303119"/>
      </dsp:txXfrm>
    </dsp:sp>
    <dsp:sp modelId="{70846B6B-C288-7B42-9DC4-6E613073CA2A}">
      <dsp:nvSpPr>
        <dsp:cNvPr id="0" name=""/>
        <dsp:cNvSpPr/>
      </dsp:nvSpPr>
      <dsp:spPr>
        <a:xfrm>
          <a:off x="7004428" y="2743937"/>
          <a:ext cx="2463429" cy="186457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Protonium</a:t>
          </a:r>
        </a:p>
      </dsp:txBody>
      <dsp:txXfrm>
        <a:off x="7365189" y="3016998"/>
        <a:ext cx="1741907" cy="1318452"/>
      </dsp:txXfrm>
    </dsp:sp>
    <dsp:sp modelId="{78B0144E-9DA5-0A42-88EF-E59F5068764D}">
      <dsp:nvSpPr>
        <dsp:cNvPr id="0" name=""/>
        <dsp:cNvSpPr/>
      </dsp:nvSpPr>
      <dsp:spPr>
        <a:xfrm rot="9964274">
          <a:off x="7220807" y="1148635"/>
          <a:ext cx="756687" cy="50519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/>
        </a:p>
      </dsp:txBody>
      <dsp:txXfrm>
        <a:off x="7370139" y="1231434"/>
        <a:ext cx="605127" cy="303119"/>
      </dsp:txXfrm>
    </dsp:sp>
    <dsp:sp modelId="{82645D86-9118-AB41-AEBD-9111EFA661C7}">
      <dsp:nvSpPr>
        <dsp:cNvPr id="0" name=""/>
        <dsp:cNvSpPr/>
      </dsp:nvSpPr>
      <dsp:spPr>
        <a:xfrm>
          <a:off x="8250968" y="0"/>
          <a:ext cx="2463429" cy="186457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Antiprotonic atoms</a:t>
          </a:r>
        </a:p>
      </dsp:txBody>
      <dsp:txXfrm>
        <a:off x="8611729" y="273061"/>
        <a:ext cx="1741907" cy="1318452"/>
      </dsp:txXfrm>
    </dsp:sp>
    <dsp:sp modelId="{BCE73AA6-F646-B34A-BAC7-2F4F6D56D760}">
      <dsp:nvSpPr>
        <dsp:cNvPr id="0" name=""/>
        <dsp:cNvSpPr/>
      </dsp:nvSpPr>
      <dsp:spPr>
        <a:xfrm rot="756833">
          <a:off x="3962116" y="1197705"/>
          <a:ext cx="631602" cy="50519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/>
        </a:p>
      </dsp:txBody>
      <dsp:txXfrm rot="10800000">
        <a:off x="3963945" y="1282196"/>
        <a:ext cx="480042" cy="303119"/>
      </dsp:txXfrm>
    </dsp:sp>
    <dsp:sp modelId="{C54981B4-62F4-7B42-8969-49EBDC9ACE5A}">
      <dsp:nvSpPr>
        <dsp:cNvPr id="0" name=""/>
        <dsp:cNvSpPr/>
      </dsp:nvSpPr>
      <dsp:spPr>
        <a:xfrm>
          <a:off x="261207" y="130852"/>
          <a:ext cx="3631392" cy="160530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Cold antihydrogen</a:t>
          </a:r>
        </a:p>
      </dsp:txBody>
      <dsp:txXfrm>
        <a:off x="793012" y="365943"/>
        <a:ext cx="2567782" cy="11351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12/11/2025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12/11/2025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Why do we want to do that?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52695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77420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69585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9A9920-CD1D-47CF-1D1A-6207F4C23F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957CD90-712E-2D2D-EFC4-37D0530D22E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99C4808-8247-F9AE-4866-887D7AEC853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F0AB45-D07E-D269-C837-2B8DC479BB4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72782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A79488-BC2F-3041-CF6A-BD44B19412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D4BE218-67D1-FE89-77FA-4FFF8ECE63F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7DA1929-5B5D-EFF7-FCB7-C5584CAA1DE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1ABEAA-3D47-FBEE-89B5-EB54A09AB1B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57491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what you see here is the time-averaged FC signal as a function of the horizontal and vertical deflection voltage applied to the beam steering electrodes.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46831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85156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94385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6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8F43925-5990-A547-93BA-BB338D165775}" type="datetime3">
              <a:rPr lang="en-US" smtClean="0"/>
              <a:t>11 December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Kamila Kempny, Matthias Germann | Anion Project – Scope, Results, Future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81CF62B-11E5-E44E-982A-0CD948088A3E}" type="datetime3">
              <a:rPr lang="en-US" smtClean="0"/>
              <a:t>11 December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Kamila Kempny, Matthias Germann | Anion Project – Scope, Results, Future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18747D7-A92F-4147-9716-50EFA1F07629}" type="datetime3">
              <a:rPr lang="en-US" smtClean="0"/>
              <a:t>11 December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Kamila Kempny, Matthias Germann | Anion Project – Scope, Results, Future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820932CD-02AA-6A4D-85C7-3CD4B1D84AEF}" type="datetime3">
              <a:rPr lang="en-US" smtClean="0"/>
              <a:t>11 December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Kamila Kempny, Matthias Germann | Anion Project – Scope, Results, Future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4A68B7F-27BF-924C-9D37-176182B4FD37}" type="datetime3">
              <a:rPr lang="en-US" smtClean="0"/>
              <a:t>11 December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Kamila Kempny, Matthias Germann | Anion Project – Scope, Results, Future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0954F5C0-19E9-5A49-8D61-212FDBC7D1DE}" type="datetime3">
              <a:rPr lang="en-US" smtClean="0"/>
              <a:t>11 December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Kamila Kempny, Matthias Germann | Anion Project – Scope, Results, Future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0924CF52-7A6E-1D47-AEF8-27A229686AD0}" type="datetime3">
              <a:rPr lang="en-US" smtClean="0"/>
              <a:t>11 December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Kamila Kempny, Matthias Germann | Anion Project – Scope, Results, Future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8D2552AC-A395-FC4A-A7F1-CE96E9FB55CF}" type="datetime3">
              <a:rPr lang="en-US" smtClean="0"/>
              <a:t>11 December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Kamila Kempny, Matthias Germann | Anion Project – Scope, Results, Future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9B3D8-C16D-1A4F-AB24-743C8C422DBC}" type="datetime3">
              <a:rPr lang="en-US" smtClean="0"/>
              <a:t>11 December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Kamila Kempny, Matthias Germann | Anion Project – Scope, Results, Future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30C44-FFEF-0E49-89BE-CE69ACAAC2B4}" type="datetime3">
              <a:rPr lang="en-US" smtClean="0"/>
              <a:t>11 December 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Kamila Kempny, Matthias Germann | Anion Project – Scope, Results, Future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22CF3-5C1A-5543-833E-A2F5CA3DA074}" type="datetime3">
              <a:rPr lang="en-US" smtClean="0"/>
              <a:t>11 December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US"/>
              <a:t>Kamila Kempny, Matthias Germann | Anion Project – Scope, Results, Future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213BC-EDD7-FB48-B724-CB58EC155263}" type="datetime3">
              <a:rPr lang="en-US" smtClean="0"/>
              <a:t>11 December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Kamila Kempny, Matthias Germann | Anion Project – Scope, Results, Future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612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499030" y="714489"/>
            <a:ext cx="2059046" cy="205904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83EFF8B-1D8F-1C43-B375-9F6F13DAD2F6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123081" y="721295"/>
            <a:ext cx="4674148" cy="1356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620D8-0E26-D742-81A0-2961740EEF9F}" type="datetime3">
              <a:rPr lang="en-US" smtClean="0"/>
              <a:t>11 December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Kamila Kempny, Matthias Germann | Anion Project – Scope, Results, Future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21A3E-746F-344A-AC59-6770323292A3}" type="datetime3">
              <a:rPr lang="en-US" smtClean="0"/>
              <a:t>11 December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Kamila Kempny, Matthias Germann | Anion Project – Scope, Results, Future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EFE2D-A6C7-DF4E-8CD5-3F88982EDFAE}" type="datetime3">
              <a:rPr lang="en-US" smtClean="0"/>
              <a:t>11 December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Kamila Kempny, Matthias Germann | Anion Project – Scope, Results, Future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F0B21-670C-AC4B-8DFF-A5D7055962AD}" type="datetime3">
              <a:rPr lang="en-US" smtClean="0"/>
              <a:t>11 December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Kamila Kempny, Matthias Germann | Anion Project – Scope, Results, Future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951E4-FDA2-CF4D-ACA2-0912A9122E00}" type="datetime3">
              <a:rPr lang="en-US" smtClean="0"/>
              <a:t>11 December 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Kamila Kempny, Matthias Germann | Anion Project – Scope, Results, Future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DD5CD-CB7D-3D49-80A0-4BBA94767CFC}" type="datetime3">
              <a:rPr lang="en-US" smtClean="0"/>
              <a:t>11 December 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Kamila Kempny, Matthias Germann | Anion Project – Scope, Results, Future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376CDB5A-5933-984D-8C59-C89F57780704}" type="datetime3">
              <a:rPr lang="en-US" smtClean="0"/>
              <a:t>11 December 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470068" y="6424993"/>
            <a:ext cx="546267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Kamila Kempny, Matthias Germann | Anion Project – Scope, Results, Future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27F586D-08CD-EE4A-86B7-BD5855E24E1E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834601" y="6439074"/>
            <a:ext cx="1196816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tiff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tif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tiff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tif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8AACC8-8D8C-2D4E-86AF-E70ABF00541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Borealis project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2135C6F-5AB2-0D4C-BB6E-3E8B780A572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z="2800" dirty="0">
                <a:solidFill>
                  <a:schemeClr val="tx1"/>
                </a:solidFill>
              </a:rPr>
              <a:t>Scope, Results, Future</a:t>
            </a:r>
          </a:p>
          <a:p>
            <a:endParaRPr lang="en-GB" dirty="0"/>
          </a:p>
          <a:p>
            <a:r>
              <a:rPr lang="en-US" dirty="0"/>
              <a:t>Kamila </a:t>
            </a:r>
            <a:r>
              <a:rPr lang="en-US" dirty="0" err="1"/>
              <a:t>Kempny</a:t>
            </a:r>
            <a:r>
              <a:rPr lang="en-US" dirty="0"/>
              <a:t>, Matthias Germann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20AB33-A622-F348-B499-995486CB1E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22CF3-5C1A-5543-833E-A2F5CA3DA074}" type="datetime3">
              <a:rPr lang="en-US" smtClean="0"/>
              <a:t>11 December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318C19-E5BB-5346-8B2B-85BA1B9376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01490" y="6424993"/>
            <a:ext cx="6787386" cy="365125"/>
          </a:xfrm>
        </p:spPr>
        <p:txBody>
          <a:bodyPr/>
          <a:lstStyle/>
          <a:p>
            <a:r>
              <a:rPr lang="en-US" dirty="0"/>
              <a:t>Kamila </a:t>
            </a:r>
            <a:r>
              <a:rPr lang="en-US" dirty="0" err="1"/>
              <a:t>Kempny</a:t>
            </a:r>
            <a:r>
              <a:rPr lang="en-US" dirty="0"/>
              <a:t>, Matthias Germann | Anion Project – Scope, Results, Future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5E73F7-2D7B-E242-A7CE-71961EBC6D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36DBDA1-13E2-DC4D-9DAE-CFF1F71E77D3}"/>
              </a:ext>
            </a:extLst>
          </p:cNvPr>
          <p:cNvSpPr/>
          <p:nvPr/>
        </p:nvSpPr>
        <p:spPr>
          <a:xfrm>
            <a:off x="4166280" y="1662856"/>
            <a:ext cx="236314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6000" b="1" dirty="0">
                <a:solidFill>
                  <a:schemeClr val="accent3">
                    <a:lumMod val="75000"/>
                  </a:schemeClr>
                </a:solidFill>
                <a:ea typeface="+mj-ea"/>
                <a:cs typeface="+mj-cs"/>
              </a:rPr>
              <a:t>Anion</a:t>
            </a:r>
            <a:endParaRPr lang="en-GB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F4B16E4-83E8-5B49-8D8F-E7BA69560F8A}"/>
              </a:ext>
            </a:extLst>
          </p:cNvPr>
          <p:cNvCxnSpPr/>
          <p:nvPr/>
        </p:nvCxnSpPr>
        <p:spPr>
          <a:xfrm flipV="1">
            <a:off x="3382190" y="2542066"/>
            <a:ext cx="2313710" cy="983529"/>
          </a:xfrm>
          <a:prstGeom prst="line">
            <a:avLst/>
          </a:prstGeom>
          <a:ln w="5715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52922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ymbol zastępczy zawartości 7">
            <a:extLst>
              <a:ext uri="{FF2B5EF4-FFF2-40B4-BE49-F238E27FC236}">
                <a16:creationId xmlns:a16="http://schemas.microsoft.com/office/drawing/2014/main" id="{19A354BC-BB11-ADF2-F61F-8526EE8753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6391" y="1066601"/>
            <a:ext cx="5633518" cy="1912126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April</a:t>
            </a:r>
            <a:r>
              <a:rPr lang="en-GB" b="0" dirty="0"/>
              <a:t> – the source was moved to its current position – behind the Starship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July </a:t>
            </a:r>
            <a:r>
              <a:rPr lang="en-GB" b="0" dirty="0"/>
              <a:t>– source mounted to the injection line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July-August – </a:t>
            </a:r>
            <a:r>
              <a:rPr lang="en-GB" b="0" dirty="0"/>
              <a:t>cabling of the Starship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August</a:t>
            </a:r>
            <a:r>
              <a:rPr lang="en-GB" b="0" dirty="0"/>
              <a:t> – optimisation of the parameters with the Faraday Cup</a:t>
            </a:r>
          </a:p>
        </p:txBody>
      </p:sp>
      <p:sp>
        <p:nvSpPr>
          <p:cNvPr id="7" name="Tytuł 6">
            <a:extLst>
              <a:ext uri="{FF2B5EF4-FFF2-40B4-BE49-F238E27FC236}">
                <a16:creationId xmlns:a16="http://schemas.microsoft.com/office/drawing/2014/main" id="{35514F64-55A0-DC90-793D-73BADCC74D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Mounting</a:t>
            </a:r>
            <a:endParaRPr lang="en-CH" dirty="0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13984B02-7B05-6924-0E95-5BC5E16768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9B3D8-C16D-1A4F-AB24-743C8C422DBC}" type="datetime3">
              <a:rPr lang="en-US" smtClean="0"/>
              <a:t>11 December 2025</a:t>
            </a:fld>
            <a:endParaRPr lang="en-US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49741BDB-9E5D-B3B3-8C57-E55ACD455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Kamila Kempny, Matthias Germann | Anion Project – Scope, Results, Future</a:t>
            </a:r>
            <a:endParaRPr lang="en-US" dirty="0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B3098741-C7C9-1E2E-FEDB-EFD84DBAB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9" name="Picture 7">
            <a:extLst>
              <a:ext uri="{FF2B5EF4-FFF2-40B4-BE49-F238E27FC236}">
                <a16:creationId xmlns:a16="http://schemas.microsoft.com/office/drawing/2014/main" id="{E031D1E4-579F-D754-FE9D-763D41F0AF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0577" y="2978727"/>
            <a:ext cx="3981909" cy="2986432"/>
          </a:xfrm>
          <a:prstGeom prst="rect">
            <a:avLst/>
          </a:prstGeom>
        </p:spPr>
      </p:pic>
      <p:pic>
        <p:nvPicPr>
          <p:cNvPr id="11" name="Obraz 10" descr="Obraz zawierający maszyna, Część samochodowa, inżynieria, Instalacja elektryczna&#10;&#10;Zawartość wygenerowana przez AI może być niepoprawna.">
            <a:extLst>
              <a:ext uri="{FF2B5EF4-FFF2-40B4-BE49-F238E27FC236}">
                <a16:creationId xmlns:a16="http://schemas.microsoft.com/office/drawing/2014/main" id="{76BD00DF-C6C2-B3E5-7FEE-FE107E71E3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94719" y="820448"/>
            <a:ext cx="3912827" cy="5217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35504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DBB630-E831-B6FE-B57C-70BB445470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3A6C7D2-31B9-84B9-97B1-12647763D2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975658"/>
            <a:ext cx="11376024" cy="5042535"/>
          </a:xfrm>
        </p:spPr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3A9F544-867F-D43C-7938-9775628F81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GB" dirty="0"/>
              <a:t>Impact of trap magnetic field on anion source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C3E32A-CB0C-1AD7-C402-186BBF4207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4E485-AFBF-CF47-AEB4-7999FB8EA856}" type="datetime3">
              <a:rPr lang="en-US" smtClean="0"/>
              <a:t>11 December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536538-4EFC-C2E2-8BAE-3DEDFE326C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Kamila Kempny, Matthias Germann | Anion Project – Scope, Results, Future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7570A3-1662-AFBB-5B0A-3A2FDB4F0F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62F44E6-A071-DCB2-C872-16D071A78D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4211" y="2205707"/>
            <a:ext cx="2901897" cy="229788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EF3C280-61F3-714E-050A-4B340E7C7B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835" y="2205708"/>
            <a:ext cx="2862503" cy="229788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8BDA849-FD19-073D-49B6-2D4F926BCBBA}"/>
              </a:ext>
            </a:extLst>
          </p:cNvPr>
          <p:cNvSpPr txBox="1"/>
          <p:nvPr/>
        </p:nvSpPr>
        <p:spPr>
          <a:xfrm>
            <a:off x="844988" y="4692928"/>
            <a:ext cx="117981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chemeClr val="tx2"/>
                </a:solidFill>
              </a:rPr>
              <a:t>2025-06-20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6C3A882-0DA1-B7B4-C681-628CD364BDC1}"/>
              </a:ext>
            </a:extLst>
          </p:cNvPr>
          <p:cNvSpPr txBox="1"/>
          <p:nvPr/>
        </p:nvSpPr>
        <p:spPr>
          <a:xfrm>
            <a:off x="3860695" y="4692928"/>
            <a:ext cx="117981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chemeClr val="tx2"/>
                </a:solidFill>
              </a:rPr>
              <a:t>2025-07-08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E7EED7D-77D4-C9DD-3D9B-16404BE6D6F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94981" y="2205706"/>
            <a:ext cx="2862506" cy="229788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7281D70-5F1B-147B-FCD9-29818B748C9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24483" y="2205707"/>
            <a:ext cx="2901897" cy="229788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28000E5-28B5-FEAC-31D7-51E2781EABF4}"/>
              </a:ext>
            </a:extLst>
          </p:cNvPr>
          <p:cNvSpPr txBox="1"/>
          <p:nvPr/>
        </p:nvSpPr>
        <p:spPr>
          <a:xfrm>
            <a:off x="9972820" y="4692928"/>
            <a:ext cx="117981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chemeClr val="tx2"/>
                </a:solidFill>
              </a:rPr>
              <a:t>2025-08-28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7EC6B56-B4F8-5C03-EA64-4C0E56F211A8}"/>
              </a:ext>
            </a:extLst>
          </p:cNvPr>
          <p:cNvSpPr txBox="1"/>
          <p:nvPr/>
        </p:nvSpPr>
        <p:spPr>
          <a:xfrm>
            <a:off x="6941912" y="4692928"/>
            <a:ext cx="117981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chemeClr val="tx2"/>
                </a:solidFill>
              </a:rPr>
              <a:t>2025-08-07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8C256AD-BE9D-B1AA-3673-8F97B9F08745}"/>
              </a:ext>
            </a:extLst>
          </p:cNvPr>
          <p:cNvSpPr txBox="1"/>
          <p:nvPr/>
        </p:nvSpPr>
        <p:spPr>
          <a:xfrm>
            <a:off x="407988" y="1022241"/>
            <a:ext cx="905376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Shown: Faraday cup signal as a function of horizontal and vertical beam steering voltage.</a:t>
            </a:r>
          </a:p>
        </p:txBody>
      </p:sp>
    </p:spTree>
    <p:extLst>
      <p:ext uri="{BB962C8B-B14F-4D97-AF65-F5344CB8AC3E}">
        <p14:creationId xmlns:p14="http://schemas.microsoft.com/office/powerpoint/2010/main" val="12245564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6140D4-AD9F-71C2-13E0-3CBD4E7917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3EA9794-2123-91FE-85B6-E2C0982FF1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975658"/>
            <a:ext cx="11376024" cy="5042535"/>
          </a:xfrm>
        </p:spPr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1F19C0F-B06E-25B6-5A44-4E335E335C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GB" dirty="0"/>
              <a:t>Impact of trap magnetic field on anion source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B9F7D6-51F7-71C4-BC67-F10546F8D3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4E485-AFBF-CF47-AEB4-7999FB8EA856}" type="datetime3">
              <a:rPr lang="en-US" smtClean="0"/>
              <a:t>11 December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9717DA-5784-A10E-D053-6A8CE716C9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Kamila Kempny, Matthias Germann | Anion Project – Scope, Results, Future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C955AF-EFEB-CE48-129E-EA700E163D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2E26199-9BCF-9B50-6027-B90D72BA5F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4211" y="2205707"/>
            <a:ext cx="2901897" cy="229788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4B08C14-D5D0-1374-464C-8021A8FD59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835" y="2205708"/>
            <a:ext cx="2862503" cy="229788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9CFE356-893C-0BF4-8E48-1A5A21F4E064}"/>
              </a:ext>
            </a:extLst>
          </p:cNvPr>
          <p:cNvSpPr txBox="1"/>
          <p:nvPr/>
        </p:nvSpPr>
        <p:spPr>
          <a:xfrm>
            <a:off x="844988" y="4692928"/>
            <a:ext cx="117981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chemeClr val="tx2"/>
                </a:solidFill>
              </a:rPr>
              <a:t>2025-06-20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31113F9-CC3C-6835-D344-30DF6CE7F133}"/>
              </a:ext>
            </a:extLst>
          </p:cNvPr>
          <p:cNvSpPr txBox="1"/>
          <p:nvPr/>
        </p:nvSpPr>
        <p:spPr>
          <a:xfrm>
            <a:off x="3860695" y="4692928"/>
            <a:ext cx="117981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chemeClr val="tx2"/>
                </a:solidFill>
              </a:rPr>
              <a:t>2025-07-08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5101705-DC37-024D-6557-5E9186A32EA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94981" y="2205706"/>
            <a:ext cx="2862506" cy="229788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34F91D3-3724-D61A-0077-0658A579CB4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24483" y="2205707"/>
            <a:ext cx="2901897" cy="229788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20DE5D96-5DE7-4947-CE62-CE6D14A203C9}"/>
              </a:ext>
            </a:extLst>
          </p:cNvPr>
          <p:cNvSpPr txBox="1"/>
          <p:nvPr/>
        </p:nvSpPr>
        <p:spPr>
          <a:xfrm>
            <a:off x="9972820" y="4692928"/>
            <a:ext cx="117981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chemeClr val="tx2"/>
                </a:solidFill>
              </a:rPr>
              <a:t>2025-08-28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E0DB707-E111-C382-E575-9F6CDD0CA356}"/>
              </a:ext>
            </a:extLst>
          </p:cNvPr>
          <p:cNvSpPr txBox="1"/>
          <p:nvPr/>
        </p:nvSpPr>
        <p:spPr>
          <a:xfrm>
            <a:off x="6941912" y="4692928"/>
            <a:ext cx="117981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chemeClr val="tx2"/>
                </a:solidFill>
              </a:rPr>
              <a:t>2025-08-07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7979B844-1100-2178-256C-669ABCF42743}"/>
              </a:ext>
            </a:extLst>
          </p:cNvPr>
          <p:cNvSpPr/>
          <p:nvPr/>
        </p:nvSpPr>
        <p:spPr>
          <a:xfrm>
            <a:off x="193964" y="3111794"/>
            <a:ext cx="1052946" cy="1052946"/>
          </a:xfrm>
          <a:prstGeom prst="ellipse">
            <a:avLst/>
          </a:prstGeom>
          <a:noFill/>
          <a:ln w="57150">
            <a:solidFill>
              <a:srgbClr val="2963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D9E78014-BFED-89E1-4921-6ABE2071CB47}"/>
              </a:ext>
            </a:extLst>
          </p:cNvPr>
          <p:cNvSpPr/>
          <p:nvPr/>
        </p:nvSpPr>
        <p:spPr>
          <a:xfrm>
            <a:off x="3522214" y="3367003"/>
            <a:ext cx="1052946" cy="1052946"/>
          </a:xfrm>
          <a:prstGeom prst="ellipse">
            <a:avLst/>
          </a:prstGeom>
          <a:noFill/>
          <a:ln w="57150">
            <a:solidFill>
              <a:srgbClr val="2963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C507F1E2-AF79-CFD1-A6C8-0977A7C0C2DB}"/>
              </a:ext>
            </a:extLst>
          </p:cNvPr>
          <p:cNvSpPr/>
          <p:nvPr/>
        </p:nvSpPr>
        <p:spPr>
          <a:xfrm>
            <a:off x="9349365" y="2409451"/>
            <a:ext cx="1052946" cy="1052946"/>
          </a:xfrm>
          <a:prstGeom prst="ellipse">
            <a:avLst/>
          </a:prstGeom>
          <a:noFill/>
          <a:ln w="57150">
            <a:solidFill>
              <a:srgbClr val="2963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70EF924-7BFD-675A-656D-070EDFEBDE96}"/>
              </a:ext>
            </a:extLst>
          </p:cNvPr>
          <p:cNvSpPr txBox="1"/>
          <p:nvPr/>
        </p:nvSpPr>
        <p:spPr>
          <a:xfrm>
            <a:off x="4575160" y="1570578"/>
            <a:ext cx="1490793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400" dirty="0">
                <a:solidFill>
                  <a:srgbClr val="29632B"/>
                </a:solidFill>
              </a:rPr>
              <a:t>Clear peak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73E2B109-FCDD-BB5D-AF62-684A7F03CFBB}"/>
              </a:ext>
            </a:extLst>
          </p:cNvPr>
          <p:cNvCxnSpPr>
            <a:cxnSpLocks/>
          </p:cNvCxnSpPr>
          <p:nvPr/>
        </p:nvCxnSpPr>
        <p:spPr>
          <a:xfrm flipH="1">
            <a:off x="1072387" y="1783298"/>
            <a:ext cx="3373744" cy="1214582"/>
          </a:xfrm>
          <a:prstGeom prst="straightConnector1">
            <a:avLst/>
          </a:prstGeom>
          <a:ln w="28575">
            <a:solidFill>
              <a:srgbClr val="29632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B2AB4F13-FDFE-C8E5-F0B4-1B8664266412}"/>
              </a:ext>
            </a:extLst>
          </p:cNvPr>
          <p:cNvCxnSpPr>
            <a:cxnSpLocks/>
          </p:cNvCxnSpPr>
          <p:nvPr/>
        </p:nvCxnSpPr>
        <p:spPr>
          <a:xfrm flipH="1">
            <a:off x="4048687" y="1939910"/>
            <a:ext cx="635564" cy="1237754"/>
          </a:xfrm>
          <a:prstGeom prst="straightConnector1">
            <a:avLst/>
          </a:prstGeom>
          <a:ln w="28575">
            <a:solidFill>
              <a:srgbClr val="29632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BBF9DF6C-806F-4D01-413E-ED76D67AFF7D}"/>
              </a:ext>
            </a:extLst>
          </p:cNvPr>
          <p:cNvCxnSpPr>
            <a:cxnSpLocks/>
            <a:stCxn id="8" idx="3"/>
          </p:cNvCxnSpPr>
          <p:nvPr/>
        </p:nvCxnSpPr>
        <p:spPr>
          <a:xfrm>
            <a:off x="6065953" y="1755244"/>
            <a:ext cx="3455922" cy="580855"/>
          </a:xfrm>
          <a:prstGeom prst="straightConnector1">
            <a:avLst/>
          </a:prstGeom>
          <a:ln w="28575">
            <a:solidFill>
              <a:srgbClr val="29632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A05153C2-3FBD-CC71-B98F-B7B370AEE45D}"/>
              </a:ext>
            </a:extLst>
          </p:cNvPr>
          <p:cNvSpPr txBox="1"/>
          <p:nvPr/>
        </p:nvSpPr>
        <p:spPr>
          <a:xfrm>
            <a:off x="6096000" y="5355908"/>
            <a:ext cx="1796967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400" dirty="0">
                <a:solidFill>
                  <a:srgbClr val="FF0000"/>
                </a:solidFill>
              </a:rPr>
              <a:t>Structureless</a:t>
            </a:r>
          </a:p>
        </p:txBody>
      </p:sp>
      <p:sp>
        <p:nvSpPr>
          <p:cNvPr id="35" name="Arc 34">
            <a:extLst>
              <a:ext uri="{FF2B5EF4-FFF2-40B4-BE49-F238E27FC236}">
                <a16:creationId xmlns:a16="http://schemas.microsoft.com/office/drawing/2014/main" id="{46D1A407-704D-4BE4-618F-EB9BB5364C40}"/>
              </a:ext>
            </a:extLst>
          </p:cNvPr>
          <p:cNvSpPr/>
          <p:nvPr/>
        </p:nvSpPr>
        <p:spPr>
          <a:xfrm>
            <a:off x="5757134" y="3462397"/>
            <a:ext cx="1253266" cy="2226516"/>
          </a:xfrm>
          <a:prstGeom prst="arc">
            <a:avLst>
              <a:gd name="adj1" fmla="val 6514529"/>
              <a:gd name="adj2" fmla="val 16122374"/>
            </a:avLst>
          </a:pr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D9C6246-111B-D227-E158-4958E989ECBE}"/>
              </a:ext>
            </a:extLst>
          </p:cNvPr>
          <p:cNvSpPr txBox="1"/>
          <p:nvPr/>
        </p:nvSpPr>
        <p:spPr>
          <a:xfrm>
            <a:off x="407988" y="1022241"/>
            <a:ext cx="905376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Shown: Faraday cup signal as a function of horizontal and vertical beam steering voltage.</a:t>
            </a:r>
          </a:p>
        </p:txBody>
      </p:sp>
    </p:spTree>
    <p:extLst>
      <p:ext uri="{BB962C8B-B14F-4D97-AF65-F5344CB8AC3E}">
        <p14:creationId xmlns:p14="http://schemas.microsoft.com/office/powerpoint/2010/main" val="18582760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DFB44E2-9C29-1440-B4F6-DD47106ADA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975658"/>
            <a:ext cx="11376024" cy="5042535"/>
          </a:xfrm>
        </p:spPr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4585380-DC57-3549-AC6E-40390D14F8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GB" dirty="0"/>
              <a:t>Impact of trap magnetic field on anion source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34DA80-31BD-A149-B870-8A0350EF0B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4E485-AFBF-CF47-AEB4-7999FB8EA856}" type="datetime3">
              <a:rPr lang="en-US" smtClean="0"/>
              <a:t>11 December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DAC714-2AFC-DB41-B2BA-03D9664155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Kamila Kempny, Matthias Germann | Anion Project – Scope, Results, Future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ECBB98-51B9-2041-8EED-38D46AC786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B67DCB2-7B8C-CE42-BE7B-5761BBD7EF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4211" y="2205707"/>
            <a:ext cx="2901897" cy="229788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E2E45B1-5C17-594C-8EFD-472BA1CCFE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835" y="2205708"/>
            <a:ext cx="2862503" cy="229788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CB655C4-69EA-334E-8FF5-E0D0761F6614}"/>
              </a:ext>
            </a:extLst>
          </p:cNvPr>
          <p:cNvSpPr txBox="1"/>
          <p:nvPr/>
        </p:nvSpPr>
        <p:spPr>
          <a:xfrm>
            <a:off x="564943" y="4692928"/>
            <a:ext cx="1739900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chemeClr val="tx2"/>
                </a:solidFill>
              </a:rPr>
              <a:t>2025-06-20</a:t>
            </a:r>
          </a:p>
          <a:p>
            <a:pPr algn="ctr"/>
            <a:r>
              <a:rPr lang="en-GB" dirty="0">
                <a:solidFill>
                  <a:schemeClr val="tx2"/>
                </a:solidFill>
                <a:sym typeface="Wingdings" pitchFamily="2" charset="2"/>
              </a:rPr>
              <a:t>Penning traps off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E4BFB8E-5E61-8B44-8B35-CD9311F69E64}"/>
              </a:ext>
            </a:extLst>
          </p:cNvPr>
          <p:cNvSpPr txBox="1"/>
          <p:nvPr/>
        </p:nvSpPr>
        <p:spPr>
          <a:xfrm>
            <a:off x="3580650" y="4692928"/>
            <a:ext cx="1739900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chemeClr val="tx2"/>
                </a:solidFill>
              </a:rPr>
              <a:t>2025-07-08</a:t>
            </a:r>
          </a:p>
          <a:p>
            <a:pPr algn="ctr"/>
            <a:r>
              <a:rPr lang="en-GB" dirty="0">
                <a:solidFill>
                  <a:schemeClr val="tx2"/>
                </a:solidFill>
                <a:sym typeface="Wingdings" pitchFamily="2" charset="2"/>
              </a:rPr>
              <a:t>Penning traps off</a:t>
            </a:r>
            <a:endParaRPr lang="en-GB" dirty="0">
              <a:solidFill>
                <a:schemeClr val="tx2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89F24EC-312E-CE46-A838-2257063E42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94981" y="2205706"/>
            <a:ext cx="2862506" cy="229788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DAB26C5-AE4B-FC49-9E00-B892412E6EF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24483" y="2205707"/>
            <a:ext cx="2901897" cy="229788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19C13708-188A-164F-84BF-6595B5C31E86}"/>
              </a:ext>
            </a:extLst>
          </p:cNvPr>
          <p:cNvSpPr txBox="1"/>
          <p:nvPr/>
        </p:nvSpPr>
        <p:spPr>
          <a:xfrm>
            <a:off x="9692775" y="4692928"/>
            <a:ext cx="1739900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chemeClr val="tx2"/>
                </a:solidFill>
              </a:rPr>
              <a:t>2025-08-28</a:t>
            </a:r>
          </a:p>
          <a:p>
            <a:pPr algn="ctr"/>
            <a:r>
              <a:rPr lang="en-GB" dirty="0">
                <a:solidFill>
                  <a:schemeClr val="tx2"/>
                </a:solidFill>
                <a:sym typeface="Wingdings" pitchFamily="2" charset="2"/>
              </a:rPr>
              <a:t>Penning traps off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E46D17D-5485-DA4B-A5A0-9ABEAC52CC8B}"/>
              </a:ext>
            </a:extLst>
          </p:cNvPr>
          <p:cNvSpPr txBox="1"/>
          <p:nvPr/>
        </p:nvSpPr>
        <p:spPr>
          <a:xfrm>
            <a:off x="6659783" y="4692928"/>
            <a:ext cx="1744068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chemeClr val="tx2"/>
                </a:solidFill>
              </a:rPr>
              <a:t>2025-08-07</a:t>
            </a:r>
          </a:p>
          <a:p>
            <a:pPr algn="ctr"/>
            <a:r>
              <a:rPr lang="en-GB" dirty="0">
                <a:solidFill>
                  <a:schemeClr val="tx2"/>
                </a:solidFill>
                <a:sym typeface="Wingdings" pitchFamily="2" charset="2"/>
              </a:rPr>
              <a:t>Penning traps on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A6F14FF-731C-3043-BEDF-7781F03C75C3}"/>
              </a:ext>
            </a:extLst>
          </p:cNvPr>
          <p:cNvSpPr txBox="1"/>
          <p:nvPr/>
        </p:nvSpPr>
        <p:spPr>
          <a:xfrm>
            <a:off x="407988" y="5832085"/>
            <a:ext cx="702230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>
                <a:sym typeface="Wingdings" pitchFamily="2" charset="2"/>
              </a:rPr>
              <a:t></a:t>
            </a:r>
            <a:r>
              <a:rPr lang="en-GB" dirty="0"/>
              <a:t> Magnetic field from Penning traps affects anion signal significantly.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02662A3B-F24C-DE47-A5BD-555B4AA14579}"/>
              </a:ext>
            </a:extLst>
          </p:cNvPr>
          <p:cNvSpPr/>
          <p:nvPr/>
        </p:nvSpPr>
        <p:spPr>
          <a:xfrm>
            <a:off x="193964" y="3111794"/>
            <a:ext cx="1052946" cy="1052946"/>
          </a:xfrm>
          <a:prstGeom prst="ellipse">
            <a:avLst/>
          </a:prstGeom>
          <a:noFill/>
          <a:ln w="57150">
            <a:solidFill>
              <a:srgbClr val="2963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8509525B-D1E5-DC4F-A4C3-118596A7A59B}"/>
              </a:ext>
            </a:extLst>
          </p:cNvPr>
          <p:cNvSpPr/>
          <p:nvPr/>
        </p:nvSpPr>
        <p:spPr>
          <a:xfrm>
            <a:off x="3522214" y="3367003"/>
            <a:ext cx="1052946" cy="1052946"/>
          </a:xfrm>
          <a:prstGeom prst="ellipse">
            <a:avLst/>
          </a:prstGeom>
          <a:noFill/>
          <a:ln w="57150">
            <a:solidFill>
              <a:srgbClr val="2963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DDCB930C-A5B3-DA4E-9A83-6B09B6C9F273}"/>
              </a:ext>
            </a:extLst>
          </p:cNvPr>
          <p:cNvSpPr/>
          <p:nvPr/>
        </p:nvSpPr>
        <p:spPr>
          <a:xfrm>
            <a:off x="9349365" y="2409451"/>
            <a:ext cx="1052946" cy="1052946"/>
          </a:xfrm>
          <a:prstGeom prst="ellipse">
            <a:avLst/>
          </a:prstGeom>
          <a:noFill/>
          <a:ln w="57150">
            <a:solidFill>
              <a:srgbClr val="2963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10EAD48-511B-554E-9B02-F3958D7AC196}"/>
              </a:ext>
            </a:extLst>
          </p:cNvPr>
          <p:cNvSpPr txBox="1"/>
          <p:nvPr/>
        </p:nvSpPr>
        <p:spPr>
          <a:xfrm>
            <a:off x="4575160" y="1570578"/>
            <a:ext cx="1490793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400" dirty="0">
                <a:solidFill>
                  <a:srgbClr val="29632B"/>
                </a:solidFill>
              </a:rPr>
              <a:t>Clear peak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92CDB307-246B-4348-AEC9-AE0B0BC3271F}"/>
              </a:ext>
            </a:extLst>
          </p:cNvPr>
          <p:cNvCxnSpPr>
            <a:cxnSpLocks/>
          </p:cNvCxnSpPr>
          <p:nvPr/>
        </p:nvCxnSpPr>
        <p:spPr>
          <a:xfrm flipH="1">
            <a:off x="1072387" y="1783298"/>
            <a:ext cx="3373744" cy="1214582"/>
          </a:xfrm>
          <a:prstGeom prst="straightConnector1">
            <a:avLst/>
          </a:prstGeom>
          <a:ln w="28575">
            <a:solidFill>
              <a:srgbClr val="29632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1C8F7671-248E-784C-BBD7-F7A4FADBCB10}"/>
              </a:ext>
            </a:extLst>
          </p:cNvPr>
          <p:cNvCxnSpPr>
            <a:cxnSpLocks/>
          </p:cNvCxnSpPr>
          <p:nvPr/>
        </p:nvCxnSpPr>
        <p:spPr>
          <a:xfrm flipH="1">
            <a:off x="4048687" y="1939910"/>
            <a:ext cx="635564" cy="1237754"/>
          </a:xfrm>
          <a:prstGeom prst="straightConnector1">
            <a:avLst/>
          </a:prstGeom>
          <a:ln w="28575">
            <a:solidFill>
              <a:srgbClr val="29632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40C360D5-8E6C-1A44-97C8-A7FB1999A14E}"/>
              </a:ext>
            </a:extLst>
          </p:cNvPr>
          <p:cNvCxnSpPr>
            <a:cxnSpLocks/>
            <a:stCxn id="8" idx="3"/>
          </p:cNvCxnSpPr>
          <p:nvPr/>
        </p:nvCxnSpPr>
        <p:spPr>
          <a:xfrm>
            <a:off x="6065953" y="1755244"/>
            <a:ext cx="3455922" cy="580855"/>
          </a:xfrm>
          <a:prstGeom prst="straightConnector1">
            <a:avLst/>
          </a:prstGeom>
          <a:ln w="28575">
            <a:solidFill>
              <a:srgbClr val="29632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CB076588-14CF-8A41-BA8C-1B9B3C8DC15B}"/>
              </a:ext>
            </a:extLst>
          </p:cNvPr>
          <p:cNvSpPr txBox="1"/>
          <p:nvPr/>
        </p:nvSpPr>
        <p:spPr>
          <a:xfrm>
            <a:off x="6096000" y="5355908"/>
            <a:ext cx="1796967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400" dirty="0">
                <a:solidFill>
                  <a:srgbClr val="FF0000"/>
                </a:solidFill>
              </a:rPr>
              <a:t>Structureless</a:t>
            </a:r>
          </a:p>
        </p:txBody>
      </p:sp>
      <p:sp>
        <p:nvSpPr>
          <p:cNvPr id="35" name="Arc 34">
            <a:extLst>
              <a:ext uri="{FF2B5EF4-FFF2-40B4-BE49-F238E27FC236}">
                <a16:creationId xmlns:a16="http://schemas.microsoft.com/office/drawing/2014/main" id="{23F0210C-D373-004C-BA63-B8790B9E81B0}"/>
              </a:ext>
            </a:extLst>
          </p:cNvPr>
          <p:cNvSpPr/>
          <p:nvPr/>
        </p:nvSpPr>
        <p:spPr>
          <a:xfrm>
            <a:off x="5757134" y="3462397"/>
            <a:ext cx="1253266" cy="2226516"/>
          </a:xfrm>
          <a:prstGeom prst="arc">
            <a:avLst>
              <a:gd name="adj1" fmla="val 6514529"/>
              <a:gd name="adj2" fmla="val 16122374"/>
            </a:avLst>
          </a:pr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F4A1059-BC77-7F44-B416-7A20DFDC0755}"/>
              </a:ext>
            </a:extLst>
          </p:cNvPr>
          <p:cNvSpPr txBox="1"/>
          <p:nvPr/>
        </p:nvSpPr>
        <p:spPr>
          <a:xfrm>
            <a:off x="407988" y="1022241"/>
            <a:ext cx="905376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Shown: Faraday cup signal as a function of horizontal and vertical beam steering voltage.</a:t>
            </a:r>
          </a:p>
        </p:txBody>
      </p:sp>
    </p:spTree>
    <p:extLst>
      <p:ext uri="{BB962C8B-B14F-4D97-AF65-F5344CB8AC3E}">
        <p14:creationId xmlns:p14="http://schemas.microsoft.com/office/powerpoint/2010/main" val="5785488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0B8E676-CF51-B542-9C16-BD16D67FDA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B-field with Penning traps </a:t>
            </a:r>
            <a:r>
              <a:rPr lang="en-GB" dirty="0">
                <a:solidFill>
                  <a:schemeClr val="accent3"/>
                </a:solidFill>
              </a:rPr>
              <a:t>on</a:t>
            </a:r>
            <a:r>
              <a:rPr lang="en-GB" dirty="0"/>
              <a:t> vs. </a:t>
            </a:r>
            <a:r>
              <a:rPr lang="en-GB" i="1" dirty="0">
                <a:solidFill>
                  <a:schemeClr val="accent5"/>
                </a:solidFill>
              </a:rPr>
              <a:t>off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671F8C-2A01-364F-8A36-7FE9B8D39F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5FD3C-35FC-C24B-9A82-DA4F4A7BC9A4}" type="datetime3">
              <a:rPr lang="en-US" smtClean="0"/>
              <a:t>11 December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C32A3C-021D-6649-A4F7-5B37DD563A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Kamila Kempny, Matthias Germann | Anion Project – Scope, Results, Future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5917C0-9365-E449-AD05-8D389F9F1B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7" name="Picture 6" descr="A close-up of a robot&#10;&#10;AI-generated content may be incorrect.">
            <a:extLst>
              <a:ext uri="{FF2B5EF4-FFF2-40B4-BE49-F238E27FC236}">
                <a16:creationId xmlns:a16="http://schemas.microsoft.com/office/drawing/2014/main" id="{BDB292D8-DEED-4D45-A095-3DEF274DB8A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0"/>
                    </a14:imgEffect>
                    <a14:imgEffect>
                      <a14:brightnessContrast bright="46000" contrast="3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139" t="2609" r="11546" b="39710"/>
          <a:stretch/>
        </p:blipFill>
        <p:spPr>
          <a:xfrm>
            <a:off x="2260841" y="1803464"/>
            <a:ext cx="7614997" cy="4421418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0731CFD-B22F-4C4A-A7C8-D5C22AD0DB68}"/>
              </a:ext>
            </a:extLst>
          </p:cNvPr>
          <p:cNvCxnSpPr>
            <a:cxnSpLocks/>
          </p:cNvCxnSpPr>
          <p:nvPr/>
        </p:nvCxnSpPr>
        <p:spPr>
          <a:xfrm flipV="1">
            <a:off x="8720937" y="950378"/>
            <a:ext cx="1298630" cy="1314469"/>
          </a:xfrm>
          <a:prstGeom prst="straightConnector1">
            <a:avLst/>
          </a:prstGeom>
          <a:ln w="381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65779C1E-43BF-F247-B01B-866EAC505BF0}"/>
              </a:ext>
            </a:extLst>
          </p:cNvPr>
          <p:cNvSpPr txBox="1"/>
          <p:nvPr/>
        </p:nvSpPr>
        <p:spPr>
          <a:xfrm rot="18903110">
            <a:off x="8224487" y="1156090"/>
            <a:ext cx="1955664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2800" dirty="0">
                <a:solidFill>
                  <a:schemeClr val="accent3"/>
                </a:solidFill>
              </a:rPr>
              <a:t>15 G / </a:t>
            </a:r>
            <a:r>
              <a:rPr lang="en-GB" sz="2800" i="1" dirty="0">
                <a:solidFill>
                  <a:schemeClr val="accent5"/>
                </a:solidFill>
              </a:rPr>
              <a:t>0.7 G</a:t>
            </a:r>
            <a:endParaRPr lang="en-GB" sz="2800" dirty="0">
              <a:solidFill>
                <a:schemeClr val="accent3"/>
              </a:solidFill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74DD9B8-351C-8C4D-81BE-16450B7E3856}"/>
              </a:ext>
            </a:extLst>
          </p:cNvPr>
          <p:cNvCxnSpPr>
            <a:cxnSpLocks/>
          </p:cNvCxnSpPr>
          <p:nvPr/>
        </p:nvCxnSpPr>
        <p:spPr>
          <a:xfrm>
            <a:off x="8720937" y="2314873"/>
            <a:ext cx="930083" cy="894936"/>
          </a:xfrm>
          <a:prstGeom prst="straightConnector1">
            <a:avLst/>
          </a:prstGeom>
          <a:ln w="381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BF722786-359A-B84D-8D58-8307542226B1}"/>
              </a:ext>
            </a:extLst>
          </p:cNvPr>
          <p:cNvSpPr txBox="1"/>
          <p:nvPr/>
        </p:nvSpPr>
        <p:spPr>
          <a:xfrm>
            <a:off x="9727995" y="2950816"/>
            <a:ext cx="1776127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800" dirty="0">
                <a:solidFill>
                  <a:schemeClr val="accent3"/>
                </a:solidFill>
              </a:rPr>
              <a:t>5G / </a:t>
            </a:r>
            <a:r>
              <a:rPr lang="en-GB" sz="2800" i="1" dirty="0">
                <a:solidFill>
                  <a:schemeClr val="accent5"/>
                </a:solidFill>
              </a:rPr>
              <a:t>-0.5 G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8155BD5-728F-874D-9652-1D03A59677CD}"/>
              </a:ext>
            </a:extLst>
          </p:cNvPr>
          <p:cNvSpPr txBox="1"/>
          <p:nvPr/>
        </p:nvSpPr>
        <p:spPr>
          <a:xfrm>
            <a:off x="7040007" y="2057172"/>
            <a:ext cx="1713611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800" dirty="0">
                <a:solidFill>
                  <a:schemeClr val="accent3"/>
                </a:solidFill>
              </a:rPr>
              <a:t>0G / </a:t>
            </a:r>
            <a:r>
              <a:rPr lang="en-GB" sz="2800" i="1" dirty="0">
                <a:solidFill>
                  <a:schemeClr val="accent5"/>
                </a:solidFill>
              </a:rPr>
              <a:t>1G</a:t>
            </a:r>
            <a:r>
              <a:rPr lang="en-GB" sz="2800" dirty="0">
                <a:solidFill>
                  <a:schemeClr val="accent3"/>
                </a:solidFill>
              </a:rPr>
              <a:t> ⊗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D684E2E-89F8-E442-87E8-4D482527520F}"/>
              </a:ext>
            </a:extLst>
          </p:cNvPr>
          <p:cNvSpPr txBox="1"/>
          <p:nvPr/>
        </p:nvSpPr>
        <p:spPr>
          <a:xfrm>
            <a:off x="4004839" y="5193854"/>
            <a:ext cx="106439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Hedgehog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326DA54-D813-E146-981B-79B5B65E3E49}"/>
              </a:ext>
            </a:extLst>
          </p:cNvPr>
          <p:cNvSpPr txBox="1"/>
          <p:nvPr/>
        </p:nvSpPr>
        <p:spPr>
          <a:xfrm>
            <a:off x="7939530" y="5193854"/>
            <a:ext cx="84638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 err="1"/>
              <a:t>Starship</a:t>
            </a:r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5A9A83A-4107-0B44-A605-C99B2FA1D1B0}"/>
              </a:ext>
            </a:extLst>
          </p:cNvPr>
          <p:cNvSpPr txBox="1"/>
          <p:nvPr/>
        </p:nvSpPr>
        <p:spPr>
          <a:xfrm>
            <a:off x="9651020" y="4337893"/>
            <a:ext cx="131132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to ELENA </a:t>
            </a:r>
            <a:r>
              <a:rPr lang="en-GB" dirty="0">
                <a:sym typeface="Wingdings" pitchFamily="2" charset="2"/>
              </a:rPr>
              <a:t></a:t>
            </a:r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E77E85E-A374-994B-8802-EF507FF4856C}"/>
              </a:ext>
            </a:extLst>
          </p:cNvPr>
          <p:cNvSpPr txBox="1"/>
          <p:nvPr/>
        </p:nvSpPr>
        <p:spPr>
          <a:xfrm>
            <a:off x="783262" y="4337893"/>
            <a:ext cx="135844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>
                <a:sym typeface="Wingdings" pitchFamily="2" charset="2"/>
              </a:rPr>
              <a:t> </a:t>
            </a:r>
            <a:r>
              <a:rPr lang="en-GB" dirty="0"/>
              <a:t>to 5T Trap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3B7A16A-8049-D24D-BFFF-F89942683A60}"/>
              </a:ext>
            </a:extLst>
          </p:cNvPr>
          <p:cNvSpPr txBox="1"/>
          <p:nvPr/>
        </p:nvSpPr>
        <p:spPr>
          <a:xfrm>
            <a:off x="10072006" y="2368675"/>
            <a:ext cx="1712007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400" dirty="0">
                <a:solidFill>
                  <a:srgbClr val="FF0000"/>
                </a:solidFill>
              </a:rPr>
              <a:t>Problematic!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D724413C-BA9F-C94C-BC21-ADFD51A08CFE}"/>
              </a:ext>
            </a:extLst>
          </p:cNvPr>
          <p:cNvSpPr/>
          <p:nvPr/>
        </p:nvSpPr>
        <p:spPr>
          <a:xfrm>
            <a:off x="9534498" y="2753266"/>
            <a:ext cx="789676" cy="78967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DAE03EB-B9EA-BA47-84FD-6AA67B9F42AB}"/>
              </a:ext>
            </a:extLst>
          </p:cNvPr>
          <p:cNvSpPr txBox="1"/>
          <p:nvPr/>
        </p:nvSpPr>
        <p:spPr>
          <a:xfrm>
            <a:off x="407988" y="1495405"/>
            <a:ext cx="3904915" cy="15388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000" dirty="0">
                <a:sym typeface="Wingdings" pitchFamily="2" charset="2"/>
              </a:rPr>
              <a:t>Radial field of 5 G</a:t>
            </a:r>
          </a:p>
          <a:p>
            <a:pPr marL="457200" indent="-457200" algn="l">
              <a:buFont typeface="Wingdings" pitchFamily="2" charset="2"/>
              <a:buChar char="è"/>
            </a:pPr>
            <a:r>
              <a:rPr lang="en-GB" sz="2000" dirty="0"/>
              <a:t>Ion beam deflected by 30 mm.</a:t>
            </a:r>
          </a:p>
          <a:p>
            <a:pPr marL="457200" indent="-457200" algn="l">
              <a:buFont typeface="Wingdings" pitchFamily="2" charset="2"/>
              <a:buChar char="è"/>
            </a:pPr>
            <a:endParaRPr lang="en-GB" sz="2000" dirty="0"/>
          </a:p>
          <a:p>
            <a:pPr algn="l"/>
            <a:r>
              <a:rPr lang="en-GB" sz="2000" dirty="0"/>
              <a:t>Skimmer diameter: 3mm</a:t>
            </a:r>
          </a:p>
          <a:p>
            <a:pPr marL="457200" indent="-457200" algn="l">
              <a:buFont typeface="Wingdings" pitchFamily="2" charset="2"/>
              <a:buChar char="è"/>
            </a:pPr>
            <a:r>
              <a:rPr lang="en-GB" sz="2000" dirty="0"/>
              <a:t>Beam blocked!</a:t>
            </a:r>
          </a:p>
        </p:txBody>
      </p:sp>
    </p:spTree>
    <p:extLst>
      <p:ext uri="{BB962C8B-B14F-4D97-AF65-F5344CB8AC3E}">
        <p14:creationId xmlns:p14="http://schemas.microsoft.com/office/powerpoint/2010/main" val="41523974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6F1DA7D-A59E-934F-B3C0-D02C5C74E2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Magnetic field shielding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AFDA37-C433-8340-B9AD-F69EEF47D3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43952-EC69-804E-AEE8-73169D0D9F33}" type="datetime3">
              <a:rPr lang="en-US" smtClean="0"/>
              <a:t>11 December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D53E02-DEAB-654F-B071-8DAE86EFF3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Kamila Kempny, Matthias Germann | Anion Project – Scope, Results, Future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A67494-E7E1-3B40-ADA0-33871DC5D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8" name="Can 7">
            <a:extLst>
              <a:ext uri="{FF2B5EF4-FFF2-40B4-BE49-F238E27FC236}">
                <a16:creationId xmlns:a16="http://schemas.microsoft.com/office/drawing/2014/main" id="{E10EDD21-AC0F-F749-A6EF-02779BDB9CD5}"/>
              </a:ext>
            </a:extLst>
          </p:cNvPr>
          <p:cNvSpPr/>
          <p:nvPr/>
        </p:nvSpPr>
        <p:spPr>
          <a:xfrm rot="16200000">
            <a:off x="-3863383" y="1176421"/>
            <a:ext cx="280776" cy="1020051"/>
          </a:xfrm>
          <a:prstGeom prst="can">
            <a:avLst/>
          </a:prstGeom>
          <a:solidFill>
            <a:srgbClr val="0033A0">
              <a:alpha val="32941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6A3337D-099D-8E40-938C-F2AB181ECD67}"/>
              </a:ext>
            </a:extLst>
          </p:cNvPr>
          <p:cNvSpPr txBox="1"/>
          <p:nvPr/>
        </p:nvSpPr>
        <p:spPr>
          <a:xfrm>
            <a:off x="6539345" y="5503651"/>
            <a:ext cx="352915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Inner shield (before installation)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00E0A46-E8B3-E545-8536-20478B66BAB5}"/>
              </a:ext>
            </a:extLst>
          </p:cNvPr>
          <p:cNvSpPr txBox="1"/>
          <p:nvPr/>
        </p:nvSpPr>
        <p:spPr>
          <a:xfrm>
            <a:off x="407988" y="5507001"/>
            <a:ext cx="196207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Outer shield (plate)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7E33EDF-B423-EA4A-B796-6E1D932185E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435" t="16045" r="5785" b="8498"/>
          <a:stretch/>
        </p:blipFill>
        <p:spPr>
          <a:xfrm>
            <a:off x="6539346" y="1323751"/>
            <a:ext cx="3529158" cy="409155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0399796-97D7-E940-955C-A7502263756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346"/>
          <a:stretch/>
        </p:blipFill>
        <p:spPr>
          <a:xfrm>
            <a:off x="407988" y="1656255"/>
            <a:ext cx="4493499" cy="3759048"/>
          </a:xfrm>
          <a:prstGeom prst="rect">
            <a:avLst/>
          </a:prstGeo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B72707D6-8C99-F444-91B8-6B10DE5240F4}"/>
              </a:ext>
            </a:extLst>
          </p:cNvPr>
          <p:cNvSpPr/>
          <p:nvPr/>
        </p:nvSpPr>
        <p:spPr>
          <a:xfrm>
            <a:off x="7615981" y="2330513"/>
            <a:ext cx="2103438" cy="1870363"/>
          </a:xfrm>
          <a:prstGeom prst="ellipse">
            <a:avLst/>
          </a:prstGeom>
          <a:noFill/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FC5A594-1FA1-0C48-B33A-82C162D34509}"/>
              </a:ext>
            </a:extLst>
          </p:cNvPr>
          <p:cNvSpPr txBox="1"/>
          <p:nvPr/>
        </p:nvSpPr>
        <p:spPr>
          <a:xfrm>
            <a:off x="9531927" y="2017590"/>
            <a:ext cx="266007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Openings for pumping (turbopump placed here)</a:t>
            </a:r>
          </a:p>
        </p:txBody>
      </p:sp>
    </p:spTree>
    <p:extLst>
      <p:ext uri="{BB962C8B-B14F-4D97-AF65-F5344CB8AC3E}">
        <p14:creationId xmlns:p14="http://schemas.microsoft.com/office/powerpoint/2010/main" val="35179795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E191F3-00B6-8FB7-CD87-AC6D6A6218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10BF687-FBE8-21E2-71CA-4E790A3E0B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B-field with Penning traps </a:t>
            </a:r>
            <a:r>
              <a:rPr lang="en-GB" dirty="0">
                <a:solidFill>
                  <a:schemeClr val="accent3"/>
                </a:solidFill>
              </a:rPr>
              <a:t>on</a:t>
            </a:r>
            <a:r>
              <a:rPr lang="en-GB" dirty="0"/>
              <a:t> vs. </a:t>
            </a:r>
            <a:r>
              <a:rPr lang="en-GB" i="1" dirty="0">
                <a:solidFill>
                  <a:schemeClr val="accent5"/>
                </a:solidFill>
              </a:rPr>
              <a:t>off</a:t>
            </a:r>
            <a:br>
              <a:rPr lang="en-GB" i="1" dirty="0">
                <a:solidFill>
                  <a:schemeClr val="accent5"/>
                </a:solidFill>
              </a:rPr>
            </a:br>
            <a:r>
              <a:rPr lang="en-GB" i="1" dirty="0">
                <a:solidFill>
                  <a:schemeClr val="accent5"/>
                </a:solidFill>
              </a:rPr>
              <a:t>				</a:t>
            </a:r>
            <a:r>
              <a:rPr lang="en-GB" i="1" dirty="0">
                <a:solidFill>
                  <a:srgbClr val="008F00"/>
                </a:solidFill>
              </a:rPr>
              <a:t>	+ with shielding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6D8FAE-2275-E1CF-D437-3551365074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5FD3C-35FC-C24B-9A82-DA4F4A7BC9A4}" type="datetime3">
              <a:rPr lang="en-US" smtClean="0"/>
              <a:t>11 December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D50882-7DA4-03CD-0DE5-B76922FE22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Kamila Kempny, Matthias Germann | Anion Project – Scope, Results, Future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9DA2BA-9B0C-E5D1-A428-4E96071F8A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7" name="Picture 6" descr="A close-up of a robot&#10;&#10;AI-generated content may be incorrect.">
            <a:extLst>
              <a:ext uri="{FF2B5EF4-FFF2-40B4-BE49-F238E27FC236}">
                <a16:creationId xmlns:a16="http://schemas.microsoft.com/office/drawing/2014/main" id="{5C6B18C2-D71A-CA83-A67F-2BBE8934B1A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0"/>
                    </a14:imgEffect>
                    <a14:imgEffect>
                      <a14:brightnessContrast bright="46000" contrast="3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139" t="2609" r="11546" b="39710"/>
          <a:stretch/>
        </p:blipFill>
        <p:spPr>
          <a:xfrm>
            <a:off x="2260841" y="1803464"/>
            <a:ext cx="7614997" cy="4421418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5C3296A-6F89-C91B-52C7-AB582F64F1C8}"/>
              </a:ext>
            </a:extLst>
          </p:cNvPr>
          <p:cNvCxnSpPr>
            <a:cxnSpLocks/>
          </p:cNvCxnSpPr>
          <p:nvPr/>
        </p:nvCxnSpPr>
        <p:spPr>
          <a:xfrm flipV="1">
            <a:off x="8720937" y="950378"/>
            <a:ext cx="1298630" cy="1314469"/>
          </a:xfrm>
          <a:prstGeom prst="straightConnector1">
            <a:avLst/>
          </a:prstGeom>
          <a:ln w="381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B7BDD937-AA63-0532-D4CF-47043DDA86F9}"/>
              </a:ext>
            </a:extLst>
          </p:cNvPr>
          <p:cNvSpPr txBox="1"/>
          <p:nvPr/>
        </p:nvSpPr>
        <p:spPr>
          <a:xfrm rot="18903110">
            <a:off x="8556666" y="1008448"/>
            <a:ext cx="1955664" cy="86177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2800" dirty="0">
                <a:solidFill>
                  <a:schemeClr val="accent3"/>
                </a:solidFill>
              </a:rPr>
              <a:t>15 G / </a:t>
            </a:r>
            <a:r>
              <a:rPr lang="en-GB" sz="2800" dirty="0">
                <a:solidFill>
                  <a:schemeClr val="accent5"/>
                </a:solidFill>
              </a:rPr>
              <a:t>0.7 G</a:t>
            </a:r>
          </a:p>
          <a:p>
            <a:r>
              <a:rPr lang="en-GB" sz="2800" i="1" dirty="0">
                <a:solidFill>
                  <a:schemeClr val="accent5"/>
                </a:solidFill>
              </a:rPr>
              <a:t>          </a:t>
            </a:r>
            <a:r>
              <a:rPr lang="en-GB" sz="2800" b="1" i="1" dirty="0">
                <a:solidFill>
                  <a:srgbClr val="008F00"/>
                </a:solidFill>
              </a:rPr>
              <a:t>3.2 G</a:t>
            </a:r>
            <a:endParaRPr lang="en-GB" sz="2800" b="1" dirty="0">
              <a:solidFill>
                <a:srgbClr val="008F00"/>
              </a:solidFill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24F500E-F5B0-6461-01BA-748175518C42}"/>
              </a:ext>
            </a:extLst>
          </p:cNvPr>
          <p:cNvCxnSpPr>
            <a:cxnSpLocks/>
          </p:cNvCxnSpPr>
          <p:nvPr/>
        </p:nvCxnSpPr>
        <p:spPr>
          <a:xfrm>
            <a:off x="8720937" y="2314873"/>
            <a:ext cx="930083" cy="894936"/>
          </a:xfrm>
          <a:prstGeom prst="straightConnector1">
            <a:avLst/>
          </a:prstGeom>
          <a:ln w="381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D09A3BD-E428-870F-4E94-51BDACABB88A}"/>
              </a:ext>
            </a:extLst>
          </p:cNvPr>
          <p:cNvSpPr txBox="1"/>
          <p:nvPr/>
        </p:nvSpPr>
        <p:spPr>
          <a:xfrm>
            <a:off x="9727995" y="2950816"/>
            <a:ext cx="1875513" cy="86177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800" dirty="0">
                <a:solidFill>
                  <a:schemeClr val="accent3"/>
                </a:solidFill>
              </a:rPr>
              <a:t>5 G / </a:t>
            </a:r>
            <a:r>
              <a:rPr lang="en-GB" sz="2800" dirty="0">
                <a:solidFill>
                  <a:schemeClr val="accent5"/>
                </a:solidFill>
              </a:rPr>
              <a:t>-0.5 G</a:t>
            </a:r>
          </a:p>
          <a:p>
            <a:pPr algn="l"/>
            <a:r>
              <a:rPr lang="en-GB" sz="2800" i="1" dirty="0">
                <a:solidFill>
                  <a:schemeClr val="accent5"/>
                </a:solidFill>
              </a:rPr>
              <a:t>	</a:t>
            </a:r>
            <a:r>
              <a:rPr lang="en-GB" sz="2800" b="1" i="1" dirty="0">
                <a:solidFill>
                  <a:srgbClr val="008F00"/>
                </a:solidFill>
              </a:rPr>
              <a:t>0.9 G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94B7DFB-DF01-9A30-2835-006DAFF5BAE2}"/>
              </a:ext>
            </a:extLst>
          </p:cNvPr>
          <p:cNvSpPr txBox="1"/>
          <p:nvPr/>
        </p:nvSpPr>
        <p:spPr>
          <a:xfrm>
            <a:off x="6808554" y="2057172"/>
            <a:ext cx="1912383" cy="86177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800" dirty="0">
                <a:solidFill>
                  <a:schemeClr val="accent3"/>
                </a:solidFill>
              </a:rPr>
              <a:t>0 G / </a:t>
            </a:r>
            <a:r>
              <a:rPr lang="en-GB" sz="2800" dirty="0">
                <a:solidFill>
                  <a:schemeClr val="accent5"/>
                </a:solidFill>
              </a:rPr>
              <a:t>1 G</a:t>
            </a:r>
            <a:r>
              <a:rPr lang="en-GB" sz="2800" dirty="0">
                <a:solidFill>
                  <a:schemeClr val="accent3"/>
                </a:solidFill>
              </a:rPr>
              <a:t> ⊗</a:t>
            </a:r>
          </a:p>
          <a:p>
            <a:pPr algn="l"/>
            <a:r>
              <a:rPr lang="en-GB" sz="2800" b="1" i="1" dirty="0">
                <a:solidFill>
                  <a:srgbClr val="008F00"/>
                </a:solidFill>
              </a:rPr>
              <a:t>       0 G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C58747F-5E0D-A802-A5B5-9B1B5163512C}"/>
              </a:ext>
            </a:extLst>
          </p:cNvPr>
          <p:cNvSpPr txBox="1"/>
          <p:nvPr/>
        </p:nvSpPr>
        <p:spPr>
          <a:xfrm>
            <a:off x="4004839" y="5193854"/>
            <a:ext cx="106439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Hedgehog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42482DA-0CE5-4373-F3F6-88D6BFC0B5CB}"/>
              </a:ext>
            </a:extLst>
          </p:cNvPr>
          <p:cNvSpPr txBox="1"/>
          <p:nvPr/>
        </p:nvSpPr>
        <p:spPr>
          <a:xfrm>
            <a:off x="7939530" y="5193854"/>
            <a:ext cx="84638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 err="1"/>
              <a:t>Starship</a:t>
            </a:r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B84BC58-36E5-9C67-FBF0-9AD7EB4623C9}"/>
              </a:ext>
            </a:extLst>
          </p:cNvPr>
          <p:cNvSpPr txBox="1"/>
          <p:nvPr/>
        </p:nvSpPr>
        <p:spPr>
          <a:xfrm>
            <a:off x="9651020" y="4337893"/>
            <a:ext cx="131132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to ELENA </a:t>
            </a:r>
            <a:r>
              <a:rPr lang="en-GB" dirty="0">
                <a:sym typeface="Wingdings" pitchFamily="2" charset="2"/>
              </a:rPr>
              <a:t></a:t>
            </a:r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6C98778-9A84-9242-B778-51405FCED7D9}"/>
              </a:ext>
            </a:extLst>
          </p:cNvPr>
          <p:cNvSpPr txBox="1"/>
          <p:nvPr/>
        </p:nvSpPr>
        <p:spPr>
          <a:xfrm>
            <a:off x="783262" y="4337893"/>
            <a:ext cx="135844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>
                <a:sym typeface="Wingdings" pitchFamily="2" charset="2"/>
              </a:rPr>
              <a:t> </a:t>
            </a:r>
            <a:r>
              <a:rPr lang="en-GB" dirty="0"/>
              <a:t>to 5T Trap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0A568D6-21EC-EA6C-B4CD-4C4A54DAEF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0253" y="1598078"/>
            <a:ext cx="2828248" cy="221451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0D6FAB8-0B1D-8EF8-E91B-431F87CB33AF}"/>
              </a:ext>
            </a:extLst>
          </p:cNvPr>
          <p:cNvSpPr txBox="1"/>
          <p:nvPr/>
        </p:nvSpPr>
        <p:spPr>
          <a:xfrm>
            <a:off x="856610" y="1195119"/>
            <a:ext cx="280846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chemeClr val="tx2"/>
                </a:solidFill>
              </a:rPr>
              <a:t>FC signal with the shielding</a:t>
            </a:r>
          </a:p>
        </p:txBody>
      </p:sp>
    </p:spTree>
    <p:extLst>
      <p:ext uri="{BB962C8B-B14F-4D97-AF65-F5344CB8AC3E}">
        <p14:creationId xmlns:p14="http://schemas.microsoft.com/office/powerpoint/2010/main" val="37637899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>
            <a:extLst>
              <a:ext uri="{FF2B5EF4-FFF2-40B4-BE49-F238E27FC236}">
                <a16:creationId xmlns:a16="http://schemas.microsoft.com/office/drawing/2014/main" id="{D89508B0-5514-F151-455F-BC3481639A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Ion injection on </a:t>
            </a:r>
            <a:r>
              <a:rPr lang="en-GB" dirty="0" err="1"/>
              <a:t>HedgeHog</a:t>
            </a:r>
            <a:r>
              <a:rPr lang="en-GB" dirty="0"/>
              <a:t> MCP</a:t>
            </a:r>
            <a:endParaRPr lang="en-CH" dirty="0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C799FEBE-B6E8-D11F-F1AB-964E4929AE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620D8-0E26-D742-81A0-2961740EEF9F}" type="datetime3">
              <a:rPr lang="en-US" smtClean="0"/>
              <a:t>11 December 2025</a:t>
            </a:fld>
            <a:endParaRPr lang="en-US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7B71BB34-5EC5-64F1-7B79-FD2F94E346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Kamila Kempny, Matthias Germann | Anion Project – Scope, Results, Future</a:t>
            </a:r>
            <a:endParaRPr lang="en-US" dirty="0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7A6A0D4B-1D89-4D7A-DAC7-E7662278F4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9" name="Symbol zastępczy zawartości 7" descr="Obraz zawierający czarne, ciemność, monochromatyzm, czarne i białe&#10;&#10;Zawartość wygenerowana przez AI może być niepoprawna.">
            <a:extLst>
              <a:ext uri="{FF2B5EF4-FFF2-40B4-BE49-F238E27FC236}">
                <a16:creationId xmlns:a16="http://schemas.microsoft.com/office/drawing/2014/main" id="{BA7DEC35-F434-759C-C610-AD91BC89CC7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061200" y="1128653"/>
            <a:ext cx="4069437" cy="4710374"/>
          </a:xfrm>
        </p:spPr>
      </p:pic>
      <p:sp>
        <p:nvSpPr>
          <p:cNvPr id="10" name="Symbol zastępczy zawartości 7">
            <a:extLst>
              <a:ext uri="{FF2B5EF4-FFF2-40B4-BE49-F238E27FC236}">
                <a16:creationId xmlns:a16="http://schemas.microsoft.com/office/drawing/2014/main" id="{021E332A-D927-6F58-C41C-FAEA55496062}"/>
              </a:ext>
            </a:extLst>
          </p:cNvPr>
          <p:cNvSpPr txBox="1">
            <a:spLocks/>
          </p:cNvSpPr>
          <p:nvPr/>
        </p:nvSpPr>
        <p:spPr>
          <a:xfrm>
            <a:off x="487686" y="5528344"/>
            <a:ext cx="6573514" cy="191212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0" dirty="0"/>
              <a:t>Ion beam on the HH MCP “</a:t>
            </a:r>
            <a:r>
              <a:rPr lang="en-GB" b="0" dirty="0" err="1"/>
              <a:t>sweeped</a:t>
            </a:r>
            <a:r>
              <a:rPr lang="en-GB" b="0" dirty="0"/>
              <a:t>” with the bender</a:t>
            </a:r>
          </a:p>
        </p:txBody>
      </p:sp>
    </p:spTree>
    <p:extLst>
      <p:ext uri="{BB962C8B-B14F-4D97-AF65-F5344CB8AC3E}">
        <p14:creationId xmlns:p14="http://schemas.microsoft.com/office/powerpoint/2010/main" val="30808516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>
            <a:extLst>
              <a:ext uri="{FF2B5EF4-FFF2-40B4-BE49-F238E27FC236}">
                <a16:creationId xmlns:a16="http://schemas.microsoft.com/office/drawing/2014/main" id="{26931392-D714-7035-03E4-CE0FC16675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Ion injection on </a:t>
            </a:r>
            <a:r>
              <a:rPr lang="en-GB" dirty="0" err="1"/>
              <a:t>HedgeHog</a:t>
            </a:r>
            <a:r>
              <a:rPr lang="en-GB" dirty="0"/>
              <a:t> MCP</a:t>
            </a:r>
            <a:endParaRPr lang="en-CH" dirty="0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6D4E03CF-C91E-199D-8341-626BE6978F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620D8-0E26-D742-81A0-2961740EEF9F}" type="datetime3">
              <a:rPr lang="en-US" smtClean="0"/>
              <a:t>11 December 2025</a:t>
            </a:fld>
            <a:endParaRPr lang="en-US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F6B28704-D1EE-3EE5-AACC-079BF9EF38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Kamila Kempny, Matthias Germann | Anion Project – Scope, Results, Future</a:t>
            </a:r>
            <a:endParaRPr lang="en-US" dirty="0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A657D8BF-2E43-5919-8FD9-2057BE8DD6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9" name="Symbol zastępczy zawartości 7">
            <a:extLst>
              <a:ext uri="{FF2B5EF4-FFF2-40B4-BE49-F238E27FC236}">
                <a16:creationId xmlns:a16="http://schemas.microsoft.com/office/drawing/2014/main" id="{FF29FF5E-0AF9-E7DF-398F-A21D2450024A}"/>
              </a:ext>
            </a:extLst>
          </p:cNvPr>
          <p:cNvSpPr txBox="1">
            <a:spLocks/>
          </p:cNvSpPr>
          <p:nvPr/>
        </p:nvSpPr>
        <p:spPr>
          <a:xfrm>
            <a:off x="663373" y="1516874"/>
            <a:ext cx="5633518" cy="340149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End of August – </a:t>
            </a:r>
            <a:r>
              <a:rPr lang="en-GB" b="0" dirty="0"/>
              <a:t>ion beam visible on the HH MCP!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Next</a:t>
            </a:r>
            <a:r>
              <a:rPr lang="en-GB" b="0" dirty="0"/>
              <a:t> – optimisation for the intensity and focus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Cut-off in the picture</a:t>
            </a:r>
            <a:r>
              <a:rPr lang="en-GB" b="0" dirty="0"/>
              <a:t> – problem with the MCP positioning (solved)</a:t>
            </a:r>
            <a:endParaRPr lang="en-GB" dirty="0"/>
          </a:p>
        </p:txBody>
      </p:sp>
      <p:pic>
        <p:nvPicPr>
          <p:cNvPr id="21" name="Obraz 20" descr="Obraz zawierający czarne, monochromatyzm, czarne i białe, Czarno-biała fotografia&#10;&#10;Zawartość wygenerowana przez AI może być niepoprawna.">
            <a:extLst>
              <a:ext uri="{FF2B5EF4-FFF2-40B4-BE49-F238E27FC236}">
                <a16:creationId xmlns:a16="http://schemas.microsoft.com/office/drawing/2014/main" id="{03E5F602-D292-5BF8-D342-A78550DEA1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99035" y="1192508"/>
            <a:ext cx="4379681" cy="4472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52124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7B5FFAE7-7BA1-8FD9-DBF3-E51219B354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584102" cy="4608512"/>
          </a:xfrm>
        </p:spPr>
        <p:txBody>
          <a:bodyPr/>
          <a:lstStyle/>
          <a:p>
            <a:r>
              <a:rPr lang="en-GB" dirty="0"/>
              <a:t>October: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b="0" dirty="0"/>
              <a:t>integration to the control system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b="0" u="sng" dirty="0"/>
              <a:t>first injection towards 1T MCP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u="sng" dirty="0"/>
          </a:p>
          <a:p>
            <a:pPr lvl="1" indent="0">
              <a:buNone/>
            </a:pPr>
            <a:br>
              <a:rPr lang="en-GB" u="sng" dirty="0"/>
            </a:br>
            <a:r>
              <a:rPr lang="en-GB" sz="2100" dirty="0"/>
              <a:t>Vacuum pollution issue – further tests postponed until the end of the beamtime.</a:t>
            </a:r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56E27BD1-93AA-2FF7-5861-A143535DEA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Injection towards 1T MCP</a:t>
            </a:r>
            <a:endParaRPr lang="en-CH" dirty="0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EFD75B45-FE96-F276-2D31-848B0A3CA4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620D8-0E26-D742-81A0-2961740EEF9F}" type="datetime3">
              <a:rPr lang="en-US" smtClean="0"/>
              <a:t>11 December 2025</a:t>
            </a:fld>
            <a:endParaRPr lang="en-US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C0A99083-B1DC-B55A-CEA7-531DD47C42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Kamila Kempny, Matthias Germann | Anion Project – Scope, Results, Future</a:t>
            </a:r>
            <a:endParaRPr lang="en-US" dirty="0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693D0421-E482-4DF0-44C3-55EB49D4FC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8" name="Obraz 7" descr="Obraz zawierający szary, Czarno-biała fotografia, czarne i białe, monochromatyzm&#10;&#10;Zawartość wygenerowana przez AI może być niepoprawna.">
            <a:extLst>
              <a:ext uri="{FF2B5EF4-FFF2-40B4-BE49-F238E27FC236}">
                <a16:creationId xmlns:a16="http://schemas.microsoft.com/office/drawing/2014/main" id="{BEEAF9D9-95BF-BA6D-1925-A88347F07F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0161" y="1501843"/>
            <a:ext cx="4500248" cy="3854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3340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0D554A8-5780-E648-BB00-5AEBF0B04A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Goal and scope of the project.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Progress over the last months.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Current state.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Future plans.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8997C66-59DC-FA4B-860E-1AC193D839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65E64C-D097-B047-9E9D-B2C175C62F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620D8-0E26-D742-81A0-2961740EEF9F}" type="datetime3">
              <a:rPr lang="en-US" smtClean="0"/>
              <a:t>11 December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66918D-4099-6040-8A39-62A0F3CEE9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Kamila Kempny, Matthias Germann | Anion Project – Scope, Results, Future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F1B51F-CA13-4C4B-A99D-B3A60C7C6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50967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2C42D5CA-9A56-290C-4BB4-803E362A5A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Reproducible signal on the 1T MCP.</a:t>
            </a:r>
          </a:p>
          <a:p>
            <a:endParaRPr lang="en-GB" dirty="0"/>
          </a:p>
          <a:p>
            <a:pPr marL="457200" indent="-457200">
              <a:buAutoNum type="arabicPeriod"/>
            </a:pPr>
            <a:r>
              <a:rPr lang="en-GB" b="0" dirty="0"/>
              <a:t>Beam characterisation:</a:t>
            </a:r>
          </a:p>
          <a:p>
            <a:pPr marL="781200" lvl="1" indent="-457200"/>
            <a:r>
              <a:rPr lang="en-GB" b="0" dirty="0" err="1"/>
              <a:t>ToF</a:t>
            </a:r>
            <a:r>
              <a:rPr lang="en-GB" b="0" dirty="0"/>
              <a:t> spectroscopy</a:t>
            </a:r>
          </a:p>
          <a:p>
            <a:pPr marL="781200" lvl="1" indent="-457200"/>
            <a:r>
              <a:rPr lang="en-GB" dirty="0"/>
              <a:t>Kinetic energy distribution</a:t>
            </a:r>
            <a:endParaRPr lang="en-GB" b="0" dirty="0"/>
          </a:p>
          <a:p>
            <a:pPr marL="781200" lvl="1" indent="-457200"/>
            <a:r>
              <a:rPr lang="en-GB" b="0" dirty="0"/>
              <a:t>Time distribution of the ion bunch</a:t>
            </a:r>
          </a:p>
          <a:p>
            <a:pPr lvl="1" indent="0">
              <a:buNone/>
            </a:pPr>
            <a:endParaRPr lang="en-GB" b="0" dirty="0"/>
          </a:p>
          <a:p>
            <a:pPr marL="457200" indent="-457200">
              <a:buAutoNum type="arabicPeriod"/>
            </a:pPr>
            <a:r>
              <a:rPr lang="en-GB" b="0" dirty="0"/>
              <a:t>First trapping attempt?</a:t>
            </a:r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D5C7773E-8960-8566-DCB3-3927DB389E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Ongoing campaign</a:t>
            </a:r>
            <a:endParaRPr lang="en-CH" dirty="0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3E9E0944-8476-5CF6-D0B3-2BF6BABFB3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620D8-0E26-D742-81A0-2961740EEF9F}" type="datetime3">
              <a:rPr lang="en-US" smtClean="0"/>
              <a:t>11 December 2025</a:t>
            </a:fld>
            <a:endParaRPr lang="en-US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4BABB241-9D1B-13C8-D593-C7DE4D7FB4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Kamila Kempny, Matthias Germann | Anion Project – Scope, Results, Future</a:t>
            </a:r>
            <a:endParaRPr lang="en-US" dirty="0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1E0D01C1-FEDC-6A69-7DA1-268A82AA16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8" name="Obraz 7" descr="Obraz zawierający zrzut ekranu, czarne, czarne i białe, monochromatyzm&#10;&#10;Zawartość wygenerowana przez AI może być niepoprawna.">
            <a:extLst>
              <a:ext uri="{FF2B5EF4-FFF2-40B4-BE49-F238E27FC236}">
                <a16:creationId xmlns:a16="http://schemas.microsoft.com/office/drawing/2014/main" id="{300659E1-98C1-6609-E5E1-5FD309EC7B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rcRect l="27471" b="27471"/>
          <a:stretch>
            <a:fillRect/>
          </a:stretch>
        </p:blipFill>
        <p:spPr>
          <a:xfrm>
            <a:off x="6949440" y="1439335"/>
            <a:ext cx="3755611" cy="3729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42615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34355C-EEFB-5B49-80E8-AFB098F3D7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to go 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C34B08-1B33-2548-866C-08F87617F4F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3930D-E52C-8A4C-9DD0-8E1EF5DF58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C7BEC-2572-5549-BD78-4640CBCEDC1E}" type="datetime3">
              <a:rPr lang="en-US" smtClean="0"/>
              <a:t>11 December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C11CF9-1DE7-E949-849C-2DF71E03E4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Kamila Kempny, Matthias Germann | Anion Project – Scope, Results, Future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423A6C-AEC8-8C47-8A38-50730978C8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0467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F0CF5C1-64F0-904F-B2D8-B8EEEB72C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Photodetachment cooling of anions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5BD5E6-385E-004F-BFAF-C822BEBE62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5C313-39E6-454A-BA0C-A82C44847547}" type="datetime3">
              <a:rPr lang="en-US" smtClean="0"/>
              <a:t>11 December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D814D0-AFB1-EB4A-A2B2-B16433AA0C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Kamila Kempny, Matthias Germann | Anion Project – Scope, Results, Future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AF4EA2-F99E-6E4B-9D05-9E76E3A782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6C098DD-3982-A448-88D1-9879FFAC65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86060" y="3105445"/>
            <a:ext cx="3097953" cy="122267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101910E-86F4-F142-A174-E2C76E0A10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7320" y="1576489"/>
            <a:ext cx="2943993" cy="83719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95C4342-AE38-784C-BA84-7D98BF8405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8074" y="4195400"/>
            <a:ext cx="2770909" cy="1558636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D8698AD-2F46-084D-9637-D48AC420E705}"/>
              </a:ext>
            </a:extLst>
          </p:cNvPr>
          <p:cNvCxnSpPr>
            <a:cxnSpLocks/>
          </p:cNvCxnSpPr>
          <p:nvPr/>
        </p:nvCxnSpPr>
        <p:spPr>
          <a:xfrm flipV="1">
            <a:off x="6159317" y="3926788"/>
            <a:ext cx="2526743" cy="1117748"/>
          </a:xfrm>
          <a:prstGeom prst="straightConnector1">
            <a:avLst/>
          </a:prstGeom>
          <a:ln w="57150">
            <a:solidFill>
              <a:schemeClr val="tx2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1B65A75-03C2-D949-B649-9C065649C4C4}"/>
              </a:ext>
            </a:extLst>
          </p:cNvPr>
          <p:cNvCxnSpPr>
            <a:cxnSpLocks/>
          </p:cNvCxnSpPr>
          <p:nvPr/>
        </p:nvCxnSpPr>
        <p:spPr>
          <a:xfrm flipH="1" flipV="1">
            <a:off x="7015547" y="2413687"/>
            <a:ext cx="1670513" cy="940076"/>
          </a:xfrm>
          <a:prstGeom prst="straightConnector1">
            <a:avLst/>
          </a:prstGeom>
          <a:ln w="57150">
            <a:solidFill>
              <a:schemeClr val="tx2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AEC36F6-7EA7-1148-B701-709C17055FDE}"/>
              </a:ext>
            </a:extLst>
          </p:cNvPr>
          <p:cNvCxnSpPr>
            <a:cxnSpLocks/>
          </p:cNvCxnSpPr>
          <p:nvPr/>
        </p:nvCxnSpPr>
        <p:spPr>
          <a:xfrm flipV="1">
            <a:off x="4831020" y="2719048"/>
            <a:ext cx="660528" cy="1305672"/>
          </a:xfrm>
          <a:prstGeom prst="straightConnector1">
            <a:avLst/>
          </a:prstGeom>
          <a:ln w="57150">
            <a:solidFill>
              <a:schemeClr val="tx2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7B5E123F-8501-4D40-B992-A8BAD9120372}"/>
              </a:ext>
            </a:extLst>
          </p:cNvPr>
          <p:cNvSpPr txBox="1"/>
          <p:nvPr/>
        </p:nvSpPr>
        <p:spPr>
          <a:xfrm>
            <a:off x="407988" y="1649511"/>
            <a:ext cx="2877391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400" dirty="0"/>
              <a:t>Planned joint project:</a:t>
            </a:r>
          </a:p>
        </p:txBody>
      </p:sp>
    </p:spTree>
    <p:extLst>
      <p:ext uri="{BB962C8B-B14F-4D97-AF65-F5344CB8AC3E}">
        <p14:creationId xmlns:p14="http://schemas.microsoft.com/office/powerpoint/2010/main" val="288536444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F0CF5C1-64F0-904F-B2D8-B8EEEB72C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Photodetachment cooling of anions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37E71A0-F49E-C24C-A9BC-652181FBFC4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8" y="2362055"/>
            <a:ext cx="5203104" cy="3967439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Labs of Roland Wester and</a:t>
            </a:r>
            <a:br>
              <a:rPr lang="en-GB" b="0" dirty="0"/>
            </a:br>
            <a:r>
              <a:rPr lang="en-GB" b="0" dirty="0"/>
              <a:t>Katrin Erath-Dulitz.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Experts on photodetachment (PD) cooling of anions:</a:t>
            </a:r>
            <a:br>
              <a:rPr lang="en-GB" b="0" dirty="0"/>
            </a:br>
            <a:r>
              <a:rPr lang="en-GB" b="0" dirty="0"/>
              <a:t>demonstrated with OH</a:t>
            </a:r>
            <a:r>
              <a:rPr lang="en-GB" b="0" baseline="30000" dirty="0"/>
              <a:t>–</a:t>
            </a:r>
            <a:r>
              <a:rPr lang="en-GB" b="0" dirty="0"/>
              <a:t> in 2023. </a:t>
            </a:r>
            <a:endParaRPr lang="en-GB" b="0" baseline="30000" dirty="0"/>
          </a:p>
          <a:p>
            <a:r>
              <a:rPr lang="en-GB" dirty="0"/>
              <a:t>Contribution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Develop new cooling methods: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b="0" dirty="0"/>
              <a:t>sympathetic cooling of anions.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b="0" dirty="0"/>
              <a:t>PD cooling applicable at AEgIS.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0145266-EB1D-0F44-AECE-1CD550F713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2362055"/>
            <a:ext cx="5611813" cy="3967439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Giovanni and me.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Knowledge of anions, AEgIS setup, atomic/molecular physics and laser spectroscopy.</a:t>
            </a:r>
          </a:p>
          <a:p>
            <a:r>
              <a:rPr lang="en-GB" dirty="0"/>
              <a:t>Contribution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Trap anions at AEgIS.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Pre-cool with electrons.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Co-trap anions with antiprotons.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5BD5E6-385E-004F-BFAF-C822BEBE62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36AF0-03EA-B34E-ACA1-BEF74EED663D}" type="datetime3">
              <a:rPr lang="en-US" smtClean="0"/>
              <a:t>11 December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D814D0-AFB1-EB4A-A2B2-B16433AA0C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Kamila Kempny, Matthias Germann | Anion Project – Scope, Results, Future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AF4EA2-F99E-6E4B-9D05-9E76E3A782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6C098DD-3982-A448-88D1-9879FFAC65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14" y="1091236"/>
            <a:ext cx="2893810" cy="114210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101910E-86F4-F142-A174-E2C76E0A10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37063" y="1363693"/>
            <a:ext cx="2277550" cy="64767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95C4342-AE38-784C-BA84-7D98BF8405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86205" y="1315664"/>
            <a:ext cx="1631419" cy="91767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B181075-EBF2-0541-96B8-FA4CC684BF2B}"/>
              </a:ext>
            </a:extLst>
          </p:cNvPr>
          <p:cNvSpPr txBox="1"/>
          <p:nvPr/>
        </p:nvSpPr>
        <p:spPr>
          <a:xfrm>
            <a:off x="2743645" y="5646778"/>
            <a:ext cx="6664838" cy="64633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sz="2100" b="1" dirty="0">
                <a:solidFill>
                  <a:srgbClr val="000000"/>
                </a:solidFill>
              </a:rPr>
              <a:t>Together</a:t>
            </a:r>
          </a:p>
          <a:p>
            <a:pPr algn="ctr"/>
            <a:r>
              <a:rPr lang="en-GB" sz="2100" dirty="0">
                <a:solidFill>
                  <a:srgbClr val="000000"/>
                </a:solidFill>
              </a:rPr>
              <a:t>Implement PD cooling developed in Innsbruck at AEgIS.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7FEBED48-E621-5E05-6F82-6D194B497C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9617" y="1208998"/>
            <a:ext cx="648060" cy="906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5B16E59B-B51F-5020-9A90-72B54E301E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2374" y="1208998"/>
            <a:ext cx="725969" cy="906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654075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B1C6CBD5-E51E-3D4B-9A44-41F9AE138D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Status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Grant proposal nearly finished.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To be submitted early 2026.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Funding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DFG (Germany): Siegen/CERN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FWF (Austria): Innsbruck</a:t>
            </a:r>
          </a:p>
          <a:p>
            <a:pPr>
              <a:tabLst>
                <a:tab pos="217488" algn="l"/>
              </a:tabLst>
            </a:pPr>
            <a:r>
              <a:rPr lang="en-GB" dirty="0">
                <a:sym typeface="Wingdings" pitchFamily="2" charset="2"/>
              </a:rPr>
              <a:t>	 Joint “WEAVE” project.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F0CF5C1-64F0-904F-B2D8-B8EEEB72C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Photodetachment cooling of anions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5BD5E6-385E-004F-BFAF-C822BEBE62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FE383-DD7F-A14F-AD12-EF1C74DE90D2}" type="datetime3">
              <a:rPr lang="en-US" smtClean="0"/>
              <a:t>11 December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D814D0-AFB1-EB4A-A2B2-B16433AA0C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Kamila Kempny, Matthias Germann | Anion Project – Scope, Results, Future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AF4EA2-F99E-6E4B-9D05-9E76E3A782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768B8D4B-BF97-294B-B9CA-F6D2497529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60210" y="1368045"/>
            <a:ext cx="3273709" cy="46349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93842400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F0CF5C1-64F0-904F-B2D8-B8EEEB72C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Photodetachment cooling of anions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5BD5E6-385E-004F-BFAF-C822BEBE62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FE383-DD7F-A14F-AD12-EF1C74DE90D2}" type="datetime3">
              <a:rPr lang="en-US" smtClean="0"/>
              <a:t>11 December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D814D0-AFB1-EB4A-A2B2-B16433AA0C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Kamila Kempny, Matthias Germann | Anion Project – Scope, Results, Future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AF4EA2-F99E-6E4B-9D05-9E76E3A782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D17B119-631F-1C4C-A69F-1EF3A7E56AD3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5782" y="1315791"/>
            <a:ext cx="8340436" cy="4642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4190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B1C6CBD5-E51E-3D4B-9A44-41F9AE138D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Cold antiprotons </a:t>
            </a:r>
            <a:r>
              <a:rPr lang="en-GB" dirty="0"/>
              <a:t>– An </a:t>
            </a:r>
            <a:r>
              <a:rPr lang="en-GB" dirty="0">
                <a:solidFill>
                  <a:schemeClr val="tx1"/>
                </a:solidFill>
              </a:rPr>
              <a:t>ambitious</a:t>
            </a:r>
            <a:r>
              <a:rPr lang="en-GB" dirty="0"/>
              <a:t> but </a:t>
            </a:r>
            <a:r>
              <a:rPr lang="en-GB" dirty="0">
                <a:solidFill>
                  <a:schemeClr val="tx1"/>
                </a:solidFill>
              </a:rPr>
              <a:t>realistic</a:t>
            </a:r>
            <a:r>
              <a:rPr lang="en-GB" dirty="0"/>
              <a:t> goal!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Co-trapping of anions with antiprotons – Even more so!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Last months showed: </a:t>
            </a:r>
            <a:r>
              <a:rPr lang="en-GB" dirty="0">
                <a:solidFill>
                  <a:schemeClr val="tx1"/>
                </a:solidFill>
              </a:rPr>
              <a:t>This project can realistically be pushed!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r>
              <a:rPr lang="en-GB" dirty="0"/>
              <a:t>But we need: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Funding – We are on that.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Support</a:t>
            </a:r>
            <a:r>
              <a:rPr lang="en-GB" dirty="0"/>
              <a:t> – We need the support from the collaboration!</a:t>
            </a:r>
          </a:p>
          <a:p>
            <a:r>
              <a:rPr lang="en-GB" dirty="0">
                <a:sym typeface="Wingdings" pitchFamily="2" charset="2"/>
              </a:rPr>
              <a:t> Focus for LS3.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F0CF5C1-64F0-904F-B2D8-B8EEEB72C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5BD5E6-385E-004F-BFAF-C822BEBE62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FE383-DD7F-A14F-AD12-EF1C74DE90D2}" type="datetime3">
              <a:rPr lang="en-US" smtClean="0"/>
              <a:t>11 December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D814D0-AFB1-EB4A-A2B2-B16433AA0C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Kamila Kempny, Matthias Germann | Anion Project – Scope, Results, Future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AF4EA2-F99E-6E4B-9D05-9E76E3A782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5267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31CD1B7-43E1-824D-9E8D-02C874F556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sym typeface="Wingdings" pitchFamily="2" charset="2"/>
              </a:rPr>
              <a:t>The goal of the Borealis/Anion project is to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  <a:sym typeface="Wingdings" pitchFamily="2" charset="2"/>
              </a:rPr>
              <a:t>Inject</a:t>
            </a:r>
            <a:r>
              <a:rPr lang="en-GB" dirty="0">
                <a:sym typeface="Wingdings" pitchFamily="2" charset="2"/>
              </a:rPr>
              <a:t>,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  <a:sym typeface="Wingdings" pitchFamily="2" charset="2"/>
              </a:rPr>
              <a:t>trap</a:t>
            </a:r>
            <a:r>
              <a:rPr lang="en-GB" dirty="0">
                <a:sym typeface="Wingdings" pitchFamily="2" charset="2"/>
              </a:rPr>
              <a:t>,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ym typeface="Wingdings" pitchFamily="2" charset="2"/>
              </a:rPr>
              <a:t>and electron </a:t>
            </a:r>
            <a:r>
              <a:rPr lang="en-GB" dirty="0">
                <a:solidFill>
                  <a:schemeClr val="tx1"/>
                </a:solidFill>
                <a:sym typeface="Wingdings" pitchFamily="2" charset="2"/>
              </a:rPr>
              <a:t>cool</a:t>
            </a:r>
          </a:p>
          <a:p>
            <a:r>
              <a:rPr lang="en-GB" dirty="0">
                <a:solidFill>
                  <a:schemeClr val="tx1"/>
                </a:solidFill>
                <a:sym typeface="Wingdings" pitchFamily="2" charset="2"/>
              </a:rPr>
              <a:t>negative ions</a:t>
            </a:r>
            <a:r>
              <a:rPr lang="en-GB" dirty="0">
                <a:sym typeface="Wingdings" pitchFamily="2" charset="2"/>
              </a:rPr>
              <a:t> in the AEgIS Penning-</a:t>
            </a:r>
            <a:r>
              <a:rPr lang="en-GB" dirty="0" err="1">
                <a:sym typeface="Wingdings" pitchFamily="2" charset="2"/>
              </a:rPr>
              <a:t>Malmberg</a:t>
            </a:r>
            <a:r>
              <a:rPr lang="en-GB" dirty="0">
                <a:sym typeface="Wingdings" pitchFamily="2" charset="2"/>
              </a:rPr>
              <a:t> trap.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CDB6FFE-63DD-154C-85D2-77B50376EE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Goal and scope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A14F07-11B7-D54F-9F55-67200CFDDB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620D8-0E26-D742-81A0-2961740EEF9F}" type="datetime3">
              <a:rPr lang="en-US" smtClean="0"/>
              <a:t>11 December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E5AFD0-F15F-B649-BDF0-477B5CD288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Kamila Kempny, Matthias Germann | Anion Project – Scope, Results, Future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C6F418-9C86-C14A-8D8B-01575FAD8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0053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09FA3E65-C223-404E-BA43-ECB95E12DBB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84029103"/>
              </p:ext>
            </p:extLst>
          </p:nvPr>
        </p:nvGraphicFramePr>
        <p:xfrm>
          <a:off x="407988" y="1592263"/>
          <a:ext cx="11376025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94B582A8-4939-7F4F-B43F-1855540639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Motivation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1ED8A7-6A2B-8043-A59D-BE7C1F0970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620D8-0E26-D742-81A0-2961740EEF9F}" type="datetime3">
              <a:rPr lang="en-US" smtClean="0"/>
              <a:t>11 December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D514C4-BD10-5144-88A4-806A7F6FDD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Kamila Kempny, Matthias Germann | Anion Project – Scope, Results, Future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24CF85-CA2D-C946-AAC6-656511336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84013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D084D82-1061-794B-B556-EC85F6C40B0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948" t="3057" r="2256" b="2940"/>
          <a:stretch>
            <a:fillRect/>
          </a:stretch>
        </p:blipFill>
        <p:spPr>
          <a:xfrm>
            <a:off x="7412503" y="3896519"/>
            <a:ext cx="4035670" cy="2162908"/>
          </a:xfrm>
          <a:prstGeom prst="rect">
            <a:avLst/>
          </a:prstGeom>
          <a:ln w="76200">
            <a:solidFill>
              <a:schemeClr val="bg1"/>
            </a:solidFill>
          </a:ln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206DC24-D3E4-CC4C-9A34-A0A78A4590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Cooling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prepare cold anions through selective photodetachment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use as coolant for antiprotons (sympathetic cooling)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synthesize cold </a:t>
            </a:r>
            <a:r>
              <a:rPr lang="en-GB" b="0" dirty="0" err="1"/>
              <a:t>Hbar</a:t>
            </a:r>
            <a:endParaRPr lang="en-GB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0" dirty="0"/>
          </a:p>
          <a:p>
            <a:r>
              <a:rPr lang="en-GB" dirty="0"/>
              <a:t>Improved gravity measurement with boosted horizontal beam:</a:t>
            </a:r>
          </a:p>
          <a:p>
            <a:pPr marL="342900" indent="-342900">
              <a:buFont typeface="Wingdings" pitchFamily="2" charset="2"/>
              <a:buChar char="è"/>
            </a:pPr>
            <a:r>
              <a:rPr lang="en-GB" b="0" dirty="0">
                <a:sym typeface="Wingdings" pitchFamily="2" charset="2"/>
              </a:rPr>
              <a:t>reduced emittance of </a:t>
            </a:r>
            <a:r>
              <a:rPr lang="en-GB" b="0" dirty="0" err="1">
                <a:sym typeface="Wingdings" pitchFamily="2" charset="2"/>
              </a:rPr>
              <a:t>Hbar</a:t>
            </a:r>
            <a:r>
              <a:rPr lang="en-GB" b="0" dirty="0">
                <a:sym typeface="Wingdings" pitchFamily="2" charset="2"/>
              </a:rPr>
              <a:t> beam:</a:t>
            </a:r>
            <a:br>
              <a:rPr lang="en-GB" b="0" dirty="0">
                <a:sym typeface="Wingdings" pitchFamily="2" charset="2"/>
              </a:rPr>
            </a:br>
            <a:r>
              <a:rPr lang="en-GB" b="0" dirty="0">
                <a:sym typeface="Wingdings" pitchFamily="2" charset="2"/>
              </a:rPr>
              <a:t>higher flux reaching detector </a:t>
            </a:r>
          </a:p>
          <a:p>
            <a:pPr marL="342900" indent="-342900">
              <a:buFont typeface="Wingdings" pitchFamily="2" charset="2"/>
              <a:buChar char="è"/>
            </a:pPr>
            <a:r>
              <a:rPr lang="en-GB" b="0" dirty="0">
                <a:sym typeface="Wingdings" pitchFamily="2" charset="2"/>
              </a:rPr>
              <a:t>slower </a:t>
            </a:r>
            <a:r>
              <a:rPr lang="en-GB" b="0" dirty="0" err="1">
                <a:sym typeface="Wingdings" pitchFamily="2" charset="2"/>
              </a:rPr>
              <a:t>Hbar</a:t>
            </a:r>
            <a:r>
              <a:rPr lang="en-GB" b="0" dirty="0">
                <a:sym typeface="Wingdings" pitchFamily="2" charset="2"/>
              </a:rPr>
              <a:t> beam:</a:t>
            </a:r>
            <a:br>
              <a:rPr lang="en-GB" b="0" dirty="0">
                <a:sym typeface="Wingdings" pitchFamily="2" charset="2"/>
              </a:rPr>
            </a:br>
            <a:r>
              <a:rPr lang="en-US" b="0" dirty="0"/>
              <a:t>larger vertical displacement due to gravity</a:t>
            </a:r>
          </a:p>
          <a:p>
            <a:pPr marL="342900" indent="-342900">
              <a:buFont typeface="Wingdings" pitchFamily="2" charset="2"/>
              <a:buChar char="è"/>
            </a:pPr>
            <a:r>
              <a:rPr lang="en-US" b="0" dirty="0">
                <a:solidFill>
                  <a:schemeClr val="tx1"/>
                </a:solidFill>
              </a:rPr>
              <a:t>Key for next-level gravity measurement.</a:t>
            </a:r>
          </a:p>
          <a:p>
            <a:pPr marL="342900" indent="-342900">
              <a:buFont typeface="Wingdings" pitchFamily="2" charset="2"/>
              <a:buChar char="è"/>
            </a:pPr>
            <a:endParaRPr lang="en-GB" b="0" dirty="0">
              <a:sym typeface="Wingdings" pitchFamily="2" charset="2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06DC9BA-8C52-FE48-A0F6-F595A139B2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Motivation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F29FA4-7C02-8946-A084-D30FF741B5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620D8-0E26-D742-81A0-2961740EEF9F}" type="datetime3">
              <a:rPr lang="en-US" smtClean="0"/>
              <a:t>11 December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7AA75C-479D-DE4A-81FC-159420B199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Kamila Kempny, Matthias Germann | Anion Project – Scope, Results, Future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0A734F-83E4-1646-8CF3-982E14BE6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1340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206DC24-D3E4-CC4C-9A34-A0A78A4590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Antiprotonic atoms and molecules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b="0" dirty="0"/>
              <a:t>anion as precursor </a:t>
            </a:r>
            <a:r>
              <a:rPr lang="nl-NL" b="0" dirty="0" err="1"/>
              <a:t>for</a:t>
            </a:r>
            <a:endParaRPr lang="nl-NL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b="0" dirty="0" err="1"/>
              <a:t>controlled</a:t>
            </a:r>
            <a:r>
              <a:rPr lang="nl-NL" b="0" dirty="0"/>
              <a:t>, </a:t>
            </a:r>
            <a:r>
              <a:rPr lang="nl-NL" b="0" dirty="0" err="1"/>
              <a:t>in-trap</a:t>
            </a:r>
            <a:r>
              <a:rPr lang="nl-NL" b="0" dirty="0"/>
              <a:t> </a:t>
            </a:r>
            <a:r>
              <a:rPr lang="nl-NL" b="0" dirty="0" err="1"/>
              <a:t>synthesis</a:t>
            </a:r>
            <a:endParaRPr lang="nl-NL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b="0" dirty="0"/>
              <a:t>of </a:t>
            </a:r>
            <a:r>
              <a:rPr lang="nl-NL" b="0" dirty="0" err="1"/>
              <a:t>antiprotonic</a:t>
            </a:r>
            <a:r>
              <a:rPr lang="nl-NL" b="0" dirty="0"/>
              <a:t> </a:t>
            </a:r>
            <a:r>
              <a:rPr lang="nl-NL" b="0" dirty="0" err="1"/>
              <a:t>atoms</a:t>
            </a:r>
            <a:r>
              <a:rPr lang="nl-NL" b="0" dirty="0"/>
              <a:t> or </a:t>
            </a:r>
            <a:r>
              <a:rPr lang="nl-NL" b="0" dirty="0" err="1"/>
              <a:t>ions</a:t>
            </a:r>
            <a:r>
              <a:rPr lang="nl-NL" b="0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b="0" dirty="0"/>
          </a:p>
          <a:p>
            <a:pPr marL="342900" indent="-342900">
              <a:buFont typeface="Wingdings" pitchFamily="2" charset="2"/>
              <a:buChar char="è"/>
            </a:pPr>
            <a:r>
              <a:rPr lang="nl-NL" b="0" dirty="0" err="1"/>
              <a:t>Borealis</a:t>
            </a:r>
            <a:r>
              <a:rPr lang="nl-NL" b="0" dirty="0"/>
              <a:t> anion source: </a:t>
            </a:r>
            <a:r>
              <a:rPr lang="nl-NL" b="0" dirty="0" err="1"/>
              <a:t>enables</a:t>
            </a:r>
            <a:r>
              <a:rPr lang="nl-NL" b="0" dirty="0"/>
              <a:t> </a:t>
            </a:r>
            <a:r>
              <a:rPr lang="nl-NL" b="0" dirty="0" err="1">
                <a:solidFill>
                  <a:schemeClr val="tx1"/>
                </a:solidFill>
              </a:rPr>
              <a:t>injection</a:t>
            </a:r>
            <a:r>
              <a:rPr lang="nl-NL" b="0" dirty="0"/>
              <a:t> of </a:t>
            </a:r>
            <a:r>
              <a:rPr lang="nl-NL" b="0" dirty="0">
                <a:solidFill>
                  <a:schemeClr val="tx1"/>
                </a:solidFill>
              </a:rPr>
              <a:t>(</a:t>
            </a:r>
            <a:r>
              <a:rPr lang="nl-NL" b="0" dirty="0" err="1">
                <a:solidFill>
                  <a:schemeClr val="tx1"/>
                </a:solidFill>
              </a:rPr>
              <a:t>almost</a:t>
            </a:r>
            <a:r>
              <a:rPr lang="nl-NL" b="0" dirty="0">
                <a:solidFill>
                  <a:schemeClr val="tx1"/>
                </a:solidFill>
              </a:rPr>
              <a:t>) </a:t>
            </a:r>
            <a:r>
              <a:rPr lang="nl-NL" b="0" dirty="0" err="1">
                <a:solidFill>
                  <a:schemeClr val="tx1"/>
                </a:solidFill>
              </a:rPr>
              <a:t>any</a:t>
            </a:r>
            <a:r>
              <a:rPr lang="nl-NL" b="0" dirty="0">
                <a:solidFill>
                  <a:schemeClr val="tx1"/>
                </a:solidFill>
              </a:rPr>
              <a:t> anion species </a:t>
            </a:r>
            <a:r>
              <a:rPr lang="nl-NL" b="0" dirty="0" err="1"/>
              <a:t>with</a:t>
            </a:r>
            <a:r>
              <a:rPr lang="nl-NL" b="0" dirty="0"/>
              <a:t> </a:t>
            </a:r>
            <a:r>
              <a:rPr lang="nl-NL" b="0" dirty="0" err="1"/>
              <a:t>gaseous</a:t>
            </a:r>
            <a:r>
              <a:rPr lang="nl-NL" b="0" dirty="0"/>
              <a:t> </a:t>
            </a:r>
            <a:r>
              <a:rPr lang="nl-NL" b="0" dirty="0" err="1"/>
              <a:t>neutral</a:t>
            </a:r>
            <a:r>
              <a:rPr lang="nl-NL" b="0" dirty="0"/>
              <a:t> precursor.</a:t>
            </a:r>
          </a:p>
          <a:p>
            <a:pPr marL="342900" indent="-342900">
              <a:buFont typeface="Wingdings" pitchFamily="2" charset="2"/>
              <a:buChar char="è"/>
            </a:pPr>
            <a:r>
              <a:rPr lang="nl-NL" b="0" dirty="0" err="1"/>
              <a:t>Techniques</a:t>
            </a:r>
            <a:r>
              <a:rPr lang="nl-NL" b="0" dirty="0"/>
              <a:t> </a:t>
            </a:r>
            <a:r>
              <a:rPr lang="nl-NL" b="0" dirty="0" err="1"/>
              <a:t>for</a:t>
            </a:r>
            <a:r>
              <a:rPr lang="nl-NL" b="0" dirty="0"/>
              <a:t> </a:t>
            </a:r>
            <a:r>
              <a:rPr lang="nl-NL" b="0" dirty="0" err="1"/>
              <a:t>injection</a:t>
            </a:r>
            <a:r>
              <a:rPr lang="nl-NL" b="0" dirty="0"/>
              <a:t> </a:t>
            </a:r>
            <a:r>
              <a:rPr lang="nl-NL" b="0" dirty="0" err="1"/>
              <a:t>and</a:t>
            </a:r>
            <a:r>
              <a:rPr lang="nl-NL" b="0" dirty="0"/>
              <a:t> trapping:</a:t>
            </a:r>
            <a:br>
              <a:rPr lang="nl-NL" b="0" dirty="0"/>
            </a:br>
            <a:r>
              <a:rPr lang="nl-NL" b="0" dirty="0" err="1"/>
              <a:t>applicable</a:t>
            </a:r>
            <a:r>
              <a:rPr lang="nl-NL" b="0" dirty="0"/>
              <a:t> </a:t>
            </a:r>
            <a:r>
              <a:rPr lang="nl-NL" b="0" dirty="0" err="1"/>
              <a:t>to</a:t>
            </a:r>
            <a:r>
              <a:rPr lang="nl-NL" b="0" dirty="0"/>
              <a:t> </a:t>
            </a:r>
            <a:r>
              <a:rPr lang="nl-NL" b="0" dirty="0" err="1"/>
              <a:t>other</a:t>
            </a:r>
            <a:r>
              <a:rPr lang="nl-NL" b="0" dirty="0"/>
              <a:t> sources as well </a:t>
            </a:r>
            <a:r>
              <a:rPr lang="nl-NL" b="0" dirty="0">
                <a:sym typeface="Wingdings" pitchFamily="2" charset="2"/>
              </a:rPr>
              <a:t> </a:t>
            </a:r>
            <a:r>
              <a:rPr lang="nl-NL" b="0" dirty="0" err="1">
                <a:sym typeface="Wingdings" pitchFamily="2" charset="2"/>
              </a:rPr>
              <a:t>paving</a:t>
            </a:r>
            <a:r>
              <a:rPr lang="nl-NL" b="0" dirty="0">
                <a:sym typeface="Wingdings" pitchFamily="2" charset="2"/>
              </a:rPr>
              <a:t> </a:t>
            </a:r>
            <a:r>
              <a:rPr lang="nl-NL" b="0" dirty="0" err="1">
                <a:sym typeface="Wingdings" pitchFamily="2" charset="2"/>
              </a:rPr>
              <a:t>the</a:t>
            </a:r>
            <a:r>
              <a:rPr lang="nl-NL" b="0" dirty="0">
                <a:sym typeface="Wingdings" pitchFamily="2" charset="2"/>
              </a:rPr>
              <a:t> way </a:t>
            </a:r>
            <a:r>
              <a:rPr lang="nl-NL" b="0" dirty="0" err="1">
                <a:sym typeface="Wingdings" pitchFamily="2" charset="2"/>
              </a:rPr>
              <a:t>for</a:t>
            </a:r>
            <a:r>
              <a:rPr lang="nl-NL" b="0" dirty="0">
                <a:sym typeface="Wingdings" pitchFamily="2" charset="2"/>
              </a:rPr>
              <a:t> iodine </a:t>
            </a:r>
            <a:r>
              <a:rPr lang="nl-NL" b="0" dirty="0" err="1">
                <a:sym typeface="Wingdings" pitchFamily="2" charset="2"/>
              </a:rPr>
              <a:t>injection</a:t>
            </a:r>
            <a:r>
              <a:rPr lang="nl-NL" b="0" dirty="0">
                <a:sym typeface="Wingdings" pitchFamily="2" charset="2"/>
              </a:rPr>
              <a:t> 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b="0" dirty="0"/>
          </a:p>
          <a:p>
            <a:endParaRPr lang="en-US" b="0" dirty="0"/>
          </a:p>
          <a:p>
            <a:pPr marL="342900" indent="-342900">
              <a:buFont typeface="Wingdings" pitchFamily="2" charset="2"/>
              <a:buChar char="è"/>
            </a:pPr>
            <a:endParaRPr lang="en-GB" b="0" dirty="0">
              <a:sym typeface="Wingdings" pitchFamily="2" charset="2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06DC9BA-8C52-FE48-A0F6-F595A139B2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Motivation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F29FA4-7C02-8946-A084-D30FF741B5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620D8-0E26-D742-81A0-2961740EEF9F}" type="datetime3">
              <a:rPr lang="en-US" smtClean="0"/>
              <a:t>11 December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7AA75C-479D-DE4A-81FC-159420B199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Kamila Kempny, Matthias Germann | Anion Project – Scope, Results, Future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0A734F-83E4-1646-8CF3-982E14BE6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05863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206DC24-D3E4-CC4C-9A34-A0A78A4590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/>
              <a:t>Protonium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most fundamental antiprotonic atom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formation in traps and at low-energy </a:t>
            </a:r>
            <a:r>
              <a:rPr lang="en-US" b="0" dirty="0">
                <a:sym typeface="Wingdings" pitchFamily="2" charset="2"/>
              </a:rPr>
              <a:t></a:t>
            </a:r>
            <a:r>
              <a:rPr lang="en-US" b="0" dirty="0"/>
              <a:t> </a:t>
            </a:r>
            <a:r>
              <a:rPr lang="en-US" b="0" dirty="0">
                <a:solidFill>
                  <a:schemeClr val="tx1"/>
                </a:solidFill>
              </a:rPr>
              <a:t>precision spectroscopy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QED</a:t>
            </a:r>
            <a:r>
              <a:rPr lang="en-US" b="0" dirty="0"/>
              <a:t> and </a:t>
            </a:r>
            <a:r>
              <a:rPr lang="en-US" b="0" dirty="0">
                <a:solidFill>
                  <a:schemeClr val="tx1"/>
                </a:solidFill>
              </a:rPr>
              <a:t>QCD</a:t>
            </a:r>
            <a:r>
              <a:rPr lang="en-US" b="0" dirty="0"/>
              <a:t> studies in an </a:t>
            </a:r>
            <a:r>
              <a:rPr lang="en-US" b="0" dirty="0">
                <a:solidFill>
                  <a:schemeClr val="tx1"/>
                </a:solidFill>
              </a:rPr>
              <a:t>exotic baryonic system</a:t>
            </a:r>
            <a:endParaRPr lang="nl-NL" b="0" dirty="0">
              <a:solidFill>
                <a:schemeClr val="tx1"/>
              </a:solidFill>
            </a:endParaRPr>
          </a:p>
          <a:p>
            <a:endParaRPr lang="en-US" b="0" dirty="0"/>
          </a:p>
          <a:p>
            <a:pPr marL="342900" indent="-342900">
              <a:buFont typeface="Wingdings" pitchFamily="2" charset="2"/>
              <a:buChar char="è"/>
            </a:pPr>
            <a:r>
              <a:rPr lang="en-GB" b="0" dirty="0">
                <a:sym typeface="Wingdings" pitchFamily="2" charset="2"/>
              </a:rPr>
              <a:t>Protons needed for formation.</a:t>
            </a:r>
          </a:p>
          <a:p>
            <a:pPr marL="342900" indent="-342900">
              <a:buFont typeface="Wingdings" pitchFamily="2" charset="2"/>
              <a:buChar char="è"/>
            </a:pPr>
            <a:r>
              <a:rPr lang="en-GB" b="0" dirty="0">
                <a:sym typeface="Wingdings" pitchFamily="2" charset="2"/>
              </a:rPr>
              <a:t>Borealis source lends itself as p-source.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06DC9BA-8C52-FE48-A0F6-F595A139B2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Motivation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F29FA4-7C02-8946-A084-D30FF741B5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620D8-0E26-D742-81A0-2961740EEF9F}" type="datetime3">
              <a:rPr lang="en-US" smtClean="0"/>
              <a:t>11 December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7AA75C-479D-DE4A-81FC-159420B199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Kamila Kempny, Matthias Germann | Anion Project – Scope, Results, Future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0A734F-83E4-1646-8CF3-982E14BE6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2A8B744-FCA5-B64E-9524-A7A1F59C97D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31"/>
          <a:stretch/>
        </p:blipFill>
        <p:spPr>
          <a:xfrm>
            <a:off x="5905972" y="3835718"/>
            <a:ext cx="5878041" cy="2365057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E742D90B-4973-D34D-A5E4-EEC4CD6156FE}"/>
              </a:ext>
            </a:extLst>
          </p:cNvPr>
          <p:cNvSpPr/>
          <p:nvPr/>
        </p:nvSpPr>
        <p:spPr>
          <a:xfrm>
            <a:off x="6096000" y="3639312"/>
            <a:ext cx="707136" cy="2561463"/>
          </a:xfrm>
          <a:prstGeom prst="ellipse">
            <a:avLst/>
          </a:prstGeom>
          <a:noFill/>
          <a:ln w="28575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98393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09FA3E65-C223-404E-BA43-ECB95E12DBB5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07988" y="1592263"/>
          <a:ext cx="11376025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94B582A8-4939-7F4F-B43F-1855540639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Motivation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1ED8A7-6A2B-8043-A59D-BE7C1F0970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620D8-0E26-D742-81A0-2961740EEF9F}" type="datetime3">
              <a:rPr lang="en-US" smtClean="0"/>
              <a:t>11 December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D514C4-BD10-5144-88A4-806A7F6FDD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Kamila Kempny, Matthias Germann | Anion Project – Scope, Results, Future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24CF85-CA2D-C946-AAC6-656511336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0932763-8EBF-6241-B496-CD87D5C0C254}"/>
              </a:ext>
            </a:extLst>
          </p:cNvPr>
          <p:cNvSpPr txBox="1"/>
          <p:nvPr/>
        </p:nvSpPr>
        <p:spPr>
          <a:xfrm>
            <a:off x="1450963" y="3896519"/>
            <a:ext cx="9656583" cy="1231106"/>
          </a:xfrm>
          <a:prstGeom prst="rect">
            <a:avLst/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 wrap="square" lIns="0" tIns="0" rIns="0" bIns="0" rtlCol="0">
            <a:spAutoFit/>
          </a:bodyPr>
          <a:lstStyle/>
          <a:p>
            <a:r>
              <a:rPr lang="en-GB" sz="4000" dirty="0">
                <a:solidFill>
                  <a:schemeClr val="accent3">
                    <a:lumMod val="75000"/>
                  </a:schemeClr>
                </a:solidFill>
                <a:sym typeface="Wingdings" pitchFamily="2" charset="2"/>
              </a:rPr>
              <a:t> </a:t>
            </a:r>
            <a:r>
              <a:rPr lang="en-GB" sz="4000" dirty="0">
                <a:solidFill>
                  <a:schemeClr val="accent3">
                    <a:lumMod val="75000"/>
                  </a:schemeClr>
                </a:solidFill>
              </a:rPr>
              <a:t>All major AEgIS activities benefit from successful trapping of anions.</a:t>
            </a:r>
          </a:p>
        </p:txBody>
      </p:sp>
    </p:spTree>
    <p:extLst>
      <p:ext uri="{BB962C8B-B14F-4D97-AF65-F5344CB8AC3E}">
        <p14:creationId xmlns:p14="http://schemas.microsoft.com/office/powerpoint/2010/main" val="22720987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6">
            <a:extLst>
              <a:ext uri="{FF2B5EF4-FFF2-40B4-BE49-F238E27FC236}">
                <a16:creationId xmlns:a16="http://schemas.microsoft.com/office/drawing/2014/main" id="{452A92F7-351C-8034-06A8-3084B0DA4C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Recent progress</a:t>
            </a:r>
            <a:endParaRPr lang="en-CH" dirty="0"/>
          </a:p>
        </p:txBody>
      </p:sp>
      <p:sp>
        <p:nvSpPr>
          <p:cNvPr id="8" name="Symbol zastępczy tekstu 7">
            <a:extLst>
              <a:ext uri="{FF2B5EF4-FFF2-40B4-BE49-F238E27FC236}">
                <a16:creationId xmlns:a16="http://schemas.microsoft.com/office/drawing/2014/main" id="{3AF61F79-6A33-6C1A-6212-CC241C3D8B1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BF6FB349-396B-45F0-8EF0-18800F1092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620D8-0E26-D742-81A0-2961740EEF9F}" type="datetime3">
              <a:rPr lang="en-US" smtClean="0"/>
              <a:t>11 December 2025</a:t>
            </a:fld>
            <a:endParaRPr lang="en-US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B425AF07-B02D-F4C2-1EC8-01572C1753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Kamila Kempny, Matthias Germann | Anion Project – Scope, Results, Future</a:t>
            </a:r>
            <a:endParaRPr lang="en-US" dirty="0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3536CABA-B0A7-74E6-6393-1659AC5FF4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70099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1297</Words>
  <Application>Microsoft Office PowerPoint</Application>
  <PresentationFormat>Panoramiczny</PresentationFormat>
  <Paragraphs>264</Paragraphs>
  <Slides>26</Slides>
  <Notes>8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26</vt:i4>
      </vt:variant>
    </vt:vector>
  </HeadingPairs>
  <TitlesOfParts>
    <vt:vector size="30" baseType="lpstr">
      <vt:lpstr>Arial</vt:lpstr>
      <vt:lpstr>Calibri</vt:lpstr>
      <vt:lpstr>Wingdings</vt:lpstr>
      <vt:lpstr>Office Theme</vt:lpstr>
      <vt:lpstr>Borealis project</vt:lpstr>
      <vt:lpstr>Outline</vt:lpstr>
      <vt:lpstr>Goal and scope</vt:lpstr>
      <vt:lpstr>Motivation</vt:lpstr>
      <vt:lpstr>Motivation</vt:lpstr>
      <vt:lpstr>Motivation</vt:lpstr>
      <vt:lpstr>Motivation</vt:lpstr>
      <vt:lpstr>Motivation</vt:lpstr>
      <vt:lpstr>Recent progress</vt:lpstr>
      <vt:lpstr>Mounting</vt:lpstr>
      <vt:lpstr>Impact of trap magnetic field on anion source</vt:lpstr>
      <vt:lpstr>Impact of trap magnetic field on anion source</vt:lpstr>
      <vt:lpstr>Impact of trap magnetic field on anion source</vt:lpstr>
      <vt:lpstr>B-field with Penning traps on vs. off</vt:lpstr>
      <vt:lpstr>Magnetic field shielding</vt:lpstr>
      <vt:lpstr>B-field with Penning traps on vs. off      + with shielding</vt:lpstr>
      <vt:lpstr>Ion injection on HedgeHog MCP</vt:lpstr>
      <vt:lpstr>Ion injection on HedgeHog MCP</vt:lpstr>
      <vt:lpstr>Injection towards 1T MCP</vt:lpstr>
      <vt:lpstr>Ongoing campaign</vt:lpstr>
      <vt:lpstr>How to go on?</vt:lpstr>
      <vt:lpstr>Photodetachment cooling of anions</vt:lpstr>
      <vt:lpstr>Photodetachment cooling of anions</vt:lpstr>
      <vt:lpstr>Photodetachment cooling of anions</vt:lpstr>
      <vt:lpstr>Photodetachment cooling of anions</vt:lpstr>
      <vt:lpstr>Conclusions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Matthias</dc:creator>
  <cp:lastModifiedBy>Kempny Kamila (DOKT)</cp:lastModifiedBy>
  <cp:revision>434</cp:revision>
  <cp:lastPrinted>2024-05-08T08:24:47Z</cp:lastPrinted>
  <dcterms:created xsi:type="dcterms:W3CDTF">2023-12-06T14:45:15Z</dcterms:created>
  <dcterms:modified xsi:type="dcterms:W3CDTF">2025-12-11T13:03:05Z</dcterms:modified>
</cp:coreProperties>
</file>