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48" r:id="rId2"/>
    <p:sldMasterId id="2147483650" r:id="rId3"/>
  </p:sldMasterIdLst>
  <p:notesMasterIdLst>
    <p:notesMasterId r:id="rId26"/>
  </p:notesMasterIdLst>
  <p:sldIdLst>
    <p:sldId id="256" r:id="rId4"/>
    <p:sldId id="541" r:id="rId5"/>
    <p:sldId id="546" r:id="rId6"/>
    <p:sldId id="542" r:id="rId7"/>
    <p:sldId id="543" r:id="rId8"/>
    <p:sldId id="544" r:id="rId9"/>
    <p:sldId id="545" r:id="rId10"/>
    <p:sldId id="530" r:id="rId11"/>
    <p:sldId id="536" r:id="rId12"/>
    <p:sldId id="551" r:id="rId13"/>
    <p:sldId id="531" r:id="rId14"/>
    <p:sldId id="562" r:id="rId15"/>
    <p:sldId id="557" r:id="rId16"/>
    <p:sldId id="552" r:id="rId17"/>
    <p:sldId id="553" r:id="rId18"/>
    <p:sldId id="558" r:id="rId19"/>
    <p:sldId id="566" r:id="rId20"/>
    <p:sldId id="567" r:id="rId21"/>
    <p:sldId id="565" r:id="rId22"/>
    <p:sldId id="265" r:id="rId23"/>
    <p:sldId id="274" r:id="rId24"/>
    <p:sldId id="555" r:id="rId25"/>
  </p:sldIdLst>
  <p:sldSz cx="9144000" cy="5143500" type="screen16x9"/>
  <p:notesSz cx="6669088" cy="9926638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</p14:sldIdLst>
        </p14:section>
        <p14:section name="Untitled Section" id="{F987AFB4-9479-4A71-A8E4-B1748618D121}">
          <p14:sldIdLst>
            <p14:sldId id="541"/>
            <p14:sldId id="546"/>
            <p14:sldId id="542"/>
            <p14:sldId id="543"/>
            <p14:sldId id="544"/>
            <p14:sldId id="545"/>
            <p14:sldId id="530"/>
            <p14:sldId id="536"/>
            <p14:sldId id="551"/>
            <p14:sldId id="531"/>
            <p14:sldId id="562"/>
            <p14:sldId id="557"/>
            <p14:sldId id="552"/>
            <p14:sldId id="553"/>
            <p14:sldId id="558"/>
            <p14:sldId id="566"/>
            <p14:sldId id="567"/>
            <p14:sldId id="565"/>
            <p14:sldId id="265"/>
            <p14:sldId id="274"/>
          </p14:sldIdLst>
        </p14:section>
        <p14:section name="Toolbox Slides" id="{878827CB-F001-431E-8642-0DF02B629B71}">
          <p14:sldIdLst>
            <p14:sldId id="55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7333"/>
    <a:srgbClr val="08417B"/>
    <a:srgbClr val="484C50"/>
    <a:srgbClr val="A4A4A4"/>
    <a:srgbClr val="0185B4"/>
    <a:srgbClr val="0F124A"/>
    <a:srgbClr val="DFDFDF"/>
    <a:srgbClr val="F6FDA3"/>
    <a:srgbClr val="D4BEF7"/>
    <a:srgbClr val="B8B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49" autoAdjust="0"/>
    <p:restoredTop sz="82481" autoAdjust="0"/>
  </p:normalViewPr>
  <p:slideViewPr>
    <p:cSldViewPr>
      <p:cViewPr varScale="1">
        <p:scale>
          <a:sx n="118" d="100"/>
          <a:sy n="118" d="100"/>
        </p:scale>
        <p:origin x="1824" y="32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1" d="100"/>
          <a:sy n="91" d="100"/>
        </p:scale>
        <p:origin x="269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28.10.2025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800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277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D0567-D10D-48C9-E930-5DC66F17D1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8F41E8-0FF8-A4E9-9508-DD04383DEC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CBC1E6-A9DF-45EF-6DA1-ACE4396D2D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4C7853-CE01-3B1B-324F-BBEB5736D9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066494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4014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64131F-797C-3CC5-D650-A23972159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C847F1-1F6A-38D5-3E6A-66403A0624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648FF5-1128-8A5E-5DA7-3EA2F454C3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3E3740-B0AF-37D7-FB73-7D80568CC6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7251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B72931-9605-68B5-0D9D-4E8D956C2C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C88E9C-3F25-F0F1-5ABF-6DB95981DC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A53B89-F8F6-64C3-609A-6DFDB8C6E2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2DABB-726F-2A91-7B4C-7AE1FDEE89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5075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430C4F-31A7-1309-B56D-7E31E4C0BC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AC89C6-2E1A-5B00-897A-85BB6C6AC4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2B6493-0BDB-5921-3660-7DA6D42221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B5F50-5750-2FA3-6470-59FF352AB1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266682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80175-46E6-FCB5-BB92-A4BE30958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F3E710-1941-8EC4-7AC7-7741BE7BF3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2E1408-B3B0-70CC-CC06-9E0698E36E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2DC146-28C2-FEA2-381D-BA8001319A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187048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AC3996-0028-8CFC-5DC8-EB39F5715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266B0A-A032-95DD-9735-CAC535A5EA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87FCBB-EBB4-8383-E982-B20DF75E36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CD6E47-6093-09D0-00D6-92DE51BC28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236414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A197FC-53C2-B4E2-2362-17368FDFA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DC0D95-02C4-D566-0931-D211FEAD08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58DF52-CF6D-A38B-0D22-CD189017ED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F11E20-4654-4C80-7E44-FDBC79DFE7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245864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FFC046-387B-90B2-89F7-BFD4F0919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34A60E-0392-429D-C4C7-E8C933B935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7E3653-59AB-F3B1-5F1B-7B51BC9079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4E12F-67BB-3345-5536-5C5CA6FD03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47919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5349A-CE3D-E312-55E9-A7B4E27BF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19D057-8A76-609F-9FC9-E1EA24FA9F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818EB5-5811-4C51-28BE-32BDB3C63B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10587-3124-FC60-C7C4-70C38D01CF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66510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E01EA-913F-4220-87EA-6ECDB18B1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F22E43-580A-288F-98B6-356FA06D61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5E2BA1-F442-C420-4EF7-3DD12DB229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B5B74D-B333-F236-5CCA-87DB44EF82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47083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215553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0020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0E18D9-43FC-4C3A-7015-9E72728109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A7128D-B737-58F3-592C-A83A840FAA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59B73E-D2B2-FFCA-47FF-B46D14597B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52899-B81E-6B37-676F-49339E7853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7659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FADDF-16F8-234A-310C-DBBD63CF2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1891D1-3B2A-7341-D66C-4C51C86A72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9E1ADD-35BD-FDDD-701E-3B42522DEC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8A8FB0-31D3-CD4D-C7D0-46466F45F3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6827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3BFA42-F90A-896E-8118-8D0C3F591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A9886D-3CA5-66C1-1FBE-A87FF1ED3E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8CA147-7264-873D-1F57-7AB364FC03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0F9B64-B6EF-DFD6-1BD4-56A005C4CE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2490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8FC8C2-43AE-13E7-0EC2-62F71AE5C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FF1CED-B1E6-86C3-9924-4569B8DD8A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87064E-8C2E-24D8-19D8-7DBD2D6DF5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560B8B-B39B-AD7F-037B-F88D541A5C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6068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33B5B-4B4C-28A8-BFEA-6DA66CD5D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284FB3-34A3-1651-7AB7-1EFC6CA56A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E51E6E-9044-8497-DBC5-39FFC5391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B73D33-C93A-23CA-8B1B-7215BFAEDC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7915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84565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246D1-4540-937A-BAE9-2E86CE286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EE2BC4-08BD-D3A6-6195-FD22A8F505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FE4867-6D61-D121-3844-AC9F8D2401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EDE9B0-76AB-3EFC-3E70-1F585589D2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7585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90466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hyperlink" Target="https://indico.cern.ch/event/1562185" TargetMode="Externa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1.png"/><Relationship Id="rId10" Type="http://schemas.openxmlformats.org/officeDocument/2006/relationships/hyperlink" Target="https://edms.cern.ch/document/3352561" TargetMode="External"/><Relationship Id="rId4" Type="http://schemas.openxmlformats.org/officeDocument/2006/relationships/image" Target="../media/image20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indico.cern.ch/event/1562185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62185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3" Type="http://schemas.openxmlformats.org/officeDocument/2006/relationships/image" Target="../media/image31.png"/><Relationship Id="rId7" Type="http://schemas.openxmlformats.org/officeDocument/2006/relationships/image" Target="../media/image35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8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indico.cern.ch/event/1522579/#5-design-simulations-and-testi" TargetMode="External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hyperlink" Target="https://indico.cern.ch/event/1408515/contributions/6514077" TargetMode="External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Design progress of the synchrotron radiation absorber for the </a:t>
            </a:r>
            <a:r>
              <a:rPr lang="en-US" sz="3200" dirty="0" err="1"/>
              <a:t>FCc</a:t>
            </a:r>
            <a:r>
              <a:rPr lang="en-US" sz="3200" dirty="0"/>
              <a:t>-</a:t>
            </a:r>
            <a:r>
              <a:rPr lang="en-US" sz="3200" cap="none" dirty="0"/>
              <a:t>ee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/>
              <a:t>P. Krkotić</a:t>
            </a:r>
            <a:r>
              <a:rPr lang="en-US" dirty="0"/>
              <a:t>, M. Ady, M. Bammer, G. De Gois </a:t>
            </a:r>
            <a:r>
              <a:rPr lang="en-US" dirty="0" err="1"/>
              <a:t>Saretti</a:t>
            </a:r>
            <a:r>
              <a:rPr lang="en-US" dirty="0"/>
              <a:t>, C. Garion, V. Giovinco, S. </a:t>
            </a:r>
            <a:r>
              <a:rPr lang="en-US" dirty="0" err="1"/>
              <a:t>Grozavu</a:t>
            </a:r>
            <a:r>
              <a:rPr lang="en-US" dirty="0"/>
              <a:t>, M. Morrone</a:t>
            </a:r>
          </a:p>
          <a:p>
            <a:endParaRPr lang="en-US" dirty="0"/>
          </a:p>
          <a:p>
            <a:endParaRPr lang="de-AT" dirty="0"/>
          </a:p>
        </p:txBody>
      </p:sp>
      <p:sp>
        <p:nvSpPr>
          <p:cNvPr id="9" name="Textfeld 1">
            <a:extLst>
              <a:ext uri="{FF2B5EF4-FFF2-40B4-BE49-F238E27FC236}">
                <a16:creationId xmlns:a16="http://schemas.microsoft.com/office/drawing/2014/main" id="{128F8DE6-1012-68C9-B747-80BFC9D8EE42}"/>
              </a:ext>
            </a:extLst>
          </p:cNvPr>
          <p:cNvSpPr txBox="1"/>
          <p:nvPr/>
        </p:nvSpPr>
        <p:spPr>
          <a:xfrm>
            <a:off x="3283619" y="3507854"/>
            <a:ext cx="2972578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28</a:t>
            </a:r>
            <a:r>
              <a:rPr lang="en-US" sz="800" baseline="30000" dirty="0">
                <a:solidFill>
                  <a:schemeClr val="bg1"/>
                </a:solidFill>
              </a:rPr>
              <a:t>th</a:t>
            </a:r>
            <a:r>
              <a:rPr lang="en-US" sz="800" dirty="0">
                <a:solidFill>
                  <a:schemeClr val="bg1"/>
                </a:solidFill>
              </a:rPr>
              <a:t> of October / 107</a:t>
            </a:r>
            <a:r>
              <a:rPr lang="en-US" sz="800" baseline="30000" dirty="0">
                <a:solidFill>
                  <a:schemeClr val="bg1"/>
                </a:solidFill>
              </a:rPr>
              <a:t>th</a:t>
            </a:r>
            <a:r>
              <a:rPr lang="en-US" sz="800" dirty="0">
                <a:solidFill>
                  <a:schemeClr val="bg1"/>
                </a:solidFill>
              </a:rPr>
              <a:t> Impedance Working Group Meeting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E6C99-B0CD-C8C3-AE23-AB81831F2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2B520B-A89E-0A00-6D7B-93EFDCE95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Optics Layout </a:t>
            </a:r>
            <a:r>
              <a:rPr lang="en-US" dirty="0"/>
              <a:t>Overview</a:t>
            </a:r>
          </a:p>
        </p:txBody>
      </p:sp>
      <p:sp>
        <p:nvSpPr>
          <p:cNvPr id="3" name="!!title">
            <a:extLst>
              <a:ext uri="{FF2B5EF4-FFF2-40B4-BE49-F238E27FC236}">
                <a16:creationId xmlns:a16="http://schemas.microsoft.com/office/drawing/2014/main" id="{CC1D80C0-70C3-2CC9-9DAE-87A445A05769}"/>
              </a:ext>
            </a:extLst>
          </p:cNvPr>
          <p:cNvSpPr txBox="1">
            <a:spLocks/>
          </p:cNvSpPr>
          <p:nvPr/>
        </p:nvSpPr>
        <p:spPr>
          <a:xfrm>
            <a:off x="44685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Optics Layout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3FED0F9-3FB8-F927-BC8A-72DBAC3815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Arc dipoles: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2 magnet split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12 m + {7.74 m, 9.19 m, 10.69 m}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17 cm interconnection gap</a:t>
            </a:r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14178BB4-D83A-37AB-50AB-831CA2932F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5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056874-8DD6-B354-DB34-A14B116550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G</a:t>
            </a:r>
            <a:r>
              <a:rPr lang="en-GB" b="0" dirty="0"/>
              <a:t>lobal </a:t>
            </a:r>
            <a:r>
              <a:rPr lang="en-GB" dirty="0"/>
              <a:t>H</a:t>
            </a:r>
            <a:r>
              <a:rPr lang="en-GB" b="0" dirty="0"/>
              <a:t>ybrid </a:t>
            </a:r>
            <a:r>
              <a:rPr lang="en-GB" dirty="0"/>
              <a:t>C</a:t>
            </a:r>
            <a:r>
              <a:rPr lang="en-GB" b="0" dirty="0"/>
              <a:t>orrection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8ACF4582-B031-4175-3C27-A8E0CB9656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Arc dipoles: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3 magnet split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9.06 m + 9.06 m  + 9.06 m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17 cm interconnection gap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EBBC9F9E-ED83-4D18-744A-E812D7671C27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2A7E0B9F-ED22-57F9-D4EE-B74915E28754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7A556DDB-AA20-4D7C-1B4B-D05D2109BB6D}"/>
              </a:ext>
            </a:extLst>
          </p:cNvPr>
          <p:cNvSpPr txBox="1">
            <a:spLocks/>
          </p:cNvSpPr>
          <p:nvPr/>
        </p:nvSpPr>
        <p:spPr>
          <a:xfrm>
            <a:off x="4678200" y="1404598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</a:t>
            </a:r>
            <a:r>
              <a:rPr lang="en-GB" b="0" dirty="0"/>
              <a:t>ocal </a:t>
            </a:r>
            <a:r>
              <a:rPr lang="en-GB" dirty="0"/>
              <a:t>C</a:t>
            </a:r>
            <a:r>
              <a:rPr lang="en-GB" b="0" dirty="0"/>
              <a:t>hromatic </a:t>
            </a:r>
            <a:r>
              <a:rPr lang="en-GB" dirty="0"/>
              <a:t>C</a:t>
            </a:r>
            <a:r>
              <a:rPr lang="en-GB" b="0" dirty="0"/>
              <a:t>orrection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1FC606A8-3D05-2639-1C63-F67E3D61BCA6}"/>
              </a:ext>
            </a:extLst>
          </p:cNvPr>
          <p:cNvGrpSpPr/>
          <p:nvPr/>
        </p:nvGrpSpPr>
        <p:grpSpPr>
          <a:xfrm>
            <a:off x="440325" y="3138417"/>
            <a:ext cx="8415878" cy="180783"/>
            <a:chOff x="440325" y="3138417"/>
            <a:chExt cx="8415878" cy="180783"/>
          </a:xfrm>
        </p:grpSpPr>
        <p:sp>
          <p:nvSpPr>
            <p:cNvPr id="57" name="Flowchart: Process 56">
              <a:extLst>
                <a:ext uri="{FF2B5EF4-FFF2-40B4-BE49-F238E27FC236}">
                  <a16:creationId xmlns:a16="http://schemas.microsoft.com/office/drawing/2014/main" id="{C97C395F-DAC3-33B4-732F-CD4AD8B35404}"/>
                </a:ext>
              </a:extLst>
            </p:cNvPr>
            <p:cNvSpPr/>
            <p:nvPr/>
          </p:nvSpPr>
          <p:spPr>
            <a:xfrm>
              <a:off x="440325" y="3138417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58" name="Flowchart: Process 57">
              <a:extLst>
                <a:ext uri="{FF2B5EF4-FFF2-40B4-BE49-F238E27FC236}">
                  <a16:creationId xmlns:a16="http://schemas.microsoft.com/office/drawing/2014/main" id="{8D269B03-2E49-75BC-A480-031C169136A7}"/>
                </a:ext>
              </a:extLst>
            </p:cNvPr>
            <p:cNvSpPr/>
            <p:nvPr/>
          </p:nvSpPr>
          <p:spPr>
            <a:xfrm>
              <a:off x="720000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98" name="Flowchart: Process 97">
              <a:extLst>
                <a:ext uri="{FF2B5EF4-FFF2-40B4-BE49-F238E27FC236}">
                  <a16:creationId xmlns:a16="http://schemas.microsoft.com/office/drawing/2014/main" id="{5702F627-F930-ABF7-EB5A-F18EB193C34D}"/>
                </a:ext>
              </a:extLst>
            </p:cNvPr>
            <p:cNvSpPr/>
            <p:nvPr/>
          </p:nvSpPr>
          <p:spPr>
            <a:xfrm>
              <a:off x="1000800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99" name="Flowchart: Process 98">
              <a:extLst>
                <a:ext uri="{FF2B5EF4-FFF2-40B4-BE49-F238E27FC236}">
                  <a16:creationId xmlns:a16="http://schemas.microsoft.com/office/drawing/2014/main" id="{529300F6-7C3A-73FF-B151-3B13157394E2}"/>
                </a:ext>
              </a:extLst>
            </p:cNvPr>
            <p:cNvSpPr/>
            <p:nvPr/>
          </p:nvSpPr>
          <p:spPr>
            <a:xfrm>
              <a:off x="1281600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02" name="Flowchart: Process 101">
              <a:extLst>
                <a:ext uri="{FF2B5EF4-FFF2-40B4-BE49-F238E27FC236}">
                  <a16:creationId xmlns:a16="http://schemas.microsoft.com/office/drawing/2014/main" id="{6B371536-6582-5B7B-D9BA-BD389BBDD59C}"/>
                </a:ext>
              </a:extLst>
            </p:cNvPr>
            <p:cNvSpPr/>
            <p:nvPr/>
          </p:nvSpPr>
          <p:spPr>
            <a:xfrm>
              <a:off x="1562400" y="3138417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03" name="Flowchart: Process 102">
              <a:extLst>
                <a:ext uri="{FF2B5EF4-FFF2-40B4-BE49-F238E27FC236}">
                  <a16:creationId xmlns:a16="http://schemas.microsoft.com/office/drawing/2014/main" id="{6692EFF6-B636-1A2F-DBA2-A3D8B0FE29B1}"/>
                </a:ext>
              </a:extLst>
            </p:cNvPr>
            <p:cNvSpPr/>
            <p:nvPr/>
          </p:nvSpPr>
          <p:spPr>
            <a:xfrm>
              <a:off x="1842075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04" name="Flowchart: Process 103">
              <a:extLst>
                <a:ext uri="{FF2B5EF4-FFF2-40B4-BE49-F238E27FC236}">
                  <a16:creationId xmlns:a16="http://schemas.microsoft.com/office/drawing/2014/main" id="{EDAB863A-6FF7-B293-21F8-2503F75BB223}"/>
                </a:ext>
              </a:extLst>
            </p:cNvPr>
            <p:cNvSpPr/>
            <p:nvPr/>
          </p:nvSpPr>
          <p:spPr>
            <a:xfrm>
              <a:off x="2122875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105" name="Flowchart: Process 104">
              <a:extLst>
                <a:ext uri="{FF2B5EF4-FFF2-40B4-BE49-F238E27FC236}">
                  <a16:creationId xmlns:a16="http://schemas.microsoft.com/office/drawing/2014/main" id="{69F5F4F9-4C43-9F3D-2661-AA32B17150C2}"/>
                </a:ext>
              </a:extLst>
            </p:cNvPr>
            <p:cNvSpPr/>
            <p:nvPr/>
          </p:nvSpPr>
          <p:spPr>
            <a:xfrm>
              <a:off x="2403675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114" name="Flowchart: Process 113">
              <a:extLst>
                <a:ext uri="{FF2B5EF4-FFF2-40B4-BE49-F238E27FC236}">
                  <a16:creationId xmlns:a16="http://schemas.microsoft.com/office/drawing/2014/main" id="{0A18473A-FE67-EDA0-3C05-0ED433486C74}"/>
                </a:ext>
              </a:extLst>
            </p:cNvPr>
            <p:cNvSpPr/>
            <p:nvPr/>
          </p:nvSpPr>
          <p:spPr>
            <a:xfrm>
              <a:off x="2685600" y="3138417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115" name="Flowchart: Process 114">
              <a:extLst>
                <a:ext uri="{FF2B5EF4-FFF2-40B4-BE49-F238E27FC236}">
                  <a16:creationId xmlns:a16="http://schemas.microsoft.com/office/drawing/2014/main" id="{2895F65C-C001-3D07-B105-395AAB963792}"/>
                </a:ext>
              </a:extLst>
            </p:cNvPr>
            <p:cNvSpPr/>
            <p:nvPr/>
          </p:nvSpPr>
          <p:spPr>
            <a:xfrm>
              <a:off x="2965275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116" name="Flowchart: Process 115">
              <a:extLst>
                <a:ext uri="{FF2B5EF4-FFF2-40B4-BE49-F238E27FC236}">
                  <a16:creationId xmlns:a16="http://schemas.microsoft.com/office/drawing/2014/main" id="{60BAFD61-79BE-CEBE-BB74-487BDA1A1CED}"/>
                </a:ext>
              </a:extLst>
            </p:cNvPr>
            <p:cNvSpPr/>
            <p:nvPr/>
          </p:nvSpPr>
          <p:spPr>
            <a:xfrm>
              <a:off x="3246075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11</a:t>
              </a:r>
            </a:p>
          </p:txBody>
        </p:sp>
        <p:sp>
          <p:nvSpPr>
            <p:cNvPr id="117" name="Flowchart: Process 116">
              <a:extLst>
                <a:ext uri="{FF2B5EF4-FFF2-40B4-BE49-F238E27FC236}">
                  <a16:creationId xmlns:a16="http://schemas.microsoft.com/office/drawing/2014/main" id="{FD13083E-6413-320D-0F43-A2DCBF6C7FE3}"/>
                </a:ext>
              </a:extLst>
            </p:cNvPr>
            <p:cNvSpPr/>
            <p:nvPr/>
          </p:nvSpPr>
          <p:spPr>
            <a:xfrm>
              <a:off x="3526875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12</a:t>
              </a:r>
            </a:p>
          </p:txBody>
        </p:sp>
        <p:sp>
          <p:nvSpPr>
            <p:cNvPr id="110" name="Flowchart: Process 109">
              <a:extLst>
                <a:ext uri="{FF2B5EF4-FFF2-40B4-BE49-F238E27FC236}">
                  <a16:creationId xmlns:a16="http://schemas.microsoft.com/office/drawing/2014/main" id="{1C5E326D-107D-2E75-F1E1-E82513AC6AA5}"/>
                </a:ext>
              </a:extLst>
            </p:cNvPr>
            <p:cNvSpPr/>
            <p:nvPr/>
          </p:nvSpPr>
          <p:spPr>
            <a:xfrm>
              <a:off x="3807675" y="3138417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13</a:t>
              </a:r>
            </a:p>
          </p:txBody>
        </p:sp>
        <p:sp>
          <p:nvSpPr>
            <p:cNvPr id="111" name="Flowchart: Process 110">
              <a:extLst>
                <a:ext uri="{FF2B5EF4-FFF2-40B4-BE49-F238E27FC236}">
                  <a16:creationId xmlns:a16="http://schemas.microsoft.com/office/drawing/2014/main" id="{0479D775-0727-5FD8-7F39-CFFD0C4AC2B8}"/>
                </a:ext>
              </a:extLst>
            </p:cNvPr>
            <p:cNvSpPr/>
            <p:nvPr/>
          </p:nvSpPr>
          <p:spPr>
            <a:xfrm>
              <a:off x="4087350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14</a:t>
              </a:r>
            </a:p>
          </p:txBody>
        </p:sp>
        <p:sp>
          <p:nvSpPr>
            <p:cNvPr id="112" name="Flowchart: Process 111">
              <a:extLst>
                <a:ext uri="{FF2B5EF4-FFF2-40B4-BE49-F238E27FC236}">
                  <a16:creationId xmlns:a16="http://schemas.microsoft.com/office/drawing/2014/main" id="{7132F3B9-90B3-AAB9-E52B-C7C0E4AFEF9B}"/>
                </a:ext>
              </a:extLst>
            </p:cNvPr>
            <p:cNvSpPr/>
            <p:nvPr/>
          </p:nvSpPr>
          <p:spPr>
            <a:xfrm>
              <a:off x="4368150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113" name="Flowchart: Process 112">
              <a:extLst>
                <a:ext uri="{FF2B5EF4-FFF2-40B4-BE49-F238E27FC236}">
                  <a16:creationId xmlns:a16="http://schemas.microsoft.com/office/drawing/2014/main" id="{C5717A7E-0EC4-9682-ECC8-57C1FD2DECEC}"/>
                </a:ext>
              </a:extLst>
            </p:cNvPr>
            <p:cNvSpPr/>
            <p:nvPr/>
          </p:nvSpPr>
          <p:spPr>
            <a:xfrm>
              <a:off x="4648950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16</a:t>
              </a:r>
            </a:p>
          </p:txBody>
        </p:sp>
        <p:sp>
          <p:nvSpPr>
            <p:cNvPr id="138" name="Flowchart: Process 137">
              <a:extLst>
                <a:ext uri="{FF2B5EF4-FFF2-40B4-BE49-F238E27FC236}">
                  <a16:creationId xmlns:a16="http://schemas.microsoft.com/office/drawing/2014/main" id="{B677C83B-B6F8-3B38-4085-54907B039D33}"/>
                </a:ext>
              </a:extLst>
            </p:cNvPr>
            <p:cNvSpPr/>
            <p:nvPr/>
          </p:nvSpPr>
          <p:spPr>
            <a:xfrm>
              <a:off x="4929064" y="3138417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17</a:t>
              </a:r>
            </a:p>
          </p:txBody>
        </p:sp>
        <p:sp>
          <p:nvSpPr>
            <p:cNvPr id="139" name="Flowchart: Process 138">
              <a:extLst>
                <a:ext uri="{FF2B5EF4-FFF2-40B4-BE49-F238E27FC236}">
                  <a16:creationId xmlns:a16="http://schemas.microsoft.com/office/drawing/2014/main" id="{A699E8F6-DD25-2EE7-1880-D004C1F20A6C}"/>
                </a:ext>
              </a:extLst>
            </p:cNvPr>
            <p:cNvSpPr/>
            <p:nvPr/>
          </p:nvSpPr>
          <p:spPr>
            <a:xfrm>
              <a:off x="5208739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18</a:t>
              </a:r>
            </a:p>
          </p:txBody>
        </p:sp>
        <p:sp>
          <p:nvSpPr>
            <p:cNvPr id="140" name="Flowchart: Process 139">
              <a:extLst>
                <a:ext uri="{FF2B5EF4-FFF2-40B4-BE49-F238E27FC236}">
                  <a16:creationId xmlns:a16="http://schemas.microsoft.com/office/drawing/2014/main" id="{4BC95352-99AD-A99B-3011-ED0C522D4843}"/>
                </a:ext>
              </a:extLst>
            </p:cNvPr>
            <p:cNvSpPr/>
            <p:nvPr/>
          </p:nvSpPr>
          <p:spPr>
            <a:xfrm>
              <a:off x="5489539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19</a:t>
              </a:r>
            </a:p>
          </p:txBody>
        </p:sp>
        <p:sp>
          <p:nvSpPr>
            <p:cNvPr id="141" name="Flowchart: Process 140">
              <a:extLst>
                <a:ext uri="{FF2B5EF4-FFF2-40B4-BE49-F238E27FC236}">
                  <a16:creationId xmlns:a16="http://schemas.microsoft.com/office/drawing/2014/main" id="{5A70ABE8-04D5-E3D9-5171-402A1D9F89C9}"/>
                </a:ext>
              </a:extLst>
            </p:cNvPr>
            <p:cNvSpPr/>
            <p:nvPr/>
          </p:nvSpPr>
          <p:spPr>
            <a:xfrm>
              <a:off x="5770339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134" name="Flowchart: Process 133">
              <a:extLst>
                <a:ext uri="{FF2B5EF4-FFF2-40B4-BE49-F238E27FC236}">
                  <a16:creationId xmlns:a16="http://schemas.microsoft.com/office/drawing/2014/main" id="{B24AD4AD-14A5-E5BC-DE51-8393BDC7B8CE}"/>
                </a:ext>
              </a:extLst>
            </p:cNvPr>
            <p:cNvSpPr/>
            <p:nvPr/>
          </p:nvSpPr>
          <p:spPr>
            <a:xfrm>
              <a:off x="6051139" y="3138417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21</a:t>
              </a:r>
            </a:p>
          </p:txBody>
        </p:sp>
        <p:sp>
          <p:nvSpPr>
            <p:cNvPr id="135" name="Flowchart: Process 134">
              <a:extLst>
                <a:ext uri="{FF2B5EF4-FFF2-40B4-BE49-F238E27FC236}">
                  <a16:creationId xmlns:a16="http://schemas.microsoft.com/office/drawing/2014/main" id="{B491EBAF-F337-0917-DD18-6A1BEBF62E7E}"/>
                </a:ext>
              </a:extLst>
            </p:cNvPr>
            <p:cNvSpPr/>
            <p:nvPr/>
          </p:nvSpPr>
          <p:spPr>
            <a:xfrm>
              <a:off x="6330814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22</a:t>
              </a:r>
            </a:p>
          </p:txBody>
        </p:sp>
        <p:sp>
          <p:nvSpPr>
            <p:cNvPr id="136" name="Flowchart: Process 135">
              <a:extLst>
                <a:ext uri="{FF2B5EF4-FFF2-40B4-BE49-F238E27FC236}">
                  <a16:creationId xmlns:a16="http://schemas.microsoft.com/office/drawing/2014/main" id="{EEDD23CF-03F4-AF3F-4A25-71586079D25A}"/>
                </a:ext>
              </a:extLst>
            </p:cNvPr>
            <p:cNvSpPr/>
            <p:nvPr/>
          </p:nvSpPr>
          <p:spPr>
            <a:xfrm>
              <a:off x="6611614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137" name="Flowchart: Process 136">
              <a:extLst>
                <a:ext uri="{FF2B5EF4-FFF2-40B4-BE49-F238E27FC236}">
                  <a16:creationId xmlns:a16="http://schemas.microsoft.com/office/drawing/2014/main" id="{228B29B4-3326-A410-31E5-8406985A13EC}"/>
                </a:ext>
              </a:extLst>
            </p:cNvPr>
            <p:cNvSpPr/>
            <p:nvPr/>
          </p:nvSpPr>
          <p:spPr>
            <a:xfrm>
              <a:off x="6892414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24</a:t>
              </a:r>
            </a:p>
          </p:txBody>
        </p:sp>
        <p:sp>
          <p:nvSpPr>
            <p:cNvPr id="128" name="Flowchart: Process 127">
              <a:extLst>
                <a:ext uri="{FF2B5EF4-FFF2-40B4-BE49-F238E27FC236}">
                  <a16:creationId xmlns:a16="http://schemas.microsoft.com/office/drawing/2014/main" id="{3CF4E61A-5B44-4057-4A07-5A219D249ABA}"/>
                </a:ext>
              </a:extLst>
            </p:cNvPr>
            <p:cNvSpPr/>
            <p:nvPr/>
          </p:nvSpPr>
          <p:spPr>
            <a:xfrm>
              <a:off x="7174339" y="3138417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25</a:t>
              </a:r>
            </a:p>
          </p:txBody>
        </p:sp>
        <p:sp>
          <p:nvSpPr>
            <p:cNvPr id="129" name="Flowchart: Process 128">
              <a:extLst>
                <a:ext uri="{FF2B5EF4-FFF2-40B4-BE49-F238E27FC236}">
                  <a16:creationId xmlns:a16="http://schemas.microsoft.com/office/drawing/2014/main" id="{38E3EF43-F1CE-1D91-6A79-8C7243951316}"/>
                </a:ext>
              </a:extLst>
            </p:cNvPr>
            <p:cNvSpPr/>
            <p:nvPr/>
          </p:nvSpPr>
          <p:spPr>
            <a:xfrm>
              <a:off x="7454014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26</a:t>
              </a:r>
            </a:p>
          </p:txBody>
        </p:sp>
        <p:sp>
          <p:nvSpPr>
            <p:cNvPr id="130" name="Flowchart: Process 129">
              <a:extLst>
                <a:ext uri="{FF2B5EF4-FFF2-40B4-BE49-F238E27FC236}">
                  <a16:creationId xmlns:a16="http://schemas.microsoft.com/office/drawing/2014/main" id="{6E415C8A-F2CB-6AB9-DA6D-84DBB661187A}"/>
                </a:ext>
              </a:extLst>
            </p:cNvPr>
            <p:cNvSpPr/>
            <p:nvPr/>
          </p:nvSpPr>
          <p:spPr>
            <a:xfrm>
              <a:off x="7734814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27</a:t>
              </a:r>
            </a:p>
          </p:txBody>
        </p:sp>
        <p:sp>
          <p:nvSpPr>
            <p:cNvPr id="131" name="Flowchart: Process 130">
              <a:extLst>
                <a:ext uri="{FF2B5EF4-FFF2-40B4-BE49-F238E27FC236}">
                  <a16:creationId xmlns:a16="http://schemas.microsoft.com/office/drawing/2014/main" id="{280C673F-1A02-E6E8-5486-B3BAEFC48B9E}"/>
                </a:ext>
              </a:extLst>
            </p:cNvPr>
            <p:cNvSpPr/>
            <p:nvPr/>
          </p:nvSpPr>
          <p:spPr>
            <a:xfrm>
              <a:off x="8015614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28</a:t>
              </a:r>
            </a:p>
          </p:txBody>
        </p:sp>
        <p:sp>
          <p:nvSpPr>
            <p:cNvPr id="124" name="Flowchart: Process 123">
              <a:extLst>
                <a:ext uri="{FF2B5EF4-FFF2-40B4-BE49-F238E27FC236}">
                  <a16:creationId xmlns:a16="http://schemas.microsoft.com/office/drawing/2014/main" id="{15BA5622-A46F-C8D8-A471-5301B84CD107}"/>
                </a:ext>
              </a:extLst>
            </p:cNvPr>
            <p:cNvSpPr/>
            <p:nvPr/>
          </p:nvSpPr>
          <p:spPr>
            <a:xfrm>
              <a:off x="8296414" y="3138417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29</a:t>
              </a:r>
            </a:p>
          </p:txBody>
        </p:sp>
        <p:sp>
          <p:nvSpPr>
            <p:cNvPr id="125" name="Flowchart: Process 124">
              <a:extLst>
                <a:ext uri="{FF2B5EF4-FFF2-40B4-BE49-F238E27FC236}">
                  <a16:creationId xmlns:a16="http://schemas.microsoft.com/office/drawing/2014/main" id="{B1EAFFA8-29B6-7645-3411-BA04029C59F5}"/>
                </a:ext>
              </a:extLst>
            </p:cNvPr>
            <p:cNvSpPr/>
            <p:nvPr/>
          </p:nvSpPr>
          <p:spPr>
            <a:xfrm>
              <a:off x="8576089" y="3139200"/>
              <a:ext cx="280114" cy="18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tx1"/>
                  </a:solidFill>
                </a:rPr>
                <a:t>30</a:t>
              </a:r>
            </a:p>
          </p:txBody>
        </p:sp>
      </p:grpSp>
      <p:grpSp>
        <p:nvGrpSpPr>
          <p:cNvPr id="186" name="!!GHC">
            <a:extLst>
              <a:ext uri="{FF2B5EF4-FFF2-40B4-BE49-F238E27FC236}">
                <a16:creationId xmlns:a16="http://schemas.microsoft.com/office/drawing/2014/main" id="{8FAA5FBF-25E0-6C8C-57D5-7BEF806E630A}"/>
              </a:ext>
            </a:extLst>
          </p:cNvPr>
          <p:cNvGrpSpPr/>
          <p:nvPr/>
        </p:nvGrpSpPr>
        <p:grpSpPr>
          <a:xfrm>
            <a:off x="20946" y="3546351"/>
            <a:ext cx="7964979" cy="241012"/>
            <a:chOff x="20946" y="3546351"/>
            <a:chExt cx="7964979" cy="241012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03941A32-8330-E41E-C5F3-29722396F3F2}"/>
                </a:ext>
              </a:extLst>
            </p:cNvPr>
            <p:cNvGrpSpPr/>
            <p:nvPr/>
          </p:nvGrpSpPr>
          <p:grpSpPr>
            <a:xfrm>
              <a:off x="440325" y="3546351"/>
              <a:ext cx="7545600" cy="241012"/>
              <a:chOff x="440325" y="3546351"/>
              <a:chExt cx="7545600" cy="241012"/>
            </a:xfrm>
          </p:grpSpPr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7639C83E-DB54-EC85-37B4-D960A811C4F6}"/>
                  </a:ext>
                </a:extLst>
              </p:cNvPr>
              <p:cNvGrpSpPr/>
              <p:nvPr/>
            </p:nvGrpSpPr>
            <p:grpSpPr>
              <a:xfrm>
                <a:off x="440325" y="3546352"/>
                <a:ext cx="7545600" cy="241011"/>
                <a:chOff x="440325" y="3546352"/>
                <a:chExt cx="7545600" cy="241011"/>
              </a:xfrm>
            </p:grpSpPr>
            <p:sp>
              <p:nvSpPr>
                <p:cNvPr id="157" name="Rectangle 156">
                  <a:extLst>
                    <a:ext uri="{FF2B5EF4-FFF2-40B4-BE49-F238E27FC236}">
                      <a16:creationId xmlns:a16="http://schemas.microsoft.com/office/drawing/2014/main" id="{8B2AD36F-22ED-5754-22A4-53F86EDEE83A}"/>
                    </a:ext>
                  </a:extLst>
                </p:cNvPr>
                <p:cNvSpPr/>
                <p:nvPr/>
              </p:nvSpPr>
              <p:spPr>
                <a:xfrm>
                  <a:off x="1617525" y="3546352"/>
                  <a:ext cx="3369600" cy="241011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158" name="Rectangle 157">
                  <a:extLst>
                    <a:ext uri="{FF2B5EF4-FFF2-40B4-BE49-F238E27FC236}">
                      <a16:creationId xmlns:a16="http://schemas.microsoft.com/office/drawing/2014/main" id="{67C622EB-3805-5446-4972-725CF892DEF5}"/>
                    </a:ext>
                  </a:extLst>
                </p:cNvPr>
                <p:cNvSpPr/>
                <p:nvPr/>
              </p:nvSpPr>
              <p:spPr>
                <a:xfrm>
                  <a:off x="4987125" y="3546352"/>
                  <a:ext cx="2998800" cy="241011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160" name="Rectangle 159">
                  <a:extLst>
                    <a:ext uri="{FF2B5EF4-FFF2-40B4-BE49-F238E27FC236}">
                      <a16:creationId xmlns:a16="http://schemas.microsoft.com/office/drawing/2014/main" id="{12902DC6-619E-E474-FB00-20013BF3C787}"/>
                    </a:ext>
                  </a:extLst>
                </p:cNvPr>
                <p:cNvSpPr/>
                <p:nvPr/>
              </p:nvSpPr>
              <p:spPr>
                <a:xfrm>
                  <a:off x="440325" y="3546352"/>
                  <a:ext cx="813600" cy="24101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rPr>
                    <a:t>Q</a:t>
                  </a:r>
                </a:p>
              </p:txBody>
            </p:sp>
            <p:sp>
              <p:nvSpPr>
                <p:cNvPr id="161" name="Rectangle 160">
                  <a:extLst>
                    <a:ext uri="{FF2B5EF4-FFF2-40B4-BE49-F238E27FC236}">
                      <a16:creationId xmlns:a16="http://schemas.microsoft.com/office/drawing/2014/main" id="{72EC3F69-9196-00BC-0D40-FF12B5B03E4F}"/>
                    </a:ext>
                  </a:extLst>
                </p:cNvPr>
                <p:cNvSpPr/>
                <p:nvPr/>
              </p:nvSpPr>
              <p:spPr>
                <a:xfrm>
                  <a:off x="1253925" y="3546352"/>
                  <a:ext cx="363600" cy="241011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S</a:t>
                  </a:r>
                </a:p>
              </p:txBody>
            </p: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9B44B171-C232-5AA2-AEF8-2484EFAF9A54}"/>
                  </a:ext>
                </a:extLst>
              </p:cNvPr>
              <p:cNvCxnSpPr/>
              <p:nvPr/>
            </p:nvCxnSpPr>
            <p:spPr>
              <a:xfrm>
                <a:off x="7159745" y="3546351"/>
                <a:ext cx="0" cy="241011"/>
              </a:xfrm>
              <a:prstGeom prst="line">
                <a:avLst/>
              </a:prstGeom>
              <a:ln w="9525"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BBD234A8-0B1D-126C-B0D9-0E3CA931C733}"/>
                  </a:ext>
                </a:extLst>
              </p:cNvPr>
              <p:cNvCxnSpPr/>
              <p:nvPr/>
            </p:nvCxnSpPr>
            <p:spPr>
              <a:xfrm>
                <a:off x="7566545" y="3546351"/>
                <a:ext cx="0" cy="241011"/>
              </a:xfrm>
              <a:prstGeom prst="line">
                <a:avLst/>
              </a:prstGeom>
              <a:ln w="9525"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Text Placeholder 4">
              <a:extLst>
                <a:ext uri="{FF2B5EF4-FFF2-40B4-BE49-F238E27FC236}">
                  <a16:creationId xmlns:a16="http://schemas.microsoft.com/office/drawing/2014/main" id="{03DF312F-251C-98BD-C3CD-6C9704D32D46}"/>
                </a:ext>
              </a:extLst>
            </p:cNvPr>
            <p:cNvSpPr txBox="1">
              <a:spLocks/>
            </p:cNvSpPr>
            <p:nvPr/>
          </p:nvSpPr>
          <p:spPr>
            <a:xfrm>
              <a:off x="20946" y="3549077"/>
              <a:ext cx="412854" cy="2360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4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en-GB" sz="800" dirty="0"/>
                <a:t>GHC</a:t>
              </a:r>
              <a:endParaRPr lang="en-GB" sz="800" b="0" dirty="0"/>
            </a:p>
          </p:txBody>
        </p:sp>
      </p:grpSp>
      <p:grpSp>
        <p:nvGrpSpPr>
          <p:cNvPr id="187" name="!!LCC">
            <a:extLst>
              <a:ext uri="{FF2B5EF4-FFF2-40B4-BE49-F238E27FC236}">
                <a16:creationId xmlns:a16="http://schemas.microsoft.com/office/drawing/2014/main" id="{56361A34-BBEA-5F90-052B-7073A968AE97}"/>
              </a:ext>
            </a:extLst>
          </p:cNvPr>
          <p:cNvGrpSpPr/>
          <p:nvPr/>
        </p:nvGrpSpPr>
        <p:grpSpPr>
          <a:xfrm>
            <a:off x="20946" y="4083918"/>
            <a:ext cx="8704162" cy="241011"/>
            <a:chOff x="20946" y="4083918"/>
            <a:chExt cx="8704162" cy="241011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DE2EFBE5-8EEB-41CF-6B9E-E7643849110C}"/>
                </a:ext>
              </a:extLst>
            </p:cNvPr>
            <p:cNvGrpSpPr/>
            <p:nvPr/>
          </p:nvGrpSpPr>
          <p:grpSpPr>
            <a:xfrm>
              <a:off x="440325" y="4083918"/>
              <a:ext cx="8284783" cy="241011"/>
              <a:chOff x="440325" y="3446757"/>
              <a:chExt cx="8284783" cy="241011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F025E0BF-9444-8DBB-BCCA-F874028FA374}"/>
                  </a:ext>
                </a:extLst>
              </p:cNvPr>
              <p:cNvSpPr/>
              <p:nvPr/>
            </p:nvSpPr>
            <p:spPr>
              <a:xfrm>
                <a:off x="1091983" y="3446757"/>
                <a:ext cx="2545200" cy="241011"/>
              </a:xfrm>
              <a:prstGeom prst="rect">
                <a:avLst/>
              </a:prstGeom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5">
                        <a:lumMod val="5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DADEAAA9-0123-10B8-49D5-7DCAC1FCC518}"/>
                  </a:ext>
                </a:extLst>
              </p:cNvPr>
              <p:cNvSpPr/>
              <p:nvPr/>
            </p:nvSpPr>
            <p:spPr>
              <a:xfrm>
                <a:off x="3637183" y="3446757"/>
                <a:ext cx="2545200" cy="241011"/>
              </a:xfrm>
              <a:prstGeom prst="rect">
                <a:avLst/>
              </a:prstGeom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5">
                        <a:lumMod val="5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492AF6BB-8EC8-8A01-4346-E9D3B3E454BD}"/>
                  </a:ext>
                </a:extLst>
              </p:cNvPr>
              <p:cNvSpPr/>
              <p:nvPr/>
            </p:nvSpPr>
            <p:spPr>
              <a:xfrm>
                <a:off x="6179908" y="3446757"/>
                <a:ext cx="2545200" cy="241011"/>
              </a:xfrm>
              <a:prstGeom prst="rect">
                <a:avLst/>
              </a:prstGeom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5">
                        <a:lumMod val="5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25E0E92C-B0FD-6982-1B88-1FCD60BA76C7}"/>
                  </a:ext>
                </a:extLst>
              </p:cNvPr>
              <p:cNvSpPr/>
              <p:nvPr/>
            </p:nvSpPr>
            <p:spPr>
              <a:xfrm>
                <a:off x="440325" y="3446757"/>
                <a:ext cx="504000" cy="24101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Q</a:t>
                </a:r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394D6E5D-5C92-8ED7-55B8-1D27B76A9CBD}"/>
                  </a:ext>
                </a:extLst>
              </p:cNvPr>
              <p:cNvSpPr/>
              <p:nvPr/>
            </p:nvSpPr>
            <p:spPr>
              <a:xfrm>
                <a:off x="946324" y="3446757"/>
                <a:ext cx="145659" cy="241011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4">
                        <a:lumMod val="50000"/>
                      </a:schemeClr>
                    </a:solidFill>
                  </a:rPr>
                  <a:t>S</a:t>
                </a:r>
              </a:p>
            </p:txBody>
          </p:sp>
        </p:grpSp>
        <p:sp>
          <p:nvSpPr>
            <p:cNvPr id="184" name="Text Placeholder 4">
              <a:extLst>
                <a:ext uri="{FF2B5EF4-FFF2-40B4-BE49-F238E27FC236}">
                  <a16:creationId xmlns:a16="http://schemas.microsoft.com/office/drawing/2014/main" id="{5FF70F29-24D8-BDB6-722B-6259DF773007}"/>
                </a:ext>
              </a:extLst>
            </p:cNvPr>
            <p:cNvSpPr txBox="1">
              <a:spLocks/>
            </p:cNvSpPr>
            <p:nvPr/>
          </p:nvSpPr>
          <p:spPr>
            <a:xfrm>
              <a:off x="20946" y="4086413"/>
              <a:ext cx="412854" cy="2360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4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en-GB" sz="800" dirty="0"/>
                <a:t>LCC</a:t>
              </a:r>
              <a:endParaRPr lang="en-GB" sz="800" b="0" dirty="0"/>
            </a:p>
          </p:txBody>
        </p:sp>
      </p:grp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88503D72-AAD7-7DF6-B11D-D17F7ABF50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4801950"/>
            <a:ext cx="4023122" cy="341550"/>
          </a:xfrm>
        </p:spPr>
        <p:txBody>
          <a:bodyPr/>
          <a:lstStyle/>
          <a:p>
            <a:endParaRPr lang="en-GB" sz="500" dirty="0">
              <a:hlinkClick r:id="rId3"/>
            </a:endParaRPr>
          </a:p>
          <a:p>
            <a:r>
              <a:rPr lang="en-GB" sz="500" dirty="0">
                <a:hlinkClick r:id="rId3"/>
              </a:rPr>
              <a:t>M. A. </a:t>
            </a:r>
            <a:r>
              <a:rPr lang="en-GB" sz="500" dirty="0" err="1">
                <a:hlinkClick r:id="rId3"/>
              </a:rPr>
              <a:t>Jebramcik</a:t>
            </a:r>
            <a:r>
              <a:rPr lang="en-GB" sz="500" dirty="0">
                <a:hlinkClick r:id="rId3"/>
              </a:rPr>
              <a:t>, </a:t>
            </a:r>
            <a:r>
              <a:rPr lang="en-GB" sz="500" i="1" dirty="0">
                <a:hlinkClick r:id="rId3"/>
              </a:rPr>
              <a:t>Status of the Optics used for comparison, </a:t>
            </a:r>
            <a:r>
              <a:rPr lang="en-GB" sz="500" dirty="0">
                <a:hlinkClick r:id="rId3"/>
              </a:rPr>
              <a:t>11</a:t>
            </a:r>
            <a:r>
              <a:rPr lang="en-GB" sz="500" baseline="30000" dirty="0">
                <a:hlinkClick r:id="rId3"/>
              </a:rPr>
              <a:t>th</a:t>
            </a:r>
            <a:r>
              <a:rPr lang="en-GB" sz="500" dirty="0">
                <a:hlinkClick r:id="rId3"/>
              </a:rPr>
              <a:t> Meeting of the FCC-ee Layout and Optics Design</a:t>
            </a:r>
            <a:endParaRPr lang="en-GB" sz="500" dirty="0"/>
          </a:p>
        </p:txBody>
      </p:sp>
    </p:spTree>
    <p:extLst>
      <p:ext uri="{BB962C8B-B14F-4D97-AF65-F5344CB8AC3E}">
        <p14:creationId xmlns:p14="http://schemas.microsoft.com/office/powerpoint/2010/main" val="30367189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  <p:bldP spid="3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549A3C-73C1-1281-4AFA-EA2863336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!!group">
            <a:extLst>
              <a:ext uri="{FF2B5EF4-FFF2-40B4-BE49-F238E27FC236}">
                <a16:creationId xmlns:a16="http://schemas.microsoft.com/office/drawing/2014/main" id="{C551E1EC-BB65-9B62-1C63-02349DA50D01}"/>
              </a:ext>
            </a:extLst>
          </p:cNvPr>
          <p:cNvGrpSpPr/>
          <p:nvPr/>
        </p:nvGrpSpPr>
        <p:grpSpPr>
          <a:xfrm>
            <a:off x="4651767" y="1150642"/>
            <a:ext cx="3646953" cy="2052031"/>
            <a:chOff x="4652359" y="1149831"/>
            <a:chExt cx="3610845" cy="205203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0EBB63F-0B99-AA9C-9658-7C5BB1247A03}"/>
                </a:ext>
              </a:extLst>
            </p:cNvPr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52359" y="1149831"/>
              <a:ext cx="3610845" cy="20520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6051818-4BF2-5A2D-7B42-66751DE87FA0}"/>
                </a:ext>
              </a:extLst>
            </p:cNvPr>
            <p:cNvSpPr/>
            <p:nvPr/>
          </p:nvSpPr>
          <p:spPr>
            <a:xfrm>
              <a:off x="7305714" y="1511827"/>
              <a:ext cx="464862" cy="1446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84501217-537C-9207-688C-B0D9C9CD92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6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9D4B7A-4784-11C2-B044-EE0833680F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G</a:t>
            </a:r>
            <a:r>
              <a:rPr lang="en-GB" b="0" dirty="0"/>
              <a:t>lobal </a:t>
            </a:r>
            <a:r>
              <a:rPr lang="en-GB" dirty="0"/>
              <a:t>H</a:t>
            </a:r>
            <a:r>
              <a:rPr lang="en-GB" b="0" dirty="0"/>
              <a:t>ybrid </a:t>
            </a:r>
            <a:r>
              <a:rPr lang="en-GB" dirty="0"/>
              <a:t>C</a:t>
            </a:r>
            <a:r>
              <a:rPr lang="en-GB" b="0" dirty="0"/>
              <a:t>orrection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9D553BA-6553-DB01-EAC6-AFA6E79D8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Layout Overview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1078B8EE-AAFF-AD9E-1D92-64D021DE1B3F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9E508631-4EC9-3FF0-A3AF-639BD5CF0ABB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grpSp>
        <p:nvGrpSpPr>
          <p:cNvPr id="186" name="!!GHC">
            <a:extLst>
              <a:ext uri="{FF2B5EF4-FFF2-40B4-BE49-F238E27FC236}">
                <a16:creationId xmlns:a16="http://schemas.microsoft.com/office/drawing/2014/main" id="{8B1A33EB-4436-B1A6-443F-FACF7E2B3795}"/>
              </a:ext>
            </a:extLst>
          </p:cNvPr>
          <p:cNvGrpSpPr/>
          <p:nvPr/>
        </p:nvGrpSpPr>
        <p:grpSpPr>
          <a:xfrm>
            <a:off x="589511" y="3546351"/>
            <a:ext cx="7964979" cy="241012"/>
            <a:chOff x="20946" y="3546351"/>
            <a:chExt cx="7964979" cy="241012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D55BB34D-0D6C-EE84-FBA4-B9391D925B1D}"/>
                </a:ext>
              </a:extLst>
            </p:cNvPr>
            <p:cNvGrpSpPr/>
            <p:nvPr/>
          </p:nvGrpSpPr>
          <p:grpSpPr>
            <a:xfrm>
              <a:off x="440325" y="3546351"/>
              <a:ext cx="7545600" cy="241012"/>
              <a:chOff x="440325" y="3546351"/>
              <a:chExt cx="7545600" cy="241012"/>
            </a:xfrm>
          </p:grpSpPr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E2FAE734-CA47-3D99-E2DD-7FF68B4CE6B0}"/>
                  </a:ext>
                </a:extLst>
              </p:cNvPr>
              <p:cNvGrpSpPr/>
              <p:nvPr/>
            </p:nvGrpSpPr>
            <p:grpSpPr>
              <a:xfrm>
                <a:off x="440325" y="3546352"/>
                <a:ext cx="7545600" cy="241011"/>
                <a:chOff x="440325" y="3546352"/>
                <a:chExt cx="7545600" cy="241011"/>
              </a:xfrm>
            </p:grpSpPr>
            <p:sp>
              <p:nvSpPr>
                <p:cNvPr id="157" name="Rectangle 156">
                  <a:extLst>
                    <a:ext uri="{FF2B5EF4-FFF2-40B4-BE49-F238E27FC236}">
                      <a16:creationId xmlns:a16="http://schemas.microsoft.com/office/drawing/2014/main" id="{DC6E9D6D-C252-12B0-825C-965AA2F60B08}"/>
                    </a:ext>
                  </a:extLst>
                </p:cNvPr>
                <p:cNvSpPr/>
                <p:nvPr/>
              </p:nvSpPr>
              <p:spPr>
                <a:xfrm>
                  <a:off x="1617525" y="3546352"/>
                  <a:ext cx="3369600" cy="241011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158" name="Rectangle 157">
                  <a:extLst>
                    <a:ext uri="{FF2B5EF4-FFF2-40B4-BE49-F238E27FC236}">
                      <a16:creationId xmlns:a16="http://schemas.microsoft.com/office/drawing/2014/main" id="{827F75A1-AA50-7620-E452-167A397B8611}"/>
                    </a:ext>
                  </a:extLst>
                </p:cNvPr>
                <p:cNvSpPr/>
                <p:nvPr/>
              </p:nvSpPr>
              <p:spPr>
                <a:xfrm>
                  <a:off x="4987125" y="3546352"/>
                  <a:ext cx="2998800" cy="241011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160" name="Rectangle 159">
                  <a:extLst>
                    <a:ext uri="{FF2B5EF4-FFF2-40B4-BE49-F238E27FC236}">
                      <a16:creationId xmlns:a16="http://schemas.microsoft.com/office/drawing/2014/main" id="{97FD3EAB-0EE2-2542-EC1D-A578EC73A3AE}"/>
                    </a:ext>
                  </a:extLst>
                </p:cNvPr>
                <p:cNvSpPr/>
                <p:nvPr/>
              </p:nvSpPr>
              <p:spPr>
                <a:xfrm>
                  <a:off x="440325" y="3546352"/>
                  <a:ext cx="813600" cy="24101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rPr>
                    <a:t>Q</a:t>
                  </a:r>
                </a:p>
              </p:txBody>
            </p:sp>
            <p:sp>
              <p:nvSpPr>
                <p:cNvPr id="161" name="Rectangle 160">
                  <a:extLst>
                    <a:ext uri="{FF2B5EF4-FFF2-40B4-BE49-F238E27FC236}">
                      <a16:creationId xmlns:a16="http://schemas.microsoft.com/office/drawing/2014/main" id="{4ECCDBC3-B197-C8E4-EAB1-B3B0285A149C}"/>
                    </a:ext>
                  </a:extLst>
                </p:cNvPr>
                <p:cNvSpPr/>
                <p:nvPr/>
              </p:nvSpPr>
              <p:spPr>
                <a:xfrm>
                  <a:off x="1253925" y="3546352"/>
                  <a:ext cx="363600" cy="241011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S</a:t>
                  </a:r>
                </a:p>
              </p:txBody>
            </p: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7DB62BB4-4003-0CC5-8DA1-10859A39DC3B}"/>
                  </a:ext>
                </a:extLst>
              </p:cNvPr>
              <p:cNvCxnSpPr/>
              <p:nvPr/>
            </p:nvCxnSpPr>
            <p:spPr>
              <a:xfrm>
                <a:off x="7159745" y="3546351"/>
                <a:ext cx="0" cy="241011"/>
              </a:xfrm>
              <a:prstGeom prst="line">
                <a:avLst/>
              </a:prstGeom>
              <a:ln w="9525"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B59A0DB4-DB3B-EECE-6ABB-0DDBBB63A6EC}"/>
                  </a:ext>
                </a:extLst>
              </p:cNvPr>
              <p:cNvCxnSpPr/>
              <p:nvPr/>
            </p:nvCxnSpPr>
            <p:spPr>
              <a:xfrm>
                <a:off x="7566545" y="3546351"/>
                <a:ext cx="0" cy="241011"/>
              </a:xfrm>
              <a:prstGeom prst="line">
                <a:avLst/>
              </a:prstGeom>
              <a:ln w="9525"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Text Placeholder 4">
              <a:extLst>
                <a:ext uri="{FF2B5EF4-FFF2-40B4-BE49-F238E27FC236}">
                  <a16:creationId xmlns:a16="http://schemas.microsoft.com/office/drawing/2014/main" id="{5D187FBD-5382-F997-CE77-D5074560A8B8}"/>
                </a:ext>
              </a:extLst>
            </p:cNvPr>
            <p:cNvSpPr txBox="1">
              <a:spLocks/>
            </p:cNvSpPr>
            <p:nvPr/>
          </p:nvSpPr>
          <p:spPr>
            <a:xfrm>
              <a:off x="20946" y="3549077"/>
              <a:ext cx="412854" cy="2360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4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en-GB" sz="800" dirty="0"/>
                <a:t>GHC</a:t>
              </a:r>
              <a:endParaRPr lang="en-GB" sz="800" b="0" dirty="0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81E8FB90-06E8-4512-2E63-3DCC93A9ED19}"/>
              </a:ext>
            </a:extLst>
          </p:cNvPr>
          <p:cNvGrpSpPr/>
          <p:nvPr/>
        </p:nvGrpSpPr>
        <p:grpSpPr>
          <a:xfrm>
            <a:off x="1012090" y="3546352"/>
            <a:ext cx="7542399" cy="610416"/>
            <a:chOff x="1012090" y="3546352"/>
            <a:chExt cx="7542399" cy="610416"/>
          </a:xfrm>
        </p:grpSpPr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B3B59D4D-1165-C16F-24C2-FE61185A35D3}"/>
                </a:ext>
              </a:extLst>
            </p:cNvPr>
            <p:cNvGrpSpPr/>
            <p:nvPr/>
          </p:nvGrpSpPr>
          <p:grpSpPr>
            <a:xfrm>
              <a:off x="2185258" y="3546352"/>
              <a:ext cx="6369231" cy="241011"/>
              <a:chOff x="2185258" y="3546352"/>
              <a:chExt cx="6369231" cy="241011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2BDB880E-3B6E-EC85-73DE-43AC96E215DF}"/>
                  </a:ext>
                </a:extLst>
              </p:cNvPr>
              <p:cNvSpPr/>
              <p:nvPr/>
            </p:nvSpPr>
            <p:spPr>
              <a:xfrm>
                <a:off x="2185258" y="3546352"/>
                <a:ext cx="208800" cy="241011"/>
              </a:xfrm>
              <a:prstGeom prst="rect">
                <a:avLst/>
              </a:prstGeom>
              <a:pattFill prst="wdUpDiag">
                <a:fgClr>
                  <a:schemeClr val="accent3"/>
                </a:fgClr>
                <a:bgClr>
                  <a:schemeClr val="bg1"/>
                </a:bgClr>
              </a:patt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F0ABDE9A-CD6D-8CF9-6E4B-0FE5BEA63804}"/>
                  </a:ext>
                </a:extLst>
              </p:cNvPr>
              <p:cNvSpPr/>
              <p:nvPr/>
            </p:nvSpPr>
            <p:spPr>
              <a:xfrm>
                <a:off x="5344781" y="3546352"/>
                <a:ext cx="208800" cy="241011"/>
              </a:xfrm>
              <a:prstGeom prst="rect">
                <a:avLst/>
              </a:prstGeom>
              <a:pattFill prst="wdUpDiag">
                <a:fgClr>
                  <a:schemeClr val="accent3"/>
                </a:fgClr>
                <a:bgClr>
                  <a:schemeClr val="bg1"/>
                </a:bgClr>
              </a:patt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1CB2316B-BF32-DB0D-DCD8-57E99DDC3274}"/>
                  </a:ext>
                </a:extLst>
              </p:cNvPr>
              <p:cNvSpPr/>
              <p:nvPr/>
            </p:nvSpPr>
            <p:spPr>
              <a:xfrm>
                <a:off x="5553581" y="3546352"/>
                <a:ext cx="208800" cy="241011"/>
              </a:xfrm>
              <a:prstGeom prst="rect">
                <a:avLst/>
              </a:prstGeom>
              <a:pattFill prst="wdUpDiag">
                <a:fgClr>
                  <a:schemeClr val="accent3"/>
                </a:fgClr>
                <a:bgClr>
                  <a:schemeClr val="bg1"/>
                </a:bgClr>
              </a:patt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BFFB5111-4303-3C2A-9CB6-472C23365921}"/>
                  </a:ext>
                </a:extLst>
              </p:cNvPr>
              <p:cNvSpPr/>
              <p:nvPr/>
            </p:nvSpPr>
            <p:spPr>
              <a:xfrm>
                <a:off x="8345689" y="3546352"/>
                <a:ext cx="208800" cy="241011"/>
              </a:xfrm>
              <a:prstGeom prst="rect">
                <a:avLst/>
              </a:prstGeom>
              <a:pattFill prst="wdUpDiag">
                <a:fgClr>
                  <a:schemeClr val="accent3"/>
                </a:fgClr>
                <a:bgClr>
                  <a:schemeClr val="bg1"/>
                </a:bgClr>
              </a:patt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B516EB39-84AD-6AA6-59E1-C866B4F9E204}"/>
                </a:ext>
              </a:extLst>
            </p:cNvPr>
            <p:cNvGrpSpPr/>
            <p:nvPr/>
          </p:nvGrpSpPr>
          <p:grpSpPr>
            <a:xfrm>
              <a:off x="1012090" y="3915757"/>
              <a:ext cx="2191758" cy="241011"/>
              <a:chOff x="1012090" y="3915757"/>
              <a:chExt cx="2191758" cy="241011"/>
            </a:xfrm>
          </p:grpSpPr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F073D2EB-041F-C359-959F-E629629BC49D}"/>
                  </a:ext>
                </a:extLst>
              </p:cNvPr>
              <p:cNvSpPr/>
              <p:nvPr/>
            </p:nvSpPr>
            <p:spPr>
              <a:xfrm>
                <a:off x="1012090" y="3915757"/>
                <a:ext cx="208800" cy="241011"/>
              </a:xfrm>
              <a:prstGeom prst="rect">
                <a:avLst/>
              </a:prstGeom>
              <a:pattFill prst="wdUpDiag">
                <a:fgClr>
                  <a:schemeClr val="accent3"/>
                </a:fgClr>
                <a:bgClr>
                  <a:schemeClr val="bg1"/>
                </a:bgClr>
              </a:patt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9E3EBCEB-38AC-220A-6277-0F600C0C1D0C}"/>
                  </a:ext>
                </a:extLst>
              </p:cNvPr>
              <p:cNvSpPr/>
              <p:nvPr/>
            </p:nvSpPr>
            <p:spPr>
              <a:xfrm>
                <a:off x="1220890" y="3915757"/>
                <a:ext cx="1982958" cy="2410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900" dirty="0">
                    <a:solidFill>
                      <a:schemeClr val="tx1"/>
                    </a:solidFill>
                  </a:rPr>
                  <a:t>55 / 75 cm reserved for shielding</a:t>
                </a:r>
              </a:p>
            </p:txBody>
          </p:sp>
        </p:grp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5B888216-2043-7E72-F63D-80A2CE59B653}"/>
              </a:ext>
            </a:extLst>
          </p:cNvPr>
          <p:cNvGrpSpPr/>
          <p:nvPr/>
        </p:nvGrpSpPr>
        <p:grpSpPr>
          <a:xfrm>
            <a:off x="1044490" y="3715363"/>
            <a:ext cx="7300145" cy="741084"/>
            <a:chOff x="1044490" y="3715363"/>
            <a:chExt cx="7300145" cy="741084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DB371CC5-D287-35E5-41DB-DFF2162B883C}"/>
                </a:ext>
              </a:extLst>
            </p:cNvPr>
            <p:cNvGrpSpPr/>
            <p:nvPr/>
          </p:nvGrpSpPr>
          <p:grpSpPr>
            <a:xfrm>
              <a:off x="2398496" y="3715363"/>
              <a:ext cx="5946139" cy="72000"/>
              <a:chOff x="2398496" y="3715363"/>
              <a:chExt cx="5946139" cy="72000"/>
            </a:xfrm>
          </p:grpSpPr>
          <p:sp>
            <p:nvSpPr>
              <p:cNvPr id="195" name="Trapezoid 194">
                <a:extLst>
                  <a:ext uri="{FF2B5EF4-FFF2-40B4-BE49-F238E27FC236}">
                    <a16:creationId xmlns:a16="http://schemas.microsoft.com/office/drawing/2014/main" id="{7386E7F5-C198-7935-120A-DC098A08651E}"/>
                  </a:ext>
                </a:extLst>
              </p:cNvPr>
              <p:cNvSpPr/>
              <p:nvPr/>
            </p:nvSpPr>
            <p:spPr>
              <a:xfrm>
                <a:off x="2398496" y="3715363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Trapezoid 195">
                <a:extLst>
                  <a:ext uri="{FF2B5EF4-FFF2-40B4-BE49-F238E27FC236}">
                    <a16:creationId xmlns:a16="http://schemas.microsoft.com/office/drawing/2014/main" id="{1685CE3D-E8E5-7B98-7CC5-4DD30AEA7A8A}"/>
                  </a:ext>
                </a:extLst>
              </p:cNvPr>
              <p:cNvSpPr/>
              <p:nvPr/>
            </p:nvSpPr>
            <p:spPr>
              <a:xfrm>
                <a:off x="3798584" y="3715363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Trapezoid 196">
                <a:extLst>
                  <a:ext uri="{FF2B5EF4-FFF2-40B4-BE49-F238E27FC236}">
                    <a16:creationId xmlns:a16="http://schemas.microsoft.com/office/drawing/2014/main" id="{C4F9E93A-E8B7-312B-7876-32021F4C520C}"/>
                  </a:ext>
                </a:extLst>
              </p:cNvPr>
              <p:cNvSpPr/>
              <p:nvPr/>
            </p:nvSpPr>
            <p:spPr>
              <a:xfrm>
                <a:off x="5198672" y="3715363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" name="Trapezoid 197">
                <a:extLst>
                  <a:ext uri="{FF2B5EF4-FFF2-40B4-BE49-F238E27FC236}">
                    <a16:creationId xmlns:a16="http://schemas.microsoft.com/office/drawing/2014/main" id="{6FC98BAE-C696-E78F-9184-EC7F75D652C5}"/>
                  </a:ext>
                </a:extLst>
              </p:cNvPr>
              <p:cNvSpPr/>
              <p:nvPr/>
            </p:nvSpPr>
            <p:spPr>
              <a:xfrm>
                <a:off x="6699653" y="3715363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" name="Trapezoid 198">
                <a:extLst>
                  <a:ext uri="{FF2B5EF4-FFF2-40B4-BE49-F238E27FC236}">
                    <a16:creationId xmlns:a16="http://schemas.microsoft.com/office/drawing/2014/main" id="{3AB1E9D0-1AD2-1E09-B21F-6FE4A81425D1}"/>
                  </a:ext>
                </a:extLst>
              </p:cNvPr>
              <p:cNvSpPr/>
              <p:nvPr/>
            </p:nvSpPr>
            <p:spPr>
              <a:xfrm>
                <a:off x="8200635" y="3715363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4F5113D4-4DBF-4969-26CD-93346D5407A9}"/>
                </a:ext>
              </a:extLst>
            </p:cNvPr>
            <p:cNvGrpSpPr/>
            <p:nvPr/>
          </p:nvGrpSpPr>
          <p:grpSpPr>
            <a:xfrm>
              <a:off x="1044490" y="4215436"/>
              <a:ext cx="2159358" cy="241011"/>
              <a:chOff x="1044490" y="4215436"/>
              <a:chExt cx="2159358" cy="241011"/>
            </a:xfrm>
          </p:grpSpPr>
          <p:sp>
            <p:nvSpPr>
              <p:cNvPr id="205" name="Trapezoid 204">
                <a:extLst>
                  <a:ext uri="{FF2B5EF4-FFF2-40B4-BE49-F238E27FC236}">
                    <a16:creationId xmlns:a16="http://schemas.microsoft.com/office/drawing/2014/main" id="{004928FD-ADAC-C50D-5A2E-DD3E7E456F3D}"/>
                  </a:ext>
                </a:extLst>
              </p:cNvPr>
              <p:cNvSpPr/>
              <p:nvPr/>
            </p:nvSpPr>
            <p:spPr>
              <a:xfrm>
                <a:off x="1044490" y="4299942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B4FB7D12-A7CC-D2AA-2DB6-D5DCFC0D7722}"/>
                  </a:ext>
                </a:extLst>
              </p:cNvPr>
              <p:cNvSpPr/>
              <p:nvPr/>
            </p:nvSpPr>
            <p:spPr>
              <a:xfrm>
                <a:off x="1220890" y="4215436"/>
                <a:ext cx="1982958" cy="2410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900" dirty="0">
                    <a:solidFill>
                      <a:schemeClr val="tx1"/>
                    </a:solidFill>
                  </a:rPr>
                  <a:t>Synchrotron radiation absorber</a:t>
                </a:r>
              </a:p>
            </p:txBody>
          </p:sp>
        </p:grpSp>
      </p:grpSp>
      <p:sp>
        <p:nvSpPr>
          <p:cNvPr id="214" name="Text Placeholder 30">
            <a:extLst>
              <a:ext uri="{FF2B5EF4-FFF2-40B4-BE49-F238E27FC236}">
                <a16:creationId xmlns:a16="http://schemas.microsoft.com/office/drawing/2014/main" id="{A6F73E76-B483-BDF7-EBB0-A1C150EF945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745550"/>
            <a:ext cx="4023000" cy="2747250"/>
          </a:xfrm>
        </p:spPr>
        <p:txBody>
          <a:bodyPr/>
          <a:lstStyle/>
          <a:p>
            <a:r>
              <a:rPr lang="en-GB" dirty="0"/>
              <a:t>Arc dipoles: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2 magnet split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12 m + {7.74 m, 9.19 m, 10.69 m}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17 cm interconnection gap</a:t>
            </a:r>
          </a:p>
        </p:txBody>
      </p:sp>
      <p:sp>
        <p:nvSpPr>
          <p:cNvPr id="217" name="!!abpla">
            <a:extLst>
              <a:ext uri="{FF2B5EF4-FFF2-40B4-BE49-F238E27FC236}">
                <a16:creationId xmlns:a16="http://schemas.microsoft.com/office/drawing/2014/main" id="{5B6AA85C-68F3-1ADD-B991-7668E242919B}"/>
              </a:ext>
            </a:extLst>
          </p:cNvPr>
          <p:cNvSpPr txBox="1">
            <a:spLocks/>
          </p:cNvSpPr>
          <p:nvPr/>
        </p:nvSpPr>
        <p:spPr>
          <a:xfrm>
            <a:off x="2411760" y="1404598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– Absorber Placement </a:t>
            </a:r>
          </a:p>
        </p:txBody>
      </p:sp>
      <p:pic>
        <p:nvPicPr>
          <p:cNvPr id="218" name="Picture 217">
            <a:extLst>
              <a:ext uri="{FF2B5EF4-FFF2-40B4-BE49-F238E27FC236}">
                <a16:creationId xmlns:a16="http://schemas.microsoft.com/office/drawing/2014/main" id="{F0A4BE49-AF94-0FA8-0966-B58DA3A8AD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4845168" y="1237600"/>
            <a:ext cx="3996970" cy="1993155"/>
          </a:xfrm>
          <a:prstGeom prst="rect">
            <a:avLst/>
          </a:prstGeom>
        </p:spPr>
      </p:pic>
      <p:sp>
        <p:nvSpPr>
          <p:cNvPr id="251" name="Flowchart: Connector 250">
            <a:extLst>
              <a:ext uri="{FF2B5EF4-FFF2-40B4-BE49-F238E27FC236}">
                <a16:creationId xmlns:a16="http://schemas.microsoft.com/office/drawing/2014/main" id="{C9A36C4B-8C76-6869-01A3-5127C77B94FC}"/>
              </a:ext>
            </a:extLst>
          </p:cNvPr>
          <p:cNvSpPr/>
          <p:nvPr/>
        </p:nvSpPr>
        <p:spPr>
          <a:xfrm>
            <a:off x="5679000" y="1468445"/>
            <a:ext cx="1533752" cy="1533752"/>
          </a:xfrm>
          <a:prstGeom prst="flowChartConnector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8" name="Text Placeholder 18">
            <a:extLst>
              <a:ext uri="{FF2B5EF4-FFF2-40B4-BE49-F238E27FC236}">
                <a16:creationId xmlns:a16="http://schemas.microsoft.com/office/drawing/2014/main" id="{0FBD71B6-8B39-23EB-5845-8B8B8608AFE7}"/>
              </a:ext>
            </a:extLst>
          </p:cNvPr>
          <p:cNvSpPr txBox="1">
            <a:spLocks/>
          </p:cNvSpPr>
          <p:nvPr/>
        </p:nvSpPr>
        <p:spPr>
          <a:xfrm>
            <a:off x="0" y="4801950"/>
            <a:ext cx="4023122" cy="341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500" dirty="0"/>
          </a:p>
          <a:p>
            <a:r>
              <a:rPr lang="en-GB" sz="500" dirty="0">
                <a:hlinkClick r:id="rId5"/>
              </a:rPr>
              <a:t>M. Ady, </a:t>
            </a:r>
            <a:r>
              <a:rPr lang="en-GB" sz="500" i="1" dirty="0">
                <a:hlinkClick r:id="rId5"/>
              </a:rPr>
              <a:t>Comparison criteria for GHC vs </a:t>
            </a:r>
            <a:r>
              <a:rPr lang="en-GB" sz="500" i="1" dirty="0" err="1">
                <a:hlinkClick r:id="rId5"/>
              </a:rPr>
              <a:t>LCC:Vacuum</a:t>
            </a:r>
            <a:r>
              <a:rPr lang="en-GB" sz="500" dirty="0">
                <a:hlinkClick r:id="rId5"/>
              </a:rPr>
              <a:t>, 8</a:t>
            </a:r>
            <a:r>
              <a:rPr lang="en-GB" sz="500" baseline="30000" dirty="0">
                <a:hlinkClick r:id="rId5"/>
              </a:rPr>
              <a:t>th</a:t>
            </a:r>
            <a:r>
              <a:rPr lang="en-GB" sz="500" dirty="0">
                <a:hlinkClick r:id="rId5"/>
              </a:rPr>
              <a:t> Meeting of the FCC-ee Layout and Optics Design</a:t>
            </a:r>
            <a:endParaRPr lang="en-GB" sz="5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0718E9D-A5C3-521B-4EAD-80D69A4D19AE}"/>
              </a:ext>
            </a:extLst>
          </p:cNvPr>
          <p:cNvCxnSpPr>
            <a:cxnSpLocks/>
          </p:cNvCxnSpPr>
          <p:nvPr/>
        </p:nvCxnSpPr>
        <p:spPr>
          <a:xfrm flipH="1">
            <a:off x="7201077" y="2234177"/>
            <a:ext cx="122820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 w="sm" len="sm"/>
            <a:tailEnd type="stealth" w="sm" len="sm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24F34A9-7C9E-1F01-4DAB-AB82EEB745E9}"/>
              </a:ext>
            </a:extLst>
          </p:cNvPr>
          <p:cNvSpPr txBox="1"/>
          <p:nvPr/>
        </p:nvSpPr>
        <p:spPr>
          <a:xfrm rot="60000">
            <a:off x="6702463" y="1792837"/>
            <a:ext cx="47961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00" b="1" dirty="0"/>
              <a:t>- 3.25 mm</a:t>
            </a:r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0D95991E-04B6-C977-7889-60B31AFFFE73}"/>
              </a:ext>
            </a:extLst>
          </p:cNvPr>
          <p:cNvCxnSpPr>
            <a:cxnSpLocks/>
          </p:cNvCxnSpPr>
          <p:nvPr/>
        </p:nvCxnSpPr>
        <p:spPr>
          <a:xfrm rot="16200000" flipH="1">
            <a:off x="6944345" y="1917262"/>
            <a:ext cx="315612" cy="307775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14D47B1-654A-E5C9-E61E-700F99B0CE2E}"/>
              </a:ext>
            </a:extLst>
          </p:cNvPr>
          <p:cNvSpPr txBox="1"/>
          <p:nvPr/>
        </p:nvSpPr>
        <p:spPr>
          <a:xfrm>
            <a:off x="6687873" y="1792697"/>
            <a:ext cx="495649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00" b="1" dirty="0"/>
              <a:t>+ 0.75 mm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FBE4395-A393-8CFF-F947-5381B4585CA2}"/>
              </a:ext>
            </a:extLst>
          </p:cNvPr>
          <p:cNvCxnSpPr>
            <a:cxnSpLocks/>
          </p:cNvCxnSpPr>
          <p:nvPr/>
        </p:nvCxnSpPr>
        <p:spPr>
          <a:xfrm flipH="1" flipV="1">
            <a:off x="7104825" y="2234177"/>
            <a:ext cx="219072" cy="1144"/>
          </a:xfrm>
          <a:prstGeom prst="straightConnector1">
            <a:avLst/>
          </a:prstGeom>
          <a:ln w="9525">
            <a:solidFill>
              <a:schemeClr val="tx1"/>
            </a:solidFill>
            <a:headEnd type="none" w="sm" len="sm"/>
            <a:tailEnd type="stealth" w="sm" len="sm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105F6DD-F8E5-8B32-BC2B-41D617F5F88A}"/>
              </a:ext>
            </a:extLst>
          </p:cNvPr>
          <p:cNvCxnSpPr>
            <a:cxnSpLocks/>
            <a:stCxn id="251" idx="6"/>
          </p:cNvCxnSpPr>
          <p:nvPr/>
        </p:nvCxnSpPr>
        <p:spPr>
          <a:xfrm flipH="1" flipV="1">
            <a:off x="7104825" y="2234177"/>
            <a:ext cx="107927" cy="1144"/>
          </a:xfrm>
          <a:prstGeom prst="straightConnector1">
            <a:avLst/>
          </a:prstGeom>
          <a:ln w="9525">
            <a:solidFill>
              <a:schemeClr val="tx1"/>
            </a:solidFill>
            <a:headEnd type="stealth" w="sm" len="sm"/>
            <a:tailEnd type="stealth" w="sm" len="sm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74BF108-BF77-9D92-8E27-1DE137635576}"/>
              </a:ext>
            </a:extLst>
          </p:cNvPr>
          <p:cNvSpPr txBox="1"/>
          <p:nvPr/>
        </p:nvSpPr>
        <p:spPr>
          <a:xfrm>
            <a:off x="6687873" y="1792697"/>
            <a:ext cx="495649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00" b="1" dirty="0"/>
              <a:t>+ 4.00 mm</a:t>
            </a:r>
          </a:p>
        </p:txBody>
      </p: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0E381D49-4021-09C1-9380-CE0C120FB20A}"/>
              </a:ext>
            </a:extLst>
          </p:cNvPr>
          <p:cNvCxnSpPr>
            <a:cxnSpLocks/>
          </p:cNvCxnSpPr>
          <p:nvPr/>
        </p:nvCxnSpPr>
        <p:spPr>
          <a:xfrm rot="16200000" flipH="1">
            <a:off x="6895720" y="1965888"/>
            <a:ext cx="315613" cy="21052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1C19C11-FD3F-AFB2-CFBD-D3175F395BBA}"/>
              </a:ext>
            </a:extLst>
          </p:cNvPr>
          <p:cNvSpPr/>
          <p:nvPr/>
        </p:nvSpPr>
        <p:spPr>
          <a:xfrm>
            <a:off x="4644008" y="1131590"/>
            <a:ext cx="4125795" cy="2179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A8F0788A-2959-EEFD-9F91-D89E9550F12B}"/>
              </a:ext>
            </a:extLst>
          </p:cNvPr>
          <p:cNvGrpSpPr/>
          <p:nvPr/>
        </p:nvGrpSpPr>
        <p:grpSpPr>
          <a:xfrm>
            <a:off x="4628847" y="1131590"/>
            <a:ext cx="4141612" cy="2205176"/>
            <a:chOff x="4598306" y="1091644"/>
            <a:chExt cx="4141612" cy="2205176"/>
          </a:xfrm>
        </p:grpSpPr>
        <p:pic>
          <p:nvPicPr>
            <p:cNvPr id="238" name="Graphic 237">
              <a:extLst>
                <a:ext uri="{FF2B5EF4-FFF2-40B4-BE49-F238E27FC236}">
                  <a16:creationId xmlns:a16="http://schemas.microsoft.com/office/drawing/2014/main" id="{9D69E24C-F00B-E4B1-D9FE-F732A5CE0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b="14748"/>
            <a:stretch>
              <a:fillRect/>
            </a:stretch>
          </p:blipFill>
          <p:spPr>
            <a:xfrm>
              <a:off x="4598306" y="1091644"/>
              <a:ext cx="4141612" cy="2205176"/>
            </a:xfrm>
            <a:prstGeom prst="rect">
              <a:avLst/>
            </a:prstGeom>
          </p:spPr>
        </p:pic>
        <p:sp>
          <p:nvSpPr>
            <p:cNvPr id="239" name="Text Placeholder 32">
              <a:extLst>
                <a:ext uri="{FF2B5EF4-FFF2-40B4-BE49-F238E27FC236}">
                  <a16:creationId xmlns:a16="http://schemas.microsoft.com/office/drawing/2014/main" id="{40986C70-76B8-2B75-BDF4-772D090FCCCB}"/>
                </a:ext>
              </a:extLst>
            </p:cNvPr>
            <p:cNvSpPr txBox="1">
              <a:spLocks/>
            </p:cNvSpPr>
            <p:nvPr/>
          </p:nvSpPr>
          <p:spPr>
            <a:xfrm>
              <a:off x="5486815" y="2949521"/>
              <a:ext cx="3253103" cy="34155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7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7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None/>
                <a:defRPr sz="7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None/>
                <a:defRPr sz="7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None/>
                <a:defRPr sz="7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dirty="0"/>
                <a:t>Courtesy Marton Ady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ECA4891-62BA-10E1-6C37-FABB3E4D0835}"/>
              </a:ext>
            </a:extLst>
          </p:cNvPr>
          <p:cNvGrpSpPr/>
          <p:nvPr/>
        </p:nvGrpSpPr>
        <p:grpSpPr>
          <a:xfrm>
            <a:off x="5016945" y="1136916"/>
            <a:ext cx="3752858" cy="2194100"/>
            <a:chOff x="5016945" y="1136916"/>
            <a:chExt cx="3752858" cy="2194100"/>
          </a:xfrm>
        </p:grpSpPr>
        <p:pic>
          <p:nvPicPr>
            <p:cNvPr id="13" name="Picture 12" descr="A rainbow colored flag on a black surface&#10;&#10;AI-generated content may be incorrect.">
              <a:extLst>
                <a:ext uri="{FF2B5EF4-FFF2-40B4-BE49-F238E27FC236}">
                  <a16:creationId xmlns:a16="http://schemas.microsoft.com/office/drawing/2014/main" id="{1FF703BA-1BE6-A2DB-65BC-4E4E26564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16945" y="1136916"/>
              <a:ext cx="2720041" cy="1990958"/>
            </a:xfrm>
            <a:prstGeom prst="roundRect">
              <a:avLst/>
            </a:prstGeom>
          </p:spPr>
        </p:pic>
        <p:sp>
          <p:nvSpPr>
            <p:cNvPr id="14" name="Text Placeholder 32">
              <a:extLst>
                <a:ext uri="{FF2B5EF4-FFF2-40B4-BE49-F238E27FC236}">
                  <a16:creationId xmlns:a16="http://schemas.microsoft.com/office/drawing/2014/main" id="{00F90100-F224-FF11-9F55-3A09A07ED8D4}"/>
                </a:ext>
              </a:extLst>
            </p:cNvPr>
            <p:cNvSpPr txBox="1">
              <a:spLocks/>
            </p:cNvSpPr>
            <p:nvPr/>
          </p:nvSpPr>
          <p:spPr>
            <a:xfrm>
              <a:off x="5516700" y="2989466"/>
              <a:ext cx="3253103" cy="34155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7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7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None/>
                <a:defRPr sz="7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None/>
                <a:defRPr sz="7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None/>
                <a:defRPr sz="7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dirty="0"/>
                <a:t>Courtesy Marton Ady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31273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" grpId="0" animBg="1"/>
      <p:bldP spid="6" grpId="0"/>
      <p:bldP spid="6" grpId="1"/>
      <p:bldP spid="29" grpId="0"/>
      <p:bldP spid="29" grpId="1"/>
      <p:bldP spid="32" grpId="0"/>
      <p:bldP spid="32" grpId="1"/>
      <p:bldP spid="12" grpId="0" animBg="1"/>
      <p:bldP spid="1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5D15F-F9F8-EB83-DE4A-2ADC70AE9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832EB7A2-A123-39D8-1D9B-9C39BD0415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7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E441AE-9316-FAAF-A598-BA0468BC4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Current Density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2D8DE189-C613-38DB-E3EF-A39626CFCDB1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30686380-616D-8587-CDAD-E5ADC7394B24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AD16083-714E-6889-A70C-D5A82E486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1563" y="1383838"/>
            <a:ext cx="3181862" cy="3181862"/>
          </a:xfrm>
          <a:prstGeom prst="rect">
            <a:avLst/>
          </a:prstGeom>
        </p:spPr>
      </p:pic>
      <p:grpSp>
        <p:nvGrpSpPr>
          <p:cNvPr id="27" name="!!group">
            <a:extLst>
              <a:ext uri="{FF2B5EF4-FFF2-40B4-BE49-F238E27FC236}">
                <a16:creationId xmlns:a16="http://schemas.microsoft.com/office/drawing/2014/main" id="{EEE31334-9766-05BC-8B74-A5F831487214}"/>
              </a:ext>
            </a:extLst>
          </p:cNvPr>
          <p:cNvGrpSpPr/>
          <p:nvPr/>
        </p:nvGrpSpPr>
        <p:grpSpPr>
          <a:xfrm>
            <a:off x="4647005" y="1853403"/>
            <a:ext cx="3646953" cy="2052031"/>
            <a:chOff x="4652359" y="1149831"/>
            <a:chExt cx="3610845" cy="205203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177425C-3441-CE20-3B2B-5F92CC6EB74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52359" y="1149831"/>
              <a:ext cx="3610845" cy="20520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9F9AB9A-1ABE-E427-31A9-6C15E3D46F64}"/>
                </a:ext>
              </a:extLst>
            </p:cNvPr>
            <p:cNvSpPr/>
            <p:nvPr/>
          </p:nvSpPr>
          <p:spPr>
            <a:xfrm>
              <a:off x="7305714" y="1511827"/>
              <a:ext cx="464862" cy="1446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094E64E1-4E42-684C-58D0-2626176DDA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4845168" y="1941172"/>
            <a:ext cx="3996970" cy="1993155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42361C20-DFF2-17F6-3311-7C86CC540532}"/>
              </a:ext>
            </a:extLst>
          </p:cNvPr>
          <p:cNvGrpSpPr/>
          <p:nvPr/>
        </p:nvGrpSpPr>
        <p:grpSpPr>
          <a:xfrm>
            <a:off x="4643425" y="1854051"/>
            <a:ext cx="4209983" cy="2055600"/>
            <a:chOff x="4643425" y="1854051"/>
            <a:chExt cx="4209983" cy="2055600"/>
          </a:xfrm>
        </p:grpSpPr>
        <p:pic>
          <p:nvPicPr>
            <p:cNvPr id="45" name="Picture 44" descr="A diagram of a large circle with a red dot in the center&#10;&#10;AI-generated content may be incorrect.">
              <a:extLst>
                <a:ext uri="{FF2B5EF4-FFF2-40B4-BE49-F238E27FC236}">
                  <a16:creationId xmlns:a16="http://schemas.microsoft.com/office/drawing/2014/main" id="{094EA107-EEB6-AA67-5F6F-9E36AC59C34E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3425" y="1854051"/>
              <a:ext cx="3646800" cy="205560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90E23E7C-AE0F-17EC-FDA6-615C0A81820A}"/>
                </a:ext>
              </a:extLst>
            </p:cNvPr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35808" y="2002331"/>
              <a:ext cx="4017600" cy="1872000"/>
            </a:xfrm>
            <a:prstGeom prst="rect">
              <a:avLst/>
            </a:prstGeom>
          </p:spPr>
        </p:pic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83EFE33D-1F7A-F5A7-2CE0-76AE07E8BDDB}"/>
              </a:ext>
            </a:extLst>
          </p:cNvPr>
          <p:cNvSpPr/>
          <p:nvPr/>
        </p:nvSpPr>
        <p:spPr>
          <a:xfrm>
            <a:off x="7326893" y="2215399"/>
            <a:ext cx="469511" cy="1446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172AD856-7A1A-1076-FC38-07ACCF4FBB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1563" y="1383838"/>
            <a:ext cx="3181862" cy="3181862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19703BE-9ADD-A069-51E8-EAC5DE4696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74514" y="4083918"/>
            <a:ext cx="1847674" cy="365736"/>
          </a:xfrm>
          <a:prstGeom prst="rect">
            <a:avLst/>
          </a:prstGeom>
        </p:spPr>
      </p:pic>
      <p:sp>
        <p:nvSpPr>
          <p:cNvPr id="3" name="Text Placeholder 18">
            <a:extLst>
              <a:ext uri="{FF2B5EF4-FFF2-40B4-BE49-F238E27FC236}">
                <a16:creationId xmlns:a16="http://schemas.microsoft.com/office/drawing/2014/main" id="{49ED9AA3-FC8D-E5A5-F162-4D40EEC2ED92}"/>
              </a:ext>
            </a:extLst>
          </p:cNvPr>
          <p:cNvSpPr txBox="1">
            <a:spLocks/>
          </p:cNvSpPr>
          <p:nvPr/>
        </p:nvSpPr>
        <p:spPr>
          <a:xfrm>
            <a:off x="0" y="4801950"/>
            <a:ext cx="4023122" cy="341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500" dirty="0">
              <a:hlinkClick r:id="rId10"/>
            </a:endParaRPr>
          </a:p>
          <a:p>
            <a:r>
              <a:rPr lang="en-GB" sz="500" dirty="0">
                <a:hlinkClick r:id="rId10"/>
              </a:rPr>
              <a:t>P. Krkotić, </a:t>
            </a:r>
            <a:r>
              <a:rPr lang="en-GB" sz="500" i="1" dirty="0">
                <a:hlinkClick r:id="rId10"/>
              </a:rPr>
              <a:t>Investigation of Beam-Induced Heating in the FCC-ee Vacuum Chamber</a:t>
            </a:r>
            <a:r>
              <a:rPr lang="en-GB" sz="500" dirty="0">
                <a:hlinkClick r:id="rId10"/>
              </a:rPr>
              <a:t>, EDMS Report 3352561, 2025</a:t>
            </a:r>
            <a:endParaRPr lang="en-GB" sz="500" dirty="0"/>
          </a:p>
        </p:txBody>
      </p:sp>
    </p:spTree>
    <p:extLst>
      <p:ext uri="{BB962C8B-B14F-4D97-AF65-F5344CB8AC3E}">
        <p14:creationId xmlns:p14="http://schemas.microsoft.com/office/powerpoint/2010/main" val="18450131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00232-EA2F-5CBE-F283-F7ADB5790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4BFAB813-F01D-FBA3-BF15-2E7BBCF5C1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8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5A8DEB-518C-A488-E676-D3552EAACC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G</a:t>
            </a:r>
            <a:r>
              <a:rPr lang="en-GB" b="0" dirty="0"/>
              <a:t>lobal </a:t>
            </a:r>
            <a:r>
              <a:rPr lang="en-GB" dirty="0"/>
              <a:t>H</a:t>
            </a:r>
            <a:r>
              <a:rPr lang="en-GB" b="0" dirty="0"/>
              <a:t>ybrid </a:t>
            </a:r>
            <a:r>
              <a:rPr lang="en-GB" dirty="0"/>
              <a:t>C</a:t>
            </a:r>
            <a:r>
              <a:rPr lang="en-GB" b="0" dirty="0"/>
              <a:t>orrection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8725BE-D2DC-3DD9-8C04-93104BA97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Layout Overview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1069FAA5-B365-9478-25F0-BEAEA2E02536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CD7D9C52-CD62-EDDB-8688-B7B78239B6FD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grpSp>
        <p:nvGrpSpPr>
          <p:cNvPr id="186" name="!!GHC">
            <a:extLst>
              <a:ext uri="{FF2B5EF4-FFF2-40B4-BE49-F238E27FC236}">
                <a16:creationId xmlns:a16="http://schemas.microsoft.com/office/drawing/2014/main" id="{FE76F0E6-C416-5A77-BF10-F5E922C7F0D6}"/>
              </a:ext>
            </a:extLst>
          </p:cNvPr>
          <p:cNvGrpSpPr/>
          <p:nvPr/>
        </p:nvGrpSpPr>
        <p:grpSpPr>
          <a:xfrm>
            <a:off x="589511" y="3546351"/>
            <a:ext cx="7964979" cy="241012"/>
            <a:chOff x="20946" y="3546351"/>
            <a:chExt cx="7964979" cy="241012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1E97D324-3720-5138-4626-E3E3B12489F6}"/>
                </a:ext>
              </a:extLst>
            </p:cNvPr>
            <p:cNvGrpSpPr/>
            <p:nvPr/>
          </p:nvGrpSpPr>
          <p:grpSpPr>
            <a:xfrm>
              <a:off x="440325" y="3546351"/>
              <a:ext cx="7545600" cy="241012"/>
              <a:chOff x="440325" y="3546351"/>
              <a:chExt cx="7545600" cy="241012"/>
            </a:xfrm>
          </p:grpSpPr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785F22C8-19F4-8FB1-8A47-688B295387FC}"/>
                  </a:ext>
                </a:extLst>
              </p:cNvPr>
              <p:cNvGrpSpPr/>
              <p:nvPr/>
            </p:nvGrpSpPr>
            <p:grpSpPr>
              <a:xfrm>
                <a:off x="440325" y="3546352"/>
                <a:ext cx="7545600" cy="241011"/>
                <a:chOff x="440325" y="3546352"/>
                <a:chExt cx="7545600" cy="241011"/>
              </a:xfrm>
            </p:grpSpPr>
            <p:sp>
              <p:nvSpPr>
                <p:cNvPr id="157" name="Rectangle 156">
                  <a:extLst>
                    <a:ext uri="{FF2B5EF4-FFF2-40B4-BE49-F238E27FC236}">
                      <a16:creationId xmlns:a16="http://schemas.microsoft.com/office/drawing/2014/main" id="{1A6D5016-27F0-D169-B56A-A07BF90AD3DB}"/>
                    </a:ext>
                  </a:extLst>
                </p:cNvPr>
                <p:cNvSpPr/>
                <p:nvPr/>
              </p:nvSpPr>
              <p:spPr>
                <a:xfrm>
                  <a:off x="1617525" y="3546352"/>
                  <a:ext cx="3369600" cy="241011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158" name="Rectangle 157">
                  <a:extLst>
                    <a:ext uri="{FF2B5EF4-FFF2-40B4-BE49-F238E27FC236}">
                      <a16:creationId xmlns:a16="http://schemas.microsoft.com/office/drawing/2014/main" id="{D41DC36C-3E70-02EF-DA1E-687D2C1DC358}"/>
                    </a:ext>
                  </a:extLst>
                </p:cNvPr>
                <p:cNvSpPr/>
                <p:nvPr/>
              </p:nvSpPr>
              <p:spPr>
                <a:xfrm>
                  <a:off x="4987125" y="3546352"/>
                  <a:ext cx="2998800" cy="241011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160" name="Rectangle 159">
                  <a:extLst>
                    <a:ext uri="{FF2B5EF4-FFF2-40B4-BE49-F238E27FC236}">
                      <a16:creationId xmlns:a16="http://schemas.microsoft.com/office/drawing/2014/main" id="{37387709-338A-A9F1-9C03-8975A72C61F5}"/>
                    </a:ext>
                  </a:extLst>
                </p:cNvPr>
                <p:cNvSpPr/>
                <p:nvPr/>
              </p:nvSpPr>
              <p:spPr>
                <a:xfrm>
                  <a:off x="440325" y="3546352"/>
                  <a:ext cx="813600" cy="24101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rPr>
                    <a:t>Q</a:t>
                  </a:r>
                </a:p>
              </p:txBody>
            </p:sp>
            <p:sp>
              <p:nvSpPr>
                <p:cNvPr id="161" name="Rectangle 160">
                  <a:extLst>
                    <a:ext uri="{FF2B5EF4-FFF2-40B4-BE49-F238E27FC236}">
                      <a16:creationId xmlns:a16="http://schemas.microsoft.com/office/drawing/2014/main" id="{C331294C-9C62-0316-E067-A0C9C7E7B866}"/>
                    </a:ext>
                  </a:extLst>
                </p:cNvPr>
                <p:cNvSpPr/>
                <p:nvPr/>
              </p:nvSpPr>
              <p:spPr>
                <a:xfrm>
                  <a:off x="1253925" y="3546352"/>
                  <a:ext cx="363600" cy="241011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S</a:t>
                  </a:r>
                </a:p>
              </p:txBody>
            </p: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45890EEB-E5D5-5F54-B9F6-60A13623237C}"/>
                  </a:ext>
                </a:extLst>
              </p:cNvPr>
              <p:cNvCxnSpPr/>
              <p:nvPr/>
            </p:nvCxnSpPr>
            <p:spPr>
              <a:xfrm>
                <a:off x="7159745" y="3546351"/>
                <a:ext cx="0" cy="241011"/>
              </a:xfrm>
              <a:prstGeom prst="line">
                <a:avLst/>
              </a:prstGeom>
              <a:ln w="9525"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BD6B808C-FBDC-8912-E549-BD21B57C2227}"/>
                  </a:ext>
                </a:extLst>
              </p:cNvPr>
              <p:cNvCxnSpPr/>
              <p:nvPr/>
            </p:nvCxnSpPr>
            <p:spPr>
              <a:xfrm>
                <a:off x="7566545" y="3546351"/>
                <a:ext cx="0" cy="241011"/>
              </a:xfrm>
              <a:prstGeom prst="line">
                <a:avLst/>
              </a:prstGeom>
              <a:ln w="9525"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Text Placeholder 4">
              <a:extLst>
                <a:ext uri="{FF2B5EF4-FFF2-40B4-BE49-F238E27FC236}">
                  <a16:creationId xmlns:a16="http://schemas.microsoft.com/office/drawing/2014/main" id="{F579A260-2CE7-4EFF-8540-4BA1DB2D7857}"/>
                </a:ext>
              </a:extLst>
            </p:cNvPr>
            <p:cNvSpPr txBox="1">
              <a:spLocks/>
            </p:cNvSpPr>
            <p:nvPr/>
          </p:nvSpPr>
          <p:spPr>
            <a:xfrm>
              <a:off x="20946" y="3549077"/>
              <a:ext cx="412854" cy="2360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4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en-GB" sz="800" dirty="0"/>
                <a:t>GHC</a:t>
              </a:r>
              <a:endParaRPr lang="en-GB" sz="800" b="0" dirty="0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13CA06C7-465B-5558-6457-035DC32676EE}"/>
              </a:ext>
            </a:extLst>
          </p:cNvPr>
          <p:cNvGrpSpPr/>
          <p:nvPr/>
        </p:nvGrpSpPr>
        <p:grpSpPr>
          <a:xfrm>
            <a:off x="1012090" y="3546352"/>
            <a:ext cx="7542399" cy="610416"/>
            <a:chOff x="1012090" y="3546352"/>
            <a:chExt cx="7542399" cy="610416"/>
          </a:xfrm>
        </p:grpSpPr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72FDD9C9-90BC-2927-F603-A76112E355F3}"/>
                </a:ext>
              </a:extLst>
            </p:cNvPr>
            <p:cNvGrpSpPr/>
            <p:nvPr/>
          </p:nvGrpSpPr>
          <p:grpSpPr>
            <a:xfrm>
              <a:off x="2185258" y="3546352"/>
              <a:ext cx="6369231" cy="241011"/>
              <a:chOff x="2185258" y="3546352"/>
              <a:chExt cx="6369231" cy="241011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0A478992-F7E1-B9D3-2C42-5E1E570E78F6}"/>
                  </a:ext>
                </a:extLst>
              </p:cNvPr>
              <p:cNvSpPr/>
              <p:nvPr/>
            </p:nvSpPr>
            <p:spPr>
              <a:xfrm>
                <a:off x="2185258" y="3546352"/>
                <a:ext cx="208800" cy="241011"/>
              </a:xfrm>
              <a:prstGeom prst="rect">
                <a:avLst/>
              </a:prstGeom>
              <a:pattFill prst="wdUpDiag">
                <a:fgClr>
                  <a:schemeClr val="accent3"/>
                </a:fgClr>
                <a:bgClr>
                  <a:schemeClr val="bg1"/>
                </a:bgClr>
              </a:patt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9DAC8C06-5319-13AC-307B-2C6F23D335DF}"/>
                  </a:ext>
                </a:extLst>
              </p:cNvPr>
              <p:cNvSpPr/>
              <p:nvPr/>
            </p:nvSpPr>
            <p:spPr>
              <a:xfrm>
                <a:off x="5344781" y="3546352"/>
                <a:ext cx="208800" cy="241011"/>
              </a:xfrm>
              <a:prstGeom prst="rect">
                <a:avLst/>
              </a:prstGeom>
              <a:pattFill prst="wdUpDiag">
                <a:fgClr>
                  <a:schemeClr val="accent3"/>
                </a:fgClr>
                <a:bgClr>
                  <a:schemeClr val="bg1"/>
                </a:bgClr>
              </a:patt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0DE1085D-06C6-E37E-29B8-CF3E01130944}"/>
                  </a:ext>
                </a:extLst>
              </p:cNvPr>
              <p:cNvSpPr/>
              <p:nvPr/>
            </p:nvSpPr>
            <p:spPr>
              <a:xfrm>
                <a:off x="5553581" y="3546352"/>
                <a:ext cx="208800" cy="241011"/>
              </a:xfrm>
              <a:prstGeom prst="rect">
                <a:avLst/>
              </a:prstGeom>
              <a:pattFill prst="wdUpDiag">
                <a:fgClr>
                  <a:schemeClr val="accent3"/>
                </a:fgClr>
                <a:bgClr>
                  <a:schemeClr val="bg1"/>
                </a:bgClr>
              </a:patt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F939A9B6-AA02-5B9C-140B-7FBD0E11FBC2}"/>
                  </a:ext>
                </a:extLst>
              </p:cNvPr>
              <p:cNvSpPr/>
              <p:nvPr/>
            </p:nvSpPr>
            <p:spPr>
              <a:xfrm>
                <a:off x="8345689" y="3546352"/>
                <a:ext cx="208800" cy="241011"/>
              </a:xfrm>
              <a:prstGeom prst="rect">
                <a:avLst/>
              </a:prstGeom>
              <a:pattFill prst="wdUpDiag">
                <a:fgClr>
                  <a:schemeClr val="accent3"/>
                </a:fgClr>
                <a:bgClr>
                  <a:schemeClr val="bg1"/>
                </a:bgClr>
              </a:patt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F6CE7C2E-BF50-60B3-6D69-B333E44E7F51}"/>
                </a:ext>
              </a:extLst>
            </p:cNvPr>
            <p:cNvGrpSpPr/>
            <p:nvPr/>
          </p:nvGrpSpPr>
          <p:grpSpPr>
            <a:xfrm>
              <a:off x="1012090" y="3915757"/>
              <a:ext cx="2191758" cy="241011"/>
              <a:chOff x="1012090" y="3915757"/>
              <a:chExt cx="2191758" cy="241011"/>
            </a:xfrm>
          </p:grpSpPr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F76562CE-B892-2BDB-5822-67E69E5E2099}"/>
                  </a:ext>
                </a:extLst>
              </p:cNvPr>
              <p:cNvSpPr/>
              <p:nvPr/>
            </p:nvSpPr>
            <p:spPr>
              <a:xfrm>
                <a:off x="1012090" y="3915757"/>
                <a:ext cx="208800" cy="241011"/>
              </a:xfrm>
              <a:prstGeom prst="rect">
                <a:avLst/>
              </a:prstGeom>
              <a:pattFill prst="wdUpDiag">
                <a:fgClr>
                  <a:schemeClr val="accent3"/>
                </a:fgClr>
                <a:bgClr>
                  <a:schemeClr val="bg1"/>
                </a:bgClr>
              </a:patt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198407F5-C2D0-91A2-E5AF-F9BB9B75CF28}"/>
                  </a:ext>
                </a:extLst>
              </p:cNvPr>
              <p:cNvSpPr/>
              <p:nvPr/>
            </p:nvSpPr>
            <p:spPr>
              <a:xfrm>
                <a:off x="1220890" y="3915757"/>
                <a:ext cx="1982958" cy="2410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900" dirty="0">
                    <a:solidFill>
                      <a:schemeClr val="tx1"/>
                    </a:solidFill>
                  </a:rPr>
                  <a:t>55 / 75 cm reserved for shielding</a:t>
                </a:r>
              </a:p>
            </p:txBody>
          </p:sp>
        </p:grp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9ACBA7DF-678F-52CC-0C7D-B7919F91D9E4}"/>
              </a:ext>
            </a:extLst>
          </p:cNvPr>
          <p:cNvGrpSpPr/>
          <p:nvPr/>
        </p:nvGrpSpPr>
        <p:grpSpPr>
          <a:xfrm>
            <a:off x="1044490" y="3715363"/>
            <a:ext cx="7300145" cy="741084"/>
            <a:chOff x="1044490" y="3715363"/>
            <a:chExt cx="7300145" cy="741084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CE9374CC-884C-DB26-A5E6-3C84E35FB973}"/>
                </a:ext>
              </a:extLst>
            </p:cNvPr>
            <p:cNvGrpSpPr/>
            <p:nvPr/>
          </p:nvGrpSpPr>
          <p:grpSpPr>
            <a:xfrm>
              <a:off x="2398496" y="3715363"/>
              <a:ext cx="5946139" cy="72000"/>
              <a:chOff x="2398496" y="3715363"/>
              <a:chExt cx="5946139" cy="72000"/>
            </a:xfrm>
          </p:grpSpPr>
          <p:sp>
            <p:nvSpPr>
              <p:cNvPr id="195" name="Trapezoid 194">
                <a:extLst>
                  <a:ext uri="{FF2B5EF4-FFF2-40B4-BE49-F238E27FC236}">
                    <a16:creationId xmlns:a16="http://schemas.microsoft.com/office/drawing/2014/main" id="{F437DDFC-489D-06AA-E3D4-4E545DFEADD6}"/>
                  </a:ext>
                </a:extLst>
              </p:cNvPr>
              <p:cNvSpPr/>
              <p:nvPr/>
            </p:nvSpPr>
            <p:spPr>
              <a:xfrm>
                <a:off x="2398496" y="3715363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Trapezoid 195">
                <a:extLst>
                  <a:ext uri="{FF2B5EF4-FFF2-40B4-BE49-F238E27FC236}">
                    <a16:creationId xmlns:a16="http://schemas.microsoft.com/office/drawing/2014/main" id="{0F8EA022-9ED0-0C1B-9287-352E7230B265}"/>
                  </a:ext>
                </a:extLst>
              </p:cNvPr>
              <p:cNvSpPr/>
              <p:nvPr/>
            </p:nvSpPr>
            <p:spPr>
              <a:xfrm>
                <a:off x="3798584" y="3715363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Trapezoid 196">
                <a:extLst>
                  <a:ext uri="{FF2B5EF4-FFF2-40B4-BE49-F238E27FC236}">
                    <a16:creationId xmlns:a16="http://schemas.microsoft.com/office/drawing/2014/main" id="{74E5DE43-A464-FC8D-F692-D41BC907F511}"/>
                  </a:ext>
                </a:extLst>
              </p:cNvPr>
              <p:cNvSpPr/>
              <p:nvPr/>
            </p:nvSpPr>
            <p:spPr>
              <a:xfrm>
                <a:off x="5198672" y="3715363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" name="Trapezoid 197">
                <a:extLst>
                  <a:ext uri="{FF2B5EF4-FFF2-40B4-BE49-F238E27FC236}">
                    <a16:creationId xmlns:a16="http://schemas.microsoft.com/office/drawing/2014/main" id="{A8CE47C5-CBB1-7557-7073-1AE95FF5F516}"/>
                  </a:ext>
                </a:extLst>
              </p:cNvPr>
              <p:cNvSpPr/>
              <p:nvPr/>
            </p:nvSpPr>
            <p:spPr>
              <a:xfrm>
                <a:off x="6699653" y="3715363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" name="Trapezoid 198">
                <a:extLst>
                  <a:ext uri="{FF2B5EF4-FFF2-40B4-BE49-F238E27FC236}">
                    <a16:creationId xmlns:a16="http://schemas.microsoft.com/office/drawing/2014/main" id="{06738F0E-1BAC-90B3-CC51-27DE1D04054F}"/>
                  </a:ext>
                </a:extLst>
              </p:cNvPr>
              <p:cNvSpPr/>
              <p:nvPr/>
            </p:nvSpPr>
            <p:spPr>
              <a:xfrm>
                <a:off x="8200635" y="3715363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363902F0-77C1-658D-49A4-B7A715331BC5}"/>
                </a:ext>
              </a:extLst>
            </p:cNvPr>
            <p:cNvGrpSpPr/>
            <p:nvPr/>
          </p:nvGrpSpPr>
          <p:grpSpPr>
            <a:xfrm>
              <a:off x="1044490" y="4215436"/>
              <a:ext cx="2159358" cy="241011"/>
              <a:chOff x="1044490" y="4215436"/>
              <a:chExt cx="2159358" cy="241011"/>
            </a:xfrm>
          </p:grpSpPr>
          <p:sp>
            <p:nvSpPr>
              <p:cNvPr id="205" name="Trapezoid 204">
                <a:extLst>
                  <a:ext uri="{FF2B5EF4-FFF2-40B4-BE49-F238E27FC236}">
                    <a16:creationId xmlns:a16="http://schemas.microsoft.com/office/drawing/2014/main" id="{F7E5457B-12DB-948A-B57B-7C0AE004E5F6}"/>
                  </a:ext>
                </a:extLst>
              </p:cNvPr>
              <p:cNvSpPr/>
              <p:nvPr/>
            </p:nvSpPr>
            <p:spPr>
              <a:xfrm>
                <a:off x="1044490" y="4299942"/>
                <a:ext cx="144000" cy="72000"/>
              </a:xfrm>
              <a:prstGeom prst="trapezoid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DA3E19C4-3BFB-C878-2964-0B44184CA537}"/>
                  </a:ext>
                </a:extLst>
              </p:cNvPr>
              <p:cNvSpPr/>
              <p:nvPr/>
            </p:nvSpPr>
            <p:spPr>
              <a:xfrm>
                <a:off x="1220890" y="4215436"/>
                <a:ext cx="1982958" cy="2410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900" dirty="0">
                    <a:solidFill>
                      <a:schemeClr val="tx1"/>
                    </a:solidFill>
                  </a:rPr>
                  <a:t>Synchrotron radiation absorber</a:t>
                </a:r>
              </a:p>
            </p:txBody>
          </p:sp>
        </p:grpSp>
      </p:grpSp>
      <p:sp>
        <p:nvSpPr>
          <p:cNvPr id="214" name="Text Placeholder 30">
            <a:extLst>
              <a:ext uri="{FF2B5EF4-FFF2-40B4-BE49-F238E27FC236}">
                <a16:creationId xmlns:a16="http://schemas.microsoft.com/office/drawing/2014/main" id="{45C2E7BC-CA5F-63DC-2125-CEADBA496E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745550"/>
            <a:ext cx="4023000" cy="2747250"/>
          </a:xfrm>
        </p:spPr>
        <p:txBody>
          <a:bodyPr/>
          <a:lstStyle/>
          <a:p>
            <a:r>
              <a:rPr lang="en-GB" dirty="0"/>
              <a:t>Arc dipoles: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2 magnet split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12 m + {7.74 m, 9.19 m, 10.69 m}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17 cm interconnection gap</a:t>
            </a:r>
          </a:p>
        </p:txBody>
      </p:sp>
      <p:sp>
        <p:nvSpPr>
          <p:cNvPr id="217" name="!!abpla">
            <a:extLst>
              <a:ext uri="{FF2B5EF4-FFF2-40B4-BE49-F238E27FC236}">
                <a16:creationId xmlns:a16="http://schemas.microsoft.com/office/drawing/2014/main" id="{1D78656B-E2BE-735D-5895-61256A8FB908}"/>
              </a:ext>
            </a:extLst>
          </p:cNvPr>
          <p:cNvSpPr txBox="1">
            <a:spLocks/>
          </p:cNvSpPr>
          <p:nvPr/>
        </p:nvSpPr>
        <p:spPr>
          <a:xfrm>
            <a:off x="2411760" y="1404598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– Absorber Placement </a:t>
            </a:r>
          </a:p>
        </p:txBody>
      </p:sp>
      <p:pic>
        <p:nvPicPr>
          <p:cNvPr id="218" name="Picture 217">
            <a:extLst>
              <a:ext uri="{FF2B5EF4-FFF2-40B4-BE49-F238E27FC236}">
                <a16:creationId xmlns:a16="http://schemas.microsoft.com/office/drawing/2014/main" id="{376AE15B-25BA-6555-22E7-3A95439948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4845168" y="1236461"/>
            <a:ext cx="3996970" cy="1995434"/>
          </a:xfrm>
          <a:prstGeom prst="rect">
            <a:avLst/>
          </a:prstGeom>
        </p:spPr>
      </p:pic>
      <p:sp>
        <p:nvSpPr>
          <p:cNvPr id="251" name="Flowchart: Connector 250">
            <a:extLst>
              <a:ext uri="{FF2B5EF4-FFF2-40B4-BE49-F238E27FC236}">
                <a16:creationId xmlns:a16="http://schemas.microsoft.com/office/drawing/2014/main" id="{8196B3F3-B6E9-128B-1496-E5A1CA324D8F}"/>
              </a:ext>
            </a:extLst>
          </p:cNvPr>
          <p:cNvSpPr/>
          <p:nvPr/>
        </p:nvSpPr>
        <p:spPr>
          <a:xfrm>
            <a:off x="5679000" y="1468445"/>
            <a:ext cx="1533752" cy="1533752"/>
          </a:xfrm>
          <a:prstGeom prst="flowChartConnector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8" name="Text Placeholder 18">
            <a:extLst>
              <a:ext uri="{FF2B5EF4-FFF2-40B4-BE49-F238E27FC236}">
                <a16:creationId xmlns:a16="http://schemas.microsoft.com/office/drawing/2014/main" id="{864AADCC-2631-A81D-F450-CCB3BE8CF732}"/>
              </a:ext>
            </a:extLst>
          </p:cNvPr>
          <p:cNvSpPr txBox="1">
            <a:spLocks/>
          </p:cNvSpPr>
          <p:nvPr/>
        </p:nvSpPr>
        <p:spPr>
          <a:xfrm>
            <a:off x="0" y="4801950"/>
            <a:ext cx="4023122" cy="341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500" dirty="0"/>
          </a:p>
          <a:p>
            <a:r>
              <a:rPr lang="en-GB" sz="500" dirty="0">
                <a:hlinkClick r:id="rId4"/>
              </a:rPr>
              <a:t>M. Ady, </a:t>
            </a:r>
            <a:r>
              <a:rPr lang="en-GB" sz="500" i="1" dirty="0">
                <a:hlinkClick r:id="rId4"/>
              </a:rPr>
              <a:t>Comparison criteria for GHC vs </a:t>
            </a:r>
            <a:r>
              <a:rPr lang="en-GB" sz="500" i="1" dirty="0" err="1">
                <a:hlinkClick r:id="rId4"/>
              </a:rPr>
              <a:t>LCC:Vacuum</a:t>
            </a:r>
            <a:r>
              <a:rPr lang="en-GB" sz="500" dirty="0">
                <a:hlinkClick r:id="rId4"/>
              </a:rPr>
              <a:t>, 8</a:t>
            </a:r>
            <a:r>
              <a:rPr lang="en-GB" sz="500" baseline="30000" dirty="0">
                <a:hlinkClick r:id="rId4"/>
              </a:rPr>
              <a:t>th</a:t>
            </a:r>
            <a:r>
              <a:rPr lang="en-GB" sz="500" dirty="0">
                <a:hlinkClick r:id="rId4"/>
              </a:rPr>
              <a:t> Meeting of the FCC-ee Layout and Optics Design</a:t>
            </a:r>
            <a:endParaRPr lang="en-GB" sz="5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258455E-14CE-210B-E644-C0A212723A50}"/>
              </a:ext>
            </a:extLst>
          </p:cNvPr>
          <p:cNvCxnSpPr>
            <a:cxnSpLocks/>
          </p:cNvCxnSpPr>
          <p:nvPr/>
        </p:nvCxnSpPr>
        <p:spPr>
          <a:xfrm flipH="1">
            <a:off x="7201077" y="2234177"/>
            <a:ext cx="122820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 w="sm" len="sm"/>
            <a:tailEnd type="stealth" w="sm" len="sm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E38EEAD-D80D-E8DD-43A4-A18C6055AD6B}"/>
              </a:ext>
            </a:extLst>
          </p:cNvPr>
          <p:cNvSpPr txBox="1"/>
          <p:nvPr/>
        </p:nvSpPr>
        <p:spPr>
          <a:xfrm rot="60000">
            <a:off x="6702463" y="1792837"/>
            <a:ext cx="47961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00" b="1" dirty="0"/>
              <a:t>- 3.25 mm</a:t>
            </a:r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1F4E426E-6AEB-C1BC-88E1-011C56A8E566}"/>
              </a:ext>
            </a:extLst>
          </p:cNvPr>
          <p:cNvCxnSpPr>
            <a:cxnSpLocks/>
          </p:cNvCxnSpPr>
          <p:nvPr/>
        </p:nvCxnSpPr>
        <p:spPr>
          <a:xfrm rot="16200000" flipH="1">
            <a:off x="6944345" y="1917262"/>
            <a:ext cx="315612" cy="307775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A1BE6BA-17E9-A034-25AE-E7DAEEC33FC2}"/>
              </a:ext>
            </a:extLst>
          </p:cNvPr>
          <p:cNvSpPr txBox="1"/>
          <p:nvPr/>
        </p:nvSpPr>
        <p:spPr>
          <a:xfrm>
            <a:off x="6529758" y="1883589"/>
            <a:ext cx="495649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00" b="1" dirty="0"/>
              <a:t>+ 0.75 mm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2CCE400-0E00-57B2-7D64-EC5F89D28F6B}"/>
              </a:ext>
            </a:extLst>
          </p:cNvPr>
          <p:cNvCxnSpPr>
            <a:cxnSpLocks/>
          </p:cNvCxnSpPr>
          <p:nvPr/>
        </p:nvCxnSpPr>
        <p:spPr>
          <a:xfrm flipH="1">
            <a:off x="7104825" y="2317702"/>
            <a:ext cx="104153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 w="sm" len="sm"/>
            <a:tailEnd type="stealth" w="sm" len="sm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" name="Connector: Curved 2">
            <a:extLst>
              <a:ext uri="{FF2B5EF4-FFF2-40B4-BE49-F238E27FC236}">
                <a16:creationId xmlns:a16="http://schemas.microsoft.com/office/drawing/2014/main" id="{3784B0F3-E6F0-C627-93EC-D02E6761F070}"/>
              </a:ext>
            </a:extLst>
          </p:cNvPr>
          <p:cNvCxnSpPr>
            <a:cxnSpLocks/>
          </p:cNvCxnSpPr>
          <p:nvPr/>
        </p:nvCxnSpPr>
        <p:spPr>
          <a:xfrm rot="16200000" flipH="1">
            <a:off x="6847955" y="2006009"/>
            <a:ext cx="315612" cy="307775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3F2CAF5-DD33-74E8-4FBE-D27279C4FD48}"/>
              </a:ext>
            </a:extLst>
          </p:cNvPr>
          <p:cNvCxnSpPr>
            <a:cxnSpLocks/>
          </p:cNvCxnSpPr>
          <p:nvPr/>
        </p:nvCxnSpPr>
        <p:spPr>
          <a:xfrm flipV="1">
            <a:off x="2471068" y="3613929"/>
            <a:ext cx="0" cy="132514"/>
          </a:xfrm>
          <a:prstGeom prst="straightConnector1">
            <a:avLst/>
          </a:prstGeom>
          <a:ln w="28575">
            <a:headEnd type="non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3C48CE4-F9D1-A865-E680-893196C2CC92}"/>
              </a:ext>
            </a:extLst>
          </p:cNvPr>
          <p:cNvSpPr txBox="1"/>
          <p:nvPr/>
        </p:nvSpPr>
        <p:spPr>
          <a:xfrm>
            <a:off x="6434760" y="2763507"/>
            <a:ext cx="197522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b="1" dirty="0"/>
              <a:t>Hybrid solution: 4+1</a:t>
            </a:r>
          </a:p>
        </p:txBody>
      </p:sp>
    </p:spTree>
    <p:extLst>
      <p:ext uri="{BB962C8B-B14F-4D97-AF65-F5344CB8AC3E}">
        <p14:creationId xmlns:p14="http://schemas.microsoft.com/office/powerpoint/2010/main" val="23170203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D20CD-C3AB-6A3A-EDB7-C98C9D4B2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9280FB24-8818-2860-715C-5CC9A00B56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9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189F419D-06FA-1EE9-8E99-B199C8F9E9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Arc dipoles: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3 magnet split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9.06 m + 9.06 m  + 9.06 m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17 cm interconnection gap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33C57D-FB81-8F17-749C-0BF616CA4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Layout Overview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2ECC7ED5-64FD-EA60-2447-7731EFD7F3E2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5C2A8DC6-5311-6CC5-22C9-5777AE2A9163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12F25FFD-DAF5-E48B-6943-E69F71EACB9D}"/>
              </a:ext>
            </a:extLst>
          </p:cNvPr>
          <p:cNvSpPr txBox="1">
            <a:spLocks/>
          </p:cNvSpPr>
          <p:nvPr/>
        </p:nvSpPr>
        <p:spPr>
          <a:xfrm>
            <a:off x="4678199" y="1404598"/>
            <a:ext cx="4139681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</a:t>
            </a:r>
            <a:r>
              <a:rPr lang="en-GB" b="0" dirty="0"/>
              <a:t>ocal </a:t>
            </a:r>
            <a:r>
              <a:rPr lang="en-GB" dirty="0"/>
              <a:t>C</a:t>
            </a:r>
            <a:r>
              <a:rPr lang="en-GB" b="0" dirty="0"/>
              <a:t>hromatic </a:t>
            </a:r>
            <a:r>
              <a:rPr lang="en-GB" dirty="0"/>
              <a:t>C</a:t>
            </a:r>
            <a:r>
              <a:rPr lang="en-GB" b="0" dirty="0"/>
              <a:t>orrection</a:t>
            </a:r>
          </a:p>
        </p:txBody>
      </p:sp>
      <p:grpSp>
        <p:nvGrpSpPr>
          <p:cNvPr id="187" name="!!LCC">
            <a:extLst>
              <a:ext uri="{FF2B5EF4-FFF2-40B4-BE49-F238E27FC236}">
                <a16:creationId xmlns:a16="http://schemas.microsoft.com/office/drawing/2014/main" id="{4451DD0E-3598-1636-4A6B-DAD37786C97F}"/>
              </a:ext>
            </a:extLst>
          </p:cNvPr>
          <p:cNvGrpSpPr/>
          <p:nvPr/>
        </p:nvGrpSpPr>
        <p:grpSpPr>
          <a:xfrm>
            <a:off x="113719" y="3546350"/>
            <a:ext cx="8704162" cy="241011"/>
            <a:chOff x="20946" y="4083918"/>
            <a:chExt cx="8704162" cy="241011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ED0E384B-EEB0-FA97-D58B-4EBC26D07D19}"/>
                </a:ext>
              </a:extLst>
            </p:cNvPr>
            <p:cNvGrpSpPr/>
            <p:nvPr/>
          </p:nvGrpSpPr>
          <p:grpSpPr>
            <a:xfrm>
              <a:off x="440325" y="4083918"/>
              <a:ext cx="8284783" cy="241011"/>
              <a:chOff x="440325" y="3446757"/>
              <a:chExt cx="8284783" cy="241011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78CA4037-0EBD-00E7-83CA-32CC59D53118}"/>
                  </a:ext>
                </a:extLst>
              </p:cNvPr>
              <p:cNvSpPr/>
              <p:nvPr/>
            </p:nvSpPr>
            <p:spPr>
              <a:xfrm>
                <a:off x="1091983" y="3446757"/>
                <a:ext cx="2545200" cy="241011"/>
              </a:xfrm>
              <a:prstGeom prst="rect">
                <a:avLst/>
              </a:prstGeom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5">
                        <a:lumMod val="5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8330D0B8-EC7A-768C-C901-E29222FDC172}"/>
                  </a:ext>
                </a:extLst>
              </p:cNvPr>
              <p:cNvSpPr/>
              <p:nvPr/>
            </p:nvSpPr>
            <p:spPr>
              <a:xfrm>
                <a:off x="3637183" y="3446757"/>
                <a:ext cx="2545200" cy="241011"/>
              </a:xfrm>
              <a:prstGeom prst="rect">
                <a:avLst/>
              </a:prstGeom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5">
                        <a:lumMod val="5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0D1C2461-1AE8-C964-9C29-50F887E77040}"/>
                  </a:ext>
                </a:extLst>
              </p:cNvPr>
              <p:cNvSpPr/>
              <p:nvPr/>
            </p:nvSpPr>
            <p:spPr>
              <a:xfrm>
                <a:off x="6179908" y="3446757"/>
                <a:ext cx="2545200" cy="241011"/>
              </a:xfrm>
              <a:prstGeom prst="rect">
                <a:avLst/>
              </a:prstGeom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5">
                        <a:lumMod val="5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18712CC4-E03D-2808-02F8-E7CD27098A49}"/>
                  </a:ext>
                </a:extLst>
              </p:cNvPr>
              <p:cNvSpPr/>
              <p:nvPr/>
            </p:nvSpPr>
            <p:spPr>
              <a:xfrm>
                <a:off x="440325" y="3446757"/>
                <a:ext cx="504000" cy="24101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Q</a:t>
                </a:r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1B55993B-268B-A627-350E-A0A4C8214E06}"/>
                  </a:ext>
                </a:extLst>
              </p:cNvPr>
              <p:cNvSpPr/>
              <p:nvPr/>
            </p:nvSpPr>
            <p:spPr>
              <a:xfrm>
                <a:off x="946324" y="3446757"/>
                <a:ext cx="145659" cy="241011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4">
                        <a:lumMod val="50000"/>
                      </a:schemeClr>
                    </a:solidFill>
                  </a:rPr>
                  <a:t>S</a:t>
                </a:r>
              </a:p>
            </p:txBody>
          </p:sp>
        </p:grpSp>
        <p:sp>
          <p:nvSpPr>
            <p:cNvPr id="184" name="Text Placeholder 4">
              <a:extLst>
                <a:ext uri="{FF2B5EF4-FFF2-40B4-BE49-F238E27FC236}">
                  <a16:creationId xmlns:a16="http://schemas.microsoft.com/office/drawing/2014/main" id="{1936CF28-EFE6-B8A4-348D-B2596CE5B5AE}"/>
                </a:ext>
              </a:extLst>
            </p:cNvPr>
            <p:cNvSpPr txBox="1">
              <a:spLocks/>
            </p:cNvSpPr>
            <p:nvPr/>
          </p:nvSpPr>
          <p:spPr>
            <a:xfrm>
              <a:off x="20946" y="4086413"/>
              <a:ext cx="412854" cy="2360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4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en-GB" sz="800" dirty="0"/>
                <a:t>LCC</a:t>
              </a:r>
              <a:endParaRPr lang="en-GB" sz="800" b="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EC80433-1D56-9CF8-0558-46462EAA6F22}"/>
              </a:ext>
            </a:extLst>
          </p:cNvPr>
          <p:cNvGrpSpPr/>
          <p:nvPr/>
        </p:nvGrpSpPr>
        <p:grpSpPr>
          <a:xfrm>
            <a:off x="1012090" y="3915757"/>
            <a:ext cx="2191758" cy="241011"/>
            <a:chOff x="1012090" y="3915757"/>
            <a:chExt cx="2191758" cy="24101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2293905-361E-832D-D138-DFAEF3C72FC4}"/>
                </a:ext>
              </a:extLst>
            </p:cNvPr>
            <p:cNvSpPr/>
            <p:nvPr/>
          </p:nvSpPr>
          <p:spPr>
            <a:xfrm>
              <a:off x="1012090" y="3915757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64F668-B612-7204-4C6D-1588727C74EF}"/>
                </a:ext>
              </a:extLst>
            </p:cNvPr>
            <p:cNvSpPr/>
            <p:nvPr/>
          </p:nvSpPr>
          <p:spPr>
            <a:xfrm>
              <a:off x="1220890" y="3915757"/>
              <a:ext cx="1982958" cy="2410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900" dirty="0">
                  <a:solidFill>
                    <a:schemeClr val="tx1"/>
                  </a:solidFill>
                </a:rPr>
                <a:t>55 / 75 cm reserved for shielding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74A47E-54B3-6573-C147-8D6927A4B048}"/>
              </a:ext>
            </a:extLst>
          </p:cNvPr>
          <p:cNvGrpSpPr/>
          <p:nvPr/>
        </p:nvGrpSpPr>
        <p:grpSpPr>
          <a:xfrm>
            <a:off x="1184756" y="3546352"/>
            <a:ext cx="7633124" cy="241011"/>
            <a:chOff x="1184756" y="3546352"/>
            <a:chExt cx="7633124" cy="241011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B6904FC-4C55-2F9F-0765-94B147CE48FE}"/>
                </a:ext>
              </a:extLst>
            </p:cNvPr>
            <p:cNvSpPr/>
            <p:nvPr/>
          </p:nvSpPr>
          <p:spPr>
            <a:xfrm>
              <a:off x="1184756" y="3546352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CCF5C89-FECE-8877-B64A-217F82430EAC}"/>
                </a:ext>
              </a:extLst>
            </p:cNvPr>
            <p:cNvSpPr/>
            <p:nvPr/>
          </p:nvSpPr>
          <p:spPr>
            <a:xfrm>
              <a:off x="3728902" y="3546352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6FB6ECB-B667-3358-7140-91DBF2AE0034}"/>
                </a:ext>
              </a:extLst>
            </p:cNvPr>
            <p:cNvSpPr/>
            <p:nvPr/>
          </p:nvSpPr>
          <p:spPr>
            <a:xfrm>
              <a:off x="6062827" y="3546352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864052-CB41-D1B2-A9DC-17E66E5A56C0}"/>
                </a:ext>
              </a:extLst>
            </p:cNvPr>
            <p:cNvSpPr/>
            <p:nvPr/>
          </p:nvSpPr>
          <p:spPr>
            <a:xfrm>
              <a:off x="8609080" y="3546352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79E0A66-D04E-9C2E-46B0-F20C7048A058}"/>
                </a:ext>
              </a:extLst>
            </p:cNvPr>
            <p:cNvSpPr/>
            <p:nvPr/>
          </p:nvSpPr>
          <p:spPr>
            <a:xfrm>
              <a:off x="3521306" y="3546352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B7009B4-12B1-C491-BCF4-5254769D0F25}"/>
                </a:ext>
              </a:extLst>
            </p:cNvPr>
            <p:cNvSpPr/>
            <p:nvPr/>
          </p:nvSpPr>
          <p:spPr>
            <a:xfrm>
              <a:off x="6271627" y="3546352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D2FE25D-6AB2-FAD4-F135-5AD7F63A78B0}"/>
              </a:ext>
            </a:extLst>
          </p:cNvPr>
          <p:cNvGrpSpPr/>
          <p:nvPr/>
        </p:nvGrpSpPr>
        <p:grpSpPr>
          <a:xfrm>
            <a:off x="1044490" y="4215436"/>
            <a:ext cx="2159358" cy="241011"/>
            <a:chOff x="1044490" y="4215436"/>
            <a:chExt cx="2159358" cy="241011"/>
          </a:xfrm>
        </p:grpSpPr>
        <p:sp>
          <p:nvSpPr>
            <p:cNvPr id="29" name="Trapezoid 28">
              <a:extLst>
                <a:ext uri="{FF2B5EF4-FFF2-40B4-BE49-F238E27FC236}">
                  <a16:creationId xmlns:a16="http://schemas.microsoft.com/office/drawing/2014/main" id="{ED87C53F-944B-BBE6-DB72-DDBA3C03503A}"/>
                </a:ext>
              </a:extLst>
            </p:cNvPr>
            <p:cNvSpPr/>
            <p:nvPr/>
          </p:nvSpPr>
          <p:spPr>
            <a:xfrm>
              <a:off x="1044490" y="4299942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41697C4-6FB1-BCB8-CAA4-93A4C854FDB9}"/>
                </a:ext>
              </a:extLst>
            </p:cNvPr>
            <p:cNvSpPr/>
            <p:nvPr/>
          </p:nvSpPr>
          <p:spPr>
            <a:xfrm>
              <a:off x="1220890" y="4215436"/>
              <a:ext cx="1982958" cy="2410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900" dirty="0">
                  <a:solidFill>
                    <a:schemeClr val="tx1"/>
                  </a:solidFill>
                </a:rPr>
                <a:t>Synchrotron radiation absorber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C5356C-E78A-7341-A787-C914FC3FA51C}"/>
              </a:ext>
            </a:extLst>
          </p:cNvPr>
          <p:cNvGrpSpPr/>
          <p:nvPr/>
        </p:nvGrpSpPr>
        <p:grpSpPr>
          <a:xfrm>
            <a:off x="1397214" y="3715363"/>
            <a:ext cx="7207594" cy="72000"/>
            <a:chOff x="1397214" y="3715363"/>
            <a:chExt cx="7207594" cy="72000"/>
          </a:xfrm>
        </p:grpSpPr>
        <p:sp>
          <p:nvSpPr>
            <p:cNvPr id="35" name="Trapezoid 34">
              <a:extLst>
                <a:ext uri="{FF2B5EF4-FFF2-40B4-BE49-F238E27FC236}">
                  <a16:creationId xmlns:a16="http://schemas.microsoft.com/office/drawing/2014/main" id="{97822143-CC82-2041-C874-5AA0D004B479}"/>
                </a:ext>
              </a:extLst>
            </p:cNvPr>
            <p:cNvSpPr/>
            <p:nvPr/>
          </p:nvSpPr>
          <p:spPr>
            <a:xfrm>
              <a:off x="1397214" y="371536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rapezoid 35">
              <a:extLst>
                <a:ext uri="{FF2B5EF4-FFF2-40B4-BE49-F238E27FC236}">
                  <a16:creationId xmlns:a16="http://schemas.microsoft.com/office/drawing/2014/main" id="{CC81803F-EF81-42B8-41EE-41E0CFF506DD}"/>
                </a:ext>
              </a:extLst>
            </p:cNvPr>
            <p:cNvSpPr/>
            <p:nvPr/>
          </p:nvSpPr>
          <p:spPr>
            <a:xfrm>
              <a:off x="2809933" y="371536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rapezoid 36">
              <a:extLst>
                <a:ext uri="{FF2B5EF4-FFF2-40B4-BE49-F238E27FC236}">
                  <a16:creationId xmlns:a16="http://schemas.microsoft.com/office/drawing/2014/main" id="{5AA3C630-EDDD-A02F-E594-888E6A331C19}"/>
                </a:ext>
              </a:extLst>
            </p:cNvPr>
            <p:cNvSpPr/>
            <p:nvPr/>
          </p:nvSpPr>
          <p:spPr>
            <a:xfrm>
              <a:off x="5635371" y="371536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rapezoid 37">
              <a:extLst>
                <a:ext uri="{FF2B5EF4-FFF2-40B4-BE49-F238E27FC236}">
                  <a16:creationId xmlns:a16="http://schemas.microsoft.com/office/drawing/2014/main" id="{D659647B-32A2-F1C0-6C1F-7C1C0D20F702}"/>
                </a:ext>
              </a:extLst>
            </p:cNvPr>
            <p:cNvSpPr/>
            <p:nvPr/>
          </p:nvSpPr>
          <p:spPr>
            <a:xfrm>
              <a:off x="7048090" y="371536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rapezoid 38">
              <a:extLst>
                <a:ext uri="{FF2B5EF4-FFF2-40B4-BE49-F238E27FC236}">
                  <a16:creationId xmlns:a16="http://schemas.microsoft.com/office/drawing/2014/main" id="{EF6E0F30-8FFA-81CD-5AF9-8895A65D12DC}"/>
                </a:ext>
              </a:extLst>
            </p:cNvPr>
            <p:cNvSpPr/>
            <p:nvPr/>
          </p:nvSpPr>
          <p:spPr>
            <a:xfrm>
              <a:off x="8460808" y="371536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rapezoid 41">
              <a:extLst>
                <a:ext uri="{FF2B5EF4-FFF2-40B4-BE49-F238E27FC236}">
                  <a16:creationId xmlns:a16="http://schemas.microsoft.com/office/drawing/2014/main" id="{B1C479DE-B4F2-AA96-7C94-9D619CDB5680}"/>
                </a:ext>
              </a:extLst>
            </p:cNvPr>
            <p:cNvSpPr/>
            <p:nvPr/>
          </p:nvSpPr>
          <p:spPr>
            <a:xfrm>
              <a:off x="4222652" y="371536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6C2C663B-44B7-F926-3115-24666ED9CA0B}"/>
              </a:ext>
            </a:extLst>
          </p:cNvPr>
          <p:cNvSpPr txBox="1">
            <a:spLocks/>
          </p:cNvSpPr>
          <p:nvPr/>
        </p:nvSpPr>
        <p:spPr>
          <a:xfrm>
            <a:off x="0" y="4801950"/>
            <a:ext cx="4023122" cy="341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500" dirty="0"/>
          </a:p>
          <a:p>
            <a:r>
              <a:rPr lang="en-GB" sz="500" dirty="0">
                <a:hlinkClick r:id="rId3"/>
              </a:rPr>
              <a:t>M. Ady, </a:t>
            </a:r>
            <a:r>
              <a:rPr lang="en-GB" sz="500" i="1" dirty="0">
                <a:hlinkClick r:id="rId3"/>
              </a:rPr>
              <a:t>Comparison criteria for GHC vs </a:t>
            </a:r>
            <a:r>
              <a:rPr lang="en-GB" sz="500" i="1" dirty="0" err="1">
                <a:hlinkClick r:id="rId3"/>
              </a:rPr>
              <a:t>LCC:Vacuum</a:t>
            </a:r>
            <a:r>
              <a:rPr lang="en-GB" sz="500" dirty="0">
                <a:hlinkClick r:id="rId3"/>
              </a:rPr>
              <a:t>, 8</a:t>
            </a:r>
            <a:r>
              <a:rPr lang="en-GB" sz="500" baseline="30000" dirty="0">
                <a:hlinkClick r:id="rId3"/>
              </a:rPr>
              <a:t>th</a:t>
            </a:r>
            <a:r>
              <a:rPr lang="en-GB" sz="500" dirty="0">
                <a:hlinkClick r:id="rId3"/>
              </a:rPr>
              <a:t> Meeting of the FCC-ee Layout and Optics Design</a:t>
            </a:r>
            <a:endParaRPr lang="en-GB" sz="500" dirty="0"/>
          </a:p>
        </p:txBody>
      </p:sp>
      <p:sp>
        <p:nvSpPr>
          <p:cNvPr id="45" name="!!abpla">
            <a:extLst>
              <a:ext uri="{FF2B5EF4-FFF2-40B4-BE49-F238E27FC236}">
                <a16:creationId xmlns:a16="http://schemas.microsoft.com/office/drawing/2014/main" id="{630C025D-A4CD-6D06-40C8-DC21BA61A8BD}"/>
              </a:ext>
            </a:extLst>
          </p:cNvPr>
          <p:cNvSpPr txBox="1">
            <a:spLocks/>
          </p:cNvSpPr>
          <p:nvPr/>
        </p:nvSpPr>
        <p:spPr>
          <a:xfrm>
            <a:off x="6878539" y="1404598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– Absorber Placement 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54E3029-6711-8FED-3829-56BC6697E6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376106" y="1236461"/>
            <a:ext cx="3996970" cy="1995434"/>
          </a:xfrm>
          <a:prstGeom prst="rect">
            <a:avLst/>
          </a:prstGeom>
        </p:spPr>
      </p:pic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242D7094-0CFF-9A67-743F-64589E5E1B6F}"/>
              </a:ext>
            </a:extLst>
          </p:cNvPr>
          <p:cNvSpPr/>
          <p:nvPr/>
        </p:nvSpPr>
        <p:spPr>
          <a:xfrm>
            <a:off x="1209938" y="1468445"/>
            <a:ext cx="1533752" cy="1533752"/>
          </a:xfrm>
          <a:prstGeom prst="flowChartConnector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8AE8D4-E0B1-1795-5533-48A42F7B7D25}"/>
              </a:ext>
            </a:extLst>
          </p:cNvPr>
          <p:cNvCxnSpPr>
            <a:cxnSpLocks/>
          </p:cNvCxnSpPr>
          <p:nvPr/>
        </p:nvCxnSpPr>
        <p:spPr>
          <a:xfrm flipH="1">
            <a:off x="2732015" y="2234177"/>
            <a:ext cx="122820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 w="sm" len="sm"/>
            <a:tailEnd type="stealth" w="sm" len="sm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71300AB3-67A4-D1F0-6B83-7E848BA2656D}"/>
              </a:ext>
            </a:extLst>
          </p:cNvPr>
          <p:cNvSpPr txBox="1"/>
          <p:nvPr/>
        </p:nvSpPr>
        <p:spPr>
          <a:xfrm rot="60000">
            <a:off x="2233401" y="1792837"/>
            <a:ext cx="47961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00" b="1" dirty="0"/>
              <a:t>- 3.25 mm</a:t>
            </a:r>
          </a:p>
        </p:txBody>
      </p:sp>
      <p:cxnSp>
        <p:nvCxnSpPr>
          <p:cNvPr id="48" name="Connector: Curved 47">
            <a:extLst>
              <a:ext uri="{FF2B5EF4-FFF2-40B4-BE49-F238E27FC236}">
                <a16:creationId xmlns:a16="http://schemas.microsoft.com/office/drawing/2014/main" id="{09875AF3-8661-0DB1-EBE4-83B26A6F910F}"/>
              </a:ext>
            </a:extLst>
          </p:cNvPr>
          <p:cNvCxnSpPr>
            <a:cxnSpLocks/>
          </p:cNvCxnSpPr>
          <p:nvPr/>
        </p:nvCxnSpPr>
        <p:spPr>
          <a:xfrm rot="16200000" flipH="1">
            <a:off x="2475283" y="1917262"/>
            <a:ext cx="315612" cy="307775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1288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59796C-683C-670C-32AD-0DB2F563D8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65898046-3FB0-98A7-2434-66718BE3FE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Arc dipoles: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2 magnet split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12 m + {7.74 m, 9.19 m, 10.69 m}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17 cm interconnection gap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Quantity: 5680</a:t>
            </a:r>
          </a:p>
          <a:p>
            <a:pPr lvl="1" indent="0">
              <a:buNone/>
            </a:pPr>
            <a:endParaRPr lang="en-GB" dirty="0"/>
          </a:p>
          <a:p>
            <a:r>
              <a:rPr lang="en-GB" dirty="0"/>
              <a:t>Absorbers: 14200 / beam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13064 – nominal position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1136 – 4 mm closer towards beam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651AB042-21D9-A9E3-EFD3-60C776B402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10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36135D-C4CB-5F7F-3454-C530FD06F7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G</a:t>
            </a:r>
            <a:r>
              <a:rPr lang="en-GB" b="0" dirty="0"/>
              <a:t>lobal </a:t>
            </a:r>
            <a:r>
              <a:rPr lang="en-GB" dirty="0"/>
              <a:t>H</a:t>
            </a:r>
            <a:r>
              <a:rPr lang="en-GB" b="0" dirty="0"/>
              <a:t>ybrid </a:t>
            </a:r>
            <a:r>
              <a:rPr lang="en-GB" dirty="0"/>
              <a:t>C</a:t>
            </a:r>
            <a:r>
              <a:rPr lang="en-GB" b="0" dirty="0"/>
              <a:t>orrection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7B006AE4-332F-FF04-D4F2-12037D0D6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Arc dipoles: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3 magnet split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9.06 m + 9.06 m  + 9.06 m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17 cm interconnection gap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Quantity: 6624</a:t>
            </a:r>
          </a:p>
          <a:p>
            <a:endParaRPr lang="en-GB" dirty="0"/>
          </a:p>
          <a:p>
            <a:r>
              <a:rPr lang="en-GB" dirty="0"/>
              <a:t>Absorbers: 13248 / beam</a:t>
            </a:r>
          </a:p>
          <a:p>
            <a:pPr marL="414450" lvl="1" indent="-171450">
              <a:buFont typeface="Wingdings" panose="05000000000000000000" pitchFamily="2" charset="2"/>
              <a:buChar char="§"/>
            </a:pPr>
            <a:r>
              <a:rPr lang="en-GB" sz="1000" dirty="0"/>
              <a:t>13248 – nominal position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64BB70-7CED-A54A-1222-65D540703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Layout Overview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A586D35F-1DEB-688A-1B20-14F7098F2A59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D42FDF1B-522D-92AA-2703-D6A787D4626D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687F8A10-5DF6-8C0A-2BB6-1A2641B91BCD}"/>
              </a:ext>
            </a:extLst>
          </p:cNvPr>
          <p:cNvSpPr txBox="1">
            <a:spLocks/>
          </p:cNvSpPr>
          <p:nvPr/>
        </p:nvSpPr>
        <p:spPr>
          <a:xfrm>
            <a:off x="4678200" y="1404598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</a:t>
            </a:r>
            <a:r>
              <a:rPr lang="en-GB" b="0" dirty="0"/>
              <a:t>ocal </a:t>
            </a:r>
            <a:r>
              <a:rPr lang="en-GB" dirty="0"/>
              <a:t>C</a:t>
            </a:r>
            <a:r>
              <a:rPr lang="en-GB" b="0" dirty="0"/>
              <a:t>hromatic </a:t>
            </a:r>
            <a:r>
              <a:rPr lang="en-GB" dirty="0"/>
              <a:t>C</a:t>
            </a:r>
            <a:r>
              <a:rPr lang="en-GB" b="0" dirty="0"/>
              <a:t>orrection</a:t>
            </a:r>
          </a:p>
        </p:txBody>
      </p:sp>
      <p:grpSp>
        <p:nvGrpSpPr>
          <p:cNvPr id="186" name="!!GHC">
            <a:extLst>
              <a:ext uri="{FF2B5EF4-FFF2-40B4-BE49-F238E27FC236}">
                <a16:creationId xmlns:a16="http://schemas.microsoft.com/office/drawing/2014/main" id="{BC648AC5-3EE2-D1C3-C7A2-8123204B603C}"/>
              </a:ext>
            </a:extLst>
          </p:cNvPr>
          <p:cNvGrpSpPr/>
          <p:nvPr/>
        </p:nvGrpSpPr>
        <p:grpSpPr>
          <a:xfrm>
            <a:off x="20946" y="3765504"/>
            <a:ext cx="7964979" cy="241012"/>
            <a:chOff x="20946" y="3546351"/>
            <a:chExt cx="7964979" cy="241012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6F8E44E5-8B84-D11C-47AB-D1055A88C837}"/>
                </a:ext>
              </a:extLst>
            </p:cNvPr>
            <p:cNvGrpSpPr/>
            <p:nvPr/>
          </p:nvGrpSpPr>
          <p:grpSpPr>
            <a:xfrm>
              <a:off x="440325" y="3546351"/>
              <a:ext cx="7545600" cy="241012"/>
              <a:chOff x="440325" y="3546351"/>
              <a:chExt cx="7545600" cy="241012"/>
            </a:xfrm>
          </p:grpSpPr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6D4C7A50-C693-F813-19A6-FF66E2F8E23C}"/>
                  </a:ext>
                </a:extLst>
              </p:cNvPr>
              <p:cNvGrpSpPr/>
              <p:nvPr/>
            </p:nvGrpSpPr>
            <p:grpSpPr>
              <a:xfrm>
                <a:off x="440325" y="3546352"/>
                <a:ext cx="7545600" cy="241011"/>
                <a:chOff x="440325" y="3546352"/>
                <a:chExt cx="7545600" cy="241011"/>
              </a:xfrm>
            </p:grpSpPr>
            <p:sp>
              <p:nvSpPr>
                <p:cNvPr id="157" name="Rectangle 156">
                  <a:extLst>
                    <a:ext uri="{FF2B5EF4-FFF2-40B4-BE49-F238E27FC236}">
                      <a16:creationId xmlns:a16="http://schemas.microsoft.com/office/drawing/2014/main" id="{B23034DF-5B8F-C177-E2E7-2F4F18AB2029}"/>
                    </a:ext>
                  </a:extLst>
                </p:cNvPr>
                <p:cNvSpPr/>
                <p:nvPr/>
              </p:nvSpPr>
              <p:spPr>
                <a:xfrm>
                  <a:off x="1617525" y="3546352"/>
                  <a:ext cx="3369600" cy="241011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158" name="Rectangle 157">
                  <a:extLst>
                    <a:ext uri="{FF2B5EF4-FFF2-40B4-BE49-F238E27FC236}">
                      <a16:creationId xmlns:a16="http://schemas.microsoft.com/office/drawing/2014/main" id="{B5440A7A-5E7C-31B0-D8C8-0355FA30BF94}"/>
                    </a:ext>
                  </a:extLst>
                </p:cNvPr>
                <p:cNvSpPr/>
                <p:nvPr/>
              </p:nvSpPr>
              <p:spPr>
                <a:xfrm>
                  <a:off x="4987125" y="3546352"/>
                  <a:ext cx="2998800" cy="241011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160" name="Rectangle 159">
                  <a:extLst>
                    <a:ext uri="{FF2B5EF4-FFF2-40B4-BE49-F238E27FC236}">
                      <a16:creationId xmlns:a16="http://schemas.microsoft.com/office/drawing/2014/main" id="{4A0BC5A4-409C-87F1-0E64-333AACDD27B1}"/>
                    </a:ext>
                  </a:extLst>
                </p:cNvPr>
                <p:cNvSpPr/>
                <p:nvPr/>
              </p:nvSpPr>
              <p:spPr>
                <a:xfrm>
                  <a:off x="440325" y="3546352"/>
                  <a:ext cx="813600" cy="24101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rPr>
                    <a:t>Q</a:t>
                  </a:r>
                </a:p>
              </p:txBody>
            </p:sp>
            <p:sp>
              <p:nvSpPr>
                <p:cNvPr id="161" name="Rectangle 160">
                  <a:extLst>
                    <a:ext uri="{FF2B5EF4-FFF2-40B4-BE49-F238E27FC236}">
                      <a16:creationId xmlns:a16="http://schemas.microsoft.com/office/drawing/2014/main" id="{2058F0FA-37FD-F223-3DF5-4B42EFE2CA6C}"/>
                    </a:ext>
                  </a:extLst>
                </p:cNvPr>
                <p:cNvSpPr/>
                <p:nvPr/>
              </p:nvSpPr>
              <p:spPr>
                <a:xfrm>
                  <a:off x="1253925" y="3546352"/>
                  <a:ext cx="363600" cy="241011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900" b="1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S</a:t>
                  </a:r>
                </a:p>
              </p:txBody>
            </p: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00FEEFE6-0ED1-C572-9B78-57E022C6A081}"/>
                  </a:ext>
                </a:extLst>
              </p:cNvPr>
              <p:cNvCxnSpPr/>
              <p:nvPr/>
            </p:nvCxnSpPr>
            <p:spPr>
              <a:xfrm>
                <a:off x="7159745" y="3546351"/>
                <a:ext cx="0" cy="241011"/>
              </a:xfrm>
              <a:prstGeom prst="line">
                <a:avLst/>
              </a:prstGeom>
              <a:ln w="9525"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5DD0770B-06CA-2471-D34D-C51D30555B41}"/>
                  </a:ext>
                </a:extLst>
              </p:cNvPr>
              <p:cNvCxnSpPr/>
              <p:nvPr/>
            </p:nvCxnSpPr>
            <p:spPr>
              <a:xfrm>
                <a:off x="7566545" y="3546351"/>
                <a:ext cx="0" cy="241011"/>
              </a:xfrm>
              <a:prstGeom prst="line">
                <a:avLst/>
              </a:prstGeom>
              <a:ln w="9525"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Text Placeholder 4">
              <a:extLst>
                <a:ext uri="{FF2B5EF4-FFF2-40B4-BE49-F238E27FC236}">
                  <a16:creationId xmlns:a16="http://schemas.microsoft.com/office/drawing/2014/main" id="{CB9A202C-4AC6-F8A1-03AC-53839C39F789}"/>
                </a:ext>
              </a:extLst>
            </p:cNvPr>
            <p:cNvSpPr txBox="1">
              <a:spLocks/>
            </p:cNvSpPr>
            <p:nvPr/>
          </p:nvSpPr>
          <p:spPr>
            <a:xfrm>
              <a:off x="20946" y="3549077"/>
              <a:ext cx="412854" cy="2360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4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en-GB" sz="800" dirty="0"/>
                <a:t>GHC</a:t>
              </a:r>
              <a:endParaRPr lang="en-GB" sz="800" b="0" dirty="0"/>
            </a:p>
          </p:txBody>
        </p:sp>
      </p:grpSp>
      <p:grpSp>
        <p:nvGrpSpPr>
          <p:cNvPr id="187" name="!!LCC">
            <a:extLst>
              <a:ext uri="{FF2B5EF4-FFF2-40B4-BE49-F238E27FC236}">
                <a16:creationId xmlns:a16="http://schemas.microsoft.com/office/drawing/2014/main" id="{782EDAFB-11D5-237E-B170-6370D6B67BDB}"/>
              </a:ext>
            </a:extLst>
          </p:cNvPr>
          <p:cNvGrpSpPr/>
          <p:nvPr/>
        </p:nvGrpSpPr>
        <p:grpSpPr>
          <a:xfrm>
            <a:off x="20946" y="4303071"/>
            <a:ext cx="8704162" cy="241011"/>
            <a:chOff x="20946" y="4083918"/>
            <a:chExt cx="8704162" cy="241011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2CF72117-B566-3470-5253-9126F257CCB6}"/>
                </a:ext>
              </a:extLst>
            </p:cNvPr>
            <p:cNvGrpSpPr/>
            <p:nvPr/>
          </p:nvGrpSpPr>
          <p:grpSpPr>
            <a:xfrm>
              <a:off x="440325" y="4083918"/>
              <a:ext cx="8284783" cy="241011"/>
              <a:chOff x="440325" y="3446757"/>
              <a:chExt cx="8284783" cy="241011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B5EEF70B-127E-7093-DE90-337B4D3A3A7D}"/>
                  </a:ext>
                </a:extLst>
              </p:cNvPr>
              <p:cNvSpPr/>
              <p:nvPr/>
            </p:nvSpPr>
            <p:spPr>
              <a:xfrm>
                <a:off x="1091983" y="3446757"/>
                <a:ext cx="2545200" cy="241011"/>
              </a:xfrm>
              <a:prstGeom prst="rect">
                <a:avLst/>
              </a:prstGeom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5">
                        <a:lumMod val="5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DD4169EE-8CEE-20D3-CFEA-BAD0F72C6913}"/>
                  </a:ext>
                </a:extLst>
              </p:cNvPr>
              <p:cNvSpPr/>
              <p:nvPr/>
            </p:nvSpPr>
            <p:spPr>
              <a:xfrm>
                <a:off x="3637183" y="3446757"/>
                <a:ext cx="2545200" cy="241011"/>
              </a:xfrm>
              <a:prstGeom prst="rect">
                <a:avLst/>
              </a:prstGeom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5">
                        <a:lumMod val="5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1CDD807B-A210-F259-CD0F-D81BC54C3AF4}"/>
                  </a:ext>
                </a:extLst>
              </p:cNvPr>
              <p:cNvSpPr/>
              <p:nvPr/>
            </p:nvSpPr>
            <p:spPr>
              <a:xfrm>
                <a:off x="6179908" y="3446757"/>
                <a:ext cx="2545200" cy="241011"/>
              </a:xfrm>
              <a:prstGeom prst="rect">
                <a:avLst/>
              </a:prstGeom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5">
                        <a:lumMod val="5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8702CE1A-5526-2C0C-47FB-0A5692870BFA}"/>
                  </a:ext>
                </a:extLst>
              </p:cNvPr>
              <p:cNvSpPr/>
              <p:nvPr/>
            </p:nvSpPr>
            <p:spPr>
              <a:xfrm>
                <a:off x="440325" y="3446757"/>
                <a:ext cx="504000" cy="241011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Q</a:t>
                </a:r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C0463405-1505-34CA-DDCA-490ABD1E422C}"/>
                  </a:ext>
                </a:extLst>
              </p:cNvPr>
              <p:cNvSpPr/>
              <p:nvPr/>
            </p:nvSpPr>
            <p:spPr>
              <a:xfrm>
                <a:off x="946324" y="3446757"/>
                <a:ext cx="145659" cy="241011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b="1" dirty="0">
                    <a:solidFill>
                      <a:schemeClr val="accent4">
                        <a:lumMod val="50000"/>
                      </a:schemeClr>
                    </a:solidFill>
                  </a:rPr>
                  <a:t>S</a:t>
                </a:r>
              </a:p>
            </p:txBody>
          </p:sp>
        </p:grpSp>
        <p:sp>
          <p:nvSpPr>
            <p:cNvPr id="184" name="Text Placeholder 4">
              <a:extLst>
                <a:ext uri="{FF2B5EF4-FFF2-40B4-BE49-F238E27FC236}">
                  <a16:creationId xmlns:a16="http://schemas.microsoft.com/office/drawing/2014/main" id="{19E49500-919A-CFE4-803A-348A962CF8E1}"/>
                </a:ext>
              </a:extLst>
            </p:cNvPr>
            <p:cNvSpPr txBox="1">
              <a:spLocks/>
            </p:cNvSpPr>
            <p:nvPr/>
          </p:nvSpPr>
          <p:spPr>
            <a:xfrm>
              <a:off x="20946" y="4086413"/>
              <a:ext cx="412854" cy="2360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4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Tx/>
                <a:buNone/>
                <a:defRPr sz="135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en-GB" sz="800" dirty="0"/>
                <a:t>LCC</a:t>
              </a:r>
              <a:endParaRPr lang="en-GB" sz="800" b="0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001CEAE-5BB7-6D10-7BAE-7EBC1EDB2CC3}"/>
              </a:ext>
            </a:extLst>
          </p:cNvPr>
          <p:cNvGrpSpPr/>
          <p:nvPr/>
        </p:nvGrpSpPr>
        <p:grpSpPr>
          <a:xfrm>
            <a:off x="1621215" y="3765505"/>
            <a:ext cx="6369231" cy="241011"/>
            <a:chOff x="2185258" y="3546352"/>
            <a:chExt cx="6369231" cy="24101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9101EB5-973D-99E0-ABD7-7458FBE01F6F}"/>
                </a:ext>
              </a:extLst>
            </p:cNvPr>
            <p:cNvSpPr/>
            <p:nvPr/>
          </p:nvSpPr>
          <p:spPr>
            <a:xfrm>
              <a:off x="2185258" y="3546352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21C07DC-C6E7-2BF1-ABDB-3E981EDD140A}"/>
                </a:ext>
              </a:extLst>
            </p:cNvPr>
            <p:cNvSpPr/>
            <p:nvPr/>
          </p:nvSpPr>
          <p:spPr>
            <a:xfrm>
              <a:off x="5344781" y="3546352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D721895-972F-4FCE-6F19-99C6E3C7AD3A}"/>
                </a:ext>
              </a:extLst>
            </p:cNvPr>
            <p:cNvSpPr/>
            <p:nvPr/>
          </p:nvSpPr>
          <p:spPr>
            <a:xfrm>
              <a:off x="5553581" y="3546352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206C8C4-91E2-71DF-268D-A420E7E3B566}"/>
                </a:ext>
              </a:extLst>
            </p:cNvPr>
            <p:cNvSpPr/>
            <p:nvPr/>
          </p:nvSpPr>
          <p:spPr>
            <a:xfrm>
              <a:off x="8345689" y="3546352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9DBA673-B089-0AF0-CBF9-FA0C3BC79D70}"/>
              </a:ext>
            </a:extLst>
          </p:cNvPr>
          <p:cNvGrpSpPr/>
          <p:nvPr/>
        </p:nvGrpSpPr>
        <p:grpSpPr>
          <a:xfrm>
            <a:off x="1834453" y="3934516"/>
            <a:ext cx="5946139" cy="72000"/>
            <a:chOff x="2398496" y="3715363"/>
            <a:chExt cx="5946139" cy="72000"/>
          </a:xfrm>
        </p:grpSpPr>
        <p:sp>
          <p:nvSpPr>
            <p:cNvPr id="18" name="Trapezoid 17">
              <a:extLst>
                <a:ext uri="{FF2B5EF4-FFF2-40B4-BE49-F238E27FC236}">
                  <a16:creationId xmlns:a16="http://schemas.microsoft.com/office/drawing/2014/main" id="{0413069F-5188-ECCA-52C2-6B814F0AA269}"/>
                </a:ext>
              </a:extLst>
            </p:cNvPr>
            <p:cNvSpPr/>
            <p:nvPr/>
          </p:nvSpPr>
          <p:spPr>
            <a:xfrm>
              <a:off x="2398496" y="371536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rapezoid 18">
              <a:extLst>
                <a:ext uri="{FF2B5EF4-FFF2-40B4-BE49-F238E27FC236}">
                  <a16:creationId xmlns:a16="http://schemas.microsoft.com/office/drawing/2014/main" id="{0C14E773-5CB4-DCF4-1C78-AE8C5AC9AC92}"/>
                </a:ext>
              </a:extLst>
            </p:cNvPr>
            <p:cNvSpPr/>
            <p:nvPr/>
          </p:nvSpPr>
          <p:spPr>
            <a:xfrm>
              <a:off x="3798584" y="371536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rapezoid 22">
              <a:extLst>
                <a:ext uri="{FF2B5EF4-FFF2-40B4-BE49-F238E27FC236}">
                  <a16:creationId xmlns:a16="http://schemas.microsoft.com/office/drawing/2014/main" id="{07F7B779-8B9E-74C8-5989-4B0BCDEC2083}"/>
                </a:ext>
              </a:extLst>
            </p:cNvPr>
            <p:cNvSpPr/>
            <p:nvPr/>
          </p:nvSpPr>
          <p:spPr>
            <a:xfrm>
              <a:off x="5198672" y="371536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rapezoid 23">
              <a:extLst>
                <a:ext uri="{FF2B5EF4-FFF2-40B4-BE49-F238E27FC236}">
                  <a16:creationId xmlns:a16="http://schemas.microsoft.com/office/drawing/2014/main" id="{A837FDA5-3494-34E1-2ED5-0ED68966C2F9}"/>
                </a:ext>
              </a:extLst>
            </p:cNvPr>
            <p:cNvSpPr/>
            <p:nvPr/>
          </p:nvSpPr>
          <p:spPr>
            <a:xfrm>
              <a:off x="6699653" y="371536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rapezoid 24">
              <a:extLst>
                <a:ext uri="{FF2B5EF4-FFF2-40B4-BE49-F238E27FC236}">
                  <a16:creationId xmlns:a16="http://schemas.microsoft.com/office/drawing/2014/main" id="{63625B2D-3537-39F2-7470-461DA0A25783}"/>
                </a:ext>
              </a:extLst>
            </p:cNvPr>
            <p:cNvSpPr/>
            <p:nvPr/>
          </p:nvSpPr>
          <p:spPr>
            <a:xfrm>
              <a:off x="8200635" y="371536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ECA2F3A-B744-6C91-7155-4B51BFDB3575}"/>
              </a:ext>
            </a:extLst>
          </p:cNvPr>
          <p:cNvGrpSpPr/>
          <p:nvPr/>
        </p:nvGrpSpPr>
        <p:grpSpPr>
          <a:xfrm>
            <a:off x="432250" y="4760259"/>
            <a:ext cx="2191758" cy="241011"/>
            <a:chOff x="524893" y="4002614"/>
            <a:chExt cx="2191758" cy="24101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6E7B332-BCE4-55F9-1F97-0F822B8698B6}"/>
                </a:ext>
              </a:extLst>
            </p:cNvPr>
            <p:cNvSpPr/>
            <p:nvPr/>
          </p:nvSpPr>
          <p:spPr>
            <a:xfrm>
              <a:off x="524893" y="4002614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80C8335-07E2-03FF-04A1-6210E5E64651}"/>
                </a:ext>
              </a:extLst>
            </p:cNvPr>
            <p:cNvSpPr/>
            <p:nvPr/>
          </p:nvSpPr>
          <p:spPr>
            <a:xfrm>
              <a:off x="733693" y="4002614"/>
              <a:ext cx="1982958" cy="2410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900" dirty="0">
                  <a:solidFill>
                    <a:schemeClr val="tx1"/>
                  </a:solidFill>
                </a:rPr>
                <a:t>55 / 75 cm reserved for shielding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3E0243D-B285-A242-BD73-1F954F221F6F}"/>
              </a:ext>
            </a:extLst>
          </p:cNvPr>
          <p:cNvGrpSpPr/>
          <p:nvPr/>
        </p:nvGrpSpPr>
        <p:grpSpPr>
          <a:xfrm>
            <a:off x="1092113" y="4303997"/>
            <a:ext cx="7633124" cy="241011"/>
            <a:chOff x="1092113" y="4303997"/>
            <a:chExt cx="7633124" cy="24101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F6E2B19-6A96-76A9-1E7D-24E0F89AC897}"/>
                </a:ext>
              </a:extLst>
            </p:cNvPr>
            <p:cNvSpPr/>
            <p:nvPr/>
          </p:nvSpPr>
          <p:spPr>
            <a:xfrm>
              <a:off x="1092113" y="4303997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4C82988-E161-A05E-D147-93E4340B234D}"/>
                </a:ext>
              </a:extLst>
            </p:cNvPr>
            <p:cNvSpPr/>
            <p:nvPr/>
          </p:nvSpPr>
          <p:spPr>
            <a:xfrm>
              <a:off x="3636259" y="4303997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359B577-D8E5-CC73-CEB8-3A20C3EAE759}"/>
                </a:ext>
              </a:extLst>
            </p:cNvPr>
            <p:cNvSpPr/>
            <p:nvPr/>
          </p:nvSpPr>
          <p:spPr>
            <a:xfrm>
              <a:off x="5970184" y="4303997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3669219-25CE-2A3C-DF3D-8E30E08EE20B}"/>
                </a:ext>
              </a:extLst>
            </p:cNvPr>
            <p:cNvSpPr/>
            <p:nvPr/>
          </p:nvSpPr>
          <p:spPr>
            <a:xfrm>
              <a:off x="8516437" y="4303997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6AC16D8-0780-C850-2305-38F797898A9E}"/>
                </a:ext>
              </a:extLst>
            </p:cNvPr>
            <p:cNvSpPr/>
            <p:nvPr/>
          </p:nvSpPr>
          <p:spPr>
            <a:xfrm>
              <a:off x="3428663" y="4303997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4CCF746-98DC-9AEF-EEC1-AAAFDF598034}"/>
                </a:ext>
              </a:extLst>
            </p:cNvPr>
            <p:cNvSpPr/>
            <p:nvPr/>
          </p:nvSpPr>
          <p:spPr>
            <a:xfrm>
              <a:off x="6178984" y="4303997"/>
              <a:ext cx="208800" cy="241011"/>
            </a:xfrm>
            <a:prstGeom prst="rect">
              <a:avLst/>
            </a:prstGeom>
            <a:pattFill prst="wdUpDiag">
              <a:fgClr>
                <a:schemeClr val="accent3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EF8D8A4-DE70-41BE-951E-2F440AFAFAE1}"/>
              </a:ext>
            </a:extLst>
          </p:cNvPr>
          <p:cNvGrpSpPr/>
          <p:nvPr/>
        </p:nvGrpSpPr>
        <p:grpSpPr>
          <a:xfrm>
            <a:off x="3106130" y="4772661"/>
            <a:ext cx="2159358" cy="241011"/>
            <a:chOff x="3198773" y="4017397"/>
            <a:chExt cx="2159358" cy="241011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31C35563-C27A-70A5-C9FD-4E8CC353DA54}"/>
                </a:ext>
              </a:extLst>
            </p:cNvPr>
            <p:cNvSpPr/>
            <p:nvPr/>
          </p:nvSpPr>
          <p:spPr>
            <a:xfrm>
              <a:off x="3198773" y="4101903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18C71BD-8C6E-F654-4574-D32DD9C9E966}"/>
                </a:ext>
              </a:extLst>
            </p:cNvPr>
            <p:cNvSpPr/>
            <p:nvPr/>
          </p:nvSpPr>
          <p:spPr>
            <a:xfrm>
              <a:off x="3375173" y="4017397"/>
              <a:ext cx="1982958" cy="2410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900" dirty="0">
                  <a:solidFill>
                    <a:schemeClr val="tx1"/>
                  </a:solidFill>
                </a:rPr>
                <a:t>Synchrotron radiation absorber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78BE2BC-F5BD-34F8-6D99-7ABCFAF6471B}"/>
              </a:ext>
            </a:extLst>
          </p:cNvPr>
          <p:cNvGrpSpPr/>
          <p:nvPr/>
        </p:nvGrpSpPr>
        <p:grpSpPr>
          <a:xfrm>
            <a:off x="1304571" y="4470627"/>
            <a:ext cx="7207594" cy="72000"/>
            <a:chOff x="1304571" y="4470627"/>
            <a:chExt cx="7207594" cy="72000"/>
          </a:xfrm>
        </p:grpSpPr>
        <p:sp>
          <p:nvSpPr>
            <p:cNvPr id="48" name="Trapezoid 47">
              <a:extLst>
                <a:ext uri="{FF2B5EF4-FFF2-40B4-BE49-F238E27FC236}">
                  <a16:creationId xmlns:a16="http://schemas.microsoft.com/office/drawing/2014/main" id="{0E943060-05C8-B078-D9AB-1286EC614421}"/>
                </a:ext>
              </a:extLst>
            </p:cNvPr>
            <p:cNvSpPr/>
            <p:nvPr/>
          </p:nvSpPr>
          <p:spPr>
            <a:xfrm>
              <a:off x="1304571" y="4470627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rapezoid 48">
              <a:extLst>
                <a:ext uri="{FF2B5EF4-FFF2-40B4-BE49-F238E27FC236}">
                  <a16:creationId xmlns:a16="http://schemas.microsoft.com/office/drawing/2014/main" id="{099CEBD7-7EF0-3FEE-F558-A8E0E56277A1}"/>
                </a:ext>
              </a:extLst>
            </p:cNvPr>
            <p:cNvSpPr/>
            <p:nvPr/>
          </p:nvSpPr>
          <p:spPr>
            <a:xfrm>
              <a:off x="2717290" y="4470627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rapezoid 49">
              <a:extLst>
                <a:ext uri="{FF2B5EF4-FFF2-40B4-BE49-F238E27FC236}">
                  <a16:creationId xmlns:a16="http://schemas.microsoft.com/office/drawing/2014/main" id="{899764DE-9E1B-D12E-090F-A86F3B28F516}"/>
                </a:ext>
              </a:extLst>
            </p:cNvPr>
            <p:cNvSpPr/>
            <p:nvPr/>
          </p:nvSpPr>
          <p:spPr>
            <a:xfrm>
              <a:off x="5542728" y="4470627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rapezoid 50">
              <a:extLst>
                <a:ext uri="{FF2B5EF4-FFF2-40B4-BE49-F238E27FC236}">
                  <a16:creationId xmlns:a16="http://schemas.microsoft.com/office/drawing/2014/main" id="{67420A1B-D51F-35D0-DD63-AB1A1421A17C}"/>
                </a:ext>
              </a:extLst>
            </p:cNvPr>
            <p:cNvSpPr/>
            <p:nvPr/>
          </p:nvSpPr>
          <p:spPr>
            <a:xfrm>
              <a:off x="6955447" y="4470627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rapezoid 51">
              <a:extLst>
                <a:ext uri="{FF2B5EF4-FFF2-40B4-BE49-F238E27FC236}">
                  <a16:creationId xmlns:a16="http://schemas.microsoft.com/office/drawing/2014/main" id="{125BAF08-B5EB-826C-82C2-E1A02E6BB9D2}"/>
                </a:ext>
              </a:extLst>
            </p:cNvPr>
            <p:cNvSpPr/>
            <p:nvPr/>
          </p:nvSpPr>
          <p:spPr>
            <a:xfrm>
              <a:off x="8368165" y="4470627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Trapezoid 53">
              <a:extLst>
                <a:ext uri="{FF2B5EF4-FFF2-40B4-BE49-F238E27FC236}">
                  <a16:creationId xmlns:a16="http://schemas.microsoft.com/office/drawing/2014/main" id="{69150492-020B-BAEC-1D54-23C0B159CE11}"/>
                </a:ext>
              </a:extLst>
            </p:cNvPr>
            <p:cNvSpPr/>
            <p:nvPr/>
          </p:nvSpPr>
          <p:spPr>
            <a:xfrm>
              <a:off x="4130009" y="4470627"/>
              <a:ext cx="144000" cy="72000"/>
            </a:xfrm>
            <a:prstGeom prst="trapezoid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701725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1CCE5-3B5C-91C6-E785-B08FF96464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tube&#10;&#10;AI-generated content may be incorrect.">
            <a:extLst>
              <a:ext uri="{FF2B5EF4-FFF2-40B4-BE49-F238E27FC236}">
                <a16:creationId xmlns:a16="http://schemas.microsoft.com/office/drawing/2014/main" id="{F807E8F9-C35A-2436-5F26-386C60969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r="4361"/>
          <a:stretch>
            <a:fillRect/>
          </a:stretch>
        </p:blipFill>
        <p:spPr>
          <a:xfrm>
            <a:off x="4564778" y="1574683"/>
            <a:ext cx="4255694" cy="2565372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37407EA-D6F3-4A2D-300A-47784DD961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Numerical Model and Simulation Constraints</a:t>
            </a:r>
            <a:endParaRPr lang="en-US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8B781C-8264-DA86-963E-9E2B7C98078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80012" y="3959149"/>
            <a:ext cx="4023000" cy="208547"/>
          </a:xfrm>
        </p:spPr>
        <p:txBody>
          <a:bodyPr/>
          <a:lstStyle/>
          <a:p>
            <a:pPr algn="r"/>
            <a:r>
              <a:rPr lang="en-US" dirty="0"/>
              <a:t>CST model SRA nominal position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CFFFE4-B52D-C000-1B2E-10D5EE5E8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Impedance Analysis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C2AA6BC7-A271-FC83-D994-3381E04B96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11</a:t>
            </a:r>
          </a:p>
        </p:txBody>
      </p:sp>
      <p:sp>
        <p:nvSpPr>
          <p:cNvPr id="11" name="Textfeld 1">
            <a:extLst>
              <a:ext uri="{FF2B5EF4-FFF2-40B4-BE49-F238E27FC236}">
                <a16:creationId xmlns:a16="http://schemas.microsoft.com/office/drawing/2014/main" id="{4493563F-AF3D-262C-C4F7-DE7A2BEB8E5A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14" name="additional logos">
            <a:extLst>
              <a:ext uri="{FF2B5EF4-FFF2-40B4-BE49-F238E27FC236}">
                <a16:creationId xmlns:a16="http://schemas.microsoft.com/office/drawing/2014/main" id="{F7CBB410-0CD3-D403-D761-31B00138D8BB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038A5F9-B79F-5A30-B302-7814BFD57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745550"/>
            <a:ext cx="4777272" cy="2747250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No symmetry – full 3D model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Gaussian bunch length </a:t>
            </a:r>
            <a:r>
              <a:rPr lang="el-GR" dirty="0"/>
              <a:t>σ</a:t>
            </a:r>
            <a:r>
              <a:rPr lang="en-US" baseline="-25000" dirty="0"/>
              <a:t>z</a:t>
            </a:r>
            <a:r>
              <a:rPr lang="en-US" dirty="0"/>
              <a:t> = 5 mm (20 GHz) </a:t>
            </a:r>
            <a:r>
              <a:rPr lang="en-US" dirty="0">
                <a:sym typeface="Wingdings" panose="05000000000000000000" pitchFamily="2" charset="2"/>
              </a:rPr>
              <a:t> 1.4 mm (70 GHz)</a:t>
            </a:r>
            <a:endParaRPr lang="en-GB" dirty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Low TM</a:t>
            </a:r>
            <a:r>
              <a:rPr lang="en-US" baseline="-25000" dirty="0"/>
              <a:t>0,1 </a:t>
            </a:r>
            <a:r>
              <a:rPr lang="en-US" dirty="0"/>
              <a:t>cut-off frequency: 3.8 GHz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Integration technique: Indirect interfaces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Mesh setup: Lines per sigma \ mesh cell geometry</a:t>
            </a:r>
          </a:p>
        </p:txBody>
      </p:sp>
    </p:spTree>
    <p:extLst>
      <p:ext uri="{BB962C8B-B14F-4D97-AF65-F5344CB8AC3E}">
        <p14:creationId xmlns:p14="http://schemas.microsoft.com/office/powerpoint/2010/main" val="107451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B870C-73E6-1763-88C2-0C3FBD2FA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tube&#10;&#10;AI-generated content may be incorrect.">
            <a:extLst>
              <a:ext uri="{FF2B5EF4-FFF2-40B4-BE49-F238E27FC236}">
                <a16:creationId xmlns:a16="http://schemas.microsoft.com/office/drawing/2014/main" id="{52090E76-552E-E77A-77C7-360F34EAC0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r="4361"/>
          <a:stretch>
            <a:fillRect/>
          </a:stretch>
        </p:blipFill>
        <p:spPr>
          <a:xfrm>
            <a:off x="4564778" y="1574683"/>
            <a:ext cx="4255694" cy="2565372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47A5125-9463-5A37-67CF-73C7088444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Preliminary – 125 M cells, 10 m </a:t>
            </a:r>
            <a:r>
              <a:rPr lang="en-GB" dirty="0" err="1"/>
              <a:t>wakelength</a:t>
            </a:r>
            <a:endParaRPr lang="en-US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98CED54-369E-B36F-3C4E-F2F1993C430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80012" y="3959149"/>
            <a:ext cx="4023000" cy="208547"/>
          </a:xfrm>
          <a:solidFill>
            <a:schemeClr val="bg1"/>
          </a:solidFill>
        </p:spPr>
        <p:txBody>
          <a:bodyPr/>
          <a:lstStyle/>
          <a:p>
            <a:pPr algn="r"/>
            <a:r>
              <a:rPr lang="en-US" dirty="0"/>
              <a:t>CST model SRA nominal position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658A3FC-44C2-DDBB-6282-7DFB28D7B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Impedance Analysis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A81144E5-A2BD-0E9A-4280-7CA7138C7B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12</a:t>
            </a:r>
          </a:p>
        </p:txBody>
      </p:sp>
      <p:sp>
        <p:nvSpPr>
          <p:cNvPr id="11" name="Textfeld 1">
            <a:extLst>
              <a:ext uri="{FF2B5EF4-FFF2-40B4-BE49-F238E27FC236}">
                <a16:creationId xmlns:a16="http://schemas.microsoft.com/office/drawing/2014/main" id="{0549ED55-C29F-4675-40B5-78169F6BE6A2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14" name="additional logos">
            <a:extLst>
              <a:ext uri="{FF2B5EF4-FFF2-40B4-BE49-F238E27FC236}">
                <a16:creationId xmlns:a16="http://schemas.microsoft.com/office/drawing/2014/main" id="{D0E8F10E-2EAC-EC3F-7ADC-1046F3D29730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pic>
        <p:nvPicPr>
          <p:cNvPr id="9" name="Picture 8" descr="A graph of a graph showing a number of frequency&#10;&#10;AI-generated content may be incorrect.">
            <a:extLst>
              <a:ext uri="{FF2B5EF4-FFF2-40B4-BE49-F238E27FC236}">
                <a16:creationId xmlns:a16="http://schemas.microsoft.com/office/drawing/2014/main" id="{6A09AD1E-47A0-2D70-1D79-3550550DE9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00" y="1746000"/>
            <a:ext cx="4076750" cy="2746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9FA706-B53E-81DD-33C2-987C08A823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800" y="1746000"/>
            <a:ext cx="4076749" cy="2746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4FB0F82-C778-92E6-4440-B9C674100E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800" y="1746000"/>
            <a:ext cx="4076749" cy="27468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F5B4F840-C34A-C192-B7E4-7C993AB1D5BF}"/>
              </a:ext>
            </a:extLst>
          </p:cNvPr>
          <p:cNvGrpSpPr/>
          <p:nvPr/>
        </p:nvGrpSpPr>
        <p:grpSpPr>
          <a:xfrm>
            <a:off x="1127521" y="2804443"/>
            <a:ext cx="1418730" cy="1335317"/>
            <a:chOff x="1127521" y="2804443"/>
            <a:chExt cx="1418730" cy="133531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1C3C84C-8FF9-A495-566A-84D356FC2823}"/>
                </a:ext>
              </a:extLst>
            </p:cNvPr>
            <p:cNvSpPr/>
            <p:nvPr/>
          </p:nvSpPr>
          <p:spPr>
            <a:xfrm>
              <a:off x="1275507" y="3934617"/>
              <a:ext cx="1080120" cy="2051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5C42A99-84D9-9DCA-4106-EA94A7E4FE78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 flipV="1">
              <a:off x="2355627" y="2804443"/>
              <a:ext cx="190624" cy="12327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274D631-800B-50DF-7C8C-DA288AB1ED51}"/>
                </a:ext>
              </a:extLst>
            </p:cNvPr>
            <p:cNvCxnSpPr>
              <a:cxnSpLocks/>
              <a:stCxn id="17" idx="1"/>
            </p:cNvCxnSpPr>
            <p:nvPr/>
          </p:nvCxnSpPr>
          <p:spPr>
            <a:xfrm flipH="1" flipV="1">
              <a:off x="1127521" y="2806822"/>
              <a:ext cx="147986" cy="12303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9893592-9A3B-CF7E-6482-BB1971A6EC97}"/>
              </a:ext>
            </a:extLst>
          </p:cNvPr>
          <p:cNvGrpSpPr/>
          <p:nvPr/>
        </p:nvGrpSpPr>
        <p:grpSpPr>
          <a:xfrm>
            <a:off x="844251" y="1723206"/>
            <a:ext cx="2088232" cy="285193"/>
            <a:chOff x="844251" y="1723206"/>
            <a:chExt cx="2088232" cy="285193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F4134AEF-CA4B-F8DB-CAC6-3294E1DA93E6}"/>
                </a:ext>
              </a:extLst>
            </p:cNvPr>
            <p:cNvSpPr/>
            <p:nvPr/>
          </p:nvSpPr>
          <p:spPr>
            <a:xfrm>
              <a:off x="1026363" y="1723206"/>
              <a:ext cx="792088" cy="28519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00" b="1" dirty="0">
                  <a:solidFill>
                    <a:schemeClr val="accent4">
                      <a:lumMod val="50000"/>
                    </a:schemeClr>
                  </a:solidFill>
                </a:rPr>
                <a:t>TM</a:t>
              </a:r>
              <a:r>
                <a:rPr lang="de-DE" sz="500" b="1" baseline="-25000" dirty="0">
                  <a:solidFill>
                    <a:schemeClr val="accent4">
                      <a:lumMod val="50000"/>
                    </a:schemeClr>
                  </a:solidFill>
                </a:rPr>
                <a:t>01</a:t>
              </a:r>
              <a:endParaRPr lang="en-GB" sz="500" b="1" baseline="-250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3EC867B9-24CA-D917-FD3F-5EF6C20A70E7}"/>
                </a:ext>
              </a:extLst>
            </p:cNvPr>
            <p:cNvSpPr/>
            <p:nvPr/>
          </p:nvSpPr>
          <p:spPr>
            <a:xfrm>
              <a:off x="844251" y="1723206"/>
              <a:ext cx="792088" cy="28519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00" b="1" dirty="0">
                  <a:solidFill>
                    <a:schemeClr val="accent4">
                      <a:lumMod val="50000"/>
                    </a:schemeClr>
                  </a:solidFill>
                </a:rPr>
                <a:t>TE</a:t>
              </a:r>
              <a:r>
                <a:rPr lang="de-DE" sz="500" b="1" baseline="-25000" dirty="0">
                  <a:solidFill>
                    <a:schemeClr val="accent4">
                      <a:lumMod val="50000"/>
                    </a:schemeClr>
                  </a:solidFill>
                </a:rPr>
                <a:t>11</a:t>
              </a:r>
              <a:endParaRPr lang="en-GB" sz="500" b="1" baseline="-250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1EA47879-6635-4598-8613-E11228F82CE5}"/>
                </a:ext>
              </a:extLst>
            </p:cNvPr>
            <p:cNvSpPr/>
            <p:nvPr/>
          </p:nvSpPr>
          <p:spPr>
            <a:xfrm>
              <a:off x="1312592" y="1723206"/>
              <a:ext cx="792088" cy="28519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00" b="1" dirty="0">
                  <a:solidFill>
                    <a:schemeClr val="accent4">
                      <a:lumMod val="50000"/>
                    </a:schemeClr>
                  </a:solidFill>
                </a:rPr>
                <a:t>TE</a:t>
              </a:r>
              <a:r>
                <a:rPr lang="de-DE" sz="500" b="1" baseline="-25000" dirty="0">
                  <a:solidFill>
                    <a:schemeClr val="accent4">
                      <a:lumMod val="50000"/>
                    </a:schemeClr>
                  </a:solidFill>
                </a:rPr>
                <a:t>21</a:t>
              </a:r>
              <a:endParaRPr lang="en-GB" sz="500" b="1" baseline="-250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EA42A285-CBF3-5C46-A0AC-A1803879809E}"/>
                </a:ext>
              </a:extLst>
            </p:cNvPr>
            <p:cNvSpPr/>
            <p:nvPr/>
          </p:nvSpPr>
          <p:spPr>
            <a:xfrm>
              <a:off x="1513752" y="1723206"/>
              <a:ext cx="792088" cy="28519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00" b="1" dirty="0">
                  <a:solidFill>
                    <a:schemeClr val="accent4">
                      <a:lumMod val="50000"/>
                    </a:schemeClr>
                  </a:solidFill>
                </a:rPr>
                <a:t>TM</a:t>
              </a:r>
              <a:r>
                <a:rPr lang="de-DE" sz="500" b="1" baseline="-25000" dirty="0">
                  <a:solidFill>
                    <a:schemeClr val="accent4">
                      <a:lumMod val="50000"/>
                    </a:schemeClr>
                  </a:solidFill>
                </a:rPr>
                <a:t>11</a:t>
              </a:r>
              <a:endParaRPr lang="en-GB" sz="500" b="1" baseline="-250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2518765F-9198-7FEF-8707-DC2449C62E24}"/>
                </a:ext>
              </a:extLst>
            </p:cNvPr>
            <p:cNvSpPr/>
            <p:nvPr/>
          </p:nvSpPr>
          <p:spPr>
            <a:xfrm>
              <a:off x="1749399" y="1723206"/>
              <a:ext cx="792088" cy="28519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00" b="1" dirty="0">
                  <a:solidFill>
                    <a:schemeClr val="accent4">
                      <a:lumMod val="50000"/>
                    </a:schemeClr>
                  </a:solidFill>
                </a:rPr>
                <a:t>TE</a:t>
              </a:r>
              <a:r>
                <a:rPr lang="de-DE" sz="500" b="1" baseline="-25000" dirty="0">
                  <a:solidFill>
                    <a:schemeClr val="accent4">
                      <a:lumMod val="50000"/>
                    </a:schemeClr>
                  </a:solidFill>
                </a:rPr>
                <a:t>31</a:t>
              </a:r>
              <a:endParaRPr lang="en-GB" sz="500" b="1" baseline="-250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87D9A7BC-817A-D7A4-D405-7773B60EEA46}"/>
                </a:ext>
              </a:extLst>
            </p:cNvPr>
            <p:cNvSpPr/>
            <p:nvPr/>
          </p:nvSpPr>
          <p:spPr>
            <a:xfrm>
              <a:off x="1968882" y="1723206"/>
              <a:ext cx="792088" cy="28519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00" b="1" dirty="0">
                  <a:solidFill>
                    <a:schemeClr val="accent4">
                      <a:lumMod val="50000"/>
                    </a:schemeClr>
                  </a:solidFill>
                </a:rPr>
                <a:t>TM</a:t>
              </a:r>
              <a:r>
                <a:rPr lang="de-DE" sz="500" b="1" baseline="-25000" dirty="0">
                  <a:solidFill>
                    <a:schemeClr val="accent4">
                      <a:lumMod val="50000"/>
                    </a:schemeClr>
                  </a:solidFill>
                </a:rPr>
                <a:t>21</a:t>
              </a:r>
              <a:endParaRPr lang="en-GB" sz="500" b="1" baseline="-250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D3C6C1A8-661A-BEFE-0BAB-C4E6DE826A7F}"/>
                </a:ext>
              </a:extLst>
            </p:cNvPr>
            <p:cNvSpPr/>
            <p:nvPr/>
          </p:nvSpPr>
          <p:spPr>
            <a:xfrm>
              <a:off x="2140395" y="1723206"/>
              <a:ext cx="792088" cy="28519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00" b="1" dirty="0">
                  <a:solidFill>
                    <a:schemeClr val="accent4">
                      <a:lumMod val="50000"/>
                    </a:schemeClr>
                  </a:solidFill>
                </a:rPr>
                <a:t>TE</a:t>
              </a:r>
              <a:r>
                <a:rPr lang="de-DE" sz="500" b="1" baseline="-25000" dirty="0">
                  <a:solidFill>
                    <a:schemeClr val="accent4">
                      <a:lumMod val="50000"/>
                    </a:schemeClr>
                  </a:solidFill>
                </a:rPr>
                <a:t>12</a:t>
              </a:r>
              <a:endParaRPr lang="en-GB" sz="500" b="1" baseline="-250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680E30F-6241-A705-44B6-7FBAB8EF8B8C}"/>
              </a:ext>
            </a:extLst>
          </p:cNvPr>
          <p:cNvGrpSpPr/>
          <p:nvPr/>
        </p:nvGrpSpPr>
        <p:grpSpPr>
          <a:xfrm>
            <a:off x="4564777" y="1949516"/>
            <a:ext cx="4255694" cy="2218180"/>
            <a:chOff x="4564777" y="1949516"/>
            <a:chExt cx="4255694" cy="2218180"/>
          </a:xfrm>
        </p:grpSpPr>
        <p:pic>
          <p:nvPicPr>
            <p:cNvPr id="39" name="Picture 38" descr="A rainbow colored object with a white background&#10;&#10;AI-generated content may be incorrect.">
              <a:extLst>
                <a:ext uri="{FF2B5EF4-FFF2-40B4-BE49-F238E27FC236}">
                  <a16:creationId xmlns:a16="http://schemas.microsoft.com/office/drawing/2014/main" id="{3D2EEDD2-5780-A5A3-B08C-8BF66EB8B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4777" y="1949516"/>
              <a:ext cx="4255694" cy="2009633"/>
            </a:xfrm>
            <a:prstGeom prst="rect">
              <a:avLst/>
            </a:prstGeom>
          </p:spPr>
        </p:pic>
        <p:sp>
          <p:nvSpPr>
            <p:cNvPr id="40" name="Textplatzhalter 6">
              <a:extLst>
                <a:ext uri="{FF2B5EF4-FFF2-40B4-BE49-F238E27FC236}">
                  <a16:creationId xmlns:a16="http://schemas.microsoft.com/office/drawing/2014/main" id="{11FD688C-E89E-9FD7-6DF3-6BD051A150C4}"/>
                </a:ext>
              </a:extLst>
            </p:cNvPr>
            <p:cNvSpPr txBox="1">
              <a:spLocks/>
            </p:cNvSpPr>
            <p:nvPr/>
          </p:nvSpPr>
          <p:spPr>
            <a:xfrm>
              <a:off x="4680012" y="3959149"/>
              <a:ext cx="4023000" cy="20854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none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0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/>
                <a:t>Surface current density – 6.7 GHz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37F1B24-C828-02A7-181B-B462D5799C54}"/>
              </a:ext>
            </a:extLst>
          </p:cNvPr>
          <p:cNvGrpSpPr/>
          <p:nvPr/>
        </p:nvGrpSpPr>
        <p:grpSpPr>
          <a:xfrm>
            <a:off x="4564777" y="1949516"/>
            <a:ext cx="4255693" cy="2218180"/>
            <a:chOff x="4564777" y="1949516"/>
            <a:chExt cx="4255693" cy="2218180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23814318-6EBD-9FDD-AAB1-556A4D0AA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564777" y="1949516"/>
              <a:ext cx="4255693" cy="2009633"/>
            </a:xfrm>
            <a:prstGeom prst="rect">
              <a:avLst/>
            </a:prstGeom>
          </p:spPr>
        </p:pic>
        <p:sp>
          <p:nvSpPr>
            <p:cNvPr id="46" name="Textplatzhalter 6">
              <a:extLst>
                <a:ext uri="{FF2B5EF4-FFF2-40B4-BE49-F238E27FC236}">
                  <a16:creationId xmlns:a16="http://schemas.microsoft.com/office/drawing/2014/main" id="{7063CFB0-966D-5557-D154-4C5D2030AD0E}"/>
                </a:ext>
              </a:extLst>
            </p:cNvPr>
            <p:cNvSpPr txBox="1">
              <a:spLocks/>
            </p:cNvSpPr>
            <p:nvPr/>
          </p:nvSpPr>
          <p:spPr>
            <a:xfrm>
              <a:off x="4680012" y="3959149"/>
              <a:ext cx="4023000" cy="20854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none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0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/>
                <a:t>Electric field top view cross-section – 6.7 GHz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851741E-4078-E5B5-CF42-255A55A1D184}"/>
              </a:ext>
            </a:extLst>
          </p:cNvPr>
          <p:cNvGrpSpPr/>
          <p:nvPr/>
        </p:nvGrpSpPr>
        <p:grpSpPr>
          <a:xfrm>
            <a:off x="4554259" y="1949516"/>
            <a:ext cx="4255693" cy="2218180"/>
            <a:chOff x="4564777" y="1949516"/>
            <a:chExt cx="4255693" cy="2218180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A436E6-3491-7A02-CAA2-CB69A6FBB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564777" y="1949516"/>
              <a:ext cx="4255693" cy="2009632"/>
            </a:xfrm>
            <a:prstGeom prst="rect">
              <a:avLst/>
            </a:prstGeom>
          </p:spPr>
        </p:pic>
        <p:sp>
          <p:nvSpPr>
            <p:cNvPr id="49" name="Textplatzhalter 6">
              <a:extLst>
                <a:ext uri="{FF2B5EF4-FFF2-40B4-BE49-F238E27FC236}">
                  <a16:creationId xmlns:a16="http://schemas.microsoft.com/office/drawing/2014/main" id="{5C079B4E-5E12-0237-3BF1-A9B8C1D5221B}"/>
                </a:ext>
              </a:extLst>
            </p:cNvPr>
            <p:cNvSpPr txBox="1">
              <a:spLocks/>
            </p:cNvSpPr>
            <p:nvPr/>
          </p:nvSpPr>
          <p:spPr>
            <a:xfrm>
              <a:off x="4680012" y="3959149"/>
              <a:ext cx="4023000" cy="20854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none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0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685800" rtl="0" eaLnBrk="1" latinLnBrk="0" hangingPunct="1">
                <a:lnSpc>
                  <a:spcPts val="1013"/>
                </a:lnSpc>
                <a:spcBef>
                  <a:spcPts val="0"/>
                </a:spcBef>
                <a:buSzPct val="100000"/>
                <a:buFontTx/>
                <a:buNone/>
                <a:defRPr sz="75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/>
                <a:t>Electric field– 6.7 GHz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286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81B693-0B06-8FDC-FAB2-9F5E802070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2CA264C-3F9C-E0FE-241E-9BF8DAB7C6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800" y="1746000"/>
            <a:ext cx="4076749" cy="2746800"/>
          </a:xfrm>
          <a:prstGeom prst="rect">
            <a:avLst/>
          </a:prstGeom>
        </p:spPr>
      </p:pic>
      <p:pic>
        <p:nvPicPr>
          <p:cNvPr id="3" name="Picture 2" descr="A close-up of a tube&#10;&#10;AI-generated content may be incorrect.">
            <a:extLst>
              <a:ext uri="{FF2B5EF4-FFF2-40B4-BE49-F238E27FC236}">
                <a16:creationId xmlns:a16="http://schemas.microsoft.com/office/drawing/2014/main" id="{998176C2-1922-1D13-08EF-52CB32DF52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r="4361"/>
          <a:stretch>
            <a:fillRect/>
          </a:stretch>
        </p:blipFill>
        <p:spPr>
          <a:xfrm>
            <a:off x="4564778" y="1574683"/>
            <a:ext cx="4255694" cy="2565372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43F049-4F33-33CD-C79D-276F54F483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Preliminary – 125 M cells, 10 m </a:t>
            </a:r>
            <a:r>
              <a:rPr lang="en-GB" dirty="0" err="1"/>
              <a:t>wakelength</a:t>
            </a:r>
            <a:endParaRPr lang="en-US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19543A7-0378-BBBB-FC3F-D7097109256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80012" y="3959149"/>
            <a:ext cx="4023000" cy="208547"/>
          </a:xfrm>
        </p:spPr>
        <p:txBody>
          <a:bodyPr/>
          <a:lstStyle/>
          <a:p>
            <a:pPr algn="r"/>
            <a:r>
              <a:rPr lang="en-US" dirty="0"/>
              <a:t>CST model SRA nominal position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026CE1E-28E8-1C3C-B58E-4C9222DA1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Impedance Analysis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E143F66B-9D5B-E166-475B-D35E036590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12</a:t>
            </a:r>
          </a:p>
        </p:txBody>
      </p:sp>
      <p:sp>
        <p:nvSpPr>
          <p:cNvPr id="11" name="Textfeld 1">
            <a:extLst>
              <a:ext uri="{FF2B5EF4-FFF2-40B4-BE49-F238E27FC236}">
                <a16:creationId xmlns:a16="http://schemas.microsoft.com/office/drawing/2014/main" id="{156FC424-F07C-FC80-D412-B47B829E867F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14" name="additional logos">
            <a:extLst>
              <a:ext uri="{FF2B5EF4-FFF2-40B4-BE49-F238E27FC236}">
                <a16:creationId xmlns:a16="http://schemas.microsoft.com/office/drawing/2014/main" id="{59A94A1F-5226-6E67-BA98-EE01A9FCAC36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</p:spTree>
    <p:extLst>
      <p:ext uri="{BB962C8B-B14F-4D97-AF65-F5344CB8AC3E}">
        <p14:creationId xmlns:p14="http://schemas.microsoft.com/office/powerpoint/2010/main" val="3395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223D8-19AD-1174-5E29-FDD3E8F6D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1B45A7A-78A2-D6F0-6A89-171967E734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Peculiarities – convergence studies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972B5CC-5A62-1D10-3120-E9412A884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Impedance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platzhalter 7">
                <a:extLst>
                  <a:ext uri="{FF2B5EF4-FFF2-40B4-BE49-F238E27FC236}">
                    <a16:creationId xmlns:a16="http://schemas.microsoft.com/office/drawing/2014/main" id="{D39AD5DC-36AE-7C8C-8F88-DB9F4CBF50FC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sz="900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de-DE" sz="900" b="0" i="0" smtClean="0">
                        <a:latin typeface="Cambria Math" panose="02040503050406030204" pitchFamily="18" charset="0"/>
                      </a:rPr>
                      <m:t>=5.77</m:t>
                    </m:r>
                    <m:r>
                      <a:rPr lang="de-DE" sz="900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de-DE" sz="9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9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9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900" dirty="0"/>
                  <a:t> </a:t>
                </a:r>
              </a:p>
              <a:p>
                <a:r>
                  <a:rPr lang="en-US" sz="900" dirty="0" err="1"/>
                  <a:t>Wakelenght</a:t>
                </a:r>
                <a:r>
                  <a:rPr lang="en-US" sz="900" dirty="0"/>
                  <a:t> = 10 m </a:t>
                </a:r>
              </a:p>
            </p:txBody>
          </p:sp>
        </mc:Choice>
        <mc:Fallback xmlns="">
          <p:sp>
            <p:nvSpPr>
              <p:cNvPr id="8" name="Textplatzhalter 7">
                <a:extLst>
                  <a:ext uri="{FF2B5EF4-FFF2-40B4-BE49-F238E27FC236}">
                    <a16:creationId xmlns:a16="http://schemas.microsoft.com/office/drawing/2014/main" id="{D39AD5DC-36AE-7C8C-8F88-DB9F4CBF50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blipFill>
                <a:blip r:embed="rId3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32B6074F-E162-9A65-1F8A-A93EAA9767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13</a:t>
            </a:r>
          </a:p>
        </p:txBody>
      </p:sp>
      <p:sp>
        <p:nvSpPr>
          <p:cNvPr id="11" name="Textfeld 1">
            <a:extLst>
              <a:ext uri="{FF2B5EF4-FFF2-40B4-BE49-F238E27FC236}">
                <a16:creationId xmlns:a16="http://schemas.microsoft.com/office/drawing/2014/main" id="{5922373D-9AA1-F896-E6EE-3415EA776250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14" name="additional logos">
            <a:extLst>
              <a:ext uri="{FF2B5EF4-FFF2-40B4-BE49-F238E27FC236}">
                <a16:creationId xmlns:a16="http://schemas.microsoft.com/office/drawing/2014/main" id="{494B21F3-A44D-69C8-4547-702C2BB338A4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466D73-7DED-6E88-20AA-55E81A4A4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1474027"/>
            <a:ext cx="3617412" cy="2666028"/>
          </a:xfrm>
          <a:prstGeom prst="rect">
            <a:avLst/>
          </a:prstGeom>
        </p:spPr>
      </p:pic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49FAF878-AAE4-E58A-1CCE-BBFBACE549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80012" y="3959149"/>
            <a:ext cx="4023000" cy="208547"/>
          </a:xfrm>
        </p:spPr>
        <p:txBody>
          <a:bodyPr/>
          <a:lstStyle/>
          <a:p>
            <a:pPr algn="r"/>
            <a:r>
              <a:rPr lang="en-US" dirty="0"/>
              <a:t>CST model testing phase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7A4B7F5-4D0A-68EB-D786-F36836F277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800" y="1746000"/>
            <a:ext cx="4076749" cy="274679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94584F9-DC4B-E9E1-5E91-74B52C4E3A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800" y="1746000"/>
            <a:ext cx="4076748" cy="274679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35B1F3C-B1B8-FB8B-A9D4-CC64CB19AA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800" y="1746000"/>
            <a:ext cx="4076748" cy="274679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FB745CA-6756-6708-A874-AF15F9B5CF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800" y="1746000"/>
            <a:ext cx="4076746" cy="274679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7C7409D-C19B-6599-9D32-AC7897200F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800" y="1746000"/>
            <a:ext cx="4076746" cy="274679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B008DB4-0B61-AC71-E5E1-49D57FB2F8D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800" y="1746000"/>
            <a:ext cx="4076746" cy="2746797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A56E8D1-A051-6DA9-319C-CBCA975E8A74}"/>
              </a:ext>
            </a:extLst>
          </p:cNvPr>
          <p:cNvSpPr/>
          <p:nvPr/>
        </p:nvSpPr>
        <p:spPr>
          <a:xfrm>
            <a:off x="4680012" y="1746000"/>
            <a:ext cx="1552896" cy="3415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Change in simulation time (nominal → +4 mm): ×20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AACA116-94C8-F3B4-DBB0-3425212E1D31}"/>
              </a:ext>
            </a:extLst>
          </p:cNvPr>
          <p:cNvGrpSpPr/>
          <p:nvPr/>
        </p:nvGrpSpPr>
        <p:grpSpPr>
          <a:xfrm>
            <a:off x="1619672" y="4612367"/>
            <a:ext cx="2648575" cy="341550"/>
            <a:chOff x="1619672" y="4612367"/>
            <a:chExt cx="2648575" cy="341550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3CEBA2A1-41DA-DF74-8026-176A9BD92DC0}"/>
                </a:ext>
              </a:extLst>
            </p:cNvPr>
            <p:cNvSpPr/>
            <p:nvPr/>
          </p:nvSpPr>
          <p:spPr>
            <a:xfrm>
              <a:off x="2362080" y="4612367"/>
              <a:ext cx="1906167" cy="34155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Similar effect observed in convergence study with </a:t>
              </a:r>
              <a:r>
                <a:rPr lang="en-GB" sz="800" dirty="0" err="1"/>
                <a:t>Wakelength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060937B-2B85-EC35-FD14-9F1FC17948AC}"/>
                </a:ext>
              </a:extLst>
            </p:cNvPr>
            <p:cNvCxnSpPr/>
            <p:nvPr/>
          </p:nvCxnSpPr>
          <p:spPr>
            <a:xfrm>
              <a:off x="1619672" y="4864100"/>
              <a:ext cx="6661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0158BA7-AD34-71B5-65BC-C468E6E6A7A5}"/>
              </a:ext>
            </a:extLst>
          </p:cNvPr>
          <p:cNvGrpSpPr/>
          <p:nvPr/>
        </p:nvGrpSpPr>
        <p:grpSpPr>
          <a:xfrm>
            <a:off x="6812754" y="3219825"/>
            <a:ext cx="1732892" cy="386796"/>
            <a:chOff x="6812754" y="3219825"/>
            <a:chExt cx="1732892" cy="386796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E3218E52-2053-9F9B-1C7C-AEA0F34DE3A5}"/>
                </a:ext>
              </a:extLst>
            </p:cNvPr>
            <p:cNvSpPr/>
            <p:nvPr/>
          </p:nvSpPr>
          <p:spPr>
            <a:xfrm>
              <a:off x="7539255" y="3219825"/>
              <a:ext cx="1006391" cy="3867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Angle variation produces a similar trend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AB29A02-019F-028B-5E1C-E31F08BB4399}"/>
                </a:ext>
              </a:extLst>
            </p:cNvPr>
            <p:cNvCxnSpPr/>
            <p:nvPr/>
          </p:nvCxnSpPr>
          <p:spPr>
            <a:xfrm>
              <a:off x="6812754" y="3435846"/>
              <a:ext cx="6661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973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FCE2A-14E8-C8A2-3047-B9EA68814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88DC011-1437-F67A-E674-766D70B996CA}"/>
              </a:ext>
            </a:extLst>
          </p:cNvPr>
          <p:cNvCxnSpPr>
            <a:cxnSpLocks/>
          </p:cNvCxnSpPr>
          <p:nvPr/>
        </p:nvCxnSpPr>
        <p:spPr>
          <a:xfrm>
            <a:off x="2693453" y="4897027"/>
            <a:ext cx="0" cy="2795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utline!">
            <a:extLst>
              <a:ext uri="{FF2B5EF4-FFF2-40B4-BE49-F238E27FC236}">
                <a16:creationId xmlns:a16="http://schemas.microsoft.com/office/drawing/2014/main" id="{DCA159E3-D71A-C78C-B9D8-60BA1553B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sec1">
            <a:extLst>
              <a:ext uri="{FF2B5EF4-FFF2-40B4-BE49-F238E27FC236}">
                <a16:creationId xmlns:a16="http://schemas.microsoft.com/office/drawing/2014/main" id="{129A47E1-0FBD-F1D5-6E75-00A60267D9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87824" y="4764428"/>
            <a:ext cx="4023000" cy="28817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FCC-ee: Synchrotron Radiation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sec2">
            <a:extLst>
              <a:ext uri="{FF2B5EF4-FFF2-40B4-BE49-F238E27FC236}">
                <a16:creationId xmlns:a16="http://schemas.microsoft.com/office/drawing/2014/main" id="{D3BA35F9-0C53-7E3D-FADD-0FC8EE5E445C}"/>
              </a:ext>
            </a:extLst>
          </p:cNvPr>
          <p:cNvSpPr txBox="1">
            <a:spLocks/>
          </p:cNvSpPr>
          <p:nvPr/>
        </p:nvSpPr>
        <p:spPr>
          <a:xfrm>
            <a:off x="2987824" y="4763403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Synchrotron Radiation Absorber (SRA)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sec3">
            <a:extLst>
              <a:ext uri="{FF2B5EF4-FFF2-40B4-BE49-F238E27FC236}">
                <a16:creationId xmlns:a16="http://schemas.microsoft.com/office/drawing/2014/main" id="{D05FF468-C96D-373D-CF7C-752C6F733278}"/>
              </a:ext>
            </a:extLst>
          </p:cNvPr>
          <p:cNvSpPr txBox="1">
            <a:spLocks/>
          </p:cNvSpPr>
          <p:nvPr/>
        </p:nvSpPr>
        <p:spPr>
          <a:xfrm>
            <a:off x="2987824" y="4772077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Optics Layouts Overview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sec4">
            <a:extLst>
              <a:ext uri="{FF2B5EF4-FFF2-40B4-BE49-F238E27FC236}">
                <a16:creationId xmlns:a16="http://schemas.microsoft.com/office/drawing/2014/main" id="{320172FC-BD75-B433-2CF6-334108FE2361}"/>
              </a:ext>
            </a:extLst>
          </p:cNvPr>
          <p:cNvSpPr txBox="1">
            <a:spLocks/>
          </p:cNvSpPr>
          <p:nvPr/>
        </p:nvSpPr>
        <p:spPr>
          <a:xfrm>
            <a:off x="2987824" y="4765453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Beam Impedance Analysis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EEA957DE-358A-3E96-FE60-CDCACD6587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346"/>
            <a:ext cx="289479" cy="170071"/>
          </a:xfrm>
        </p:spPr>
        <p:txBody>
          <a:bodyPr/>
          <a:lstStyle/>
          <a:p>
            <a:pPr>
              <a:lnSpc>
                <a:spcPct val="100000"/>
              </a:lnSpc>
            </a:pPr>
            <a:fld id="{88A1DFE4-5FC5-43BD-BB7E-75EAD82B965F}" type="slidenum">
              <a:rPr lang="de-AT" sz="600" smtClean="0"/>
              <a:pPr>
                <a:lnSpc>
                  <a:spcPct val="100000"/>
                </a:lnSpc>
              </a:pPr>
              <a:t>2</a:t>
            </a:fld>
            <a:endParaRPr lang="de-AT" sz="600" dirty="0"/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C3F84AFE-2027-C4C9-B0A7-EFC7824193A3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18748207-6366-1060-F0EF-F2404EE93AE5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sp>
        <p:nvSpPr>
          <p:cNvPr id="26" name="Ov1">
            <a:extLst>
              <a:ext uri="{FF2B5EF4-FFF2-40B4-BE49-F238E27FC236}">
                <a16:creationId xmlns:a16="http://schemas.microsoft.com/office/drawing/2014/main" id="{FB0BB5B2-30B8-924F-E931-8D51F5449499}"/>
              </a:ext>
            </a:extLst>
          </p:cNvPr>
          <p:cNvSpPr>
            <a:spLocks noChangeAspect="1"/>
          </p:cNvSpPr>
          <p:nvPr/>
        </p:nvSpPr>
        <p:spPr>
          <a:xfrm>
            <a:off x="2659834" y="4872514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8" name="Ov2">
            <a:extLst>
              <a:ext uri="{FF2B5EF4-FFF2-40B4-BE49-F238E27FC236}">
                <a16:creationId xmlns:a16="http://schemas.microsoft.com/office/drawing/2014/main" id="{7F0B4A8F-401A-F89D-B31B-A8FA2E2B7E7B}"/>
              </a:ext>
            </a:extLst>
          </p:cNvPr>
          <p:cNvSpPr>
            <a:spLocks noChangeAspect="1"/>
          </p:cNvSpPr>
          <p:nvPr/>
        </p:nvSpPr>
        <p:spPr>
          <a:xfrm>
            <a:off x="2659834" y="487148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9" name="Ov3">
            <a:extLst>
              <a:ext uri="{FF2B5EF4-FFF2-40B4-BE49-F238E27FC236}">
                <a16:creationId xmlns:a16="http://schemas.microsoft.com/office/drawing/2014/main" id="{65D2C0B3-959B-D6C6-6A2D-3844F8420CFC}"/>
              </a:ext>
            </a:extLst>
          </p:cNvPr>
          <p:cNvSpPr>
            <a:spLocks noChangeAspect="1"/>
          </p:cNvSpPr>
          <p:nvPr/>
        </p:nvSpPr>
        <p:spPr>
          <a:xfrm>
            <a:off x="2659834" y="4880163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7" name="Ov4">
            <a:extLst>
              <a:ext uri="{FF2B5EF4-FFF2-40B4-BE49-F238E27FC236}">
                <a16:creationId xmlns:a16="http://schemas.microsoft.com/office/drawing/2014/main" id="{DFCDF571-96FB-35CF-2734-27AF4D8A0972}"/>
              </a:ext>
            </a:extLst>
          </p:cNvPr>
          <p:cNvSpPr>
            <a:spLocks noChangeAspect="1"/>
          </p:cNvSpPr>
          <p:nvPr/>
        </p:nvSpPr>
        <p:spPr>
          <a:xfrm>
            <a:off x="2659834" y="487353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1" name="sec5">
            <a:extLst>
              <a:ext uri="{FF2B5EF4-FFF2-40B4-BE49-F238E27FC236}">
                <a16:creationId xmlns:a16="http://schemas.microsoft.com/office/drawing/2014/main" id="{EBBD7161-ABF4-0006-CF64-1AF13A650937}"/>
              </a:ext>
            </a:extLst>
          </p:cNvPr>
          <p:cNvSpPr txBox="1">
            <a:spLocks/>
          </p:cNvSpPr>
          <p:nvPr/>
        </p:nvSpPr>
        <p:spPr>
          <a:xfrm>
            <a:off x="2987824" y="4765453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Summary and Next Steps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2" name="Ov5">
            <a:extLst>
              <a:ext uri="{FF2B5EF4-FFF2-40B4-BE49-F238E27FC236}">
                <a16:creationId xmlns:a16="http://schemas.microsoft.com/office/drawing/2014/main" id="{7DA42408-0827-B070-E2C5-68014042ECD6}"/>
              </a:ext>
            </a:extLst>
          </p:cNvPr>
          <p:cNvSpPr>
            <a:spLocks noChangeAspect="1"/>
          </p:cNvSpPr>
          <p:nvPr/>
        </p:nvSpPr>
        <p:spPr>
          <a:xfrm>
            <a:off x="2659834" y="487353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01803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70D1DD8-EDAD-459A-845F-432546A7D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Impedance Factors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5D39DB-C37E-4734-B1D9-42602654B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745549"/>
            <a:ext cx="4023000" cy="2914431"/>
          </a:xfrm>
        </p:spPr>
        <p:txBody>
          <a:bodyPr/>
          <a:lstStyle/>
          <a:p>
            <a:r>
              <a:rPr lang="en-US" sz="1100" b="1" dirty="0"/>
              <a:t>Material Properties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50" dirty="0" err="1"/>
              <a:t>CuCrZr</a:t>
            </a:r>
            <a:r>
              <a:rPr lang="en-US" sz="1050" dirty="0"/>
              <a:t> Conductivity &lt;  OFS copper</a:t>
            </a:r>
          </a:p>
          <a:p>
            <a:pPr lvl="1" indent="0">
              <a:buNone/>
            </a:pPr>
            <a:r>
              <a:rPr lang="en-GB" sz="900" dirty="0"/>
              <a:t>→ </a:t>
            </a:r>
            <a:r>
              <a:rPr lang="en-US" sz="900" dirty="0"/>
              <a:t>Increase in resistive wall</a:t>
            </a:r>
          </a:p>
          <a:p>
            <a:endParaRPr lang="en-US" dirty="0"/>
          </a:p>
          <a:p>
            <a:r>
              <a:rPr lang="en-US" sz="1100" b="1" dirty="0"/>
              <a:t>Geometry</a:t>
            </a:r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50" dirty="0"/>
              <a:t>Angles and roughness</a:t>
            </a:r>
          </a:p>
          <a:p>
            <a:pPr lvl="1" indent="0">
              <a:buNone/>
            </a:pPr>
            <a:r>
              <a:rPr lang="en-GB" sz="1000" dirty="0"/>
              <a:t>→ Impedance dominated by geometry</a:t>
            </a:r>
          </a:p>
          <a:p>
            <a:pPr lvl="1" indent="0">
              <a:buNone/>
            </a:pPr>
            <a:endParaRPr lang="en-US" dirty="0"/>
          </a:p>
          <a:p>
            <a:r>
              <a:rPr lang="en-US" sz="1100" b="1" dirty="0"/>
              <a:t>Beam proximity</a:t>
            </a:r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100" dirty="0"/>
              <a:t>Breaking locally symmetry of the vacuum chamber</a:t>
            </a:r>
            <a:endParaRPr lang="en-GB" sz="1000" dirty="0"/>
          </a:p>
          <a:p>
            <a:pPr lvl="1" indent="0">
              <a:buNone/>
            </a:pPr>
            <a:r>
              <a:rPr lang="en-GB" dirty="0"/>
              <a:t>→ </a:t>
            </a:r>
            <a:r>
              <a:rPr lang="en-GB" sz="1000" dirty="0"/>
              <a:t>travelling wakes</a:t>
            </a:r>
            <a:endParaRPr lang="en-US" dirty="0"/>
          </a:p>
          <a:p>
            <a:pPr marL="243000" lvl="2" indent="0">
              <a:buNone/>
            </a:pPr>
            <a:r>
              <a:rPr lang="en-GB" dirty="0"/>
              <a:t>→</a:t>
            </a:r>
            <a:r>
              <a:rPr lang="en-GB" sz="1000" dirty="0"/>
              <a:t> perturbation into the vacuum chamber</a:t>
            </a:r>
          </a:p>
          <a:p>
            <a:pPr marL="243000" lvl="2" indent="0">
              <a:buNone/>
            </a:pPr>
            <a:endParaRPr lang="en-GB" sz="1000" dirty="0"/>
          </a:p>
          <a:p>
            <a:pPr marL="0" lvl="2" indent="0">
              <a:buNone/>
            </a:pPr>
            <a:br>
              <a:rPr lang="en-GB" sz="1000" u="sng" dirty="0"/>
            </a:br>
            <a:r>
              <a:rPr lang="en-GB" sz="1000" u="sng" dirty="0"/>
              <a:t>Novel simulation regime: </a:t>
            </a:r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GB" sz="1000" dirty="0"/>
              <a:t>Computationally demanding </a:t>
            </a:r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GB" sz="1000" dirty="0"/>
              <a:t>Many limitations 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F34346C-7504-4613-AED2-DAF8AF5A9E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745496"/>
            <a:ext cx="4023000" cy="996009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Input required by end of year for the optics report</a:t>
            </a:r>
            <a:br>
              <a:rPr lang="en-GB" dirty="0"/>
            </a:br>
            <a:r>
              <a:rPr lang="en-GB" sz="600" dirty="0"/>
              <a:t> </a:t>
            </a:r>
            <a:endParaRPr lang="en-GB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Final decision enables improved impedance estimates</a:t>
            </a:r>
            <a:br>
              <a:rPr lang="en-GB" dirty="0"/>
            </a:br>
            <a:r>
              <a:rPr lang="en-GB" sz="600" dirty="0"/>
              <a:t> </a:t>
            </a:r>
            <a:endParaRPr lang="en-GB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Next step: SRA placement studies for refinement including tolerances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883403D9-11A0-4BF9-BD99-87138FD09D0F}"/>
              </a:ext>
            </a:extLst>
          </p:cNvPr>
          <p:cNvSpPr txBox="1">
            <a:spLocks/>
          </p:cNvSpPr>
          <p:nvPr/>
        </p:nvSpPr>
        <p:spPr>
          <a:xfrm>
            <a:off x="4687200" y="1404598"/>
            <a:ext cx="4023000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Optics Strategy Decisions - 2026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E40E054-BE06-426C-8453-341C1B44F439}"/>
              </a:ext>
            </a:extLst>
          </p:cNvPr>
          <p:cNvCxnSpPr/>
          <p:nvPr/>
        </p:nvCxnSpPr>
        <p:spPr>
          <a:xfrm>
            <a:off x="4715550" y="2963900"/>
            <a:ext cx="3952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2C058D28-91BC-4C4F-82B3-294B2A0F5624}"/>
              </a:ext>
            </a:extLst>
          </p:cNvPr>
          <p:cNvSpPr txBox="1">
            <a:spLocks/>
          </p:cNvSpPr>
          <p:nvPr/>
        </p:nvSpPr>
        <p:spPr>
          <a:xfrm>
            <a:off x="4687200" y="2976795"/>
            <a:ext cx="4023000" cy="212558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/>
              <a:t>Outlook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2E8261C5-6517-45F3-8255-0EBB0356279C}"/>
              </a:ext>
            </a:extLst>
          </p:cNvPr>
          <p:cNvSpPr txBox="1">
            <a:spLocks/>
          </p:cNvSpPr>
          <p:nvPr/>
        </p:nvSpPr>
        <p:spPr>
          <a:xfrm>
            <a:off x="4687200" y="3424642"/>
            <a:ext cx="4023000" cy="1199107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6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4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Eigenmode open boundary</a:t>
            </a:r>
          </a:p>
          <a:p>
            <a:pPr marL="358775" lvl="2" indent="-358775">
              <a:lnSpc>
                <a:spcPct val="150000"/>
              </a:lnSpc>
            </a:pPr>
            <a:r>
              <a:rPr lang="en-US" sz="1125" dirty="0"/>
              <a:t>Travelling wave measurement setup</a:t>
            </a:r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Design </a:t>
            </a:r>
            <a:r>
              <a:rPr lang="en-US" sz="1125" dirty="0" err="1"/>
              <a:t>optimisation</a:t>
            </a:r>
            <a:endParaRPr lang="en-US" sz="1125" dirty="0"/>
          </a:p>
          <a:p>
            <a:pPr lvl="4">
              <a:lnSpc>
                <a:spcPct val="100000"/>
              </a:lnSpc>
            </a:pPr>
            <a:endParaRPr lang="en-US" sz="1125" dirty="0"/>
          </a:p>
          <a:p>
            <a:pPr lvl="1">
              <a:lnSpc>
                <a:spcPct val="100000"/>
              </a:lnSpc>
            </a:pPr>
            <a:endParaRPr lang="en-US" sz="1125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BB0F25C-67A6-4BFF-8D5E-720E443217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14</a:t>
            </a: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1F59BA78-FB43-AAFC-0608-2A437227A702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12" name="additional logos">
            <a:extLst>
              <a:ext uri="{FF2B5EF4-FFF2-40B4-BE49-F238E27FC236}">
                <a16:creationId xmlns:a16="http://schemas.microsoft.com/office/drawing/2014/main" id="{55963EFC-DEF4-4CA8-8318-52AFDB33EA67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pic>
        <p:nvPicPr>
          <p:cNvPr id="19" name="Picture 18" descr="A close up of a person's leg&#10;&#10;AI-generated content may be incorrect." hidden="1">
            <a:extLst>
              <a:ext uri="{FF2B5EF4-FFF2-40B4-BE49-F238E27FC236}">
                <a16:creationId xmlns:a16="http://schemas.microsoft.com/office/drawing/2014/main" id="{C6D6B32C-9532-AB6C-70A2-4AD158FDAB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200" y="1256157"/>
            <a:ext cx="4888246" cy="1720638"/>
          </a:xfrm>
          <a:prstGeom prst="rect">
            <a:avLst/>
          </a:prstGeom>
        </p:spPr>
      </p:pic>
      <p:pic>
        <p:nvPicPr>
          <p:cNvPr id="21" name="Picture 20" descr="A drawing of a hand&#10;&#10;AI-generated content may be incorrect." hidden="1">
            <a:extLst>
              <a:ext uri="{FF2B5EF4-FFF2-40B4-BE49-F238E27FC236}">
                <a16:creationId xmlns:a16="http://schemas.microsoft.com/office/drawing/2014/main" id="{99CAF15F-302A-B69A-06FC-90DF861BBA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376" y="3083074"/>
            <a:ext cx="5616624" cy="1977024"/>
          </a:xfrm>
          <a:prstGeom prst="rect">
            <a:avLst/>
          </a:prstGeom>
        </p:spPr>
      </p:pic>
      <p:cxnSp>
        <p:nvCxnSpPr>
          <p:cNvPr id="23" name="Gerader Verbinder 9">
            <a:extLst>
              <a:ext uri="{FF2B5EF4-FFF2-40B4-BE49-F238E27FC236}">
                <a16:creationId xmlns:a16="http://schemas.microsoft.com/office/drawing/2014/main" id="{9D948277-E9DD-5749-8F95-E88E3E10F160}"/>
              </a:ext>
            </a:extLst>
          </p:cNvPr>
          <p:cNvCxnSpPr/>
          <p:nvPr/>
        </p:nvCxnSpPr>
        <p:spPr>
          <a:xfrm>
            <a:off x="442800" y="4130526"/>
            <a:ext cx="3952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close up of a person's leg&#10;&#10;AI-generated content may be incorrect.">
            <a:extLst>
              <a:ext uri="{FF2B5EF4-FFF2-40B4-BE49-F238E27FC236}">
                <a16:creationId xmlns:a16="http://schemas.microsoft.com/office/drawing/2014/main" id="{0FF5E33F-A96B-C4D7-8A62-7FB984407D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550" y="1455909"/>
            <a:ext cx="4428450" cy="1558794"/>
          </a:xfrm>
          <a:prstGeom prst="rect">
            <a:avLst/>
          </a:prstGeom>
        </p:spPr>
      </p:pic>
      <p:pic>
        <p:nvPicPr>
          <p:cNvPr id="16" name="Picture 15" descr="A drawing of a hand&#10;&#10;AI-generated content may be incorrect.">
            <a:extLst>
              <a:ext uri="{FF2B5EF4-FFF2-40B4-BE49-F238E27FC236}">
                <a16:creationId xmlns:a16="http://schemas.microsoft.com/office/drawing/2014/main" id="{D5A0169E-C04B-EC54-961F-EFA4C757E1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24642"/>
            <a:ext cx="4572000" cy="160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22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4" name="Foliennummernplatzhalter 2">
            <a:extLst>
              <a:ext uri="{FF2B5EF4-FFF2-40B4-BE49-F238E27FC236}">
                <a16:creationId xmlns:a16="http://schemas.microsoft.com/office/drawing/2014/main" id="{7FC326B8-6551-076E-CF1E-397F403A49BA}"/>
              </a:ext>
            </a:extLst>
          </p:cNvPr>
          <p:cNvSpPr txBox="1">
            <a:spLocks/>
          </p:cNvSpPr>
          <p:nvPr/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600"/>
              <a:t>14</a:t>
            </a:r>
            <a:endParaRPr lang="de-AT" sz="600" dirty="0"/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E1174A11-9C5A-A111-FFB1-70250D9246AC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6" name="additional logos">
            <a:extLst>
              <a:ext uri="{FF2B5EF4-FFF2-40B4-BE49-F238E27FC236}">
                <a16:creationId xmlns:a16="http://schemas.microsoft.com/office/drawing/2014/main" id="{6C62BE46-B0D2-ECB8-BCC7-0A181F261FC8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083F28-8792-AF2A-62D9-E6A1CB9818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55D52-FE58-EFAA-A0AC-B89C9636D2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20EC50-BE23-C766-215A-CDEBFECE88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B45A41-C318-EAD4-F2F5-62F9840013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134643B-903F-22A7-4F4B-35A5A7225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55FBFF8-C622-D25B-549B-F0BB9640053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F269CB-D763-9040-8188-1CB308058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670" y="1460768"/>
            <a:ext cx="9176670" cy="358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92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D04D5-D485-3138-5441-DD85323E8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A431F04-B7A7-5AA5-840D-AED29C6E9BFE}"/>
              </a:ext>
            </a:extLst>
          </p:cNvPr>
          <p:cNvCxnSpPr>
            <a:cxnSpLocks/>
          </p:cNvCxnSpPr>
          <p:nvPr/>
        </p:nvCxnSpPr>
        <p:spPr>
          <a:xfrm>
            <a:off x="2693453" y="1849773"/>
            <a:ext cx="0" cy="2795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c1">
            <a:extLst>
              <a:ext uri="{FF2B5EF4-FFF2-40B4-BE49-F238E27FC236}">
                <a16:creationId xmlns:a16="http://schemas.microsoft.com/office/drawing/2014/main" id="{BE283D1A-9650-F2FC-FE31-65F083BF0D9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87824" y="1717174"/>
            <a:ext cx="4023000" cy="288172"/>
          </a:xfrm>
        </p:spPr>
        <p:txBody>
          <a:bodyPr/>
          <a:lstStyle/>
          <a:p>
            <a:r>
              <a:rPr lang="en-US" dirty="0"/>
              <a:t>FCC-ee: Synchrotron Radiation</a:t>
            </a:r>
            <a:endParaRPr lang="en-GB" dirty="0"/>
          </a:p>
        </p:txBody>
      </p:sp>
      <p:sp>
        <p:nvSpPr>
          <p:cNvPr id="11" name="sec2">
            <a:extLst>
              <a:ext uri="{FF2B5EF4-FFF2-40B4-BE49-F238E27FC236}">
                <a16:creationId xmlns:a16="http://schemas.microsoft.com/office/drawing/2014/main" id="{929CFCE6-0A27-5991-B34A-6CBCA17F7B5E}"/>
              </a:ext>
            </a:extLst>
          </p:cNvPr>
          <p:cNvSpPr txBox="1">
            <a:spLocks/>
          </p:cNvSpPr>
          <p:nvPr/>
        </p:nvSpPr>
        <p:spPr>
          <a:xfrm>
            <a:off x="2987824" y="4763403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Synchrotron Radiation Absorber (SRA)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sec3">
            <a:extLst>
              <a:ext uri="{FF2B5EF4-FFF2-40B4-BE49-F238E27FC236}">
                <a16:creationId xmlns:a16="http://schemas.microsoft.com/office/drawing/2014/main" id="{4C774B13-4A1A-442F-36C9-7CD0C6F658AB}"/>
              </a:ext>
            </a:extLst>
          </p:cNvPr>
          <p:cNvSpPr txBox="1">
            <a:spLocks/>
          </p:cNvSpPr>
          <p:nvPr/>
        </p:nvSpPr>
        <p:spPr>
          <a:xfrm>
            <a:off x="2987824" y="4772077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Optics Layouts Overview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sec4">
            <a:extLst>
              <a:ext uri="{FF2B5EF4-FFF2-40B4-BE49-F238E27FC236}">
                <a16:creationId xmlns:a16="http://schemas.microsoft.com/office/drawing/2014/main" id="{A25C2AA4-6446-4F33-3B29-6396FC748EA9}"/>
              </a:ext>
            </a:extLst>
          </p:cNvPr>
          <p:cNvSpPr txBox="1">
            <a:spLocks/>
          </p:cNvSpPr>
          <p:nvPr/>
        </p:nvSpPr>
        <p:spPr>
          <a:xfrm>
            <a:off x="2987824" y="4765453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Beam Impedance Analysis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3C5D3555-E896-34D3-73B3-D9E1D476D5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346"/>
            <a:ext cx="289479" cy="170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2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78D6E9E7-4879-6366-68DF-9C939DEF75BC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B67BF7F7-86DB-88BE-5607-11B5FA18C499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sp>
        <p:nvSpPr>
          <p:cNvPr id="26" name="Ov1">
            <a:extLst>
              <a:ext uri="{FF2B5EF4-FFF2-40B4-BE49-F238E27FC236}">
                <a16:creationId xmlns:a16="http://schemas.microsoft.com/office/drawing/2014/main" id="{897B3750-B09A-D54E-CAF1-862B92B2A7DE}"/>
              </a:ext>
            </a:extLst>
          </p:cNvPr>
          <p:cNvSpPr>
            <a:spLocks noChangeAspect="1"/>
          </p:cNvSpPr>
          <p:nvPr/>
        </p:nvSpPr>
        <p:spPr>
          <a:xfrm>
            <a:off x="2659834" y="182526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2">
            <a:extLst>
              <a:ext uri="{FF2B5EF4-FFF2-40B4-BE49-F238E27FC236}">
                <a16:creationId xmlns:a16="http://schemas.microsoft.com/office/drawing/2014/main" id="{0CF93C44-5987-6C86-AABE-C7B56726A102}"/>
              </a:ext>
            </a:extLst>
          </p:cNvPr>
          <p:cNvSpPr>
            <a:spLocks noChangeAspect="1"/>
          </p:cNvSpPr>
          <p:nvPr/>
        </p:nvSpPr>
        <p:spPr>
          <a:xfrm>
            <a:off x="2659834" y="487148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9" name="Ov3">
            <a:extLst>
              <a:ext uri="{FF2B5EF4-FFF2-40B4-BE49-F238E27FC236}">
                <a16:creationId xmlns:a16="http://schemas.microsoft.com/office/drawing/2014/main" id="{26659B0A-707C-AA77-2D06-4884CFFE5D3D}"/>
              </a:ext>
            </a:extLst>
          </p:cNvPr>
          <p:cNvSpPr>
            <a:spLocks noChangeAspect="1"/>
          </p:cNvSpPr>
          <p:nvPr/>
        </p:nvSpPr>
        <p:spPr>
          <a:xfrm>
            <a:off x="2659834" y="4880163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7" name="Ov4">
            <a:extLst>
              <a:ext uri="{FF2B5EF4-FFF2-40B4-BE49-F238E27FC236}">
                <a16:creationId xmlns:a16="http://schemas.microsoft.com/office/drawing/2014/main" id="{605F3065-7944-EAF2-2F9B-E85C30186832}"/>
              </a:ext>
            </a:extLst>
          </p:cNvPr>
          <p:cNvSpPr>
            <a:spLocks noChangeAspect="1"/>
          </p:cNvSpPr>
          <p:nvPr/>
        </p:nvSpPr>
        <p:spPr>
          <a:xfrm>
            <a:off x="2659834" y="487353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1" name="sec5">
            <a:extLst>
              <a:ext uri="{FF2B5EF4-FFF2-40B4-BE49-F238E27FC236}">
                <a16:creationId xmlns:a16="http://schemas.microsoft.com/office/drawing/2014/main" id="{AA67A13E-A517-D39C-1057-D5D1286B2C60}"/>
              </a:ext>
            </a:extLst>
          </p:cNvPr>
          <p:cNvSpPr txBox="1">
            <a:spLocks/>
          </p:cNvSpPr>
          <p:nvPr/>
        </p:nvSpPr>
        <p:spPr>
          <a:xfrm>
            <a:off x="2987824" y="4765453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Summary and Next Steps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2" name="Ov5">
            <a:extLst>
              <a:ext uri="{FF2B5EF4-FFF2-40B4-BE49-F238E27FC236}">
                <a16:creationId xmlns:a16="http://schemas.microsoft.com/office/drawing/2014/main" id="{8F1E1235-3115-5003-B663-891375754561}"/>
              </a:ext>
            </a:extLst>
          </p:cNvPr>
          <p:cNvSpPr>
            <a:spLocks noChangeAspect="1"/>
          </p:cNvSpPr>
          <p:nvPr/>
        </p:nvSpPr>
        <p:spPr>
          <a:xfrm>
            <a:off x="2659834" y="487353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Outline!">
            <a:extLst>
              <a:ext uri="{FF2B5EF4-FFF2-40B4-BE49-F238E27FC236}">
                <a16:creationId xmlns:a16="http://schemas.microsoft.com/office/drawing/2014/main" id="{20D704EA-D38C-C9DE-4135-7FE908AD2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2234951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9BF46E-B367-0EA1-540F-8EF3E5DBA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CD868A-0BA2-00A9-276E-E03AF3BCA6A5}"/>
              </a:ext>
            </a:extLst>
          </p:cNvPr>
          <p:cNvCxnSpPr>
            <a:cxnSpLocks/>
          </p:cNvCxnSpPr>
          <p:nvPr/>
        </p:nvCxnSpPr>
        <p:spPr>
          <a:xfrm>
            <a:off x="2693453" y="1858816"/>
            <a:ext cx="0" cy="44739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c1">
            <a:extLst>
              <a:ext uri="{FF2B5EF4-FFF2-40B4-BE49-F238E27FC236}">
                <a16:creationId xmlns:a16="http://schemas.microsoft.com/office/drawing/2014/main" id="{74A947D9-C8D2-8EBC-2A9A-5225E91FE5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87824" y="1717174"/>
            <a:ext cx="4023000" cy="288172"/>
          </a:xfrm>
        </p:spPr>
        <p:txBody>
          <a:bodyPr/>
          <a:lstStyle/>
          <a:p>
            <a:r>
              <a:rPr lang="en-US" dirty="0"/>
              <a:t>FCC-ee: Synchrotron Radiation</a:t>
            </a:r>
            <a:endParaRPr lang="en-GB" dirty="0"/>
          </a:p>
        </p:txBody>
      </p:sp>
      <p:sp>
        <p:nvSpPr>
          <p:cNvPr id="11" name="sec2">
            <a:extLst>
              <a:ext uri="{FF2B5EF4-FFF2-40B4-BE49-F238E27FC236}">
                <a16:creationId xmlns:a16="http://schemas.microsoft.com/office/drawing/2014/main" id="{4DFC0E3A-A8D6-07DA-C19A-09DC7B61839F}"/>
              </a:ext>
            </a:extLst>
          </p:cNvPr>
          <p:cNvSpPr txBox="1">
            <a:spLocks/>
          </p:cNvSpPr>
          <p:nvPr/>
        </p:nvSpPr>
        <p:spPr>
          <a:xfrm>
            <a:off x="2987824" y="2164844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Synchrotron Radiation Absorber (SRA)</a:t>
            </a:r>
            <a:endParaRPr lang="en-GB" dirty="0"/>
          </a:p>
        </p:txBody>
      </p:sp>
      <p:sp>
        <p:nvSpPr>
          <p:cNvPr id="12" name="sec3">
            <a:extLst>
              <a:ext uri="{FF2B5EF4-FFF2-40B4-BE49-F238E27FC236}">
                <a16:creationId xmlns:a16="http://schemas.microsoft.com/office/drawing/2014/main" id="{E9FA076B-4EA4-E6EB-2170-57FD9150531A}"/>
              </a:ext>
            </a:extLst>
          </p:cNvPr>
          <p:cNvSpPr txBox="1">
            <a:spLocks/>
          </p:cNvSpPr>
          <p:nvPr/>
        </p:nvSpPr>
        <p:spPr>
          <a:xfrm>
            <a:off x="2987824" y="4772077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Optics Layouts Overview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sec4">
            <a:extLst>
              <a:ext uri="{FF2B5EF4-FFF2-40B4-BE49-F238E27FC236}">
                <a16:creationId xmlns:a16="http://schemas.microsoft.com/office/drawing/2014/main" id="{122057F6-8EA2-9FA9-DED3-B216E2899742}"/>
              </a:ext>
            </a:extLst>
          </p:cNvPr>
          <p:cNvSpPr txBox="1">
            <a:spLocks/>
          </p:cNvSpPr>
          <p:nvPr/>
        </p:nvSpPr>
        <p:spPr>
          <a:xfrm>
            <a:off x="2987824" y="4765453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Beam Impedance Analysis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7DDF01E2-9CAC-3292-E57B-1C87FCEB8B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346"/>
            <a:ext cx="289479" cy="170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2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032F70A8-31EE-EA7C-C6AC-E183CF056773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28ABD5D1-A9D4-2F5D-7A0E-51297D564117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sp>
        <p:nvSpPr>
          <p:cNvPr id="26" name="Ov1">
            <a:extLst>
              <a:ext uri="{FF2B5EF4-FFF2-40B4-BE49-F238E27FC236}">
                <a16:creationId xmlns:a16="http://schemas.microsoft.com/office/drawing/2014/main" id="{00268A5B-1440-F998-800A-C8C4F65AC6D1}"/>
              </a:ext>
            </a:extLst>
          </p:cNvPr>
          <p:cNvSpPr>
            <a:spLocks noChangeAspect="1"/>
          </p:cNvSpPr>
          <p:nvPr/>
        </p:nvSpPr>
        <p:spPr>
          <a:xfrm>
            <a:off x="2659834" y="182526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2">
            <a:extLst>
              <a:ext uri="{FF2B5EF4-FFF2-40B4-BE49-F238E27FC236}">
                <a16:creationId xmlns:a16="http://schemas.microsoft.com/office/drawing/2014/main" id="{8029E7C3-C570-DDEF-F16B-B187038AB0FA}"/>
              </a:ext>
            </a:extLst>
          </p:cNvPr>
          <p:cNvSpPr>
            <a:spLocks noChangeAspect="1"/>
          </p:cNvSpPr>
          <p:nvPr/>
        </p:nvSpPr>
        <p:spPr>
          <a:xfrm>
            <a:off x="2659834" y="227293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3">
            <a:extLst>
              <a:ext uri="{FF2B5EF4-FFF2-40B4-BE49-F238E27FC236}">
                <a16:creationId xmlns:a16="http://schemas.microsoft.com/office/drawing/2014/main" id="{643DE973-1241-8F61-566F-5F79419B5BA1}"/>
              </a:ext>
            </a:extLst>
          </p:cNvPr>
          <p:cNvSpPr>
            <a:spLocks noChangeAspect="1"/>
          </p:cNvSpPr>
          <p:nvPr/>
        </p:nvSpPr>
        <p:spPr>
          <a:xfrm>
            <a:off x="2659834" y="4880163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7" name="Ov4">
            <a:extLst>
              <a:ext uri="{FF2B5EF4-FFF2-40B4-BE49-F238E27FC236}">
                <a16:creationId xmlns:a16="http://schemas.microsoft.com/office/drawing/2014/main" id="{55516000-70F1-A1F4-F03A-7372CAF57898}"/>
              </a:ext>
            </a:extLst>
          </p:cNvPr>
          <p:cNvSpPr>
            <a:spLocks noChangeAspect="1"/>
          </p:cNvSpPr>
          <p:nvPr/>
        </p:nvSpPr>
        <p:spPr>
          <a:xfrm>
            <a:off x="2659834" y="487353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1" name="sec5">
            <a:extLst>
              <a:ext uri="{FF2B5EF4-FFF2-40B4-BE49-F238E27FC236}">
                <a16:creationId xmlns:a16="http://schemas.microsoft.com/office/drawing/2014/main" id="{343C8FEE-9EEF-1DD6-D1A6-A59936391E8C}"/>
              </a:ext>
            </a:extLst>
          </p:cNvPr>
          <p:cNvSpPr txBox="1">
            <a:spLocks/>
          </p:cNvSpPr>
          <p:nvPr/>
        </p:nvSpPr>
        <p:spPr>
          <a:xfrm>
            <a:off x="2987824" y="4765453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Summary and Next Steps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2" name="Ov5">
            <a:extLst>
              <a:ext uri="{FF2B5EF4-FFF2-40B4-BE49-F238E27FC236}">
                <a16:creationId xmlns:a16="http://schemas.microsoft.com/office/drawing/2014/main" id="{6A8E0442-A6EF-06F2-B960-7C957DDF43BF}"/>
              </a:ext>
            </a:extLst>
          </p:cNvPr>
          <p:cNvSpPr>
            <a:spLocks noChangeAspect="1"/>
          </p:cNvSpPr>
          <p:nvPr/>
        </p:nvSpPr>
        <p:spPr>
          <a:xfrm>
            <a:off x="2659834" y="487353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Outline!">
            <a:extLst>
              <a:ext uri="{FF2B5EF4-FFF2-40B4-BE49-F238E27FC236}">
                <a16:creationId xmlns:a16="http://schemas.microsoft.com/office/drawing/2014/main" id="{17EF2320-917D-30EF-3CCB-FA87B7A33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6239204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A7D79-7C48-332B-2C75-227A6975B9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880075A-E406-BDE5-61BE-5FD3BBFA8DB3}"/>
              </a:ext>
            </a:extLst>
          </p:cNvPr>
          <p:cNvCxnSpPr>
            <a:cxnSpLocks/>
          </p:cNvCxnSpPr>
          <p:nvPr/>
        </p:nvCxnSpPr>
        <p:spPr>
          <a:xfrm>
            <a:off x="2693453" y="1862257"/>
            <a:ext cx="0" cy="90232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c1">
            <a:extLst>
              <a:ext uri="{FF2B5EF4-FFF2-40B4-BE49-F238E27FC236}">
                <a16:creationId xmlns:a16="http://schemas.microsoft.com/office/drawing/2014/main" id="{FCE62FAB-307C-392B-010F-54C27F0CAF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87824" y="1717174"/>
            <a:ext cx="4023000" cy="288172"/>
          </a:xfrm>
        </p:spPr>
        <p:txBody>
          <a:bodyPr/>
          <a:lstStyle/>
          <a:p>
            <a:r>
              <a:rPr lang="en-US" dirty="0"/>
              <a:t>FCC-ee: Synchrotron Radiation</a:t>
            </a:r>
            <a:endParaRPr lang="en-GB" dirty="0"/>
          </a:p>
        </p:txBody>
      </p:sp>
      <p:sp>
        <p:nvSpPr>
          <p:cNvPr id="11" name="sec2">
            <a:extLst>
              <a:ext uri="{FF2B5EF4-FFF2-40B4-BE49-F238E27FC236}">
                <a16:creationId xmlns:a16="http://schemas.microsoft.com/office/drawing/2014/main" id="{0EB03622-174C-6A0C-857F-0253FF35978A}"/>
              </a:ext>
            </a:extLst>
          </p:cNvPr>
          <p:cNvSpPr txBox="1">
            <a:spLocks/>
          </p:cNvSpPr>
          <p:nvPr/>
        </p:nvSpPr>
        <p:spPr>
          <a:xfrm>
            <a:off x="2987824" y="2164844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Synchrotron Radiation Absorber (SRA)</a:t>
            </a:r>
            <a:endParaRPr lang="en-GB" dirty="0"/>
          </a:p>
        </p:txBody>
      </p:sp>
      <p:sp>
        <p:nvSpPr>
          <p:cNvPr id="12" name="sec3">
            <a:extLst>
              <a:ext uri="{FF2B5EF4-FFF2-40B4-BE49-F238E27FC236}">
                <a16:creationId xmlns:a16="http://schemas.microsoft.com/office/drawing/2014/main" id="{FD81639E-DDBF-9180-DC9C-5ABBD62B71D1}"/>
              </a:ext>
            </a:extLst>
          </p:cNvPr>
          <p:cNvSpPr txBox="1">
            <a:spLocks/>
          </p:cNvSpPr>
          <p:nvPr/>
        </p:nvSpPr>
        <p:spPr>
          <a:xfrm>
            <a:off x="2987824" y="2612514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Optics Layouts Overview</a:t>
            </a:r>
            <a:endParaRPr lang="en-GB" dirty="0"/>
          </a:p>
        </p:txBody>
      </p:sp>
      <p:sp>
        <p:nvSpPr>
          <p:cNvPr id="13" name="sec4">
            <a:extLst>
              <a:ext uri="{FF2B5EF4-FFF2-40B4-BE49-F238E27FC236}">
                <a16:creationId xmlns:a16="http://schemas.microsoft.com/office/drawing/2014/main" id="{16D8A105-015E-DDF7-6B87-0B17391DF0AE}"/>
              </a:ext>
            </a:extLst>
          </p:cNvPr>
          <p:cNvSpPr txBox="1">
            <a:spLocks/>
          </p:cNvSpPr>
          <p:nvPr/>
        </p:nvSpPr>
        <p:spPr>
          <a:xfrm>
            <a:off x="2987824" y="4765453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Beam Impedance Analysis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FFC137B6-093A-FD3C-3061-EAB788E3C7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346"/>
            <a:ext cx="289479" cy="170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2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6259E786-C00C-4486-448E-ED5E0878E593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62CD0FE8-AA67-5ADE-5FCE-BCAC429AEBA0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sp>
        <p:nvSpPr>
          <p:cNvPr id="26" name="Ov1">
            <a:extLst>
              <a:ext uri="{FF2B5EF4-FFF2-40B4-BE49-F238E27FC236}">
                <a16:creationId xmlns:a16="http://schemas.microsoft.com/office/drawing/2014/main" id="{C7638327-E266-3AA0-1867-3548C6FA5128}"/>
              </a:ext>
            </a:extLst>
          </p:cNvPr>
          <p:cNvSpPr>
            <a:spLocks noChangeAspect="1"/>
          </p:cNvSpPr>
          <p:nvPr/>
        </p:nvSpPr>
        <p:spPr>
          <a:xfrm>
            <a:off x="2659834" y="182526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2">
            <a:extLst>
              <a:ext uri="{FF2B5EF4-FFF2-40B4-BE49-F238E27FC236}">
                <a16:creationId xmlns:a16="http://schemas.microsoft.com/office/drawing/2014/main" id="{92A4B4D3-5077-BDC4-E659-F1C08D588F22}"/>
              </a:ext>
            </a:extLst>
          </p:cNvPr>
          <p:cNvSpPr>
            <a:spLocks noChangeAspect="1"/>
          </p:cNvSpPr>
          <p:nvPr/>
        </p:nvSpPr>
        <p:spPr>
          <a:xfrm>
            <a:off x="2659834" y="227293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3">
            <a:extLst>
              <a:ext uri="{FF2B5EF4-FFF2-40B4-BE49-F238E27FC236}">
                <a16:creationId xmlns:a16="http://schemas.microsoft.com/office/drawing/2014/main" id="{33722714-2922-5103-6C52-1D0960E0693D}"/>
              </a:ext>
            </a:extLst>
          </p:cNvPr>
          <p:cNvSpPr>
            <a:spLocks noChangeAspect="1"/>
          </p:cNvSpPr>
          <p:nvPr/>
        </p:nvSpPr>
        <p:spPr>
          <a:xfrm>
            <a:off x="2659834" y="272060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4">
            <a:extLst>
              <a:ext uri="{FF2B5EF4-FFF2-40B4-BE49-F238E27FC236}">
                <a16:creationId xmlns:a16="http://schemas.microsoft.com/office/drawing/2014/main" id="{5BF0177D-5559-7592-E6E7-C8EDDA1AC239}"/>
              </a:ext>
            </a:extLst>
          </p:cNvPr>
          <p:cNvSpPr>
            <a:spLocks noChangeAspect="1"/>
          </p:cNvSpPr>
          <p:nvPr/>
        </p:nvSpPr>
        <p:spPr>
          <a:xfrm>
            <a:off x="2659834" y="487353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sec5">
            <a:extLst>
              <a:ext uri="{FF2B5EF4-FFF2-40B4-BE49-F238E27FC236}">
                <a16:creationId xmlns:a16="http://schemas.microsoft.com/office/drawing/2014/main" id="{833500B8-386F-4E53-728B-E87D49B2E2CB}"/>
              </a:ext>
            </a:extLst>
          </p:cNvPr>
          <p:cNvSpPr txBox="1">
            <a:spLocks/>
          </p:cNvSpPr>
          <p:nvPr/>
        </p:nvSpPr>
        <p:spPr>
          <a:xfrm>
            <a:off x="2987824" y="4765453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Summary and Next Steps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2" name="Ov5">
            <a:extLst>
              <a:ext uri="{FF2B5EF4-FFF2-40B4-BE49-F238E27FC236}">
                <a16:creationId xmlns:a16="http://schemas.microsoft.com/office/drawing/2014/main" id="{8F89410C-538C-6164-A24C-4D1CF43EBEC0}"/>
              </a:ext>
            </a:extLst>
          </p:cNvPr>
          <p:cNvSpPr>
            <a:spLocks noChangeAspect="1"/>
          </p:cNvSpPr>
          <p:nvPr/>
        </p:nvSpPr>
        <p:spPr>
          <a:xfrm>
            <a:off x="2659834" y="487353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Outline!">
            <a:extLst>
              <a:ext uri="{FF2B5EF4-FFF2-40B4-BE49-F238E27FC236}">
                <a16:creationId xmlns:a16="http://schemas.microsoft.com/office/drawing/2014/main" id="{202374AB-2EBD-7987-6C4A-6071B4584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8704508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674F2-CE44-A6CB-0631-71859F5245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402DF3-C2BA-D7C2-657B-E59DBFDC3AFE}"/>
              </a:ext>
            </a:extLst>
          </p:cNvPr>
          <p:cNvCxnSpPr>
            <a:cxnSpLocks/>
          </p:cNvCxnSpPr>
          <p:nvPr/>
        </p:nvCxnSpPr>
        <p:spPr>
          <a:xfrm>
            <a:off x="2693453" y="1858110"/>
            <a:ext cx="0" cy="136171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c1">
            <a:extLst>
              <a:ext uri="{FF2B5EF4-FFF2-40B4-BE49-F238E27FC236}">
                <a16:creationId xmlns:a16="http://schemas.microsoft.com/office/drawing/2014/main" id="{CD1CFEC1-116B-BDD1-99B7-28FE6CE08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87824" y="1717174"/>
            <a:ext cx="4023000" cy="288172"/>
          </a:xfrm>
        </p:spPr>
        <p:txBody>
          <a:bodyPr/>
          <a:lstStyle/>
          <a:p>
            <a:r>
              <a:rPr lang="en-US" dirty="0"/>
              <a:t>FCC-ee: Synchrotron Radiation</a:t>
            </a:r>
            <a:endParaRPr lang="en-GB" dirty="0"/>
          </a:p>
        </p:txBody>
      </p:sp>
      <p:sp>
        <p:nvSpPr>
          <p:cNvPr id="11" name="sec2">
            <a:extLst>
              <a:ext uri="{FF2B5EF4-FFF2-40B4-BE49-F238E27FC236}">
                <a16:creationId xmlns:a16="http://schemas.microsoft.com/office/drawing/2014/main" id="{3A34EFC8-E1C8-3865-0091-52F49F4B47B9}"/>
              </a:ext>
            </a:extLst>
          </p:cNvPr>
          <p:cNvSpPr txBox="1">
            <a:spLocks/>
          </p:cNvSpPr>
          <p:nvPr/>
        </p:nvSpPr>
        <p:spPr>
          <a:xfrm>
            <a:off x="2987824" y="2164844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Synchrotron Radiation Absorber (SRA)</a:t>
            </a:r>
            <a:endParaRPr lang="en-GB" dirty="0"/>
          </a:p>
        </p:txBody>
      </p:sp>
      <p:sp>
        <p:nvSpPr>
          <p:cNvPr id="12" name="sec3">
            <a:extLst>
              <a:ext uri="{FF2B5EF4-FFF2-40B4-BE49-F238E27FC236}">
                <a16:creationId xmlns:a16="http://schemas.microsoft.com/office/drawing/2014/main" id="{A09F7F0D-FE98-0B6B-FB35-F77B919BD024}"/>
              </a:ext>
            </a:extLst>
          </p:cNvPr>
          <p:cNvSpPr txBox="1">
            <a:spLocks/>
          </p:cNvSpPr>
          <p:nvPr/>
        </p:nvSpPr>
        <p:spPr>
          <a:xfrm>
            <a:off x="2987824" y="2612514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Optics Layouts Overview</a:t>
            </a:r>
            <a:endParaRPr lang="en-GB" dirty="0"/>
          </a:p>
        </p:txBody>
      </p:sp>
      <p:sp>
        <p:nvSpPr>
          <p:cNvPr id="13" name="sec4">
            <a:extLst>
              <a:ext uri="{FF2B5EF4-FFF2-40B4-BE49-F238E27FC236}">
                <a16:creationId xmlns:a16="http://schemas.microsoft.com/office/drawing/2014/main" id="{102886D3-8732-505B-F494-3DAF2B75D485}"/>
              </a:ext>
            </a:extLst>
          </p:cNvPr>
          <p:cNvSpPr txBox="1">
            <a:spLocks/>
          </p:cNvSpPr>
          <p:nvPr/>
        </p:nvSpPr>
        <p:spPr>
          <a:xfrm>
            <a:off x="2987824" y="3060184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 Impedance Analysis</a:t>
            </a:r>
            <a:endParaRPr lang="en-GB" dirty="0"/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83DC5678-2252-1D67-6036-B0F347379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346"/>
            <a:ext cx="289479" cy="170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2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19898081-C39F-7361-B14E-FAEA643FA3B6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660D9DAC-A83C-0E69-5B11-18A5F0CD83B4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sp>
        <p:nvSpPr>
          <p:cNvPr id="26" name="Ov1">
            <a:extLst>
              <a:ext uri="{FF2B5EF4-FFF2-40B4-BE49-F238E27FC236}">
                <a16:creationId xmlns:a16="http://schemas.microsoft.com/office/drawing/2014/main" id="{DAD62471-8DC7-FB16-D70C-6AF3CC362377}"/>
              </a:ext>
            </a:extLst>
          </p:cNvPr>
          <p:cNvSpPr>
            <a:spLocks noChangeAspect="1"/>
          </p:cNvSpPr>
          <p:nvPr/>
        </p:nvSpPr>
        <p:spPr>
          <a:xfrm>
            <a:off x="2659834" y="182526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2">
            <a:extLst>
              <a:ext uri="{FF2B5EF4-FFF2-40B4-BE49-F238E27FC236}">
                <a16:creationId xmlns:a16="http://schemas.microsoft.com/office/drawing/2014/main" id="{FB7B8A24-47DB-A8E4-7880-A470181C7D64}"/>
              </a:ext>
            </a:extLst>
          </p:cNvPr>
          <p:cNvSpPr>
            <a:spLocks noChangeAspect="1"/>
          </p:cNvSpPr>
          <p:nvPr/>
        </p:nvSpPr>
        <p:spPr>
          <a:xfrm>
            <a:off x="2659834" y="227293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3">
            <a:extLst>
              <a:ext uri="{FF2B5EF4-FFF2-40B4-BE49-F238E27FC236}">
                <a16:creationId xmlns:a16="http://schemas.microsoft.com/office/drawing/2014/main" id="{ADC02486-B8C8-6AAE-2B87-A252ADBF2B12}"/>
              </a:ext>
            </a:extLst>
          </p:cNvPr>
          <p:cNvSpPr>
            <a:spLocks noChangeAspect="1"/>
          </p:cNvSpPr>
          <p:nvPr/>
        </p:nvSpPr>
        <p:spPr>
          <a:xfrm>
            <a:off x="2659834" y="272060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4">
            <a:extLst>
              <a:ext uri="{FF2B5EF4-FFF2-40B4-BE49-F238E27FC236}">
                <a16:creationId xmlns:a16="http://schemas.microsoft.com/office/drawing/2014/main" id="{ED7296C4-B71E-DE69-7AF3-12165CB7FD63}"/>
              </a:ext>
            </a:extLst>
          </p:cNvPr>
          <p:cNvSpPr>
            <a:spLocks noChangeAspect="1"/>
          </p:cNvSpPr>
          <p:nvPr/>
        </p:nvSpPr>
        <p:spPr>
          <a:xfrm>
            <a:off x="2659834" y="316827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sec5">
            <a:extLst>
              <a:ext uri="{FF2B5EF4-FFF2-40B4-BE49-F238E27FC236}">
                <a16:creationId xmlns:a16="http://schemas.microsoft.com/office/drawing/2014/main" id="{AE7974B2-BBB5-B62C-C5C1-50A274A22303}"/>
              </a:ext>
            </a:extLst>
          </p:cNvPr>
          <p:cNvSpPr txBox="1">
            <a:spLocks/>
          </p:cNvSpPr>
          <p:nvPr/>
        </p:nvSpPr>
        <p:spPr>
          <a:xfrm>
            <a:off x="2987824" y="4765453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Summary and Next Steps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2" name="Ov5">
            <a:extLst>
              <a:ext uri="{FF2B5EF4-FFF2-40B4-BE49-F238E27FC236}">
                <a16:creationId xmlns:a16="http://schemas.microsoft.com/office/drawing/2014/main" id="{BF1F94DC-8B5F-A0AE-7505-B706718C771D}"/>
              </a:ext>
            </a:extLst>
          </p:cNvPr>
          <p:cNvSpPr>
            <a:spLocks noChangeAspect="1"/>
          </p:cNvSpPr>
          <p:nvPr/>
        </p:nvSpPr>
        <p:spPr>
          <a:xfrm>
            <a:off x="2659834" y="4873539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Outline!">
            <a:extLst>
              <a:ext uri="{FF2B5EF4-FFF2-40B4-BE49-F238E27FC236}">
                <a16:creationId xmlns:a16="http://schemas.microsoft.com/office/drawing/2014/main" id="{0D0A05B7-70B8-1D54-3F33-FF044150C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2713438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54044-0AE4-2782-5278-D49A230F0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8F4EA54-6E3D-EC3C-6538-D147CB7FFDF7}"/>
              </a:ext>
            </a:extLst>
          </p:cNvPr>
          <p:cNvCxnSpPr>
            <a:cxnSpLocks/>
          </p:cNvCxnSpPr>
          <p:nvPr/>
        </p:nvCxnSpPr>
        <p:spPr>
          <a:xfrm>
            <a:off x="2693453" y="1858110"/>
            <a:ext cx="0" cy="18002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c1">
            <a:extLst>
              <a:ext uri="{FF2B5EF4-FFF2-40B4-BE49-F238E27FC236}">
                <a16:creationId xmlns:a16="http://schemas.microsoft.com/office/drawing/2014/main" id="{7C096305-BFBB-19D8-3D02-37C17D997A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87824" y="1717174"/>
            <a:ext cx="4023000" cy="288172"/>
          </a:xfrm>
        </p:spPr>
        <p:txBody>
          <a:bodyPr/>
          <a:lstStyle/>
          <a:p>
            <a:r>
              <a:rPr lang="en-US" dirty="0"/>
              <a:t>FCC-ee: Synchrotron Radiation</a:t>
            </a:r>
            <a:endParaRPr lang="en-GB" dirty="0"/>
          </a:p>
        </p:txBody>
      </p:sp>
      <p:sp>
        <p:nvSpPr>
          <p:cNvPr id="11" name="sec2">
            <a:extLst>
              <a:ext uri="{FF2B5EF4-FFF2-40B4-BE49-F238E27FC236}">
                <a16:creationId xmlns:a16="http://schemas.microsoft.com/office/drawing/2014/main" id="{648D43A7-C268-F28F-0305-D55B9E655CF0}"/>
              </a:ext>
            </a:extLst>
          </p:cNvPr>
          <p:cNvSpPr txBox="1">
            <a:spLocks/>
          </p:cNvSpPr>
          <p:nvPr/>
        </p:nvSpPr>
        <p:spPr>
          <a:xfrm>
            <a:off x="2987824" y="2164844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Synchrotron Radiation Absorber (SRA)</a:t>
            </a:r>
            <a:endParaRPr lang="en-GB" dirty="0"/>
          </a:p>
        </p:txBody>
      </p:sp>
      <p:sp>
        <p:nvSpPr>
          <p:cNvPr id="12" name="sec3">
            <a:extLst>
              <a:ext uri="{FF2B5EF4-FFF2-40B4-BE49-F238E27FC236}">
                <a16:creationId xmlns:a16="http://schemas.microsoft.com/office/drawing/2014/main" id="{9F60C037-7380-C74D-B17E-7E0955C82603}"/>
              </a:ext>
            </a:extLst>
          </p:cNvPr>
          <p:cNvSpPr txBox="1">
            <a:spLocks/>
          </p:cNvSpPr>
          <p:nvPr/>
        </p:nvSpPr>
        <p:spPr>
          <a:xfrm>
            <a:off x="2987824" y="2612514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Optics Layouts Overview</a:t>
            </a:r>
            <a:endParaRPr lang="en-GB" dirty="0"/>
          </a:p>
        </p:txBody>
      </p:sp>
      <p:sp>
        <p:nvSpPr>
          <p:cNvPr id="13" name="sec4">
            <a:extLst>
              <a:ext uri="{FF2B5EF4-FFF2-40B4-BE49-F238E27FC236}">
                <a16:creationId xmlns:a16="http://schemas.microsoft.com/office/drawing/2014/main" id="{ED36A38A-2D7B-D596-895C-2AA6BC604703}"/>
              </a:ext>
            </a:extLst>
          </p:cNvPr>
          <p:cNvSpPr txBox="1">
            <a:spLocks/>
          </p:cNvSpPr>
          <p:nvPr/>
        </p:nvSpPr>
        <p:spPr>
          <a:xfrm>
            <a:off x="2987824" y="3060184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 Impedance Analysis</a:t>
            </a:r>
            <a:endParaRPr lang="en-GB" dirty="0"/>
          </a:p>
        </p:txBody>
      </p:sp>
      <p:sp>
        <p:nvSpPr>
          <p:cNvPr id="14" name="sec5">
            <a:extLst>
              <a:ext uri="{FF2B5EF4-FFF2-40B4-BE49-F238E27FC236}">
                <a16:creationId xmlns:a16="http://schemas.microsoft.com/office/drawing/2014/main" id="{2759C0A7-E37C-2DEB-EB3A-D0165B294E34}"/>
              </a:ext>
            </a:extLst>
          </p:cNvPr>
          <p:cNvSpPr txBox="1">
            <a:spLocks/>
          </p:cNvSpPr>
          <p:nvPr/>
        </p:nvSpPr>
        <p:spPr>
          <a:xfrm>
            <a:off x="2987824" y="3507854"/>
            <a:ext cx="4023000" cy="288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Summary and Next Steps</a:t>
            </a:r>
            <a:endParaRPr lang="en-GB" dirty="0"/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AC9C844E-E026-9DDD-9283-9324BA9264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346"/>
            <a:ext cx="289479" cy="1700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2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A8D43CEB-08A7-FF70-ECA2-CED42298BCA4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815325FF-8069-6B2D-252B-13ADE4897C58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sp>
        <p:nvSpPr>
          <p:cNvPr id="26" name="Ov1">
            <a:extLst>
              <a:ext uri="{FF2B5EF4-FFF2-40B4-BE49-F238E27FC236}">
                <a16:creationId xmlns:a16="http://schemas.microsoft.com/office/drawing/2014/main" id="{BA4FC386-EAF9-9509-768C-E6388A86AD19}"/>
              </a:ext>
            </a:extLst>
          </p:cNvPr>
          <p:cNvSpPr>
            <a:spLocks noChangeAspect="1"/>
          </p:cNvSpPr>
          <p:nvPr/>
        </p:nvSpPr>
        <p:spPr>
          <a:xfrm>
            <a:off x="2659834" y="182526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2">
            <a:extLst>
              <a:ext uri="{FF2B5EF4-FFF2-40B4-BE49-F238E27FC236}">
                <a16:creationId xmlns:a16="http://schemas.microsoft.com/office/drawing/2014/main" id="{96637CCB-88F3-A16B-E4B2-2A7CB067656B}"/>
              </a:ext>
            </a:extLst>
          </p:cNvPr>
          <p:cNvSpPr>
            <a:spLocks noChangeAspect="1"/>
          </p:cNvSpPr>
          <p:nvPr/>
        </p:nvSpPr>
        <p:spPr>
          <a:xfrm>
            <a:off x="2659834" y="227293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3">
            <a:extLst>
              <a:ext uri="{FF2B5EF4-FFF2-40B4-BE49-F238E27FC236}">
                <a16:creationId xmlns:a16="http://schemas.microsoft.com/office/drawing/2014/main" id="{6F3F7D67-E3C0-A702-A5CC-98357CC9E704}"/>
              </a:ext>
            </a:extLst>
          </p:cNvPr>
          <p:cNvSpPr>
            <a:spLocks noChangeAspect="1"/>
          </p:cNvSpPr>
          <p:nvPr/>
        </p:nvSpPr>
        <p:spPr>
          <a:xfrm>
            <a:off x="2659834" y="272060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4">
            <a:extLst>
              <a:ext uri="{FF2B5EF4-FFF2-40B4-BE49-F238E27FC236}">
                <a16:creationId xmlns:a16="http://schemas.microsoft.com/office/drawing/2014/main" id="{702B3ACF-6226-6161-F7AB-02B9F5D500FF}"/>
              </a:ext>
            </a:extLst>
          </p:cNvPr>
          <p:cNvSpPr>
            <a:spLocks noChangeAspect="1"/>
          </p:cNvSpPr>
          <p:nvPr/>
        </p:nvSpPr>
        <p:spPr>
          <a:xfrm>
            <a:off x="2659834" y="316827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5">
            <a:extLst>
              <a:ext uri="{FF2B5EF4-FFF2-40B4-BE49-F238E27FC236}">
                <a16:creationId xmlns:a16="http://schemas.microsoft.com/office/drawing/2014/main" id="{0F781FDD-30D3-C01D-4F98-89AEC62A1929}"/>
              </a:ext>
            </a:extLst>
          </p:cNvPr>
          <p:cNvSpPr>
            <a:spLocks noChangeAspect="1"/>
          </p:cNvSpPr>
          <p:nvPr/>
        </p:nvSpPr>
        <p:spPr>
          <a:xfrm>
            <a:off x="2659834" y="3615940"/>
            <a:ext cx="72000" cy="72000"/>
          </a:xfrm>
          <a:prstGeom prst="ellipse">
            <a:avLst/>
          </a:prstGeom>
          <a:solidFill>
            <a:srgbClr val="0185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utline!">
            <a:extLst>
              <a:ext uri="{FF2B5EF4-FFF2-40B4-BE49-F238E27FC236}">
                <a16:creationId xmlns:a16="http://schemas.microsoft.com/office/drawing/2014/main" id="{F8EEDFE1-DFF5-2161-A369-EE778D412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0343967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DA3A2-E457-80C4-0067-BA21A4D84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graph with a line&#10;&#10;AI-generated content may be incorrect.">
            <a:extLst>
              <a:ext uri="{FF2B5EF4-FFF2-40B4-BE49-F238E27FC236}">
                <a16:creationId xmlns:a16="http://schemas.microsoft.com/office/drawing/2014/main" id="{08695B31-E15C-EA20-A475-C2771438AD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14" y="1147487"/>
            <a:ext cx="3753963" cy="27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5387791-2318-E3FC-D08C-7BAABA7AC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22988" y="1149313"/>
            <a:ext cx="3751424" cy="26981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2672DF-C29D-E77F-31EB-53E38B4897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24014" y="1147487"/>
            <a:ext cx="3753963" cy="2699999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4C7AD59B-DEFB-60C1-2853-88D9C19F5E6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288" r="15350"/>
          <a:stretch>
            <a:fillRect/>
          </a:stretch>
        </p:blipFill>
        <p:spPr>
          <a:xfrm>
            <a:off x="597290" y="1795003"/>
            <a:ext cx="3712966" cy="2653200"/>
          </a:xfrm>
          <a:prstGeom prst="rect">
            <a:avLst/>
          </a:prstGeom>
        </p:spPr>
      </p:pic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791FC879-8247-7697-E726-7C002FD445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3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CB1622C2-E49F-1AF0-FE46-9B70D392C3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Origin &amp; impact on design</a:t>
            </a:r>
          </a:p>
        </p:txBody>
      </p:sp>
      <p:sp>
        <p:nvSpPr>
          <p:cNvPr id="2" name="sec1">
            <a:extLst>
              <a:ext uri="{FF2B5EF4-FFF2-40B4-BE49-F238E27FC236}">
                <a16:creationId xmlns:a16="http://schemas.microsoft.com/office/drawing/2014/main" id="{3C4A9950-2357-4CB6-79AD-D5DF39918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FCC-ee: Synchrotron Radiation</a:t>
            </a: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5329863D-5346-3E20-E509-B9362A1BC052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58577CE5-D972-0396-B49E-8A67ABF949C4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766AD3BF-F81C-DED5-A166-AAE817C26DC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9288" r="15350"/>
          <a:stretch>
            <a:fillRect/>
          </a:stretch>
        </p:blipFill>
        <p:spPr>
          <a:xfrm>
            <a:off x="597290" y="1795003"/>
            <a:ext cx="3712966" cy="2653200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C9E2A555-7F3D-82D5-6EA7-558E93FD7B73}"/>
              </a:ext>
            </a:extLst>
          </p:cNvPr>
          <p:cNvGrpSpPr/>
          <p:nvPr/>
        </p:nvGrpSpPr>
        <p:grpSpPr>
          <a:xfrm>
            <a:off x="1259632" y="3939902"/>
            <a:ext cx="107786" cy="103082"/>
            <a:chOff x="6915147" y="3813678"/>
            <a:chExt cx="266694" cy="255054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38984B7-ED8E-9A76-D382-3D88E26EF62D}"/>
                </a:ext>
              </a:extLst>
            </p:cNvPr>
            <p:cNvSpPr/>
            <p:nvPr/>
          </p:nvSpPr>
          <p:spPr>
            <a:xfrm>
              <a:off x="6991342" y="3813678"/>
              <a:ext cx="190499" cy="180971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EA6D458-BCC6-96B6-A88F-F485B6B65F49}"/>
                </a:ext>
              </a:extLst>
            </p:cNvPr>
            <p:cNvSpPr/>
            <p:nvPr/>
          </p:nvSpPr>
          <p:spPr>
            <a:xfrm>
              <a:off x="6915147" y="3835755"/>
              <a:ext cx="190499" cy="180971"/>
            </a:xfrm>
            <a:prstGeom prst="ellipse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F47FEEAF-E167-3006-1CE5-7F48384504B5}"/>
                </a:ext>
              </a:extLst>
            </p:cNvPr>
            <p:cNvSpPr/>
            <p:nvPr/>
          </p:nvSpPr>
          <p:spPr>
            <a:xfrm>
              <a:off x="6991333" y="3887761"/>
              <a:ext cx="190499" cy="180971"/>
            </a:xfrm>
            <a:prstGeom prst="ellipse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3A500F9B-9200-84B8-3773-FAC6AF8014CC}"/>
              </a:ext>
            </a:extLst>
          </p:cNvPr>
          <p:cNvCxnSpPr>
            <a:cxnSpLocks/>
            <a:stCxn id="66" idx="7"/>
          </p:cNvCxnSpPr>
          <p:nvPr/>
        </p:nvCxnSpPr>
        <p:spPr>
          <a:xfrm flipV="1">
            <a:off x="1356143" y="3219822"/>
            <a:ext cx="1127625" cy="730791"/>
          </a:xfrm>
          <a:prstGeom prst="straightConnector1">
            <a:avLst/>
          </a:prstGeom>
          <a:ln w="12700">
            <a:solidFill>
              <a:schemeClr val="accent6"/>
            </a:solidFill>
            <a:prstDash val="sysDash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C9626E07-82C8-0BF6-E503-58ACA3AD0FBE}"/>
              </a:ext>
            </a:extLst>
          </p:cNvPr>
          <p:cNvGrpSpPr/>
          <p:nvPr/>
        </p:nvGrpSpPr>
        <p:grpSpPr>
          <a:xfrm>
            <a:off x="827714" y="3175225"/>
            <a:ext cx="1038028" cy="773600"/>
            <a:chOff x="827714" y="3175225"/>
            <a:chExt cx="1038028" cy="773600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820EA8A8-D1CB-6FB3-5D12-556D5748B0A1}"/>
                </a:ext>
              </a:extLst>
            </p:cNvPr>
            <p:cNvGrpSpPr/>
            <p:nvPr/>
          </p:nvGrpSpPr>
          <p:grpSpPr>
            <a:xfrm>
              <a:off x="1298128" y="3175225"/>
              <a:ext cx="567614" cy="773600"/>
              <a:chOff x="1298128" y="3175225"/>
              <a:chExt cx="567614" cy="773600"/>
            </a:xfrm>
          </p:grpSpPr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8EF2B205-C667-E477-086F-343CB067AE29}"/>
                  </a:ext>
                </a:extLst>
              </p:cNvPr>
              <p:cNvCxnSpPr>
                <a:cxnSpLocks/>
                <a:stCxn id="67" idx="0"/>
              </p:cNvCxnSpPr>
              <p:nvPr/>
            </p:nvCxnSpPr>
            <p:spPr>
              <a:xfrm flipV="1">
                <a:off x="1298128" y="3276469"/>
                <a:ext cx="69286" cy="672356"/>
              </a:xfrm>
              <a:prstGeom prst="straightConnector1">
                <a:avLst/>
              </a:prstGeom>
              <a:ln w="12700">
                <a:prstDash val="solid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D2B57735-BD67-7091-9DC0-E8D8E7EA0BAD}"/>
                  </a:ext>
                </a:extLst>
              </p:cNvPr>
              <p:cNvCxnSpPr>
                <a:cxnSpLocks/>
                <a:stCxn id="67" idx="0"/>
              </p:cNvCxnSpPr>
              <p:nvPr/>
            </p:nvCxnSpPr>
            <p:spPr>
              <a:xfrm flipV="1">
                <a:off x="1298128" y="3219822"/>
                <a:ext cx="312863" cy="729003"/>
              </a:xfrm>
              <a:prstGeom prst="straightConnector1">
                <a:avLst/>
              </a:prstGeom>
              <a:ln w="12700">
                <a:prstDash val="solid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AE374DC5-004B-CBBA-B179-678E69849531}"/>
                  </a:ext>
                </a:extLst>
              </p:cNvPr>
              <p:cNvCxnSpPr>
                <a:cxnSpLocks/>
                <a:stCxn id="67" idx="0"/>
              </p:cNvCxnSpPr>
              <p:nvPr/>
            </p:nvCxnSpPr>
            <p:spPr>
              <a:xfrm flipV="1">
                <a:off x="1298128" y="3175225"/>
                <a:ext cx="567614" cy="773600"/>
              </a:xfrm>
              <a:prstGeom prst="straightConnector1">
                <a:avLst/>
              </a:prstGeom>
              <a:ln w="12700">
                <a:prstDash val="solid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</p:grp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FF43189B-9B4E-C315-62EE-87F4207156F9}"/>
                </a:ext>
              </a:extLst>
            </p:cNvPr>
            <p:cNvSpPr txBox="1"/>
            <p:nvPr/>
          </p:nvSpPr>
          <p:spPr>
            <a:xfrm>
              <a:off x="827714" y="3634031"/>
              <a:ext cx="5549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500" b="1" dirty="0">
                  <a:solidFill>
                    <a:schemeClr val="accent5"/>
                  </a:solidFill>
                </a:rPr>
                <a:t>synchrotron</a:t>
              </a:r>
              <a:br>
                <a:rPr lang="en-GB" sz="500" b="1" dirty="0">
                  <a:solidFill>
                    <a:schemeClr val="accent5"/>
                  </a:solidFill>
                </a:rPr>
              </a:br>
              <a:r>
                <a:rPr lang="en-GB" sz="500" b="1" dirty="0">
                  <a:solidFill>
                    <a:schemeClr val="accent5"/>
                  </a:solidFill>
                </a:rPr>
                <a:t>radiation</a:t>
              </a: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44FE2416-51E4-9883-9618-72FE010C703F}"/>
              </a:ext>
            </a:extLst>
          </p:cNvPr>
          <p:cNvSpPr txBox="1"/>
          <p:nvPr/>
        </p:nvSpPr>
        <p:spPr>
          <a:xfrm>
            <a:off x="1367414" y="3873707"/>
            <a:ext cx="615874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00" b="1" dirty="0"/>
              <a:t>electron beam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31F02BA-378A-6FE5-E00E-3C72C5FF38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399921"/>
              </p:ext>
            </p:extLst>
          </p:nvPr>
        </p:nvGraphicFramePr>
        <p:xfrm>
          <a:off x="4819423" y="3976472"/>
          <a:ext cx="3758554" cy="100800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822060">
                  <a:extLst>
                    <a:ext uri="{9D8B030D-6E8A-4147-A177-3AD203B41FA5}">
                      <a16:colId xmlns:a16="http://schemas.microsoft.com/office/drawing/2014/main" val="3721574601"/>
                    </a:ext>
                  </a:extLst>
                </a:gridCol>
                <a:gridCol w="489617">
                  <a:extLst>
                    <a:ext uri="{9D8B030D-6E8A-4147-A177-3AD203B41FA5}">
                      <a16:colId xmlns:a16="http://schemas.microsoft.com/office/drawing/2014/main" val="1012909828"/>
                    </a:ext>
                  </a:extLst>
                </a:gridCol>
                <a:gridCol w="489617">
                  <a:extLst>
                    <a:ext uri="{9D8B030D-6E8A-4147-A177-3AD203B41FA5}">
                      <a16:colId xmlns:a16="http://schemas.microsoft.com/office/drawing/2014/main" val="1322818153"/>
                    </a:ext>
                  </a:extLst>
                </a:gridCol>
                <a:gridCol w="489617">
                  <a:extLst>
                    <a:ext uri="{9D8B030D-6E8A-4147-A177-3AD203B41FA5}">
                      <a16:colId xmlns:a16="http://schemas.microsoft.com/office/drawing/2014/main" val="4161878292"/>
                    </a:ext>
                  </a:extLst>
                </a:gridCol>
                <a:gridCol w="467643">
                  <a:extLst>
                    <a:ext uri="{9D8B030D-6E8A-4147-A177-3AD203B41FA5}">
                      <a16:colId xmlns:a16="http://schemas.microsoft.com/office/drawing/2014/main" val="1137371078"/>
                    </a:ext>
                  </a:extLst>
                </a:gridCol>
              </a:tblGrid>
              <a:tr h="201600">
                <a:tc>
                  <a:txBody>
                    <a:bodyPr/>
                    <a:lstStyle/>
                    <a:p>
                      <a:r>
                        <a:rPr lang="de-DE" sz="600" dirty="0"/>
                        <a:t>Running Mode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Z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WW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ZH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 err="1"/>
                        <a:t>ttbar</a:t>
                      </a:r>
                      <a:endParaRPr lang="en-GB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892332"/>
                  </a:ext>
                </a:extLst>
              </a:tr>
              <a:tr h="201600">
                <a:tc>
                  <a:txBody>
                    <a:bodyPr/>
                    <a:lstStyle/>
                    <a:p>
                      <a:r>
                        <a:rPr lang="de-DE" sz="600" dirty="0"/>
                        <a:t>Beam </a:t>
                      </a:r>
                      <a:r>
                        <a:rPr lang="de-DE" sz="600" dirty="0" err="1"/>
                        <a:t>energy</a:t>
                      </a:r>
                      <a:r>
                        <a:rPr lang="de-DE" sz="600" dirty="0"/>
                        <a:t> [</a:t>
                      </a:r>
                      <a:r>
                        <a:rPr lang="de-DE" sz="600" dirty="0" err="1"/>
                        <a:t>GeV</a:t>
                      </a:r>
                      <a:r>
                        <a:rPr lang="de-DE" sz="600" dirty="0"/>
                        <a:t>]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45.6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80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120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182.5</a:t>
                      </a:r>
                      <a:endParaRPr lang="en-GB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947623"/>
                  </a:ext>
                </a:extLst>
              </a:tr>
              <a:tr h="201600">
                <a:tc>
                  <a:txBody>
                    <a:bodyPr/>
                    <a:lstStyle/>
                    <a:p>
                      <a:r>
                        <a:rPr lang="de-DE" sz="600" dirty="0"/>
                        <a:t>Energy </a:t>
                      </a:r>
                      <a:r>
                        <a:rPr lang="de-DE" sz="600" dirty="0" err="1"/>
                        <a:t>loss</a:t>
                      </a:r>
                      <a:r>
                        <a:rPr lang="de-DE" sz="600" dirty="0"/>
                        <a:t> per turn [</a:t>
                      </a:r>
                      <a:r>
                        <a:rPr lang="de-DE" sz="600" dirty="0" err="1"/>
                        <a:t>GeV</a:t>
                      </a:r>
                      <a:r>
                        <a:rPr lang="de-DE" sz="600" dirty="0"/>
                        <a:t>]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0.04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0.37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1.86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9.94</a:t>
                      </a:r>
                      <a:endParaRPr lang="en-GB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847107"/>
                  </a:ext>
                </a:extLst>
              </a:tr>
              <a:tr h="201600">
                <a:tc>
                  <a:txBody>
                    <a:bodyPr/>
                    <a:lstStyle/>
                    <a:p>
                      <a:r>
                        <a:rPr lang="de-DE" sz="600" dirty="0"/>
                        <a:t>Synchrotron </a:t>
                      </a:r>
                      <a:r>
                        <a:rPr lang="de-DE" sz="600" dirty="0" err="1"/>
                        <a:t>radiation</a:t>
                      </a:r>
                      <a:r>
                        <a:rPr lang="de-DE" sz="600" dirty="0"/>
                        <a:t> power [MW]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50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50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50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50</a:t>
                      </a:r>
                      <a:endParaRPr lang="en-GB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3503522"/>
                  </a:ext>
                </a:extLst>
              </a:tr>
              <a:tr h="201600">
                <a:tc>
                  <a:txBody>
                    <a:bodyPr/>
                    <a:lstStyle/>
                    <a:p>
                      <a:r>
                        <a:rPr lang="de-DE" sz="600" dirty="0"/>
                        <a:t>Beam </a:t>
                      </a:r>
                      <a:r>
                        <a:rPr lang="de-DE" sz="600" dirty="0" err="1"/>
                        <a:t>current</a:t>
                      </a:r>
                      <a:r>
                        <a:rPr lang="de-DE" sz="600" dirty="0"/>
                        <a:t> [mA]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1294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135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26.8</a:t>
                      </a:r>
                      <a:endParaRPr lang="en-GB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600" dirty="0"/>
                        <a:t>5.1</a:t>
                      </a:r>
                      <a:endParaRPr lang="en-GB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672275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1D8862C9-702B-4024-57A6-953CF008C2B2}"/>
              </a:ext>
            </a:extLst>
          </p:cNvPr>
          <p:cNvGrpSpPr/>
          <p:nvPr/>
        </p:nvGrpSpPr>
        <p:grpSpPr>
          <a:xfrm>
            <a:off x="6774488" y="717882"/>
            <a:ext cx="781182" cy="821174"/>
            <a:chOff x="6774488" y="717882"/>
            <a:chExt cx="781182" cy="82117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C61A2A0-3A5B-C331-3A63-672D1F4C5949}"/>
                </a:ext>
              </a:extLst>
            </p:cNvPr>
            <p:cNvSpPr txBox="1"/>
            <p:nvPr/>
          </p:nvSpPr>
          <p:spPr>
            <a:xfrm>
              <a:off x="6774488" y="717882"/>
              <a:ext cx="781182" cy="272415"/>
            </a:xfrm>
            <a:prstGeom prst="roundRect">
              <a:avLst/>
            </a:prstGeom>
            <a:ln>
              <a:solidFill>
                <a:srgbClr val="08417B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CH" sz="500" b="1" dirty="0" err="1"/>
                <a:t>Highest</a:t>
              </a:r>
              <a:r>
                <a:rPr lang="fr-CH" sz="500" b="1" dirty="0"/>
                <a:t> surface </a:t>
              </a:r>
              <a:br>
                <a:rPr lang="fr-CH" sz="500" b="1" dirty="0"/>
              </a:br>
              <a:r>
                <a:rPr lang="fr-CH" sz="500" b="1" dirty="0"/>
                <a:t>power </a:t>
              </a:r>
              <a:r>
                <a:rPr lang="fr-CH" sz="500" b="1" dirty="0" err="1"/>
                <a:t>density</a:t>
              </a:r>
              <a:endParaRPr lang="en-GB" sz="500" b="1" dirty="0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E16E4DE1-036F-5178-4276-AFCC2D94FE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04248" y="987574"/>
              <a:ext cx="360040" cy="551482"/>
            </a:xfrm>
            <a:prstGeom prst="straightConnector1">
              <a:avLst/>
            </a:prstGeom>
            <a:ln w="12700">
              <a:solidFill>
                <a:srgbClr val="08417B"/>
              </a:solidFill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7BE3D80-6817-236E-7AAD-392CFF4A0E0E}"/>
              </a:ext>
            </a:extLst>
          </p:cNvPr>
          <p:cNvSpPr txBox="1"/>
          <p:nvPr/>
        </p:nvSpPr>
        <p:spPr>
          <a:xfrm rot="20700000">
            <a:off x="1970992" y="3603322"/>
            <a:ext cx="847885" cy="427945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842368"/>
              </a:avLst>
            </a:prstTxWarp>
            <a:spAutoFit/>
          </a:bodyPr>
          <a:lstStyle/>
          <a:p>
            <a:pPr algn="ctr"/>
            <a:r>
              <a:rPr lang="en-GB" sz="500" b="1" dirty="0"/>
              <a:t>vacuum chamber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893E1FD-0097-F3E8-A517-8A5719336732}"/>
              </a:ext>
            </a:extLst>
          </p:cNvPr>
          <p:cNvGrpSpPr/>
          <p:nvPr/>
        </p:nvGrpSpPr>
        <p:grpSpPr>
          <a:xfrm>
            <a:off x="1374709" y="2120085"/>
            <a:ext cx="711959" cy="978558"/>
            <a:chOff x="1298128" y="2984556"/>
            <a:chExt cx="711959" cy="978558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6A88182-093E-9435-308E-2F29B6E1DC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98128" y="3290758"/>
              <a:ext cx="69286" cy="672356"/>
            </a:xfrm>
            <a:prstGeom prst="straightConnector1">
              <a:avLst/>
            </a:prstGeom>
            <a:ln w="12700">
              <a:prstDash val="solid"/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A4A80F98-2F95-1D59-3B15-C39F1AEA93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97224" y="2984556"/>
              <a:ext cx="312863" cy="729003"/>
            </a:xfrm>
            <a:prstGeom prst="straightConnector1">
              <a:avLst/>
            </a:prstGeom>
            <a:ln w="12700">
              <a:prstDash val="solid"/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6901306-93CC-026F-2229-A51B165DC20A}"/>
              </a:ext>
            </a:extLst>
          </p:cNvPr>
          <p:cNvSpPr/>
          <p:nvPr/>
        </p:nvSpPr>
        <p:spPr>
          <a:xfrm>
            <a:off x="4816706" y="4936268"/>
            <a:ext cx="3758554" cy="1613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1C09126-FBD7-C6E6-D3BA-F2281BADC4D4}"/>
              </a:ext>
            </a:extLst>
          </p:cNvPr>
          <p:cNvSpPr/>
          <p:nvPr/>
        </p:nvSpPr>
        <p:spPr>
          <a:xfrm>
            <a:off x="7274433" y="4395254"/>
            <a:ext cx="1257249" cy="137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6231A915-E4D6-4879-A150-B6B776DE4E2D}"/>
              </a:ext>
            </a:extLst>
          </p:cNvPr>
          <p:cNvGrpSpPr/>
          <p:nvPr/>
        </p:nvGrpSpPr>
        <p:grpSpPr>
          <a:xfrm>
            <a:off x="4816706" y="4371950"/>
            <a:ext cx="3761271" cy="785736"/>
            <a:chOff x="4816706" y="4371950"/>
            <a:chExt cx="3761271" cy="785736"/>
          </a:xfrm>
          <a:noFill/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D382D115-F9ED-CCDF-0300-CA2AC9582F57}"/>
                </a:ext>
              </a:extLst>
            </p:cNvPr>
            <p:cNvSpPr/>
            <p:nvPr/>
          </p:nvSpPr>
          <p:spPr>
            <a:xfrm>
              <a:off x="4816706" y="4375610"/>
              <a:ext cx="3758554" cy="782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73C5C9F-1CF1-B166-B764-B08D379388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9423" y="4371950"/>
              <a:ext cx="3758554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2D85B9B-B1FD-0771-3875-D99D709D7A86}"/>
              </a:ext>
            </a:extLst>
          </p:cNvPr>
          <p:cNvGrpSpPr/>
          <p:nvPr/>
        </p:nvGrpSpPr>
        <p:grpSpPr>
          <a:xfrm>
            <a:off x="8002740" y="1356160"/>
            <a:ext cx="781182" cy="821174"/>
            <a:chOff x="6774488" y="717882"/>
            <a:chExt cx="781182" cy="821174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88257EEE-4595-D872-8F7A-35E4D2358712}"/>
                </a:ext>
              </a:extLst>
            </p:cNvPr>
            <p:cNvSpPr txBox="1"/>
            <p:nvPr/>
          </p:nvSpPr>
          <p:spPr>
            <a:xfrm>
              <a:off x="6774488" y="717882"/>
              <a:ext cx="781182" cy="357545"/>
            </a:xfrm>
            <a:prstGeom prst="roundRect">
              <a:avLst/>
            </a:prstGeom>
            <a:ln>
              <a:solidFill>
                <a:srgbClr val="E173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CH" sz="500" b="1" dirty="0" err="1"/>
                <a:t>Highest</a:t>
              </a:r>
              <a:r>
                <a:rPr lang="fr-CH" sz="500" b="1" dirty="0"/>
                <a:t> </a:t>
              </a:r>
              <a:r>
                <a:rPr lang="fr-CH" sz="500" b="1" dirty="0" err="1"/>
                <a:t>penetration</a:t>
              </a:r>
              <a:br>
                <a:rPr lang="fr-CH" sz="500" b="1" dirty="0"/>
              </a:br>
              <a:r>
                <a:rPr lang="fr-CH" sz="500" b="1" dirty="0" err="1"/>
                <a:t>into</a:t>
              </a:r>
              <a:r>
                <a:rPr lang="fr-CH" sz="500" b="1" dirty="0"/>
                <a:t> the </a:t>
              </a:r>
              <a:r>
                <a:rPr lang="fr-CH" sz="500" b="1" dirty="0" err="1"/>
                <a:t>material</a:t>
              </a:r>
              <a:endParaRPr lang="en-GB" sz="500" b="1" dirty="0"/>
            </a:p>
          </p:txBody>
        </p: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DE803C85-8193-88E3-FFA3-CA3D4FA04614}"/>
                </a:ext>
              </a:extLst>
            </p:cNvPr>
            <p:cNvCxnSpPr>
              <a:cxnSpLocks/>
              <a:stCxn id="112" idx="2"/>
            </p:cNvCxnSpPr>
            <p:nvPr/>
          </p:nvCxnSpPr>
          <p:spPr>
            <a:xfrm flipH="1">
              <a:off x="6804248" y="1075427"/>
              <a:ext cx="360831" cy="463629"/>
            </a:xfrm>
            <a:prstGeom prst="straightConnector1">
              <a:avLst/>
            </a:prstGeom>
            <a:ln w="12700">
              <a:solidFill>
                <a:srgbClr val="E17333"/>
              </a:solidFill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36906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5679E-6 L -1.66667E-6 0.0429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0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4291 L -1.66667E-6 0.077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7778 L -1.66667E-6 0.1197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CF4A7-7B54-FE85-06EA-8CBB8B33D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148ACDCE-0C10-9B85-1621-2BA4957CC2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AT" sz="600" dirty="0"/>
              <a:t>4</a:t>
            </a:r>
          </a:p>
        </p:txBody>
      </p:sp>
      <p:sp>
        <p:nvSpPr>
          <p:cNvPr id="5" name="sec1Text Placeholder 4">
            <a:extLst>
              <a:ext uri="{FF2B5EF4-FFF2-40B4-BE49-F238E27FC236}">
                <a16:creationId xmlns:a16="http://schemas.microsoft.com/office/drawing/2014/main" id="{123A7E6D-B2BC-B427-2C18-7A09169B15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Conceptual Design</a:t>
            </a:r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9E90A4-76DF-18DA-798A-38F108A93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 Absorber (SRA)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BBE6C77-FB6B-8775-43CF-BADB2AD7DC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4801950"/>
            <a:ext cx="4023122" cy="341550"/>
          </a:xfrm>
        </p:spPr>
        <p:txBody>
          <a:bodyPr/>
          <a:lstStyle/>
          <a:p>
            <a:r>
              <a:rPr lang="en-GB" sz="500" dirty="0">
                <a:hlinkClick r:id="rId3"/>
              </a:rPr>
              <a:t>S. </a:t>
            </a:r>
            <a:r>
              <a:rPr lang="en-GB" sz="500" dirty="0" err="1">
                <a:hlinkClick r:id="rId3"/>
              </a:rPr>
              <a:t>Grozavu</a:t>
            </a:r>
            <a:r>
              <a:rPr lang="en-GB" sz="500" dirty="0">
                <a:hlinkClick r:id="rId3"/>
              </a:rPr>
              <a:t>, </a:t>
            </a:r>
            <a:r>
              <a:rPr lang="en-GB" sz="500" i="1" dirty="0">
                <a:hlinkClick r:id="rId3"/>
              </a:rPr>
              <a:t>Design, simulations and testing of the FCC–ee synchrotron radiation absorber</a:t>
            </a:r>
            <a:r>
              <a:rPr lang="en-GB" sz="500" dirty="0">
                <a:hlinkClick r:id="rId3"/>
              </a:rPr>
              <a:t>, VSC Seminars, June, 2025</a:t>
            </a:r>
            <a:endParaRPr lang="en-GB" sz="500" dirty="0"/>
          </a:p>
          <a:p>
            <a:r>
              <a:rPr lang="en-GB" sz="500" dirty="0">
                <a:hlinkClick r:id="rId4"/>
              </a:rPr>
              <a:t>M. Bammer, </a:t>
            </a:r>
            <a:r>
              <a:rPr lang="en-GB" sz="500" i="1" dirty="0">
                <a:hlinkClick r:id="rId4"/>
              </a:rPr>
              <a:t>Layer by Layer, </a:t>
            </a:r>
            <a:r>
              <a:rPr lang="en-GB" sz="500" dirty="0">
                <a:hlinkClick r:id="rId4"/>
              </a:rPr>
              <a:t>FCC Week 2025, Vienna, May, 2025, </a:t>
            </a:r>
            <a:endParaRPr lang="en-GB" sz="500" dirty="0"/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3215694C-D3D6-786F-77F9-FA4C79B6EB51}"/>
              </a:ext>
            </a:extLst>
          </p:cNvPr>
          <p:cNvSpPr txBox="1"/>
          <p:nvPr/>
        </p:nvSpPr>
        <p:spPr>
          <a:xfrm>
            <a:off x="1007831" y="89875"/>
            <a:ext cx="2412041" cy="180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28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of October / 107</a:t>
            </a:r>
            <a:r>
              <a:rPr lang="en-US" sz="600" baseline="30000" dirty="0">
                <a:solidFill>
                  <a:schemeClr val="bg1"/>
                </a:solidFill>
              </a:rPr>
              <a:t>th</a:t>
            </a:r>
            <a:r>
              <a:rPr lang="en-US" sz="600" dirty="0">
                <a:solidFill>
                  <a:schemeClr val="bg1"/>
                </a:solidFill>
              </a:rPr>
              <a:t> Impedance Working Group Meeting</a:t>
            </a:r>
          </a:p>
        </p:txBody>
      </p:sp>
      <p:sp>
        <p:nvSpPr>
          <p:cNvPr id="22" name="additional logos">
            <a:extLst>
              <a:ext uri="{FF2B5EF4-FFF2-40B4-BE49-F238E27FC236}">
                <a16:creationId xmlns:a16="http://schemas.microsoft.com/office/drawing/2014/main" id="{D834E7D8-90CC-59DD-973E-5A1614C80BAE}"/>
              </a:ext>
            </a:extLst>
          </p:cNvPr>
          <p:cNvSpPr/>
          <p:nvPr/>
        </p:nvSpPr>
        <p:spPr>
          <a:xfrm>
            <a:off x="7164288" y="89875"/>
            <a:ext cx="1605520" cy="18000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P. Krkotić – Design Progress SRA FCC-ee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E8C8CF-EB82-F0A2-84DF-DE56567FAF2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288" r="15350"/>
          <a:stretch>
            <a:fillRect/>
          </a:stretch>
        </p:blipFill>
        <p:spPr>
          <a:xfrm>
            <a:off x="597290" y="1795003"/>
            <a:ext cx="3712966" cy="2653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8FF6C3-8674-D568-B9EF-4AAB42469DC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288" r="15350"/>
          <a:stretch>
            <a:fillRect/>
          </a:stretch>
        </p:blipFill>
        <p:spPr>
          <a:xfrm>
            <a:off x="597290" y="1795003"/>
            <a:ext cx="3712966" cy="2653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151C44-97C5-3730-AC04-4FD0A10B2FC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9288" r="15350"/>
          <a:stretch>
            <a:fillRect/>
          </a:stretch>
        </p:blipFill>
        <p:spPr>
          <a:xfrm>
            <a:off x="597290" y="1795003"/>
            <a:ext cx="3712966" cy="2653200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46540538-6E70-7CDD-548A-6CDFBD90A81B}"/>
              </a:ext>
            </a:extLst>
          </p:cNvPr>
          <p:cNvGrpSpPr/>
          <p:nvPr/>
        </p:nvGrpSpPr>
        <p:grpSpPr>
          <a:xfrm>
            <a:off x="1547664" y="3075806"/>
            <a:ext cx="3487390" cy="1874952"/>
            <a:chOff x="1547664" y="3075806"/>
            <a:chExt cx="3487390" cy="1874952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486F80E-CEAF-186E-0F12-B32A24CD4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059832" y="3655547"/>
              <a:ext cx="1975222" cy="1128292"/>
            </a:xfrm>
            <a:prstGeom prst="rect">
              <a:avLst/>
            </a:prstGeom>
            <a:ln w="19050">
              <a:solidFill>
                <a:schemeClr val="accent4"/>
              </a:solidFill>
            </a:ln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98CF992-D9A6-A29D-7E5B-4D75C938F6C9}"/>
                </a:ext>
              </a:extLst>
            </p:cNvPr>
            <p:cNvSpPr/>
            <p:nvPr/>
          </p:nvSpPr>
          <p:spPr>
            <a:xfrm>
              <a:off x="1547664" y="3075806"/>
              <a:ext cx="432048" cy="288032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6A05C298-9901-1303-E0DA-D75BDA1F8822}"/>
                </a:ext>
              </a:extLst>
            </p:cNvPr>
            <p:cNvCxnSpPr>
              <a:cxnSpLocks/>
              <a:stCxn id="30" idx="3"/>
              <a:endCxn id="26" idx="0"/>
            </p:cNvCxnSpPr>
            <p:nvPr/>
          </p:nvCxnSpPr>
          <p:spPr>
            <a:xfrm>
              <a:off x="1979712" y="3219822"/>
              <a:ext cx="2067731" cy="435725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92D96A6-82EF-9CD7-104A-1433943DC036}"/>
                </a:ext>
              </a:extLst>
            </p:cNvPr>
            <p:cNvCxnSpPr>
              <a:cxnSpLocks/>
              <a:stCxn id="30" idx="2"/>
              <a:endCxn id="26" idx="1"/>
            </p:cNvCxnSpPr>
            <p:nvPr/>
          </p:nvCxnSpPr>
          <p:spPr>
            <a:xfrm>
              <a:off x="1763688" y="3363838"/>
              <a:ext cx="1296144" cy="855855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5D0F83C-246B-3629-C9CA-FC79C8573045}"/>
                </a:ext>
              </a:extLst>
            </p:cNvPr>
            <p:cNvSpPr txBox="1"/>
            <p:nvPr/>
          </p:nvSpPr>
          <p:spPr>
            <a:xfrm>
              <a:off x="3059832" y="4781481"/>
              <a:ext cx="1975222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b="1" dirty="0"/>
                <a:t>Sawtooth pattern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5099E6D-590A-82B2-AC4C-C2E84BA000C2}"/>
              </a:ext>
            </a:extLst>
          </p:cNvPr>
          <p:cNvSpPr txBox="1"/>
          <p:nvPr/>
        </p:nvSpPr>
        <p:spPr>
          <a:xfrm rot="20700000">
            <a:off x="1970992" y="3603322"/>
            <a:ext cx="847885" cy="427945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842368"/>
              </a:avLst>
            </a:prstTxWarp>
            <a:spAutoFit/>
          </a:bodyPr>
          <a:lstStyle/>
          <a:p>
            <a:pPr algn="ctr"/>
            <a:r>
              <a:rPr lang="en-GB" sz="500" b="1" dirty="0"/>
              <a:t>vacuum chamber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D20B1FF-47CB-BAAF-A692-F08314D7C4D2}"/>
              </a:ext>
            </a:extLst>
          </p:cNvPr>
          <p:cNvGrpSpPr/>
          <p:nvPr/>
        </p:nvGrpSpPr>
        <p:grpSpPr>
          <a:xfrm>
            <a:off x="585633" y="2632708"/>
            <a:ext cx="766114" cy="169277"/>
            <a:chOff x="585633" y="2632708"/>
            <a:chExt cx="766114" cy="169277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B83C9927-03B4-26D1-A642-2622607B1F8D}"/>
                </a:ext>
              </a:extLst>
            </p:cNvPr>
            <p:cNvCxnSpPr>
              <a:cxnSpLocks/>
            </p:cNvCxnSpPr>
            <p:nvPr/>
          </p:nvCxnSpPr>
          <p:spPr>
            <a:xfrm rot="3480000">
              <a:off x="968690" y="2372633"/>
              <a:ext cx="0" cy="766114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 w="sm" len="sm"/>
              <a:tailEnd type="arrow" w="sm" len="sm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08F404E-6493-1EFC-03FC-BA9EEE23E059}"/>
                </a:ext>
              </a:extLst>
            </p:cNvPr>
            <p:cNvSpPr txBox="1"/>
            <p:nvPr/>
          </p:nvSpPr>
          <p:spPr>
            <a:xfrm rot="19740000">
              <a:off x="706175" y="2632708"/>
              <a:ext cx="42351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500" b="1" dirty="0"/>
                <a:t>390 mm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CDFF55DB-3F40-2B0B-EA4A-77E115B418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44008" y="2787111"/>
            <a:ext cx="3996970" cy="1995610"/>
          </a:xfrm>
          <a:prstGeom prst="rect">
            <a:avLst/>
          </a:prstGeom>
        </p:spPr>
      </p:pic>
      <p:grpSp>
        <p:nvGrpSpPr>
          <p:cNvPr id="80" name="Group 79">
            <a:extLst>
              <a:ext uri="{FF2B5EF4-FFF2-40B4-BE49-F238E27FC236}">
                <a16:creationId xmlns:a16="http://schemas.microsoft.com/office/drawing/2014/main" id="{50AED666-E0BA-ED69-0B95-8C93BC03AB42}"/>
              </a:ext>
            </a:extLst>
          </p:cNvPr>
          <p:cNvGrpSpPr/>
          <p:nvPr/>
        </p:nvGrpSpPr>
        <p:grpSpPr>
          <a:xfrm>
            <a:off x="5141880" y="2892061"/>
            <a:ext cx="1766660" cy="1766660"/>
            <a:chOff x="5141880" y="2892061"/>
            <a:chExt cx="1766660" cy="176666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07214E4-FBB1-5C8D-80E3-CD9532044807}"/>
                </a:ext>
              </a:extLst>
            </p:cNvPr>
            <p:cNvGrpSpPr/>
            <p:nvPr/>
          </p:nvGrpSpPr>
          <p:grpSpPr>
            <a:xfrm>
              <a:off x="5141880" y="2892061"/>
              <a:ext cx="1766660" cy="1766660"/>
              <a:chOff x="5292080" y="2173185"/>
              <a:chExt cx="1766660" cy="1766660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B961921-6808-3921-0F84-52B7944BAF62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5222694" y="3056515"/>
                <a:ext cx="17666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65502-59F9-4871-0207-34CD86D63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080" y="2924647"/>
                <a:ext cx="17666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552D83F-0AC4-96E5-87FB-FF31A76D8E3F}"/>
                </a:ext>
              </a:extLst>
            </p:cNvPr>
            <p:cNvGrpSpPr/>
            <p:nvPr/>
          </p:nvGrpSpPr>
          <p:grpSpPr>
            <a:xfrm>
              <a:off x="5222031" y="3040081"/>
              <a:ext cx="1216220" cy="1216220"/>
              <a:chOff x="5366047" y="2320664"/>
              <a:chExt cx="1216220" cy="1216220"/>
            </a:xfrm>
          </p:grpSpPr>
          <p:sp>
            <p:nvSpPr>
              <p:cNvPr id="37" name="Partial Circle 36">
                <a:extLst>
                  <a:ext uri="{FF2B5EF4-FFF2-40B4-BE49-F238E27FC236}">
                    <a16:creationId xmlns:a16="http://schemas.microsoft.com/office/drawing/2014/main" id="{EE9097C8-436B-99EE-720D-710B435EA54C}"/>
                  </a:ext>
                </a:extLst>
              </p:cNvPr>
              <p:cNvSpPr/>
              <p:nvPr/>
            </p:nvSpPr>
            <p:spPr>
              <a:xfrm rot="8100000">
                <a:off x="5366047" y="2320664"/>
                <a:ext cx="1216220" cy="1216220"/>
              </a:xfrm>
              <a:prstGeom prst="pie">
                <a:avLst>
                  <a:gd name="adj1" fmla="val 13508463"/>
                  <a:gd name="adj2" fmla="val 16200658"/>
                </a:avLst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02A2383-FC66-A01E-F262-C40B946829E8}"/>
                  </a:ext>
                </a:extLst>
              </p:cNvPr>
              <p:cNvSpPr txBox="1"/>
              <p:nvPr/>
            </p:nvSpPr>
            <p:spPr>
              <a:xfrm>
                <a:off x="6290666" y="3028183"/>
                <a:ext cx="280847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500" b="1" dirty="0"/>
                  <a:t>45°</a:t>
                </a:r>
              </a:p>
            </p:txBody>
          </p:sp>
        </p:grp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64268C42-BF28-72F0-F63A-6F2BE05117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69458" y="2868977"/>
            <a:ext cx="3184024" cy="1990014"/>
          </a:xfrm>
          <a:prstGeom prst="rect">
            <a:avLst/>
          </a:prstGeom>
        </p:spPr>
      </p:pic>
      <p:grpSp>
        <p:nvGrpSpPr>
          <p:cNvPr id="83" name="Group 82">
            <a:extLst>
              <a:ext uri="{FF2B5EF4-FFF2-40B4-BE49-F238E27FC236}">
                <a16:creationId xmlns:a16="http://schemas.microsoft.com/office/drawing/2014/main" id="{4E631082-CD7C-EC61-2BED-E0CC488718B1}"/>
              </a:ext>
            </a:extLst>
          </p:cNvPr>
          <p:cNvGrpSpPr/>
          <p:nvPr/>
        </p:nvGrpSpPr>
        <p:grpSpPr>
          <a:xfrm>
            <a:off x="702630" y="261144"/>
            <a:ext cx="7901818" cy="7536548"/>
            <a:chOff x="11116991" y="-398086"/>
            <a:chExt cx="7901818" cy="753654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44E1930-69F9-DFF7-7C15-5DBAC9C47726}"/>
                </a:ext>
              </a:extLst>
            </p:cNvPr>
            <p:cNvCxnSpPr>
              <a:cxnSpLocks/>
            </p:cNvCxnSpPr>
            <p:nvPr/>
          </p:nvCxnSpPr>
          <p:spPr>
            <a:xfrm>
              <a:off x="14484694" y="3363838"/>
              <a:ext cx="45216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5BAB22C-D007-686C-4BBF-43A08D12A305}"/>
                </a:ext>
              </a:extLst>
            </p:cNvPr>
            <p:cNvSpPr txBox="1"/>
            <p:nvPr/>
          </p:nvSpPr>
          <p:spPr>
            <a:xfrm rot="10800000" flipV="1">
              <a:off x="18390721" y="3087745"/>
              <a:ext cx="245580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500" b="1" dirty="0"/>
                <a:t>7°</a:t>
              </a: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644793E-040D-1F8F-086D-E2D47E4AB11C}"/>
                </a:ext>
              </a:extLst>
            </p:cNvPr>
            <p:cNvCxnSpPr>
              <a:cxnSpLocks/>
            </p:cNvCxnSpPr>
            <p:nvPr/>
          </p:nvCxnSpPr>
          <p:spPr>
            <a:xfrm rot="-360000">
              <a:off x="14472241" y="3169873"/>
              <a:ext cx="45465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Partial Circle 62">
              <a:extLst>
                <a:ext uri="{FF2B5EF4-FFF2-40B4-BE49-F238E27FC236}">
                  <a16:creationId xmlns:a16="http://schemas.microsoft.com/office/drawing/2014/main" id="{F732EC8E-B0BC-4F64-68F8-C21D29236EC7}"/>
                </a:ext>
              </a:extLst>
            </p:cNvPr>
            <p:cNvSpPr/>
            <p:nvPr/>
          </p:nvSpPr>
          <p:spPr>
            <a:xfrm rot="13500000" flipV="1">
              <a:off x="11116991" y="-398086"/>
              <a:ext cx="7536548" cy="7536548"/>
            </a:xfrm>
            <a:prstGeom prst="pie">
              <a:avLst>
                <a:gd name="adj1" fmla="val 13508463"/>
                <a:gd name="adj2" fmla="val 13859728"/>
              </a:avLst>
            </a:prstGeom>
            <a:solidFill>
              <a:schemeClr val="accent1">
                <a:alpha val="30000"/>
              </a:schemeClr>
            </a:solidFill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pic>
        <p:nvPicPr>
          <p:cNvPr id="65" name="Picture 64">
            <a:extLst>
              <a:ext uri="{FF2B5EF4-FFF2-40B4-BE49-F238E27FC236}">
                <a16:creationId xmlns:a16="http://schemas.microsoft.com/office/drawing/2014/main" id="{F556D700-C8FD-CF09-A694-1A50E75C9B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69458" y="2515351"/>
            <a:ext cx="3941198" cy="2463248"/>
          </a:xfrm>
          <a:prstGeom prst="rect">
            <a:avLst/>
          </a:prstGeom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B14F44FD-7DDC-1338-75BF-97B2622B4F1B}"/>
              </a:ext>
            </a:extLst>
          </p:cNvPr>
          <p:cNvGrpSpPr/>
          <p:nvPr/>
        </p:nvGrpSpPr>
        <p:grpSpPr>
          <a:xfrm>
            <a:off x="6009931" y="2224977"/>
            <a:ext cx="3266735" cy="2944980"/>
            <a:chOff x="6839827" y="-4180103"/>
            <a:chExt cx="3266735" cy="2944980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3ADB2188-718C-B5A3-54D6-34DC2C0F93B9}"/>
                </a:ext>
              </a:extLst>
            </p:cNvPr>
            <p:cNvGrpSpPr/>
            <p:nvPr/>
          </p:nvGrpSpPr>
          <p:grpSpPr>
            <a:xfrm flipV="1">
              <a:off x="7667736" y="-3085917"/>
              <a:ext cx="2438826" cy="518388"/>
              <a:chOff x="5291472" y="2788053"/>
              <a:chExt cx="2438826" cy="518388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18BCCB5A-A510-C967-8BC0-37C1B31E47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1472" y="2788053"/>
                <a:ext cx="2438826" cy="5183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384A04FA-92E6-D67D-CDDE-433995C28A0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2080" y="2924647"/>
                <a:ext cx="243821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27388E5-EA0E-FF19-484B-3F6103CD185B}"/>
                </a:ext>
              </a:extLst>
            </p:cNvPr>
            <p:cNvGrpSpPr/>
            <p:nvPr/>
          </p:nvGrpSpPr>
          <p:grpSpPr>
            <a:xfrm flipV="1">
              <a:off x="6839827" y="-4180103"/>
              <a:ext cx="2952788" cy="2944980"/>
              <a:chOff x="4463563" y="1200165"/>
              <a:chExt cx="2952788" cy="2944980"/>
            </a:xfrm>
          </p:grpSpPr>
          <p:sp>
            <p:nvSpPr>
              <p:cNvPr id="70" name="Partial Circle 69">
                <a:extLst>
                  <a:ext uri="{FF2B5EF4-FFF2-40B4-BE49-F238E27FC236}">
                    <a16:creationId xmlns:a16="http://schemas.microsoft.com/office/drawing/2014/main" id="{E2D2AF22-AE33-EABD-5F3D-0B58F95ACAEF}"/>
                  </a:ext>
                </a:extLst>
              </p:cNvPr>
              <p:cNvSpPr/>
              <p:nvPr/>
            </p:nvSpPr>
            <p:spPr>
              <a:xfrm rot="8100000">
                <a:off x="4463563" y="1200165"/>
                <a:ext cx="2944980" cy="2944980"/>
              </a:xfrm>
              <a:prstGeom prst="pie">
                <a:avLst>
                  <a:gd name="adj1" fmla="val 13508463"/>
                  <a:gd name="adj2" fmla="val 14194415"/>
                </a:avLst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3F910AA-93F0-1468-35D5-D5C65D3895AB}"/>
                  </a:ext>
                </a:extLst>
              </p:cNvPr>
              <p:cNvSpPr txBox="1"/>
              <p:nvPr/>
            </p:nvSpPr>
            <p:spPr>
              <a:xfrm rot="10800000">
                <a:off x="7135505" y="2722573"/>
                <a:ext cx="280846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500" b="1" dirty="0"/>
                  <a:t>15°</a:t>
                </a: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D4B0E9C-0B2E-91F4-E490-02F3F519DD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49455" y="3771521"/>
            <a:ext cx="3594545" cy="1381865"/>
          </a:xfrm>
          <a:prstGeom prst="rect">
            <a:avLst/>
          </a:prstGeom>
          <a:ln>
            <a:noFill/>
          </a:ln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5DB1B50-1E74-5F55-233A-1E81DF8C6D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199" y="1745496"/>
            <a:ext cx="4164831" cy="2747250"/>
          </a:xfrm>
        </p:spPr>
        <p:txBody>
          <a:bodyPr/>
          <a:lstStyle/>
          <a:p>
            <a:r>
              <a:rPr lang="en-GB" sz="1050" b="1" dirty="0"/>
              <a:t>Material</a:t>
            </a:r>
            <a:r>
              <a:rPr lang="en-GB" sz="1100" dirty="0"/>
              <a:t>: </a:t>
            </a:r>
            <a:r>
              <a:rPr lang="en-GB" sz="1100" dirty="0" err="1"/>
              <a:t>CuCrZr</a:t>
            </a:r>
            <a:r>
              <a:rPr lang="en-GB" sz="1100" dirty="0"/>
              <a:t> (70–85% IACS) </a:t>
            </a:r>
          </a:p>
          <a:p>
            <a:endParaRPr lang="en-GB" sz="1100" dirty="0"/>
          </a:p>
          <a:p>
            <a:r>
              <a:rPr lang="en-GB" sz="1100" b="1" dirty="0"/>
              <a:t>Manufacturing: </a:t>
            </a:r>
            <a:r>
              <a:rPr lang="en-GB" sz="1100" dirty="0"/>
              <a:t>Powder Bed Fusion 3D printing</a:t>
            </a:r>
          </a:p>
          <a:p>
            <a:endParaRPr lang="en-GB" sz="1100" dirty="0"/>
          </a:p>
          <a:p>
            <a:r>
              <a:rPr lang="en-GB" sz="1100" b="1" dirty="0"/>
              <a:t>Design</a:t>
            </a:r>
            <a:r>
              <a:rPr lang="en-GB" sz="1100" dirty="0"/>
              <a:t>: slanted surface (45°), tilt (7°), taper-transition (15°)</a:t>
            </a:r>
          </a:p>
          <a:p>
            <a:endParaRPr lang="en-GB" sz="1100" dirty="0"/>
          </a:p>
          <a:p>
            <a:r>
              <a:rPr lang="en-GB" sz="1100" b="1" dirty="0"/>
              <a:t>Sawtooth: </a:t>
            </a:r>
            <a:r>
              <a:rPr lang="en-GB" sz="1100" dirty="0"/>
              <a:t>0.9 mm step height</a:t>
            </a:r>
          </a:p>
          <a:p>
            <a:endParaRPr lang="en-GB" sz="1100" dirty="0"/>
          </a:p>
          <a:p>
            <a:r>
              <a:rPr lang="en-GB" sz="1100" b="1" dirty="0"/>
              <a:t>Integration: </a:t>
            </a:r>
            <a:r>
              <a:rPr lang="en-GB" sz="1100" dirty="0"/>
              <a:t>Laser welding</a:t>
            </a:r>
          </a:p>
          <a:p>
            <a:endParaRPr lang="en-GB" sz="1100" dirty="0"/>
          </a:p>
          <a:p>
            <a:r>
              <a:rPr lang="en-GB" sz="1100" b="1" dirty="0"/>
              <a:t>Cooling: </a:t>
            </a:r>
            <a:r>
              <a:rPr lang="en-GB" sz="1100" dirty="0"/>
              <a:t>water circuit </a:t>
            </a:r>
          </a:p>
          <a:p>
            <a:endParaRPr lang="en-GB" sz="1100" dirty="0"/>
          </a:p>
          <a:p>
            <a:r>
              <a:rPr lang="en-GB" sz="1100" b="1" dirty="0"/>
              <a:t>Placement: </a:t>
            </a:r>
            <a:r>
              <a:rPr lang="en-GB" sz="1100" dirty="0"/>
              <a:t>insight the winglet – dependence on</a:t>
            </a:r>
            <a:endParaRPr lang="en-GB" sz="1100" b="1" dirty="0"/>
          </a:p>
        </p:txBody>
      </p:sp>
      <p:sp>
        <p:nvSpPr>
          <p:cNvPr id="6" name="!!title">
            <a:extLst>
              <a:ext uri="{FF2B5EF4-FFF2-40B4-BE49-F238E27FC236}">
                <a16:creationId xmlns:a16="http://schemas.microsoft.com/office/drawing/2014/main" id="{8E683CF4-03BB-3233-7765-A1EDA733C807}"/>
              </a:ext>
            </a:extLst>
          </p:cNvPr>
          <p:cNvSpPr txBox="1">
            <a:spLocks/>
          </p:cNvSpPr>
          <p:nvPr/>
        </p:nvSpPr>
        <p:spPr>
          <a:xfrm>
            <a:off x="7740352" y="3723878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>
                <a:latin typeface="+mn-lt"/>
              </a:rPr>
              <a:t>Optics Layout</a:t>
            </a:r>
          </a:p>
        </p:txBody>
      </p:sp>
    </p:spTree>
    <p:extLst>
      <p:ext uri="{BB962C8B-B14F-4D97-AF65-F5344CB8AC3E}">
        <p14:creationId xmlns:p14="http://schemas.microsoft.com/office/powerpoint/2010/main" val="18465763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  <p:bldP spid="6" grpId="0"/>
    </p:bld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22261</TotalTime>
  <Words>1489</Words>
  <Application>Microsoft Office PowerPoint</Application>
  <PresentationFormat>On-screen Show (16:9)</PresentationFormat>
  <Paragraphs>385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 Math</vt:lpstr>
      <vt:lpstr>Wingdings</vt:lpstr>
      <vt:lpstr>Introslides</vt:lpstr>
      <vt:lpstr>Titleslides, Conclusion</vt:lpstr>
      <vt:lpstr>Content Slides - Deep Blue</vt:lpstr>
      <vt:lpstr>Design progress of the synchrotron radiation absorber for the FCc-ee</vt:lpstr>
      <vt:lpstr>Outline</vt:lpstr>
      <vt:lpstr>Outline</vt:lpstr>
      <vt:lpstr>Outline</vt:lpstr>
      <vt:lpstr>Outline</vt:lpstr>
      <vt:lpstr>Outline</vt:lpstr>
      <vt:lpstr>Outline</vt:lpstr>
      <vt:lpstr>FCC-ee: Synchrotron Radiation</vt:lpstr>
      <vt:lpstr>Synchrotron Radiation Absorber (SRA)</vt:lpstr>
      <vt:lpstr>Optics Layout Overview</vt:lpstr>
      <vt:lpstr>Optics Layout Overview</vt:lpstr>
      <vt:lpstr>Surface Current Density</vt:lpstr>
      <vt:lpstr>Optics Layout Overview</vt:lpstr>
      <vt:lpstr>Optics Layout Overview</vt:lpstr>
      <vt:lpstr>Optics Layout Overview</vt:lpstr>
      <vt:lpstr>Beam Impedance Analysis</vt:lpstr>
      <vt:lpstr>Beam Impedance Analysis</vt:lpstr>
      <vt:lpstr>Beam Impedance Analysis</vt:lpstr>
      <vt:lpstr>Beam Impedance Analysis</vt:lpstr>
      <vt:lpstr>Summary</vt:lpstr>
      <vt:lpstr>Thank you  for your attention.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Patrick Krkotic</cp:lastModifiedBy>
  <cp:revision>167</cp:revision>
  <cp:lastPrinted>2025-10-22T14:38:00Z</cp:lastPrinted>
  <dcterms:created xsi:type="dcterms:W3CDTF">2020-10-27T09:23:42Z</dcterms:created>
  <dcterms:modified xsi:type="dcterms:W3CDTF">2025-10-28T12:36:20Z</dcterms:modified>
</cp:coreProperties>
</file>