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82" r:id="rId2"/>
  </p:sldMasterIdLst>
  <p:notesMasterIdLst>
    <p:notesMasterId r:id="rId11"/>
  </p:notesMasterIdLst>
  <p:sldIdLst>
    <p:sldId id="256" r:id="rId3"/>
    <p:sldId id="263" r:id="rId4"/>
    <p:sldId id="264" r:id="rId5"/>
    <p:sldId id="257" r:id="rId6"/>
    <p:sldId id="258" r:id="rId7"/>
    <p:sldId id="259" r:id="rId8"/>
    <p:sldId id="260" r:id="rId9"/>
    <p:sldId id="265"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BC10B57-FB5F-FA64-3216-7A6EC5E0BA85}" name="Carlo Zannini" initials="CZ" userId="S::carlo.zannini@cern.ch::811923ac-0e3e-461e-bf74-cfb0681186b3"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5" autoAdjust="0"/>
    <p:restoredTop sz="95033" autoAdjust="0"/>
  </p:normalViewPr>
  <p:slideViewPr>
    <p:cSldViewPr snapToGrid="0">
      <p:cViewPr varScale="1">
        <p:scale>
          <a:sx n="79" d="100"/>
          <a:sy n="79" d="100"/>
        </p:scale>
        <p:origin x="773"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6"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1BC09F-F203-4083-9EA2-291825497C68}" type="datetimeFigureOut">
              <a:rPr lang="en-GB" smtClean="0"/>
              <a:t>28/10/2025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04DD16-1F5A-4E67-B58E-4D57F5862E71}" type="slidenum">
              <a:rPr lang="en-GB" smtClean="0"/>
              <a:t>‹#›</a:t>
            </a:fld>
            <a:endParaRPr lang="en-GB"/>
          </a:p>
        </p:txBody>
      </p:sp>
    </p:spTree>
    <p:extLst>
      <p:ext uri="{BB962C8B-B14F-4D97-AF65-F5344CB8AC3E}">
        <p14:creationId xmlns:p14="http://schemas.microsoft.com/office/powerpoint/2010/main" val="3585631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1086223807"/>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1"/>
            <a:ext cx="6024562" cy="6366933"/>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GB"/>
              <a:t>28/10/2025</a:t>
            </a:r>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GB"/>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A5C68D9E-EA97-4356-8CC7-78704E3B8415}" type="slidenum">
              <a:rPr lang="en-GB" smtClean="0"/>
              <a:t>‹#›</a:t>
            </a:fld>
            <a:endParaRPr lang="en-GB"/>
          </a:p>
        </p:txBody>
      </p:sp>
    </p:spTree>
    <p:extLst>
      <p:ext uri="{BB962C8B-B14F-4D97-AF65-F5344CB8AC3E}">
        <p14:creationId xmlns:p14="http://schemas.microsoft.com/office/powerpoint/2010/main" val="2076173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GB"/>
              <a:t>28/10/2025</a:t>
            </a:r>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GB"/>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A5C68D9E-EA97-4356-8CC7-78704E3B8415}" type="slidenum">
              <a:rPr lang="en-GB" smtClean="0"/>
              <a:t>‹#›</a:t>
            </a:fld>
            <a:endParaRPr lang="en-GB"/>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8583101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GB"/>
              <a:t>28/10/2025</a:t>
            </a:r>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GB"/>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A5C68D9E-EA97-4356-8CC7-78704E3B8415}" type="slidenum">
              <a:rPr lang="en-GB" smtClean="0"/>
              <a:t>‹#›</a:t>
            </a:fld>
            <a:endParaRPr lang="en-GB"/>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3591647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9405"/>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GB"/>
              <a:t>28/10/2025</a:t>
            </a:r>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endParaRPr lang="en-GB"/>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A5C68D9E-EA97-4356-8CC7-78704E3B8415}" type="slidenum">
              <a:rPr lang="en-GB" smtClean="0"/>
              <a:t>‹#›</a:t>
            </a:fld>
            <a:endParaRPr lang="en-GB"/>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109484438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GB"/>
              <a:t>28/10/2025</a:t>
            </a:r>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GB"/>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A5C68D9E-EA97-4356-8CC7-78704E3B8415}" type="slidenum">
              <a:rPr lang="en-GB" smtClean="0"/>
              <a:t>‹#›</a:t>
            </a:fld>
            <a:endParaRPr lang="en-GB"/>
          </a:p>
        </p:txBody>
      </p:sp>
    </p:spTree>
    <p:extLst>
      <p:ext uri="{BB962C8B-B14F-4D97-AF65-F5344CB8AC3E}">
        <p14:creationId xmlns:p14="http://schemas.microsoft.com/office/powerpoint/2010/main" val="180526368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GB"/>
              <a:t>28/10/2025</a:t>
            </a:r>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GB"/>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A5C68D9E-EA97-4356-8CC7-78704E3B8415}" type="slidenum">
              <a:rPr lang="en-GB" smtClean="0"/>
              <a:t>‹#›</a:t>
            </a:fld>
            <a:endParaRPr lang="en-GB"/>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012280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GB"/>
              <a:t>28/10/2025</a:t>
            </a:r>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GB"/>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A5C68D9E-EA97-4356-8CC7-78704E3B8415}" type="slidenum">
              <a:rPr lang="en-GB" smtClean="0"/>
              <a:t>‹#›</a:t>
            </a:fld>
            <a:endParaRPr lang="en-GB"/>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337129150"/>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GB"/>
              <a:t>28/10/2025</a:t>
            </a:r>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GB"/>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A5C68D9E-EA97-4356-8CC7-78704E3B8415}" type="slidenum">
              <a:rPr lang="en-GB" smtClean="0"/>
              <a:t>‹#›</a:t>
            </a:fld>
            <a:endParaRPr lang="en-GB"/>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060773690"/>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GB"/>
              <a:t>28/10/2025</a:t>
            </a:r>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A5C68D9E-EA97-4356-8CC7-78704E3B8415}" type="slidenum">
              <a:rPr lang="en-GB" smtClean="0"/>
              <a:t>‹#›</a:t>
            </a:fld>
            <a:endParaRPr lang="en-GB"/>
          </a:p>
        </p:txBody>
      </p:sp>
    </p:spTree>
    <p:extLst>
      <p:ext uri="{BB962C8B-B14F-4D97-AF65-F5344CB8AC3E}">
        <p14:creationId xmlns:p14="http://schemas.microsoft.com/office/powerpoint/2010/main" val="9923311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GB"/>
              <a:t>28/10/2025</a:t>
            </a:r>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endParaRPr lang="en-GB"/>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A5C68D9E-EA97-4356-8CC7-78704E3B8415}" type="slidenum">
              <a:rPr lang="en-GB" smtClean="0"/>
              <a:t>‹#›</a:t>
            </a:fld>
            <a:endParaRPr lang="en-GB"/>
          </a:p>
        </p:txBody>
      </p:sp>
    </p:spTree>
    <p:extLst>
      <p:ext uri="{BB962C8B-B14F-4D97-AF65-F5344CB8AC3E}">
        <p14:creationId xmlns:p14="http://schemas.microsoft.com/office/powerpoint/2010/main" val="38869618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GB"/>
              <a:t>28/10/2025</a:t>
            </a:r>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A5C68D9E-EA97-4356-8CC7-78704E3B8415}" type="slidenum">
              <a:rPr lang="en-GB" smtClean="0"/>
              <a:t>‹#›</a:t>
            </a:fld>
            <a:endParaRPr lang="en-GB"/>
          </a:p>
        </p:txBody>
      </p:sp>
    </p:spTree>
    <p:extLst>
      <p:ext uri="{BB962C8B-B14F-4D97-AF65-F5344CB8AC3E}">
        <p14:creationId xmlns:p14="http://schemas.microsoft.com/office/powerpoint/2010/main" val="21580158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GB"/>
              <a:t>28/10/2025</a:t>
            </a:r>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A5C68D9E-EA97-4356-8CC7-78704E3B8415}" type="slidenum">
              <a:rPr lang="en-GB" smtClean="0"/>
              <a:t>‹#›</a:t>
            </a:fld>
            <a:endParaRPr lang="en-GB"/>
          </a:p>
        </p:txBody>
      </p:sp>
    </p:spTree>
    <p:extLst>
      <p:ext uri="{BB962C8B-B14F-4D97-AF65-F5344CB8AC3E}">
        <p14:creationId xmlns:p14="http://schemas.microsoft.com/office/powerpoint/2010/main" val="22175281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257771151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r>
              <a:rPr lang="en-GB"/>
              <a:t>28/10/2025</a:t>
            </a:r>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B00D7FF-B0F1-4C0E-B046-ED0F2B5DED90}" type="slidenum">
              <a:rPr lang="en-GB" smtClean="0"/>
              <a:t>‹#›</a:t>
            </a:fld>
            <a:endParaRPr lang="en-GB"/>
          </a:p>
        </p:txBody>
      </p:sp>
    </p:spTree>
    <p:extLst>
      <p:ext uri="{BB962C8B-B14F-4D97-AF65-F5344CB8AC3E}">
        <p14:creationId xmlns:p14="http://schemas.microsoft.com/office/powerpoint/2010/main" val="78142669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GB"/>
              <a:t>28/10/2025</a:t>
            </a:r>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B00D7FF-B0F1-4C0E-B046-ED0F2B5DED90}" type="slidenum">
              <a:rPr lang="en-GB" smtClean="0"/>
              <a:t>‹#›</a:t>
            </a:fld>
            <a:endParaRPr lang="en-GB"/>
          </a:p>
        </p:txBody>
      </p:sp>
    </p:spTree>
    <p:extLst>
      <p:ext uri="{BB962C8B-B14F-4D97-AF65-F5344CB8AC3E}">
        <p14:creationId xmlns:p14="http://schemas.microsoft.com/office/powerpoint/2010/main" val="423779096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GB"/>
              <a:t>28/10/2025</a:t>
            </a:r>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B00D7FF-B0F1-4C0E-B046-ED0F2B5DED90}" type="slidenum">
              <a:rPr lang="en-GB" smtClean="0"/>
              <a:t>‹#›</a:t>
            </a:fld>
            <a:endParaRPr lang="en-GB"/>
          </a:p>
        </p:txBody>
      </p:sp>
    </p:spTree>
    <p:extLst>
      <p:ext uri="{BB962C8B-B14F-4D97-AF65-F5344CB8AC3E}">
        <p14:creationId xmlns:p14="http://schemas.microsoft.com/office/powerpoint/2010/main" val="403008752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r>
              <a:rPr lang="en-GB"/>
              <a:t>28/10/2025</a:t>
            </a:r>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B00D7FF-B0F1-4C0E-B046-ED0F2B5DED90}" type="slidenum">
              <a:rPr lang="en-GB" smtClean="0"/>
              <a:t>‹#›</a:t>
            </a:fld>
            <a:endParaRPr lang="en-GB"/>
          </a:p>
        </p:txBody>
      </p:sp>
    </p:spTree>
    <p:extLst>
      <p:ext uri="{BB962C8B-B14F-4D97-AF65-F5344CB8AC3E}">
        <p14:creationId xmlns:p14="http://schemas.microsoft.com/office/powerpoint/2010/main" val="318010676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r>
              <a:rPr lang="en-GB"/>
              <a:t>28/10/2025</a:t>
            </a:r>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B00D7FF-B0F1-4C0E-B046-ED0F2B5DED90}" type="slidenum">
              <a:rPr lang="en-GB" smtClean="0"/>
              <a:t>‹#›</a:t>
            </a:fld>
            <a:endParaRPr lang="en-GB"/>
          </a:p>
        </p:txBody>
      </p:sp>
    </p:spTree>
    <p:extLst>
      <p:ext uri="{BB962C8B-B14F-4D97-AF65-F5344CB8AC3E}">
        <p14:creationId xmlns:p14="http://schemas.microsoft.com/office/powerpoint/2010/main" val="292444275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r>
              <a:rPr lang="en-GB"/>
              <a:t>28/10/2025</a:t>
            </a:r>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B00D7FF-B0F1-4C0E-B046-ED0F2B5DED90}" type="slidenum">
              <a:rPr lang="en-GB" smtClean="0"/>
              <a:t>‹#›</a:t>
            </a:fld>
            <a:endParaRPr lang="en-GB"/>
          </a:p>
        </p:txBody>
      </p:sp>
    </p:spTree>
    <p:extLst>
      <p:ext uri="{BB962C8B-B14F-4D97-AF65-F5344CB8AC3E}">
        <p14:creationId xmlns:p14="http://schemas.microsoft.com/office/powerpoint/2010/main" val="12735355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a:t>28/10/2025</a:t>
            </a:r>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B00D7FF-B0F1-4C0E-B046-ED0F2B5DED90}" type="slidenum">
              <a:rPr lang="en-GB" smtClean="0"/>
              <a:t>‹#›</a:t>
            </a:fld>
            <a:endParaRPr lang="en-GB"/>
          </a:p>
        </p:txBody>
      </p:sp>
    </p:spTree>
    <p:extLst>
      <p:ext uri="{BB962C8B-B14F-4D97-AF65-F5344CB8AC3E}">
        <p14:creationId xmlns:p14="http://schemas.microsoft.com/office/powerpoint/2010/main" val="384272715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GB"/>
              <a:t>28/10/2025</a:t>
            </a:r>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B00D7FF-B0F1-4C0E-B046-ED0F2B5DED90}" type="slidenum">
              <a:rPr lang="en-GB" smtClean="0"/>
              <a:t>‹#›</a:t>
            </a:fld>
            <a:endParaRPr lang="en-GB"/>
          </a:p>
        </p:txBody>
      </p:sp>
    </p:spTree>
    <p:extLst>
      <p:ext uri="{BB962C8B-B14F-4D97-AF65-F5344CB8AC3E}">
        <p14:creationId xmlns:p14="http://schemas.microsoft.com/office/powerpoint/2010/main" val="7425293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2" name="Graphic 1">
            <a:extLst>
              <a:ext uri="{FF2B5EF4-FFF2-40B4-BE49-F238E27FC236}">
                <a16:creationId xmlns:a16="http://schemas.microsoft.com/office/drawing/2014/main" id="{43B4A7CD-041C-B2EA-8B83-3451E07EC53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273033417"/>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GB"/>
              <a:t>28/10/2025</a:t>
            </a:r>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B00D7FF-B0F1-4C0E-B046-ED0F2B5DED90}" type="slidenum">
              <a:rPr lang="en-GB" smtClean="0"/>
              <a:t>‹#›</a:t>
            </a:fld>
            <a:endParaRPr lang="en-GB"/>
          </a:p>
        </p:txBody>
      </p:sp>
    </p:spTree>
    <p:extLst>
      <p:ext uri="{BB962C8B-B14F-4D97-AF65-F5344CB8AC3E}">
        <p14:creationId xmlns:p14="http://schemas.microsoft.com/office/powerpoint/2010/main" val="32407672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GB"/>
              <a:t>28/10/2025</a:t>
            </a:r>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B00D7FF-B0F1-4C0E-B046-ED0F2B5DED90}" type="slidenum">
              <a:rPr lang="en-GB" smtClean="0"/>
              <a:t>‹#›</a:t>
            </a:fld>
            <a:endParaRPr lang="en-GB"/>
          </a:p>
        </p:txBody>
      </p:sp>
    </p:spTree>
    <p:extLst>
      <p:ext uri="{BB962C8B-B14F-4D97-AF65-F5344CB8AC3E}">
        <p14:creationId xmlns:p14="http://schemas.microsoft.com/office/powerpoint/2010/main" val="12808193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GB"/>
              <a:t>28/10/2025</a:t>
            </a:r>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B00D7FF-B0F1-4C0E-B046-ED0F2B5DED90}" type="slidenum">
              <a:rPr lang="en-GB" smtClean="0"/>
              <a:t>‹#›</a:t>
            </a:fld>
            <a:endParaRPr lang="en-GB"/>
          </a:p>
        </p:txBody>
      </p:sp>
    </p:spTree>
    <p:extLst>
      <p:ext uri="{BB962C8B-B14F-4D97-AF65-F5344CB8AC3E}">
        <p14:creationId xmlns:p14="http://schemas.microsoft.com/office/powerpoint/2010/main" val="22918579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GB"/>
              <a:t>28/10/2025</a:t>
            </a:r>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GB"/>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A5C68D9E-EA97-4356-8CC7-78704E3B8415}" type="slidenum">
              <a:rPr lang="en-GB" smtClean="0"/>
              <a:t>‹#›</a:t>
            </a:fld>
            <a:endParaRPr lang="en-GB"/>
          </a:p>
        </p:txBody>
      </p:sp>
    </p:spTree>
    <p:extLst>
      <p:ext uri="{BB962C8B-B14F-4D97-AF65-F5344CB8AC3E}">
        <p14:creationId xmlns:p14="http://schemas.microsoft.com/office/powerpoint/2010/main" val="22505480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GB"/>
              <a:t>28/10/2025</a:t>
            </a:r>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GB"/>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A5C68D9E-EA97-4356-8CC7-78704E3B8415}" type="slidenum">
              <a:rPr lang="en-GB" smtClean="0"/>
              <a:t>‹#›</a:t>
            </a:fld>
            <a:endParaRPr lang="en-GB"/>
          </a:p>
        </p:txBody>
      </p:sp>
    </p:spTree>
    <p:extLst>
      <p:ext uri="{BB962C8B-B14F-4D97-AF65-F5344CB8AC3E}">
        <p14:creationId xmlns:p14="http://schemas.microsoft.com/office/powerpoint/2010/main" val="16766584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GB"/>
              <a:t>28/10/2025</a:t>
            </a:r>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GB"/>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A5C68D9E-EA97-4356-8CC7-78704E3B8415}" type="slidenum">
              <a:rPr lang="en-GB" smtClean="0"/>
              <a:t>‹#›</a:t>
            </a:fld>
            <a:endParaRPr lang="en-GB"/>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41538207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3200"/>
            <a:ext cx="12192000" cy="6373323"/>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18162"/>
            <a:ext cx="4116387" cy="6394685"/>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GB"/>
              <a:t>28/10/2025</a:t>
            </a:r>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GB"/>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A5C68D9E-EA97-4356-8CC7-78704E3B8415}" type="slidenum">
              <a:rPr lang="en-GB" smtClean="0"/>
              <a:t>‹#›</a:t>
            </a:fld>
            <a:endParaRPr lang="en-GB"/>
          </a:p>
        </p:txBody>
      </p:sp>
    </p:spTree>
    <p:extLst>
      <p:ext uri="{BB962C8B-B14F-4D97-AF65-F5344CB8AC3E}">
        <p14:creationId xmlns:p14="http://schemas.microsoft.com/office/powerpoint/2010/main" val="32694275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GB"/>
              <a:t>28/10/2025</a:t>
            </a:r>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endParaRPr lang="en-GB"/>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A5C68D9E-EA97-4356-8CC7-78704E3B8415}" type="slidenum">
              <a:rPr lang="en-GB" smtClean="0"/>
              <a:t>‹#›</a:t>
            </a:fld>
            <a:endParaRPr lang="en-GB"/>
          </a:p>
        </p:txBody>
      </p:sp>
    </p:spTree>
    <p:extLst>
      <p:ext uri="{BB962C8B-B14F-4D97-AF65-F5344CB8AC3E}">
        <p14:creationId xmlns:p14="http://schemas.microsoft.com/office/powerpoint/2010/main" val="32917330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GB"/>
              <a:t>28/10/2025</a:t>
            </a:r>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endParaRPr lang="en-GB"/>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A5C68D9E-EA97-4356-8CC7-78704E3B8415}" type="slidenum">
              <a:rPr lang="en-GB" smtClean="0"/>
              <a:t>‹#›</a:t>
            </a:fld>
            <a:endParaRPr lang="en-GB"/>
          </a:p>
        </p:txBody>
      </p:sp>
    </p:spTree>
    <p:extLst>
      <p:ext uri="{BB962C8B-B14F-4D97-AF65-F5344CB8AC3E}">
        <p14:creationId xmlns:p14="http://schemas.microsoft.com/office/powerpoint/2010/main" val="353252707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theme" Target="../theme/theme2.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r>
              <a:rPr lang="en-GB"/>
              <a:t>28/10/2025</a:t>
            </a:r>
          </a:p>
        </p:txBody>
      </p:sp>
      <p:sp>
        <p:nvSpPr>
          <p:cNvPr id="6" name="Slide Number Placeholder 5"/>
          <p:cNvSpPr>
            <a:spLocks noGrp="1"/>
          </p:cNvSpPr>
          <p:nvPr>
            <p:ph type="sldNum" sz="quarter" idx="4"/>
          </p:nvPr>
        </p:nvSpPr>
        <p:spPr>
          <a:xfrm>
            <a:off x="11107546" y="6424993"/>
            <a:ext cx="681254" cy="365125"/>
          </a:xfrm>
          <a:prstGeom prst="rect">
            <a:avLst/>
          </a:prstGeom>
        </p:spPr>
        <p:txBody>
          <a:bodyPr vert="horz" lIns="0" tIns="0" rIns="0" bIns="0" rtlCol="0" anchor="ctr"/>
          <a:lstStyle>
            <a:lvl1pPr algn="r">
              <a:defRPr sz="850" b="1">
                <a:solidFill>
                  <a:schemeClr val="tx1"/>
                </a:solidFill>
              </a:defRPr>
            </a:lvl1pPr>
          </a:lstStyle>
          <a:p>
            <a:fld id="{A5C68D9E-EA97-4356-8CC7-78704E3B8415}" type="slidenum">
              <a:rPr lang="en-GB" smtClean="0"/>
              <a:t>‹#›</a:t>
            </a:fld>
            <a:endParaRPr lang="en-GB"/>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endParaRPr lang="en-GB"/>
          </a:p>
        </p:txBody>
      </p:sp>
      <p:cxnSp>
        <p:nvCxnSpPr>
          <p:cNvPr id="8" name="Straight Connector 7">
            <a:extLst>
              <a:ext uri="{FF2B5EF4-FFF2-40B4-BE49-F238E27FC236}">
                <a16:creationId xmlns:a16="http://schemas.microsoft.com/office/drawing/2014/main" id="{CC7B0EED-0D00-C37F-0787-98F0B94C9550}"/>
              </a:ext>
            </a:extLst>
          </p:cNvPr>
          <p:cNvCxnSpPr>
            <a:cxnSpLocks/>
          </p:cNvCxnSpPr>
          <p:nvPr/>
        </p:nvCxnSpPr>
        <p:spPr>
          <a:xfrm>
            <a:off x="404070" y="6370802"/>
            <a:ext cx="11379943" cy="0"/>
          </a:xfrm>
          <a:prstGeom prst="line">
            <a:avLst/>
          </a:prstGeom>
          <a:ln w="6350"/>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B82929EC-EE14-2FC5-158D-B07C2EFC934B}"/>
              </a:ext>
            </a:extLst>
          </p:cNvPr>
          <p:cNvPicPr>
            <a:picLocks noChangeAspect="1"/>
          </p:cNvPicPr>
          <p:nvPr/>
        </p:nvPicPr>
        <p:blipFill>
          <a:blip r:embed="rId23"/>
          <a:stretch>
            <a:fillRect/>
          </a:stretch>
        </p:blipFill>
        <p:spPr>
          <a:xfrm>
            <a:off x="404070" y="6439074"/>
            <a:ext cx="352448" cy="347431"/>
          </a:xfrm>
          <a:prstGeom prst="rect">
            <a:avLst/>
          </a:prstGeom>
        </p:spPr>
      </p:pic>
    </p:spTree>
    <p:extLst>
      <p:ext uri="{BB962C8B-B14F-4D97-AF65-F5344CB8AC3E}">
        <p14:creationId xmlns:p14="http://schemas.microsoft.com/office/powerpoint/2010/main" val="22709010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Lst>
  <p:hf hdr="0" ft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a:t>28/10/2025</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00D7FF-B0F1-4C0E-B046-ED0F2B5DED90}" type="slidenum">
              <a:rPr lang="en-GB" smtClean="0"/>
              <a:t>‹#›</a:t>
            </a:fld>
            <a:endParaRPr lang="en-GB"/>
          </a:p>
        </p:txBody>
      </p:sp>
    </p:spTree>
    <p:extLst>
      <p:ext uri="{BB962C8B-B14F-4D97-AF65-F5344CB8AC3E}">
        <p14:creationId xmlns:p14="http://schemas.microsoft.com/office/powerpoint/2010/main" val="3011141223"/>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3" Type="http://schemas.openxmlformats.org/officeDocument/2006/relationships/hyperlink" Target="https://indico.cern.ch/event/1486663/" TargetMode="External"/><Relationship Id="rId2" Type="http://schemas.openxmlformats.org/officeDocument/2006/relationships/hyperlink" Target="https://indico.cern.ch/event/1474515/" TargetMode="External"/><Relationship Id="rId1" Type="http://schemas.openxmlformats.org/officeDocument/2006/relationships/slideLayout" Target="../slideLayouts/slideLayout4.xml"/><Relationship Id="rId6" Type="http://schemas.openxmlformats.org/officeDocument/2006/relationships/hyperlink" Target="https://indico.cern.ch/event/1585850/" TargetMode="External"/><Relationship Id="rId5" Type="http://schemas.openxmlformats.org/officeDocument/2006/relationships/hyperlink" Target="https://indico.cern.ch/event/1568334/" TargetMode="External"/><Relationship Id="rId4" Type="http://schemas.openxmlformats.org/officeDocument/2006/relationships/hyperlink" Target="https://indico.cern.ch/event/1529313/"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 Id="rId4" Type="http://schemas.openxmlformats.org/officeDocument/2006/relationships/hyperlink" Target="https://indico.cern.ch/event/1529313/contributions/6433893/attachments/3038163/5366349/HL-LHC%20wire%20scanner.pdf"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26F782-7C32-ABFA-7124-10B7FBDF052F}"/>
              </a:ext>
            </a:extLst>
          </p:cNvPr>
          <p:cNvSpPr>
            <a:spLocks noGrp="1"/>
          </p:cNvSpPr>
          <p:nvPr>
            <p:ph type="ctrTitle"/>
          </p:nvPr>
        </p:nvSpPr>
        <p:spPr>
          <a:xfrm>
            <a:off x="1524000" y="683698"/>
            <a:ext cx="9144000" cy="2387600"/>
          </a:xfrm>
        </p:spPr>
        <p:txBody>
          <a:bodyPr/>
          <a:lstStyle/>
          <a:p>
            <a:r>
              <a:rPr lang="en-GB" sz="4000" dirty="0"/>
              <a:t>LHC Beam Wire Scanner</a:t>
            </a:r>
            <a:br>
              <a:rPr lang="en-GB" sz="4000" dirty="0"/>
            </a:br>
            <a:r>
              <a:rPr lang="en-GB" sz="4000" dirty="0"/>
              <a:t>impedance comment to ECR</a:t>
            </a:r>
          </a:p>
        </p:txBody>
      </p:sp>
      <p:sp>
        <p:nvSpPr>
          <p:cNvPr id="3" name="Subtitle 2">
            <a:extLst>
              <a:ext uri="{FF2B5EF4-FFF2-40B4-BE49-F238E27FC236}">
                <a16:creationId xmlns:a16="http://schemas.microsoft.com/office/drawing/2014/main" id="{AB451A93-A05B-1CA5-2E59-704C963894E6}"/>
              </a:ext>
            </a:extLst>
          </p:cNvPr>
          <p:cNvSpPr>
            <a:spLocks noGrp="1"/>
          </p:cNvSpPr>
          <p:nvPr>
            <p:ph type="subTitle" idx="1"/>
          </p:nvPr>
        </p:nvSpPr>
        <p:spPr>
          <a:xfrm>
            <a:off x="1524000" y="3527897"/>
            <a:ext cx="9144000" cy="1655762"/>
          </a:xfrm>
        </p:spPr>
        <p:txBody>
          <a:bodyPr/>
          <a:lstStyle/>
          <a:p>
            <a:r>
              <a:rPr lang="en-US" dirty="0"/>
              <a:t>M. Neroni, C. Vollinger, C. Zannini on behalf of the IWG</a:t>
            </a:r>
          </a:p>
          <a:p>
            <a:endParaRPr lang="en-US" dirty="0"/>
          </a:p>
          <a:p>
            <a:r>
              <a:rPr lang="en-US" dirty="0"/>
              <a:t>28</a:t>
            </a:r>
            <a:r>
              <a:rPr lang="en-US" baseline="30000" dirty="0"/>
              <a:t>th</a:t>
            </a:r>
            <a:r>
              <a:rPr lang="en-US" dirty="0"/>
              <a:t> October 2025</a:t>
            </a:r>
          </a:p>
          <a:p>
            <a:endParaRPr lang="en-GB" dirty="0"/>
          </a:p>
        </p:txBody>
      </p:sp>
      <p:sp>
        <p:nvSpPr>
          <p:cNvPr id="4" name="Date Placeholder 3">
            <a:extLst>
              <a:ext uri="{FF2B5EF4-FFF2-40B4-BE49-F238E27FC236}">
                <a16:creationId xmlns:a16="http://schemas.microsoft.com/office/drawing/2014/main" id="{1A93570E-4142-27E8-2BB4-6C2731F445CC}"/>
              </a:ext>
            </a:extLst>
          </p:cNvPr>
          <p:cNvSpPr>
            <a:spLocks noGrp="1"/>
          </p:cNvSpPr>
          <p:nvPr>
            <p:ph type="dt" sz="half" idx="10"/>
          </p:nvPr>
        </p:nvSpPr>
        <p:spPr/>
        <p:txBody>
          <a:bodyPr/>
          <a:lstStyle/>
          <a:p>
            <a:r>
              <a:rPr lang="en-GB"/>
              <a:t>28/10/2025</a:t>
            </a:r>
          </a:p>
        </p:txBody>
      </p:sp>
      <p:sp>
        <p:nvSpPr>
          <p:cNvPr id="5" name="Slide Number Placeholder 4">
            <a:extLst>
              <a:ext uri="{FF2B5EF4-FFF2-40B4-BE49-F238E27FC236}">
                <a16:creationId xmlns:a16="http://schemas.microsoft.com/office/drawing/2014/main" id="{4746B2DC-5887-720E-B891-A4D8928A7FB9}"/>
              </a:ext>
            </a:extLst>
          </p:cNvPr>
          <p:cNvSpPr>
            <a:spLocks noGrp="1"/>
          </p:cNvSpPr>
          <p:nvPr>
            <p:ph type="sldNum" sz="quarter" idx="12"/>
          </p:nvPr>
        </p:nvSpPr>
        <p:spPr/>
        <p:txBody>
          <a:bodyPr/>
          <a:lstStyle/>
          <a:p>
            <a:fld id="{A5C68D9E-EA97-4356-8CC7-78704E3B8415}" type="slidenum">
              <a:rPr lang="en-GB" smtClean="0"/>
              <a:t>1</a:t>
            </a:fld>
            <a:endParaRPr lang="en-GB"/>
          </a:p>
        </p:txBody>
      </p:sp>
    </p:spTree>
    <p:extLst>
      <p:ext uri="{BB962C8B-B14F-4D97-AF65-F5344CB8AC3E}">
        <p14:creationId xmlns:p14="http://schemas.microsoft.com/office/powerpoint/2010/main" val="16566429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F51B601B-7A84-E5EA-418E-8BDC0C4D4027}"/>
              </a:ext>
            </a:extLst>
          </p:cNvPr>
          <p:cNvSpPr>
            <a:spLocks noGrp="1"/>
          </p:cNvSpPr>
          <p:nvPr>
            <p:ph idx="1"/>
          </p:nvPr>
        </p:nvSpPr>
        <p:spPr/>
        <p:txBody>
          <a:bodyPr>
            <a:normAutofit/>
          </a:bodyPr>
          <a:lstStyle/>
          <a:p>
            <a:r>
              <a:rPr lang="en-GB" sz="1800" b="0" i="1" dirty="0"/>
              <a:t>“IWG has no objections to the installation of the BWS prototype. Could you please add the comment below to the impedance box in 5.3, and the refer to the impedance table as provided in the 107th IWG meeting: </a:t>
            </a:r>
          </a:p>
          <a:p>
            <a:r>
              <a:rPr lang="en-GB" sz="1800" b="0" i="1" dirty="0"/>
              <a:t>The newly developed linear BWS has been mitigated for impedance contribution, and the progressive work was discussed in several IWG meetings, concluded in IWG meeting #107 (indico 1603220), where the use of absorber material was decided. Estimated beam induced power is up to 8 W in the absorber coating with baseline </a:t>
            </a:r>
            <a:r>
              <a:rPr lang="en-GB" sz="1800" b="0" i="1"/>
              <a:t>HL-LHC beam, </a:t>
            </a:r>
            <a:r>
              <a:rPr lang="en-GB" sz="1800" b="0" i="1" dirty="0"/>
              <a:t>1 ns bunch length and beam induced power on the wire is estimated to be max 20 </a:t>
            </a:r>
            <a:r>
              <a:rPr lang="en-GB" sz="1800" b="0" i="1" dirty="0" err="1"/>
              <a:t>mW</a:t>
            </a:r>
            <a:r>
              <a:rPr lang="en-GB" sz="1800" b="0" i="1" dirty="0"/>
              <a:t>.</a:t>
            </a:r>
          </a:p>
          <a:p>
            <a:r>
              <a:rPr lang="en-GB" sz="1800" b="0" i="1" dirty="0"/>
              <a:t>It should be noted that a groove could be seen in the vacuum pipe directly connected to the BWS tank. Equipment owners explained that this groove is due to the selected weld type. For EM-fields, this groove presents a discontinuity going from initially </a:t>
            </a:r>
            <a:r>
              <a:rPr lang="en-GB" sz="1800" b="0" i="1" dirty="0" err="1"/>
              <a:t>dia</a:t>
            </a:r>
            <a:r>
              <a:rPr lang="en-GB" sz="1800" b="0" i="1" dirty="0"/>
              <a:t> 62 mm to </a:t>
            </a:r>
            <a:r>
              <a:rPr lang="en-GB" sz="1800" b="0" i="1" dirty="0" err="1"/>
              <a:t>dia</a:t>
            </a:r>
            <a:r>
              <a:rPr lang="en-GB" sz="1800" b="0" i="1" dirty="0"/>
              <a:t> 65 mm which could lead to a trapped mode in the frequency range of 3.5 GHz, i.e. far above the considered beam spectra (hence not critical yet). Such a resonant contribution could not be observed, instead the integration study showed that this mode is mitigated by the upstream and downstream large diameter vacuum pipes (</a:t>
            </a:r>
            <a:r>
              <a:rPr lang="en-GB" sz="1800" b="0" i="1" dirty="0" err="1"/>
              <a:t>dia</a:t>
            </a:r>
            <a:r>
              <a:rPr lang="en-GB" sz="1800" b="0" i="1" dirty="0"/>
              <a:t> 80 mm) which allow the mode to propagate. Equipment owner has been informed to avoid such a groove in future instrument developments, if possible.”</a:t>
            </a:r>
          </a:p>
          <a:p>
            <a:endParaRPr lang="en-GB" sz="1800" dirty="0"/>
          </a:p>
          <a:p>
            <a:endParaRPr lang="en-GB" dirty="0"/>
          </a:p>
        </p:txBody>
      </p:sp>
      <p:sp>
        <p:nvSpPr>
          <p:cNvPr id="4" name="Title 3">
            <a:extLst>
              <a:ext uri="{FF2B5EF4-FFF2-40B4-BE49-F238E27FC236}">
                <a16:creationId xmlns:a16="http://schemas.microsoft.com/office/drawing/2014/main" id="{D6E80693-695C-68AE-6E50-A7EC6A8A4604}"/>
              </a:ext>
            </a:extLst>
          </p:cNvPr>
          <p:cNvSpPr>
            <a:spLocks noGrp="1"/>
          </p:cNvSpPr>
          <p:nvPr>
            <p:ph type="title"/>
          </p:nvPr>
        </p:nvSpPr>
        <p:spPr>
          <a:xfrm>
            <a:off x="407988" y="373593"/>
            <a:ext cx="11561590" cy="1065742"/>
          </a:xfrm>
        </p:spPr>
        <p:txBody>
          <a:bodyPr/>
          <a:lstStyle/>
          <a:p>
            <a:r>
              <a:rPr lang="en-GB" dirty="0"/>
              <a:t>Comment from the Impedance Working Group (IWG)</a:t>
            </a:r>
          </a:p>
        </p:txBody>
      </p:sp>
      <p:sp>
        <p:nvSpPr>
          <p:cNvPr id="2" name="Date Placeholder 1">
            <a:extLst>
              <a:ext uri="{FF2B5EF4-FFF2-40B4-BE49-F238E27FC236}">
                <a16:creationId xmlns:a16="http://schemas.microsoft.com/office/drawing/2014/main" id="{D916AF42-A5C1-F691-9322-FA267372A93F}"/>
              </a:ext>
            </a:extLst>
          </p:cNvPr>
          <p:cNvSpPr>
            <a:spLocks noGrp="1"/>
          </p:cNvSpPr>
          <p:nvPr>
            <p:ph type="dt" sz="half" idx="10"/>
          </p:nvPr>
        </p:nvSpPr>
        <p:spPr/>
        <p:txBody>
          <a:bodyPr/>
          <a:lstStyle/>
          <a:p>
            <a:r>
              <a:rPr lang="en-GB"/>
              <a:t>28/10/2025</a:t>
            </a:r>
          </a:p>
        </p:txBody>
      </p:sp>
      <p:sp>
        <p:nvSpPr>
          <p:cNvPr id="3" name="Slide Number Placeholder 2">
            <a:extLst>
              <a:ext uri="{FF2B5EF4-FFF2-40B4-BE49-F238E27FC236}">
                <a16:creationId xmlns:a16="http://schemas.microsoft.com/office/drawing/2014/main" id="{9EC65572-6456-0EA7-C364-B902B0B65788}"/>
              </a:ext>
            </a:extLst>
          </p:cNvPr>
          <p:cNvSpPr>
            <a:spLocks noGrp="1"/>
          </p:cNvSpPr>
          <p:nvPr>
            <p:ph type="sldNum" sz="quarter" idx="12"/>
          </p:nvPr>
        </p:nvSpPr>
        <p:spPr/>
        <p:txBody>
          <a:bodyPr/>
          <a:lstStyle/>
          <a:p>
            <a:fld id="{A5C68D9E-EA97-4356-8CC7-78704E3B8415}" type="slidenum">
              <a:rPr lang="en-GB" smtClean="0"/>
              <a:t>2</a:t>
            </a:fld>
            <a:endParaRPr lang="en-GB"/>
          </a:p>
        </p:txBody>
      </p:sp>
    </p:spTree>
    <p:extLst>
      <p:ext uri="{BB962C8B-B14F-4D97-AF65-F5344CB8AC3E}">
        <p14:creationId xmlns:p14="http://schemas.microsoft.com/office/powerpoint/2010/main" val="9262437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6200000">
            <a:off x="-2624140" y="3081339"/>
            <a:ext cx="6848477" cy="685800"/>
          </a:xfrm>
        </p:spPr>
        <p:style>
          <a:lnRef idx="1">
            <a:schemeClr val="accent4"/>
          </a:lnRef>
          <a:fillRef idx="2">
            <a:schemeClr val="accent4"/>
          </a:fillRef>
          <a:effectRef idx="1">
            <a:schemeClr val="accent4"/>
          </a:effectRef>
          <a:fontRef idx="minor">
            <a:schemeClr val="dk1"/>
          </a:fontRef>
        </p:style>
        <p:txBody>
          <a:bodyPr>
            <a:normAutofit/>
          </a:bodyPr>
          <a:lstStyle/>
          <a:p>
            <a:pPr algn="ctr"/>
            <a:r>
              <a:rPr lang="en-US" sz="3800" dirty="0"/>
              <a:t>Impedance assessment overview</a:t>
            </a:r>
            <a:endParaRPr lang="en-GB" sz="3800" dirty="0"/>
          </a:p>
        </p:txBody>
      </p:sp>
      <p:graphicFrame>
        <p:nvGraphicFramePr>
          <p:cNvPr id="4" name="Table 3"/>
          <p:cNvGraphicFramePr>
            <a:graphicFrameLocks noGrp="1"/>
          </p:cNvGraphicFramePr>
          <p:nvPr>
            <p:extLst>
              <p:ext uri="{D42A27DB-BD31-4B8C-83A1-F6EECF244321}">
                <p14:modId xmlns:p14="http://schemas.microsoft.com/office/powerpoint/2010/main" val="326010053"/>
              </p:ext>
            </p:extLst>
          </p:nvPr>
        </p:nvGraphicFramePr>
        <p:xfrm>
          <a:off x="1152526" y="76201"/>
          <a:ext cx="10106024" cy="6807251"/>
        </p:xfrm>
        <a:graphic>
          <a:graphicData uri="http://schemas.openxmlformats.org/drawingml/2006/table">
            <a:tbl>
              <a:tblPr firstRow="1" firstCol="1" bandRow="1">
                <a:tableStyleId>{5C22544A-7EE6-4342-B048-85BDC9FD1C3A}</a:tableStyleId>
              </a:tblPr>
              <a:tblGrid>
                <a:gridCol w="4226231">
                  <a:extLst>
                    <a:ext uri="{9D8B030D-6E8A-4147-A177-3AD203B41FA5}">
                      <a16:colId xmlns:a16="http://schemas.microsoft.com/office/drawing/2014/main" val="4140230073"/>
                    </a:ext>
                  </a:extLst>
                </a:gridCol>
                <a:gridCol w="2017617">
                  <a:extLst>
                    <a:ext uri="{9D8B030D-6E8A-4147-A177-3AD203B41FA5}">
                      <a16:colId xmlns:a16="http://schemas.microsoft.com/office/drawing/2014/main" val="905365908"/>
                    </a:ext>
                  </a:extLst>
                </a:gridCol>
                <a:gridCol w="3862176">
                  <a:extLst>
                    <a:ext uri="{9D8B030D-6E8A-4147-A177-3AD203B41FA5}">
                      <a16:colId xmlns:a16="http://schemas.microsoft.com/office/drawing/2014/main" val="150901526"/>
                    </a:ext>
                  </a:extLst>
                </a:gridCol>
              </a:tblGrid>
              <a:tr h="201460">
                <a:tc>
                  <a:txBody>
                    <a:bodyPr/>
                    <a:lstStyle/>
                    <a:p>
                      <a:pPr fontAlgn="base">
                        <a:lnSpc>
                          <a:spcPct val="120000"/>
                        </a:lnSpc>
                        <a:spcAft>
                          <a:spcPts val="0"/>
                        </a:spcAft>
                      </a:pPr>
                      <a:r>
                        <a:rPr lang="en-GB" sz="1200" dirty="0">
                          <a:solidFill>
                            <a:schemeClr val="bg1">
                              <a:lumMod val="95000"/>
                            </a:schemeClr>
                          </a:solidFill>
                          <a:effectLst/>
                        </a:rPr>
                        <a:t>Element </a:t>
                      </a:r>
                      <a:endParaRPr lang="en-GB" sz="1200" dirty="0">
                        <a:solidFill>
                          <a:schemeClr val="bg1">
                            <a:lumMod val="95000"/>
                          </a:schemeClr>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tc>
                <a:tc gridSpan="2">
                  <a:txBody>
                    <a:bodyPr/>
                    <a:lstStyle/>
                    <a:p>
                      <a:pPr fontAlgn="base">
                        <a:lnSpc>
                          <a:spcPct val="120000"/>
                        </a:lnSpc>
                        <a:spcAft>
                          <a:spcPts val="0"/>
                        </a:spcAft>
                      </a:pPr>
                      <a:r>
                        <a:rPr lang="en-GB" sz="1200" dirty="0">
                          <a:effectLst/>
                          <a:latin typeface="Verdana" panose="020B0604030504040204" pitchFamily="34" charset="0"/>
                          <a:ea typeface="Times New Roman" panose="02020603050405020304" pitchFamily="18" charset="0"/>
                          <a:cs typeface="Times New Roman" panose="02020603050405020304" pitchFamily="18" charset="0"/>
                        </a:rPr>
                        <a:t>LHC BWS-prototype </a:t>
                      </a:r>
                      <a:r>
                        <a:rPr lang="en-GB" sz="1200" b="1" kern="1200" dirty="0">
                          <a:solidFill>
                            <a:schemeClr val="lt1"/>
                          </a:solidFill>
                          <a:latin typeface="+mn-lt"/>
                          <a:ea typeface="+mn-ea"/>
                          <a:cs typeface="+mn-cs"/>
                        </a:rPr>
                        <a:t>(to be installed </a:t>
                      </a:r>
                      <a:r>
                        <a:rPr lang="en-GB" sz="1200" dirty="0"/>
                        <a:t>on beam 1 of RA47/C-05R4 section)</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tc>
                <a:tc hMerge="1">
                  <a:txBody>
                    <a:bodyPr/>
                    <a:lstStyle/>
                    <a:p>
                      <a:endParaRPr lang="en-GB"/>
                    </a:p>
                  </a:txBody>
                  <a:tcPr/>
                </a:tc>
                <a:extLst>
                  <a:ext uri="{0D108BD9-81ED-4DB2-BD59-A6C34878D82A}">
                    <a16:rowId xmlns:a16="http://schemas.microsoft.com/office/drawing/2014/main" val="2729286307"/>
                  </a:ext>
                </a:extLst>
              </a:tr>
              <a:tr h="201460">
                <a:tc>
                  <a:txBody>
                    <a:bodyPr/>
                    <a:lstStyle/>
                    <a:p>
                      <a:pPr fontAlgn="base">
                        <a:lnSpc>
                          <a:spcPct val="120000"/>
                        </a:lnSpc>
                        <a:spcAft>
                          <a:spcPts val="0"/>
                        </a:spcAft>
                      </a:pPr>
                      <a:r>
                        <a:rPr lang="en-GB" sz="1100" dirty="0">
                          <a:solidFill>
                            <a:schemeClr val="bg1">
                              <a:lumMod val="95000"/>
                            </a:schemeClr>
                          </a:solidFill>
                          <a:effectLst/>
                        </a:rPr>
                        <a:t>Component owner group </a:t>
                      </a:r>
                      <a:endParaRPr lang="en-GB" sz="1100" dirty="0">
                        <a:solidFill>
                          <a:schemeClr val="bg1">
                            <a:lumMod val="95000"/>
                          </a:schemeClr>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tc>
                <a:tc gridSpan="2">
                  <a:txBody>
                    <a:bodyPr/>
                    <a:lstStyle/>
                    <a:p>
                      <a:pPr fontAlgn="base">
                        <a:lnSpc>
                          <a:spcPct val="120000"/>
                        </a:lnSpc>
                        <a:spcAft>
                          <a:spcPts val="0"/>
                        </a:spcAft>
                      </a:pPr>
                      <a:r>
                        <a:rPr lang="en-GB" sz="1200" dirty="0">
                          <a:effectLst/>
                        </a:rPr>
                        <a:t>SY/BI</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tc>
                <a:tc hMerge="1">
                  <a:txBody>
                    <a:bodyPr/>
                    <a:lstStyle/>
                    <a:p>
                      <a:endParaRPr lang="en-GB"/>
                    </a:p>
                  </a:txBody>
                  <a:tcPr/>
                </a:tc>
                <a:extLst>
                  <a:ext uri="{0D108BD9-81ED-4DB2-BD59-A6C34878D82A}">
                    <a16:rowId xmlns:a16="http://schemas.microsoft.com/office/drawing/2014/main" val="1789808992"/>
                  </a:ext>
                </a:extLst>
              </a:tr>
              <a:tr h="201460">
                <a:tc>
                  <a:txBody>
                    <a:bodyPr/>
                    <a:lstStyle/>
                    <a:p>
                      <a:pPr fontAlgn="base">
                        <a:lnSpc>
                          <a:spcPct val="120000"/>
                        </a:lnSpc>
                        <a:spcAft>
                          <a:spcPts val="0"/>
                        </a:spcAft>
                      </a:pPr>
                      <a:r>
                        <a:rPr lang="en-GB" sz="1100" dirty="0">
                          <a:solidFill>
                            <a:schemeClr val="bg1">
                              <a:lumMod val="95000"/>
                            </a:schemeClr>
                          </a:solidFill>
                          <a:effectLst/>
                        </a:rPr>
                        <a:t>Impedance assessment method </a:t>
                      </a:r>
                      <a:endParaRPr lang="en-GB" sz="1100" dirty="0">
                        <a:solidFill>
                          <a:schemeClr val="bg1">
                            <a:lumMod val="95000"/>
                          </a:schemeClr>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tc>
                <a:tc>
                  <a:txBody>
                    <a:bodyPr/>
                    <a:lstStyle/>
                    <a:p>
                      <a:pPr fontAlgn="base">
                        <a:lnSpc>
                          <a:spcPct val="120000"/>
                        </a:lnSpc>
                        <a:spcAft>
                          <a:spcPts val="0"/>
                        </a:spcAft>
                      </a:pPr>
                      <a:r>
                        <a:rPr lang="en-GB" sz="1200" dirty="0">
                          <a:effectLst/>
                        </a:rPr>
                        <a:t>Simulations </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tc>
                <a:tc>
                  <a:txBody>
                    <a:bodyPr/>
                    <a:lstStyle/>
                    <a:p>
                      <a:pPr fontAlgn="base">
                        <a:lnSpc>
                          <a:spcPct val="120000"/>
                        </a:lnSpc>
                        <a:spcAft>
                          <a:spcPts val="0"/>
                        </a:spcAft>
                      </a:pPr>
                      <a:r>
                        <a:rPr lang="en-GB" sz="1200">
                          <a:effectLst/>
                        </a:rPr>
                        <a:t>Measurements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4265222764"/>
                  </a:ext>
                </a:extLst>
              </a:tr>
              <a:tr h="201460">
                <a:tc>
                  <a:txBody>
                    <a:bodyPr/>
                    <a:lstStyle/>
                    <a:p>
                      <a:pPr fontAlgn="base">
                        <a:lnSpc>
                          <a:spcPct val="120000"/>
                        </a:lnSpc>
                        <a:spcAft>
                          <a:spcPts val="0"/>
                        </a:spcAft>
                      </a:pPr>
                      <a:r>
                        <a:rPr lang="en-GB" sz="1100" dirty="0">
                          <a:solidFill>
                            <a:schemeClr val="bg1">
                              <a:lumMod val="95000"/>
                            </a:schemeClr>
                          </a:solidFill>
                          <a:effectLst/>
                        </a:rPr>
                        <a:t>Test location (if applicable)/method </a:t>
                      </a:r>
                      <a:endParaRPr lang="en-GB" sz="1100" dirty="0">
                        <a:solidFill>
                          <a:schemeClr val="bg1">
                            <a:lumMod val="95000"/>
                          </a:schemeClr>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tc>
                <a:tc>
                  <a:txBody>
                    <a:bodyPr/>
                    <a:lstStyle/>
                    <a:p>
                      <a:pPr fontAlgn="base">
                        <a:lnSpc>
                          <a:spcPct val="120000"/>
                        </a:lnSpc>
                        <a:spcAft>
                          <a:spcPts val="0"/>
                        </a:spcAft>
                      </a:pPr>
                      <a:r>
                        <a:rPr lang="en-GB" sz="1200" kern="1200" dirty="0">
                          <a:solidFill>
                            <a:schemeClr val="dk1"/>
                          </a:solidFill>
                          <a:effectLst/>
                          <a:latin typeface="+mn-lt"/>
                          <a:ea typeface="+mn-ea"/>
                          <a:cs typeface="+mn-cs"/>
                        </a:rPr>
                        <a:t>CST</a:t>
                      </a:r>
                      <a:r>
                        <a:rPr lang="en-GB" sz="1200" dirty="0">
                          <a:effectLst/>
                          <a:latin typeface="Verdana" panose="020B0604030504040204" pitchFamily="34" charset="0"/>
                          <a:ea typeface="Times New Roman" panose="02020603050405020304" pitchFamily="18" charset="0"/>
                          <a:cs typeface="Times New Roman" panose="02020603050405020304" pitchFamily="18" charset="0"/>
                        </a:rPr>
                        <a:t> </a:t>
                      </a:r>
                      <a:r>
                        <a:rPr lang="en-GB" sz="1200" kern="1200" dirty="0">
                          <a:solidFill>
                            <a:schemeClr val="dk1"/>
                          </a:solidFill>
                          <a:effectLst/>
                          <a:latin typeface="+mn-lt"/>
                          <a:ea typeface="+mn-ea"/>
                          <a:cs typeface="+mn-cs"/>
                        </a:rPr>
                        <a:t>simulations</a:t>
                      </a:r>
                    </a:p>
                  </a:txBody>
                  <a:tcPr marL="0" marR="0" marT="0" marB="0"/>
                </a:tc>
                <a:tc>
                  <a:txBody>
                    <a:bodyPr/>
                    <a:lstStyle/>
                    <a:p>
                      <a:pPr fontAlgn="base">
                        <a:lnSpc>
                          <a:spcPct val="120000"/>
                        </a:lnSpc>
                        <a:spcAft>
                          <a:spcPts val="0"/>
                        </a:spcAft>
                      </a:pPr>
                      <a:r>
                        <a:rPr lang="en-GB" sz="1200" dirty="0">
                          <a:effectLst/>
                        </a:rPr>
                        <a:t> pending</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796275044"/>
                  </a:ext>
                </a:extLst>
              </a:tr>
              <a:tr h="201460">
                <a:tc>
                  <a:txBody>
                    <a:bodyPr/>
                    <a:lstStyle/>
                    <a:p>
                      <a:pPr fontAlgn="base">
                        <a:lnSpc>
                          <a:spcPct val="120000"/>
                        </a:lnSpc>
                        <a:spcAft>
                          <a:spcPts val="0"/>
                        </a:spcAft>
                      </a:pPr>
                      <a:r>
                        <a:rPr lang="en-GB" sz="1100" dirty="0">
                          <a:solidFill>
                            <a:schemeClr val="bg1">
                              <a:lumMod val="95000"/>
                            </a:schemeClr>
                          </a:solidFill>
                          <a:effectLst/>
                        </a:rPr>
                        <a:t>Date </a:t>
                      </a:r>
                      <a:endParaRPr lang="en-GB" sz="1100" dirty="0">
                        <a:solidFill>
                          <a:schemeClr val="bg1">
                            <a:lumMod val="95000"/>
                          </a:schemeClr>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tc>
                <a:tc>
                  <a:txBody>
                    <a:bodyPr/>
                    <a:lstStyle/>
                    <a:p>
                      <a:r>
                        <a:rPr lang="en-GB" sz="1200" dirty="0">
                          <a:effectLst/>
                          <a:latin typeface="Cambria" panose="02040503050406030204" pitchFamily="18" charset="0"/>
                        </a:rPr>
                        <a:t>September 24-October 25</a:t>
                      </a:r>
                    </a:p>
                  </a:txBody>
                  <a:tcPr marL="0" marR="0" marT="0" marB="0"/>
                </a:tc>
                <a:tc>
                  <a:txBody>
                    <a:bodyPr/>
                    <a:lstStyle/>
                    <a:p>
                      <a:pPr fontAlgn="base">
                        <a:lnSpc>
                          <a:spcPct val="120000"/>
                        </a:lnSpc>
                        <a:spcAft>
                          <a:spcPts val="0"/>
                        </a:spcAft>
                      </a:pPr>
                      <a:r>
                        <a:rPr lang="en-GB" sz="1200" dirty="0">
                          <a:effectLst/>
                        </a:rPr>
                        <a:t> -</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399371837"/>
                  </a:ext>
                </a:extLst>
              </a:tr>
              <a:tr h="544451">
                <a:tc>
                  <a:txBody>
                    <a:bodyPr/>
                    <a:lstStyle/>
                    <a:p>
                      <a:pPr fontAlgn="base">
                        <a:lnSpc>
                          <a:spcPct val="120000"/>
                        </a:lnSpc>
                        <a:spcAft>
                          <a:spcPts val="0"/>
                        </a:spcAft>
                      </a:pPr>
                      <a:r>
                        <a:rPr lang="en-GB" sz="1100" dirty="0">
                          <a:solidFill>
                            <a:schemeClr val="bg1">
                              <a:lumMod val="95000"/>
                            </a:schemeClr>
                          </a:solidFill>
                          <a:effectLst/>
                        </a:rPr>
                        <a:t>Conducted by </a:t>
                      </a:r>
                      <a:endParaRPr lang="en-GB" sz="1100" dirty="0">
                        <a:solidFill>
                          <a:schemeClr val="bg1">
                            <a:lumMod val="95000"/>
                          </a:schemeClr>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tc>
                <a:tc>
                  <a:txBody>
                    <a:bodyPr/>
                    <a:lstStyle/>
                    <a:p>
                      <a:r>
                        <a:rPr lang="en-GB" sz="1200" dirty="0">
                          <a:effectLst/>
                          <a:latin typeface="Cambria" panose="02040503050406030204" pitchFamily="18" charset="0"/>
                        </a:rPr>
                        <a:t>H. Bursali, C. Vollinger, </a:t>
                      </a:r>
                    </a:p>
                    <a:p>
                      <a:r>
                        <a:rPr lang="en-GB" sz="1200" dirty="0">
                          <a:effectLst/>
                          <a:latin typeface="Cambria" panose="02040503050406030204" pitchFamily="18" charset="0"/>
                        </a:rPr>
                        <a:t>J. Li, C. Zannini, C. Antuono, I. Karpov</a:t>
                      </a:r>
                    </a:p>
                  </a:txBody>
                  <a:tcPr marL="0" marR="0" marT="0" marB="0"/>
                </a:tc>
                <a:tc>
                  <a:txBody>
                    <a:bodyPr/>
                    <a:lstStyle/>
                    <a:p>
                      <a:r>
                        <a:rPr lang="en-GB" sz="1200" dirty="0">
                          <a:effectLst/>
                          <a:latin typeface="Cambria" panose="02040503050406030204" pitchFamily="18" charset="0"/>
                        </a:rPr>
                        <a:t> -</a:t>
                      </a:r>
                    </a:p>
                  </a:txBody>
                  <a:tcPr marL="0" marR="0" marT="0" marB="0"/>
                </a:tc>
                <a:extLst>
                  <a:ext uri="{0D108BD9-81ED-4DB2-BD59-A6C34878D82A}">
                    <a16:rowId xmlns:a16="http://schemas.microsoft.com/office/drawing/2014/main" val="2930231238"/>
                  </a:ext>
                </a:extLst>
              </a:tr>
              <a:tr h="302158">
                <a:tc gridSpan="3">
                  <a:txBody>
                    <a:bodyPr/>
                    <a:lstStyle/>
                    <a:p>
                      <a:pPr algn="ctr" fontAlgn="base">
                        <a:lnSpc>
                          <a:spcPct val="120000"/>
                        </a:lnSpc>
                        <a:spcAft>
                          <a:spcPts val="0"/>
                        </a:spcAft>
                      </a:pPr>
                      <a:r>
                        <a:rPr lang="en-GB" sz="1800" dirty="0">
                          <a:effectLst/>
                        </a:rPr>
                        <a:t>Impedance references</a:t>
                      </a:r>
                      <a:endParaRPr lang="en-GB" sz="1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575093806"/>
                  </a:ext>
                </a:extLst>
              </a:tr>
              <a:tr h="500445">
                <a:tc>
                  <a:txBody>
                    <a:bodyPr/>
                    <a:lstStyle/>
                    <a:p>
                      <a:pPr fontAlgn="base">
                        <a:lnSpc>
                          <a:spcPct val="120000"/>
                        </a:lnSpc>
                        <a:spcAft>
                          <a:spcPts val="0"/>
                        </a:spcAft>
                      </a:pPr>
                      <a:r>
                        <a:rPr lang="en-GB" sz="1100" dirty="0">
                          <a:solidFill>
                            <a:schemeClr val="bg1">
                              <a:lumMod val="95000"/>
                            </a:schemeClr>
                          </a:solidFill>
                          <a:effectLst/>
                        </a:rPr>
                        <a:t>Contribution to the machine overall effective longitudinal impedance (%)</a:t>
                      </a:r>
                    </a:p>
                  </a:txBody>
                  <a:tcPr marL="0" marR="0" marT="0" marB="0"/>
                </a:tc>
                <a:tc>
                  <a:txBody>
                    <a:bodyPr/>
                    <a:lstStyle/>
                    <a:p>
                      <a:r>
                        <a:rPr lang="en-GB" sz="1200" dirty="0">
                          <a:solidFill>
                            <a:srgbClr val="FF0000"/>
                          </a:solidFill>
                          <a:effectLst/>
                          <a:latin typeface="Cambria" panose="02040503050406030204" pitchFamily="18" charset="0"/>
                        </a:rPr>
                        <a:t>0.125</a:t>
                      </a:r>
                    </a:p>
                  </a:txBody>
                  <a:tcPr marL="0" marR="0" marT="0" marB="0"/>
                </a:tc>
                <a:tc>
                  <a:txBody>
                    <a:bodyPr/>
                    <a:lstStyle/>
                    <a:p>
                      <a:endParaRPr lang="en-GB" sz="1200" dirty="0">
                        <a:effectLst/>
                        <a:latin typeface="Cambria" panose="02040503050406030204" pitchFamily="18" charset="0"/>
                      </a:endParaRPr>
                    </a:p>
                  </a:txBody>
                  <a:tcPr marL="0" marR="0" marT="0" marB="0"/>
                </a:tc>
                <a:extLst>
                  <a:ext uri="{0D108BD9-81ED-4DB2-BD59-A6C34878D82A}">
                    <a16:rowId xmlns:a16="http://schemas.microsoft.com/office/drawing/2014/main" val="2473961704"/>
                  </a:ext>
                </a:extLst>
              </a:tr>
              <a:tr h="500445">
                <a:tc>
                  <a:txBody>
                    <a:bodyPr/>
                    <a:lstStyle/>
                    <a:p>
                      <a:pPr fontAlgn="base">
                        <a:lnSpc>
                          <a:spcPct val="120000"/>
                        </a:lnSpc>
                        <a:spcAft>
                          <a:spcPts val="0"/>
                        </a:spcAft>
                      </a:pPr>
                      <a:r>
                        <a:rPr lang="en-GB" sz="1100" dirty="0">
                          <a:solidFill>
                            <a:schemeClr val="bg1">
                              <a:lumMod val="95000"/>
                            </a:schemeClr>
                          </a:solidFill>
                          <a:effectLst/>
                        </a:rPr>
                        <a:t>Contribution to the machine overall effective horizontal/vertical impedance (%)</a:t>
                      </a:r>
                    </a:p>
                  </a:txBody>
                  <a:tcPr marL="0" marR="0" marT="0" marB="0"/>
                </a:tc>
                <a:tc>
                  <a:txBody>
                    <a:bodyPr/>
                    <a:lstStyle/>
                    <a:p>
                      <a:pPr fontAlgn="base">
                        <a:lnSpc>
                          <a:spcPct val="120000"/>
                        </a:lnSpc>
                        <a:spcAft>
                          <a:spcPts val="0"/>
                        </a:spcAft>
                      </a:pPr>
                      <a:r>
                        <a:rPr lang="en-GB" sz="12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0.005/0.0013</a:t>
                      </a:r>
                    </a:p>
                  </a:txBody>
                  <a:tcPr marL="0" marR="0" marT="0" marB="0"/>
                </a:tc>
                <a:tc>
                  <a:txBody>
                    <a:bodyPr/>
                    <a:lstStyle/>
                    <a:p>
                      <a:pPr fontAlgn="base">
                        <a:lnSpc>
                          <a:spcPct val="120000"/>
                        </a:lnSpc>
                        <a:spcAft>
                          <a:spcPts val="0"/>
                        </a:spcAft>
                      </a:pP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4050524316"/>
                  </a:ext>
                </a:extLst>
              </a:tr>
              <a:tr h="302158">
                <a:tc gridSpan="3">
                  <a:txBody>
                    <a:bodyPr/>
                    <a:lstStyle/>
                    <a:p>
                      <a:pPr algn="ctr" fontAlgn="base">
                        <a:lnSpc>
                          <a:spcPct val="120000"/>
                        </a:lnSpc>
                        <a:spcAft>
                          <a:spcPts val="0"/>
                        </a:spcAft>
                      </a:pPr>
                      <a:r>
                        <a:rPr lang="en-GB" sz="1800" dirty="0">
                          <a:solidFill>
                            <a:schemeClr val="bg1"/>
                          </a:solidFill>
                          <a:effectLst/>
                        </a:rPr>
                        <a:t>Instability thresholds</a:t>
                      </a:r>
                      <a:endParaRPr lang="en-GB" sz="180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61973878"/>
                  </a:ext>
                </a:extLst>
              </a:tr>
              <a:tr h="329353">
                <a:tc>
                  <a:txBody>
                    <a:bodyPr/>
                    <a:lstStyle/>
                    <a:p>
                      <a:pPr fontAlgn="base">
                        <a:lnSpc>
                          <a:spcPct val="120000"/>
                        </a:lnSpc>
                        <a:spcAft>
                          <a:spcPts val="0"/>
                        </a:spcAft>
                      </a:pPr>
                      <a:r>
                        <a:rPr lang="en-GB" sz="1100" dirty="0">
                          <a:solidFill>
                            <a:schemeClr val="bg1">
                              <a:lumMod val="95000"/>
                            </a:schemeClr>
                          </a:solidFill>
                          <a:effectLst/>
                        </a:rPr>
                        <a:t>Target intensity [e.g. 1x10</a:t>
                      </a:r>
                      <a:r>
                        <a:rPr lang="en-GB" sz="1100" baseline="30000" dirty="0">
                          <a:solidFill>
                            <a:schemeClr val="bg1">
                              <a:lumMod val="95000"/>
                            </a:schemeClr>
                          </a:solidFill>
                          <a:effectLst/>
                        </a:rPr>
                        <a:t>11</a:t>
                      </a:r>
                      <a:r>
                        <a:rPr lang="en-GB" sz="1100" dirty="0">
                          <a:solidFill>
                            <a:schemeClr val="bg1">
                              <a:lumMod val="95000"/>
                            </a:schemeClr>
                          </a:solidFill>
                          <a:effectLst/>
                        </a:rPr>
                        <a:t> ppb*]</a:t>
                      </a:r>
                    </a:p>
                  </a:txBody>
                  <a:tcPr marL="0" marR="0" marT="0" marB="0"/>
                </a:tc>
                <a:tc>
                  <a:txBody>
                    <a:bodyPr/>
                    <a:lstStyle/>
                    <a:p>
                      <a:pPr fontAlgn="base">
                        <a:lnSpc>
                          <a:spcPct val="120000"/>
                        </a:lnSpc>
                        <a:spcAft>
                          <a:spcPts val="0"/>
                        </a:spcAft>
                      </a:pPr>
                      <a:r>
                        <a:rPr lang="en-GB" sz="1200" dirty="0">
                          <a:effectLst/>
                        </a:rPr>
                        <a:t>2.3</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tc>
                <a:tc>
                  <a:txBody>
                    <a:bodyPr/>
                    <a:lstStyle/>
                    <a:p>
                      <a:pPr fontAlgn="base">
                        <a:lnSpc>
                          <a:spcPct val="120000"/>
                        </a:lnSpc>
                        <a:spcAft>
                          <a:spcPts val="0"/>
                        </a:spcAft>
                      </a:pPr>
                      <a:r>
                        <a:rPr lang="en-GB"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737181658"/>
                  </a:ext>
                </a:extLst>
              </a:tr>
              <a:tr h="500445">
                <a:tc>
                  <a:txBody>
                    <a:bodyPr/>
                    <a:lstStyle/>
                    <a:p>
                      <a:pPr fontAlgn="base">
                        <a:lnSpc>
                          <a:spcPct val="120000"/>
                        </a:lnSpc>
                        <a:spcAft>
                          <a:spcPts val="0"/>
                        </a:spcAft>
                      </a:pPr>
                      <a:r>
                        <a:rPr lang="en-GB" sz="1100" dirty="0">
                          <a:solidFill>
                            <a:schemeClr val="bg1">
                              <a:lumMod val="95000"/>
                            </a:schemeClr>
                          </a:solidFill>
                          <a:effectLst/>
                        </a:rPr>
                        <a:t>Intensity threshold with/without the new or modified element in the longitudinal plane [e.g. 1x10</a:t>
                      </a:r>
                      <a:r>
                        <a:rPr lang="en-GB" sz="1100" baseline="30000" dirty="0">
                          <a:solidFill>
                            <a:schemeClr val="bg1">
                              <a:lumMod val="95000"/>
                            </a:schemeClr>
                          </a:solidFill>
                          <a:effectLst/>
                        </a:rPr>
                        <a:t>11</a:t>
                      </a:r>
                      <a:r>
                        <a:rPr lang="en-GB" sz="1100" dirty="0">
                          <a:solidFill>
                            <a:schemeClr val="bg1">
                              <a:lumMod val="95000"/>
                            </a:schemeClr>
                          </a:solidFill>
                          <a:effectLst/>
                        </a:rPr>
                        <a:t> ppb*]</a:t>
                      </a:r>
                    </a:p>
                  </a:txBody>
                  <a:tcPr marL="0" marR="0" marT="0" marB="0"/>
                </a:tc>
                <a:tc>
                  <a:txBody>
                    <a:bodyPr/>
                    <a:lstStyle/>
                    <a:p>
                      <a:pPr fontAlgn="base">
                        <a:lnSpc>
                          <a:spcPct val="120000"/>
                        </a:lnSpc>
                        <a:spcAft>
                          <a:spcPts val="0"/>
                        </a:spcAft>
                      </a:pPr>
                      <a:r>
                        <a:rPr lang="en-GB" sz="1200" dirty="0">
                          <a:effectLst/>
                        </a:rPr>
                        <a:t>Unchanged (irrelevant impact)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tc>
                <a:tc>
                  <a:txBody>
                    <a:bodyPr/>
                    <a:lstStyle/>
                    <a:p>
                      <a:pPr fontAlgn="base">
                        <a:lnSpc>
                          <a:spcPct val="120000"/>
                        </a:lnSpc>
                        <a:spcAft>
                          <a:spcPts val="0"/>
                        </a:spcAft>
                      </a:pPr>
                      <a:r>
                        <a:rPr lang="en-GB" sz="1200" dirty="0">
                          <a:effectLst/>
                        </a:rPr>
                        <a:t> - </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350722918"/>
                  </a:ext>
                </a:extLst>
              </a:tr>
              <a:tr h="539735">
                <a:tc>
                  <a:txBody>
                    <a:bodyPr/>
                    <a:lstStyle/>
                    <a:p>
                      <a:pPr fontAlgn="base">
                        <a:lnSpc>
                          <a:spcPct val="120000"/>
                        </a:lnSpc>
                        <a:spcAft>
                          <a:spcPts val="0"/>
                        </a:spcAft>
                      </a:pPr>
                      <a:r>
                        <a:rPr lang="en-GB" sz="1100" dirty="0">
                          <a:solidFill>
                            <a:schemeClr val="bg1">
                              <a:lumMod val="95000"/>
                            </a:schemeClr>
                          </a:solidFill>
                          <a:effectLst/>
                        </a:rPr>
                        <a:t>Intensity threshold [e.g. 1x10</a:t>
                      </a:r>
                      <a:r>
                        <a:rPr lang="en-GB" sz="1100" baseline="30000" dirty="0">
                          <a:solidFill>
                            <a:schemeClr val="bg1">
                              <a:lumMod val="95000"/>
                            </a:schemeClr>
                          </a:solidFill>
                          <a:effectLst/>
                        </a:rPr>
                        <a:t>11</a:t>
                      </a:r>
                      <a:r>
                        <a:rPr lang="en-GB" sz="1100" dirty="0">
                          <a:solidFill>
                            <a:schemeClr val="bg1">
                              <a:lumMod val="95000"/>
                            </a:schemeClr>
                          </a:solidFill>
                          <a:effectLst/>
                        </a:rPr>
                        <a:t> ppb*] or minimal octupolar current [A] with/without the new or modified element in the vertical plane </a:t>
                      </a:r>
                    </a:p>
                  </a:txBody>
                  <a:tcPr marL="0" marR="0" marT="0" marB="0"/>
                </a:tc>
                <a:tc>
                  <a:txBody>
                    <a:bodyPr/>
                    <a:lstStyle/>
                    <a:p>
                      <a:pPr fontAlgn="base">
                        <a:lnSpc>
                          <a:spcPct val="120000"/>
                        </a:lnSpc>
                        <a:spcAft>
                          <a:spcPts val="0"/>
                        </a:spcAft>
                      </a:pPr>
                      <a:r>
                        <a:rPr lang="en-GB" sz="1200" dirty="0">
                          <a:effectLst/>
                        </a:rPr>
                        <a:t>Unchanged (irrelevant impact)</a:t>
                      </a:r>
                    </a:p>
                    <a:p>
                      <a:pPr fontAlgn="base">
                        <a:lnSpc>
                          <a:spcPct val="120000"/>
                        </a:lnSpc>
                        <a:spcAft>
                          <a:spcPts val="0"/>
                        </a:spcAft>
                      </a:pPr>
                      <a:r>
                        <a:rPr lang="en-GB" sz="1200" dirty="0">
                          <a:effectLst/>
                        </a:rPr>
                        <a:t> </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tc>
                <a:tc>
                  <a:txBody>
                    <a:bodyPr/>
                    <a:lstStyle/>
                    <a:p>
                      <a:pPr fontAlgn="base">
                        <a:lnSpc>
                          <a:spcPct val="120000"/>
                        </a:lnSpc>
                        <a:spcAft>
                          <a:spcPts val="0"/>
                        </a:spcAft>
                      </a:pPr>
                      <a:r>
                        <a:rPr lang="en-GB" sz="1200" dirty="0">
                          <a:effectLst/>
                          <a:latin typeface="Verdana" panose="020B0604030504040204" pitchFamily="34" charset="0"/>
                          <a:ea typeface="Times New Roman" panose="02020603050405020304" pitchFamily="18" charset="0"/>
                          <a:cs typeface="Times New Roman" panose="02020603050405020304" pitchFamily="18" charset="0"/>
                        </a:rPr>
                        <a:t> -</a:t>
                      </a:r>
                    </a:p>
                  </a:txBody>
                  <a:tcPr marL="0" marR="0" marT="0" marB="0"/>
                </a:tc>
                <a:extLst>
                  <a:ext uri="{0D108BD9-81ED-4DB2-BD59-A6C34878D82A}">
                    <a16:rowId xmlns:a16="http://schemas.microsoft.com/office/drawing/2014/main" val="2894819151"/>
                  </a:ext>
                </a:extLst>
              </a:tr>
              <a:tr h="431789">
                <a:tc>
                  <a:txBody>
                    <a:bodyPr/>
                    <a:lstStyle/>
                    <a:p>
                      <a:pPr>
                        <a:lnSpc>
                          <a:spcPct val="120000"/>
                        </a:lnSpc>
                        <a:spcAft>
                          <a:spcPts val="0"/>
                        </a:spcAft>
                      </a:pPr>
                      <a:r>
                        <a:rPr lang="en-GB" sz="1100" dirty="0">
                          <a:solidFill>
                            <a:schemeClr val="bg1">
                              <a:lumMod val="95000"/>
                            </a:schemeClr>
                          </a:solidFill>
                          <a:effectLst/>
                        </a:rPr>
                        <a:t>Intensity threshold [e.g. 1x10</a:t>
                      </a:r>
                      <a:r>
                        <a:rPr lang="en-GB" sz="1100" baseline="30000" dirty="0">
                          <a:solidFill>
                            <a:schemeClr val="bg1">
                              <a:lumMod val="95000"/>
                            </a:schemeClr>
                          </a:solidFill>
                          <a:effectLst/>
                        </a:rPr>
                        <a:t>11</a:t>
                      </a:r>
                      <a:r>
                        <a:rPr lang="en-GB" sz="1100" dirty="0">
                          <a:solidFill>
                            <a:schemeClr val="bg1">
                              <a:lumMod val="95000"/>
                            </a:schemeClr>
                          </a:solidFill>
                          <a:effectLst/>
                        </a:rPr>
                        <a:t> ppb*] or minimal octupolar current [A] with/without the new or modified element in the horizontal plane  </a:t>
                      </a:r>
                      <a:endParaRPr lang="en-GB" sz="1100" dirty="0">
                        <a:solidFill>
                          <a:schemeClr val="bg1">
                            <a:lumMod val="95000"/>
                          </a:schemeClr>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tc>
                <a:tc>
                  <a:txBody>
                    <a:bodyPr/>
                    <a:lstStyle/>
                    <a:p>
                      <a:pPr>
                        <a:lnSpc>
                          <a:spcPct val="120000"/>
                        </a:lnSpc>
                        <a:spcAft>
                          <a:spcPts val="0"/>
                        </a:spcAft>
                      </a:pPr>
                      <a:r>
                        <a:rPr lang="en-GB" sz="1200" dirty="0">
                          <a:effectLst/>
                        </a:rPr>
                        <a:t>Unchanged (irrelevant impact)</a:t>
                      </a:r>
                    </a:p>
                    <a:p>
                      <a:pPr>
                        <a:lnSpc>
                          <a:spcPct val="120000"/>
                        </a:lnSpc>
                        <a:spcAft>
                          <a:spcPts val="0"/>
                        </a:spcAft>
                      </a:pPr>
                      <a:r>
                        <a:rPr lang="en-GB" sz="1200" dirty="0">
                          <a:effectLst/>
                        </a:rPr>
                        <a:t> </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tc>
                <a:tc>
                  <a:txBody>
                    <a:bodyPr/>
                    <a:lstStyle/>
                    <a:p>
                      <a:pPr>
                        <a:lnSpc>
                          <a:spcPct val="120000"/>
                        </a:lnSpc>
                        <a:spcAft>
                          <a:spcPts val="0"/>
                        </a:spcAft>
                      </a:pPr>
                      <a:r>
                        <a:rPr lang="en-GB" sz="1200" dirty="0">
                          <a:effectLst/>
                          <a:latin typeface="Verdana" panose="020B0604030504040204" pitchFamily="34" charset="0"/>
                          <a:ea typeface="Times New Roman" panose="02020603050405020304" pitchFamily="18" charset="0"/>
                          <a:cs typeface="Times New Roman" panose="02020603050405020304" pitchFamily="18" charset="0"/>
                        </a:rPr>
                        <a:t> -</a:t>
                      </a:r>
                    </a:p>
                  </a:txBody>
                  <a:tcPr marL="0" marR="0" marT="0" marB="0"/>
                </a:tc>
                <a:extLst>
                  <a:ext uri="{0D108BD9-81ED-4DB2-BD59-A6C34878D82A}">
                    <a16:rowId xmlns:a16="http://schemas.microsoft.com/office/drawing/2014/main" val="1122246178"/>
                  </a:ext>
                </a:extLst>
              </a:tr>
              <a:tr h="302158">
                <a:tc gridSpan="3">
                  <a:txBody>
                    <a:bodyPr/>
                    <a:lstStyle/>
                    <a:p>
                      <a:pPr algn="ctr" fontAlgn="base">
                        <a:lnSpc>
                          <a:spcPct val="120000"/>
                        </a:lnSpc>
                        <a:spcAft>
                          <a:spcPts val="0"/>
                        </a:spcAft>
                      </a:pPr>
                      <a:r>
                        <a:rPr lang="fr-CH" sz="1800" dirty="0">
                          <a:effectLst/>
                        </a:rPr>
                        <a:t>Beam </a:t>
                      </a:r>
                      <a:r>
                        <a:rPr lang="fr-CH" sz="1800" dirty="0" err="1">
                          <a:effectLst/>
                        </a:rPr>
                        <a:t>induced</a:t>
                      </a:r>
                      <a:r>
                        <a:rPr lang="fr-CH" sz="1800" dirty="0">
                          <a:effectLst/>
                        </a:rPr>
                        <a:t> power</a:t>
                      </a:r>
                      <a:r>
                        <a:rPr lang="en-GB" sz="1800" dirty="0">
                          <a:effectLst/>
                        </a:rPr>
                        <a:t> </a:t>
                      </a:r>
                      <a:endParaRPr lang="en-GB" sz="1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834164927"/>
                  </a:ext>
                </a:extLst>
              </a:tr>
              <a:tr h="362967">
                <a:tc>
                  <a:txBody>
                    <a:bodyPr/>
                    <a:lstStyle/>
                    <a:p>
                      <a:pPr fontAlgn="base">
                        <a:lnSpc>
                          <a:spcPct val="120000"/>
                        </a:lnSpc>
                        <a:spcAft>
                          <a:spcPts val="0"/>
                        </a:spcAft>
                      </a:pPr>
                      <a:r>
                        <a:rPr lang="en-GB" sz="1100" dirty="0">
                          <a:solidFill>
                            <a:schemeClr val="bg1">
                              <a:lumMod val="95000"/>
                            </a:schemeClr>
                          </a:solidFill>
                          <a:effectLst/>
                        </a:rPr>
                        <a:t>Total induced power loss at target intensity [W]</a:t>
                      </a:r>
                    </a:p>
                  </a:txBody>
                  <a:tcPr marL="0" marR="0" marT="0" marB="0"/>
                </a:tc>
                <a:tc>
                  <a:txBody>
                    <a:bodyPr/>
                    <a:lstStyle/>
                    <a:p>
                      <a:r>
                        <a:rPr lang="en-GB" sz="1200" dirty="0">
                          <a:effectLst/>
                          <a:latin typeface="Cambria" panose="02040503050406030204" pitchFamily="18" charset="0"/>
                        </a:rPr>
                        <a:t>Max. 8 W in absorbers, </a:t>
                      </a:r>
                      <a:br>
                        <a:rPr lang="en-GB" sz="1200" dirty="0">
                          <a:effectLst/>
                          <a:latin typeface="Cambria" panose="02040503050406030204" pitchFamily="18" charset="0"/>
                        </a:rPr>
                      </a:br>
                      <a:r>
                        <a:rPr lang="en-GB" sz="1200" dirty="0">
                          <a:effectLst/>
                          <a:latin typeface="Cambria" panose="02040503050406030204" pitchFamily="18" charset="0"/>
                        </a:rPr>
                        <a:t>max. 20 </a:t>
                      </a:r>
                      <a:r>
                        <a:rPr lang="en-GB" sz="1200" dirty="0" err="1">
                          <a:effectLst/>
                          <a:latin typeface="Cambria" panose="02040503050406030204" pitchFamily="18" charset="0"/>
                        </a:rPr>
                        <a:t>mW</a:t>
                      </a:r>
                      <a:r>
                        <a:rPr lang="en-GB" sz="1200" dirty="0">
                          <a:effectLst/>
                          <a:latin typeface="Cambria" panose="02040503050406030204" pitchFamily="18" charset="0"/>
                        </a:rPr>
                        <a:t> on the wire.</a:t>
                      </a:r>
                    </a:p>
                  </a:txBody>
                  <a:tcPr marL="0" marR="0" marT="0" marB="0"/>
                </a:tc>
                <a:tc>
                  <a:txBody>
                    <a:bodyPr/>
                    <a:lstStyle/>
                    <a:p>
                      <a:endParaRPr lang="en-GB" sz="1200" dirty="0">
                        <a:effectLst/>
                        <a:latin typeface="Cambria" panose="02040503050406030204" pitchFamily="18" charset="0"/>
                      </a:endParaRPr>
                    </a:p>
                  </a:txBody>
                  <a:tcPr marL="0" marR="0" marT="0" marB="0"/>
                </a:tc>
                <a:extLst>
                  <a:ext uri="{0D108BD9-81ED-4DB2-BD59-A6C34878D82A}">
                    <a16:rowId xmlns:a16="http://schemas.microsoft.com/office/drawing/2014/main" val="1344225293"/>
                  </a:ext>
                </a:extLst>
              </a:tr>
              <a:tr h="671538">
                <a:tc>
                  <a:txBody>
                    <a:bodyPr/>
                    <a:lstStyle/>
                    <a:p>
                      <a:pPr fontAlgn="base">
                        <a:lnSpc>
                          <a:spcPct val="120000"/>
                        </a:lnSpc>
                        <a:spcAft>
                          <a:spcPts val="0"/>
                        </a:spcAft>
                      </a:pPr>
                      <a:r>
                        <a:rPr lang="en-GB" sz="1100" dirty="0">
                          <a:solidFill>
                            <a:schemeClr val="bg1">
                              <a:lumMod val="95000"/>
                            </a:schemeClr>
                          </a:solidFill>
                          <a:effectLst/>
                        </a:rPr>
                        <a:t>Is the estimated power loss at target intensity acceptable? </a:t>
                      </a:r>
                    </a:p>
                    <a:p>
                      <a:pPr fontAlgn="base">
                        <a:lnSpc>
                          <a:spcPct val="120000"/>
                        </a:lnSpc>
                        <a:spcAft>
                          <a:spcPts val="0"/>
                        </a:spcAft>
                      </a:pPr>
                      <a:r>
                        <a:rPr lang="en-GB" sz="1100" dirty="0">
                          <a:solidFill>
                            <a:schemeClr val="bg1">
                              <a:lumMod val="95000"/>
                            </a:schemeClr>
                          </a:solidFill>
                          <a:effectLst/>
                        </a:rPr>
                        <a:t>(answer to be given by equipment owner - power loss map to be provided on request)</a:t>
                      </a:r>
                      <a:endParaRPr lang="en-GB" sz="1100" dirty="0">
                        <a:solidFill>
                          <a:schemeClr val="bg1">
                            <a:lumMod val="95000"/>
                          </a:schemeClr>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tc>
                <a:tc>
                  <a:txBody>
                    <a:bodyPr/>
                    <a:lstStyle/>
                    <a:p>
                      <a:pPr fontAlgn="base">
                        <a:lnSpc>
                          <a:spcPct val="120000"/>
                        </a:lnSpc>
                        <a:spcAft>
                          <a:spcPts val="0"/>
                        </a:spcAft>
                      </a:pPr>
                      <a:r>
                        <a:rPr lang="en-GB" sz="1200" dirty="0">
                          <a:effectLst/>
                        </a:rPr>
                        <a:t>Yes</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tc>
                <a:tc>
                  <a:txBody>
                    <a:bodyPr/>
                    <a:lstStyle/>
                    <a:p>
                      <a:pPr fontAlgn="base">
                        <a:lnSpc>
                          <a:spcPct val="120000"/>
                        </a:lnSpc>
                        <a:spcAft>
                          <a:spcPts val="0"/>
                        </a:spcAft>
                      </a:pP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586514160"/>
                  </a:ext>
                </a:extLst>
              </a:tr>
              <a:tr h="302158">
                <a:tc gridSpan="3">
                  <a:txBody>
                    <a:bodyPr/>
                    <a:lstStyle/>
                    <a:p>
                      <a:pPr algn="ctr" fontAlgn="base">
                        <a:lnSpc>
                          <a:spcPct val="120000"/>
                        </a:lnSpc>
                        <a:spcAft>
                          <a:spcPts val="0"/>
                        </a:spcAft>
                      </a:pPr>
                      <a:r>
                        <a:rPr lang="en-GB" sz="1800" dirty="0">
                          <a:effectLst/>
                        </a:rPr>
                        <a:t>Additional comment on the assessment</a:t>
                      </a:r>
                      <a:endParaRPr lang="en-GB" sz="1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40610393"/>
                  </a:ext>
                </a:extLst>
              </a:tr>
              <a:tr h="184698">
                <a:tc gridSpan="3">
                  <a:txBody>
                    <a:bodyPr/>
                    <a:lstStyle/>
                    <a:p>
                      <a:pPr fontAlgn="base">
                        <a:lnSpc>
                          <a:spcPct val="120000"/>
                        </a:lnSpc>
                        <a:spcAft>
                          <a:spcPts val="0"/>
                        </a:spcAft>
                      </a:pPr>
                      <a:r>
                        <a:rPr lang="en-GB" sz="1100" dirty="0">
                          <a:solidFill>
                            <a:srgbClr val="FF0000"/>
                          </a:solidFill>
                          <a:effectLst/>
                        </a:rPr>
                        <a:t>HL-LHC baseline beam has been considered (2.3e11 ppb, 1ns bunch length) </a:t>
                      </a:r>
                      <a:endParaRPr lang="en-GB" sz="1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0" marR="0"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92091407"/>
                  </a:ext>
                </a:extLst>
              </a:tr>
            </a:tbl>
          </a:graphicData>
        </a:graphic>
      </p:graphicFrame>
      <p:sp>
        <p:nvSpPr>
          <p:cNvPr id="3" name="Date Placeholder 2">
            <a:extLst>
              <a:ext uri="{FF2B5EF4-FFF2-40B4-BE49-F238E27FC236}">
                <a16:creationId xmlns:a16="http://schemas.microsoft.com/office/drawing/2014/main" id="{01B786DA-C1AC-3318-3162-A1DCA5DC7A27}"/>
              </a:ext>
            </a:extLst>
          </p:cNvPr>
          <p:cNvSpPr>
            <a:spLocks noGrp="1"/>
          </p:cNvSpPr>
          <p:nvPr>
            <p:ph type="dt" sz="half" idx="10"/>
          </p:nvPr>
        </p:nvSpPr>
        <p:spPr/>
        <p:txBody>
          <a:bodyPr/>
          <a:lstStyle/>
          <a:p>
            <a:r>
              <a:rPr lang="en-GB"/>
              <a:t>28/10/2025</a:t>
            </a:r>
          </a:p>
        </p:txBody>
      </p:sp>
      <p:sp>
        <p:nvSpPr>
          <p:cNvPr id="5" name="Slide Number Placeholder 4">
            <a:extLst>
              <a:ext uri="{FF2B5EF4-FFF2-40B4-BE49-F238E27FC236}">
                <a16:creationId xmlns:a16="http://schemas.microsoft.com/office/drawing/2014/main" id="{7D79C7D8-0749-58A6-45EA-109D8ACE24BF}"/>
              </a:ext>
            </a:extLst>
          </p:cNvPr>
          <p:cNvSpPr>
            <a:spLocks noGrp="1"/>
          </p:cNvSpPr>
          <p:nvPr>
            <p:ph type="sldNum" sz="quarter" idx="12"/>
          </p:nvPr>
        </p:nvSpPr>
        <p:spPr/>
        <p:txBody>
          <a:bodyPr/>
          <a:lstStyle/>
          <a:p>
            <a:fld id="{6B00D7FF-B0F1-4C0E-B046-ED0F2B5DED90}" type="slidenum">
              <a:rPr lang="en-GB" smtClean="0"/>
              <a:t>3</a:t>
            </a:fld>
            <a:endParaRPr lang="en-GB"/>
          </a:p>
        </p:txBody>
      </p:sp>
    </p:spTree>
    <p:extLst>
      <p:ext uri="{BB962C8B-B14F-4D97-AF65-F5344CB8AC3E}">
        <p14:creationId xmlns:p14="http://schemas.microsoft.com/office/powerpoint/2010/main" val="17631778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22B1F2DB-52C0-B917-AA62-77D062E7C64E}"/>
              </a:ext>
            </a:extLst>
          </p:cNvPr>
          <p:cNvSpPr>
            <a:spLocks noGrp="1"/>
          </p:cNvSpPr>
          <p:nvPr>
            <p:ph idx="1"/>
          </p:nvPr>
        </p:nvSpPr>
        <p:spPr>
          <a:xfrm>
            <a:off x="407988" y="1124743"/>
            <a:ext cx="11376024" cy="5103061"/>
          </a:xfrm>
        </p:spPr>
        <p:txBody>
          <a:bodyPr>
            <a:normAutofit lnSpcReduction="10000"/>
          </a:bodyPr>
          <a:lstStyle/>
          <a:p>
            <a:pPr marL="342900" indent="-342900">
              <a:buFont typeface="Arial" panose="020B0604020202020204" pitchFamily="34" charset="0"/>
              <a:buChar char="•"/>
            </a:pPr>
            <a:r>
              <a:rPr lang="en-US" sz="2000" dirty="0"/>
              <a:t>93</a:t>
            </a:r>
            <a:r>
              <a:rPr lang="en-US" sz="2000" baseline="30000" dirty="0"/>
              <a:t>rd</a:t>
            </a:r>
            <a:r>
              <a:rPr lang="en-US" sz="2000" dirty="0"/>
              <a:t> IWG – “</a:t>
            </a:r>
            <a:r>
              <a:rPr lang="en-GB" sz="2000" dirty="0"/>
              <a:t>Studies on new LHC wire scanners” by H. Bursali and W. Andreazza</a:t>
            </a:r>
            <a:r>
              <a:rPr lang="en-US" sz="2000" dirty="0"/>
              <a:t> </a:t>
            </a:r>
            <a:r>
              <a:rPr lang="en-US" sz="2000" dirty="0">
                <a:hlinkClick r:id="rId2"/>
              </a:rPr>
              <a:t>https://indico.cern.ch/event/1474515/</a:t>
            </a:r>
            <a:endParaRPr lang="en-US" sz="2000" dirty="0"/>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96</a:t>
            </a:r>
            <a:r>
              <a:rPr lang="en-US" sz="2000" baseline="30000" dirty="0"/>
              <a:t>th</a:t>
            </a:r>
            <a:r>
              <a:rPr lang="en-US" sz="2000" dirty="0"/>
              <a:t> IWG – “</a:t>
            </a:r>
            <a:r>
              <a:rPr lang="en-GB" sz="2000" dirty="0"/>
              <a:t>Studies on BWSs for HL-LHC” by H. Bursali</a:t>
            </a:r>
            <a:r>
              <a:rPr lang="en-US" sz="2000" dirty="0"/>
              <a:t> </a:t>
            </a:r>
            <a:r>
              <a:rPr lang="en-US" sz="2000" dirty="0">
                <a:hlinkClick r:id="rId3"/>
              </a:rPr>
              <a:t>https://indico.cern.ch/event/1486663/</a:t>
            </a:r>
            <a:endParaRPr lang="en-US" sz="2000" dirty="0"/>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98</a:t>
            </a:r>
            <a:r>
              <a:rPr lang="en-US" sz="2000" baseline="30000" dirty="0"/>
              <a:t>th</a:t>
            </a:r>
            <a:r>
              <a:rPr lang="en-US" sz="2000" dirty="0"/>
              <a:t> IWG – “</a:t>
            </a:r>
            <a:r>
              <a:rPr lang="en-GB" sz="2000" dirty="0"/>
              <a:t>Updates on the HL-LHC beam wire scanners” by H. Bursali and C. Antuono</a:t>
            </a:r>
            <a:r>
              <a:rPr lang="en-US" sz="2000" dirty="0"/>
              <a:t> </a:t>
            </a:r>
            <a:r>
              <a:rPr lang="en-US" sz="2000" dirty="0">
                <a:hlinkClick r:id="rId4"/>
              </a:rPr>
              <a:t>https://indico.cern.ch/event/1529313/</a:t>
            </a:r>
            <a:endParaRPr lang="en-US" sz="2000" dirty="0"/>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101</a:t>
            </a:r>
            <a:r>
              <a:rPr lang="en-US" sz="2000" baseline="30000" dirty="0"/>
              <a:t>st</a:t>
            </a:r>
            <a:r>
              <a:rPr lang="en-US" sz="2000" dirty="0"/>
              <a:t> IWG – “</a:t>
            </a:r>
            <a:r>
              <a:rPr lang="en-GB" sz="2000" dirty="0"/>
              <a:t>HL-LHC Wire Scanner - coating material of RF absorbers” by H. Bursali </a:t>
            </a:r>
            <a:r>
              <a:rPr lang="en-GB" sz="2000" dirty="0">
                <a:hlinkClick r:id="rId5"/>
              </a:rPr>
              <a:t>https://indico.cern.ch/event/1568334/</a:t>
            </a:r>
            <a:endParaRPr lang="en-GB" sz="2000" dirty="0"/>
          </a:p>
          <a:p>
            <a:pPr marL="342900" indent="-342900">
              <a:buFont typeface="Arial" panose="020B0604020202020204" pitchFamily="34" charset="0"/>
              <a:buChar char="•"/>
            </a:pPr>
            <a:endParaRPr lang="en-GB" sz="2000" dirty="0"/>
          </a:p>
          <a:p>
            <a:pPr marL="342900" indent="-342900">
              <a:buFont typeface="Arial" panose="020B0604020202020204" pitchFamily="34" charset="0"/>
              <a:buChar char="•"/>
            </a:pPr>
            <a:r>
              <a:rPr lang="en-GB" sz="2000" dirty="0"/>
              <a:t>105</a:t>
            </a:r>
            <a:r>
              <a:rPr lang="en-GB" sz="2000" baseline="30000" dirty="0"/>
              <a:t>th</a:t>
            </a:r>
            <a:r>
              <a:rPr lang="en-GB" sz="2000" dirty="0"/>
              <a:t> IWG – “</a:t>
            </a:r>
            <a:r>
              <a:rPr lang="en-GB" dirty="0"/>
              <a:t>Power loss map in HL-LHC Wire Scanner” by H. Sullivan </a:t>
            </a:r>
            <a:r>
              <a:rPr lang="en-GB" dirty="0">
                <a:hlinkClick r:id="rId6"/>
              </a:rPr>
              <a:t>https://indico.cern.ch/event/1585850/</a:t>
            </a:r>
            <a:endParaRPr lang="en-GB" dirty="0"/>
          </a:p>
          <a:p>
            <a:r>
              <a:rPr lang="en-GB" sz="2000" dirty="0"/>
              <a:t> </a:t>
            </a:r>
          </a:p>
        </p:txBody>
      </p:sp>
      <p:sp>
        <p:nvSpPr>
          <p:cNvPr id="4" name="Title 3">
            <a:extLst>
              <a:ext uri="{FF2B5EF4-FFF2-40B4-BE49-F238E27FC236}">
                <a16:creationId xmlns:a16="http://schemas.microsoft.com/office/drawing/2014/main" id="{5FCC10EE-F472-DA70-1028-C6A704B21E08}"/>
              </a:ext>
            </a:extLst>
          </p:cNvPr>
          <p:cNvSpPr>
            <a:spLocks noGrp="1"/>
          </p:cNvSpPr>
          <p:nvPr>
            <p:ph type="title"/>
          </p:nvPr>
        </p:nvSpPr>
        <p:spPr/>
        <p:txBody>
          <a:bodyPr/>
          <a:lstStyle/>
          <a:p>
            <a:r>
              <a:rPr lang="en-US" dirty="0"/>
              <a:t>References to LHC BWS talks in IWG</a:t>
            </a:r>
            <a:endParaRPr lang="en-GB" dirty="0"/>
          </a:p>
        </p:txBody>
      </p:sp>
      <p:sp>
        <p:nvSpPr>
          <p:cNvPr id="2" name="Date Placeholder 1">
            <a:extLst>
              <a:ext uri="{FF2B5EF4-FFF2-40B4-BE49-F238E27FC236}">
                <a16:creationId xmlns:a16="http://schemas.microsoft.com/office/drawing/2014/main" id="{FEDD4978-5490-7EC0-6305-3E3D700CC214}"/>
              </a:ext>
            </a:extLst>
          </p:cNvPr>
          <p:cNvSpPr>
            <a:spLocks noGrp="1"/>
          </p:cNvSpPr>
          <p:nvPr>
            <p:ph type="dt" sz="half" idx="10"/>
          </p:nvPr>
        </p:nvSpPr>
        <p:spPr/>
        <p:txBody>
          <a:bodyPr/>
          <a:lstStyle/>
          <a:p>
            <a:r>
              <a:rPr lang="en-GB"/>
              <a:t>28/10/2025</a:t>
            </a:r>
          </a:p>
        </p:txBody>
      </p:sp>
      <p:sp>
        <p:nvSpPr>
          <p:cNvPr id="3" name="Slide Number Placeholder 2">
            <a:extLst>
              <a:ext uri="{FF2B5EF4-FFF2-40B4-BE49-F238E27FC236}">
                <a16:creationId xmlns:a16="http://schemas.microsoft.com/office/drawing/2014/main" id="{3425F7EA-E26A-31F0-7F33-A1F94CEDE1FD}"/>
              </a:ext>
            </a:extLst>
          </p:cNvPr>
          <p:cNvSpPr>
            <a:spLocks noGrp="1"/>
          </p:cNvSpPr>
          <p:nvPr>
            <p:ph type="sldNum" sz="quarter" idx="12"/>
          </p:nvPr>
        </p:nvSpPr>
        <p:spPr/>
        <p:txBody>
          <a:bodyPr/>
          <a:lstStyle/>
          <a:p>
            <a:fld id="{A5C68D9E-EA97-4356-8CC7-78704E3B8415}" type="slidenum">
              <a:rPr lang="en-GB" smtClean="0"/>
              <a:t>4</a:t>
            </a:fld>
            <a:endParaRPr lang="en-GB"/>
          </a:p>
        </p:txBody>
      </p:sp>
    </p:spTree>
    <p:extLst>
      <p:ext uri="{BB962C8B-B14F-4D97-AF65-F5344CB8AC3E}">
        <p14:creationId xmlns:p14="http://schemas.microsoft.com/office/powerpoint/2010/main" val="7443174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7E1539-DD86-D9BE-8473-0DE188A1DF4B}"/>
              </a:ext>
            </a:extLst>
          </p:cNvPr>
          <p:cNvSpPr>
            <a:spLocks noGrp="1"/>
          </p:cNvSpPr>
          <p:nvPr>
            <p:ph type="title"/>
          </p:nvPr>
        </p:nvSpPr>
        <p:spPr/>
        <p:txBody>
          <a:bodyPr/>
          <a:lstStyle/>
          <a:p>
            <a:r>
              <a:rPr lang="en-US" dirty="0"/>
              <a:t>Recap on impedance study</a:t>
            </a:r>
            <a:endParaRPr lang="en-GB" dirty="0"/>
          </a:p>
        </p:txBody>
      </p:sp>
      <p:pic>
        <p:nvPicPr>
          <p:cNvPr id="14" name="Picture 13">
            <a:extLst>
              <a:ext uri="{FF2B5EF4-FFF2-40B4-BE49-F238E27FC236}">
                <a16:creationId xmlns:a16="http://schemas.microsoft.com/office/drawing/2014/main" id="{66569AD4-3BE2-A73B-127B-4663761725B3}"/>
              </a:ext>
            </a:extLst>
          </p:cNvPr>
          <p:cNvPicPr>
            <a:picLocks noChangeAspect="1"/>
          </p:cNvPicPr>
          <p:nvPr/>
        </p:nvPicPr>
        <p:blipFill>
          <a:blip r:embed="rId2"/>
          <a:stretch>
            <a:fillRect/>
          </a:stretch>
        </p:blipFill>
        <p:spPr>
          <a:xfrm>
            <a:off x="482128" y="1175724"/>
            <a:ext cx="4674068" cy="3075872"/>
          </a:xfrm>
          <a:prstGeom prst="rect">
            <a:avLst/>
          </a:prstGeom>
        </p:spPr>
      </p:pic>
      <p:sp>
        <p:nvSpPr>
          <p:cNvPr id="15" name="TextBox 14">
            <a:extLst>
              <a:ext uri="{FF2B5EF4-FFF2-40B4-BE49-F238E27FC236}">
                <a16:creationId xmlns:a16="http://schemas.microsoft.com/office/drawing/2014/main" id="{9BF68B2F-3502-D35F-9158-B479A2713D2F}"/>
              </a:ext>
            </a:extLst>
          </p:cNvPr>
          <p:cNvSpPr txBox="1"/>
          <p:nvPr/>
        </p:nvSpPr>
        <p:spPr>
          <a:xfrm>
            <a:off x="576968" y="3710902"/>
            <a:ext cx="1474076" cy="369332"/>
          </a:xfrm>
          <a:prstGeom prst="rect">
            <a:avLst/>
          </a:prstGeom>
          <a:noFill/>
        </p:spPr>
        <p:txBody>
          <a:bodyPr wrap="square" rtlCol="0">
            <a:spAutoFit/>
          </a:bodyPr>
          <a:lstStyle/>
          <a:p>
            <a:r>
              <a:rPr lang="en-US" dirty="0">
                <a:solidFill>
                  <a:prstClr val="black"/>
                </a:solidFill>
                <a:highlight>
                  <a:srgbClr val="FFFF00"/>
                </a:highlight>
                <a:latin typeface="Calibri"/>
              </a:rPr>
              <a:t>RF absorbers</a:t>
            </a:r>
          </a:p>
        </p:txBody>
      </p:sp>
      <p:cxnSp>
        <p:nvCxnSpPr>
          <p:cNvPr id="16" name="Straight Arrow Connector 15">
            <a:extLst>
              <a:ext uri="{FF2B5EF4-FFF2-40B4-BE49-F238E27FC236}">
                <a16:creationId xmlns:a16="http://schemas.microsoft.com/office/drawing/2014/main" id="{EA9FE8F5-5768-CA94-47EC-41C0257689C6}"/>
              </a:ext>
            </a:extLst>
          </p:cNvPr>
          <p:cNvCxnSpPr>
            <a:cxnSpLocks/>
            <a:stCxn id="15" idx="0"/>
          </p:cNvCxnSpPr>
          <p:nvPr/>
        </p:nvCxnSpPr>
        <p:spPr>
          <a:xfrm flipV="1">
            <a:off x="1314006" y="3309481"/>
            <a:ext cx="737038" cy="401421"/>
          </a:xfrm>
          <a:prstGeom prst="straightConnector1">
            <a:avLst/>
          </a:prstGeom>
          <a:noFill/>
          <a:ln w="19050" cap="flat" cmpd="sng" algn="ctr">
            <a:solidFill>
              <a:srgbClr val="FFFF00"/>
            </a:solidFill>
            <a:prstDash val="solid"/>
            <a:miter lim="800000"/>
            <a:tailEnd type="triangle"/>
          </a:ln>
          <a:effectLst/>
        </p:spPr>
      </p:cxnSp>
      <p:sp>
        <p:nvSpPr>
          <p:cNvPr id="17" name="TextBox 16">
            <a:extLst>
              <a:ext uri="{FF2B5EF4-FFF2-40B4-BE49-F238E27FC236}">
                <a16:creationId xmlns:a16="http://schemas.microsoft.com/office/drawing/2014/main" id="{FCF92B2B-0C2B-F979-BF88-D3563B82DFF5}"/>
              </a:ext>
            </a:extLst>
          </p:cNvPr>
          <p:cNvSpPr txBox="1"/>
          <p:nvPr/>
        </p:nvSpPr>
        <p:spPr>
          <a:xfrm>
            <a:off x="701121" y="1327649"/>
            <a:ext cx="817179" cy="369332"/>
          </a:xfrm>
          <a:prstGeom prst="rect">
            <a:avLst/>
          </a:prstGeom>
          <a:noFill/>
        </p:spPr>
        <p:txBody>
          <a:bodyPr wrap="square" rtlCol="0">
            <a:spAutoFit/>
          </a:bodyPr>
          <a:lstStyle/>
          <a:p>
            <a:r>
              <a:rPr lang="en-US" dirty="0">
                <a:solidFill>
                  <a:prstClr val="black"/>
                </a:solidFill>
                <a:highlight>
                  <a:srgbClr val="FFFF00"/>
                </a:highlight>
                <a:latin typeface="Calibri"/>
              </a:rPr>
              <a:t>Panels</a:t>
            </a:r>
          </a:p>
        </p:txBody>
      </p:sp>
      <p:cxnSp>
        <p:nvCxnSpPr>
          <p:cNvPr id="18" name="Straight Arrow Connector 17">
            <a:extLst>
              <a:ext uri="{FF2B5EF4-FFF2-40B4-BE49-F238E27FC236}">
                <a16:creationId xmlns:a16="http://schemas.microsoft.com/office/drawing/2014/main" id="{4C7FDA34-B860-07AD-3C80-54BC3E1EBC40}"/>
              </a:ext>
            </a:extLst>
          </p:cNvPr>
          <p:cNvCxnSpPr>
            <a:cxnSpLocks/>
            <a:stCxn id="17" idx="2"/>
          </p:cNvCxnSpPr>
          <p:nvPr/>
        </p:nvCxnSpPr>
        <p:spPr>
          <a:xfrm>
            <a:off x="1109711" y="1696981"/>
            <a:ext cx="408589" cy="584102"/>
          </a:xfrm>
          <a:prstGeom prst="straightConnector1">
            <a:avLst/>
          </a:prstGeom>
          <a:noFill/>
          <a:ln w="19050" cap="flat" cmpd="sng" algn="ctr">
            <a:solidFill>
              <a:srgbClr val="FFFF00"/>
            </a:solidFill>
            <a:prstDash val="solid"/>
            <a:miter lim="800000"/>
            <a:tailEnd type="triangle"/>
          </a:ln>
          <a:effectLst/>
        </p:spPr>
      </p:cxnSp>
      <p:sp>
        <p:nvSpPr>
          <p:cNvPr id="20" name="TextBox 19">
            <a:extLst>
              <a:ext uri="{FF2B5EF4-FFF2-40B4-BE49-F238E27FC236}">
                <a16:creationId xmlns:a16="http://schemas.microsoft.com/office/drawing/2014/main" id="{7DA94763-EEFD-5C67-000C-FF2C10D37C73}"/>
              </a:ext>
            </a:extLst>
          </p:cNvPr>
          <p:cNvSpPr txBox="1"/>
          <p:nvPr/>
        </p:nvSpPr>
        <p:spPr>
          <a:xfrm>
            <a:off x="482128" y="4403521"/>
            <a:ext cx="3941591" cy="553998"/>
          </a:xfrm>
          <a:prstGeom prst="rect">
            <a:avLst/>
          </a:prstGeom>
          <a:noFill/>
        </p:spPr>
        <p:txBody>
          <a:bodyPr wrap="square" lIns="0" tIns="0" rIns="0" bIns="0" rtlCol="0">
            <a:spAutoFit/>
          </a:bodyPr>
          <a:lstStyle/>
          <a:p>
            <a:pPr marL="285750" indent="-285750">
              <a:buFont typeface="Arial" panose="020B0604020202020204" pitchFamily="34" charset="0"/>
              <a:buChar char="•"/>
            </a:pPr>
            <a:r>
              <a:rPr lang="en-US" dirty="0"/>
              <a:t>RF absorbers are alumina blocks with 50 Ω/sq titanium coating.</a:t>
            </a:r>
            <a:endParaRPr lang="en-GB" dirty="0"/>
          </a:p>
        </p:txBody>
      </p:sp>
      <p:pic>
        <p:nvPicPr>
          <p:cNvPr id="22" name="Picture 21">
            <a:extLst>
              <a:ext uri="{FF2B5EF4-FFF2-40B4-BE49-F238E27FC236}">
                <a16:creationId xmlns:a16="http://schemas.microsoft.com/office/drawing/2014/main" id="{D2284F7C-2EA1-EBF8-0E2B-F08F50C76C2D}"/>
              </a:ext>
            </a:extLst>
          </p:cNvPr>
          <p:cNvPicPr>
            <a:picLocks noChangeAspect="1"/>
          </p:cNvPicPr>
          <p:nvPr/>
        </p:nvPicPr>
        <p:blipFill>
          <a:blip r:embed="rId3"/>
          <a:stretch>
            <a:fillRect/>
          </a:stretch>
        </p:blipFill>
        <p:spPr>
          <a:xfrm>
            <a:off x="5891088" y="1233045"/>
            <a:ext cx="5967065" cy="3376767"/>
          </a:xfrm>
          <a:prstGeom prst="rect">
            <a:avLst/>
          </a:prstGeom>
        </p:spPr>
      </p:pic>
      <p:sp>
        <p:nvSpPr>
          <p:cNvPr id="23" name="TextBox 22">
            <a:extLst>
              <a:ext uri="{FF2B5EF4-FFF2-40B4-BE49-F238E27FC236}">
                <a16:creationId xmlns:a16="http://schemas.microsoft.com/office/drawing/2014/main" id="{AD015576-1743-E8DE-4906-A705253BEDB6}"/>
              </a:ext>
            </a:extLst>
          </p:cNvPr>
          <p:cNvSpPr txBox="1"/>
          <p:nvPr/>
        </p:nvSpPr>
        <p:spPr>
          <a:xfrm>
            <a:off x="6096000" y="4643128"/>
            <a:ext cx="5412828" cy="1107996"/>
          </a:xfrm>
          <a:prstGeom prst="rect">
            <a:avLst/>
          </a:prstGeom>
          <a:noFill/>
        </p:spPr>
        <p:txBody>
          <a:bodyPr wrap="square" lIns="0" tIns="0" rIns="0" bIns="0" rtlCol="0">
            <a:spAutoFit/>
          </a:bodyPr>
          <a:lstStyle/>
          <a:p>
            <a:pPr marL="285750" indent="-285750">
              <a:buFont typeface="Arial" panose="020B0604020202020204" pitchFamily="34" charset="0"/>
              <a:buChar char="•"/>
            </a:pPr>
            <a:r>
              <a:rPr lang="en-US" dirty="0"/>
              <a:t>Estimated beam induces power with baseline HL-LHC beam, with 1 ns bunch length, up to </a:t>
            </a:r>
            <a:r>
              <a:rPr lang="en-US" b="1" dirty="0">
                <a:solidFill>
                  <a:srgbClr val="FF0000"/>
                </a:solidFill>
              </a:rPr>
              <a:t>8 W</a:t>
            </a:r>
            <a:r>
              <a:rPr lang="en-US" dirty="0"/>
              <a:t>.</a:t>
            </a:r>
          </a:p>
          <a:p>
            <a:pPr marL="285750" indent="-285750">
              <a:buFont typeface="Arial" panose="020B0604020202020204" pitchFamily="34" charset="0"/>
              <a:buChar char="•"/>
            </a:pPr>
            <a:r>
              <a:rPr lang="en-US" dirty="0"/>
              <a:t>Beam induced power on the wire estimated to be between 7 and 20 </a:t>
            </a:r>
            <a:r>
              <a:rPr lang="en-US" dirty="0" err="1"/>
              <a:t>mW</a:t>
            </a:r>
            <a:r>
              <a:rPr lang="en-US" dirty="0"/>
              <a:t> (</a:t>
            </a:r>
            <a:r>
              <a:rPr lang="en-US" dirty="0">
                <a:hlinkClick r:id="rId4"/>
              </a:rPr>
              <a:t>J. Li, C. Antuono</a:t>
            </a:r>
            <a:r>
              <a:rPr lang="en-US" dirty="0"/>
              <a:t>).</a:t>
            </a:r>
            <a:endParaRPr lang="en-GB" dirty="0"/>
          </a:p>
        </p:txBody>
      </p:sp>
      <p:sp>
        <p:nvSpPr>
          <p:cNvPr id="2" name="Date Placeholder 1">
            <a:extLst>
              <a:ext uri="{FF2B5EF4-FFF2-40B4-BE49-F238E27FC236}">
                <a16:creationId xmlns:a16="http://schemas.microsoft.com/office/drawing/2014/main" id="{AE17763C-FB78-02E4-0D26-6BE3AAA38016}"/>
              </a:ext>
            </a:extLst>
          </p:cNvPr>
          <p:cNvSpPr>
            <a:spLocks noGrp="1"/>
          </p:cNvSpPr>
          <p:nvPr>
            <p:ph type="dt" sz="half" idx="10"/>
          </p:nvPr>
        </p:nvSpPr>
        <p:spPr/>
        <p:txBody>
          <a:bodyPr/>
          <a:lstStyle/>
          <a:p>
            <a:r>
              <a:rPr lang="en-GB"/>
              <a:t>28/10/2025</a:t>
            </a:r>
          </a:p>
        </p:txBody>
      </p:sp>
      <p:sp>
        <p:nvSpPr>
          <p:cNvPr id="4" name="Slide Number Placeholder 3">
            <a:extLst>
              <a:ext uri="{FF2B5EF4-FFF2-40B4-BE49-F238E27FC236}">
                <a16:creationId xmlns:a16="http://schemas.microsoft.com/office/drawing/2014/main" id="{F714DC66-3F07-DE5D-120C-8990DE5DE77F}"/>
              </a:ext>
            </a:extLst>
          </p:cNvPr>
          <p:cNvSpPr>
            <a:spLocks noGrp="1"/>
          </p:cNvSpPr>
          <p:nvPr>
            <p:ph type="sldNum" sz="quarter" idx="12"/>
          </p:nvPr>
        </p:nvSpPr>
        <p:spPr/>
        <p:txBody>
          <a:bodyPr/>
          <a:lstStyle/>
          <a:p>
            <a:fld id="{A5C68D9E-EA97-4356-8CC7-78704E3B8415}" type="slidenum">
              <a:rPr lang="en-GB" smtClean="0"/>
              <a:t>5</a:t>
            </a:fld>
            <a:endParaRPr lang="en-GB"/>
          </a:p>
        </p:txBody>
      </p:sp>
    </p:spTree>
    <p:extLst>
      <p:ext uri="{BB962C8B-B14F-4D97-AF65-F5344CB8AC3E}">
        <p14:creationId xmlns:p14="http://schemas.microsoft.com/office/powerpoint/2010/main" val="14527056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288C424-9F17-8040-2B33-01AC815896F6}"/>
              </a:ext>
            </a:extLst>
          </p:cNvPr>
          <p:cNvSpPr>
            <a:spLocks noGrp="1"/>
          </p:cNvSpPr>
          <p:nvPr>
            <p:ph idx="1"/>
          </p:nvPr>
        </p:nvSpPr>
        <p:spPr>
          <a:xfrm>
            <a:off x="407988" y="1047498"/>
            <a:ext cx="11376024" cy="4608512"/>
          </a:xfrm>
        </p:spPr>
        <p:txBody>
          <a:bodyPr/>
          <a:lstStyle/>
          <a:p>
            <a:r>
              <a:rPr lang="en-US" dirty="0"/>
              <a:t>Adding DN40 flange for possible feedthrough installation:</a:t>
            </a:r>
            <a:endParaRPr lang="en-GB" dirty="0"/>
          </a:p>
        </p:txBody>
      </p:sp>
      <p:sp>
        <p:nvSpPr>
          <p:cNvPr id="3" name="Title 2">
            <a:extLst>
              <a:ext uri="{FF2B5EF4-FFF2-40B4-BE49-F238E27FC236}">
                <a16:creationId xmlns:a16="http://schemas.microsoft.com/office/drawing/2014/main" id="{31275045-FDC5-DC5C-36A4-CE6B0291EDE0}"/>
              </a:ext>
            </a:extLst>
          </p:cNvPr>
          <p:cNvSpPr>
            <a:spLocks noGrp="1"/>
          </p:cNvSpPr>
          <p:nvPr>
            <p:ph type="title"/>
          </p:nvPr>
        </p:nvSpPr>
        <p:spPr/>
        <p:txBody>
          <a:bodyPr/>
          <a:lstStyle/>
          <a:p>
            <a:r>
              <a:rPr lang="en-US" dirty="0"/>
              <a:t>Recap on impedance study</a:t>
            </a:r>
            <a:endParaRPr lang="en-GB" dirty="0"/>
          </a:p>
        </p:txBody>
      </p:sp>
      <p:pic>
        <p:nvPicPr>
          <p:cNvPr id="5" name="Picture 4">
            <a:extLst>
              <a:ext uri="{FF2B5EF4-FFF2-40B4-BE49-F238E27FC236}">
                <a16:creationId xmlns:a16="http://schemas.microsoft.com/office/drawing/2014/main" id="{BFB443DF-B8E4-E91D-D142-9C70534AAF2D}"/>
              </a:ext>
            </a:extLst>
          </p:cNvPr>
          <p:cNvPicPr>
            <a:picLocks noChangeAspect="1"/>
          </p:cNvPicPr>
          <p:nvPr/>
        </p:nvPicPr>
        <p:blipFill>
          <a:blip r:embed="rId2"/>
          <a:stretch>
            <a:fillRect/>
          </a:stretch>
        </p:blipFill>
        <p:spPr>
          <a:xfrm>
            <a:off x="807307" y="1339585"/>
            <a:ext cx="3369277" cy="2276539"/>
          </a:xfrm>
          <a:prstGeom prst="rect">
            <a:avLst/>
          </a:prstGeom>
        </p:spPr>
      </p:pic>
      <p:pic>
        <p:nvPicPr>
          <p:cNvPr id="7" name="Picture 6" descr="A graph of a frequency&#10;&#10;AI-generated content may be incorrect.">
            <a:extLst>
              <a:ext uri="{FF2B5EF4-FFF2-40B4-BE49-F238E27FC236}">
                <a16:creationId xmlns:a16="http://schemas.microsoft.com/office/drawing/2014/main" id="{B0084A27-4362-EBD9-4BEC-8365BA6810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8037" y="3632231"/>
            <a:ext cx="3834050" cy="2739603"/>
          </a:xfrm>
          <a:prstGeom prst="rect">
            <a:avLst/>
          </a:prstGeom>
        </p:spPr>
      </p:pic>
      <p:sp>
        <p:nvSpPr>
          <p:cNvPr id="8" name="TextBox 7">
            <a:extLst>
              <a:ext uri="{FF2B5EF4-FFF2-40B4-BE49-F238E27FC236}">
                <a16:creationId xmlns:a16="http://schemas.microsoft.com/office/drawing/2014/main" id="{35A9BC65-A34E-9EB3-4819-28AA0D969857}"/>
              </a:ext>
            </a:extLst>
          </p:cNvPr>
          <p:cNvSpPr txBox="1"/>
          <p:nvPr/>
        </p:nvSpPr>
        <p:spPr>
          <a:xfrm>
            <a:off x="5527216" y="1704985"/>
            <a:ext cx="5593492" cy="1384995"/>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US" dirty="0"/>
              <a:t>Negligible impact of DN40 flange on longitudinal impedance, no change is expected on the total power loss.</a:t>
            </a:r>
          </a:p>
          <a:p>
            <a:pPr marL="285750" indent="-285750" algn="l">
              <a:buFont typeface="Arial" panose="020B0604020202020204" pitchFamily="34" charset="0"/>
              <a:buChar char="•"/>
            </a:pPr>
            <a:r>
              <a:rPr lang="en-US" dirty="0"/>
              <a:t>IWG recommends the use of a plug with RF contact if the flange remains unused.</a:t>
            </a:r>
            <a:endParaRPr lang="en-GB" dirty="0"/>
          </a:p>
        </p:txBody>
      </p:sp>
      <p:pic>
        <p:nvPicPr>
          <p:cNvPr id="6" name="Picture 5">
            <a:extLst>
              <a:ext uri="{FF2B5EF4-FFF2-40B4-BE49-F238E27FC236}">
                <a16:creationId xmlns:a16="http://schemas.microsoft.com/office/drawing/2014/main" id="{93E9C630-AE56-CB2A-E2E1-23D8D5DBA605}"/>
              </a:ext>
            </a:extLst>
          </p:cNvPr>
          <p:cNvPicPr>
            <a:picLocks noChangeAspect="1"/>
          </p:cNvPicPr>
          <p:nvPr/>
        </p:nvPicPr>
        <p:blipFill>
          <a:blip r:embed="rId4"/>
          <a:srcRect l="59819" t="61021" r="18935" b="16396"/>
          <a:stretch>
            <a:fillRect/>
          </a:stretch>
        </p:blipFill>
        <p:spPr>
          <a:xfrm>
            <a:off x="9019139" y="3925901"/>
            <a:ext cx="2616815" cy="2067062"/>
          </a:xfrm>
          <a:prstGeom prst="rect">
            <a:avLst/>
          </a:prstGeom>
        </p:spPr>
      </p:pic>
      <p:sp>
        <p:nvSpPr>
          <p:cNvPr id="9" name="TextBox 8">
            <a:extLst>
              <a:ext uri="{FF2B5EF4-FFF2-40B4-BE49-F238E27FC236}">
                <a16:creationId xmlns:a16="http://schemas.microsoft.com/office/drawing/2014/main" id="{B1EF9CDC-CB09-FA5B-FB55-4ADD547ACA49}"/>
              </a:ext>
            </a:extLst>
          </p:cNvPr>
          <p:cNvSpPr txBox="1"/>
          <p:nvPr/>
        </p:nvSpPr>
        <p:spPr>
          <a:xfrm>
            <a:off x="8821920" y="3359705"/>
            <a:ext cx="2108513" cy="553998"/>
          </a:xfrm>
          <a:prstGeom prst="rect">
            <a:avLst/>
          </a:prstGeom>
          <a:noFill/>
        </p:spPr>
        <p:txBody>
          <a:bodyPr wrap="square" lIns="0" tIns="0" rIns="0" bIns="0" rtlCol="0">
            <a:spAutoFit/>
          </a:bodyPr>
          <a:lstStyle/>
          <a:p>
            <a:pPr algn="l"/>
            <a:r>
              <a:rPr lang="en-US" dirty="0"/>
              <a:t>From RF CAS hands-on:</a:t>
            </a:r>
            <a:endParaRPr lang="en-GB" dirty="0"/>
          </a:p>
        </p:txBody>
      </p:sp>
      <p:cxnSp>
        <p:nvCxnSpPr>
          <p:cNvPr id="11" name="Straight Arrow Connector 10">
            <a:extLst>
              <a:ext uri="{FF2B5EF4-FFF2-40B4-BE49-F238E27FC236}">
                <a16:creationId xmlns:a16="http://schemas.microsoft.com/office/drawing/2014/main" id="{F29C1C36-A716-4E30-AE05-F7A781CEE149}"/>
              </a:ext>
            </a:extLst>
          </p:cNvPr>
          <p:cNvCxnSpPr/>
          <p:nvPr/>
        </p:nvCxnSpPr>
        <p:spPr>
          <a:xfrm>
            <a:off x="8821920" y="2998573"/>
            <a:ext cx="569215" cy="3531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8EAC921C-12C3-CDF1-B6DC-EE06B0119EB2}"/>
              </a:ext>
            </a:extLst>
          </p:cNvPr>
          <p:cNvSpPr>
            <a:spLocks noGrp="1"/>
          </p:cNvSpPr>
          <p:nvPr>
            <p:ph type="dt" sz="half" idx="10"/>
          </p:nvPr>
        </p:nvSpPr>
        <p:spPr/>
        <p:txBody>
          <a:bodyPr/>
          <a:lstStyle/>
          <a:p>
            <a:r>
              <a:rPr lang="en-GB"/>
              <a:t>28/10/2025</a:t>
            </a:r>
          </a:p>
        </p:txBody>
      </p:sp>
      <p:sp>
        <p:nvSpPr>
          <p:cNvPr id="10" name="Slide Number Placeholder 9">
            <a:extLst>
              <a:ext uri="{FF2B5EF4-FFF2-40B4-BE49-F238E27FC236}">
                <a16:creationId xmlns:a16="http://schemas.microsoft.com/office/drawing/2014/main" id="{49525711-6360-C9B1-34E3-76EAE0670088}"/>
              </a:ext>
            </a:extLst>
          </p:cNvPr>
          <p:cNvSpPr>
            <a:spLocks noGrp="1"/>
          </p:cNvSpPr>
          <p:nvPr>
            <p:ph type="sldNum" sz="quarter" idx="12"/>
          </p:nvPr>
        </p:nvSpPr>
        <p:spPr/>
        <p:txBody>
          <a:bodyPr/>
          <a:lstStyle/>
          <a:p>
            <a:fld id="{A5C68D9E-EA97-4356-8CC7-78704E3B8415}" type="slidenum">
              <a:rPr lang="en-GB" smtClean="0"/>
              <a:t>6</a:t>
            </a:fld>
            <a:endParaRPr lang="en-GB"/>
          </a:p>
        </p:txBody>
      </p:sp>
    </p:spTree>
    <p:extLst>
      <p:ext uri="{BB962C8B-B14F-4D97-AF65-F5344CB8AC3E}">
        <p14:creationId xmlns:p14="http://schemas.microsoft.com/office/powerpoint/2010/main" val="36699508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F722FBC-AE7A-9328-5CDB-91F6108550C4}"/>
              </a:ext>
            </a:extLst>
          </p:cNvPr>
          <p:cNvSpPr>
            <a:spLocks noGrp="1"/>
          </p:cNvSpPr>
          <p:nvPr>
            <p:ph idx="1"/>
          </p:nvPr>
        </p:nvSpPr>
        <p:spPr>
          <a:xfrm>
            <a:off x="407988" y="1232340"/>
            <a:ext cx="11376024" cy="4608512"/>
          </a:xfrm>
        </p:spPr>
        <p:txBody>
          <a:bodyPr/>
          <a:lstStyle/>
          <a:p>
            <a:r>
              <a:rPr lang="en-US" dirty="0"/>
              <a:t>Adding step in vacuum flange at the two ends of the device.</a:t>
            </a:r>
          </a:p>
          <a:p>
            <a:r>
              <a:rPr lang="en-US" dirty="0"/>
              <a:t>From ECR:</a:t>
            </a:r>
            <a:endParaRPr lang="en-GB" dirty="0"/>
          </a:p>
        </p:txBody>
      </p:sp>
      <p:sp>
        <p:nvSpPr>
          <p:cNvPr id="3" name="Title 2">
            <a:extLst>
              <a:ext uri="{FF2B5EF4-FFF2-40B4-BE49-F238E27FC236}">
                <a16:creationId xmlns:a16="http://schemas.microsoft.com/office/drawing/2014/main" id="{FAA2057E-AFD6-D8A8-9846-D6F1F3B19D53}"/>
              </a:ext>
            </a:extLst>
          </p:cNvPr>
          <p:cNvSpPr>
            <a:spLocks noGrp="1"/>
          </p:cNvSpPr>
          <p:nvPr>
            <p:ph type="title"/>
          </p:nvPr>
        </p:nvSpPr>
        <p:spPr/>
        <p:txBody>
          <a:bodyPr/>
          <a:lstStyle/>
          <a:p>
            <a:r>
              <a:rPr lang="en-US" dirty="0"/>
              <a:t>Integration of BWS prototype</a:t>
            </a:r>
            <a:endParaRPr lang="en-GB" dirty="0"/>
          </a:p>
        </p:txBody>
      </p:sp>
      <p:pic>
        <p:nvPicPr>
          <p:cNvPr id="5" name="Picture 4">
            <a:extLst>
              <a:ext uri="{FF2B5EF4-FFF2-40B4-BE49-F238E27FC236}">
                <a16:creationId xmlns:a16="http://schemas.microsoft.com/office/drawing/2014/main" id="{4B1AE9EE-2EE9-F8B4-375B-8FC03E0AD497}"/>
              </a:ext>
            </a:extLst>
          </p:cNvPr>
          <p:cNvPicPr>
            <a:picLocks noChangeAspect="1"/>
          </p:cNvPicPr>
          <p:nvPr/>
        </p:nvPicPr>
        <p:blipFill>
          <a:blip r:embed="rId2"/>
          <a:stretch>
            <a:fillRect/>
          </a:stretch>
        </p:blipFill>
        <p:spPr>
          <a:xfrm>
            <a:off x="149875" y="2159541"/>
            <a:ext cx="4844299" cy="3045972"/>
          </a:xfrm>
          <a:prstGeom prst="rect">
            <a:avLst/>
          </a:prstGeom>
          <a:ln w="28575">
            <a:solidFill>
              <a:schemeClr val="accent1"/>
            </a:solidFill>
          </a:ln>
        </p:spPr>
      </p:pic>
      <p:pic>
        <p:nvPicPr>
          <p:cNvPr id="7" name="Picture 6" descr="A graph of a function&#10;&#10;AI-generated content may be incorrect.">
            <a:extLst>
              <a:ext uri="{FF2B5EF4-FFF2-40B4-BE49-F238E27FC236}">
                <a16:creationId xmlns:a16="http://schemas.microsoft.com/office/drawing/2014/main" id="{A6A86B8E-39F9-538B-1D11-69665AE6F6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0170" y="1872778"/>
            <a:ext cx="4946684" cy="3534630"/>
          </a:xfrm>
          <a:prstGeom prst="rect">
            <a:avLst/>
          </a:prstGeom>
        </p:spPr>
      </p:pic>
      <p:sp>
        <p:nvSpPr>
          <p:cNvPr id="4" name="Date Placeholder 3">
            <a:extLst>
              <a:ext uri="{FF2B5EF4-FFF2-40B4-BE49-F238E27FC236}">
                <a16:creationId xmlns:a16="http://schemas.microsoft.com/office/drawing/2014/main" id="{2323F75B-9DE7-A7E2-9880-8ED2A268645E}"/>
              </a:ext>
            </a:extLst>
          </p:cNvPr>
          <p:cNvSpPr>
            <a:spLocks noGrp="1"/>
          </p:cNvSpPr>
          <p:nvPr>
            <p:ph type="dt" sz="half" idx="10"/>
          </p:nvPr>
        </p:nvSpPr>
        <p:spPr/>
        <p:txBody>
          <a:bodyPr/>
          <a:lstStyle/>
          <a:p>
            <a:r>
              <a:rPr lang="en-GB"/>
              <a:t>28/10/2025</a:t>
            </a:r>
          </a:p>
        </p:txBody>
      </p:sp>
      <p:sp>
        <p:nvSpPr>
          <p:cNvPr id="6" name="Slide Number Placeholder 5">
            <a:extLst>
              <a:ext uri="{FF2B5EF4-FFF2-40B4-BE49-F238E27FC236}">
                <a16:creationId xmlns:a16="http://schemas.microsoft.com/office/drawing/2014/main" id="{B6F59FEB-1FB3-90E0-3A54-BD68867A4DDC}"/>
              </a:ext>
            </a:extLst>
          </p:cNvPr>
          <p:cNvSpPr>
            <a:spLocks noGrp="1"/>
          </p:cNvSpPr>
          <p:nvPr>
            <p:ph type="sldNum" sz="quarter" idx="12"/>
          </p:nvPr>
        </p:nvSpPr>
        <p:spPr/>
        <p:txBody>
          <a:bodyPr/>
          <a:lstStyle/>
          <a:p>
            <a:fld id="{A5C68D9E-EA97-4356-8CC7-78704E3B8415}" type="slidenum">
              <a:rPr lang="en-GB" smtClean="0"/>
              <a:t>7</a:t>
            </a:fld>
            <a:endParaRPr lang="en-GB"/>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94BB193D-D86F-47B2-BC78-01CDA8FF840E}"/>
                  </a:ext>
                </a:extLst>
              </p:cNvPr>
              <p:cNvSpPr txBox="1"/>
              <p:nvPr/>
            </p:nvSpPr>
            <p:spPr>
              <a:xfrm>
                <a:off x="5249096" y="5319890"/>
                <a:ext cx="6671055" cy="671659"/>
              </a:xfrm>
              <a:prstGeom prst="rect">
                <a:avLst/>
              </a:prstGeom>
              <a:noFill/>
            </p:spPr>
            <p:txBody>
              <a:bodyPr wrap="square">
                <a:spAutoFit/>
              </a:bodyPr>
              <a:lstStyle/>
              <a:p>
                <a:pPr algn="l"/>
                <a:r>
                  <a:rPr lang="en-US" dirty="0"/>
                  <a:t>Step in vacuum flange is affecting higher frequency impedance behavior </a:t>
                </a:r>
                <a:r>
                  <a:rPr lang="en-US" dirty="0">
                    <a:sym typeface="Wingdings" panose="05000000000000000000" pitchFamily="2" charset="2"/>
                  </a:rPr>
                  <a:t> for 65 mm diameter, </a:t>
                </a:r>
                <a14:m>
                  <m:oMath xmlns:m="http://schemas.openxmlformats.org/officeDocument/2006/math">
                    <m:sSub>
                      <m:sSubPr>
                        <m:ctrlPr>
                          <a:rPr lang="en-US" b="0" i="1" smtClean="0">
                            <a:latin typeface="Cambria Math" panose="02040503050406030204" pitchFamily="18" charset="0"/>
                            <a:sym typeface="Wingdings" panose="05000000000000000000" pitchFamily="2" charset="2"/>
                          </a:rPr>
                        </m:ctrlPr>
                      </m:sSubPr>
                      <m:e>
                        <m:r>
                          <a:rPr lang="en-US" b="0" i="1" smtClean="0">
                            <a:latin typeface="Cambria Math" panose="02040503050406030204" pitchFamily="18" charset="0"/>
                            <a:sym typeface="Wingdings" panose="05000000000000000000" pitchFamily="2" charset="2"/>
                          </a:rPr>
                          <m:t>𝑓</m:t>
                        </m:r>
                      </m:e>
                      <m:sub>
                        <m:sSub>
                          <m:sSubPr>
                            <m:ctrlPr>
                              <a:rPr lang="en-US" b="0" i="1" smtClean="0">
                                <a:latin typeface="Cambria Math" panose="02040503050406030204" pitchFamily="18" charset="0"/>
                                <a:sym typeface="Wingdings" panose="05000000000000000000" pitchFamily="2" charset="2"/>
                              </a:rPr>
                            </m:ctrlPr>
                          </m:sSubPr>
                          <m:e>
                            <m:r>
                              <a:rPr lang="en-US" b="0" i="1" smtClean="0">
                                <a:latin typeface="Cambria Math" panose="02040503050406030204" pitchFamily="18" charset="0"/>
                                <a:sym typeface="Wingdings" panose="05000000000000000000" pitchFamily="2" charset="2"/>
                              </a:rPr>
                              <m:t>𝑐</m:t>
                            </m:r>
                          </m:e>
                          <m:sub>
                            <m:r>
                              <a:rPr lang="en-US" b="0" i="1" smtClean="0">
                                <a:latin typeface="Cambria Math" panose="02040503050406030204" pitchFamily="18" charset="0"/>
                                <a:sym typeface="Wingdings" panose="05000000000000000000" pitchFamily="2" charset="2"/>
                              </a:rPr>
                              <m:t>𝑇𝑀</m:t>
                            </m:r>
                            <m:r>
                              <a:rPr lang="en-US" b="0" i="1" smtClean="0">
                                <a:latin typeface="Cambria Math" panose="02040503050406030204" pitchFamily="18" charset="0"/>
                                <a:sym typeface="Wingdings" panose="05000000000000000000" pitchFamily="2" charset="2"/>
                              </a:rPr>
                              <m:t>010</m:t>
                            </m:r>
                          </m:sub>
                        </m:sSub>
                      </m:sub>
                    </m:sSub>
                    <m:r>
                      <a:rPr lang="en-US" b="0" i="1" smtClean="0">
                        <a:latin typeface="Cambria Math" panose="02040503050406030204" pitchFamily="18" charset="0"/>
                        <a:sym typeface="Wingdings" panose="05000000000000000000" pitchFamily="2" charset="2"/>
                      </a:rPr>
                      <m:t>=3.5 </m:t>
                    </m:r>
                    <m:r>
                      <a:rPr lang="en-US" b="0" i="1" smtClean="0">
                        <a:latin typeface="Cambria Math" panose="02040503050406030204" pitchFamily="18" charset="0"/>
                        <a:sym typeface="Wingdings" panose="05000000000000000000" pitchFamily="2" charset="2"/>
                      </a:rPr>
                      <m:t>𝐺𝐻𝑧</m:t>
                    </m:r>
                  </m:oMath>
                </a14:m>
                <a:r>
                  <a:rPr lang="en-GB" dirty="0"/>
                  <a:t>.</a:t>
                </a:r>
              </a:p>
            </p:txBody>
          </p:sp>
        </mc:Choice>
        <mc:Fallback xmlns="">
          <p:sp>
            <p:nvSpPr>
              <p:cNvPr id="9" name="TextBox 8">
                <a:extLst>
                  <a:ext uri="{FF2B5EF4-FFF2-40B4-BE49-F238E27FC236}">
                    <a16:creationId xmlns:a16="http://schemas.microsoft.com/office/drawing/2014/main" id="{94BB193D-D86F-47B2-BC78-01CDA8FF840E}"/>
                  </a:ext>
                </a:extLst>
              </p:cNvPr>
              <p:cNvSpPr txBox="1">
                <a:spLocks noRot="1" noChangeAspect="1" noMove="1" noResize="1" noEditPoints="1" noAdjustHandles="1" noChangeArrowheads="1" noChangeShapeType="1" noTextEdit="1"/>
              </p:cNvSpPr>
              <p:nvPr/>
            </p:nvSpPr>
            <p:spPr>
              <a:xfrm>
                <a:off x="5249096" y="5319890"/>
                <a:ext cx="6671055" cy="671659"/>
              </a:xfrm>
              <a:prstGeom prst="rect">
                <a:avLst/>
              </a:prstGeom>
              <a:blipFill>
                <a:blip r:embed="rId4"/>
                <a:stretch>
                  <a:fillRect l="-731" t="-5455" b="-10000"/>
                </a:stretch>
              </a:blipFill>
            </p:spPr>
            <p:txBody>
              <a:bodyPr/>
              <a:lstStyle/>
              <a:p>
                <a:r>
                  <a:rPr lang="en-GB">
                    <a:noFill/>
                  </a:rPr>
                  <a:t> </a:t>
                </a:r>
              </a:p>
            </p:txBody>
          </p:sp>
        </mc:Fallback>
      </mc:AlternateContent>
    </p:spTree>
    <p:extLst>
      <p:ext uri="{BB962C8B-B14F-4D97-AF65-F5344CB8AC3E}">
        <p14:creationId xmlns:p14="http://schemas.microsoft.com/office/powerpoint/2010/main" val="10054436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CAC03B69-881D-E45D-7010-6486421D178B}"/>
                  </a:ext>
                </a:extLst>
              </p:cNvPr>
              <p:cNvSpPr>
                <a:spLocks noGrp="1"/>
              </p:cNvSpPr>
              <p:nvPr>
                <p:ph idx="1"/>
              </p:nvPr>
            </p:nvSpPr>
            <p:spPr>
              <a:xfrm>
                <a:off x="407990" y="1439335"/>
                <a:ext cx="11376024" cy="4608512"/>
              </a:xfrm>
            </p:spPr>
            <p:txBody>
              <a:bodyPr/>
              <a:lstStyle/>
              <a:p>
                <a:pPr marL="342900" lvl="0" indent="-342900">
                  <a:buFont typeface="Arial" panose="020B0604020202020204" pitchFamily="34" charset="0"/>
                  <a:buChar char="•"/>
                </a:pPr>
                <a:r>
                  <a:rPr lang="en-US" dirty="0"/>
                  <a:t>Longitudinal stability assessment (I. Karpov): </a:t>
                </a:r>
              </a:p>
              <a:p>
                <a:pPr marL="666900" lvl="1" indent="-342900">
                  <a:buFont typeface="Arial" panose="020B0604020202020204" pitchFamily="34" charset="0"/>
                  <a:buChar char="•"/>
                </a:pPr>
                <a:r>
                  <a:rPr lang="en-GB" dirty="0"/>
                  <a:t>Contribution to effective longitudinal impedance for one device → effective </a:t>
                </a:r>
                <a14:m>
                  <m:oMath xmlns:m="http://schemas.openxmlformats.org/officeDocument/2006/math">
                    <m:r>
                      <m:rPr>
                        <m:sty m:val="p"/>
                      </m:rPr>
                      <a:rPr lang="en-GB" i="0" dirty="0" smtClean="0">
                        <a:latin typeface="Cambria Math" panose="02040503050406030204" pitchFamily="18" charset="0"/>
                      </a:rPr>
                      <m:t>Im</m:t>
                    </m:r>
                    <m:r>
                      <a:rPr lang="en-GB" i="1" dirty="0" smtClean="0">
                        <a:latin typeface="Cambria Math" panose="02040503050406030204" pitchFamily="18" charset="0"/>
                      </a:rPr>
                      <m:t>𝑍</m:t>
                    </m:r>
                    <m:r>
                      <a:rPr lang="en-GB" i="1" dirty="0">
                        <a:latin typeface="Cambria Math" panose="02040503050406030204" pitchFamily="18" charset="0"/>
                      </a:rPr>
                      <m:t>/</m:t>
                    </m:r>
                    <m:r>
                      <a:rPr lang="en-GB" i="1" dirty="0" smtClean="0">
                        <a:latin typeface="Cambria Math" panose="02040503050406030204" pitchFamily="18" charset="0"/>
                      </a:rPr>
                      <m:t>𝑛</m:t>
                    </m:r>
                    <m:r>
                      <a:rPr lang="en-GB" i="1" dirty="0" smtClean="0">
                        <a:latin typeface="Cambria Math" panose="02040503050406030204" pitchFamily="18" charset="0"/>
                      </a:rPr>
                      <m:t>=0.093 </m:t>
                    </m:r>
                  </m:oMath>
                </a14:m>
                <a:r>
                  <a:rPr lang="en-GB" dirty="0" err="1"/>
                  <a:t>mΩ</a:t>
                </a:r>
                <a:r>
                  <a:rPr lang="en-GB" dirty="0"/>
                  <a:t> (</a:t>
                </a:r>
                <a:r>
                  <a:rPr lang="en-GB" dirty="0">
                    <a:solidFill>
                      <a:srgbClr val="FF0000"/>
                    </a:solidFill>
                  </a:rPr>
                  <a:t>TBC</a:t>
                </a:r>
                <a:r>
                  <a:rPr lang="en-GB" dirty="0"/>
                  <a:t>)</a:t>
                </a:r>
              </a:p>
              <a:p>
                <a:pPr marL="666900" lvl="1" indent="-342900">
                  <a:buFont typeface="Arial" panose="020B0604020202020204" pitchFamily="34" charset="0"/>
                  <a:buChar char="•"/>
                </a:pPr>
                <a:r>
                  <a:rPr lang="en-GB" dirty="0"/>
                  <a:t>Contribution to the machine overall effective longitudinal impedance (%) → 0.125% (</a:t>
                </a:r>
                <a:r>
                  <a:rPr lang="en-GB" dirty="0">
                    <a:solidFill>
                      <a:srgbClr val="FF0000"/>
                    </a:solidFill>
                  </a:rPr>
                  <a:t>TBC</a:t>
                </a:r>
                <a:r>
                  <a:rPr lang="en-GB" dirty="0"/>
                  <a:t>)</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Transverse stability assessment:</a:t>
                </a:r>
              </a:p>
              <a:p>
                <a:pPr marL="342900" indent="-342900">
                  <a:buFont typeface="Arial" panose="020B0604020202020204" pitchFamily="34" charset="0"/>
                  <a:buChar char="•"/>
                </a:pPr>
                <a:endParaRPr lang="en-GB" dirty="0"/>
              </a:p>
            </p:txBody>
          </p:sp>
        </mc:Choice>
        <mc:Fallback xmlns="">
          <p:sp>
            <p:nvSpPr>
              <p:cNvPr id="2" name="Content Placeholder 1">
                <a:extLst>
                  <a:ext uri="{FF2B5EF4-FFF2-40B4-BE49-F238E27FC236}">
                    <a16:creationId xmlns:a16="http://schemas.microsoft.com/office/drawing/2014/main" id="{CAC03B69-881D-E45D-7010-6486421D178B}"/>
                  </a:ext>
                </a:extLst>
              </p:cNvPr>
              <p:cNvSpPr>
                <a:spLocks noGrp="1" noRot="1" noChangeAspect="1" noMove="1" noResize="1" noEditPoints="1" noAdjustHandles="1" noChangeArrowheads="1" noChangeShapeType="1" noTextEdit="1"/>
              </p:cNvSpPr>
              <p:nvPr>
                <p:ph idx="1"/>
              </p:nvPr>
            </p:nvSpPr>
            <p:spPr>
              <a:xfrm>
                <a:off x="407990" y="1439335"/>
                <a:ext cx="11376024" cy="4608512"/>
              </a:xfrm>
              <a:blipFill>
                <a:blip r:embed="rId2"/>
                <a:stretch>
                  <a:fillRect l="-1340" t="-2646"/>
                </a:stretch>
              </a:blipFill>
            </p:spPr>
            <p:txBody>
              <a:bodyPr/>
              <a:lstStyle/>
              <a:p>
                <a:r>
                  <a:rPr lang="en-GB">
                    <a:noFill/>
                  </a:rPr>
                  <a:t> </a:t>
                </a:r>
              </a:p>
            </p:txBody>
          </p:sp>
        </mc:Fallback>
      </mc:AlternateContent>
      <p:sp>
        <p:nvSpPr>
          <p:cNvPr id="3" name="Title 2">
            <a:extLst>
              <a:ext uri="{FF2B5EF4-FFF2-40B4-BE49-F238E27FC236}">
                <a16:creationId xmlns:a16="http://schemas.microsoft.com/office/drawing/2014/main" id="{CD0D9C8E-8329-1AF5-D36F-F153801A2580}"/>
              </a:ext>
            </a:extLst>
          </p:cNvPr>
          <p:cNvSpPr>
            <a:spLocks noGrp="1"/>
          </p:cNvSpPr>
          <p:nvPr>
            <p:ph type="title"/>
          </p:nvPr>
        </p:nvSpPr>
        <p:spPr/>
        <p:txBody>
          <a:bodyPr/>
          <a:lstStyle/>
          <a:p>
            <a:r>
              <a:rPr lang="en-US" dirty="0"/>
              <a:t>Considerations on impedance budget</a:t>
            </a:r>
            <a:endParaRPr lang="en-GB" dirty="0"/>
          </a:p>
        </p:txBody>
      </p:sp>
      <p:pic>
        <p:nvPicPr>
          <p:cNvPr id="5" name="Picture 4">
            <a:extLst>
              <a:ext uri="{FF2B5EF4-FFF2-40B4-BE49-F238E27FC236}">
                <a16:creationId xmlns:a16="http://schemas.microsoft.com/office/drawing/2014/main" id="{C9A2D8AA-3635-19C4-B444-A888D1DDE903}"/>
              </a:ext>
            </a:extLst>
          </p:cNvPr>
          <p:cNvPicPr>
            <a:picLocks noChangeAspect="1"/>
          </p:cNvPicPr>
          <p:nvPr/>
        </p:nvPicPr>
        <p:blipFill>
          <a:blip r:embed="rId3"/>
          <a:stretch>
            <a:fillRect/>
          </a:stretch>
        </p:blipFill>
        <p:spPr>
          <a:xfrm>
            <a:off x="5249323" y="2793931"/>
            <a:ext cx="6534687" cy="3576069"/>
          </a:xfrm>
          <a:prstGeom prst="rect">
            <a:avLst/>
          </a:prstGeom>
          <a:ln w="12700">
            <a:solidFill>
              <a:schemeClr val="accent1"/>
            </a:solidFill>
          </a:ln>
        </p:spPr>
      </p:pic>
      <p:sp>
        <p:nvSpPr>
          <p:cNvPr id="6" name="TextBox 5">
            <a:extLst>
              <a:ext uri="{FF2B5EF4-FFF2-40B4-BE49-F238E27FC236}">
                <a16:creationId xmlns:a16="http://schemas.microsoft.com/office/drawing/2014/main" id="{D3677D12-C0BC-6C74-5094-19248A48609A}"/>
              </a:ext>
            </a:extLst>
          </p:cNvPr>
          <p:cNvSpPr txBox="1"/>
          <p:nvPr/>
        </p:nvSpPr>
        <p:spPr>
          <a:xfrm>
            <a:off x="9242853" y="6141908"/>
            <a:ext cx="2446638" cy="215444"/>
          </a:xfrm>
          <a:prstGeom prst="rect">
            <a:avLst/>
          </a:prstGeom>
          <a:noFill/>
        </p:spPr>
        <p:txBody>
          <a:bodyPr wrap="square" lIns="0" tIns="0" rIns="0" bIns="0" rtlCol="0">
            <a:spAutoFit/>
          </a:bodyPr>
          <a:lstStyle/>
          <a:p>
            <a:pPr algn="l"/>
            <a:r>
              <a:rPr lang="en-US" sz="1400" dirty="0"/>
              <a:t>Courtesy of C. Antuono</a:t>
            </a:r>
            <a:endParaRPr lang="en-GB" sz="1400" dirty="0"/>
          </a:p>
        </p:txBody>
      </p:sp>
      <p:sp>
        <p:nvSpPr>
          <p:cNvPr id="7" name="Date Placeholder 6">
            <a:extLst>
              <a:ext uri="{FF2B5EF4-FFF2-40B4-BE49-F238E27FC236}">
                <a16:creationId xmlns:a16="http://schemas.microsoft.com/office/drawing/2014/main" id="{17DC4A9C-72EB-8DA2-743C-0023C2BA3072}"/>
              </a:ext>
            </a:extLst>
          </p:cNvPr>
          <p:cNvSpPr>
            <a:spLocks noGrp="1"/>
          </p:cNvSpPr>
          <p:nvPr>
            <p:ph type="dt" sz="half" idx="10"/>
          </p:nvPr>
        </p:nvSpPr>
        <p:spPr/>
        <p:txBody>
          <a:bodyPr/>
          <a:lstStyle/>
          <a:p>
            <a:r>
              <a:rPr lang="en-GB"/>
              <a:t>28/10/2025</a:t>
            </a:r>
          </a:p>
        </p:txBody>
      </p:sp>
      <p:sp>
        <p:nvSpPr>
          <p:cNvPr id="8" name="Slide Number Placeholder 7">
            <a:extLst>
              <a:ext uri="{FF2B5EF4-FFF2-40B4-BE49-F238E27FC236}">
                <a16:creationId xmlns:a16="http://schemas.microsoft.com/office/drawing/2014/main" id="{EBB47F9B-E987-201D-3EBF-CE2A175FA19F}"/>
              </a:ext>
            </a:extLst>
          </p:cNvPr>
          <p:cNvSpPr>
            <a:spLocks noGrp="1"/>
          </p:cNvSpPr>
          <p:nvPr>
            <p:ph type="sldNum" sz="quarter" idx="12"/>
          </p:nvPr>
        </p:nvSpPr>
        <p:spPr/>
        <p:txBody>
          <a:bodyPr/>
          <a:lstStyle/>
          <a:p>
            <a:fld id="{A5C68D9E-EA97-4356-8CC7-78704E3B8415}" type="slidenum">
              <a:rPr lang="en-GB" smtClean="0"/>
              <a:t>8</a:t>
            </a:fld>
            <a:endParaRPr lang="en-GB"/>
          </a:p>
        </p:txBody>
      </p:sp>
    </p:spTree>
    <p:extLst>
      <p:ext uri="{BB962C8B-B14F-4D97-AF65-F5344CB8AC3E}">
        <p14:creationId xmlns:p14="http://schemas.microsoft.com/office/powerpoint/2010/main" val="3164085249"/>
      </p:ext>
    </p:extLst>
  </p:cSld>
  <p:clrMapOvr>
    <a:masterClrMapping/>
  </p:clrMapOvr>
</p:sld>
</file>

<file path=ppt/theme/theme1.xml><?xml version="1.0" encoding="utf-8"?>
<a:theme xmlns:a="http://schemas.openxmlformats.org/drawingml/2006/main" name="CERN">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id="{2E8A7DEA-5741-408E-AF73-9F47F306AE00}" vid="{E133AB0C-A175-491E-9BF9-CABF655DB0F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CERN</Template>
  <TotalTime>452</TotalTime>
  <Words>975</Words>
  <Application>Microsoft Office PowerPoint</Application>
  <PresentationFormat>Widescreen</PresentationFormat>
  <Paragraphs>104</Paragraphs>
  <Slides>8</Slides>
  <Notes>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8</vt:i4>
      </vt:variant>
    </vt:vector>
  </HeadingPairs>
  <TitlesOfParts>
    <vt:vector size="18" baseType="lpstr">
      <vt:lpstr>Aptos</vt:lpstr>
      <vt:lpstr>Arial</vt:lpstr>
      <vt:lpstr>Calibri</vt:lpstr>
      <vt:lpstr>Calibri Light</vt:lpstr>
      <vt:lpstr>Cambria</vt:lpstr>
      <vt:lpstr>Cambria Math</vt:lpstr>
      <vt:lpstr>Verdana</vt:lpstr>
      <vt:lpstr>Wingdings</vt:lpstr>
      <vt:lpstr>CERN</vt:lpstr>
      <vt:lpstr>Office Theme</vt:lpstr>
      <vt:lpstr>LHC Beam Wire Scanner impedance comment to ECR</vt:lpstr>
      <vt:lpstr>Comment from the Impedance Working Group (IWG)</vt:lpstr>
      <vt:lpstr>Impedance assessment overview</vt:lpstr>
      <vt:lpstr>References to LHC BWS talks in IWG</vt:lpstr>
      <vt:lpstr>Recap on impedance study</vt:lpstr>
      <vt:lpstr>Recap on impedance study</vt:lpstr>
      <vt:lpstr>Integration of BWS prototype</vt:lpstr>
      <vt:lpstr>Considerations on impedance budget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Michela Neroni</dc:creator>
  <cp:lastModifiedBy>Michela Neroni</cp:lastModifiedBy>
  <cp:revision>21</cp:revision>
  <dcterms:created xsi:type="dcterms:W3CDTF">2025-10-27T08:48:32Z</dcterms:created>
  <dcterms:modified xsi:type="dcterms:W3CDTF">2025-10-28T15:10:50Z</dcterms:modified>
</cp:coreProperties>
</file>