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handoutMasterIdLst>
    <p:handoutMasterId r:id="rId24"/>
  </p:handoutMasterIdLst>
  <p:sldIdLst>
    <p:sldId id="418" r:id="rId5"/>
    <p:sldId id="528" r:id="rId6"/>
    <p:sldId id="531" r:id="rId7"/>
    <p:sldId id="524" r:id="rId8"/>
    <p:sldId id="614" r:id="rId9"/>
    <p:sldId id="621" r:id="rId10"/>
    <p:sldId id="613" r:id="rId11"/>
    <p:sldId id="622" r:id="rId12"/>
    <p:sldId id="623" r:id="rId13"/>
    <p:sldId id="624" r:id="rId14"/>
    <p:sldId id="625" r:id="rId15"/>
    <p:sldId id="616" r:id="rId16"/>
    <p:sldId id="626" r:id="rId17"/>
    <p:sldId id="620" r:id="rId18"/>
    <p:sldId id="615" r:id="rId19"/>
    <p:sldId id="607" r:id="rId20"/>
    <p:sldId id="602" r:id="rId21"/>
    <p:sldId id="627" r:id="rId22"/>
  </p:sldIdLst>
  <p:sldSz cx="12192000" cy="6858000"/>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B7A1FB5-7F72-49C7-A341-DC289DFDA632}">
          <p14:sldIdLst/>
        </p14:section>
        <p14:section name="Main" id="{F76065CD-E29F-49CA-99D3-B6E1D0F246DD}">
          <p14:sldIdLst>
            <p14:sldId id="418"/>
            <p14:sldId id="528"/>
            <p14:sldId id="531"/>
            <p14:sldId id="524"/>
            <p14:sldId id="614"/>
            <p14:sldId id="621"/>
            <p14:sldId id="613"/>
            <p14:sldId id="622"/>
            <p14:sldId id="623"/>
            <p14:sldId id="624"/>
            <p14:sldId id="625"/>
            <p14:sldId id="616"/>
            <p14:sldId id="626"/>
            <p14:sldId id="620"/>
            <p14:sldId id="615"/>
            <p14:sldId id="607"/>
            <p14:sldId id="602"/>
            <p14:sldId id="62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 Alexander Berkowitz Zamora" initials="DABZ" lastIdx="2" clrIdx="0">
    <p:extLst>
      <p:ext uri="{19B8F6BF-5375-455C-9EA6-DF929625EA0E}">
        <p15:presenceInfo xmlns:p15="http://schemas.microsoft.com/office/powerpoint/2012/main" userId="S-1-5-21-1526224874-1540688658-1361462980-11742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6283"/>
    <a:srgbClr val="E5F4FF"/>
    <a:srgbClr val="FFFFCD"/>
    <a:srgbClr val="FFFF8F"/>
    <a:srgbClr val="FFB3B3"/>
    <a:srgbClr val="D2ECB6"/>
    <a:srgbClr val="E6E6E6"/>
    <a:srgbClr val="00AFE6"/>
    <a:srgbClr val="64BCD9"/>
    <a:srgbClr val="D3E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66" autoAdjust="0"/>
  </p:normalViewPr>
  <p:slideViewPr>
    <p:cSldViewPr snapToGrid="0" snapToObjects="1" showGuides="1">
      <p:cViewPr>
        <p:scale>
          <a:sx n="100" d="100"/>
          <a:sy n="100" d="100"/>
        </p:scale>
        <p:origin x="1548" y="134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73" d="100"/>
          <a:sy n="73" d="100"/>
        </p:scale>
        <p:origin x="265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oleObject" Target="file:///E:\Work\1.%20-%20Project\9.%20-%20HL-LHC\D2%20Quench\D2%20Quench%20v8.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dirty="0"/>
              <a:t>WPU</a:t>
            </a:r>
            <a:r>
              <a:rPr lang="en-US" sz="1200" baseline="0" dirty="0"/>
              <a:t> Flow</a:t>
            </a:r>
            <a:r>
              <a:rPr lang="en-US" sz="1200" dirty="0"/>
              <a:t> v Level (@ 30W &amp; 20 mbar)</a:t>
            </a:r>
          </a:p>
        </c:rich>
      </c:tx>
      <c:layout>
        <c:manualLayout>
          <c:xMode val="edge"/>
          <c:yMode val="edge"/>
          <c:x val="0.28646522309711292"/>
          <c:y val="6.4965197215777259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1"/>
          <c:order val="0"/>
          <c:tx>
            <c:strRef>
              <c:f>'D2- Sept 2025 (with AC)'!$S$57</c:f>
              <c:strCache>
                <c:ptCount val="1"/>
                <c:pt idx="0">
                  <c:v>Pumping flow (g/s)</c:v>
                </c:pt>
              </c:strCache>
            </c:strRef>
          </c:tx>
          <c:spPr>
            <a:ln w="28575" cap="rnd">
              <a:solidFill>
                <a:srgbClr val="00B050"/>
              </a:solidFill>
              <a:round/>
            </a:ln>
            <a:effectLst/>
          </c:spPr>
          <c:marker>
            <c:symbol val="none"/>
          </c:marker>
          <c:cat>
            <c:numRef>
              <c:f>'D2- Sept 2025 (with AC)'!$R$58:$R$60</c:f>
              <c:numCache>
                <c:formatCode>General</c:formatCode>
                <c:ptCount val="3"/>
                <c:pt idx="0">
                  <c:v>120</c:v>
                </c:pt>
                <c:pt idx="1">
                  <c:v>140</c:v>
                </c:pt>
                <c:pt idx="2">
                  <c:v>190</c:v>
                </c:pt>
              </c:numCache>
            </c:numRef>
          </c:cat>
          <c:val>
            <c:numRef>
              <c:f>'D2- Sept 2025 (with AC)'!$S$58:$S$60</c:f>
              <c:numCache>
                <c:formatCode>General</c:formatCode>
                <c:ptCount val="3"/>
                <c:pt idx="0">
                  <c:v>7.5</c:v>
                </c:pt>
                <c:pt idx="1">
                  <c:v>7.6</c:v>
                </c:pt>
                <c:pt idx="2">
                  <c:v>7.3</c:v>
                </c:pt>
              </c:numCache>
            </c:numRef>
          </c:val>
          <c:smooth val="0"/>
          <c:extLst>
            <c:ext xmlns:c16="http://schemas.microsoft.com/office/drawing/2014/chart" uri="{C3380CC4-5D6E-409C-BE32-E72D297353CC}">
              <c16:uniqueId val="{00000000-CAF2-4D25-A599-E931EFD982D3}"/>
            </c:ext>
          </c:extLst>
        </c:ser>
        <c:dLbls>
          <c:showLegendKey val="0"/>
          <c:showVal val="0"/>
          <c:showCatName val="0"/>
          <c:showSerName val="0"/>
          <c:showPercent val="0"/>
          <c:showBubbleSize val="0"/>
        </c:dLbls>
        <c:smooth val="0"/>
        <c:axId val="234774255"/>
        <c:axId val="240247071"/>
      </c:lineChart>
      <c:catAx>
        <c:axId val="234774255"/>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LT140 (LHe</a:t>
                </a:r>
                <a:r>
                  <a:rPr lang="en-US" baseline="0"/>
                  <a:t> level in exchanger in mm)</a:t>
                </a:r>
                <a:endParaRPr lang="en-US"/>
              </a:p>
            </c:rich>
          </c:tx>
          <c:layout>
            <c:manualLayout>
              <c:xMode val="edge"/>
              <c:yMode val="edge"/>
              <c:x val="0.32245207899733214"/>
              <c:y val="0.86969764510294678"/>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1587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0247071"/>
        <c:crosses val="autoZero"/>
        <c:auto val="1"/>
        <c:lblAlgn val="ctr"/>
        <c:lblOffset val="100"/>
        <c:noMultiLvlLbl val="0"/>
      </c:catAx>
      <c:valAx>
        <c:axId val="240247071"/>
        <c:scaling>
          <c:orientation val="minMax"/>
          <c:max val="8"/>
          <c:min val="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Pumping flow (g/s)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15875">
            <a:solidFill>
              <a:sysClr val="windowText" lastClr="000000"/>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477425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dirty="0"/>
              <a:t>WPU Flow</a:t>
            </a:r>
            <a:r>
              <a:rPr lang="en-US" sz="1200" baseline="0" dirty="0"/>
              <a:t> v Heater Power (</a:t>
            </a:r>
            <a:r>
              <a:rPr lang="en-US" sz="1200" dirty="0"/>
              <a:t>@ 20 mbar &amp; 190mm Level)</a:t>
            </a:r>
          </a:p>
        </c:rich>
      </c:tx>
      <c:layout>
        <c:manualLayout>
          <c:xMode val="edge"/>
          <c:yMode val="edge"/>
          <c:x val="0.27712688585682516"/>
          <c:y val="5.5555555555555552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528569945411924"/>
          <c:y val="0.16041666666666668"/>
          <c:w val="0.84417994940084262"/>
          <c:h val="0.66216061533974924"/>
        </c:manualLayout>
      </c:layout>
      <c:lineChart>
        <c:grouping val="stacked"/>
        <c:varyColors val="0"/>
        <c:ser>
          <c:idx val="1"/>
          <c:order val="0"/>
          <c:tx>
            <c:strRef>
              <c:f>'D2- Sept 2025 (with AC)'!$N$57</c:f>
              <c:strCache>
                <c:ptCount val="1"/>
                <c:pt idx="0">
                  <c:v>Pumping flow (g/s)</c:v>
                </c:pt>
              </c:strCache>
            </c:strRef>
          </c:tx>
          <c:spPr>
            <a:ln w="28575" cap="rnd">
              <a:solidFill>
                <a:srgbClr val="00B050"/>
              </a:solidFill>
              <a:round/>
            </a:ln>
            <a:effectLst/>
          </c:spPr>
          <c:marker>
            <c:symbol val="none"/>
          </c:marker>
          <c:cat>
            <c:numRef>
              <c:f>'D2- Sept 2025 (with AC)'!$M$58:$M$61</c:f>
              <c:numCache>
                <c:formatCode>General</c:formatCode>
                <c:ptCount val="4"/>
                <c:pt idx="0">
                  <c:v>30</c:v>
                </c:pt>
                <c:pt idx="1">
                  <c:v>50</c:v>
                </c:pt>
                <c:pt idx="2">
                  <c:v>80</c:v>
                </c:pt>
                <c:pt idx="3">
                  <c:v>100</c:v>
                </c:pt>
              </c:numCache>
            </c:numRef>
          </c:cat>
          <c:val>
            <c:numRef>
              <c:f>'D2- Sept 2025 (with AC)'!$N$58:$N$61</c:f>
              <c:numCache>
                <c:formatCode>General</c:formatCode>
                <c:ptCount val="4"/>
                <c:pt idx="0">
                  <c:v>7.3</c:v>
                </c:pt>
                <c:pt idx="1">
                  <c:v>8.1999999999999993</c:v>
                </c:pt>
                <c:pt idx="2">
                  <c:v>10.199999999999999</c:v>
                </c:pt>
                <c:pt idx="3">
                  <c:v>11</c:v>
                </c:pt>
              </c:numCache>
            </c:numRef>
          </c:val>
          <c:smooth val="0"/>
          <c:extLst>
            <c:ext xmlns:c16="http://schemas.microsoft.com/office/drawing/2014/chart" uri="{C3380CC4-5D6E-409C-BE32-E72D297353CC}">
              <c16:uniqueId val="{00000000-874D-4A2B-89AB-F451FCC74F96}"/>
            </c:ext>
          </c:extLst>
        </c:ser>
        <c:dLbls>
          <c:showLegendKey val="0"/>
          <c:showVal val="0"/>
          <c:showCatName val="0"/>
          <c:showSerName val="0"/>
          <c:showPercent val="0"/>
          <c:showBubbleSize val="0"/>
        </c:dLbls>
        <c:smooth val="0"/>
        <c:axId val="435148831"/>
        <c:axId val="435150751"/>
      </c:lineChart>
      <c:catAx>
        <c:axId val="435148831"/>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Heating power (W)</a:t>
                </a:r>
              </a:p>
            </c:rich>
          </c:tx>
          <c:layout>
            <c:manualLayout>
              <c:xMode val="edge"/>
              <c:yMode val="edge"/>
              <c:x val="0.43436151386916233"/>
              <c:y val="0.90532073912807975"/>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1587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5150751"/>
        <c:crosses val="autoZero"/>
        <c:auto val="1"/>
        <c:lblAlgn val="ctr"/>
        <c:lblOffset val="100"/>
        <c:noMultiLvlLbl val="0"/>
      </c:catAx>
      <c:valAx>
        <c:axId val="435150751"/>
        <c:scaling>
          <c:orientation val="minMax"/>
          <c:min val="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Pumping  Flow (g/s)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15875">
            <a:solidFill>
              <a:sysClr val="windowText" lastClr="000000"/>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5148831"/>
        <c:crosses val="autoZero"/>
        <c:crossBetween val="between"/>
      </c:valAx>
      <c:spPr>
        <a:noFill/>
        <a:ln>
          <a:noFill/>
        </a:ln>
        <a:effectLst/>
      </c:spPr>
    </c:plotArea>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Magnet Temp.</a:t>
            </a:r>
            <a:r>
              <a:rPr lang="en-US" baseline="0" dirty="0"/>
              <a:t> v LHe Level</a:t>
            </a:r>
            <a:r>
              <a:rPr lang="en-US" dirty="0"/>
              <a:t> </a:t>
            </a:r>
            <a:r>
              <a:rPr lang="en-US" baseline="0" dirty="0"/>
              <a:t> (LT140)</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363577163956753"/>
          <c:y val="0.1548362517795504"/>
          <c:w val="0.82599969309431787"/>
          <c:h val="0.56307061893675014"/>
        </c:manualLayout>
      </c:layout>
      <c:lineChart>
        <c:grouping val="standard"/>
        <c:varyColors val="0"/>
        <c:ser>
          <c:idx val="1"/>
          <c:order val="0"/>
          <c:tx>
            <c:strRef>
              <c:f>'D2- Sept 2025 (with AC)'!$F$85</c:f>
              <c:strCache>
                <c:ptCount val="1"/>
                <c:pt idx="0">
                  <c:v>T=f(LT) @ 30W &amp; 30 mbar</c:v>
                </c:pt>
              </c:strCache>
            </c:strRef>
          </c:tx>
          <c:spPr>
            <a:ln w="28575" cap="rnd">
              <a:solidFill>
                <a:schemeClr val="accent2"/>
              </a:solidFill>
              <a:round/>
            </a:ln>
            <a:effectLst/>
          </c:spPr>
          <c:marker>
            <c:symbol val="none"/>
          </c:marker>
          <c:cat>
            <c:numRef>
              <c:f>'D2- Sept 2025 (with AC)'!$E$86:$E$96</c:f>
              <c:numCache>
                <c:formatCode>General</c:formatCode>
                <c:ptCount val="11"/>
                <c:pt idx="0">
                  <c:v>190</c:v>
                </c:pt>
                <c:pt idx="1">
                  <c:v>160</c:v>
                </c:pt>
                <c:pt idx="2">
                  <c:v>140</c:v>
                </c:pt>
                <c:pt idx="3">
                  <c:v>130</c:v>
                </c:pt>
                <c:pt idx="4">
                  <c:v>120</c:v>
                </c:pt>
                <c:pt idx="5">
                  <c:v>100</c:v>
                </c:pt>
                <c:pt idx="6">
                  <c:v>90</c:v>
                </c:pt>
                <c:pt idx="7">
                  <c:v>80</c:v>
                </c:pt>
                <c:pt idx="8">
                  <c:v>70</c:v>
                </c:pt>
                <c:pt idx="9">
                  <c:v>60</c:v>
                </c:pt>
                <c:pt idx="10">
                  <c:v>50</c:v>
                </c:pt>
              </c:numCache>
            </c:numRef>
          </c:cat>
          <c:val>
            <c:numRef>
              <c:f>'D2- Sept 2025 (with AC)'!$F$86:$F$96</c:f>
              <c:numCache>
                <c:formatCode>General</c:formatCode>
                <c:ptCount val="11"/>
                <c:pt idx="0">
                  <c:v>2.0499999999999998</c:v>
                </c:pt>
                <c:pt idx="1">
                  <c:v>2.0499999999999998</c:v>
                </c:pt>
                <c:pt idx="2">
                  <c:v>2.0499999999999998</c:v>
                </c:pt>
                <c:pt idx="3">
                  <c:v>2.0499999999999998</c:v>
                </c:pt>
                <c:pt idx="4">
                  <c:v>2.0499999999999998</c:v>
                </c:pt>
                <c:pt idx="5">
                  <c:v>2.0499999999999998</c:v>
                </c:pt>
                <c:pt idx="6">
                  <c:v>2.06</c:v>
                </c:pt>
                <c:pt idx="7">
                  <c:v>2.0699999999999998</c:v>
                </c:pt>
                <c:pt idx="8">
                  <c:v>2.0699999999999998</c:v>
                </c:pt>
              </c:numCache>
            </c:numRef>
          </c:val>
          <c:smooth val="0"/>
          <c:extLst>
            <c:ext xmlns:c16="http://schemas.microsoft.com/office/drawing/2014/chart" uri="{C3380CC4-5D6E-409C-BE32-E72D297353CC}">
              <c16:uniqueId val="{00000000-F166-4185-A60B-36E0FB1C52C5}"/>
            </c:ext>
          </c:extLst>
        </c:ser>
        <c:ser>
          <c:idx val="2"/>
          <c:order val="1"/>
          <c:tx>
            <c:strRef>
              <c:f>'D2- Sept 2025 (with AC)'!$G$85</c:f>
              <c:strCache>
                <c:ptCount val="1"/>
                <c:pt idx="0">
                  <c:v>T=f(LT) @ 30W &amp; 20 mbar</c:v>
                </c:pt>
              </c:strCache>
            </c:strRef>
          </c:tx>
          <c:spPr>
            <a:ln w="28575" cap="rnd">
              <a:solidFill>
                <a:srgbClr val="00B050"/>
              </a:solidFill>
              <a:round/>
            </a:ln>
            <a:effectLst/>
          </c:spPr>
          <c:marker>
            <c:symbol val="none"/>
          </c:marker>
          <c:cat>
            <c:numRef>
              <c:f>'D2- Sept 2025 (with AC)'!$E$86:$E$96</c:f>
              <c:numCache>
                <c:formatCode>General</c:formatCode>
                <c:ptCount val="11"/>
                <c:pt idx="0">
                  <c:v>190</c:v>
                </c:pt>
                <c:pt idx="1">
                  <c:v>160</c:v>
                </c:pt>
                <c:pt idx="2">
                  <c:v>140</c:v>
                </c:pt>
                <c:pt idx="3">
                  <c:v>130</c:v>
                </c:pt>
                <c:pt idx="4">
                  <c:v>120</c:v>
                </c:pt>
                <c:pt idx="5">
                  <c:v>100</c:v>
                </c:pt>
                <c:pt idx="6">
                  <c:v>90</c:v>
                </c:pt>
                <c:pt idx="7">
                  <c:v>80</c:v>
                </c:pt>
                <c:pt idx="8">
                  <c:v>70</c:v>
                </c:pt>
                <c:pt idx="9">
                  <c:v>60</c:v>
                </c:pt>
                <c:pt idx="10">
                  <c:v>50</c:v>
                </c:pt>
              </c:numCache>
            </c:numRef>
          </c:cat>
          <c:val>
            <c:numRef>
              <c:f>'D2- Sept 2025 (with AC)'!$G$86:$G$96</c:f>
              <c:numCache>
                <c:formatCode>General</c:formatCode>
                <c:ptCount val="11"/>
                <c:pt idx="0">
                  <c:v>1.93</c:v>
                </c:pt>
                <c:pt idx="1">
                  <c:v>1.93</c:v>
                </c:pt>
                <c:pt idx="2">
                  <c:v>1.93</c:v>
                </c:pt>
                <c:pt idx="3">
                  <c:v>1.93</c:v>
                </c:pt>
                <c:pt idx="4">
                  <c:v>1.93</c:v>
                </c:pt>
                <c:pt idx="5">
                  <c:v>1.92</c:v>
                </c:pt>
                <c:pt idx="6">
                  <c:v>1.94</c:v>
                </c:pt>
                <c:pt idx="7">
                  <c:v>1.94</c:v>
                </c:pt>
                <c:pt idx="8">
                  <c:v>1.97</c:v>
                </c:pt>
                <c:pt idx="9">
                  <c:v>2.04</c:v>
                </c:pt>
                <c:pt idx="10">
                  <c:v>2.06</c:v>
                </c:pt>
              </c:numCache>
            </c:numRef>
          </c:val>
          <c:smooth val="0"/>
          <c:extLst>
            <c:ext xmlns:c16="http://schemas.microsoft.com/office/drawing/2014/chart" uri="{C3380CC4-5D6E-409C-BE32-E72D297353CC}">
              <c16:uniqueId val="{00000001-F166-4185-A60B-36E0FB1C52C5}"/>
            </c:ext>
          </c:extLst>
        </c:ser>
        <c:ser>
          <c:idx val="0"/>
          <c:order val="2"/>
          <c:tx>
            <c:strRef>
              <c:f>'D2- Sept 2025 (with AC)'!$H$85</c:f>
              <c:strCache>
                <c:ptCount val="1"/>
                <c:pt idx="0">
                  <c:v>T=f(LT) @ 50W &amp; 20 mbar</c:v>
                </c:pt>
              </c:strCache>
            </c:strRef>
          </c:tx>
          <c:spPr>
            <a:ln w="28575" cap="rnd">
              <a:solidFill>
                <a:schemeClr val="accent1"/>
              </a:solidFill>
              <a:round/>
            </a:ln>
            <a:effectLst/>
          </c:spPr>
          <c:marker>
            <c:symbol val="none"/>
          </c:marker>
          <c:val>
            <c:numRef>
              <c:f>'D2- Sept 2025 (with AC)'!$H$86:$H$96</c:f>
              <c:numCache>
                <c:formatCode>General</c:formatCode>
                <c:ptCount val="11"/>
                <c:pt idx="0">
                  <c:v>1.95</c:v>
                </c:pt>
                <c:pt idx="1">
                  <c:v>1.95</c:v>
                </c:pt>
                <c:pt idx="2">
                  <c:v>1.95</c:v>
                </c:pt>
                <c:pt idx="3">
                  <c:v>1.95</c:v>
                </c:pt>
                <c:pt idx="4">
                  <c:v>1.95</c:v>
                </c:pt>
                <c:pt idx="5">
                  <c:v>1.95</c:v>
                </c:pt>
              </c:numCache>
            </c:numRef>
          </c:val>
          <c:smooth val="0"/>
          <c:extLst>
            <c:ext xmlns:c16="http://schemas.microsoft.com/office/drawing/2014/chart" uri="{C3380CC4-5D6E-409C-BE32-E72D297353CC}">
              <c16:uniqueId val="{00000002-F166-4185-A60B-36E0FB1C52C5}"/>
            </c:ext>
          </c:extLst>
        </c:ser>
        <c:dLbls>
          <c:showLegendKey val="0"/>
          <c:showVal val="0"/>
          <c:showCatName val="0"/>
          <c:showSerName val="0"/>
          <c:showPercent val="0"/>
          <c:showBubbleSize val="0"/>
        </c:dLbls>
        <c:smooth val="0"/>
        <c:axId val="494859919"/>
        <c:axId val="494863279"/>
      </c:lineChart>
      <c:catAx>
        <c:axId val="494859919"/>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LT140</a:t>
                </a:r>
                <a:r>
                  <a:rPr lang="en-US" baseline="0"/>
                  <a:t> (mm)</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1587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4863279"/>
        <c:crosses val="autoZero"/>
        <c:auto val="1"/>
        <c:lblAlgn val="ctr"/>
        <c:lblOffset val="100"/>
        <c:noMultiLvlLbl val="0"/>
      </c:catAx>
      <c:valAx>
        <c:axId val="494863279"/>
        <c:scaling>
          <c:orientation val="minMax"/>
          <c:max val="2.1"/>
          <c:min val="1.9"/>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Magnet Temperature (K)</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15875">
            <a:solidFill>
              <a:sysClr val="windowText" lastClr="000000"/>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4859919"/>
        <c:crosses val="autoZero"/>
        <c:crossBetween val="between"/>
      </c:valAx>
      <c:spPr>
        <a:noFill/>
        <a:ln>
          <a:noFill/>
        </a:ln>
        <a:effectLst/>
      </c:spPr>
    </c:plotArea>
    <c:legend>
      <c:legendPos val="b"/>
      <c:layout>
        <c:manualLayout>
          <c:xMode val="edge"/>
          <c:yMode val="edge"/>
          <c:x val="3.9341091758278303E-2"/>
          <c:y val="0.85003522120990693"/>
          <c:w val="0.92683864107728242"/>
          <c:h val="0.1495382721341126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7047263179051903E-2"/>
          <c:y val="3.0555555555555555E-2"/>
          <c:w val="0.89769402896458772"/>
          <c:h val="0.83931036745406828"/>
        </c:manualLayout>
      </c:layout>
      <c:scatterChart>
        <c:scatterStyle val="lineMarker"/>
        <c:varyColors val="0"/>
        <c:ser>
          <c:idx val="0"/>
          <c:order val="0"/>
          <c:tx>
            <c:strRef>
              <c:f>'D2 Quench'!$EH$12</c:f>
              <c:strCache>
                <c:ptCount val="1"/>
                <c:pt idx="0">
                  <c:v>vL</c:v>
                </c:pt>
              </c:strCache>
            </c:strRef>
          </c:tx>
          <c:spPr>
            <a:ln w="19050" cap="rnd">
              <a:solidFill>
                <a:schemeClr val="accent1"/>
              </a:solidFill>
              <a:round/>
            </a:ln>
            <a:effectLst/>
          </c:spPr>
          <c:marker>
            <c:symbol val="none"/>
          </c:marker>
          <c:xVal>
            <c:numRef>
              <c:f>'D2 Quench'!$EH$14:$EH$240</c:f>
              <c:numCache>
                <c:formatCode>General</c:formatCode>
                <c:ptCount val="227"/>
                <c:pt idx="0">
                  <c:v>6.8814387564270409E-3</c:v>
                </c:pt>
                <c:pt idx="1">
                  <c:v>6.8742548638254441E-3</c:v>
                </c:pt>
                <c:pt idx="2">
                  <c:v>6.866672392946656E-3</c:v>
                </c:pt>
                <c:pt idx="3">
                  <c:v>6.8574804068565502E-3</c:v>
                </c:pt>
                <c:pt idx="4">
                  <c:v>6.8434324278865673E-3</c:v>
                </c:pt>
                <c:pt idx="5">
                  <c:v>6.8471334957797333E-3</c:v>
                </c:pt>
                <c:pt idx="6">
                  <c:v>6.8573649390617697E-3</c:v>
                </c:pt>
                <c:pt idx="7">
                  <c:v>6.8688988875816289E-3</c:v>
                </c:pt>
                <c:pt idx="8">
                  <c:v>6.8810074981805148E-3</c:v>
                </c:pt>
                <c:pt idx="9">
                  <c:v>6.8934089381208728E-3</c:v>
                </c:pt>
                <c:pt idx="10">
                  <c:v>6.90612068430048E-3</c:v>
                </c:pt>
                <c:pt idx="11">
                  <c:v>6.9190186700023269E-3</c:v>
                </c:pt>
                <c:pt idx="12">
                  <c:v>6.9320035241474129E-3</c:v>
                </c:pt>
                <c:pt idx="13">
                  <c:v>6.9450363840527982E-3</c:v>
                </c:pt>
                <c:pt idx="14">
                  <c:v>6.9580861864895543E-3</c:v>
                </c:pt>
                <c:pt idx="15">
                  <c:v>6.9711283836428042E-3</c:v>
                </c:pt>
                <c:pt idx="16">
                  <c:v>6.9841447911668849E-3</c:v>
                </c:pt>
                <c:pt idx="17">
                  <c:v>6.9971236666859626E-3</c:v>
                </c:pt>
                <c:pt idx="18">
                  <c:v>7.0100595660569087E-3</c:v>
                </c:pt>
                <c:pt idx="19">
                  <c:v>7.0229527367091579E-3</c:v>
                </c:pt>
                <c:pt idx="20">
                  <c:v>7.0358079189806726E-3</c:v>
                </c:pt>
                <c:pt idx="21">
                  <c:v>7.0486324802368954E-3</c:v>
                </c:pt>
                <c:pt idx="22">
                  <c:v>7.0614338141090542E-3</c:v>
                </c:pt>
                <c:pt idx="23">
                  <c:v>7.0738563811474052E-3</c:v>
                </c:pt>
                <c:pt idx="24">
                  <c:v>7.0862156217002996E-3</c:v>
                </c:pt>
                <c:pt idx="25">
                  <c:v>7.0985198287555592E-3</c:v>
                </c:pt>
                <c:pt idx="26">
                  <c:v>7.1107713916693949E-3</c:v>
                </c:pt>
                <c:pt idx="27">
                  <c:v>7.1229727537866971E-3</c:v>
                </c:pt>
                <c:pt idx="28">
                  <c:v>7.1351263773409262E-3</c:v>
                </c:pt>
                <c:pt idx="29">
                  <c:v>7.147234718420708E-3</c:v>
                </c:pt>
                <c:pt idx="30">
                  <c:v>7.1593002092855441E-3</c:v>
                </c:pt>
                <c:pt idx="31">
                  <c:v>7.171325246065262E-3</c:v>
                </c:pt>
                <c:pt idx="32">
                  <c:v>7.1833121835578485E-3</c:v>
                </c:pt>
                <c:pt idx="33">
                  <c:v>7.1952633152066719E-3</c:v>
                </c:pt>
                <c:pt idx="34">
                  <c:v>7.207180895600785E-3</c:v>
                </c:pt>
                <c:pt idx="35">
                  <c:v>7.2190671188028946E-3</c:v>
                </c:pt>
                <c:pt idx="36">
                  <c:v>7.2309241198967884E-3</c:v>
                </c:pt>
                <c:pt idx="37">
                  <c:v>7.2427539834326376E-3</c:v>
                </c:pt>
                <c:pt idx="38">
                  <c:v>7.2545587366750061E-3</c:v>
                </c:pt>
                <c:pt idx="39">
                  <c:v>7.266340354308615E-3</c:v>
                </c:pt>
                <c:pt idx="40">
                  <c:v>7.2781007592337462E-3</c:v>
                </c:pt>
                <c:pt idx="41">
                  <c:v>7.2898418242882341E-3</c:v>
                </c:pt>
                <c:pt idx="42">
                  <c:v>7.3015653740860264E-3</c:v>
                </c:pt>
                <c:pt idx="43">
                  <c:v>7.3132731869222671E-3</c:v>
                </c:pt>
                <c:pt idx="44">
                  <c:v>7.3249669967105271E-3</c:v>
                </c:pt>
                <c:pt idx="45">
                  <c:v>7.3366484949125826E-3</c:v>
                </c:pt>
                <c:pt idx="46">
                  <c:v>7.3483193324511299E-3</c:v>
                </c:pt>
                <c:pt idx="47">
                  <c:v>7.3599811215868871E-3</c:v>
                </c:pt>
                <c:pt idx="48">
                  <c:v>7.3716354377455409E-3</c:v>
                </c:pt>
                <c:pt idx="49">
                  <c:v>7.3832838212973886E-3</c:v>
                </c:pt>
                <c:pt idx="50">
                  <c:v>7.3949277792803502E-3</c:v>
                </c:pt>
                <c:pt idx="51">
                  <c:v>7.4065687870605761E-3</c:v>
                </c:pt>
                <c:pt idx="52">
                  <c:v>7.4182082899416643E-3</c:v>
                </c:pt>
                <c:pt idx="53">
                  <c:v>7.4298477047095596E-3</c:v>
                </c:pt>
                <c:pt idx="54">
                  <c:v>7.4414884211243737E-3</c:v>
                </c:pt>
                <c:pt idx="55">
                  <c:v>7.4531318033604008E-3</c:v>
                </c:pt>
                <c:pt idx="56">
                  <c:v>7.4647791913855528E-3</c:v>
                </c:pt>
                <c:pt idx="57">
                  <c:v>7.4764319022982573E-3</c:v>
                </c:pt>
                <c:pt idx="58">
                  <c:v>7.4880912316117798E-3</c:v>
                </c:pt>
                <c:pt idx="59">
                  <c:v>7.4997584545010865E-3</c:v>
                </c:pt>
                <c:pt idx="60">
                  <c:v>7.5114348269949317E-3</c:v>
                </c:pt>
                <c:pt idx="61">
                  <c:v>7.523121587142122E-3</c:v>
                </c:pt>
                <c:pt idx="62">
                  <c:v>7.5348199561269908E-3</c:v>
                </c:pt>
                <c:pt idx="63">
                  <c:v>7.5465311393643634E-3</c:v>
                </c:pt>
                <c:pt idx="64">
                  <c:v>7.5582563275494834E-3</c:v>
                </c:pt>
                <c:pt idx="65">
                  <c:v>7.5699966976853026E-3</c:v>
                </c:pt>
                <c:pt idx="66">
                  <c:v>7.581753414081265E-3</c:v>
                </c:pt>
                <c:pt idx="67">
                  <c:v>7.5935276293235552E-3</c:v>
                </c:pt>
                <c:pt idx="68">
                  <c:v>7.6053204852243005E-3</c:v>
                </c:pt>
                <c:pt idx="69">
                  <c:v>7.6171331137455901E-3</c:v>
                </c:pt>
                <c:pt idx="70">
                  <c:v>7.6289666379104285E-3</c:v>
                </c:pt>
                <c:pt idx="71">
                  <c:v>7.6408221726866595E-3</c:v>
                </c:pt>
                <c:pt idx="72">
                  <c:v>7.6527008258635374E-3</c:v>
                </c:pt>
                <c:pt idx="73">
                  <c:v>7.664603698905573E-3</c:v>
                </c:pt>
                <c:pt idx="74">
                  <c:v>7.6765318877964712E-3</c:v>
                </c:pt>
                <c:pt idx="75">
                  <c:v>7.6884864838753309E-3</c:v>
                </c:pt>
                <c:pt idx="76">
                  <c:v>7.7004685746511715E-3</c:v>
                </c:pt>
                <c:pt idx="77">
                  <c:v>7.7124792446228458E-3</c:v>
                </c:pt>
                <c:pt idx="78">
                  <c:v>7.7245195760824396E-3</c:v>
                </c:pt>
                <c:pt idx="79">
                  <c:v>7.7365906499082754E-3</c:v>
                </c:pt>
                <c:pt idx="80">
                  <c:v>7.7486935463652864E-3</c:v>
                </c:pt>
                <c:pt idx="81">
                  <c:v>7.760829345892754E-3</c:v>
                </c:pt>
                <c:pt idx="82">
                  <c:v>7.7729991298863491E-3</c:v>
                </c:pt>
                <c:pt idx="83">
                  <c:v>7.7852039814873914E-3</c:v>
                </c:pt>
                <c:pt idx="84">
                  <c:v>7.7974449863718849E-3</c:v>
                </c:pt>
                <c:pt idx="85">
                  <c:v>7.8097232335210898E-3</c:v>
                </c:pt>
                <c:pt idx="86">
                  <c:v>7.8220398160197078E-3</c:v>
                </c:pt>
                <c:pt idx="87">
                  <c:v>7.8343958318452707E-3</c:v>
                </c:pt>
                <c:pt idx="88">
                  <c:v>7.8467923846500792E-3</c:v>
                </c:pt>
                <c:pt idx="89">
                  <c:v>7.8592305845720783E-3</c:v>
                </c:pt>
                <c:pt idx="90">
                  <c:v>7.8717115490317419E-3</c:v>
                </c:pt>
                <c:pt idx="91">
                  <c:v>7.8842364159964796E-3</c:v>
                </c:pt>
                <c:pt idx="92">
                  <c:v>7.8968062934003502E-3</c:v>
                </c:pt>
                <c:pt idx="93">
                  <c:v>7.9094223395301706E-3</c:v>
                </c:pt>
                <c:pt idx="94">
                  <c:v>7.9220857091384204E-3</c:v>
                </c:pt>
                <c:pt idx="95">
                  <c:v>7.9347975684008337E-3</c:v>
                </c:pt>
                <c:pt idx="96">
                  <c:v>7.9475590957807651E-3</c:v>
                </c:pt>
                <c:pt idx="97">
                  <c:v>7.9603714829109603E-3</c:v>
                </c:pt>
                <c:pt idx="98">
                  <c:v>7.9732359354713692E-3</c:v>
                </c:pt>
                <c:pt idx="99">
                  <c:v>7.9861536741066916E-3</c:v>
                </c:pt>
                <c:pt idx="100">
                  <c:v>7.9991259335651082E-3</c:v>
                </c:pt>
                <c:pt idx="101">
                  <c:v>8.012153971377672E-3</c:v>
                </c:pt>
                <c:pt idx="102">
                  <c:v>8.0252390561636241E-3</c:v>
                </c:pt>
                <c:pt idx="103">
                  <c:v>8.0383824857334484E-3</c:v>
                </c:pt>
                <c:pt idx="104">
                  <c:v>8.0515855483320048E-3</c:v>
                </c:pt>
                <c:pt idx="105">
                  <c:v>8.0648495914374448E-3</c:v>
                </c:pt>
                <c:pt idx="106">
                  <c:v>8.0781759662421782E-3</c:v>
                </c:pt>
                <c:pt idx="107">
                  <c:v>8.0915660459930424E-3</c:v>
                </c:pt>
                <c:pt idx="108">
                  <c:v>8.1050212300527013E-3</c:v>
                </c:pt>
                <c:pt idx="109">
                  <c:v>8.1185429430288645E-3</c:v>
                </c:pt>
                <c:pt idx="110">
                  <c:v>8.1321326359086402E-3</c:v>
                </c:pt>
                <c:pt idx="111">
                  <c:v>8.1457917872907876E-3</c:v>
                </c:pt>
                <c:pt idx="112">
                  <c:v>8.1595219046268486E-3</c:v>
                </c:pt>
                <c:pt idx="113">
                  <c:v>8.1733245255050171E-3</c:v>
                </c:pt>
                <c:pt idx="114">
                  <c:v>8.1872012189966731E-3</c:v>
                </c:pt>
                <c:pt idx="115">
                  <c:v>8.2011535870170817E-3</c:v>
                </c:pt>
                <c:pt idx="116">
                  <c:v>8.2151832657529518E-3</c:v>
                </c:pt>
                <c:pt idx="117">
                  <c:v>8.2292919271432629E-3</c:v>
                </c:pt>
                <c:pt idx="118">
                  <c:v>8.2434812803774248E-3</c:v>
                </c:pt>
                <c:pt idx="119">
                  <c:v>8.2577530735037201E-3</c:v>
                </c:pt>
                <c:pt idx="120">
                  <c:v>8.2721090950474523E-3</c:v>
                </c:pt>
                <c:pt idx="121">
                  <c:v>8.2865511757171453E-3</c:v>
                </c:pt>
                <c:pt idx="122">
                  <c:v>8.3010811901684661E-3</c:v>
                </c:pt>
                <c:pt idx="123">
                  <c:v>8.3157010352707585E-3</c:v>
                </c:pt>
                <c:pt idx="124">
                  <c:v>8.3304127235430455E-3</c:v>
                </c:pt>
                <c:pt idx="125">
                  <c:v>8.3452182517979954E-3</c:v>
                </c:pt>
                <c:pt idx="126">
                  <c:v>8.3601196895732467E-3</c:v>
                </c:pt>
                <c:pt idx="127">
                  <c:v>8.3751191602834171E-3</c:v>
                </c:pt>
                <c:pt idx="128">
                  <c:v>8.3902188434980349E-3</c:v>
                </c:pt>
                <c:pt idx="129">
                  <c:v>8.4054209772518769E-3</c:v>
                </c:pt>
                <c:pt idx="130">
                  <c:v>8.4207278605241027E-3</c:v>
                </c:pt>
                <c:pt idx="131">
                  <c:v>8.43614185576534E-3</c:v>
                </c:pt>
                <c:pt idx="132">
                  <c:v>8.4516653915911403E-3</c:v>
                </c:pt>
                <c:pt idx="133">
                  <c:v>8.4673009655617422E-3</c:v>
                </c:pt>
                <c:pt idx="134">
                  <c:v>8.4830511471382063E-3</c:v>
                </c:pt>
                <c:pt idx="135">
                  <c:v>8.498918580714783E-3</c:v>
                </c:pt>
                <c:pt idx="136">
                  <c:v>8.5149059888614941E-3</c:v>
                </c:pt>
                <c:pt idx="137">
                  <c:v>8.5310161756887298E-3</c:v>
                </c:pt>
                <c:pt idx="138">
                  <c:v>8.5472520303730912E-3</c:v>
                </c:pt>
                <c:pt idx="139">
                  <c:v>8.5636165309054164E-3</c:v>
                </c:pt>
                <c:pt idx="140">
                  <c:v>8.5801127479729709E-3</c:v>
                </c:pt>
                <c:pt idx="141">
                  <c:v>8.5967438490807801E-3</c:v>
                </c:pt>
                <c:pt idx="142">
                  <c:v>8.6135131028760702E-3</c:v>
                </c:pt>
                <c:pt idx="143">
                  <c:v>8.6304238837166796E-3</c:v>
                </c:pt>
                <c:pt idx="144">
                  <c:v>8.6474796764436403E-3</c:v>
                </c:pt>
                <c:pt idx="145">
                  <c:v>8.6646840814695487E-3</c:v>
                </c:pt>
                <c:pt idx="146">
                  <c:v>8.6820408201008295E-3</c:v>
                </c:pt>
                <c:pt idx="147">
                  <c:v>8.6995537402145308E-3</c:v>
                </c:pt>
                <c:pt idx="148">
                  <c:v>8.7172268221662307E-3</c:v>
                </c:pt>
                <c:pt idx="149">
                  <c:v>8.7350641851328733E-3</c:v>
                </c:pt>
                <c:pt idx="150">
                  <c:v>8.753070093783474E-3</c:v>
                </c:pt>
                <c:pt idx="151">
                  <c:v>8.771248965317547E-3</c:v>
                </c:pt>
                <c:pt idx="152">
                  <c:v>8.789605376989364E-3</c:v>
                </c:pt>
                <c:pt idx="153">
                  <c:v>8.8081440740209339E-3</c:v>
                </c:pt>
                <c:pt idx="154">
                  <c:v>8.8268699780039411E-3</c:v>
                </c:pt>
                <c:pt idx="155">
                  <c:v>8.8457881959352717E-3</c:v>
                </c:pt>
                <c:pt idx="156">
                  <c:v>8.864904029652225E-3</c:v>
                </c:pt>
                <c:pt idx="157">
                  <c:v>8.8842229859927516E-3</c:v>
                </c:pt>
                <c:pt idx="158">
                  <c:v>8.9037507875523603E-3</c:v>
                </c:pt>
                <c:pt idx="159">
                  <c:v>8.9234933841973278E-3</c:v>
                </c:pt>
                <c:pt idx="160">
                  <c:v>8.943456965308556E-3</c:v>
                </c:pt>
                <c:pt idx="161">
                  <c:v>8.9636479728288972E-3</c:v>
                </c:pt>
                <c:pt idx="162">
                  <c:v>8.9840731152751943E-3</c:v>
                </c:pt>
                <c:pt idx="163">
                  <c:v>9.0047393826707765E-3</c:v>
                </c:pt>
                <c:pt idx="164">
                  <c:v>9.025654062492847E-3</c:v>
                </c:pt>
                <c:pt idx="165">
                  <c:v>9.0468247568646354E-3</c:v>
                </c:pt>
                <c:pt idx="166">
                  <c:v>9.0682594008993731E-3</c:v>
                </c:pt>
                <c:pt idx="167">
                  <c:v>9.0899891327838808E-3</c:v>
                </c:pt>
                <c:pt idx="168">
                  <c:v>9.112766571460788E-3</c:v>
                </c:pt>
                <c:pt idx="169">
                  <c:v>9.1358959164049985E-3</c:v>
                </c:pt>
                <c:pt idx="170">
                  <c:v>9.1593895744642197E-3</c:v>
                </c:pt>
                <c:pt idx="171">
                  <c:v>9.1832604102886489E-3</c:v>
                </c:pt>
                <c:pt idx="172">
                  <c:v>9.2075217583782749E-3</c:v>
                </c:pt>
                <c:pt idx="173">
                  <c:v>9.2321874349130216E-3</c:v>
                </c:pt>
                <c:pt idx="174">
                  <c:v>9.2572717488584779E-3</c:v>
                </c:pt>
                <c:pt idx="175">
                  <c:v>9.2827895126745621E-3</c:v>
                </c:pt>
                <c:pt idx="176">
                  <c:v>9.308756051863161E-3</c:v>
                </c:pt>
                <c:pt idx="177">
                  <c:v>9.3351872140978974E-3</c:v>
                </c:pt>
                <c:pt idx="178">
                  <c:v>9.3620993765874631E-3</c:v>
                </c:pt>
                <c:pt idx="179">
                  <c:v>9.3895094526974272E-3</c:v>
                </c:pt>
                <c:pt idx="180">
                  <c:v>9.417434896560847E-3</c:v>
                </c:pt>
                <c:pt idx="181">
                  <c:v>9.4458937064619448E-3</c:v>
                </c:pt>
                <c:pt idx="182">
                  <c:v>9.4749044261919213E-3</c:v>
                </c:pt>
                <c:pt idx="183">
                  <c:v>9.5044861444485654E-3</c:v>
                </c:pt>
                <c:pt idx="184">
                  <c:v>9.5346584926755129E-3</c:v>
                </c:pt>
                <c:pt idx="185">
                  <c:v>9.5654416407735237E-3</c:v>
                </c:pt>
                <c:pt idx="186">
                  <c:v>9.5968562916919856E-3</c:v>
                </c:pt>
                <c:pt idx="187">
                  <c:v>9.6289236751115892E-3</c:v>
                </c:pt>
                <c:pt idx="188">
                  <c:v>9.6616655415898232E-3</c:v>
                </c:pt>
                <c:pt idx="189">
                  <c:v>9.6951041585982244E-3</c:v>
                </c:pt>
                <c:pt idx="190">
                  <c:v>9.7292623114697396E-3</c:v>
                </c:pt>
                <c:pt idx="191">
                  <c:v>9.7641633129637671E-3</c:v>
                </c:pt>
                <c:pt idx="192">
                  <c:v>9.7998310271180389E-3</c:v>
                </c:pt>
                <c:pt idx="193">
                  <c:v>9.836289916468649E-3</c:v>
                </c:pt>
                <c:pt idx="194">
                  <c:v>9.8735651241633887E-3</c:v>
                </c:pt>
                <c:pt idx="195">
                  <c:v>9.9116826091491753E-3</c:v>
                </c:pt>
                <c:pt idx="196">
                  <c:v>9.9506693595307876E-3</c:v>
                </c:pt>
                <c:pt idx="197">
                  <c:v>9.9905537205831705E-3</c:v>
                </c:pt>
                <c:pt idx="198">
                  <c:v>1.003136589002053E-2</c:v>
                </c:pt>
                <c:pt idx="199">
                  <c:v>1.0073138655946726E-2</c:v>
                </c:pt>
                <c:pt idx="200">
                  <c:v>1.0115908590296742E-2</c:v>
                </c:pt>
                <c:pt idx="201">
                  <c:v>1.0159717207218127E-2</c:v>
                </c:pt>
                <c:pt idx="202">
                  <c:v>1.0204614017570605E-2</c:v>
                </c:pt>
                <c:pt idx="203">
                  <c:v>1.0250659468644197E-2</c:v>
                </c:pt>
                <c:pt idx="204">
                  <c:v>1.029793011346283E-2</c:v>
                </c:pt>
                <c:pt idx="205">
                  <c:v>1.0346526021981771E-2</c:v>
                </c:pt>
                <c:pt idx="206">
                  <c:v>1.0396581883530499E-2</c:v>
                </c:pt>
                <c:pt idx="207">
                  <c:v>1.0448282751991222E-2</c:v>
                </c:pt>
                <c:pt idx="208">
                  <c:v>1.0501889177296686E-2</c:v>
                </c:pt>
                <c:pt idx="209">
                  <c:v>1.0557773717705499E-2</c:v>
                </c:pt>
                <c:pt idx="210">
                  <c:v>1.0616477561722857E-2</c:v>
                </c:pt>
                <c:pt idx="211">
                  <c:v>1.0678798146039361E-2</c:v>
                </c:pt>
                <c:pt idx="212">
                  <c:v>1.0743680540084325E-2</c:v>
                </c:pt>
                <c:pt idx="213">
                  <c:v>1.0810018643923286E-2</c:v>
                </c:pt>
                <c:pt idx="214">
                  <c:v>1.0880427964228738E-2</c:v>
                </c:pt>
                <c:pt idx="215">
                  <c:v>1.0955508374870512E-2</c:v>
                </c:pt>
                <c:pt idx="216">
                  <c:v>1.1036009268772655E-2</c:v>
                </c:pt>
                <c:pt idx="217">
                  <c:v>1.1122885287134393E-2</c:v>
                </c:pt>
                <c:pt idx="218">
                  <c:v>1.1217381253204631E-2</c:v>
                </c:pt>
                <c:pt idx="219">
                  <c:v>1.1321167154019294E-2</c:v>
                </c:pt>
                <c:pt idx="220">
                  <c:v>1.1436563993780539E-2</c:v>
                </c:pt>
                <c:pt idx="221">
                  <c:v>1.1566947022624459E-2</c:v>
                </c:pt>
                <c:pt idx="222">
                  <c:v>1.1717529193689393E-2</c:v>
                </c:pt>
                <c:pt idx="223">
                  <c:v>1.1897069958016046E-2</c:v>
                </c:pt>
                <c:pt idx="224">
                  <c:v>1.2122291466063185E-2</c:v>
                </c:pt>
                <c:pt idx="225">
                  <c:v>1.2433006620382766E-2</c:v>
                </c:pt>
                <c:pt idx="226">
                  <c:v>1.2990044658247038E-2</c:v>
                </c:pt>
              </c:numCache>
            </c:numRef>
          </c:xVal>
          <c:yVal>
            <c:numRef>
              <c:f>'D2 Quench'!$EF$14:$EF$240</c:f>
              <c:numCache>
                <c:formatCode>General</c:formatCode>
                <c:ptCount val="227"/>
                <c:pt idx="0">
                  <c:v>0.01</c:v>
                </c:pt>
                <c:pt idx="1">
                  <c:v>0.02</c:v>
                </c:pt>
                <c:pt idx="2">
                  <c:v>0.03</c:v>
                </c:pt>
                <c:pt idx="3">
                  <c:v>0.04</c:v>
                </c:pt>
                <c:pt idx="4">
                  <c:v>0.05</c:v>
                </c:pt>
                <c:pt idx="5">
                  <c:v>0.06</c:v>
                </c:pt>
                <c:pt idx="6">
                  <c:v>7.0000000000000007E-2</c:v>
                </c:pt>
                <c:pt idx="7">
                  <c:v>0.08</c:v>
                </c:pt>
                <c:pt idx="8">
                  <c:v>0.09</c:v>
                </c:pt>
                <c:pt idx="9">
                  <c:v>0.1</c:v>
                </c:pt>
                <c:pt idx="10">
                  <c:v>0.11</c:v>
                </c:pt>
                <c:pt idx="11">
                  <c:v>0.12</c:v>
                </c:pt>
                <c:pt idx="12">
                  <c:v>0.13</c:v>
                </c:pt>
                <c:pt idx="13">
                  <c:v>0.14000000000000001</c:v>
                </c:pt>
                <c:pt idx="14">
                  <c:v>0.15</c:v>
                </c:pt>
                <c:pt idx="15">
                  <c:v>0.16</c:v>
                </c:pt>
                <c:pt idx="16">
                  <c:v>0.17</c:v>
                </c:pt>
                <c:pt idx="17">
                  <c:v>0.18</c:v>
                </c:pt>
                <c:pt idx="18">
                  <c:v>0.19</c:v>
                </c:pt>
                <c:pt idx="19">
                  <c:v>0.2</c:v>
                </c:pt>
                <c:pt idx="20">
                  <c:v>0.21</c:v>
                </c:pt>
                <c:pt idx="21">
                  <c:v>0.22</c:v>
                </c:pt>
                <c:pt idx="22">
                  <c:v>0.23</c:v>
                </c:pt>
                <c:pt idx="23">
                  <c:v>0.24</c:v>
                </c:pt>
                <c:pt idx="24">
                  <c:v>0.25</c:v>
                </c:pt>
                <c:pt idx="25">
                  <c:v>0.26</c:v>
                </c:pt>
                <c:pt idx="26">
                  <c:v>0.27</c:v>
                </c:pt>
                <c:pt idx="27">
                  <c:v>0.28000000000000003</c:v>
                </c:pt>
                <c:pt idx="28">
                  <c:v>0.28999999999999998</c:v>
                </c:pt>
                <c:pt idx="29">
                  <c:v>0.3</c:v>
                </c:pt>
                <c:pt idx="30">
                  <c:v>0.31</c:v>
                </c:pt>
                <c:pt idx="31">
                  <c:v>0.32</c:v>
                </c:pt>
                <c:pt idx="32">
                  <c:v>0.33</c:v>
                </c:pt>
                <c:pt idx="33">
                  <c:v>0.34</c:v>
                </c:pt>
                <c:pt idx="34">
                  <c:v>0.35</c:v>
                </c:pt>
                <c:pt idx="35">
                  <c:v>0.36</c:v>
                </c:pt>
                <c:pt idx="36">
                  <c:v>0.37</c:v>
                </c:pt>
                <c:pt idx="37">
                  <c:v>0.38</c:v>
                </c:pt>
                <c:pt idx="38">
                  <c:v>0.39</c:v>
                </c:pt>
                <c:pt idx="39">
                  <c:v>0.4</c:v>
                </c:pt>
                <c:pt idx="40">
                  <c:v>0.41</c:v>
                </c:pt>
                <c:pt idx="41">
                  <c:v>0.42</c:v>
                </c:pt>
                <c:pt idx="42">
                  <c:v>0.43</c:v>
                </c:pt>
                <c:pt idx="43">
                  <c:v>0.44</c:v>
                </c:pt>
                <c:pt idx="44">
                  <c:v>0.45</c:v>
                </c:pt>
                <c:pt idx="45">
                  <c:v>0.46</c:v>
                </c:pt>
                <c:pt idx="46">
                  <c:v>0.47</c:v>
                </c:pt>
                <c:pt idx="47">
                  <c:v>0.48</c:v>
                </c:pt>
                <c:pt idx="48">
                  <c:v>0.49</c:v>
                </c:pt>
                <c:pt idx="49">
                  <c:v>0.5</c:v>
                </c:pt>
                <c:pt idx="50">
                  <c:v>0.51</c:v>
                </c:pt>
                <c:pt idx="51">
                  <c:v>0.52</c:v>
                </c:pt>
                <c:pt idx="52">
                  <c:v>0.53</c:v>
                </c:pt>
                <c:pt idx="53">
                  <c:v>0.54</c:v>
                </c:pt>
                <c:pt idx="54">
                  <c:v>0.55000000000000004</c:v>
                </c:pt>
                <c:pt idx="55">
                  <c:v>0.56000000000000005</c:v>
                </c:pt>
                <c:pt idx="56">
                  <c:v>0.56999999999999995</c:v>
                </c:pt>
                <c:pt idx="57">
                  <c:v>0.57999999999999996</c:v>
                </c:pt>
                <c:pt idx="58">
                  <c:v>0.59</c:v>
                </c:pt>
                <c:pt idx="59">
                  <c:v>0.6</c:v>
                </c:pt>
                <c:pt idx="60">
                  <c:v>0.61</c:v>
                </c:pt>
                <c:pt idx="61">
                  <c:v>0.62</c:v>
                </c:pt>
                <c:pt idx="62">
                  <c:v>0.63</c:v>
                </c:pt>
                <c:pt idx="63">
                  <c:v>0.64</c:v>
                </c:pt>
                <c:pt idx="64">
                  <c:v>0.65</c:v>
                </c:pt>
                <c:pt idx="65">
                  <c:v>0.66</c:v>
                </c:pt>
                <c:pt idx="66">
                  <c:v>0.67</c:v>
                </c:pt>
                <c:pt idx="67">
                  <c:v>0.68</c:v>
                </c:pt>
                <c:pt idx="68">
                  <c:v>0.69</c:v>
                </c:pt>
                <c:pt idx="69">
                  <c:v>0.7</c:v>
                </c:pt>
                <c:pt idx="70">
                  <c:v>0.71</c:v>
                </c:pt>
                <c:pt idx="71">
                  <c:v>0.72</c:v>
                </c:pt>
                <c:pt idx="72">
                  <c:v>0.73</c:v>
                </c:pt>
                <c:pt idx="73">
                  <c:v>0.74</c:v>
                </c:pt>
                <c:pt idx="74">
                  <c:v>0.75</c:v>
                </c:pt>
                <c:pt idx="75">
                  <c:v>0.76</c:v>
                </c:pt>
                <c:pt idx="76">
                  <c:v>0.77</c:v>
                </c:pt>
                <c:pt idx="77">
                  <c:v>0.78</c:v>
                </c:pt>
                <c:pt idx="78">
                  <c:v>0.79</c:v>
                </c:pt>
                <c:pt idx="79">
                  <c:v>0.8</c:v>
                </c:pt>
                <c:pt idx="80">
                  <c:v>0.81</c:v>
                </c:pt>
                <c:pt idx="81">
                  <c:v>0.82</c:v>
                </c:pt>
                <c:pt idx="82">
                  <c:v>0.83</c:v>
                </c:pt>
                <c:pt idx="83">
                  <c:v>0.84</c:v>
                </c:pt>
                <c:pt idx="84">
                  <c:v>0.85</c:v>
                </c:pt>
                <c:pt idx="85">
                  <c:v>0.86</c:v>
                </c:pt>
                <c:pt idx="86">
                  <c:v>0.87</c:v>
                </c:pt>
                <c:pt idx="87">
                  <c:v>0.88</c:v>
                </c:pt>
                <c:pt idx="88">
                  <c:v>0.89</c:v>
                </c:pt>
                <c:pt idx="89">
                  <c:v>0.9</c:v>
                </c:pt>
                <c:pt idx="90">
                  <c:v>0.91</c:v>
                </c:pt>
                <c:pt idx="91">
                  <c:v>0.92</c:v>
                </c:pt>
                <c:pt idx="92">
                  <c:v>0.93</c:v>
                </c:pt>
                <c:pt idx="93">
                  <c:v>0.94</c:v>
                </c:pt>
                <c:pt idx="94">
                  <c:v>0.95</c:v>
                </c:pt>
                <c:pt idx="95">
                  <c:v>0.96</c:v>
                </c:pt>
                <c:pt idx="96">
                  <c:v>0.97</c:v>
                </c:pt>
                <c:pt idx="97">
                  <c:v>0.98</c:v>
                </c:pt>
                <c:pt idx="98">
                  <c:v>0.99</c:v>
                </c:pt>
                <c:pt idx="99">
                  <c:v>1</c:v>
                </c:pt>
                <c:pt idx="100">
                  <c:v>1.01</c:v>
                </c:pt>
                <c:pt idx="101">
                  <c:v>1.02</c:v>
                </c:pt>
                <c:pt idx="102">
                  <c:v>1.03</c:v>
                </c:pt>
                <c:pt idx="103">
                  <c:v>1.04</c:v>
                </c:pt>
                <c:pt idx="104">
                  <c:v>1.05</c:v>
                </c:pt>
                <c:pt idx="105">
                  <c:v>1.06</c:v>
                </c:pt>
                <c:pt idx="106">
                  <c:v>1.07</c:v>
                </c:pt>
                <c:pt idx="107">
                  <c:v>1.08</c:v>
                </c:pt>
                <c:pt idx="108">
                  <c:v>1.0900000000000001</c:v>
                </c:pt>
                <c:pt idx="109">
                  <c:v>1.1000000000000001</c:v>
                </c:pt>
                <c:pt idx="110">
                  <c:v>1.1100000000000001</c:v>
                </c:pt>
                <c:pt idx="111">
                  <c:v>1.1200000000000001</c:v>
                </c:pt>
                <c:pt idx="112">
                  <c:v>1.1299999999999999</c:v>
                </c:pt>
                <c:pt idx="113">
                  <c:v>1.1399999999999999</c:v>
                </c:pt>
                <c:pt idx="114">
                  <c:v>1.1499999999999999</c:v>
                </c:pt>
                <c:pt idx="115">
                  <c:v>1.1599999999999999</c:v>
                </c:pt>
                <c:pt idx="116">
                  <c:v>1.17</c:v>
                </c:pt>
                <c:pt idx="117">
                  <c:v>1.18</c:v>
                </c:pt>
                <c:pt idx="118">
                  <c:v>1.19</c:v>
                </c:pt>
                <c:pt idx="119">
                  <c:v>1.2</c:v>
                </c:pt>
                <c:pt idx="120">
                  <c:v>1.21</c:v>
                </c:pt>
                <c:pt idx="121">
                  <c:v>1.22</c:v>
                </c:pt>
                <c:pt idx="122">
                  <c:v>1.23</c:v>
                </c:pt>
                <c:pt idx="123">
                  <c:v>1.24</c:v>
                </c:pt>
                <c:pt idx="124">
                  <c:v>1.25</c:v>
                </c:pt>
                <c:pt idx="125">
                  <c:v>1.26</c:v>
                </c:pt>
                <c:pt idx="126">
                  <c:v>1.27</c:v>
                </c:pt>
                <c:pt idx="127">
                  <c:v>1.28</c:v>
                </c:pt>
                <c:pt idx="128">
                  <c:v>1.29</c:v>
                </c:pt>
                <c:pt idx="129">
                  <c:v>1.3</c:v>
                </c:pt>
                <c:pt idx="130">
                  <c:v>1.31</c:v>
                </c:pt>
                <c:pt idx="131">
                  <c:v>1.32</c:v>
                </c:pt>
                <c:pt idx="132">
                  <c:v>1.33</c:v>
                </c:pt>
                <c:pt idx="133">
                  <c:v>1.34</c:v>
                </c:pt>
                <c:pt idx="134">
                  <c:v>1.35</c:v>
                </c:pt>
                <c:pt idx="135">
                  <c:v>1.36</c:v>
                </c:pt>
                <c:pt idx="136">
                  <c:v>1.37</c:v>
                </c:pt>
                <c:pt idx="137">
                  <c:v>1.38</c:v>
                </c:pt>
                <c:pt idx="138">
                  <c:v>1.39</c:v>
                </c:pt>
                <c:pt idx="139">
                  <c:v>1.4</c:v>
                </c:pt>
                <c:pt idx="140">
                  <c:v>1.41</c:v>
                </c:pt>
                <c:pt idx="141">
                  <c:v>1.42</c:v>
                </c:pt>
                <c:pt idx="142">
                  <c:v>1.43</c:v>
                </c:pt>
                <c:pt idx="143">
                  <c:v>1.44</c:v>
                </c:pt>
                <c:pt idx="144">
                  <c:v>1.45</c:v>
                </c:pt>
                <c:pt idx="145">
                  <c:v>1.46</c:v>
                </c:pt>
                <c:pt idx="146">
                  <c:v>1.47</c:v>
                </c:pt>
                <c:pt idx="147">
                  <c:v>1.48</c:v>
                </c:pt>
                <c:pt idx="148">
                  <c:v>1.49</c:v>
                </c:pt>
                <c:pt idx="149">
                  <c:v>1.5</c:v>
                </c:pt>
                <c:pt idx="150">
                  <c:v>1.51</c:v>
                </c:pt>
                <c:pt idx="151">
                  <c:v>1.52</c:v>
                </c:pt>
                <c:pt idx="152">
                  <c:v>1.53</c:v>
                </c:pt>
                <c:pt idx="153">
                  <c:v>1.54</c:v>
                </c:pt>
                <c:pt idx="154">
                  <c:v>1.55</c:v>
                </c:pt>
                <c:pt idx="155">
                  <c:v>1.56</c:v>
                </c:pt>
                <c:pt idx="156">
                  <c:v>1.57</c:v>
                </c:pt>
                <c:pt idx="157">
                  <c:v>1.58</c:v>
                </c:pt>
                <c:pt idx="158">
                  <c:v>1.59</c:v>
                </c:pt>
                <c:pt idx="159">
                  <c:v>1.6</c:v>
                </c:pt>
                <c:pt idx="160">
                  <c:v>1.61</c:v>
                </c:pt>
                <c:pt idx="161">
                  <c:v>1.62</c:v>
                </c:pt>
                <c:pt idx="162">
                  <c:v>1.63</c:v>
                </c:pt>
                <c:pt idx="163">
                  <c:v>1.64</c:v>
                </c:pt>
                <c:pt idx="164">
                  <c:v>1.65</c:v>
                </c:pt>
                <c:pt idx="165">
                  <c:v>1.66</c:v>
                </c:pt>
                <c:pt idx="166">
                  <c:v>1.67</c:v>
                </c:pt>
                <c:pt idx="167">
                  <c:v>1.68</c:v>
                </c:pt>
                <c:pt idx="168">
                  <c:v>1.69</c:v>
                </c:pt>
                <c:pt idx="169">
                  <c:v>1.7</c:v>
                </c:pt>
                <c:pt idx="170">
                  <c:v>1.71</c:v>
                </c:pt>
                <c:pt idx="171">
                  <c:v>1.72</c:v>
                </c:pt>
                <c:pt idx="172">
                  <c:v>1.73</c:v>
                </c:pt>
                <c:pt idx="173">
                  <c:v>1.74</c:v>
                </c:pt>
                <c:pt idx="174">
                  <c:v>1.75</c:v>
                </c:pt>
                <c:pt idx="175">
                  <c:v>1.76</c:v>
                </c:pt>
                <c:pt idx="176">
                  <c:v>1.77</c:v>
                </c:pt>
                <c:pt idx="177">
                  <c:v>1.78</c:v>
                </c:pt>
                <c:pt idx="178">
                  <c:v>1.79</c:v>
                </c:pt>
                <c:pt idx="179">
                  <c:v>1.8</c:v>
                </c:pt>
                <c:pt idx="180">
                  <c:v>1.81</c:v>
                </c:pt>
                <c:pt idx="181">
                  <c:v>1.82</c:v>
                </c:pt>
                <c:pt idx="182">
                  <c:v>1.83</c:v>
                </c:pt>
                <c:pt idx="183">
                  <c:v>1.84</c:v>
                </c:pt>
                <c:pt idx="184">
                  <c:v>1.85</c:v>
                </c:pt>
                <c:pt idx="185">
                  <c:v>1.86</c:v>
                </c:pt>
                <c:pt idx="186">
                  <c:v>1.87</c:v>
                </c:pt>
                <c:pt idx="187">
                  <c:v>1.88</c:v>
                </c:pt>
                <c:pt idx="188">
                  <c:v>1.89</c:v>
                </c:pt>
                <c:pt idx="189">
                  <c:v>1.9</c:v>
                </c:pt>
                <c:pt idx="190">
                  <c:v>1.91</c:v>
                </c:pt>
                <c:pt idx="191">
                  <c:v>1.92</c:v>
                </c:pt>
                <c:pt idx="192">
                  <c:v>1.93</c:v>
                </c:pt>
                <c:pt idx="193">
                  <c:v>1.94</c:v>
                </c:pt>
                <c:pt idx="194">
                  <c:v>1.95</c:v>
                </c:pt>
                <c:pt idx="195">
                  <c:v>1.96</c:v>
                </c:pt>
                <c:pt idx="196">
                  <c:v>1.97</c:v>
                </c:pt>
                <c:pt idx="197">
                  <c:v>1.98</c:v>
                </c:pt>
                <c:pt idx="198">
                  <c:v>1.99</c:v>
                </c:pt>
                <c:pt idx="199">
                  <c:v>2</c:v>
                </c:pt>
                <c:pt idx="200">
                  <c:v>2.0099999999999998</c:v>
                </c:pt>
                <c:pt idx="201">
                  <c:v>2.02</c:v>
                </c:pt>
                <c:pt idx="202">
                  <c:v>2.0299999999999998</c:v>
                </c:pt>
                <c:pt idx="203">
                  <c:v>2.04</c:v>
                </c:pt>
                <c:pt idx="204">
                  <c:v>2.0499999999999998</c:v>
                </c:pt>
                <c:pt idx="205">
                  <c:v>2.06</c:v>
                </c:pt>
                <c:pt idx="206">
                  <c:v>2.0699999999999998</c:v>
                </c:pt>
                <c:pt idx="207">
                  <c:v>2.08</c:v>
                </c:pt>
                <c:pt idx="208">
                  <c:v>2.09</c:v>
                </c:pt>
                <c:pt idx="209">
                  <c:v>2.1</c:v>
                </c:pt>
                <c:pt idx="210">
                  <c:v>2.11</c:v>
                </c:pt>
                <c:pt idx="211">
                  <c:v>2.12</c:v>
                </c:pt>
                <c:pt idx="212">
                  <c:v>2.13</c:v>
                </c:pt>
                <c:pt idx="213">
                  <c:v>2.14</c:v>
                </c:pt>
                <c:pt idx="214">
                  <c:v>2.15</c:v>
                </c:pt>
                <c:pt idx="215">
                  <c:v>2.16</c:v>
                </c:pt>
                <c:pt idx="216">
                  <c:v>2.17</c:v>
                </c:pt>
                <c:pt idx="217">
                  <c:v>2.1800000000000002</c:v>
                </c:pt>
                <c:pt idx="218">
                  <c:v>2.19</c:v>
                </c:pt>
                <c:pt idx="219">
                  <c:v>2.2000000000000002</c:v>
                </c:pt>
                <c:pt idx="220">
                  <c:v>2.21</c:v>
                </c:pt>
                <c:pt idx="221">
                  <c:v>2.2200000000000002</c:v>
                </c:pt>
                <c:pt idx="222">
                  <c:v>2.23</c:v>
                </c:pt>
                <c:pt idx="223">
                  <c:v>2.2400000000000002</c:v>
                </c:pt>
                <c:pt idx="224">
                  <c:v>2.25</c:v>
                </c:pt>
                <c:pt idx="225">
                  <c:v>2.2599999999999998</c:v>
                </c:pt>
                <c:pt idx="226">
                  <c:v>2.27</c:v>
                </c:pt>
              </c:numCache>
            </c:numRef>
          </c:yVal>
          <c:smooth val="0"/>
          <c:extLst>
            <c:ext xmlns:c16="http://schemas.microsoft.com/office/drawing/2014/chart" uri="{C3380CC4-5D6E-409C-BE32-E72D297353CC}">
              <c16:uniqueId val="{00000000-B2A5-4999-ADB9-F2F5AA2D19ED}"/>
            </c:ext>
          </c:extLst>
        </c:ser>
        <c:ser>
          <c:idx val="1"/>
          <c:order val="1"/>
          <c:tx>
            <c:strRef>
              <c:f>'D2 Quench'!$EI$12</c:f>
              <c:strCache>
                <c:ptCount val="1"/>
                <c:pt idx="0">
                  <c:v>vG</c:v>
                </c:pt>
              </c:strCache>
            </c:strRef>
          </c:tx>
          <c:spPr>
            <a:ln w="19050" cap="rnd">
              <a:solidFill>
                <a:schemeClr val="accent2"/>
              </a:solidFill>
              <a:round/>
            </a:ln>
            <a:effectLst/>
          </c:spPr>
          <c:marker>
            <c:symbol val="none"/>
          </c:marker>
          <c:xVal>
            <c:numRef>
              <c:f>'D2 Quench'!$EI$14:$EI$240</c:f>
              <c:numCache>
                <c:formatCode>General</c:formatCode>
                <c:ptCount val="227"/>
                <c:pt idx="0">
                  <c:v>3.3715762123405053</c:v>
                </c:pt>
                <c:pt idx="1">
                  <c:v>1.8517028818473447</c:v>
                </c:pt>
                <c:pt idx="2">
                  <c:v>1.3065150008506845</c:v>
                </c:pt>
                <c:pt idx="3">
                  <c:v>1.021292999948004</c:v>
                </c:pt>
                <c:pt idx="4">
                  <c:v>0.84460662806619946</c:v>
                </c:pt>
                <c:pt idx="5">
                  <c:v>0.72373461835308628</c:v>
                </c:pt>
                <c:pt idx="6">
                  <c:v>0.63524729785491574</c:v>
                </c:pt>
                <c:pt idx="7">
                  <c:v>0.56741626199254336</c:v>
                </c:pt>
                <c:pt idx="8">
                  <c:v>0.51361448287604738</c:v>
                </c:pt>
                <c:pt idx="9">
                  <c:v>0.46980212356383327</c:v>
                </c:pt>
                <c:pt idx="10">
                  <c:v>0.43336988327105691</c:v>
                </c:pt>
                <c:pt idx="11">
                  <c:v>0.40255381056126704</c:v>
                </c:pt>
                <c:pt idx="12">
                  <c:v>0.3761166152598891</c:v>
                </c:pt>
                <c:pt idx="13">
                  <c:v>0.35316356716056602</c:v>
                </c:pt>
                <c:pt idx="14">
                  <c:v>0.33303087209712412</c:v>
                </c:pt>
                <c:pt idx="15">
                  <c:v>0.31521520069835468</c:v>
                </c:pt>
                <c:pt idx="16">
                  <c:v>0.29932764568780618</c:v>
                </c:pt>
                <c:pt idx="17">
                  <c:v>0.28506273978669233</c:v>
                </c:pt>
                <c:pt idx="18">
                  <c:v>0.27217706702249506</c:v>
                </c:pt>
                <c:pt idx="19">
                  <c:v>0.26047416140272933</c:v>
                </c:pt>
                <c:pt idx="20">
                  <c:v>0.24979363074710254</c:v>
                </c:pt>
                <c:pt idx="21">
                  <c:v>0.24000318362449735</c:v>
                </c:pt>
                <c:pt idx="22">
                  <c:v>0.23099269096871702</c:v>
                </c:pt>
                <c:pt idx="23">
                  <c:v>0.2226696993672197</c:v>
                </c:pt>
                <c:pt idx="24">
                  <c:v>0.21495599687425557</c:v>
                </c:pt>
                <c:pt idx="25">
                  <c:v>0.2077849531939866</c:v>
                </c:pt>
                <c:pt idx="26">
                  <c:v>0.20109943723353313</c:v>
                </c:pt>
                <c:pt idx="27">
                  <c:v>0.19485017043461886</c:v>
                </c:pt>
                <c:pt idx="28">
                  <c:v>0.18899441272988318</c:v>
                </c:pt>
                <c:pt idx="29">
                  <c:v>0.18349490503444224</c:v>
                </c:pt>
                <c:pt idx="30">
                  <c:v>0.17831901149020274</c:v>
                </c:pt>
                <c:pt idx="31">
                  <c:v>0.17343801864657282</c:v>
                </c:pt>
                <c:pt idx="32">
                  <c:v>0.16882655777706404</c:v>
                </c:pt>
                <c:pt idx="33">
                  <c:v>0.16446213310727772</c:v>
                </c:pt>
                <c:pt idx="34">
                  <c:v>0.16032471458422601</c:v>
                </c:pt>
                <c:pt idx="35">
                  <c:v>0.15639641272210736</c:v>
                </c:pt>
                <c:pt idx="36">
                  <c:v>0.15266119724037785</c:v>
                </c:pt>
                <c:pt idx="37">
                  <c:v>0.1491046573439441</c:v>
                </c:pt>
                <c:pt idx="38">
                  <c:v>0.14571380268745721</c:v>
                </c:pt>
                <c:pt idx="39">
                  <c:v>0.14247689022775356</c:v>
                </c:pt>
                <c:pt idx="40">
                  <c:v>0.13938327697274014</c:v>
                </c:pt>
                <c:pt idx="41">
                  <c:v>0.1364232930361351</c:v>
                </c:pt>
                <c:pt idx="42">
                  <c:v>0.13358813196000824</c:v>
                </c:pt>
                <c:pt idx="43">
                  <c:v>0.13086975561791864</c:v>
                </c:pt>
                <c:pt idx="44">
                  <c:v>0.12826081147761809</c:v>
                </c:pt>
                <c:pt idx="45">
                  <c:v>0.12575456038384267</c:v>
                </c:pt>
                <c:pt idx="46">
                  <c:v>0.12334481332654336</c:v>
                </c:pt>
                <c:pt idx="47">
                  <c:v>0.12102587591425114</c:v>
                </c:pt>
                <c:pt idx="48">
                  <c:v>0.11879249947423416</c:v>
                </c:pt>
                <c:pt idx="49">
                  <c:v>0.11663983787103732</c:v>
                </c:pt>
                <c:pt idx="50">
                  <c:v>0.11456340927710966</c:v>
                </c:pt>
                <c:pt idx="51">
                  <c:v>0.112559062242133</c:v>
                </c:pt>
                <c:pt idx="52">
                  <c:v>0.11062294550558589</c:v>
                </c:pt>
                <c:pt idx="53">
                  <c:v>0.10875148107894726</c:v>
                </c:pt>
                <c:pt idx="54">
                  <c:v>0.10694134018795746</c:v>
                </c:pt>
                <c:pt idx="55">
                  <c:v>0.10518942172702384</c:v>
                </c:pt>
                <c:pt idx="56">
                  <c:v>0.10349283292519544</c:v>
                </c:pt>
                <c:pt idx="57">
                  <c:v>0.10184887195826674</c:v>
                </c:pt>
                <c:pt idx="58">
                  <c:v>0.10025501228566924</c:v>
                </c:pt>
                <c:pt idx="59">
                  <c:v>9.8708888512731796E-2</c:v>
                </c:pt>
                <c:pt idx="60">
                  <c:v>9.7208283607399346E-2</c:v>
                </c:pt>
                <c:pt idx="61">
                  <c:v>9.5751117322523269E-2</c:v>
                </c:pt>
                <c:pt idx="62">
                  <c:v>9.43354356917495E-2</c:v>
                </c:pt>
                <c:pt idx="63">
                  <c:v>9.2959401485765647E-2</c:v>
                </c:pt>
                <c:pt idx="64">
                  <c:v>9.1621285524535093E-2</c:v>
                </c:pt>
                <c:pt idx="65">
                  <c:v>9.0319458760482488E-2</c:v>
                </c:pt>
                <c:pt idx="66">
                  <c:v>8.9052385051864622E-2</c:v>
                </c:pt>
                <c:pt idx="67">
                  <c:v>8.7818614556003233E-2</c:v>
                </c:pt>
                <c:pt idx="68">
                  <c:v>8.6616777682764545E-2</c:v>
                </c:pt>
                <c:pt idx="69">
                  <c:v>8.5445579552981821E-2</c:v>
                </c:pt>
                <c:pt idx="70">
                  <c:v>8.4303794911564853E-2</c:v>
                </c:pt>
                <c:pt idx="71">
                  <c:v>8.3190263454298891E-2</c:v>
                </c:pt>
                <c:pt idx="72">
                  <c:v>8.2103885527640239E-2</c:v>
                </c:pt>
                <c:pt idx="73">
                  <c:v>8.1043618169091516E-2</c:v>
                </c:pt>
                <c:pt idx="74">
                  <c:v>8.0008471454573626E-2</c:v>
                </c:pt>
                <c:pt idx="75">
                  <c:v>7.8997505126219295E-2</c:v>
                </c:pt>
                <c:pt idx="76">
                  <c:v>7.8009825477611372E-2</c:v>
                </c:pt>
                <c:pt idx="77">
                  <c:v>7.7044582470370673E-2</c:v>
                </c:pt>
                <c:pt idx="78">
                  <c:v>7.6100967063326169E-2</c:v>
                </c:pt>
                <c:pt idx="79">
                  <c:v>7.5178208739538274E-2</c:v>
                </c:pt>
                <c:pt idx="80">
                  <c:v>7.4275573207073398E-2</c:v>
                </c:pt>
                <c:pt idx="81">
                  <c:v>7.3392360266766724E-2</c:v>
                </c:pt>
                <c:pt idx="82">
                  <c:v>7.252790182840925E-2</c:v>
                </c:pt>
                <c:pt idx="83">
                  <c:v>7.1681560064520089E-2</c:v>
                </c:pt>
                <c:pt idx="84">
                  <c:v>7.0852725691018331E-2</c:v>
                </c:pt>
                <c:pt idx="85">
                  <c:v>7.004081636554231E-2</c:v>
                </c:pt>
                <c:pt idx="86">
                  <c:v>6.9245275189833408E-2</c:v>
                </c:pt>
                <c:pt idx="87">
                  <c:v>6.8465569315329947E-2</c:v>
                </c:pt>
                <c:pt idx="88">
                  <c:v>6.7701188637037765E-2</c:v>
                </c:pt>
                <c:pt idx="89">
                  <c:v>6.6951644573169947E-2</c:v>
                </c:pt>
                <c:pt idx="90">
                  <c:v>6.6216468922502353E-2</c:v>
                </c:pt>
                <c:pt idx="91">
                  <c:v>6.5495212084964491E-2</c:v>
                </c:pt>
                <c:pt idx="92">
                  <c:v>6.4787444998946536E-2</c:v>
                </c:pt>
                <c:pt idx="93">
                  <c:v>6.4092753624578697E-2</c:v>
                </c:pt>
                <c:pt idx="94">
                  <c:v>6.341074122570009E-2</c:v>
                </c:pt>
                <c:pt idx="95">
                  <c:v>6.2741026718522955E-2</c:v>
                </c:pt>
                <c:pt idx="96">
                  <c:v>6.2083243890645005E-2</c:v>
                </c:pt>
                <c:pt idx="97">
                  <c:v>6.1437040666696273E-2</c:v>
                </c:pt>
                <c:pt idx="98">
                  <c:v>6.080207841757676E-2</c:v>
                </c:pt>
                <c:pt idx="99">
                  <c:v>6.0178031308720147E-2</c:v>
                </c:pt>
                <c:pt idx="100">
                  <c:v>5.9564585770426497E-2</c:v>
                </c:pt>
                <c:pt idx="101">
                  <c:v>5.8961439555275066E-2</c:v>
                </c:pt>
                <c:pt idx="102">
                  <c:v>5.8368301788323015E-2</c:v>
                </c:pt>
                <c:pt idx="103">
                  <c:v>5.7784891667149112E-2</c:v>
                </c:pt>
                <c:pt idx="104">
                  <c:v>5.7210939732867769E-2</c:v>
                </c:pt>
                <c:pt idx="105">
                  <c:v>5.6646184422592172E-2</c:v>
                </c:pt>
                <c:pt idx="106">
                  <c:v>5.6090374137274815E-2</c:v>
                </c:pt>
                <c:pt idx="107">
                  <c:v>5.5543266052546163E-2</c:v>
                </c:pt>
                <c:pt idx="108">
                  <c:v>5.5004625606959928E-2</c:v>
                </c:pt>
                <c:pt idx="109">
                  <c:v>5.4474226218139674E-2</c:v>
                </c:pt>
                <c:pt idx="110">
                  <c:v>5.3951848933142171E-2</c:v>
                </c:pt>
                <c:pt idx="111">
                  <c:v>5.3437282094997443E-2</c:v>
                </c:pt>
                <c:pt idx="112">
                  <c:v>5.2930321024726605E-2</c:v>
                </c:pt>
                <c:pt idx="113">
                  <c:v>5.2430767722325106E-2</c:v>
                </c:pt>
                <c:pt idx="114">
                  <c:v>5.1938430580825819E-2</c:v>
                </c:pt>
                <c:pt idx="115">
                  <c:v>5.1453124112518379E-2</c:v>
                </c:pt>
                <c:pt idx="116">
                  <c:v>5.0974668693388681E-2</c:v>
                </c:pt>
                <c:pt idx="117">
                  <c:v>5.0502890314397378E-2</c:v>
                </c:pt>
                <c:pt idx="118">
                  <c:v>5.0037620348094509E-2</c:v>
                </c:pt>
                <c:pt idx="119">
                  <c:v>4.9578695325207922E-2</c:v>
                </c:pt>
                <c:pt idx="120">
                  <c:v>4.9125956720608793E-2</c:v>
                </c:pt>
                <c:pt idx="121">
                  <c:v>4.867925075106385E-2</c:v>
                </c:pt>
                <c:pt idx="122">
                  <c:v>4.8238428180230858E-2</c:v>
                </c:pt>
                <c:pt idx="123">
                  <c:v>4.7803344828042091E-2</c:v>
                </c:pt>
                <c:pt idx="124">
                  <c:v>4.7373858680681641E-2</c:v>
                </c:pt>
                <c:pt idx="125">
                  <c:v>4.6949833692533048E-2</c:v>
                </c:pt>
                <c:pt idx="126">
                  <c:v>4.6531137039509625E-2</c:v>
                </c:pt>
                <c:pt idx="127">
                  <c:v>4.6117639594812923E-2</c:v>
                </c:pt>
                <c:pt idx="128">
                  <c:v>4.5709215778695758E-2</c:v>
                </c:pt>
                <c:pt idx="129">
                  <c:v>4.5305743416642293E-2</c:v>
                </c:pt>
                <c:pt idx="130">
                  <c:v>4.4907103601492082E-2</c:v>
                </c:pt>
                <c:pt idx="131">
                  <c:v>4.4513180561005859E-2</c:v>
                </c:pt>
                <c:pt idx="132">
                  <c:v>4.412386153273222E-2</c:v>
                </c:pt>
                <c:pt idx="133">
                  <c:v>4.3739036641120173E-2</c:v>
                </c:pt>
                <c:pt idx="134">
                  <c:v>4.3358598779763627E-2</c:v>
                </c:pt>
                <c:pt idx="135">
                  <c:v>4.2982443498832505E-2</c:v>
                </c:pt>
                <c:pt idx="136">
                  <c:v>4.2610468895677607E-2</c:v>
                </c:pt>
                <c:pt idx="137">
                  <c:v>4.2242575509229011E-2</c:v>
                </c:pt>
                <c:pt idx="138">
                  <c:v>4.1878666218868946E-2</c:v>
                </c:pt>
                <c:pt idx="139">
                  <c:v>4.1518646143825874E-2</c:v>
                </c:pt>
                <c:pt idx="140">
                  <c:v>4.1162422549398857E-2</c:v>
                </c:pt>
                <c:pt idx="141">
                  <c:v>4.080990475306906E-2</c:v>
                </c:pt>
                <c:pt idx="142">
                  <c:v>4.0461004034852643E-2</c:v>
                </c:pt>
                <c:pt idx="143">
                  <c:v>4.0115633549003452E-2</c:v>
                </c:pt>
                <c:pt idx="144">
                  <c:v>3.9773708237573729E-2</c:v>
                </c:pt>
                <c:pt idx="145">
                  <c:v>3.9435144749166172E-2</c:v>
                </c:pt>
                <c:pt idx="146">
                  <c:v>3.9099861354371622E-2</c:v>
                </c:pt>
                <c:pt idx="147">
                  <c:v>3.8767777866517937E-2</c:v>
                </c:pt>
                <c:pt idx="148">
                  <c:v>3.8438815565062824E-2</c:v>
                </c:pt>
                <c:pt idx="149">
                  <c:v>3.811289711342071E-2</c:v>
                </c:pt>
                <c:pt idx="150">
                  <c:v>3.7789946487151942E-2</c:v>
                </c:pt>
                <c:pt idx="151">
                  <c:v>3.7469888894847057E-2</c:v>
                </c:pt>
                <c:pt idx="152">
                  <c:v>3.71526507045844E-2</c:v>
                </c:pt>
                <c:pt idx="153">
                  <c:v>3.683815936904708E-2</c:v>
                </c:pt>
                <c:pt idx="154">
                  <c:v>3.6526343351147184E-2</c:v>
                </c:pt>
                <c:pt idx="155">
                  <c:v>3.621713204835586E-2</c:v>
                </c:pt>
                <c:pt idx="156">
                  <c:v>3.5910455719527626E-2</c:v>
                </c:pt>
                <c:pt idx="157">
                  <c:v>3.5606245408239277E-2</c:v>
                </c:pt>
                <c:pt idx="158">
                  <c:v>3.5304432867203778E-2</c:v>
                </c:pt>
                <c:pt idx="159">
                  <c:v>3.500495048017177E-2</c:v>
                </c:pt>
                <c:pt idx="160">
                  <c:v>3.4707731184824439E-2</c:v>
                </c:pt>
                <c:pt idx="161">
                  <c:v>3.4412708391093699E-2</c:v>
                </c:pt>
                <c:pt idx="162">
                  <c:v>3.4119815898814548E-2</c:v>
                </c:pt>
                <c:pt idx="163">
                  <c:v>3.3828987812900696E-2</c:v>
                </c:pt>
                <c:pt idx="164">
                  <c:v>3.3540158455213964E-2</c:v>
                </c:pt>
                <c:pt idx="165">
                  <c:v>3.3253262273203896E-2</c:v>
                </c:pt>
                <c:pt idx="166">
                  <c:v>3.2968233745587376E-2</c:v>
                </c:pt>
                <c:pt idx="167">
                  <c:v>3.2685058965005426E-2</c:v>
                </c:pt>
                <c:pt idx="168">
                  <c:v>3.2405402210267074E-2</c:v>
                </c:pt>
                <c:pt idx="169">
                  <c:v>3.2127644818195925E-2</c:v>
                </c:pt>
                <c:pt idx="170">
                  <c:v>3.1851724043717909E-2</c:v>
                </c:pt>
                <c:pt idx="171">
                  <c:v>3.1577578634457516E-2</c:v>
                </c:pt>
                <c:pt idx="172">
                  <c:v>3.1305149034596948E-2</c:v>
                </c:pt>
                <c:pt idx="173">
                  <c:v>3.1034377611685635E-2</c:v>
                </c:pt>
                <c:pt idx="174">
                  <c:v>3.0765208911056725E-2</c:v>
                </c:pt>
                <c:pt idx="175">
                  <c:v>3.0497589938444956E-2</c:v>
                </c:pt>
                <c:pt idx="176">
                  <c:v>3.0231470473556076E-2</c:v>
                </c:pt>
                <c:pt idx="177">
                  <c:v>2.9966803411682195E-2</c:v>
                </c:pt>
                <c:pt idx="178">
                  <c:v>2.970354514626326E-2</c:v>
                </c:pt>
                <c:pt idx="179">
                  <c:v>2.9441655978668189E-2</c:v>
                </c:pt>
                <c:pt idx="180">
                  <c:v>2.9181100570700367E-2</c:v>
                </c:pt>
                <c:pt idx="181">
                  <c:v>2.8921848429833707E-2</c:v>
                </c:pt>
                <c:pt idx="182">
                  <c:v>2.8663874432781199E-2</c:v>
                </c:pt>
                <c:pt idx="183">
                  <c:v>2.8407159381544284E-2</c:v>
                </c:pt>
                <c:pt idx="184">
                  <c:v>2.8151690594173984E-2</c:v>
                </c:pt>
                <c:pt idx="185">
                  <c:v>2.7897462516000834E-2</c:v>
                </c:pt>
                <c:pt idx="186">
                  <c:v>2.7644477348628686E-2</c:v>
                </c:pt>
                <c:pt idx="187">
                  <c:v>2.7392745679906749E-2</c:v>
                </c:pt>
                <c:pt idx="188">
                  <c:v>2.7142287091751642E-2</c:v>
                </c:pt>
                <c:pt idx="189">
                  <c:v>2.6893130717897683E-2</c:v>
                </c:pt>
                <c:pt idx="190">
                  <c:v>2.6645315702425534E-2</c:v>
                </c:pt>
                <c:pt idx="191">
                  <c:v>2.6398891503625E-2</c:v>
                </c:pt>
                <c:pt idx="192">
                  <c:v>2.615391794511274E-2</c:v>
                </c:pt>
                <c:pt idx="193">
                  <c:v>2.5910464897112396E-2</c:v>
                </c:pt>
                <c:pt idx="194">
                  <c:v>2.5668611406017835E-2</c:v>
                </c:pt>
                <c:pt idx="195">
                  <c:v>2.5428444024196469E-2</c:v>
                </c:pt>
                <c:pt idx="196">
                  <c:v>2.5190053991321976E-2</c:v>
                </c:pt>
                <c:pt idx="197">
                  <c:v>2.495353275660395E-2</c:v>
                </c:pt>
                <c:pt idx="198">
                  <c:v>2.4718965140133439E-2</c:v>
                </c:pt>
                <c:pt idx="199">
                  <c:v>2.4486419102642678E-2</c:v>
                </c:pt>
                <c:pt idx="200">
                  <c:v>2.4255930116087478E-2</c:v>
                </c:pt>
                <c:pt idx="201">
                  <c:v>2.4027481467383503E-2</c:v>
                </c:pt>
                <c:pt idx="202">
                  <c:v>2.3800968351285097E-2</c:v>
                </c:pt>
                <c:pt idx="203">
                  <c:v>2.3576153932838875E-2</c:v>
                </c:pt>
                <c:pt idx="204">
                  <c:v>2.3352600951141844E-2</c:v>
                </c:pt>
                <c:pt idx="205">
                  <c:v>2.3129573460519446E-2</c:v>
                </c:pt>
                <c:pt idx="206">
                  <c:v>2.2905893496977425E-2</c:v>
                </c:pt>
                <c:pt idx="207">
                  <c:v>2.2679736499181299E-2</c:v>
                </c:pt>
                <c:pt idx="208">
                  <c:v>2.2448328748930206E-2</c:v>
                </c:pt>
                <c:pt idx="209">
                  <c:v>2.2207519812398505E-2</c:v>
                </c:pt>
                <c:pt idx="210">
                  <c:v>2.195117584640368E-2</c:v>
                </c:pt>
                <c:pt idx="211">
                  <c:v>2.1670350987792828E-2</c:v>
                </c:pt>
                <c:pt idx="212">
                  <c:v>2.1389278860034288E-2</c:v>
                </c:pt>
                <c:pt idx="213">
                  <c:v>2.1137075252811305E-2</c:v>
                </c:pt>
                <c:pt idx="214">
                  <c:v>2.0879062981427606E-2</c:v>
                </c:pt>
                <c:pt idx="215">
                  <c:v>2.0614301689708178E-2</c:v>
                </c:pt>
                <c:pt idx="216">
                  <c:v>2.0341631751379468E-2</c:v>
                </c:pt>
                <c:pt idx="217">
                  <c:v>2.0059595402491411E-2</c:v>
                </c:pt>
                <c:pt idx="218">
                  <c:v>1.9766317727544721E-2</c:v>
                </c:pt>
                <c:pt idx="219">
                  <c:v>1.9459319526773423E-2</c:v>
                </c:pt>
                <c:pt idx="220">
                  <c:v>1.9135207822700919E-2</c:v>
                </c:pt>
                <c:pt idx="221">
                  <c:v>1.8789130334339474E-2</c:v>
                </c:pt>
                <c:pt idx="222">
                  <c:v>1.8413730600076592E-2</c:v>
                </c:pt>
                <c:pt idx="223">
                  <c:v>1.7996905967740215E-2</c:v>
                </c:pt>
                <c:pt idx="224">
                  <c:v>1.7516124489250138E-2</c:v>
                </c:pt>
                <c:pt idx="225">
                  <c:v>1.6919429992221315E-2</c:v>
                </c:pt>
                <c:pt idx="226">
                  <c:v>1.6007157216461246E-2</c:v>
                </c:pt>
              </c:numCache>
            </c:numRef>
          </c:xVal>
          <c:yVal>
            <c:numRef>
              <c:f>'D2 Quench'!$EF$14:$EF$240</c:f>
              <c:numCache>
                <c:formatCode>General</c:formatCode>
                <c:ptCount val="227"/>
                <c:pt idx="0">
                  <c:v>0.01</c:v>
                </c:pt>
                <c:pt idx="1">
                  <c:v>0.02</c:v>
                </c:pt>
                <c:pt idx="2">
                  <c:v>0.03</c:v>
                </c:pt>
                <c:pt idx="3">
                  <c:v>0.04</c:v>
                </c:pt>
                <c:pt idx="4">
                  <c:v>0.05</c:v>
                </c:pt>
                <c:pt idx="5">
                  <c:v>0.06</c:v>
                </c:pt>
                <c:pt idx="6">
                  <c:v>7.0000000000000007E-2</c:v>
                </c:pt>
                <c:pt idx="7">
                  <c:v>0.08</c:v>
                </c:pt>
                <c:pt idx="8">
                  <c:v>0.09</c:v>
                </c:pt>
                <c:pt idx="9">
                  <c:v>0.1</c:v>
                </c:pt>
                <c:pt idx="10">
                  <c:v>0.11</c:v>
                </c:pt>
                <c:pt idx="11">
                  <c:v>0.12</c:v>
                </c:pt>
                <c:pt idx="12">
                  <c:v>0.13</c:v>
                </c:pt>
                <c:pt idx="13">
                  <c:v>0.14000000000000001</c:v>
                </c:pt>
                <c:pt idx="14">
                  <c:v>0.15</c:v>
                </c:pt>
                <c:pt idx="15">
                  <c:v>0.16</c:v>
                </c:pt>
                <c:pt idx="16">
                  <c:v>0.17</c:v>
                </c:pt>
                <c:pt idx="17">
                  <c:v>0.18</c:v>
                </c:pt>
                <c:pt idx="18">
                  <c:v>0.19</c:v>
                </c:pt>
                <c:pt idx="19">
                  <c:v>0.2</c:v>
                </c:pt>
                <c:pt idx="20">
                  <c:v>0.21</c:v>
                </c:pt>
                <c:pt idx="21">
                  <c:v>0.22</c:v>
                </c:pt>
                <c:pt idx="22">
                  <c:v>0.23</c:v>
                </c:pt>
                <c:pt idx="23">
                  <c:v>0.24</c:v>
                </c:pt>
                <c:pt idx="24">
                  <c:v>0.25</c:v>
                </c:pt>
                <c:pt idx="25">
                  <c:v>0.26</c:v>
                </c:pt>
                <c:pt idx="26">
                  <c:v>0.27</c:v>
                </c:pt>
                <c:pt idx="27">
                  <c:v>0.28000000000000003</c:v>
                </c:pt>
                <c:pt idx="28">
                  <c:v>0.28999999999999998</c:v>
                </c:pt>
                <c:pt idx="29">
                  <c:v>0.3</c:v>
                </c:pt>
                <c:pt idx="30">
                  <c:v>0.31</c:v>
                </c:pt>
                <c:pt idx="31">
                  <c:v>0.32</c:v>
                </c:pt>
                <c:pt idx="32">
                  <c:v>0.33</c:v>
                </c:pt>
                <c:pt idx="33">
                  <c:v>0.34</c:v>
                </c:pt>
                <c:pt idx="34">
                  <c:v>0.35</c:v>
                </c:pt>
                <c:pt idx="35">
                  <c:v>0.36</c:v>
                </c:pt>
                <c:pt idx="36">
                  <c:v>0.37</c:v>
                </c:pt>
                <c:pt idx="37">
                  <c:v>0.38</c:v>
                </c:pt>
                <c:pt idx="38">
                  <c:v>0.39</c:v>
                </c:pt>
                <c:pt idx="39">
                  <c:v>0.4</c:v>
                </c:pt>
                <c:pt idx="40">
                  <c:v>0.41</c:v>
                </c:pt>
                <c:pt idx="41">
                  <c:v>0.42</c:v>
                </c:pt>
                <c:pt idx="42">
                  <c:v>0.43</c:v>
                </c:pt>
                <c:pt idx="43">
                  <c:v>0.44</c:v>
                </c:pt>
                <c:pt idx="44">
                  <c:v>0.45</c:v>
                </c:pt>
                <c:pt idx="45">
                  <c:v>0.46</c:v>
                </c:pt>
                <c:pt idx="46">
                  <c:v>0.47</c:v>
                </c:pt>
                <c:pt idx="47">
                  <c:v>0.48</c:v>
                </c:pt>
                <c:pt idx="48">
                  <c:v>0.49</c:v>
                </c:pt>
                <c:pt idx="49">
                  <c:v>0.5</c:v>
                </c:pt>
                <c:pt idx="50">
                  <c:v>0.51</c:v>
                </c:pt>
                <c:pt idx="51">
                  <c:v>0.52</c:v>
                </c:pt>
                <c:pt idx="52">
                  <c:v>0.53</c:v>
                </c:pt>
                <c:pt idx="53">
                  <c:v>0.54</c:v>
                </c:pt>
                <c:pt idx="54">
                  <c:v>0.55000000000000004</c:v>
                </c:pt>
                <c:pt idx="55">
                  <c:v>0.56000000000000005</c:v>
                </c:pt>
                <c:pt idx="56">
                  <c:v>0.56999999999999995</c:v>
                </c:pt>
                <c:pt idx="57">
                  <c:v>0.57999999999999996</c:v>
                </c:pt>
                <c:pt idx="58">
                  <c:v>0.59</c:v>
                </c:pt>
                <c:pt idx="59">
                  <c:v>0.6</c:v>
                </c:pt>
                <c:pt idx="60">
                  <c:v>0.61</c:v>
                </c:pt>
                <c:pt idx="61">
                  <c:v>0.62</c:v>
                </c:pt>
                <c:pt idx="62">
                  <c:v>0.63</c:v>
                </c:pt>
                <c:pt idx="63">
                  <c:v>0.64</c:v>
                </c:pt>
                <c:pt idx="64">
                  <c:v>0.65</c:v>
                </c:pt>
                <c:pt idx="65">
                  <c:v>0.66</c:v>
                </c:pt>
                <c:pt idx="66">
                  <c:v>0.67</c:v>
                </c:pt>
                <c:pt idx="67">
                  <c:v>0.68</c:v>
                </c:pt>
                <c:pt idx="68">
                  <c:v>0.69</c:v>
                </c:pt>
                <c:pt idx="69">
                  <c:v>0.7</c:v>
                </c:pt>
                <c:pt idx="70">
                  <c:v>0.71</c:v>
                </c:pt>
                <c:pt idx="71">
                  <c:v>0.72</c:v>
                </c:pt>
                <c:pt idx="72">
                  <c:v>0.73</c:v>
                </c:pt>
                <c:pt idx="73">
                  <c:v>0.74</c:v>
                </c:pt>
                <c:pt idx="74">
                  <c:v>0.75</c:v>
                </c:pt>
                <c:pt idx="75">
                  <c:v>0.76</c:v>
                </c:pt>
                <c:pt idx="76">
                  <c:v>0.77</c:v>
                </c:pt>
                <c:pt idx="77">
                  <c:v>0.78</c:v>
                </c:pt>
                <c:pt idx="78">
                  <c:v>0.79</c:v>
                </c:pt>
                <c:pt idx="79">
                  <c:v>0.8</c:v>
                </c:pt>
                <c:pt idx="80">
                  <c:v>0.81</c:v>
                </c:pt>
                <c:pt idx="81">
                  <c:v>0.82</c:v>
                </c:pt>
                <c:pt idx="82">
                  <c:v>0.83</c:v>
                </c:pt>
                <c:pt idx="83">
                  <c:v>0.84</c:v>
                </c:pt>
                <c:pt idx="84">
                  <c:v>0.85</c:v>
                </c:pt>
                <c:pt idx="85">
                  <c:v>0.86</c:v>
                </c:pt>
                <c:pt idx="86">
                  <c:v>0.87</c:v>
                </c:pt>
                <c:pt idx="87">
                  <c:v>0.88</c:v>
                </c:pt>
                <c:pt idx="88">
                  <c:v>0.89</c:v>
                </c:pt>
                <c:pt idx="89">
                  <c:v>0.9</c:v>
                </c:pt>
                <c:pt idx="90">
                  <c:v>0.91</c:v>
                </c:pt>
                <c:pt idx="91">
                  <c:v>0.92</c:v>
                </c:pt>
                <c:pt idx="92">
                  <c:v>0.93</c:v>
                </c:pt>
                <c:pt idx="93">
                  <c:v>0.94</c:v>
                </c:pt>
                <c:pt idx="94">
                  <c:v>0.95</c:v>
                </c:pt>
                <c:pt idx="95">
                  <c:v>0.96</c:v>
                </c:pt>
                <c:pt idx="96">
                  <c:v>0.97</c:v>
                </c:pt>
                <c:pt idx="97">
                  <c:v>0.98</c:v>
                </c:pt>
                <c:pt idx="98">
                  <c:v>0.99</c:v>
                </c:pt>
                <c:pt idx="99">
                  <c:v>1</c:v>
                </c:pt>
                <c:pt idx="100">
                  <c:v>1.01</c:v>
                </c:pt>
                <c:pt idx="101">
                  <c:v>1.02</c:v>
                </c:pt>
                <c:pt idx="102">
                  <c:v>1.03</c:v>
                </c:pt>
                <c:pt idx="103">
                  <c:v>1.04</c:v>
                </c:pt>
                <c:pt idx="104">
                  <c:v>1.05</c:v>
                </c:pt>
                <c:pt idx="105">
                  <c:v>1.06</c:v>
                </c:pt>
                <c:pt idx="106">
                  <c:v>1.07</c:v>
                </c:pt>
                <c:pt idx="107">
                  <c:v>1.08</c:v>
                </c:pt>
                <c:pt idx="108">
                  <c:v>1.0900000000000001</c:v>
                </c:pt>
                <c:pt idx="109">
                  <c:v>1.1000000000000001</c:v>
                </c:pt>
                <c:pt idx="110">
                  <c:v>1.1100000000000001</c:v>
                </c:pt>
                <c:pt idx="111">
                  <c:v>1.1200000000000001</c:v>
                </c:pt>
                <c:pt idx="112">
                  <c:v>1.1299999999999999</c:v>
                </c:pt>
                <c:pt idx="113">
                  <c:v>1.1399999999999999</c:v>
                </c:pt>
                <c:pt idx="114">
                  <c:v>1.1499999999999999</c:v>
                </c:pt>
                <c:pt idx="115">
                  <c:v>1.1599999999999999</c:v>
                </c:pt>
                <c:pt idx="116">
                  <c:v>1.17</c:v>
                </c:pt>
                <c:pt idx="117">
                  <c:v>1.18</c:v>
                </c:pt>
                <c:pt idx="118">
                  <c:v>1.19</c:v>
                </c:pt>
                <c:pt idx="119">
                  <c:v>1.2</c:v>
                </c:pt>
                <c:pt idx="120">
                  <c:v>1.21</c:v>
                </c:pt>
                <c:pt idx="121">
                  <c:v>1.22</c:v>
                </c:pt>
                <c:pt idx="122">
                  <c:v>1.23</c:v>
                </c:pt>
                <c:pt idx="123">
                  <c:v>1.24</c:v>
                </c:pt>
                <c:pt idx="124">
                  <c:v>1.25</c:v>
                </c:pt>
                <c:pt idx="125">
                  <c:v>1.26</c:v>
                </c:pt>
                <c:pt idx="126">
                  <c:v>1.27</c:v>
                </c:pt>
                <c:pt idx="127">
                  <c:v>1.28</c:v>
                </c:pt>
                <c:pt idx="128">
                  <c:v>1.29</c:v>
                </c:pt>
                <c:pt idx="129">
                  <c:v>1.3</c:v>
                </c:pt>
                <c:pt idx="130">
                  <c:v>1.31</c:v>
                </c:pt>
                <c:pt idx="131">
                  <c:v>1.32</c:v>
                </c:pt>
                <c:pt idx="132">
                  <c:v>1.33</c:v>
                </c:pt>
                <c:pt idx="133">
                  <c:v>1.34</c:v>
                </c:pt>
                <c:pt idx="134">
                  <c:v>1.35</c:v>
                </c:pt>
                <c:pt idx="135">
                  <c:v>1.36</c:v>
                </c:pt>
                <c:pt idx="136">
                  <c:v>1.37</c:v>
                </c:pt>
                <c:pt idx="137">
                  <c:v>1.38</c:v>
                </c:pt>
                <c:pt idx="138">
                  <c:v>1.39</c:v>
                </c:pt>
                <c:pt idx="139">
                  <c:v>1.4</c:v>
                </c:pt>
                <c:pt idx="140">
                  <c:v>1.41</c:v>
                </c:pt>
                <c:pt idx="141">
                  <c:v>1.42</c:v>
                </c:pt>
                <c:pt idx="142">
                  <c:v>1.43</c:v>
                </c:pt>
                <c:pt idx="143">
                  <c:v>1.44</c:v>
                </c:pt>
                <c:pt idx="144">
                  <c:v>1.45</c:v>
                </c:pt>
                <c:pt idx="145">
                  <c:v>1.46</c:v>
                </c:pt>
                <c:pt idx="146">
                  <c:v>1.47</c:v>
                </c:pt>
                <c:pt idx="147">
                  <c:v>1.48</c:v>
                </c:pt>
                <c:pt idx="148">
                  <c:v>1.49</c:v>
                </c:pt>
                <c:pt idx="149">
                  <c:v>1.5</c:v>
                </c:pt>
                <c:pt idx="150">
                  <c:v>1.51</c:v>
                </c:pt>
                <c:pt idx="151">
                  <c:v>1.52</c:v>
                </c:pt>
                <c:pt idx="152">
                  <c:v>1.53</c:v>
                </c:pt>
                <c:pt idx="153">
                  <c:v>1.54</c:v>
                </c:pt>
                <c:pt idx="154">
                  <c:v>1.55</c:v>
                </c:pt>
                <c:pt idx="155">
                  <c:v>1.56</c:v>
                </c:pt>
                <c:pt idx="156">
                  <c:v>1.57</c:v>
                </c:pt>
                <c:pt idx="157">
                  <c:v>1.58</c:v>
                </c:pt>
                <c:pt idx="158">
                  <c:v>1.59</c:v>
                </c:pt>
                <c:pt idx="159">
                  <c:v>1.6</c:v>
                </c:pt>
                <c:pt idx="160">
                  <c:v>1.61</c:v>
                </c:pt>
                <c:pt idx="161">
                  <c:v>1.62</c:v>
                </c:pt>
                <c:pt idx="162">
                  <c:v>1.63</c:v>
                </c:pt>
                <c:pt idx="163">
                  <c:v>1.64</c:v>
                </c:pt>
                <c:pt idx="164">
                  <c:v>1.65</c:v>
                </c:pt>
                <c:pt idx="165">
                  <c:v>1.66</c:v>
                </c:pt>
                <c:pt idx="166">
                  <c:v>1.67</c:v>
                </c:pt>
                <c:pt idx="167">
                  <c:v>1.68</c:v>
                </c:pt>
                <c:pt idx="168">
                  <c:v>1.69</c:v>
                </c:pt>
                <c:pt idx="169">
                  <c:v>1.7</c:v>
                </c:pt>
                <c:pt idx="170">
                  <c:v>1.71</c:v>
                </c:pt>
                <c:pt idx="171">
                  <c:v>1.72</c:v>
                </c:pt>
                <c:pt idx="172">
                  <c:v>1.73</c:v>
                </c:pt>
                <c:pt idx="173">
                  <c:v>1.74</c:v>
                </c:pt>
                <c:pt idx="174">
                  <c:v>1.75</c:v>
                </c:pt>
                <c:pt idx="175">
                  <c:v>1.76</c:v>
                </c:pt>
                <c:pt idx="176">
                  <c:v>1.77</c:v>
                </c:pt>
                <c:pt idx="177">
                  <c:v>1.78</c:v>
                </c:pt>
                <c:pt idx="178">
                  <c:v>1.79</c:v>
                </c:pt>
                <c:pt idx="179">
                  <c:v>1.8</c:v>
                </c:pt>
                <c:pt idx="180">
                  <c:v>1.81</c:v>
                </c:pt>
                <c:pt idx="181">
                  <c:v>1.82</c:v>
                </c:pt>
                <c:pt idx="182">
                  <c:v>1.83</c:v>
                </c:pt>
                <c:pt idx="183">
                  <c:v>1.84</c:v>
                </c:pt>
                <c:pt idx="184">
                  <c:v>1.85</c:v>
                </c:pt>
                <c:pt idx="185">
                  <c:v>1.86</c:v>
                </c:pt>
                <c:pt idx="186">
                  <c:v>1.87</c:v>
                </c:pt>
                <c:pt idx="187">
                  <c:v>1.88</c:v>
                </c:pt>
                <c:pt idx="188">
                  <c:v>1.89</c:v>
                </c:pt>
                <c:pt idx="189">
                  <c:v>1.9</c:v>
                </c:pt>
                <c:pt idx="190">
                  <c:v>1.91</c:v>
                </c:pt>
                <c:pt idx="191">
                  <c:v>1.92</c:v>
                </c:pt>
                <c:pt idx="192">
                  <c:v>1.93</c:v>
                </c:pt>
                <c:pt idx="193">
                  <c:v>1.94</c:v>
                </c:pt>
                <c:pt idx="194">
                  <c:v>1.95</c:v>
                </c:pt>
                <c:pt idx="195">
                  <c:v>1.96</c:v>
                </c:pt>
                <c:pt idx="196">
                  <c:v>1.97</c:v>
                </c:pt>
                <c:pt idx="197">
                  <c:v>1.98</c:v>
                </c:pt>
                <c:pt idx="198">
                  <c:v>1.99</c:v>
                </c:pt>
                <c:pt idx="199">
                  <c:v>2</c:v>
                </c:pt>
                <c:pt idx="200">
                  <c:v>2.0099999999999998</c:v>
                </c:pt>
                <c:pt idx="201">
                  <c:v>2.02</c:v>
                </c:pt>
                <c:pt idx="202">
                  <c:v>2.0299999999999998</c:v>
                </c:pt>
                <c:pt idx="203">
                  <c:v>2.04</c:v>
                </c:pt>
                <c:pt idx="204">
                  <c:v>2.0499999999999998</c:v>
                </c:pt>
                <c:pt idx="205">
                  <c:v>2.06</c:v>
                </c:pt>
                <c:pt idx="206">
                  <c:v>2.0699999999999998</c:v>
                </c:pt>
                <c:pt idx="207">
                  <c:v>2.08</c:v>
                </c:pt>
                <c:pt idx="208">
                  <c:v>2.09</c:v>
                </c:pt>
                <c:pt idx="209">
                  <c:v>2.1</c:v>
                </c:pt>
                <c:pt idx="210">
                  <c:v>2.11</c:v>
                </c:pt>
                <c:pt idx="211">
                  <c:v>2.12</c:v>
                </c:pt>
                <c:pt idx="212">
                  <c:v>2.13</c:v>
                </c:pt>
                <c:pt idx="213">
                  <c:v>2.14</c:v>
                </c:pt>
                <c:pt idx="214">
                  <c:v>2.15</c:v>
                </c:pt>
                <c:pt idx="215">
                  <c:v>2.16</c:v>
                </c:pt>
                <c:pt idx="216">
                  <c:v>2.17</c:v>
                </c:pt>
                <c:pt idx="217">
                  <c:v>2.1800000000000002</c:v>
                </c:pt>
                <c:pt idx="218">
                  <c:v>2.19</c:v>
                </c:pt>
                <c:pt idx="219">
                  <c:v>2.2000000000000002</c:v>
                </c:pt>
                <c:pt idx="220">
                  <c:v>2.21</c:v>
                </c:pt>
                <c:pt idx="221">
                  <c:v>2.2200000000000002</c:v>
                </c:pt>
                <c:pt idx="222">
                  <c:v>2.23</c:v>
                </c:pt>
                <c:pt idx="223">
                  <c:v>2.2400000000000002</c:v>
                </c:pt>
                <c:pt idx="224">
                  <c:v>2.25</c:v>
                </c:pt>
                <c:pt idx="225">
                  <c:v>2.2599999999999998</c:v>
                </c:pt>
                <c:pt idx="226">
                  <c:v>2.27</c:v>
                </c:pt>
              </c:numCache>
            </c:numRef>
          </c:yVal>
          <c:smooth val="0"/>
          <c:extLst>
            <c:ext xmlns:c16="http://schemas.microsoft.com/office/drawing/2014/chart" uri="{C3380CC4-5D6E-409C-BE32-E72D297353CC}">
              <c16:uniqueId val="{00000001-B2A5-4999-ADB9-F2F5AA2D19ED}"/>
            </c:ext>
          </c:extLst>
        </c:ser>
        <c:ser>
          <c:idx val="2"/>
          <c:order val="2"/>
          <c:tx>
            <c:v>Quench Release</c:v>
          </c:tx>
          <c:spPr>
            <a:ln w="19050" cap="rnd">
              <a:solidFill>
                <a:schemeClr val="accent3"/>
              </a:solidFill>
              <a:round/>
            </a:ln>
            <a:effectLst/>
          </c:spPr>
          <c:marker>
            <c:symbol val="none"/>
          </c:marker>
          <c:xVal>
            <c:numRef>
              <c:f>'D2 Quench'!$GF$14:$GF$737</c:f>
              <c:numCache>
                <c:formatCode>0.0000</c:formatCode>
                <c:ptCount val="724"/>
                <c:pt idx="0">
                  <c:v>1.0696544757222065E-2</c:v>
                </c:pt>
                <c:pt idx="1">
                  <c:v>1.0696544757222065E-2</c:v>
                </c:pt>
                <c:pt idx="2">
                  <c:v>1.0696544757222065E-2</c:v>
                </c:pt>
                <c:pt idx="3">
                  <c:v>1.0696544757222065E-2</c:v>
                </c:pt>
                <c:pt idx="4">
                  <c:v>1.0696544757222065E-2</c:v>
                </c:pt>
                <c:pt idx="5">
                  <c:v>1.0696544757222065E-2</c:v>
                </c:pt>
                <c:pt idx="6">
                  <c:v>1.0696544757222065E-2</c:v>
                </c:pt>
                <c:pt idx="7">
                  <c:v>1.0696544757222065E-2</c:v>
                </c:pt>
                <c:pt idx="8">
                  <c:v>1.0696544757222065E-2</c:v>
                </c:pt>
                <c:pt idx="9">
                  <c:v>1.0696544757222065E-2</c:v>
                </c:pt>
                <c:pt idx="10">
                  <c:v>1.0696544757222065E-2</c:v>
                </c:pt>
                <c:pt idx="11">
                  <c:v>1.0696544757222065E-2</c:v>
                </c:pt>
                <c:pt idx="12">
                  <c:v>1.0696544757222065E-2</c:v>
                </c:pt>
                <c:pt idx="13">
                  <c:v>1.0696544757222065E-2</c:v>
                </c:pt>
                <c:pt idx="14">
                  <c:v>1.0696544757222065E-2</c:v>
                </c:pt>
                <c:pt idx="15">
                  <c:v>1.0696544757222065E-2</c:v>
                </c:pt>
                <c:pt idx="16">
                  <c:v>1.0696544757222065E-2</c:v>
                </c:pt>
                <c:pt idx="17">
                  <c:v>1.0696544757222065E-2</c:v>
                </c:pt>
                <c:pt idx="18">
                  <c:v>1.0696544757222065E-2</c:v>
                </c:pt>
                <c:pt idx="19">
                  <c:v>1.0696544757222065E-2</c:v>
                </c:pt>
                <c:pt idx="20">
                  <c:v>1.0696544757222065E-2</c:v>
                </c:pt>
                <c:pt idx="21">
                  <c:v>1.0696544757222065E-2</c:v>
                </c:pt>
                <c:pt idx="22">
                  <c:v>1.0696544757222065E-2</c:v>
                </c:pt>
                <c:pt idx="23">
                  <c:v>1.0696544757222065E-2</c:v>
                </c:pt>
                <c:pt idx="24">
                  <c:v>1.0696544757222065E-2</c:v>
                </c:pt>
                <c:pt idx="25">
                  <c:v>1.0696544757222065E-2</c:v>
                </c:pt>
                <c:pt idx="26">
                  <c:v>1.0696544757222065E-2</c:v>
                </c:pt>
                <c:pt idx="27">
                  <c:v>1.1771533743955334E-2</c:v>
                </c:pt>
                <c:pt idx="28">
                  <c:v>1.3842618211514671E-2</c:v>
                </c:pt>
                <c:pt idx="29">
                  <c:v>1.6358430023045049E-2</c:v>
                </c:pt>
                <c:pt idx="30">
                  <c:v>1.8495896888535677E-2</c:v>
                </c:pt>
                <c:pt idx="31">
                  <c:v>2.0239080914619848E-2</c:v>
                </c:pt>
                <c:pt idx="32">
                  <c:v>2.1712129895814194E-2</c:v>
                </c:pt>
                <c:pt idx="33">
                  <c:v>2.3002330542885651E-2</c:v>
                </c:pt>
                <c:pt idx="34">
                  <c:v>2.4163081451760628E-2</c:v>
                </c:pt>
                <c:pt idx="35">
                  <c:v>2.5227879869153227E-2</c:v>
                </c:pt>
                <c:pt idx="36">
                  <c:v>2.6218772382964779E-2</c:v>
                </c:pt>
                <c:pt idx="37">
                  <c:v>2.7150946842979327E-2</c:v>
                </c:pt>
                <c:pt idx="38">
                  <c:v>2.8035290072328058E-2</c:v>
                </c:pt>
                <c:pt idx="39">
                  <c:v>2.8879864442604354E-2</c:v>
                </c:pt>
                <c:pt idx="40">
                  <c:v>2.9690809862678615E-2</c:v>
                </c:pt>
                <c:pt idx="41">
                  <c:v>3.0472912457787677E-2</c:v>
                </c:pt>
                <c:pt idx="42">
                  <c:v>3.1229978031733729E-2</c:v>
                </c:pt>
                <c:pt idx="43">
                  <c:v>3.1965085027911268E-2</c:v>
                </c:pt>
                <c:pt idx="44">
                  <c:v>3.2680760696630749E-2</c:v>
                </c:pt>
                <c:pt idx="45">
                  <c:v>3.3379106808055642E-2</c:v>
                </c:pt>
                <c:pt idx="46">
                  <c:v>3.4061891308795209E-2</c:v>
                </c:pt>
                <c:pt idx="47">
                  <c:v>3.4730616432722995E-2</c:v>
                </c:pt>
                <c:pt idx="48">
                  <c:v>3.5386570180825923E-2</c:v>
                </c:pt>
                <c:pt idx="49">
                  <c:v>3.6030865826914289E-2</c:v>
                </c:pt>
                <c:pt idx="50">
                  <c:v>3.6664472652111292E-2</c:v>
                </c:pt>
                <c:pt idx="51">
                  <c:v>3.7288240153376506E-2</c:v>
                </c:pt>
                <c:pt idx="52">
                  <c:v>3.7902917327401059E-2</c:v>
                </c:pt>
                <c:pt idx="53">
                  <c:v>3.8509168190057473E-2</c:v>
                </c:pt>
                <c:pt idx="54">
                  <c:v>3.9107584384130457E-2</c:v>
                </c:pt>
                <c:pt idx="55">
                  <c:v>3.9698695510385511E-2</c:v>
                </c:pt>
                <c:pt idx="56">
                  <c:v>4.0282977660693352E-2</c:v>
                </c:pt>
                <c:pt idx="57">
                  <c:v>4.0860860518133972E-2</c:v>
                </c:pt>
                <c:pt idx="58">
                  <c:v>4.1432733305154686E-2</c:v>
                </c:pt>
                <c:pt idx="59">
                  <c:v>4.1998949798360843E-2</c:v>
                </c:pt>
                <c:pt idx="60">
                  <c:v>4.2559832581445134E-2</c:v>
                </c:pt>
                <c:pt idx="61">
                  <c:v>4.3115676671950383E-2</c:v>
                </c:pt>
                <c:pt idx="62">
                  <c:v>4.3666752630067487E-2</c:v>
                </c:pt>
                <c:pt idx="63">
                  <c:v>4.4755575808834921E-2</c:v>
                </c:pt>
                <c:pt idx="64">
                  <c:v>4.5828070634642837E-2</c:v>
                </c:pt>
                <c:pt idx="65">
                  <c:v>4.6885752792910497E-2</c:v>
                </c:pt>
                <c:pt idx="66">
                  <c:v>4.7929931864834983E-2</c:v>
                </c:pt>
                <c:pt idx="67">
                  <c:v>4.8961747630868503E-2</c:v>
                </c:pt>
                <c:pt idx="68">
                  <c:v>4.9982198639992613E-2</c:v>
                </c:pt>
                <c:pt idx="69">
                  <c:v>5.0992164954530031E-2</c:v>
                </c:pt>
                <c:pt idx="70">
                  <c:v>5.1992426449301063E-2</c:v>
                </c:pt>
                <c:pt idx="71">
                  <c:v>5.2983677675775213E-2</c:v>
                </c:pt>
                <c:pt idx="72">
                  <c:v>5.3966540042298186E-2</c:v>
                </c:pt>
                <c:pt idx="73">
                  <c:v>5.4941571875658415E-2</c:v>
                </c:pt>
                <c:pt idx="74">
                  <c:v>5.5909276794371472E-2</c:v>
                </c:pt>
                <c:pt idx="75">
                  <c:v>5.6870110724882836E-2</c:v>
                </c:pt>
                <c:pt idx="76">
                  <c:v>5.7824487818096695E-2</c:v>
                </c:pt>
                <c:pt idx="77">
                  <c:v>5.8772785468127649E-2</c:v>
                </c:pt>
                <c:pt idx="78">
                  <c:v>5.9715348592988916E-2</c:v>
                </c:pt>
                <c:pt idx="79">
                  <c:v>6.0652493304565999E-2</c:v>
                </c:pt>
                <c:pt idx="80">
                  <c:v>6.1584510070176207E-2</c:v>
                </c:pt>
                <c:pt idx="81">
                  <c:v>6.2511666448464495E-2</c:v>
                </c:pt>
                <c:pt idx="82">
                  <c:v>6.3434209467010075E-2</c:v>
                </c:pt>
                <c:pt idx="83">
                  <c:v>6.4352367696836124E-2</c:v>
                </c:pt>
                <c:pt idx="84">
                  <c:v>6.5266353069296928E-2</c:v>
                </c:pt>
                <c:pt idx="85">
                  <c:v>6.6176362473014061E-2</c:v>
                </c:pt>
                <c:pt idx="86">
                  <c:v>6.7082579162230302E-2</c:v>
                </c:pt>
                <c:pt idx="87">
                  <c:v>6.7985174002828636E-2</c:v>
                </c:pt>
                <c:pt idx="88">
                  <c:v>6.8884306578079618E-2</c:v>
                </c:pt>
                <c:pt idx="89">
                  <c:v>6.9780126172745247E-2</c:v>
                </c:pt>
                <c:pt idx="90">
                  <c:v>7.0672772651331775E-2</c:v>
                </c:pt>
                <c:pt idx="91">
                  <c:v>7.1562377243932912E-2</c:v>
                </c:pt>
                <c:pt idx="92">
                  <c:v>7.2449063251147805E-2</c:v>
                </c:pt>
                <c:pt idx="93">
                  <c:v>7.3332946677919772E-2</c:v>
                </c:pt>
                <c:pt idx="94">
                  <c:v>7.4214136804767586E-2</c:v>
                </c:pt>
                <c:pt idx="95">
                  <c:v>7.5092736703721824E-2</c:v>
                </c:pt>
                <c:pt idx="96">
                  <c:v>7.596884370529694E-2</c:v>
                </c:pt>
                <c:pt idx="97">
                  <c:v>7.6842549821999104E-2</c:v>
                </c:pt>
                <c:pt idx="98">
                  <c:v>7.7713942133157729E-2</c:v>
                </c:pt>
                <c:pt idx="99">
                  <c:v>7.8583103135264037E-2</c:v>
                </c:pt>
                <c:pt idx="100">
                  <c:v>7.9450111061479256E-2</c:v>
                </c:pt>
                <c:pt idx="101">
                  <c:v>8.0315040173527474E-2</c:v>
                </c:pt>
                <c:pt idx="102">
                  <c:v>8.1177961028803133E-2</c:v>
                </c:pt>
                <c:pt idx="103">
                  <c:v>8.2038940725189108E-2</c:v>
                </c:pt>
                <c:pt idx="104">
                  <c:v>8.2898043124038617E-2</c:v>
                </c:pt>
                <c:pt idx="105">
                  <c:v>8.3755329060811262E-2</c:v>
                </c:pt>
                <c:pt idx="106">
                  <c:v>8.4610856534214671E-2</c:v>
                </c:pt>
                <c:pt idx="107">
                  <c:v>8.5464680878630975E-2</c:v>
                </c:pt>
                <c:pt idx="108">
                  <c:v>8.6316854927746947E-2</c:v>
                </c:pt>
                <c:pt idx="109">
                  <c:v>8.7167429164218643E-2</c:v>
                </c:pt>
                <c:pt idx="110">
                  <c:v>8.801645185819508E-2</c:v>
                </c:pt>
                <c:pt idx="111">
                  <c:v>8.8863969195686648E-2</c:v>
                </c:pt>
                <c:pt idx="112">
                  <c:v>8.9710025397664747E-2</c:v>
                </c:pt>
                <c:pt idx="113">
                  <c:v>9.0554662830689137E-2</c:v>
                </c:pt>
                <c:pt idx="114">
                  <c:v>9.1397922109780247E-2</c:v>
                </c:pt>
                <c:pt idx="115">
                  <c:v>9.2239842194184768E-2</c:v>
                </c:pt>
                <c:pt idx="116">
                  <c:v>9.3080460476618679E-2</c:v>
                </c:pt>
                <c:pt idx="117">
                  <c:v>9.3919812866517904E-2</c:v>
                </c:pt>
                <c:pt idx="118">
                  <c:v>9.4757933867775895E-2</c:v>
                </c:pt>
                <c:pt idx="119">
                  <c:v>9.5594856651403687E-2</c:v>
                </c:pt>
                <c:pt idx="120">
                  <c:v>9.643061312350816E-2</c:v>
                </c:pt>
                <c:pt idx="121">
                  <c:v>9.7265233988948263E-2</c:v>
                </c:pt>
                <c:pt idx="122">
                  <c:v>9.8098748810997644E-2</c:v>
                </c:pt>
                <c:pt idx="123">
                  <c:v>9.893118606731216E-2</c:v>
                </c:pt>
                <c:pt idx="124">
                  <c:v>9.9762573202476168E-2</c:v>
                </c:pt>
                <c:pt idx="125">
                  <c:v>0.10059293667737731</c:v>
                </c:pt>
                <c:pt idx="126">
                  <c:v>0.10142230201563829</c:v>
                </c:pt>
                <c:pt idx="127">
                  <c:v>0.10225069384731544</c:v>
                </c:pt>
                <c:pt idx="128">
                  <c:v>0.10307813595005638</c:v>
                </c:pt>
                <c:pt idx="129">
                  <c:v>0.10390465128789371</c:v>
                </c:pt>
                <c:pt idx="130">
                  <c:v>0.10473026204783652</c:v>
                </c:pt>
                <c:pt idx="131">
                  <c:v>0.10555498967440993</c:v>
                </c:pt>
                <c:pt idx="132">
                  <c:v>0.10637885490227979</c:v>
                </c:pt>
                <c:pt idx="133">
                  <c:v>0.10720187778708998</c:v>
                </c:pt>
                <c:pt idx="134">
                  <c:v>0.10802407773462935</c:v>
                </c:pt>
                <c:pt idx="135">
                  <c:v>0.10884547352843628</c:v>
                </c:pt>
                <c:pt idx="136">
                  <c:v>0.109666083355942</c:v>
                </c:pt>
                <c:pt idx="137">
                  <c:v>0.1104859248332441</c:v>
                </c:pt>
                <c:pt idx="138">
                  <c:v>0.11130501502859723</c:v>
                </c:pt>
                <c:pt idx="139">
                  <c:v>0.1121233704846996</c:v>
                </c:pt>
                <c:pt idx="140">
                  <c:v>0.11294100723985044</c:v>
                </c:pt>
                <c:pt idx="141">
                  <c:v>0.11375794084804552</c:v>
                </c:pt>
                <c:pt idx="142">
                  <c:v>0.11457418639807584</c:v>
                </c:pt>
                <c:pt idx="143">
                  <c:v>0.11538975853168794</c:v>
                </c:pt>
                <c:pt idx="144">
                  <c:v>0.11620467146086147</c:v>
                </c:pt>
                <c:pt idx="145">
                  <c:v>0.11701893898425535</c:v>
                </c:pt>
                <c:pt idx="146">
                  <c:v>0.1178325745028705</c:v>
                </c:pt>
                <c:pt idx="147">
                  <c:v>0.11864559103497378</c:v>
                </c:pt>
                <c:pt idx="148">
                  <c:v>0.11945800123032493</c:v>
                </c:pt>
                <c:pt idx="149">
                  <c:v>0.12026981738374586</c:v>
                </c:pt>
                <c:pt idx="150">
                  <c:v>0.12108105144806808</c:v>
                </c:pt>
                <c:pt idx="151">
                  <c:v>0.12189171504649292</c:v>
                </c:pt>
                <c:pt idx="152">
                  <c:v>0.12270181948439676</c:v>
                </c:pt>
                <c:pt idx="153">
                  <c:v>0.12351137576061014</c:v>
                </c:pt>
                <c:pt idx="154">
                  <c:v>0.12432039457819985</c:v>
                </c:pt>
                <c:pt idx="155">
                  <c:v>0.12512888635477981</c:v>
                </c:pt>
                <c:pt idx="156">
                  <c:v>0.12593686123237549</c:v>
                </c:pt>
                <c:pt idx="157">
                  <c:v>0.126744329086865</c:v>
                </c:pt>
                <c:pt idx="158">
                  <c:v>0.12755129953701871</c:v>
                </c:pt>
                <c:pt idx="159">
                  <c:v>0.12835778195315795</c:v>
                </c:pt>
                <c:pt idx="160">
                  <c:v>0.12916378546545171</c:v>
                </c:pt>
                <c:pt idx="161">
                  <c:v>0.12996931897186986</c:v>
                </c:pt>
                <c:pt idx="162">
                  <c:v>0.13077439114580983</c:v>
                </c:pt>
                <c:pt idx="163">
                  <c:v>0.13157901044341244</c:v>
                </c:pt>
                <c:pt idx="164">
                  <c:v>0.13559559540481114</c:v>
                </c:pt>
                <c:pt idx="165">
                  <c:v>0.13960201348887122</c:v>
                </c:pt>
                <c:pt idx="166">
                  <c:v>0.14359911475452478</c:v>
                </c:pt>
                <c:pt idx="167">
                  <c:v>0.14758765575864699</c:v>
                </c:pt>
                <c:pt idx="168">
                  <c:v>0.15156831241058302</c:v>
                </c:pt>
                <c:pt idx="169">
                  <c:v>0.15554169070284626</c:v>
                </c:pt>
                <c:pt idx="170">
                  <c:v>0.15950833572681189</c:v>
                </c:pt>
                <c:pt idx="171">
                  <c:v>0.16346873929279973</c:v>
                </c:pt>
                <c:pt idx="172">
                  <c:v>0.16742334640630535</c:v>
                </c:pt>
                <c:pt idx="173">
                  <c:v>0.17137256080046623</c:v>
                </c:pt>
                <c:pt idx="174">
                  <c:v>0.17531674968501129</c:v>
                </c:pt>
                <c:pt idx="175">
                  <c:v>0.17925624784096314</c:v>
                </c:pt>
                <c:pt idx="176">
                  <c:v>0.18319136116607063</c:v>
                </c:pt>
                <c:pt idx="177">
                  <c:v>0.18712236975676347</c:v>
                </c:pt>
                <c:pt idx="178">
                  <c:v>0.19104953059715682</c:v>
                </c:pt>
                <c:pt idx="179">
                  <c:v>0.1949730799134046</c:v>
                </c:pt>
                <c:pt idx="180">
                  <c:v>0.19889323524184949</c:v>
                </c:pt>
                <c:pt idx="181">
                  <c:v>0.20281019725142668</c:v>
                </c:pt>
                <c:pt idx="182">
                  <c:v>0.20672415135426345</c:v>
                </c:pt>
                <c:pt idx="183">
                  <c:v>0.21063526913307926</c:v>
                </c:pt>
                <c:pt idx="184">
                  <c:v>0.21454370960958999</c:v>
                </c:pt>
                <c:pt idx="185">
                  <c:v>0.21844962037448049</c:v>
                </c:pt>
                <c:pt idx="186">
                  <c:v>0.22235313859648109</c:v>
                </c:pt>
                <c:pt idx="187">
                  <c:v>0.22625439192555635</c:v>
                </c:pt>
                <c:pt idx="188">
                  <c:v>0.23015349930309228</c:v>
                </c:pt>
                <c:pt idx="189">
                  <c:v>0.23405057169018728</c:v>
                </c:pt>
                <c:pt idx="190">
                  <c:v>0.23794571272364071</c:v>
                </c:pt>
                <c:pt idx="191">
                  <c:v>0.24183901930795595</c:v>
                </c:pt>
                <c:pt idx="192">
                  <c:v>0.2457305821505881</c:v>
                </c:pt>
                <c:pt idx="193">
                  <c:v>0.24962048624673605</c:v>
                </c:pt>
                <c:pt idx="194">
                  <c:v>0.25350881131918535</c:v>
                </c:pt>
                <c:pt idx="195">
                  <c:v>0.25739563221802481</c:v>
                </c:pt>
                <c:pt idx="196">
                  <c:v>0.26128101928447139</c:v>
                </c:pt>
                <c:pt idx="197">
                  <c:v>0.26516503868253199</c:v>
                </c:pt>
                <c:pt idx="198">
                  <c:v>0.26904775270178977</c:v>
                </c:pt>
                <c:pt idx="199">
                  <c:v>0.2729292200342201</c:v>
                </c:pt>
                <c:pt idx="200">
                  <c:v>0.27680949602761229</c:v>
                </c:pt>
                <c:pt idx="201">
                  <c:v>0.28068863291788054</c:v>
                </c:pt>
                <c:pt idx="202">
                  <c:v>0.28456668004229568</c:v>
                </c:pt>
                <c:pt idx="203">
                  <c:v>0.28844368403544801</c:v>
                </c:pt>
                <c:pt idx="204">
                  <c:v>0.29231968900955579</c:v>
                </c:pt>
                <c:pt idx="205">
                  <c:v>0.29619473672056301</c:v>
                </c:pt>
                <c:pt idx="206">
                  <c:v>0.30006886672131994</c:v>
                </c:pt>
                <c:pt idx="207">
                  <c:v>0.30394211650300434</c:v>
                </c:pt>
                <c:pt idx="208">
                  <c:v>0.30781452162582706</c:v>
                </c:pt>
                <c:pt idx="209">
                  <c:v>0.31168611583995615</c:v>
                </c:pt>
                <c:pt idx="210">
                  <c:v>0.31555693119750616</c:v>
                </c:pt>
                <c:pt idx="211">
                  <c:v>0.3194269981563525</c:v>
                </c:pt>
                <c:pt idx="212">
                  <c:v>0.32329634567645943</c:v>
                </c:pt>
                <c:pt idx="213">
                  <c:v>0.32716500130934428</c:v>
                </c:pt>
                <c:pt idx="214">
                  <c:v>0.33103299128124108</c:v>
                </c:pt>
                <c:pt idx="215">
                  <c:v>0.33490034057047574</c:v>
                </c:pt>
                <c:pt idx="216">
                  <c:v>0.33876707297951641</c:v>
                </c:pt>
                <c:pt idx="217">
                  <c:v>0.34263321120212198</c:v>
                </c:pt>
                <c:pt idx="218">
                  <c:v>0.3464987768859718</c:v>
                </c:pt>
                <c:pt idx="219">
                  <c:v>0.3503637906911285</c:v>
                </c:pt>
                <c:pt idx="220">
                  <c:v>0.35422827234465165</c:v>
                </c:pt>
                <c:pt idx="221">
                  <c:v>0.35809224069165491</c:v>
                </c:pt>
                <c:pt idx="222">
                  <c:v>0.36195571374307378</c:v>
                </c:pt>
                <c:pt idx="223">
                  <c:v>0.36581870872038691</c:v>
                </c:pt>
                <c:pt idx="224">
                  <c:v>0.36968124209751557</c:v>
                </c:pt>
                <c:pt idx="225">
                  <c:v>0.37354332964010506</c:v>
                </c:pt>
                <c:pt idx="226">
                  <c:v>0.37740498644237885</c:v>
                </c:pt>
                <c:pt idx="227">
                  <c:v>0.38126622696173418</c:v>
                </c:pt>
                <c:pt idx="228">
                  <c:v>0.3851270650512425</c:v>
                </c:pt>
                <c:pt idx="229">
                  <c:v>0.38898751399019815</c:v>
                </c:pt>
                <c:pt idx="230">
                  <c:v>0.39284758651285034</c:v>
                </c:pt>
                <c:pt idx="231">
                  <c:v>0.39670729483544354</c:v>
                </c:pt>
                <c:pt idx="232">
                  <c:v>0.40056665068168135</c:v>
                </c:pt>
                <c:pt idx="233">
                  <c:v>0.40442566530671797</c:v>
                </c:pt>
                <c:pt idx="234">
                  <c:v>0.40828434951977544</c:v>
                </c:pt>
                <c:pt idx="235">
                  <c:v>0.41214271370547917</c:v>
                </c:pt>
                <c:pt idx="236">
                  <c:v>0.4160007678439927</c:v>
                </c:pt>
                <c:pt idx="237">
                  <c:v>0.41985852153003084</c:v>
                </c:pt>
                <c:pt idx="238">
                  <c:v>0.42371598399082322</c:v>
                </c:pt>
                <c:pt idx="239">
                  <c:v>0.42757316410309293</c:v>
                </c:pt>
                <c:pt idx="240">
                  <c:v>0.43143007040911607</c:v>
                </c:pt>
                <c:pt idx="241">
                  <c:v>0.43528671113191497</c:v>
                </c:pt>
                <c:pt idx="242">
                  <c:v>0.43914309418964192</c:v>
                </c:pt>
                <c:pt idx="243">
                  <c:v>0.44299922720920171</c:v>
                </c:pt>
                <c:pt idx="244">
                  <c:v>0.44685511753916018</c:v>
                </c:pt>
                <c:pt idx="245">
                  <c:v>0.45071077226197975</c:v>
                </c:pt>
                <c:pt idx="246">
                  <c:v>0.4545661982056256</c:v>
                </c:pt>
                <c:pt idx="247">
                  <c:v>0.4584214019545752</c:v>
                </c:pt>
                <c:pt idx="248">
                  <c:v>0.46227638986027247</c:v>
                </c:pt>
                <c:pt idx="249">
                  <c:v>0.46613116805105131</c:v>
                </c:pt>
                <c:pt idx="250">
                  <c:v>0.46998574244156638</c:v>
                </c:pt>
                <c:pt idx="251">
                  <c:v>0.47384011874175502</c:v>
                </c:pt>
                <c:pt idx="252">
                  <c:v>0.47769430246535832</c:v>
                </c:pt>
                <c:pt idx="253">
                  <c:v>0.48154829893802659</c:v>
                </c:pt>
                <c:pt idx="254">
                  <c:v>0.48540211330503164</c:v>
                </c:pt>
                <c:pt idx="255">
                  <c:v>0.4892557505386087</c:v>
                </c:pt>
                <c:pt idx="256">
                  <c:v>0.49310921544494846</c:v>
                </c:pt>
                <c:pt idx="257">
                  <c:v>0.49696251267085623</c:v>
                </c:pt>
                <c:pt idx="258">
                  <c:v>0.50081564671010037</c:v>
                </c:pt>
                <c:pt idx="259">
                  <c:v>0.50466862190946216</c:v>
                </c:pt>
                <c:pt idx="260">
                  <c:v>0.50852144247450737</c:v>
                </c:pt>
                <c:pt idx="261">
                  <c:v>0.51237411247509013</c:v>
                </c:pt>
                <c:pt idx="262">
                  <c:v>0.51622663585060824</c:v>
                </c:pt>
                <c:pt idx="263">
                  <c:v>0.5200790164150173</c:v>
                </c:pt>
                <c:pt idx="264">
                  <c:v>0.52393125786162098</c:v>
                </c:pt>
                <c:pt idx="265">
                  <c:v>0.52778336376764634</c:v>
                </c:pt>
                <c:pt idx="266">
                  <c:v>0.53163533759861559</c:v>
                </c:pt>
                <c:pt idx="267">
                  <c:v>0.53548718271252649</c:v>
                </c:pt>
                <c:pt idx="268">
                  <c:v>0.53933890236384785</c:v>
                </c:pt>
                <c:pt idx="269">
                  <c:v>0.5431904997073419</c:v>
                </c:pt>
                <c:pt idx="270">
                  <c:v>0.54704197780172248</c:v>
                </c:pt>
                <c:pt idx="271">
                  <c:v>0.55089333961315423</c:v>
                </c:pt>
                <c:pt idx="272">
                  <c:v>0.55474458801860427</c:v>
                </c:pt>
                <c:pt idx="273">
                  <c:v>0.55859572580905104</c:v>
                </c:pt>
                <c:pt idx="274">
                  <c:v>0.56244675569255753</c:v>
                </c:pt>
                <c:pt idx="275">
                  <c:v>0.56629768029721861</c:v>
                </c:pt>
                <c:pt idx="276">
                  <c:v>0.5701485021739815</c:v>
                </c:pt>
                <c:pt idx="277">
                  <c:v>0.57399922379935409</c:v>
                </c:pt>
                <c:pt idx="278">
                  <c:v>0.57784984757799973</c:v>
                </c:pt>
                <c:pt idx="279">
                  <c:v>0.58170037584522682</c:v>
                </c:pt>
                <c:pt idx="280">
                  <c:v>0.5855508108693771</c:v>
                </c:pt>
                <c:pt idx="281">
                  <c:v>0.58940115485411992</c:v>
                </c:pt>
                <c:pt idx="282">
                  <c:v>0.5932514099406504</c:v>
                </c:pt>
                <c:pt idx="283">
                  <c:v>0.59710157820980514</c:v>
                </c:pt>
                <c:pt idx="284">
                  <c:v>0.60095166168409064</c:v>
                </c:pt>
                <c:pt idx="285">
                  <c:v>0.60480166232963395</c:v>
                </c:pt>
                <c:pt idx="286">
                  <c:v>0.60865158205805592</c:v>
                </c:pt>
                <c:pt idx="287">
                  <c:v>0.61250142272827268</c:v>
                </c:pt>
                <c:pt idx="288">
                  <c:v>0.61635118614822704</c:v>
                </c:pt>
                <c:pt idx="289">
                  <c:v>0.62020087407655378</c:v>
                </c:pt>
                <c:pt idx="290">
                  <c:v>0.62405048822418119</c:v>
                </c:pt>
                <c:pt idx="291">
                  <c:v>0.6279000302558716</c:v>
                </c:pt>
                <c:pt idx="292">
                  <c:v>0.63174950179170486</c:v>
                </c:pt>
                <c:pt idx="293">
                  <c:v>0.63559890440850497</c:v>
                </c:pt>
                <c:pt idx="294">
                  <c:v>0.63944823964121367</c:v>
                </c:pt>
                <c:pt idx="295">
                  <c:v>0.64329750898421445</c:v>
                </c:pt>
                <c:pt idx="296">
                  <c:v>0.64714671389260581</c:v>
                </c:pt>
                <c:pt idx="297">
                  <c:v>0.65099585578343</c:v>
                </c:pt>
                <c:pt idx="298">
                  <c:v>0.65484493603685434</c:v>
                </c:pt>
                <c:pt idx="299">
                  <c:v>0.65869395599731229</c:v>
                </c:pt>
                <c:pt idx="300">
                  <c:v>0.66254291697460155</c:v>
                </c:pt>
                <c:pt idx="301">
                  <c:v>0.6663918202449437</c:v>
                </c:pt>
                <c:pt idx="302">
                  <c:v>0.67024066705200669</c:v>
                </c:pt>
                <c:pt idx="303">
                  <c:v>0.67408945860788827</c:v>
                </c:pt>
                <c:pt idx="304">
                  <c:v>0.67793819609406825</c:v>
                </c:pt>
                <c:pt idx="305">
                  <c:v>0.68178688066232529</c:v>
                </c:pt>
                <c:pt idx="306">
                  <c:v>0.6856355134356219</c:v>
                </c:pt>
                <c:pt idx="307">
                  <c:v>0.68948409550895906</c:v>
                </c:pt>
                <c:pt idx="308">
                  <c:v>0.69333262795020112</c:v>
                </c:pt>
                <c:pt idx="309">
                  <c:v>0.69718111180087228</c:v>
                </c:pt>
                <c:pt idx="310">
                  <c:v>0.70102954807692663</c:v>
                </c:pt>
                <c:pt idx="311">
                  <c:v>0.70487793776949004</c:v>
                </c:pt>
                <c:pt idx="312">
                  <c:v>0.70872628184557918</c:v>
                </c:pt>
                <c:pt idx="313">
                  <c:v>0.71257458124879536</c:v>
                </c:pt>
                <c:pt idx="314">
                  <c:v>0.71642283689999464</c:v>
                </c:pt>
                <c:pt idx="315">
                  <c:v>0.72027104969793621</c:v>
                </c:pt>
                <c:pt idx="316">
                  <c:v>0.72411922051990885</c:v>
                </c:pt>
                <c:pt idx="317">
                  <c:v>0.72796735022233849</c:v>
                </c:pt>
                <c:pt idx="318">
                  <c:v>0.73181543964137175</c:v>
                </c:pt>
                <c:pt idx="319">
                  <c:v>0.7356634895934453</c:v>
                </c:pt>
                <c:pt idx="320">
                  <c:v>0.73951150087583295</c:v>
                </c:pt>
                <c:pt idx="321">
                  <c:v>0.74335947426717686</c:v>
                </c:pt>
                <c:pt idx="322">
                  <c:v>0.74720741052800155</c:v>
                </c:pt>
                <c:pt idx="323">
                  <c:v>0.75105531040121043</c:v>
                </c:pt>
                <c:pt idx="324">
                  <c:v>0.75490317461256784</c:v>
                </c:pt>
                <c:pt idx="325">
                  <c:v>0.75875100387116468</c:v>
                </c:pt>
                <c:pt idx="326">
                  <c:v>0.76259879886986981</c:v>
                </c:pt>
                <c:pt idx="327">
                  <c:v>0.76644656028576719</c:v>
                </c:pt>
                <c:pt idx="328">
                  <c:v>0.77029428878057882</c:v>
                </c:pt>
                <c:pt idx="329">
                  <c:v>0.77414198500107634</c:v>
                </c:pt>
                <c:pt idx="330">
                  <c:v>0.77798964957947714</c:v>
                </c:pt>
                <c:pt idx="331">
                  <c:v>0.78183728313382994</c:v>
                </c:pt>
                <c:pt idx="332">
                  <c:v>0.78568488626838862</c:v>
                </c:pt>
                <c:pt idx="333">
                  <c:v>0.78953245957397411</c:v>
                </c:pt>
                <c:pt idx="334">
                  <c:v>0.79338000362832461</c:v>
                </c:pt>
                <c:pt idx="335">
                  <c:v>0.79722751899643629</c:v>
                </c:pt>
                <c:pt idx="336">
                  <c:v>0.80107500623089412</c:v>
                </c:pt>
                <c:pt idx="337">
                  <c:v>0.80492246587219085</c:v>
                </c:pt>
                <c:pt idx="338">
                  <c:v>0.80876989844903724</c:v>
                </c:pt>
                <c:pt idx="339">
                  <c:v>0.8126173044786652</c:v>
                </c:pt>
                <c:pt idx="340">
                  <c:v>0.8164646844671174</c:v>
                </c:pt>
                <c:pt idx="341">
                  <c:v>0.82031203890953397</c:v>
                </c:pt>
                <c:pt idx="342">
                  <c:v>0.82415936829042524</c:v>
                </c:pt>
                <c:pt idx="343">
                  <c:v>0.82800667308394016</c:v>
                </c:pt>
                <c:pt idx="344">
                  <c:v>0.83185395375412619</c:v>
                </c:pt>
                <c:pt idx="345">
                  <c:v>0.83570121075518056</c:v>
                </c:pt>
                <c:pt idx="346">
                  <c:v>0.83954844453169519</c:v>
                </c:pt>
                <c:pt idx="347">
                  <c:v>0.84339565551889351</c:v>
                </c:pt>
                <c:pt idx="348">
                  <c:v>0.84724284414286333</c:v>
                </c:pt>
                <c:pt idx="349">
                  <c:v>0.85109001082077906</c:v>
                </c:pt>
                <c:pt idx="350">
                  <c:v>0.85493715596112019</c:v>
                </c:pt>
                <c:pt idx="351">
                  <c:v>0.85878427996388285</c:v>
                </c:pt>
                <c:pt idx="352">
                  <c:v>0.86263138322078592</c:v>
                </c:pt>
                <c:pt idx="353">
                  <c:v>0.86647846611547163</c:v>
                </c:pt>
                <c:pt idx="354">
                  <c:v>0.87032552902369753</c:v>
                </c:pt>
                <c:pt idx="355">
                  <c:v>0.87417257231352752</c:v>
                </c:pt>
                <c:pt idx="356">
                  <c:v>0.87801959634551507</c:v>
                </c:pt>
                <c:pt idx="357">
                  <c:v>0.88186660147288209</c:v>
                </c:pt>
                <c:pt idx="358">
                  <c:v>0.88571358804169131</c:v>
                </c:pt>
                <c:pt idx="359">
                  <c:v>0.88956055639101628</c:v>
                </c:pt>
                <c:pt idx="360">
                  <c:v>0.89340750685310655</c:v>
                </c:pt>
                <c:pt idx="361">
                  <c:v>0.89725443975354546</c:v>
                </c:pt>
                <c:pt idx="362">
                  <c:v>0.90110135541140668</c:v>
                </c:pt>
                <c:pt idx="363">
                  <c:v>0.9049482541394066</c:v>
                </c:pt>
                <c:pt idx="364">
                  <c:v>0.90879513624404984</c:v>
                </c:pt>
                <c:pt idx="365">
                  <c:v>0.91264200202577339</c:v>
                </c:pt>
                <c:pt idx="366">
                  <c:v>0.91648885177908568</c:v>
                </c:pt>
                <c:pt idx="367">
                  <c:v>0.92033568579270442</c:v>
                </c:pt>
                <c:pt idx="368">
                  <c:v>0.92418250434968485</c:v>
                </c:pt>
                <c:pt idx="369">
                  <c:v>0.9280293077275521</c:v>
                </c:pt>
                <c:pt idx="370">
                  <c:v>0.93187609619842515</c:v>
                </c:pt>
                <c:pt idx="371">
                  <c:v>0.93572287002913801</c:v>
                </c:pt>
                <c:pt idx="372">
                  <c:v>0.93956962948136014</c:v>
                </c:pt>
                <c:pt idx="373">
                  <c:v>0.9434163748117117</c:v>
                </c:pt>
                <c:pt idx="374">
                  <c:v>0.9472631062718756</c:v>
                </c:pt>
                <c:pt idx="375">
                  <c:v>0.9511098241087087</c:v>
                </c:pt>
                <c:pt idx="376">
                  <c:v>0.9549565285643471</c:v>
                </c:pt>
                <c:pt idx="377">
                  <c:v>0.95880321987631312</c:v>
                </c:pt>
                <c:pt idx="378">
                  <c:v>0.96264989827761371</c:v>
                </c:pt>
                <c:pt idx="379">
                  <c:v>0.96649657485468143</c:v>
                </c:pt>
                <c:pt idx="380">
                  <c:v>0.97034322733260725</c:v>
                </c:pt>
                <c:pt idx="381">
                  <c:v>0.97418986758036052</c:v>
                </c:pt>
                <c:pt idx="382">
                  <c:v>0.9780364958137846</c:v>
                </c:pt>
                <c:pt idx="383">
                  <c:v>0.98188311224468083</c:v>
                </c:pt>
                <c:pt idx="384">
                  <c:v>0.98572971708089574</c:v>
                </c:pt>
                <c:pt idx="385">
                  <c:v>0.98957631052640638</c:v>
                </c:pt>
                <c:pt idx="386">
                  <c:v>0.99342289278140306</c:v>
                </c:pt>
                <c:pt idx="387">
                  <c:v>0.99726946404237038</c:v>
                </c:pt>
                <c:pt idx="388">
                  <c:v>1.001116024502166</c:v>
                </c:pt>
                <c:pt idx="389">
                  <c:v>1.0049625743500969</c:v>
                </c:pt>
                <c:pt idx="390">
                  <c:v>1.0088091137719968</c:v>
                </c:pt>
                <c:pt idx="391">
                  <c:v>1.0126556429502969</c:v>
                </c:pt>
                <c:pt idx="392">
                  <c:v>1.0165021620640984</c:v>
                </c:pt>
                <c:pt idx="393">
                  <c:v>1.0203486712892427</c:v>
                </c:pt>
                <c:pt idx="394">
                  <c:v>1.0241951707983792</c:v>
                </c:pt>
                <c:pt idx="395">
                  <c:v>1.0280416607610308</c:v>
                </c:pt>
                <c:pt idx="396">
                  <c:v>1.0318881413436598</c:v>
                </c:pt>
                <c:pt idx="397">
                  <c:v>1.0357346127097322</c:v>
                </c:pt>
                <c:pt idx="398">
                  <c:v>1.0395810750197769</c:v>
                </c:pt>
                <c:pt idx="399">
                  <c:v>1.0434275284314478</c:v>
                </c:pt>
                <c:pt idx="400">
                  <c:v>1.0472739730995826</c:v>
                </c:pt>
                <c:pt idx="401">
                  <c:v>1.0511204091762605</c:v>
                </c:pt>
                <c:pt idx="402">
                  <c:v>1.0549668368108569</c:v>
                </c:pt>
                <c:pt idx="403">
                  <c:v>1.0588132561501005</c:v>
                </c:pt>
                <c:pt idx="404">
                  <c:v>1.0626596673381248</c:v>
                </c:pt>
                <c:pt idx="405">
                  <c:v>1.0665060705165224</c:v>
                </c:pt>
                <c:pt idx="406">
                  <c:v>1.0703524658243941</c:v>
                </c:pt>
                <c:pt idx="407">
                  <c:v>1.0741988533984008</c:v>
                </c:pt>
                <c:pt idx="408">
                  <c:v>1.0780452333728108</c:v>
                </c:pt>
                <c:pt idx="409">
                  <c:v>1.0818916058795487</c:v>
                </c:pt>
                <c:pt idx="410">
                  <c:v>1.08573797104824</c:v>
                </c:pt>
                <c:pt idx="411">
                  <c:v>1.0895843290062603</c:v>
                </c:pt>
                <c:pt idx="412">
                  <c:v>1.0934306798787752</c:v>
                </c:pt>
                <c:pt idx="413">
                  <c:v>1.0972770237887872</c:v>
                </c:pt>
                <c:pt idx="414">
                  <c:v>1.1011233608571778</c:v>
                </c:pt>
                <c:pt idx="415">
                  <c:v>1.1049696912027469</c:v>
                </c:pt>
                <c:pt idx="416">
                  <c:v>1.1088160285664339</c:v>
                </c:pt>
                <c:pt idx="417">
                  <c:v>1.1126623463625331</c:v>
                </c:pt>
                <c:pt idx="418">
                  <c:v>1.1165086577749013</c:v>
                </c:pt>
                <c:pt idx="419">
                  <c:v>1.1203549629144685</c:v>
                </c:pt>
                <c:pt idx="420">
                  <c:v>1.1242012618902779</c:v>
                </c:pt>
                <c:pt idx="421">
                  <c:v>1.128047554809523</c:v>
                </c:pt>
                <c:pt idx="422">
                  <c:v>1.1318938417775819</c:v>
                </c:pt>
                <c:pt idx="423">
                  <c:v>1.1357401228980544</c:v>
                </c:pt>
                <c:pt idx="424">
                  <c:v>1.1395863982727921</c:v>
                </c:pt>
                <c:pt idx="425">
                  <c:v>1.1434326680019362</c:v>
                </c:pt>
                <c:pt idx="426">
                  <c:v>1.1472789321839458</c:v>
                </c:pt>
                <c:pt idx="427">
                  <c:v>1.1511251909156328</c:v>
                </c:pt>
                <c:pt idx="428">
                  <c:v>1.1549714442921915</c:v>
                </c:pt>
                <c:pt idx="429">
                  <c:v>1.1588176924072291</c:v>
                </c:pt>
                <c:pt idx="430">
                  <c:v>1.1626639353527954</c:v>
                </c:pt>
                <c:pt idx="431">
                  <c:v>1.1665101732194134</c:v>
                </c:pt>
                <c:pt idx="432">
                  <c:v>1.1703564060961058</c:v>
                </c:pt>
                <c:pt idx="433">
                  <c:v>1.1742026340704244</c:v>
                </c:pt>
                <c:pt idx="434">
                  <c:v>1.1780488572284762</c:v>
                </c:pt>
                <c:pt idx="435">
                  <c:v>1.1818950756549511</c:v>
                </c:pt>
                <c:pt idx="436">
                  <c:v>1.185741289433148</c:v>
                </c:pt>
                <c:pt idx="437">
                  <c:v>1.1895874986450004</c:v>
                </c:pt>
                <c:pt idx="438">
                  <c:v>1.1934337033711</c:v>
                </c:pt>
                <c:pt idx="439">
                  <c:v>1.197279903690724</c:v>
                </c:pt>
                <c:pt idx="440">
                  <c:v>1.2011260996818576</c:v>
                </c:pt>
                <c:pt idx="441">
                  <c:v>1.2049722914212164</c:v>
                </c:pt>
                <c:pt idx="442">
                  <c:v>1.208818478984272</c:v>
                </c:pt>
                <c:pt idx="443">
                  <c:v>1.2126646624452726</c:v>
                </c:pt>
                <c:pt idx="444">
                  <c:v>1.2165108418772668</c:v>
                </c:pt>
                <c:pt idx="445">
                  <c:v>1.2203570173521223</c:v>
                </c:pt>
                <c:pt idx="446">
                  <c:v>1.2242031889405514</c:v>
                </c:pt>
                <c:pt idx="447">
                  <c:v>1.228049356712128</c:v>
                </c:pt>
                <c:pt idx="448">
                  <c:v>1.2318955207353097</c:v>
                </c:pt>
                <c:pt idx="449">
                  <c:v>1.2357416810774582</c:v>
                </c:pt>
                <c:pt idx="450">
                  <c:v>1.239587837804857</c:v>
                </c:pt>
                <c:pt idx="451">
                  <c:v>1.2434339909827328</c:v>
                </c:pt>
                <c:pt idx="452">
                  <c:v>1.2472801406752718</c:v>
                </c:pt>
                <c:pt idx="453">
                  <c:v>1.2511262869456412</c:v>
                </c:pt>
                <c:pt idx="454">
                  <c:v>1.2549724298560032</c:v>
                </c:pt>
                <c:pt idx="455">
                  <c:v>1.2588185694675369</c:v>
                </c:pt>
                <c:pt idx="456">
                  <c:v>1.2626647058404521</c:v>
                </c:pt>
                <c:pt idx="457">
                  <c:v>1.2665108390340087</c:v>
                </c:pt>
                <c:pt idx="458">
                  <c:v>1.2703569691065317</c:v>
                </c:pt>
                <c:pt idx="459">
                  <c:v>1.2742030961154278</c:v>
                </c:pt>
                <c:pt idx="460">
                  <c:v>1.2780492201172031</c:v>
                </c:pt>
                <c:pt idx="461">
                  <c:v>1.2818953411674756</c:v>
                </c:pt>
                <c:pt idx="462">
                  <c:v>1.2857414593209928</c:v>
                </c:pt>
                <c:pt idx="463">
                  <c:v>1.289587574631647</c:v>
                </c:pt>
                <c:pt idx="464">
                  <c:v>1.2934336871524881</c:v>
                </c:pt>
                <c:pt idx="465">
                  <c:v>1.2972797969357399</c:v>
                </c:pt>
                <c:pt idx="466">
                  <c:v>1.3011259040328129</c:v>
                </c:pt>
                <c:pt idx="467">
                  <c:v>1.3049720084943199</c:v>
                </c:pt>
                <c:pt idx="468">
                  <c:v>1.3088181103700871</c:v>
                </c:pt>
                <c:pt idx="469">
                  <c:v>1.312664209709171</c:v>
                </c:pt>
                <c:pt idx="470">
                  <c:v>1.3165103065598673</c:v>
                </c:pt>
                <c:pt idx="471">
                  <c:v>1.3203564009697268</c:v>
                </c:pt>
                <c:pt idx="472">
                  <c:v>1.3242024929855678</c:v>
                </c:pt>
                <c:pt idx="473">
                  <c:v>1.3280485826534874</c:v>
                </c:pt>
                <c:pt idx="474">
                  <c:v>1.331894670018873</c:v>
                </c:pt>
                <c:pt idx="475">
                  <c:v>1.3357407551264167</c:v>
                </c:pt>
                <c:pt idx="476">
                  <c:v>1.3395868380201246</c:v>
                </c:pt>
                <c:pt idx="477">
                  <c:v>1.3434329187433298</c:v>
                </c:pt>
                <c:pt idx="478">
                  <c:v>1.3472789973387025</c:v>
                </c:pt>
                <c:pt idx="479">
                  <c:v>1.3511250738482619</c:v>
                </c:pt>
                <c:pt idx="480">
                  <c:v>1.3549711483133857</c:v>
                </c:pt>
                <c:pt idx="481">
                  <c:v>1.3588172207748233</c:v>
                </c:pt>
                <c:pt idx="482">
                  <c:v>1.3626632912727037</c:v>
                </c:pt>
                <c:pt idx="483">
                  <c:v>1.3665093598465461</c:v>
                </c:pt>
                <c:pt idx="484">
                  <c:v>1.3703554265352718</c:v>
                </c:pt>
                <c:pt idx="485">
                  <c:v>1.3742014913772111</c:v>
                </c:pt>
                <c:pt idx="486">
                  <c:v>1.3780475544101156</c:v>
                </c:pt>
                <c:pt idx="487">
                  <c:v>1.3818936156711674</c:v>
                </c:pt>
                <c:pt idx="488">
                  <c:v>1.3857396751969853</c:v>
                </c:pt>
                <c:pt idx="489">
                  <c:v>1.3895857330236385</c:v>
                </c:pt>
                <c:pt idx="490">
                  <c:v>1.3934317891866526</c:v>
                </c:pt>
                <c:pt idx="491">
                  <c:v>1.3972778437210187</c:v>
                </c:pt>
                <c:pt idx="492">
                  <c:v>1.4011238966612038</c:v>
                </c:pt>
                <c:pt idx="493">
                  <c:v>1.4049699480411564</c:v>
                </c:pt>
                <c:pt idx="494">
                  <c:v>1.408815997894318</c:v>
                </c:pt>
                <c:pt idx="495">
                  <c:v>1.4126620462536286</c:v>
                </c:pt>
                <c:pt idx="496">
                  <c:v>1.4165080931515364</c:v>
                </c:pt>
                <c:pt idx="497">
                  <c:v>1.4203541386200054</c:v>
                </c:pt>
                <c:pt idx="498">
                  <c:v>1.4242001826905226</c:v>
                </c:pt>
                <c:pt idx="499">
                  <c:v>1.428046225394106</c:v>
                </c:pt>
                <c:pt idx="500">
                  <c:v>1.4318922667613116</c:v>
                </c:pt>
                <c:pt idx="501">
                  <c:v>1.4357383068222425</c:v>
                </c:pt>
                <c:pt idx="502">
                  <c:v>1.4395843456065527</c:v>
                </c:pt>
                <c:pt idx="503">
                  <c:v>1.4434303831434583</c:v>
                </c:pt>
                <c:pt idx="504">
                  <c:v>1.4472764194617405</c:v>
                </c:pt>
                <c:pt idx="505">
                  <c:v>1.4511224545897559</c:v>
                </c:pt>
                <c:pt idx="506">
                  <c:v>1.4549684885554413</c:v>
                </c:pt>
                <c:pt idx="507">
                  <c:v>1.4588145213863195</c:v>
                </c:pt>
                <c:pt idx="508">
                  <c:v>1.4626605531095092</c:v>
                </c:pt>
                <c:pt idx="509">
                  <c:v>1.4665065837517257</c:v>
                </c:pt>
                <c:pt idx="510">
                  <c:v>1.4703526133392946</c:v>
                </c:pt>
                <c:pt idx="511">
                  <c:v>1.4741986418981505</c:v>
                </c:pt>
                <c:pt idx="512">
                  <c:v>1.4780446694538472</c:v>
                </c:pt>
                <c:pt idx="513">
                  <c:v>1.481890696031565</c:v>
                </c:pt>
                <c:pt idx="514">
                  <c:v>1.4857367216561113</c:v>
                </c:pt>
                <c:pt idx="515">
                  <c:v>1.4895827463519309</c:v>
                </c:pt>
                <c:pt idx="516">
                  <c:v>1.4934287701431099</c:v>
                </c:pt>
                <c:pt idx="517">
                  <c:v>1.4972747930533818</c:v>
                </c:pt>
                <c:pt idx="518">
                  <c:v>1.5011208151061326</c:v>
                </c:pt>
                <c:pt idx="519">
                  <c:v>1.5049668363244053</c:v>
                </c:pt>
                <c:pt idx="520">
                  <c:v>1.5088128567309067</c:v>
                </c:pt>
                <c:pt idx="521">
                  <c:v>1.5126588763480115</c:v>
                </c:pt>
                <c:pt idx="522">
                  <c:v>1.5165048951977675</c:v>
                </c:pt>
                <c:pt idx="523">
                  <c:v>1.5203509133019015</c:v>
                </c:pt>
                <c:pt idx="524">
                  <c:v>1.5241969306818226</c:v>
                </c:pt>
                <c:pt idx="525">
                  <c:v>1.5280429473586292</c:v>
                </c:pt>
                <c:pt idx="526">
                  <c:v>1.5318889633531105</c:v>
                </c:pt>
                <c:pt idx="527">
                  <c:v>1.535734978685755</c:v>
                </c:pt>
                <c:pt idx="528">
                  <c:v>1.5395809933767524</c:v>
                </c:pt>
                <c:pt idx="529">
                  <c:v>1.5434270074459975</c:v>
                </c:pt>
                <c:pt idx="530">
                  <c:v>1.5472730209130992</c:v>
                </c:pt>
                <c:pt idx="531">
                  <c:v>1.5511190337973781</c:v>
                </c:pt>
                <c:pt idx="532">
                  <c:v>1.5549650461178779</c:v>
                </c:pt>
                <c:pt idx="533">
                  <c:v>1.5588110578933625</c:v>
                </c:pt>
                <c:pt idx="534">
                  <c:v>1.5626570691423263</c:v>
                </c:pt>
                <c:pt idx="535">
                  <c:v>1.5665030798829935</c:v>
                </c:pt>
                <c:pt idx="536">
                  <c:v>1.5703490901333259</c:v>
                </c:pt>
                <c:pt idx="537">
                  <c:v>1.5741950999110255</c:v>
                </c:pt>
                <c:pt idx="538">
                  <c:v>1.578041109233536</c:v>
                </c:pt>
                <c:pt idx="539">
                  <c:v>1.5818871181180498</c:v>
                </c:pt>
                <c:pt idx="540">
                  <c:v>1.5857331265815109</c:v>
                </c:pt>
                <c:pt idx="541">
                  <c:v>1.5895791346406181</c:v>
                </c:pt>
                <c:pt idx="542">
                  <c:v>1.5934251423118286</c:v>
                </c:pt>
                <c:pt idx="543">
                  <c:v>1.5972711496113614</c:v>
                </c:pt>
                <c:pt idx="544">
                  <c:v>1.6011171565552023</c:v>
                </c:pt>
                <c:pt idx="545">
                  <c:v>1.6049631631591041</c:v>
                </c:pt>
                <c:pt idx="546">
                  <c:v>1.6088091694385942</c:v>
                </c:pt>
                <c:pt idx="547">
                  <c:v>1.6126551754089753</c:v>
                </c:pt>
                <c:pt idx="548">
                  <c:v>1.616501181085328</c:v>
                </c:pt>
                <c:pt idx="549">
                  <c:v>1.6203471864825167</c:v>
                </c:pt>
                <c:pt idx="550">
                  <c:v>1.6241931916151904</c:v>
                </c:pt>
                <c:pt idx="551">
                  <c:v>1.6280391964977876</c:v>
                </c:pt>
                <c:pt idx="552">
                  <c:v>1.6318852011445373</c:v>
                </c:pt>
                <c:pt idx="553">
                  <c:v>1.6357312055694648</c:v>
                </c:pt>
                <c:pt idx="554">
                  <c:v>1.6395772097863912</c:v>
                </c:pt>
                <c:pt idx="555">
                  <c:v>1.6434232138089391</c:v>
                </c:pt>
                <c:pt idx="556">
                  <c:v>1.6472692176505359</c:v>
                </c:pt>
                <c:pt idx="557">
                  <c:v>1.6511152213244131</c:v>
                </c:pt>
                <c:pt idx="558">
                  <c:v>1.6549612248436132</c:v>
                </c:pt>
                <c:pt idx="559">
                  <c:v>1.6588072282209889</c:v>
                </c:pt>
                <c:pt idx="560">
                  <c:v>1.6626532314692088</c:v>
                </c:pt>
                <c:pt idx="561">
                  <c:v>1.6664992346007592</c:v>
                </c:pt>
                <c:pt idx="562">
                  <c:v>1.670345237627944</c:v>
                </c:pt>
                <c:pt idx="563">
                  <c:v>1.6741912405628914</c:v>
                </c:pt>
                <c:pt idx="564">
                  <c:v>1.678037243417555</c:v>
                </c:pt>
                <c:pt idx="565">
                  <c:v>1.6818832462037139</c:v>
                </c:pt>
                <c:pt idx="566">
                  <c:v>1.6857292489329794</c:v>
                </c:pt>
                <c:pt idx="567">
                  <c:v>1.6895752516167928</c:v>
                </c:pt>
                <c:pt idx="568">
                  <c:v>1.693421254266432</c:v>
                </c:pt>
                <c:pt idx="569">
                  <c:v>1.6972672568930116</c:v>
                </c:pt>
                <c:pt idx="570">
                  <c:v>1.7011132595074847</c:v>
                </c:pt>
                <c:pt idx="571">
                  <c:v>1.704959262120648</c:v>
                </c:pt>
                <c:pt idx="572">
                  <c:v>1.7088052647431398</c:v>
                </c:pt>
                <c:pt idx="573">
                  <c:v>1.7126512673854455</c:v>
                </c:pt>
                <c:pt idx="574">
                  <c:v>1.7164972700578991</c:v>
                </c:pt>
                <c:pt idx="575">
                  <c:v>1.7203432727706849</c:v>
                </c:pt>
                <c:pt idx="576">
                  <c:v>1.7241892755338395</c:v>
                </c:pt>
                <c:pt idx="577">
                  <c:v>1.7280352783572532</c:v>
                </c:pt>
                <c:pt idx="578">
                  <c:v>1.7318812812506756</c:v>
                </c:pt>
                <c:pt idx="579">
                  <c:v>1.7357272842237119</c:v>
                </c:pt>
                <c:pt idx="580">
                  <c:v>1.7395732872858303</c:v>
                </c:pt>
                <c:pt idx="581">
                  <c:v>1.7434192904463599</c:v>
                </c:pt>
                <c:pt idx="582">
                  <c:v>1.7472652937144932</c:v>
                </c:pt>
                <c:pt idx="583">
                  <c:v>1.7511112970992935</c:v>
                </c:pt>
                <c:pt idx="584">
                  <c:v>1.7549573006096877</c:v>
                </c:pt>
                <c:pt idx="585">
                  <c:v>1.7588033042544755</c:v>
                </c:pt>
                <c:pt idx="586">
                  <c:v>1.7626493080423267</c:v>
                </c:pt>
                <c:pt idx="587">
                  <c:v>1.7664953119817863</c:v>
                </c:pt>
                <c:pt idx="588">
                  <c:v>1.7703413160812738</c:v>
                </c:pt>
                <c:pt idx="589">
                  <c:v>1.774187320349085</c:v>
                </c:pt>
                <c:pt idx="590">
                  <c:v>1.7780333247933966</c:v>
                </c:pt>
                <c:pt idx="591">
                  <c:v>1.7818793294222635</c:v>
                </c:pt>
                <c:pt idx="592">
                  <c:v>1.7857253342436255</c:v>
                </c:pt>
                <c:pt idx="593">
                  <c:v>1.7895713392653023</c:v>
                </c:pt>
                <c:pt idx="594">
                  <c:v>1.7934173444950028</c:v>
                </c:pt>
                <c:pt idx="595">
                  <c:v>1.7972633499403199</c:v>
                </c:pt>
                <c:pt idx="596">
                  <c:v>1.8011093556087374</c:v>
                </c:pt>
                <c:pt idx="597">
                  <c:v>1.8049553615076268</c:v>
                </c:pt>
                <c:pt idx="598">
                  <c:v>1.808801367644252</c:v>
                </c:pt>
                <c:pt idx="599">
                  <c:v>1.8126473740257709</c:v>
                </c:pt>
                <c:pt idx="600">
                  <c:v>1.8164933806592349</c:v>
                </c:pt>
                <c:pt idx="601">
                  <c:v>1.8203393875515899</c:v>
                </c:pt>
                <c:pt idx="602">
                  <c:v>1.8241853947096829</c:v>
                </c:pt>
                <c:pt idx="603">
                  <c:v>1.8280314021402548</c:v>
                </c:pt>
                <c:pt idx="604">
                  <c:v>1.83187740984995</c:v>
                </c:pt>
                <c:pt idx="605">
                  <c:v>1.8357234178453137</c:v>
                </c:pt>
                <c:pt idx="606">
                  <c:v>1.8395694261327933</c:v>
                </c:pt>
                <c:pt idx="607">
                  <c:v>1.843415434718739</c:v>
                </c:pt>
                <c:pt idx="608">
                  <c:v>1.8472614436094108</c:v>
                </c:pt>
                <c:pt idx="609">
                  <c:v>1.8511074528109694</c:v>
                </c:pt>
                <c:pt idx="610">
                  <c:v>1.8549534623294881</c:v>
                </c:pt>
                <c:pt idx="611">
                  <c:v>1.8587994721709471</c:v>
                </c:pt>
                <c:pt idx="612">
                  <c:v>1.8626454823412364</c:v>
                </c:pt>
                <c:pt idx="613">
                  <c:v>1.8664914928461613</c:v>
                </c:pt>
                <c:pt idx="614">
                  <c:v>1.8703375036914351</c:v>
                </c:pt>
                <c:pt idx="615">
                  <c:v>1.874183514882688</c:v>
                </c:pt>
                <c:pt idx="616">
                  <c:v>1.8780295264254647</c:v>
                </c:pt>
                <c:pt idx="617">
                  <c:v>1.8818755383252261</c:v>
                </c:pt>
                <c:pt idx="618">
                  <c:v>1.8857215505873499</c:v>
                </c:pt>
                <c:pt idx="619">
                  <c:v>1.8895675632171327</c:v>
                </c:pt>
                <c:pt idx="620">
                  <c:v>1.893413576219791</c:v>
                </c:pt>
                <c:pt idx="621">
                  <c:v>1.8972595896004616</c:v>
                </c:pt>
                <c:pt idx="622">
                  <c:v>1.9011056033642031</c:v>
                </c:pt>
                <c:pt idx="623">
                  <c:v>1.9049516175159962</c:v>
                </c:pt>
                <c:pt idx="624">
                  <c:v>1.9087976320607456</c:v>
                </c:pt>
                <c:pt idx="625">
                  <c:v>1.9126436470032824</c:v>
                </c:pt>
                <c:pt idx="626">
                  <c:v>1.9164896623483618</c:v>
                </c:pt>
                <c:pt idx="627">
                  <c:v>1.9203356781006657</c:v>
                </c:pt>
                <c:pt idx="628">
                  <c:v>1.9241816942648049</c:v>
                </c:pt>
                <c:pt idx="629">
                  <c:v>1.9280277108453165</c:v>
                </c:pt>
                <c:pt idx="630">
                  <c:v>1.9318737278466704</c:v>
                </c:pt>
                <c:pt idx="631">
                  <c:v>1.935719745273266</c:v>
                </c:pt>
                <c:pt idx="632">
                  <c:v>1.9395657631294327</c:v>
                </c:pt>
                <c:pt idx="633">
                  <c:v>1.943411781419434</c:v>
                </c:pt>
                <c:pt idx="634">
                  <c:v>1.9472578001474663</c:v>
                </c:pt>
                <c:pt idx="635">
                  <c:v>1.9511038193176584</c:v>
                </c:pt>
                <c:pt idx="636">
                  <c:v>1.9549498389340787</c:v>
                </c:pt>
                <c:pt idx="637">
                  <c:v>1.9587958590007253</c:v>
                </c:pt>
                <c:pt idx="638">
                  <c:v>1.9626418795215379</c:v>
                </c:pt>
                <c:pt idx="639">
                  <c:v>1.9664879005003919</c:v>
                </c:pt>
                <c:pt idx="640">
                  <c:v>1.9703339219411009</c:v>
                </c:pt>
                <c:pt idx="641">
                  <c:v>1.974179943847419</c:v>
                </c:pt>
                <c:pt idx="642">
                  <c:v>1.9780259662230384</c:v>
                </c:pt>
                <c:pt idx="643">
                  <c:v>1.9818719890715939</c:v>
                </c:pt>
                <c:pt idx="644">
                  <c:v>1.9857180123966609</c:v>
                </c:pt>
                <c:pt idx="645">
                  <c:v>1.989564036201757</c:v>
                </c:pt>
                <c:pt idx="646">
                  <c:v>1.9934100604903429</c:v>
                </c:pt>
                <c:pt idx="647">
                  <c:v>1.9972560852658239</c:v>
                </c:pt>
                <c:pt idx="648">
                  <c:v>2.0011021105315496</c:v>
                </c:pt>
                <c:pt idx="649">
                  <c:v>2.0049481362908139</c:v>
                </c:pt>
                <c:pt idx="650">
                  <c:v>2.0087941625468573</c:v>
                </c:pt>
                <c:pt idx="651">
                  <c:v>2.0126401893028691</c:v>
                </c:pt>
                <c:pt idx="652">
                  <c:v>2.0164862165619812</c:v>
                </c:pt>
                <c:pt idx="653">
                  <c:v>2.0203322443272791</c:v>
                </c:pt>
                <c:pt idx="654">
                  <c:v>2.0241782726017923</c:v>
                </c:pt>
                <c:pt idx="655">
                  <c:v>2.0280243013885029</c:v>
                </c:pt>
                <c:pt idx="656">
                  <c:v>2.031870330690341</c:v>
                </c:pt>
                <c:pt idx="657">
                  <c:v>2.03571636051019</c:v>
                </c:pt>
                <c:pt idx="658">
                  <c:v>2.039562390850882</c:v>
                </c:pt>
                <c:pt idx="659">
                  <c:v>2.0434084217152022</c:v>
                </c:pt>
                <c:pt idx="660">
                  <c:v>2.0472544531058894</c:v>
                </c:pt>
                <c:pt idx="661">
                  <c:v>2.0511004850256334</c:v>
                </c:pt>
                <c:pt idx="662">
                  <c:v>2.05494651747708</c:v>
                </c:pt>
                <c:pt idx="663">
                  <c:v>2.0587925504628282</c:v>
                </c:pt>
                <c:pt idx="664">
                  <c:v>2.0626385839854318</c:v>
                </c:pt>
                <c:pt idx="665">
                  <c:v>2.0664846180474026</c:v>
                </c:pt>
                <c:pt idx="666">
                  <c:v>2.0703306526512049</c:v>
                </c:pt>
                <c:pt idx="667">
                  <c:v>2.0741766877992625</c:v>
                </c:pt>
                <c:pt idx="668">
                  <c:v>2.0780227234939561</c:v>
                </c:pt>
                <c:pt idx="669">
                  <c:v>2.0818687597376226</c:v>
                </c:pt>
                <c:pt idx="670">
                  <c:v>2.0857147965325593</c:v>
                </c:pt>
                <c:pt idx="671">
                  <c:v>2.0895608338810221</c:v>
                </c:pt>
                <c:pt idx="672">
                  <c:v>2.0934068717852252</c:v>
                </c:pt>
                <c:pt idx="673">
                  <c:v>2.0972529102473438</c:v>
                </c:pt>
                <c:pt idx="674">
                  <c:v>2.1010989492695127</c:v>
                </c:pt>
                <c:pt idx="675">
                  <c:v>2.1049449888538305</c:v>
                </c:pt>
                <c:pt idx="676">
                  <c:v>2.108791029002353</c:v>
                </c:pt>
                <c:pt idx="677">
                  <c:v>2.1126370697171013</c:v>
                </c:pt>
                <c:pt idx="678">
                  <c:v>2.1164831110000586</c:v>
                </c:pt>
                <c:pt idx="679">
                  <c:v>2.1203291528531683</c:v>
                </c:pt>
                <c:pt idx="680">
                  <c:v>2.1241751952783412</c:v>
                </c:pt>
                <c:pt idx="681">
                  <c:v>2.1280212382774493</c:v>
                </c:pt>
                <c:pt idx="682">
                  <c:v>2.1318672818523301</c:v>
                </c:pt>
                <c:pt idx="683">
                  <c:v>2.1357133260047862</c:v>
                </c:pt>
                <c:pt idx="684">
                  <c:v>2.1395593707365852</c:v>
                </c:pt>
                <c:pt idx="685">
                  <c:v>2.1434054160494593</c:v>
                </c:pt>
                <c:pt idx="686">
                  <c:v>2.1472514619451082</c:v>
                </c:pt>
                <c:pt idx="687">
                  <c:v>2.1510975084251998</c:v>
                </c:pt>
                <c:pt idx="688">
                  <c:v>2.1549435554913647</c:v>
                </c:pt>
                <c:pt idx="689">
                  <c:v>2.1587896031452045</c:v>
                </c:pt>
                <c:pt idx="690">
                  <c:v>2.1626356513882867</c:v>
                </c:pt>
                <c:pt idx="691">
                  <c:v>2.1664817002221506</c:v>
                </c:pt>
                <c:pt idx="692">
                  <c:v>2.1703277496482989</c:v>
                </c:pt>
                <c:pt idx="693">
                  <c:v>2.1741737996682078</c:v>
                </c:pt>
                <c:pt idx="694">
                  <c:v>2.178019850283321</c:v>
                </c:pt>
                <c:pt idx="695">
                  <c:v>2.1818659014950517</c:v>
                </c:pt>
                <c:pt idx="696">
                  <c:v>2.1857119533047857</c:v>
                </c:pt>
                <c:pt idx="697">
                  <c:v>2.1895580057138768</c:v>
                </c:pt>
                <c:pt idx="698">
                  <c:v>2.1934040587236505</c:v>
                </c:pt>
                <c:pt idx="699">
                  <c:v>2.1972501123354049</c:v>
                </c:pt>
                <c:pt idx="700">
                  <c:v>2.2010961665504101</c:v>
                </c:pt>
                <c:pt idx="701">
                  <c:v>2.2049422213699046</c:v>
                </c:pt>
                <c:pt idx="702">
                  <c:v>2.2087882767951048</c:v>
                </c:pt>
                <c:pt idx="703">
                  <c:v>2.212634332827196</c:v>
                </c:pt>
                <c:pt idx="704">
                  <c:v>2.2164803894673386</c:v>
                </c:pt>
                <c:pt idx="705">
                  <c:v>2.2203264467166659</c:v>
                </c:pt>
                <c:pt idx="706">
                  <c:v>2.2241725045762846</c:v>
                </c:pt>
                <c:pt idx="707">
                  <c:v>2.228018563047276</c:v>
                </c:pt>
                <c:pt idx="708">
                  <c:v>2.2318646221306961</c:v>
                </c:pt>
                <c:pt idx="709">
                  <c:v>2.2357106818275758</c:v>
                </c:pt>
                <c:pt idx="710">
                  <c:v>2.2395567421389218</c:v>
                </c:pt>
                <c:pt idx="711">
                  <c:v>2.243402803065714</c:v>
                </c:pt>
                <c:pt idx="712">
                  <c:v>2.2472488646089106</c:v>
                </c:pt>
                <c:pt idx="713">
                  <c:v>2.2510949267694458</c:v>
                </c:pt>
                <c:pt idx="714">
                  <c:v>2.2549409895482277</c:v>
                </c:pt>
                <c:pt idx="715">
                  <c:v>2.2587870529461442</c:v>
                </c:pt>
                <c:pt idx="716">
                  <c:v>2.2626331169640577</c:v>
                </c:pt>
                <c:pt idx="717">
                  <c:v>2.2664791816028096</c:v>
                </c:pt>
                <c:pt idx="718">
                  <c:v>2.2703252468632189</c:v>
                </c:pt>
                <c:pt idx="719">
                  <c:v>2.2741713127460814</c:v>
                </c:pt>
                <c:pt idx="720">
                  <c:v>2.2780173792521716</c:v>
                </c:pt>
                <c:pt idx="721">
                  <c:v>2.2818634463822427</c:v>
                </c:pt>
                <c:pt idx="722">
                  <c:v>2.2857095141370269</c:v>
                </c:pt>
                <c:pt idx="723">
                  <c:v>2.2895555825172349</c:v>
                </c:pt>
              </c:numCache>
            </c:numRef>
          </c:xVal>
          <c:yVal>
            <c:numRef>
              <c:f>'D2 Quench'!$FZ$14:$FZ$737</c:f>
              <c:numCache>
                <c:formatCode>0.000</c:formatCode>
                <c:ptCount val="724"/>
                <c:pt idx="0">
                  <c:v>0.02</c:v>
                </c:pt>
                <c:pt idx="1">
                  <c:v>0.04</c:v>
                </c:pt>
                <c:pt idx="2">
                  <c:v>0.06</c:v>
                </c:pt>
                <c:pt idx="3">
                  <c:v>0.08</c:v>
                </c:pt>
                <c:pt idx="4">
                  <c:v>0.1</c:v>
                </c:pt>
                <c:pt idx="5">
                  <c:v>0.15</c:v>
                </c:pt>
                <c:pt idx="6">
                  <c:v>0.2</c:v>
                </c:pt>
                <c:pt idx="7">
                  <c:v>0.25</c:v>
                </c:pt>
                <c:pt idx="8">
                  <c:v>0.3</c:v>
                </c:pt>
                <c:pt idx="9">
                  <c:v>0.35</c:v>
                </c:pt>
                <c:pt idx="10">
                  <c:v>0.4</c:v>
                </c:pt>
                <c:pt idx="11">
                  <c:v>0.443</c:v>
                </c:pt>
                <c:pt idx="12">
                  <c:v>0.5</c:v>
                </c:pt>
                <c:pt idx="13">
                  <c:v>0.8</c:v>
                </c:pt>
                <c:pt idx="14">
                  <c:v>1.2</c:v>
                </c:pt>
                <c:pt idx="15">
                  <c:v>1.5</c:v>
                </c:pt>
                <c:pt idx="16">
                  <c:v>1.8</c:v>
                </c:pt>
                <c:pt idx="17">
                  <c:v>2.1</c:v>
                </c:pt>
                <c:pt idx="18">
                  <c:v>2.11</c:v>
                </c:pt>
                <c:pt idx="19">
                  <c:v>2.1227239417252863</c:v>
                </c:pt>
                <c:pt idx="20">
                  <c:v>2.2746230000000001</c:v>
                </c:pt>
                <c:pt idx="21">
                  <c:v>2.4</c:v>
                </c:pt>
                <c:pt idx="22">
                  <c:v>2.5</c:v>
                </c:pt>
                <c:pt idx="23">
                  <c:v>2.6</c:v>
                </c:pt>
                <c:pt idx="24">
                  <c:v>2.63</c:v>
                </c:pt>
                <c:pt idx="25">
                  <c:v>2.67</c:v>
                </c:pt>
                <c:pt idx="26">
                  <c:v>2.7</c:v>
                </c:pt>
                <c:pt idx="27" formatCode="General">
                  <c:v>2.7</c:v>
                </c:pt>
                <c:pt idx="28" formatCode="General">
                  <c:v>2.7</c:v>
                </c:pt>
                <c:pt idx="29" formatCode="General">
                  <c:v>2.7</c:v>
                </c:pt>
                <c:pt idx="30" formatCode="General">
                  <c:v>2.7</c:v>
                </c:pt>
                <c:pt idx="31" formatCode="General">
                  <c:v>2.7</c:v>
                </c:pt>
                <c:pt idx="32" formatCode="General">
                  <c:v>2.7</c:v>
                </c:pt>
                <c:pt idx="33" formatCode="General">
                  <c:v>2.7</c:v>
                </c:pt>
                <c:pt idx="34" formatCode="General">
                  <c:v>2.7</c:v>
                </c:pt>
                <c:pt idx="35" formatCode="General">
                  <c:v>2.7</c:v>
                </c:pt>
                <c:pt idx="36" formatCode="General">
                  <c:v>2.7</c:v>
                </c:pt>
                <c:pt idx="37" formatCode="General">
                  <c:v>2.7</c:v>
                </c:pt>
                <c:pt idx="38" formatCode="General">
                  <c:v>2.7</c:v>
                </c:pt>
                <c:pt idx="39" formatCode="General">
                  <c:v>2.7</c:v>
                </c:pt>
                <c:pt idx="40" formatCode="General">
                  <c:v>2.7</c:v>
                </c:pt>
                <c:pt idx="41" formatCode="General">
                  <c:v>2.7</c:v>
                </c:pt>
                <c:pt idx="42" formatCode="General">
                  <c:v>2.7</c:v>
                </c:pt>
                <c:pt idx="43" formatCode="General">
                  <c:v>2.7</c:v>
                </c:pt>
                <c:pt idx="44" formatCode="General">
                  <c:v>2.7</c:v>
                </c:pt>
                <c:pt idx="45" formatCode="General">
                  <c:v>2.7</c:v>
                </c:pt>
                <c:pt idx="46" formatCode="General">
                  <c:v>2.7</c:v>
                </c:pt>
                <c:pt idx="47" formatCode="General">
                  <c:v>2.7</c:v>
                </c:pt>
                <c:pt idx="48" formatCode="General">
                  <c:v>2.7</c:v>
                </c:pt>
                <c:pt idx="49" formatCode="General">
                  <c:v>2.7</c:v>
                </c:pt>
                <c:pt idx="50" formatCode="General">
                  <c:v>2.7</c:v>
                </c:pt>
                <c:pt idx="51" formatCode="General">
                  <c:v>2.7</c:v>
                </c:pt>
                <c:pt idx="52" formatCode="General">
                  <c:v>2.7</c:v>
                </c:pt>
                <c:pt idx="53" formatCode="General">
                  <c:v>2.7</c:v>
                </c:pt>
                <c:pt idx="54" formatCode="General">
                  <c:v>2.7</c:v>
                </c:pt>
                <c:pt idx="55" formatCode="General">
                  <c:v>2.7</c:v>
                </c:pt>
                <c:pt idx="56" formatCode="General">
                  <c:v>2.7</c:v>
                </c:pt>
                <c:pt idx="57" formatCode="General">
                  <c:v>2.7</c:v>
                </c:pt>
                <c:pt idx="58" formatCode="General">
                  <c:v>2.7</c:v>
                </c:pt>
                <c:pt idx="59" formatCode="General">
                  <c:v>2.7</c:v>
                </c:pt>
                <c:pt idx="60" formatCode="General">
                  <c:v>2.7</c:v>
                </c:pt>
                <c:pt idx="61" formatCode="General">
                  <c:v>2.7</c:v>
                </c:pt>
                <c:pt idx="62" formatCode="General">
                  <c:v>2.7</c:v>
                </c:pt>
                <c:pt idx="63" formatCode="General">
                  <c:v>2.7</c:v>
                </c:pt>
                <c:pt idx="64" formatCode="General">
                  <c:v>2.7</c:v>
                </c:pt>
                <c:pt idx="65" formatCode="General">
                  <c:v>2.7</c:v>
                </c:pt>
                <c:pt idx="66" formatCode="General">
                  <c:v>2.7</c:v>
                </c:pt>
                <c:pt idx="67" formatCode="General">
                  <c:v>2.7</c:v>
                </c:pt>
                <c:pt idx="68" formatCode="General">
                  <c:v>2.7</c:v>
                </c:pt>
                <c:pt idx="69" formatCode="General">
                  <c:v>2.7</c:v>
                </c:pt>
                <c:pt idx="70" formatCode="General">
                  <c:v>2.7</c:v>
                </c:pt>
                <c:pt idx="71" formatCode="General">
                  <c:v>2.7</c:v>
                </c:pt>
                <c:pt idx="72" formatCode="General">
                  <c:v>2.7</c:v>
                </c:pt>
                <c:pt idx="73" formatCode="General">
                  <c:v>2.7</c:v>
                </c:pt>
                <c:pt idx="74" formatCode="General">
                  <c:v>2.7</c:v>
                </c:pt>
                <c:pt idx="75" formatCode="General">
                  <c:v>2.7</c:v>
                </c:pt>
                <c:pt idx="76" formatCode="General">
                  <c:v>2.7</c:v>
                </c:pt>
                <c:pt idx="77" formatCode="General">
                  <c:v>2.7</c:v>
                </c:pt>
                <c:pt idx="78" formatCode="General">
                  <c:v>2.7</c:v>
                </c:pt>
                <c:pt idx="79" formatCode="General">
                  <c:v>2.7</c:v>
                </c:pt>
                <c:pt idx="80" formatCode="General">
                  <c:v>2.7</c:v>
                </c:pt>
                <c:pt idx="81" formatCode="General">
                  <c:v>2.7</c:v>
                </c:pt>
                <c:pt idx="82" formatCode="General">
                  <c:v>2.7</c:v>
                </c:pt>
                <c:pt idx="83" formatCode="General">
                  <c:v>2.7</c:v>
                </c:pt>
                <c:pt idx="84" formatCode="General">
                  <c:v>2.7</c:v>
                </c:pt>
                <c:pt idx="85" formatCode="General">
                  <c:v>2.7</c:v>
                </c:pt>
                <c:pt idx="86" formatCode="General">
                  <c:v>2.7</c:v>
                </c:pt>
                <c:pt idx="87" formatCode="General">
                  <c:v>2.7</c:v>
                </c:pt>
                <c:pt idx="88" formatCode="General">
                  <c:v>2.7</c:v>
                </c:pt>
                <c:pt idx="89" formatCode="General">
                  <c:v>2.7</c:v>
                </c:pt>
                <c:pt idx="90" formatCode="General">
                  <c:v>2.7</c:v>
                </c:pt>
                <c:pt idx="91" formatCode="General">
                  <c:v>2.7</c:v>
                </c:pt>
                <c:pt idx="92" formatCode="General">
                  <c:v>2.7</c:v>
                </c:pt>
                <c:pt idx="93" formatCode="General">
                  <c:v>2.7</c:v>
                </c:pt>
                <c:pt idx="94" formatCode="General">
                  <c:v>2.7</c:v>
                </c:pt>
                <c:pt idx="95" formatCode="General">
                  <c:v>2.7</c:v>
                </c:pt>
                <c:pt idx="96" formatCode="General">
                  <c:v>2.7</c:v>
                </c:pt>
                <c:pt idx="97" formatCode="General">
                  <c:v>2.7</c:v>
                </c:pt>
                <c:pt idx="98" formatCode="General">
                  <c:v>2.7</c:v>
                </c:pt>
                <c:pt idx="99" formatCode="General">
                  <c:v>2.7</c:v>
                </c:pt>
                <c:pt idx="100" formatCode="General">
                  <c:v>2.7</c:v>
                </c:pt>
                <c:pt idx="101" formatCode="General">
                  <c:v>2.7</c:v>
                </c:pt>
                <c:pt idx="102" formatCode="General">
                  <c:v>2.7</c:v>
                </c:pt>
                <c:pt idx="103" formatCode="General">
                  <c:v>2.7</c:v>
                </c:pt>
                <c:pt idx="104" formatCode="General">
                  <c:v>2.7</c:v>
                </c:pt>
                <c:pt idx="105" formatCode="General">
                  <c:v>2.7</c:v>
                </c:pt>
                <c:pt idx="106" formatCode="General">
                  <c:v>2.7</c:v>
                </c:pt>
                <c:pt idx="107" formatCode="General">
                  <c:v>2.7</c:v>
                </c:pt>
                <c:pt idx="108" formatCode="General">
                  <c:v>2.7</c:v>
                </c:pt>
                <c:pt idx="109" formatCode="General">
                  <c:v>2.7</c:v>
                </c:pt>
                <c:pt idx="110" formatCode="General">
                  <c:v>2.7</c:v>
                </c:pt>
                <c:pt idx="111" formatCode="General">
                  <c:v>2.7</c:v>
                </c:pt>
                <c:pt idx="112" formatCode="General">
                  <c:v>2.7</c:v>
                </c:pt>
                <c:pt idx="113" formatCode="General">
                  <c:v>2.7</c:v>
                </c:pt>
                <c:pt idx="114" formatCode="General">
                  <c:v>2.7</c:v>
                </c:pt>
                <c:pt idx="115" formatCode="General">
                  <c:v>2.7</c:v>
                </c:pt>
                <c:pt idx="116" formatCode="General">
                  <c:v>2.7</c:v>
                </c:pt>
                <c:pt idx="117" formatCode="General">
                  <c:v>2.7</c:v>
                </c:pt>
                <c:pt idx="118" formatCode="General">
                  <c:v>2.7</c:v>
                </c:pt>
                <c:pt idx="119" formatCode="General">
                  <c:v>2.7</c:v>
                </c:pt>
                <c:pt idx="120" formatCode="General">
                  <c:v>2.7</c:v>
                </c:pt>
                <c:pt idx="121" formatCode="General">
                  <c:v>2.7</c:v>
                </c:pt>
                <c:pt idx="122" formatCode="General">
                  <c:v>2.7</c:v>
                </c:pt>
                <c:pt idx="123" formatCode="General">
                  <c:v>2.7</c:v>
                </c:pt>
                <c:pt idx="124" formatCode="General">
                  <c:v>2.7</c:v>
                </c:pt>
                <c:pt idx="125" formatCode="General">
                  <c:v>2.7</c:v>
                </c:pt>
                <c:pt idx="126" formatCode="General">
                  <c:v>2.7</c:v>
                </c:pt>
                <c:pt idx="127" formatCode="General">
                  <c:v>2.7</c:v>
                </c:pt>
                <c:pt idx="128" formatCode="General">
                  <c:v>2.7</c:v>
                </c:pt>
                <c:pt idx="129" formatCode="General">
                  <c:v>2.7</c:v>
                </c:pt>
                <c:pt idx="130" formatCode="General">
                  <c:v>2.7</c:v>
                </c:pt>
                <c:pt idx="131" formatCode="General">
                  <c:v>2.7</c:v>
                </c:pt>
                <c:pt idx="132" formatCode="General">
                  <c:v>2.7</c:v>
                </c:pt>
                <c:pt idx="133" formatCode="General">
                  <c:v>2.7</c:v>
                </c:pt>
                <c:pt idx="134" formatCode="General">
                  <c:v>2.7</c:v>
                </c:pt>
                <c:pt idx="135" formatCode="General">
                  <c:v>2.7</c:v>
                </c:pt>
                <c:pt idx="136" formatCode="General">
                  <c:v>2.7</c:v>
                </c:pt>
                <c:pt idx="137" formatCode="General">
                  <c:v>2.7</c:v>
                </c:pt>
                <c:pt idx="138" formatCode="General">
                  <c:v>2.7</c:v>
                </c:pt>
                <c:pt idx="139" formatCode="General">
                  <c:v>2.7</c:v>
                </c:pt>
                <c:pt idx="140" formatCode="General">
                  <c:v>2.7</c:v>
                </c:pt>
                <c:pt idx="141" formatCode="General">
                  <c:v>2.7</c:v>
                </c:pt>
                <c:pt idx="142" formatCode="General">
                  <c:v>2.7</c:v>
                </c:pt>
                <c:pt idx="143" formatCode="General">
                  <c:v>2.7</c:v>
                </c:pt>
                <c:pt idx="144" formatCode="General">
                  <c:v>2.7</c:v>
                </c:pt>
                <c:pt idx="145" formatCode="General">
                  <c:v>2.7</c:v>
                </c:pt>
                <c:pt idx="146" formatCode="General">
                  <c:v>2.7</c:v>
                </c:pt>
                <c:pt idx="147" formatCode="General">
                  <c:v>2.7</c:v>
                </c:pt>
                <c:pt idx="148" formatCode="General">
                  <c:v>2.7</c:v>
                </c:pt>
                <c:pt idx="149" formatCode="General">
                  <c:v>2.7</c:v>
                </c:pt>
                <c:pt idx="150" formatCode="General">
                  <c:v>2.7</c:v>
                </c:pt>
                <c:pt idx="151" formatCode="General">
                  <c:v>2.7</c:v>
                </c:pt>
                <c:pt idx="152" formatCode="General">
                  <c:v>2.7</c:v>
                </c:pt>
                <c:pt idx="153" formatCode="General">
                  <c:v>2.7</c:v>
                </c:pt>
                <c:pt idx="154" formatCode="General">
                  <c:v>2.7</c:v>
                </c:pt>
                <c:pt idx="155" formatCode="General">
                  <c:v>2.7</c:v>
                </c:pt>
                <c:pt idx="156" formatCode="General">
                  <c:v>2.7</c:v>
                </c:pt>
                <c:pt idx="157" formatCode="General">
                  <c:v>2.7</c:v>
                </c:pt>
                <c:pt idx="158" formatCode="General">
                  <c:v>2.7</c:v>
                </c:pt>
                <c:pt idx="159" formatCode="General">
                  <c:v>2.7</c:v>
                </c:pt>
                <c:pt idx="160" formatCode="General">
                  <c:v>2.7</c:v>
                </c:pt>
                <c:pt idx="161" formatCode="General">
                  <c:v>2.7</c:v>
                </c:pt>
                <c:pt idx="162" formatCode="General">
                  <c:v>2.7</c:v>
                </c:pt>
                <c:pt idx="163" formatCode="General">
                  <c:v>2.7</c:v>
                </c:pt>
                <c:pt idx="164" formatCode="General">
                  <c:v>2.7</c:v>
                </c:pt>
                <c:pt idx="165" formatCode="General">
                  <c:v>2.7</c:v>
                </c:pt>
                <c:pt idx="166" formatCode="General">
                  <c:v>2.7</c:v>
                </c:pt>
                <c:pt idx="167" formatCode="General">
                  <c:v>2.7</c:v>
                </c:pt>
                <c:pt idx="168" formatCode="General">
                  <c:v>2.7</c:v>
                </c:pt>
                <c:pt idx="169" formatCode="General">
                  <c:v>2.7</c:v>
                </c:pt>
                <c:pt idx="170" formatCode="General">
                  <c:v>2.7</c:v>
                </c:pt>
                <c:pt idx="171" formatCode="General">
                  <c:v>2.7</c:v>
                </c:pt>
                <c:pt idx="172" formatCode="General">
                  <c:v>2.7</c:v>
                </c:pt>
                <c:pt idx="173" formatCode="General">
                  <c:v>2.7</c:v>
                </c:pt>
                <c:pt idx="174" formatCode="General">
                  <c:v>2.7</c:v>
                </c:pt>
                <c:pt idx="175" formatCode="General">
                  <c:v>2.7</c:v>
                </c:pt>
                <c:pt idx="176" formatCode="General">
                  <c:v>2.7</c:v>
                </c:pt>
                <c:pt idx="177" formatCode="General">
                  <c:v>2.7</c:v>
                </c:pt>
                <c:pt idx="178" formatCode="General">
                  <c:v>2.7</c:v>
                </c:pt>
                <c:pt idx="179" formatCode="General">
                  <c:v>2.7</c:v>
                </c:pt>
                <c:pt idx="180" formatCode="General">
                  <c:v>2.7</c:v>
                </c:pt>
                <c:pt idx="181" formatCode="General">
                  <c:v>2.7</c:v>
                </c:pt>
                <c:pt idx="182" formatCode="General">
                  <c:v>2.7</c:v>
                </c:pt>
                <c:pt idx="183" formatCode="General">
                  <c:v>2.7</c:v>
                </c:pt>
                <c:pt idx="184" formatCode="General">
                  <c:v>2.7</c:v>
                </c:pt>
                <c:pt idx="185" formatCode="General">
                  <c:v>2.7</c:v>
                </c:pt>
                <c:pt idx="186" formatCode="General">
                  <c:v>2.7</c:v>
                </c:pt>
                <c:pt idx="187" formatCode="General">
                  <c:v>2.7</c:v>
                </c:pt>
                <c:pt idx="188" formatCode="General">
                  <c:v>2.7</c:v>
                </c:pt>
                <c:pt idx="189" formatCode="General">
                  <c:v>2.7</c:v>
                </c:pt>
                <c:pt idx="190" formatCode="General">
                  <c:v>2.7</c:v>
                </c:pt>
                <c:pt idx="191" formatCode="General">
                  <c:v>2.7</c:v>
                </c:pt>
                <c:pt idx="192" formatCode="General">
                  <c:v>2.7</c:v>
                </c:pt>
                <c:pt idx="193" formatCode="General">
                  <c:v>2.7</c:v>
                </c:pt>
                <c:pt idx="194" formatCode="General">
                  <c:v>2.7</c:v>
                </c:pt>
                <c:pt idx="195" formatCode="General">
                  <c:v>2.7</c:v>
                </c:pt>
                <c:pt idx="196" formatCode="General">
                  <c:v>2.7</c:v>
                </c:pt>
                <c:pt idx="197" formatCode="General">
                  <c:v>2.7</c:v>
                </c:pt>
                <c:pt idx="198" formatCode="General">
                  <c:v>2.7</c:v>
                </c:pt>
                <c:pt idx="199" formatCode="General">
                  <c:v>2.7</c:v>
                </c:pt>
                <c:pt idx="200" formatCode="General">
                  <c:v>2.7</c:v>
                </c:pt>
                <c:pt idx="201" formatCode="General">
                  <c:v>2.7</c:v>
                </c:pt>
                <c:pt idx="202" formatCode="General">
                  <c:v>2.7</c:v>
                </c:pt>
                <c:pt idx="203" formatCode="General">
                  <c:v>2.7</c:v>
                </c:pt>
                <c:pt idx="204" formatCode="General">
                  <c:v>2.7</c:v>
                </c:pt>
                <c:pt idx="205" formatCode="General">
                  <c:v>2.7</c:v>
                </c:pt>
                <c:pt idx="206" formatCode="General">
                  <c:v>2.7</c:v>
                </c:pt>
                <c:pt idx="207" formatCode="General">
                  <c:v>2.7</c:v>
                </c:pt>
                <c:pt idx="208" formatCode="General">
                  <c:v>2.7</c:v>
                </c:pt>
                <c:pt idx="209" formatCode="General">
                  <c:v>2.7</c:v>
                </c:pt>
                <c:pt idx="210" formatCode="General">
                  <c:v>2.7</c:v>
                </c:pt>
                <c:pt idx="211" formatCode="General">
                  <c:v>2.7</c:v>
                </c:pt>
                <c:pt idx="212" formatCode="General">
                  <c:v>2.7</c:v>
                </c:pt>
                <c:pt idx="213" formatCode="General">
                  <c:v>2.7</c:v>
                </c:pt>
                <c:pt idx="214" formatCode="General">
                  <c:v>2.7</c:v>
                </c:pt>
                <c:pt idx="215" formatCode="General">
                  <c:v>2.7</c:v>
                </c:pt>
                <c:pt idx="216" formatCode="General">
                  <c:v>2.7</c:v>
                </c:pt>
                <c:pt idx="217" formatCode="General">
                  <c:v>2.7</c:v>
                </c:pt>
                <c:pt idx="218" formatCode="General">
                  <c:v>2.7</c:v>
                </c:pt>
                <c:pt idx="219" formatCode="General">
                  <c:v>2.7</c:v>
                </c:pt>
                <c:pt idx="220" formatCode="General">
                  <c:v>2.7</c:v>
                </c:pt>
                <c:pt idx="221" formatCode="General">
                  <c:v>2.7</c:v>
                </c:pt>
                <c:pt idx="222" formatCode="General">
                  <c:v>2.7</c:v>
                </c:pt>
                <c:pt idx="223" formatCode="General">
                  <c:v>2.7</c:v>
                </c:pt>
                <c:pt idx="224" formatCode="General">
                  <c:v>2.7</c:v>
                </c:pt>
                <c:pt idx="225" formatCode="General">
                  <c:v>2.7</c:v>
                </c:pt>
                <c:pt idx="226" formatCode="General">
                  <c:v>2.7</c:v>
                </c:pt>
                <c:pt idx="227" formatCode="General">
                  <c:v>2.7</c:v>
                </c:pt>
                <c:pt idx="228" formatCode="General">
                  <c:v>2.7</c:v>
                </c:pt>
                <c:pt idx="229" formatCode="General">
                  <c:v>2.7</c:v>
                </c:pt>
                <c:pt idx="230" formatCode="General">
                  <c:v>2.7</c:v>
                </c:pt>
                <c:pt idx="231" formatCode="General">
                  <c:v>2.7</c:v>
                </c:pt>
                <c:pt idx="232" formatCode="General">
                  <c:v>2.7</c:v>
                </c:pt>
                <c:pt idx="233" formatCode="General">
                  <c:v>2.7</c:v>
                </c:pt>
                <c:pt idx="234" formatCode="General">
                  <c:v>2.7</c:v>
                </c:pt>
                <c:pt idx="235" formatCode="General">
                  <c:v>2.7</c:v>
                </c:pt>
                <c:pt idx="236" formatCode="General">
                  <c:v>2.7</c:v>
                </c:pt>
                <c:pt idx="237" formatCode="General">
                  <c:v>2.7</c:v>
                </c:pt>
                <c:pt idx="238" formatCode="General">
                  <c:v>2.7</c:v>
                </c:pt>
                <c:pt idx="239" formatCode="General">
                  <c:v>2.7</c:v>
                </c:pt>
                <c:pt idx="240" formatCode="General">
                  <c:v>2.7</c:v>
                </c:pt>
                <c:pt idx="241" formatCode="General">
                  <c:v>2.7</c:v>
                </c:pt>
                <c:pt idx="242" formatCode="General">
                  <c:v>2.7</c:v>
                </c:pt>
                <c:pt idx="243" formatCode="General">
                  <c:v>2.7</c:v>
                </c:pt>
                <c:pt idx="244" formatCode="General">
                  <c:v>2.7</c:v>
                </c:pt>
                <c:pt idx="245" formatCode="General">
                  <c:v>2.7</c:v>
                </c:pt>
                <c:pt idx="246" formatCode="General">
                  <c:v>2.7</c:v>
                </c:pt>
                <c:pt idx="247" formatCode="General">
                  <c:v>2.7</c:v>
                </c:pt>
                <c:pt idx="248" formatCode="General">
                  <c:v>2.7</c:v>
                </c:pt>
                <c:pt idx="249" formatCode="General">
                  <c:v>2.7</c:v>
                </c:pt>
                <c:pt idx="250" formatCode="General">
                  <c:v>2.7</c:v>
                </c:pt>
                <c:pt idx="251" formatCode="General">
                  <c:v>2.7</c:v>
                </c:pt>
                <c:pt idx="252" formatCode="General">
                  <c:v>2.7</c:v>
                </c:pt>
                <c:pt idx="253" formatCode="General">
                  <c:v>2.7</c:v>
                </c:pt>
                <c:pt idx="254" formatCode="General">
                  <c:v>2.7</c:v>
                </c:pt>
                <c:pt idx="255" formatCode="General">
                  <c:v>2.7</c:v>
                </c:pt>
                <c:pt idx="256" formatCode="General">
                  <c:v>2.7</c:v>
                </c:pt>
                <c:pt idx="257" formatCode="General">
                  <c:v>2.7</c:v>
                </c:pt>
                <c:pt idx="258" formatCode="General">
                  <c:v>2.7</c:v>
                </c:pt>
                <c:pt idx="259" formatCode="General">
                  <c:v>2.7</c:v>
                </c:pt>
                <c:pt idx="260" formatCode="General">
                  <c:v>2.7</c:v>
                </c:pt>
                <c:pt idx="261" formatCode="General">
                  <c:v>2.7</c:v>
                </c:pt>
                <c:pt idx="262" formatCode="General">
                  <c:v>2.7</c:v>
                </c:pt>
                <c:pt idx="263" formatCode="General">
                  <c:v>2.7</c:v>
                </c:pt>
                <c:pt idx="264" formatCode="General">
                  <c:v>2.7</c:v>
                </c:pt>
                <c:pt idx="265" formatCode="General">
                  <c:v>2.7</c:v>
                </c:pt>
                <c:pt idx="266" formatCode="General">
                  <c:v>2.7</c:v>
                </c:pt>
                <c:pt idx="267" formatCode="General">
                  <c:v>2.7</c:v>
                </c:pt>
                <c:pt idx="268" formatCode="General">
                  <c:v>2.7</c:v>
                </c:pt>
                <c:pt idx="269" formatCode="General">
                  <c:v>2.7</c:v>
                </c:pt>
                <c:pt idx="270" formatCode="General">
                  <c:v>2.7</c:v>
                </c:pt>
                <c:pt idx="271" formatCode="General">
                  <c:v>2.7</c:v>
                </c:pt>
                <c:pt idx="272" formatCode="General">
                  <c:v>2.7</c:v>
                </c:pt>
                <c:pt idx="273" formatCode="General">
                  <c:v>2.7</c:v>
                </c:pt>
                <c:pt idx="274" formatCode="General">
                  <c:v>2.7</c:v>
                </c:pt>
                <c:pt idx="275" formatCode="General">
                  <c:v>2.7</c:v>
                </c:pt>
                <c:pt idx="276" formatCode="General">
                  <c:v>2.7</c:v>
                </c:pt>
                <c:pt idx="277" formatCode="General">
                  <c:v>2.7</c:v>
                </c:pt>
                <c:pt idx="278" formatCode="General">
                  <c:v>2.7</c:v>
                </c:pt>
                <c:pt idx="279" formatCode="General">
                  <c:v>2.7</c:v>
                </c:pt>
                <c:pt idx="280" formatCode="General">
                  <c:v>2.7</c:v>
                </c:pt>
                <c:pt idx="281" formatCode="General">
                  <c:v>2.7</c:v>
                </c:pt>
                <c:pt idx="282" formatCode="General">
                  <c:v>2.7</c:v>
                </c:pt>
                <c:pt idx="283" formatCode="General">
                  <c:v>2.7</c:v>
                </c:pt>
                <c:pt idx="284" formatCode="General">
                  <c:v>2.7</c:v>
                </c:pt>
                <c:pt idx="285" formatCode="General">
                  <c:v>2.7</c:v>
                </c:pt>
                <c:pt idx="286" formatCode="General">
                  <c:v>2.7</c:v>
                </c:pt>
                <c:pt idx="287" formatCode="General">
                  <c:v>2.7</c:v>
                </c:pt>
                <c:pt idx="288" formatCode="General">
                  <c:v>2.7</c:v>
                </c:pt>
                <c:pt idx="289" formatCode="General">
                  <c:v>2.7</c:v>
                </c:pt>
                <c:pt idx="290" formatCode="General">
                  <c:v>2.7</c:v>
                </c:pt>
                <c:pt idx="291" formatCode="General">
                  <c:v>2.7</c:v>
                </c:pt>
                <c:pt idx="292" formatCode="General">
                  <c:v>2.7</c:v>
                </c:pt>
                <c:pt idx="293" formatCode="General">
                  <c:v>2.7</c:v>
                </c:pt>
                <c:pt idx="294" formatCode="General">
                  <c:v>2.7</c:v>
                </c:pt>
                <c:pt idx="295" formatCode="General">
                  <c:v>2.7</c:v>
                </c:pt>
                <c:pt idx="296" formatCode="General">
                  <c:v>2.7</c:v>
                </c:pt>
                <c:pt idx="297" formatCode="General">
                  <c:v>2.7</c:v>
                </c:pt>
                <c:pt idx="298" formatCode="General">
                  <c:v>2.7</c:v>
                </c:pt>
                <c:pt idx="299" formatCode="General">
                  <c:v>2.7</c:v>
                </c:pt>
                <c:pt idx="300" formatCode="General">
                  <c:v>2.7</c:v>
                </c:pt>
                <c:pt idx="301" formatCode="General">
                  <c:v>2.7</c:v>
                </c:pt>
                <c:pt idx="302" formatCode="General">
                  <c:v>2.7</c:v>
                </c:pt>
                <c:pt idx="303" formatCode="General">
                  <c:v>2.7</c:v>
                </c:pt>
                <c:pt idx="304" formatCode="General">
                  <c:v>2.7</c:v>
                </c:pt>
                <c:pt idx="305" formatCode="General">
                  <c:v>2.7</c:v>
                </c:pt>
                <c:pt idx="306" formatCode="General">
                  <c:v>2.7</c:v>
                </c:pt>
                <c:pt idx="307" formatCode="General">
                  <c:v>2.7</c:v>
                </c:pt>
                <c:pt idx="308" formatCode="General">
                  <c:v>2.7</c:v>
                </c:pt>
                <c:pt idx="309" formatCode="General">
                  <c:v>2.7</c:v>
                </c:pt>
                <c:pt idx="310" formatCode="General">
                  <c:v>2.7</c:v>
                </c:pt>
                <c:pt idx="311" formatCode="General">
                  <c:v>2.7</c:v>
                </c:pt>
                <c:pt idx="312" formatCode="General">
                  <c:v>2.7</c:v>
                </c:pt>
                <c:pt idx="313" formatCode="General">
                  <c:v>2.7</c:v>
                </c:pt>
                <c:pt idx="314" formatCode="General">
                  <c:v>2.7</c:v>
                </c:pt>
                <c:pt idx="315" formatCode="General">
                  <c:v>2.7</c:v>
                </c:pt>
                <c:pt idx="316" formatCode="General">
                  <c:v>2.7</c:v>
                </c:pt>
                <c:pt idx="317" formatCode="General">
                  <c:v>2.7</c:v>
                </c:pt>
                <c:pt idx="318" formatCode="General">
                  <c:v>2.7</c:v>
                </c:pt>
                <c:pt idx="319" formatCode="General">
                  <c:v>2.7</c:v>
                </c:pt>
                <c:pt idx="320" formatCode="General">
                  <c:v>2.7</c:v>
                </c:pt>
                <c:pt idx="321" formatCode="General">
                  <c:v>2.7</c:v>
                </c:pt>
                <c:pt idx="322" formatCode="General">
                  <c:v>2.7</c:v>
                </c:pt>
                <c:pt idx="323" formatCode="General">
                  <c:v>2.7</c:v>
                </c:pt>
                <c:pt idx="324" formatCode="General">
                  <c:v>2.7</c:v>
                </c:pt>
                <c:pt idx="325" formatCode="General">
                  <c:v>2.7</c:v>
                </c:pt>
                <c:pt idx="326" formatCode="General">
                  <c:v>2.7</c:v>
                </c:pt>
                <c:pt idx="327" formatCode="General">
                  <c:v>2.7</c:v>
                </c:pt>
                <c:pt idx="328" formatCode="General">
                  <c:v>2.7</c:v>
                </c:pt>
                <c:pt idx="329" formatCode="General">
                  <c:v>2.7</c:v>
                </c:pt>
                <c:pt idx="330" formatCode="General">
                  <c:v>2.7</c:v>
                </c:pt>
                <c:pt idx="331" formatCode="General">
                  <c:v>2.7</c:v>
                </c:pt>
                <c:pt idx="332" formatCode="General">
                  <c:v>2.7</c:v>
                </c:pt>
                <c:pt idx="333" formatCode="General">
                  <c:v>2.7</c:v>
                </c:pt>
                <c:pt idx="334" formatCode="General">
                  <c:v>2.7</c:v>
                </c:pt>
                <c:pt idx="335" formatCode="General">
                  <c:v>2.7</c:v>
                </c:pt>
                <c:pt idx="336" formatCode="General">
                  <c:v>2.7</c:v>
                </c:pt>
                <c:pt idx="337" formatCode="General">
                  <c:v>2.7</c:v>
                </c:pt>
                <c:pt idx="338" formatCode="General">
                  <c:v>2.7</c:v>
                </c:pt>
                <c:pt idx="339" formatCode="General">
                  <c:v>2.7</c:v>
                </c:pt>
                <c:pt idx="340" formatCode="General">
                  <c:v>2.7</c:v>
                </c:pt>
                <c:pt idx="341" formatCode="General">
                  <c:v>2.7</c:v>
                </c:pt>
                <c:pt idx="342" formatCode="General">
                  <c:v>2.7</c:v>
                </c:pt>
                <c:pt idx="343" formatCode="General">
                  <c:v>2.7</c:v>
                </c:pt>
                <c:pt idx="344" formatCode="General">
                  <c:v>2.7</c:v>
                </c:pt>
                <c:pt idx="345" formatCode="General">
                  <c:v>2.7</c:v>
                </c:pt>
                <c:pt idx="346" formatCode="General">
                  <c:v>2.7</c:v>
                </c:pt>
                <c:pt idx="347" formatCode="General">
                  <c:v>2.7</c:v>
                </c:pt>
                <c:pt idx="348" formatCode="General">
                  <c:v>2.7</c:v>
                </c:pt>
                <c:pt idx="349" formatCode="General">
                  <c:v>2.7</c:v>
                </c:pt>
                <c:pt idx="350" formatCode="General">
                  <c:v>2.7</c:v>
                </c:pt>
                <c:pt idx="351" formatCode="General">
                  <c:v>2.7</c:v>
                </c:pt>
                <c:pt idx="352" formatCode="General">
                  <c:v>2.7</c:v>
                </c:pt>
                <c:pt idx="353" formatCode="General">
                  <c:v>2.7</c:v>
                </c:pt>
                <c:pt idx="354" formatCode="General">
                  <c:v>2.7</c:v>
                </c:pt>
                <c:pt idx="355" formatCode="General">
                  <c:v>2.7</c:v>
                </c:pt>
                <c:pt idx="356" formatCode="General">
                  <c:v>2.7</c:v>
                </c:pt>
                <c:pt idx="357" formatCode="General">
                  <c:v>2.7</c:v>
                </c:pt>
                <c:pt idx="358" formatCode="General">
                  <c:v>2.7</c:v>
                </c:pt>
                <c:pt idx="359" formatCode="General">
                  <c:v>2.7</c:v>
                </c:pt>
                <c:pt idx="360" formatCode="General">
                  <c:v>2.7</c:v>
                </c:pt>
                <c:pt idx="361" formatCode="General">
                  <c:v>2.7</c:v>
                </c:pt>
                <c:pt idx="362" formatCode="General">
                  <c:v>2.7</c:v>
                </c:pt>
                <c:pt idx="363" formatCode="General">
                  <c:v>2.7</c:v>
                </c:pt>
                <c:pt idx="364" formatCode="General">
                  <c:v>2.7</c:v>
                </c:pt>
                <c:pt idx="365" formatCode="General">
                  <c:v>2.7</c:v>
                </c:pt>
                <c:pt idx="366" formatCode="General">
                  <c:v>2.7</c:v>
                </c:pt>
                <c:pt idx="367" formatCode="General">
                  <c:v>2.7</c:v>
                </c:pt>
                <c:pt idx="368" formatCode="General">
                  <c:v>2.7</c:v>
                </c:pt>
                <c:pt idx="369" formatCode="General">
                  <c:v>2.7</c:v>
                </c:pt>
                <c:pt idx="370" formatCode="General">
                  <c:v>2.7</c:v>
                </c:pt>
                <c:pt idx="371" formatCode="General">
                  <c:v>2.7</c:v>
                </c:pt>
                <c:pt idx="372" formatCode="General">
                  <c:v>2.7</c:v>
                </c:pt>
                <c:pt idx="373" formatCode="General">
                  <c:v>2.7</c:v>
                </c:pt>
                <c:pt idx="374" formatCode="General">
                  <c:v>2.7</c:v>
                </c:pt>
                <c:pt idx="375" formatCode="General">
                  <c:v>2.7</c:v>
                </c:pt>
                <c:pt idx="376" formatCode="General">
                  <c:v>2.7</c:v>
                </c:pt>
                <c:pt idx="377" formatCode="General">
                  <c:v>2.7</c:v>
                </c:pt>
                <c:pt idx="378" formatCode="General">
                  <c:v>2.7</c:v>
                </c:pt>
                <c:pt idx="379" formatCode="General">
                  <c:v>2.7</c:v>
                </c:pt>
                <c:pt idx="380" formatCode="General">
                  <c:v>2.7</c:v>
                </c:pt>
                <c:pt idx="381" formatCode="General">
                  <c:v>2.7</c:v>
                </c:pt>
                <c:pt idx="382" formatCode="General">
                  <c:v>2.7</c:v>
                </c:pt>
                <c:pt idx="383" formatCode="General">
                  <c:v>2.7</c:v>
                </c:pt>
                <c:pt idx="384" formatCode="General">
                  <c:v>2.7</c:v>
                </c:pt>
                <c:pt idx="385" formatCode="General">
                  <c:v>2.7</c:v>
                </c:pt>
                <c:pt idx="386" formatCode="General">
                  <c:v>2.7</c:v>
                </c:pt>
                <c:pt idx="387" formatCode="General">
                  <c:v>2.7</c:v>
                </c:pt>
                <c:pt idx="388" formatCode="General">
                  <c:v>2.7</c:v>
                </c:pt>
                <c:pt idx="389" formatCode="General">
                  <c:v>2.7</c:v>
                </c:pt>
                <c:pt idx="390" formatCode="General">
                  <c:v>2.7</c:v>
                </c:pt>
                <c:pt idx="391" formatCode="General">
                  <c:v>2.7</c:v>
                </c:pt>
                <c:pt idx="392" formatCode="General">
                  <c:v>2.7</c:v>
                </c:pt>
                <c:pt idx="393" formatCode="General">
                  <c:v>2.7</c:v>
                </c:pt>
                <c:pt idx="394" formatCode="General">
                  <c:v>2.7</c:v>
                </c:pt>
                <c:pt idx="395" formatCode="General">
                  <c:v>2.7</c:v>
                </c:pt>
                <c:pt idx="396" formatCode="General">
                  <c:v>2.7</c:v>
                </c:pt>
                <c:pt idx="397" formatCode="General">
                  <c:v>2.7</c:v>
                </c:pt>
                <c:pt idx="398" formatCode="General">
                  <c:v>2.7</c:v>
                </c:pt>
                <c:pt idx="399" formatCode="General">
                  <c:v>2.7</c:v>
                </c:pt>
                <c:pt idx="400" formatCode="General">
                  <c:v>2.7</c:v>
                </c:pt>
                <c:pt idx="401" formatCode="General">
                  <c:v>2.7</c:v>
                </c:pt>
                <c:pt idx="402" formatCode="General">
                  <c:v>2.7</c:v>
                </c:pt>
                <c:pt idx="403" formatCode="General">
                  <c:v>2.7</c:v>
                </c:pt>
                <c:pt idx="404" formatCode="General">
                  <c:v>2.7</c:v>
                </c:pt>
                <c:pt idx="405" formatCode="General">
                  <c:v>2.7</c:v>
                </c:pt>
                <c:pt idx="406" formatCode="General">
                  <c:v>2.7</c:v>
                </c:pt>
                <c:pt idx="407" formatCode="General">
                  <c:v>2.7</c:v>
                </c:pt>
                <c:pt idx="408" formatCode="General">
                  <c:v>2.7</c:v>
                </c:pt>
                <c:pt idx="409" formatCode="General">
                  <c:v>2.7</c:v>
                </c:pt>
                <c:pt idx="410" formatCode="General">
                  <c:v>2.7</c:v>
                </c:pt>
                <c:pt idx="411" formatCode="General">
                  <c:v>2.7</c:v>
                </c:pt>
                <c:pt idx="412" formatCode="General">
                  <c:v>2.7</c:v>
                </c:pt>
                <c:pt idx="413" formatCode="General">
                  <c:v>2.7</c:v>
                </c:pt>
                <c:pt idx="414" formatCode="General">
                  <c:v>2.7</c:v>
                </c:pt>
                <c:pt idx="415" formatCode="General">
                  <c:v>2.7</c:v>
                </c:pt>
                <c:pt idx="416" formatCode="General">
                  <c:v>2.7</c:v>
                </c:pt>
                <c:pt idx="417" formatCode="General">
                  <c:v>2.7</c:v>
                </c:pt>
                <c:pt idx="418" formatCode="General">
                  <c:v>2.7</c:v>
                </c:pt>
                <c:pt idx="419" formatCode="General">
                  <c:v>2.7</c:v>
                </c:pt>
                <c:pt idx="420" formatCode="General">
                  <c:v>2.7</c:v>
                </c:pt>
                <c:pt idx="421" formatCode="General">
                  <c:v>2.7</c:v>
                </c:pt>
                <c:pt idx="422" formatCode="General">
                  <c:v>2.7</c:v>
                </c:pt>
                <c:pt idx="423" formatCode="General">
                  <c:v>2.7</c:v>
                </c:pt>
                <c:pt idx="424" formatCode="General">
                  <c:v>2.7</c:v>
                </c:pt>
                <c:pt idx="425" formatCode="General">
                  <c:v>2.7</c:v>
                </c:pt>
                <c:pt idx="426" formatCode="General">
                  <c:v>2.7</c:v>
                </c:pt>
                <c:pt idx="427" formatCode="General">
                  <c:v>2.7</c:v>
                </c:pt>
                <c:pt idx="428" formatCode="General">
                  <c:v>2.7</c:v>
                </c:pt>
                <c:pt idx="429" formatCode="General">
                  <c:v>2.7</c:v>
                </c:pt>
                <c:pt idx="430" formatCode="General">
                  <c:v>2.7</c:v>
                </c:pt>
                <c:pt idx="431" formatCode="General">
                  <c:v>2.7</c:v>
                </c:pt>
                <c:pt idx="432" formatCode="General">
                  <c:v>2.7</c:v>
                </c:pt>
                <c:pt idx="433" formatCode="General">
                  <c:v>2.7</c:v>
                </c:pt>
                <c:pt idx="434" formatCode="General">
                  <c:v>2.7</c:v>
                </c:pt>
                <c:pt idx="435" formatCode="General">
                  <c:v>2.7</c:v>
                </c:pt>
                <c:pt idx="436" formatCode="General">
                  <c:v>2.7</c:v>
                </c:pt>
                <c:pt idx="437" formatCode="General">
                  <c:v>2.7</c:v>
                </c:pt>
                <c:pt idx="438" formatCode="General">
                  <c:v>2.7</c:v>
                </c:pt>
                <c:pt idx="439" formatCode="General">
                  <c:v>2.7</c:v>
                </c:pt>
                <c:pt idx="440" formatCode="General">
                  <c:v>2.7</c:v>
                </c:pt>
                <c:pt idx="441" formatCode="General">
                  <c:v>2.7</c:v>
                </c:pt>
                <c:pt idx="442" formatCode="General">
                  <c:v>2.7</c:v>
                </c:pt>
                <c:pt idx="443" formatCode="General">
                  <c:v>2.7</c:v>
                </c:pt>
                <c:pt idx="444" formatCode="General">
                  <c:v>2.7</c:v>
                </c:pt>
                <c:pt idx="445" formatCode="General">
                  <c:v>2.7</c:v>
                </c:pt>
                <c:pt idx="446" formatCode="General">
                  <c:v>2.7</c:v>
                </c:pt>
                <c:pt idx="447" formatCode="General">
                  <c:v>2.7</c:v>
                </c:pt>
                <c:pt idx="448" formatCode="General">
                  <c:v>2.7</c:v>
                </c:pt>
                <c:pt idx="449" formatCode="General">
                  <c:v>2.7</c:v>
                </c:pt>
                <c:pt idx="450" formatCode="General">
                  <c:v>2.7</c:v>
                </c:pt>
                <c:pt idx="451" formatCode="General">
                  <c:v>2.7</c:v>
                </c:pt>
                <c:pt idx="452" formatCode="General">
                  <c:v>2.7</c:v>
                </c:pt>
                <c:pt idx="453" formatCode="General">
                  <c:v>2.7</c:v>
                </c:pt>
                <c:pt idx="454" formatCode="General">
                  <c:v>2.7</c:v>
                </c:pt>
                <c:pt idx="455" formatCode="General">
                  <c:v>2.7</c:v>
                </c:pt>
                <c:pt idx="456" formatCode="General">
                  <c:v>2.7</c:v>
                </c:pt>
                <c:pt idx="457" formatCode="General">
                  <c:v>2.7</c:v>
                </c:pt>
                <c:pt idx="458" formatCode="General">
                  <c:v>2.7</c:v>
                </c:pt>
                <c:pt idx="459" formatCode="General">
                  <c:v>2.7</c:v>
                </c:pt>
                <c:pt idx="460" formatCode="General">
                  <c:v>2.7</c:v>
                </c:pt>
                <c:pt idx="461" formatCode="General">
                  <c:v>2.7</c:v>
                </c:pt>
                <c:pt idx="462" formatCode="General">
                  <c:v>2.7</c:v>
                </c:pt>
                <c:pt idx="463" formatCode="General">
                  <c:v>2.7</c:v>
                </c:pt>
                <c:pt idx="464" formatCode="General">
                  <c:v>2.7</c:v>
                </c:pt>
                <c:pt idx="465" formatCode="General">
                  <c:v>2.7</c:v>
                </c:pt>
                <c:pt idx="466" formatCode="General">
                  <c:v>2.7</c:v>
                </c:pt>
                <c:pt idx="467" formatCode="General">
                  <c:v>2.7</c:v>
                </c:pt>
                <c:pt idx="468" formatCode="General">
                  <c:v>2.7</c:v>
                </c:pt>
                <c:pt idx="469" formatCode="General">
                  <c:v>2.7</c:v>
                </c:pt>
                <c:pt idx="470" formatCode="General">
                  <c:v>2.7</c:v>
                </c:pt>
                <c:pt idx="471" formatCode="General">
                  <c:v>2.7</c:v>
                </c:pt>
                <c:pt idx="472" formatCode="General">
                  <c:v>2.7</c:v>
                </c:pt>
                <c:pt idx="473" formatCode="General">
                  <c:v>2.7</c:v>
                </c:pt>
                <c:pt idx="474" formatCode="General">
                  <c:v>2.7</c:v>
                </c:pt>
                <c:pt idx="475" formatCode="General">
                  <c:v>2.7</c:v>
                </c:pt>
                <c:pt idx="476" formatCode="General">
                  <c:v>2.7</c:v>
                </c:pt>
                <c:pt idx="477" formatCode="General">
                  <c:v>2.7</c:v>
                </c:pt>
                <c:pt idx="478" formatCode="General">
                  <c:v>2.7</c:v>
                </c:pt>
                <c:pt idx="479" formatCode="General">
                  <c:v>2.7</c:v>
                </c:pt>
                <c:pt idx="480" formatCode="General">
                  <c:v>2.7</c:v>
                </c:pt>
                <c:pt idx="481" formatCode="General">
                  <c:v>2.7</c:v>
                </c:pt>
                <c:pt idx="482" formatCode="General">
                  <c:v>2.7</c:v>
                </c:pt>
                <c:pt idx="483" formatCode="General">
                  <c:v>2.7</c:v>
                </c:pt>
                <c:pt idx="484" formatCode="General">
                  <c:v>2.7</c:v>
                </c:pt>
                <c:pt idx="485" formatCode="General">
                  <c:v>2.7</c:v>
                </c:pt>
                <c:pt idx="486" formatCode="General">
                  <c:v>2.7</c:v>
                </c:pt>
                <c:pt idx="487" formatCode="General">
                  <c:v>2.7</c:v>
                </c:pt>
                <c:pt idx="488" formatCode="General">
                  <c:v>2.7</c:v>
                </c:pt>
                <c:pt idx="489" formatCode="General">
                  <c:v>2.7</c:v>
                </c:pt>
                <c:pt idx="490" formatCode="General">
                  <c:v>2.7</c:v>
                </c:pt>
                <c:pt idx="491" formatCode="General">
                  <c:v>2.7</c:v>
                </c:pt>
                <c:pt idx="492" formatCode="General">
                  <c:v>2.7</c:v>
                </c:pt>
                <c:pt idx="493" formatCode="General">
                  <c:v>2.7</c:v>
                </c:pt>
                <c:pt idx="494" formatCode="General">
                  <c:v>2.7</c:v>
                </c:pt>
                <c:pt idx="495" formatCode="General">
                  <c:v>2.7</c:v>
                </c:pt>
                <c:pt idx="496" formatCode="General">
                  <c:v>2.7</c:v>
                </c:pt>
                <c:pt idx="497" formatCode="General">
                  <c:v>2.7</c:v>
                </c:pt>
                <c:pt idx="498" formatCode="General">
                  <c:v>2.7</c:v>
                </c:pt>
                <c:pt idx="499" formatCode="General">
                  <c:v>2.7</c:v>
                </c:pt>
                <c:pt idx="500" formatCode="General">
                  <c:v>2.7</c:v>
                </c:pt>
                <c:pt idx="501" formatCode="General">
                  <c:v>2.7</c:v>
                </c:pt>
                <c:pt idx="502" formatCode="General">
                  <c:v>2.7</c:v>
                </c:pt>
                <c:pt idx="503" formatCode="General">
                  <c:v>2.7</c:v>
                </c:pt>
                <c:pt idx="504" formatCode="General">
                  <c:v>2.7</c:v>
                </c:pt>
                <c:pt idx="505" formatCode="General">
                  <c:v>2.7</c:v>
                </c:pt>
                <c:pt idx="506" formatCode="General">
                  <c:v>2.7</c:v>
                </c:pt>
                <c:pt idx="507" formatCode="General">
                  <c:v>2.7</c:v>
                </c:pt>
                <c:pt idx="508" formatCode="General">
                  <c:v>2.7</c:v>
                </c:pt>
                <c:pt idx="509" formatCode="General">
                  <c:v>2.7</c:v>
                </c:pt>
                <c:pt idx="510" formatCode="General">
                  <c:v>2.7</c:v>
                </c:pt>
                <c:pt idx="511" formatCode="General">
                  <c:v>2.7</c:v>
                </c:pt>
                <c:pt idx="512" formatCode="General">
                  <c:v>2.7</c:v>
                </c:pt>
                <c:pt idx="513" formatCode="General">
                  <c:v>2.7</c:v>
                </c:pt>
                <c:pt idx="514" formatCode="General">
                  <c:v>2.7</c:v>
                </c:pt>
                <c:pt idx="515" formatCode="General">
                  <c:v>2.7</c:v>
                </c:pt>
                <c:pt idx="516" formatCode="General">
                  <c:v>2.7</c:v>
                </c:pt>
                <c:pt idx="517" formatCode="General">
                  <c:v>2.7</c:v>
                </c:pt>
                <c:pt idx="518" formatCode="General">
                  <c:v>2.7</c:v>
                </c:pt>
                <c:pt idx="519" formatCode="General">
                  <c:v>2.7</c:v>
                </c:pt>
                <c:pt idx="520" formatCode="General">
                  <c:v>2.7</c:v>
                </c:pt>
                <c:pt idx="521" formatCode="General">
                  <c:v>2.7</c:v>
                </c:pt>
                <c:pt idx="522" formatCode="General">
                  <c:v>2.7</c:v>
                </c:pt>
                <c:pt idx="523" formatCode="General">
                  <c:v>2.7</c:v>
                </c:pt>
                <c:pt idx="524" formatCode="General">
                  <c:v>2.7</c:v>
                </c:pt>
                <c:pt idx="525" formatCode="General">
                  <c:v>2.7</c:v>
                </c:pt>
                <c:pt idx="526" formatCode="General">
                  <c:v>2.7</c:v>
                </c:pt>
                <c:pt idx="527" formatCode="General">
                  <c:v>2.7</c:v>
                </c:pt>
                <c:pt idx="528" formatCode="General">
                  <c:v>2.7</c:v>
                </c:pt>
                <c:pt idx="529" formatCode="General">
                  <c:v>2.7</c:v>
                </c:pt>
                <c:pt idx="530" formatCode="General">
                  <c:v>2.7</c:v>
                </c:pt>
                <c:pt idx="531" formatCode="General">
                  <c:v>2.7</c:v>
                </c:pt>
                <c:pt idx="532" formatCode="General">
                  <c:v>2.7</c:v>
                </c:pt>
                <c:pt idx="533" formatCode="General">
                  <c:v>2.7</c:v>
                </c:pt>
                <c:pt idx="534" formatCode="General">
                  <c:v>2.7</c:v>
                </c:pt>
                <c:pt idx="535" formatCode="General">
                  <c:v>2.7</c:v>
                </c:pt>
                <c:pt idx="536" formatCode="General">
                  <c:v>2.7</c:v>
                </c:pt>
                <c:pt idx="537" formatCode="General">
                  <c:v>2.7</c:v>
                </c:pt>
                <c:pt idx="538" formatCode="General">
                  <c:v>2.7</c:v>
                </c:pt>
                <c:pt idx="539" formatCode="General">
                  <c:v>2.7</c:v>
                </c:pt>
                <c:pt idx="540" formatCode="General">
                  <c:v>2.7</c:v>
                </c:pt>
                <c:pt idx="541" formatCode="General">
                  <c:v>2.7</c:v>
                </c:pt>
                <c:pt idx="542" formatCode="General">
                  <c:v>2.7</c:v>
                </c:pt>
                <c:pt idx="543" formatCode="General">
                  <c:v>2.7</c:v>
                </c:pt>
                <c:pt idx="544" formatCode="General">
                  <c:v>2.7</c:v>
                </c:pt>
                <c:pt idx="545" formatCode="General">
                  <c:v>2.7</c:v>
                </c:pt>
                <c:pt idx="546" formatCode="General">
                  <c:v>2.7</c:v>
                </c:pt>
                <c:pt idx="547" formatCode="General">
                  <c:v>2.7</c:v>
                </c:pt>
                <c:pt idx="548" formatCode="General">
                  <c:v>2.7</c:v>
                </c:pt>
                <c:pt idx="549" formatCode="General">
                  <c:v>2.7</c:v>
                </c:pt>
                <c:pt idx="550" formatCode="General">
                  <c:v>2.7</c:v>
                </c:pt>
                <c:pt idx="551" formatCode="General">
                  <c:v>2.7</c:v>
                </c:pt>
                <c:pt idx="552" formatCode="General">
                  <c:v>2.7</c:v>
                </c:pt>
                <c:pt idx="553" formatCode="General">
                  <c:v>2.7</c:v>
                </c:pt>
                <c:pt idx="554" formatCode="General">
                  <c:v>2.7</c:v>
                </c:pt>
                <c:pt idx="555" formatCode="General">
                  <c:v>2.7</c:v>
                </c:pt>
                <c:pt idx="556" formatCode="General">
                  <c:v>2.7</c:v>
                </c:pt>
                <c:pt idx="557" formatCode="General">
                  <c:v>2.7</c:v>
                </c:pt>
                <c:pt idx="558" formatCode="General">
                  <c:v>2.7</c:v>
                </c:pt>
                <c:pt idx="559" formatCode="General">
                  <c:v>2.7</c:v>
                </c:pt>
                <c:pt idx="560" formatCode="General">
                  <c:v>2.7</c:v>
                </c:pt>
                <c:pt idx="561" formatCode="General">
                  <c:v>2.7</c:v>
                </c:pt>
                <c:pt idx="562" formatCode="General">
                  <c:v>2.7</c:v>
                </c:pt>
                <c:pt idx="563" formatCode="General">
                  <c:v>2.7</c:v>
                </c:pt>
                <c:pt idx="564" formatCode="General">
                  <c:v>2.7</c:v>
                </c:pt>
                <c:pt idx="565" formatCode="General">
                  <c:v>2.7</c:v>
                </c:pt>
                <c:pt idx="566" formatCode="General">
                  <c:v>2.7</c:v>
                </c:pt>
                <c:pt idx="567" formatCode="General">
                  <c:v>2.7</c:v>
                </c:pt>
                <c:pt idx="568" formatCode="General">
                  <c:v>2.7</c:v>
                </c:pt>
                <c:pt idx="569" formatCode="General">
                  <c:v>2.7</c:v>
                </c:pt>
                <c:pt idx="570" formatCode="General">
                  <c:v>2.7</c:v>
                </c:pt>
                <c:pt idx="571" formatCode="General">
                  <c:v>2.7</c:v>
                </c:pt>
                <c:pt idx="572" formatCode="General">
                  <c:v>2.7</c:v>
                </c:pt>
                <c:pt idx="573" formatCode="General">
                  <c:v>2.7</c:v>
                </c:pt>
                <c:pt idx="574" formatCode="General">
                  <c:v>2.7</c:v>
                </c:pt>
                <c:pt idx="575" formatCode="General">
                  <c:v>2.7</c:v>
                </c:pt>
                <c:pt idx="576" formatCode="General">
                  <c:v>2.7</c:v>
                </c:pt>
                <c:pt idx="577" formatCode="General">
                  <c:v>2.7</c:v>
                </c:pt>
                <c:pt idx="578" formatCode="General">
                  <c:v>2.7</c:v>
                </c:pt>
                <c:pt idx="579" formatCode="General">
                  <c:v>2.7</c:v>
                </c:pt>
                <c:pt idx="580" formatCode="General">
                  <c:v>2.7</c:v>
                </c:pt>
                <c:pt idx="581" formatCode="General">
                  <c:v>2.7</c:v>
                </c:pt>
                <c:pt idx="582" formatCode="General">
                  <c:v>2.7</c:v>
                </c:pt>
                <c:pt idx="583" formatCode="General">
                  <c:v>2.7</c:v>
                </c:pt>
                <c:pt idx="584" formatCode="General">
                  <c:v>2.7</c:v>
                </c:pt>
                <c:pt idx="585" formatCode="General">
                  <c:v>2.7</c:v>
                </c:pt>
                <c:pt idx="586" formatCode="General">
                  <c:v>2.7</c:v>
                </c:pt>
                <c:pt idx="587" formatCode="General">
                  <c:v>2.7</c:v>
                </c:pt>
                <c:pt idx="588" formatCode="General">
                  <c:v>2.7</c:v>
                </c:pt>
                <c:pt idx="589" formatCode="General">
                  <c:v>2.7</c:v>
                </c:pt>
                <c:pt idx="590" formatCode="General">
                  <c:v>2.7</c:v>
                </c:pt>
                <c:pt idx="591" formatCode="General">
                  <c:v>2.7</c:v>
                </c:pt>
                <c:pt idx="592" formatCode="General">
                  <c:v>2.7</c:v>
                </c:pt>
                <c:pt idx="593" formatCode="General">
                  <c:v>2.7</c:v>
                </c:pt>
                <c:pt idx="594" formatCode="General">
                  <c:v>2.7</c:v>
                </c:pt>
                <c:pt idx="595" formatCode="General">
                  <c:v>2.7</c:v>
                </c:pt>
                <c:pt idx="596" formatCode="General">
                  <c:v>2.7</c:v>
                </c:pt>
                <c:pt idx="597" formatCode="General">
                  <c:v>2.7</c:v>
                </c:pt>
                <c:pt idx="598" formatCode="General">
                  <c:v>2.7</c:v>
                </c:pt>
                <c:pt idx="599" formatCode="General">
                  <c:v>2.7</c:v>
                </c:pt>
                <c:pt idx="600" formatCode="General">
                  <c:v>2.7</c:v>
                </c:pt>
                <c:pt idx="601" formatCode="General">
                  <c:v>2.7</c:v>
                </c:pt>
                <c:pt idx="602" formatCode="General">
                  <c:v>2.7</c:v>
                </c:pt>
                <c:pt idx="603" formatCode="General">
                  <c:v>2.7</c:v>
                </c:pt>
                <c:pt idx="604" formatCode="General">
                  <c:v>2.7</c:v>
                </c:pt>
                <c:pt idx="605" formatCode="General">
                  <c:v>2.7</c:v>
                </c:pt>
                <c:pt idx="606" formatCode="General">
                  <c:v>2.7</c:v>
                </c:pt>
                <c:pt idx="607" formatCode="General">
                  <c:v>2.7</c:v>
                </c:pt>
                <c:pt idx="608" formatCode="General">
                  <c:v>2.7</c:v>
                </c:pt>
                <c:pt idx="609" formatCode="General">
                  <c:v>2.7</c:v>
                </c:pt>
                <c:pt idx="610" formatCode="General">
                  <c:v>2.7</c:v>
                </c:pt>
                <c:pt idx="611" formatCode="General">
                  <c:v>2.7</c:v>
                </c:pt>
                <c:pt idx="612" formatCode="General">
                  <c:v>2.7</c:v>
                </c:pt>
                <c:pt idx="613" formatCode="General">
                  <c:v>2.7</c:v>
                </c:pt>
                <c:pt idx="614" formatCode="General">
                  <c:v>2.7</c:v>
                </c:pt>
                <c:pt idx="615" formatCode="General">
                  <c:v>2.7</c:v>
                </c:pt>
                <c:pt idx="616" formatCode="General">
                  <c:v>2.7</c:v>
                </c:pt>
                <c:pt idx="617" formatCode="General">
                  <c:v>2.7</c:v>
                </c:pt>
                <c:pt idx="618" formatCode="General">
                  <c:v>2.7</c:v>
                </c:pt>
                <c:pt idx="619" formatCode="General">
                  <c:v>2.7</c:v>
                </c:pt>
                <c:pt idx="620" formatCode="General">
                  <c:v>2.7</c:v>
                </c:pt>
                <c:pt idx="621" formatCode="General">
                  <c:v>2.7</c:v>
                </c:pt>
                <c:pt idx="622" formatCode="General">
                  <c:v>2.7</c:v>
                </c:pt>
                <c:pt idx="623" formatCode="General">
                  <c:v>2.7</c:v>
                </c:pt>
                <c:pt idx="624" formatCode="General">
                  <c:v>2.7</c:v>
                </c:pt>
                <c:pt idx="625" formatCode="General">
                  <c:v>2.7</c:v>
                </c:pt>
                <c:pt idx="626" formatCode="General">
                  <c:v>2.7</c:v>
                </c:pt>
                <c:pt idx="627" formatCode="General">
                  <c:v>2.7</c:v>
                </c:pt>
                <c:pt idx="628" formatCode="General">
                  <c:v>2.7</c:v>
                </c:pt>
                <c:pt idx="629" formatCode="General">
                  <c:v>2.7</c:v>
                </c:pt>
                <c:pt idx="630" formatCode="General">
                  <c:v>2.7</c:v>
                </c:pt>
                <c:pt idx="631" formatCode="General">
                  <c:v>2.7</c:v>
                </c:pt>
                <c:pt idx="632" formatCode="General">
                  <c:v>2.7</c:v>
                </c:pt>
                <c:pt idx="633" formatCode="General">
                  <c:v>2.7</c:v>
                </c:pt>
                <c:pt idx="634" formatCode="General">
                  <c:v>2.7</c:v>
                </c:pt>
                <c:pt idx="635" formatCode="General">
                  <c:v>2.7</c:v>
                </c:pt>
                <c:pt idx="636" formatCode="General">
                  <c:v>2.7</c:v>
                </c:pt>
                <c:pt idx="637" formatCode="General">
                  <c:v>2.7</c:v>
                </c:pt>
                <c:pt idx="638" formatCode="General">
                  <c:v>2.7</c:v>
                </c:pt>
                <c:pt idx="639" formatCode="General">
                  <c:v>2.7</c:v>
                </c:pt>
                <c:pt idx="640" formatCode="General">
                  <c:v>2.7</c:v>
                </c:pt>
                <c:pt idx="641" formatCode="General">
                  <c:v>2.7</c:v>
                </c:pt>
                <c:pt idx="642" formatCode="General">
                  <c:v>2.7</c:v>
                </c:pt>
                <c:pt idx="643" formatCode="General">
                  <c:v>2.7</c:v>
                </c:pt>
                <c:pt idx="644" formatCode="General">
                  <c:v>2.7</c:v>
                </c:pt>
                <c:pt idx="645" formatCode="General">
                  <c:v>2.7</c:v>
                </c:pt>
                <c:pt idx="646" formatCode="General">
                  <c:v>2.7</c:v>
                </c:pt>
                <c:pt idx="647" formatCode="General">
                  <c:v>2.7</c:v>
                </c:pt>
                <c:pt idx="648" formatCode="General">
                  <c:v>2.7</c:v>
                </c:pt>
                <c:pt idx="649" formatCode="General">
                  <c:v>2.7</c:v>
                </c:pt>
                <c:pt idx="650" formatCode="General">
                  <c:v>2.7</c:v>
                </c:pt>
                <c:pt idx="651" formatCode="General">
                  <c:v>2.7</c:v>
                </c:pt>
                <c:pt idx="652" formatCode="General">
                  <c:v>2.7</c:v>
                </c:pt>
                <c:pt idx="653" formatCode="General">
                  <c:v>2.7</c:v>
                </c:pt>
                <c:pt idx="654" formatCode="General">
                  <c:v>2.7</c:v>
                </c:pt>
                <c:pt idx="655" formatCode="General">
                  <c:v>2.7</c:v>
                </c:pt>
                <c:pt idx="656" formatCode="General">
                  <c:v>2.7</c:v>
                </c:pt>
                <c:pt idx="657" formatCode="General">
                  <c:v>2.7</c:v>
                </c:pt>
                <c:pt idx="658" formatCode="General">
                  <c:v>2.7</c:v>
                </c:pt>
                <c:pt idx="659" formatCode="General">
                  <c:v>2.7</c:v>
                </c:pt>
                <c:pt idx="660" formatCode="General">
                  <c:v>2.7</c:v>
                </c:pt>
                <c:pt idx="661" formatCode="General">
                  <c:v>2.7</c:v>
                </c:pt>
                <c:pt idx="662" formatCode="General">
                  <c:v>2.7</c:v>
                </c:pt>
                <c:pt idx="663" formatCode="General">
                  <c:v>2.7</c:v>
                </c:pt>
                <c:pt idx="664" formatCode="General">
                  <c:v>2.7</c:v>
                </c:pt>
                <c:pt idx="665" formatCode="General">
                  <c:v>2.7</c:v>
                </c:pt>
                <c:pt idx="666" formatCode="General">
                  <c:v>2.7</c:v>
                </c:pt>
                <c:pt idx="667" formatCode="General">
                  <c:v>2.7</c:v>
                </c:pt>
                <c:pt idx="668" formatCode="General">
                  <c:v>2.7</c:v>
                </c:pt>
                <c:pt idx="669" formatCode="General">
                  <c:v>2.7</c:v>
                </c:pt>
                <c:pt idx="670" formatCode="General">
                  <c:v>2.7</c:v>
                </c:pt>
                <c:pt idx="671" formatCode="General">
                  <c:v>2.7</c:v>
                </c:pt>
                <c:pt idx="672" formatCode="General">
                  <c:v>2.7</c:v>
                </c:pt>
                <c:pt idx="673" formatCode="General">
                  <c:v>2.7</c:v>
                </c:pt>
                <c:pt idx="674" formatCode="General">
                  <c:v>2.7</c:v>
                </c:pt>
                <c:pt idx="675" formatCode="General">
                  <c:v>2.7</c:v>
                </c:pt>
                <c:pt idx="676" formatCode="General">
                  <c:v>2.7</c:v>
                </c:pt>
                <c:pt idx="677" formatCode="General">
                  <c:v>2.7</c:v>
                </c:pt>
                <c:pt idx="678" formatCode="General">
                  <c:v>2.7</c:v>
                </c:pt>
                <c:pt idx="679" formatCode="General">
                  <c:v>2.7</c:v>
                </c:pt>
                <c:pt idx="680" formatCode="General">
                  <c:v>2.7</c:v>
                </c:pt>
                <c:pt idx="681" formatCode="General">
                  <c:v>2.7</c:v>
                </c:pt>
                <c:pt idx="682" formatCode="General">
                  <c:v>2.7</c:v>
                </c:pt>
                <c:pt idx="683" formatCode="General">
                  <c:v>2.7</c:v>
                </c:pt>
                <c:pt idx="684" formatCode="General">
                  <c:v>2.7</c:v>
                </c:pt>
                <c:pt idx="685" formatCode="General">
                  <c:v>2.7</c:v>
                </c:pt>
                <c:pt idx="686" formatCode="General">
                  <c:v>2.7</c:v>
                </c:pt>
                <c:pt idx="687" formatCode="General">
                  <c:v>2.7</c:v>
                </c:pt>
                <c:pt idx="688" formatCode="General">
                  <c:v>2.7</c:v>
                </c:pt>
                <c:pt idx="689" formatCode="General">
                  <c:v>2.7</c:v>
                </c:pt>
                <c:pt idx="690" formatCode="General">
                  <c:v>2.7</c:v>
                </c:pt>
                <c:pt idx="691" formatCode="General">
                  <c:v>2.7</c:v>
                </c:pt>
                <c:pt idx="692" formatCode="General">
                  <c:v>2.7</c:v>
                </c:pt>
                <c:pt idx="693" formatCode="General">
                  <c:v>2.7</c:v>
                </c:pt>
                <c:pt idx="694" formatCode="General">
                  <c:v>2.7</c:v>
                </c:pt>
                <c:pt idx="695" formatCode="General">
                  <c:v>2.7</c:v>
                </c:pt>
                <c:pt idx="696" formatCode="General">
                  <c:v>2.7</c:v>
                </c:pt>
                <c:pt idx="697" formatCode="General">
                  <c:v>2.7</c:v>
                </c:pt>
                <c:pt idx="698" formatCode="General">
                  <c:v>2.7</c:v>
                </c:pt>
                <c:pt idx="699" formatCode="General">
                  <c:v>2.7</c:v>
                </c:pt>
                <c:pt idx="700" formatCode="General">
                  <c:v>2.7</c:v>
                </c:pt>
                <c:pt idx="701" formatCode="General">
                  <c:v>2.7</c:v>
                </c:pt>
                <c:pt idx="702" formatCode="General">
                  <c:v>2.7</c:v>
                </c:pt>
                <c:pt idx="703" formatCode="General">
                  <c:v>2.7</c:v>
                </c:pt>
                <c:pt idx="704" formatCode="General">
                  <c:v>2.7</c:v>
                </c:pt>
                <c:pt idx="705" formatCode="General">
                  <c:v>2.7</c:v>
                </c:pt>
                <c:pt idx="706" formatCode="General">
                  <c:v>2.7</c:v>
                </c:pt>
                <c:pt idx="707" formatCode="General">
                  <c:v>2.7</c:v>
                </c:pt>
                <c:pt idx="708" formatCode="General">
                  <c:v>2.7</c:v>
                </c:pt>
                <c:pt idx="709" formatCode="General">
                  <c:v>2.7</c:v>
                </c:pt>
                <c:pt idx="710" formatCode="General">
                  <c:v>2.7</c:v>
                </c:pt>
                <c:pt idx="711" formatCode="General">
                  <c:v>2.7</c:v>
                </c:pt>
                <c:pt idx="712" formatCode="General">
                  <c:v>2.7</c:v>
                </c:pt>
                <c:pt idx="713" formatCode="General">
                  <c:v>2.7</c:v>
                </c:pt>
                <c:pt idx="714" formatCode="General">
                  <c:v>2.7</c:v>
                </c:pt>
                <c:pt idx="715" formatCode="General">
                  <c:v>2.7</c:v>
                </c:pt>
                <c:pt idx="716" formatCode="General">
                  <c:v>2.7</c:v>
                </c:pt>
                <c:pt idx="717" formatCode="General">
                  <c:v>2.7</c:v>
                </c:pt>
                <c:pt idx="718" formatCode="General">
                  <c:v>2.7</c:v>
                </c:pt>
                <c:pt idx="719" formatCode="General">
                  <c:v>2.7</c:v>
                </c:pt>
                <c:pt idx="720" formatCode="General">
                  <c:v>2.7</c:v>
                </c:pt>
                <c:pt idx="721" formatCode="General">
                  <c:v>2.7</c:v>
                </c:pt>
                <c:pt idx="722" formatCode="General">
                  <c:v>2.7</c:v>
                </c:pt>
                <c:pt idx="723" formatCode="General">
                  <c:v>2.7</c:v>
                </c:pt>
              </c:numCache>
            </c:numRef>
          </c:yVal>
          <c:smooth val="0"/>
          <c:extLst>
            <c:ext xmlns:c16="http://schemas.microsoft.com/office/drawing/2014/chart" uri="{C3380CC4-5D6E-409C-BE32-E72D297353CC}">
              <c16:uniqueId val="{00000002-B2A5-4999-ADB9-F2F5AA2D19ED}"/>
            </c:ext>
          </c:extLst>
        </c:ser>
        <c:ser>
          <c:idx val="3"/>
          <c:order val="3"/>
          <c:tx>
            <c:v>Operation</c:v>
          </c:tx>
          <c:spPr>
            <a:ln w="19050" cap="rnd">
              <a:solidFill>
                <a:schemeClr val="bg1"/>
              </a:solidFill>
              <a:round/>
            </a:ln>
            <a:effectLst/>
          </c:spPr>
          <c:marker>
            <c:symbol val="x"/>
            <c:size val="12"/>
            <c:spPr>
              <a:noFill/>
              <a:ln w="25400">
                <a:solidFill>
                  <a:schemeClr val="accent6"/>
                </a:solidFill>
              </a:ln>
              <a:effectLst/>
            </c:spPr>
          </c:marker>
          <c:xVal>
            <c:numRef>
              <c:f>'D2 Quench'!$GF$14</c:f>
              <c:numCache>
                <c:formatCode>0.0000</c:formatCode>
                <c:ptCount val="1"/>
                <c:pt idx="0">
                  <c:v>1.0696544757222065E-2</c:v>
                </c:pt>
              </c:numCache>
            </c:numRef>
          </c:xVal>
          <c:yVal>
            <c:numRef>
              <c:f>'D2 Quench'!$FZ$14</c:f>
              <c:numCache>
                <c:formatCode>0.000</c:formatCode>
                <c:ptCount val="1"/>
                <c:pt idx="0">
                  <c:v>0.02</c:v>
                </c:pt>
              </c:numCache>
            </c:numRef>
          </c:yVal>
          <c:smooth val="0"/>
          <c:extLst>
            <c:ext xmlns:c16="http://schemas.microsoft.com/office/drawing/2014/chart" uri="{C3380CC4-5D6E-409C-BE32-E72D297353CC}">
              <c16:uniqueId val="{00000003-B2A5-4999-ADB9-F2F5AA2D19ED}"/>
            </c:ext>
          </c:extLst>
        </c:ser>
        <c:ser>
          <c:idx val="4"/>
          <c:order val="4"/>
          <c:tx>
            <c:v>SV Opens</c:v>
          </c:tx>
          <c:spPr>
            <a:ln w="19050" cap="rnd">
              <a:noFill/>
              <a:round/>
            </a:ln>
            <a:effectLst/>
          </c:spPr>
          <c:marker>
            <c:symbol val="x"/>
            <c:size val="12"/>
            <c:spPr>
              <a:noFill/>
              <a:ln w="25400">
                <a:solidFill>
                  <a:srgbClr val="FF0000"/>
                </a:solidFill>
              </a:ln>
              <a:effectLst/>
            </c:spPr>
          </c:marker>
          <c:xVal>
            <c:numRef>
              <c:f>'D2 Quench'!$GF$40</c:f>
              <c:numCache>
                <c:formatCode>0.0000</c:formatCode>
                <c:ptCount val="1"/>
                <c:pt idx="0">
                  <c:v>1.0696544757222065E-2</c:v>
                </c:pt>
              </c:numCache>
            </c:numRef>
          </c:xVal>
          <c:yVal>
            <c:numRef>
              <c:f>'D2 Quench'!$FZ$40</c:f>
              <c:numCache>
                <c:formatCode>0.000</c:formatCode>
                <c:ptCount val="1"/>
                <c:pt idx="0">
                  <c:v>2.7</c:v>
                </c:pt>
              </c:numCache>
            </c:numRef>
          </c:yVal>
          <c:smooth val="0"/>
          <c:extLst>
            <c:ext xmlns:c16="http://schemas.microsoft.com/office/drawing/2014/chart" uri="{C3380CC4-5D6E-409C-BE32-E72D297353CC}">
              <c16:uniqueId val="{00000004-B2A5-4999-ADB9-F2F5AA2D19ED}"/>
            </c:ext>
          </c:extLst>
        </c:ser>
        <c:ser>
          <c:idx val="5"/>
          <c:order val="5"/>
          <c:tx>
            <c:v>End of Release</c:v>
          </c:tx>
          <c:spPr>
            <a:ln w="19050" cap="rnd">
              <a:solidFill>
                <a:schemeClr val="bg1"/>
              </a:solidFill>
              <a:round/>
            </a:ln>
            <a:effectLst/>
          </c:spPr>
          <c:marker>
            <c:symbol val="x"/>
            <c:size val="12"/>
            <c:spPr>
              <a:noFill/>
              <a:ln w="25400">
                <a:solidFill>
                  <a:srgbClr val="FFC000"/>
                </a:solidFill>
              </a:ln>
              <a:effectLst/>
            </c:spPr>
          </c:marker>
          <c:xVal>
            <c:numRef>
              <c:f>'D2 Quench'!$GF$737</c:f>
              <c:numCache>
                <c:formatCode>0.0000</c:formatCode>
                <c:ptCount val="1"/>
                <c:pt idx="0">
                  <c:v>2.2895555825172349</c:v>
                </c:pt>
              </c:numCache>
            </c:numRef>
          </c:xVal>
          <c:yVal>
            <c:numRef>
              <c:f>'D2 Quench'!$FZ$737</c:f>
              <c:numCache>
                <c:formatCode>General</c:formatCode>
                <c:ptCount val="1"/>
                <c:pt idx="0">
                  <c:v>2.7</c:v>
                </c:pt>
              </c:numCache>
            </c:numRef>
          </c:yVal>
          <c:smooth val="0"/>
          <c:extLst>
            <c:ext xmlns:c16="http://schemas.microsoft.com/office/drawing/2014/chart" uri="{C3380CC4-5D6E-409C-BE32-E72D297353CC}">
              <c16:uniqueId val="{00000005-B2A5-4999-ADB9-F2F5AA2D19ED}"/>
            </c:ext>
          </c:extLst>
        </c:ser>
        <c:dLbls>
          <c:showLegendKey val="0"/>
          <c:showVal val="0"/>
          <c:showCatName val="0"/>
          <c:showSerName val="0"/>
          <c:showPercent val="0"/>
          <c:showBubbleSize val="0"/>
        </c:dLbls>
        <c:axId val="2088914352"/>
        <c:axId val="1318327200"/>
      </c:scatterChart>
      <c:valAx>
        <c:axId val="2088914352"/>
        <c:scaling>
          <c:logBase val="10"/>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r>
                  <a:rPr lang="en-US" sz="1200" b="1"/>
                  <a:t>Speific Volume (m³/kg)</a:t>
                </a:r>
              </a:p>
            </c:rich>
          </c:tx>
          <c:layout>
            <c:manualLayout>
              <c:xMode val="edge"/>
              <c:yMode val="edge"/>
              <c:x val="0.42823359578284148"/>
              <c:y val="0.92041666666666666"/>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18327200"/>
        <c:crossesAt val="1.0000000000000002E-3"/>
        <c:crossBetween val="midCat"/>
      </c:valAx>
      <c:valAx>
        <c:axId val="1318327200"/>
        <c:scaling>
          <c:logBase val="10"/>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r>
                  <a:rPr lang="en-US" sz="1200" b="1"/>
                  <a:t>Pressure (bar)</a:t>
                </a:r>
              </a:p>
            </c:rich>
          </c:tx>
          <c:layout>
            <c:manualLayout>
              <c:xMode val="edge"/>
              <c:yMode val="edge"/>
              <c:x val="2.0987655419563062E-2"/>
              <c:y val="0.35637729658792644"/>
            </c:manualLayout>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88914352"/>
        <c:crossesAt val="1.0000000000000002E-3"/>
        <c:crossBetween val="midCat"/>
      </c:valAx>
      <c:spPr>
        <a:noFill/>
        <a:ln>
          <a:noFill/>
        </a:ln>
        <a:effectLst/>
      </c:spPr>
    </c:plotArea>
    <c:legend>
      <c:legendPos val="r"/>
      <c:legendEntry>
        <c:idx val="0"/>
        <c:delete val="1"/>
      </c:legendEntry>
      <c:legendEntry>
        <c:idx val="1"/>
        <c:delete val="1"/>
      </c:legendEntry>
      <c:layout>
        <c:manualLayout>
          <c:xMode val="edge"/>
          <c:yMode val="edge"/>
          <c:x val="0.78088334296916084"/>
          <c:y val="0.29304160346074665"/>
          <c:w val="0.1728706651278214"/>
          <c:h val="0.34568240251671717"/>
        </c:manualLayout>
      </c:layout>
      <c:overlay val="0"/>
      <c:spPr>
        <a:solidFill>
          <a:schemeClr val="bg1"/>
        </a:solid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18/11/2025</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9844536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18/11/2025</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66184650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950" y="739775"/>
            <a:ext cx="6581775" cy="370363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572398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4</a:t>
            </a:fld>
            <a:endParaRPr lang="fr-FR" dirty="0"/>
          </a:p>
        </p:txBody>
      </p:sp>
    </p:spTree>
    <p:extLst>
      <p:ext uri="{BB962C8B-B14F-4D97-AF65-F5344CB8AC3E}">
        <p14:creationId xmlns:p14="http://schemas.microsoft.com/office/powerpoint/2010/main" val="719303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819400"/>
            <a:ext cx="96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11582400" y="6356350"/>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15" name="Espace réservé du texte 14"/>
          <p:cNvSpPr>
            <a:spLocks noGrp="1"/>
          </p:cNvSpPr>
          <p:nvPr>
            <p:ph type="body" sz="quarter" idx="14" hasCustomPrompt="1"/>
          </p:nvPr>
        </p:nvSpPr>
        <p:spPr>
          <a:xfrm>
            <a:off x="1828800" y="5899150"/>
            <a:ext cx="864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
        <p:nvSpPr>
          <p:cNvPr id="4" name="Espace réservé du pied de page 4">
            <a:extLst>
              <a:ext uri="{FF2B5EF4-FFF2-40B4-BE49-F238E27FC236}">
                <a16:creationId xmlns:a16="http://schemas.microsoft.com/office/drawing/2014/main" id="{904E4809-5B74-A3D6-253C-3C4B38197622}"/>
              </a:ext>
            </a:extLst>
          </p:cNvPr>
          <p:cNvSpPr>
            <a:spLocks noGrp="1"/>
          </p:cNvSpPr>
          <p:nvPr>
            <p:ph type="ftr" sz="quarter" idx="3"/>
          </p:nvPr>
        </p:nvSpPr>
        <p:spPr>
          <a:xfrm>
            <a:off x="1871532" y="6341880"/>
            <a:ext cx="9121013" cy="360000"/>
          </a:xfrm>
          <a:prstGeom prst="rect">
            <a:avLst/>
          </a:prstGeom>
        </p:spPr>
        <p:txBody>
          <a:bodyPr vert="horz" lIns="0" tIns="0" rIns="0" bIns="0" rtlCol="0" anchor="b"/>
          <a:lstStyle>
            <a:lvl1pPr algn="r">
              <a:defRPr sz="1100">
                <a:solidFill>
                  <a:schemeClr val="accent1"/>
                </a:solidFill>
              </a:defRPr>
            </a:lvl1pPr>
          </a:lstStyle>
          <a:p>
            <a:pPr algn="l">
              <a:tabLst>
                <a:tab pos="2600325" algn="l"/>
                <a:tab pos="5381625" algn="l"/>
              </a:tabLst>
            </a:pPr>
            <a:r>
              <a:rPr lang="en-GB" dirty="0"/>
              <a:t>A. Lees, TE-CRG, 12/11/2024, HL-LHC D2 Magnet - Proposed Cryogenic Tests in SM18</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3" name="Espace réservé du pied de page 4">
            <a:extLst>
              <a:ext uri="{FF2B5EF4-FFF2-40B4-BE49-F238E27FC236}">
                <a16:creationId xmlns:a16="http://schemas.microsoft.com/office/drawing/2014/main" id="{03565B8E-0AA7-0B64-FC49-D2EE648E2E52}"/>
              </a:ext>
            </a:extLst>
          </p:cNvPr>
          <p:cNvSpPr>
            <a:spLocks noGrp="1"/>
          </p:cNvSpPr>
          <p:nvPr>
            <p:ph type="ftr" sz="quarter" idx="3"/>
          </p:nvPr>
        </p:nvSpPr>
        <p:spPr>
          <a:xfrm>
            <a:off x="1871532" y="6341880"/>
            <a:ext cx="9121013" cy="360000"/>
          </a:xfrm>
          <a:prstGeom prst="rect">
            <a:avLst/>
          </a:prstGeom>
        </p:spPr>
        <p:txBody>
          <a:bodyPr vert="horz" lIns="0" tIns="0" rIns="0" bIns="0" rtlCol="0" anchor="b"/>
          <a:lstStyle>
            <a:lvl1pPr algn="r">
              <a:defRPr sz="1100">
                <a:solidFill>
                  <a:schemeClr val="accent1"/>
                </a:solidFill>
              </a:defRPr>
            </a:lvl1pPr>
          </a:lstStyle>
          <a:p>
            <a:pPr algn="l">
              <a:tabLst>
                <a:tab pos="2600325" algn="l"/>
                <a:tab pos="5381625" algn="l"/>
              </a:tabLst>
            </a:pPr>
            <a:r>
              <a:rPr lang="en-GB" dirty="0"/>
              <a:t>A. Lees, TE-CRG, 12/11/2024, HL-LHC D2 Magnet - Proposed Cryogenic Tests in SM18</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
        <p:nvSpPr>
          <p:cNvPr id="5" name="Espace réservé du pied de page 4"/>
          <p:cNvSpPr>
            <a:spLocks noGrp="1"/>
          </p:cNvSpPr>
          <p:nvPr>
            <p:ph type="ftr" sz="quarter" idx="3"/>
          </p:nvPr>
        </p:nvSpPr>
        <p:spPr>
          <a:xfrm>
            <a:off x="1871532" y="6341880"/>
            <a:ext cx="9121013" cy="360000"/>
          </a:xfrm>
          <a:prstGeom prst="rect">
            <a:avLst/>
          </a:prstGeom>
        </p:spPr>
        <p:txBody>
          <a:bodyPr vert="horz" lIns="0" tIns="0" rIns="0" bIns="0" rtlCol="0" anchor="b"/>
          <a:lstStyle>
            <a:lvl1pPr algn="r">
              <a:defRPr sz="1100">
                <a:solidFill>
                  <a:schemeClr val="accent1"/>
                </a:solidFill>
              </a:defRPr>
            </a:lvl1pPr>
          </a:lstStyle>
          <a:p>
            <a:pPr algn="l">
              <a:tabLst>
                <a:tab pos="2600325" algn="l"/>
                <a:tab pos="5381625" algn="l"/>
              </a:tabLst>
            </a:pPr>
            <a:r>
              <a:rPr lang="en-GB" dirty="0"/>
              <a:t>A. Lees, TE-CRG, 12/11/2024, HL-LHC D2 Magnet - Proposed Cryogenic Tests in SM18</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1584399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4"/>
          </p:nvPr>
        </p:nvSpPr>
        <p:spPr>
          <a:xfrm>
            <a:off x="11582400" y="6356350"/>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
        <p:nvSpPr>
          <p:cNvPr id="7" name="Espace réservé du pied de page 4">
            <a:extLst>
              <a:ext uri="{FF2B5EF4-FFF2-40B4-BE49-F238E27FC236}">
                <a16:creationId xmlns:a16="http://schemas.microsoft.com/office/drawing/2014/main" id="{F3C564D4-C395-BAFE-EDFB-356074E58488}"/>
              </a:ext>
            </a:extLst>
          </p:cNvPr>
          <p:cNvSpPr>
            <a:spLocks noGrp="1"/>
          </p:cNvSpPr>
          <p:nvPr>
            <p:ph type="ftr" sz="quarter" idx="3"/>
          </p:nvPr>
        </p:nvSpPr>
        <p:spPr>
          <a:xfrm>
            <a:off x="1871532" y="6341880"/>
            <a:ext cx="9121013" cy="360000"/>
          </a:xfrm>
          <a:prstGeom prst="rect">
            <a:avLst/>
          </a:prstGeom>
        </p:spPr>
        <p:txBody>
          <a:bodyPr vert="horz" lIns="0" tIns="0" rIns="0" bIns="0" rtlCol="0" anchor="b"/>
          <a:lstStyle>
            <a:lvl1pPr algn="r">
              <a:defRPr sz="1100">
                <a:solidFill>
                  <a:schemeClr val="accent1"/>
                </a:solidFill>
              </a:defRPr>
            </a:lvl1pPr>
          </a:lstStyle>
          <a:p>
            <a:pPr algn="l">
              <a:tabLst>
                <a:tab pos="2600325" algn="l"/>
                <a:tab pos="5381625" algn="l"/>
              </a:tabLst>
            </a:pPr>
            <a:r>
              <a:rPr lang="en-GB" dirty="0"/>
              <a:t>A. Lees, TE-CRG, 12/11/2024, HL-LHC D2 Magnet - Proposed Cryogenic Tests in SM18</a:t>
            </a:r>
          </a:p>
        </p:txBody>
      </p:sp>
    </p:spTree>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56" r:id="rId4"/>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jpeg"/></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640016" y="2636912"/>
            <a:ext cx="7200000" cy="792088"/>
          </a:xfrm>
        </p:spPr>
        <p:txBody>
          <a:bodyPr/>
          <a:lstStyle/>
          <a:p>
            <a:pPr>
              <a:spcBef>
                <a:spcPts val="0"/>
              </a:spcBef>
            </a:pPr>
            <a:r>
              <a:rPr lang="de-DE" dirty="0"/>
              <a:t>HL-LHC D2 Magnet</a:t>
            </a:r>
            <a:br>
              <a:rPr lang="de-DE" dirty="0"/>
            </a:br>
            <a:br>
              <a:rPr lang="de-DE" dirty="0"/>
            </a:br>
            <a:r>
              <a:rPr lang="de-DE" dirty="0"/>
              <a:t>Cryogenic Tests in SM18</a:t>
            </a:r>
            <a:endParaRPr lang="en-GB" sz="1800" b="0" i="1" dirty="0">
              <a:solidFill>
                <a:srgbClr val="7030A0"/>
              </a:solidFill>
            </a:endParaRPr>
          </a:p>
        </p:txBody>
      </p:sp>
      <p:sp>
        <p:nvSpPr>
          <p:cNvPr id="8" name="Sous-titre 2"/>
          <p:cNvSpPr>
            <a:spLocks noGrp="1"/>
          </p:cNvSpPr>
          <p:nvPr>
            <p:ph type="subTitle" idx="1"/>
          </p:nvPr>
        </p:nvSpPr>
        <p:spPr>
          <a:xfrm>
            <a:off x="2640016" y="4821847"/>
            <a:ext cx="7056784" cy="991041"/>
          </a:xfrm>
        </p:spPr>
        <p:txBody>
          <a:bodyPr>
            <a:spAutoFit/>
          </a:bodyPr>
          <a:lstStyle/>
          <a:p>
            <a:r>
              <a:rPr lang="en-GB" sz="1400" dirty="0"/>
              <a:t>Author: </a:t>
            </a:r>
            <a:r>
              <a:rPr lang="en-GB" sz="1400" u="sng" dirty="0"/>
              <a:t>A. Lees</a:t>
            </a:r>
            <a:r>
              <a:rPr lang="en-GB" sz="1400" dirty="0"/>
              <a:t> (TE-CRG-ME) &amp; Remi Mauny (TE-CRG-ML) </a:t>
            </a:r>
          </a:p>
          <a:p>
            <a:endParaRPr lang="en-GB" sz="1400" dirty="0"/>
          </a:p>
          <a:p>
            <a:r>
              <a:rPr lang="en-GB" sz="1400" dirty="0"/>
              <a:t>CERN - 19/11/2025</a:t>
            </a:r>
          </a:p>
          <a:p>
            <a:endParaRPr lang="en-GB" sz="1400" dirty="0"/>
          </a:p>
        </p:txBody>
      </p:sp>
    </p:spTree>
    <p:extLst>
      <p:ext uri="{BB962C8B-B14F-4D97-AF65-F5344CB8AC3E}">
        <p14:creationId xmlns:p14="http://schemas.microsoft.com/office/powerpoint/2010/main" val="3612973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85064-F77A-64A2-3F94-8C1F29C5F6E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F1FC93-C171-866E-FACB-0776756D6993}"/>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24" name="Content Placeholder 2">
            <a:extLst>
              <a:ext uri="{FF2B5EF4-FFF2-40B4-BE49-F238E27FC236}">
                <a16:creationId xmlns:a16="http://schemas.microsoft.com/office/drawing/2014/main" id="{44D28BDE-F515-47EA-9C42-B05F8B8CB195}"/>
              </a:ext>
            </a:extLst>
          </p:cNvPr>
          <p:cNvSpPr txBox="1">
            <a:spLocks/>
          </p:cNvSpPr>
          <p:nvPr/>
        </p:nvSpPr>
        <p:spPr>
          <a:xfrm>
            <a:off x="443263" y="736856"/>
            <a:ext cx="11377261" cy="2469907"/>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0488" lvl="2" indent="0">
              <a:lnSpc>
                <a:spcPct val="110000"/>
              </a:lnSpc>
              <a:spcBef>
                <a:spcPts val="1200"/>
              </a:spcBef>
              <a:buNone/>
            </a:pPr>
            <a:r>
              <a:rPr lang="en-US" sz="1800" b="1" dirty="0">
                <a:solidFill>
                  <a:schemeClr val="tx1">
                    <a:lumMod val="65000"/>
                    <a:lumOff val="35000"/>
                  </a:schemeClr>
                </a:solidFill>
                <a:sym typeface="Wingdings" panose="05000000000000000000" pitchFamily="2" charset="2"/>
              </a:rPr>
              <a:t>Cooling of D2 Coldmass:</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The resulting temperature distribution along the cold mass dependent on heater power is shown below</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He-II conditions are maintained in the coldmass until 110 W heater power</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Due to the additional heat load of the test bench, it is unlikely that He-II conditions could be maintained through the interlink if it was installed</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latin typeface="Symbol" panose="05050102010706020507" pitchFamily="18" charset="2"/>
                <a:sym typeface="Wingdings" panose="05000000000000000000" pitchFamily="2" charset="2"/>
              </a:rPr>
              <a:t>D</a:t>
            </a:r>
            <a:r>
              <a:rPr lang="en-US" sz="1600" dirty="0">
                <a:solidFill>
                  <a:schemeClr val="tx1">
                    <a:lumMod val="65000"/>
                    <a:lumOff val="35000"/>
                  </a:schemeClr>
                </a:solidFill>
                <a:sym typeface="Wingdings" panose="05000000000000000000" pitchFamily="2" charset="2"/>
              </a:rPr>
              <a:t>T across the HX is as expected given the additional heat load</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The HX is successfully extracting more than 250 W with the limitation in cooling being the He-II cross-section of the magnet </a:t>
            </a:r>
          </a:p>
        </p:txBody>
      </p:sp>
      <p:grpSp>
        <p:nvGrpSpPr>
          <p:cNvPr id="11" name="Group 10">
            <a:extLst>
              <a:ext uri="{FF2B5EF4-FFF2-40B4-BE49-F238E27FC236}">
                <a16:creationId xmlns:a16="http://schemas.microsoft.com/office/drawing/2014/main" id="{07A6A696-F8A3-2BB2-4925-2F93EE7DA81E}"/>
              </a:ext>
            </a:extLst>
          </p:cNvPr>
          <p:cNvGrpSpPr/>
          <p:nvPr/>
        </p:nvGrpSpPr>
        <p:grpSpPr>
          <a:xfrm>
            <a:off x="1974139" y="3021109"/>
            <a:ext cx="8846971" cy="3725041"/>
            <a:chOff x="1886856" y="2822329"/>
            <a:chExt cx="8846971" cy="3725041"/>
          </a:xfrm>
        </p:grpSpPr>
        <p:pic>
          <p:nvPicPr>
            <p:cNvPr id="4" name="Picture 3">
              <a:extLst>
                <a:ext uri="{FF2B5EF4-FFF2-40B4-BE49-F238E27FC236}">
                  <a16:creationId xmlns:a16="http://schemas.microsoft.com/office/drawing/2014/main" id="{BD1946DD-E320-6C6B-EF52-048C13DE2543}"/>
                </a:ext>
              </a:extLst>
            </p:cNvPr>
            <p:cNvPicPr>
              <a:picLocks noChangeAspect="1"/>
            </p:cNvPicPr>
            <p:nvPr/>
          </p:nvPicPr>
          <p:blipFill>
            <a:blip r:embed="rId2"/>
            <a:stretch>
              <a:fillRect/>
            </a:stretch>
          </p:blipFill>
          <p:spPr>
            <a:xfrm>
              <a:off x="1886856" y="2822329"/>
              <a:ext cx="8846971" cy="3725041"/>
            </a:xfrm>
            <a:prstGeom prst="rect">
              <a:avLst/>
            </a:prstGeom>
          </p:spPr>
        </p:pic>
        <p:sp>
          <p:nvSpPr>
            <p:cNvPr id="7" name="Rectangle 6">
              <a:extLst>
                <a:ext uri="{FF2B5EF4-FFF2-40B4-BE49-F238E27FC236}">
                  <a16:creationId xmlns:a16="http://schemas.microsoft.com/office/drawing/2014/main" id="{1F41499B-0914-F697-B8F0-1EFCFC18AA6D}"/>
                </a:ext>
              </a:extLst>
            </p:cNvPr>
            <p:cNvSpPr/>
            <p:nvPr/>
          </p:nvSpPr>
          <p:spPr>
            <a:xfrm>
              <a:off x="6089650" y="3187700"/>
              <a:ext cx="4102100" cy="2916661"/>
            </a:xfrm>
            <a:prstGeom prst="rect">
              <a:avLst/>
            </a:prstGeom>
            <a:solidFill>
              <a:schemeClr val="bg1">
                <a:lumMod val="85000"/>
                <a:alpha val="36000"/>
              </a:schemeClr>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9" name="Straight Arrow Connector 8">
              <a:extLst>
                <a:ext uri="{FF2B5EF4-FFF2-40B4-BE49-F238E27FC236}">
                  <a16:creationId xmlns:a16="http://schemas.microsoft.com/office/drawing/2014/main" id="{7EE17E13-C0D2-9278-7343-E874AA72DE73}"/>
                </a:ext>
              </a:extLst>
            </p:cNvPr>
            <p:cNvCxnSpPr/>
            <p:nvPr/>
          </p:nvCxnSpPr>
          <p:spPr>
            <a:xfrm>
              <a:off x="6096000" y="5991225"/>
              <a:ext cx="4095750" cy="0"/>
            </a:xfrm>
            <a:prstGeom prst="straightConnector1">
              <a:avLst/>
            </a:prstGeom>
            <a:ln w="19050">
              <a:solidFill>
                <a:schemeClr val="accent6"/>
              </a:solidFill>
              <a:headEnd type="triangl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6391D2E3-EA4D-3B95-1C01-96FB9D6D1536}"/>
                </a:ext>
              </a:extLst>
            </p:cNvPr>
            <p:cNvSpPr txBox="1"/>
            <p:nvPr/>
          </p:nvSpPr>
          <p:spPr>
            <a:xfrm>
              <a:off x="6511925" y="5714226"/>
              <a:ext cx="3257550" cy="276999"/>
            </a:xfrm>
            <a:prstGeom prst="rect">
              <a:avLst/>
            </a:prstGeom>
            <a:noFill/>
          </p:spPr>
          <p:txBody>
            <a:bodyPr wrap="square" rtlCol="0">
              <a:spAutoFit/>
            </a:bodyPr>
            <a:lstStyle/>
            <a:p>
              <a:pPr algn="ctr"/>
              <a:r>
                <a:rPr lang="en-US" sz="1200" dirty="0">
                  <a:solidFill>
                    <a:schemeClr val="accent6"/>
                  </a:solidFill>
                </a:rPr>
                <a:t>Interlink not included in test</a:t>
              </a:r>
              <a:endParaRPr lang="en-GB" sz="1200" dirty="0">
                <a:solidFill>
                  <a:schemeClr val="accent6"/>
                </a:solidFill>
              </a:endParaRPr>
            </a:p>
          </p:txBody>
        </p:sp>
      </p:grpSp>
      <p:sp>
        <p:nvSpPr>
          <p:cNvPr id="12" name="Title 1">
            <a:extLst>
              <a:ext uri="{FF2B5EF4-FFF2-40B4-BE49-F238E27FC236}">
                <a16:creationId xmlns:a16="http://schemas.microsoft.com/office/drawing/2014/main" id="{25CBF3B1-2D33-6E11-2AC3-BAEE82264E0F}"/>
              </a:ext>
            </a:extLst>
          </p:cNvPr>
          <p:cNvSpPr txBox="1">
            <a:spLocks/>
          </p:cNvSpPr>
          <p:nvPr/>
        </p:nvSpPr>
        <p:spPr>
          <a:xfrm>
            <a:off x="816000" y="180000"/>
            <a:ext cx="10560000" cy="533331"/>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D2 Magnet and HX: SM18 Results</a:t>
            </a:r>
          </a:p>
        </p:txBody>
      </p:sp>
    </p:spTree>
    <p:extLst>
      <p:ext uri="{BB962C8B-B14F-4D97-AF65-F5344CB8AC3E}">
        <p14:creationId xmlns:p14="http://schemas.microsoft.com/office/powerpoint/2010/main" val="970946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9DB2CC-5747-E3EB-49DE-AC877E04E63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C743D9-13E9-4482-1D06-B3D0A392C432}"/>
              </a:ext>
            </a:extLst>
          </p:cNvPr>
          <p:cNvSpPr>
            <a:spLocks noGrp="1"/>
          </p:cNvSpPr>
          <p:nvPr>
            <p:ph type="sldNum" sz="quarter" idx="12"/>
          </p:nvPr>
        </p:nvSpPr>
        <p:spPr/>
        <p:txBody>
          <a:bodyPr/>
          <a:lstStyle/>
          <a:p>
            <a:fld id="{BFDCA1C4-9514-7B4F-976F-D92F7E296653}" type="slidenum">
              <a:rPr lang="fr-FR" smtClean="0"/>
              <a:pPr/>
              <a:t>11</a:t>
            </a:fld>
            <a:endParaRPr lang="fr-FR"/>
          </a:p>
        </p:txBody>
      </p:sp>
      <p:sp>
        <p:nvSpPr>
          <p:cNvPr id="24" name="Content Placeholder 2">
            <a:extLst>
              <a:ext uri="{FF2B5EF4-FFF2-40B4-BE49-F238E27FC236}">
                <a16:creationId xmlns:a16="http://schemas.microsoft.com/office/drawing/2014/main" id="{58AA3723-F88B-1415-C679-1DA7E042B4ED}"/>
              </a:ext>
            </a:extLst>
          </p:cNvPr>
          <p:cNvSpPr txBox="1">
            <a:spLocks/>
          </p:cNvSpPr>
          <p:nvPr/>
        </p:nvSpPr>
        <p:spPr>
          <a:xfrm>
            <a:off x="443263" y="736856"/>
            <a:ext cx="11377261" cy="2116990"/>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0488" lvl="2" indent="0">
              <a:lnSpc>
                <a:spcPct val="110000"/>
              </a:lnSpc>
              <a:spcBef>
                <a:spcPts val="1200"/>
              </a:spcBef>
              <a:buNone/>
            </a:pPr>
            <a:r>
              <a:rPr lang="en-US" sz="1800" b="1" dirty="0">
                <a:solidFill>
                  <a:schemeClr val="tx1">
                    <a:lumMod val="65000"/>
                    <a:lumOff val="35000"/>
                  </a:schemeClr>
                </a:solidFill>
                <a:sym typeface="Wingdings" panose="05000000000000000000" pitchFamily="2" charset="2"/>
              </a:rPr>
              <a:t>Quench recovery:</a:t>
            </a:r>
          </a:p>
          <a:p>
            <a:pPr marL="388938" lvl="2" indent="-298450">
              <a:lnSpc>
                <a:spcPct val="110000"/>
              </a:lnSpc>
              <a:spcBef>
                <a:spcPts val="800"/>
              </a:spcBef>
              <a:buFont typeface="Wingdings" panose="05000000000000000000" pitchFamily="2" charset="2"/>
              <a:buChar char="ð"/>
            </a:pPr>
            <a:r>
              <a:rPr lang="en-GB" sz="1800" dirty="0">
                <a:solidFill>
                  <a:schemeClr val="tx1">
                    <a:lumMod val="65000"/>
                    <a:lumOff val="35000"/>
                  </a:schemeClr>
                </a:solidFill>
                <a:sym typeface="Wingdings" panose="05000000000000000000" pitchFamily="2" charset="2"/>
              </a:rPr>
              <a:t>Pressure HX (</a:t>
            </a:r>
            <a:r>
              <a:rPr lang="en-GB" sz="1800" dirty="0">
                <a:solidFill>
                  <a:srgbClr val="00B0F0"/>
                </a:solidFill>
                <a:sym typeface="Wingdings" panose="05000000000000000000" pitchFamily="2" charset="2"/>
              </a:rPr>
              <a:t>PT142/143</a:t>
            </a:r>
            <a:r>
              <a:rPr lang="en-GB" sz="1800" dirty="0">
                <a:solidFill>
                  <a:schemeClr val="tx1">
                    <a:lumMod val="65000"/>
                    <a:lumOff val="35000"/>
                  </a:schemeClr>
                </a:solidFill>
                <a:sym typeface="Wingdings" panose="05000000000000000000" pitchFamily="2" charset="2"/>
              </a:rPr>
              <a:t>) rises from 18 mbar to 3000 mbar in 5 minutes  SV should be set at 1.7 barg!</a:t>
            </a:r>
          </a:p>
          <a:p>
            <a:pPr marL="388938" lvl="2" indent="-298450">
              <a:lnSpc>
                <a:spcPct val="110000"/>
              </a:lnSpc>
              <a:spcBef>
                <a:spcPts val="800"/>
              </a:spcBef>
              <a:buFont typeface="Wingdings" panose="05000000000000000000" pitchFamily="2" charset="2"/>
              <a:buChar char="ð"/>
            </a:pPr>
            <a:r>
              <a:rPr lang="en-GB" sz="1800" dirty="0">
                <a:solidFill>
                  <a:schemeClr val="tx1">
                    <a:lumMod val="65000"/>
                    <a:lumOff val="35000"/>
                  </a:schemeClr>
                </a:solidFill>
                <a:sym typeface="Wingdings" panose="05000000000000000000" pitchFamily="2" charset="2"/>
              </a:rPr>
              <a:t>LHe level (</a:t>
            </a:r>
            <a:r>
              <a:rPr lang="en-GB" sz="1800" dirty="0">
                <a:solidFill>
                  <a:srgbClr val="92D050"/>
                </a:solidFill>
                <a:sym typeface="Wingdings" panose="05000000000000000000" pitchFamily="2" charset="2"/>
              </a:rPr>
              <a:t>LT140</a:t>
            </a:r>
            <a:r>
              <a:rPr lang="en-GB" sz="1800" dirty="0">
                <a:solidFill>
                  <a:schemeClr val="tx1">
                    <a:lumMod val="65000"/>
                    <a:lumOff val="35000"/>
                  </a:schemeClr>
                </a:solidFill>
                <a:sym typeface="Wingdings" panose="05000000000000000000" pitchFamily="2" charset="2"/>
              </a:rPr>
              <a:t>) rises from 190 mm to 260 mm, and then stabilizes around 100 mm, before to drop at 0</a:t>
            </a:r>
          </a:p>
          <a:p>
            <a:pPr marL="631825" lvl="3" indent="-188913">
              <a:lnSpc>
                <a:spcPct val="110000"/>
              </a:lnSpc>
              <a:spcBef>
                <a:spcPts val="300"/>
              </a:spcBef>
              <a:buFont typeface="Arial" panose="020B0604020202020204" pitchFamily="34" charset="0"/>
              <a:buChar char="•"/>
            </a:pPr>
            <a:r>
              <a:rPr lang="en-GB" sz="1600" dirty="0">
                <a:solidFill>
                  <a:schemeClr val="tx1">
                    <a:lumMod val="65000"/>
                    <a:lumOff val="35000"/>
                  </a:schemeClr>
                </a:solidFill>
                <a:sym typeface="Wingdings" panose="05000000000000000000" pitchFamily="2" charset="2"/>
              </a:rPr>
              <a:t>Rise in level due to isochoric pressurisation within HX volume</a:t>
            </a:r>
          </a:p>
          <a:p>
            <a:pPr marL="388938" lvl="2" indent="-298450">
              <a:lnSpc>
                <a:spcPct val="110000"/>
              </a:lnSpc>
              <a:spcBef>
                <a:spcPts val="800"/>
              </a:spcBef>
              <a:buFont typeface="Wingdings" panose="05000000000000000000" pitchFamily="2" charset="2"/>
              <a:buChar char="ð"/>
            </a:pPr>
            <a:r>
              <a:rPr lang="en-GB" sz="1800" dirty="0">
                <a:solidFill>
                  <a:schemeClr val="tx1">
                    <a:lumMod val="65000"/>
                    <a:lumOff val="35000"/>
                  </a:schemeClr>
                </a:solidFill>
                <a:sym typeface="Wingdings" panose="05000000000000000000" pitchFamily="2" charset="2"/>
              </a:rPr>
              <a:t>Quench recovery time depended on global SM18-infra capacity &amp; other tests in parallel  Not possible to judge the performance of the HX</a:t>
            </a:r>
          </a:p>
        </p:txBody>
      </p:sp>
      <p:grpSp>
        <p:nvGrpSpPr>
          <p:cNvPr id="16" name="Group 15">
            <a:extLst>
              <a:ext uri="{FF2B5EF4-FFF2-40B4-BE49-F238E27FC236}">
                <a16:creationId xmlns:a16="http://schemas.microsoft.com/office/drawing/2014/main" id="{AE3DACF0-0B11-F4F8-2081-C9DFFDD898E6}"/>
              </a:ext>
            </a:extLst>
          </p:cNvPr>
          <p:cNvGrpSpPr/>
          <p:nvPr/>
        </p:nvGrpSpPr>
        <p:grpSpPr>
          <a:xfrm>
            <a:off x="167680" y="2920800"/>
            <a:ext cx="11897723" cy="3326069"/>
            <a:chOff x="167680" y="2883092"/>
            <a:chExt cx="11897723" cy="3326069"/>
          </a:xfrm>
        </p:grpSpPr>
        <p:pic>
          <p:nvPicPr>
            <p:cNvPr id="5" name="Picture 4" descr="A graph on a black background&#10;&#10;AI-generated content may be incorrect.">
              <a:extLst>
                <a:ext uri="{FF2B5EF4-FFF2-40B4-BE49-F238E27FC236}">
                  <a16:creationId xmlns:a16="http://schemas.microsoft.com/office/drawing/2014/main" id="{4644554A-BE9D-5AF7-74D1-C401E8926EBB}"/>
                </a:ext>
              </a:extLst>
            </p:cNvPr>
            <p:cNvPicPr>
              <a:picLocks noChangeAspect="1"/>
            </p:cNvPicPr>
            <p:nvPr/>
          </p:nvPicPr>
          <p:blipFill>
            <a:blip r:embed="rId2"/>
            <a:srcRect t="7414" b="3838"/>
            <a:stretch>
              <a:fillRect/>
            </a:stretch>
          </p:blipFill>
          <p:spPr>
            <a:xfrm>
              <a:off x="167680" y="2883094"/>
              <a:ext cx="5880695" cy="3326067"/>
            </a:xfrm>
            <a:prstGeom prst="rect">
              <a:avLst/>
            </a:prstGeom>
          </p:spPr>
        </p:pic>
        <p:pic>
          <p:nvPicPr>
            <p:cNvPr id="6" name="Picture 5" descr="A screen shot of a graph&#10;&#10;AI-generated content may be incorrect.">
              <a:extLst>
                <a:ext uri="{FF2B5EF4-FFF2-40B4-BE49-F238E27FC236}">
                  <a16:creationId xmlns:a16="http://schemas.microsoft.com/office/drawing/2014/main" id="{A738ADFA-7AA1-722D-D403-01EDE9375D16}"/>
                </a:ext>
              </a:extLst>
            </p:cNvPr>
            <p:cNvPicPr>
              <a:picLocks noChangeAspect="1"/>
            </p:cNvPicPr>
            <p:nvPr/>
          </p:nvPicPr>
          <p:blipFill>
            <a:blip r:embed="rId3"/>
            <a:srcRect t="6808" b="3838"/>
            <a:stretch>
              <a:fillRect/>
            </a:stretch>
          </p:blipFill>
          <p:spPr>
            <a:xfrm>
              <a:off x="6224604" y="2883093"/>
              <a:ext cx="5840799" cy="3326067"/>
            </a:xfrm>
            <a:prstGeom prst="rect">
              <a:avLst/>
            </a:prstGeom>
          </p:spPr>
        </p:pic>
        <p:sp>
          <p:nvSpPr>
            <p:cNvPr id="8" name="Rectangle 7">
              <a:extLst>
                <a:ext uri="{FF2B5EF4-FFF2-40B4-BE49-F238E27FC236}">
                  <a16:creationId xmlns:a16="http://schemas.microsoft.com/office/drawing/2014/main" id="{4A04DB69-D989-1038-8F0D-2EDF29AB851D}"/>
                </a:ext>
              </a:extLst>
            </p:cNvPr>
            <p:cNvSpPr/>
            <p:nvPr/>
          </p:nvSpPr>
          <p:spPr>
            <a:xfrm>
              <a:off x="810934" y="2883093"/>
              <a:ext cx="1291328" cy="2810821"/>
            </a:xfrm>
            <a:prstGeom prst="rect">
              <a:avLst/>
            </a:prstGeom>
            <a:noFill/>
            <a:ln w="44450">
              <a:solidFill>
                <a:schemeClr val="bg1">
                  <a:lumMod val="65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FDA6FD5-A649-B4D6-9FB3-216658C1365C}"/>
                </a:ext>
              </a:extLst>
            </p:cNvPr>
            <p:cNvSpPr/>
            <p:nvPr/>
          </p:nvSpPr>
          <p:spPr>
            <a:xfrm>
              <a:off x="6224603" y="2883092"/>
              <a:ext cx="5790171" cy="3326069"/>
            </a:xfrm>
            <a:prstGeom prst="rect">
              <a:avLst/>
            </a:prstGeom>
            <a:noFill/>
            <a:ln w="44450">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 name="Straight Arrow Connector 12">
              <a:extLst>
                <a:ext uri="{FF2B5EF4-FFF2-40B4-BE49-F238E27FC236}">
                  <a16:creationId xmlns:a16="http://schemas.microsoft.com/office/drawing/2014/main" id="{5772E453-E158-550A-99A3-F2E6D56ADF0B}"/>
                </a:ext>
              </a:extLst>
            </p:cNvPr>
            <p:cNvCxnSpPr/>
            <p:nvPr/>
          </p:nvCxnSpPr>
          <p:spPr>
            <a:xfrm>
              <a:off x="2102262" y="3075949"/>
              <a:ext cx="4122341" cy="0"/>
            </a:xfrm>
            <a:prstGeom prst="straightConnector1">
              <a:avLst/>
            </a:prstGeom>
            <a:ln w="41275">
              <a:solidFill>
                <a:schemeClr val="bg1">
                  <a:lumMod val="65000"/>
                </a:schemeClr>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92B7ACB6-CABB-2CD1-AFF6-2F46206BF483}"/>
                </a:ext>
              </a:extLst>
            </p:cNvPr>
            <p:cNvSpPr txBox="1"/>
            <p:nvPr/>
          </p:nvSpPr>
          <p:spPr>
            <a:xfrm>
              <a:off x="3689449" y="3039127"/>
              <a:ext cx="1134656" cy="369332"/>
            </a:xfrm>
            <a:prstGeom prst="rect">
              <a:avLst/>
            </a:prstGeom>
            <a:noFill/>
          </p:spPr>
          <p:txBody>
            <a:bodyPr wrap="square" rtlCol="0">
              <a:spAutoFit/>
            </a:bodyPr>
            <a:lstStyle/>
            <a:p>
              <a:r>
                <a:rPr lang="fr-CH" dirty="0">
                  <a:solidFill>
                    <a:schemeClr val="bg1">
                      <a:lumMod val="65000"/>
                    </a:schemeClr>
                  </a:solidFill>
                </a:rPr>
                <a:t>ZOOM</a:t>
              </a:r>
              <a:endParaRPr lang="en-US" dirty="0">
                <a:solidFill>
                  <a:schemeClr val="bg1">
                    <a:lumMod val="65000"/>
                  </a:schemeClr>
                </a:solidFill>
              </a:endParaRPr>
            </a:p>
          </p:txBody>
        </p:sp>
      </p:grpSp>
      <p:sp>
        <p:nvSpPr>
          <p:cNvPr id="17" name="Title 1">
            <a:extLst>
              <a:ext uri="{FF2B5EF4-FFF2-40B4-BE49-F238E27FC236}">
                <a16:creationId xmlns:a16="http://schemas.microsoft.com/office/drawing/2014/main" id="{A95ACE1C-0DC9-A18A-E040-E10DBDD01939}"/>
              </a:ext>
            </a:extLst>
          </p:cNvPr>
          <p:cNvSpPr txBox="1">
            <a:spLocks/>
          </p:cNvSpPr>
          <p:nvPr/>
        </p:nvSpPr>
        <p:spPr>
          <a:xfrm>
            <a:off x="816000" y="180000"/>
            <a:ext cx="10560000" cy="533331"/>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D2 Magnet and HX: SM18 Results</a:t>
            </a:r>
          </a:p>
        </p:txBody>
      </p:sp>
    </p:spTree>
    <p:extLst>
      <p:ext uri="{BB962C8B-B14F-4D97-AF65-F5344CB8AC3E}">
        <p14:creationId xmlns:p14="http://schemas.microsoft.com/office/powerpoint/2010/main" val="1423700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879A6-A0D7-F28D-AE0E-DF7B07637E4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1CA935-BFB9-81EE-A14C-D92357B32EA8}"/>
              </a:ext>
            </a:extLst>
          </p:cNvPr>
          <p:cNvSpPr>
            <a:spLocks noGrp="1"/>
          </p:cNvSpPr>
          <p:nvPr>
            <p:ph type="sldNum" sz="quarter" idx="12"/>
          </p:nvPr>
        </p:nvSpPr>
        <p:spPr/>
        <p:txBody>
          <a:bodyPr/>
          <a:lstStyle/>
          <a:p>
            <a:fld id="{BFDCA1C4-9514-7B4F-976F-D92F7E296653}" type="slidenum">
              <a:rPr lang="fr-FR" smtClean="0"/>
              <a:pPr/>
              <a:t>12</a:t>
            </a:fld>
            <a:endParaRPr lang="fr-FR"/>
          </a:p>
        </p:txBody>
      </p:sp>
      <p:graphicFrame>
        <p:nvGraphicFramePr>
          <p:cNvPr id="3" name="Chart 2">
            <a:extLst>
              <a:ext uri="{FF2B5EF4-FFF2-40B4-BE49-F238E27FC236}">
                <a16:creationId xmlns:a16="http://schemas.microsoft.com/office/drawing/2014/main" id="{F225C03D-8ADA-C883-1EBD-C39CBE578404}"/>
              </a:ext>
            </a:extLst>
          </p:cNvPr>
          <p:cNvGraphicFramePr>
            <a:graphicFrameLocks/>
          </p:cNvGraphicFramePr>
          <p:nvPr>
            <p:extLst>
              <p:ext uri="{D42A27DB-BD31-4B8C-83A1-F6EECF244321}">
                <p14:modId xmlns:p14="http://schemas.microsoft.com/office/powerpoint/2010/main" val="1526062179"/>
              </p:ext>
            </p:extLst>
          </p:nvPr>
        </p:nvGraphicFramePr>
        <p:xfrm>
          <a:off x="6775238" y="2447732"/>
          <a:ext cx="4600762" cy="3042201"/>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a:extLst>
              <a:ext uri="{FF2B5EF4-FFF2-40B4-BE49-F238E27FC236}">
                <a16:creationId xmlns:a16="http://schemas.microsoft.com/office/drawing/2014/main" id="{C3605ABE-44AA-17BF-5A37-F1A5F7C91534}"/>
              </a:ext>
            </a:extLst>
          </p:cNvPr>
          <p:cNvSpPr txBox="1">
            <a:spLocks/>
          </p:cNvSpPr>
          <p:nvPr/>
        </p:nvSpPr>
        <p:spPr>
          <a:xfrm>
            <a:off x="443264" y="783991"/>
            <a:ext cx="11139136" cy="993092"/>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0488" lvl="2" indent="0">
              <a:lnSpc>
                <a:spcPct val="110000"/>
              </a:lnSpc>
              <a:spcBef>
                <a:spcPts val="1200"/>
              </a:spcBef>
              <a:buNone/>
            </a:pPr>
            <a:r>
              <a:rPr lang="en-US" sz="1800" b="1" dirty="0">
                <a:solidFill>
                  <a:schemeClr val="tx1">
                    <a:lumMod val="65000"/>
                    <a:lumOff val="35000"/>
                  </a:schemeClr>
                </a:solidFill>
                <a:sym typeface="Wingdings" panose="05000000000000000000" pitchFamily="2" charset="2"/>
              </a:rPr>
              <a:t>Effect of reduced LHe level in HX</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As expected, the performance of the heat exchanger is negatively impacted once LHe level drops below 120 mm and the copper tubes start to become uncovered.</a:t>
            </a:r>
          </a:p>
        </p:txBody>
      </p:sp>
      <p:pic>
        <p:nvPicPr>
          <p:cNvPr id="9" name="Picture 8">
            <a:extLst>
              <a:ext uri="{FF2B5EF4-FFF2-40B4-BE49-F238E27FC236}">
                <a16:creationId xmlns:a16="http://schemas.microsoft.com/office/drawing/2014/main" id="{F2534D36-A71E-4920-D9AA-BCF295898A91}"/>
              </a:ext>
            </a:extLst>
          </p:cNvPr>
          <p:cNvPicPr>
            <a:picLocks noChangeAspect="1"/>
          </p:cNvPicPr>
          <p:nvPr/>
        </p:nvPicPr>
        <p:blipFill>
          <a:blip r:embed="rId3"/>
          <a:stretch>
            <a:fillRect/>
          </a:stretch>
        </p:blipFill>
        <p:spPr>
          <a:xfrm>
            <a:off x="925415" y="2146300"/>
            <a:ext cx="5571460" cy="3751593"/>
          </a:xfrm>
          <a:prstGeom prst="rect">
            <a:avLst/>
          </a:prstGeom>
        </p:spPr>
      </p:pic>
      <p:sp>
        <p:nvSpPr>
          <p:cNvPr id="10" name="Title 1">
            <a:extLst>
              <a:ext uri="{FF2B5EF4-FFF2-40B4-BE49-F238E27FC236}">
                <a16:creationId xmlns:a16="http://schemas.microsoft.com/office/drawing/2014/main" id="{1A171EBC-5929-19D2-B60A-44DBB8DB8B62}"/>
              </a:ext>
            </a:extLst>
          </p:cNvPr>
          <p:cNvSpPr txBox="1">
            <a:spLocks/>
          </p:cNvSpPr>
          <p:nvPr/>
        </p:nvSpPr>
        <p:spPr>
          <a:xfrm>
            <a:off x="816000" y="180000"/>
            <a:ext cx="10560000" cy="533331"/>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D2 Magnet and HX: SM18 Results</a:t>
            </a:r>
          </a:p>
        </p:txBody>
      </p:sp>
    </p:spTree>
    <p:extLst>
      <p:ext uri="{BB962C8B-B14F-4D97-AF65-F5344CB8AC3E}">
        <p14:creationId xmlns:p14="http://schemas.microsoft.com/office/powerpoint/2010/main" val="3728557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410E7-12C5-1765-CC8D-6141C59EA39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B2A618-74BE-55A3-8768-C5C4F7B4F701}"/>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7" name="Content Placeholder 2">
            <a:extLst>
              <a:ext uri="{FF2B5EF4-FFF2-40B4-BE49-F238E27FC236}">
                <a16:creationId xmlns:a16="http://schemas.microsoft.com/office/drawing/2014/main" id="{535A58F0-7117-DD2C-6C6B-52E034A95A1A}"/>
              </a:ext>
            </a:extLst>
          </p:cNvPr>
          <p:cNvSpPr txBox="1">
            <a:spLocks/>
          </p:cNvSpPr>
          <p:nvPr/>
        </p:nvSpPr>
        <p:spPr>
          <a:xfrm>
            <a:off x="526432" y="924542"/>
            <a:ext cx="11139136" cy="2086725"/>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33388" lvl="2" indent="-342900">
              <a:lnSpc>
                <a:spcPct val="110000"/>
              </a:lnSpc>
              <a:spcBef>
                <a:spcPts val="800"/>
              </a:spcBef>
              <a:buFont typeface="+mj-lt"/>
              <a:buAutoNum type="arabicPeriod"/>
            </a:pPr>
            <a:r>
              <a:rPr lang="en-US" sz="1800" dirty="0">
                <a:solidFill>
                  <a:schemeClr val="tx1">
                    <a:lumMod val="65000"/>
                    <a:lumOff val="35000"/>
                  </a:schemeClr>
                </a:solidFill>
                <a:sym typeface="Wingdings" panose="05000000000000000000" pitchFamily="2" charset="2"/>
              </a:rPr>
              <a:t>Throughout testing the HX performed as expected, with no notable limitation on cooling or magnet performance.</a:t>
            </a:r>
          </a:p>
          <a:p>
            <a:pPr marL="433388" lvl="2" indent="-342900">
              <a:lnSpc>
                <a:spcPct val="110000"/>
              </a:lnSpc>
              <a:spcBef>
                <a:spcPts val="800"/>
              </a:spcBef>
              <a:buFont typeface="+mj-lt"/>
              <a:buAutoNum type="arabicPeriod"/>
            </a:pPr>
            <a:r>
              <a:rPr lang="en-US" sz="1800" dirty="0">
                <a:solidFill>
                  <a:schemeClr val="tx1">
                    <a:lumMod val="65000"/>
                    <a:lumOff val="35000"/>
                  </a:schemeClr>
                </a:solidFill>
                <a:sym typeface="Wingdings" panose="05000000000000000000" pitchFamily="2" charset="2"/>
              </a:rPr>
              <a:t>Result indicate a significant contribution to heat load to 1.9 K from the test bench</a:t>
            </a:r>
          </a:p>
          <a:p>
            <a:pPr marL="433388" lvl="2" indent="-342900">
              <a:lnSpc>
                <a:spcPct val="110000"/>
              </a:lnSpc>
              <a:spcBef>
                <a:spcPts val="800"/>
              </a:spcBef>
              <a:buFont typeface="+mj-lt"/>
              <a:buAutoNum type="arabicPeriod"/>
            </a:pPr>
            <a:r>
              <a:rPr lang="en-US" sz="1800" dirty="0">
                <a:solidFill>
                  <a:schemeClr val="tx1">
                    <a:lumMod val="65000"/>
                    <a:lumOff val="35000"/>
                  </a:schemeClr>
                </a:solidFill>
                <a:sym typeface="Wingdings" panose="05000000000000000000" pitchFamily="2" charset="2"/>
              </a:rPr>
              <a:t>Removing the estimated heat load from the test bench indicates:</a:t>
            </a:r>
          </a:p>
          <a:p>
            <a:pPr marL="901700" lvl="2" indent="-457200">
              <a:lnSpc>
                <a:spcPct val="110000"/>
              </a:lnSpc>
              <a:spcBef>
                <a:spcPts val="300"/>
              </a:spcBef>
              <a:buFont typeface="Wingdings" panose="05000000000000000000" pitchFamily="2" charset="2"/>
              <a:buChar char="ð"/>
            </a:pPr>
            <a:r>
              <a:rPr lang="en-US" sz="1600" dirty="0">
                <a:solidFill>
                  <a:schemeClr val="tx1">
                    <a:lumMod val="65000"/>
                    <a:lumOff val="35000"/>
                  </a:schemeClr>
                </a:solidFill>
                <a:sym typeface="Wingdings" panose="05000000000000000000" pitchFamily="2" charset="2"/>
              </a:rPr>
              <a:t>He-II conditions maintained in the coldmass with dynamic heat loads up to 100 W.</a:t>
            </a:r>
          </a:p>
          <a:p>
            <a:pPr marL="901700" lvl="2" indent="-457200">
              <a:lnSpc>
                <a:spcPct val="110000"/>
              </a:lnSpc>
              <a:spcBef>
                <a:spcPts val="300"/>
              </a:spcBef>
              <a:buFont typeface="Wingdings" panose="05000000000000000000" pitchFamily="2" charset="2"/>
              <a:buChar char="ð"/>
            </a:pPr>
            <a:r>
              <a:rPr lang="en-US" sz="1600" dirty="0">
                <a:solidFill>
                  <a:schemeClr val="tx1">
                    <a:lumMod val="65000"/>
                    <a:lumOff val="35000"/>
                  </a:schemeClr>
                </a:solidFill>
                <a:sym typeface="Wingdings" panose="05000000000000000000" pitchFamily="2" charset="2"/>
              </a:rPr>
              <a:t>He-II conditions maintained in the interlink with dynamic heat loads up to 80 W.</a:t>
            </a:r>
          </a:p>
        </p:txBody>
      </p:sp>
      <p:sp>
        <p:nvSpPr>
          <p:cNvPr id="4" name="Title 1">
            <a:extLst>
              <a:ext uri="{FF2B5EF4-FFF2-40B4-BE49-F238E27FC236}">
                <a16:creationId xmlns:a16="http://schemas.microsoft.com/office/drawing/2014/main" id="{3E3AFB52-D4F8-5C05-8718-BBAEA3F01453}"/>
              </a:ext>
            </a:extLst>
          </p:cNvPr>
          <p:cNvSpPr txBox="1">
            <a:spLocks/>
          </p:cNvSpPr>
          <p:nvPr/>
        </p:nvSpPr>
        <p:spPr>
          <a:xfrm>
            <a:off x="816000" y="180000"/>
            <a:ext cx="10560000" cy="533331"/>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D2 Magnet and HX: SM18 Conclusions</a:t>
            </a:r>
          </a:p>
        </p:txBody>
      </p:sp>
      <p:pic>
        <p:nvPicPr>
          <p:cNvPr id="13" name="Picture 12">
            <a:extLst>
              <a:ext uri="{FF2B5EF4-FFF2-40B4-BE49-F238E27FC236}">
                <a16:creationId xmlns:a16="http://schemas.microsoft.com/office/drawing/2014/main" id="{13D0F1F1-49C4-88CF-0E12-4807D5766610}"/>
              </a:ext>
            </a:extLst>
          </p:cNvPr>
          <p:cNvPicPr>
            <a:picLocks noChangeAspect="1"/>
          </p:cNvPicPr>
          <p:nvPr/>
        </p:nvPicPr>
        <p:blipFill>
          <a:blip r:embed="rId2"/>
          <a:stretch>
            <a:fillRect/>
          </a:stretch>
        </p:blipFill>
        <p:spPr>
          <a:xfrm>
            <a:off x="1866901" y="3011267"/>
            <a:ext cx="8585200" cy="3614820"/>
          </a:xfrm>
          <a:prstGeom prst="rect">
            <a:avLst/>
          </a:prstGeom>
        </p:spPr>
      </p:pic>
      <p:sp>
        <p:nvSpPr>
          <p:cNvPr id="10" name="TextBox 9">
            <a:extLst>
              <a:ext uri="{FF2B5EF4-FFF2-40B4-BE49-F238E27FC236}">
                <a16:creationId xmlns:a16="http://schemas.microsoft.com/office/drawing/2014/main" id="{61AA9857-3752-DCEA-D31F-2E63B8484B20}"/>
              </a:ext>
            </a:extLst>
          </p:cNvPr>
          <p:cNvSpPr txBox="1"/>
          <p:nvPr/>
        </p:nvSpPr>
        <p:spPr>
          <a:xfrm>
            <a:off x="7921935" y="3487024"/>
            <a:ext cx="1653865" cy="738664"/>
          </a:xfrm>
          <a:prstGeom prst="rect">
            <a:avLst/>
          </a:prstGeom>
          <a:solidFill>
            <a:schemeClr val="bg1"/>
          </a:solidFill>
        </p:spPr>
        <p:txBody>
          <a:bodyPr wrap="square" rtlCol="0">
            <a:spAutoFit/>
          </a:bodyPr>
          <a:lstStyle/>
          <a:p>
            <a:r>
              <a:rPr lang="en-US" sz="1400" dirty="0">
                <a:solidFill>
                  <a:schemeClr val="tx1">
                    <a:lumMod val="50000"/>
                    <a:lumOff val="50000"/>
                  </a:schemeClr>
                </a:solidFill>
              </a:rPr>
              <a:t>110 W estimated heat load from test bench removed</a:t>
            </a:r>
            <a:endParaRPr lang="en-GB" sz="1400" dirty="0">
              <a:solidFill>
                <a:schemeClr val="tx1">
                  <a:lumMod val="50000"/>
                  <a:lumOff val="50000"/>
                </a:schemeClr>
              </a:solidFill>
            </a:endParaRPr>
          </a:p>
        </p:txBody>
      </p:sp>
    </p:spTree>
    <p:extLst>
      <p:ext uri="{BB962C8B-B14F-4D97-AF65-F5344CB8AC3E}">
        <p14:creationId xmlns:p14="http://schemas.microsoft.com/office/powerpoint/2010/main" val="4061507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B7D54-FFFE-85FE-8EA2-E226D069C42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A8752D-B80C-FEC9-17F2-2A6BCA8C1F34}"/>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4" name="Title 1">
            <a:extLst>
              <a:ext uri="{FF2B5EF4-FFF2-40B4-BE49-F238E27FC236}">
                <a16:creationId xmlns:a16="http://schemas.microsoft.com/office/drawing/2014/main" id="{7018121F-AB06-CFB8-5000-4FA01552C285}"/>
              </a:ext>
            </a:extLst>
          </p:cNvPr>
          <p:cNvSpPr txBox="1">
            <a:spLocks/>
          </p:cNvSpPr>
          <p:nvPr/>
        </p:nvSpPr>
        <p:spPr>
          <a:xfrm>
            <a:off x="1849239" y="3136648"/>
            <a:ext cx="8493521" cy="584704"/>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200" dirty="0"/>
              <a:t>The End</a:t>
            </a:r>
            <a:endParaRPr lang="en-GB" sz="3200" dirty="0"/>
          </a:p>
        </p:txBody>
      </p:sp>
    </p:spTree>
    <p:extLst>
      <p:ext uri="{BB962C8B-B14F-4D97-AF65-F5344CB8AC3E}">
        <p14:creationId xmlns:p14="http://schemas.microsoft.com/office/powerpoint/2010/main" val="1730575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95A5B5-D4C2-127A-6B91-823887B436A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A7E624-CB74-2BBB-BEB7-325814B1503D}"/>
              </a:ext>
            </a:extLst>
          </p:cNvPr>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5">
            <a:extLst>
              <a:ext uri="{FF2B5EF4-FFF2-40B4-BE49-F238E27FC236}">
                <a16:creationId xmlns:a16="http://schemas.microsoft.com/office/drawing/2014/main" id="{4A1E3441-52BA-93BD-4F51-EFE16CF062B3}"/>
              </a:ext>
            </a:extLst>
          </p:cNvPr>
          <p:cNvPicPr>
            <a:picLocks noChangeAspect="1"/>
          </p:cNvPicPr>
          <p:nvPr/>
        </p:nvPicPr>
        <p:blipFill>
          <a:blip r:embed="rId2"/>
          <a:stretch>
            <a:fillRect/>
          </a:stretch>
        </p:blipFill>
        <p:spPr>
          <a:xfrm>
            <a:off x="1648691" y="0"/>
            <a:ext cx="9131937" cy="6858000"/>
          </a:xfrm>
          <a:prstGeom prst="rect">
            <a:avLst/>
          </a:prstGeom>
        </p:spPr>
      </p:pic>
    </p:spTree>
    <p:extLst>
      <p:ext uri="{BB962C8B-B14F-4D97-AF65-F5344CB8AC3E}">
        <p14:creationId xmlns:p14="http://schemas.microsoft.com/office/powerpoint/2010/main" val="562120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80F276-A295-497B-8D06-2833901784EC}"/>
              </a:ext>
            </a:extLst>
          </p:cNvPr>
          <p:cNvSpPr>
            <a:spLocks noGrp="1"/>
          </p:cNvSpPr>
          <p:nvPr>
            <p:ph type="sldNum" sz="quarter" idx="12"/>
          </p:nvPr>
        </p:nvSpPr>
        <p:spPr/>
        <p:txBody>
          <a:bodyPr/>
          <a:lstStyle/>
          <a:p>
            <a:fld id="{BFDCA1C4-9514-7B4F-976F-D92F7E296653}" type="slidenum">
              <a:rPr lang="fr-FR" smtClean="0"/>
              <a:pPr/>
              <a:t>16</a:t>
            </a:fld>
            <a:endParaRPr lang="fr-FR"/>
          </a:p>
        </p:txBody>
      </p:sp>
      <p:grpSp>
        <p:nvGrpSpPr>
          <p:cNvPr id="7" name="Group 6">
            <a:extLst>
              <a:ext uri="{FF2B5EF4-FFF2-40B4-BE49-F238E27FC236}">
                <a16:creationId xmlns:a16="http://schemas.microsoft.com/office/drawing/2014/main" id="{3B44FC34-C20A-4539-8047-43922FBE37A8}"/>
              </a:ext>
            </a:extLst>
          </p:cNvPr>
          <p:cNvGrpSpPr/>
          <p:nvPr/>
        </p:nvGrpSpPr>
        <p:grpSpPr>
          <a:xfrm>
            <a:off x="1249857" y="3297523"/>
            <a:ext cx="4435031" cy="2743254"/>
            <a:chOff x="1991544" y="1196753"/>
            <a:chExt cx="2753166" cy="1671941"/>
          </a:xfrm>
        </p:grpSpPr>
        <p:pic>
          <p:nvPicPr>
            <p:cNvPr id="8" name="Picture 19">
              <a:extLst>
                <a:ext uri="{FF2B5EF4-FFF2-40B4-BE49-F238E27FC236}">
                  <a16:creationId xmlns:a16="http://schemas.microsoft.com/office/drawing/2014/main" id="{9432C75A-34FA-4EB8-8808-C115B8DD0FAD}"/>
                </a:ext>
              </a:extLst>
            </p:cNvPr>
            <p:cNvPicPr>
              <a:picLocks noChangeAspect="1"/>
            </p:cNvPicPr>
            <p:nvPr/>
          </p:nvPicPr>
          <p:blipFill>
            <a:blip r:embed="rId2"/>
            <a:stretch/>
          </p:blipFill>
          <p:spPr bwMode="auto">
            <a:xfrm>
              <a:off x="1991544" y="1196753"/>
              <a:ext cx="2753166" cy="1671941"/>
            </a:xfrm>
            <a:prstGeom prst="rect">
              <a:avLst/>
            </a:prstGeom>
          </p:spPr>
        </p:pic>
        <p:grpSp>
          <p:nvGrpSpPr>
            <p:cNvPr id="9" name="Group 20">
              <a:extLst>
                <a:ext uri="{FF2B5EF4-FFF2-40B4-BE49-F238E27FC236}">
                  <a16:creationId xmlns:a16="http://schemas.microsoft.com/office/drawing/2014/main" id="{1175D6B3-0776-430F-8251-C49E1EAD2ED5}"/>
                </a:ext>
              </a:extLst>
            </p:cNvPr>
            <p:cNvGrpSpPr/>
            <p:nvPr/>
          </p:nvGrpSpPr>
          <p:grpSpPr bwMode="auto">
            <a:xfrm>
              <a:off x="3157059" y="1528777"/>
              <a:ext cx="558517" cy="206510"/>
              <a:chOff x="7359801" y="1005690"/>
              <a:chExt cx="558517" cy="206510"/>
            </a:xfrm>
          </p:grpSpPr>
          <p:sp>
            <p:nvSpPr>
              <p:cNvPr id="12" name="Rectangle 21">
                <a:extLst>
                  <a:ext uri="{FF2B5EF4-FFF2-40B4-BE49-F238E27FC236}">
                    <a16:creationId xmlns:a16="http://schemas.microsoft.com/office/drawing/2014/main" id="{2287BA44-7D40-4D2F-99AE-7B4E103B38D0}"/>
                  </a:ext>
                </a:extLst>
              </p:cNvPr>
              <p:cNvSpPr/>
              <p:nvPr/>
            </p:nvSpPr>
            <p:spPr bwMode="auto">
              <a:xfrm>
                <a:off x="7432812" y="1005690"/>
                <a:ext cx="412496" cy="186800"/>
              </a:xfrm>
              <a:prstGeom prst="rect">
                <a:avLst/>
              </a:prstGeom>
              <a:solidFill>
                <a:srgbClr val="FFFF9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dirty="0"/>
              </a:p>
            </p:txBody>
          </p:sp>
          <p:sp>
            <p:nvSpPr>
              <p:cNvPr id="13" name="TextBox 22">
                <a:extLst>
                  <a:ext uri="{FF2B5EF4-FFF2-40B4-BE49-F238E27FC236}">
                    <a16:creationId xmlns:a16="http://schemas.microsoft.com/office/drawing/2014/main" id="{0617A7FB-D160-42F7-9CF8-15EF07203726}"/>
                  </a:ext>
                </a:extLst>
              </p:cNvPr>
              <p:cNvSpPr>
                <a:spLocks/>
              </p:cNvSpPr>
              <p:nvPr/>
            </p:nvSpPr>
            <p:spPr bwMode="auto">
              <a:xfrm>
                <a:off x="7359801" y="1012578"/>
                <a:ext cx="558517" cy="199622"/>
              </a:xfrm>
              <a:prstGeom prst="rect">
                <a:avLst/>
              </a:prstGeom>
              <a:noFill/>
              <a:ln>
                <a:noFill/>
              </a:ln>
            </p:spPr>
            <p:txBody>
              <a:bodyPr wrap="square" rtlCol="0">
                <a:spAutoFit/>
              </a:bodyPr>
              <a:lstStyle/>
              <a:p>
                <a:pPr algn="ctr">
                  <a:defRPr/>
                </a:pPr>
                <a:r>
                  <a:rPr lang="de-DE" sz="1200" b="1" dirty="0">
                    <a:latin typeface="Arial Narrow"/>
                  </a:rPr>
                  <a:t>13.5m</a:t>
                </a:r>
                <a:endParaRPr lang="en-GB" sz="1200" b="1" dirty="0">
                  <a:latin typeface="Arial Narrow"/>
                </a:endParaRPr>
              </a:p>
            </p:txBody>
          </p:sp>
        </p:grpSp>
      </p:grpSp>
      <p:sp>
        <p:nvSpPr>
          <p:cNvPr id="15" name="TextBox 14">
            <a:extLst>
              <a:ext uri="{FF2B5EF4-FFF2-40B4-BE49-F238E27FC236}">
                <a16:creationId xmlns:a16="http://schemas.microsoft.com/office/drawing/2014/main" id="{11930688-250F-44BF-9292-64989EECA518}"/>
              </a:ext>
            </a:extLst>
          </p:cNvPr>
          <p:cNvSpPr txBox="1"/>
          <p:nvPr/>
        </p:nvSpPr>
        <p:spPr bwMode="auto">
          <a:xfrm>
            <a:off x="6509052" y="1672816"/>
            <a:ext cx="5491094" cy="1631216"/>
          </a:xfrm>
          <a:prstGeom prst="rect">
            <a:avLst/>
          </a:prstGeom>
          <a:noFill/>
          <a:ln w="19050">
            <a:noFill/>
          </a:ln>
        </p:spPr>
        <p:txBody>
          <a:bodyPr wrap="square" rtlCol="0">
            <a:spAutoFit/>
          </a:bodyPr>
          <a:lstStyle/>
          <a:p>
            <a:r>
              <a:rPr lang="en-US" dirty="0"/>
              <a:t>HX Testing - Prototype Performance Margin:</a:t>
            </a:r>
          </a:p>
          <a:p>
            <a:pPr marL="371475" indent="-371475">
              <a:spcBef>
                <a:spcPts val="600"/>
              </a:spcBef>
              <a:buClr>
                <a:schemeClr val="bg2"/>
              </a:buClr>
              <a:buSzPct val="90000"/>
              <a:buFont typeface="Wingdings" panose="05000000000000000000" pitchFamily="2" charset="2"/>
              <a:buChar char="ð"/>
              <a:tabLst>
                <a:tab pos="358775" algn="l"/>
              </a:tabLst>
            </a:pPr>
            <a:r>
              <a:rPr lang="en-US" dirty="0"/>
              <a:t>Required to account for variation in Kapitza resistance of copper.</a:t>
            </a:r>
          </a:p>
          <a:p>
            <a:pPr marL="371475" indent="-371475">
              <a:spcBef>
                <a:spcPts val="600"/>
              </a:spcBef>
              <a:buClr>
                <a:schemeClr val="bg2"/>
              </a:buClr>
              <a:buSzPct val="90000"/>
              <a:buFont typeface="Wingdings" panose="05000000000000000000" pitchFamily="2" charset="2"/>
              <a:buChar char="ð"/>
              <a:tabLst>
                <a:tab pos="358775" algn="l"/>
              </a:tabLst>
            </a:pPr>
            <a:r>
              <a:rPr lang="en-US" dirty="0"/>
              <a:t>Margin will allow some increase in cooling capacity, so 74.25 W is acceptable. </a:t>
            </a:r>
            <a:endParaRPr lang="en-GB" dirty="0"/>
          </a:p>
        </p:txBody>
      </p:sp>
      <p:sp>
        <p:nvSpPr>
          <p:cNvPr id="18" name="Title 1">
            <a:extLst>
              <a:ext uri="{FF2B5EF4-FFF2-40B4-BE49-F238E27FC236}">
                <a16:creationId xmlns:a16="http://schemas.microsoft.com/office/drawing/2014/main" id="{BAD09910-64CD-4DFE-B93B-342ADBDEDD89}"/>
              </a:ext>
            </a:extLst>
          </p:cNvPr>
          <p:cNvSpPr txBox="1">
            <a:spLocks/>
          </p:cNvSpPr>
          <p:nvPr/>
        </p:nvSpPr>
        <p:spPr bwMode="auto">
          <a:xfrm>
            <a:off x="1994967" y="213232"/>
            <a:ext cx="7920000" cy="584704"/>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3200" dirty="0"/>
              <a:t>D2 Cooling limitation at 1.9 K</a:t>
            </a:r>
          </a:p>
        </p:txBody>
      </p:sp>
      <p:sp>
        <p:nvSpPr>
          <p:cNvPr id="19" name="Rectangle 18">
            <a:extLst>
              <a:ext uri="{FF2B5EF4-FFF2-40B4-BE49-F238E27FC236}">
                <a16:creationId xmlns:a16="http://schemas.microsoft.com/office/drawing/2014/main" id="{98F50CBE-C03B-4E6E-937D-E4FFA4C888E0}"/>
              </a:ext>
            </a:extLst>
          </p:cNvPr>
          <p:cNvSpPr/>
          <p:nvPr/>
        </p:nvSpPr>
        <p:spPr bwMode="auto">
          <a:xfrm>
            <a:off x="7044632" y="1124744"/>
            <a:ext cx="4073605" cy="523220"/>
          </a:xfrm>
          <a:prstGeom prst="rect">
            <a:avLst/>
          </a:prstGeom>
        </p:spPr>
        <p:txBody>
          <a:bodyPr wrap="square">
            <a:spAutoFit/>
          </a:bodyPr>
          <a:lstStyle/>
          <a:p>
            <a:pPr>
              <a:spcBef>
                <a:spcPts val="1200"/>
              </a:spcBef>
              <a:buClr>
                <a:schemeClr val="tx2"/>
              </a:buClr>
              <a:buSzPct val="90000"/>
              <a:tabLst>
                <a:tab pos="360363" algn="l"/>
              </a:tabLst>
            </a:pPr>
            <a:r>
              <a:rPr lang="en-US" sz="2800" b="1" dirty="0">
                <a:solidFill>
                  <a:schemeClr val="bg2"/>
                </a:solidFill>
                <a:latin typeface="+mj-lt"/>
                <a:ea typeface="+mj-ea"/>
                <a:cs typeface="+mj-cs"/>
              </a:rPr>
              <a:t>He-II Heat Exchanger</a:t>
            </a:r>
          </a:p>
        </p:txBody>
      </p:sp>
      <p:sp>
        <p:nvSpPr>
          <p:cNvPr id="22" name="Rectangle 21">
            <a:extLst>
              <a:ext uri="{FF2B5EF4-FFF2-40B4-BE49-F238E27FC236}">
                <a16:creationId xmlns:a16="http://schemas.microsoft.com/office/drawing/2014/main" id="{B347C6F3-615E-494D-AB3F-A0A715A74A1C}"/>
              </a:ext>
            </a:extLst>
          </p:cNvPr>
          <p:cNvSpPr/>
          <p:nvPr/>
        </p:nvSpPr>
        <p:spPr bwMode="auto">
          <a:xfrm>
            <a:off x="632201" y="1124744"/>
            <a:ext cx="5256583" cy="523220"/>
          </a:xfrm>
          <a:prstGeom prst="rect">
            <a:avLst/>
          </a:prstGeom>
        </p:spPr>
        <p:txBody>
          <a:bodyPr wrap="square">
            <a:spAutoFit/>
          </a:bodyPr>
          <a:lstStyle/>
          <a:p>
            <a:pPr>
              <a:spcBef>
                <a:spcPts val="1200"/>
              </a:spcBef>
              <a:buClr>
                <a:schemeClr val="tx2"/>
              </a:buClr>
              <a:buSzPct val="90000"/>
              <a:tabLst>
                <a:tab pos="360363" algn="l"/>
              </a:tabLst>
            </a:pPr>
            <a:r>
              <a:rPr lang="en-US" sz="2800" b="1" dirty="0">
                <a:solidFill>
                  <a:schemeClr val="bg2"/>
                </a:solidFill>
                <a:latin typeface="+mj-lt"/>
                <a:ea typeface="+mj-ea"/>
                <a:cs typeface="+mj-cs"/>
              </a:rPr>
              <a:t>Coldmass He-II Cross-section</a:t>
            </a:r>
          </a:p>
        </p:txBody>
      </p:sp>
      <p:grpSp>
        <p:nvGrpSpPr>
          <p:cNvPr id="3" name="Group 2">
            <a:extLst>
              <a:ext uri="{FF2B5EF4-FFF2-40B4-BE49-F238E27FC236}">
                <a16:creationId xmlns:a16="http://schemas.microsoft.com/office/drawing/2014/main" id="{9470AAA3-0237-417A-ACBD-F464A6B00617}"/>
              </a:ext>
            </a:extLst>
          </p:cNvPr>
          <p:cNvGrpSpPr/>
          <p:nvPr/>
        </p:nvGrpSpPr>
        <p:grpSpPr>
          <a:xfrm>
            <a:off x="6721000" y="3365314"/>
            <a:ext cx="4622072" cy="2743254"/>
            <a:chOff x="6557515" y="2874496"/>
            <a:chExt cx="4895792" cy="2996952"/>
          </a:xfrm>
        </p:grpSpPr>
        <p:pic>
          <p:nvPicPr>
            <p:cNvPr id="14" name="Picture 13">
              <a:extLst>
                <a:ext uri="{FF2B5EF4-FFF2-40B4-BE49-F238E27FC236}">
                  <a16:creationId xmlns:a16="http://schemas.microsoft.com/office/drawing/2014/main" id="{B5CD32FA-759A-4050-9DE6-2BBBAD4F7BAF}"/>
                </a:ext>
              </a:extLst>
            </p:cNvPr>
            <p:cNvPicPr>
              <a:picLocks noChangeAspect="1"/>
            </p:cNvPicPr>
            <p:nvPr/>
          </p:nvPicPr>
          <p:blipFill>
            <a:blip r:embed="rId3"/>
            <a:stretch>
              <a:fillRect/>
            </a:stretch>
          </p:blipFill>
          <p:spPr bwMode="auto">
            <a:xfrm>
              <a:off x="6557515" y="2874496"/>
              <a:ext cx="4579236" cy="2996952"/>
            </a:xfrm>
            <a:prstGeom prst="rect">
              <a:avLst/>
            </a:prstGeom>
          </p:spPr>
        </p:pic>
        <p:cxnSp>
          <p:nvCxnSpPr>
            <p:cNvPr id="16" name="Straight Arrow Connector 15">
              <a:extLst>
                <a:ext uri="{FF2B5EF4-FFF2-40B4-BE49-F238E27FC236}">
                  <a16:creationId xmlns:a16="http://schemas.microsoft.com/office/drawing/2014/main" id="{04D1B458-4A76-447B-A349-DD001AF9AE56}"/>
                </a:ext>
              </a:extLst>
            </p:cNvPr>
            <p:cNvCxnSpPr/>
            <p:nvPr/>
          </p:nvCxnSpPr>
          <p:spPr bwMode="auto">
            <a:xfrm flipV="1">
              <a:off x="9253531" y="3188635"/>
              <a:ext cx="0" cy="1224136"/>
            </a:xfrm>
            <a:prstGeom prst="straightConnector1">
              <a:avLst/>
            </a:prstGeom>
            <a:ln w="34925">
              <a:solidFill>
                <a:schemeClr val="tx2">
                  <a:lumMod val="60000"/>
                  <a:lumOff val="40000"/>
                </a:schemeClr>
              </a:solidFill>
              <a:headEnd type="triangl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AD279AB8-1422-438D-A85E-5C60519E8053}"/>
                </a:ext>
              </a:extLst>
            </p:cNvPr>
            <p:cNvCxnSpPr>
              <a:cxnSpLocks/>
            </p:cNvCxnSpPr>
            <p:nvPr/>
          </p:nvCxnSpPr>
          <p:spPr bwMode="auto">
            <a:xfrm flipV="1">
              <a:off x="9253531" y="3520114"/>
              <a:ext cx="298853" cy="331833"/>
            </a:xfrm>
            <a:prstGeom prst="straightConnector1">
              <a:avLst/>
            </a:prstGeom>
            <a:ln w="19050">
              <a:solidFill>
                <a:srgbClr val="64BCD9"/>
              </a:solidFill>
              <a:headEnd type="none" w="med" len="med"/>
              <a:tailEnd type="none"/>
            </a:ln>
            <a:effectLst/>
          </p:spPr>
          <p:style>
            <a:lnRef idx="2">
              <a:schemeClr val="accent1"/>
            </a:lnRef>
            <a:fillRef idx="0">
              <a:schemeClr val="accent1"/>
            </a:fillRef>
            <a:effectRef idx="1">
              <a:schemeClr val="accent1"/>
            </a:effectRef>
            <a:fontRef idx="minor">
              <a:schemeClr val="tx1"/>
            </a:fontRef>
          </p:style>
        </p:cxnSp>
        <p:pic>
          <p:nvPicPr>
            <p:cNvPr id="20" name="Image 5">
              <a:extLst>
                <a:ext uri="{FF2B5EF4-FFF2-40B4-BE49-F238E27FC236}">
                  <a16:creationId xmlns:a16="http://schemas.microsoft.com/office/drawing/2014/main" id="{A7F535A5-C42F-4201-8746-47AE60461A24}"/>
                </a:ext>
              </a:extLst>
            </p:cNvPr>
            <p:cNvPicPr>
              <a:picLocks noChangeAspect="1"/>
            </p:cNvPicPr>
            <p:nvPr/>
          </p:nvPicPr>
          <p:blipFill>
            <a:blip r:embed="rId4"/>
            <a:stretch/>
          </p:blipFill>
          <p:spPr bwMode="auto">
            <a:xfrm>
              <a:off x="10370249" y="4405821"/>
              <a:ext cx="1083058" cy="576064"/>
            </a:xfrm>
            <a:prstGeom prst="rect">
              <a:avLst/>
            </a:prstGeom>
          </p:spPr>
        </p:pic>
        <p:pic>
          <p:nvPicPr>
            <p:cNvPr id="21" name="Picture 7" descr="CEA_logo_quadri-sur-fond-rouge">
              <a:extLst>
                <a:ext uri="{FF2B5EF4-FFF2-40B4-BE49-F238E27FC236}">
                  <a16:creationId xmlns:a16="http://schemas.microsoft.com/office/drawing/2014/main" id="{299A170A-9DBB-49DD-B87C-EBCE776ACA76}"/>
                </a:ext>
              </a:extLst>
            </p:cNvPr>
            <p:cNvPicPr>
              <a:picLocks noChangeAspect="1" noChangeArrowheads="1"/>
            </p:cNvPicPr>
            <p:nvPr/>
          </p:nvPicPr>
          <p:blipFill>
            <a:blip r:embed="rId5"/>
            <a:stretch/>
          </p:blipFill>
          <p:spPr bwMode="auto">
            <a:xfrm>
              <a:off x="10607977" y="3946118"/>
              <a:ext cx="571610" cy="466653"/>
            </a:xfrm>
            <a:prstGeom prst="rect">
              <a:avLst/>
            </a:prstGeom>
            <a:noFill/>
          </p:spPr>
        </p:pic>
        <p:sp>
          <p:nvSpPr>
            <p:cNvPr id="23" name="Rectangle 22">
              <a:extLst>
                <a:ext uri="{FF2B5EF4-FFF2-40B4-BE49-F238E27FC236}">
                  <a16:creationId xmlns:a16="http://schemas.microsoft.com/office/drawing/2014/main" id="{AB72D363-1204-4384-9DAE-4C34636C7E68}"/>
                </a:ext>
              </a:extLst>
            </p:cNvPr>
            <p:cNvSpPr/>
            <p:nvPr/>
          </p:nvSpPr>
          <p:spPr bwMode="auto">
            <a:xfrm>
              <a:off x="9402957" y="3244334"/>
              <a:ext cx="1665146" cy="369332"/>
            </a:xfrm>
            <a:prstGeom prst="rect">
              <a:avLst/>
            </a:prstGeom>
          </p:spPr>
          <p:txBody>
            <a:bodyPr wrap="square">
              <a:spAutoFit/>
            </a:bodyPr>
            <a:lstStyle/>
            <a:p>
              <a:pPr>
                <a:spcBef>
                  <a:spcPts val="1200"/>
                </a:spcBef>
                <a:buClr>
                  <a:schemeClr val="tx2"/>
                </a:buClr>
                <a:buSzPct val="90000"/>
                <a:tabLst>
                  <a:tab pos="360363" algn="l"/>
                </a:tabLst>
              </a:pPr>
              <a:r>
                <a:rPr lang="en-US" b="1" dirty="0">
                  <a:solidFill>
                    <a:srgbClr val="00AFE6"/>
                  </a:solidFill>
                  <a:latin typeface="+mj-lt"/>
                  <a:ea typeface="+mj-ea"/>
                  <a:cs typeface="+mj-cs"/>
                </a:rPr>
                <a:t>Margin</a:t>
              </a:r>
            </a:p>
          </p:txBody>
        </p:sp>
      </p:grpSp>
      <p:sp>
        <p:nvSpPr>
          <p:cNvPr id="24" name="TextBox 23">
            <a:extLst>
              <a:ext uri="{FF2B5EF4-FFF2-40B4-BE49-F238E27FC236}">
                <a16:creationId xmlns:a16="http://schemas.microsoft.com/office/drawing/2014/main" id="{F66BF255-1214-4820-864C-2C8FB3EA52F7}"/>
              </a:ext>
            </a:extLst>
          </p:cNvPr>
          <p:cNvSpPr txBox="1"/>
          <p:nvPr/>
        </p:nvSpPr>
        <p:spPr bwMode="auto">
          <a:xfrm>
            <a:off x="551384" y="1672816"/>
            <a:ext cx="5617694" cy="1000274"/>
          </a:xfrm>
          <a:prstGeom prst="rect">
            <a:avLst/>
          </a:prstGeom>
          <a:noFill/>
          <a:ln w="19050">
            <a:noFill/>
          </a:ln>
        </p:spPr>
        <p:txBody>
          <a:bodyPr wrap="square" rtlCol="0">
            <a:spAutoFit/>
          </a:bodyPr>
          <a:lstStyle/>
          <a:p>
            <a:pPr>
              <a:spcBef>
                <a:spcPts val="600"/>
              </a:spcBef>
              <a:buClr>
                <a:schemeClr val="bg2"/>
              </a:buClr>
              <a:buSzPct val="90000"/>
              <a:tabLst>
                <a:tab pos="358775" algn="l"/>
              </a:tabLst>
            </a:pPr>
            <a:r>
              <a:rPr lang="en-US" dirty="0"/>
              <a:t>To ensure He-II conditions over the 13.5 m length of the D2 Coldmass:</a:t>
            </a:r>
          </a:p>
          <a:p>
            <a:pPr marL="371475" indent="-371475">
              <a:spcBef>
                <a:spcPts val="600"/>
              </a:spcBef>
              <a:buClr>
                <a:schemeClr val="bg2"/>
              </a:buClr>
              <a:buSzPct val="90000"/>
              <a:buFont typeface="Wingdings" panose="05000000000000000000" pitchFamily="2" charset="2"/>
              <a:buChar char="ð"/>
              <a:tabLst>
                <a:tab pos="358775" algn="l"/>
              </a:tabLst>
            </a:pPr>
            <a:r>
              <a:rPr lang="en-US" dirty="0"/>
              <a:t>Min. 207 cm² He-II cross section to transfer heat.</a:t>
            </a:r>
          </a:p>
        </p:txBody>
      </p:sp>
      <p:sp>
        <p:nvSpPr>
          <p:cNvPr id="27" name="TextBox 26">
            <a:extLst>
              <a:ext uri="{FF2B5EF4-FFF2-40B4-BE49-F238E27FC236}">
                <a16:creationId xmlns:a16="http://schemas.microsoft.com/office/drawing/2014/main" id="{365432EF-7B2B-4B6C-948C-88F53B9884DE}"/>
              </a:ext>
            </a:extLst>
          </p:cNvPr>
          <p:cNvSpPr txBox="1"/>
          <p:nvPr/>
        </p:nvSpPr>
        <p:spPr>
          <a:xfrm>
            <a:off x="3839183" y="778044"/>
            <a:ext cx="6096000" cy="369332"/>
          </a:xfrm>
          <a:prstGeom prst="rect">
            <a:avLst/>
          </a:prstGeom>
          <a:noFill/>
        </p:spPr>
        <p:txBody>
          <a:bodyPr wrap="square">
            <a:spAutoFit/>
          </a:bodyPr>
          <a:lstStyle/>
          <a:p>
            <a:r>
              <a:rPr lang="en-US" sz="1800" dirty="0"/>
              <a:t>Two limitations to 1.9 K cooling capacity</a:t>
            </a:r>
            <a:endParaRPr lang="en-GB" dirty="0"/>
          </a:p>
        </p:txBody>
      </p:sp>
      <p:sp>
        <p:nvSpPr>
          <p:cNvPr id="28" name="Rectangle: Rounded Corners 27">
            <a:extLst>
              <a:ext uri="{FF2B5EF4-FFF2-40B4-BE49-F238E27FC236}">
                <a16:creationId xmlns:a16="http://schemas.microsoft.com/office/drawing/2014/main" id="{08F2C5E6-2EF4-4010-A05F-CEB02E41DC34}"/>
              </a:ext>
            </a:extLst>
          </p:cNvPr>
          <p:cNvSpPr/>
          <p:nvPr/>
        </p:nvSpPr>
        <p:spPr>
          <a:xfrm rot="20567869">
            <a:off x="529394" y="2937436"/>
            <a:ext cx="1640085" cy="733191"/>
          </a:xfrm>
          <a:prstGeom prst="roundRect">
            <a:avLst>
              <a:gd name="adj" fmla="val 13185"/>
            </a:avLst>
          </a:prstGeom>
          <a:solidFill>
            <a:srgbClr val="FFFFCD"/>
          </a:solidFill>
          <a:ln w="12700">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chemeClr val="bg2"/>
                </a:solidFill>
              </a:rPr>
              <a:t>He-II Cross-section is most limiting</a:t>
            </a:r>
            <a:endParaRPr lang="en-GB" sz="1600" dirty="0">
              <a:solidFill>
                <a:schemeClr val="bg2"/>
              </a:solidFill>
            </a:endParaRPr>
          </a:p>
        </p:txBody>
      </p:sp>
      <p:sp>
        <p:nvSpPr>
          <p:cNvPr id="25" name="Footer Placeholder 2">
            <a:extLst>
              <a:ext uri="{FF2B5EF4-FFF2-40B4-BE49-F238E27FC236}">
                <a16:creationId xmlns:a16="http://schemas.microsoft.com/office/drawing/2014/main" id="{2B94AC55-66C6-4691-8A93-134CBFD6BE81}"/>
              </a:ext>
            </a:extLst>
          </p:cNvPr>
          <p:cNvSpPr>
            <a:spLocks noGrp="1"/>
          </p:cNvSpPr>
          <p:nvPr>
            <p:ph type="ftr" sz="quarter" idx="3"/>
          </p:nvPr>
        </p:nvSpPr>
        <p:spPr>
          <a:xfrm>
            <a:off x="1871532" y="6453336"/>
            <a:ext cx="9121013" cy="248544"/>
          </a:xfrm>
        </p:spPr>
        <p:txBody>
          <a:bodyPr/>
          <a:lstStyle/>
          <a:p>
            <a:pPr algn="l">
              <a:tabLst>
                <a:tab pos="2600325" algn="l"/>
                <a:tab pos="5381625" algn="l"/>
              </a:tabLst>
            </a:pPr>
            <a:r>
              <a:rPr lang="nl-NL" dirty="0"/>
              <a:t>A. Lees, TE-CRG, 27/04/2021, Heat Load Review – D2 Magnet, INDICO 1019569, EDMS </a:t>
            </a:r>
            <a:r>
              <a:rPr lang="en-GB" sz="1100" dirty="0"/>
              <a:t>2563603</a:t>
            </a:r>
          </a:p>
        </p:txBody>
      </p:sp>
    </p:spTree>
    <p:extLst>
      <p:ext uri="{BB962C8B-B14F-4D97-AF65-F5344CB8AC3E}">
        <p14:creationId xmlns:p14="http://schemas.microsoft.com/office/powerpoint/2010/main" val="2313587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8C3E9D-EA89-4B88-9A81-E4E6FA595CD5}"/>
              </a:ext>
            </a:extLst>
          </p:cNvPr>
          <p:cNvSpPr>
            <a:spLocks noGrp="1"/>
          </p:cNvSpPr>
          <p:nvPr>
            <p:ph type="sldNum" sz="quarter" idx="12"/>
          </p:nvPr>
        </p:nvSpPr>
        <p:spPr/>
        <p:txBody>
          <a:bodyPr/>
          <a:lstStyle/>
          <a:p>
            <a:fld id="{BFDCA1C4-9514-7B4F-976F-D92F7E296653}" type="slidenum">
              <a:rPr lang="fr-FR" smtClean="0"/>
              <a:pPr/>
              <a:t>17</a:t>
            </a:fld>
            <a:endParaRPr lang="fr-FR"/>
          </a:p>
        </p:txBody>
      </p:sp>
      <p:sp>
        <p:nvSpPr>
          <p:cNvPr id="4" name="Title 1">
            <a:extLst>
              <a:ext uri="{FF2B5EF4-FFF2-40B4-BE49-F238E27FC236}">
                <a16:creationId xmlns:a16="http://schemas.microsoft.com/office/drawing/2014/main" id="{D42C8FC7-8683-4772-B503-6C2F839ED7D7}"/>
              </a:ext>
            </a:extLst>
          </p:cNvPr>
          <p:cNvSpPr txBox="1">
            <a:spLocks/>
          </p:cNvSpPr>
          <p:nvPr/>
        </p:nvSpPr>
        <p:spPr>
          <a:xfrm>
            <a:off x="1289466" y="193698"/>
            <a:ext cx="9613068" cy="584704"/>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3200" dirty="0"/>
              <a:t>Nominal Static Heat Loads to 1.9 K</a:t>
            </a:r>
          </a:p>
        </p:txBody>
      </p:sp>
      <p:sp>
        <p:nvSpPr>
          <p:cNvPr id="9" name="Footer Placeholder 2">
            <a:extLst>
              <a:ext uri="{FF2B5EF4-FFF2-40B4-BE49-F238E27FC236}">
                <a16:creationId xmlns:a16="http://schemas.microsoft.com/office/drawing/2014/main" id="{8A1DD607-1CB3-4253-95DF-F90FCB956A84}"/>
              </a:ext>
            </a:extLst>
          </p:cNvPr>
          <p:cNvSpPr>
            <a:spLocks noGrp="1"/>
          </p:cNvSpPr>
          <p:nvPr>
            <p:ph type="ftr" sz="quarter" idx="3"/>
          </p:nvPr>
        </p:nvSpPr>
        <p:spPr>
          <a:xfrm>
            <a:off x="1871532" y="6453336"/>
            <a:ext cx="9121013" cy="248544"/>
          </a:xfrm>
        </p:spPr>
        <p:txBody>
          <a:bodyPr/>
          <a:lstStyle/>
          <a:p>
            <a:pPr algn="l">
              <a:tabLst>
                <a:tab pos="2600325" algn="l"/>
                <a:tab pos="5381625" algn="l"/>
              </a:tabLst>
            </a:pPr>
            <a:r>
              <a:rPr lang="nl-NL" dirty="0"/>
              <a:t>A. Lees, TE-CRG, 27/04/2021, Heat Load Review – D2 Magnet, INDICO 1019569, EDMS </a:t>
            </a:r>
            <a:r>
              <a:rPr lang="en-GB" sz="1100" dirty="0"/>
              <a:t>2563603</a:t>
            </a:r>
          </a:p>
        </p:txBody>
      </p:sp>
      <p:pic>
        <p:nvPicPr>
          <p:cNvPr id="6" name="Picture 5">
            <a:extLst>
              <a:ext uri="{FF2B5EF4-FFF2-40B4-BE49-F238E27FC236}">
                <a16:creationId xmlns:a16="http://schemas.microsoft.com/office/drawing/2014/main" id="{DB0B2E3A-F24F-CCB1-00E3-9A1669A6DEFA}"/>
              </a:ext>
            </a:extLst>
          </p:cNvPr>
          <p:cNvPicPr>
            <a:picLocks noChangeAspect="1"/>
          </p:cNvPicPr>
          <p:nvPr/>
        </p:nvPicPr>
        <p:blipFill>
          <a:blip r:embed="rId2"/>
          <a:stretch>
            <a:fillRect/>
          </a:stretch>
        </p:blipFill>
        <p:spPr>
          <a:xfrm>
            <a:off x="546100" y="1807352"/>
            <a:ext cx="11099800" cy="4378545"/>
          </a:xfrm>
          <a:prstGeom prst="rect">
            <a:avLst/>
          </a:prstGeom>
        </p:spPr>
      </p:pic>
      <p:sp>
        <p:nvSpPr>
          <p:cNvPr id="7" name="Content Placeholder 2">
            <a:extLst>
              <a:ext uri="{FF2B5EF4-FFF2-40B4-BE49-F238E27FC236}">
                <a16:creationId xmlns:a16="http://schemas.microsoft.com/office/drawing/2014/main" id="{AA15ABD9-592B-D579-059C-D483314249FA}"/>
              </a:ext>
            </a:extLst>
          </p:cNvPr>
          <p:cNvSpPr txBox="1">
            <a:spLocks/>
          </p:cNvSpPr>
          <p:nvPr/>
        </p:nvSpPr>
        <p:spPr>
          <a:xfrm>
            <a:off x="604425" y="764704"/>
            <a:ext cx="11221071" cy="945900"/>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88938" lvl="2" indent="-298450">
              <a:lnSpc>
                <a:spcPct val="110000"/>
              </a:lnSpc>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Nominal</a:t>
            </a:r>
            <a:r>
              <a:rPr lang="en-GB" sz="1800" dirty="0">
                <a:solidFill>
                  <a:schemeClr val="tx1">
                    <a:lumMod val="65000"/>
                    <a:lumOff val="35000"/>
                  </a:schemeClr>
                </a:solidFill>
                <a:sym typeface="Wingdings" panose="05000000000000000000" pitchFamily="2" charset="2"/>
              </a:rPr>
              <a:t> Static heat load was presented as 30.04 W at the Heat Load Review (April 2021)</a:t>
            </a:r>
          </a:p>
          <a:p>
            <a:pPr marL="388938" lvl="2" indent="-298450">
              <a:lnSpc>
                <a:spcPct val="110000"/>
              </a:lnSpc>
              <a:buFont typeface="Wingdings" panose="05000000000000000000" pitchFamily="2" charset="2"/>
              <a:buChar char="ð"/>
            </a:pPr>
            <a:r>
              <a:rPr lang="en-GB" sz="1800" dirty="0">
                <a:solidFill>
                  <a:schemeClr val="tx1">
                    <a:lumMod val="65000"/>
                    <a:lumOff val="35000"/>
                  </a:schemeClr>
                </a:solidFill>
                <a:sym typeface="Wingdings" panose="05000000000000000000" pitchFamily="2" charset="2"/>
              </a:rPr>
              <a:t>Since this time the heat load from the Lambda Plate was reduced from 9 W to 5.25 W  Reducing the total static heat load to 26.51 W</a:t>
            </a:r>
          </a:p>
        </p:txBody>
      </p:sp>
    </p:spTree>
    <p:extLst>
      <p:ext uri="{BB962C8B-B14F-4D97-AF65-F5344CB8AC3E}">
        <p14:creationId xmlns:p14="http://schemas.microsoft.com/office/powerpoint/2010/main" val="4062306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83B09-70B7-D641-6C9F-42FAD97D5B3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08D90B2-22E9-202C-C423-A892E7A199FF}"/>
              </a:ext>
            </a:extLst>
          </p:cNvPr>
          <p:cNvSpPr>
            <a:spLocks noGrp="1"/>
          </p:cNvSpPr>
          <p:nvPr>
            <p:ph type="sldNum" sz="quarter" idx="12"/>
          </p:nvPr>
        </p:nvSpPr>
        <p:spPr/>
        <p:txBody>
          <a:bodyPr/>
          <a:lstStyle/>
          <a:p>
            <a:fld id="{BFDCA1C4-9514-7B4F-976F-D92F7E296653}" type="slidenum">
              <a:rPr lang="fr-FR" smtClean="0"/>
              <a:pPr/>
              <a:t>18</a:t>
            </a:fld>
            <a:endParaRPr lang="fr-FR"/>
          </a:p>
        </p:txBody>
      </p:sp>
      <p:graphicFrame>
        <p:nvGraphicFramePr>
          <p:cNvPr id="3" name="Chart 2">
            <a:extLst>
              <a:ext uri="{FF2B5EF4-FFF2-40B4-BE49-F238E27FC236}">
                <a16:creationId xmlns:a16="http://schemas.microsoft.com/office/drawing/2014/main" id="{6734A7A6-5F52-4812-A5BB-FA232AD796C8}"/>
              </a:ext>
            </a:extLst>
          </p:cNvPr>
          <p:cNvGraphicFramePr>
            <a:graphicFrameLocks/>
          </p:cNvGraphicFramePr>
          <p:nvPr/>
        </p:nvGraphicFramePr>
        <p:xfrm>
          <a:off x="1197428" y="1122589"/>
          <a:ext cx="9797143" cy="4612821"/>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1">
            <a:extLst>
              <a:ext uri="{FF2B5EF4-FFF2-40B4-BE49-F238E27FC236}">
                <a16:creationId xmlns:a16="http://schemas.microsoft.com/office/drawing/2014/main" id="{60703F38-042C-5EFC-4ACB-3BE5AD260D2C}"/>
              </a:ext>
            </a:extLst>
          </p:cNvPr>
          <p:cNvSpPr txBox="1">
            <a:spLocks/>
          </p:cNvSpPr>
          <p:nvPr/>
        </p:nvSpPr>
        <p:spPr>
          <a:xfrm>
            <a:off x="1289466" y="193698"/>
            <a:ext cx="9613068" cy="584704"/>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3200" dirty="0"/>
              <a:t>P V Diagram for D2 HX Pressure Relief</a:t>
            </a:r>
          </a:p>
        </p:txBody>
      </p:sp>
    </p:spTree>
    <p:extLst>
      <p:ext uri="{BB962C8B-B14F-4D97-AF65-F5344CB8AC3E}">
        <p14:creationId xmlns:p14="http://schemas.microsoft.com/office/powerpoint/2010/main" val="3423637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C4AC45DE-9370-0602-29B4-644ACDDA743C}"/>
              </a:ext>
            </a:extLst>
          </p:cNvPr>
          <p:cNvSpPr/>
          <p:nvPr/>
        </p:nvSpPr>
        <p:spPr>
          <a:xfrm>
            <a:off x="9771716" y="3130280"/>
            <a:ext cx="642055" cy="295002"/>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9" name="Rectangle 28">
            <a:extLst>
              <a:ext uri="{FF2B5EF4-FFF2-40B4-BE49-F238E27FC236}">
                <a16:creationId xmlns:a16="http://schemas.microsoft.com/office/drawing/2014/main" id="{C2AC622F-E569-C4EC-5DD0-67CB2FB47052}"/>
              </a:ext>
            </a:extLst>
          </p:cNvPr>
          <p:cNvSpPr/>
          <p:nvPr/>
        </p:nvSpPr>
        <p:spPr>
          <a:xfrm>
            <a:off x="10410691" y="2815841"/>
            <a:ext cx="867158" cy="611459"/>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30" name="Rectangle 29">
            <a:extLst>
              <a:ext uri="{FF2B5EF4-FFF2-40B4-BE49-F238E27FC236}">
                <a16:creationId xmlns:a16="http://schemas.microsoft.com/office/drawing/2014/main" id="{4113D271-5B98-3516-7478-43B34C74CC4A}"/>
              </a:ext>
            </a:extLst>
          </p:cNvPr>
          <p:cNvSpPr/>
          <p:nvPr/>
        </p:nvSpPr>
        <p:spPr>
          <a:xfrm>
            <a:off x="10410691" y="2532852"/>
            <a:ext cx="867158" cy="302404"/>
          </a:xfrm>
          <a:prstGeom prst="rect">
            <a:avLst/>
          </a:prstGeom>
          <a:solidFill>
            <a:srgbClr val="E5F4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 name="Title 1">
            <a:extLst>
              <a:ext uri="{FF2B5EF4-FFF2-40B4-BE49-F238E27FC236}">
                <a16:creationId xmlns:a16="http://schemas.microsoft.com/office/drawing/2014/main" id="{2C93634D-00D7-427A-AC3F-DAED938E01E7}"/>
              </a:ext>
            </a:extLst>
          </p:cNvPr>
          <p:cNvSpPr>
            <a:spLocks noGrp="1"/>
          </p:cNvSpPr>
          <p:nvPr>
            <p:ph type="title"/>
          </p:nvPr>
        </p:nvSpPr>
        <p:spPr/>
        <p:txBody>
          <a:bodyPr/>
          <a:lstStyle/>
          <a:p>
            <a:r>
              <a:rPr lang="en-US" dirty="0"/>
              <a:t>D2 Magnet 1.9 K Cooling Configuration</a:t>
            </a:r>
            <a:endParaRPr lang="en-GB" dirty="0"/>
          </a:p>
        </p:txBody>
      </p:sp>
      <p:grpSp>
        <p:nvGrpSpPr>
          <p:cNvPr id="6" name="Group 5">
            <a:extLst>
              <a:ext uri="{FF2B5EF4-FFF2-40B4-BE49-F238E27FC236}">
                <a16:creationId xmlns:a16="http://schemas.microsoft.com/office/drawing/2014/main" id="{B2BEDEF7-4EC0-49A5-8DD0-F972CE1A3294}"/>
              </a:ext>
            </a:extLst>
          </p:cNvPr>
          <p:cNvGrpSpPr/>
          <p:nvPr/>
        </p:nvGrpSpPr>
        <p:grpSpPr>
          <a:xfrm>
            <a:off x="5301022" y="3227495"/>
            <a:ext cx="6567535" cy="1917044"/>
            <a:chOff x="328404" y="818843"/>
            <a:chExt cx="4925651" cy="1437783"/>
          </a:xfrm>
        </p:grpSpPr>
        <p:sp>
          <p:nvSpPr>
            <p:cNvPr id="7" name="Rectangle 6">
              <a:extLst>
                <a:ext uri="{FF2B5EF4-FFF2-40B4-BE49-F238E27FC236}">
                  <a16:creationId xmlns:a16="http://schemas.microsoft.com/office/drawing/2014/main" id="{F37DA2B6-37D3-443F-9DEC-CE3469D711D4}"/>
                </a:ext>
              </a:extLst>
            </p:cNvPr>
            <p:cNvSpPr/>
            <p:nvPr/>
          </p:nvSpPr>
          <p:spPr>
            <a:xfrm>
              <a:off x="328404" y="1722257"/>
              <a:ext cx="382706" cy="362850"/>
            </a:xfrm>
            <a:prstGeom prst="rect">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8" name="Rectangle 7">
              <a:extLst>
                <a:ext uri="{FF2B5EF4-FFF2-40B4-BE49-F238E27FC236}">
                  <a16:creationId xmlns:a16="http://schemas.microsoft.com/office/drawing/2014/main" id="{C52F4F93-C2DA-44C4-B33A-84A1A2A84CC7}"/>
                </a:ext>
              </a:extLst>
            </p:cNvPr>
            <p:cNvSpPr/>
            <p:nvPr/>
          </p:nvSpPr>
          <p:spPr>
            <a:xfrm>
              <a:off x="328404" y="1577877"/>
              <a:ext cx="382706" cy="504559"/>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9" name="Rectangle 8">
              <a:extLst>
                <a:ext uri="{FF2B5EF4-FFF2-40B4-BE49-F238E27FC236}">
                  <a16:creationId xmlns:a16="http://schemas.microsoft.com/office/drawing/2014/main" id="{0F657F18-C075-4297-8FE8-4633CA4A2AC4}"/>
                </a:ext>
              </a:extLst>
            </p:cNvPr>
            <p:cNvSpPr/>
            <p:nvPr/>
          </p:nvSpPr>
          <p:spPr>
            <a:xfrm>
              <a:off x="994837" y="1536626"/>
              <a:ext cx="3816187" cy="720000"/>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0" name="Rectangle 9">
              <a:extLst>
                <a:ext uri="{FF2B5EF4-FFF2-40B4-BE49-F238E27FC236}">
                  <a16:creationId xmlns:a16="http://schemas.microsoft.com/office/drawing/2014/main" id="{983E989E-CF58-4B7D-BB93-2B74105BCD58}"/>
                </a:ext>
              </a:extLst>
            </p:cNvPr>
            <p:cNvSpPr/>
            <p:nvPr/>
          </p:nvSpPr>
          <p:spPr>
            <a:xfrm>
              <a:off x="4811025" y="1639754"/>
              <a:ext cx="360000" cy="82503"/>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Rectangle 10">
              <a:extLst>
                <a:ext uri="{FF2B5EF4-FFF2-40B4-BE49-F238E27FC236}">
                  <a16:creationId xmlns:a16="http://schemas.microsoft.com/office/drawing/2014/main" id="{0387B51B-BCCA-4F22-ADF0-DE91AF42228B}"/>
                </a:ext>
              </a:extLst>
            </p:cNvPr>
            <p:cNvSpPr/>
            <p:nvPr/>
          </p:nvSpPr>
          <p:spPr>
            <a:xfrm>
              <a:off x="2734055" y="1285381"/>
              <a:ext cx="2520000" cy="82503"/>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2" name="Rectangle 11">
              <a:extLst>
                <a:ext uri="{FF2B5EF4-FFF2-40B4-BE49-F238E27FC236}">
                  <a16:creationId xmlns:a16="http://schemas.microsoft.com/office/drawing/2014/main" id="{8C89927D-F734-4B77-9539-82392DC384F5}"/>
                </a:ext>
              </a:extLst>
            </p:cNvPr>
            <p:cNvSpPr/>
            <p:nvPr/>
          </p:nvSpPr>
          <p:spPr>
            <a:xfrm rot="16200000">
              <a:off x="5032803" y="1501005"/>
              <a:ext cx="360000" cy="82503"/>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3" name="Rectangle 12">
              <a:extLst>
                <a:ext uri="{FF2B5EF4-FFF2-40B4-BE49-F238E27FC236}">
                  <a16:creationId xmlns:a16="http://schemas.microsoft.com/office/drawing/2014/main" id="{4D1176E6-D5DD-4DAE-B7B6-EFEE3FD7CFB6}"/>
                </a:ext>
              </a:extLst>
            </p:cNvPr>
            <p:cNvSpPr/>
            <p:nvPr/>
          </p:nvSpPr>
          <p:spPr>
            <a:xfrm>
              <a:off x="2734055" y="818843"/>
              <a:ext cx="900000" cy="82503"/>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4" name="Rectangle 13">
              <a:extLst>
                <a:ext uri="{FF2B5EF4-FFF2-40B4-BE49-F238E27FC236}">
                  <a16:creationId xmlns:a16="http://schemas.microsoft.com/office/drawing/2014/main" id="{BB8B2CB7-8B3B-4514-BE66-A09047DA87E7}"/>
                </a:ext>
              </a:extLst>
            </p:cNvPr>
            <p:cNvSpPr/>
            <p:nvPr/>
          </p:nvSpPr>
          <p:spPr>
            <a:xfrm rot="16200000">
              <a:off x="2505307" y="1047592"/>
              <a:ext cx="540000" cy="82503"/>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5" name="Rectangle 14">
              <a:extLst>
                <a:ext uri="{FF2B5EF4-FFF2-40B4-BE49-F238E27FC236}">
                  <a16:creationId xmlns:a16="http://schemas.microsoft.com/office/drawing/2014/main" id="{A2BB67BE-CD5F-47DF-A290-F482499D906C}"/>
                </a:ext>
              </a:extLst>
            </p:cNvPr>
            <p:cNvSpPr/>
            <p:nvPr/>
          </p:nvSpPr>
          <p:spPr>
            <a:xfrm>
              <a:off x="711110" y="1737540"/>
              <a:ext cx="304812" cy="326942"/>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6" name="Rectangle: Rounded Corners 15">
              <a:extLst>
                <a:ext uri="{FF2B5EF4-FFF2-40B4-BE49-F238E27FC236}">
                  <a16:creationId xmlns:a16="http://schemas.microsoft.com/office/drawing/2014/main" id="{9D1FF5EE-43E3-454D-8AFB-B830BDCB949B}"/>
                </a:ext>
              </a:extLst>
            </p:cNvPr>
            <p:cNvSpPr/>
            <p:nvPr/>
          </p:nvSpPr>
          <p:spPr>
            <a:xfrm>
              <a:off x="593623" y="1772270"/>
              <a:ext cx="422286" cy="36000"/>
            </a:xfrm>
            <a:prstGeom prst="roundRect">
              <a:avLst>
                <a:gd name="adj" fmla="val 50000"/>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7" name="Rectangle: Rounded Corners 16">
              <a:extLst>
                <a:ext uri="{FF2B5EF4-FFF2-40B4-BE49-F238E27FC236}">
                  <a16:creationId xmlns:a16="http://schemas.microsoft.com/office/drawing/2014/main" id="{E1BC5054-541A-4A03-A248-F070C4C6D58C}"/>
                </a:ext>
              </a:extLst>
            </p:cNvPr>
            <p:cNvSpPr/>
            <p:nvPr/>
          </p:nvSpPr>
          <p:spPr>
            <a:xfrm>
              <a:off x="590807" y="1823614"/>
              <a:ext cx="422286" cy="36000"/>
            </a:xfrm>
            <a:prstGeom prst="roundRect">
              <a:avLst>
                <a:gd name="adj" fmla="val 50000"/>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8" name="Rectangle: Rounded Corners 17">
              <a:extLst>
                <a:ext uri="{FF2B5EF4-FFF2-40B4-BE49-F238E27FC236}">
                  <a16:creationId xmlns:a16="http://schemas.microsoft.com/office/drawing/2014/main" id="{DC16B0C1-AF04-41A8-9662-42B43035CBEB}"/>
                </a:ext>
              </a:extLst>
            </p:cNvPr>
            <p:cNvSpPr/>
            <p:nvPr/>
          </p:nvSpPr>
          <p:spPr>
            <a:xfrm>
              <a:off x="593623" y="1944302"/>
              <a:ext cx="422286" cy="36000"/>
            </a:xfrm>
            <a:prstGeom prst="roundRect">
              <a:avLst>
                <a:gd name="adj" fmla="val 50000"/>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9" name="Rectangle: Rounded Corners 18">
              <a:extLst>
                <a:ext uri="{FF2B5EF4-FFF2-40B4-BE49-F238E27FC236}">
                  <a16:creationId xmlns:a16="http://schemas.microsoft.com/office/drawing/2014/main" id="{067A022F-42AA-45CB-92A4-245826E402DF}"/>
                </a:ext>
              </a:extLst>
            </p:cNvPr>
            <p:cNvSpPr/>
            <p:nvPr/>
          </p:nvSpPr>
          <p:spPr>
            <a:xfrm>
              <a:off x="590807" y="1995646"/>
              <a:ext cx="422286" cy="36000"/>
            </a:xfrm>
            <a:prstGeom prst="roundRect">
              <a:avLst>
                <a:gd name="adj" fmla="val 50000"/>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grpSp>
      <mc:AlternateContent xmlns:mc="http://schemas.openxmlformats.org/markup-compatibility/2006">
        <mc:Choice xmlns:a14="http://schemas.microsoft.com/office/drawing/2010/main" Requires="a14">
          <p:sp>
            <p:nvSpPr>
              <p:cNvPr id="35" name="TextBox 34">
                <a:extLst>
                  <a:ext uri="{FF2B5EF4-FFF2-40B4-BE49-F238E27FC236}">
                    <a16:creationId xmlns:a16="http://schemas.microsoft.com/office/drawing/2014/main" id="{2BDAE0E9-3E18-4E1A-94C9-665C20D6C9E5}"/>
                  </a:ext>
                </a:extLst>
              </p:cNvPr>
              <p:cNvSpPr txBox="1"/>
              <p:nvPr/>
            </p:nvSpPr>
            <p:spPr>
              <a:xfrm>
                <a:off x="9983037" y="3081651"/>
                <a:ext cx="447879"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𝑄</m:t>
                          </m:r>
                        </m:e>
                        <m:sub>
                          <m:r>
                            <a:rPr lang="en-US" sz="1600" i="1">
                              <a:latin typeface="Cambria Math" panose="02040503050406030204" pitchFamily="18" charset="0"/>
                            </a:rPr>
                            <m:t>𝐼</m:t>
                          </m:r>
                        </m:sub>
                      </m:sSub>
                    </m:oMath>
                  </m:oMathPara>
                </a14:m>
                <a:endParaRPr lang="en-GB" sz="1600" dirty="0"/>
              </a:p>
            </p:txBody>
          </p:sp>
        </mc:Choice>
        <mc:Fallback>
          <p:sp>
            <p:nvSpPr>
              <p:cNvPr id="35" name="TextBox 34">
                <a:extLst>
                  <a:ext uri="{FF2B5EF4-FFF2-40B4-BE49-F238E27FC236}">
                    <a16:creationId xmlns:a16="http://schemas.microsoft.com/office/drawing/2014/main" id="{2BDAE0E9-3E18-4E1A-94C9-665C20D6C9E5}"/>
                  </a:ext>
                </a:extLst>
              </p:cNvPr>
              <p:cNvSpPr txBox="1">
                <a:spLocks noRot="1" noChangeAspect="1" noMove="1" noResize="1" noEditPoints="1" noAdjustHandles="1" noChangeArrowheads="1" noChangeShapeType="1" noTextEdit="1"/>
              </p:cNvSpPr>
              <p:nvPr/>
            </p:nvSpPr>
            <p:spPr>
              <a:xfrm>
                <a:off x="9983037" y="3081651"/>
                <a:ext cx="447879" cy="338554"/>
              </a:xfrm>
              <a:prstGeom prst="rect">
                <a:avLst/>
              </a:prstGeom>
              <a:blipFill>
                <a:blip r:embed="rId2"/>
                <a:stretch>
                  <a:fillRect b="-9091"/>
                </a:stretch>
              </a:blipFill>
            </p:spPr>
            <p:txBody>
              <a:bodyPr/>
              <a:lstStyle/>
              <a:p>
                <a:r>
                  <a:rPr lang="en-GB">
                    <a:noFill/>
                  </a:rPr>
                  <a:t> </a:t>
                </a:r>
              </a:p>
            </p:txBody>
          </p:sp>
        </mc:Fallback>
      </mc:AlternateContent>
      <p:cxnSp>
        <p:nvCxnSpPr>
          <p:cNvPr id="36" name="Straight Arrow Connector 35">
            <a:extLst>
              <a:ext uri="{FF2B5EF4-FFF2-40B4-BE49-F238E27FC236}">
                <a16:creationId xmlns:a16="http://schemas.microsoft.com/office/drawing/2014/main" id="{1E4537C5-DBD9-4659-BF56-FEF35BE4FEF0}"/>
              </a:ext>
            </a:extLst>
          </p:cNvPr>
          <p:cNvCxnSpPr>
            <a:cxnSpLocks/>
          </p:cNvCxnSpPr>
          <p:nvPr/>
        </p:nvCxnSpPr>
        <p:spPr>
          <a:xfrm flipH="1">
            <a:off x="9749187" y="3282496"/>
            <a:ext cx="314820"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49" name="Freeform: Shape 48">
            <a:extLst>
              <a:ext uri="{FF2B5EF4-FFF2-40B4-BE49-F238E27FC236}">
                <a16:creationId xmlns:a16="http://schemas.microsoft.com/office/drawing/2014/main" id="{609D91C6-1D97-4570-8CAE-910540B2E639}"/>
              </a:ext>
            </a:extLst>
          </p:cNvPr>
          <p:cNvSpPr/>
          <p:nvPr/>
        </p:nvSpPr>
        <p:spPr>
          <a:xfrm>
            <a:off x="5533389" y="4968227"/>
            <a:ext cx="691534" cy="493967"/>
          </a:xfrm>
          <a:custGeom>
            <a:avLst/>
            <a:gdLst>
              <a:gd name="connsiteX0" fmla="*/ 0 w 603217"/>
              <a:gd name="connsiteY0" fmla="*/ 1220796 h 1220796"/>
              <a:gd name="connsiteX1" fmla="*/ 253734 w 603217"/>
              <a:gd name="connsiteY1" fmla="*/ 426082 h 1220796"/>
              <a:gd name="connsiteX2" fmla="*/ 603217 w 603217"/>
              <a:gd name="connsiteY2" fmla="*/ 0 h 1220796"/>
            </a:gdLst>
            <a:ahLst/>
            <a:cxnLst>
              <a:cxn ang="0">
                <a:pos x="connsiteX0" y="connsiteY0"/>
              </a:cxn>
              <a:cxn ang="0">
                <a:pos x="connsiteX1" y="connsiteY1"/>
              </a:cxn>
              <a:cxn ang="0">
                <a:pos x="connsiteX2" y="connsiteY2"/>
              </a:cxn>
            </a:cxnLst>
            <a:rect l="l" t="t" r="r" b="b"/>
            <a:pathLst>
              <a:path w="603217" h="1220796">
                <a:moveTo>
                  <a:pt x="0" y="1220796"/>
                </a:moveTo>
                <a:cubicBezTo>
                  <a:pt x="76599" y="925172"/>
                  <a:pt x="153198" y="629548"/>
                  <a:pt x="253734" y="426082"/>
                </a:cubicBezTo>
                <a:cubicBezTo>
                  <a:pt x="354270" y="222616"/>
                  <a:pt x="478743" y="111308"/>
                  <a:pt x="603217" y="0"/>
                </a:cubicBezTo>
              </a:path>
            </a:pathLst>
          </a:custGeom>
          <a:noFill/>
          <a:ln>
            <a:solidFill>
              <a:srgbClr val="002060"/>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mc:AlternateContent xmlns:mc="http://schemas.openxmlformats.org/markup-compatibility/2006">
        <mc:Choice xmlns:a14="http://schemas.microsoft.com/office/drawing/2010/main" Requires="a14">
          <p:sp>
            <p:nvSpPr>
              <p:cNvPr id="50" name="TextBox 49">
                <a:extLst>
                  <a:ext uri="{FF2B5EF4-FFF2-40B4-BE49-F238E27FC236}">
                    <a16:creationId xmlns:a16="http://schemas.microsoft.com/office/drawing/2014/main" id="{0ACAE33D-1FC2-4DC6-A889-2F65F94CDBBD}"/>
                  </a:ext>
                </a:extLst>
              </p:cNvPr>
              <p:cNvSpPr txBox="1"/>
              <p:nvPr/>
            </p:nvSpPr>
            <p:spPr>
              <a:xfrm>
                <a:off x="4867342" y="5470829"/>
                <a:ext cx="1355563"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tx1">
                                  <a:lumMod val="75000"/>
                                  <a:lumOff val="25000"/>
                                </a:schemeClr>
                              </a:solidFill>
                              <a:latin typeface="Cambria Math" panose="02040503050406030204" pitchFamily="18" charset="0"/>
                            </a:rPr>
                          </m:ctrlPr>
                        </m:sSubPr>
                        <m:e>
                          <m:r>
                            <a:rPr lang="en-US" sz="1200" i="1">
                              <a:solidFill>
                                <a:schemeClr val="tx1">
                                  <a:lumMod val="75000"/>
                                  <a:lumOff val="25000"/>
                                </a:schemeClr>
                              </a:solidFill>
                              <a:latin typeface="Cambria Math" panose="02040503050406030204" pitchFamily="18" charset="0"/>
                            </a:rPr>
                            <m:t>𝑇</m:t>
                          </m:r>
                        </m:e>
                        <m:sub>
                          <m:r>
                            <a:rPr lang="en-US" sz="1200" i="1">
                              <a:solidFill>
                                <a:schemeClr val="tx1">
                                  <a:lumMod val="75000"/>
                                  <a:lumOff val="25000"/>
                                </a:schemeClr>
                              </a:solidFill>
                              <a:latin typeface="Cambria Math" panose="02040503050406030204" pitchFamily="18" charset="0"/>
                            </a:rPr>
                            <m:t>0</m:t>
                          </m:r>
                        </m:sub>
                      </m:sSub>
                      <m:r>
                        <a:rPr lang="en-US" sz="1200" i="1">
                          <a:solidFill>
                            <a:schemeClr val="tx1">
                              <a:lumMod val="75000"/>
                              <a:lumOff val="25000"/>
                            </a:schemeClr>
                          </a:solidFill>
                          <a:latin typeface="Cambria Math" panose="02040503050406030204" pitchFamily="18" charset="0"/>
                        </a:rPr>
                        <m:t>=</m:t>
                      </m:r>
                      <m:sSub>
                        <m:sSubPr>
                          <m:ctrlPr>
                            <a:rPr lang="en-US" sz="1200" i="1">
                              <a:solidFill>
                                <a:schemeClr val="tx1">
                                  <a:lumMod val="75000"/>
                                  <a:lumOff val="25000"/>
                                </a:schemeClr>
                              </a:solidFill>
                              <a:latin typeface="Cambria Math" panose="02040503050406030204" pitchFamily="18" charset="0"/>
                            </a:rPr>
                          </m:ctrlPr>
                        </m:sSubPr>
                        <m:e>
                          <m:r>
                            <a:rPr lang="en-US" sz="1200" i="1">
                              <a:solidFill>
                                <a:schemeClr val="tx1">
                                  <a:lumMod val="75000"/>
                                  <a:lumOff val="25000"/>
                                </a:schemeClr>
                              </a:solidFill>
                              <a:latin typeface="Cambria Math" panose="02040503050406030204" pitchFamily="18" charset="0"/>
                            </a:rPr>
                            <m:t>𝑇</m:t>
                          </m:r>
                        </m:e>
                        <m:sub>
                          <m:r>
                            <a:rPr lang="en-US" sz="1200" i="1">
                              <a:solidFill>
                                <a:schemeClr val="tx1">
                                  <a:lumMod val="75000"/>
                                  <a:lumOff val="25000"/>
                                </a:schemeClr>
                              </a:solidFill>
                              <a:latin typeface="Cambria Math" panose="02040503050406030204" pitchFamily="18" charset="0"/>
                            </a:rPr>
                            <m:t>𝑠𝑎𝑡</m:t>
                          </m:r>
                        </m:sub>
                      </m:sSub>
                      <m:r>
                        <a:rPr lang="en-US" sz="1200" i="1">
                          <a:solidFill>
                            <a:schemeClr val="tx1">
                              <a:lumMod val="75000"/>
                              <a:lumOff val="25000"/>
                            </a:schemeClr>
                          </a:solidFill>
                          <a:latin typeface="Cambria Math" panose="02040503050406030204" pitchFamily="18" charset="0"/>
                        </a:rPr>
                        <m:t>+</m:t>
                      </m:r>
                      <m:sSub>
                        <m:sSubPr>
                          <m:ctrlPr>
                            <a:rPr lang="en-US" sz="1200" i="1">
                              <a:solidFill>
                                <a:schemeClr val="tx1">
                                  <a:lumMod val="75000"/>
                                  <a:lumOff val="25000"/>
                                </a:schemeClr>
                              </a:solidFill>
                              <a:latin typeface="Cambria Math" panose="02040503050406030204" pitchFamily="18" charset="0"/>
                            </a:rPr>
                          </m:ctrlPr>
                        </m:sSubPr>
                        <m:e>
                          <m:r>
                            <a:rPr lang="en-US" sz="1200" i="1">
                              <a:solidFill>
                                <a:schemeClr val="tx1">
                                  <a:lumMod val="75000"/>
                                  <a:lumOff val="25000"/>
                                </a:schemeClr>
                              </a:solidFill>
                              <a:latin typeface="Cambria Math" panose="02040503050406030204" pitchFamily="18" charset="0"/>
                              <a:ea typeface="Cambria Math" panose="02040503050406030204" pitchFamily="18" charset="0"/>
                            </a:rPr>
                            <m:t>∆</m:t>
                          </m:r>
                          <m:r>
                            <a:rPr lang="en-US" sz="1200" i="1">
                              <a:solidFill>
                                <a:schemeClr val="tx1">
                                  <a:lumMod val="75000"/>
                                  <a:lumOff val="25000"/>
                                </a:schemeClr>
                              </a:solidFill>
                              <a:latin typeface="Cambria Math" panose="02040503050406030204" pitchFamily="18" charset="0"/>
                              <a:ea typeface="Cambria Math" panose="02040503050406030204" pitchFamily="18" charset="0"/>
                            </a:rPr>
                            <m:t>𝑇</m:t>
                          </m:r>
                        </m:e>
                        <m:sub>
                          <m:r>
                            <a:rPr lang="en-US" sz="1200" i="1">
                              <a:solidFill>
                                <a:schemeClr val="tx1">
                                  <a:lumMod val="75000"/>
                                  <a:lumOff val="25000"/>
                                </a:schemeClr>
                              </a:solidFill>
                              <a:latin typeface="Cambria Math" panose="02040503050406030204" pitchFamily="18" charset="0"/>
                            </a:rPr>
                            <m:t>𝐻𝑋</m:t>
                          </m:r>
                        </m:sub>
                      </m:sSub>
                    </m:oMath>
                  </m:oMathPara>
                </a14:m>
                <a:endParaRPr lang="en-GB" sz="1200" dirty="0">
                  <a:solidFill>
                    <a:schemeClr val="tx1">
                      <a:lumMod val="75000"/>
                      <a:lumOff val="25000"/>
                    </a:schemeClr>
                  </a:solidFill>
                </a:endParaRPr>
              </a:p>
            </p:txBody>
          </p:sp>
        </mc:Choice>
        <mc:Fallback>
          <p:sp>
            <p:nvSpPr>
              <p:cNvPr id="50" name="TextBox 49">
                <a:extLst>
                  <a:ext uri="{FF2B5EF4-FFF2-40B4-BE49-F238E27FC236}">
                    <a16:creationId xmlns:a16="http://schemas.microsoft.com/office/drawing/2014/main" id="{0ACAE33D-1FC2-4DC6-A889-2F65F94CDBBD}"/>
                  </a:ext>
                </a:extLst>
              </p:cNvPr>
              <p:cNvSpPr txBox="1">
                <a:spLocks noRot="1" noChangeAspect="1" noMove="1" noResize="1" noEditPoints="1" noAdjustHandles="1" noChangeArrowheads="1" noChangeShapeType="1" noTextEdit="1"/>
              </p:cNvSpPr>
              <p:nvPr/>
            </p:nvSpPr>
            <p:spPr>
              <a:xfrm>
                <a:off x="4867342" y="5470829"/>
                <a:ext cx="1355563" cy="276999"/>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1" name="TextBox 50">
                <a:extLst>
                  <a:ext uri="{FF2B5EF4-FFF2-40B4-BE49-F238E27FC236}">
                    <a16:creationId xmlns:a16="http://schemas.microsoft.com/office/drawing/2014/main" id="{E55027EE-DA48-47D5-91F8-145C11160945}"/>
                  </a:ext>
                </a:extLst>
              </p:cNvPr>
              <p:cNvSpPr txBox="1"/>
              <p:nvPr/>
            </p:nvSpPr>
            <p:spPr>
              <a:xfrm>
                <a:off x="5070658" y="3805703"/>
                <a:ext cx="1034257" cy="27706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a:solidFill>
                                <a:srgbClr val="102E6A"/>
                              </a:solidFill>
                              <a:latin typeface="Cambria Math" panose="02040503050406030204" pitchFamily="18" charset="0"/>
                            </a:rPr>
                          </m:ctrlPr>
                        </m:sSubPr>
                        <m:e>
                          <m:r>
                            <a:rPr lang="en-US" sz="1200" i="1">
                              <a:solidFill>
                                <a:srgbClr val="102E6A"/>
                              </a:solidFill>
                              <a:latin typeface="Cambria Math" panose="02040503050406030204" pitchFamily="18" charset="0"/>
                            </a:rPr>
                            <m:t>𝑝</m:t>
                          </m:r>
                        </m:e>
                        <m:sub>
                          <m:r>
                            <a:rPr lang="en-US" sz="1200" i="1">
                              <a:solidFill>
                                <a:srgbClr val="102E6A"/>
                              </a:solidFill>
                              <a:latin typeface="Cambria Math" panose="02040503050406030204" pitchFamily="18" charset="0"/>
                            </a:rPr>
                            <m:t>𝐻𝑋</m:t>
                          </m:r>
                        </m:sub>
                      </m:sSub>
                      <m:r>
                        <a:rPr lang="en-US" sz="1200" i="1">
                          <a:solidFill>
                            <a:srgbClr val="102E6A"/>
                          </a:solidFill>
                          <a:latin typeface="Cambria Math" panose="02040503050406030204" pitchFamily="18" charset="0"/>
                        </a:rPr>
                        <m:t>; </m:t>
                      </m:r>
                      <m:sSub>
                        <m:sSubPr>
                          <m:ctrlPr>
                            <a:rPr lang="en-US" sz="1200" i="1">
                              <a:solidFill>
                                <a:srgbClr val="102E6A"/>
                              </a:solidFill>
                              <a:latin typeface="Cambria Math" panose="02040503050406030204" pitchFamily="18" charset="0"/>
                            </a:rPr>
                          </m:ctrlPr>
                        </m:sSubPr>
                        <m:e>
                          <m:r>
                            <a:rPr lang="en-US" sz="1200" i="1">
                              <a:solidFill>
                                <a:srgbClr val="102E6A"/>
                              </a:solidFill>
                              <a:latin typeface="Cambria Math" panose="02040503050406030204" pitchFamily="18" charset="0"/>
                            </a:rPr>
                            <m:t>𝑇</m:t>
                          </m:r>
                        </m:e>
                        <m:sub>
                          <m:r>
                            <a:rPr lang="en-US" sz="1200" i="1">
                              <a:solidFill>
                                <a:srgbClr val="102E6A"/>
                              </a:solidFill>
                              <a:latin typeface="Cambria Math" panose="02040503050406030204" pitchFamily="18" charset="0"/>
                            </a:rPr>
                            <m:t>𝑠𝑎𝑡</m:t>
                          </m:r>
                        </m:sub>
                      </m:sSub>
                      <m:r>
                        <a:rPr lang="en-US" sz="1200" i="1">
                          <a:solidFill>
                            <a:srgbClr val="102E6A"/>
                          </a:solidFill>
                          <a:latin typeface="Cambria Math" panose="02040503050406030204" pitchFamily="18" charset="0"/>
                        </a:rPr>
                        <m:t> </m:t>
                      </m:r>
                    </m:oMath>
                  </m:oMathPara>
                </a14:m>
                <a:br>
                  <a:rPr lang="en-US" sz="1200" i="1" dirty="0">
                    <a:solidFill>
                      <a:srgbClr val="102E6A"/>
                    </a:solidFill>
                    <a:latin typeface="Cambria Math" panose="02040503050406030204" pitchFamily="18" charset="0"/>
                  </a:rPr>
                </a:br>
                <a:endParaRPr lang="en-GB" sz="1200" dirty="0">
                  <a:solidFill>
                    <a:srgbClr val="102E6A"/>
                  </a:solidFill>
                </a:endParaRPr>
              </a:p>
            </p:txBody>
          </p:sp>
        </mc:Choice>
        <mc:Fallback>
          <p:sp>
            <p:nvSpPr>
              <p:cNvPr id="51" name="TextBox 50">
                <a:extLst>
                  <a:ext uri="{FF2B5EF4-FFF2-40B4-BE49-F238E27FC236}">
                    <a16:creationId xmlns:a16="http://schemas.microsoft.com/office/drawing/2014/main" id="{E55027EE-DA48-47D5-91F8-145C11160945}"/>
                  </a:ext>
                </a:extLst>
              </p:cNvPr>
              <p:cNvSpPr txBox="1">
                <a:spLocks noRot="1" noChangeAspect="1" noMove="1" noResize="1" noEditPoints="1" noAdjustHandles="1" noChangeArrowheads="1" noChangeShapeType="1" noTextEdit="1"/>
              </p:cNvSpPr>
              <p:nvPr/>
            </p:nvSpPr>
            <p:spPr>
              <a:xfrm>
                <a:off x="5070658" y="3805703"/>
                <a:ext cx="1034257" cy="277064"/>
              </a:xfrm>
              <a:prstGeom prst="rect">
                <a:avLst/>
              </a:prstGeom>
              <a:blipFill>
                <a:blip r:embed="rId4"/>
                <a:stretch>
                  <a:fillRect/>
                </a:stretch>
              </a:blipFill>
            </p:spPr>
            <p:txBody>
              <a:bodyPr/>
              <a:lstStyle/>
              <a:p>
                <a:r>
                  <a:rPr lang="en-GB">
                    <a:noFill/>
                  </a:rPr>
                  <a:t> </a:t>
                </a:r>
              </a:p>
            </p:txBody>
          </p:sp>
        </mc:Fallback>
      </mc:AlternateContent>
      <p:sp>
        <p:nvSpPr>
          <p:cNvPr id="52" name="Freeform: Shape 51">
            <a:extLst>
              <a:ext uri="{FF2B5EF4-FFF2-40B4-BE49-F238E27FC236}">
                <a16:creationId xmlns:a16="http://schemas.microsoft.com/office/drawing/2014/main" id="{027AAC54-5F7E-461E-8C31-E1B2F3A9BC33}"/>
              </a:ext>
            </a:extLst>
          </p:cNvPr>
          <p:cNvSpPr/>
          <p:nvPr/>
        </p:nvSpPr>
        <p:spPr>
          <a:xfrm rot="1034047" flipV="1">
            <a:off x="5501157" y="4087227"/>
            <a:ext cx="110004" cy="545836"/>
          </a:xfrm>
          <a:custGeom>
            <a:avLst/>
            <a:gdLst>
              <a:gd name="connsiteX0" fmla="*/ 0 w 603217"/>
              <a:gd name="connsiteY0" fmla="*/ 1220796 h 1220796"/>
              <a:gd name="connsiteX1" fmla="*/ 253734 w 603217"/>
              <a:gd name="connsiteY1" fmla="*/ 426082 h 1220796"/>
              <a:gd name="connsiteX2" fmla="*/ 603217 w 603217"/>
              <a:gd name="connsiteY2" fmla="*/ 0 h 1220796"/>
            </a:gdLst>
            <a:ahLst/>
            <a:cxnLst>
              <a:cxn ang="0">
                <a:pos x="connsiteX0" y="connsiteY0"/>
              </a:cxn>
              <a:cxn ang="0">
                <a:pos x="connsiteX1" y="connsiteY1"/>
              </a:cxn>
              <a:cxn ang="0">
                <a:pos x="connsiteX2" y="connsiteY2"/>
              </a:cxn>
            </a:cxnLst>
            <a:rect l="l" t="t" r="r" b="b"/>
            <a:pathLst>
              <a:path w="603217" h="1220796">
                <a:moveTo>
                  <a:pt x="0" y="1220796"/>
                </a:moveTo>
                <a:cubicBezTo>
                  <a:pt x="76599" y="925172"/>
                  <a:pt x="153198" y="629548"/>
                  <a:pt x="253734" y="426082"/>
                </a:cubicBezTo>
                <a:cubicBezTo>
                  <a:pt x="354270" y="222616"/>
                  <a:pt x="478743" y="111308"/>
                  <a:pt x="603217" y="0"/>
                </a:cubicBezTo>
              </a:path>
            </a:pathLst>
          </a:custGeom>
          <a:noFill/>
          <a:ln>
            <a:solidFill>
              <a:srgbClr val="002060"/>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mc:AlternateContent xmlns:mc="http://schemas.openxmlformats.org/markup-compatibility/2006">
        <mc:Choice xmlns:a14="http://schemas.microsoft.com/office/drawing/2010/main" Requires="a14">
          <p:sp>
            <p:nvSpPr>
              <p:cNvPr id="53" name="TextBox 52">
                <a:extLst>
                  <a:ext uri="{FF2B5EF4-FFF2-40B4-BE49-F238E27FC236}">
                    <a16:creationId xmlns:a16="http://schemas.microsoft.com/office/drawing/2014/main" id="{3A6D7272-E194-4775-BD32-FDD11118A80A}"/>
                  </a:ext>
                </a:extLst>
              </p:cNvPr>
              <p:cNvSpPr txBox="1"/>
              <p:nvPr/>
            </p:nvSpPr>
            <p:spPr>
              <a:xfrm>
                <a:off x="8245867" y="4465784"/>
                <a:ext cx="699166" cy="33861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srgbClr val="102E6A"/>
                              </a:solidFill>
                              <a:latin typeface="Cambria Math" panose="02040503050406030204" pitchFamily="18" charset="0"/>
                            </a:rPr>
                          </m:ctrlPr>
                        </m:sSubPr>
                        <m:e>
                          <m:r>
                            <a:rPr lang="en-US" sz="1600" i="1">
                              <a:solidFill>
                                <a:srgbClr val="102E6A"/>
                              </a:solidFill>
                              <a:latin typeface="Cambria Math" panose="02040503050406030204" pitchFamily="18" charset="0"/>
                            </a:rPr>
                            <m:t>𝑝</m:t>
                          </m:r>
                        </m:e>
                        <m:sub>
                          <m:r>
                            <a:rPr lang="en-US" sz="1600" i="1">
                              <a:solidFill>
                                <a:srgbClr val="102E6A"/>
                              </a:solidFill>
                              <a:latin typeface="Cambria Math" panose="02040503050406030204" pitchFamily="18" charset="0"/>
                            </a:rPr>
                            <m:t>𝑐𝑚</m:t>
                          </m:r>
                        </m:sub>
                      </m:sSub>
                    </m:oMath>
                  </m:oMathPara>
                </a14:m>
                <a:br>
                  <a:rPr lang="en-US" sz="1600" i="1" dirty="0">
                    <a:solidFill>
                      <a:srgbClr val="102E6A"/>
                    </a:solidFill>
                    <a:latin typeface="Cambria Math" panose="02040503050406030204" pitchFamily="18" charset="0"/>
                  </a:rPr>
                </a:br>
                <a:endParaRPr lang="en-GB" sz="1600" dirty="0">
                  <a:solidFill>
                    <a:srgbClr val="102E6A"/>
                  </a:solidFill>
                </a:endParaRPr>
              </a:p>
            </p:txBody>
          </p:sp>
        </mc:Choice>
        <mc:Fallback>
          <p:sp>
            <p:nvSpPr>
              <p:cNvPr id="53" name="TextBox 52">
                <a:extLst>
                  <a:ext uri="{FF2B5EF4-FFF2-40B4-BE49-F238E27FC236}">
                    <a16:creationId xmlns:a16="http://schemas.microsoft.com/office/drawing/2014/main" id="{3A6D7272-E194-4775-BD32-FDD11118A80A}"/>
                  </a:ext>
                </a:extLst>
              </p:cNvPr>
              <p:cNvSpPr txBox="1">
                <a:spLocks noRot="1" noChangeAspect="1" noMove="1" noResize="1" noEditPoints="1" noAdjustHandles="1" noChangeArrowheads="1" noChangeShapeType="1" noTextEdit="1"/>
              </p:cNvSpPr>
              <p:nvPr/>
            </p:nvSpPr>
            <p:spPr>
              <a:xfrm>
                <a:off x="8245867" y="4465784"/>
                <a:ext cx="699166" cy="338619"/>
              </a:xfrm>
              <a:prstGeom prst="rect">
                <a:avLst/>
              </a:prstGeom>
              <a:blipFill>
                <a:blip r:embed="rId5"/>
                <a:stretch>
                  <a:fillRect b="-545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4" name="TextBox 43">
                <a:extLst>
                  <a:ext uri="{FF2B5EF4-FFF2-40B4-BE49-F238E27FC236}">
                    <a16:creationId xmlns:a16="http://schemas.microsoft.com/office/drawing/2014/main" id="{1D40AF51-F22A-48E3-82EC-85F38171E1EA}"/>
                  </a:ext>
                </a:extLst>
              </p:cNvPr>
              <p:cNvSpPr txBox="1"/>
              <p:nvPr/>
            </p:nvSpPr>
            <p:spPr>
              <a:xfrm>
                <a:off x="470219" y="2956429"/>
                <a:ext cx="4318763" cy="2400657"/>
              </a:xfrm>
              <a:prstGeom prst="rect">
                <a:avLst/>
              </a:prstGeom>
              <a:noFill/>
              <a:ln>
                <a:noFill/>
              </a:ln>
            </p:spPr>
            <p:txBody>
              <a:bodyPr wrap="square" rtlCol="0">
                <a:spAutoFit/>
              </a:bodyPr>
              <a:lstStyle/>
              <a:p>
                <a:r>
                  <a:rPr lang="en-US" sz="1600" dirty="0">
                    <a:solidFill>
                      <a:schemeClr val="tx1">
                        <a:lumMod val="75000"/>
                        <a:lumOff val="25000"/>
                      </a:schemeClr>
                    </a:solidFill>
                  </a:rPr>
                  <a:t>Coldmass:</a:t>
                </a:r>
              </a:p>
              <a:p>
                <a:pPr marL="285750" indent="-196850">
                  <a:buFontTx/>
                  <a:buChar char="-"/>
                </a:pPr>
                <a:r>
                  <a:rPr lang="en-US" sz="1400" dirty="0">
                    <a:solidFill>
                      <a:schemeClr val="tx1">
                        <a:lumMod val="75000"/>
                        <a:lumOff val="25000"/>
                      </a:schemeClr>
                    </a:solidFill>
                  </a:rPr>
                  <a:t>Total Length = </a:t>
                </a:r>
                <a:r>
                  <a:rPr lang="en-US" sz="1200" i="1" dirty="0">
                    <a:latin typeface="Cambria Math" panose="02040503050406030204" pitchFamily="18" charset="0"/>
                  </a:rPr>
                  <a:t>13 m</a:t>
                </a:r>
                <a:endParaRPr lang="en-US" sz="1100" i="1" dirty="0">
                  <a:latin typeface="Cambria Math" panose="02040503050406030204" pitchFamily="18" charset="0"/>
                </a:endParaRPr>
              </a:p>
              <a:p>
                <a:pPr marL="285750" indent="-196850">
                  <a:buFontTx/>
                  <a:buChar char="-"/>
                </a:pPr>
                <a:r>
                  <a:rPr lang="en-US" sz="1400" dirty="0">
                    <a:solidFill>
                      <a:schemeClr val="tx1">
                        <a:lumMod val="75000"/>
                        <a:lumOff val="25000"/>
                      </a:schemeClr>
                    </a:solidFill>
                  </a:rPr>
                  <a:t>Coldmass X-sect area: </a:t>
                </a:r>
                <a:r>
                  <a:rPr lang="en-US" sz="1200" i="1" dirty="0">
                    <a:latin typeface="Cambria Math" panose="02040503050406030204" pitchFamily="18" charset="0"/>
                  </a:rPr>
                  <a:t>A</a:t>
                </a:r>
                <a:r>
                  <a:rPr lang="en-US" sz="1200" i="1" baseline="-25000" dirty="0">
                    <a:latin typeface="Cambria Math" panose="02040503050406030204" pitchFamily="18" charset="0"/>
                  </a:rPr>
                  <a:t>cm</a:t>
                </a:r>
                <a:r>
                  <a:rPr lang="en-US" sz="1200" i="1" dirty="0">
                    <a:latin typeface="Cambria Math" panose="02040503050406030204" pitchFamily="18" charset="0"/>
                  </a:rPr>
                  <a:t> = 0.022 m² </a:t>
                </a:r>
                <a:endParaRPr lang="en-US" sz="1400" dirty="0"/>
              </a:p>
              <a:p>
                <a:r>
                  <a:rPr lang="en-US" sz="1600" dirty="0">
                    <a:solidFill>
                      <a:schemeClr val="tx1">
                        <a:lumMod val="75000"/>
                        <a:lumOff val="25000"/>
                      </a:schemeClr>
                    </a:solidFill>
                  </a:rPr>
                  <a:t>Interlink:</a:t>
                </a:r>
              </a:p>
              <a:p>
                <a:pPr marL="285750" indent="-196850">
                  <a:buFontTx/>
                  <a:buChar char="-"/>
                </a:pPr>
                <a:r>
                  <a:rPr lang="en-US" sz="1400" dirty="0">
                    <a:solidFill>
                      <a:schemeClr val="tx1">
                        <a:lumMod val="75000"/>
                        <a:lumOff val="25000"/>
                      </a:schemeClr>
                    </a:solidFill>
                  </a:rPr>
                  <a:t>Total Length = 9.4 m</a:t>
                </a:r>
              </a:p>
              <a:p>
                <a:pPr marL="285750" indent="-196850">
                  <a:buFontTx/>
                  <a:buChar char="-"/>
                </a:pPr>
                <a:r>
                  <a:rPr lang="en-US" sz="1400" dirty="0">
                    <a:solidFill>
                      <a:schemeClr val="tx1">
                        <a:lumMod val="75000"/>
                        <a:lumOff val="25000"/>
                      </a:schemeClr>
                    </a:solidFill>
                  </a:rPr>
                  <a:t>First 7.7 m is Ø 50 mm </a:t>
                </a:r>
                <a:r>
                  <a:rPr lang="en-US" sz="1400" dirty="0">
                    <a:solidFill>
                      <a:schemeClr val="tx1">
                        <a:lumMod val="75000"/>
                        <a:lumOff val="25000"/>
                      </a:schemeClr>
                    </a:solidFill>
                    <a:sym typeface="Wingdings" panose="05000000000000000000" pitchFamily="2" charset="2"/>
                  </a:rPr>
                  <a:t> </a:t>
                </a:r>
                <a:r>
                  <a:rPr lang="en-US" sz="1200" i="1" dirty="0">
                    <a:latin typeface="Cambria Math" panose="02040503050406030204" pitchFamily="18" charset="0"/>
                    <a:sym typeface="Wingdings" panose="05000000000000000000" pitchFamily="2" charset="2"/>
                  </a:rPr>
                  <a:t>A</a:t>
                </a:r>
                <a:r>
                  <a:rPr lang="en-US" sz="1200" i="1" baseline="-25000" dirty="0">
                    <a:latin typeface="Cambria Math" panose="02040503050406030204" pitchFamily="18" charset="0"/>
                    <a:sym typeface="Wingdings" panose="05000000000000000000" pitchFamily="2" charset="2"/>
                  </a:rPr>
                  <a:t>il_1</a:t>
                </a:r>
                <a:r>
                  <a:rPr lang="en-US" sz="1200" i="1" dirty="0">
                    <a:latin typeface="Cambria Math" panose="02040503050406030204" pitchFamily="18" charset="0"/>
                    <a:sym typeface="Wingdings" panose="05000000000000000000" pitchFamily="2" charset="2"/>
                  </a:rPr>
                  <a:t> = 0.00139 m²</a:t>
                </a:r>
              </a:p>
              <a:p>
                <a:pPr marL="285750" indent="-196850">
                  <a:buFontTx/>
                  <a:buChar char="-"/>
                </a:pPr>
                <a:r>
                  <a:rPr lang="en-US" sz="1400" dirty="0">
                    <a:solidFill>
                      <a:schemeClr val="tx1">
                        <a:lumMod val="75000"/>
                        <a:lumOff val="25000"/>
                      </a:schemeClr>
                    </a:solidFill>
                    <a:sym typeface="Wingdings" panose="05000000000000000000" pitchFamily="2" charset="2"/>
                  </a:rPr>
                  <a:t>Final 1.7m is Ø 180 mm </a:t>
                </a:r>
                <a:r>
                  <a:rPr lang="en-US" sz="1400" dirty="0">
                    <a:sym typeface="Wingdings" panose="05000000000000000000" pitchFamily="2" charset="2"/>
                  </a:rPr>
                  <a:t> </a:t>
                </a:r>
                <a:r>
                  <a:rPr lang="en-US" sz="1200" i="1" dirty="0">
                    <a:latin typeface="Cambria Math" panose="02040503050406030204" pitchFamily="18" charset="0"/>
                    <a:sym typeface="Wingdings" panose="05000000000000000000" pitchFamily="2" charset="2"/>
                  </a:rPr>
                  <a:t>A</a:t>
                </a:r>
                <a:r>
                  <a:rPr lang="en-US" sz="1200" i="1" baseline="-25000" dirty="0">
                    <a:latin typeface="Cambria Math" panose="02040503050406030204" pitchFamily="18" charset="0"/>
                    <a:sym typeface="Wingdings" panose="05000000000000000000" pitchFamily="2" charset="2"/>
                  </a:rPr>
                  <a:t>il_2</a:t>
                </a:r>
                <a:r>
                  <a:rPr lang="en-US" sz="1200" i="1" dirty="0">
                    <a:latin typeface="Cambria Math" panose="02040503050406030204" pitchFamily="18" charset="0"/>
                    <a:sym typeface="Wingdings" panose="05000000000000000000" pitchFamily="2" charset="2"/>
                  </a:rPr>
                  <a:t> = 0.00249 m²</a:t>
                </a:r>
              </a:p>
              <a:p>
                <a:r>
                  <a:rPr lang="en-US" sz="1600" dirty="0">
                    <a:solidFill>
                      <a:schemeClr val="tx1">
                        <a:lumMod val="75000"/>
                        <a:lumOff val="25000"/>
                      </a:schemeClr>
                    </a:solidFill>
                  </a:rPr>
                  <a:t>Heat load:</a:t>
                </a:r>
              </a:p>
              <a:p>
                <a:r>
                  <a:rPr lang="en-US" sz="1600" i="1" dirty="0">
                    <a:latin typeface="Cambria Math" panose="02040503050406030204" pitchFamily="18" charset="0"/>
                  </a:rPr>
                  <a:t>Q</a:t>
                </a:r>
                <a:r>
                  <a:rPr lang="en-US" sz="1600" i="1" baseline="-25000" dirty="0">
                    <a:latin typeface="Cambria Math" panose="02040503050406030204" pitchFamily="18" charset="0"/>
                  </a:rPr>
                  <a:t>tot</a:t>
                </a:r>
                <a:r>
                  <a:rPr lang="en-US" sz="1600" baseline="-25000" dirty="0">
                    <a:solidFill>
                      <a:schemeClr val="tx1">
                        <a:lumMod val="75000"/>
                        <a:lumOff val="25000"/>
                      </a:schemeClr>
                    </a:solidFill>
                  </a:rPr>
                  <a:t> </a:t>
                </a:r>
                <a:r>
                  <a:rPr lang="en-US" sz="1600" dirty="0">
                    <a:solidFill>
                      <a:schemeClr val="tx1">
                        <a:lumMod val="75000"/>
                        <a:lumOff val="25000"/>
                      </a:schemeClr>
                    </a:solidFill>
                  </a:rPr>
                  <a:t>= Total static and dynamic heat load</a:t>
                </a:r>
              </a:p>
              <a:p>
                <a14:m>
                  <m:oMath xmlns:m="http://schemas.openxmlformats.org/officeDocument/2006/math">
                    <m:r>
                      <m:rPr>
                        <m:nor/>
                      </m:rPr>
                      <a:rPr lang="en-US" sz="1600" i="1" dirty="0">
                        <a:latin typeface="Cambria Math" panose="02040503050406030204" pitchFamily="18" charset="0"/>
                      </a:rPr>
                      <m:t>Q</m:t>
                    </m:r>
                    <m:r>
                      <m:rPr>
                        <m:nor/>
                      </m:rPr>
                      <a:rPr lang="en-US" sz="1600" i="1" baseline="-25000" dirty="0">
                        <a:latin typeface="Cambria Math" panose="02040503050406030204" pitchFamily="18" charset="0"/>
                      </a:rPr>
                      <m:t>I</m:t>
                    </m:r>
                    <m:r>
                      <m:rPr>
                        <m:nor/>
                      </m:rPr>
                      <a:rPr lang="en-US" sz="1600" i="1" baseline="-25000" dirty="0">
                        <a:latin typeface="Cambria Math" panose="02040503050406030204" pitchFamily="18" charset="0"/>
                      </a:rPr>
                      <m:t>  </m:t>
                    </m:r>
                  </m:oMath>
                </a14:m>
                <a:r>
                  <a:rPr lang="en-US" sz="1600" dirty="0">
                    <a:solidFill>
                      <a:schemeClr val="tx1">
                        <a:lumMod val="75000"/>
                        <a:lumOff val="25000"/>
                      </a:schemeClr>
                    </a:solidFill>
                  </a:rPr>
                  <a:t>= Static heat load from </a:t>
                </a:r>
                <a:r>
                  <a:rPr lang="en-US" sz="1600" dirty="0">
                    <a:solidFill>
                      <a:schemeClr val="tx1">
                        <a:lumMod val="75000"/>
                        <a:lumOff val="25000"/>
                      </a:schemeClr>
                    </a:solidFill>
                    <a:latin typeface="Symbol" panose="05050102010706020507" pitchFamily="18" charset="2"/>
                  </a:rPr>
                  <a:t>l</a:t>
                </a:r>
                <a:r>
                  <a:rPr lang="en-US" sz="1600" dirty="0">
                    <a:solidFill>
                      <a:schemeClr val="tx1">
                        <a:lumMod val="75000"/>
                        <a:lumOff val="25000"/>
                      </a:schemeClr>
                    </a:solidFill>
                  </a:rPr>
                  <a:t> plate and interlink</a:t>
                </a:r>
              </a:p>
            </p:txBody>
          </p:sp>
        </mc:Choice>
        <mc:Fallback>
          <p:sp>
            <p:nvSpPr>
              <p:cNvPr id="44" name="TextBox 43">
                <a:extLst>
                  <a:ext uri="{FF2B5EF4-FFF2-40B4-BE49-F238E27FC236}">
                    <a16:creationId xmlns:a16="http://schemas.microsoft.com/office/drawing/2014/main" id="{1D40AF51-F22A-48E3-82EC-85F38171E1EA}"/>
                  </a:ext>
                </a:extLst>
              </p:cNvPr>
              <p:cNvSpPr txBox="1">
                <a:spLocks noRot="1" noChangeAspect="1" noMove="1" noResize="1" noEditPoints="1" noAdjustHandles="1" noChangeArrowheads="1" noChangeShapeType="1" noTextEdit="1"/>
              </p:cNvSpPr>
              <p:nvPr/>
            </p:nvSpPr>
            <p:spPr>
              <a:xfrm>
                <a:off x="470219" y="2956429"/>
                <a:ext cx="4318763" cy="2400657"/>
              </a:xfrm>
              <a:prstGeom prst="rect">
                <a:avLst/>
              </a:prstGeom>
              <a:blipFill>
                <a:blip r:embed="rId6"/>
                <a:stretch>
                  <a:fillRect l="-705" t="-761" b="-2284"/>
                </a:stretch>
              </a:blipFill>
              <a:ln>
                <a:noFill/>
              </a:ln>
            </p:spPr>
            <p:txBody>
              <a:bodyPr/>
              <a:lstStyle/>
              <a:p>
                <a:r>
                  <a:rPr lang="en-GB">
                    <a:noFill/>
                  </a:rPr>
                  <a:t> </a:t>
                </a:r>
              </a:p>
            </p:txBody>
          </p:sp>
        </mc:Fallback>
      </mc:AlternateContent>
      <p:sp>
        <p:nvSpPr>
          <p:cNvPr id="3" name="Rectangle 2">
            <a:extLst>
              <a:ext uri="{FF2B5EF4-FFF2-40B4-BE49-F238E27FC236}">
                <a16:creationId xmlns:a16="http://schemas.microsoft.com/office/drawing/2014/main" id="{83EECBE0-8674-1935-5120-9934C1FA0D9B}"/>
              </a:ext>
            </a:extLst>
          </p:cNvPr>
          <p:cNvSpPr/>
          <p:nvPr/>
        </p:nvSpPr>
        <p:spPr>
          <a:xfrm>
            <a:off x="8752181" y="3130982"/>
            <a:ext cx="956376" cy="295002"/>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cxnSp>
        <p:nvCxnSpPr>
          <p:cNvPr id="5" name="Straight Connector 4">
            <a:extLst>
              <a:ext uri="{FF2B5EF4-FFF2-40B4-BE49-F238E27FC236}">
                <a16:creationId xmlns:a16="http://schemas.microsoft.com/office/drawing/2014/main" id="{CCDA945B-69C0-AF40-8FD7-DF2BCA17ADBA}"/>
              </a:ext>
            </a:extLst>
          </p:cNvPr>
          <p:cNvCxnSpPr>
            <a:cxnSpLocks/>
          </p:cNvCxnSpPr>
          <p:nvPr/>
        </p:nvCxnSpPr>
        <p:spPr>
          <a:xfrm>
            <a:off x="8761646" y="2722972"/>
            <a:ext cx="0" cy="344318"/>
          </a:xfrm>
          <a:prstGeom prst="line">
            <a:avLst/>
          </a:prstGeom>
          <a:ln w="12700">
            <a:solidFill>
              <a:schemeClr val="tx1">
                <a:lumMod val="75000"/>
                <a:lumOff val="2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E1EAFEF8-5441-3035-3436-E334AD76E098}"/>
              </a:ext>
            </a:extLst>
          </p:cNvPr>
          <p:cNvCxnSpPr>
            <a:cxnSpLocks/>
          </p:cNvCxnSpPr>
          <p:nvPr/>
        </p:nvCxnSpPr>
        <p:spPr>
          <a:xfrm>
            <a:off x="9707046" y="2722972"/>
            <a:ext cx="0" cy="344318"/>
          </a:xfrm>
          <a:prstGeom prst="line">
            <a:avLst/>
          </a:prstGeom>
          <a:ln w="12700">
            <a:solidFill>
              <a:schemeClr val="tx1">
                <a:lumMod val="75000"/>
                <a:lumOff val="2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706AC763-5B50-9C9B-A5FE-8761B2E5EBAF}"/>
              </a:ext>
            </a:extLst>
          </p:cNvPr>
          <p:cNvCxnSpPr>
            <a:cxnSpLocks/>
          </p:cNvCxnSpPr>
          <p:nvPr/>
        </p:nvCxnSpPr>
        <p:spPr>
          <a:xfrm>
            <a:off x="8761646" y="2815841"/>
            <a:ext cx="946911" cy="0"/>
          </a:xfrm>
          <a:prstGeom prst="line">
            <a:avLst/>
          </a:prstGeom>
          <a:ln w="12700">
            <a:solidFill>
              <a:schemeClr val="tx1">
                <a:lumMod val="75000"/>
                <a:lumOff val="25000"/>
              </a:schemeClr>
            </a:solidFill>
            <a:prstDash val="solid"/>
            <a:headEnd type="triangle"/>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8D063278-12CC-A1A0-F05C-AB9BC2E7F729}"/>
                  </a:ext>
                </a:extLst>
              </p:cNvPr>
              <p:cNvSpPr txBox="1"/>
              <p:nvPr/>
            </p:nvSpPr>
            <p:spPr>
              <a:xfrm>
                <a:off x="8950615" y="2565522"/>
                <a:ext cx="594457"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i="1" smtClean="0">
                          <a:latin typeface="Cambria Math" panose="02040503050406030204" pitchFamily="18" charset="0"/>
                        </a:rPr>
                        <m:t>1</m:t>
                      </m:r>
                      <m:r>
                        <a:rPr lang="en-US" sz="1200" b="0" i="1" smtClean="0">
                          <a:latin typeface="Cambria Math" panose="02040503050406030204" pitchFamily="18" charset="0"/>
                        </a:rPr>
                        <m:t>.7</m:t>
                      </m:r>
                      <m:r>
                        <a:rPr lang="en-US" sz="1200" i="1">
                          <a:latin typeface="Cambria Math" panose="02040503050406030204" pitchFamily="18" charset="0"/>
                        </a:rPr>
                        <m:t> </m:t>
                      </m:r>
                      <m:r>
                        <a:rPr lang="en-US" sz="1200" i="1">
                          <a:latin typeface="Cambria Math" panose="02040503050406030204" pitchFamily="18" charset="0"/>
                        </a:rPr>
                        <m:t>𝑚</m:t>
                      </m:r>
                    </m:oMath>
                  </m:oMathPara>
                </a14:m>
                <a:endParaRPr lang="en-GB" sz="1200" dirty="0"/>
              </a:p>
            </p:txBody>
          </p:sp>
        </mc:Choice>
        <mc:Fallback>
          <p:sp>
            <p:nvSpPr>
              <p:cNvPr id="26" name="TextBox 25">
                <a:extLst>
                  <a:ext uri="{FF2B5EF4-FFF2-40B4-BE49-F238E27FC236}">
                    <a16:creationId xmlns:a16="http://schemas.microsoft.com/office/drawing/2014/main" id="{8D063278-12CC-A1A0-F05C-AB9BC2E7F729}"/>
                  </a:ext>
                </a:extLst>
              </p:cNvPr>
              <p:cNvSpPr txBox="1">
                <a:spLocks noRot="1" noChangeAspect="1" noMove="1" noResize="1" noEditPoints="1" noAdjustHandles="1" noChangeArrowheads="1" noChangeShapeType="1" noTextEdit="1"/>
              </p:cNvSpPr>
              <p:nvPr/>
            </p:nvSpPr>
            <p:spPr>
              <a:xfrm>
                <a:off x="8950615" y="2565522"/>
                <a:ext cx="594457" cy="276999"/>
              </a:xfrm>
              <a:prstGeom prst="rect">
                <a:avLst/>
              </a:prstGeom>
              <a:blipFill>
                <a:blip r:embed="rId7"/>
                <a:stretch>
                  <a:fillRect/>
                </a:stretch>
              </a:blipFill>
            </p:spPr>
            <p:txBody>
              <a:bodyPr/>
              <a:lstStyle/>
              <a:p>
                <a:r>
                  <a:rPr lang="en-GB">
                    <a:noFill/>
                  </a:rPr>
                  <a:t> </a:t>
                </a:r>
              </a:p>
            </p:txBody>
          </p:sp>
        </mc:Fallback>
      </mc:AlternateContent>
      <p:grpSp>
        <p:nvGrpSpPr>
          <p:cNvPr id="114" name="Group 113">
            <a:extLst>
              <a:ext uri="{FF2B5EF4-FFF2-40B4-BE49-F238E27FC236}">
                <a16:creationId xmlns:a16="http://schemas.microsoft.com/office/drawing/2014/main" id="{95FE870F-6675-1438-8422-A52B8EB0FE40}"/>
              </a:ext>
            </a:extLst>
          </p:cNvPr>
          <p:cNvGrpSpPr/>
          <p:nvPr/>
        </p:nvGrpSpPr>
        <p:grpSpPr>
          <a:xfrm>
            <a:off x="6201241" y="5172505"/>
            <a:ext cx="5064207" cy="447050"/>
            <a:chOff x="2607688" y="3735408"/>
            <a:chExt cx="3733972" cy="447050"/>
          </a:xfrm>
        </p:grpSpPr>
        <p:cxnSp>
          <p:nvCxnSpPr>
            <p:cNvPr id="100" name="Straight Arrow Connector 99">
              <a:extLst>
                <a:ext uri="{FF2B5EF4-FFF2-40B4-BE49-F238E27FC236}">
                  <a16:creationId xmlns:a16="http://schemas.microsoft.com/office/drawing/2014/main" id="{5D66DB9E-F21A-9DC5-0A22-7F5AE0B3E559}"/>
                </a:ext>
              </a:extLst>
            </p:cNvPr>
            <p:cNvCxnSpPr>
              <a:cxnSpLocks/>
            </p:cNvCxnSpPr>
            <p:nvPr/>
          </p:nvCxnSpPr>
          <p:spPr>
            <a:xfrm flipV="1">
              <a:off x="2607688" y="3735408"/>
              <a:ext cx="0" cy="18000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1" name="Straight Arrow Connector 100">
              <a:extLst>
                <a:ext uri="{FF2B5EF4-FFF2-40B4-BE49-F238E27FC236}">
                  <a16:creationId xmlns:a16="http://schemas.microsoft.com/office/drawing/2014/main" id="{8068C522-B737-D74E-AA41-A1DF2562DC35}"/>
                </a:ext>
              </a:extLst>
            </p:cNvPr>
            <p:cNvCxnSpPr>
              <a:cxnSpLocks/>
            </p:cNvCxnSpPr>
            <p:nvPr/>
          </p:nvCxnSpPr>
          <p:spPr>
            <a:xfrm flipV="1">
              <a:off x="2984577" y="3735408"/>
              <a:ext cx="0" cy="18000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2" name="Straight Arrow Connector 101">
              <a:extLst>
                <a:ext uri="{FF2B5EF4-FFF2-40B4-BE49-F238E27FC236}">
                  <a16:creationId xmlns:a16="http://schemas.microsoft.com/office/drawing/2014/main" id="{D62340D6-324D-4C65-5EAE-CE03A516809F}"/>
                </a:ext>
              </a:extLst>
            </p:cNvPr>
            <p:cNvCxnSpPr>
              <a:cxnSpLocks/>
            </p:cNvCxnSpPr>
            <p:nvPr/>
          </p:nvCxnSpPr>
          <p:spPr>
            <a:xfrm flipV="1">
              <a:off x="3361466" y="3735408"/>
              <a:ext cx="0" cy="18000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3" name="Straight Arrow Connector 102">
              <a:extLst>
                <a:ext uri="{FF2B5EF4-FFF2-40B4-BE49-F238E27FC236}">
                  <a16:creationId xmlns:a16="http://schemas.microsoft.com/office/drawing/2014/main" id="{4DE58BE4-3385-A8B9-E808-8A5F8D808CCD}"/>
                </a:ext>
              </a:extLst>
            </p:cNvPr>
            <p:cNvCxnSpPr>
              <a:cxnSpLocks/>
            </p:cNvCxnSpPr>
            <p:nvPr/>
          </p:nvCxnSpPr>
          <p:spPr>
            <a:xfrm flipV="1">
              <a:off x="3738355" y="3735408"/>
              <a:ext cx="0" cy="18000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4" name="Straight Arrow Connector 103">
              <a:extLst>
                <a:ext uri="{FF2B5EF4-FFF2-40B4-BE49-F238E27FC236}">
                  <a16:creationId xmlns:a16="http://schemas.microsoft.com/office/drawing/2014/main" id="{FCAB2DF8-FA13-87BD-6311-80E4C69B8E16}"/>
                </a:ext>
              </a:extLst>
            </p:cNvPr>
            <p:cNvCxnSpPr>
              <a:cxnSpLocks/>
            </p:cNvCxnSpPr>
            <p:nvPr/>
          </p:nvCxnSpPr>
          <p:spPr>
            <a:xfrm flipV="1">
              <a:off x="4115244" y="3735408"/>
              <a:ext cx="0" cy="18000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5" name="Straight Arrow Connector 104">
              <a:extLst>
                <a:ext uri="{FF2B5EF4-FFF2-40B4-BE49-F238E27FC236}">
                  <a16:creationId xmlns:a16="http://schemas.microsoft.com/office/drawing/2014/main" id="{35A08869-3314-FF65-2C99-9ABA2FCA9F37}"/>
                </a:ext>
              </a:extLst>
            </p:cNvPr>
            <p:cNvCxnSpPr>
              <a:cxnSpLocks/>
            </p:cNvCxnSpPr>
            <p:nvPr/>
          </p:nvCxnSpPr>
          <p:spPr>
            <a:xfrm flipV="1">
              <a:off x="4492133" y="3735408"/>
              <a:ext cx="0" cy="18000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6" name="Straight Arrow Connector 105">
              <a:extLst>
                <a:ext uri="{FF2B5EF4-FFF2-40B4-BE49-F238E27FC236}">
                  <a16:creationId xmlns:a16="http://schemas.microsoft.com/office/drawing/2014/main" id="{7C229624-C682-E003-CC35-C8A9E72D5BB7}"/>
                </a:ext>
              </a:extLst>
            </p:cNvPr>
            <p:cNvCxnSpPr>
              <a:cxnSpLocks/>
            </p:cNvCxnSpPr>
            <p:nvPr/>
          </p:nvCxnSpPr>
          <p:spPr>
            <a:xfrm flipV="1">
              <a:off x="4869022" y="3735408"/>
              <a:ext cx="0" cy="18000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7" name="Straight Arrow Connector 106">
              <a:extLst>
                <a:ext uri="{FF2B5EF4-FFF2-40B4-BE49-F238E27FC236}">
                  <a16:creationId xmlns:a16="http://schemas.microsoft.com/office/drawing/2014/main" id="{427467F9-EDEB-5384-E5F5-D88B319C75C7}"/>
                </a:ext>
              </a:extLst>
            </p:cNvPr>
            <p:cNvCxnSpPr>
              <a:cxnSpLocks/>
            </p:cNvCxnSpPr>
            <p:nvPr/>
          </p:nvCxnSpPr>
          <p:spPr>
            <a:xfrm flipV="1">
              <a:off x="5245911" y="3735408"/>
              <a:ext cx="0" cy="18000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8" name="Straight Arrow Connector 107">
              <a:extLst>
                <a:ext uri="{FF2B5EF4-FFF2-40B4-BE49-F238E27FC236}">
                  <a16:creationId xmlns:a16="http://schemas.microsoft.com/office/drawing/2014/main" id="{A6A057EF-2837-891B-3497-C1C81E8AD473}"/>
                </a:ext>
              </a:extLst>
            </p:cNvPr>
            <p:cNvCxnSpPr>
              <a:cxnSpLocks/>
            </p:cNvCxnSpPr>
            <p:nvPr/>
          </p:nvCxnSpPr>
          <p:spPr>
            <a:xfrm flipV="1">
              <a:off x="5622804" y="3735408"/>
              <a:ext cx="0" cy="44705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9" name="Straight Arrow Connector 108">
              <a:extLst>
                <a:ext uri="{FF2B5EF4-FFF2-40B4-BE49-F238E27FC236}">
                  <a16:creationId xmlns:a16="http://schemas.microsoft.com/office/drawing/2014/main" id="{6A85D4BC-D51C-97B4-55A4-96A9FAF7B53D}"/>
                </a:ext>
              </a:extLst>
            </p:cNvPr>
            <p:cNvCxnSpPr>
              <a:cxnSpLocks/>
            </p:cNvCxnSpPr>
            <p:nvPr/>
          </p:nvCxnSpPr>
          <p:spPr>
            <a:xfrm flipV="1">
              <a:off x="5982231" y="3735408"/>
              <a:ext cx="1" cy="44705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a:extLst>
                <a:ext uri="{FF2B5EF4-FFF2-40B4-BE49-F238E27FC236}">
                  <a16:creationId xmlns:a16="http://schemas.microsoft.com/office/drawing/2014/main" id="{9C23BA65-5C24-FBBA-2A31-2074880D4070}"/>
                </a:ext>
              </a:extLst>
            </p:cNvPr>
            <p:cNvCxnSpPr>
              <a:cxnSpLocks/>
            </p:cNvCxnSpPr>
            <p:nvPr/>
          </p:nvCxnSpPr>
          <p:spPr>
            <a:xfrm flipV="1">
              <a:off x="6341660" y="3735408"/>
              <a:ext cx="0" cy="447050"/>
            </a:xfrm>
            <a:prstGeom prst="straightConnector1">
              <a:avLst/>
            </a:prstGeom>
            <a:ln w="1270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a:extLst>
                <a:ext uri="{FF2B5EF4-FFF2-40B4-BE49-F238E27FC236}">
                  <a16:creationId xmlns:a16="http://schemas.microsoft.com/office/drawing/2014/main" id="{F068F47E-D471-D9AB-2E20-6AD7298DC28C}"/>
                </a:ext>
              </a:extLst>
            </p:cNvPr>
            <p:cNvCxnSpPr>
              <a:cxnSpLocks/>
            </p:cNvCxnSpPr>
            <p:nvPr/>
          </p:nvCxnSpPr>
          <p:spPr>
            <a:xfrm>
              <a:off x="2607688" y="3915408"/>
              <a:ext cx="3015116" cy="0"/>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a:extLst>
                <a:ext uri="{FF2B5EF4-FFF2-40B4-BE49-F238E27FC236}">
                  <a16:creationId xmlns:a16="http://schemas.microsoft.com/office/drawing/2014/main" id="{DB3986F1-DF0E-4F8B-3172-D00CF23BF077}"/>
                </a:ext>
              </a:extLst>
            </p:cNvPr>
            <p:cNvCxnSpPr>
              <a:cxnSpLocks/>
            </p:cNvCxnSpPr>
            <p:nvPr/>
          </p:nvCxnSpPr>
          <p:spPr>
            <a:xfrm>
              <a:off x="5622804" y="4182458"/>
              <a:ext cx="718856" cy="0"/>
            </a:xfrm>
            <a:prstGeom prst="line">
              <a:avLst/>
            </a:prstGeom>
            <a:ln w="12700">
              <a:solidFill>
                <a:schemeClr val="accent3"/>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mc:Choice xmlns:a14="http://schemas.microsoft.com/office/drawing/2010/main" Requires="a14">
          <p:sp>
            <p:nvSpPr>
              <p:cNvPr id="115" name="TextBox 114">
                <a:extLst>
                  <a:ext uri="{FF2B5EF4-FFF2-40B4-BE49-F238E27FC236}">
                    <a16:creationId xmlns:a16="http://schemas.microsoft.com/office/drawing/2014/main" id="{05CA29A4-B116-CD2F-DA18-435676956A9C}"/>
                  </a:ext>
                </a:extLst>
              </p:cNvPr>
              <p:cNvSpPr txBox="1"/>
              <p:nvPr/>
            </p:nvSpPr>
            <p:spPr>
              <a:xfrm>
                <a:off x="7868294" y="5371510"/>
                <a:ext cx="1165767"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0.2 (</m:t>
                      </m:r>
                      <m:r>
                        <a:rPr lang="en-US" sz="1200" b="0" i="1" smtClean="0">
                          <a:latin typeface="Cambria Math" panose="02040503050406030204" pitchFamily="18" charset="0"/>
                        </a:rPr>
                        <m:t>𝑄𝑡𝑜𝑡</m:t>
                      </m:r>
                      <m:r>
                        <a:rPr lang="en-US" sz="1200" b="0" i="1" smtClean="0">
                          <a:latin typeface="Cambria Math" panose="02040503050406030204" pitchFamily="18" charset="0"/>
                        </a:rPr>
                        <m:t>−</m:t>
                      </m:r>
                      <m:r>
                        <a:rPr lang="en-US" sz="1200" b="0" i="1" smtClean="0">
                          <a:latin typeface="Cambria Math" panose="02040503050406030204" pitchFamily="18" charset="0"/>
                        </a:rPr>
                        <m:t>𝑄𝐼</m:t>
                      </m:r>
                      <m:r>
                        <a:rPr lang="en-US" sz="1200" b="0" i="1" smtClean="0">
                          <a:latin typeface="Cambria Math" panose="02040503050406030204" pitchFamily="18" charset="0"/>
                        </a:rPr>
                        <m:t>)</m:t>
                      </m:r>
                    </m:oMath>
                  </m:oMathPara>
                </a14:m>
                <a:endParaRPr lang="en-GB" sz="1200" dirty="0"/>
              </a:p>
            </p:txBody>
          </p:sp>
        </mc:Choice>
        <mc:Fallback>
          <p:sp>
            <p:nvSpPr>
              <p:cNvPr id="115" name="TextBox 114">
                <a:extLst>
                  <a:ext uri="{FF2B5EF4-FFF2-40B4-BE49-F238E27FC236}">
                    <a16:creationId xmlns:a16="http://schemas.microsoft.com/office/drawing/2014/main" id="{05CA29A4-B116-CD2F-DA18-435676956A9C}"/>
                  </a:ext>
                </a:extLst>
              </p:cNvPr>
              <p:cNvSpPr txBox="1">
                <a:spLocks noRot="1" noChangeAspect="1" noMove="1" noResize="1" noEditPoints="1" noAdjustHandles="1" noChangeArrowheads="1" noChangeShapeType="1" noTextEdit="1"/>
              </p:cNvSpPr>
              <p:nvPr/>
            </p:nvSpPr>
            <p:spPr>
              <a:xfrm>
                <a:off x="7868294" y="5371510"/>
                <a:ext cx="1165767" cy="276999"/>
              </a:xfrm>
              <a:prstGeom prst="rect">
                <a:avLst/>
              </a:prstGeom>
              <a:blipFill>
                <a:blip r:embed="rId8"/>
                <a:stretch>
                  <a:fillRect r="-1047" b="-869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7" name="TextBox 116">
                <a:extLst>
                  <a:ext uri="{FF2B5EF4-FFF2-40B4-BE49-F238E27FC236}">
                    <a16:creationId xmlns:a16="http://schemas.microsoft.com/office/drawing/2014/main" id="{750973AA-D6D2-5848-FDAB-4D1DA21C76ED}"/>
                  </a:ext>
                </a:extLst>
              </p:cNvPr>
              <p:cNvSpPr txBox="1"/>
              <p:nvPr/>
            </p:nvSpPr>
            <p:spPr>
              <a:xfrm>
                <a:off x="10182752" y="5595715"/>
                <a:ext cx="1165767"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0.8 (</m:t>
                      </m:r>
                      <m:r>
                        <a:rPr lang="en-US" sz="1200" b="0" i="1" smtClean="0">
                          <a:latin typeface="Cambria Math" panose="02040503050406030204" pitchFamily="18" charset="0"/>
                        </a:rPr>
                        <m:t>𝑄𝑡𝑜𝑡</m:t>
                      </m:r>
                      <m:r>
                        <a:rPr lang="en-US" sz="1200" b="0" i="1" smtClean="0">
                          <a:latin typeface="Cambria Math" panose="02040503050406030204" pitchFamily="18" charset="0"/>
                        </a:rPr>
                        <m:t>−</m:t>
                      </m:r>
                      <m:r>
                        <a:rPr lang="en-US" sz="1200" b="0" i="1" smtClean="0">
                          <a:latin typeface="Cambria Math" panose="02040503050406030204" pitchFamily="18" charset="0"/>
                        </a:rPr>
                        <m:t>𝑄𝐼</m:t>
                      </m:r>
                      <m:r>
                        <a:rPr lang="en-US" sz="1200" b="0" i="1" smtClean="0">
                          <a:latin typeface="Cambria Math" panose="02040503050406030204" pitchFamily="18" charset="0"/>
                        </a:rPr>
                        <m:t>)</m:t>
                      </m:r>
                    </m:oMath>
                  </m:oMathPara>
                </a14:m>
                <a:endParaRPr lang="en-GB" sz="1200" dirty="0"/>
              </a:p>
            </p:txBody>
          </p:sp>
        </mc:Choice>
        <mc:Fallback>
          <p:sp>
            <p:nvSpPr>
              <p:cNvPr id="117" name="TextBox 116">
                <a:extLst>
                  <a:ext uri="{FF2B5EF4-FFF2-40B4-BE49-F238E27FC236}">
                    <a16:creationId xmlns:a16="http://schemas.microsoft.com/office/drawing/2014/main" id="{750973AA-D6D2-5848-FDAB-4D1DA21C76ED}"/>
                  </a:ext>
                </a:extLst>
              </p:cNvPr>
              <p:cNvSpPr txBox="1">
                <a:spLocks noRot="1" noChangeAspect="1" noMove="1" noResize="1" noEditPoints="1" noAdjustHandles="1" noChangeArrowheads="1" noChangeShapeType="1" noTextEdit="1"/>
              </p:cNvSpPr>
              <p:nvPr/>
            </p:nvSpPr>
            <p:spPr>
              <a:xfrm>
                <a:off x="10182752" y="5595715"/>
                <a:ext cx="1165767" cy="276999"/>
              </a:xfrm>
              <a:prstGeom prst="rect">
                <a:avLst/>
              </a:prstGeom>
              <a:blipFill>
                <a:blip r:embed="rId9"/>
                <a:stretch>
                  <a:fillRect r="-1042" b="-11111"/>
                </a:stretch>
              </a:blipFill>
            </p:spPr>
            <p:txBody>
              <a:bodyPr/>
              <a:lstStyle/>
              <a:p>
                <a:r>
                  <a:rPr lang="en-GB">
                    <a:noFill/>
                  </a:rPr>
                  <a:t> </a:t>
                </a:r>
              </a:p>
            </p:txBody>
          </p:sp>
        </mc:Fallback>
      </mc:AlternateContent>
      <p:cxnSp>
        <p:nvCxnSpPr>
          <p:cNvPr id="118" name="Straight Connector 117">
            <a:extLst>
              <a:ext uri="{FF2B5EF4-FFF2-40B4-BE49-F238E27FC236}">
                <a16:creationId xmlns:a16="http://schemas.microsoft.com/office/drawing/2014/main" id="{6F13F9E8-5B21-9663-9D5E-02132668428A}"/>
              </a:ext>
            </a:extLst>
          </p:cNvPr>
          <p:cNvCxnSpPr>
            <a:cxnSpLocks/>
          </p:cNvCxnSpPr>
          <p:nvPr/>
        </p:nvCxnSpPr>
        <p:spPr>
          <a:xfrm>
            <a:off x="11273208" y="5879291"/>
            <a:ext cx="0" cy="344318"/>
          </a:xfrm>
          <a:prstGeom prst="line">
            <a:avLst/>
          </a:prstGeom>
          <a:ln w="12700">
            <a:solidFill>
              <a:schemeClr val="tx1">
                <a:lumMod val="75000"/>
                <a:lumOff val="2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a:extLst>
              <a:ext uri="{FF2B5EF4-FFF2-40B4-BE49-F238E27FC236}">
                <a16:creationId xmlns:a16="http://schemas.microsoft.com/office/drawing/2014/main" id="{573174F6-4FBE-FA89-3734-9888F998DB3D}"/>
              </a:ext>
            </a:extLst>
          </p:cNvPr>
          <p:cNvCxnSpPr>
            <a:cxnSpLocks/>
          </p:cNvCxnSpPr>
          <p:nvPr/>
        </p:nvCxnSpPr>
        <p:spPr>
          <a:xfrm>
            <a:off x="10290498" y="5871671"/>
            <a:ext cx="0" cy="344318"/>
          </a:xfrm>
          <a:prstGeom prst="line">
            <a:avLst/>
          </a:prstGeom>
          <a:ln w="12700">
            <a:solidFill>
              <a:schemeClr val="tx1">
                <a:lumMod val="75000"/>
                <a:lumOff val="2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a:extLst>
              <a:ext uri="{FF2B5EF4-FFF2-40B4-BE49-F238E27FC236}">
                <a16:creationId xmlns:a16="http://schemas.microsoft.com/office/drawing/2014/main" id="{2DB15F66-49A2-1AF8-3A16-929C029FE30E}"/>
              </a:ext>
            </a:extLst>
          </p:cNvPr>
          <p:cNvCxnSpPr>
            <a:cxnSpLocks/>
          </p:cNvCxnSpPr>
          <p:nvPr/>
        </p:nvCxnSpPr>
        <p:spPr>
          <a:xfrm>
            <a:off x="6238671" y="5664166"/>
            <a:ext cx="0" cy="581362"/>
          </a:xfrm>
          <a:prstGeom prst="line">
            <a:avLst/>
          </a:prstGeom>
          <a:ln w="12700">
            <a:solidFill>
              <a:schemeClr val="tx1">
                <a:lumMod val="75000"/>
                <a:lumOff val="2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a:extLst>
              <a:ext uri="{FF2B5EF4-FFF2-40B4-BE49-F238E27FC236}">
                <a16:creationId xmlns:a16="http://schemas.microsoft.com/office/drawing/2014/main" id="{6BAA55E3-8A64-CDD6-C0F1-376811CE5BAB}"/>
              </a:ext>
            </a:extLst>
          </p:cNvPr>
          <p:cNvCxnSpPr>
            <a:cxnSpLocks/>
          </p:cNvCxnSpPr>
          <p:nvPr/>
        </p:nvCxnSpPr>
        <p:spPr>
          <a:xfrm>
            <a:off x="6230613" y="6155703"/>
            <a:ext cx="4059885" cy="0"/>
          </a:xfrm>
          <a:prstGeom prst="line">
            <a:avLst/>
          </a:prstGeom>
          <a:ln w="12700">
            <a:solidFill>
              <a:schemeClr val="tx1">
                <a:lumMod val="75000"/>
                <a:lumOff val="25000"/>
              </a:schemeClr>
            </a:solidFill>
            <a:prstDash val="solid"/>
            <a:headEnd type="triangle"/>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22" name="TextBox 121">
                <a:extLst>
                  <a:ext uri="{FF2B5EF4-FFF2-40B4-BE49-F238E27FC236}">
                    <a16:creationId xmlns:a16="http://schemas.microsoft.com/office/drawing/2014/main" id="{1E7D3B46-F6CC-C298-80E2-D94004AD6EDD}"/>
                  </a:ext>
                </a:extLst>
              </p:cNvPr>
              <p:cNvSpPr txBox="1"/>
              <p:nvPr/>
            </p:nvSpPr>
            <p:spPr>
              <a:xfrm>
                <a:off x="7912078" y="6109327"/>
                <a:ext cx="7316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smtClean="0">
                          <a:latin typeface="Cambria Math" panose="02040503050406030204" pitchFamily="18" charset="0"/>
                        </a:rPr>
                        <m:t>1</m:t>
                      </m:r>
                      <m:r>
                        <a:rPr lang="en-US" sz="1200" b="0" i="1" smtClean="0">
                          <a:latin typeface="Cambria Math" panose="02040503050406030204" pitchFamily="18" charset="0"/>
                        </a:rPr>
                        <m:t>1.5 </m:t>
                      </m:r>
                      <m:r>
                        <a:rPr lang="en-US" sz="1200" i="1">
                          <a:latin typeface="Cambria Math" panose="02040503050406030204" pitchFamily="18" charset="0"/>
                        </a:rPr>
                        <m:t>𝑚</m:t>
                      </m:r>
                    </m:oMath>
                  </m:oMathPara>
                </a14:m>
                <a:endParaRPr lang="en-GB" sz="1200" dirty="0"/>
              </a:p>
            </p:txBody>
          </p:sp>
        </mc:Choice>
        <mc:Fallback>
          <p:sp>
            <p:nvSpPr>
              <p:cNvPr id="122" name="TextBox 121">
                <a:extLst>
                  <a:ext uri="{FF2B5EF4-FFF2-40B4-BE49-F238E27FC236}">
                    <a16:creationId xmlns:a16="http://schemas.microsoft.com/office/drawing/2014/main" id="{1E7D3B46-F6CC-C298-80E2-D94004AD6EDD}"/>
                  </a:ext>
                </a:extLst>
              </p:cNvPr>
              <p:cNvSpPr txBox="1">
                <a:spLocks noRot="1" noChangeAspect="1" noMove="1" noResize="1" noEditPoints="1" noAdjustHandles="1" noChangeArrowheads="1" noChangeShapeType="1" noTextEdit="1"/>
              </p:cNvSpPr>
              <p:nvPr/>
            </p:nvSpPr>
            <p:spPr>
              <a:xfrm>
                <a:off x="7912078" y="6109327"/>
                <a:ext cx="731611" cy="276999"/>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4" name="TextBox 123">
                <a:extLst>
                  <a:ext uri="{FF2B5EF4-FFF2-40B4-BE49-F238E27FC236}">
                    <a16:creationId xmlns:a16="http://schemas.microsoft.com/office/drawing/2014/main" id="{1A409C31-1377-7E6E-7B41-AC67F8A6A8C7}"/>
                  </a:ext>
                </a:extLst>
              </p:cNvPr>
              <p:cNvSpPr txBox="1"/>
              <p:nvPr/>
            </p:nvSpPr>
            <p:spPr>
              <a:xfrm>
                <a:off x="10412167" y="6131055"/>
                <a:ext cx="7316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1.5 </m:t>
                      </m:r>
                      <m:r>
                        <a:rPr lang="en-US" sz="1200" i="1">
                          <a:latin typeface="Cambria Math" panose="02040503050406030204" pitchFamily="18" charset="0"/>
                        </a:rPr>
                        <m:t>𝑚</m:t>
                      </m:r>
                    </m:oMath>
                  </m:oMathPara>
                </a14:m>
                <a:endParaRPr lang="en-GB" sz="1200" dirty="0"/>
              </a:p>
            </p:txBody>
          </p:sp>
        </mc:Choice>
        <mc:Fallback>
          <p:sp>
            <p:nvSpPr>
              <p:cNvPr id="124" name="TextBox 123">
                <a:extLst>
                  <a:ext uri="{FF2B5EF4-FFF2-40B4-BE49-F238E27FC236}">
                    <a16:creationId xmlns:a16="http://schemas.microsoft.com/office/drawing/2014/main" id="{1A409C31-1377-7E6E-7B41-AC67F8A6A8C7}"/>
                  </a:ext>
                </a:extLst>
              </p:cNvPr>
              <p:cNvSpPr txBox="1">
                <a:spLocks noRot="1" noChangeAspect="1" noMove="1" noResize="1" noEditPoints="1" noAdjustHandles="1" noChangeArrowheads="1" noChangeShapeType="1" noTextEdit="1"/>
              </p:cNvSpPr>
              <p:nvPr/>
            </p:nvSpPr>
            <p:spPr>
              <a:xfrm>
                <a:off x="10412167" y="6131055"/>
                <a:ext cx="731611" cy="276999"/>
              </a:xfrm>
              <a:prstGeom prst="rect">
                <a:avLst/>
              </a:prstGeom>
              <a:blipFill>
                <a:blip r:embed="rId11"/>
                <a:stretch>
                  <a:fillRect/>
                </a:stretch>
              </a:blipFill>
            </p:spPr>
            <p:txBody>
              <a:bodyPr/>
              <a:lstStyle/>
              <a:p>
                <a:r>
                  <a:rPr lang="en-GB">
                    <a:noFill/>
                  </a:rPr>
                  <a:t> </a:t>
                </a:r>
              </a:p>
            </p:txBody>
          </p:sp>
        </mc:Fallback>
      </mc:AlternateContent>
      <p:cxnSp>
        <p:nvCxnSpPr>
          <p:cNvPr id="125" name="Straight Connector 124">
            <a:extLst>
              <a:ext uri="{FF2B5EF4-FFF2-40B4-BE49-F238E27FC236}">
                <a16:creationId xmlns:a16="http://schemas.microsoft.com/office/drawing/2014/main" id="{8959F731-1B71-20AF-C247-7B66B85AB77C}"/>
              </a:ext>
            </a:extLst>
          </p:cNvPr>
          <p:cNvCxnSpPr>
            <a:cxnSpLocks/>
          </p:cNvCxnSpPr>
          <p:nvPr/>
        </p:nvCxnSpPr>
        <p:spPr>
          <a:xfrm>
            <a:off x="10290498" y="6155703"/>
            <a:ext cx="987352" cy="0"/>
          </a:xfrm>
          <a:prstGeom prst="line">
            <a:avLst/>
          </a:prstGeom>
          <a:ln w="12700">
            <a:solidFill>
              <a:schemeClr val="tx1">
                <a:lumMod val="75000"/>
                <a:lumOff val="25000"/>
              </a:schemeClr>
            </a:solidFill>
            <a:prstDash val="solid"/>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6CB86910-EE28-8766-391E-65192C29B952}"/>
              </a:ext>
            </a:extLst>
          </p:cNvPr>
          <p:cNvCxnSpPr>
            <a:cxnSpLocks/>
          </p:cNvCxnSpPr>
          <p:nvPr/>
        </p:nvCxnSpPr>
        <p:spPr>
          <a:xfrm>
            <a:off x="6247940" y="5802375"/>
            <a:ext cx="795055" cy="0"/>
          </a:xfrm>
          <a:prstGeom prst="line">
            <a:avLst/>
          </a:prstGeom>
          <a:ln w="12700">
            <a:solidFill>
              <a:schemeClr val="tx1">
                <a:lumMod val="75000"/>
                <a:lumOff val="25000"/>
              </a:schemeClr>
            </a:solidFill>
            <a:prstDash val="solid"/>
            <a:headEnd type="none"/>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37" name="TextBox 136">
                <a:extLst>
                  <a:ext uri="{FF2B5EF4-FFF2-40B4-BE49-F238E27FC236}">
                    <a16:creationId xmlns:a16="http://schemas.microsoft.com/office/drawing/2014/main" id="{4C5D8812-DA2B-14BD-774F-603A4837D38F}"/>
                  </a:ext>
                </a:extLst>
              </p:cNvPr>
              <p:cNvSpPr txBox="1"/>
              <p:nvPr/>
            </p:nvSpPr>
            <p:spPr>
              <a:xfrm>
                <a:off x="6930676" y="5580625"/>
                <a:ext cx="40730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b="0" i="1" smtClean="0">
                          <a:solidFill>
                            <a:schemeClr val="tx1">
                              <a:lumMod val="75000"/>
                              <a:lumOff val="25000"/>
                            </a:schemeClr>
                          </a:solidFill>
                          <a:latin typeface="Cambria Math" panose="02040503050406030204" pitchFamily="18" charset="0"/>
                        </a:rPr>
                        <m:t>𝑥</m:t>
                      </m:r>
                    </m:oMath>
                  </m:oMathPara>
                </a14:m>
                <a:endParaRPr lang="en-GB" dirty="0">
                  <a:solidFill>
                    <a:schemeClr val="tx1">
                      <a:lumMod val="75000"/>
                      <a:lumOff val="25000"/>
                    </a:schemeClr>
                  </a:solidFill>
                </a:endParaRPr>
              </a:p>
            </p:txBody>
          </p:sp>
        </mc:Choice>
        <mc:Fallback>
          <p:sp>
            <p:nvSpPr>
              <p:cNvPr id="137" name="TextBox 136">
                <a:extLst>
                  <a:ext uri="{FF2B5EF4-FFF2-40B4-BE49-F238E27FC236}">
                    <a16:creationId xmlns:a16="http://schemas.microsoft.com/office/drawing/2014/main" id="{4C5D8812-DA2B-14BD-774F-603A4837D38F}"/>
                  </a:ext>
                </a:extLst>
              </p:cNvPr>
              <p:cNvSpPr txBox="1">
                <a:spLocks noRot="1" noChangeAspect="1" noMove="1" noResize="1" noEditPoints="1" noAdjustHandles="1" noChangeArrowheads="1" noChangeShapeType="1" noTextEdit="1"/>
              </p:cNvSpPr>
              <p:nvPr/>
            </p:nvSpPr>
            <p:spPr>
              <a:xfrm>
                <a:off x="6930676" y="5580625"/>
                <a:ext cx="407305" cy="369332"/>
              </a:xfrm>
              <a:prstGeom prst="rect">
                <a:avLst/>
              </a:prstGeom>
              <a:blipFill>
                <a:blip r:embed="rId12"/>
                <a:stretch>
                  <a:fillRect/>
                </a:stretch>
              </a:blipFill>
            </p:spPr>
            <p:txBody>
              <a:bodyPr/>
              <a:lstStyle/>
              <a:p>
                <a:r>
                  <a:rPr lang="en-GB">
                    <a:noFill/>
                  </a:rPr>
                  <a:t> </a:t>
                </a:r>
              </a:p>
            </p:txBody>
          </p:sp>
        </mc:Fallback>
      </mc:AlternateContent>
      <p:sp>
        <p:nvSpPr>
          <p:cNvPr id="138" name="Content Placeholder 2">
            <a:extLst>
              <a:ext uri="{FF2B5EF4-FFF2-40B4-BE49-F238E27FC236}">
                <a16:creationId xmlns:a16="http://schemas.microsoft.com/office/drawing/2014/main" id="{E52D3A97-E4E4-E326-4630-B096D1321865}"/>
              </a:ext>
            </a:extLst>
          </p:cNvPr>
          <p:cNvSpPr txBox="1">
            <a:spLocks/>
          </p:cNvSpPr>
          <p:nvPr/>
        </p:nvSpPr>
        <p:spPr>
          <a:xfrm>
            <a:off x="604425" y="982414"/>
            <a:ext cx="11221071" cy="1555298"/>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88938" lvl="2" indent="-298450">
              <a:lnSpc>
                <a:spcPct val="110000"/>
              </a:lnSpc>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Due to the length and cooling power requirements of the D2 magnet, it was decided to uses a conduction based He-II / He-II Heat Exchanger (HX) in place of the bayonet heat exchanger used for the IT.</a:t>
            </a:r>
          </a:p>
          <a:p>
            <a:pPr marL="388938" lvl="2" indent="-298450">
              <a:lnSpc>
                <a:spcPct val="110000"/>
              </a:lnSpc>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During the development of the system, the D2 interlink was added.</a:t>
            </a:r>
            <a:r>
              <a:rPr lang="en-GB" sz="1800" dirty="0">
                <a:solidFill>
                  <a:schemeClr val="tx1">
                    <a:lumMod val="65000"/>
                    <a:lumOff val="35000"/>
                  </a:schemeClr>
                </a:solidFill>
                <a:sym typeface="Wingdings" panose="05000000000000000000" pitchFamily="2" charset="2"/>
              </a:rPr>
              <a:t> While not cryogenically ideal, due to its location on the opposite side of the coldmass to the HX, analysis has been undertaken to validate its performance. See model below:</a:t>
            </a:r>
            <a:endParaRPr lang="en-US" sz="1800" dirty="0">
              <a:solidFill>
                <a:schemeClr val="tx1">
                  <a:lumMod val="65000"/>
                  <a:lumOff val="35000"/>
                </a:schemeClr>
              </a:solidFill>
              <a:sym typeface="Wingdings" panose="05000000000000000000" pitchFamily="2" charset="2"/>
            </a:endParaRPr>
          </a:p>
        </p:txBody>
      </p:sp>
      <p:sp>
        <p:nvSpPr>
          <p:cNvPr id="27" name="Rectangle 26">
            <a:extLst>
              <a:ext uri="{FF2B5EF4-FFF2-40B4-BE49-F238E27FC236}">
                <a16:creationId xmlns:a16="http://schemas.microsoft.com/office/drawing/2014/main" id="{2CCD0851-DADC-7EF5-1803-01BE3F06F26D}"/>
              </a:ext>
            </a:extLst>
          </p:cNvPr>
          <p:cNvSpPr/>
          <p:nvPr/>
        </p:nvSpPr>
        <p:spPr>
          <a:xfrm>
            <a:off x="9704564" y="3132298"/>
            <a:ext cx="74772" cy="29500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mc:AlternateContent xmlns:mc="http://schemas.openxmlformats.org/markup-compatibility/2006">
        <mc:Choice xmlns:a14="http://schemas.microsoft.com/office/drawing/2010/main" Requires="a14">
          <p:sp>
            <p:nvSpPr>
              <p:cNvPr id="31" name="TextBox 30">
                <a:extLst>
                  <a:ext uri="{FF2B5EF4-FFF2-40B4-BE49-F238E27FC236}">
                    <a16:creationId xmlns:a16="http://schemas.microsoft.com/office/drawing/2014/main" id="{8A3A6ADD-C82F-F944-4042-A95CD2812D9D}"/>
                  </a:ext>
                </a:extLst>
              </p:cNvPr>
              <p:cNvSpPr txBox="1"/>
              <p:nvPr/>
            </p:nvSpPr>
            <p:spPr>
              <a:xfrm>
                <a:off x="10547254" y="2861718"/>
                <a:ext cx="563552"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i="1" smtClean="0">
                          <a:latin typeface="Cambria Math" panose="02040503050406030204" pitchFamily="18" charset="0"/>
                        </a:rPr>
                        <m:t>𝐷</m:t>
                      </m:r>
                      <m:r>
                        <a:rPr lang="en-US" sz="1200" b="0" i="1" smtClean="0">
                          <a:latin typeface="Cambria Math" panose="02040503050406030204" pitchFamily="18" charset="0"/>
                        </a:rPr>
                        <m:t>𝐹𝑀</m:t>
                      </m:r>
                    </m:oMath>
                  </m:oMathPara>
                </a14:m>
                <a:endParaRPr lang="en-GB" sz="1200" dirty="0"/>
              </a:p>
            </p:txBody>
          </p:sp>
        </mc:Choice>
        <mc:Fallback>
          <p:sp>
            <p:nvSpPr>
              <p:cNvPr id="31" name="TextBox 30">
                <a:extLst>
                  <a:ext uri="{FF2B5EF4-FFF2-40B4-BE49-F238E27FC236}">
                    <a16:creationId xmlns:a16="http://schemas.microsoft.com/office/drawing/2014/main" id="{8A3A6ADD-C82F-F944-4042-A95CD2812D9D}"/>
                  </a:ext>
                </a:extLst>
              </p:cNvPr>
              <p:cNvSpPr txBox="1">
                <a:spLocks noRot="1" noChangeAspect="1" noMove="1" noResize="1" noEditPoints="1" noAdjustHandles="1" noChangeArrowheads="1" noChangeShapeType="1" noTextEdit="1"/>
              </p:cNvSpPr>
              <p:nvPr/>
            </p:nvSpPr>
            <p:spPr>
              <a:xfrm>
                <a:off x="10547254" y="2861718"/>
                <a:ext cx="563552" cy="276999"/>
              </a:xfrm>
              <a:prstGeom prst="rect">
                <a:avLst/>
              </a:prstGeom>
              <a:blipFill>
                <a:blip r:embed="rId13"/>
                <a:stretch>
                  <a:fillRect/>
                </a:stretch>
              </a:blipFill>
            </p:spPr>
            <p:txBody>
              <a:bodyPr/>
              <a:lstStyle/>
              <a:p>
                <a:r>
                  <a:rPr lang="en-GB">
                    <a:noFill/>
                  </a:rPr>
                  <a:t> </a:t>
                </a:r>
              </a:p>
            </p:txBody>
          </p:sp>
        </mc:Fallback>
      </mc:AlternateContent>
      <p:sp>
        <p:nvSpPr>
          <p:cNvPr id="32" name="Slide Number Placeholder 1">
            <a:extLst>
              <a:ext uri="{FF2B5EF4-FFF2-40B4-BE49-F238E27FC236}">
                <a16:creationId xmlns:a16="http://schemas.microsoft.com/office/drawing/2014/main" id="{715EF153-478E-C634-1316-AE77366DE129}"/>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algn="r">
              <a:defRPr sz="1200">
                <a:solidFill>
                  <a:schemeClr val="accent1"/>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2</a:t>
            </a:fld>
            <a:endParaRPr lang="fr-FR" dirty="0"/>
          </a:p>
        </p:txBody>
      </p:sp>
    </p:spTree>
    <p:extLst>
      <p:ext uri="{BB962C8B-B14F-4D97-AF65-F5344CB8AC3E}">
        <p14:creationId xmlns:p14="http://schemas.microsoft.com/office/powerpoint/2010/main" val="2704416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DAD9D-FBFB-46B9-9C2D-50D1625B3D11}"/>
              </a:ext>
            </a:extLst>
          </p:cNvPr>
          <p:cNvSpPr>
            <a:spLocks noGrp="1"/>
          </p:cNvSpPr>
          <p:nvPr>
            <p:ph type="title"/>
          </p:nvPr>
        </p:nvSpPr>
        <p:spPr>
          <a:xfrm>
            <a:off x="999337" y="180000"/>
            <a:ext cx="10560000" cy="720000"/>
          </a:xfrm>
        </p:spPr>
        <p:txBody>
          <a:bodyPr/>
          <a:lstStyle/>
          <a:p>
            <a:r>
              <a:rPr lang="en-US" dirty="0"/>
              <a:t>D2 Magnet Design Heat Loads &amp; Load Cases</a:t>
            </a:r>
            <a:endParaRPr lang="en-GB" dirty="0"/>
          </a:p>
        </p:txBody>
      </p:sp>
      <p:sp>
        <p:nvSpPr>
          <p:cNvPr id="4" name="Slide Number Placeholder 3">
            <a:extLst>
              <a:ext uri="{FF2B5EF4-FFF2-40B4-BE49-F238E27FC236}">
                <a16:creationId xmlns:a16="http://schemas.microsoft.com/office/drawing/2014/main" id="{C80E700C-23EC-4937-9A00-6C4FD10EE57B}"/>
              </a:ext>
            </a:extLst>
          </p:cNvPr>
          <p:cNvSpPr>
            <a:spLocks noGrp="1"/>
          </p:cNvSpPr>
          <p:nvPr>
            <p:ph type="sldNum" sz="quarter" idx="12"/>
          </p:nvPr>
        </p:nvSpPr>
        <p:spPr>
          <a:xfrm>
            <a:off x="8686800" y="4919663"/>
            <a:ext cx="360000" cy="27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3</a:t>
            </a:fld>
            <a:endParaRPr lang="fr-FR" dirty="0"/>
          </a:p>
        </p:txBody>
      </p:sp>
      <mc:AlternateContent xmlns:mc="http://schemas.openxmlformats.org/markup-compatibility/2006">
        <mc:Choice xmlns:a14="http://schemas.microsoft.com/office/drawing/2010/main" Requires="a14">
          <p:graphicFrame>
            <p:nvGraphicFramePr>
              <p:cNvPr id="13" name="Table 12">
                <a:extLst>
                  <a:ext uri="{FF2B5EF4-FFF2-40B4-BE49-F238E27FC236}">
                    <a16:creationId xmlns:a16="http://schemas.microsoft.com/office/drawing/2014/main" id="{0A3D36F1-93DF-4D2D-BC29-12774EE7D0CB}"/>
                  </a:ext>
                </a:extLst>
              </p:cNvPr>
              <p:cNvGraphicFramePr>
                <a:graphicFrameLocks noGrp="1"/>
              </p:cNvGraphicFramePr>
              <p:nvPr>
                <p:extLst>
                  <p:ext uri="{D42A27DB-BD31-4B8C-83A1-F6EECF244321}">
                    <p14:modId xmlns:p14="http://schemas.microsoft.com/office/powerpoint/2010/main" val="1408579336"/>
                  </p:ext>
                </p:extLst>
              </p:nvPr>
            </p:nvGraphicFramePr>
            <p:xfrm>
              <a:off x="605016" y="1200055"/>
              <a:ext cx="11348642" cy="2819400"/>
            </p:xfrm>
            <a:graphic>
              <a:graphicData uri="http://schemas.openxmlformats.org/drawingml/2006/table">
                <a:tbl>
                  <a:tblPr firstRow="1" bandRow="1">
                    <a:tableStyleId>{5C22544A-7EE6-4342-B048-85BDC9FD1C3A}</a:tableStyleId>
                  </a:tblPr>
                  <a:tblGrid>
                    <a:gridCol w="1106980">
                      <a:extLst>
                        <a:ext uri="{9D8B030D-6E8A-4147-A177-3AD203B41FA5}">
                          <a16:colId xmlns:a16="http://schemas.microsoft.com/office/drawing/2014/main" val="4231349154"/>
                        </a:ext>
                      </a:extLst>
                    </a:gridCol>
                    <a:gridCol w="2055608">
                      <a:extLst>
                        <a:ext uri="{9D8B030D-6E8A-4147-A177-3AD203B41FA5}">
                          <a16:colId xmlns:a16="http://schemas.microsoft.com/office/drawing/2014/main" val="3136286022"/>
                        </a:ext>
                      </a:extLst>
                    </a:gridCol>
                    <a:gridCol w="1314309">
                      <a:extLst>
                        <a:ext uri="{9D8B030D-6E8A-4147-A177-3AD203B41FA5}">
                          <a16:colId xmlns:a16="http://schemas.microsoft.com/office/drawing/2014/main" val="1542080874"/>
                        </a:ext>
                      </a:extLst>
                    </a:gridCol>
                    <a:gridCol w="1527436">
                      <a:extLst>
                        <a:ext uri="{9D8B030D-6E8A-4147-A177-3AD203B41FA5}">
                          <a16:colId xmlns:a16="http://schemas.microsoft.com/office/drawing/2014/main" val="1505402415"/>
                        </a:ext>
                      </a:extLst>
                    </a:gridCol>
                    <a:gridCol w="1310868">
                      <a:extLst>
                        <a:ext uri="{9D8B030D-6E8A-4147-A177-3AD203B41FA5}">
                          <a16:colId xmlns:a16="http://schemas.microsoft.com/office/drawing/2014/main" val="642848516"/>
                        </a:ext>
                      </a:extLst>
                    </a:gridCol>
                    <a:gridCol w="1466707">
                      <a:extLst>
                        <a:ext uri="{9D8B030D-6E8A-4147-A177-3AD203B41FA5}">
                          <a16:colId xmlns:a16="http://schemas.microsoft.com/office/drawing/2014/main" val="4147532717"/>
                        </a:ext>
                      </a:extLst>
                    </a:gridCol>
                    <a:gridCol w="999195">
                      <a:extLst>
                        <a:ext uri="{9D8B030D-6E8A-4147-A177-3AD203B41FA5}">
                          <a16:colId xmlns:a16="http://schemas.microsoft.com/office/drawing/2014/main" val="2631702626"/>
                        </a:ext>
                      </a:extLst>
                    </a:gridCol>
                    <a:gridCol w="1567539">
                      <a:extLst>
                        <a:ext uri="{9D8B030D-6E8A-4147-A177-3AD203B41FA5}">
                          <a16:colId xmlns:a16="http://schemas.microsoft.com/office/drawing/2014/main" val="2753497201"/>
                        </a:ext>
                      </a:extLst>
                    </a:gridCol>
                  </a:tblGrid>
                  <a:tr h="365760">
                    <a:tc gridSpan="2">
                      <a:txBody>
                        <a:bodyPr/>
                        <a:lstStyle/>
                        <a:p>
                          <a:pPr algn="ctr"/>
                          <a:r>
                            <a:rPr lang="en-US" sz="1600" b="1" dirty="0">
                              <a:solidFill>
                                <a:schemeClr val="bg1"/>
                              </a:solidFill>
                            </a:rPr>
                            <a:t>Heat loads</a:t>
                          </a:r>
                          <a:endParaRPr lang="en-GB" sz="1600" b="1" dirty="0">
                            <a:solidFill>
                              <a:schemeClr val="bg1"/>
                            </a:solidFill>
                          </a:endParaRPr>
                        </a:p>
                      </a:txBody>
                      <a:tcPr marL="121920" marR="121920" marT="60960" marB="60960" anchor="ctr">
                        <a:solidFill>
                          <a:srgbClr val="C6291B">
                            <a:alpha val="80000"/>
                          </a:srgbClr>
                        </a:solidFill>
                      </a:tcPr>
                    </a:tc>
                    <a:tc hMerge="1">
                      <a:txBody>
                        <a:bodyPr/>
                        <a:lstStyle/>
                        <a:p>
                          <a:pPr algn="ctr"/>
                          <a:endParaRPr lang="en-GB" sz="1200" dirty="0">
                            <a:solidFill>
                              <a:schemeClr val="tx1"/>
                            </a:solidFill>
                          </a:endParaRPr>
                        </a:p>
                      </a:txBody>
                      <a:tcPr anchor="ctr">
                        <a:solidFill>
                          <a:schemeClr val="accent3">
                            <a:lumMod val="75000"/>
                          </a:schemeClr>
                        </a:solidFill>
                      </a:tcPr>
                    </a:tc>
                    <a:tc gridSpan="2">
                      <a:txBody>
                        <a:bodyPr/>
                        <a:lstStyle/>
                        <a:p>
                          <a:pPr algn="ctr"/>
                          <a:r>
                            <a:rPr lang="en-US" sz="1500" dirty="0">
                              <a:solidFill>
                                <a:schemeClr val="tx1"/>
                              </a:solidFill>
                            </a:rPr>
                            <a:t>Nominal (incl. uncertainty)</a:t>
                          </a:r>
                          <a:endParaRPr lang="en-GB" sz="1500" dirty="0">
                            <a:solidFill>
                              <a:schemeClr val="tx1"/>
                            </a:solidFill>
                          </a:endParaRPr>
                        </a:p>
                      </a:txBody>
                      <a:tcPr marL="121920" marR="121920" marT="60960" marB="60960" anchor="ctr">
                        <a:solidFill>
                          <a:schemeClr val="accent4">
                            <a:lumMod val="60000"/>
                            <a:lumOff val="40000"/>
                          </a:schemeClr>
                        </a:solidFill>
                      </a:tcPr>
                    </a:tc>
                    <a:tc hMerge="1">
                      <a:txBody>
                        <a:bodyPr/>
                        <a:lstStyle/>
                        <a:p>
                          <a:endParaRPr lang="en-GB" dirty="0">
                            <a:solidFill>
                              <a:schemeClr val="tx1"/>
                            </a:solidFill>
                          </a:endParaRPr>
                        </a:p>
                      </a:txBody>
                      <a:tcPr>
                        <a:solidFill>
                          <a:schemeClr val="accent5">
                            <a:lumMod val="20000"/>
                            <a:lumOff val="80000"/>
                          </a:schemeClr>
                        </a:solidFill>
                      </a:tcPr>
                    </a:tc>
                    <a:tc gridSpan="2">
                      <a:txBody>
                        <a:bodyPr/>
                        <a:lstStyle/>
                        <a:p>
                          <a:pPr algn="ctr"/>
                          <a:r>
                            <a:rPr lang="en-US" sz="1500" dirty="0">
                              <a:solidFill>
                                <a:schemeClr val="tx1"/>
                              </a:solidFill>
                            </a:rPr>
                            <a:t>Nominal with Overcapacity</a:t>
                          </a:r>
                          <a:endParaRPr lang="en-GB" sz="1500" dirty="0">
                            <a:solidFill>
                              <a:schemeClr val="tx1"/>
                            </a:solidFill>
                          </a:endParaRPr>
                        </a:p>
                      </a:txBody>
                      <a:tcPr marL="121920" marR="121920" marT="60960" marB="60960" anchor="ctr">
                        <a:solidFill>
                          <a:schemeClr val="accent4">
                            <a:lumMod val="60000"/>
                            <a:lumOff val="40000"/>
                          </a:schemeClr>
                        </a:solidFill>
                      </a:tcPr>
                    </a:tc>
                    <a:tc hMerge="1">
                      <a:txBody>
                        <a:bodyPr/>
                        <a:lstStyle/>
                        <a:p>
                          <a:endParaRPr lang="en-GB" dirty="0">
                            <a:solidFill>
                              <a:schemeClr val="tx1"/>
                            </a:solidFill>
                          </a:endParaRPr>
                        </a:p>
                      </a:txBody>
                      <a:tcPr>
                        <a:solidFill>
                          <a:schemeClr val="accent5">
                            <a:lumMod val="20000"/>
                            <a:lumOff val="80000"/>
                          </a:schemeClr>
                        </a:solidFill>
                      </a:tcPr>
                    </a:tc>
                    <a:tc gridSpan="2">
                      <a:txBody>
                        <a:bodyPr/>
                        <a:lstStyle/>
                        <a:p>
                          <a:pPr algn="ctr"/>
                          <a:r>
                            <a:rPr lang="en-US" sz="1500" dirty="0">
                              <a:solidFill>
                                <a:schemeClr val="tx1"/>
                              </a:solidFill>
                            </a:rPr>
                            <a:t>Ultimate</a:t>
                          </a:r>
                          <a:endParaRPr lang="en-GB" sz="1500" dirty="0">
                            <a:solidFill>
                              <a:schemeClr val="tx1"/>
                            </a:solidFill>
                          </a:endParaRPr>
                        </a:p>
                      </a:txBody>
                      <a:tcPr marL="121920" marR="121920" marT="60960" marB="60960" anchor="ctr">
                        <a:solidFill>
                          <a:schemeClr val="accent4">
                            <a:lumMod val="60000"/>
                            <a:lumOff val="40000"/>
                          </a:schemeClr>
                        </a:solidFill>
                      </a:tcPr>
                    </a:tc>
                    <a:tc hMerge="1">
                      <a:txBody>
                        <a:bodyPr/>
                        <a:lstStyle/>
                        <a:p>
                          <a:endParaRPr lang="en-GB"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3582629810"/>
                      </a:ext>
                    </a:extLst>
                  </a:tr>
                  <a:tr h="345440">
                    <a:tc rowSpan="4">
                      <a:txBody>
                        <a:bodyPr/>
                        <a:lstStyle/>
                        <a:p>
                          <a:pPr algn="ctr"/>
                          <a:r>
                            <a:rPr lang="en-US" sz="1500" dirty="0">
                              <a:solidFill>
                                <a:schemeClr val="tx1"/>
                              </a:solidFill>
                            </a:rPr>
                            <a:t>INTERLINK</a:t>
                          </a:r>
                        </a:p>
                      </a:txBody>
                      <a:tcPr marL="121920" marR="121920" marT="60960" marB="60960" vert="vert270" anchor="ctr">
                        <a:solidFill>
                          <a:schemeClr val="accent4">
                            <a:lumMod val="20000"/>
                            <a:lumOff val="80000"/>
                          </a:schemeClr>
                        </a:solidFill>
                      </a:tcPr>
                    </a:tc>
                    <a:tc>
                      <a:txBody>
                        <a:bodyPr/>
                        <a:lstStyle/>
                        <a:p>
                          <a:pPr algn="ctr"/>
                          <a:r>
                            <a:rPr lang="el-GR" sz="1500" dirty="0">
                              <a:solidFill>
                                <a:schemeClr val="tx1"/>
                              </a:solidFill>
                            </a:rPr>
                            <a:t>λ</a:t>
                          </a:r>
                          <a:r>
                            <a:rPr lang="en-US" sz="1500" dirty="0">
                              <a:solidFill>
                                <a:schemeClr val="tx1"/>
                              </a:solidFill>
                            </a:rPr>
                            <a:t> plate (Static)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rgbClr val="0070C0"/>
                              </a:solidFill>
                            </a:rPr>
                            <a:t>5.25 W</a:t>
                          </a:r>
                          <a:endParaRPr lang="en-GB" sz="1500" dirty="0">
                            <a:solidFill>
                              <a:srgbClr val="0070C0"/>
                            </a:solidFill>
                          </a:endParaRPr>
                        </a:p>
                      </a:txBody>
                      <a:tcPr marL="121920" marR="121920" marT="60960" marB="60960" anchor="ctr">
                        <a:solidFill>
                          <a:schemeClr val="accent4">
                            <a:lumMod val="20000"/>
                            <a:lumOff val="80000"/>
                          </a:schemeClr>
                        </a:solidFill>
                      </a:tcPr>
                    </a:tc>
                    <a:tc rowSpan="4">
                      <a:txBody>
                        <a:bodyPr/>
                        <a:lstStyle/>
                        <a:p>
                          <a:pPr algn="ctr"/>
                          <a14:m>
                            <m:oMathPara xmlns:m="http://schemas.openxmlformats.org/officeDocument/2006/math">
                              <m:oMathParaPr>
                                <m:jc m:val="center"/>
                              </m:oMathParaPr>
                              <m:oMath xmlns:m="http://schemas.openxmlformats.org/officeDocument/2006/math">
                                <m:sSub>
                                  <m:sSubPr>
                                    <m:ctrlPr>
                                      <a:rPr lang="en-GB" sz="1500" i="1" kern="1200" smtClean="0">
                                        <a:solidFill>
                                          <a:schemeClr val="dk1"/>
                                        </a:solidFill>
                                        <a:effectLst/>
                                        <a:latin typeface="Cambria Math" panose="02040503050406030204" pitchFamily="18" charset="0"/>
                                      </a:rPr>
                                    </m:ctrlPr>
                                  </m:sSubPr>
                                  <m:e>
                                    <m:r>
                                      <a:rPr lang="en-US" sz="1500" kern="1200">
                                        <a:solidFill>
                                          <a:schemeClr val="dk1"/>
                                        </a:solidFill>
                                        <a:effectLst/>
                                        <a:latin typeface="Cambria Math" panose="02040503050406030204" pitchFamily="18" charset="0"/>
                                      </a:rPr>
                                      <m:t>𝑄</m:t>
                                    </m:r>
                                  </m:e>
                                  <m:sub>
                                    <m:r>
                                      <a:rPr lang="en-US" sz="1500" kern="1200">
                                        <a:solidFill>
                                          <a:schemeClr val="dk1"/>
                                        </a:solidFill>
                                        <a:effectLst/>
                                        <a:latin typeface="Cambria Math" panose="02040503050406030204" pitchFamily="18" charset="0"/>
                                      </a:rPr>
                                      <m:t>𝐼</m:t>
                                    </m:r>
                                  </m:sub>
                                </m:sSub>
                                <m:r>
                                  <a:rPr lang="en-US" sz="1500" kern="1200">
                                    <a:solidFill>
                                      <a:schemeClr val="dk1"/>
                                    </a:solidFill>
                                    <a:effectLst/>
                                    <a:latin typeface="Cambria Math" panose="02040503050406030204" pitchFamily="18" charset="0"/>
                                  </a:rPr>
                                  <m:t>=5</m:t>
                                </m:r>
                                <m:r>
                                  <a:rPr lang="en-US" sz="1500" b="0" i="0" kern="1200" smtClean="0">
                                    <a:solidFill>
                                      <a:schemeClr val="dk1"/>
                                    </a:solidFill>
                                    <a:effectLst/>
                                    <a:latin typeface="Cambria Math" panose="02040503050406030204" pitchFamily="18" charset="0"/>
                                  </a:rPr>
                                  <m:t>.94</m:t>
                                </m:r>
                                <m:r>
                                  <a:rPr lang="en-US" sz="1500" b="0" kern="1200" smtClean="0">
                                    <a:solidFill>
                                      <a:schemeClr val="dk1"/>
                                    </a:solidFill>
                                    <a:effectLst/>
                                    <a:latin typeface="Cambria Math" panose="02040503050406030204" pitchFamily="18" charset="0"/>
                                  </a:rPr>
                                  <m:t> </m:t>
                                </m:r>
                                <m:r>
                                  <a:rPr lang="en-US" sz="1500" kern="1200">
                                    <a:solidFill>
                                      <a:schemeClr val="dk1"/>
                                    </a:solidFill>
                                    <a:effectLst/>
                                    <a:latin typeface="Cambria Math" panose="02040503050406030204" pitchFamily="18" charset="0"/>
                                  </a:rPr>
                                  <m:t>𝑊</m:t>
                                </m:r>
                              </m:oMath>
                            </m:oMathPara>
                          </a14:m>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rgbClr val="0070C0"/>
                              </a:solidFill>
                            </a:rPr>
                            <a:t>7.875 W</a:t>
                          </a:r>
                          <a:endParaRPr lang="en-GB" sz="1500" dirty="0">
                            <a:solidFill>
                              <a:srgbClr val="0070C0"/>
                            </a:solidFill>
                          </a:endParaRPr>
                        </a:p>
                      </a:txBody>
                      <a:tcPr marL="121920" marR="121920" marT="60960" marB="60960" anchor="ctr">
                        <a:solidFill>
                          <a:schemeClr val="accent4">
                            <a:lumMod val="20000"/>
                            <a:lumOff val="80000"/>
                          </a:schemeClr>
                        </a:solidFill>
                      </a:tcPr>
                    </a:tc>
                    <a:tc rowSpan="4">
                      <a:txBody>
                        <a:bodyPr/>
                        <a:lstStyle/>
                        <a:p>
                          <a:pPr algn="ctr"/>
                          <a14:m>
                            <m:oMathPara xmlns:m="http://schemas.openxmlformats.org/officeDocument/2006/math">
                              <m:oMathParaPr>
                                <m:jc m:val="center"/>
                              </m:oMathParaPr>
                              <m:oMath xmlns:m="http://schemas.openxmlformats.org/officeDocument/2006/math">
                                <m:sSub>
                                  <m:sSubPr>
                                    <m:ctrlPr>
                                      <a:rPr lang="en-GB" sz="1500" i="1" kern="1200" smtClean="0">
                                        <a:solidFill>
                                          <a:schemeClr val="dk1"/>
                                        </a:solidFill>
                                        <a:effectLst/>
                                        <a:latin typeface="Cambria Math" panose="02040503050406030204" pitchFamily="18" charset="0"/>
                                      </a:rPr>
                                    </m:ctrlPr>
                                  </m:sSubPr>
                                  <m:e>
                                    <m:r>
                                      <a:rPr lang="en-US" sz="1500" kern="1200">
                                        <a:solidFill>
                                          <a:schemeClr val="dk1"/>
                                        </a:solidFill>
                                        <a:effectLst/>
                                        <a:latin typeface="Cambria Math" panose="02040503050406030204" pitchFamily="18" charset="0"/>
                                      </a:rPr>
                                      <m:t>𝑄</m:t>
                                    </m:r>
                                  </m:e>
                                  <m:sub>
                                    <m:r>
                                      <a:rPr lang="en-US" sz="1500" kern="1200">
                                        <a:solidFill>
                                          <a:schemeClr val="dk1"/>
                                        </a:solidFill>
                                        <a:effectLst/>
                                        <a:latin typeface="Cambria Math" panose="02040503050406030204" pitchFamily="18" charset="0"/>
                                      </a:rPr>
                                      <m:t>𝐼</m:t>
                                    </m:r>
                                  </m:sub>
                                </m:sSub>
                                <m:r>
                                  <a:rPr lang="en-US" sz="1500" kern="1200">
                                    <a:solidFill>
                                      <a:schemeClr val="dk1"/>
                                    </a:solidFill>
                                    <a:effectLst/>
                                    <a:latin typeface="Cambria Math" panose="02040503050406030204" pitchFamily="18" charset="0"/>
                                  </a:rPr>
                                  <m:t>=</m:t>
                                </m:r>
                                <m:r>
                                  <a:rPr lang="en-US" sz="1500" b="0" kern="1200" smtClean="0">
                                    <a:solidFill>
                                      <a:schemeClr val="dk1"/>
                                    </a:solidFill>
                                    <a:effectLst/>
                                    <a:latin typeface="Cambria Math" panose="02040503050406030204" pitchFamily="18" charset="0"/>
                                  </a:rPr>
                                  <m:t>8</m:t>
                                </m:r>
                                <m:r>
                                  <a:rPr lang="en-US" sz="1500" b="0" i="0" kern="1200" smtClean="0">
                                    <a:solidFill>
                                      <a:schemeClr val="dk1"/>
                                    </a:solidFill>
                                    <a:effectLst/>
                                    <a:latin typeface="Cambria Math" panose="02040503050406030204" pitchFamily="18" charset="0"/>
                                  </a:rPr>
                                  <m:t>.91</m:t>
                                </m:r>
                                <m:r>
                                  <a:rPr lang="en-US" sz="1500" kern="1200">
                                    <a:solidFill>
                                      <a:schemeClr val="dk1"/>
                                    </a:solidFill>
                                    <a:effectLst/>
                                    <a:latin typeface="Cambria Math" panose="02040503050406030204" pitchFamily="18" charset="0"/>
                                  </a:rPr>
                                  <m:t> </m:t>
                                </m:r>
                                <m:r>
                                  <a:rPr lang="en-US" sz="1500" kern="1200">
                                    <a:solidFill>
                                      <a:schemeClr val="dk1"/>
                                    </a:solidFill>
                                    <a:effectLst/>
                                    <a:latin typeface="Cambria Math" panose="02040503050406030204" pitchFamily="18" charset="0"/>
                                  </a:rPr>
                                  <m:t>𝑊</m:t>
                                </m:r>
                              </m:oMath>
                            </m:oMathPara>
                          </a14:m>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rgbClr val="0070C0"/>
                              </a:solidFill>
                            </a:rPr>
                            <a:t>5.25 W</a:t>
                          </a:r>
                          <a:endParaRPr lang="en-GB" sz="1500" dirty="0">
                            <a:solidFill>
                              <a:srgbClr val="0070C0"/>
                            </a:solidFill>
                          </a:endParaRPr>
                        </a:p>
                      </a:txBody>
                      <a:tcPr marL="121920" marR="121920" marT="60960" marB="60960" anchor="ctr">
                        <a:solidFill>
                          <a:schemeClr val="accent4">
                            <a:lumMod val="20000"/>
                            <a:lumOff val="80000"/>
                          </a:schemeClr>
                        </a:solidFill>
                      </a:tcPr>
                    </a:tc>
                    <a:tc rowSpan="4">
                      <a:txBody>
                        <a:bodyPr/>
                        <a:lstStyle/>
                        <a:p>
                          <a:pPr algn="ctr"/>
                          <a14:m>
                            <m:oMathPara xmlns:m="http://schemas.openxmlformats.org/officeDocument/2006/math">
                              <m:oMathParaPr>
                                <m:jc m:val="center"/>
                              </m:oMathParaPr>
                              <m:oMath xmlns:m="http://schemas.openxmlformats.org/officeDocument/2006/math">
                                <m:sSub>
                                  <m:sSubPr>
                                    <m:ctrlPr>
                                      <a:rPr lang="en-GB" sz="1500" i="1" kern="1200" smtClean="0">
                                        <a:solidFill>
                                          <a:schemeClr val="dk1"/>
                                        </a:solidFill>
                                        <a:effectLst/>
                                        <a:latin typeface="Cambria Math" panose="02040503050406030204" pitchFamily="18" charset="0"/>
                                      </a:rPr>
                                    </m:ctrlPr>
                                  </m:sSubPr>
                                  <m:e>
                                    <m:r>
                                      <a:rPr lang="en-US" sz="1500" kern="1200">
                                        <a:solidFill>
                                          <a:schemeClr val="dk1"/>
                                        </a:solidFill>
                                        <a:effectLst/>
                                        <a:latin typeface="Cambria Math" panose="02040503050406030204" pitchFamily="18" charset="0"/>
                                      </a:rPr>
                                      <m:t>𝑄</m:t>
                                    </m:r>
                                  </m:e>
                                  <m:sub>
                                    <m:r>
                                      <a:rPr lang="en-US" sz="1500" kern="1200">
                                        <a:solidFill>
                                          <a:schemeClr val="dk1"/>
                                        </a:solidFill>
                                        <a:effectLst/>
                                        <a:latin typeface="Cambria Math" panose="02040503050406030204" pitchFamily="18" charset="0"/>
                                      </a:rPr>
                                      <m:t>𝐼</m:t>
                                    </m:r>
                                  </m:sub>
                                </m:sSub>
                                <m:r>
                                  <a:rPr lang="en-US" sz="1500" kern="1200">
                                    <a:solidFill>
                                      <a:schemeClr val="dk1"/>
                                    </a:solidFill>
                                    <a:effectLst/>
                                    <a:latin typeface="Cambria Math" panose="02040503050406030204" pitchFamily="18" charset="0"/>
                                  </a:rPr>
                                  <m:t>=</m:t>
                                </m:r>
                                <m:r>
                                  <a:rPr lang="en-US" sz="1500" b="0" kern="1200" smtClean="0">
                                    <a:solidFill>
                                      <a:schemeClr val="dk1"/>
                                    </a:solidFill>
                                    <a:effectLst/>
                                    <a:latin typeface="Cambria Math" panose="02040503050406030204" pitchFamily="18" charset="0"/>
                                  </a:rPr>
                                  <m:t>6.</m:t>
                                </m:r>
                                <m:r>
                                  <a:rPr lang="en-US" sz="1500" b="0" i="0" kern="1200" smtClean="0">
                                    <a:solidFill>
                                      <a:schemeClr val="dk1"/>
                                    </a:solidFill>
                                    <a:effectLst/>
                                    <a:latin typeface="Cambria Math" panose="02040503050406030204" pitchFamily="18" charset="0"/>
                                  </a:rPr>
                                  <m:t>1</m:t>
                                </m:r>
                                <m:r>
                                  <a:rPr lang="en-US" sz="1500" kern="1200">
                                    <a:solidFill>
                                      <a:schemeClr val="dk1"/>
                                    </a:solidFill>
                                    <a:effectLst/>
                                    <a:latin typeface="Cambria Math" panose="02040503050406030204" pitchFamily="18" charset="0"/>
                                  </a:rPr>
                                  <m:t> </m:t>
                                </m:r>
                                <m:r>
                                  <a:rPr lang="en-US" sz="1500" kern="1200">
                                    <a:solidFill>
                                      <a:schemeClr val="dk1"/>
                                    </a:solidFill>
                                    <a:effectLst/>
                                    <a:latin typeface="Cambria Math" panose="02040503050406030204" pitchFamily="18" charset="0"/>
                                  </a:rPr>
                                  <m:t>𝑊</m:t>
                                </m:r>
                              </m:oMath>
                            </m:oMathPara>
                          </a14:m>
                          <a:endParaRPr lang="en-GB" sz="1500" dirty="0">
                            <a:solidFill>
                              <a:schemeClr val="tx1"/>
                            </a:solidFill>
                          </a:endParaRPr>
                        </a:p>
                      </a:txBody>
                      <a:tcPr marL="121920" marR="121920" marT="60960" marB="60960" anchor="ctr">
                        <a:solidFill>
                          <a:schemeClr val="accent4">
                            <a:lumMod val="20000"/>
                            <a:lumOff val="80000"/>
                          </a:schemeClr>
                        </a:solidFill>
                      </a:tcPr>
                    </a:tc>
                    <a:extLst>
                      <a:ext uri="{0D108BD9-81ED-4DB2-BD59-A6C34878D82A}">
                        <a16:rowId xmlns:a16="http://schemas.microsoft.com/office/drawing/2014/main" val="1638766129"/>
                      </a:ext>
                    </a:extLst>
                  </a:tr>
                  <a:tr h="345440">
                    <a:tc vMerge="1">
                      <a:txBody>
                        <a:bodyPr/>
                        <a:lstStyle/>
                        <a:p>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Support (Static)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0.11 W</a:t>
                          </a:r>
                        </a:p>
                      </a:txBody>
                      <a:tcPr marL="121920" marR="121920" marT="60960" marB="60960" anchor="ctr">
                        <a:solidFill>
                          <a:schemeClr val="accent4">
                            <a:lumMod val="20000"/>
                            <a:lumOff val="80000"/>
                          </a:schemeClr>
                        </a:solidFill>
                      </a:tcPr>
                    </a:tc>
                    <a:tc vMerge="1">
                      <a:txBody>
                        <a:bodyPr/>
                        <a:lstStyle/>
                        <a:p>
                          <a:pPr algn="ctr"/>
                          <a:endParaRPr lang="en-US"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0.17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0.11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2885349854"/>
                      </a:ext>
                    </a:extLst>
                  </a:tr>
                  <a:tr h="345440">
                    <a:tc vMerge="1">
                      <a:txBody>
                        <a:bodyPr/>
                        <a:lstStyle/>
                        <a:p>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Radiation (Static)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0.24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0.35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0.24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4187330752"/>
                      </a:ext>
                    </a:extLst>
                  </a:tr>
                  <a:tr h="345440">
                    <a:tc vMerge="1">
                      <a:txBody>
                        <a:bodyPr/>
                        <a:lstStyle/>
                        <a:p>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Resistive (Dynamic)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0.34 W</a:t>
                          </a:r>
                        </a:p>
                      </a:txBody>
                      <a:tcPr marL="121920" marR="121920" marT="60960" marB="60960" anchor="ctr">
                        <a:solidFill>
                          <a:schemeClr val="accent4">
                            <a:lumMod val="20000"/>
                            <a:lumOff val="80000"/>
                          </a:schemeClr>
                        </a:solidFill>
                      </a:tcPr>
                    </a:tc>
                    <a:tc vMerge="1">
                      <a:txBody>
                        <a:bodyPr/>
                        <a:lstStyle/>
                        <a:p>
                          <a:pPr algn="ctr"/>
                          <a:endParaRPr lang="en-US"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0.51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0.51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3175310891"/>
                      </a:ext>
                    </a:extLst>
                  </a:tr>
                  <a:tr h="345440">
                    <a:tc rowSpan="2">
                      <a:txBody>
                        <a:bodyPr/>
                        <a:lstStyle/>
                        <a:p>
                          <a:pPr algn="ctr"/>
                          <a:r>
                            <a:rPr lang="en-US" sz="1500" dirty="0">
                              <a:solidFill>
                                <a:schemeClr val="tx1"/>
                              </a:solidFill>
                            </a:rPr>
                            <a:t>COLD-MASS</a:t>
                          </a:r>
                          <a:endParaRPr lang="en-GB" sz="1500" dirty="0">
                            <a:solidFill>
                              <a:schemeClr val="tx1"/>
                            </a:solidFill>
                          </a:endParaRPr>
                        </a:p>
                      </a:txBody>
                      <a:tcPr marL="121920" marR="121920" marT="60960" marB="60960" vert="vert270" anchor="ctr">
                        <a:solidFill>
                          <a:schemeClr val="accent4">
                            <a:lumMod val="20000"/>
                            <a:lumOff val="80000"/>
                          </a:schemeClr>
                        </a:solidFill>
                      </a:tcPr>
                    </a:tc>
                    <a:tc>
                      <a:txBody>
                        <a:bodyPr/>
                        <a:lstStyle/>
                        <a:p>
                          <a:pPr algn="ctr"/>
                          <a:r>
                            <a:rPr lang="en-US" sz="1500" dirty="0">
                              <a:solidFill>
                                <a:schemeClr val="tx1"/>
                              </a:solidFill>
                            </a:rPr>
                            <a:t>Static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20.56 W</a:t>
                          </a:r>
                        </a:p>
                      </a:txBody>
                      <a:tcPr marL="121920" marR="121920" marT="60960" marB="60960" anchor="ctr">
                        <a:solidFill>
                          <a:schemeClr val="accent4">
                            <a:lumMod val="20000"/>
                            <a:lumOff val="80000"/>
                          </a:schemeClr>
                        </a:solidFill>
                      </a:tcPr>
                    </a:tc>
                    <a:tc rowSpan="2">
                      <a:txBody>
                        <a:bodyPr/>
                        <a:lstStyle/>
                        <a:p>
                          <a:pPr algn="ctr"/>
                          <a14:m>
                            <m:oMathPara xmlns:m="http://schemas.openxmlformats.org/officeDocument/2006/math">
                              <m:oMathParaPr>
                                <m:jc m:val="centerGroup"/>
                              </m:oMathParaPr>
                              <m:oMath xmlns:m="http://schemas.openxmlformats.org/officeDocument/2006/math">
                                <m:sSub>
                                  <m:sSubPr>
                                    <m:ctrlPr>
                                      <a:rPr lang="en-GB" sz="1500" i="1" kern="1200" smtClean="0">
                                        <a:solidFill>
                                          <a:schemeClr val="dk1"/>
                                        </a:solidFill>
                                        <a:effectLst/>
                                        <a:latin typeface="Cambria Math" panose="02040503050406030204" pitchFamily="18" charset="0"/>
                                      </a:rPr>
                                    </m:ctrlPr>
                                  </m:sSubPr>
                                  <m:e>
                                    <m:r>
                                      <a:rPr lang="en-US" sz="1500" kern="1200">
                                        <a:solidFill>
                                          <a:schemeClr val="dk1"/>
                                        </a:solidFill>
                                        <a:effectLst/>
                                        <a:latin typeface="Cambria Math" panose="02040503050406030204" pitchFamily="18" charset="0"/>
                                      </a:rPr>
                                      <m:t>𝑄</m:t>
                                    </m:r>
                                  </m:e>
                                  <m:sub>
                                    <m:r>
                                      <a:rPr lang="en-US" sz="1500" b="0" kern="1200" smtClean="0">
                                        <a:solidFill>
                                          <a:schemeClr val="dk1"/>
                                        </a:solidFill>
                                        <a:effectLst/>
                                        <a:latin typeface="Cambria Math" panose="02040503050406030204" pitchFamily="18" charset="0"/>
                                      </a:rPr>
                                      <m:t>𝑐𝑚</m:t>
                                    </m:r>
                                  </m:sub>
                                </m:sSub>
                                <m:r>
                                  <a:rPr lang="en-US" sz="1500" kern="1200">
                                    <a:solidFill>
                                      <a:schemeClr val="dk1"/>
                                    </a:solidFill>
                                    <a:effectLst/>
                                    <a:latin typeface="Cambria Math" panose="02040503050406030204" pitchFamily="18" charset="0"/>
                                  </a:rPr>
                                  <m:t>=</m:t>
                                </m:r>
                                <m:r>
                                  <a:rPr lang="en-US" sz="1500" b="0" kern="1200" smtClean="0">
                                    <a:solidFill>
                                      <a:schemeClr val="dk1"/>
                                    </a:solidFill>
                                    <a:effectLst/>
                                    <a:latin typeface="Cambria Math" panose="02040503050406030204" pitchFamily="18" charset="0"/>
                                  </a:rPr>
                                  <m:t>4</m:t>
                                </m:r>
                                <m:r>
                                  <a:rPr lang="en-US" sz="1500" b="0" i="0" kern="1200" smtClean="0">
                                    <a:solidFill>
                                      <a:schemeClr val="dk1"/>
                                    </a:solidFill>
                                    <a:effectLst/>
                                    <a:latin typeface="Cambria Math" panose="02040503050406030204" pitchFamily="18" charset="0"/>
                                  </a:rPr>
                                  <m:t>4</m:t>
                                </m:r>
                                <m:r>
                                  <a:rPr lang="en-US" sz="1500" b="0" kern="1200" smtClean="0">
                                    <a:solidFill>
                                      <a:schemeClr val="dk1"/>
                                    </a:solidFill>
                                    <a:effectLst/>
                                    <a:latin typeface="Cambria Math" panose="02040503050406030204" pitchFamily="18" charset="0"/>
                                  </a:rPr>
                                  <m:t>.</m:t>
                                </m:r>
                                <m:r>
                                  <a:rPr lang="en-US" sz="1500" b="0" i="0" kern="1200" smtClean="0">
                                    <a:solidFill>
                                      <a:schemeClr val="dk1"/>
                                    </a:solidFill>
                                    <a:effectLst/>
                                    <a:latin typeface="Cambria Math" panose="02040503050406030204" pitchFamily="18" charset="0"/>
                                  </a:rPr>
                                  <m:t>2</m:t>
                                </m:r>
                                <m:r>
                                  <a:rPr lang="en-US" sz="1500" kern="1200">
                                    <a:solidFill>
                                      <a:schemeClr val="dk1"/>
                                    </a:solidFill>
                                    <a:effectLst/>
                                    <a:latin typeface="Cambria Math" panose="02040503050406030204" pitchFamily="18" charset="0"/>
                                  </a:rPr>
                                  <m:t> </m:t>
                                </m:r>
                                <m:r>
                                  <a:rPr lang="en-US" sz="1500" kern="1200">
                                    <a:solidFill>
                                      <a:schemeClr val="dk1"/>
                                    </a:solidFill>
                                    <a:effectLst/>
                                    <a:latin typeface="Cambria Math" panose="02040503050406030204" pitchFamily="18" charset="0"/>
                                  </a:rPr>
                                  <m:t>𝑊</m:t>
                                </m:r>
                              </m:oMath>
                            </m:oMathPara>
                          </a14:m>
                          <a:endParaRPr lang="en-GB" sz="1500" dirty="0">
                            <a:solidFill>
                              <a:srgbClr val="C00000"/>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30.84 W</a:t>
                          </a:r>
                        </a:p>
                      </a:txBody>
                      <a:tcPr marL="121920" marR="121920" marT="60960" marB="60960" anchor="ctr">
                        <a:solidFill>
                          <a:schemeClr val="accent4">
                            <a:lumMod val="20000"/>
                            <a:lumOff val="80000"/>
                          </a:schemeClr>
                        </a:solidFill>
                      </a:tcPr>
                    </a:tc>
                    <a:tc rowSpan="2">
                      <a:txBody>
                        <a:bodyPr/>
                        <a:lstStyle/>
                        <a:p>
                          <a:pPr algn="ctr"/>
                          <a14:m>
                            <m:oMathPara xmlns:m="http://schemas.openxmlformats.org/officeDocument/2006/math">
                              <m:oMathParaPr>
                                <m:jc m:val="centerGroup"/>
                              </m:oMathParaPr>
                              <m:oMath xmlns:m="http://schemas.openxmlformats.org/officeDocument/2006/math">
                                <m:sSub>
                                  <m:sSubPr>
                                    <m:ctrlPr>
                                      <a:rPr lang="en-GB" sz="1500" i="1" kern="1200" smtClean="0">
                                        <a:solidFill>
                                          <a:schemeClr val="dk1"/>
                                        </a:solidFill>
                                        <a:effectLst/>
                                        <a:latin typeface="Cambria Math" panose="02040503050406030204" pitchFamily="18" charset="0"/>
                                      </a:rPr>
                                    </m:ctrlPr>
                                  </m:sSubPr>
                                  <m:e>
                                    <m:r>
                                      <a:rPr lang="en-US" sz="1500" kern="1200">
                                        <a:solidFill>
                                          <a:schemeClr val="dk1"/>
                                        </a:solidFill>
                                        <a:effectLst/>
                                        <a:latin typeface="Cambria Math" panose="02040503050406030204" pitchFamily="18" charset="0"/>
                                      </a:rPr>
                                      <m:t>𝑄</m:t>
                                    </m:r>
                                  </m:e>
                                  <m:sub>
                                    <m:r>
                                      <a:rPr lang="en-US" sz="1500" b="0" kern="1200" smtClean="0">
                                        <a:solidFill>
                                          <a:schemeClr val="dk1"/>
                                        </a:solidFill>
                                        <a:effectLst/>
                                        <a:latin typeface="Cambria Math" panose="02040503050406030204" pitchFamily="18" charset="0"/>
                                      </a:rPr>
                                      <m:t>𝑐𝑚</m:t>
                                    </m:r>
                                  </m:sub>
                                </m:sSub>
                                <m:r>
                                  <a:rPr lang="en-US" sz="1500" kern="1200">
                                    <a:solidFill>
                                      <a:schemeClr val="dk1"/>
                                    </a:solidFill>
                                    <a:effectLst/>
                                    <a:latin typeface="Cambria Math" panose="02040503050406030204" pitchFamily="18" charset="0"/>
                                  </a:rPr>
                                  <m:t>=</m:t>
                                </m:r>
                                <m:r>
                                  <a:rPr lang="en-US" sz="1500" b="0" kern="1200" smtClean="0">
                                    <a:solidFill>
                                      <a:schemeClr val="dk1"/>
                                    </a:solidFill>
                                    <a:effectLst/>
                                    <a:latin typeface="Cambria Math" panose="02040503050406030204" pitchFamily="18" charset="0"/>
                                  </a:rPr>
                                  <m:t>6</m:t>
                                </m:r>
                                <m:r>
                                  <a:rPr lang="en-US" sz="1500" b="0" i="0" kern="1200" smtClean="0">
                                    <a:solidFill>
                                      <a:schemeClr val="dk1"/>
                                    </a:solidFill>
                                    <a:effectLst/>
                                    <a:latin typeface="Cambria Math" panose="02040503050406030204" pitchFamily="18" charset="0"/>
                                  </a:rPr>
                                  <m:t>6</m:t>
                                </m:r>
                                <m:r>
                                  <a:rPr lang="en-US" sz="1500" kern="1200">
                                    <a:solidFill>
                                      <a:schemeClr val="dk1"/>
                                    </a:solidFill>
                                    <a:effectLst/>
                                    <a:latin typeface="Cambria Math" panose="02040503050406030204" pitchFamily="18" charset="0"/>
                                  </a:rPr>
                                  <m:t>.</m:t>
                                </m:r>
                                <m:r>
                                  <a:rPr lang="en-US" sz="1500" b="0" i="0" kern="1200" smtClean="0">
                                    <a:solidFill>
                                      <a:schemeClr val="dk1"/>
                                    </a:solidFill>
                                    <a:effectLst/>
                                    <a:latin typeface="Cambria Math" panose="02040503050406030204" pitchFamily="18" charset="0"/>
                                  </a:rPr>
                                  <m:t>3</m:t>
                                </m:r>
                                <m:r>
                                  <a:rPr lang="en-US" sz="1500" kern="1200">
                                    <a:solidFill>
                                      <a:schemeClr val="dk1"/>
                                    </a:solidFill>
                                    <a:effectLst/>
                                    <a:latin typeface="Cambria Math" panose="02040503050406030204" pitchFamily="18" charset="0"/>
                                  </a:rPr>
                                  <m:t> </m:t>
                                </m:r>
                                <m:r>
                                  <a:rPr lang="en-US" sz="1500" kern="1200">
                                    <a:solidFill>
                                      <a:schemeClr val="dk1"/>
                                    </a:solidFill>
                                    <a:effectLst/>
                                    <a:latin typeface="Cambria Math" panose="02040503050406030204" pitchFamily="18" charset="0"/>
                                  </a:rPr>
                                  <m:t>𝑊</m:t>
                                </m:r>
                              </m:oMath>
                            </m:oMathPara>
                          </a14:m>
                          <a:endParaRPr lang="en-GB" sz="1500" dirty="0">
                            <a:solidFill>
                              <a:srgbClr val="C00000"/>
                            </a:solidFill>
                          </a:endParaRPr>
                        </a:p>
                      </a:txBody>
                      <a:tcPr marL="121920" marR="121920" marT="60960" marB="60960" anchor="ctr">
                        <a:solidFill>
                          <a:schemeClr val="accent4">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500" dirty="0">
                              <a:solidFill>
                                <a:schemeClr val="tx1"/>
                              </a:solidFill>
                            </a:rPr>
                            <a:t>20.56 W</a:t>
                          </a:r>
                        </a:p>
                      </a:txBody>
                      <a:tcPr marL="121920" marR="121920" marT="60960" marB="60960" anchor="ctr">
                        <a:solidFill>
                          <a:schemeClr val="accent4">
                            <a:lumMod val="20000"/>
                            <a:lumOff val="80000"/>
                          </a:schemeClr>
                        </a:solidFill>
                      </a:tcPr>
                    </a:tc>
                    <a:tc rowSpan="2">
                      <a:txBody>
                        <a:bodyPr/>
                        <a:lstStyle/>
                        <a:p>
                          <a:pPr algn="ctr"/>
                          <a14:m>
                            <m:oMathPara xmlns:m="http://schemas.openxmlformats.org/officeDocument/2006/math">
                              <m:oMathParaPr>
                                <m:jc m:val="centerGroup"/>
                              </m:oMathParaPr>
                              <m:oMath xmlns:m="http://schemas.openxmlformats.org/officeDocument/2006/math">
                                <m:sSub>
                                  <m:sSubPr>
                                    <m:ctrlPr>
                                      <a:rPr lang="en-GB" sz="1500" i="1" kern="1200" smtClean="0">
                                        <a:solidFill>
                                          <a:schemeClr val="dk1"/>
                                        </a:solidFill>
                                        <a:effectLst/>
                                        <a:latin typeface="Cambria Math" panose="02040503050406030204" pitchFamily="18" charset="0"/>
                                      </a:rPr>
                                    </m:ctrlPr>
                                  </m:sSubPr>
                                  <m:e>
                                    <m:r>
                                      <a:rPr lang="en-US" sz="1500" kern="1200">
                                        <a:solidFill>
                                          <a:schemeClr val="dk1"/>
                                        </a:solidFill>
                                        <a:effectLst/>
                                        <a:latin typeface="Cambria Math" panose="02040503050406030204" pitchFamily="18" charset="0"/>
                                      </a:rPr>
                                      <m:t>𝑄</m:t>
                                    </m:r>
                                  </m:e>
                                  <m:sub>
                                    <m:r>
                                      <a:rPr lang="en-US" sz="1500" b="0" kern="1200" smtClean="0">
                                        <a:solidFill>
                                          <a:schemeClr val="dk1"/>
                                        </a:solidFill>
                                        <a:effectLst/>
                                        <a:latin typeface="Cambria Math" panose="02040503050406030204" pitchFamily="18" charset="0"/>
                                      </a:rPr>
                                      <m:t>𝑐𝑚</m:t>
                                    </m:r>
                                  </m:sub>
                                </m:sSub>
                                <m:r>
                                  <a:rPr lang="en-US" sz="1500" kern="1200">
                                    <a:solidFill>
                                      <a:schemeClr val="dk1"/>
                                    </a:solidFill>
                                    <a:effectLst/>
                                    <a:latin typeface="Cambria Math" panose="02040503050406030204" pitchFamily="18" charset="0"/>
                                  </a:rPr>
                                  <m:t>=</m:t>
                                </m:r>
                                <m:r>
                                  <a:rPr lang="en-US" sz="1500" b="0" kern="1200" smtClean="0">
                                    <a:solidFill>
                                      <a:schemeClr val="dk1"/>
                                    </a:solidFill>
                                    <a:effectLst/>
                                    <a:latin typeface="Cambria Math" panose="02040503050406030204" pitchFamily="18" charset="0"/>
                                  </a:rPr>
                                  <m:t>6</m:t>
                                </m:r>
                                <m:r>
                                  <a:rPr lang="en-US" sz="1500" b="0" i="0" kern="1200" smtClean="0">
                                    <a:solidFill>
                                      <a:schemeClr val="dk1"/>
                                    </a:solidFill>
                                    <a:effectLst/>
                                    <a:latin typeface="Cambria Math" panose="02040503050406030204" pitchFamily="18" charset="0"/>
                                  </a:rPr>
                                  <m:t>3</m:t>
                                </m:r>
                                <m:r>
                                  <a:rPr lang="en-US" sz="1500" b="0" kern="1200" smtClean="0">
                                    <a:solidFill>
                                      <a:schemeClr val="dk1"/>
                                    </a:solidFill>
                                    <a:effectLst/>
                                    <a:latin typeface="Cambria Math" panose="02040503050406030204" pitchFamily="18" charset="0"/>
                                  </a:rPr>
                                  <m:t>.</m:t>
                                </m:r>
                                <m:r>
                                  <a:rPr lang="en-US" sz="1500" b="0" i="0" kern="1200" smtClean="0">
                                    <a:solidFill>
                                      <a:schemeClr val="dk1"/>
                                    </a:solidFill>
                                    <a:effectLst/>
                                    <a:latin typeface="Cambria Math" panose="02040503050406030204" pitchFamily="18" charset="0"/>
                                  </a:rPr>
                                  <m:t>3</m:t>
                                </m:r>
                                <m:r>
                                  <a:rPr lang="en-US" sz="1500" kern="1200">
                                    <a:solidFill>
                                      <a:schemeClr val="dk1"/>
                                    </a:solidFill>
                                    <a:effectLst/>
                                    <a:latin typeface="Cambria Math" panose="02040503050406030204" pitchFamily="18" charset="0"/>
                                  </a:rPr>
                                  <m:t> </m:t>
                                </m:r>
                                <m:r>
                                  <a:rPr lang="en-US" sz="1500" kern="1200">
                                    <a:solidFill>
                                      <a:schemeClr val="dk1"/>
                                    </a:solidFill>
                                    <a:effectLst/>
                                    <a:latin typeface="Cambria Math" panose="02040503050406030204" pitchFamily="18" charset="0"/>
                                  </a:rPr>
                                  <m:t>𝑊</m:t>
                                </m:r>
                              </m:oMath>
                            </m:oMathPara>
                          </a14:m>
                          <a:endParaRPr lang="en-GB" sz="1500" dirty="0">
                            <a:solidFill>
                              <a:srgbClr val="C00000"/>
                            </a:solidFill>
                          </a:endParaRPr>
                        </a:p>
                      </a:txBody>
                      <a:tcPr marL="121920" marR="121920" marT="60960" marB="60960" anchor="ctr">
                        <a:solidFill>
                          <a:schemeClr val="accent4">
                            <a:lumMod val="20000"/>
                            <a:lumOff val="80000"/>
                          </a:schemeClr>
                        </a:solidFill>
                      </a:tcPr>
                    </a:tc>
                    <a:extLst>
                      <a:ext uri="{0D108BD9-81ED-4DB2-BD59-A6C34878D82A}">
                        <a16:rowId xmlns:a16="http://schemas.microsoft.com/office/drawing/2014/main" val="945204482"/>
                      </a:ext>
                    </a:extLst>
                  </a:tr>
                  <a:tr h="345440">
                    <a:tc vMerge="1">
                      <a:txBody>
                        <a:bodyPr/>
                        <a:lstStyle/>
                        <a:p>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Dynamic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25.8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38.7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500" dirty="0">
                              <a:solidFill>
                                <a:schemeClr val="tx1"/>
                              </a:solidFill>
                            </a:rPr>
                            <a:t>44.9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3965411220"/>
                      </a:ext>
                    </a:extLst>
                  </a:tr>
                  <a:tr h="345440">
                    <a:tc>
                      <a:txBody>
                        <a:bodyPr/>
                        <a:lstStyle/>
                        <a:p>
                          <a:pPr algn="ctr"/>
                          <a:r>
                            <a:rPr lang="en-US" sz="1500" dirty="0">
                              <a:solidFill>
                                <a:schemeClr val="tx1"/>
                              </a:solidFill>
                            </a:rPr>
                            <a:t>TOTAL</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endParaRPr lang="en-GB" sz="1500" dirty="0">
                            <a:solidFill>
                              <a:schemeClr val="tx1"/>
                            </a:solidFill>
                          </a:endParaRPr>
                        </a:p>
                      </a:txBody>
                      <a:tcPr marL="121920" marR="121920" marT="60960" marB="60960" anchor="ctr">
                        <a:solidFill>
                          <a:schemeClr val="accent4">
                            <a:lumMod val="20000"/>
                            <a:lumOff val="80000"/>
                          </a:schemeClr>
                        </a:solidFill>
                      </a:tcPr>
                    </a:tc>
                    <a:tc gridSpan="2">
                      <a:txBody>
                        <a:bodyPr/>
                        <a:lstStyle/>
                        <a:p>
                          <a:pPr algn="ctr"/>
                          <a14:m>
                            <m:oMathPara xmlns:m="http://schemas.openxmlformats.org/officeDocument/2006/math">
                              <m:oMathParaPr>
                                <m:jc m:val="centerGroup"/>
                              </m:oMathParaPr>
                              <m:oMath xmlns:m="http://schemas.openxmlformats.org/officeDocument/2006/math">
                                <m:sSub>
                                  <m:sSubPr>
                                    <m:ctrlPr>
                                      <a:rPr lang="en-GB" sz="1500" i="1" kern="1200" smtClean="0">
                                        <a:solidFill>
                                          <a:schemeClr val="dk1"/>
                                        </a:solidFill>
                                        <a:effectLst/>
                                        <a:latin typeface="Cambria Math" panose="02040503050406030204" pitchFamily="18" charset="0"/>
                                      </a:rPr>
                                    </m:ctrlPr>
                                  </m:sSubPr>
                                  <m:e>
                                    <m:r>
                                      <a:rPr lang="en-US" sz="1500" kern="1200">
                                        <a:solidFill>
                                          <a:schemeClr val="dk1"/>
                                        </a:solidFill>
                                        <a:effectLst/>
                                        <a:latin typeface="Cambria Math" panose="02040503050406030204" pitchFamily="18" charset="0"/>
                                      </a:rPr>
                                      <m:t>𝑄</m:t>
                                    </m:r>
                                  </m:e>
                                  <m:sub>
                                    <m:r>
                                      <a:rPr lang="en-US" sz="1500" b="0" kern="1200" smtClean="0">
                                        <a:solidFill>
                                          <a:schemeClr val="dk1"/>
                                        </a:solidFill>
                                        <a:effectLst/>
                                        <a:latin typeface="Cambria Math" panose="02040503050406030204" pitchFamily="18" charset="0"/>
                                      </a:rPr>
                                      <m:t>𝑡𝑜𝑡</m:t>
                                    </m:r>
                                  </m:sub>
                                </m:sSub>
                                <m:r>
                                  <a:rPr lang="en-US" sz="1500" kern="1200">
                                    <a:solidFill>
                                      <a:schemeClr val="dk1"/>
                                    </a:solidFill>
                                    <a:effectLst/>
                                    <a:latin typeface="Cambria Math" panose="02040503050406030204" pitchFamily="18" charset="0"/>
                                  </a:rPr>
                                  <m:t>=</m:t>
                                </m:r>
                                <m:r>
                                  <a:rPr lang="en-US" sz="1500" b="0" kern="1200" smtClean="0">
                                    <a:solidFill>
                                      <a:schemeClr val="dk1"/>
                                    </a:solidFill>
                                    <a:effectLst/>
                                    <a:latin typeface="Cambria Math" panose="02040503050406030204" pitchFamily="18" charset="0"/>
                                  </a:rPr>
                                  <m:t>5</m:t>
                                </m:r>
                                <m:r>
                                  <a:rPr lang="en-US" sz="1500" b="0" i="0" kern="1200" smtClean="0">
                                    <a:solidFill>
                                      <a:schemeClr val="dk1"/>
                                    </a:solidFill>
                                    <a:effectLst/>
                                    <a:latin typeface="Cambria Math" panose="02040503050406030204" pitchFamily="18" charset="0"/>
                                  </a:rPr>
                                  <m:t>2</m:t>
                                </m:r>
                                <m:r>
                                  <a:rPr lang="en-US" sz="1500" b="0" i="0" kern="1200" smtClean="0">
                                    <a:solidFill>
                                      <a:schemeClr val="dk1"/>
                                    </a:solidFill>
                                    <a:effectLst/>
                                    <a:latin typeface="Cambria Math" panose="02040503050406030204" pitchFamily="18" charset="0"/>
                                  </a:rPr>
                                  <m:t>.</m:t>
                                </m:r>
                                <m:r>
                                  <a:rPr lang="en-US" sz="1500" b="0" i="0" kern="1200" smtClean="0">
                                    <a:solidFill>
                                      <a:schemeClr val="dk1"/>
                                    </a:solidFill>
                                    <a:effectLst/>
                                    <a:latin typeface="Cambria Math" panose="02040503050406030204" pitchFamily="18" charset="0"/>
                                  </a:rPr>
                                  <m:t>5</m:t>
                                </m:r>
                                <m:r>
                                  <a:rPr lang="en-US" sz="1500" kern="1200">
                                    <a:solidFill>
                                      <a:schemeClr val="dk1"/>
                                    </a:solidFill>
                                    <a:effectLst/>
                                    <a:latin typeface="Cambria Math" panose="02040503050406030204" pitchFamily="18" charset="0"/>
                                  </a:rPr>
                                  <m:t> </m:t>
                                </m:r>
                                <m:r>
                                  <a:rPr lang="en-US" sz="1500" kern="1200">
                                    <a:solidFill>
                                      <a:schemeClr val="dk1"/>
                                    </a:solidFill>
                                    <a:effectLst/>
                                    <a:latin typeface="Cambria Math" panose="02040503050406030204" pitchFamily="18" charset="0"/>
                                  </a:rPr>
                                  <m:t>𝑊</m:t>
                                </m:r>
                              </m:oMath>
                            </m:oMathPara>
                          </a14:m>
                          <a:endParaRPr lang="en-GB" sz="1500" dirty="0">
                            <a:solidFill>
                              <a:schemeClr val="tx1"/>
                            </a:solidFill>
                          </a:endParaRPr>
                        </a:p>
                      </a:txBody>
                      <a:tcPr marL="121920" marR="121920" marT="60960" marB="60960" anchor="ctr">
                        <a:solidFill>
                          <a:schemeClr val="accent4">
                            <a:lumMod val="20000"/>
                            <a:lumOff val="80000"/>
                          </a:schemeClr>
                        </a:solidFill>
                      </a:tcPr>
                    </a:tc>
                    <a:tc hMerge="1">
                      <a:txBody>
                        <a:bodyPr/>
                        <a:lstStyle/>
                        <a:p>
                          <a:pPr algn="ctr"/>
                          <a:endParaRPr lang="en-GB" sz="1400" dirty="0">
                            <a:solidFill>
                              <a:schemeClr val="tx1"/>
                            </a:solidFill>
                          </a:endParaRPr>
                        </a:p>
                      </a:txBody>
                      <a:tcPr>
                        <a:solidFill>
                          <a:schemeClr val="accent5">
                            <a:lumMod val="20000"/>
                            <a:lumOff val="80000"/>
                          </a:schemeClr>
                        </a:solidFill>
                      </a:tcPr>
                    </a:tc>
                    <a:tc gridSpan="2">
                      <a:txBody>
                        <a:bodyPr/>
                        <a:lstStyle/>
                        <a:p>
                          <a:pPr algn="ctr"/>
                          <a14:m>
                            <m:oMathPara xmlns:m="http://schemas.openxmlformats.org/officeDocument/2006/math">
                              <m:oMathParaPr>
                                <m:jc m:val="centerGroup"/>
                              </m:oMathParaPr>
                              <m:oMath xmlns:m="http://schemas.openxmlformats.org/officeDocument/2006/math">
                                <m:sSub>
                                  <m:sSubPr>
                                    <m:ctrlPr>
                                      <a:rPr lang="en-GB" sz="1500" i="1" kern="1200" smtClean="0">
                                        <a:solidFill>
                                          <a:schemeClr val="dk1"/>
                                        </a:solidFill>
                                        <a:effectLst/>
                                        <a:latin typeface="Cambria Math" panose="02040503050406030204" pitchFamily="18" charset="0"/>
                                      </a:rPr>
                                    </m:ctrlPr>
                                  </m:sSubPr>
                                  <m:e>
                                    <m:r>
                                      <a:rPr lang="en-US" sz="1500" kern="1200">
                                        <a:solidFill>
                                          <a:schemeClr val="dk1"/>
                                        </a:solidFill>
                                        <a:effectLst/>
                                        <a:latin typeface="Cambria Math" panose="02040503050406030204" pitchFamily="18" charset="0"/>
                                      </a:rPr>
                                      <m:t>𝑄</m:t>
                                    </m:r>
                                  </m:e>
                                  <m:sub>
                                    <m:r>
                                      <a:rPr lang="en-US" sz="1500" b="0" kern="1200" smtClean="0">
                                        <a:solidFill>
                                          <a:schemeClr val="dk1"/>
                                        </a:solidFill>
                                        <a:effectLst/>
                                        <a:latin typeface="Cambria Math" panose="02040503050406030204" pitchFamily="18" charset="0"/>
                                      </a:rPr>
                                      <m:t>𝑡𝑜𝑡</m:t>
                                    </m:r>
                                  </m:sub>
                                </m:sSub>
                                <m:r>
                                  <a:rPr lang="en-US" sz="1500" kern="1200">
                                    <a:solidFill>
                                      <a:schemeClr val="dk1"/>
                                    </a:solidFill>
                                    <a:effectLst/>
                                    <a:latin typeface="Cambria Math" panose="02040503050406030204" pitchFamily="18" charset="0"/>
                                  </a:rPr>
                                  <m:t>=</m:t>
                                </m:r>
                                <m:r>
                                  <a:rPr lang="en-US" sz="1500" b="0" i="0" kern="1200" smtClean="0">
                                    <a:solidFill>
                                      <a:schemeClr val="dk1"/>
                                    </a:solidFill>
                                    <a:effectLst/>
                                    <a:latin typeface="Cambria Math" panose="02040503050406030204" pitchFamily="18" charset="0"/>
                                  </a:rPr>
                                  <m:t>7</m:t>
                                </m:r>
                                <m:r>
                                  <a:rPr lang="en-US" sz="1500" b="0" i="1" kern="1200" smtClean="0">
                                    <a:solidFill>
                                      <a:schemeClr val="dk1"/>
                                    </a:solidFill>
                                    <a:effectLst/>
                                    <a:latin typeface="Cambria Math" panose="02040503050406030204" pitchFamily="18" charset="0"/>
                                  </a:rPr>
                                  <m:t>8.75</m:t>
                                </m:r>
                                <m:r>
                                  <a:rPr lang="en-US" sz="1500" kern="1200">
                                    <a:solidFill>
                                      <a:schemeClr val="dk1"/>
                                    </a:solidFill>
                                    <a:effectLst/>
                                    <a:latin typeface="Cambria Math" panose="02040503050406030204" pitchFamily="18" charset="0"/>
                                  </a:rPr>
                                  <m:t> </m:t>
                                </m:r>
                                <m:r>
                                  <a:rPr lang="en-US" sz="1500" kern="1200">
                                    <a:solidFill>
                                      <a:schemeClr val="dk1"/>
                                    </a:solidFill>
                                    <a:effectLst/>
                                    <a:latin typeface="Cambria Math" panose="02040503050406030204" pitchFamily="18" charset="0"/>
                                  </a:rPr>
                                  <m:t>𝑊</m:t>
                                </m:r>
                              </m:oMath>
                            </m:oMathPara>
                          </a14:m>
                          <a:endParaRPr lang="en-GB" sz="1500" dirty="0">
                            <a:solidFill>
                              <a:schemeClr val="tx1"/>
                            </a:solidFill>
                          </a:endParaRPr>
                        </a:p>
                      </a:txBody>
                      <a:tcPr marL="121920" marR="121920" marT="60960" marB="60960" anchor="ctr">
                        <a:solidFill>
                          <a:schemeClr val="accent4">
                            <a:lumMod val="20000"/>
                            <a:lumOff val="80000"/>
                          </a:schemeClr>
                        </a:solidFill>
                      </a:tcPr>
                    </a:tc>
                    <a:tc hMerge="1">
                      <a:txBody>
                        <a:bodyPr/>
                        <a:lstStyle/>
                        <a:p>
                          <a:pPr algn="ctr"/>
                          <a:endParaRPr lang="en-GB" sz="1400" dirty="0">
                            <a:solidFill>
                              <a:schemeClr val="tx1"/>
                            </a:solidFill>
                          </a:endParaRPr>
                        </a:p>
                      </a:txBody>
                      <a:tcPr>
                        <a:solidFill>
                          <a:schemeClr val="accent5">
                            <a:lumMod val="20000"/>
                            <a:lumOff val="80000"/>
                          </a:schemeClr>
                        </a:solidFill>
                      </a:tcPr>
                    </a:tc>
                    <a:tc gridSpan="2">
                      <a:txBody>
                        <a:bodyPr/>
                        <a:lstStyle/>
                        <a:p>
                          <a:pPr algn="ctr"/>
                          <a14:m>
                            <m:oMathPara xmlns:m="http://schemas.openxmlformats.org/officeDocument/2006/math">
                              <m:oMathParaPr>
                                <m:jc m:val="centerGroup"/>
                              </m:oMathParaPr>
                              <m:oMath xmlns:m="http://schemas.openxmlformats.org/officeDocument/2006/math">
                                <m:sSub>
                                  <m:sSubPr>
                                    <m:ctrlPr>
                                      <a:rPr lang="en-GB" sz="1500" i="1" kern="1200" smtClean="0">
                                        <a:solidFill>
                                          <a:schemeClr val="dk1"/>
                                        </a:solidFill>
                                        <a:effectLst/>
                                        <a:latin typeface="Cambria Math" panose="02040503050406030204" pitchFamily="18" charset="0"/>
                                      </a:rPr>
                                    </m:ctrlPr>
                                  </m:sSubPr>
                                  <m:e>
                                    <m:r>
                                      <a:rPr lang="en-US" sz="1500" kern="1200">
                                        <a:solidFill>
                                          <a:schemeClr val="dk1"/>
                                        </a:solidFill>
                                        <a:effectLst/>
                                        <a:latin typeface="Cambria Math" panose="02040503050406030204" pitchFamily="18" charset="0"/>
                                      </a:rPr>
                                      <m:t>𝑄</m:t>
                                    </m:r>
                                  </m:e>
                                  <m:sub>
                                    <m:r>
                                      <a:rPr lang="en-US" sz="1500" b="0" kern="1200" smtClean="0">
                                        <a:solidFill>
                                          <a:schemeClr val="dk1"/>
                                        </a:solidFill>
                                        <a:effectLst/>
                                        <a:latin typeface="Cambria Math" panose="02040503050406030204" pitchFamily="18" charset="0"/>
                                      </a:rPr>
                                      <m:t>𝑡𝑜𝑡</m:t>
                                    </m:r>
                                  </m:sub>
                                </m:sSub>
                                <m:r>
                                  <a:rPr lang="en-US" sz="1500" kern="1200">
                                    <a:solidFill>
                                      <a:schemeClr val="dk1"/>
                                    </a:solidFill>
                                    <a:effectLst/>
                                    <a:latin typeface="Cambria Math" panose="02040503050406030204" pitchFamily="18" charset="0"/>
                                  </a:rPr>
                                  <m:t>=</m:t>
                                </m:r>
                                <m:r>
                                  <a:rPr lang="en-US" sz="1500" b="0" i="0" kern="1200" smtClean="0">
                                    <a:solidFill>
                                      <a:schemeClr val="dk1"/>
                                    </a:solidFill>
                                    <a:effectLst/>
                                    <a:latin typeface="Cambria Math" panose="02040503050406030204" pitchFamily="18" charset="0"/>
                                  </a:rPr>
                                  <m:t>69</m:t>
                                </m:r>
                                <m:r>
                                  <a:rPr lang="en-US" sz="1500" b="0" kern="1200" smtClean="0">
                                    <a:solidFill>
                                      <a:schemeClr val="dk1"/>
                                    </a:solidFill>
                                    <a:effectLst/>
                                    <a:latin typeface="Cambria Math" panose="02040503050406030204" pitchFamily="18" charset="0"/>
                                  </a:rPr>
                                  <m:t>.</m:t>
                                </m:r>
                                <m:r>
                                  <a:rPr lang="en-US" sz="1500" b="0" i="0" kern="1200" smtClean="0">
                                    <a:solidFill>
                                      <a:schemeClr val="dk1"/>
                                    </a:solidFill>
                                    <a:effectLst/>
                                    <a:latin typeface="Cambria Math" panose="02040503050406030204" pitchFamily="18" charset="0"/>
                                  </a:rPr>
                                  <m:t>4</m:t>
                                </m:r>
                                <m:r>
                                  <a:rPr lang="en-US" sz="1500" kern="1200">
                                    <a:solidFill>
                                      <a:schemeClr val="dk1"/>
                                    </a:solidFill>
                                    <a:effectLst/>
                                    <a:latin typeface="Cambria Math" panose="02040503050406030204" pitchFamily="18" charset="0"/>
                                  </a:rPr>
                                  <m:t> </m:t>
                                </m:r>
                                <m:r>
                                  <a:rPr lang="en-US" sz="1500" kern="1200">
                                    <a:solidFill>
                                      <a:schemeClr val="dk1"/>
                                    </a:solidFill>
                                    <a:effectLst/>
                                    <a:latin typeface="Cambria Math" panose="02040503050406030204" pitchFamily="18" charset="0"/>
                                  </a:rPr>
                                  <m:t>𝑊</m:t>
                                </m:r>
                              </m:oMath>
                            </m:oMathPara>
                          </a14:m>
                          <a:endParaRPr lang="en-GB" sz="1500" dirty="0">
                            <a:solidFill>
                              <a:schemeClr val="tx1"/>
                            </a:solidFill>
                          </a:endParaRPr>
                        </a:p>
                      </a:txBody>
                      <a:tcPr marL="121920" marR="121920" marT="60960" marB="60960" anchor="ctr">
                        <a:solidFill>
                          <a:schemeClr val="accent4">
                            <a:lumMod val="20000"/>
                            <a:lumOff val="80000"/>
                          </a:schemeClr>
                        </a:solidFill>
                      </a:tcPr>
                    </a:tc>
                    <a:tc h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2505509603"/>
                      </a:ext>
                    </a:extLst>
                  </a:tr>
                </a:tbl>
              </a:graphicData>
            </a:graphic>
          </p:graphicFrame>
        </mc:Choice>
        <mc:Fallback>
          <p:graphicFrame>
            <p:nvGraphicFramePr>
              <p:cNvPr id="13" name="Table 12">
                <a:extLst>
                  <a:ext uri="{FF2B5EF4-FFF2-40B4-BE49-F238E27FC236}">
                    <a16:creationId xmlns:a16="http://schemas.microsoft.com/office/drawing/2014/main" id="{0A3D36F1-93DF-4D2D-BC29-12774EE7D0CB}"/>
                  </a:ext>
                </a:extLst>
              </p:cNvPr>
              <p:cNvGraphicFramePr>
                <a:graphicFrameLocks noGrp="1"/>
              </p:cNvGraphicFramePr>
              <p:nvPr>
                <p:extLst>
                  <p:ext uri="{D42A27DB-BD31-4B8C-83A1-F6EECF244321}">
                    <p14:modId xmlns:p14="http://schemas.microsoft.com/office/powerpoint/2010/main" val="1408579336"/>
                  </p:ext>
                </p:extLst>
              </p:nvPr>
            </p:nvGraphicFramePr>
            <p:xfrm>
              <a:off x="605016" y="1200055"/>
              <a:ext cx="11348642" cy="2819400"/>
            </p:xfrm>
            <a:graphic>
              <a:graphicData uri="http://schemas.openxmlformats.org/drawingml/2006/table">
                <a:tbl>
                  <a:tblPr firstRow="1" bandRow="1">
                    <a:tableStyleId>{5C22544A-7EE6-4342-B048-85BDC9FD1C3A}</a:tableStyleId>
                  </a:tblPr>
                  <a:tblGrid>
                    <a:gridCol w="1106980">
                      <a:extLst>
                        <a:ext uri="{9D8B030D-6E8A-4147-A177-3AD203B41FA5}">
                          <a16:colId xmlns:a16="http://schemas.microsoft.com/office/drawing/2014/main" val="4231349154"/>
                        </a:ext>
                      </a:extLst>
                    </a:gridCol>
                    <a:gridCol w="2055608">
                      <a:extLst>
                        <a:ext uri="{9D8B030D-6E8A-4147-A177-3AD203B41FA5}">
                          <a16:colId xmlns:a16="http://schemas.microsoft.com/office/drawing/2014/main" val="3136286022"/>
                        </a:ext>
                      </a:extLst>
                    </a:gridCol>
                    <a:gridCol w="1314309">
                      <a:extLst>
                        <a:ext uri="{9D8B030D-6E8A-4147-A177-3AD203B41FA5}">
                          <a16:colId xmlns:a16="http://schemas.microsoft.com/office/drawing/2014/main" val="1542080874"/>
                        </a:ext>
                      </a:extLst>
                    </a:gridCol>
                    <a:gridCol w="1527436">
                      <a:extLst>
                        <a:ext uri="{9D8B030D-6E8A-4147-A177-3AD203B41FA5}">
                          <a16:colId xmlns:a16="http://schemas.microsoft.com/office/drawing/2014/main" val="1505402415"/>
                        </a:ext>
                      </a:extLst>
                    </a:gridCol>
                    <a:gridCol w="1310868">
                      <a:extLst>
                        <a:ext uri="{9D8B030D-6E8A-4147-A177-3AD203B41FA5}">
                          <a16:colId xmlns:a16="http://schemas.microsoft.com/office/drawing/2014/main" val="642848516"/>
                        </a:ext>
                      </a:extLst>
                    </a:gridCol>
                    <a:gridCol w="1466707">
                      <a:extLst>
                        <a:ext uri="{9D8B030D-6E8A-4147-A177-3AD203B41FA5}">
                          <a16:colId xmlns:a16="http://schemas.microsoft.com/office/drawing/2014/main" val="4147532717"/>
                        </a:ext>
                      </a:extLst>
                    </a:gridCol>
                    <a:gridCol w="999195">
                      <a:extLst>
                        <a:ext uri="{9D8B030D-6E8A-4147-A177-3AD203B41FA5}">
                          <a16:colId xmlns:a16="http://schemas.microsoft.com/office/drawing/2014/main" val="2631702626"/>
                        </a:ext>
                      </a:extLst>
                    </a:gridCol>
                    <a:gridCol w="1567539">
                      <a:extLst>
                        <a:ext uri="{9D8B030D-6E8A-4147-A177-3AD203B41FA5}">
                          <a16:colId xmlns:a16="http://schemas.microsoft.com/office/drawing/2014/main" val="2753497201"/>
                        </a:ext>
                      </a:extLst>
                    </a:gridCol>
                  </a:tblGrid>
                  <a:tr h="365760">
                    <a:tc gridSpan="2">
                      <a:txBody>
                        <a:bodyPr/>
                        <a:lstStyle/>
                        <a:p>
                          <a:pPr algn="ctr"/>
                          <a:r>
                            <a:rPr lang="en-US" sz="1600" b="1" dirty="0">
                              <a:solidFill>
                                <a:schemeClr val="bg1"/>
                              </a:solidFill>
                            </a:rPr>
                            <a:t>Heat loads</a:t>
                          </a:r>
                          <a:endParaRPr lang="en-GB" sz="1600" b="1" dirty="0">
                            <a:solidFill>
                              <a:schemeClr val="bg1"/>
                            </a:solidFill>
                          </a:endParaRPr>
                        </a:p>
                      </a:txBody>
                      <a:tcPr marL="121920" marR="121920" marT="60960" marB="60960" anchor="ctr">
                        <a:solidFill>
                          <a:srgbClr val="C6291B">
                            <a:alpha val="80000"/>
                          </a:srgbClr>
                        </a:solidFill>
                      </a:tcPr>
                    </a:tc>
                    <a:tc hMerge="1">
                      <a:txBody>
                        <a:bodyPr/>
                        <a:lstStyle/>
                        <a:p>
                          <a:pPr algn="ctr"/>
                          <a:endParaRPr lang="en-GB" sz="1200" dirty="0">
                            <a:solidFill>
                              <a:schemeClr val="tx1"/>
                            </a:solidFill>
                          </a:endParaRPr>
                        </a:p>
                      </a:txBody>
                      <a:tcPr anchor="ctr">
                        <a:solidFill>
                          <a:schemeClr val="accent3">
                            <a:lumMod val="75000"/>
                          </a:schemeClr>
                        </a:solidFill>
                      </a:tcPr>
                    </a:tc>
                    <a:tc gridSpan="2">
                      <a:txBody>
                        <a:bodyPr/>
                        <a:lstStyle/>
                        <a:p>
                          <a:pPr algn="ctr"/>
                          <a:r>
                            <a:rPr lang="en-US" sz="1500" dirty="0">
                              <a:solidFill>
                                <a:schemeClr val="tx1"/>
                              </a:solidFill>
                            </a:rPr>
                            <a:t>Nominal (incl. uncertainty)</a:t>
                          </a:r>
                          <a:endParaRPr lang="en-GB" sz="1500" dirty="0">
                            <a:solidFill>
                              <a:schemeClr val="tx1"/>
                            </a:solidFill>
                          </a:endParaRPr>
                        </a:p>
                      </a:txBody>
                      <a:tcPr marL="121920" marR="121920" marT="60960" marB="60960" anchor="ctr">
                        <a:solidFill>
                          <a:schemeClr val="accent4">
                            <a:lumMod val="60000"/>
                            <a:lumOff val="40000"/>
                          </a:schemeClr>
                        </a:solidFill>
                      </a:tcPr>
                    </a:tc>
                    <a:tc hMerge="1">
                      <a:txBody>
                        <a:bodyPr/>
                        <a:lstStyle/>
                        <a:p>
                          <a:endParaRPr lang="en-GB" dirty="0">
                            <a:solidFill>
                              <a:schemeClr val="tx1"/>
                            </a:solidFill>
                          </a:endParaRPr>
                        </a:p>
                      </a:txBody>
                      <a:tcPr>
                        <a:solidFill>
                          <a:schemeClr val="accent5">
                            <a:lumMod val="20000"/>
                            <a:lumOff val="80000"/>
                          </a:schemeClr>
                        </a:solidFill>
                      </a:tcPr>
                    </a:tc>
                    <a:tc gridSpan="2">
                      <a:txBody>
                        <a:bodyPr/>
                        <a:lstStyle/>
                        <a:p>
                          <a:pPr algn="ctr"/>
                          <a:r>
                            <a:rPr lang="en-US" sz="1500" dirty="0">
                              <a:solidFill>
                                <a:schemeClr val="tx1"/>
                              </a:solidFill>
                            </a:rPr>
                            <a:t>Nominal with Overcapacity</a:t>
                          </a:r>
                          <a:endParaRPr lang="en-GB" sz="1500" dirty="0">
                            <a:solidFill>
                              <a:schemeClr val="tx1"/>
                            </a:solidFill>
                          </a:endParaRPr>
                        </a:p>
                      </a:txBody>
                      <a:tcPr marL="121920" marR="121920" marT="60960" marB="60960" anchor="ctr">
                        <a:solidFill>
                          <a:schemeClr val="accent4">
                            <a:lumMod val="60000"/>
                            <a:lumOff val="40000"/>
                          </a:schemeClr>
                        </a:solidFill>
                      </a:tcPr>
                    </a:tc>
                    <a:tc hMerge="1">
                      <a:txBody>
                        <a:bodyPr/>
                        <a:lstStyle/>
                        <a:p>
                          <a:endParaRPr lang="en-GB" dirty="0">
                            <a:solidFill>
                              <a:schemeClr val="tx1"/>
                            </a:solidFill>
                          </a:endParaRPr>
                        </a:p>
                      </a:txBody>
                      <a:tcPr>
                        <a:solidFill>
                          <a:schemeClr val="accent5">
                            <a:lumMod val="20000"/>
                            <a:lumOff val="80000"/>
                          </a:schemeClr>
                        </a:solidFill>
                      </a:tcPr>
                    </a:tc>
                    <a:tc gridSpan="2">
                      <a:txBody>
                        <a:bodyPr/>
                        <a:lstStyle/>
                        <a:p>
                          <a:pPr algn="ctr"/>
                          <a:r>
                            <a:rPr lang="en-US" sz="1500" dirty="0">
                              <a:solidFill>
                                <a:schemeClr val="tx1"/>
                              </a:solidFill>
                            </a:rPr>
                            <a:t>Ultimate</a:t>
                          </a:r>
                          <a:endParaRPr lang="en-GB" sz="1500" dirty="0">
                            <a:solidFill>
                              <a:schemeClr val="tx1"/>
                            </a:solidFill>
                          </a:endParaRPr>
                        </a:p>
                      </a:txBody>
                      <a:tcPr marL="121920" marR="121920" marT="60960" marB="60960" anchor="ctr">
                        <a:solidFill>
                          <a:schemeClr val="accent4">
                            <a:lumMod val="60000"/>
                            <a:lumOff val="40000"/>
                          </a:schemeClr>
                        </a:solidFill>
                      </a:tcPr>
                    </a:tc>
                    <a:tc hMerge="1">
                      <a:txBody>
                        <a:bodyPr/>
                        <a:lstStyle/>
                        <a:p>
                          <a:endParaRPr lang="en-GB"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3582629810"/>
                      </a:ext>
                    </a:extLst>
                  </a:tr>
                  <a:tr h="350520">
                    <a:tc rowSpan="4">
                      <a:txBody>
                        <a:bodyPr/>
                        <a:lstStyle/>
                        <a:p>
                          <a:pPr algn="ctr"/>
                          <a:r>
                            <a:rPr lang="en-US" sz="1500" dirty="0">
                              <a:solidFill>
                                <a:schemeClr val="tx1"/>
                              </a:solidFill>
                            </a:rPr>
                            <a:t>INTERLINK</a:t>
                          </a:r>
                        </a:p>
                      </a:txBody>
                      <a:tcPr marL="121920" marR="121920" marT="60960" marB="60960" vert="vert270" anchor="ctr">
                        <a:solidFill>
                          <a:schemeClr val="accent4">
                            <a:lumMod val="20000"/>
                            <a:lumOff val="80000"/>
                          </a:schemeClr>
                        </a:solidFill>
                      </a:tcPr>
                    </a:tc>
                    <a:tc>
                      <a:txBody>
                        <a:bodyPr/>
                        <a:lstStyle/>
                        <a:p>
                          <a:pPr algn="ctr"/>
                          <a:r>
                            <a:rPr lang="el-GR" sz="1500" dirty="0">
                              <a:solidFill>
                                <a:schemeClr val="tx1"/>
                              </a:solidFill>
                            </a:rPr>
                            <a:t>λ</a:t>
                          </a:r>
                          <a:r>
                            <a:rPr lang="en-US" sz="1500" dirty="0">
                              <a:solidFill>
                                <a:schemeClr val="tx1"/>
                              </a:solidFill>
                            </a:rPr>
                            <a:t> plate (Static)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rgbClr val="0070C0"/>
                              </a:solidFill>
                            </a:rPr>
                            <a:t>5.25 W</a:t>
                          </a:r>
                          <a:endParaRPr lang="en-GB" sz="1500" dirty="0">
                            <a:solidFill>
                              <a:srgbClr val="0070C0"/>
                            </a:solidFill>
                          </a:endParaRPr>
                        </a:p>
                      </a:txBody>
                      <a:tcPr marL="121920" marR="121920" marT="60960" marB="60960" anchor="ctr">
                        <a:solidFill>
                          <a:schemeClr val="accent4">
                            <a:lumMod val="20000"/>
                            <a:lumOff val="80000"/>
                          </a:schemeClr>
                        </a:solidFill>
                      </a:tcPr>
                    </a:tc>
                    <a:tc rowSpan="4">
                      <a:txBody>
                        <a:bodyPr/>
                        <a:lstStyle/>
                        <a:p>
                          <a:endParaRPr lang="en-US"/>
                        </a:p>
                      </a:txBody>
                      <a:tcPr marL="121920" marR="121920" marT="60960" marB="60960" anchor="ctr">
                        <a:blipFill>
                          <a:blip r:embed="rId2"/>
                          <a:stretch>
                            <a:fillRect l="-294400" t="-26407" r="-352800" b="-78355"/>
                          </a:stretch>
                        </a:blipFill>
                      </a:tcPr>
                    </a:tc>
                    <a:tc>
                      <a:txBody>
                        <a:bodyPr/>
                        <a:lstStyle/>
                        <a:p>
                          <a:pPr algn="ctr"/>
                          <a:r>
                            <a:rPr lang="en-US" sz="1500" dirty="0">
                              <a:solidFill>
                                <a:srgbClr val="0070C0"/>
                              </a:solidFill>
                            </a:rPr>
                            <a:t>7.875 W</a:t>
                          </a:r>
                          <a:endParaRPr lang="en-GB" sz="1500" dirty="0">
                            <a:solidFill>
                              <a:srgbClr val="0070C0"/>
                            </a:solidFill>
                          </a:endParaRPr>
                        </a:p>
                      </a:txBody>
                      <a:tcPr marL="121920" marR="121920" marT="60960" marB="60960" anchor="ctr">
                        <a:solidFill>
                          <a:schemeClr val="accent4">
                            <a:lumMod val="20000"/>
                            <a:lumOff val="80000"/>
                          </a:schemeClr>
                        </a:solidFill>
                      </a:tcPr>
                    </a:tc>
                    <a:tc rowSpan="4">
                      <a:txBody>
                        <a:bodyPr/>
                        <a:lstStyle/>
                        <a:p>
                          <a:endParaRPr lang="en-US"/>
                        </a:p>
                      </a:txBody>
                      <a:tcPr marL="121920" marR="121920" marT="60960" marB="60960" anchor="ctr">
                        <a:blipFill>
                          <a:blip r:embed="rId2"/>
                          <a:stretch>
                            <a:fillRect l="-498340" t="-26407" r="-176763" b="-78355"/>
                          </a:stretch>
                        </a:blipFill>
                      </a:tcPr>
                    </a:tc>
                    <a:tc>
                      <a:txBody>
                        <a:bodyPr/>
                        <a:lstStyle/>
                        <a:p>
                          <a:pPr algn="ctr"/>
                          <a:r>
                            <a:rPr lang="en-US" sz="1500" dirty="0">
                              <a:solidFill>
                                <a:srgbClr val="0070C0"/>
                              </a:solidFill>
                            </a:rPr>
                            <a:t>5.25 W</a:t>
                          </a:r>
                          <a:endParaRPr lang="en-GB" sz="1500" dirty="0">
                            <a:solidFill>
                              <a:srgbClr val="0070C0"/>
                            </a:solidFill>
                          </a:endParaRPr>
                        </a:p>
                      </a:txBody>
                      <a:tcPr marL="121920" marR="121920" marT="60960" marB="60960" anchor="ctr">
                        <a:solidFill>
                          <a:schemeClr val="accent4">
                            <a:lumMod val="20000"/>
                            <a:lumOff val="80000"/>
                          </a:schemeClr>
                        </a:solidFill>
                      </a:tcPr>
                    </a:tc>
                    <a:tc rowSpan="4">
                      <a:txBody>
                        <a:bodyPr/>
                        <a:lstStyle/>
                        <a:p>
                          <a:endParaRPr lang="en-US"/>
                        </a:p>
                      </a:txBody>
                      <a:tcPr marL="121920" marR="121920" marT="60960" marB="60960" anchor="ctr">
                        <a:blipFill>
                          <a:blip r:embed="rId2"/>
                          <a:stretch>
                            <a:fillRect l="-624903" t="-26407" r="-1946" b="-78355"/>
                          </a:stretch>
                        </a:blipFill>
                      </a:tcPr>
                    </a:tc>
                    <a:extLst>
                      <a:ext uri="{0D108BD9-81ED-4DB2-BD59-A6C34878D82A}">
                        <a16:rowId xmlns:a16="http://schemas.microsoft.com/office/drawing/2014/main" val="1638766129"/>
                      </a:ext>
                    </a:extLst>
                  </a:tr>
                  <a:tr h="350520">
                    <a:tc vMerge="1">
                      <a:txBody>
                        <a:bodyPr/>
                        <a:lstStyle/>
                        <a:p>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Support (Static)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0.11 W</a:t>
                          </a:r>
                        </a:p>
                      </a:txBody>
                      <a:tcPr marL="121920" marR="121920" marT="60960" marB="60960" anchor="ctr">
                        <a:solidFill>
                          <a:schemeClr val="accent4">
                            <a:lumMod val="20000"/>
                            <a:lumOff val="80000"/>
                          </a:schemeClr>
                        </a:solidFill>
                      </a:tcPr>
                    </a:tc>
                    <a:tc vMerge="1">
                      <a:txBody>
                        <a:bodyPr/>
                        <a:lstStyle/>
                        <a:p>
                          <a:pPr algn="ctr"/>
                          <a:endParaRPr lang="en-US"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0.17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0.11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2885349854"/>
                      </a:ext>
                    </a:extLst>
                  </a:tr>
                  <a:tr h="350520">
                    <a:tc vMerge="1">
                      <a:txBody>
                        <a:bodyPr/>
                        <a:lstStyle/>
                        <a:p>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Radiation (Static)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0.24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0.35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0.24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4187330752"/>
                      </a:ext>
                    </a:extLst>
                  </a:tr>
                  <a:tr h="350520">
                    <a:tc vMerge="1">
                      <a:txBody>
                        <a:bodyPr/>
                        <a:lstStyle/>
                        <a:p>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Resistive (Dynamic)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0.34 W</a:t>
                          </a:r>
                        </a:p>
                      </a:txBody>
                      <a:tcPr marL="121920" marR="121920" marT="60960" marB="60960" anchor="ctr">
                        <a:solidFill>
                          <a:schemeClr val="accent4">
                            <a:lumMod val="20000"/>
                            <a:lumOff val="80000"/>
                          </a:schemeClr>
                        </a:solidFill>
                      </a:tcPr>
                    </a:tc>
                    <a:tc vMerge="1">
                      <a:txBody>
                        <a:bodyPr/>
                        <a:lstStyle/>
                        <a:p>
                          <a:pPr algn="ctr"/>
                          <a:endParaRPr lang="en-US"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0.51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0.51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3175310891"/>
                      </a:ext>
                    </a:extLst>
                  </a:tr>
                  <a:tr h="350520">
                    <a:tc rowSpan="2">
                      <a:txBody>
                        <a:bodyPr/>
                        <a:lstStyle/>
                        <a:p>
                          <a:pPr algn="ctr"/>
                          <a:r>
                            <a:rPr lang="en-US" sz="1500" dirty="0">
                              <a:solidFill>
                                <a:schemeClr val="tx1"/>
                              </a:solidFill>
                            </a:rPr>
                            <a:t>COLD-MASS</a:t>
                          </a:r>
                          <a:endParaRPr lang="en-GB" sz="1500" dirty="0">
                            <a:solidFill>
                              <a:schemeClr val="tx1"/>
                            </a:solidFill>
                          </a:endParaRPr>
                        </a:p>
                      </a:txBody>
                      <a:tcPr marL="121920" marR="121920" marT="60960" marB="60960" vert="vert270" anchor="ctr">
                        <a:solidFill>
                          <a:schemeClr val="accent4">
                            <a:lumMod val="20000"/>
                            <a:lumOff val="80000"/>
                          </a:schemeClr>
                        </a:solidFill>
                      </a:tcPr>
                    </a:tc>
                    <a:tc>
                      <a:txBody>
                        <a:bodyPr/>
                        <a:lstStyle/>
                        <a:p>
                          <a:pPr algn="ctr"/>
                          <a:r>
                            <a:rPr lang="en-US" sz="1500" dirty="0">
                              <a:solidFill>
                                <a:schemeClr val="tx1"/>
                              </a:solidFill>
                            </a:rPr>
                            <a:t>Static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20.56 W</a:t>
                          </a:r>
                        </a:p>
                      </a:txBody>
                      <a:tcPr marL="121920" marR="121920" marT="60960" marB="60960" anchor="ctr">
                        <a:solidFill>
                          <a:schemeClr val="accent4">
                            <a:lumMod val="20000"/>
                            <a:lumOff val="80000"/>
                          </a:schemeClr>
                        </a:solidFill>
                      </a:tcPr>
                    </a:tc>
                    <a:tc rowSpan="2">
                      <a:txBody>
                        <a:bodyPr/>
                        <a:lstStyle/>
                        <a:p>
                          <a:endParaRPr lang="en-US"/>
                        </a:p>
                      </a:txBody>
                      <a:tcPr marL="121920" marR="121920" marT="60960" marB="60960" anchor="ctr">
                        <a:blipFill>
                          <a:blip r:embed="rId2"/>
                          <a:stretch>
                            <a:fillRect l="-294400" t="-253913" r="-352800" b="-57391"/>
                          </a:stretch>
                        </a:blipFill>
                      </a:tcPr>
                    </a:tc>
                    <a:tc>
                      <a:txBody>
                        <a:bodyPr/>
                        <a:lstStyle/>
                        <a:p>
                          <a:pPr algn="ctr"/>
                          <a:r>
                            <a:rPr lang="en-US" sz="1500" dirty="0">
                              <a:solidFill>
                                <a:schemeClr val="tx1"/>
                              </a:solidFill>
                            </a:rPr>
                            <a:t>30.84 W</a:t>
                          </a:r>
                        </a:p>
                      </a:txBody>
                      <a:tcPr marL="121920" marR="121920" marT="60960" marB="60960" anchor="ctr">
                        <a:solidFill>
                          <a:schemeClr val="accent4">
                            <a:lumMod val="20000"/>
                            <a:lumOff val="80000"/>
                          </a:schemeClr>
                        </a:solidFill>
                      </a:tcPr>
                    </a:tc>
                    <a:tc rowSpan="2">
                      <a:txBody>
                        <a:bodyPr/>
                        <a:lstStyle/>
                        <a:p>
                          <a:endParaRPr lang="en-US"/>
                        </a:p>
                      </a:txBody>
                      <a:tcPr marL="121920" marR="121920" marT="60960" marB="60960" anchor="ctr">
                        <a:blipFill>
                          <a:blip r:embed="rId2"/>
                          <a:stretch>
                            <a:fillRect l="-498340" t="-253913" r="-176763" b="-57391"/>
                          </a:stretch>
                        </a:blip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500" dirty="0">
                              <a:solidFill>
                                <a:schemeClr val="tx1"/>
                              </a:solidFill>
                            </a:rPr>
                            <a:t>20.56 W</a:t>
                          </a:r>
                        </a:p>
                      </a:txBody>
                      <a:tcPr marL="121920" marR="121920" marT="60960" marB="60960" anchor="ctr">
                        <a:solidFill>
                          <a:schemeClr val="accent4">
                            <a:lumMod val="20000"/>
                            <a:lumOff val="80000"/>
                          </a:schemeClr>
                        </a:solidFill>
                      </a:tcPr>
                    </a:tc>
                    <a:tc rowSpan="2">
                      <a:txBody>
                        <a:bodyPr/>
                        <a:lstStyle/>
                        <a:p>
                          <a:endParaRPr lang="en-US"/>
                        </a:p>
                      </a:txBody>
                      <a:tcPr marL="121920" marR="121920" marT="60960" marB="60960" anchor="ctr">
                        <a:blipFill>
                          <a:blip r:embed="rId2"/>
                          <a:stretch>
                            <a:fillRect l="-624903" t="-253913" r="-1946" b="-57391"/>
                          </a:stretch>
                        </a:blipFill>
                      </a:tcPr>
                    </a:tc>
                    <a:extLst>
                      <a:ext uri="{0D108BD9-81ED-4DB2-BD59-A6C34878D82A}">
                        <a16:rowId xmlns:a16="http://schemas.microsoft.com/office/drawing/2014/main" val="945204482"/>
                      </a:ext>
                    </a:extLst>
                  </a:tr>
                  <a:tr h="350520">
                    <a:tc vMerge="1">
                      <a:txBody>
                        <a:bodyPr/>
                        <a:lstStyle/>
                        <a:p>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Dynamic</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r>
                            <a:rPr lang="en-US" sz="1500" dirty="0">
                              <a:solidFill>
                                <a:schemeClr val="tx1"/>
                              </a:solidFill>
                            </a:rPr>
                            <a:t>25.8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algn="ctr"/>
                          <a:r>
                            <a:rPr lang="en-US" sz="1500" dirty="0">
                              <a:solidFill>
                                <a:schemeClr val="tx1"/>
                              </a:solidFill>
                            </a:rPr>
                            <a:t>38.7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500" dirty="0">
                              <a:solidFill>
                                <a:schemeClr val="tx1"/>
                              </a:solidFill>
                            </a:rPr>
                            <a:t>44.9 W</a:t>
                          </a:r>
                          <a:endParaRPr lang="en-GB" sz="1500" dirty="0">
                            <a:solidFill>
                              <a:schemeClr val="tx1"/>
                            </a:solidFill>
                          </a:endParaRPr>
                        </a:p>
                      </a:txBody>
                      <a:tcPr marL="121920" marR="121920" marT="60960" marB="60960" anchor="ctr">
                        <a:solidFill>
                          <a:schemeClr val="accent4">
                            <a:lumMod val="20000"/>
                            <a:lumOff val="80000"/>
                          </a:schemeClr>
                        </a:solidFill>
                      </a:tcPr>
                    </a:tc>
                    <a:tc v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3965411220"/>
                      </a:ext>
                    </a:extLst>
                  </a:tr>
                  <a:tr h="350520">
                    <a:tc>
                      <a:txBody>
                        <a:bodyPr/>
                        <a:lstStyle/>
                        <a:p>
                          <a:pPr algn="ctr"/>
                          <a:r>
                            <a:rPr lang="en-US" sz="1500" dirty="0">
                              <a:solidFill>
                                <a:schemeClr val="tx1"/>
                              </a:solidFill>
                            </a:rPr>
                            <a:t>TOTAL</a:t>
                          </a:r>
                          <a:endParaRPr lang="en-GB" sz="1500" dirty="0">
                            <a:solidFill>
                              <a:schemeClr val="tx1"/>
                            </a:solidFill>
                          </a:endParaRPr>
                        </a:p>
                      </a:txBody>
                      <a:tcPr marL="121920" marR="121920" marT="60960" marB="60960" anchor="ctr">
                        <a:solidFill>
                          <a:schemeClr val="accent4">
                            <a:lumMod val="20000"/>
                            <a:lumOff val="80000"/>
                          </a:schemeClr>
                        </a:solidFill>
                      </a:tcPr>
                    </a:tc>
                    <a:tc>
                      <a:txBody>
                        <a:bodyPr/>
                        <a:lstStyle/>
                        <a:p>
                          <a:pPr algn="ctr"/>
                          <a:endParaRPr lang="en-GB" sz="1500" dirty="0">
                            <a:solidFill>
                              <a:schemeClr val="tx1"/>
                            </a:solidFill>
                          </a:endParaRPr>
                        </a:p>
                      </a:txBody>
                      <a:tcPr marL="121920" marR="121920" marT="60960" marB="60960" anchor="ctr">
                        <a:solidFill>
                          <a:schemeClr val="accent4">
                            <a:lumMod val="20000"/>
                            <a:lumOff val="80000"/>
                          </a:schemeClr>
                        </a:solidFill>
                      </a:tcPr>
                    </a:tc>
                    <a:tc gridSpan="2">
                      <a:txBody>
                        <a:bodyPr/>
                        <a:lstStyle/>
                        <a:p>
                          <a:endParaRPr lang="en-US"/>
                        </a:p>
                      </a:txBody>
                      <a:tcPr marL="121920" marR="121920" marT="60960" marB="60960" anchor="ctr">
                        <a:blipFill>
                          <a:blip r:embed="rId2"/>
                          <a:stretch>
                            <a:fillRect l="-111588" t="-701724" r="-189270" b="-13793"/>
                          </a:stretch>
                        </a:blipFill>
                      </a:tcPr>
                    </a:tc>
                    <a:tc hMerge="1">
                      <a:txBody>
                        <a:bodyPr/>
                        <a:lstStyle/>
                        <a:p>
                          <a:pPr algn="ctr"/>
                          <a:endParaRPr lang="en-GB" sz="1400" dirty="0">
                            <a:solidFill>
                              <a:schemeClr val="tx1"/>
                            </a:solidFill>
                          </a:endParaRPr>
                        </a:p>
                      </a:txBody>
                      <a:tcPr>
                        <a:solidFill>
                          <a:schemeClr val="accent5">
                            <a:lumMod val="20000"/>
                            <a:lumOff val="80000"/>
                          </a:schemeClr>
                        </a:solidFill>
                      </a:tcPr>
                    </a:tc>
                    <a:tc gridSpan="2">
                      <a:txBody>
                        <a:bodyPr/>
                        <a:lstStyle/>
                        <a:p>
                          <a:endParaRPr lang="en-US"/>
                        </a:p>
                      </a:txBody>
                      <a:tcPr marL="121920" marR="121920" marT="60960" marB="60960" anchor="ctr">
                        <a:blipFill>
                          <a:blip r:embed="rId2"/>
                          <a:stretch>
                            <a:fillRect l="-216228" t="-701724" r="-93421" b="-13793"/>
                          </a:stretch>
                        </a:blipFill>
                      </a:tcPr>
                    </a:tc>
                    <a:tc hMerge="1">
                      <a:txBody>
                        <a:bodyPr/>
                        <a:lstStyle/>
                        <a:p>
                          <a:pPr algn="ctr"/>
                          <a:endParaRPr lang="en-GB" sz="1400" dirty="0">
                            <a:solidFill>
                              <a:schemeClr val="tx1"/>
                            </a:solidFill>
                          </a:endParaRPr>
                        </a:p>
                      </a:txBody>
                      <a:tcPr>
                        <a:solidFill>
                          <a:schemeClr val="accent5">
                            <a:lumMod val="20000"/>
                            <a:lumOff val="80000"/>
                          </a:schemeClr>
                        </a:solidFill>
                      </a:tcPr>
                    </a:tc>
                    <a:tc gridSpan="2">
                      <a:txBody>
                        <a:bodyPr/>
                        <a:lstStyle/>
                        <a:p>
                          <a:endParaRPr lang="en-US"/>
                        </a:p>
                      </a:txBody>
                      <a:tcPr marL="121920" marR="121920" marT="60960" marB="60960" anchor="ctr">
                        <a:blipFill>
                          <a:blip r:embed="rId2"/>
                          <a:stretch>
                            <a:fillRect l="-342518" t="-701724" r="-1188" b="-13793"/>
                          </a:stretch>
                        </a:blipFill>
                      </a:tcPr>
                    </a:tc>
                    <a:tc hMerge="1">
                      <a:txBody>
                        <a:bodyPr/>
                        <a:lstStyle/>
                        <a:p>
                          <a:pPr algn="ctr"/>
                          <a:endParaRPr lang="en-GB" sz="1400" dirty="0">
                            <a:solidFill>
                              <a:schemeClr val="tx1"/>
                            </a:solidFill>
                          </a:endParaRPr>
                        </a:p>
                      </a:txBody>
                      <a:tcPr>
                        <a:solidFill>
                          <a:schemeClr val="accent5">
                            <a:lumMod val="20000"/>
                            <a:lumOff val="80000"/>
                          </a:schemeClr>
                        </a:solidFill>
                      </a:tcPr>
                    </a:tc>
                    <a:extLst>
                      <a:ext uri="{0D108BD9-81ED-4DB2-BD59-A6C34878D82A}">
                        <a16:rowId xmlns:a16="http://schemas.microsoft.com/office/drawing/2014/main" val="2505509603"/>
                      </a:ext>
                    </a:extLst>
                  </a:tr>
                </a:tbl>
              </a:graphicData>
            </a:graphic>
          </p:graphicFrame>
        </mc:Fallback>
      </mc:AlternateContent>
      <p:sp>
        <p:nvSpPr>
          <p:cNvPr id="20" name="TextBox 19">
            <a:extLst>
              <a:ext uri="{FF2B5EF4-FFF2-40B4-BE49-F238E27FC236}">
                <a16:creationId xmlns:a16="http://schemas.microsoft.com/office/drawing/2014/main" id="{DEC8F40A-C5D7-4DC6-AB97-A906CD0211B7}"/>
              </a:ext>
            </a:extLst>
          </p:cNvPr>
          <p:cNvSpPr txBox="1"/>
          <p:nvPr/>
        </p:nvSpPr>
        <p:spPr>
          <a:xfrm>
            <a:off x="6851191" y="4615902"/>
            <a:ext cx="2168087" cy="338554"/>
          </a:xfrm>
          <a:prstGeom prst="rect">
            <a:avLst/>
          </a:prstGeom>
          <a:noFill/>
        </p:spPr>
        <p:txBody>
          <a:bodyPr wrap="square">
            <a:spAutoFit/>
          </a:bodyPr>
          <a:lstStyle/>
          <a:p>
            <a:pPr algn="ctr">
              <a:spcBef>
                <a:spcPts val="800"/>
              </a:spcBef>
              <a:buSzPct val="90000"/>
              <a:defRPr/>
            </a:pPr>
            <a:r>
              <a:rPr lang="en-US" sz="1600" b="1" dirty="0"/>
              <a:t>LC4: </a:t>
            </a:r>
            <a:r>
              <a:rPr lang="en-US" sz="1600" dirty="0"/>
              <a:t>30 mbar in HX</a:t>
            </a:r>
          </a:p>
        </p:txBody>
      </p:sp>
      <p:sp>
        <p:nvSpPr>
          <p:cNvPr id="23" name="TextBox 22">
            <a:extLst>
              <a:ext uri="{FF2B5EF4-FFF2-40B4-BE49-F238E27FC236}">
                <a16:creationId xmlns:a16="http://schemas.microsoft.com/office/drawing/2014/main" id="{5BF47615-0F68-4672-8F24-09947186EB4D}"/>
              </a:ext>
            </a:extLst>
          </p:cNvPr>
          <p:cNvSpPr txBox="1"/>
          <p:nvPr/>
        </p:nvSpPr>
        <p:spPr>
          <a:xfrm>
            <a:off x="6781575" y="5105485"/>
            <a:ext cx="2445656" cy="338554"/>
          </a:xfrm>
          <a:prstGeom prst="rect">
            <a:avLst/>
          </a:prstGeom>
          <a:noFill/>
        </p:spPr>
        <p:txBody>
          <a:bodyPr wrap="square">
            <a:spAutoFit/>
          </a:bodyPr>
          <a:lstStyle/>
          <a:p>
            <a:pPr algn="ctr">
              <a:spcBef>
                <a:spcPts val="800"/>
              </a:spcBef>
              <a:buSzPct val="90000"/>
              <a:defRPr/>
            </a:pPr>
            <a:r>
              <a:rPr lang="en-US" sz="1600" b="1" dirty="0"/>
              <a:t>LC5: </a:t>
            </a:r>
            <a:r>
              <a:rPr lang="en-US" sz="1600" dirty="0"/>
              <a:t>4 bar in coldmass </a:t>
            </a:r>
          </a:p>
        </p:txBody>
      </p:sp>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537BF96A-57C0-4B48-BCEE-5175384ED537}"/>
                  </a:ext>
                </a:extLst>
              </p:cNvPr>
              <p:cNvSpPr txBox="1"/>
              <p:nvPr/>
            </p:nvSpPr>
            <p:spPr>
              <a:xfrm>
                <a:off x="6928674" y="5579873"/>
                <a:ext cx="2131369" cy="584775"/>
              </a:xfrm>
              <a:prstGeom prst="rect">
                <a:avLst/>
              </a:prstGeom>
              <a:noFill/>
            </p:spPr>
            <p:txBody>
              <a:bodyPr wrap="square">
                <a:spAutoFit/>
              </a:bodyPr>
              <a:lstStyle/>
              <a:p>
                <a:pPr algn="ctr">
                  <a:spcBef>
                    <a:spcPts val="800"/>
                  </a:spcBef>
                  <a:buSzPct val="90000"/>
                  <a:defRPr/>
                </a:pPr>
                <a:r>
                  <a:rPr lang="en-US" sz="1600" b="1" dirty="0"/>
                  <a:t>LC6: </a:t>
                </a:r>
                <a:r>
                  <a:rPr lang="en-US" sz="1600" dirty="0"/>
                  <a:t>22 mbar in HX,</a:t>
                </a:r>
                <a:br>
                  <a:rPr lang="en-US" sz="1600" dirty="0"/>
                </a:br>
                <a:r>
                  <a:rPr lang="en-US" sz="1600" dirty="0"/>
                  <a:t>80 mK </a:t>
                </a:r>
                <a14:m>
                  <m:oMath xmlns:m="http://schemas.openxmlformats.org/officeDocument/2006/math">
                    <m:sSub>
                      <m:sSubPr>
                        <m:ctrlPr>
                          <a:rPr lang="en-US" sz="1600" i="1">
                            <a:latin typeface="Cambria Math" panose="02040503050406030204" pitchFamily="18" charset="0"/>
                          </a:rPr>
                        </m:ctrlPr>
                      </m:sSubPr>
                      <m:e>
                        <m:r>
                          <a:rPr lang="en-US" sz="1600">
                            <a:latin typeface="Cambria Math" panose="02040503050406030204" pitchFamily="18" charset="0"/>
                          </a:rPr>
                          <m:t>∆</m:t>
                        </m:r>
                        <m:r>
                          <a:rPr lang="en-US" sz="1600" i="1">
                            <a:latin typeface="Cambria Math" panose="02040503050406030204" pitchFamily="18" charset="0"/>
                          </a:rPr>
                          <m:t>𝑇</m:t>
                        </m:r>
                      </m:e>
                      <m:sub>
                        <m:r>
                          <a:rPr lang="en-US" sz="1600" i="1">
                            <a:latin typeface="Cambria Math" panose="02040503050406030204" pitchFamily="18" charset="0"/>
                          </a:rPr>
                          <m:t>𝐻𝑋</m:t>
                        </m:r>
                      </m:sub>
                    </m:sSub>
                  </m:oMath>
                </a14:m>
                <a:endParaRPr lang="en-US" sz="1600" dirty="0"/>
              </a:p>
            </p:txBody>
          </p:sp>
        </mc:Choice>
        <mc:Fallback>
          <p:sp>
            <p:nvSpPr>
              <p:cNvPr id="24" name="TextBox 23">
                <a:extLst>
                  <a:ext uri="{FF2B5EF4-FFF2-40B4-BE49-F238E27FC236}">
                    <a16:creationId xmlns:a16="http://schemas.microsoft.com/office/drawing/2014/main" id="{537BF96A-57C0-4B48-BCEE-5175384ED537}"/>
                  </a:ext>
                </a:extLst>
              </p:cNvPr>
              <p:cNvSpPr txBox="1">
                <a:spLocks noRot="1" noChangeAspect="1" noMove="1" noResize="1" noEditPoints="1" noAdjustHandles="1" noChangeArrowheads="1" noChangeShapeType="1" noTextEdit="1"/>
              </p:cNvSpPr>
              <p:nvPr/>
            </p:nvSpPr>
            <p:spPr>
              <a:xfrm>
                <a:off x="6928674" y="5579873"/>
                <a:ext cx="2131369" cy="584775"/>
              </a:xfrm>
              <a:prstGeom prst="rect">
                <a:avLst/>
              </a:prstGeom>
              <a:blipFill>
                <a:blip r:embed="rId3"/>
                <a:stretch>
                  <a:fillRect t="-3125" b="-12500"/>
                </a:stretch>
              </a:blipFill>
            </p:spPr>
            <p:txBody>
              <a:bodyPr/>
              <a:lstStyle/>
              <a:p>
                <a:r>
                  <a:rPr lang="en-GB">
                    <a:noFill/>
                  </a:rPr>
                  <a:t> </a:t>
                </a:r>
              </a:p>
            </p:txBody>
          </p:sp>
        </mc:Fallback>
      </mc:AlternateContent>
      <p:sp>
        <p:nvSpPr>
          <p:cNvPr id="35" name="TextBox 34">
            <a:extLst>
              <a:ext uri="{FF2B5EF4-FFF2-40B4-BE49-F238E27FC236}">
                <a16:creationId xmlns:a16="http://schemas.microsoft.com/office/drawing/2014/main" id="{639E3D9A-4381-41CB-9499-939B31718DD6}"/>
              </a:ext>
            </a:extLst>
          </p:cNvPr>
          <p:cNvSpPr txBox="1"/>
          <p:nvPr/>
        </p:nvSpPr>
        <p:spPr>
          <a:xfrm>
            <a:off x="6698637" y="4126405"/>
            <a:ext cx="2591443" cy="338554"/>
          </a:xfrm>
          <a:prstGeom prst="rect">
            <a:avLst/>
          </a:prstGeom>
          <a:noFill/>
        </p:spPr>
        <p:txBody>
          <a:bodyPr wrap="square">
            <a:spAutoFit/>
          </a:bodyPr>
          <a:lstStyle/>
          <a:p>
            <a:pPr algn="ctr">
              <a:spcBef>
                <a:spcPts val="800"/>
              </a:spcBef>
              <a:buSzPct val="90000"/>
              <a:defRPr/>
            </a:pPr>
            <a:r>
              <a:rPr lang="en-US" sz="1600" b="1" dirty="0"/>
              <a:t>LC2: </a:t>
            </a:r>
            <a:r>
              <a:rPr lang="en-US" sz="1600" dirty="0"/>
              <a:t>Baseline Conditions</a:t>
            </a:r>
          </a:p>
        </p:txBody>
      </p:sp>
      <p:sp>
        <p:nvSpPr>
          <p:cNvPr id="36" name="TextBox 35">
            <a:extLst>
              <a:ext uri="{FF2B5EF4-FFF2-40B4-BE49-F238E27FC236}">
                <a16:creationId xmlns:a16="http://schemas.microsoft.com/office/drawing/2014/main" id="{CE393374-1F04-4D34-83AF-C3B0FB8FBFB2}"/>
              </a:ext>
            </a:extLst>
          </p:cNvPr>
          <p:cNvSpPr txBox="1"/>
          <p:nvPr/>
        </p:nvSpPr>
        <p:spPr>
          <a:xfrm>
            <a:off x="9395303" y="4126405"/>
            <a:ext cx="2576687" cy="338554"/>
          </a:xfrm>
          <a:prstGeom prst="rect">
            <a:avLst/>
          </a:prstGeom>
          <a:noFill/>
        </p:spPr>
        <p:txBody>
          <a:bodyPr wrap="square">
            <a:spAutoFit/>
          </a:bodyPr>
          <a:lstStyle/>
          <a:p>
            <a:pPr algn="ctr">
              <a:spcBef>
                <a:spcPts val="800"/>
              </a:spcBef>
              <a:buSzPct val="90000"/>
              <a:defRPr/>
            </a:pPr>
            <a:r>
              <a:rPr lang="en-US" sz="1600" b="1" dirty="0"/>
              <a:t>LC3: </a:t>
            </a:r>
            <a:r>
              <a:rPr lang="en-US" sz="1600" dirty="0"/>
              <a:t>Baseline Conditions</a:t>
            </a:r>
          </a:p>
        </p:txBody>
      </p:sp>
      <p:sp>
        <p:nvSpPr>
          <p:cNvPr id="16" name="TextBox 15">
            <a:extLst>
              <a:ext uri="{FF2B5EF4-FFF2-40B4-BE49-F238E27FC236}">
                <a16:creationId xmlns:a16="http://schemas.microsoft.com/office/drawing/2014/main" id="{2819E00C-54B3-44FD-B481-16844EAEC562}"/>
              </a:ext>
            </a:extLst>
          </p:cNvPr>
          <p:cNvSpPr txBox="1"/>
          <p:nvPr/>
        </p:nvSpPr>
        <p:spPr>
          <a:xfrm>
            <a:off x="3914274" y="4126405"/>
            <a:ext cx="2576556" cy="338554"/>
          </a:xfrm>
          <a:prstGeom prst="rect">
            <a:avLst/>
          </a:prstGeom>
          <a:noFill/>
          <a:effectLst/>
        </p:spPr>
        <p:txBody>
          <a:bodyPr wrap="square">
            <a:spAutoFit/>
          </a:bodyPr>
          <a:lstStyle/>
          <a:p>
            <a:pPr algn="ctr">
              <a:spcBef>
                <a:spcPts val="800"/>
              </a:spcBef>
              <a:buSzPct val="90000"/>
              <a:defRPr/>
            </a:pPr>
            <a:r>
              <a:rPr lang="en-US" sz="1600" b="1" dirty="0"/>
              <a:t>LC1: </a:t>
            </a:r>
            <a:r>
              <a:rPr lang="en-US" sz="1600" dirty="0"/>
              <a:t>Baseline Conditions</a:t>
            </a:r>
          </a:p>
        </p:txBody>
      </p:sp>
      <p:sp>
        <p:nvSpPr>
          <p:cNvPr id="41" name="Rectangle: Rounded Corners 40">
            <a:extLst>
              <a:ext uri="{FF2B5EF4-FFF2-40B4-BE49-F238E27FC236}">
                <a16:creationId xmlns:a16="http://schemas.microsoft.com/office/drawing/2014/main" id="{4C25D021-5D12-4341-BBF7-36AC243FF8F0}"/>
              </a:ext>
            </a:extLst>
          </p:cNvPr>
          <p:cNvSpPr/>
          <p:nvPr/>
        </p:nvSpPr>
        <p:spPr>
          <a:xfrm>
            <a:off x="3914274" y="1052402"/>
            <a:ext cx="2576556" cy="3563501"/>
          </a:xfrm>
          <a:prstGeom prst="roundRect">
            <a:avLst>
              <a:gd name="adj" fmla="val 9907"/>
            </a:avLst>
          </a:prstGeom>
          <a:noFill/>
          <a:ln w="1905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42" name="Rectangle: Rounded Corners 41">
            <a:extLst>
              <a:ext uri="{FF2B5EF4-FFF2-40B4-BE49-F238E27FC236}">
                <a16:creationId xmlns:a16="http://schemas.microsoft.com/office/drawing/2014/main" id="{478BC069-F777-44AD-B522-AD34CC1F30ED}"/>
              </a:ext>
            </a:extLst>
          </p:cNvPr>
          <p:cNvSpPr/>
          <p:nvPr/>
        </p:nvSpPr>
        <p:spPr>
          <a:xfrm>
            <a:off x="6713525" y="1052401"/>
            <a:ext cx="2576556" cy="5163120"/>
          </a:xfrm>
          <a:prstGeom prst="roundRect">
            <a:avLst>
              <a:gd name="adj" fmla="val 9907"/>
            </a:avLst>
          </a:prstGeom>
          <a:noFill/>
          <a:ln w="1905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43" name="Rectangle: Rounded Corners 42">
            <a:extLst>
              <a:ext uri="{FF2B5EF4-FFF2-40B4-BE49-F238E27FC236}">
                <a16:creationId xmlns:a16="http://schemas.microsoft.com/office/drawing/2014/main" id="{181E568F-4B85-407B-B2E2-578A2844D4D7}"/>
              </a:ext>
            </a:extLst>
          </p:cNvPr>
          <p:cNvSpPr/>
          <p:nvPr/>
        </p:nvSpPr>
        <p:spPr>
          <a:xfrm>
            <a:off x="9422803" y="1052402"/>
            <a:ext cx="2491715" cy="3542485"/>
          </a:xfrm>
          <a:prstGeom prst="roundRect">
            <a:avLst>
              <a:gd name="adj" fmla="val 9907"/>
            </a:avLst>
          </a:prstGeom>
          <a:noFill/>
          <a:ln w="1905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45" name="Rectangle 44">
            <a:extLst>
              <a:ext uri="{FF2B5EF4-FFF2-40B4-BE49-F238E27FC236}">
                <a16:creationId xmlns:a16="http://schemas.microsoft.com/office/drawing/2014/main" id="{B2B98AFE-73A2-461A-8A14-765BC9B40609}"/>
              </a:ext>
            </a:extLst>
          </p:cNvPr>
          <p:cNvSpPr/>
          <p:nvPr/>
        </p:nvSpPr>
        <p:spPr>
          <a:xfrm>
            <a:off x="6771531" y="4126405"/>
            <a:ext cx="2445656" cy="364345"/>
          </a:xfrm>
          <a:prstGeom prst="rect">
            <a:avLst/>
          </a:prstGeom>
          <a:noFill/>
          <a:ln w="190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cxnSp>
        <p:nvCxnSpPr>
          <p:cNvPr id="47" name="Straight Arrow Connector 46">
            <a:extLst>
              <a:ext uri="{FF2B5EF4-FFF2-40B4-BE49-F238E27FC236}">
                <a16:creationId xmlns:a16="http://schemas.microsoft.com/office/drawing/2014/main" id="{43698D24-9595-4170-BF94-4DA9AD62D325}"/>
              </a:ext>
            </a:extLst>
          </p:cNvPr>
          <p:cNvCxnSpPr>
            <a:cxnSpLocks/>
          </p:cNvCxnSpPr>
          <p:nvPr/>
        </p:nvCxnSpPr>
        <p:spPr>
          <a:xfrm flipV="1">
            <a:off x="5820992" y="4490750"/>
            <a:ext cx="950539" cy="734901"/>
          </a:xfrm>
          <a:prstGeom prst="straightConnector1">
            <a:avLst/>
          </a:prstGeom>
          <a:ln>
            <a:solidFill>
              <a:srgbClr val="FF0000"/>
            </a:solidFill>
            <a:tailEnd type="none"/>
          </a:ln>
          <a:effectLst/>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F2E0BEF7-6B61-4F92-BBC9-340CFD7E5733}"/>
              </a:ext>
            </a:extLst>
          </p:cNvPr>
          <p:cNvSpPr txBox="1"/>
          <p:nvPr/>
        </p:nvSpPr>
        <p:spPr>
          <a:xfrm>
            <a:off x="4442615" y="5165569"/>
            <a:ext cx="2071724" cy="338554"/>
          </a:xfrm>
          <a:prstGeom prst="rect">
            <a:avLst/>
          </a:prstGeom>
          <a:noFill/>
        </p:spPr>
        <p:txBody>
          <a:bodyPr wrap="square">
            <a:spAutoFit/>
          </a:bodyPr>
          <a:lstStyle/>
          <a:p>
            <a:pPr algn="ctr">
              <a:spcBef>
                <a:spcPts val="800"/>
              </a:spcBef>
              <a:buSzPct val="90000"/>
              <a:defRPr/>
            </a:pPr>
            <a:r>
              <a:rPr lang="en-US" sz="1600" b="1" dirty="0">
                <a:solidFill>
                  <a:srgbClr val="FF0000"/>
                </a:solidFill>
              </a:rPr>
              <a:t>Design load case</a:t>
            </a:r>
            <a:endParaRPr lang="en-US" sz="1600" dirty="0">
              <a:solidFill>
                <a:srgbClr val="FF0000"/>
              </a:solidFill>
            </a:endParaRPr>
          </a:p>
        </p:txBody>
      </p:sp>
      <p:sp>
        <p:nvSpPr>
          <p:cNvPr id="3" name="Slide Number Placeholder 1">
            <a:extLst>
              <a:ext uri="{FF2B5EF4-FFF2-40B4-BE49-F238E27FC236}">
                <a16:creationId xmlns:a16="http://schemas.microsoft.com/office/drawing/2014/main" id="{0985440A-13A0-C92D-EED5-E71693E88099}"/>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algn="r">
              <a:defRPr sz="1200">
                <a:solidFill>
                  <a:schemeClr val="accent1"/>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3</a:t>
            </a:fld>
            <a:endParaRPr lang="fr-FR" dirty="0"/>
          </a:p>
        </p:txBody>
      </p:sp>
    </p:spTree>
    <p:extLst>
      <p:ext uri="{BB962C8B-B14F-4D97-AF65-F5344CB8AC3E}">
        <p14:creationId xmlns:p14="http://schemas.microsoft.com/office/powerpoint/2010/main" val="1204098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a:extLst>
              <a:ext uri="{FF2B5EF4-FFF2-40B4-BE49-F238E27FC236}">
                <a16:creationId xmlns:a16="http://schemas.microsoft.com/office/drawing/2014/main" id="{76E76713-2ED6-44E9-A283-AA608CE650B6}"/>
              </a:ext>
            </a:extLst>
          </p:cNvPr>
          <p:cNvSpPr txBox="1">
            <a:spLocks/>
          </p:cNvSpPr>
          <p:nvPr/>
        </p:nvSpPr>
        <p:spPr bwMode="auto">
          <a:xfrm>
            <a:off x="720000" y="960000"/>
            <a:ext cx="10930414" cy="641201"/>
          </a:xfrm>
          <a:prstGeom prst="rect">
            <a:avLst/>
          </a:prstGeom>
          <a:effectLst/>
        </p:spPr>
        <p:txBody>
          <a:bodyPr vert="horz" wrap="square" lIns="0" tIns="0" rIns="0" bIns="0" rtlCol="0">
            <a:sp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88938" lvl="2" indent="-298450" algn="l">
              <a:lnSpc>
                <a:spcPct val="110000"/>
              </a:lnSpc>
              <a:buSzPct val="90000"/>
              <a:buFont typeface="Wingdings" panose="05000000000000000000" pitchFamily="2" charset="2"/>
              <a:buChar char="ð"/>
              <a:defRPr/>
            </a:pPr>
            <a:r>
              <a:rPr lang="en-US" sz="1800" dirty="0">
                <a:solidFill>
                  <a:schemeClr val="tx1">
                    <a:lumMod val="65000"/>
                    <a:lumOff val="35000"/>
                  </a:schemeClr>
                </a:solidFill>
              </a:rPr>
              <a:t>He-II conditions are maintained throughout the Coldmass and Interlink for Design Loads (LC 1,2 and 3)</a:t>
            </a:r>
          </a:p>
          <a:p>
            <a:pPr marL="388938" lvl="2" indent="-298450" algn="l">
              <a:lnSpc>
                <a:spcPct val="110000"/>
              </a:lnSpc>
              <a:buSzPct val="90000"/>
              <a:buFont typeface="Wingdings" panose="05000000000000000000" pitchFamily="2" charset="2"/>
              <a:buChar char="ð"/>
              <a:defRPr/>
            </a:pPr>
            <a:r>
              <a:rPr lang="en-US" sz="1800" dirty="0">
                <a:solidFill>
                  <a:schemeClr val="tx1">
                    <a:lumMod val="65000"/>
                    <a:lumOff val="35000"/>
                  </a:schemeClr>
                </a:solidFill>
              </a:rPr>
              <a:t>During degraded conditions He-II conditions are lost in the interlink </a:t>
            </a:r>
            <a:r>
              <a:rPr lang="en-US" sz="1800" dirty="0">
                <a:solidFill>
                  <a:schemeClr val="tx1">
                    <a:lumMod val="65000"/>
                    <a:lumOff val="35000"/>
                  </a:schemeClr>
                </a:solidFill>
                <a:sym typeface="Wingdings" panose="05000000000000000000" pitchFamily="2" charset="2"/>
              </a:rPr>
              <a:t> Conductor covered in He-I</a:t>
            </a:r>
            <a:endParaRPr lang="en-US" sz="1800" dirty="0">
              <a:solidFill>
                <a:schemeClr val="tx1">
                  <a:lumMod val="65000"/>
                  <a:lumOff val="35000"/>
                </a:schemeClr>
              </a:solidFill>
            </a:endParaRPr>
          </a:p>
        </p:txBody>
      </p:sp>
      <p:sp>
        <p:nvSpPr>
          <p:cNvPr id="4" name="Slide Number Placeholder 3">
            <a:extLst>
              <a:ext uri="{FF2B5EF4-FFF2-40B4-BE49-F238E27FC236}">
                <a16:creationId xmlns:a16="http://schemas.microsoft.com/office/drawing/2014/main" id="{CE5AE218-5793-4F96-A368-28AEFE38BB58}"/>
              </a:ext>
            </a:extLst>
          </p:cNvPr>
          <p:cNvSpPr>
            <a:spLocks noGrp="1"/>
          </p:cNvSpPr>
          <p:nvPr>
            <p:ph type="sldNum" sz="quarter" idx="12"/>
          </p:nvPr>
        </p:nvSpPr>
        <p:spPr>
          <a:xfrm>
            <a:off x="9298557" y="5266942"/>
            <a:ext cx="360000" cy="27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4</a:t>
            </a:fld>
            <a:endParaRPr lang="fr-FR" dirty="0"/>
          </a:p>
        </p:txBody>
      </p:sp>
      <p:pic>
        <p:nvPicPr>
          <p:cNvPr id="30" name="Picture 29">
            <a:extLst>
              <a:ext uri="{FF2B5EF4-FFF2-40B4-BE49-F238E27FC236}">
                <a16:creationId xmlns:a16="http://schemas.microsoft.com/office/drawing/2014/main" id="{A15953BF-CCEB-4998-88DB-C57AA8620C4B}"/>
              </a:ext>
            </a:extLst>
          </p:cNvPr>
          <p:cNvPicPr>
            <a:picLocks noChangeAspect="1"/>
          </p:cNvPicPr>
          <p:nvPr/>
        </p:nvPicPr>
        <p:blipFill>
          <a:blip r:embed="rId3"/>
          <a:stretch>
            <a:fillRect/>
          </a:stretch>
        </p:blipFill>
        <p:spPr>
          <a:xfrm>
            <a:off x="2661107" y="2405100"/>
            <a:ext cx="7188028" cy="3992580"/>
          </a:xfrm>
          <a:prstGeom prst="rect">
            <a:avLst/>
          </a:prstGeom>
        </p:spPr>
      </p:pic>
      <p:sp>
        <p:nvSpPr>
          <p:cNvPr id="31" name="TextBox 30">
            <a:extLst>
              <a:ext uri="{FF2B5EF4-FFF2-40B4-BE49-F238E27FC236}">
                <a16:creationId xmlns:a16="http://schemas.microsoft.com/office/drawing/2014/main" id="{73279A35-6C1A-4509-852A-44C28CCCDE83}"/>
              </a:ext>
            </a:extLst>
          </p:cNvPr>
          <p:cNvSpPr txBox="1"/>
          <p:nvPr/>
        </p:nvSpPr>
        <p:spPr>
          <a:xfrm>
            <a:off x="9322582" y="5424756"/>
            <a:ext cx="449162" cy="256545"/>
          </a:xfrm>
          <a:prstGeom prst="rect">
            <a:avLst/>
          </a:prstGeom>
          <a:noFill/>
        </p:spPr>
        <p:txBody>
          <a:bodyPr wrap="none" rtlCol="0">
            <a:spAutoFit/>
          </a:bodyPr>
          <a:lstStyle/>
          <a:p>
            <a:r>
              <a:rPr lang="en-US" sz="1067" b="1" dirty="0">
                <a:solidFill>
                  <a:srgbClr val="595959"/>
                </a:solidFill>
              </a:rPr>
              <a:t>22.4</a:t>
            </a:r>
            <a:endParaRPr lang="en-GB" sz="1067" b="1" dirty="0">
              <a:solidFill>
                <a:srgbClr val="595959"/>
              </a:solidFill>
            </a:endParaRPr>
          </a:p>
        </p:txBody>
      </p:sp>
      <p:cxnSp>
        <p:nvCxnSpPr>
          <p:cNvPr id="34" name="Straight Connector 33">
            <a:extLst>
              <a:ext uri="{FF2B5EF4-FFF2-40B4-BE49-F238E27FC236}">
                <a16:creationId xmlns:a16="http://schemas.microsoft.com/office/drawing/2014/main" id="{B4540CDD-D3DB-4030-B3B6-CAAB2C624465}"/>
              </a:ext>
            </a:extLst>
          </p:cNvPr>
          <p:cNvCxnSpPr>
            <a:cxnSpLocks/>
          </p:cNvCxnSpPr>
          <p:nvPr/>
        </p:nvCxnSpPr>
        <p:spPr>
          <a:xfrm>
            <a:off x="3203105" y="2794412"/>
            <a:ext cx="6480000" cy="0"/>
          </a:xfrm>
          <a:prstGeom prst="line">
            <a:avLst/>
          </a:prstGeom>
          <a:ln w="12700">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8324F40B-2553-40DF-ACE8-B925FBE02099}"/>
                  </a:ext>
                </a:extLst>
              </p:cNvPr>
              <p:cNvSpPr txBox="1"/>
              <p:nvPr/>
            </p:nvSpPr>
            <p:spPr>
              <a:xfrm>
                <a:off x="9503160" y="3248703"/>
                <a:ext cx="2147254"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i="1">
                              <a:solidFill>
                                <a:schemeClr val="tx1">
                                  <a:lumMod val="65000"/>
                                  <a:lumOff val="35000"/>
                                </a:schemeClr>
                              </a:solidFill>
                              <a:latin typeface="Cambria Math" panose="02040503050406030204" pitchFamily="18" charset="0"/>
                            </a:rPr>
                          </m:ctrlPr>
                        </m:sSubPr>
                        <m:e>
                          <m:r>
                            <a:rPr lang="en-US" sz="1400" i="1">
                              <a:solidFill>
                                <a:schemeClr val="tx1">
                                  <a:lumMod val="65000"/>
                                  <a:lumOff val="35000"/>
                                </a:schemeClr>
                              </a:solidFill>
                              <a:latin typeface="Cambria Math" panose="02040503050406030204" pitchFamily="18" charset="0"/>
                            </a:rPr>
                            <m:t>𝑇</m:t>
                          </m:r>
                        </m:e>
                        <m:sub>
                          <m:r>
                            <a:rPr lang="en-US" sz="1400">
                              <a:solidFill>
                                <a:schemeClr val="tx1">
                                  <a:lumMod val="65000"/>
                                  <a:lumOff val="35000"/>
                                </a:schemeClr>
                              </a:solidFill>
                              <a:latin typeface="Cambria Math" panose="02040503050406030204" pitchFamily="18" charset="0"/>
                            </a:rPr>
                            <m:t>𝜆</m:t>
                          </m:r>
                        </m:sub>
                      </m:sSub>
                      <m:r>
                        <a:rPr lang="en-US" sz="1400" i="1">
                          <a:solidFill>
                            <a:schemeClr val="tx1">
                              <a:lumMod val="65000"/>
                              <a:lumOff val="35000"/>
                            </a:schemeClr>
                          </a:solidFill>
                          <a:latin typeface="Cambria Math" panose="02040503050406030204" pitchFamily="18" charset="0"/>
                        </a:rPr>
                        <m:t>=2.165 </m:t>
                      </m:r>
                      <m:r>
                        <a:rPr lang="en-US" sz="1400" i="1">
                          <a:solidFill>
                            <a:schemeClr val="tx1">
                              <a:lumMod val="65000"/>
                              <a:lumOff val="35000"/>
                            </a:schemeClr>
                          </a:solidFill>
                          <a:latin typeface="Cambria Math" panose="02040503050406030204" pitchFamily="18" charset="0"/>
                        </a:rPr>
                        <m:t>𝐾</m:t>
                      </m:r>
                      <m:r>
                        <a:rPr lang="en-US" sz="1400" i="1">
                          <a:solidFill>
                            <a:schemeClr val="tx1">
                              <a:lumMod val="65000"/>
                              <a:lumOff val="35000"/>
                            </a:schemeClr>
                          </a:solidFill>
                          <a:latin typeface="Cambria Math" panose="02040503050406030204" pitchFamily="18" charset="0"/>
                        </a:rPr>
                        <m:t> (@1.3 </m:t>
                      </m:r>
                      <m:r>
                        <a:rPr lang="en-US" sz="1400" i="1">
                          <a:solidFill>
                            <a:schemeClr val="tx1">
                              <a:lumMod val="65000"/>
                              <a:lumOff val="35000"/>
                            </a:schemeClr>
                          </a:solidFill>
                          <a:latin typeface="Cambria Math" panose="02040503050406030204" pitchFamily="18" charset="0"/>
                        </a:rPr>
                        <m:t>𝑏𝑎𝑟</m:t>
                      </m:r>
                      <m:r>
                        <a:rPr lang="en-US" sz="1400" i="1">
                          <a:solidFill>
                            <a:schemeClr val="tx1">
                              <a:lumMod val="65000"/>
                              <a:lumOff val="35000"/>
                            </a:schemeClr>
                          </a:solidFill>
                          <a:latin typeface="Cambria Math" panose="02040503050406030204" pitchFamily="18" charset="0"/>
                        </a:rPr>
                        <m:t>)</m:t>
                      </m:r>
                    </m:oMath>
                  </m:oMathPara>
                </a14:m>
                <a:endParaRPr lang="en-GB" sz="1400" dirty="0"/>
              </a:p>
            </p:txBody>
          </p:sp>
        </mc:Choice>
        <mc:Fallback>
          <p:sp>
            <p:nvSpPr>
              <p:cNvPr id="36" name="TextBox 35">
                <a:extLst>
                  <a:ext uri="{FF2B5EF4-FFF2-40B4-BE49-F238E27FC236}">
                    <a16:creationId xmlns:a16="http://schemas.microsoft.com/office/drawing/2014/main" id="{8324F40B-2553-40DF-ACE8-B925FBE02099}"/>
                  </a:ext>
                </a:extLst>
              </p:cNvPr>
              <p:cNvSpPr txBox="1">
                <a:spLocks noRot="1" noChangeAspect="1" noMove="1" noResize="1" noEditPoints="1" noAdjustHandles="1" noChangeArrowheads="1" noChangeShapeType="1" noTextEdit="1"/>
              </p:cNvSpPr>
              <p:nvPr/>
            </p:nvSpPr>
            <p:spPr>
              <a:xfrm>
                <a:off x="9503160" y="3248703"/>
                <a:ext cx="2147254" cy="307777"/>
              </a:xfrm>
              <a:prstGeom prst="rect">
                <a:avLst/>
              </a:prstGeom>
              <a:blipFill>
                <a:blip r:embed="rId4"/>
                <a:stretch>
                  <a:fillRect b="-10000"/>
                </a:stretch>
              </a:blipFill>
            </p:spPr>
            <p:txBody>
              <a:bodyPr/>
              <a:lstStyle/>
              <a:p>
                <a:r>
                  <a:rPr lang="en-GB">
                    <a:noFill/>
                  </a:rPr>
                  <a:t> </a:t>
                </a:r>
              </a:p>
            </p:txBody>
          </p:sp>
        </mc:Fallback>
      </mc:AlternateContent>
      <p:cxnSp>
        <p:nvCxnSpPr>
          <p:cNvPr id="41" name="Straight Connector 40">
            <a:extLst>
              <a:ext uri="{FF2B5EF4-FFF2-40B4-BE49-F238E27FC236}">
                <a16:creationId xmlns:a16="http://schemas.microsoft.com/office/drawing/2014/main" id="{779A7C9F-9381-428A-9BE8-B8BFEAEF88A7}"/>
              </a:ext>
            </a:extLst>
          </p:cNvPr>
          <p:cNvCxnSpPr>
            <a:cxnSpLocks/>
          </p:cNvCxnSpPr>
          <p:nvPr/>
        </p:nvCxnSpPr>
        <p:spPr>
          <a:xfrm flipV="1">
            <a:off x="6866878" y="2466776"/>
            <a:ext cx="23657" cy="2976000"/>
          </a:xfrm>
          <a:prstGeom prst="line">
            <a:avLst/>
          </a:prstGeom>
          <a:ln w="9525">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A3643C87-6D46-46B0-B8FE-AFDC0012CDCE}"/>
              </a:ext>
            </a:extLst>
          </p:cNvPr>
          <p:cNvCxnSpPr>
            <a:cxnSpLocks/>
          </p:cNvCxnSpPr>
          <p:nvPr/>
        </p:nvCxnSpPr>
        <p:spPr>
          <a:xfrm>
            <a:off x="3193805" y="2280651"/>
            <a:ext cx="3700375" cy="6192"/>
          </a:xfrm>
          <a:prstGeom prst="straightConnector1">
            <a:avLst/>
          </a:prstGeom>
          <a:ln w="38100">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A2E6660A-821A-40EC-8839-868638C6B817}"/>
              </a:ext>
            </a:extLst>
          </p:cNvPr>
          <p:cNvSpPr txBox="1"/>
          <p:nvPr/>
        </p:nvSpPr>
        <p:spPr>
          <a:xfrm>
            <a:off x="4283524" y="1967097"/>
            <a:ext cx="1438214" cy="338554"/>
          </a:xfrm>
          <a:prstGeom prst="rect">
            <a:avLst/>
          </a:prstGeom>
          <a:noFill/>
        </p:spPr>
        <p:txBody>
          <a:bodyPr wrap="none" rtlCol="0">
            <a:spAutoFit/>
          </a:bodyPr>
          <a:lstStyle/>
          <a:p>
            <a:r>
              <a:rPr lang="en-US" sz="1600" dirty="0"/>
              <a:t>D2 cold-mass</a:t>
            </a:r>
            <a:endParaRPr lang="en-GB" sz="1600" dirty="0"/>
          </a:p>
        </p:txBody>
      </p:sp>
      <p:sp>
        <p:nvSpPr>
          <p:cNvPr id="44" name="TextBox 43">
            <a:extLst>
              <a:ext uri="{FF2B5EF4-FFF2-40B4-BE49-F238E27FC236}">
                <a16:creationId xmlns:a16="http://schemas.microsoft.com/office/drawing/2014/main" id="{D12FC90B-CC3C-4213-A635-465333906B3B}"/>
              </a:ext>
            </a:extLst>
          </p:cNvPr>
          <p:cNvSpPr txBox="1"/>
          <p:nvPr/>
        </p:nvSpPr>
        <p:spPr>
          <a:xfrm>
            <a:off x="7693778" y="1989162"/>
            <a:ext cx="902811" cy="338554"/>
          </a:xfrm>
          <a:prstGeom prst="rect">
            <a:avLst/>
          </a:prstGeom>
          <a:noFill/>
        </p:spPr>
        <p:txBody>
          <a:bodyPr wrap="none" rtlCol="0">
            <a:spAutoFit/>
          </a:bodyPr>
          <a:lstStyle/>
          <a:p>
            <a:r>
              <a:rPr lang="en-US" sz="1600" dirty="0"/>
              <a:t>Interlink</a:t>
            </a:r>
            <a:endParaRPr lang="en-GB" sz="1600" dirty="0"/>
          </a:p>
        </p:txBody>
      </p:sp>
      <p:sp>
        <p:nvSpPr>
          <p:cNvPr id="45" name="TextBox 44">
            <a:extLst>
              <a:ext uri="{FF2B5EF4-FFF2-40B4-BE49-F238E27FC236}">
                <a16:creationId xmlns:a16="http://schemas.microsoft.com/office/drawing/2014/main" id="{8082F056-BDB2-4536-8679-B6A78364885D}"/>
              </a:ext>
            </a:extLst>
          </p:cNvPr>
          <p:cNvSpPr txBox="1"/>
          <p:nvPr/>
        </p:nvSpPr>
        <p:spPr>
          <a:xfrm>
            <a:off x="6667440" y="5433852"/>
            <a:ext cx="335348" cy="256545"/>
          </a:xfrm>
          <a:prstGeom prst="rect">
            <a:avLst/>
          </a:prstGeom>
          <a:noFill/>
        </p:spPr>
        <p:txBody>
          <a:bodyPr wrap="none" rtlCol="0">
            <a:spAutoFit/>
          </a:bodyPr>
          <a:lstStyle/>
          <a:p>
            <a:r>
              <a:rPr lang="en-US" sz="1067" b="1" dirty="0">
                <a:solidFill>
                  <a:srgbClr val="595959"/>
                </a:solidFill>
              </a:rPr>
              <a:t>13</a:t>
            </a:r>
            <a:endParaRPr lang="en-GB" sz="1067" b="1" dirty="0">
              <a:solidFill>
                <a:srgbClr val="595959"/>
              </a:solidFill>
            </a:endParaRPr>
          </a:p>
        </p:txBody>
      </p:sp>
      <p:sp>
        <p:nvSpPr>
          <p:cNvPr id="46" name="TextBox 45">
            <a:extLst>
              <a:ext uri="{FF2B5EF4-FFF2-40B4-BE49-F238E27FC236}">
                <a16:creationId xmlns:a16="http://schemas.microsoft.com/office/drawing/2014/main" id="{8FB9D45A-DF65-44AC-ABC8-8ECEA550E06C}"/>
              </a:ext>
            </a:extLst>
          </p:cNvPr>
          <p:cNvSpPr txBox="1"/>
          <p:nvPr/>
        </p:nvSpPr>
        <p:spPr>
          <a:xfrm>
            <a:off x="8836245" y="5424756"/>
            <a:ext cx="449162" cy="256545"/>
          </a:xfrm>
          <a:prstGeom prst="rect">
            <a:avLst/>
          </a:prstGeom>
          <a:noFill/>
        </p:spPr>
        <p:txBody>
          <a:bodyPr wrap="none" rtlCol="0">
            <a:spAutoFit/>
          </a:bodyPr>
          <a:lstStyle/>
          <a:p>
            <a:r>
              <a:rPr lang="en-US" sz="1067" b="1" dirty="0">
                <a:solidFill>
                  <a:srgbClr val="595959"/>
                </a:solidFill>
              </a:rPr>
              <a:t>20.7</a:t>
            </a:r>
            <a:endParaRPr lang="en-GB" sz="1067" b="1" dirty="0">
              <a:solidFill>
                <a:srgbClr val="595959"/>
              </a:solidFill>
            </a:endParaRPr>
          </a:p>
        </p:txBody>
      </p:sp>
      <p:sp>
        <p:nvSpPr>
          <p:cNvPr id="47" name="Rectangle 46">
            <a:extLst>
              <a:ext uri="{FF2B5EF4-FFF2-40B4-BE49-F238E27FC236}">
                <a16:creationId xmlns:a16="http://schemas.microsoft.com/office/drawing/2014/main" id="{344166AF-1EBD-4B24-8B47-C2A021E10E7E}"/>
              </a:ext>
            </a:extLst>
          </p:cNvPr>
          <p:cNvSpPr/>
          <p:nvPr/>
        </p:nvSpPr>
        <p:spPr>
          <a:xfrm>
            <a:off x="9034667" y="2466776"/>
            <a:ext cx="491109" cy="2957979"/>
          </a:xfrm>
          <a:prstGeom prst="rect">
            <a:avLst/>
          </a:prstGeom>
          <a:solidFill>
            <a:srgbClr val="B5E7FF">
              <a:alpha val="50196"/>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48" name="TextBox 47">
            <a:extLst>
              <a:ext uri="{FF2B5EF4-FFF2-40B4-BE49-F238E27FC236}">
                <a16:creationId xmlns:a16="http://schemas.microsoft.com/office/drawing/2014/main" id="{C0DE5F1E-E898-4C65-AE7A-C366D479F169}"/>
              </a:ext>
            </a:extLst>
          </p:cNvPr>
          <p:cNvSpPr txBox="1"/>
          <p:nvPr/>
        </p:nvSpPr>
        <p:spPr>
          <a:xfrm>
            <a:off x="2156474" y="5930201"/>
            <a:ext cx="965089" cy="205121"/>
          </a:xfrm>
          <a:prstGeom prst="rect">
            <a:avLst/>
          </a:prstGeom>
          <a:effectLst/>
        </p:spPr>
        <p:txBody>
          <a:bodyPr vert="horz" wrap="square" lIns="0" tIns="0" rIns="0" bIns="0" rtlCol="0">
            <a:spAutoFit/>
          </a:bodyPr>
          <a:lstStyle>
            <a:lvl1pPr marL="371475" indent="-285750">
              <a:spcBef>
                <a:spcPts val="600"/>
              </a:spcBef>
              <a:buClr>
                <a:schemeClr val="accent6"/>
              </a:buClr>
              <a:buSzPct val="90000"/>
              <a:buFont typeface="Wingdings" panose="05000000000000000000" pitchFamily="2" charset="2"/>
              <a:buChar char="q"/>
              <a:defRPr sz="1400">
                <a:solidFill>
                  <a:schemeClr val="tx1">
                    <a:lumMod val="65000"/>
                    <a:lumOff val="35000"/>
                  </a:schemeClr>
                </a:solidFill>
              </a:defRPr>
            </a:lvl1pPr>
            <a:lvl2pPr marL="742950" indent="-285750" algn="ctr">
              <a:spcBef>
                <a:spcPct val="20000"/>
              </a:spcBef>
              <a:buClr>
                <a:schemeClr val="accent6"/>
              </a:buClr>
              <a:buFont typeface="Wingdings" charset="2"/>
              <a:buChar char="§"/>
              <a:defRPr sz="2400">
                <a:solidFill>
                  <a:schemeClr val="accent5"/>
                </a:solidFill>
              </a:defRPr>
            </a:lvl2pPr>
            <a:lvl3pPr marL="1143000" indent="-228600" algn="ctr">
              <a:spcBef>
                <a:spcPct val="20000"/>
              </a:spcBef>
              <a:buClr>
                <a:schemeClr val="accent6"/>
              </a:buClr>
              <a:buFont typeface="Wingdings" charset="2"/>
              <a:buChar char="§"/>
              <a:defRPr sz="2000">
                <a:solidFill>
                  <a:schemeClr val="accent5"/>
                </a:solidFill>
              </a:defRPr>
            </a:lvl3pPr>
            <a:lvl4pPr marL="1600200" indent="-228600" algn="ctr">
              <a:spcBef>
                <a:spcPct val="20000"/>
              </a:spcBef>
              <a:buClr>
                <a:schemeClr val="accent6"/>
              </a:buClr>
              <a:buFont typeface="Wingdings" charset="2"/>
              <a:buChar char="§"/>
              <a:defRPr>
                <a:solidFill>
                  <a:schemeClr val="accent5"/>
                </a:solidFill>
              </a:defRPr>
            </a:lvl4pPr>
            <a:lvl5pPr marL="2057400" indent="-228600" algn="ctr">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114297" indent="0">
              <a:buNone/>
            </a:pPr>
            <a:r>
              <a:rPr lang="en-US" sz="1333" dirty="0"/>
              <a:t>Baseline:</a:t>
            </a:r>
          </a:p>
        </p:txBody>
      </p:sp>
      <p:sp>
        <p:nvSpPr>
          <p:cNvPr id="50" name="TextBox 49">
            <a:extLst>
              <a:ext uri="{FF2B5EF4-FFF2-40B4-BE49-F238E27FC236}">
                <a16:creationId xmlns:a16="http://schemas.microsoft.com/office/drawing/2014/main" id="{8B4EB2FC-787E-4EC9-A6EB-16D5078453E0}"/>
              </a:ext>
            </a:extLst>
          </p:cNvPr>
          <p:cNvSpPr txBox="1"/>
          <p:nvPr/>
        </p:nvSpPr>
        <p:spPr>
          <a:xfrm>
            <a:off x="2156474" y="6150296"/>
            <a:ext cx="965089" cy="205121"/>
          </a:xfrm>
          <a:prstGeom prst="rect">
            <a:avLst/>
          </a:prstGeom>
          <a:effectLst/>
        </p:spPr>
        <p:txBody>
          <a:bodyPr vert="horz" wrap="square" lIns="0" tIns="0" rIns="0" bIns="0" rtlCol="0">
            <a:spAutoFit/>
          </a:bodyPr>
          <a:lstStyle>
            <a:lvl1pPr marL="371475" indent="-285750">
              <a:spcBef>
                <a:spcPts val="600"/>
              </a:spcBef>
              <a:buClr>
                <a:schemeClr val="accent6"/>
              </a:buClr>
              <a:buSzPct val="90000"/>
              <a:buFont typeface="Wingdings" panose="05000000000000000000" pitchFamily="2" charset="2"/>
              <a:buChar char="q"/>
              <a:defRPr sz="1400">
                <a:solidFill>
                  <a:schemeClr val="tx1">
                    <a:lumMod val="65000"/>
                    <a:lumOff val="35000"/>
                  </a:schemeClr>
                </a:solidFill>
              </a:defRPr>
            </a:lvl1pPr>
            <a:lvl2pPr marL="742950" indent="-285750" algn="ctr">
              <a:spcBef>
                <a:spcPct val="20000"/>
              </a:spcBef>
              <a:buClr>
                <a:schemeClr val="accent6"/>
              </a:buClr>
              <a:buFont typeface="Wingdings" charset="2"/>
              <a:buChar char="§"/>
              <a:defRPr sz="2400">
                <a:solidFill>
                  <a:schemeClr val="accent5"/>
                </a:solidFill>
              </a:defRPr>
            </a:lvl2pPr>
            <a:lvl3pPr marL="1143000" indent="-228600" algn="ctr">
              <a:spcBef>
                <a:spcPct val="20000"/>
              </a:spcBef>
              <a:buClr>
                <a:schemeClr val="accent6"/>
              </a:buClr>
              <a:buFont typeface="Wingdings" charset="2"/>
              <a:buChar char="§"/>
              <a:defRPr sz="2000">
                <a:solidFill>
                  <a:schemeClr val="accent5"/>
                </a:solidFill>
              </a:defRPr>
            </a:lvl3pPr>
            <a:lvl4pPr marL="1600200" indent="-228600" algn="ctr">
              <a:spcBef>
                <a:spcPct val="20000"/>
              </a:spcBef>
              <a:buClr>
                <a:schemeClr val="accent6"/>
              </a:buClr>
              <a:buFont typeface="Wingdings" charset="2"/>
              <a:buChar char="§"/>
              <a:defRPr>
                <a:solidFill>
                  <a:schemeClr val="accent5"/>
                </a:solidFill>
              </a:defRPr>
            </a:lvl4pPr>
            <a:lvl5pPr marL="2057400" indent="-228600" algn="ctr">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114297" indent="0">
              <a:buNone/>
            </a:pPr>
            <a:r>
              <a:rPr lang="en-US" sz="1333" dirty="0"/>
              <a:t>Degraded:</a:t>
            </a:r>
          </a:p>
        </p:txBody>
      </p:sp>
      <p:sp>
        <p:nvSpPr>
          <p:cNvPr id="51" name="TextBox 50">
            <a:extLst>
              <a:ext uri="{FF2B5EF4-FFF2-40B4-BE49-F238E27FC236}">
                <a16:creationId xmlns:a16="http://schemas.microsoft.com/office/drawing/2014/main" id="{C8211BD6-1401-43BB-8612-CAB10B94FB3C}"/>
              </a:ext>
            </a:extLst>
          </p:cNvPr>
          <p:cNvSpPr txBox="1"/>
          <p:nvPr/>
        </p:nvSpPr>
        <p:spPr>
          <a:xfrm>
            <a:off x="8877051" y="2388408"/>
            <a:ext cx="1104951" cy="256545"/>
          </a:xfrm>
          <a:prstGeom prst="rect">
            <a:avLst/>
          </a:prstGeom>
          <a:noFill/>
        </p:spPr>
        <p:txBody>
          <a:bodyPr wrap="square" rtlCol="0">
            <a:spAutoFit/>
          </a:bodyPr>
          <a:lstStyle/>
          <a:p>
            <a:pPr algn="ctr"/>
            <a:r>
              <a:rPr lang="en-US" sz="1067" b="1" dirty="0"/>
              <a:t>ID=180 mm</a:t>
            </a:r>
            <a:endParaRPr lang="en-GB" sz="1067" b="1" dirty="0"/>
          </a:p>
        </p:txBody>
      </p:sp>
      <p:sp>
        <p:nvSpPr>
          <p:cNvPr id="54" name="TextBox 53">
            <a:extLst>
              <a:ext uri="{FF2B5EF4-FFF2-40B4-BE49-F238E27FC236}">
                <a16:creationId xmlns:a16="http://schemas.microsoft.com/office/drawing/2014/main" id="{AEA498A0-FBD5-475A-9D90-5DBF3872145A}"/>
              </a:ext>
            </a:extLst>
          </p:cNvPr>
          <p:cNvSpPr txBox="1"/>
          <p:nvPr/>
        </p:nvSpPr>
        <p:spPr>
          <a:xfrm>
            <a:off x="7497537" y="2402445"/>
            <a:ext cx="1104951" cy="256545"/>
          </a:xfrm>
          <a:prstGeom prst="rect">
            <a:avLst/>
          </a:prstGeom>
          <a:noFill/>
        </p:spPr>
        <p:txBody>
          <a:bodyPr wrap="square" rtlCol="0">
            <a:spAutoFit/>
          </a:bodyPr>
          <a:lstStyle/>
          <a:p>
            <a:pPr algn="ctr"/>
            <a:r>
              <a:rPr lang="en-US" sz="1067" b="1" dirty="0"/>
              <a:t>ID=50 mm</a:t>
            </a:r>
            <a:endParaRPr lang="en-GB" sz="1067" b="1" dirty="0"/>
          </a:p>
        </p:txBody>
      </p:sp>
      <p:cxnSp>
        <p:nvCxnSpPr>
          <p:cNvPr id="55" name="Straight Arrow Connector 54">
            <a:extLst>
              <a:ext uri="{FF2B5EF4-FFF2-40B4-BE49-F238E27FC236}">
                <a16:creationId xmlns:a16="http://schemas.microsoft.com/office/drawing/2014/main" id="{FD482E64-B8BD-4CD2-A75A-4239B0C984C6}"/>
              </a:ext>
            </a:extLst>
          </p:cNvPr>
          <p:cNvCxnSpPr>
            <a:cxnSpLocks/>
          </p:cNvCxnSpPr>
          <p:nvPr/>
        </p:nvCxnSpPr>
        <p:spPr>
          <a:xfrm>
            <a:off x="9044791" y="2658990"/>
            <a:ext cx="468000" cy="0"/>
          </a:xfrm>
          <a:prstGeom prst="straightConnector1">
            <a:avLst/>
          </a:prstGeom>
          <a:ln w="19050">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9351C7DB-6764-4D59-B358-77EA0239E074}"/>
              </a:ext>
            </a:extLst>
          </p:cNvPr>
          <p:cNvCxnSpPr>
            <a:cxnSpLocks/>
          </p:cNvCxnSpPr>
          <p:nvPr/>
        </p:nvCxnSpPr>
        <p:spPr>
          <a:xfrm flipV="1">
            <a:off x="9034448" y="2466776"/>
            <a:ext cx="0" cy="2976000"/>
          </a:xfrm>
          <a:prstGeom prst="line">
            <a:avLst/>
          </a:prstGeom>
          <a:ln w="9525">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BD0B8F06-4E3F-4912-A204-5ED2A1A3CDEE}"/>
              </a:ext>
            </a:extLst>
          </p:cNvPr>
          <p:cNvCxnSpPr>
            <a:cxnSpLocks/>
          </p:cNvCxnSpPr>
          <p:nvPr/>
        </p:nvCxnSpPr>
        <p:spPr>
          <a:xfrm>
            <a:off x="6894180" y="2656619"/>
            <a:ext cx="2140268" cy="0"/>
          </a:xfrm>
          <a:prstGeom prst="straightConnector1">
            <a:avLst/>
          </a:prstGeom>
          <a:ln w="19050">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034C3509-078F-4E39-AD15-375346A88C7C}"/>
              </a:ext>
            </a:extLst>
          </p:cNvPr>
          <p:cNvCxnSpPr>
            <a:cxnSpLocks/>
          </p:cNvCxnSpPr>
          <p:nvPr/>
        </p:nvCxnSpPr>
        <p:spPr>
          <a:xfrm>
            <a:off x="6890534" y="2288958"/>
            <a:ext cx="2656629" cy="0"/>
          </a:xfrm>
          <a:prstGeom prst="straightConnector1">
            <a:avLst/>
          </a:prstGeom>
          <a:ln w="38100">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590FB7E7-919B-4758-8B72-C586C62DD173}"/>
              </a:ext>
            </a:extLst>
          </p:cNvPr>
          <p:cNvSpPr txBox="1"/>
          <p:nvPr/>
        </p:nvSpPr>
        <p:spPr>
          <a:xfrm>
            <a:off x="9503160" y="2836574"/>
            <a:ext cx="922984" cy="338554"/>
          </a:xfrm>
          <a:prstGeom prst="rect">
            <a:avLst/>
          </a:prstGeom>
          <a:noFill/>
        </p:spPr>
        <p:txBody>
          <a:bodyPr wrap="square" rtlCol="0">
            <a:spAutoFit/>
          </a:bodyPr>
          <a:lstStyle/>
          <a:p>
            <a:r>
              <a:rPr lang="el-GR" sz="1600" dirty="0"/>
              <a:t>λ</a:t>
            </a:r>
            <a:r>
              <a:rPr lang="en-US" sz="1600" dirty="0"/>
              <a:t> plate</a:t>
            </a:r>
            <a:endParaRPr lang="en-GB" sz="1600" dirty="0"/>
          </a:p>
        </p:txBody>
      </p:sp>
      <p:cxnSp>
        <p:nvCxnSpPr>
          <p:cNvPr id="60" name="Straight Arrow Connector 59">
            <a:extLst>
              <a:ext uri="{FF2B5EF4-FFF2-40B4-BE49-F238E27FC236}">
                <a16:creationId xmlns:a16="http://schemas.microsoft.com/office/drawing/2014/main" id="{255E9C7B-34AF-4AEF-B2F1-FEA6B33308F8}"/>
              </a:ext>
            </a:extLst>
          </p:cNvPr>
          <p:cNvCxnSpPr>
            <a:cxnSpLocks/>
          </p:cNvCxnSpPr>
          <p:nvPr/>
        </p:nvCxnSpPr>
        <p:spPr>
          <a:xfrm flipV="1">
            <a:off x="9560673" y="3196866"/>
            <a:ext cx="737353" cy="9040"/>
          </a:xfrm>
          <a:prstGeom prst="straightConnector1">
            <a:avLst/>
          </a:prstGeom>
          <a:ln w="25400">
            <a:solidFill>
              <a:srgbClr val="FF0000"/>
            </a:solidFill>
            <a:prstDash val="dash"/>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61" name="Straight Connector 60">
            <a:extLst>
              <a:ext uri="{FF2B5EF4-FFF2-40B4-BE49-F238E27FC236}">
                <a16:creationId xmlns:a16="http://schemas.microsoft.com/office/drawing/2014/main" id="{FF1D19D7-F9CC-4C46-8CE4-56198960B686}"/>
              </a:ext>
            </a:extLst>
          </p:cNvPr>
          <p:cNvCxnSpPr>
            <a:cxnSpLocks/>
          </p:cNvCxnSpPr>
          <p:nvPr/>
        </p:nvCxnSpPr>
        <p:spPr>
          <a:xfrm flipV="1">
            <a:off x="9525776" y="2489270"/>
            <a:ext cx="0" cy="2976000"/>
          </a:xfrm>
          <a:prstGeom prst="line">
            <a:avLst/>
          </a:prstGeom>
          <a:ln w="9525">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sp>
        <p:nvSpPr>
          <p:cNvPr id="9" name="Title 1">
            <a:extLst>
              <a:ext uri="{FF2B5EF4-FFF2-40B4-BE49-F238E27FC236}">
                <a16:creationId xmlns:a16="http://schemas.microsoft.com/office/drawing/2014/main" id="{0141883E-F0AC-94DD-5C99-1193F9196601}"/>
              </a:ext>
            </a:extLst>
          </p:cNvPr>
          <p:cNvSpPr>
            <a:spLocks noGrp="1"/>
          </p:cNvSpPr>
          <p:nvPr>
            <p:ph type="title"/>
          </p:nvPr>
        </p:nvSpPr>
        <p:spPr>
          <a:xfrm>
            <a:off x="816000" y="180000"/>
            <a:ext cx="10560000" cy="720000"/>
          </a:xfrm>
        </p:spPr>
        <p:txBody>
          <a:bodyPr/>
          <a:lstStyle/>
          <a:p>
            <a:r>
              <a:rPr lang="en-US" dirty="0"/>
              <a:t>D2 Magnet Calculated Cooling Performance</a:t>
            </a:r>
            <a:endParaRPr lang="en-GB" dirty="0"/>
          </a:p>
        </p:txBody>
      </p:sp>
      <p:sp>
        <p:nvSpPr>
          <p:cNvPr id="10" name="Slide Number Placeholder 1">
            <a:extLst>
              <a:ext uri="{FF2B5EF4-FFF2-40B4-BE49-F238E27FC236}">
                <a16:creationId xmlns:a16="http://schemas.microsoft.com/office/drawing/2014/main" id="{C66D25C7-CF14-0DC9-38DE-C87F29AB3248}"/>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algn="r">
              <a:defRPr sz="1200">
                <a:solidFill>
                  <a:schemeClr val="accent1"/>
                </a:solidFil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4</a:t>
            </a:fld>
            <a:endParaRPr lang="fr-FR" dirty="0"/>
          </a:p>
        </p:txBody>
      </p:sp>
    </p:spTree>
    <p:extLst>
      <p:ext uri="{BB962C8B-B14F-4D97-AF65-F5344CB8AC3E}">
        <p14:creationId xmlns:p14="http://schemas.microsoft.com/office/powerpoint/2010/main" val="1451326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78883-3C01-C450-CD4C-B918D52F455B}"/>
            </a:ext>
          </a:extLst>
        </p:cNvPr>
        <p:cNvGrpSpPr/>
        <p:nvPr/>
      </p:nvGrpSpPr>
      <p:grpSpPr>
        <a:xfrm>
          <a:off x="0" y="0"/>
          <a:ext cx="0" cy="0"/>
          <a:chOff x="0" y="0"/>
          <a:chExt cx="0" cy="0"/>
        </a:xfrm>
      </p:grpSpPr>
      <p:sp>
        <p:nvSpPr>
          <p:cNvPr id="22" name="Content Placeholder 2">
            <a:extLst>
              <a:ext uri="{FF2B5EF4-FFF2-40B4-BE49-F238E27FC236}">
                <a16:creationId xmlns:a16="http://schemas.microsoft.com/office/drawing/2014/main" id="{8872401E-E4A4-D6CA-EBD9-EEFCE79E8C79}"/>
              </a:ext>
            </a:extLst>
          </p:cNvPr>
          <p:cNvSpPr txBox="1">
            <a:spLocks/>
          </p:cNvSpPr>
          <p:nvPr/>
        </p:nvSpPr>
        <p:spPr>
          <a:xfrm>
            <a:off x="443264" y="987681"/>
            <a:ext cx="7530347" cy="2098523"/>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88938" lvl="2" indent="-298450">
              <a:lnSpc>
                <a:spcPct val="110000"/>
              </a:lnSpc>
              <a:spcBef>
                <a:spcPts val="800"/>
              </a:spcBef>
              <a:buFont typeface="Wingdings" panose="05000000000000000000" pitchFamily="2" charset="2"/>
              <a:buChar char="ð"/>
            </a:pPr>
            <a:r>
              <a:rPr lang="en-US" sz="1600" dirty="0">
                <a:solidFill>
                  <a:schemeClr val="tx1">
                    <a:lumMod val="65000"/>
                    <a:lumOff val="35000"/>
                  </a:schemeClr>
                </a:solidFill>
                <a:sym typeface="Wingdings" panose="05000000000000000000" pitchFamily="2" charset="2"/>
              </a:rPr>
              <a:t>The HX was developed in collaboration with CEA Grenoble</a:t>
            </a:r>
          </a:p>
          <a:p>
            <a:pPr marL="846138" lvl="3" indent="-298450">
              <a:lnSpc>
                <a:spcPct val="110000"/>
              </a:lnSpc>
              <a:spcBef>
                <a:spcPts val="300"/>
              </a:spcBef>
              <a:buFont typeface="Arial" panose="020B0604020202020204"/>
              <a:buChar char="•"/>
            </a:pPr>
            <a:r>
              <a:rPr lang="en-US" sz="1400" dirty="0">
                <a:solidFill>
                  <a:schemeClr val="tx1">
                    <a:lumMod val="65000"/>
                    <a:lumOff val="35000"/>
                  </a:schemeClr>
                </a:solidFill>
                <a:sym typeface="Wingdings" panose="05000000000000000000" pitchFamily="2" charset="2"/>
              </a:rPr>
              <a:t>Based on Two bundles of 52 copper tubes giving ≈ 2 m</a:t>
            </a:r>
            <a:r>
              <a:rPr lang="en-US" sz="1400" baseline="30000" dirty="0">
                <a:solidFill>
                  <a:schemeClr val="tx1">
                    <a:lumMod val="65000"/>
                    <a:lumOff val="35000"/>
                  </a:schemeClr>
                </a:solidFill>
                <a:sym typeface="Wingdings" panose="05000000000000000000" pitchFamily="2" charset="2"/>
              </a:rPr>
              <a:t>2</a:t>
            </a:r>
            <a:r>
              <a:rPr lang="en-US" sz="1400" dirty="0">
                <a:solidFill>
                  <a:schemeClr val="tx1">
                    <a:lumMod val="65000"/>
                    <a:lumOff val="35000"/>
                  </a:schemeClr>
                </a:solidFill>
                <a:sym typeface="Wingdings" panose="05000000000000000000" pitchFamily="2" charset="2"/>
              </a:rPr>
              <a:t> exchange area</a:t>
            </a:r>
          </a:p>
          <a:p>
            <a:pPr marL="388938" lvl="2" indent="-298450">
              <a:lnSpc>
                <a:spcPct val="110000"/>
              </a:lnSpc>
              <a:spcBef>
                <a:spcPts val="800"/>
              </a:spcBef>
              <a:buFont typeface="Wingdings" panose="05000000000000000000" pitchFamily="2" charset="2"/>
              <a:buChar char="ð"/>
            </a:pPr>
            <a:r>
              <a:rPr lang="en-US" sz="1600" dirty="0">
                <a:solidFill>
                  <a:schemeClr val="tx1">
                    <a:lumMod val="65000"/>
                    <a:lumOff val="35000"/>
                  </a:schemeClr>
                </a:solidFill>
                <a:sym typeface="Wingdings" panose="05000000000000000000" pitchFamily="2" charset="2"/>
              </a:rPr>
              <a:t>Testing was undertaken at 1.9 K:</a:t>
            </a:r>
          </a:p>
          <a:p>
            <a:pPr marL="846138" lvl="3" indent="-298450">
              <a:lnSpc>
                <a:spcPct val="110000"/>
              </a:lnSpc>
              <a:spcBef>
                <a:spcPts val="300"/>
              </a:spcBef>
              <a:buFont typeface="Arial" panose="020B0604020202020204"/>
              <a:buChar char="•"/>
            </a:pPr>
            <a:r>
              <a:rPr lang="en-US" sz="1400" dirty="0">
                <a:solidFill>
                  <a:schemeClr val="tx1">
                    <a:lumMod val="65000"/>
                    <a:lumOff val="35000"/>
                  </a:schemeClr>
                </a:solidFill>
                <a:sym typeface="Wingdings" panose="05000000000000000000" pitchFamily="2" charset="2"/>
              </a:rPr>
              <a:t>Electric heater mounted in pressurized bath of test setup</a:t>
            </a:r>
          </a:p>
          <a:p>
            <a:pPr marL="846138" lvl="3" indent="-298450">
              <a:lnSpc>
                <a:spcPct val="110000"/>
              </a:lnSpc>
              <a:spcBef>
                <a:spcPts val="300"/>
              </a:spcBef>
              <a:buFont typeface="Arial" panose="020B0604020202020204"/>
              <a:buChar char="•"/>
            </a:pPr>
            <a:r>
              <a:rPr lang="en-US" sz="1400" dirty="0">
                <a:solidFill>
                  <a:schemeClr val="tx1">
                    <a:lumMod val="65000"/>
                    <a:lumOff val="35000"/>
                  </a:schemeClr>
                </a:solidFill>
                <a:latin typeface="Symbol" panose="05050102010706020507" pitchFamily="18" charset="2"/>
                <a:sym typeface="Wingdings" panose="05000000000000000000" pitchFamily="2" charset="2"/>
              </a:rPr>
              <a:t>D</a:t>
            </a:r>
            <a:r>
              <a:rPr lang="en-US" sz="1400" dirty="0">
                <a:solidFill>
                  <a:schemeClr val="tx1">
                    <a:lumMod val="65000"/>
                    <a:lumOff val="35000"/>
                  </a:schemeClr>
                </a:solidFill>
                <a:sym typeface="Wingdings" panose="05000000000000000000" pitchFamily="2" charset="2"/>
              </a:rPr>
              <a:t>T between Pressurized and Saturated baths measured at different heater powers</a:t>
            </a:r>
          </a:p>
          <a:p>
            <a:pPr marL="1303338" lvl="4" indent="-298450">
              <a:lnSpc>
                <a:spcPct val="110000"/>
              </a:lnSpc>
              <a:spcBef>
                <a:spcPts val="300"/>
              </a:spcBef>
              <a:buFont typeface="Arial" panose="020B0604020202020204" pitchFamily="34" charset="0"/>
              <a:buChar char="–"/>
            </a:pPr>
            <a:r>
              <a:rPr lang="en-US" sz="1200" dirty="0">
                <a:solidFill>
                  <a:schemeClr val="tx1">
                    <a:lumMod val="65000"/>
                    <a:lumOff val="35000"/>
                  </a:schemeClr>
                </a:solidFill>
                <a:sym typeface="Wingdings" panose="05000000000000000000" pitchFamily="2" charset="2"/>
              </a:rPr>
              <a:t>CERN spec. of </a:t>
            </a:r>
            <a:r>
              <a:rPr lang="en-US" sz="1200" dirty="0">
                <a:solidFill>
                  <a:schemeClr val="tx1">
                    <a:lumMod val="65000"/>
                    <a:lumOff val="35000"/>
                  </a:schemeClr>
                </a:solidFill>
                <a:latin typeface="Symbol" panose="05050102010706020507" pitchFamily="18" charset="2"/>
                <a:sym typeface="Wingdings" panose="05000000000000000000" pitchFamily="2" charset="2"/>
              </a:rPr>
              <a:t>D</a:t>
            </a:r>
            <a:r>
              <a:rPr lang="en-US" sz="1200" dirty="0">
                <a:solidFill>
                  <a:schemeClr val="tx1">
                    <a:lumMod val="65000"/>
                    <a:lumOff val="35000"/>
                  </a:schemeClr>
                </a:solidFill>
                <a:sym typeface="Wingdings" panose="05000000000000000000" pitchFamily="2" charset="2"/>
              </a:rPr>
              <a:t>T &lt; 55 mK at 70 W was easily achieved</a:t>
            </a:r>
          </a:p>
          <a:p>
            <a:pPr marL="388938" lvl="2" indent="-298450">
              <a:lnSpc>
                <a:spcPct val="110000"/>
              </a:lnSpc>
              <a:spcBef>
                <a:spcPts val="800"/>
              </a:spcBef>
              <a:buFont typeface="Wingdings" panose="05000000000000000000" pitchFamily="2" charset="2"/>
              <a:buChar char="ð"/>
            </a:pPr>
            <a:r>
              <a:rPr lang="en-US" sz="1600" dirty="0">
                <a:solidFill>
                  <a:schemeClr val="tx1">
                    <a:lumMod val="65000"/>
                    <a:lumOff val="35000"/>
                  </a:schemeClr>
                </a:solidFill>
                <a:sym typeface="Wingdings" panose="05000000000000000000" pitchFamily="2" charset="2"/>
              </a:rPr>
              <a:t>All HX were delivered during 2024 for installation in D2 coldmasses</a:t>
            </a:r>
          </a:p>
        </p:txBody>
      </p:sp>
      <p:sp>
        <p:nvSpPr>
          <p:cNvPr id="2" name="Slide Number Placeholder 1">
            <a:extLst>
              <a:ext uri="{FF2B5EF4-FFF2-40B4-BE49-F238E27FC236}">
                <a16:creationId xmlns:a16="http://schemas.microsoft.com/office/drawing/2014/main" id="{4BB06F0D-CE0A-E9B1-DEBF-538EB0A305DA}"/>
              </a:ext>
            </a:extLst>
          </p:cNvPr>
          <p:cNvSpPr>
            <a:spLocks noGrp="1"/>
          </p:cNvSpPr>
          <p:nvPr>
            <p:ph type="sldNum" sz="quarter" idx="12"/>
          </p:nvPr>
        </p:nvSpPr>
        <p:spPr/>
        <p:txBody>
          <a:bodyPr/>
          <a:lstStyle/>
          <a:p>
            <a:fld id="{BFDCA1C4-9514-7B4F-976F-D92F7E296653}" type="slidenum">
              <a:rPr lang="fr-FR" smtClean="0"/>
              <a:pPr/>
              <a:t>5</a:t>
            </a:fld>
            <a:endParaRPr lang="fr-FR" dirty="0"/>
          </a:p>
        </p:txBody>
      </p:sp>
      <p:pic>
        <p:nvPicPr>
          <p:cNvPr id="24" name="Picture 23" descr="A machine in a factory&#10;&#10;Description automatically generated">
            <a:extLst>
              <a:ext uri="{FF2B5EF4-FFF2-40B4-BE49-F238E27FC236}">
                <a16:creationId xmlns:a16="http://schemas.microsoft.com/office/drawing/2014/main" id="{BBCA0387-9EE4-A44D-58D9-2FC9CAD0E452}"/>
              </a:ext>
            </a:extLst>
          </p:cNvPr>
          <p:cNvPicPr>
            <a:picLocks noChangeAspect="1"/>
          </p:cNvPicPr>
          <p:nvPr/>
        </p:nvPicPr>
        <p:blipFill>
          <a:blip r:embed="rId2"/>
          <a:stretch>
            <a:fillRect/>
          </a:stretch>
        </p:blipFill>
        <p:spPr>
          <a:xfrm>
            <a:off x="8356622" y="3690605"/>
            <a:ext cx="3233126" cy="2424844"/>
          </a:xfrm>
          <a:prstGeom prst="rect">
            <a:avLst/>
          </a:prstGeom>
          <a:ln w="12700">
            <a:solidFill>
              <a:schemeClr val="tx1">
                <a:lumMod val="50000"/>
                <a:lumOff val="50000"/>
              </a:schemeClr>
            </a:solidFill>
          </a:ln>
        </p:spPr>
      </p:pic>
      <p:sp>
        <p:nvSpPr>
          <p:cNvPr id="25" name="TextBox 24">
            <a:extLst>
              <a:ext uri="{FF2B5EF4-FFF2-40B4-BE49-F238E27FC236}">
                <a16:creationId xmlns:a16="http://schemas.microsoft.com/office/drawing/2014/main" id="{072D327F-C98F-ED7D-1A7C-7316933C5A62}"/>
              </a:ext>
            </a:extLst>
          </p:cNvPr>
          <p:cNvSpPr txBox="1"/>
          <p:nvPr/>
        </p:nvSpPr>
        <p:spPr>
          <a:xfrm>
            <a:off x="8211674" y="3452468"/>
            <a:ext cx="3523021" cy="230832"/>
          </a:xfrm>
          <a:prstGeom prst="rect">
            <a:avLst/>
          </a:prstGeom>
          <a:noFill/>
        </p:spPr>
        <p:txBody>
          <a:bodyPr wrap="square" rtlCol="0">
            <a:spAutoFit/>
          </a:bodyPr>
          <a:lstStyle/>
          <a:p>
            <a:pPr algn="ctr"/>
            <a:r>
              <a:rPr lang="en-US" sz="900" dirty="0">
                <a:solidFill>
                  <a:schemeClr val="tx1">
                    <a:lumMod val="65000"/>
                    <a:lumOff val="35000"/>
                  </a:schemeClr>
                </a:solidFill>
              </a:rPr>
              <a:t>D2 HX - Assembly to D2 coldmass in SMI2 by MSC-CMI</a:t>
            </a:r>
            <a:endParaRPr lang="en-GB" sz="900" dirty="0">
              <a:solidFill>
                <a:schemeClr val="tx1">
                  <a:lumMod val="65000"/>
                  <a:lumOff val="35000"/>
                </a:schemeClr>
              </a:solidFill>
            </a:endParaRPr>
          </a:p>
        </p:txBody>
      </p:sp>
      <p:grpSp>
        <p:nvGrpSpPr>
          <p:cNvPr id="3" name="Groupe 17">
            <a:extLst>
              <a:ext uri="{FF2B5EF4-FFF2-40B4-BE49-F238E27FC236}">
                <a16:creationId xmlns:a16="http://schemas.microsoft.com/office/drawing/2014/main" id="{20EB4219-F808-2C1B-4713-980A2F0DF8AA}"/>
              </a:ext>
            </a:extLst>
          </p:cNvPr>
          <p:cNvGrpSpPr/>
          <p:nvPr/>
        </p:nvGrpSpPr>
        <p:grpSpPr>
          <a:xfrm>
            <a:off x="8147250" y="714805"/>
            <a:ext cx="4000849" cy="2513165"/>
            <a:chOff x="0" y="0"/>
            <a:chExt cx="3067221" cy="2036445"/>
          </a:xfrm>
        </p:grpSpPr>
        <p:pic>
          <p:nvPicPr>
            <p:cNvPr id="26" name="Image 26">
              <a:extLst>
                <a:ext uri="{FF2B5EF4-FFF2-40B4-BE49-F238E27FC236}">
                  <a16:creationId xmlns:a16="http://schemas.microsoft.com/office/drawing/2014/main" id="{42E934D7-8D33-BAEA-6FAD-15F513EC13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646045" cy="2036445"/>
            </a:xfrm>
            <a:prstGeom prst="rect">
              <a:avLst/>
            </a:prstGeom>
            <a:noFill/>
          </p:spPr>
        </p:pic>
        <p:sp>
          <p:nvSpPr>
            <p:cNvPr id="27" name="Zone de texte 2">
              <a:extLst>
                <a:ext uri="{FF2B5EF4-FFF2-40B4-BE49-F238E27FC236}">
                  <a16:creationId xmlns:a16="http://schemas.microsoft.com/office/drawing/2014/main" id="{1380E1C4-A4A7-EA4F-78CA-050310FE9CB7}"/>
                </a:ext>
              </a:extLst>
            </p:cNvPr>
            <p:cNvSpPr txBox="1">
              <a:spLocks noChangeArrowheads="1"/>
            </p:cNvSpPr>
            <p:nvPr/>
          </p:nvSpPr>
          <p:spPr bwMode="auto">
            <a:xfrm>
              <a:off x="857250" y="39874"/>
              <a:ext cx="1149350" cy="239526"/>
            </a:xfrm>
            <a:prstGeom prst="rect">
              <a:avLst/>
            </a:prstGeom>
            <a:noFill/>
            <a:ln w="9525">
              <a:noFill/>
              <a:miter lim="800000"/>
              <a:headEnd/>
              <a:tailEnd/>
            </a:ln>
          </p:spPr>
          <p:txBody>
            <a:bodyPr rot="0" vert="horz" wrap="square" lIns="121920" tIns="60960" rIns="121920" bIns="60960" anchor="t" anchorCtr="0">
              <a:noAutofit/>
            </a:bodyPr>
            <a:lstStyle/>
            <a:p>
              <a:pPr algn="ctr">
                <a:lnSpc>
                  <a:spcPct val="107000"/>
                </a:lnSpc>
                <a:spcAft>
                  <a:spcPts val="1067"/>
                </a:spcAft>
              </a:pPr>
              <a:r>
                <a:rPr lang="en-GB" sz="1100" noProof="0" dirty="0">
                  <a:solidFill>
                    <a:srgbClr val="0070C0"/>
                  </a:solidFill>
                  <a:latin typeface="Calibri" panose="020F0502020204030204" pitchFamily="34" charset="0"/>
                  <a:ea typeface="Calibri" panose="020F0502020204030204" pitchFamily="34" charset="0"/>
                  <a:cs typeface="Times New Roman" panose="02020603050405020304" pitchFamily="18" charset="0"/>
                </a:rPr>
                <a:t>He-</a:t>
              </a:r>
              <a:r>
                <a:rPr lang="en-GB" sz="1100" dirty="0">
                  <a:solidFill>
                    <a:srgbClr val="0070C0"/>
                  </a:solidFill>
                  <a:latin typeface="Calibri" panose="020F0502020204030204" pitchFamily="34" charset="0"/>
                  <a:ea typeface="Calibri" panose="020F0502020204030204" pitchFamily="34" charset="0"/>
                  <a:cs typeface="Times New Roman" panose="02020603050405020304" pitchFamily="18" charset="0"/>
                </a:rPr>
                <a:t>II</a:t>
              </a:r>
              <a:r>
                <a:rPr lang="en-GB" sz="1100" noProof="0" dirty="0">
                  <a:solidFill>
                    <a:srgbClr val="0070C0"/>
                  </a:solidFill>
                  <a:latin typeface="Calibri" panose="020F0502020204030204" pitchFamily="34" charset="0"/>
                  <a:ea typeface="Calibri" panose="020F0502020204030204" pitchFamily="34" charset="0"/>
                  <a:cs typeface="Times New Roman" panose="02020603050405020304" pitchFamily="18" charset="0"/>
                </a:rPr>
                <a:t> saturated bath</a:t>
              </a:r>
              <a:endParaRPr lang="en-GB" sz="1400" noProof="0" dirty="0">
                <a:latin typeface="Calibri" panose="020F0502020204030204" pitchFamily="34" charset="0"/>
                <a:ea typeface="Calibri" panose="020F0502020204030204" pitchFamily="34" charset="0"/>
                <a:cs typeface="Times New Roman" panose="02020603050405020304" pitchFamily="18" charset="0"/>
              </a:endParaRPr>
            </a:p>
          </p:txBody>
        </p:sp>
        <p:sp>
          <p:nvSpPr>
            <p:cNvPr id="28" name="Zone de texte 6">
              <a:extLst>
                <a:ext uri="{FF2B5EF4-FFF2-40B4-BE49-F238E27FC236}">
                  <a16:creationId xmlns:a16="http://schemas.microsoft.com/office/drawing/2014/main" id="{0DCD6C87-43CE-4B1D-4CCA-AB9FB1C09CBC}"/>
                </a:ext>
              </a:extLst>
            </p:cNvPr>
            <p:cNvSpPr txBox="1">
              <a:spLocks noChangeArrowheads="1"/>
            </p:cNvSpPr>
            <p:nvPr/>
          </p:nvSpPr>
          <p:spPr bwMode="auto">
            <a:xfrm>
              <a:off x="1769261" y="310399"/>
              <a:ext cx="1297960" cy="239526"/>
            </a:xfrm>
            <a:prstGeom prst="rect">
              <a:avLst/>
            </a:prstGeom>
            <a:noFill/>
            <a:ln w="9525">
              <a:noFill/>
              <a:miter lim="800000"/>
              <a:headEnd/>
              <a:tailEnd/>
            </a:ln>
          </p:spPr>
          <p:txBody>
            <a:bodyPr rot="0" vert="horz" wrap="square" lIns="121920" tIns="60960" rIns="121920" bIns="60960" anchor="t" anchorCtr="0">
              <a:noAutofit/>
            </a:bodyPr>
            <a:lstStyle/>
            <a:p>
              <a:pPr algn="ctr">
                <a:lnSpc>
                  <a:spcPct val="107000"/>
                </a:lnSpc>
                <a:spcAft>
                  <a:spcPts val="1067"/>
                </a:spcAft>
              </a:pPr>
              <a:r>
                <a:rPr lang="en-US" sz="1100" dirty="0">
                  <a:solidFill>
                    <a:srgbClr val="ED7D31"/>
                  </a:solidFill>
                  <a:latin typeface="Calibri" panose="020F0502020204030204" pitchFamily="34" charset="0"/>
                  <a:ea typeface="Calibri" panose="020F0502020204030204" pitchFamily="34" charset="0"/>
                  <a:cs typeface="Times New Roman" panose="02020603050405020304" pitchFamily="18" charset="0"/>
                </a:rPr>
                <a:t>He-II pressurized bath</a:t>
              </a:r>
              <a:endParaRPr lang="fr-FR" sz="14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29" name="Connecteur droit avec flèche 29">
              <a:extLst>
                <a:ext uri="{FF2B5EF4-FFF2-40B4-BE49-F238E27FC236}">
                  <a16:creationId xmlns:a16="http://schemas.microsoft.com/office/drawing/2014/main" id="{39A96EBE-A165-0469-C7D5-0F64E2E3C0B0}"/>
                </a:ext>
              </a:extLst>
            </p:cNvPr>
            <p:cNvCxnSpPr>
              <a:cxnSpLocks/>
              <a:stCxn id="28" idx="2"/>
            </p:cNvCxnSpPr>
            <p:nvPr/>
          </p:nvCxnSpPr>
          <p:spPr>
            <a:xfrm flipH="1">
              <a:off x="2312770" y="549925"/>
              <a:ext cx="105473" cy="787400"/>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30">
              <a:extLst>
                <a:ext uri="{FF2B5EF4-FFF2-40B4-BE49-F238E27FC236}">
                  <a16:creationId xmlns:a16="http://schemas.microsoft.com/office/drawing/2014/main" id="{B3021565-F253-BE92-674E-3E8CFB2A7EEB}"/>
                </a:ext>
              </a:extLst>
            </p:cNvPr>
            <p:cNvCxnSpPr>
              <a:cxnSpLocks/>
              <a:stCxn id="27" idx="2"/>
            </p:cNvCxnSpPr>
            <p:nvPr/>
          </p:nvCxnSpPr>
          <p:spPr>
            <a:xfrm flipH="1">
              <a:off x="768350" y="279400"/>
              <a:ext cx="663576" cy="53975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1" name="Zone de texte 16">
              <a:extLst>
                <a:ext uri="{FF2B5EF4-FFF2-40B4-BE49-F238E27FC236}">
                  <a16:creationId xmlns:a16="http://schemas.microsoft.com/office/drawing/2014/main" id="{4A52D7CB-460D-4936-F7DE-1911B1699845}"/>
                </a:ext>
              </a:extLst>
            </p:cNvPr>
            <p:cNvSpPr txBox="1">
              <a:spLocks noChangeArrowheads="1"/>
            </p:cNvSpPr>
            <p:nvPr/>
          </p:nvSpPr>
          <p:spPr bwMode="auto">
            <a:xfrm>
              <a:off x="57150" y="1701800"/>
              <a:ext cx="1056827" cy="232057"/>
            </a:xfrm>
            <a:prstGeom prst="rect">
              <a:avLst/>
            </a:prstGeom>
            <a:noFill/>
            <a:ln w="9525">
              <a:noFill/>
              <a:miter lim="800000"/>
              <a:headEnd/>
              <a:tailEnd/>
            </a:ln>
          </p:spPr>
          <p:txBody>
            <a:bodyPr rot="0" vert="horz" wrap="square" lIns="121920" tIns="60960" rIns="121920" bIns="60960" anchor="t" anchorCtr="0">
              <a:noAutofit/>
            </a:bodyPr>
            <a:lstStyle/>
            <a:p>
              <a:pPr algn="ctr">
                <a:lnSpc>
                  <a:spcPct val="107000"/>
                </a:lnSpc>
                <a:spcAft>
                  <a:spcPts val="1067"/>
                </a:spcAft>
              </a:pPr>
              <a:r>
                <a:rPr lang="fr-FR" sz="1100" dirty="0">
                  <a:solidFill>
                    <a:srgbClr val="70AD47"/>
                  </a:solidFill>
                  <a:latin typeface="Calibri" panose="020F0502020204030204" pitchFamily="34" charset="0"/>
                  <a:ea typeface="Calibri" panose="020F0502020204030204" pitchFamily="34" charset="0"/>
                  <a:cs typeface="Times New Roman" panose="02020603050405020304" pitchFamily="18" charset="0"/>
                </a:rPr>
                <a:t>Copper tubes</a:t>
              </a:r>
              <a:endParaRPr lang="fr-FR" sz="14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32" name="Connecteur droit avec flèche 32">
              <a:extLst>
                <a:ext uri="{FF2B5EF4-FFF2-40B4-BE49-F238E27FC236}">
                  <a16:creationId xmlns:a16="http://schemas.microsoft.com/office/drawing/2014/main" id="{1249E930-80A1-3842-26A0-91EA6BDA37A2}"/>
                </a:ext>
              </a:extLst>
            </p:cNvPr>
            <p:cNvCxnSpPr>
              <a:cxnSpLocks/>
              <a:stCxn id="31" idx="0"/>
            </p:cNvCxnSpPr>
            <p:nvPr/>
          </p:nvCxnSpPr>
          <p:spPr>
            <a:xfrm flipV="1">
              <a:off x="585564" y="1098551"/>
              <a:ext cx="690783" cy="603249"/>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3">
              <a:extLst>
                <a:ext uri="{FF2B5EF4-FFF2-40B4-BE49-F238E27FC236}">
                  <a16:creationId xmlns:a16="http://schemas.microsoft.com/office/drawing/2014/main" id="{575C6077-032E-4EAE-C0E0-BF995CD8BC78}"/>
                </a:ext>
              </a:extLst>
            </p:cNvPr>
            <p:cNvCxnSpPr>
              <a:cxnSpLocks/>
              <a:stCxn id="31" idx="0"/>
            </p:cNvCxnSpPr>
            <p:nvPr/>
          </p:nvCxnSpPr>
          <p:spPr>
            <a:xfrm flipV="1">
              <a:off x="585564" y="1384301"/>
              <a:ext cx="639983" cy="317499"/>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pic>
        <p:nvPicPr>
          <p:cNvPr id="34" name="Image 15">
            <a:extLst>
              <a:ext uri="{FF2B5EF4-FFF2-40B4-BE49-F238E27FC236}">
                <a16:creationId xmlns:a16="http://schemas.microsoft.com/office/drawing/2014/main" id="{B08CCA04-789D-DC25-61A6-A78003A48A2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318"/>
          <a:stretch>
            <a:fillRect/>
          </a:stretch>
        </p:blipFill>
        <p:spPr>
          <a:xfrm>
            <a:off x="443264" y="3659832"/>
            <a:ext cx="3136882" cy="2595869"/>
          </a:xfrm>
          <a:prstGeom prst="rect">
            <a:avLst/>
          </a:prstGeom>
          <a:ln w="12700">
            <a:solidFill>
              <a:schemeClr val="tx1">
                <a:lumMod val="50000"/>
                <a:lumOff val="50000"/>
              </a:schemeClr>
            </a:solidFill>
          </a:ln>
        </p:spPr>
      </p:pic>
      <p:sp>
        <p:nvSpPr>
          <p:cNvPr id="4" name="TextBox 3">
            <a:extLst>
              <a:ext uri="{FF2B5EF4-FFF2-40B4-BE49-F238E27FC236}">
                <a16:creationId xmlns:a16="http://schemas.microsoft.com/office/drawing/2014/main" id="{DBC12465-D81A-CDB0-09EE-FFBDE44D3870}"/>
              </a:ext>
            </a:extLst>
          </p:cNvPr>
          <p:cNvSpPr txBox="1"/>
          <p:nvPr/>
        </p:nvSpPr>
        <p:spPr>
          <a:xfrm>
            <a:off x="288587" y="3404308"/>
            <a:ext cx="3523021" cy="230832"/>
          </a:xfrm>
          <a:prstGeom prst="rect">
            <a:avLst/>
          </a:prstGeom>
          <a:noFill/>
        </p:spPr>
        <p:txBody>
          <a:bodyPr wrap="square" rtlCol="0">
            <a:spAutoFit/>
          </a:bodyPr>
          <a:lstStyle/>
          <a:p>
            <a:pPr algn="ctr"/>
            <a:r>
              <a:rPr lang="en-US" sz="900" dirty="0">
                <a:solidFill>
                  <a:schemeClr val="tx1">
                    <a:lumMod val="65000"/>
                    <a:lumOff val="35000"/>
                  </a:schemeClr>
                </a:solidFill>
              </a:rPr>
              <a:t>D2 HX – Test setup at CEA</a:t>
            </a:r>
            <a:endParaRPr lang="en-GB" sz="900" dirty="0">
              <a:solidFill>
                <a:schemeClr val="tx1">
                  <a:lumMod val="65000"/>
                  <a:lumOff val="35000"/>
                </a:schemeClr>
              </a:solidFill>
            </a:endParaRPr>
          </a:p>
        </p:txBody>
      </p:sp>
      <p:sp>
        <p:nvSpPr>
          <p:cNvPr id="9" name="TextBox 8">
            <a:extLst>
              <a:ext uri="{FF2B5EF4-FFF2-40B4-BE49-F238E27FC236}">
                <a16:creationId xmlns:a16="http://schemas.microsoft.com/office/drawing/2014/main" id="{30317F1B-946B-9D00-14BB-6DBC48EB8B7E}"/>
              </a:ext>
            </a:extLst>
          </p:cNvPr>
          <p:cNvSpPr txBox="1"/>
          <p:nvPr/>
        </p:nvSpPr>
        <p:spPr>
          <a:xfrm>
            <a:off x="4334489" y="3429000"/>
            <a:ext cx="3523021" cy="230832"/>
          </a:xfrm>
          <a:prstGeom prst="rect">
            <a:avLst/>
          </a:prstGeom>
          <a:noFill/>
        </p:spPr>
        <p:txBody>
          <a:bodyPr wrap="square" rtlCol="0">
            <a:spAutoFit/>
          </a:bodyPr>
          <a:lstStyle/>
          <a:p>
            <a:pPr algn="ctr"/>
            <a:r>
              <a:rPr lang="en-US" sz="900" dirty="0">
                <a:solidFill>
                  <a:schemeClr val="tx1">
                    <a:lumMod val="65000"/>
                    <a:lumOff val="35000"/>
                  </a:schemeClr>
                </a:solidFill>
              </a:rPr>
              <a:t>D2 HX: CEA Test results – DT between baths against Power</a:t>
            </a:r>
            <a:endParaRPr lang="en-GB" sz="900" dirty="0">
              <a:solidFill>
                <a:schemeClr val="tx1">
                  <a:lumMod val="65000"/>
                  <a:lumOff val="35000"/>
                </a:schemeClr>
              </a:solidFill>
            </a:endParaRPr>
          </a:p>
        </p:txBody>
      </p:sp>
      <p:pic>
        <p:nvPicPr>
          <p:cNvPr id="11" name="Picture 10">
            <a:extLst>
              <a:ext uri="{FF2B5EF4-FFF2-40B4-BE49-F238E27FC236}">
                <a16:creationId xmlns:a16="http://schemas.microsoft.com/office/drawing/2014/main" id="{407A85FF-F78B-430A-AB20-C1158EAE0A61}"/>
              </a:ext>
            </a:extLst>
          </p:cNvPr>
          <p:cNvPicPr>
            <a:picLocks noChangeAspect="1"/>
          </p:cNvPicPr>
          <p:nvPr/>
        </p:nvPicPr>
        <p:blipFill>
          <a:blip r:embed="rId5"/>
          <a:stretch>
            <a:fillRect/>
          </a:stretch>
        </p:blipFill>
        <p:spPr>
          <a:xfrm>
            <a:off x="3749660" y="3690605"/>
            <a:ext cx="4472136" cy="2613586"/>
          </a:xfrm>
          <a:prstGeom prst="rect">
            <a:avLst/>
          </a:prstGeom>
        </p:spPr>
      </p:pic>
      <p:sp>
        <p:nvSpPr>
          <p:cNvPr id="5" name="Title 1">
            <a:extLst>
              <a:ext uri="{FF2B5EF4-FFF2-40B4-BE49-F238E27FC236}">
                <a16:creationId xmlns:a16="http://schemas.microsoft.com/office/drawing/2014/main" id="{56246CBE-54F4-7E6B-58F9-68D1B04A2980}"/>
              </a:ext>
            </a:extLst>
          </p:cNvPr>
          <p:cNvSpPr txBox="1">
            <a:spLocks/>
          </p:cNvSpPr>
          <p:nvPr/>
        </p:nvSpPr>
        <p:spPr>
          <a:xfrm>
            <a:off x="816000" y="180000"/>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D2 HX Development with CEA Grenoble</a:t>
            </a:r>
            <a:endParaRPr lang="en-GB" dirty="0"/>
          </a:p>
        </p:txBody>
      </p:sp>
    </p:spTree>
    <p:extLst>
      <p:ext uri="{BB962C8B-B14F-4D97-AF65-F5344CB8AC3E}">
        <p14:creationId xmlns:p14="http://schemas.microsoft.com/office/powerpoint/2010/main" val="2129165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79E60-C522-AFA2-3EA5-CF667FA39E5D}"/>
            </a:ext>
          </a:extLst>
        </p:cNvPr>
        <p:cNvGrpSpPr/>
        <p:nvPr/>
      </p:nvGrpSpPr>
      <p:grpSpPr>
        <a:xfrm>
          <a:off x="0" y="0"/>
          <a:ext cx="0" cy="0"/>
          <a:chOff x="0" y="0"/>
          <a:chExt cx="0" cy="0"/>
        </a:xfrm>
      </p:grpSpPr>
      <p:sp>
        <p:nvSpPr>
          <p:cNvPr id="22" name="Content Placeholder 2">
            <a:extLst>
              <a:ext uri="{FF2B5EF4-FFF2-40B4-BE49-F238E27FC236}">
                <a16:creationId xmlns:a16="http://schemas.microsoft.com/office/drawing/2014/main" id="{A7877E9D-4B29-0B19-A5C6-975D04414311}"/>
              </a:ext>
            </a:extLst>
          </p:cNvPr>
          <p:cNvSpPr txBox="1">
            <a:spLocks/>
          </p:cNvSpPr>
          <p:nvPr/>
        </p:nvSpPr>
        <p:spPr>
          <a:xfrm>
            <a:off x="443265" y="822581"/>
            <a:ext cx="3595924" cy="4734116"/>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0488" lvl="2" indent="0">
              <a:lnSpc>
                <a:spcPct val="110000"/>
              </a:lnSpc>
              <a:spcBef>
                <a:spcPts val="1200"/>
              </a:spcBef>
              <a:buNone/>
            </a:pPr>
            <a:r>
              <a:rPr lang="en-US" sz="1800" b="1" dirty="0">
                <a:solidFill>
                  <a:schemeClr val="tx1">
                    <a:lumMod val="65000"/>
                    <a:lumOff val="35000"/>
                  </a:schemeClr>
                </a:solidFill>
                <a:sym typeface="Wingdings" panose="05000000000000000000" pitchFamily="2" charset="2"/>
              </a:rPr>
              <a:t>The CFB in SM18 provide slightly different conditions than in the LHC tunnel:</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Interlink and cold mass connected to shuffling module phase separator:</a:t>
            </a:r>
          </a:p>
          <a:p>
            <a:pPr marL="623888" lvl="3" indent="-298450">
              <a:lnSpc>
                <a:spcPct val="110000"/>
              </a:lnSpc>
              <a:spcBef>
                <a:spcPts val="6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No Lambda plate</a:t>
            </a:r>
          </a:p>
          <a:p>
            <a:pPr marL="623888" lvl="3" indent="-298450">
              <a:lnSpc>
                <a:spcPct val="110000"/>
              </a:lnSpc>
              <a:spcBef>
                <a:spcPts val="6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Additional He Volume</a:t>
            </a:r>
          </a:p>
          <a:p>
            <a:pPr marL="623888" lvl="3" indent="-298450">
              <a:lnSpc>
                <a:spcPct val="110000"/>
              </a:lnSpc>
              <a:spcBef>
                <a:spcPts val="6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Additional heat load</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Supply line connected directly to CFB phase separator:</a:t>
            </a:r>
          </a:p>
          <a:p>
            <a:pPr marL="623888" lvl="3" indent="-298450">
              <a:lnSpc>
                <a:spcPct val="110000"/>
              </a:lnSpc>
              <a:spcBef>
                <a:spcPts val="6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Additional He Volume</a:t>
            </a:r>
          </a:p>
          <a:p>
            <a:pPr marL="623888" lvl="3" indent="-298450">
              <a:lnSpc>
                <a:spcPct val="110000"/>
              </a:lnSpc>
              <a:spcBef>
                <a:spcPts val="6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Additional heat load</a:t>
            </a:r>
          </a:p>
          <a:p>
            <a:pPr marL="623888" lvl="3" indent="-298450">
              <a:lnSpc>
                <a:spcPct val="110000"/>
              </a:lnSpc>
              <a:spcBef>
                <a:spcPts val="800"/>
              </a:spcBef>
              <a:buFont typeface="Arial" panose="020B0604020202020204" pitchFamily="34" charset="0"/>
              <a:buChar char="•"/>
            </a:pPr>
            <a:endParaRPr lang="en-US" sz="1600" dirty="0">
              <a:solidFill>
                <a:schemeClr val="tx1">
                  <a:lumMod val="65000"/>
                  <a:lumOff val="35000"/>
                </a:schemeClr>
              </a:solidFill>
              <a:sym typeface="Wingdings" panose="05000000000000000000" pitchFamily="2" charset="2"/>
            </a:endParaRPr>
          </a:p>
        </p:txBody>
      </p:sp>
      <p:sp>
        <p:nvSpPr>
          <p:cNvPr id="2" name="Slide Number Placeholder 1">
            <a:extLst>
              <a:ext uri="{FF2B5EF4-FFF2-40B4-BE49-F238E27FC236}">
                <a16:creationId xmlns:a16="http://schemas.microsoft.com/office/drawing/2014/main" id="{2DB83953-247D-1B25-0A49-84F2594C203A}"/>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3" name="Title 1">
            <a:extLst>
              <a:ext uri="{FF2B5EF4-FFF2-40B4-BE49-F238E27FC236}">
                <a16:creationId xmlns:a16="http://schemas.microsoft.com/office/drawing/2014/main" id="{18F23C78-9BEC-DF6D-BCCF-9AD6315C7114}"/>
              </a:ext>
            </a:extLst>
          </p:cNvPr>
          <p:cNvSpPr txBox="1">
            <a:spLocks/>
          </p:cNvSpPr>
          <p:nvPr/>
        </p:nvSpPr>
        <p:spPr>
          <a:xfrm>
            <a:off x="816000" y="180000"/>
            <a:ext cx="10560000" cy="533331"/>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D2 Magnet and HX: Cryogenic Testing in SM18</a:t>
            </a:r>
          </a:p>
        </p:txBody>
      </p:sp>
      <p:pic>
        <p:nvPicPr>
          <p:cNvPr id="24" name="Picture 23">
            <a:extLst>
              <a:ext uri="{FF2B5EF4-FFF2-40B4-BE49-F238E27FC236}">
                <a16:creationId xmlns:a16="http://schemas.microsoft.com/office/drawing/2014/main" id="{EFBC0A2E-7DCF-7CD1-23EA-3D88B7AE65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9189" y="822581"/>
            <a:ext cx="7783211" cy="5480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622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
            <a:extLst>
              <a:ext uri="{FF2B5EF4-FFF2-40B4-BE49-F238E27FC236}">
                <a16:creationId xmlns:a16="http://schemas.microsoft.com/office/drawing/2014/main" id="{69D23ADF-0654-8D2E-6156-742DCB8F5ECE}"/>
              </a:ext>
            </a:extLst>
          </p:cNvPr>
          <p:cNvSpPr txBox="1">
            <a:spLocks/>
          </p:cNvSpPr>
          <p:nvPr/>
        </p:nvSpPr>
        <p:spPr>
          <a:xfrm>
            <a:off x="443264" y="822581"/>
            <a:ext cx="9644165" cy="2698816"/>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0488" lvl="2" indent="0">
              <a:lnSpc>
                <a:spcPct val="110000"/>
              </a:lnSpc>
              <a:spcBef>
                <a:spcPts val="1200"/>
              </a:spcBef>
              <a:buNone/>
            </a:pPr>
            <a:r>
              <a:rPr lang="en-US" sz="1800" b="1" dirty="0">
                <a:solidFill>
                  <a:schemeClr val="tx1">
                    <a:lumMod val="65000"/>
                    <a:lumOff val="35000"/>
                  </a:schemeClr>
                </a:solidFill>
                <a:sym typeface="Wingdings" panose="05000000000000000000" pitchFamily="2" charset="2"/>
              </a:rPr>
              <a:t>Instrumentation used for the test:</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HX saturated bath:</a:t>
            </a:r>
          </a:p>
          <a:p>
            <a:pPr marL="630238" lvl="2" indent="-196850">
              <a:lnSpc>
                <a:spcPct val="110000"/>
              </a:lnSpc>
              <a:buFontTx/>
              <a:buChar char="-"/>
              <a:tabLst>
                <a:tab pos="630238" algn="l"/>
              </a:tabLst>
            </a:pPr>
            <a:r>
              <a:rPr lang="en-US" sz="1600" dirty="0">
                <a:solidFill>
                  <a:schemeClr val="tx1">
                    <a:lumMod val="65000"/>
                    <a:lumOff val="35000"/>
                  </a:schemeClr>
                </a:solidFill>
                <a:sym typeface="Wingdings" panose="05000000000000000000" pitchFamily="2" charset="2"/>
              </a:rPr>
              <a:t>Level sensor (LT140)  Installed in the HX</a:t>
            </a:r>
          </a:p>
          <a:p>
            <a:pPr marL="630238" lvl="2" indent="-196850">
              <a:lnSpc>
                <a:spcPct val="110000"/>
              </a:lnSpc>
              <a:buFontTx/>
              <a:buChar char="-"/>
              <a:tabLst>
                <a:tab pos="630238" algn="l"/>
              </a:tabLst>
            </a:pPr>
            <a:r>
              <a:rPr lang="en-US" sz="1600" dirty="0">
                <a:solidFill>
                  <a:schemeClr val="tx1">
                    <a:lumMod val="65000"/>
                    <a:lumOff val="35000"/>
                  </a:schemeClr>
                </a:solidFill>
                <a:sym typeface="Wingdings" panose="05000000000000000000" pitchFamily="2" charset="2"/>
              </a:rPr>
              <a:t>Temperature sensor (TT810a)  Installed on level sensor</a:t>
            </a:r>
          </a:p>
          <a:p>
            <a:pPr marL="630238" lvl="2" indent="-196850">
              <a:lnSpc>
                <a:spcPct val="110000"/>
              </a:lnSpc>
              <a:buFontTx/>
              <a:buChar char="-"/>
              <a:tabLst>
                <a:tab pos="630238" algn="l"/>
              </a:tabLst>
            </a:pPr>
            <a:r>
              <a:rPr lang="en-US" sz="1600" dirty="0">
                <a:solidFill>
                  <a:schemeClr val="tx1">
                    <a:lumMod val="65000"/>
                    <a:lumOff val="35000"/>
                  </a:schemeClr>
                </a:solidFill>
                <a:sym typeface="Wingdings" panose="05000000000000000000" pitchFamily="2" charset="2"/>
              </a:rPr>
              <a:t>Pressure sensor (PT142)  Pumping pressure from test bench</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D2 coldmass:</a:t>
            </a:r>
          </a:p>
          <a:p>
            <a:pPr marL="630238" lvl="2" indent="-196850">
              <a:lnSpc>
                <a:spcPct val="110000"/>
              </a:lnSpc>
              <a:buFontTx/>
              <a:buChar char="-"/>
              <a:tabLst>
                <a:tab pos="630238" algn="l"/>
              </a:tabLst>
            </a:pPr>
            <a:r>
              <a:rPr lang="en-US" sz="1600" dirty="0">
                <a:solidFill>
                  <a:schemeClr val="tx1">
                    <a:lumMod val="65000"/>
                    <a:lumOff val="35000"/>
                  </a:schemeClr>
                </a:solidFill>
                <a:sym typeface="Wingdings" panose="05000000000000000000" pitchFamily="2" charset="2"/>
              </a:rPr>
              <a:t>Temperature sensor  Cernox on coldmass</a:t>
            </a:r>
          </a:p>
          <a:p>
            <a:pPr marL="630238" lvl="2" indent="-196850">
              <a:lnSpc>
                <a:spcPct val="110000"/>
              </a:lnSpc>
              <a:buFontTx/>
              <a:buChar char="-"/>
              <a:tabLst>
                <a:tab pos="630238" algn="l"/>
              </a:tabLst>
            </a:pPr>
            <a:r>
              <a:rPr lang="en-US" sz="1600" dirty="0">
                <a:solidFill>
                  <a:schemeClr val="tx1">
                    <a:lumMod val="65000"/>
                    <a:lumOff val="35000"/>
                  </a:schemeClr>
                </a:solidFill>
                <a:sym typeface="Wingdings" panose="05000000000000000000" pitchFamily="2" charset="2"/>
              </a:rPr>
              <a:t>Warm-up heaters (applied heat load)  2 x 100 W</a:t>
            </a:r>
            <a:endParaRPr lang="en-GB" sz="1600" dirty="0">
              <a:solidFill>
                <a:schemeClr val="tx1">
                  <a:lumMod val="65000"/>
                  <a:lumOff val="35000"/>
                </a:schemeClr>
              </a:solidFill>
              <a:sym typeface="Wingdings" panose="05000000000000000000" pitchFamily="2" charset="2"/>
            </a:endParaRPr>
          </a:p>
        </p:txBody>
      </p:sp>
      <p:sp>
        <p:nvSpPr>
          <p:cNvPr id="2" name="Slide Number Placeholder 1">
            <a:extLst>
              <a:ext uri="{FF2B5EF4-FFF2-40B4-BE49-F238E27FC236}">
                <a16:creationId xmlns:a16="http://schemas.microsoft.com/office/drawing/2014/main" id="{89C8995B-4FA0-145C-A26C-EF1C556BAAB8}"/>
              </a:ext>
            </a:extLst>
          </p:cNvPr>
          <p:cNvSpPr>
            <a:spLocks noGrp="1"/>
          </p:cNvSpPr>
          <p:nvPr>
            <p:ph type="sldNum" sz="quarter" idx="12"/>
          </p:nvPr>
        </p:nvSpPr>
        <p:spPr/>
        <p:txBody>
          <a:bodyPr/>
          <a:lstStyle/>
          <a:p>
            <a:fld id="{BFDCA1C4-9514-7B4F-976F-D92F7E296653}" type="slidenum">
              <a:rPr lang="fr-FR" smtClean="0"/>
              <a:pPr/>
              <a:t>7</a:t>
            </a:fld>
            <a:endParaRPr lang="fr-FR"/>
          </a:p>
        </p:txBody>
      </p:sp>
      <p:grpSp>
        <p:nvGrpSpPr>
          <p:cNvPr id="4" name="Group 3">
            <a:extLst>
              <a:ext uri="{FF2B5EF4-FFF2-40B4-BE49-F238E27FC236}">
                <a16:creationId xmlns:a16="http://schemas.microsoft.com/office/drawing/2014/main" id="{B87D375C-28D2-5EFD-4FD8-7B61A74AA7DF}"/>
              </a:ext>
            </a:extLst>
          </p:cNvPr>
          <p:cNvGrpSpPr/>
          <p:nvPr/>
        </p:nvGrpSpPr>
        <p:grpSpPr>
          <a:xfrm>
            <a:off x="2946400" y="3029411"/>
            <a:ext cx="8981737" cy="3534383"/>
            <a:chOff x="2072769" y="2244570"/>
            <a:chExt cx="7271356" cy="2775127"/>
          </a:xfrm>
        </p:grpSpPr>
        <p:grpSp>
          <p:nvGrpSpPr>
            <p:cNvPr id="5" name="Group 4">
              <a:extLst>
                <a:ext uri="{FF2B5EF4-FFF2-40B4-BE49-F238E27FC236}">
                  <a16:creationId xmlns:a16="http://schemas.microsoft.com/office/drawing/2014/main" id="{E342F2AF-B64F-955B-4F87-A5B664C06A7F}"/>
                </a:ext>
              </a:extLst>
            </p:cNvPr>
            <p:cNvGrpSpPr/>
            <p:nvPr/>
          </p:nvGrpSpPr>
          <p:grpSpPr>
            <a:xfrm>
              <a:off x="2533651" y="2244570"/>
              <a:ext cx="6678083" cy="2489255"/>
              <a:chOff x="4369798" y="2514076"/>
              <a:chExt cx="7581901" cy="2864485"/>
            </a:xfrm>
          </p:grpSpPr>
          <p:pic>
            <p:nvPicPr>
              <p:cNvPr id="11" name="Picture 10" descr="A picture containing baseball, bat, ball, player&#10;&#10;Description automatically generated">
                <a:extLst>
                  <a:ext uri="{FF2B5EF4-FFF2-40B4-BE49-F238E27FC236}">
                    <a16:creationId xmlns:a16="http://schemas.microsoft.com/office/drawing/2014/main" id="{5A01A541-B520-3524-CB6A-A3B2DADC924E}"/>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37177" b="85323" l="13909" r="94364">
                            <a14:foregroundMark x1="51682" y1="49758" x2="50182" y2="52500"/>
                            <a14:foregroundMark x1="20545" y1="75968" x2="15364" y2="84355"/>
                            <a14:foregroundMark x1="15364" y1="84355" x2="14955" y2="83306"/>
                            <a14:foregroundMark x1="85364" y1="37258" x2="94409" y2="38468"/>
                            <a14:foregroundMark x1="13909" y1="84919" x2="14727" y2="85323"/>
                          </a14:backgroundRemoval>
                        </a14:imgEffect>
                      </a14:imgLayer>
                    </a14:imgProps>
                  </a:ext>
                  <a:ext uri="{28A0092B-C50C-407E-A947-70E740481C1C}">
                    <a14:useLocalDpi xmlns:a14="http://schemas.microsoft.com/office/drawing/2010/main" val="0"/>
                  </a:ext>
                </a:extLst>
              </a:blip>
              <a:srcRect l="12167" t="33564" r="4917" b="10865"/>
              <a:stretch/>
            </p:blipFill>
            <p:spPr>
              <a:xfrm rot="300000">
                <a:off x="4369798" y="2514076"/>
                <a:ext cx="7581901" cy="2864485"/>
              </a:xfrm>
              <a:prstGeom prst="rect">
                <a:avLst/>
              </a:prstGeom>
            </p:spPr>
          </p:pic>
          <p:grpSp>
            <p:nvGrpSpPr>
              <p:cNvPr id="12" name="Group 11">
                <a:extLst>
                  <a:ext uri="{FF2B5EF4-FFF2-40B4-BE49-F238E27FC236}">
                    <a16:creationId xmlns:a16="http://schemas.microsoft.com/office/drawing/2014/main" id="{0C1AE7DF-F016-204C-5D93-DB4810FC01AE}"/>
                  </a:ext>
                </a:extLst>
              </p:cNvPr>
              <p:cNvGrpSpPr/>
              <p:nvPr/>
            </p:nvGrpSpPr>
            <p:grpSpPr>
              <a:xfrm>
                <a:off x="4464810" y="2740274"/>
                <a:ext cx="6875550" cy="1232389"/>
                <a:chOff x="2697243" y="3898497"/>
                <a:chExt cx="6875550" cy="1232389"/>
              </a:xfrm>
            </p:grpSpPr>
            <p:sp>
              <p:nvSpPr>
                <p:cNvPr id="18" name="Rectangle 17">
                  <a:extLst>
                    <a:ext uri="{FF2B5EF4-FFF2-40B4-BE49-F238E27FC236}">
                      <a16:creationId xmlns:a16="http://schemas.microsoft.com/office/drawing/2014/main" id="{BBD381CB-1AF6-C50A-193C-E0F724A741D1}"/>
                    </a:ext>
                  </a:extLst>
                </p:cNvPr>
                <p:cNvSpPr/>
                <p:nvPr/>
              </p:nvSpPr>
              <p:spPr>
                <a:xfrm>
                  <a:off x="4464531" y="4687243"/>
                  <a:ext cx="717832" cy="194662"/>
                </a:xfrm>
                <a:prstGeom prst="rect">
                  <a:avLst/>
                </a:prstGeom>
                <a:solidFill>
                  <a:schemeClr val="bg1"/>
                </a:solidFill>
              </p:spPr>
              <p:txBody>
                <a:bodyPr wrap="none" tIns="0" bIns="0">
                  <a:spAutoFit/>
                </a:bodyPr>
                <a:lstStyle/>
                <a:p>
                  <a:r>
                    <a:rPr lang="fr-CH" sz="1400" i="1" dirty="0"/>
                    <a:t>Magnet</a:t>
                  </a:r>
                </a:p>
              </p:txBody>
            </p:sp>
            <p:sp>
              <p:nvSpPr>
                <p:cNvPr id="19" name="Rectangle 18">
                  <a:extLst>
                    <a:ext uri="{FF2B5EF4-FFF2-40B4-BE49-F238E27FC236}">
                      <a16:creationId xmlns:a16="http://schemas.microsoft.com/office/drawing/2014/main" id="{ED6BA009-C18A-0FF0-484A-3F170089F389}"/>
                    </a:ext>
                  </a:extLst>
                </p:cNvPr>
                <p:cNvSpPr/>
                <p:nvPr/>
              </p:nvSpPr>
              <p:spPr>
                <a:xfrm>
                  <a:off x="7430668" y="3898497"/>
                  <a:ext cx="1522300" cy="194662"/>
                </a:xfrm>
                <a:prstGeom prst="rect">
                  <a:avLst/>
                </a:prstGeom>
                <a:solidFill>
                  <a:schemeClr val="bg1"/>
                </a:solidFill>
              </p:spPr>
              <p:txBody>
                <a:bodyPr wrap="none" tIns="0" bIns="0">
                  <a:spAutoFit/>
                </a:bodyPr>
                <a:lstStyle/>
                <a:p>
                  <a:r>
                    <a:rPr lang="fr-CH" sz="1400" i="1" dirty="0"/>
                    <a:t>Corrector package</a:t>
                  </a:r>
                </a:p>
              </p:txBody>
            </p:sp>
            <p:sp>
              <p:nvSpPr>
                <p:cNvPr id="20" name="Left Brace 19">
                  <a:extLst>
                    <a:ext uri="{FF2B5EF4-FFF2-40B4-BE49-F238E27FC236}">
                      <a16:creationId xmlns:a16="http://schemas.microsoft.com/office/drawing/2014/main" id="{A1B18442-8DB4-C31E-71E4-773D6E60067E}"/>
                    </a:ext>
                  </a:extLst>
                </p:cNvPr>
                <p:cNvSpPr/>
                <p:nvPr/>
              </p:nvSpPr>
              <p:spPr>
                <a:xfrm rot="4637863">
                  <a:off x="4783529" y="2839747"/>
                  <a:ext cx="204853" cy="4377426"/>
                </a:xfrm>
                <a:prstGeom prst="leftBrace">
                  <a:avLst>
                    <a:gd name="adj1" fmla="val 64985"/>
                    <a:gd name="adj2" fmla="val 50000"/>
                  </a:avLst>
                </a:prstGeom>
                <a:ln w="19050">
                  <a:solidFill>
                    <a:srgbClr val="00B05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1" name="Left Brace 20">
                  <a:extLst>
                    <a:ext uri="{FF2B5EF4-FFF2-40B4-BE49-F238E27FC236}">
                      <a16:creationId xmlns:a16="http://schemas.microsoft.com/office/drawing/2014/main" id="{B49A0158-DE9E-87B1-D17C-7DFE9DA89529}"/>
                    </a:ext>
                  </a:extLst>
                </p:cNvPr>
                <p:cNvSpPr/>
                <p:nvPr/>
              </p:nvSpPr>
              <p:spPr>
                <a:xfrm rot="4643290">
                  <a:off x="8212472" y="2982157"/>
                  <a:ext cx="195989" cy="2524652"/>
                </a:xfrm>
                <a:prstGeom prst="leftBrace">
                  <a:avLst>
                    <a:gd name="adj1" fmla="val 64985"/>
                    <a:gd name="adj2" fmla="val 50000"/>
                  </a:avLst>
                </a:prstGeom>
                <a:ln w="19050">
                  <a:solidFill>
                    <a:srgbClr val="C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F0225E1C-E3DF-FC9D-370C-07C8C66AD8E5}"/>
                  </a:ext>
                </a:extLst>
              </p:cNvPr>
              <p:cNvSpPr/>
              <p:nvPr/>
            </p:nvSpPr>
            <p:spPr>
              <a:xfrm rot="20852720">
                <a:off x="6486048" y="4174634"/>
                <a:ext cx="524819" cy="139044"/>
              </a:xfrm>
              <a:prstGeom prst="rect">
                <a:avLst/>
              </a:prstGeom>
              <a:solidFill>
                <a:schemeClr val="bg1"/>
              </a:solidFill>
            </p:spPr>
            <p:txBody>
              <a:bodyPr wrap="none" tIns="0" bIns="0">
                <a:spAutoFit/>
              </a:bodyPr>
              <a:lstStyle/>
              <a:p>
                <a:pPr algn="ctr"/>
                <a:r>
                  <a:rPr lang="fr-CH" sz="1000" b="1" i="1" dirty="0"/>
                  <a:t>MBRD</a:t>
                </a:r>
              </a:p>
            </p:txBody>
          </p:sp>
          <p:cxnSp>
            <p:nvCxnSpPr>
              <p:cNvPr id="14" name="Straight Connector 13">
                <a:extLst>
                  <a:ext uri="{FF2B5EF4-FFF2-40B4-BE49-F238E27FC236}">
                    <a16:creationId xmlns:a16="http://schemas.microsoft.com/office/drawing/2014/main" id="{193D405F-91A4-2E79-BF7D-E49207C0C82E}"/>
                  </a:ext>
                </a:extLst>
              </p:cNvPr>
              <p:cNvCxnSpPr/>
              <p:nvPr/>
            </p:nvCxnSpPr>
            <p:spPr>
              <a:xfrm>
                <a:off x="4512220" y="4063824"/>
                <a:ext cx="0" cy="455771"/>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4992758B-971E-FE9A-1E68-625775AEEFD7}"/>
                  </a:ext>
                </a:extLst>
              </p:cNvPr>
              <p:cNvCxnSpPr>
                <a:cxnSpLocks/>
              </p:cNvCxnSpPr>
              <p:nvPr/>
            </p:nvCxnSpPr>
            <p:spPr>
              <a:xfrm flipH="1">
                <a:off x="4512222" y="3874990"/>
                <a:ext cx="1014921" cy="263771"/>
              </a:xfrm>
              <a:prstGeom prst="line">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69D493EB-79E2-6614-8DE7-C92119D0CE69}"/>
                  </a:ext>
                </a:extLst>
              </p:cNvPr>
              <p:cNvSpPr txBox="1"/>
              <p:nvPr/>
            </p:nvSpPr>
            <p:spPr>
              <a:xfrm rot="20877150">
                <a:off x="4826320" y="3881152"/>
                <a:ext cx="458134" cy="222470"/>
              </a:xfrm>
              <a:prstGeom prst="rect">
                <a:avLst/>
              </a:prstGeom>
              <a:solidFill>
                <a:schemeClr val="bg1"/>
              </a:solidFill>
            </p:spPr>
            <p:txBody>
              <a:bodyPr wrap="square" lIns="0" rIns="0" rtlCol="0">
                <a:spAutoFit/>
              </a:bodyPr>
              <a:lstStyle/>
              <a:p>
                <a:pPr algn="ctr"/>
                <a:r>
                  <a:rPr lang="en-US" sz="1000" i="1" dirty="0"/>
                  <a:t>2.3 m</a:t>
                </a:r>
              </a:p>
            </p:txBody>
          </p:sp>
          <p:sp>
            <p:nvSpPr>
              <p:cNvPr id="17" name="Rectangle 16">
                <a:extLst>
                  <a:ext uri="{FF2B5EF4-FFF2-40B4-BE49-F238E27FC236}">
                    <a16:creationId xmlns:a16="http://schemas.microsoft.com/office/drawing/2014/main" id="{C60DB175-4C5B-0E7B-FA1A-7B9C8A12EEB3}"/>
                  </a:ext>
                </a:extLst>
              </p:cNvPr>
              <p:cNvSpPr/>
              <p:nvPr/>
            </p:nvSpPr>
            <p:spPr>
              <a:xfrm>
                <a:off x="4999625" y="3360823"/>
                <a:ext cx="1075422" cy="291992"/>
              </a:xfrm>
              <a:prstGeom prst="rect">
                <a:avLst/>
              </a:prstGeom>
              <a:solidFill>
                <a:schemeClr val="bg1"/>
              </a:solidFill>
            </p:spPr>
            <p:txBody>
              <a:bodyPr wrap="square" lIns="0" tIns="0" rIns="0" bIns="0">
                <a:spAutoFit/>
              </a:bodyPr>
              <a:lstStyle/>
              <a:p>
                <a:pPr algn="ctr"/>
                <a:r>
                  <a:rPr lang="en-US" sz="1050" dirty="0"/>
                  <a:t>Temperature Sensor</a:t>
                </a:r>
              </a:p>
            </p:txBody>
          </p:sp>
        </p:grpSp>
        <p:cxnSp>
          <p:nvCxnSpPr>
            <p:cNvPr id="6" name="Straight Connector 5">
              <a:extLst>
                <a:ext uri="{FF2B5EF4-FFF2-40B4-BE49-F238E27FC236}">
                  <a16:creationId xmlns:a16="http://schemas.microsoft.com/office/drawing/2014/main" id="{6AC7ACFD-3AC0-947F-7A3F-BEDF8A7C223E}"/>
                </a:ext>
              </a:extLst>
            </p:cNvPr>
            <p:cNvCxnSpPr>
              <a:cxnSpLocks/>
            </p:cNvCxnSpPr>
            <p:nvPr/>
          </p:nvCxnSpPr>
          <p:spPr>
            <a:xfrm>
              <a:off x="2659097" y="4450020"/>
              <a:ext cx="0" cy="266635"/>
            </a:xfrm>
            <a:prstGeom prst="line">
              <a:avLst/>
            </a:prstGeom>
            <a:noFill/>
            <a:ln w="15875">
              <a:solidFill>
                <a:schemeClr val="tx1"/>
              </a:solidFill>
              <a:headEnd type="triangle" w="med" len="med"/>
              <a:tailEnd type="none"/>
            </a:ln>
          </p:spPr>
          <p:style>
            <a:lnRef idx="2">
              <a:schemeClr val="dk1"/>
            </a:lnRef>
            <a:fillRef idx="1">
              <a:schemeClr val="lt1"/>
            </a:fillRef>
            <a:effectRef idx="0">
              <a:schemeClr val="dk1"/>
            </a:effectRef>
            <a:fontRef idx="minor">
              <a:schemeClr val="dk1"/>
            </a:fontRef>
          </p:style>
        </p:cxnSp>
        <p:sp>
          <p:nvSpPr>
            <p:cNvPr id="7" name="Rectangle 6">
              <a:extLst>
                <a:ext uri="{FF2B5EF4-FFF2-40B4-BE49-F238E27FC236}">
                  <a16:creationId xmlns:a16="http://schemas.microsoft.com/office/drawing/2014/main" id="{8CE104F0-106F-9033-AE2D-C18B1204EEF6}"/>
                </a:ext>
              </a:extLst>
            </p:cNvPr>
            <p:cNvSpPr/>
            <p:nvPr/>
          </p:nvSpPr>
          <p:spPr>
            <a:xfrm>
              <a:off x="2072769" y="4729705"/>
              <a:ext cx="1172655" cy="289992"/>
            </a:xfrm>
            <a:prstGeom prst="rect">
              <a:avLst/>
            </a:prstGeom>
            <a:solidFill>
              <a:schemeClr val="bg1"/>
            </a:solidFill>
          </p:spPr>
          <p:txBody>
            <a:bodyPr wrap="square" lIns="0" tIns="0" rIns="0" bIns="0">
              <a:spAutoFit/>
            </a:bodyPr>
            <a:lstStyle/>
            <a:p>
              <a:pPr algn="ctr"/>
              <a:r>
                <a:rPr lang="en-US" sz="1200" dirty="0"/>
                <a:t>Warm-up Heaters </a:t>
              </a:r>
            </a:p>
            <a:p>
              <a:pPr algn="ctr"/>
              <a:r>
                <a:rPr lang="en-US" sz="1200" dirty="0"/>
                <a:t>(2 x 100 W)</a:t>
              </a:r>
            </a:p>
          </p:txBody>
        </p:sp>
        <p:cxnSp>
          <p:nvCxnSpPr>
            <p:cNvPr id="8" name="Straight Connector 7">
              <a:extLst>
                <a:ext uri="{FF2B5EF4-FFF2-40B4-BE49-F238E27FC236}">
                  <a16:creationId xmlns:a16="http://schemas.microsoft.com/office/drawing/2014/main" id="{98AB146D-8576-48C8-5A8D-566583827504}"/>
                </a:ext>
              </a:extLst>
            </p:cNvPr>
            <p:cNvCxnSpPr>
              <a:cxnSpLocks/>
            </p:cNvCxnSpPr>
            <p:nvPr/>
          </p:nvCxnSpPr>
          <p:spPr>
            <a:xfrm flipV="1">
              <a:off x="3562010" y="3321349"/>
              <a:ext cx="0" cy="498957"/>
            </a:xfrm>
            <a:prstGeom prst="line">
              <a:avLst/>
            </a:prstGeom>
            <a:noFill/>
            <a:ln w="15875">
              <a:solidFill>
                <a:schemeClr val="tx1"/>
              </a:solidFill>
              <a:headEnd type="triangle" w="med" len="med"/>
              <a:tailEnd type="none"/>
            </a:ln>
          </p:spPr>
          <p:style>
            <a:lnRef idx="2">
              <a:schemeClr val="dk1"/>
            </a:lnRef>
            <a:fillRef idx="1">
              <a:schemeClr val="lt1"/>
            </a:fillRef>
            <a:effectRef idx="0">
              <a:schemeClr val="dk1"/>
            </a:effectRef>
            <a:fontRef idx="minor">
              <a:schemeClr val="dk1"/>
            </a:fontRef>
          </p:style>
        </p:cxnSp>
        <p:cxnSp>
          <p:nvCxnSpPr>
            <p:cNvPr id="9" name="Straight Connector 8">
              <a:extLst>
                <a:ext uri="{FF2B5EF4-FFF2-40B4-BE49-F238E27FC236}">
                  <a16:creationId xmlns:a16="http://schemas.microsoft.com/office/drawing/2014/main" id="{2CA19039-2B6D-6039-C02F-438598AB3764}"/>
                </a:ext>
              </a:extLst>
            </p:cNvPr>
            <p:cNvCxnSpPr>
              <a:cxnSpLocks/>
            </p:cNvCxnSpPr>
            <p:nvPr/>
          </p:nvCxnSpPr>
          <p:spPr>
            <a:xfrm>
              <a:off x="8992107" y="2922997"/>
              <a:ext cx="0" cy="266635"/>
            </a:xfrm>
            <a:prstGeom prst="line">
              <a:avLst/>
            </a:prstGeom>
            <a:noFill/>
            <a:ln w="15875">
              <a:solidFill>
                <a:schemeClr val="tx1"/>
              </a:solidFill>
              <a:headEnd type="triangle" w="med" len="med"/>
              <a:tailEnd type="none"/>
            </a:ln>
          </p:spPr>
          <p:style>
            <a:lnRef idx="2">
              <a:schemeClr val="dk1"/>
            </a:lnRef>
            <a:fillRef idx="1">
              <a:schemeClr val="lt1"/>
            </a:fillRef>
            <a:effectRef idx="0">
              <a:schemeClr val="dk1"/>
            </a:effectRef>
            <a:fontRef idx="minor">
              <a:schemeClr val="dk1"/>
            </a:fontRef>
          </p:style>
        </p:cxnSp>
        <p:sp>
          <p:nvSpPr>
            <p:cNvPr id="10" name="Rectangle 9">
              <a:extLst>
                <a:ext uri="{FF2B5EF4-FFF2-40B4-BE49-F238E27FC236}">
                  <a16:creationId xmlns:a16="http://schemas.microsoft.com/office/drawing/2014/main" id="{65BA7C23-809F-D424-0D44-E27C424BF515}"/>
                </a:ext>
              </a:extLst>
            </p:cNvPr>
            <p:cNvSpPr/>
            <p:nvPr/>
          </p:nvSpPr>
          <p:spPr>
            <a:xfrm>
              <a:off x="8617617" y="3202682"/>
              <a:ext cx="726508" cy="289992"/>
            </a:xfrm>
            <a:prstGeom prst="rect">
              <a:avLst/>
            </a:prstGeom>
            <a:solidFill>
              <a:schemeClr val="bg1"/>
            </a:solidFill>
          </p:spPr>
          <p:txBody>
            <a:bodyPr wrap="square" lIns="0" tIns="0" rIns="0" bIns="0">
              <a:spAutoFit/>
            </a:bodyPr>
            <a:lstStyle/>
            <a:p>
              <a:pPr algn="ctr"/>
              <a:r>
                <a:rPr lang="en-US" sz="1200" dirty="0"/>
                <a:t>He-II Heat</a:t>
              </a:r>
            </a:p>
            <a:p>
              <a:pPr algn="ctr"/>
              <a:r>
                <a:rPr lang="en-US" sz="1200" dirty="0"/>
                <a:t> Exchanger</a:t>
              </a:r>
            </a:p>
          </p:txBody>
        </p:sp>
      </p:grpSp>
      <p:sp>
        <p:nvSpPr>
          <p:cNvPr id="3" name="Title 1">
            <a:extLst>
              <a:ext uri="{FF2B5EF4-FFF2-40B4-BE49-F238E27FC236}">
                <a16:creationId xmlns:a16="http://schemas.microsoft.com/office/drawing/2014/main" id="{A51987FE-18E2-8C14-16FE-C35C726DB950}"/>
              </a:ext>
            </a:extLst>
          </p:cNvPr>
          <p:cNvSpPr txBox="1">
            <a:spLocks/>
          </p:cNvSpPr>
          <p:nvPr/>
        </p:nvSpPr>
        <p:spPr>
          <a:xfrm>
            <a:off x="816000" y="180000"/>
            <a:ext cx="10560000" cy="533331"/>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D2 Magnet and HX: Cryogenic Testing in SM18</a:t>
            </a:r>
          </a:p>
        </p:txBody>
      </p:sp>
    </p:spTree>
    <p:extLst>
      <p:ext uri="{BB962C8B-B14F-4D97-AF65-F5344CB8AC3E}">
        <p14:creationId xmlns:p14="http://schemas.microsoft.com/office/powerpoint/2010/main" val="3074504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4B5DBD-8049-ED69-111F-4E9F9FE0178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4C0993-617D-A504-5B85-7CC837D36BB5}"/>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3" name="Title 1">
            <a:extLst>
              <a:ext uri="{FF2B5EF4-FFF2-40B4-BE49-F238E27FC236}">
                <a16:creationId xmlns:a16="http://schemas.microsoft.com/office/drawing/2014/main" id="{29E245FE-2654-0D21-FA16-9D494EDDD40F}"/>
              </a:ext>
            </a:extLst>
          </p:cNvPr>
          <p:cNvSpPr txBox="1">
            <a:spLocks/>
          </p:cNvSpPr>
          <p:nvPr/>
        </p:nvSpPr>
        <p:spPr>
          <a:xfrm>
            <a:off x="816000" y="180000"/>
            <a:ext cx="10560000" cy="533331"/>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D2 Magnet and HX: SM18 Results</a:t>
            </a:r>
          </a:p>
        </p:txBody>
      </p:sp>
      <p:sp>
        <p:nvSpPr>
          <p:cNvPr id="24" name="Content Placeholder 2">
            <a:extLst>
              <a:ext uri="{FF2B5EF4-FFF2-40B4-BE49-F238E27FC236}">
                <a16:creationId xmlns:a16="http://schemas.microsoft.com/office/drawing/2014/main" id="{45D042EA-AF8F-DBEE-E90D-7A4F043CA6F6}"/>
              </a:ext>
            </a:extLst>
          </p:cNvPr>
          <p:cNvSpPr txBox="1">
            <a:spLocks/>
          </p:cNvSpPr>
          <p:nvPr/>
        </p:nvSpPr>
        <p:spPr>
          <a:xfrm>
            <a:off x="443264" y="822581"/>
            <a:ext cx="6915932" cy="5413854"/>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0488" lvl="2" indent="0">
              <a:lnSpc>
                <a:spcPct val="110000"/>
              </a:lnSpc>
              <a:spcBef>
                <a:spcPts val="1200"/>
              </a:spcBef>
              <a:buNone/>
            </a:pPr>
            <a:r>
              <a:rPr lang="en-US" sz="1800" b="1" dirty="0">
                <a:solidFill>
                  <a:schemeClr val="tx1">
                    <a:lumMod val="65000"/>
                    <a:lumOff val="35000"/>
                  </a:schemeClr>
                </a:solidFill>
                <a:sym typeface="Wingdings" panose="05000000000000000000" pitchFamily="2" charset="2"/>
              </a:rPr>
              <a:t>Measurement of static heat load:</a:t>
            </a:r>
          </a:p>
          <a:p>
            <a:pPr marL="90488" lvl="2" indent="0">
              <a:lnSpc>
                <a:spcPct val="110000"/>
              </a:lnSpc>
              <a:spcBef>
                <a:spcPts val="800"/>
              </a:spcBef>
              <a:buNone/>
            </a:pPr>
            <a:r>
              <a:rPr lang="en-US" sz="1800" dirty="0">
                <a:solidFill>
                  <a:schemeClr val="tx1">
                    <a:lumMod val="65000"/>
                    <a:lumOff val="35000"/>
                  </a:schemeClr>
                </a:solidFill>
                <a:sym typeface="Wingdings" panose="05000000000000000000" pitchFamily="2" charset="2"/>
              </a:rPr>
              <a:t>Between the 13</a:t>
            </a:r>
            <a:r>
              <a:rPr lang="en-US" sz="1800" baseline="30000" dirty="0">
                <a:solidFill>
                  <a:schemeClr val="tx1">
                    <a:lumMod val="65000"/>
                    <a:lumOff val="35000"/>
                  </a:schemeClr>
                </a:solidFill>
                <a:sym typeface="Wingdings" panose="05000000000000000000" pitchFamily="2" charset="2"/>
              </a:rPr>
              <a:t>th</a:t>
            </a:r>
            <a:r>
              <a:rPr lang="en-US" sz="1800" dirty="0">
                <a:solidFill>
                  <a:schemeClr val="tx1">
                    <a:lumMod val="65000"/>
                    <a:lumOff val="35000"/>
                  </a:schemeClr>
                </a:solidFill>
                <a:sym typeface="Wingdings" panose="05000000000000000000" pitchFamily="2" charset="2"/>
              </a:rPr>
              <a:t> and 15</a:t>
            </a:r>
            <a:r>
              <a:rPr lang="en-US" sz="1800" baseline="30000" dirty="0">
                <a:solidFill>
                  <a:schemeClr val="tx1">
                    <a:lumMod val="65000"/>
                    <a:lumOff val="35000"/>
                  </a:schemeClr>
                </a:solidFill>
                <a:sym typeface="Wingdings" panose="05000000000000000000" pitchFamily="2" charset="2"/>
              </a:rPr>
              <a:t>th</a:t>
            </a:r>
            <a:r>
              <a:rPr lang="en-US" sz="1800" dirty="0">
                <a:solidFill>
                  <a:schemeClr val="tx1">
                    <a:lumMod val="65000"/>
                    <a:lumOff val="35000"/>
                  </a:schemeClr>
                </a:solidFill>
                <a:sym typeface="Wingdings" panose="05000000000000000000" pitchFamily="2" charset="2"/>
              </a:rPr>
              <a:t> October Remi was able to measure the flow to the WPU with only this test bench in operation.</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Heat Load:</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Depending on heater power the WPU flow varies from 7.3 to 11 g/s:</a:t>
            </a:r>
          </a:p>
          <a:p>
            <a:pPr marL="992187" lvl="4" indent="-285750">
              <a:lnSpc>
                <a:spcPct val="110000"/>
              </a:lnSpc>
              <a:spcBef>
                <a:spcPts val="300"/>
              </a:spcBef>
              <a:buFont typeface="Arial" panose="020B0604020202020204" pitchFamily="34" charset="0"/>
              <a:buChar char="–"/>
            </a:pPr>
            <a:r>
              <a:rPr lang="en-US" sz="1400" dirty="0">
                <a:solidFill>
                  <a:schemeClr val="tx1">
                    <a:lumMod val="65000"/>
                    <a:lumOff val="35000"/>
                  </a:schemeClr>
                </a:solidFill>
                <a:sym typeface="Wingdings" panose="05000000000000000000" pitchFamily="2" charset="2"/>
              </a:rPr>
              <a:t>This is equivalent to 167 to 254 W heat extraction</a:t>
            </a:r>
          </a:p>
          <a:p>
            <a:pPr marL="992187" lvl="4" indent="-285750">
              <a:lnSpc>
                <a:spcPct val="110000"/>
              </a:lnSpc>
              <a:spcBef>
                <a:spcPts val="300"/>
              </a:spcBef>
              <a:buFont typeface="Arial" panose="020B0604020202020204" pitchFamily="34" charset="0"/>
              <a:buChar char="–"/>
            </a:pPr>
            <a:r>
              <a:rPr lang="en-US" sz="1400" dirty="0">
                <a:solidFill>
                  <a:schemeClr val="tx1">
                    <a:lumMod val="65000"/>
                    <a:lumOff val="35000"/>
                  </a:schemeClr>
                </a:solidFill>
                <a:sym typeface="Wingdings" panose="05000000000000000000" pitchFamily="2" charset="2"/>
              </a:rPr>
              <a:t>Removing the heater power gives average static heat load ≈ 145 W</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By design static heat load of the magnet is &lt; 21 W.</a:t>
            </a:r>
          </a:p>
          <a:p>
            <a:pPr marL="631825" lvl="4" indent="0">
              <a:lnSpc>
                <a:spcPct val="110000"/>
              </a:lnSpc>
              <a:spcBef>
                <a:spcPts val="300"/>
              </a:spcBef>
              <a:buNone/>
            </a:pPr>
            <a:r>
              <a:rPr lang="en-US" sz="1400" dirty="0">
                <a:solidFill>
                  <a:schemeClr val="tx1">
                    <a:lumMod val="65000"/>
                    <a:lumOff val="35000"/>
                  </a:schemeClr>
                </a:solidFill>
                <a:sym typeface="Wingdings" panose="05000000000000000000" pitchFamily="2" charset="2"/>
              </a:rPr>
              <a:t>Assuming that the coldmass is to design the test bench is contributing ≈ 124 W of static heat load. Sources could be:</a:t>
            </a:r>
          </a:p>
          <a:p>
            <a:pPr marL="992187" lvl="4" indent="-285750">
              <a:lnSpc>
                <a:spcPct val="110000"/>
              </a:lnSpc>
              <a:spcBef>
                <a:spcPts val="300"/>
              </a:spcBef>
              <a:buFont typeface="Arial" panose="020B0604020202020204" pitchFamily="34" charset="0"/>
              <a:buChar char="–"/>
            </a:pPr>
            <a:r>
              <a:rPr lang="en-US" sz="1400" dirty="0">
                <a:solidFill>
                  <a:schemeClr val="tx1">
                    <a:lumMod val="65000"/>
                    <a:lumOff val="35000"/>
                  </a:schemeClr>
                </a:solidFill>
                <a:sym typeface="Wingdings" panose="05000000000000000000" pitchFamily="2" charset="2"/>
              </a:rPr>
              <a:t>Inlet line estimated to be &lt; 10 W</a:t>
            </a:r>
          </a:p>
          <a:p>
            <a:pPr marL="992187" lvl="4" indent="-285750">
              <a:lnSpc>
                <a:spcPct val="110000"/>
              </a:lnSpc>
              <a:spcBef>
                <a:spcPts val="300"/>
              </a:spcBef>
              <a:buFont typeface="Arial" panose="020B0604020202020204" pitchFamily="34" charset="0"/>
              <a:buChar char="–"/>
            </a:pPr>
            <a:r>
              <a:rPr lang="en-US" sz="1400" dirty="0">
                <a:solidFill>
                  <a:schemeClr val="tx1">
                    <a:lumMod val="65000"/>
                    <a:lumOff val="35000"/>
                  </a:schemeClr>
                </a:solidFill>
                <a:sym typeface="Wingdings" panose="05000000000000000000" pitchFamily="2" charset="2"/>
              </a:rPr>
              <a:t>Shuffling module phase separator and its connections (supported by reports of slow cooldown of the phase separator to 1.9 K)</a:t>
            </a:r>
          </a:p>
          <a:p>
            <a:pPr marL="992187" lvl="4" indent="-285750">
              <a:lnSpc>
                <a:spcPct val="110000"/>
              </a:lnSpc>
              <a:spcBef>
                <a:spcPts val="300"/>
              </a:spcBef>
              <a:buFont typeface="Arial" panose="020B0604020202020204" pitchFamily="34" charset="0"/>
              <a:buChar char="–"/>
            </a:pPr>
            <a:r>
              <a:rPr lang="en-US" sz="1400" dirty="0">
                <a:solidFill>
                  <a:schemeClr val="tx1">
                    <a:lumMod val="65000"/>
                    <a:lumOff val="35000"/>
                  </a:schemeClr>
                </a:solidFill>
                <a:sym typeface="Wingdings" panose="05000000000000000000" pitchFamily="2" charset="2"/>
              </a:rPr>
              <a:t>Poor operation of the sub-cooling HX creating flash during JT expansion</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LHe Level in the HX:</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As expected, if the copper tubes are fully submerged (level &gt; 120 mm) further variation in level does not impact heat extraction.</a:t>
            </a:r>
            <a:endParaRPr lang="en-US" sz="1400" dirty="0">
              <a:solidFill>
                <a:schemeClr val="tx1">
                  <a:lumMod val="65000"/>
                  <a:lumOff val="35000"/>
                </a:schemeClr>
              </a:solidFill>
              <a:sym typeface="Wingdings" panose="05000000000000000000" pitchFamily="2" charset="2"/>
            </a:endParaRPr>
          </a:p>
          <a:p>
            <a:pPr marL="992187" lvl="4" indent="-285750">
              <a:lnSpc>
                <a:spcPct val="110000"/>
              </a:lnSpc>
              <a:spcBef>
                <a:spcPts val="300"/>
              </a:spcBef>
              <a:buFont typeface="Arial" panose="020B0604020202020204" pitchFamily="34" charset="0"/>
              <a:buChar char="–"/>
            </a:pPr>
            <a:endParaRPr lang="en-US" sz="1400" dirty="0">
              <a:solidFill>
                <a:schemeClr val="tx1">
                  <a:lumMod val="65000"/>
                  <a:lumOff val="35000"/>
                </a:schemeClr>
              </a:solidFill>
              <a:sym typeface="Wingdings" panose="05000000000000000000" pitchFamily="2" charset="2"/>
            </a:endParaRPr>
          </a:p>
        </p:txBody>
      </p:sp>
      <p:graphicFrame>
        <p:nvGraphicFramePr>
          <p:cNvPr id="25" name="Chart 24">
            <a:extLst>
              <a:ext uri="{FF2B5EF4-FFF2-40B4-BE49-F238E27FC236}">
                <a16:creationId xmlns:a16="http://schemas.microsoft.com/office/drawing/2014/main" id="{750E95E7-10B1-DE70-0E15-0D263BE8A16A}"/>
              </a:ext>
            </a:extLst>
          </p:cNvPr>
          <p:cNvGraphicFramePr>
            <a:graphicFrameLocks/>
          </p:cNvGraphicFramePr>
          <p:nvPr>
            <p:extLst>
              <p:ext uri="{D42A27DB-BD31-4B8C-83A1-F6EECF244321}">
                <p14:modId xmlns:p14="http://schemas.microsoft.com/office/powerpoint/2010/main" val="161090311"/>
              </p:ext>
            </p:extLst>
          </p:nvPr>
        </p:nvGraphicFramePr>
        <p:xfrm>
          <a:off x="7359196" y="3678092"/>
          <a:ext cx="4248346" cy="27368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6" name="Chart 25">
            <a:extLst>
              <a:ext uri="{FF2B5EF4-FFF2-40B4-BE49-F238E27FC236}">
                <a16:creationId xmlns:a16="http://schemas.microsoft.com/office/drawing/2014/main" id="{F03C2A12-692B-69A4-8936-948A7A1F4107}"/>
              </a:ext>
            </a:extLst>
          </p:cNvPr>
          <p:cNvGraphicFramePr>
            <a:graphicFrameLocks/>
          </p:cNvGraphicFramePr>
          <p:nvPr>
            <p:extLst>
              <p:ext uri="{D42A27DB-BD31-4B8C-83A1-F6EECF244321}">
                <p14:modId xmlns:p14="http://schemas.microsoft.com/office/powerpoint/2010/main" val="1706377183"/>
              </p:ext>
            </p:extLst>
          </p:nvPr>
        </p:nvGraphicFramePr>
        <p:xfrm>
          <a:off x="7359196" y="987329"/>
          <a:ext cx="4248346" cy="24739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63391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F48020-7C38-FB0E-19DD-7BA0FD8E02F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34E0FF2-3DF4-FA64-7884-351E3D45D90A}"/>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24" name="Content Placeholder 2">
            <a:extLst>
              <a:ext uri="{FF2B5EF4-FFF2-40B4-BE49-F238E27FC236}">
                <a16:creationId xmlns:a16="http://schemas.microsoft.com/office/drawing/2014/main" id="{74B00FF3-00A0-BE8F-49EC-6399A23EC88B}"/>
              </a:ext>
            </a:extLst>
          </p:cNvPr>
          <p:cNvSpPr txBox="1">
            <a:spLocks/>
          </p:cNvSpPr>
          <p:nvPr/>
        </p:nvSpPr>
        <p:spPr>
          <a:xfrm>
            <a:off x="443264" y="822581"/>
            <a:ext cx="11284138" cy="2608984"/>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0488" lvl="2" indent="0">
              <a:lnSpc>
                <a:spcPct val="110000"/>
              </a:lnSpc>
              <a:spcBef>
                <a:spcPts val="1200"/>
              </a:spcBef>
              <a:buNone/>
            </a:pPr>
            <a:r>
              <a:rPr lang="en-US" sz="1800" b="1" dirty="0">
                <a:solidFill>
                  <a:schemeClr val="tx1">
                    <a:lumMod val="65000"/>
                    <a:lumOff val="35000"/>
                  </a:schemeClr>
                </a:solidFill>
                <a:sym typeface="Wingdings" panose="05000000000000000000" pitchFamily="2" charset="2"/>
              </a:rPr>
              <a:t>Cooling of D2 Coldmass:</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If additional heat load comes mainly from the shuffling module it should not impact the temperature distribution along the coldmass during the test, only the total heat extracted by the heat exchanger.</a:t>
            </a:r>
          </a:p>
          <a:p>
            <a:pPr marL="388938" lvl="2" indent="-298450">
              <a:lnSpc>
                <a:spcPct val="110000"/>
              </a:lnSpc>
              <a:spcBef>
                <a:spcPts val="800"/>
              </a:spcBef>
              <a:buFont typeface="Wingdings" panose="05000000000000000000" pitchFamily="2" charset="2"/>
              <a:buChar char="ð"/>
            </a:pPr>
            <a:r>
              <a:rPr lang="en-US" sz="1800" dirty="0">
                <a:solidFill>
                  <a:schemeClr val="tx1">
                    <a:lumMod val="65000"/>
                    <a:lumOff val="35000"/>
                  </a:schemeClr>
                </a:solidFill>
                <a:sym typeface="Wingdings" panose="05000000000000000000" pitchFamily="2" charset="2"/>
              </a:rPr>
              <a:t>By adjusting the application of heat load along the coldmass to incorporate:</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110 W additional heat load at the start of the coldmass to represent the shuffling module</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Static heat load of the coldmass amounting to 16 W (removing the lambda plate and 1 x CWT)</a:t>
            </a:r>
          </a:p>
          <a:p>
            <a:pPr marL="631825" lvl="3" indent="-188913">
              <a:lnSpc>
                <a:spcPct val="110000"/>
              </a:lnSpc>
              <a:spcBef>
                <a:spcPts val="300"/>
              </a:spcBef>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5 W additional heat load for the inlet pipe</a:t>
            </a:r>
          </a:p>
          <a:p>
            <a:pPr marL="992187" lvl="4" indent="-285750">
              <a:lnSpc>
                <a:spcPct val="110000"/>
              </a:lnSpc>
              <a:spcBef>
                <a:spcPts val="300"/>
              </a:spcBef>
              <a:buFont typeface="Arial" panose="020B0604020202020204" pitchFamily="34" charset="0"/>
              <a:buChar char="–"/>
            </a:pPr>
            <a:endParaRPr lang="en-US" sz="1400" dirty="0">
              <a:solidFill>
                <a:schemeClr val="tx1">
                  <a:lumMod val="65000"/>
                  <a:lumOff val="35000"/>
                </a:schemeClr>
              </a:solidFill>
              <a:sym typeface="Wingdings" panose="05000000000000000000" pitchFamily="2" charset="2"/>
            </a:endParaRPr>
          </a:p>
        </p:txBody>
      </p:sp>
      <p:pic>
        <p:nvPicPr>
          <p:cNvPr id="6" name="Picture 5">
            <a:extLst>
              <a:ext uri="{FF2B5EF4-FFF2-40B4-BE49-F238E27FC236}">
                <a16:creationId xmlns:a16="http://schemas.microsoft.com/office/drawing/2014/main" id="{D61AADC5-7573-33CD-2DC8-07C4F08F891A}"/>
              </a:ext>
            </a:extLst>
          </p:cNvPr>
          <p:cNvPicPr>
            <a:picLocks noChangeAspect="1"/>
          </p:cNvPicPr>
          <p:nvPr/>
        </p:nvPicPr>
        <p:blipFill>
          <a:blip r:embed="rId2"/>
          <a:stretch>
            <a:fillRect/>
          </a:stretch>
        </p:blipFill>
        <p:spPr>
          <a:xfrm>
            <a:off x="5672831" y="3153632"/>
            <a:ext cx="5703169" cy="3275695"/>
          </a:xfrm>
          <a:prstGeom prst="rect">
            <a:avLst/>
          </a:prstGeom>
        </p:spPr>
      </p:pic>
      <p:sp>
        <p:nvSpPr>
          <p:cNvPr id="8" name="TextBox 7">
            <a:extLst>
              <a:ext uri="{FF2B5EF4-FFF2-40B4-BE49-F238E27FC236}">
                <a16:creationId xmlns:a16="http://schemas.microsoft.com/office/drawing/2014/main" id="{22E340FB-EF5A-B7F8-0FF3-7176C5B25D52}"/>
              </a:ext>
            </a:extLst>
          </p:cNvPr>
          <p:cNvSpPr txBox="1"/>
          <p:nvPr/>
        </p:nvSpPr>
        <p:spPr>
          <a:xfrm>
            <a:off x="649664" y="3153632"/>
            <a:ext cx="5023167" cy="2550442"/>
          </a:xfrm>
          <a:prstGeom prst="rect">
            <a:avLst/>
          </a:prstGeom>
          <a:noFill/>
        </p:spPr>
        <p:txBody>
          <a:bodyPr wrap="square">
            <a:spAutoFit/>
          </a:bodyPr>
          <a:lstStyle/>
          <a:p>
            <a:pPr marL="90488" lvl="2">
              <a:lnSpc>
                <a:spcPct val="110000"/>
              </a:lnSpc>
              <a:spcBef>
                <a:spcPts val="800"/>
              </a:spcBef>
              <a:buClr>
                <a:schemeClr val="accent6"/>
              </a:buClr>
            </a:pPr>
            <a:r>
              <a:rPr lang="en-US" dirty="0">
                <a:solidFill>
                  <a:schemeClr val="tx1">
                    <a:lumMod val="65000"/>
                    <a:lumOff val="35000"/>
                  </a:schemeClr>
                </a:solidFill>
                <a:sym typeface="Wingdings" panose="05000000000000000000" pitchFamily="2" charset="2"/>
              </a:rPr>
              <a:t>The calculated coldmass temperature can be matched to that measured by correcting the </a:t>
            </a:r>
            <a:r>
              <a:rPr lang="en-US" dirty="0">
                <a:solidFill>
                  <a:schemeClr val="tx1">
                    <a:lumMod val="65000"/>
                    <a:lumOff val="35000"/>
                  </a:schemeClr>
                </a:solidFill>
                <a:latin typeface="Symbol" panose="05050102010706020507" pitchFamily="18" charset="2"/>
                <a:sym typeface="Wingdings" panose="05000000000000000000" pitchFamily="2" charset="2"/>
              </a:rPr>
              <a:t>D</a:t>
            </a:r>
            <a:r>
              <a:rPr lang="en-US" dirty="0">
                <a:solidFill>
                  <a:schemeClr val="tx1">
                    <a:lumMod val="65000"/>
                    <a:lumOff val="35000"/>
                  </a:schemeClr>
                </a:solidFill>
                <a:sym typeface="Wingdings" panose="05000000000000000000" pitchFamily="2" charset="2"/>
              </a:rPr>
              <a:t>T across the HX</a:t>
            </a:r>
          </a:p>
          <a:p>
            <a:pPr marL="355600" lvl="3" indent="-188913">
              <a:lnSpc>
                <a:spcPct val="110000"/>
              </a:lnSpc>
              <a:spcBef>
                <a:spcPts val="300"/>
              </a:spcBef>
              <a:buClr>
                <a:schemeClr val="accent6"/>
              </a:buClr>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DT is greater than calculated by CEA due to the increased heat load across the HX</a:t>
            </a:r>
          </a:p>
          <a:p>
            <a:pPr marL="355600" lvl="3" indent="-188913">
              <a:lnSpc>
                <a:spcPct val="110000"/>
              </a:lnSpc>
              <a:spcBef>
                <a:spcPts val="300"/>
              </a:spcBef>
              <a:buClr>
                <a:schemeClr val="accent6"/>
              </a:buClr>
              <a:buFont typeface="Arial" panose="020B0604020202020204" pitchFamily="34" charset="0"/>
              <a:buChar char="•"/>
            </a:pPr>
            <a:r>
              <a:rPr lang="en-US" sz="1600" dirty="0">
                <a:solidFill>
                  <a:schemeClr val="tx1">
                    <a:lumMod val="65000"/>
                    <a:lumOff val="35000"/>
                  </a:schemeClr>
                </a:solidFill>
                <a:sym typeface="Wingdings" panose="05000000000000000000" pitchFamily="2" charset="2"/>
              </a:rPr>
              <a:t>The parameters for superfluid helium were standard with m = 3</a:t>
            </a:r>
          </a:p>
          <a:p>
            <a:pPr marL="90488" lvl="2">
              <a:lnSpc>
                <a:spcPct val="110000"/>
              </a:lnSpc>
              <a:spcBef>
                <a:spcPts val="800"/>
              </a:spcBef>
              <a:buClr>
                <a:schemeClr val="accent6"/>
              </a:buClr>
            </a:pPr>
            <a:endParaRPr lang="en-US" dirty="0">
              <a:solidFill>
                <a:schemeClr val="tx1">
                  <a:lumMod val="65000"/>
                  <a:lumOff val="35000"/>
                </a:schemeClr>
              </a:solidFill>
              <a:sym typeface="Wingdings" panose="05000000000000000000" pitchFamily="2" charset="2"/>
            </a:endParaRPr>
          </a:p>
        </p:txBody>
      </p:sp>
      <p:sp>
        <p:nvSpPr>
          <p:cNvPr id="9" name="Title 1">
            <a:extLst>
              <a:ext uri="{FF2B5EF4-FFF2-40B4-BE49-F238E27FC236}">
                <a16:creationId xmlns:a16="http://schemas.microsoft.com/office/drawing/2014/main" id="{B6ED44C4-768F-AF25-4B27-B9ADA11F7B0E}"/>
              </a:ext>
            </a:extLst>
          </p:cNvPr>
          <p:cNvSpPr txBox="1">
            <a:spLocks/>
          </p:cNvSpPr>
          <p:nvPr/>
        </p:nvSpPr>
        <p:spPr>
          <a:xfrm>
            <a:off x="816000" y="180000"/>
            <a:ext cx="10560000" cy="533331"/>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D2 Magnet and HX: SM18 Results</a:t>
            </a:r>
          </a:p>
        </p:txBody>
      </p:sp>
    </p:spTree>
    <p:extLst>
      <p:ext uri="{BB962C8B-B14F-4D97-AF65-F5344CB8AC3E}">
        <p14:creationId xmlns:p14="http://schemas.microsoft.com/office/powerpoint/2010/main" val="156122682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ln w="3175">
          <a:solidFill>
            <a:schemeClr val="tx1"/>
          </a:solidFill>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2.xml><?xml version="1.0" encoding="utf-8"?>
<ds:datastoreItem xmlns:ds="http://schemas.openxmlformats.org/officeDocument/2006/customXml" ds:itemID="{15EC2627-59DE-4D3C-BDE1-4405272E797C}">
  <ds:schemaRefs>
    <ds:schemaRef ds:uri="http://schemas.microsoft.com/office/infopath/2007/PartnerControls"/>
    <ds:schemaRef ds:uri="http://schemas.microsoft.com/office/2006/metadata/propertie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70490</TotalTime>
  <Words>1659</Words>
  <Application>Microsoft Office PowerPoint</Application>
  <PresentationFormat>Widescreen</PresentationFormat>
  <Paragraphs>231</Paragraphs>
  <Slides>18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Narrow</vt:lpstr>
      <vt:lpstr>Calibri</vt:lpstr>
      <vt:lpstr>Cambria Math</vt:lpstr>
      <vt:lpstr>Symbol</vt:lpstr>
      <vt:lpstr>Wingdings</vt:lpstr>
      <vt:lpstr>Thème Office</vt:lpstr>
      <vt:lpstr>HL-LHC D2 Magnet  Cryogenic Tests in SM18</vt:lpstr>
      <vt:lpstr>D2 Magnet 1.9 K Cooling Configuration</vt:lpstr>
      <vt:lpstr>D2 Magnet Design Heat Loads &amp; Load Cases</vt:lpstr>
      <vt:lpstr>D2 Magnet Calculated Cooling Performance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Andrew John Lees</cp:lastModifiedBy>
  <cp:revision>2188</cp:revision>
  <cp:lastPrinted>2020-12-16T15:28:32Z</cp:lastPrinted>
  <dcterms:created xsi:type="dcterms:W3CDTF">2016-01-11T14:38:10Z</dcterms:created>
  <dcterms:modified xsi:type="dcterms:W3CDTF">2025-11-19T07:49:19Z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