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08" r:id="rId2"/>
    <p:sldId id="2623" r:id="rId3"/>
    <p:sldId id="2630" r:id="rId4"/>
    <p:sldId id="2624" r:id="rId5"/>
    <p:sldId id="2625" r:id="rId6"/>
    <p:sldId id="2626" r:id="rId7"/>
    <p:sldId id="2628" r:id="rId8"/>
    <p:sldId id="2627" r:id="rId9"/>
    <p:sldId id="2629" r:id="rId10"/>
    <p:sldId id="2607" r:id="rId11"/>
  </p:sldIdLst>
  <p:sldSz cx="9144000" cy="5143500" type="screen16x9"/>
  <p:notesSz cx="6669088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us Zerlauth" initials="MZ" lastIdx="1" clrIdx="0">
    <p:extLst>
      <p:ext uri="{19B8F6BF-5375-455C-9EA6-DF929625EA0E}">
        <p15:presenceInfo xmlns:p15="http://schemas.microsoft.com/office/powerpoint/2012/main" userId="S::markus.zerlauth@cern.ch::5f12ab63-b3c0-438f-8c94-e72fc022f9f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4472C4"/>
    <a:srgbClr val="BCE292"/>
    <a:srgbClr val="5FB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64" autoAdjust="0"/>
    <p:restoredTop sz="92781" autoAdjust="0"/>
  </p:normalViewPr>
  <p:slideViewPr>
    <p:cSldViewPr snapToObjects="1" showGuides="1">
      <p:cViewPr varScale="1">
        <p:scale>
          <a:sx n="150" d="100"/>
          <a:sy n="150" d="100"/>
        </p:scale>
        <p:origin x="630" y="1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18/11/2025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18/11/2025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29" tIns="46964" rIns="93929" bIns="4696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3929" tIns="46964" rIns="93929" bIns="46964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it-IT" noProof="0"/>
              <a:t>L. Fiscarelli - MM on LMBRD01 (MBRD2)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it-IT" noProof="0"/>
              <a:t>L. Fiscarelli - MM on LMBRD01 (MBRD2)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it-IT" noProof="0"/>
              <a:t>L. Fiscarelli - MM on LMBRD01 (MBRD2)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it-IT" noProof="0"/>
              <a:t>L. Fiscarelli - MM on LMBRD01 (MBRD2)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it-IT" noProof="0"/>
              <a:t>L. Fiscarelli - MM on LMBRD01 (MBRD2)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it-IT" noProof="0"/>
              <a:t>L. Fiscarelli - MM on LMBRD01 (MBRD2)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it-IT" noProof="0"/>
              <a:t>L. Fiscarelli - MM on LMBRD01 (MBRD2)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it-IT"/>
              <a:t>L. Fiscarelli - MM on LMBRD01 (MBRD2)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051868/1.39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10.emf"/><Relationship Id="rId7" Type="http://schemas.openxmlformats.org/officeDocument/2006/relationships/image" Target="../media/image14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Relationship Id="rId9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228E8-7E91-4451-80D9-515160C456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1755150"/>
            <a:ext cx="7016824" cy="1350000"/>
          </a:xfrm>
        </p:spPr>
        <p:txBody>
          <a:bodyPr/>
          <a:lstStyle/>
          <a:p>
            <a:r>
              <a:rPr lang="en-US" dirty="0"/>
              <a:t>Magnetic measurements at 1.9 K on the LMBRD01 (D2 cold mass with MBRD2)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A7250F-868E-8A5F-F8CA-9A34745C7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228975"/>
            <a:ext cx="6728792" cy="742950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/>
              <a:t>L. Fiscarelli, M. Pentella, G. Dima, G. Deferne, R. Beltron</a:t>
            </a:r>
          </a:p>
          <a:p>
            <a:r>
              <a:rPr lang="en-US" sz="1800" dirty="0"/>
              <a:t>Colleagues from the sections MQA, LMF, CMI</a:t>
            </a:r>
          </a:p>
          <a:p>
            <a:r>
              <a:rPr lang="it-IT" sz="1800" dirty="0"/>
              <a:t>B. Caiffi, A. Pampaloni S. Farinon, A. Bersani from </a:t>
            </a:r>
            <a:r>
              <a:rPr lang="en-US" sz="1800" dirty="0"/>
              <a:t>INFN Genova</a:t>
            </a:r>
            <a:endParaRPr lang="en-GB" sz="18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CCF214-4A27-9FA0-BE7F-10999FE7F14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32000" y="4424362"/>
            <a:ext cx="6480000" cy="261938"/>
          </a:xfrm>
        </p:spPr>
        <p:txBody>
          <a:bodyPr/>
          <a:lstStyle/>
          <a:p>
            <a:r>
              <a:rPr lang="en-US" dirty="0"/>
              <a:t>19.11.2025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15101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362DC-A2B7-2548-CA42-26E872ED2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0451D-FC04-88CA-FFE7-D1AA9E7C60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71550"/>
            <a:ext cx="7776424" cy="3680222"/>
          </a:xfrm>
        </p:spPr>
        <p:txBody>
          <a:bodyPr>
            <a:normAutofit/>
          </a:bodyPr>
          <a:lstStyle/>
          <a:p>
            <a:r>
              <a:rPr lang="en-US" sz="2000" dirty="0"/>
              <a:t>Complete magnetic characterization available for the first series magnet</a:t>
            </a:r>
          </a:p>
          <a:p>
            <a:endParaRPr lang="en-US" sz="2000" dirty="0"/>
          </a:p>
          <a:p>
            <a:r>
              <a:rPr lang="en-US" sz="2000" dirty="0"/>
              <a:t>MBRD</a:t>
            </a:r>
          </a:p>
          <a:p>
            <a:pPr lvl="1"/>
            <a:r>
              <a:rPr lang="en-US" sz="1600" dirty="0"/>
              <a:t>TF is larger (+2%) than the nominal 35.00 Tm and almost identical on the two apertures (current can be set lower)</a:t>
            </a:r>
          </a:p>
          <a:p>
            <a:pPr lvl="1"/>
            <a:r>
              <a:rPr lang="en-US" sz="1600" dirty="0"/>
              <a:t>Correction applied on b3 and b5 is effective</a:t>
            </a:r>
          </a:p>
          <a:p>
            <a:pPr lvl="1"/>
            <a:r>
              <a:rPr lang="en-US" sz="1600" dirty="0"/>
              <a:t>Field quality marginally outside the acceptance criteria</a:t>
            </a:r>
          </a:p>
          <a:p>
            <a:pPr lvl="1"/>
            <a:endParaRPr lang="en-US" sz="2000" dirty="0"/>
          </a:p>
          <a:p>
            <a:r>
              <a:rPr lang="en-US" sz="2000" dirty="0"/>
              <a:t>MCBRD’s</a:t>
            </a:r>
          </a:p>
          <a:p>
            <a:pPr lvl="1"/>
            <a:r>
              <a:rPr lang="en-US" sz="1600" dirty="0"/>
              <a:t>Integral field at nominal with stretched wire for calibration of TF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C0BAB3-1E58-6641-12D9-39C758253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L. Fiscarelli - MM on LMBRD01 (MBRD2)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015814-0A2F-D192-D7B6-4D88D7309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4698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43FA33-F4F1-5EE1-0348-0FFEC06CE9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48E923-D721-111E-C10D-F036B696B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979D5F2-0726-D291-5431-8A9F12710A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02556" y="771550"/>
            <a:ext cx="3765454" cy="391297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lvl="1" indent="0">
              <a:buNone/>
            </a:pPr>
            <a:r>
              <a:rPr lang="en-US" sz="1200" b="1" dirty="0"/>
              <a:t>In industry at warm</a:t>
            </a:r>
          </a:p>
          <a:p>
            <a:pPr marL="285750" lvl="1"/>
            <a:r>
              <a:rPr lang="en-US" sz="1200" dirty="0"/>
              <a:t>Rotating coil 750 mm – 11 positions</a:t>
            </a:r>
          </a:p>
          <a:p>
            <a:pPr marL="685800" lvl="2"/>
            <a:r>
              <a:rPr lang="en-US" sz="1200" dirty="0"/>
              <a:t>Single apertures</a:t>
            </a:r>
          </a:p>
          <a:p>
            <a:pPr marL="685800" lvl="2"/>
            <a:r>
              <a:rPr lang="en-US" sz="1200" dirty="0"/>
              <a:t>Two apertures in the sleeve</a:t>
            </a:r>
          </a:p>
          <a:p>
            <a:pPr marL="685800" lvl="2"/>
            <a:r>
              <a:rPr lang="en-US" sz="1200" dirty="0"/>
              <a:t>Full magnet</a:t>
            </a:r>
          </a:p>
          <a:p>
            <a:pPr marL="685800" lvl="2"/>
            <a:endParaRPr lang="en-US" sz="1200" dirty="0"/>
          </a:p>
          <a:p>
            <a:pPr marL="0" lvl="1" indent="0">
              <a:buNone/>
            </a:pPr>
            <a:r>
              <a:rPr lang="en-US" sz="1200" b="1" dirty="0"/>
              <a:t>At CERN at warm</a:t>
            </a:r>
          </a:p>
          <a:p>
            <a:pPr marL="285750" lvl="1"/>
            <a:r>
              <a:rPr lang="en-US" sz="1200" dirty="0"/>
              <a:t>Rotating coil 600 mm – 14 positions</a:t>
            </a:r>
          </a:p>
          <a:p>
            <a:pPr marL="685800" lvl="2"/>
            <a:r>
              <a:rPr lang="en-US" sz="1200" dirty="0"/>
              <a:t>Magnet upon arrival</a:t>
            </a:r>
          </a:p>
          <a:p>
            <a:pPr marL="685800" lvl="2"/>
            <a:r>
              <a:rPr lang="en-US" sz="1200" dirty="0"/>
              <a:t>Cold-mass</a:t>
            </a:r>
          </a:p>
          <a:p>
            <a:pPr marL="685800" lvl="2"/>
            <a:endParaRPr lang="en-US" sz="1200" dirty="0"/>
          </a:p>
          <a:p>
            <a:pPr marL="0" lvl="1" indent="0">
              <a:buNone/>
            </a:pPr>
            <a:r>
              <a:rPr lang="en-US" sz="1200" b="1" dirty="0"/>
              <a:t>At CERN at 1.9 K (</a:t>
            </a:r>
            <a:r>
              <a:rPr lang="en-US" sz="1200" b="1" u="sng" dirty="0"/>
              <a:t>with </a:t>
            </a:r>
            <a:r>
              <a:rPr lang="en-US" sz="1200" b="1" u="sng" dirty="0" err="1"/>
              <a:t>anticryostats</a:t>
            </a:r>
            <a:r>
              <a:rPr lang="en-US" sz="1200" b="1" dirty="0"/>
              <a:t>)</a:t>
            </a:r>
          </a:p>
          <a:p>
            <a:pPr marL="285750" lvl="1"/>
            <a:r>
              <a:rPr lang="en-US" sz="1200" dirty="0"/>
              <a:t>Rotating coil 1200 mm – 7 segments</a:t>
            </a:r>
          </a:p>
          <a:p>
            <a:pPr marL="685800" lvl="2"/>
            <a:r>
              <a:rPr lang="en-US" sz="1200" u="sng" dirty="0"/>
              <a:t>Machine cycles</a:t>
            </a:r>
          </a:p>
          <a:p>
            <a:pPr marL="685800" lvl="2"/>
            <a:r>
              <a:rPr lang="en-US" sz="1200" dirty="0"/>
              <a:t>Stair-step</a:t>
            </a:r>
          </a:p>
          <a:p>
            <a:pPr marL="685800" lvl="2"/>
            <a:r>
              <a:rPr lang="en-US" sz="1200" dirty="0"/>
              <a:t>Ramp-rate</a:t>
            </a:r>
          </a:p>
          <a:p>
            <a:pPr marL="285750" lvl="1"/>
            <a:r>
              <a:rPr lang="en-US" sz="1200" u="sng" dirty="0"/>
              <a:t>Stretched wire</a:t>
            </a:r>
          </a:p>
          <a:p>
            <a:pPr marL="685800" lvl="2"/>
            <a:r>
              <a:rPr lang="en-US" sz="1200" dirty="0"/>
              <a:t>Nominal current (12330 A)</a:t>
            </a:r>
          </a:p>
        </p:txBody>
      </p:sp>
      <p:sp>
        <p:nvSpPr>
          <p:cNvPr id="15" name="Title 5">
            <a:extLst>
              <a:ext uri="{FF2B5EF4-FFF2-40B4-BE49-F238E27FC236}">
                <a16:creationId xmlns:a16="http://schemas.microsoft.com/office/drawing/2014/main" id="{C6022BCE-E7EC-DDBC-5F9F-AF0B15193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dirty="0"/>
              <a:t>MBRD</a:t>
            </a:r>
            <a:endParaRPr lang="en-GB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360B55D7-0273-749A-92A2-76384878B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it-IT" noProof="0"/>
              <a:t>L. Fiscarelli - MM on LMBRD01 (MBRD2)</a:t>
            </a:r>
            <a:endParaRPr lang="en-GB" noProof="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333A5B4-C8CA-02B0-44FB-C7868FACFB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90" y="1199902"/>
            <a:ext cx="4345478" cy="30424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CC8189F-80A8-FDEE-472D-0076ECA839DF}"/>
              </a:ext>
            </a:extLst>
          </p:cNvPr>
          <p:cNvSpPr txBox="1"/>
          <p:nvPr/>
        </p:nvSpPr>
        <p:spPr>
          <a:xfrm>
            <a:off x="1933104" y="2571750"/>
            <a:ext cx="14219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AP1             AP2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9832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58C4D-8541-EA72-EC94-3066DADAD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Setup with rotating coils in </a:t>
            </a:r>
            <a:r>
              <a:rPr lang="en-US" dirty="0" err="1"/>
              <a:t>anticryostats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174D36-4BB0-EE93-F376-155C58078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L. Fiscarelli - MM on LMBRD01 (MBRD2)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DD91FD-400E-BCB3-6A71-0EEC0EE99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Picture 6" descr="A drawing of a train&#10;&#10;AI-generated content may be incorrect.">
            <a:extLst>
              <a:ext uri="{FF2B5EF4-FFF2-40B4-BE49-F238E27FC236}">
                <a16:creationId xmlns:a16="http://schemas.microsoft.com/office/drawing/2014/main" id="{097D3D88-535F-D2EE-70BE-E9B85CEC51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47814"/>
            <a:ext cx="9144000" cy="140962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576B8E-328A-8DD5-86DA-E8D51C33AC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818722"/>
            <a:ext cx="3048000" cy="2286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526A55B-869D-6375-7125-E4C70C710D14}"/>
              </a:ext>
            </a:extLst>
          </p:cNvPr>
          <p:cNvSpPr txBox="1"/>
          <p:nvPr/>
        </p:nvSpPr>
        <p:spPr>
          <a:xfrm>
            <a:off x="416626" y="853480"/>
            <a:ext cx="4947462" cy="23637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lang="en-US" dirty="0">
                <a:solidFill>
                  <a:srgbClr val="5A5A5A"/>
                </a:solidFill>
                <a:latin typeface="Arial"/>
              </a:rPr>
              <a:t>New </a:t>
            </a:r>
            <a:r>
              <a:rPr lang="en-US" dirty="0" err="1">
                <a:solidFill>
                  <a:srgbClr val="5A5A5A"/>
                </a:solidFill>
                <a:latin typeface="Arial"/>
              </a:rPr>
              <a:t>anticryostats</a:t>
            </a:r>
            <a:endParaRPr lang="en-US" dirty="0">
              <a:solidFill>
                <a:srgbClr val="5A5A5A"/>
              </a:solidFill>
              <a:latin typeface="Arial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Acknowledgement to CMI</a:t>
            </a:r>
          </a:p>
          <a:p>
            <a:pPr marR="0" lvl="1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tabLst/>
              <a:defRPr/>
            </a:pPr>
            <a:endParaRPr lang="en-US" dirty="0">
              <a:solidFill>
                <a:srgbClr val="5A5A5A"/>
              </a:solidFill>
              <a:latin typeface="Arial"/>
            </a:endParaRPr>
          </a:p>
          <a:p>
            <a:pPr marL="285750" indent="-28575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New rotating-coil shafts</a:t>
            </a:r>
          </a:p>
          <a:p>
            <a:pPr marL="742950" lvl="1" indent="-28575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dirty="0">
                <a:solidFill>
                  <a:srgbClr val="5A5A5A"/>
                </a:solidFill>
                <a:latin typeface="Arial"/>
              </a:rPr>
              <a:t>66-mm diameter</a:t>
            </a:r>
          </a:p>
          <a:p>
            <a:pPr marL="742950" lvl="1" indent="-28575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dirty="0">
                <a:solidFill>
                  <a:srgbClr val="5A5A5A"/>
                </a:solidFill>
                <a:latin typeface="Arial"/>
              </a:rPr>
              <a:t>7x1200-mm segments</a:t>
            </a:r>
          </a:p>
          <a:p>
            <a:pPr marL="742950" lvl="1" indent="-28575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dirty="0">
                <a:solidFill>
                  <a:srgbClr val="5A5A5A"/>
                </a:solidFill>
                <a:latin typeface="Arial"/>
              </a:rPr>
              <a:t>Parallel measurement of both apertures</a:t>
            </a:r>
          </a:p>
        </p:txBody>
      </p:sp>
    </p:spTree>
    <p:extLst>
      <p:ext uri="{BB962C8B-B14F-4D97-AF65-F5344CB8AC3E}">
        <p14:creationId xmlns:p14="http://schemas.microsoft.com/office/powerpoint/2010/main" val="2611861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73DFE5-FB0D-004F-B7C6-DBD290FAF5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AB008-63F6-4136-60B5-411EC6823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measurements at 1.9 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3EAADC-77AA-51EF-4E8F-0B212E7107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TF</a:t>
            </a:r>
          </a:p>
          <a:p>
            <a:pPr lvl="1"/>
            <a:r>
              <a:rPr lang="en-US" dirty="0"/>
              <a:t>Stretched wire</a:t>
            </a:r>
          </a:p>
          <a:p>
            <a:pPr lvl="2"/>
            <a:r>
              <a:rPr lang="en-US" dirty="0"/>
              <a:t>At nominal (table)</a:t>
            </a:r>
          </a:p>
          <a:p>
            <a:pPr lvl="1"/>
            <a:r>
              <a:rPr lang="en-US" dirty="0"/>
              <a:t>Rotating coils</a:t>
            </a:r>
          </a:p>
          <a:p>
            <a:pPr lvl="2"/>
            <a:r>
              <a:rPr lang="en-US" dirty="0"/>
              <a:t>During ramp (plot)</a:t>
            </a:r>
          </a:p>
          <a:p>
            <a:pPr lvl="2"/>
            <a:endParaRPr lang="en-US" dirty="0"/>
          </a:p>
          <a:p>
            <a:r>
              <a:rPr lang="en-US" dirty="0"/>
              <a:t>Field quality</a:t>
            </a:r>
          </a:p>
          <a:p>
            <a:pPr lvl="1"/>
            <a:r>
              <a:rPr lang="en-US" dirty="0"/>
              <a:t>Rotating coils</a:t>
            </a:r>
          </a:p>
          <a:p>
            <a:pPr lvl="2"/>
            <a:r>
              <a:rPr lang="en-US" dirty="0"/>
              <a:t>At injection (table)</a:t>
            </a:r>
          </a:p>
          <a:p>
            <a:pPr lvl="2"/>
            <a:r>
              <a:rPr lang="en-US" dirty="0"/>
              <a:t>At nominal (table)</a:t>
            </a:r>
          </a:p>
          <a:p>
            <a:pPr lvl="2"/>
            <a:r>
              <a:rPr lang="en-US" dirty="0"/>
              <a:t>During ramp (plot)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E3B81C-AB9B-1EC1-E582-B8B8954EE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L. Fiscarelli - MM on LMBRD01 (MBRD2)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AB7670-2B42-057F-6ADB-ABA6C0C4F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60864D4-36A0-5A62-1223-36FFC555B7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20" y="847640"/>
            <a:ext cx="4762500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164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A33C72-257D-A146-B8C7-C17096B11B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95699-132D-A5A0-830E-DD8764D65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Transfer function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9C870-370C-7458-F6E3-ADE98D738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495" y="914401"/>
            <a:ext cx="3490323" cy="3680222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Stretched wire</a:t>
            </a:r>
          </a:p>
          <a:p>
            <a:pPr lvl="2"/>
            <a:r>
              <a:rPr lang="en-US" sz="1600" dirty="0"/>
              <a:t>At nominal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>
              <a:buClr>
                <a:srgbClr val="FB963C"/>
              </a:buClr>
              <a:defRPr/>
            </a:pPr>
            <a:r>
              <a:rPr lang="en-US" dirty="0">
                <a:solidFill>
                  <a:srgbClr val="5A5A5A"/>
                </a:solidFill>
              </a:rPr>
              <a:t>Rotating coils</a:t>
            </a:r>
          </a:p>
          <a:p>
            <a:pPr lvl="2">
              <a:buClr>
                <a:srgbClr val="FB963C"/>
              </a:buClr>
              <a:defRPr/>
            </a:pPr>
            <a:r>
              <a:rPr lang="en-US" sz="1600" dirty="0">
                <a:solidFill>
                  <a:srgbClr val="5A5A5A"/>
                </a:solidFill>
              </a:rPr>
              <a:t>Ramp from inj. to nom.</a:t>
            </a:r>
            <a:endParaRPr lang="en-US" sz="1600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797A17-A147-D195-D58C-1908DA63E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L. Fiscarelli - MM on LMBRD01 (MBRD2)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E4B307-997D-DEB4-573E-28C444524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3321876-723B-E4DA-735B-C2FE147230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4888213"/>
              </p:ext>
            </p:extLst>
          </p:nvPr>
        </p:nvGraphicFramePr>
        <p:xfrm>
          <a:off x="3635897" y="721121"/>
          <a:ext cx="5378751" cy="7258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6055">
                  <a:extLst>
                    <a:ext uri="{9D8B030D-6E8A-4147-A177-3AD203B41FA5}">
                      <a16:colId xmlns:a16="http://schemas.microsoft.com/office/drawing/2014/main" val="77056092"/>
                    </a:ext>
                  </a:extLst>
                </a:gridCol>
                <a:gridCol w="1779217">
                  <a:extLst>
                    <a:ext uri="{9D8B030D-6E8A-4147-A177-3AD203B41FA5}">
                      <a16:colId xmlns:a16="http://schemas.microsoft.com/office/drawing/2014/main" val="3489922358"/>
                    </a:ext>
                  </a:extLst>
                </a:gridCol>
                <a:gridCol w="2223479">
                  <a:extLst>
                    <a:ext uri="{9D8B030D-6E8A-4147-A177-3AD203B41FA5}">
                      <a16:colId xmlns:a16="http://schemas.microsoft.com/office/drawing/2014/main" val="407492593"/>
                    </a:ext>
                  </a:extLst>
                </a:gridCol>
              </a:tblGrid>
              <a:tr h="94372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12330 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8575" marR="28575" marT="2857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B1 (Tm)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8575" marR="28575" marT="2857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buNone/>
                      </a:pPr>
                      <a:r>
                        <a:rPr lang="en-US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Field direction* (</a:t>
                      </a:r>
                      <a:r>
                        <a:rPr lang="en-US" sz="1400" b="1" u="none" strike="noStrike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mrad</a:t>
                      </a:r>
                      <a:r>
                        <a:rPr lang="en-US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575" marR="28575" marT="28575" marB="0" anchor="b"/>
                </a:tc>
                <a:extLst>
                  <a:ext uri="{0D108BD9-81ED-4DB2-BD59-A6C34878D82A}">
                    <a16:rowId xmlns:a16="http://schemas.microsoft.com/office/drawing/2014/main" val="2145909491"/>
                  </a:ext>
                </a:extLst>
              </a:tr>
              <a:tr h="94372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AP1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8575" marR="28575" marT="28575" marB="0" anchor="b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u="none" strike="noStrike" dirty="0">
                          <a:effectLst/>
                        </a:rPr>
                        <a:t>35.7709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28575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-0.85</a:t>
                      </a:r>
                    </a:p>
                  </a:txBody>
                  <a:tcPr marL="28575" marR="28575" marT="28575" marB="0" anchor="ctr"/>
                </a:tc>
                <a:extLst>
                  <a:ext uri="{0D108BD9-81ED-4DB2-BD59-A6C34878D82A}">
                    <a16:rowId xmlns:a16="http://schemas.microsoft.com/office/drawing/2014/main" val="2635780175"/>
                  </a:ext>
                </a:extLst>
              </a:tr>
              <a:tr h="94372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AP2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8575" marR="28575" marT="28575" marB="0" anchor="b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u="none" strike="noStrike" dirty="0">
                          <a:effectLst/>
                        </a:rPr>
                        <a:t>35.7713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28575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0.33</a:t>
                      </a:r>
                    </a:p>
                  </a:txBody>
                  <a:tcPr marL="28575" marR="28575" marT="28575" marB="0" anchor="ctr"/>
                </a:tc>
                <a:extLst>
                  <a:ext uri="{0D108BD9-81ED-4DB2-BD59-A6C34878D82A}">
                    <a16:rowId xmlns:a16="http://schemas.microsoft.com/office/drawing/2014/main" val="1257321214"/>
                  </a:ext>
                </a:extLst>
              </a:tr>
            </a:tbl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id="{72555E77-4829-7305-600A-BCC9890D71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9255" y="1595454"/>
            <a:ext cx="4286250" cy="321468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0033544-903F-0CE5-C763-2784870BEF13}"/>
              </a:ext>
            </a:extLst>
          </p:cNvPr>
          <p:cNvSpPr txBox="1"/>
          <p:nvPr/>
        </p:nvSpPr>
        <p:spPr>
          <a:xfrm>
            <a:off x="1617960" y="4767263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rgbClr val="FB963C"/>
              </a:buClr>
              <a:defRPr/>
            </a:pPr>
            <a:r>
              <a:rPr lang="en-US" sz="1200" dirty="0">
                <a:solidFill>
                  <a:srgbClr val="5A5A5A"/>
                </a:solidFill>
                <a:latin typeface="Arial"/>
              </a:rPr>
              <a:t>*Angle </a:t>
            </a:r>
            <a:r>
              <a:rPr lang="en-US" sz="1200" dirty="0" err="1">
                <a:solidFill>
                  <a:srgbClr val="5A5A5A"/>
                </a:solidFill>
                <a:latin typeface="Arial"/>
              </a:rPr>
              <a:t>wrt</a:t>
            </a:r>
            <a:r>
              <a:rPr lang="en-US" sz="1200" dirty="0">
                <a:solidFill>
                  <a:srgbClr val="5A5A5A"/>
                </a:solidFill>
                <a:latin typeface="Arial"/>
              </a:rPr>
              <a:t> gravity when cryo-assembly was tested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9532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F9D8E2-01C2-3A1F-40B7-8CB66DBBD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34916-6148-78F7-9C37-170FF5474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quality tables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1FBE5F-46FD-7B4D-B4C8-C04122044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L. Fiscarelli - MM on LMBRD01 (MBRD2)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AD9A68-BBD3-2996-616B-A49814B08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527DFC96-E402-26DE-F178-8780AF9891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475322"/>
              </p:ext>
            </p:extLst>
          </p:nvPr>
        </p:nvGraphicFramePr>
        <p:xfrm>
          <a:off x="1524000" y="843558"/>
          <a:ext cx="6096002" cy="3390900"/>
        </p:xfrm>
        <a:graphic>
          <a:graphicData uri="http://schemas.openxmlformats.org/drawingml/2006/table">
            <a:tbl>
              <a:tblPr/>
              <a:tblGrid>
                <a:gridCol w="554182">
                  <a:extLst>
                    <a:ext uri="{9D8B030D-6E8A-4147-A177-3AD203B41FA5}">
                      <a16:colId xmlns:a16="http://schemas.microsoft.com/office/drawing/2014/main" val="4079501388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562927075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1273755508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1971857252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3887731527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3388018929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1302079879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39478465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595515295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3594086350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3342692237"/>
                    </a:ext>
                  </a:extLst>
                </a:gridCol>
              </a:tblGrid>
              <a:tr h="190500">
                <a:tc gridSpan="5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AP1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AP2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648047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Injection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Nominal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Injection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Nominal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387711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580172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5.85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1.83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-3.71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3.89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770504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-14.19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-1.86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-3.15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-14.70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-2.04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-2.73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07976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-1.81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902504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-1.16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-0.91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-1.39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97109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22507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-0.65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092766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-1.11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-1.09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98992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016363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688267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-2.08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-2.14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-2.00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-1.98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641601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-1.69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-1.77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360879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-1.87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-2.05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-1.74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-1.88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015546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078548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3021901"/>
                  </a:ext>
                </a:extLst>
              </a:tr>
            </a:tbl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C84B05A0-75F8-0B35-8B8D-339E3B57DA8F}"/>
              </a:ext>
            </a:extLst>
          </p:cNvPr>
          <p:cNvSpPr txBox="1"/>
          <p:nvPr/>
        </p:nvSpPr>
        <p:spPr>
          <a:xfrm>
            <a:off x="1475656" y="4310975"/>
            <a:ext cx="614434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Reference radius 35 mm</a:t>
            </a:r>
          </a:p>
        </p:txBody>
      </p:sp>
    </p:spTree>
    <p:extLst>
      <p:ext uri="{BB962C8B-B14F-4D97-AF65-F5344CB8AC3E}">
        <p14:creationId xmlns:p14="http://schemas.microsoft.com/office/powerpoint/2010/main" val="3819682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206C93-C858-0329-31CF-19B7980FED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2C8B2-99FD-0029-C101-8AF7116E2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quality vs acceptance criteria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CEC9FD-F5FE-7BE4-4E1D-DD278B991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L. Fiscarelli - MM on LMBRD01 (MBRD2)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0212F2-B1F4-6428-F893-ECAA98DAD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954E4A-E2F5-89E0-5689-406E688766F6}"/>
              </a:ext>
            </a:extLst>
          </p:cNvPr>
          <p:cNvSpPr txBox="1"/>
          <p:nvPr/>
        </p:nvSpPr>
        <p:spPr>
          <a:xfrm>
            <a:off x="1025502" y="956180"/>
            <a:ext cx="52383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Acceptance criteria MBRD </a:t>
            </a:r>
            <a:r>
              <a:rPr lang="en-GB" sz="1200" dirty="0">
                <a:solidFill>
                  <a:srgbClr val="0645AD"/>
                </a:solidFill>
                <a:latin typeface="Helvetica Neue"/>
                <a:hlinkClick r:id="rId2"/>
              </a:rPr>
              <a:t>https://edms.cern.ch/document/2051868/1.39</a:t>
            </a:r>
            <a:endParaRPr lang="en-GB" sz="1200" dirty="0">
              <a:latin typeface="Helvetica Neue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B66477-0E1B-1C04-9E67-B2186CBB366B}"/>
              </a:ext>
            </a:extLst>
          </p:cNvPr>
          <p:cNvSpPr txBox="1"/>
          <p:nvPr/>
        </p:nvSpPr>
        <p:spPr>
          <a:xfrm>
            <a:off x="956768" y="4048820"/>
            <a:ext cx="70103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Reference radius 35 mm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A2773E7E-DC88-EA9A-4FD4-DCAD2AFAD5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530995"/>
              </p:ext>
            </p:extLst>
          </p:nvPr>
        </p:nvGraphicFramePr>
        <p:xfrm>
          <a:off x="956768" y="1420808"/>
          <a:ext cx="7010398" cy="2592705"/>
        </p:xfrm>
        <a:graphic>
          <a:graphicData uri="http://schemas.openxmlformats.org/drawingml/2006/table">
            <a:tbl>
              <a:tblPr/>
              <a:tblGrid>
                <a:gridCol w="494852">
                  <a:extLst>
                    <a:ext uri="{9D8B030D-6E8A-4147-A177-3AD203B41FA5}">
                      <a16:colId xmlns:a16="http://schemas.microsoft.com/office/drawing/2014/main" val="2384543698"/>
                    </a:ext>
                  </a:extLst>
                </a:gridCol>
                <a:gridCol w="139574">
                  <a:extLst>
                    <a:ext uri="{9D8B030D-6E8A-4147-A177-3AD203B41FA5}">
                      <a16:colId xmlns:a16="http://schemas.microsoft.com/office/drawing/2014/main" val="1700839807"/>
                    </a:ext>
                  </a:extLst>
                </a:gridCol>
                <a:gridCol w="609048">
                  <a:extLst>
                    <a:ext uri="{9D8B030D-6E8A-4147-A177-3AD203B41FA5}">
                      <a16:colId xmlns:a16="http://schemas.microsoft.com/office/drawing/2014/main" val="600222053"/>
                    </a:ext>
                  </a:extLst>
                </a:gridCol>
                <a:gridCol w="609048">
                  <a:extLst>
                    <a:ext uri="{9D8B030D-6E8A-4147-A177-3AD203B41FA5}">
                      <a16:colId xmlns:a16="http://schemas.microsoft.com/office/drawing/2014/main" val="2270699942"/>
                    </a:ext>
                  </a:extLst>
                </a:gridCol>
                <a:gridCol w="142746">
                  <a:extLst>
                    <a:ext uri="{9D8B030D-6E8A-4147-A177-3AD203B41FA5}">
                      <a16:colId xmlns:a16="http://schemas.microsoft.com/office/drawing/2014/main" val="1046598356"/>
                    </a:ext>
                  </a:extLst>
                </a:gridCol>
                <a:gridCol w="609048">
                  <a:extLst>
                    <a:ext uri="{9D8B030D-6E8A-4147-A177-3AD203B41FA5}">
                      <a16:colId xmlns:a16="http://schemas.microsoft.com/office/drawing/2014/main" val="3808009962"/>
                    </a:ext>
                  </a:extLst>
                </a:gridCol>
                <a:gridCol w="609048">
                  <a:extLst>
                    <a:ext uri="{9D8B030D-6E8A-4147-A177-3AD203B41FA5}">
                      <a16:colId xmlns:a16="http://schemas.microsoft.com/office/drawing/2014/main" val="1217549617"/>
                    </a:ext>
                  </a:extLst>
                </a:gridCol>
                <a:gridCol w="609048">
                  <a:extLst>
                    <a:ext uri="{9D8B030D-6E8A-4147-A177-3AD203B41FA5}">
                      <a16:colId xmlns:a16="http://schemas.microsoft.com/office/drawing/2014/main" val="386578248"/>
                    </a:ext>
                  </a:extLst>
                </a:gridCol>
                <a:gridCol w="609048">
                  <a:extLst>
                    <a:ext uri="{9D8B030D-6E8A-4147-A177-3AD203B41FA5}">
                      <a16:colId xmlns:a16="http://schemas.microsoft.com/office/drawing/2014/main" val="2170867276"/>
                    </a:ext>
                  </a:extLst>
                </a:gridCol>
                <a:gridCol w="142746">
                  <a:extLst>
                    <a:ext uri="{9D8B030D-6E8A-4147-A177-3AD203B41FA5}">
                      <a16:colId xmlns:a16="http://schemas.microsoft.com/office/drawing/2014/main" val="2351008611"/>
                    </a:ext>
                  </a:extLst>
                </a:gridCol>
                <a:gridCol w="609048">
                  <a:extLst>
                    <a:ext uri="{9D8B030D-6E8A-4147-A177-3AD203B41FA5}">
                      <a16:colId xmlns:a16="http://schemas.microsoft.com/office/drawing/2014/main" val="424434764"/>
                    </a:ext>
                  </a:extLst>
                </a:gridCol>
                <a:gridCol w="609048">
                  <a:extLst>
                    <a:ext uri="{9D8B030D-6E8A-4147-A177-3AD203B41FA5}">
                      <a16:colId xmlns:a16="http://schemas.microsoft.com/office/drawing/2014/main" val="3629530096"/>
                    </a:ext>
                  </a:extLst>
                </a:gridCol>
                <a:gridCol w="609048">
                  <a:extLst>
                    <a:ext uri="{9D8B030D-6E8A-4147-A177-3AD203B41FA5}">
                      <a16:colId xmlns:a16="http://schemas.microsoft.com/office/drawing/2014/main" val="4061471118"/>
                    </a:ext>
                  </a:extLst>
                </a:gridCol>
                <a:gridCol w="609048">
                  <a:extLst>
                    <a:ext uri="{9D8B030D-6E8A-4147-A177-3AD203B41FA5}">
                      <a16:colId xmlns:a16="http://schemas.microsoft.com/office/drawing/2014/main" val="3817582807"/>
                    </a:ext>
                  </a:extLst>
                </a:gridCol>
              </a:tblGrid>
              <a:tr h="190500"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Acceptance</a:t>
                      </a:r>
                      <a:b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criteria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AP1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AP2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AP1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AP2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6998715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072252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|bn|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|an|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|∆bn|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|∆an|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|∆bn|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|∆an|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77981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2.72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1.83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3.89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1.17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10763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6.67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-3.15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-2.73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2.02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1.61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96015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1.78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151019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-1.16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-1.39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0.55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0.78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522205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0.70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058136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1.30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0.32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1.25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0.18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181865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-1.09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0.88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0.98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91598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1.03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0.12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0.99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0.09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0981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0.41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0.34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0.25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28403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-2.14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-1.98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2.07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0.54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1.91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>
                        <a:buNone/>
                      </a:pP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0.31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4156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1284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1882A1-F3D2-AC77-BD44-E21DE48F24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69733-5F9A-64AE-3398-EF595B4AD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Multipoles vs current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43F6FF-AD04-C2CC-8558-F33D2452A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L. Fiscarelli - MM on LMBRD01 (MBRD2)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1B438D-5634-F2A2-C2DD-FF6B637E6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D4814F8-FE8A-C9AD-FECC-1F390B22D237}"/>
              </a:ext>
            </a:extLst>
          </p:cNvPr>
          <p:cNvSpPr txBox="1"/>
          <p:nvPr/>
        </p:nvSpPr>
        <p:spPr>
          <a:xfrm>
            <a:off x="1363387" y="4722212"/>
            <a:ext cx="614434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Reference radius 35 mm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AC06362-DDCB-56D1-FAE1-E662F7560319}"/>
              </a:ext>
            </a:extLst>
          </p:cNvPr>
          <p:cNvGrpSpPr/>
          <p:nvPr/>
        </p:nvGrpSpPr>
        <p:grpSpPr>
          <a:xfrm>
            <a:off x="162536" y="752033"/>
            <a:ext cx="8891968" cy="3578870"/>
            <a:chOff x="162536" y="752033"/>
            <a:chExt cx="8891968" cy="3578870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ADBD10D6-3D46-4253-3662-4E5D704E1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2762" y="752809"/>
              <a:ext cx="2381250" cy="1785938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6D7DE83-C42D-D577-8655-E1D72C7305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2536" y="2537971"/>
              <a:ext cx="2381250" cy="1785938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E260CB35-CDC5-4CE8-5AD4-9A64BE4E73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39752" y="752809"/>
              <a:ext cx="2381250" cy="1785938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EB6019A5-A58C-4339-8E1A-0E40F6AA9E7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39752" y="2544965"/>
              <a:ext cx="2381250" cy="1785938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B66B720F-6D56-D8DA-C289-6D82C718873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99992" y="752033"/>
              <a:ext cx="2381250" cy="1785938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2F163735-7D92-A663-FF39-C385BF145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499992" y="2542872"/>
              <a:ext cx="2381250" cy="1785938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70C00188-3F11-819C-9212-5BBB5EAD2D0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660232" y="752033"/>
              <a:ext cx="2381250" cy="1785938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963310D0-3FD4-2DF6-3F6E-02A248FC27C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673254" y="2537971"/>
              <a:ext cx="2381250" cy="178593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94641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F8B5E-5135-2556-0DB3-1B81C3B59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MCBRD’s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94D596-A3C0-DF9D-B330-87EE32F81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L. Fiscarelli - MM on LMBRD01 (MBRD2)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8F0C01-1590-DDAA-2838-E13648EC0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71A1510-F928-28E9-FD02-0242604A2D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416069"/>
              </p:ext>
            </p:extLst>
          </p:nvPr>
        </p:nvGraphicFramePr>
        <p:xfrm>
          <a:off x="2123728" y="3074040"/>
          <a:ext cx="5378751" cy="1451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732">
                  <a:extLst>
                    <a:ext uri="{9D8B030D-6E8A-4147-A177-3AD203B41FA5}">
                      <a16:colId xmlns:a16="http://schemas.microsoft.com/office/drawing/2014/main" val="2892105108"/>
                    </a:ext>
                  </a:extLst>
                </a:gridCol>
                <a:gridCol w="1095732">
                  <a:extLst>
                    <a:ext uri="{9D8B030D-6E8A-4147-A177-3AD203B41FA5}">
                      <a16:colId xmlns:a16="http://schemas.microsoft.com/office/drawing/2014/main" val="77056092"/>
                    </a:ext>
                  </a:extLst>
                </a:gridCol>
                <a:gridCol w="1647827">
                  <a:extLst>
                    <a:ext uri="{9D8B030D-6E8A-4147-A177-3AD203B41FA5}">
                      <a16:colId xmlns:a16="http://schemas.microsoft.com/office/drawing/2014/main" val="3489922358"/>
                    </a:ext>
                  </a:extLst>
                </a:gridCol>
                <a:gridCol w="1539460">
                  <a:extLst>
                    <a:ext uri="{9D8B030D-6E8A-4147-A177-3AD203B41FA5}">
                      <a16:colId xmlns:a16="http://schemas.microsoft.com/office/drawing/2014/main" val="407492593"/>
                    </a:ext>
                  </a:extLst>
                </a:gridCol>
              </a:tblGrid>
              <a:tr h="94372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8575" marR="28575" marT="2857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393 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8575" marR="28575" marT="2857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B1 (Tm)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8575" marR="28575" marT="2857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buNone/>
                      </a:pPr>
                      <a:r>
                        <a:rPr lang="en-US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A1 (Tm)</a:t>
                      </a:r>
                      <a:endParaRPr lang="en-GB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575" marR="28575" marT="28575" marB="0" anchor="b"/>
                </a:tc>
                <a:extLst>
                  <a:ext uri="{0D108BD9-81ED-4DB2-BD59-A6C34878D82A}">
                    <a16:rowId xmlns:a16="http://schemas.microsoft.com/office/drawing/2014/main" val="2145909491"/>
                  </a:ext>
                </a:extLst>
              </a:tr>
              <a:tr h="94372">
                <a:tc rowSpan="2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MCBRDP4</a:t>
                      </a:r>
                    </a:p>
                  </a:txBody>
                  <a:tcPr marL="28575" marR="28575" marT="2857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buNone/>
                      </a:pP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AP2_B_H</a:t>
                      </a:r>
                      <a:endParaRPr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575" marR="28575" marT="2857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buNone/>
                      </a:pP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5.0185</a:t>
                      </a:r>
                    </a:p>
                  </a:txBody>
                  <a:tcPr marL="28575" marR="28575" marT="2857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buNone/>
                      </a:pP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-0.0134</a:t>
                      </a:r>
                    </a:p>
                  </a:txBody>
                  <a:tcPr marL="28575" marR="28575" marT="28575" marB="0" anchor="ctr"/>
                </a:tc>
                <a:extLst>
                  <a:ext uri="{0D108BD9-81ED-4DB2-BD59-A6C34878D82A}">
                    <a16:rowId xmlns:a16="http://schemas.microsoft.com/office/drawing/2014/main" val="2635780175"/>
                  </a:ext>
                </a:extLst>
              </a:tr>
              <a:tr h="94372">
                <a:tc vMerge="1"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buNone/>
                      </a:pPr>
                      <a:endParaRPr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575" marR="28575" marT="2857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AP1_B_V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2857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0.0286</a:t>
                      </a:r>
                    </a:p>
                  </a:txBody>
                  <a:tcPr marL="28575" marR="28575" marT="2857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buNone/>
                      </a:pPr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5.0306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575" marR="28575" marT="28575" marB="0" anchor="ctr"/>
                </a:tc>
                <a:extLst>
                  <a:ext uri="{0D108BD9-81ED-4DB2-BD59-A6C34878D82A}">
                    <a16:rowId xmlns:a16="http://schemas.microsoft.com/office/drawing/2014/main" val="1257321214"/>
                  </a:ext>
                </a:extLst>
              </a:tr>
              <a:tr h="94372"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buNone/>
                      </a:pPr>
                      <a:endParaRPr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575" marR="28575" marT="2857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buNone/>
                      </a:pPr>
                      <a:endParaRPr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575" marR="28575" marT="2857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buNone/>
                      </a:pP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575" marR="28575" marT="2857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buNone/>
                      </a:pP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575" marR="28575" marT="28575" marB="0" anchor="ctr"/>
                </a:tc>
                <a:extLst>
                  <a:ext uri="{0D108BD9-81ED-4DB2-BD59-A6C34878D82A}">
                    <a16:rowId xmlns:a16="http://schemas.microsoft.com/office/drawing/2014/main" val="83953104"/>
                  </a:ext>
                </a:extLst>
              </a:tr>
              <a:tr h="94372">
                <a:tc rowSpan="2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MCBRDP3b</a:t>
                      </a:r>
                    </a:p>
                  </a:txBody>
                  <a:tcPr marL="28575" marR="28575" marT="2857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buNone/>
                      </a:pP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AP1_A_H</a:t>
                      </a:r>
                      <a:endParaRPr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575" marR="28575" marT="2857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buNone/>
                      </a:pP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5.0202</a:t>
                      </a:r>
                    </a:p>
                  </a:txBody>
                  <a:tcPr marL="28575" marR="28575" marT="2857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buNone/>
                      </a:pP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-0.0297</a:t>
                      </a:r>
                    </a:p>
                  </a:txBody>
                  <a:tcPr marL="28575" marR="28575" marT="28575" marB="0" anchor="ctr"/>
                </a:tc>
                <a:extLst>
                  <a:ext uri="{0D108BD9-81ED-4DB2-BD59-A6C34878D82A}">
                    <a16:rowId xmlns:a16="http://schemas.microsoft.com/office/drawing/2014/main" val="2230750384"/>
                  </a:ext>
                </a:extLst>
              </a:tr>
              <a:tr h="94372">
                <a:tc vMerge="1"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buNone/>
                      </a:pPr>
                      <a:endParaRPr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575" marR="28575" marT="2857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AP2_A_V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8575" marR="28575" marT="28575" marB="0" anchor="b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-0.0182</a:t>
                      </a:r>
                    </a:p>
                  </a:txBody>
                  <a:tcPr marL="28575" marR="28575" marT="2857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buNone/>
                      </a:pP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5.0032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575" marR="28575" marT="28575" marB="0" anchor="ctr"/>
                </a:tc>
                <a:extLst>
                  <a:ext uri="{0D108BD9-81ED-4DB2-BD59-A6C34878D82A}">
                    <a16:rowId xmlns:a16="http://schemas.microsoft.com/office/drawing/2014/main" val="1707034219"/>
                  </a:ext>
                </a:extLst>
              </a:tr>
            </a:tbl>
          </a:graphicData>
        </a:graphic>
      </p:graphicFrame>
      <p:grpSp>
        <p:nvGrpSpPr>
          <p:cNvPr id="12" name="Group 11">
            <a:extLst>
              <a:ext uri="{FF2B5EF4-FFF2-40B4-BE49-F238E27FC236}">
                <a16:creationId xmlns:a16="http://schemas.microsoft.com/office/drawing/2014/main" id="{CF3573F3-EF32-E3DB-47A9-ECED1CA543A1}"/>
              </a:ext>
            </a:extLst>
          </p:cNvPr>
          <p:cNvGrpSpPr/>
          <p:nvPr/>
        </p:nvGrpSpPr>
        <p:grpSpPr>
          <a:xfrm>
            <a:off x="1371693" y="765333"/>
            <a:ext cx="2520280" cy="2125027"/>
            <a:chOff x="2119418" y="638598"/>
            <a:chExt cx="2520280" cy="2125027"/>
          </a:xfrm>
        </p:grpSpPr>
        <p:pic>
          <p:nvPicPr>
            <p:cNvPr id="13" name="Picture 12" descr="MCBRD">
              <a:extLst>
                <a:ext uri="{FF2B5EF4-FFF2-40B4-BE49-F238E27FC236}">
                  <a16:creationId xmlns:a16="http://schemas.microsoft.com/office/drawing/2014/main" id="{5AC0E5DD-CF5E-57EC-C682-EAF7B4775804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9418" y="638598"/>
              <a:ext cx="2520280" cy="2125027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502A1A4D-E954-5DE0-7873-80AFD4181F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47026" y="1563638"/>
              <a:ext cx="0" cy="259528"/>
            </a:xfrm>
            <a:prstGeom prst="straightConnector1">
              <a:avLst/>
            </a:prstGeom>
            <a:ln w="28575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F97AA2CB-F303-205A-1901-B61AAEB185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11614" y="1701076"/>
              <a:ext cx="281052" cy="0"/>
            </a:xfrm>
            <a:prstGeom prst="straightConnector1">
              <a:avLst/>
            </a:prstGeom>
            <a:ln w="2857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67FF338-5CB4-2502-1017-97DD48A8E417}"/>
                </a:ext>
              </a:extLst>
            </p:cNvPr>
            <p:cNvSpPr txBox="1"/>
            <p:nvPr/>
          </p:nvSpPr>
          <p:spPr>
            <a:xfrm>
              <a:off x="3769227" y="1822264"/>
              <a:ext cx="6754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V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1126549-038E-7A13-B612-B4B5E896A0F1}"/>
                </a:ext>
              </a:extLst>
            </p:cNvPr>
            <p:cNvSpPr txBox="1"/>
            <p:nvPr/>
          </p:nvSpPr>
          <p:spPr>
            <a:xfrm>
              <a:off x="2447791" y="1823166"/>
              <a:ext cx="6754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H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78DC8CE4-55D3-D42F-F052-30722D0EC2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3095" y="1328278"/>
            <a:ext cx="4207338" cy="990053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Stretched wire</a:t>
            </a:r>
          </a:p>
          <a:p>
            <a:pPr lvl="2"/>
            <a:r>
              <a:rPr lang="en-US" dirty="0"/>
              <a:t>At nominal 393 A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9354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74106</TotalTime>
  <Words>894</Words>
  <Application>Microsoft Office PowerPoint</Application>
  <PresentationFormat>On-screen Show (16:9)</PresentationFormat>
  <Paragraphs>435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Aptos Narrow</vt:lpstr>
      <vt:lpstr>Arial</vt:lpstr>
      <vt:lpstr>Calibri</vt:lpstr>
      <vt:lpstr>Helvetica Neue</vt:lpstr>
      <vt:lpstr>Wingdings</vt:lpstr>
      <vt:lpstr>Thème Office</vt:lpstr>
      <vt:lpstr>Magnetic measurements at 1.9 K on the LMBRD01 (D2 cold mass with MBRD2)</vt:lpstr>
      <vt:lpstr>MBRD</vt:lpstr>
      <vt:lpstr>Setup with rotating coils in anticryostats</vt:lpstr>
      <vt:lpstr>Magnetic measurements at 1.9 K</vt:lpstr>
      <vt:lpstr>Transfer function</vt:lpstr>
      <vt:lpstr>Field quality tables</vt:lpstr>
      <vt:lpstr>Field quality vs acceptance criteria</vt:lpstr>
      <vt:lpstr>Multipoles vs current</vt:lpstr>
      <vt:lpstr>MCBRD’s</vt:lpstr>
      <vt:lpstr>Summary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Hector Garcia Gavela</dc:creator>
  <cp:lastModifiedBy>Lucio Fiscarelli</cp:lastModifiedBy>
  <cp:revision>2781</cp:revision>
  <cp:lastPrinted>2024-07-16T12:53:33Z</cp:lastPrinted>
  <dcterms:created xsi:type="dcterms:W3CDTF">2016-02-11T10:47:23Z</dcterms:created>
  <dcterms:modified xsi:type="dcterms:W3CDTF">2025-11-19T08:38:04Z</dcterms:modified>
</cp:coreProperties>
</file>