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  <p:sldMasterId id="2147484088" r:id="rId2"/>
  </p:sldMasterIdLst>
  <p:notesMasterIdLst>
    <p:notesMasterId r:id="rId28"/>
  </p:notesMasterIdLst>
  <p:handoutMasterIdLst>
    <p:handoutMasterId r:id="rId29"/>
  </p:handoutMasterIdLst>
  <p:sldIdLst>
    <p:sldId id="583" r:id="rId3"/>
    <p:sldId id="595" r:id="rId4"/>
    <p:sldId id="596" r:id="rId5"/>
    <p:sldId id="597" r:id="rId6"/>
    <p:sldId id="606" r:id="rId7"/>
    <p:sldId id="598" r:id="rId8"/>
    <p:sldId id="599" r:id="rId9"/>
    <p:sldId id="600" r:id="rId10"/>
    <p:sldId id="601" r:id="rId11"/>
    <p:sldId id="602" r:id="rId12"/>
    <p:sldId id="610" r:id="rId13"/>
    <p:sldId id="609" r:id="rId14"/>
    <p:sldId id="611" r:id="rId15"/>
    <p:sldId id="612" r:id="rId16"/>
    <p:sldId id="613" r:id="rId17"/>
    <p:sldId id="614" r:id="rId18"/>
    <p:sldId id="615" r:id="rId19"/>
    <p:sldId id="616" r:id="rId20"/>
    <p:sldId id="625" r:id="rId21"/>
    <p:sldId id="617" r:id="rId22"/>
    <p:sldId id="622" r:id="rId23"/>
    <p:sldId id="620" r:id="rId24"/>
    <p:sldId id="621" r:id="rId25"/>
    <p:sldId id="623" r:id="rId26"/>
    <p:sldId id="624" r:id="rId2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3333FF"/>
    <a:srgbClr val="0057B7"/>
    <a:srgbClr val="CCFF33"/>
    <a:srgbClr val="B1D2EA"/>
    <a:srgbClr val="CFC976"/>
    <a:srgbClr val="EBAE15"/>
    <a:srgbClr val="FFD700"/>
    <a:srgbClr val="F8F2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Štýl s motívom 1 - zvýrazneni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7CE84F3-28C3-443E-9E96-99CF82512B78}" styleName="Tmavý štýl 1 - zvýrazneni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Tmavý štýl 1 - zvýrazneni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Svetlý štý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9" autoAdjust="0"/>
    <p:restoredTop sz="96131" autoAdjust="0"/>
  </p:normalViewPr>
  <p:slideViewPr>
    <p:cSldViewPr>
      <p:cViewPr>
        <p:scale>
          <a:sx n="75" d="100"/>
          <a:sy n="75" d="100"/>
        </p:scale>
        <p:origin x="-725" y="-21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589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34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4143375" y="2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3D921-E9DB-4C17-B0E5-40898A31C40D}" type="datetimeFigureOut">
              <a:rPr lang="sk-SK" smtClean="0"/>
              <a:t>28. 10. 2025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1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D791B-568C-4650-A520-8659239FFD80}" type="slidenum">
              <a:rPr lang="sk-SK" sz="2400" smtClean="0">
                <a:solidFill>
                  <a:srgbClr val="FFFF00"/>
                </a:solidFill>
              </a:rPr>
              <a:t>‹#›</a:t>
            </a:fld>
            <a:endParaRPr lang="sk-SK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06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4143588" y="2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9281A5B-4E3A-4E1A-B5E5-34C1B9364E5E}" type="datetimeFigureOut">
              <a:rPr lang="sk-SK" smtClean="0"/>
              <a:t>28. 10. 2025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76288" y="1198563"/>
            <a:ext cx="5762625" cy="3241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4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E52AE20-E950-4256-8A15-34BBB121CC5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272780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915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53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4725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066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82342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048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74821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6444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60095" y="6459785"/>
            <a:ext cx="1548893" cy="365125"/>
          </a:xfrm>
        </p:spPr>
        <p:txBody>
          <a:bodyPr/>
          <a:lstStyle/>
          <a:p>
            <a:endParaRPr lang="sk-SK" dirty="0"/>
          </a:p>
        </p:txBody>
      </p:sp>
      <p:sp>
        <p:nvSpPr>
          <p:cNvPr id="6" name="Date Placeholder 6">
            <a:extLst>
              <a:ext uri="{FF2B5EF4-FFF2-40B4-BE49-F238E27FC236}">
                <a16:creationId xmlns="" xmlns:a16="http://schemas.microsoft.com/office/drawing/2014/main" id="{067042CE-461D-45E0-930C-091CF76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Slide Number Placeholder 8">
            <a:extLst>
              <a:ext uri="{FF2B5EF4-FFF2-40B4-BE49-F238E27FC236}">
                <a16:creationId xmlns="" xmlns:a16="http://schemas.microsoft.com/office/drawing/2014/main" id="{F03024AA-930D-4495-A0A8-35F6D5897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2647" y="6459785"/>
            <a:ext cx="1312025" cy="365125"/>
          </a:xfrm>
          <a:prstGeom prst="rect">
            <a:avLst/>
          </a:prstGeom>
        </p:spPr>
        <p:txBody>
          <a:bodyPr/>
          <a:lstStyle>
            <a:lvl1pPr algn="r">
              <a:defRPr lang="sk-SK" sz="20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D281C4E-0AC4-4A27-83F7-31372A8F1C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027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104111" y="6459785"/>
            <a:ext cx="140487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32647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 lang="sk-SK" sz="20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fld id="{7D281C4E-0AC4-4A27-83F7-31372A8F1C00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99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789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6779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2664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908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946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628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585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50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015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5675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597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uk-UA" smtClean="0"/>
              <a:t>29.10.2025, IRIS-HEP Fellows</a:t>
            </a: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81C4E-0AC4-4A27-83F7-31372A8F1C0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4438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04111" y="6459785"/>
            <a:ext cx="14048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k-SK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6">
            <a:extLst>
              <a:ext uri="{FF2B5EF4-FFF2-40B4-BE49-F238E27FC236}">
                <a16:creationId xmlns="" xmlns:a16="http://schemas.microsoft.com/office/drawing/2014/main" id="{9B3608C3-2F52-481F-95C0-6DAF6D092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336" y="6459785"/>
            <a:ext cx="5976664" cy="365125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12" name="Slide Number Placeholder 8">
            <a:extLst>
              <a:ext uri="{FF2B5EF4-FFF2-40B4-BE49-F238E27FC236}">
                <a16:creationId xmlns="" xmlns:a16="http://schemas.microsoft.com/office/drawing/2014/main" id="{E873F023-C2AB-4EEE-AC6E-EDC8BE629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2647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 lang="sk-SK" sz="20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fld id="{7D281C4E-0AC4-4A27-83F7-31372A8F1C00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4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pPr/>
              <a:t>1</a:t>
            </a:fld>
            <a:endParaRPr lang="sk-SK" sz="2400" dirty="0"/>
          </a:p>
        </p:txBody>
      </p:sp>
      <p:pic>
        <p:nvPicPr>
          <p:cNvPr id="11" name="Picture 4" descr="https://socialsciences.viu.ca/sites/default/files/styles/max_size_cropped/public/university-kiev_0.jpg?itok=CtV09qBi">
            <a:extLst>
              <a:ext uri="{FF2B5EF4-FFF2-40B4-BE49-F238E27FC236}">
                <a16:creationId xmlns="" xmlns:a16="http://schemas.microsoft.com/office/drawing/2014/main" id="{E7F4DBC9-D29A-4C10-A004-6F0320870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3938253"/>
            <a:ext cx="2054949" cy="214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2" name="Заголовок 4">
            <a:extLst>
              <a:ext uri="{FF2B5EF4-FFF2-40B4-BE49-F238E27FC236}">
                <a16:creationId xmlns="" xmlns:a16="http://schemas.microsoft.com/office/drawing/2014/main" id="{B26BA3C9-9EAA-4692-AF66-D295A3115085}"/>
              </a:ext>
            </a:extLst>
          </p:cNvPr>
          <p:cNvSpPr txBox="1">
            <a:spLocks/>
          </p:cNvSpPr>
          <p:nvPr/>
        </p:nvSpPr>
        <p:spPr>
          <a:xfrm>
            <a:off x="0" y="908721"/>
            <a:ext cx="12192000" cy="79208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>
                <a:latin typeface="Arial" pitchFamily="34"/>
              </a:rPr>
              <a:t>Displaced Vertex Finder on GPUs for </a:t>
            </a:r>
            <a:r>
              <a:rPr lang="en-US" sz="4400" b="1" dirty="0" smtClean="0">
                <a:latin typeface="Arial" pitchFamily="34"/>
              </a:rPr>
              <a:t>LHCb </a:t>
            </a:r>
            <a:endParaRPr lang="uk-UA" sz="4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635" y="4183908"/>
            <a:ext cx="26289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738" y="4270584"/>
            <a:ext cx="2956032" cy="1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4455371"/>
            <a:ext cx="207645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081117" y="1562005"/>
            <a:ext cx="6029766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Applicant </a:t>
            </a:r>
          </a:p>
          <a:p>
            <a:pPr algn="ctr" hangingPunct="0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Vladyslav Yankovskyi</a:t>
            </a:r>
          </a:p>
          <a:p>
            <a:pPr algn="ctr" hangingPunct="0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Taras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Shevchenko National University of Kyiv</a:t>
            </a:r>
          </a:p>
          <a:p>
            <a:pPr algn="r" hangingPunct="0">
              <a:lnSpc>
                <a:spcPct val="150000"/>
              </a:lnSpc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Mentor</a:t>
            </a:r>
          </a:p>
          <a:p>
            <a:pPr algn="ctr" hangingPunct="0"/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Andrii 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Usachov</a:t>
            </a:r>
          </a:p>
          <a:p>
            <a:pPr algn="ctr" hangingPunct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VU Amsterdam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Nikhef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10</a:t>
            </a:fld>
            <a:endParaRPr lang="sk-SK" sz="2400" dirty="0"/>
          </a:p>
        </p:txBody>
      </p:sp>
      <p:sp>
        <p:nvSpPr>
          <p:cNvPr id="20" name="Овал 19"/>
          <p:cNvSpPr/>
          <p:nvPr/>
        </p:nvSpPr>
        <p:spPr>
          <a:xfrm>
            <a:off x="7104112" y="3629033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Овал 32"/>
          <p:cNvSpPr/>
          <p:nvPr/>
        </p:nvSpPr>
        <p:spPr>
          <a:xfrm>
            <a:off x="4511408" y="2420888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Овал 38"/>
          <p:cNvSpPr/>
          <p:nvPr/>
        </p:nvSpPr>
        <p:spPr>
          <a:xfrm>
            <a:off x="8976320" y="1667709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1" name="Овал 40"/>
          <p:cNvSpPr/>
          <p:nvPr/>
        </p:nvSpPr>
        <p:spPr>
          <a:xfrm>
            <a:off x="5037320" y="3249163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Овал 20"/>
          <p:cNvSpPr/>
          <p:nvPr/>
        </p:nvSpPr>
        <p:spPr>
          <a:xfrm>
            <a:off x="4580845" y="3432807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Овал 37"/>
          <p:cNvSpPr/>
          <p:nvPr/>
        </p:nvSpPr>
        <p:spPr>
          <a:xfrm>
            <a:off x="2602780" y="4348008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Овал 43"/>
          <p:cNvSpPr/>
          <p:nvPr/>
        </p:nvSpPr>
        <p:spPr>
          <a:xfrm>
            <a:off x="2357628" y="4736622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Овал 36"/>
          <p:cNvSpPr/>
          <p:nvPr/>
        </p:nvSpPr>
        <p:spPr>
          <a:xfrm>
            <a:off x="2279576" y="4152906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Овал 35"/>
          <p:cNvSpPr/>
          <p:nvPr/>
        </p:nvSpPr>
        <p:spPr>
          <a:xfrm>
            <a:off x="7349264" y="3933056"/>
            <a:ext cx="245152" cy="215658"/>
          </a:xfrm>
          <a:prstGeom prst="ellipse">
            <a:avLst/>
          </a:prstGeom>
          <a:solidFill>
            <a:schemeClr val="accent5">
              <a:lumMod val="50000"/>
              <a:alpha val="15000"/>
            </a:schemeClr>
          </a:solidFill>
          <a:ln w="15875">
            <a:solidFill>
              <a:schemeClr val="accent5">
                <a:alpha val="52000"/>
              </a:schemeClr>
            </a:solidFill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Овал 23"/>
          <p:cNvSpPr/>
          <p:nvPr/>
        </p:nvSpPr>
        <p:spPr>
          <a:xfrm>
            <a:off x="4798967" y="3324978"/>
            <a:ext cx="245152" cy="215658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Овал 24"/>
          <p:cNvSpPr/>
          <p:nvPr/>
        </p:nvSpPr>
        <p:spPr>
          <a:xfrm>
            <a:off x="2359950" y="4368564"/>
            <a:ext cx="245152" cy="215658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Овал 25"/>
          <p:cNvSpPr/>
          <p:nvPr/>
        </p:nvSpPr>
        <p:spPr>
          <a:xfrm>
            <a:off x="4511408" y="2420888"/>
            <a:ext cx="245152" cy="215658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Овал 26"/>
          <p:cNvSpPr/>
          <p:nvPr/>
        </p:nvSpPr>
        <p:spPr>
          <a:xfrm>
            <a:off x="7219584" y="3749310"/>
            <a:ext cx="245152" cy="215658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Овал 27"/>
          <p:cNvSpPr/>
          <p:nvPr/>
        </p:nvSpPr>
        <p:spPr>
          <a:xfrm>
            <a:off x="8982995" y="1667709"/>
            <a:ext cx="245152" cy="215658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138098" y="3626474"/>
            <a:ext cx="36436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Parameters of Seed Vertex</a:t>
            </a:r>
            <a:r>
              <a:rPr lang="en-US" sz="2400" b="1" dirty="0" smtClean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X, Y, Z coordinate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Chi2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nTracks = nV</a:t>
            </a:r>
            <a:r>
              <a:rPr lang="en-US" sz="2400" b="1" baseline="-25000" dirty="0" smtClean="0">
                <a:solidFill>
                  <a:srgbClr val="FF7C80"/>
                </a:solidFill>
              </a:rPr>
              <a:t>1</a:t>
            </a:r>
            <a:r>
              <a:rPr lang="en-US" sz="2400" b="1" dirty="0" smtClean="0">
                <a:solidFill>
                  <a:srgbClr val="FF7C80"/>
                </a:solidFill>
              </a:rPr>
              <a:t>+nV</a:t>
            </a:r>
            <a:r>
              <a:rPr lang="en-US" sz="2400" b="1" baseline="-25000" dirty="0" smtClean="0">
                <a:solidFill>
                  <a:srgbClr val="FF7C80"/>
                </a:solidFill>
              </a:rPr>
              <a:t>2</a:t>
            </a:r>
            <a:r>
              <a:rPr lang="en-US" sz="2400" b="1" dirty="0" smtClean="0">
                <a:solidFill>
                  <a:srgbClr val="FF7C80"/>
                </a:solidFill>
              </a:rPr>
              <a:t>+…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Covariance Matrix</a:t>
            </a:r>
            <a:endParaRPr lang="uk-UA" sz="2400" b="1" dirty="0">
              <a:solidFill>
                <a:srgbClr val="FF7C8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023" y="692696"/>
            <a:ext cx="53503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Merge </a:t>
            </a:r>
            <a:r>
              <a:rPr lang="en-US" sz="2400" b="1" dirty="0" smtClean="0"/>
              <a:t>vertices</a:t>
            </a:r>
            <a:r>
              <a:rPr lang="uk-UA" sz="2400" b="1" dirty="0" smtClean="0"/>
              <a:t>:</a:t>
            </a:r>
          </a:p>
          <a:p>
            <a:r>
              <a:rPr lang="en-US" sz="2400" dirty="0"/>
              <a:t>If </a:t>
            </a:r>
            <a:r>
              <a:rPr lang="en-US" sz="2400" b="1" dirty="0">
                <a:solidFill>
                  <a:schemeClr val="accent5"/>
                </a:solidFill>
              </a:rPr>
              <a:t>two vertices </a:t>
            </a:r>
            <a:r>
              <a:rPr lang="en-US" sz="2400" dirty="0"/>
              <a:t>are close enough to each </a:t>
            </a:r>
            <a:endParaRPr lang="uk-UA" sz="2400" dirty="0" smtClean="0"/>
          </a:p>
          <a:p>
            <a:r>
              <a:rPr lang="en-US" sz="2400" dirty="0" smtClean="0"/>
              <a:t>other</a:t>
            </a:r>
            <a:r>
              <a:rPr lang="en-US" sz="2400" dirty="0"/>
              <a:t>, they can be treated as </a:t>
            </a:r>
            <a:r>
              <a:rPr lang="en-US" sz="2400" b="1" dirty="0">
                <a:solidFill>
                  <a:schemeClr val="accent5"/>
                </a:solidFill>
              </a:rPr>
              <a:t>one vertex</a:t>
            </a:r>
            <a:r>
              <a:rPr lang="en-US" sz="2400" dirty="0"/>
              <a:t>.</a:t>
            </a:r>
            <a:endParaRPr lang="uk-UA" sz="2400" dirty="0"/>
          </a:p>
        </p:txBody>
      </p:sp>
      <p:sp>
        <p:nvSpPr>
          <p:cNvPr id="29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18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11</a:t>
            </a:fld>
            <a:endParaRPr lang="sk-SK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266984" y="1347027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PVFinder</a:t>
            </a:r>
            <a:r>
              <a:rPr lang="en-US" sz="2400" dirty="0"/>
              <a:t> is implemented on the </a:t>
            </a:r>
            <a:r>
              <a:rPr lang="en-US" sz="2400" b="1" dirty="0" smtClean="0"/>
              <a:t>GPU</a:t>
            </a:r>
            <a:endParaRPr lang="uk-UA" sz="2400" b="1" dirty="0" smtClean="0"/>
          </a:p>
          <a:p>
            <a:endParaRPr lang="uk-UA" sz="2400" dirty="0"/>
          </a:p>
          <a:p>
            <a:r>
              <a:rPr lang="en-US" sz="2400" dirty="0" smtClean="0"/>
              <a:t>Its </a:t>
            </a:r>
            <a:r>
              <a:rPr lang="en-US" sz="2400" dirty="0"/>
              <a:t>main function is to reconstruct the primary </a:t>
            </a:r>
            <a:r>
              <a:rPr lang="en-US" sz="2400" b="1" dirty="0"/>
              <a:t>PV </a:t>
            </a:r>
            <a:r>
              <a:rPr lang="en-US" sz="2400" b="1" dirty="0" smtClean="0"/>
              <a:t>vertices</a:t>
            </a:r>
            <a:endParaRPr lang="uk-UA" sz="2400" b="1" dirty="0" smtClean="0"/>
          </a:p>
          <a:p>
            <a:endParaRPr lang="uk-UA" sz="2400" dirty="0"/>
          </a:p>
          <a:p>
            <a:r>
              <a:rPr lang="en-US" sz="2400" b="1" dirty="0" smtClean="0"/>
              <a:t>PV</a:t>
            </a:r>
            <a:r>
              <a:rPr lang="en-US" sz="2400" dirty="0" smtClean="0"/>
              <a:t> </a:t>
            </a:r>
            <a:r>
              <a:rPr lang="en-US" sz="2400" dirty="0"/>
              <a:t>will be used as a reference for evaluating the effectiveness of the </a:t>
            </a:r>
            <a:r>
              <a:rPr lang="en-US" sz="2400" b="1" dirty="0"/>
              <a:t>GVFinder algorithm</a:t>
            </a:r>
            <a:endParaRPr lang="en-US" sz="2400" b="1" dirty="0" smtClean="0"/>
          </a:p>
        </p:txBody>
      </p:sp>
      <p:pic>
        <p:nvPicPr>
          <p:cNvPr id="23" name="Picture 2" descr="D:\Download\PV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128" y="764704"/>
            <a:ext cx="7848872" cy="495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8" name="TextBox 7"/>
          <p:cNvSpPr txBox="1"/>
          <p:nvPr/>
        </p:nvSpPr>
        <p:spPr>
          <a:xfrm>
            <a:off x="6903705" y="5661248"/>
            <a:ext cx="2727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Z</a:t>
            </a:r>
            <a:r>
              <a:rPr lang="uk-UA" sz="2400" b="1" dirty="0" smtClean="0"/>
              <a:t>-</a:t>
            </a:r>
            <a:r>
              <a:rPr lang="en-US" sz="2400" b="1" dirty="0" smtClean="0"/>
              <a:t>coordinate</a:t>
            </a:r>
            <a:r>
              <a:rPr lang="uk-UA" sz="2400" b="1" dirty="0" smtClean="0"/>
              <a:t> </a:t>
            </a:r>
            <a:r>
              <a:rPr lang="en-US" sz="2400" b="1" dirty="0" smtClean="0"/>
              <a:t>of</a:t>
            </a:r>
            <a:r>
              <a:rPr lang="uk-UA" sz="2400" b="1" dirty="0" smtClean="0"/>
              <a:t> </a:t>
            </a:r>
            <a:r>
              <a:rPr lang="en-US" sz="2400" b="1" dirty="0" smtClean="0"/>
              <a:t>PVs</a:t>
            </a:r>
            <a:r>
              <a:rPr lang="uk-UA" sz="2400" b="1" dirty="0" smtClean="0"/>
              <a:t> </a:t>
            </a:r>
            <a:endParaRPr lang="uk-UA" sz="2400" b="1" dirty="0"/>
          </a:p>
        </p:txBody>
      </p:sp>
      <p:sp>
        <p:nvSpPr>
          <p:cNvPr id="9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7748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12</a:t>
            </a:fld>
            <a:endParaRPr lang="sk-SK" sz="2400" dirty="0"/>
          </a:p>
        </p:txBody>
      </p:sp>
      <p:sp>
        <p:nvSpPr>
          <p:cNvPr id="19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  <p:sp>
        <p:nvSpPr>
          <p:cNvPr id="22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uk-UA" dirty="0"/>
          </a:p>
        </p:txBody>
      </p:sp>
      <p:sp>
        <p:nvSpPr>
          <p:cNvPr id="31" name="TextBox 30"/>
          <p:cNvSpPr txBox="1"/>
          <p:nvPr/>
        </p:nvSpPr>
        <p:spPr>
          <a:xfrm>
            <a:off x="283343" y="1523048"/>
            <a:ext cx="40598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peaks </a:t>
            </a:r>
            <a:r>
              <a:rPr lang="en-US" sz="2400" dirty="0"/>
              <a:t>on the histogram correspond to the </a:t>
            </a:r>
            <a:r>
              <a:rPr lang="en-US" sz="2400" b="1" dirty="0"/>
              <a:t>positions of the </a:t>
            </a:r>
            <a:r>
              <a:rPr lang="en-US" sz="2400" b="1" dirty="0" smtClean="0"/>
              <a:t>PV</a:t>
            </a:r>
          </a:p>
          <a:p>
            <a:endParaRPr lang="en-US" sz="2400" dirty="0"/>
          </a:p>
          <a:p>
            <a:r>
              <a:rPr lang="en-US" sz="2400" dirty="0"/>
              <a:t>This is explained by the l</a:t>
            </a:r>
            <a:r>
              <a:rPr lang="en-US" sz="2400" b="1" dirty="0"/>
              <a:t>arge number of tracks in PV</a:t>
            </a:r>
            <a:r>
              <a:rPr lang="en-US" sz="2400" dirty="0"/>
              <a:t> and, accordingly, the large number of </a:t>
            </a:r>
            <a:r>
              <a:rPr lang="en-US" sz="2400" b="1" dirty="0"/>
              <a:t>close vertices </a:t>
            </a:r>
            <a:r>
              <a:rPr lang="en-US" sz="2400" dirty="0" smtClean="0"/>
              <a:t>by </a:t>
            </a:r>
            <a:r>
              <a:rPr lang="en-US" sz="2400" dirty="0"/>
              <a:t>pairs of these tracks.</a:t>
            </a:r>
            <a:endParaRPr lang="uk-U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712683" y="5631869"/>
            <a:ext cx="510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Z</a:t>
            </a:r>
            <a:r>
              <a:rPr lang="uk-UA" sz="2400" b="1" dirty="0" smtClean="0"/>
              <a:t>-</a:t>
            </a:r>
            <a:r>
              <a:rPr lang="en-US" sz="2400" b="1" dirty="0" smtClean="0"/>
              <a:t>coordinate</a:t>
            </a:r>
            <a:r>
              <a:rPr lang="uk-UA" sz="2400" b="1" dirty="0" smtClean="0"/>
              <a:t> </a:t>
            </a:r>
            <a:r>
              <a:rPr lang="en-US" sz="2400" b="1" dirty="0" smtClean="0"/>
              <a:t>of</a:t>
            </a:r>
            <a:r>
              <a:rPr lang="uk-UA" sz="2400" b="1" dirty="0" smtClean="0"/>
              <a:t> </a:t>
            </a:r>
            <a:r>
              <a:rPr lang="en-US" sz="2400" b="1" dirty="0" smtClean="0"/>
              <a:t>GDVs</a:t>
            </a:r>
            <a:r>
              <a:rPr lang="uk-UA" sz="2400" b="1" dirty="0" smtClean="0"/>
              <a:t> </a:t>
            </a:r>
            <a:r>
              <a:rPr lang="en-US" sz="2400" b="1" dirty="0" smtClean="0"/>
              <a:t>by pairs of tracks</a:t>
            </a:r>
            <a:endParaRPr lang="uk-UA" sz="2400" b="1" dirty="0"/>
          </a:p>
        </p:txBody>
      </p:sp>
      <p:pic>
        <p:nvPicPr>
          <p:cNvPr id="11" name="Picture 2" descr="D:\Уроки\Магістерська робота\Рисунки\PairsAl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620" y="573427"/>
            <a:ext cx="7731888" cy="508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13</a:t>
            </a:fld>
            <a:endParaRPr lang="sk-SK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59896" y="5637439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Z-coordinates of GDVs from pairs of tracks </a:t>
            </a:r>
            <a:r>
              <a:rPr lang="en-US" sz="2400" b="1" dirty="0" smtClean="0"/>
              <a:t>and PVs</a:t>
            </a:r>
            <a:endParaRPr lang="uk-UA" sz="2400" b="1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802056"/>
            <a:ext cx="7680176" cy="485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9565" y="1707714"/>
            <a:ext cx="40598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optimization purposes, it was decided to </a:t>
            </a:r>
            <a:r>
              <a:rPr lang="en-US" sz="2400" b="1" dirty="0"/>
              <a:t>use each track </a:t>
            </a:r>
            <a:r>
              <a:rPr lang="en-US" sz="2400" dirty="0"/>
              <a:t>in the event </a:t>
            </a:r>
            <a:r>
              <a:rPr lang="en-US" sz="2400" b="1" dirty="0"/>
              <a:t>only </a:t>
            </a:r>
            <a:r>
              <a:rPr lang="en-US" sz="2400" b="1" dirty="0" smtClean="0"/>
              <a:t>once</a:t>
            </a:r>
            <a:r>
              <a:rPr lang="en-US" sz="2400" dirty="0" smtClean="0"/>
              <a:t>. </a:t>
            </a:r>
            <a:endParaRPr lang="uk-UA" sz="2400" dirty="0" smtClean="0"/>
          </a:p>
          <a:p>
            <a:endParaRPr lang="uk-UA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requires the uniqueness of assigning a track to a vertex, which </a:t>
            </a:r>
            <a:r>
              <a:rPr lang="en-US" sz="2400" b="1" dirty="0"/>
              <a:t>significantly speeds up </a:t>
            </a:r>
            <a:r>
              <a:rPr lang="en-US" sz="2400" dirty="0"/>
              <a:t>the execution of the algorithm.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19342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14</a:t>
            </a:fld>
            <a:endParaRPr lang="sk-SK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519936" y="5659893"/>
            <a:ext cx="588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Z-coordinates of GDVs after </a:t>
            </a:r>
            <a:r>
              <a:rPr lang="en-US" sz="2400" b="1" dirty="0" smtClean="0"/>
              <a:t>merging </a:t>
            </a:r>
            <a:r>
              <a:rPr lang="en-US" sz="2400" b="1" dirty="0"/>
              <a:t>and </a:t>
            </a:r>
            <a:r>
              <a:rPr lang="en-US" sz="2400" b="1" dirty="0" smtClean="0"/>
              <a:t>PVs</a:t>
            </a:r>
            <a:endParaRPr lang="uk-UA" sz="2400" b="1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9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12" y="802056"/>
            <a:ext cx="7788188" cy="485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2500" y="2077046"/>
            <a:ext cx="4059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Optimization: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Parameters of the </a:t>
            </a:r>
            <a:r>
              <a:rPr lang="en-US" sz="2400" b="1" dirty="0" smtClean="0"/>
              <a:t>maximum value </a:t>
            </a:r>
            <a:r>
              <a:rPr lang="el-GR" sz="2400" b="1" dirty="0" smtClean="0"/>
              <a:t>χ</a:t>
            </a:r>
            <a:r>
              <a:rPr lang="el-GR" sz="2400" b="1" baseline="30000" dirty="0" smtClean="0"/>
              <a:t>2</a:t>
            </a:r>
            <a:r>
              <a:rPr lang="en-US" sz="2400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Method for calculating the </a:t>
            </a:r>
            <a:r>
              <a:rPr lang="en-US" sz="2400" b="1" dirty="0" smtClean="0"/>
              <a:t>common coordinate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Fitting</a:t>
            </a:r>
            <a:r>
              <a:rPr lang="en-US" sz="2400" dirty="0" smtClean="0"/>
              <a:t> parameters.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915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15</a:t>
            </a:fld>
            <a:endParaRPr lang="sk-SK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43872" y="5642034"/>
            <a:ext cx="7016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Z-coordinates of GDVs with constraints on </a:t>
            </a:r>
            <a:r>
              <a:rPr lang="en-US" sz="2400" b="1" dirty="0" smtClean="0"/>
              <a:t>PV </a:t>
            </a:r>
            <a:r>
              <a:rPr lang="en-US" sz="2400" b="1" dirty="0"/>
              <a:t>and </a:t>
            </a:r>
            <a:r>
              <a:rPr lang="en-US" sz="2400" b="1" dirty="0" smtClean="0"/>
              <a:t>PVs</a:t>
            </a:r>
            <a:endParaRPr lang="uk-UA" sz="2400" b="1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132" y="725957"/>
            <a:ext cx="7795868" cy="491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4249" y="1475835"/>
            <a:ext cx="40598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Algorithm performance </a:t>
            </a:r>
            <a:r>
              <a:rPr lang="en-US" sz="2400" dirty="0"/>
              <a:t>was evaluated by the accuracy of </a:t>
            </a:r>
            <a:r>
              <a:rPr lang="en-US" sz="2400" b="1" dirty="0"/>
              <a:t>primary vertex determination</a:t>
            </a:r>
            <a:r>
              <a:rPr lang="en-US" sz="2400" dirty="0" smtClean="0"/>
              <a:t>.</a:t>
            </a:r>
            <a:endParaRPr lang="uk-UA" sz="2400" dirty="0" smtClean="0"/>
          </a:p>
          <a:p>
            <a:endParaRPr lang="uk-UA" sz="2400" dirty="0"/>
          </a:p>
          <a:p>
            <a:r>
              <a:rPr lang="en-US" sz="2400" b="1" dirty="0" smtClean="0"/>
              <a:t>Constraints</a:t>
            </a:r>
            <a:r>
              <a:rPr lang="uk-UA" sz="2400" b="1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Minimum </a:t>
            </a:r>
            <a:r>
              <a:rPr lang="en-US" sz="2400" b="1" dirty="0"/>
              <a:t>number of tracks</a:t>
            </a:r>
            <a:r>
              <a:rPr lang="en-US" sz="2400" dirty="0"/>
              <a:t> associated with a </a:t>
            </a:r>
            <a:r>
              <a:rPr lang="en-US" sz="2400" dirty="0" smtClean="0"/>
              <a:t>vertex</a:t>
            </a:r>
            <a:endParaRPr lang="uk-U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</a:t>
            </a:r>
            <a:r>
              <a:rPr lang="en-US" sz="2400" b="1" dirty="0" smtClean="0"/>
              <a:t>aximum </a:t>
            </a:r>
            <a:r>
              <a:rPr lang="en-US" sz="2400" b="1" dirty="0"/>
              <a:t>allowed </a:t>
            </a:r>
            <a:r>
              <a:rPr lang="en-US" sz="2400" b="1" dirty="0" smtClean="0"/>
              <a:t>distance</a:t>
            </a:r>
            <a:r>
              <a:rPr lang="uk-UA" sz="2400" b="1" dirty="0" smtClean="0"/>
              <a:t> </a:t>
            </a:r>
            <a:r>
              <a:rPr lang="el-GR" sz="2400" b="1" i="1" dirty="0" smtClean="0"/>
              <a:t>ρ</a:t>
            </a:r>
            <a:r>
              <a:rPr lang="uk-UA" sz="2400" dirty="0" smtClean="0"/>
              <a:t> </a:t>
            </a:r>
            <a:r>
              <a:rPr lang="en-US" sz="2400" dirty="0" smtClean="0"/>
              <a:t>from </a:t>
            </a:r>
            <a:r>
              <a:rPr lang="en-US" sz="2400" dirty="0"/>
              <a:t>the beam line.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4810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16</a:t>
            </a:fld>
            <a:endParaRPr lang="sk-SK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03241" y="5642589"/>
            <a:ext cx="10785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X-coordinates (Right) and Y-coordinates (Left) of combined GDVs with angles on PV</a:t>
            </a:r>
            <a:endParaRPr lang="uk-UA" sz="24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53" y="574878"/>
            <a:ext cx="6035026" cy="478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296" y="584775"/>
            <a:ext cx="6023527" cy="479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8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819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17</a:t>
            </a:fld>
            <a:endParaRPr lang="sk-SK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2543425" y="5886529"/>
            <a:ext cx="7105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Actual and found PVs, and the distance between them</a:t>
            </a:r>
            <a:endParaRPr lang="uk-UA" sz="24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077300"/>
              </p:ext>
            </p:extLst>
          </p:nvPr>
        </p:nvGraphicFramePr>
        <p:xfrm>
          <a:off x="695400" y="516794"/>
          <a:ext cx="10945216" cy="5391690"/>
        </p:xfrm>
        <a:graphic>
          <a:graphicData uri="http://schemas.openxmlformats.org/drawingml/2006/table">
            <a:tbl>
              <a:tblPr/>
              <a:tblGrid>
                <a:gridCol w="883419"/>
                <a:gridCol w="3005013"/>
                <a:gridCol w="1080120"/>
                <a:gridCol w="3024336"/>
                <a:gridCol w="1080120"/>
                <a:gridCol w="1872208"/>
              </a:tblGrid>
              <a:tr h="34128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/>
                        <a:t>№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Reference point</a:t>
                      </a:r>
                      <a:r>
                        <a:rPr lang="ru-RU" sz="1800" b="1" dirty="0" smtClean="0"/>
                        <a:t> </a:t>
                      </a:r>
                      <a:r>
                        <a:rPr lang="ru-RU" sz="1800" b="1" dirty="0"/>
                        <a:t>(X, Y, Z)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Number of Tracks</a:t>
                      </a:r>
                      <a:endParaRPr lang="uk-UA" sz="1800" b="1" dirty="0"/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Nearest point </a:t>
                      </a:r>
                      <a:r>
                        <a:rPr lang="ru-RU" sz="1800" b="1" dirty="0" smtClean="0"/>
                        <a:t>(</a:t>
                      </a:r>
                      <a:r>
                        <a:rPr lang="ru-RU" sz="1800" b="1" dirty="0"/>
                        <a:t>X, Y, Z)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Number of Tracks</a:t>
                      </a:r>
                      <a:endParaRPr lang="uk-UA" sz="1800" b="1" dirty="0"/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Distance</a:t>
                      </a:r>
                      <a:r>
                        <a:rPr lang="uk-UA" sz="1800" b="1" dirty="0" smtClean="0"/>
                        <a:t>,</a:t>
                      </a:r>
                      <a:r>
                        <a:rPr lang="uk-UA" sz="1800" b="1" baseline="0" dirty="0" smtClean="0"/>
                        <a:t> </a:t>
                      </a:r>
                      <a:r>
                        <a:rPr lang="en-US" sz="1800" b="1" baseline="0" dirty="0" smtClean="0"/>
                        <a:t>mm</a:t>
                      </a:r>
                      <a:endParaRPr lang="uk-UA" sz="1800" b="1" dirty="0"/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1.074, 0.469, -62.512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57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1.084, 0.461, -62.560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0.050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1.060, 0.474, -7.098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25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0.985, 0.650, -7.413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12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0.368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1283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3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1.079, 0.459, 5.690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12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1.025, 0.691, 5.765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16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0.250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1.094, 0.477, 18.392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22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1.058, 0.488, 19.172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20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0.782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5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1.089, 0.523, 20.433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13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1.125, 0.476, 12.306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8.127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6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1.072, 0.484, 36.430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18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0.964, 0.213, 39.056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2.642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7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1.067, 0.491, 45.693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12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1.184, 0.521, 58.693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13.001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8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1.121, 0.522, 88.154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16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1.096, 0.449, 82.091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8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6.063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9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1.119, 0.467, 99.589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13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1.117, 0.429, 98.287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4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1.303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019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10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1.074, 0.440, 117.542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28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1.076, 0.460, 117.504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28</a:t>
                      </a:r>
                    </a:p>
                  </a:txBody>
                  <a:tcPr marL="37596" marR="37596" marT="18798" marB="1879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/>
                        <a:t>0.043</a:t>
                      </a:r>
                    </a:p>
                  </a:txBody>
                  <a:tcPr marL="52243" marR="52243" marT="26122" marB="2612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0697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18</a:t>
            </a:fld>
            <a:endParaRPr lang="sk-SK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A39BFC6-2AEA-4388-8E2E-D4A79CB5D188}"/>
              </a:ext>
            </a:extLst>
          </p:cNvPr>
          <p:cNvSpPr txBox="1"/>
          <p:nvPr/>
        </p:nvSpPr>
        <p:spPr>
          <a:xfrm>
            <a:off x="28600" y="1484784"/>
            <a:ext cx="12192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725" indent="-342900">
              <a:spcBef>
                <a:spcPts val="1200"/>
              </a:spcBef>
              <a:tabLst>
                <a:tab pos="990600" algn="l"/>
              </a:tabLst>
            </a:pPr>
            <a:r>
              <a:rPr lang="en-US" sz="2800" b="1" dirty="0"/>
              <a:t>Achievements</a:t>
            </a:r>
            <a:r>
              <a:rPr lang="ru-RU" sz="2800" b="1" dirty="0"/>
              <a:t>:</a:t>
            </a:r>
            <a:r>
              <a:rPr lang="ru-RU" sz="2800" dirty="0" smtClean="0"/>
              <a:t> </a:t>
            </a:r>
            <a:endParaRPr lang="en-US" sz="2800" dirty="0"/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b="1" dirty="0"/>
              <a:t>The GVFinder algorithm </a:t>
            </a:r>
            <a:r>
              <a:rPr lang="en-US" sz="2800" dirty="0"/>
              <a:t>and </a:t>
            </a:r>
            <a:r>
              <a:rPr lang="en-US" sz="2800" b="1" dirty="0"/>
              <a:t>monitoring module </a:t>
            </a:r>
            <a:r>
              <a:rPr lang="en-US" sz="2800" dirty="0"/>
              <a:t>have been </a:t>
            </a:r>
            <a:r>
              <a:rPr lang="en-US" sz="2800" dirty="0" smtClean="0"/>
              <a:t>developed</a:t>
            </a:r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dirty="0"/>
              <a:t>The algorithm has been implemented in </a:t>
            </a:r>
            <a:r>
              <a:rPr lang="en-US" sz="2800" b="1" dirty="0"/>
              <a:t>Allen</a:t>
            </a:r>
            <a:r>
              <a:rPr lang="en-US" sz="2800" dirty="0"/>
              <a:t> to run on both </a:t>
            </a:r>
            <a:r>
              <a:rPr lang="en-US" sz="2800" b="1" dirty="0"/>
              <a:t>CPU</a:t>
            </a:r>
            <a:r>
              <a:rPr lang="en-US" sz="2800" dirty="0"/>
              <a:t> and </a:t>
            </a:r>
            <a:r>
              <a:rPr lang="en-US" sz="2800" b="1" dirty="0" smtClean="0"/>
              <a:t>GPU </a:t>
            </a:r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b="1" dirty="0" smtClean="0"/>
              <a:t>The </a:t>
            </a:r>
            <a:r>
              <a:rPr lang="en-US" sz="2800" b="1" dirty="0"/>
              <a:t>accuracy</a:t>
            </a:r>
            <a:r>
              <a:rPr lang="en-US" sz="2800" dirty="0"/>
              <a:t> of vertex reconstruction ranges from </a:t>
            </a:r>
            <a:r>
              <a:rPr lang="en-US" sz="2800" b="1" dirty="0"/>
              <a:t>0.05 mm to 2.64 mm</a:t>
            </a:r>
            <a:r>
              <a:rPr lang="en-US" sz="2800" dirty="0"/>
              <a:t> </a:t>
            </a:r>
            <a:endParaRPr lang="uk-UA" sz="28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Conclusions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500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19</a:t>
            </a:fld>
            <a:endParaRPr lang="sk-SK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A39BFC6-2AEA-4388-8E2E-D4A79CB5D188}"/>
              </a:ext>
            </a:extLst>
          </p:cNvPr>
          <p:cNvSpPr txBox="1"/>
          <p:nvPr/>
        </p:nvSpPr>
        <p:spPr>
          <a:xfrm>
            <a:off x="28600" y="1484784"/>
            <a:ext cx="12192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725" indent="-342900">
              <a:spcBef>
                <a:spcPts val="1200"/>
              </a:spcBef>
              <a:tabLst>
                <a:tab pos="990600" algn="l"/>
              </a:tabLst>
            </a:pPr>
            <a:r>
              <a:rPr lang="en-US" sz="2800" b="1" dirty="0"/>
              <a:t>Achievements</a:t>
            </a:r>
            <a:r>
              <a:rPr lang="ru-RU" sz="2800" b="1" dirty="0"/>
              <a:t>:</a:t>
            </a:r>
            <a:r>
              <a:rPr lang="ru-RU" sz="2800" dirty="0" smtClean="0"/>
              <a:t> </a:t>
            </a:r>
            <a:endParaRPr lang="en-US" sz="2800" dirty="0"/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b="1" dirty="0"/>
              <a:t>The GVFinder algorithm </a:t>
            </a:r>
            <a:r>
              <a:rPr lang="en-US" sz="2800" dirty="0"/>
              <a:t>and </a:t>
            </a:r>
            <a:r>
              <a:rPr lang="en-US" sz="2800" b="1" dirty="0"/>
              <a:t>monitoring module </a:t>
            </a:r>
            <a:r>
              <a:rPr lang="en-US" sz="2800" dirty="0"/>
              <a:t>have been </a:t>
            </a:r>
            <a:r>
              <a:rPr lang="en-US" sz="2800" dirty="0" smtClean="0"/>
              <a:t>developed</a:t>
            </a:r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dirty="0"/>
              <a:t>The algorithm has been implemented in </a:t>
            </a:r>
            <a:r>
              <a:rPr lang="en-US" sz="2800" b="1" dirty="0"/>
              <a:t>Allen</a:t>
            </a:r>
            <a:r>
              <a:rPr lang="en-US" sz="2800" dirty="0"/>
              <a:t> to run on both </a:t>
            </a:r>
            <a:r>
              <a:rPr lang="en-US" sz="2800" b="1" dirty="0"/>
              <a:t>CPU</a:t>
            </a:r>
            <a:r>
              <a:rPr lang="en-US" sz="2800" dirty="0"/>
              <a:t> and </a:t>
            </a:r>
            <a:r>
              <a:rPr lang="en-US" sz="2800" b="1" dirty="0" smtClean="0"/>
              <a:t>GPU </a:t>
            </a:r>
          </a:p>
          <a:p>
            <a:pPr marL="720725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en-US" sz="2800" b="1" dirty="0" smtClean="0"/>
              <a:t>The </a:t>
            </a:r>
            <a:r>
              <a:rPr lang="en-US" sz="2800" b="1" dirty="0"/>
              <a:t>accuracy</a:t>
            </a:r>
            <a:r>
              <a:rPr lang="en-US" sz="2800" dirty="0"/>
              <a:t> of vertex reconstruction ranges from </a:t>
            </a:r>
            <a:r>
              <a:rPr lang="en-US" sz="2800" b="1" dirty="0"/>
              <a:t>0.05 mm to 2.64 mm</a:t>
            </a:r>
            <a:r>
              <a:rPr lang="en-US" sz="2800" dirty="0"/>
              <a:t> </a:t>
            </a:r>
            <a:endParaRPr lang="uk-UA" sz="28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Conclusions</a:t>
            </a:r>
            <a:endParaRPr lang="en-US" sz="3200" b="1" dirty="0"/>
          </a:p>
        </p:txBody>
      </p:sp>
      <p:sp>
        <p:nvSpPr>
          <p:cNvPr id="9" name="Прямоугольник 11">
            <a:extLst>
              <a:ext uri="{FF2B5EF4-FFF2-40B4-BE49-F238E27FC236}">
                <a16:creationId xmlns:a16="http://schemas.microsoft.com/office/drawing/2014/main" xmlns="" id="{C60F806D-65AF-47C1-A70C-4AF5FE51938F}"/>
              </a:ext>
            </a:extLst>
          </p:cNvPr>
          <p:cNvSpPr/>
          <p:nvPr/>
        </p:nvSpPr>
        <p:spPr>
          <a:xfrm>
            <a:off x="28599" y="4725144"/>
            <a:ext cx="12192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Thank you for your attention!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C60F806D-65AF-47C1-A70C-4AF5FE51938F}"/>
              </a:ext>
            </a:extLst>
          </p:cNvPr>
          <p:cNvSpPr/>
          <p:nvPr/>
        </p:nvSpPr>
        <p:spPr>
          <a:xfrm>
            <a:off x="54824" y="5444998"/>
            <a:ext cx="12192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Work is supported </a:t>
            </a:r>
            <a:r>
              <a:rPr lang="en-US" sz="3200" b="1" dirty="0" smtClean="0"/>
              <a:t>by US </a:t>
            </a:r>
            <a:r>
              <a:rPr lang="en-US" sz="3200" b="1" dirty="0"/>
              <a:t>NAS and ONRG (IMPRESS-U)</a:t>
            </a:r>
          </a:p>
        </p:txBody>
      </p:sp>
    </p:spTree>
    <p:extLst>
      <p:ext uri="{BB962C8B-B14F-4D97-AF65-F5344CB8AC3E}">
        <p14:creationId xmlns:p14="http://schemas.microsoft.com/office/powerpoint/2010/main" val="14815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pPr/>
              <a:t>2</a:t>
            </a:fld>
            <a:endParaRPr lang="sk-SK" sz="2400" dirty="0"/>
          </a:p>
        </p:txBody>
      </p:sp>
      <p:sp>
        <p:nvSpPr>
          <p:cNvPr id="9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 </a:t>
            </a:r>
            <a:r>
              <a:rPr lang="en-US" sz="3200" b="1" dirty="0" smtClean="0"/>
              <a:t>Motivation </a:t>
            </a:r>
            <a:endParaRPr lang="en-US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3047" y="1789304"/>
            <a:ext cx="66545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cs typeface="Arial" panose="020B0604020202020204" pitchFamily="34" charset="0"/>
              </a:rPr>
              <a:t>The study of </a:t>
            </a:r>
            <a:r>
              <a:rPr lang="en-US" sz="2400" b="1" dirty="0" smtClean="0">
                <a:cs typeface="Arial" panose="020B0604020202020204" pitchFamily="34" charset="0"/>
              </a:rPr>
              <a:t>Long-Lived Particles </a:t>
            </a:r>
            <a:r>
              <a:rPr lang="en-US" sz="2400" dirty="0">
                <a:cs typeface="Arial" panose="020B0604020202020204" pitchFamily="34" charset="0"/>
              </a:rPr>
              <a:t>can help in the search for the New Physics</a:t>
            </a:r>
            <a:r>
              <a:rPr lang="en-US" sz="2400" dirty="0" smtClean="0">
                <a:cs typeface="Arial" panose="020B0604020202020204" pitchFamily="34" charset="0"/>
              </a:rPr>
              <a:t>.</a:t>
            </a:r>
            <a:endParaRPr lang="uk-UA" sz="2400" dirty="0" smtClean="0">
              <a:cs typeface="Arial" panose="020B060402020202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sz="2400" dirty="0">
                <a:cs typeface="Arial" panose="020B0604020202020204" pitchFamily="34" charset="0"/>
              </a:rPr>
              <a:t>Their effective detection requires a special algorithm that quickly identifies the </a:t>
            </a:r>
            <a:r>
              <a:rPr lang="en-US" sz="2400" b="1" dirty="0">
                <a:cs typeface="Arial" panose="020B0604020202020204" pitchFamily="34" charset="0"/>
              </a:rPr>
              <a:t>displaced vertices</a:t>
            </a:r>
            <a:r>
              <a:rPr lang="en-US" sz="2400" dirty="0">
                <a:cs typeface="Arial" panose="020B0604020202020204" pitchFamily="34" charset="0"/>
              </a:rPr>
              <a:t> where these particles </a:t>
            </a:r>
            <a:r>
              <a:rPr lang="en-US" sz="2400" dirty="0" smtClean="0">
                <a:cs typeface="Arial" panose="020B0604020202020204" pitchFamily="34" charset="0"/>
              </a:rPr>
              <a:t>appear</a:t>
            </a:r>
            <a:r>
              <a:rPr lang="uk-UA" sz="2400" dirty="0" smtClean="0"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Main </a:t>
            </a:r>
            <a:r>
              <a:rPr lang="en-US" sz="2400" dirty="0"/>
              <a:t>goal to </a:t>
            </a:r>
            <a:r>
              <a:rPr lang="en-US" sz="2400" b="1" dirty="0"/>
              <a:t>find displaced multi-track vertices </a:t>
            </a:r>
            <a:r>
              <a:rPr lang="en-US" sz="2400" dirty="0"/>
              <a:t>with anomalous topologies</a:t>
            </a:r>
            <a:endParaRPr lang="uk-UA" sz="2400" dirty="0" smtClean="0">
              <a:cs typeface="Arial" panose="020B0604020202020204" pitchFamily="34" charset="0"/>
            </a:endParaRPr>
          </a:p>
        </p:txBody>
      </p:sp>
      <p:sp>
        <p:nvSpPr>
          <p:cNvPr id="2" name="AutoShape 4" descr="What is CUDA and How Does it Work? | Incredibu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6" descr="What is CUDA and How Does it Work? | Incredibuil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6" name="Picture 2" descr="CERN's Game Changer: Rare Decay Observation Hints at New Physic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0" t="3147" r="16399" b="3147"/>
          <a:stretch/>
        </p:blipFill>
        <p:spPr bwMode="auto">
          <a:xfrm>
            <a:off x="7320136" y="1104712"/>
            <a:ext cx="4608512" cy="450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2920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20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1245919"/>
            <a:ext cx="25241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1" y="2204864"/>
            <a:ext cx="700087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C60F806D-65AF-47C1-A70C-4AF5FE51938F}"/>
              </a:ext>
            </a:extLst>
          </p:cNvPr>
          <p:cNvSpPr/>
          <p:nvPr/>
        </p:nvSpPr>
        <p:spPr>
          <a:xfrm>
            <a:off x="54824" y="5152146"/>
            <a:ext cx="12192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Vertex by pairs of tracks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472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21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331" y="736078"/>
            <a:ext cx="8069336" cy="903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268760"/>
            <a:ext cx="7685559" cy="3010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C60F806D-65AF-47C1-A70C-4AF5FE51938F}"/>
              </a:ext>
            </a:extLst>
          </p:cNvPr>
          <p:cNvSpPr/>
          <p:nvPr/>
        </p:nvSpPr>
        <p:spPr>
          <a:xfrm>
            <a:off x="-18546" y="4077072"/>
            <a:ext cx="12192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Adding tracks</a:t>
            </a:r>
            <a:endParaRPr lang="en-US" sz="28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166" y="4797152"/>
            <a:ext cx="68865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C60F806D-65AF-47C1-A70C-4AF5FE51938F}"/>
              </a:ext>
            </a:extLst>
          </p:cNvPr>
          <p:cNvSpPr/>
          <p:nvPr/>
        </p:nvSpPr>
        <p:spPr>
          <a:xfrm>
            <a:off x="0" y="5521052"/>
            <a:ext cx="12192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Merging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937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22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12" name="Picture 5" descr="D:\Уроки\Магістерська робота\Рисунки\Configur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192178"/>
            <a:ext cx="3816424" cy="403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:\Уроки\Магістерська робота\Рисунки\Seque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1196752"/>
            <a:ext cx="5040560" cy="402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23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8" name="Picture 2" descr="D:\Уроки\Магістерська робота\Рисунки\CuhFi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1118316"/>
            <a:ext cx="4591346" cy="428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:\Уроки\Магістерська робота\Рисунки\CuFi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1124744"/>
            <a:ext cx="5112568" cy="426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24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71" y="908720"/>
            <a:ext cx="9959857" cy="467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88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25</a:t>
            </a:fld>
            <a:endParaRPr lang="sk-SK" sz="24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Backup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06" y="836712"/>
            <a:ext cx="8865988" cy="495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pPr/>
              <a:t>3</a:t>
            </a:fld>
            <a:endParaRPr lang="sk-SK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11720" y="3068960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>
              <a:lnSpc>
                <a:spcPct val="150000"/>
              </a:lnSpc>
            </a:pPr>
            <a:r>
              <a:rPr lang="uk-UA" sz="3600" i="1" dirty="0" smtClean="0"/>
              <a:t>HLT2</a:t>
            </a:r>
            <a:r>
              <a:rPr lang="uk-UA" sz="3600" dirty="0" smtClean="0"/>
              <a:t>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Aligned </a:t>
            </a:r>
            <a:r>
              <a:rPr lang="en-US" sz="2400" dirty="0"/>
              <a:t>and calibrated in </a:t>
            </a:r>
            <a:r>
              <a:rPr lang="en-US" sz="2400" dirty="0" smtClean="0"/>
              <a:t>near-</a:t>
            </a:r>
            <a:r>
              <a:rPr lang="en-US" sz="2400" dirty="0" err="1" smtClean="0"/>
              <a:t>realtime</a:t>
            </a:r>
            <a:endParaRPr lang="uk-UA" sz="24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Full </a:t>
            </a:r>
            <a:r>
              <a:rPr lang="en-US" sz="2400" dirty="0"/>
              <a:t>particle </a:t>
            </a:r>
            <a:r>
              <a:rPr lang="en-US" sz="2400" dirty="0" smtClean="0"/>
              <a:t>identification</a:t>
            </a:r>
            <a:endParaRPr lang="uk-UA" sz="24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Track fitting</a:t>
            </a:r>
            <a:endParaRPr lang="uk-UA" sz="2400" dirty="0" smtClean="0"/>
          </a:p>
        </p:txBody>
      </p:sp>
      <p:sp>
        <p:nvSpPr>
          <p:cNvPr id="17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High-level triggers at LHCb</a:t>
            </a:r>
          </a:p>
        </p:txBody>
      </p:sp>
      <p:pic>
        <p:nvPicPr>
          <p:cNvPr id="19" name="Рисунок 18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2880" y="461160"/>
            <a:ext cx="3861712" cy="584816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882304" y="576431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>
              <a:lnSpc>
                <a:spcPct val="150000"/>
              </a:lnSpc>
            </a:pPr>
            <a:r>
              <a:rPr lang="uk-UA" sz="3600" i="1" dirty="0" smtClean="0"/>
              <a:t>HLT1</a:t>
            </a:r>
            <a:r>
              <a:rPr lang="uk-UA" sz="3600" dirty="0" smtClean="0"/>
              <a:t>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Performs </a:t>
            </a:r>
            <a:r>
              <a:rPr lang="en-US" sz="2400" dirty="0"/>
              <a:t>fast track </a:t>
            </a:r>
            <a:r>
              <a:rPr lang="en-US" sz="2400" dirty="0" smtClean="0"/>
              <a:t>reconstruction</a:t>
            </a:r>
            <a:endParaRPr lang="uk-UA" sz="24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</a:t>
            </a:r>
            <a:r>
              <a:rPr lang="en-US" sz="2400" dirty="0" smtClean="0"/>
              <a:t>irst </a:t>
            </a:r>
            <a:r>
              <a:rPr lang="en-US" sz="2400" dirty="0"/>
              <a:t>fully GPU-based </a:t>
            </a:r>
            <a:r>
              <a:rPr lang="en-US" sz="2400" dirty="0" smtClean="0"/>
              <a:t>trigger</a:t>
            </a:r>
            <a:endParaRPr lang="uk-UA" sz="24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Implemented as an Allen </a:t>
            </a:r>
            <a:r>
              <a:rPr lang="en-US" sz="2400" dirty="0" smtClean="0"/>
              <a:t>application</a:t>
            </a:r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5349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4</a:t>
            </a:fld>
            <a:endParaRPr lang="sk-SK" sz="2400" dirty="0"/>
          </a:p>
        </p:txBody>
      </p:sp>
      <p:sp>
        <p:nvSpPr>
          <p:cNvPr id="39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pic>
        <p:nvPicPr>
          <p:cNvPr id="41" name="Рисунок 40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6262" y="669424"/>
            <a:ext cx="9822453" cy="5453802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7368" y="3147132"/>
            <a:ext cx="113052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10652718" y="2754196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Beamline</a:t>
            </a:r>
            <a:endParaRPr lang="uk-UA" b="1" dirty="0">
              <a:solidFill>
                <a:schemeClr val="accent2"/>
              </a:solidFill>
            </a:endParaRPr>
          </a:p>
        </p:txBody>
      </p:sp>
      <p:sp>
        <p:nvSpPr>
          <p:cNvPr id="92" name="Стрелка вправо 91"/>
          <p:cNvSpPr/>
          <p:nvPr/>
        </p:nvSpPr>
        <p:spPr>
          <a:xfrm>
            <a:off x="10683710" y="3224000"/>
            <a:ext cx="1008112" cy="300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91544" y="2852936"/>
            <a:ext cx="955402" cy="641612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TextBox 41"/>
          <p:cNvSpPr txBox="1"/>
          <p:nvPr/>
        </p:nvSpPr>
        <p:spPr>
          <a:xfrm>
            <a:off x="833285" y="2452826"/>
            <a:ext cx="1724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VELO Detector</a:t>
            </a:r>
            <a:endParaRPr lang="uk-UA" sz="20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017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5</a:t>
            </a:fld>
            <a:endParaRPr lang="sk-SK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05923" y="5875337"/>
            <a:ext cx="698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About 80% of Velo tracks are associated with PV</a:t>
            </a:r>
            <a:endParaRPr lang="en-US" sz="2400" b="1" dirty="0" smtClean="0"/>
          </a:p>
        </p:txBody>
      </p:sp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pic>
        <p:nvPicPr>
          <p:cNvPr id="1026" name="Picture 2" descr="https://ep-news.web.cern.ch/sites/default/files/inline-images/LHCb-run-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" t="4591" r="42347"/>
          <a:stretch/>
        </p:blipFill>
        <p:spPr bwMode="auto">
          <a:xfrm>
            <a:off x="1703512" y="476672"/>
            <a:ext cx="8346837" cy="539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691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6</a:t>
            </a:fld>
            <a:endParaRPr lang="sk-SK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368" y="3147132"/>
            <a:ext cx="113052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10652718" y="2754196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Beamline</a:t>
            </a:r>
            <a:endParaRPr lang="uk-UA" b="1" dirty="0">
              <a:solidFill>
                <a:schemeClr val="accent2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839416" y="764704"/>
            <a:ext cx="2160240" cy="23824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664004" y="2358152"/>
            <a:ext cx="3888432" cy="7920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577392" y="1039228"/>
            <a:ext cx="5217672" cy="21335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93664" y="1835656"/>
            <a:ext cx="2736304" cy="129614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39416" y="2139320"/>
            <a:ext cx="4608512" cy="100811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39416" y="3156992"/>
            <a:ext cx="2880320" cy="122413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575915" y="3194877"/>
            <a:ext cx="3736109" cy="90829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03612" y="3183136"/>
            <a:ext cx="3456384" cy="16561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813020" y="3150240"/>
            <a:ext cx="3816424" cy="808359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805032" y="3087040"/>
            <a:ext cx="120784" cy="120784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Овал 29"/>
          <p:cNvSpPr/>
          <p:nvPr/>
        </p:nvSpPr>
        <p:spPr>
          <a:xfrm>
            <a:off x="2543220" y="3103216"/>
            <a:ext cx="120784" cy="120784"/>
          </a:xfrm>
          <a:prstGeom prst="ellipse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782025" y="1039228"/>
            <a:ext cx="3260574" cy="944795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7768076" y="476672"/>
            <a:ext cx="2233124" cy="564814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782025" y="1041486"/>
            <a:ext cx="2304256" cy="97519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847342" y="1041486"/>
            <a:ext cx="2397348" cy="348058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795064" y="1039228"/>
            <a:ext cx="1398908" cy="1091019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7782025" y="908720"/>
            <a:ext cx="2634455" cy="132766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847342" y="1035707"/>
            <a:ext cx="1678438" cy="392949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Овал 51"/>
          <p:cNvSpPr/>
          <p:nvPr/>
        </p:nvSpPr>
        <p:spPr>
          <a:xfrm>
            <a:off x="7752072" y="981094"/>
            <a:ext cx="120784" cy="120784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8221660" y="4546537"/>
            <a:ext cx="3260574" cy="1186719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8207711" y="3657555"/>
            <a:ext cx="1793489" cy="89124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8221660" y="4548795"/>
            <a:ext cx="3130924" cy="480405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8286977" y="4381128"/>
            <a:ext cx="2238939" cy="167668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8234699" y="4546537"/>
            <a:ext cx="1552423" cy="1474751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8221660" y="3657555"/>
            <a:ext cx="2634455" cy="89124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8286977" y="4543016"/>
            <a:ext cx="2238939" cy="66171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8197002" y="4488403"/>
            <a:ext cx="120784" cy="120784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Стрелка вправо 91"/>
          <p:cNvSpPr/>
          <p:nvPr/>
        </p:nvSpPr>
        <p:spPr>
          <a:xfrm>
            <a:off x="10683710" y="3224000"/>
            <a:ext cx="1008112" cy="300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TextBox 93"/>
          <p:cNvSpPr txBox="1"/>
          <p:nvPr/>
        </p:nvSpPr>
        <p:spPr>
          <a:xfrm>
            <a:off x="407368" y="3524563"/>
            <a:ext cx="1770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Primary Vertices </a:t>
            </a:r>
            <a:b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</a:b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PV</a:t>
            </a:r>
            <a:endParaRPr lang="uk-UA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812115" y="3655154"/>
            <a:ext cx="2726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  <a:t>Generic Displaced Vertices </a:t>
            </a:r>
            <a:b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</a:br>
            <a: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  <a:t>GDV</a:t>
            </a:r>
            <a:endParaRPr lang="uk-UA" dirty="0">
              <a:ln>
                <a:solidFill>
                  <a:schemeClr val="accent5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39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93412" y="4881209"/>
            <a:ext cx="7704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The main task of the project is to find A</a:t>
            </a:r>
            <a:r>
              <a:rPr lang="en-US" sz="2400" b="1" dirty="0" smtClean="0"/>
              <a:t>nomalous Vertices</a:t>
            </a:r>
            <a:r>
              <a:rPr lang="en-US" sz="2400" b="1" dirty="0"/>
              <a:t>. </a:t>
            </a:r>
            <a:endParaRPr lang="uk-UA" sz="2400" b="1" dirty="0" smtClean="0"/>
          </a:p>
          <a:p>
            <a:r>
              <a:rPr lang="en-US" sz="2400" b="1" dirty="0" smtClean="0"/>
              <a:t>To </a:t>
            </a:r>
            <a:r>
              <a:rPr lang="en-US" sz="2400" b="1" dirty="0"/>
              <a:t>do this, they must first be found from the </a:t>
            </a:r>
            <a:r>
              <a:rPr lang="en-US" sz="2400" b="1" dirty="0" smtClean="0">
                <a:solidFill>
                  <a:srgbClr val="FF0000"/>
                </a:solidFill>
              </a:rPr>
              <a:t>Velo</a:t>
            </a:r>
            <a:r>
              <a:rPr lang="uk-UA" sz="2400" b="1" dirty="0" smtClean="0">
                <a:solidFill>
                  <a:srgbClr val="FF0000"/>
                </a:solidFill>
              </a:rPr>
              <a:t>-</a:t>
            </a:r>
            <a:r>
              <a:rPr lang="en-US" sz="2400" b="1" dirty="0" smtClean="0">
                <a:solidFill>
                  <a:srgbClr val="FF0000"/>
                </a:solidFill>
              </a:rPr>
              <a:t>tracks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41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8379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799856" y="2996952"/>
            <a:ext cx="720080" cy="7200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Ромб 27"/>
          <p:cNvSpPr/>
          <p:nvPr/>
        </p:nvSpPr>
        <p:spPr>
          <a:xfrm rot="191390">
            <a:off x="4795901" y="2937860"/>
            <a:ext cx="162720" cy="118185"/>
          </a:xfrm>
          <a:prstGeom prst="diamond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Ромб 33"/>
          <p:cNvSpPr/>
          <p:nvPr/>
        </p:nvSpPr>
        <p:spPr>
          <a:xfrm rot="674956">
            <a:off x="5348187" y="3639206"/>
            <a:ext cx="162720" cy="118185"/>
          </a:xfrm>
          <a:prstGeom prst="diamond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7</a:t>
            </a:fld>
            <a:endParaRPr lang="sk-SK" sz="2400" dirty="0"/>
          </a:p>
        </p:txBody>
      </p:sp>
      <p:sp>
        <p:nvSpPr>
          <p:cNvPr id="6" name="Прямоугольник 5"/>
          <p:cNvSpPr/>
          <p:nvPr/>
        </p:nvSpPr>
        <p:spPr>
          <a:xfrm rot="19458886">
            <a:off x="-1024267" y="3178531"/>
            <a:ext cx="10963584" cy="54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Прямоугольник 38"/>
          <p:cNvSpPr/>
          <p:nvPr/>
        </p:nvSpPr>
        <p:spPr>
          <a:xfrm rot="20592173" flipV="1">
            <a:off x="-272203" y="3543375"/>
            <a:ext cx="12725611" cy="69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0" name="TextBox 39"/>
          <p:cNvSpPr txBox="1"/>
          <p:nvPr/>
        </p:nvSpPr>
        <p:spPr>
          <a:xfrm>
            <a:off x="4536874" y="3103254"/>
            <a:ext cx="500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χ</a:t>
            </a:r>
            <a:r>
              <a:rPr lang="en-US" sz="2400" baseline="300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2</a:t>
            </a:r>
            <a:endParaRPr lang="uk-UA" sz="2800" baseline="30000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037320" y="3249163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TextBox 43"/>
          <p:cNvSpPr txBox="1"/>
          <p:nvPr/>
        </p:nvSpPr>
        <p:spPr>
          <a:xfrm>
            <a:off x="323236" y="836712"/>
            <a:ext cx="58028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Search for vertices by </a:t>
            </a:r>
            <a:r>
              <a:rPr lang="en-US" sz="2400" b="1" dirty="0" smtClean="0"/>
              <a:t>pairs of tracks:</a:t>
            </a:r>
          </a:p>
          <a:p>
            <a:r>
              <a:rPr lang="en-US" sz="2400" dirty="0"/>
              <a:t>We look for the distance between each two </a:t>
            </a:r>
            <a:endParaRPr lang="en-US" sz="2400" dirty="0" smtClean="0"/>
          </a:p>
          <a:p>
            <a:r>
              <a:rPr lang="en-US" sz="2400" b="1" dirty="0" smtClean="0">
                <a:solidFill>
                  <a:schemeClr val="accent2"/>
                </a:solidFill>
              </a:rPr>
              <a:t>tracks</a:t>
            </a:r>
            <a:r>
              <a:rPr lang="en-US" sz="2400" dirty="0" smtClean="0"/>
              <a:t> </a:t>
            </a:r>
            <a:r>
              <a:rPr lang="en-US" sz="2400" dirty="0"/>
              <a:t>in the event and if they are close </a:t>
            </a:r>
            <a:endParaRPr lang="en-US" sz="2400" dirty="0" smtClean="0"/>
          </a:p>
          <a:p>
            <a:r>
              <a:rPr lang="en-US" sz="2400" dirty="0" smtClean="0"/>
              <a:t>enough </a:t>
            </a:r>
            <a:r>
              <a:rPr lang="en-US" sz="2400" dirty="0"/>
              <a:t>according to the </a:t>
            </a:r>
            <a:r>
              <a:rPr lang="el-GR" sz="2400" b="1" dirty="0">
                <a:solidFill>
                  <a:srgbClr val="FF0000"/>
                </a:solidFill>
              </a:rPr>
              <a:t>χ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</a:t>
            </a:r>
            <a:r>
              <a:rPr lang="en-US" sz="2400" dirty="0"/>
              <a:t>criterion, </a:t>
            </a:r>
            <a:endParaRPr lang="en-US" sz="2400" dirty="0" smtClean="0"/>
          </a:p>
          <a:p>
            <a:r>
              <a:rPr lang="en-US" sz="2400" dirty="0" smtClean="0"/>
              <a:t>we </a:t>
            </a:r>
            <a:r>
              <a:rPr lang="en-US" sz="2400" dirty="0"/>
              <a:t>determine the </a:t>
            </a:r>
            <a:r>
              <a:rPr lang="en-US" sz="2400" b="1" dirty="0" smtClean="0">
                <a:solidFill>
                  <a:schemeClr val="accent5"/>
                </a:solidFill>
              </a:rPr>
              <a:t>Seed Vertex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11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138098" y="3626474"/>
            <a:ext cx="36436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Parameters of Seed Vertex: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X, Y, Z coordinate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Chi2 = </a:t>
            </a:r>
            <a:r>
              <a:rPr lang="el-GR" sz="2400" b="1" dirty="0" smtClean="0"/>
              <a:t>χ2</a:t>
            </a: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nTracks =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Covariance Matrix</a:t>
            </a:r>
            <a:endParaRPr lang="uk-UA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188065" y="2988710"/>
            <a:ext cx="131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  <a:t>Seed Vertex</a:t>
            </a:r>
            <a:endParaRPr lang="uk-UA" dirty="0">
              <a:ln>
                <a:solidFill>
                  <a:schemeClr val="accent5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15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6456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8</a:t>
            </a:fld>
            <a:endParaRPr lang="sk-SK" sz="24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165759" y="3374009"/>
            <a:ext cx="136677" cy="4383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 rot="17620114">
            <a:off x="2942773" y="2373552"/>
            <a:ext cx="4146213" cy="69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 rot="21385526">
            <a:off x="-15090" y="3755184"/>
            <a:ext cx="12217118" cy="59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угольник 12"/>
          <p:cNvSpPr/>
          <p:nvPr/>
        </p:nvSpPr>
        <p:spPr>
          <a:xfrm rot="1785285">
            <a:off x="-761173" y="3519797"/>
            <a:ext cx="11431597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угольник 13"/>
          <p:cNvSpPr/>
          <p:nvPr/>
        </p:nvSpPr>
        <p:spPr>
          <a:xfrm rot="18540997">
            <a:off x="4060168" y="3186556"/>
            <a:ext cx="8155860" cy="54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/>
          <p:cNvSpPr/>
          <p:nvPr/>
        </p:nvSpPr>
        <p:spPr>
          <a:xfrm rot="321906">
            <a:off x="-27120" y="2880247"/>
            <a:ext cx="1224630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угольник 15"/>
          <p:cNvSpPr/>
          <p:nvPr/>
        </p:nvSpPr>
        <p:spPr>
          <a:xfrm rot="16425306">
            <a:off x="2794842" y="3415952"/>
            <a:ext cx="593594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703421" y="3145570"/>
            <a:ext cx="392030" cy="1984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166259" y="2857246"/>
            <a:ext cx="140826" cy="4145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188065" y="2988710"/>
            <a:ext cx="131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  <a:t>Seed Vertex</a:t>
            </a:r>
            <a:endParaRPr lang="uk-UA" dirty="0">
              <a:ln>
                <a:solidFill>
                  <a:schemeClr val="accent5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5360" y="4293096"/>
            <a:ext cx="4901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Add other tracks </a:t>
            </a:r>
            <a:r>
              <a:rPr lang="en-US" sz="2400" b="1" dirty="0" smtClean="0"/>
              <a:t>to vertex:</a:t>
            </a:r>
          </a:p>
          <a:p>
            <a:r>
              <a:rPr lang="en-US" sz="2400" dirty="0"/>
              <a:t>Check if there are other </a:t>
            </a:r>
            <a:r>
              <a:rPr lang="en-US" sz="2400" b="1" dirty="0">
                <a:solidFill>
                  <a:schemeClr val="accent2"/>
                </a:solidFill>
              </a:rPr>
              <a:t>tracks</a:t>
            </a:r>
            <a:r>
              <a:rPr lang="en-US" sz="2400" dirty="0"/>
              <a:t> that belong to the </a:t>
            </a:r>
            <a:r>
              <a:rPr lang="en-US" sz="2400" b="1" dirty="0" smtClean="0">
                <a:solidFill>
                  <a:schemeClr val="accent5"/>
                </a:solidFill>
              </a:rPr>
              <a:t>Seed Vertex </a:t>
            </a:r>
            <a:r>
              <a:rPr lang="en-US" sz="2400" dirty="0"/>
              <a:t>by calculating the distance between </a:t>
            </a:r>
            <a:r>
              <a:rPr lang="en-US" sz="2400" dirty="0" smtClean="0"/>
              <a:t>them and </a:t>
            </a:r>
            <a:r>
              <a:rPr lang="el-GR" sz="2400" b="1" dirty="0">
                <a:solidFill>
                  <a:srgbClr val="FF0000"/>
                </a:solidFill>
              </a:rPr>
              <a:t>χ</a:t>
            </a:r>
            <a:r>
              <a:rPr lang="en-US" sz="2400" b="1" baseline="30000" dirty="0">
                <a:solidFill>
                  <a:srgbClr val="FF0000"/>
                </a:solidFill>
              </a:rPr>
              <a:t>2</a:t>
            </a:r>
            <a:endParaRPr lang="uk-UA" sz="24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5131042" y="3344048"/>
            <a:ext cx="63177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5176151" y="3375132"/>
            <a:ext cx="1800200" cy="125449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4972041" y="3307274"/>
            <a:ext cx="216024" cy="2140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5037320" y="3249163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138098" y="3626474"/>
            <a:ext cx="3643626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Parameters of Seed Vertex: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X, Y, Z coordinate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Chi2 = </a:t>
            </a:r>
            <a:r>
              <a:rPr lang="el-GR" sz="2400" b="1" dirty="0" smtClean="0">
                <a:solidFill>
                  <a:srgbClr val="FF7C80"/>
                </a:solidFill>
              </a:rPr>
              <a:t>Σ</a:t>
            </a:r>
            <a:r>
              <a:rPr lang="en-US" sz="2400" b="1" dirty="0" smtClean="0">
                <a:solidFill>
                  <a:srgbClr val="FF7C80"/>
                </a:solidFill>
              </a:rPr>
              <a:t> w*</a:t>
            </a:r>
            <a:r>
              <a:rPr lang="el-GR" sz="2400" b="1" dirty="0" smtClean="0">
                <a:solidFill>
                  <a:srgbClr val="FF7C80"/>
                </a:solidFill>
              </a:rPr>
              <a:t>χ</a:t>
            </a:r>
            <a:r>
              <a:rPr lang="el-GR" sz="2400" b="1" baseline="30000" dirty="0" smtClean="0">
                <a:solidFill>
                  <a:srgbClr val="FF7C80"/>
                </a:solidFill>
              </a:rPr>
              <a:t>2</a:t>
            </a:r>
            <a:endParaRPr lang="en-US" sz="2400" b="1" baseline="30000" dirty="0" smtClean="0">
              <a:solidFill>
                <a:srgbClr val="FF7C8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nTracks = 2 + nNew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Covariance Matrix</a:t>
            </a:r>
            <a:endParaRPr lang="uk-UA" sz="2400" b="1" dirty="0">
              <a:solidFill>
                <a:srgbClr val="FF7C8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07670" y="3861965"/>
            <a:ext cx="500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χ</a:t>
            </a:r>
            <a:r>
              <a:rPr lang="en-US" sz="2400" baseline="300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2</a:t>
            </a:r>
            <a:endParaRPr lang="uk-UA" sz="2800" baseline="30000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22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01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81C4E-0AC4-4A27-83F7-31372A8F1C00}" type="slidenum">
              <a:rPr lang="sk-SK" sz="2400" smtClean="0"/>
              <a:t>9</a:t>
            </a:fld>
            <a:endParaRPr lang="sk-SK" sz="2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672204" y="3368709"/>
            <a:ext cx="471062" cy="14461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5153424" y="3339053"/>
            <a:ext cx="2086428" cy="40316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104112" y="3629033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4619836" y="2509563"/>
            <a:ext cx="556946" cy="8636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4511408" y="2420888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5200788" y="3383135"/>
            <a:ext cx="2220282" cy="66439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5163794" y="1756498"/>
            <a:ext cx="3960440" cy="16242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2468351" y="3349114"/>
            <a:ext cx="2691545" cy="15087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2711254" y="3321126"/>
            <a:ext cx="2452540" cy="11723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2404150" y="3356992"/>
            <a:ext cx="2772632" cy="8644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5037320" y="3249163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Овал 20"/>
          <p:cNvSpPr/>
          <p:nvPr/>
        </p:nvSpPr>
        <p:spPr>
          <a:xfrm>
            <a:off x="4580845" y="3432807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Овал 37"/>
          <p:cNvSpPr/>
          <p:nvPr/>
        </p:nvSpPr>
        <p:spPr>
          <a:xfrm>
            <a:off x="2602780" y="4348008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Овал 43"/>
          <p:cNvSpPr/>
          <p:nvPr/>
        </p:nvSpPr>
        <p:spPr>
          <a:xfrm>
            <a:off x="2357628" y="4736622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Овал 36"/>
          <p:cNvSpPr/>
          <p:nvPr/>
        </p:nvSpPr>
        <p:spPr>
          <a:xfrm>
            <a:off x="2279576" y="4152906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Овал 35"/>
          <p:cNvSpPr/>
          <p:nvPr/>
        </p:nvSpPr>
        <p:spPr>
          <a:xfrm>
            <a:off x="7349264" y="3933056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TextBox 41"/>
          <p:cNvSpPr txBox="1"/>
          <p:nvPr/>
        </p:nvSpPr>
        <p:spPr>
          <a:xfrm>
            <a:off x="5290322" y="3064497"/>
            <a:ext cx="131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rPr>
              <a:t>Seed Vertex</a:t>
            </a:r>
            <a:endParaRPr lang="uk-UA" dirty="0">
              <a:ln>
                <a:solidFill>
                  <a:schemeClr val="accent5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24" name="Прямоугольник 11">
            <a:extLst>
              <a:ext uri="{FF2B5EF4-FFF2-40B4-BE49-F238E27FC236}">
                <a16:creationId xmlns="" xmlns:a16="http://schemas.microsoft.com/office/drawing/2014/main" id="{264C30A7-1CA1-4A68-8DB6-D64A1991FBE2}"/>
              </a:ext>
            </a:extLst>
          </p:cNvPr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Generic vertex finder </a:t>
            </a:r>
            <a:r>
              <a:rPr lang="en-US" sz="3200" b="1" dirty="0" smtClean="0"/>
              <a:t>algorithm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38098" y="3626474"/>
            <a:ext cx="36436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Parameters of</a:t>
            </a:r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/>
              <a:t>Seed Vertex</a:t>
            </a:r>
            <a:r>
              <a:rPr lang="en-US" sz="2400" b="1" dirty="0" smtClean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X, Y, Z coordinate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Chi2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nTracks = nV</a:t>
            </a:r>
            <a:r>
              <a:rPr lang="en-US" sz="2400" b="1" baseline="-25000" dirty="0" smtClean="0">
                <a:solidFill>
                  <a:srgbClr val="FF7C80"/>
                </a:solidFill>
              </a:rPr>
              <a:t>1</a:t>
            </a:r>
            <a:r>
              <a:rPr lang="en-US" sz="2400" b="1" dirty="0" smtClean="0">
                <a:solidFill>
                  <a:srgbClr val="FF7C80"/>
                </a:solidFill>
              </a:rPr>
              <a:t>+nV</a:t>
            </a:r>
            <a:r>
              <a:rPr lang="en-US" sz="2400" b="1" baseline="-25000" dirty="0" smtClean="0">
                <a:solidFill>
                  <a:srgbClr val="FF7C80"/>
                </a:solidFill>
              </a:rPr>
              <a:t>2</a:t>
            </a:r>
            <a:r>
              <a:rPr lang="en-US" sz="2400" b="1" dirty="0" smtClean="0">
                <a:solidFill>
                  <a:srgbClr val="FF7C80"/>
                </a:solidFill>
              </a:rPr>
              <a:t>+…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7C80"/>
                </a:solidFill>
              </a:rPr>
              <a:t>Covariance Matrix</a:t>
            </a:r>
            <a:endParaRPr lang="uk-UA" sz="2400" b="1" dirty="0">
              <a:solidFill>
                <a:srgbClr val="FF7C8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37074" y="2045415"/>
            <a:ext cx="500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χ</a:t>
            </a:r>
            <a:r>
              <a:rPr lang="en-US" sz="2400" baseline="300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2</a:t>
            </a:r>
            <a:endParaRPr lang="uk-UA" sz="2800" baseline="30000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8976320" y="1667709"/>
            <a:ext cx="245152" cy="21565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58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8" name="TextBox 47"/>
          <p:cNvSpPr txBox="1"/>
          <p:nvPr/>
        </p:nvSpPr>
        <p:spPr>
          <a:xfrm>
            <a:off x="666023" y="692696"/>
            <a:ext cx="53503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Merge </a:t>
            </a:r>
            <a:r>
              <a:rPr lang="en-US" sz="2400" b="1" dirty="0" smtClean="0"/>
              <a:t>vertices</a:t>
            </a:r>
            <a:r>
              <a:rPr lang="uk-UA" sz="2400" b="1" dirty="0" smtClean="0"/>
              <a:t>:</a:t>
            </a:r>
          </a:p>
          <a:p>
            <a:r>
              <a:rPr lang="en-US" sz="2400" dirty="0"/>
              <a:t>If </a:t>
            </a:r>
            <a:r>
              <a:rPr lang="en-US" sz="2400" b="1" dirty="0">
                <a:solidFill>
                  <a:schemeClr val="accent5"/>
                </a:solidFill>
              </a:rPr>
              <a:t>two vertices </a:t>
            </a:r>
            <a:r>
              <a:rPr lang="en-US" sz="2400" dirty="0"/>
              <a:t>are close enough to each </a:t>
            </a:r>
            <a:endParaRPr lang="uk-UA" sz="2400" dirty="0" smtClean="0"/>
          </a:p>
          <a:p>
            <a:r>
              <a:rPr lang="en-US" sz="2400" dirty="0" smtClean="0"/>
              <a:t>other</a:t>
            </a:r>
            <a:r>
              <a:rPr lang="en-US" sz="2400" dirty="0"/>
              <a:t>, they can be treated as </a:t>
            </a:r>
            <a:r>
              <a:rPr lang="en-US" sz="2400" b="1" dirty="0">
                <a:solidFill>
                  <a:schemeClr val="accent5"/>
                </a:solidFill>
              </a:rPr>
              <a:t>one vertex</a:t>
            </a:r>
            <a:r>
              <a:rPr lang="en-US" sz="2400" dirty="0"/>
              <a:t>.</a:t>
            </a:r>
            <a:endParaRPr lang="uk-UA" sz="2400" dirty="0"/>
          </a:p>
        </p:txBody>
      </p:sp>
      <p:sp>
        <p:nvSpPr>
          <p:cNvPr id="26" name="Дата 2"/>
          <p:cNvSpPr>
            <a:spLocks noGrp="1"/>
          </p:cNvSpPr>
          <p:nvPr>
            <p:ph type="dt" sz="half" idx="10"/>
          </p:nvPr>
        </p:nvSpPr>
        <p:spPr>
          <a:xfrm>
            <a:off x="119336" y="6459785"/>
            <a:ext cx="5976664" cy="365125"/>
          </a:xfrm>
        </p:spPr>
        <p:txBody>
          <a:bodyPr/>
          <a:lstStyle/>
          <a:p>
            <a:r>
              <a:rPr lang="uk-UA" smtClean="0"/>
              <a:t>29.10.2025, IRIS-HEP Fellows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624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lnDef>
      <a:spPr>
        <a:ln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32344</TotalTime>
  <Words>1004</Words>
  <Application>Microsoft Office PowerPoint</Application>
  <PresentationFormat>Произвольный</PresentationFormat>
  <Paragraphs>246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HDOfficeLightV0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Macko, Miroslav</dc:creator>
  <cp:lastModifiedBy>Dell</cp:lastModifiedBy>
  <cp:revision>1903</cp:revision>
  <cp:lastPrinted>2017-11-06T13:37:43Z</cp:lastPrinted>
  <dcterms:created xsi:type="dcterms:W3CDTF">2016-11-21T10:09:07Z</dcterms:created>
  <dcterms:modified xsi:type="dcterms:W3CDTF">2025-10-30T16:40:19Z</dcterms:modified>
</cp:coreProperties>
</file>