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8" r:id="rId2"/>
    <p:sldId id="491" r:id="rId3"/>
    <p:sldId id="492" r:id="rId4"/>
    <p:sldId id="493" r:id="rId5"/>
    <p:sldId id="510" r:id="rId6"/>
    <p:sldId id="501" r:id="rId7"/>
    <p:sldId id="494" r:id="rId8"/>
    <p:sldId id="509" r:id="rId9"/>
    <p:sldId id="511" r:id="rId10"/>
    <p:sldId id="502" r:id="rId11"/>
    <p:sldId id="507" r:id="rId12"/>
    <p:sldId id="503" r:id="rId13"/>
    <p:sldId id="504" r:id="rId14"/>
    <p:sldId id="506" r:id="rId15"/>
    <p:sldId id="508" r:id="rId16"/>
    <p:sldId id="512" r:id="rId17"/>
    <p:sldId id="495" r:id="rId18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206EA57C-638F-4EEB-85FA-42A8FAD6C3D4}">
          <p14:sldIdLst>
            <p14:sldId id="258"/>
            <p14:sldId id="491"/>
            <p14:sldId id="492"/>
            <p14:sldId id="493"/>
            <p14:sldId id="510"/>
            <p14:sldId id="501"/>
            <p14:sldId id="494"/>
            <p14:sldId id="509"/>
            <p14:sldId id="511"/>
            <p14:sldId id="502"/>
            <p14:sldId id="507"/>
            <p14:sldId id="503"/>
            <p14:sldId id="504"/>
            <p14:sldId id="506"/>
            <p14:sldId id="508"/>
            <p14:sldId id="512"/>
            <p14:sldId id="4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2"/>
    <a:srgbClr val="CC3399"/>
    <a:srgbClr val="FF9900"/>
    <a:srgbClr val="F9F92B"/>
    <a:srgbClr val="005555"/>
    <a:srgbClr val="FF00FF"/>
    <a:srgbClr val="29485D"/>
    <a:srgbClr val="FF33CC"/>
    <a:srgbClr val="006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5875" autoAdjust="0"/>
  </p:normalViewPr>
  <p:slideViewPr>
    <p:cSldViewPr snapToGrid="0" snapToObjects="1" showGuides="1">
      <p:cViewPr varScale="1">
        <p:scale>
          <a:sx n="152" d="100"/>
          <a:sy n="152" d="100"/>
        </p:scale>
        <p:origin x="570" y="144"/>
      </p:cViewPr>
      <p:guideLst>
        <p:guide orient="horz" pos="4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528"/>
    </p:cViewPr>
  </p:sorterViewPr>
  <p:notesViewPr>
    <p:cSldViewPr snapToGrid="0" snapToObjects="1">
      <p:cViewPr varScale="1">
        <p:scale>
          <a:sx n="99" d="100"/>
          <a:sy n="99" d="100"/>
        </p:scale>
        <p:origin x="253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2B36E-8DF3-40FB-A86F-0CDEABF16D13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7AEE6-5A71-4E5F-89B4-382C2E000A7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16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80376-9849-0641-980F-B64B5DF60C01}" type="datetimeFigureOut">
              <a:rPr lang="de-DE" smtClean="0"/>
              <a:t>22.10.2025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F2F47-17B9-B440-9B67-93B9C4BEB0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962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.emf"/><Relationship Id="rId2" Type="http://schemas.openxmlformats.org/officeDocument/2006/relationships/tags" Target="../tags/tag24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1.png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6" name="Rechteck 5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4699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E053EA-A9E0-4FC3-87BC-5CADB14D4D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11480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36F15A-9D0F-40C1-A205-2471F1ECE4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10296524" cy="4310912"/>
          </a:xfrm>
        </p:spPr>
        <p:txBody>
          <a:bodyPr numCol="1" spcCol="540000"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8pPr>
              <a:defRPr spc="120" baseline="0"/>
            </a:lvl8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207ED94-DB68-4986-A95E-F302E26D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429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Felder (Text/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434D6FFE-C346-403E-A982-395E540810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587792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5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FC65B91-E784-4354-A701-802A4C59DD9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48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4263" y="2097088"/>
            <a:ext cx="48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46C3F50-3D7B-4965-BBCA-896067A4C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470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5059122B-6621-47D1-A7DC-B86D3C66D4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47012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8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12B497B3-7BCD-436C-BE19-C4ED853A13E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10296524" cy="4310912"/>
          </a:xfrm>
        </p:spPr>
        <p:txBody>
          <a:bodyPr numCol="2" spcCol="540000"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7FD22FE-B954-4E59-AD32-7DA12A787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336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elder (Text/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D73405DF-DDE4-4B3F-BD48-FC67B9175B2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1805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3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EEA7A5B-CC69-48D1-B35F-8500863105EE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30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566001" y="2097088"/>
            <a:ext cx="30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1F02B2B-2724-554D-82D3-E93B5519A1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4263" y="2097088"/>
            <a:ext cx="30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23DF60E-5BB4-4358-9ED3-0B06131E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934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DC182B74-8C6D-4413-AFAC-24A2B937F29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082856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6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3D9F2C3B-65EA-4BDE-A2B5-D40F165DF28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10296524" cy="4310912"/>
          </a:xfrm>
        </p:spPr>
        <p:txBody>
          <a:bodyPr numCol="3" spcCol="360000"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30F1A20-A4A7-4C1A-8E8E-5AC976BCE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9565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Felder (Text/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F8CA7A7F-18CF-42AB-93B5-CE02169C754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94193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1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2EA2FB6F-4CCF-4483-B0FF-497BECC7F5B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234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599914" y="2097088"/>
            <a:ext cx="234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1F02B2B-2724-554D-82D3-E93B5519A1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904263" y="2097088"/>
            <a:ext cx="234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8pPr>
              <a:spcBef>
                <a:spcPts val="525"/>
              </a:spcBef>
              <a:spcAft>
                <a:spcPts val="0"/>
              </a:spcAft>
              <a:defRPr/>
            </a:lvl8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7FE177-075A-6045-8624-77FF676D6047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52089" y="2097088"/>
            <a:ext cx="234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4F9EBB6B-48B6-455B-A218-EB6DFA7CB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625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F29E846F-D6EF-4F38-BEA1-DD2E6EE76E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03951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4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ECDDCE0-6FB0-4AE2-A021-2B9544EF1C5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10296524" cy="4310912"/>
          </a:xfrm>
        </p:spPr>
        <p:txBody>
          <a:bodyPr numCol="4" spcCol="288000"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8pPr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defRPr/>
            </a:lvl8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50071A1-8A74-45B2-A989-D27068F99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827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FDE2241-1AF0-49A8-922F-CB987C6D8A0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41906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8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F111491F-25C0-47A3-B8C8-CF423E9D18A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7739" y="2097088"/>
            <a:ext cx="30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2163" y="2097088"/>
            <a:ext cx="66421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455E15A-CF7F-4A54-BC65-334E16D1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4644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EA1D4A37-1331-435B-A211-7068997FD9A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05664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2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7193015A-FC55-4B7E-8DBE-5DF6AAB16C8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07170" y="2097088"/>
            <a:ext cx="3037093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7739" y="2097088"/>
            <a:ext cx="6660000" cy="4310912"/>
          </a:xfrm>
        </p:spPr>
        <p:txBody>
          <a:bodyPr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298DB1A-2FBE-4B43-929F-D8A944C8D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7567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blipFill dpi="0" rotWithShape="1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55F05C30-C7CF-4BED-ACA7-6138A5FB09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65917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3" name="think-cell Folie" r:id="rId6" imgW="384" imgH="385" progId="TCLayout.ActiveDocument.1">
                  <p:embed/>
                </p:oleObj>
              </mc:Choice>
              <mc:Fallback>
                <p:oleObj name="think-cell Folie" r:id="rId6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71A1027B-D4DE-4331-AC66-77D3E8B8412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150"/>
              </a:spcBef>
              <a:tabLst>
                <a:tab pos="180000" algn="l"/>
                <a:tab pos="360000" algn="l"/>
                <a:tab pos="576000" algn="l"/>
              </a:tabLst>
              <a:defRPr/>
            </a:lvl1pPr>
            <a:lvl2pPr>
              <a:tabLst>
                <a:tab pos="180000" algn="l"/>
                <a:tab pos="360000" algn="l"/>
                <a:tab pos="576000" algn="l"/>
              </a:tabLst>
              <a:defRPr kern="600" spc="40" baseline="0"/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 b="1" kern="600" spc="40" baseline="0">
                <a:solidFill>
                  <a:schemeClr val="tx2"/>
                </a:solidFill>
              </a:defRPr>
            </a:lvl4pPr>
            <a:lvl5pPr>
              <a:lnSpc>
                <a:spcPts val="2300"/>
              </a:lnSpc>
              <a:defRPr kern="600" spc="40" baseline="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0A92407-1187-4BC7-9440-8FB582935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6711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dunkelgrü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5" name="Rechteck 4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7759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nur Text ohne 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47739" y="692150"/>
            <a:ext cx="10296524" cy="5715850"/>
          </a:xfrm>
        </p:spPr>
        <p:txBody>
          <a:bodyPr numCol="1" spcCol="540000"/>
          <a:lstStyle>
            <a:lvl1pPr marL="0" indent="0">
              <a:buFont typeface="Arial" panose="020B0604020202020204" pitchFamily="34" charset="0"/>
              <a:buNone/>
              <a:defRPr/>
            </a:lvl1pPr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5pPr marL="354013" indent="-1762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FOLIE OHNE TITEL (Ausnahme)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 err="1"/>
              <a:t>Sixt</a:t>
            </a:r>
            <a:r>
              <a:rPr lang="en-US" dirty="0"/>
              <a:t>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4973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67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E053EA-A9E0-4FC3-87BC-5CADB14D4D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8750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59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E3E053EA-A9E0-4FC3-87BC-5CADB14D4D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36F15A-9D0F-40C1-A205-2471F1ECE4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207ED94-DB68-4986-A95E-F302E26D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3634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apiteltrenner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998" y="2988000"/>
            <a:ext cx="10717200" cy="3600000"/>
          </a:xfrm>
          <a:prstGeom prst="rect">
            <a:avLst/>
          </a:prstGeom>
        </p:spPr>
        <p:txBody>
          <a:bodyPr anchor="t" anchorCtr="0"/>
          <a:lstStyle>
            <a:lvl1pPr>
              <a:defRPr sz="2300" spc="23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8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grü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5" name="Rechteck 4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3547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hellblau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5" name="Rechteck 4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329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grau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6" name="Rechteck 5"/>
          <p:cNvSpPr/>
          <p:nvPr userDrawn="1"/>
        </p:nvSpPr>
        <p:spPr>
          <a:xfrm>
            <a:off x="7866434" y="499354"/>
            <a:ext cx="3800272" cy="118029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1402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 + grü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7892374" y="538264"/>
            <a:ext cx="4105073" cy="132296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12800" y="2235200"/>
            <a:ext cx="6089651" cy="2032000"/>
          </a:xfrm>
          <a:prstGeom prst="rect">
            <a:avLst/>
          </a:prstGeom>
          <a:solidFill>
            <a:schemeClr val="tx2"/>
          </a:solidFill>
        </p:spPr>
        <p:txBody>
          <a:bodyPr wrap="square" lIns="198000" tIns="158400" rIns="108000" bIns="108000" anchor="t" anchorCtr="0">
            <a:noAutofit/>
          </a:bodyPr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99225" y="5083175"/>
            <a:ext cx="4870449" cy="1219199"/>
          </a:xfrm>
          <a:solidFill>
            <a:schemeClr val="tx2"/>
          </a:solidFill>
        </p:spPr>
        <p:txBody>
          <a:bodyPr lIns="187200" tIns="158400" rIns="108000" bIns="172800"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4462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12" userDrawn="1">
          <p15:clr>
            <a:srgbClr val="FBAE40"/>
          </p15:clr>
        </p15:guide>
        <p15:guide id="2" orient="horz" pos="1408" userDrawn="1">
          <p15:clr>
            <a:srgbClr val="FBAE40"/>
          </p15:clr>
        </p15:guide>
        <p15:guide id="3" orient="horz" pos="1792" userDrawn="1">
          <p15:clr>
            <a:srgbClr val="FBAE40"/>
          </p15:clr>
        </p15:guide>
        <p15:guide id="4" orient="horz" pos="1918" userDrawn="1">
          <p15:clr>
            <a:srgbClr val="FBAE40"/>
          </p15:clr>
        </p15:guide>
        <p15:guide id="5" orient="horz" pos="2046" userDrawn="1">
          <p15:clr>
            <a:srgbClr val="FBAE40"/>
          </p15:clr>
        </p15:guide>
        <p15:guide id="6" orient="horz" pos="2176" userDrawn="1">
          <p15:clr>
            <a:srgbClr val="FBAE40"/>
          </p15:clr>
        </p15:guide>
        <p15:guide id="7" orient="horz" pos="2302" userDrawn="1">
          <p15:clr>
            <a:srgbClr val="FBAE40"/>
          </p15:clr>
        </p15:guide>
        <p15:guide id="8" orient="horz" pos="2432" userDrawn="1">
          <p15:clr>
            <a:srgbClr val="FBAE40"/>
          </p15:clr>
        </p15:guide>
        <p15:guide id="9" orient="horz" pos="2546" userDrawn="1">
          <p15:clr>
            <a:srgbClr val="FBAE40"/>
          </p15:clr>
        </p15:guide>
        <p15:guide id="10" orient="horz" pos="2688" userDrawn="1">
          <p15:clr>
            <a:srgbClr val="FBAE40"/>
          </p15:clr>
        </p15:guide>
        <p15:guide id="11" orient="horz" pos="2818" userDrawn="1">
          <p15:clr>
            <a:srgbClr val="FBAE40"/>
          </p15:clr>
        </p15:guide>
        <p15:guide id="12" orient="horz" pos="2944" userDrawn="1">
          <p15:clr>
            <a:srgbClr val="FBAE40"/>
          </p15:clr>
        </p15:guide>
        <p15:guide id="13" orient="horz" pos="3074" userDrawn="1">
          <p15:clr>
            <a:srgbClr val="FBAE40"/>
          </p15:clr>
        </p15:guide>
        <p15:guide id="14" orient="horz" pos="3202" userDrawn="1">
          <p15:clr>
            <a:srgbClr val="FBAE40"/>
          </p15:clr>
        </p15:guide>
        <p15:guide id="15" orient="horz" pos="3339" userDrawn="1">
          <p15:clr>
            <a:srgbClr val="FBAE40"/>
          </p15:clr>
        </p15:guide>
        <p15:guide id="16" orient="horz" pos="3456" userDrawn="1">
          <p15:clr>
            <a:srgbClr val="FBAE40"/>
          </p15:clr>
        </p15:guide>
        <p15:guide id="17" orient="horz" pos="3584" userDrawn="1">
          <p15:clr>
            <a:srgbClr val="FBAE40"/>
          </p15:clr>
        </p15:guide>
        <p15:guide id="18" orient="horz" pos="3710" userDrawn="1">
          <p15:clr>
            <a:srgbClr val="FBAE40"/>
          </p15:clr>
        </p15:guide>
        <p15:guide id="19" orient="horz" pos="3838" userDrawn="1">
          <p15:clr>
            <a:srgbClr val="FBAE40"/>
          </p15:clr>
        </p15:guide>
        <p15:guide id="20" orient="horz" pos="3970" userDrawn="1">
          <p15:clr>
            <a:srgbClr val="FBAE40"/>
          </p15:clr>
        </p15:guide>
        <p15:guide id="21" pos="7162" userDrawn="1">
          <p15:clr>
            <a:srgbClr val="FBAE40"/>
          </p15:clr>
        </p15:guide>
        <p15:guide id="22" pos="5626" userDrawn="1">
          <p15:clr>
            <a:srgbClr val="FBAE40"/>
          </p15:clr>
        </p15:guide>
        <p15:guide id="23" pos="5500" userDrawn="1">
          <p15:clr>
            <a:srgbClr val="FBAE40"/>
          </p15:clr>
        </p15:guide>
        <p15:guide id="24" pos="5372" userDrawn="1">
          <p15:clr>
            <a:srgbClr val="FBAE40"/>
          </p15:clr>
        </p15:guide>
        <p15:guide id="25" pos="5246" userDrawn="1">
          <p15:clr>
            <a:srgbClr val="FBAE40"/>
          </p15:clr>
        </p15:guide>
        <p15:guide id="26" pos="5116" userDrawn="1">
          <p15:clr>
            <a:srgbClr val="FBAE40"/>
          </p15:clr>
        </p15:guide>
        <p15:guide id="27" pos="4988" userDrawn="1">
          <p15:clr>
            <a:srgbClr val="FBAE40"/>
          </p15:clr>
        </p15:guide>
        <p15:guide id="28" pos="4860" userDrawn="1">
          <p15:clr>
            <a:srgbClr val="FBAE40"/>
          </p15:clr>
        </p15:guide>
        <p15:guide id="29" pos="4732" userDrawn="1">
          <p15:clr>
            <a:srgbClr val="FBAE40"/>
          </p15:clr>
        </p15:guide>
        <p15:guide id="30" pos="4602" userDrawn="1">
          <p15:clr>
            <a:srgbClr val="FBAE40"/>
          </p15:clr>
        </p15:guide>
        <p15:guide id="31" pos="4476" userDrawn="1">
          <p15:clr>
            <a:srgbClr val="FBAE40"/>
          </p15:clr>
        </p15:guide>
        <p15:guide id="32" pos="4348" userDrawn="1">
          <p15:clr>
            <a:srgbClr val="FBAE40"/>
          </p15:clr>
        </p15:guide>
        <p15:guide id="33" pos="4220" userDrawn="1">
          <p15:clr>
            <a:srgbClr val="FBAE40"/>
          </p15:clr>
        </p15:guide>
        <p15:guide id="34" pos="4094" userDrawn="1">
          <p15:clr>
            <a:srgbClr val="FBAE40"/>
          </p15:clr>
        </p15:guide>
        <p15:guide id="35" pos="3966" userDrawn="1">
          <p15:clr>
            <a:srgbClr val="FBAE40"/>
          </p15:clr>
        </p15:guide>
        <p15:guide id="36" pos="3838" userDrawn="1">
          <p15:clr>
            <a:srgbClr val="FBAE40"/>
          </p15:clr>
        </p15:guide>
        <p15:guide id="37" pos="3708" userDrawn="1">
          <p15:clr>
            <a:srgbClr val="FBAE40"/>
          </p15:clr>
        </p15:guide>
        <p15:guide id="38" pos="3580" userDrawn="1">
          <p15:clr>
            <a:srgbClr val="FBAE40"/>
          </p15:clr>
        </p15:guide>
        <p15:guide id="39" pos="3452" userDrawn="1">
          <p15:clr>
            <a:srgbClr val="FBAE40"/>
          </p15:clr>
        </p15:guide>
        <p15:guide id="40" pos="3324" userDrawn="1">
          <p15:clr>
            <a:srgbClr val="FBAE40"/>
          </p15:clr>
        </p15:guide>
        <p15:guide id="41" pos="3196" userDrawn="1">
          <p15:clr>
            <a:srgbClr val="FBAE40"/>
          </p15:clr>
        </p15:guide>
        <p15:guide id="42" pos="3068" userDrawn="1">
          <p15:clr>
            <a:srgbClr val="FBAE40"/>
          </p15:clr>
        </p15:guide>
        <p15:guide id="43" pos="2940" userDrawn="1">
          <p15:clr>
            <a:srgbClr val="FBAE40"/>
          </p15:clr>
        </p15:guide>
        <p15:guide id="44" pos="2812" userDrawn="1">
          <p15:clr>
            <a:srgbClr val="FBAE40"/>
          </p15:clr>
        </p15:guide>
        <p15:guide id="45" pos="2686" userDrawn="1">
          <p15:clr>
            <a:srgbClr val="FBAE40"/>
          </p15:clr>
        </p15:guide>
        <p15:guide id="46" pos="2556" userDrawn="1">
          <p15:clr>
            <a:srgbClr val="FBAE40"/>
          </p15:clr>
        </p15:guide>
        <p15:guide id="47" pos="2430" userDrawn="1">
          <p15:clr>
            <a:srgbClr val="FBAE40"/>
          </p15:clr>
        </p15:guide>
        <p15:guide id="48" pos="2302" userDrawn="1">
          <p15:clr>
            <a:srgbClr val="FBAE40"/>
          </p15:clr>
        </p15:guide>
        <p15:guide id="49" pos="217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farbig + blau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812800" y="2235200"/>
            <a:ext cx="6089651" cy="2032000"/>
          </a:xfrm>
          <a:prstGeom prst="rect">
            <a:avLst/>
          </a:prstGeom>
          <a:solidFill>
            <a:srgbClr val="29485D"/>
          </a:solidFill>
        </p:spPr>
        <p:txBody>
          <a:bodyPr wrap="square" lIns="198000" tIns="158400" rIns="108000" bIns="108000" anchor="t" anchorCtr="0">
            <a:noAutofit/>
          </a:bodyPr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499225" y="5083175"/>
            <a:ext cx="4870449" cy="1219199"/>
          </a:xfrm>
          <a:solidFill>
            <a:srgbClr val="29485D"/>
          </a:solidFill>
        </p:spPr>
        <p:txBody>
          <a:bodyPr lIns="187200" tIns="158400" rIns="108000" bIns="172800" anchor="b" anchorCtr="0"/>
          <a:lstStyle>
            <a:lvl1pPr marL="0" indent="0" algn="l">
              <a:spcBef>
                <a:spcPts val="2300"/>
              </a:spcBef>
              <a:buNone/>
              <a:defRPr sz="1900" spc="190" baseline="0">
                <a:solidFill>
                  <a:schemeClr val="bg1"/>
                </a:solidFill>
              </a:defRPr>
            </a:lvl1pPr>
            <a:lvl2pPr marL="0" indent="252000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186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12">
          <p15:clr>
            <a:srgbClr val="FBAE40"/>
          </p15:clr>
        </p15:guide>
        <p15:guide id="2" orient="horz" pos="1408">
          <p15:clr>
            <a:srgbClr val="FBAE40"/>
          </p15:clr>
        </p15:guide>
        <p15:guide id="3" orient="horz" pos="1792">
          <p15:clr>
            <a:srgbClr val="FBAE40"/>
          </p15:clr>
        </p15:guide>
        <p15:guide id="4" orient="horz" pos="1918">
          <p15:clr>
            <a:srgbClr val="FBAE40"/>
          </p15:clr>
        </p15:guide>
        <p15:guide id="5" orient="horz" pos="2046">
          <p15:clr>
            <a:srgbClr val="FBAE40"/>
          </p15:clr>
        </p15:guide>
        <p15:guide id="6" orient="horz" pos="2176">
          <p15:clr>
            <a:srgbClr val="FBAE40"/>
          </p15:clr>
        </p15:guide>
        <p15:guide id="7" orient="horz" pos="2302">
          <p15:clr>
            <a:srgbClr val="FBAE40"/>
          </p15:clr>
        </p15:guide>
        <p15:guide id="8" orient="horz" pos="2432">
          <p15:clr>
            <a:srgbClr val="FBAE40"/>
          </p15:clr>
        </p15:guide>
        <p15:guide id="9" orient="horz" pos="2558">
          <p15:clr>
            <a:srgbClr val="FBAE40"/>
          </p15:clr>
        </p15:guide>
        <p15:guide id="10" orient="horz" pos="2688">
          <p15:clr>
            <a:srgbClr val="FBAE40"/>
          </p15:clr>
        </p15:guide>
        <p15:guide id="11" orient="horz" pos="2818">
          <p15:clr>
            <a:srgbClr val="FBAE40"/>
          </p15:clr>
        </p15:guide>
        <p15:guide id="12" orient="horz" pos="2944">
          <p15:clr>
            <a:srgbClr val="FBAE40"/>
          </p15:clr>
        </p15:guide>
        <p15:guide id="13" orient="horz" pos="3074">
          <p15:clr>
            <a:srgbClr val="FBAE40"/>
          </p15:clr>
        </p15:guide>
        <p15:guide id="14" orient="horz" pos="3202">
          <p15:clr>
            <a:srgbClr val="FBAE40"/>
          </p15:clr>
        </p15:guide>
        <p15:guide id="15" orient="horz" pos="3328">
          <p15:clr>
            <a:srgbClr val="FBAE40"/>
          </p15:clr>
        </p15:guide>
        <p15:guide id="16" orient="horz" pos="3456">
          <p15:clr>
            <a:srgbClr val="FBAE40"/>
          </p15:clr>
        </p15:guide>
        <p15:guide id="17" orient="horz" pos="3584">
          <p15:clr>
            <a:srgbClr val="FBAE40"/>
          </p15:clr>
        </p15:guide>
        <p15:guide id="18" orient="horz" pos="3710">
          <p15:clr>
            <a:srgbClr val="FBAE40"/>
          </p15:clr>
        </p15:guide>
        <p15:guide id="19" orient="horz" pos="3838">
          <p15:clr>
            <a:srgbClr val="FBAE40"/>
          </p15:clr>
        </p15:guide>
        <p15:guide id="20" orient="horz" pos="3970">
          <p15:clr>
            <a:srgbClr val="FBAE40"/>
          </p15:clr>
        </p15:guide>
        <p15:guide id="21" pos="7162">
          <p15:clr>
            <a:srgbClr val="FBAE40"/>
          </p15:clr>
        </p15:guide>
        <p15:guide id="22" pos="5626">
          <p15:clr>
            <a:srgbClr val="FBAE40"/>
          </p15:clr>
        </p15:guide>
        <p15:guide id="23" pos="5500">
          <p15:clr>
            <a:srgbClr val="FBAE40"/>
          </p15:clr>
        </p15:guide>
        <p15:guide id="24" pos="5372">
          <p15:clr>
            <a:srgbClr val="FBAE40"/>
          </p15:clr>
        </p15:guide>
        <p15:guide id="25" pos="5246">
          <p15:clr>
            <a:srgbClr val="FBAE40"/>
          </p15:clr>
        </p15:guide>
        <p15:guide id="26" pos="5116">
          <p15:clr>
            <a:srgbClr val="FBAE40"/>
          </p15:clr>
        </p15:guide>
        <p15:guide id="27" pos="4988">
          <p15:clr>
            <a:srgbClr val="FBAE40"/>
          </p15:clr>
        </p15:guide>
        <p15:guide id="28" pos="4860">
          <p15:clr>
            <a:srgbClr val="FBAE40"/>
          </p15:clr>
        </p15:guide>
        <p15:guide id="29" pos="4732">
          <p15:clr>
            <a:srgbClr val="FBAE40"/>
          </p15:clr>
        </p15:guide>
        <p15:guide id="30" pos="4602">
          <p15:clr>
            <a:srgbClr val="FBAE40"/>
          </p15:clr>
        </p15:guide>
        <p15:guide id="31" pos="4476">
          <p15:clr>
            <a:srgbClr val="FBAE40"/>
          </p15:clr>
        </p15:guide>
        <p15:guide id="32" pos="4348">
          <p15:clr>
            <a:srgbClr val="FBAE40"/>
          </p15:clr>
        </p15:guide>
        <p15:guide id="33" pos="4220">
          <p15:clr>
            <a:srgbClr val="FBAE40"/>
          </p15:clr>
        </p15:guide>
        <p15:guide id="34" pos="4094">
          <p15:clr>
            <a:srgbClr val="FBAE40"/>
          </p15:clr>
        </p15:guide>
        <p15:guide id="35" pos="3966">
          <p15:clr>
            <a:srgbClr val="FBAE40"/>
          </p15:clr>
        </p15:guide>
        <p15:guide id="36" pos="3838">
          <p15:clr>
            <a:srgbClr val="FBAE40"/>
          </p15:clr>
        </p15:guide>
        <p15:guide id="37" pos="3708">
          <p15:clr>
            <a:srgbClr val="FBAE40"/>
          </p15:clr>
        </p15:guide>
        <p15:guide id="38" pos="3580">
          <p15:clr>
            <a:srgbClr val="FBAE40"/>
          </p15:clr>
        </p15:guide>
        <p15:guide id="39" pos="3452">
          <p15:clr>
            <a:srgbClr val="FBAE40"/>
          </p15:clr>
        </p15:guide>
        <p15:guide id="40" pos="3324">
          <p15:clr>
            <a:srgbClr val="FBAE40"/>
          </p15:clr>
        </p15:guide>
        <p15:guide id="41" pos="3196">
          <p15:clr>
            <a:srgbClr val="FBAE40"/>
          </p15:clr>
        </p15:guide>
        <p15:guide id="42" pos="3068">
          <p15:clr>
            <a:srgbClr val="FBAE40"/>
          </p15:clr>
        </p15:guide>
        <p15:guide id="43" pos="2940">
          <p15:clr>
            <a:srgbClr val="FBAE40"/>
          </p15:clr>
        </p15:guide>
        <p15:guide id="44" pos="2812">
          <p15:clr>
            <a:srgbClr val="FBAE40"/>
          </p15:clr>
        </p15:guide>
        <p15:guide id="45" pos="2686">
          <p15:clr>
            <a:srgbClr val="FBAE40"/>
          </p15:clr>
        </p15:guide>
        <p15:guide id="46" pos="2556">
          <p15:clr>
            <a:srgbClr val="FBAE40"/>
          </p15:clr>
        </p15:guide>
        <p15:guide id="47" pos="2430">
          <p15:clr>
            <a:srgbClr val="FBAE40"/>
          </p15:clr>
        </p15:guide>
        <p15:guide id="48" pos="2302">
          <p15:clr>
            <a:srgbClr val="FBAE40"/>
          </p15:clr>
        </p15:guide>
        <p15:guide id="49" pos="217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mit Bild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7">
            <a:extLst>
              <a:ext uri="{FF2B5EF4-FFF2-40B4-BE49-F238E27FC236}">
                <a16:creationId xmlns:a16="http://schemas.microsoft.com/office/drawing/2014/main" id="{A71ADE3B-C90A-3546-B749-0ACBB53B7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6025" y="1831976"/>
            <a:ext cx="9747249" cy="44704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12800" y="1016000"/>
            <a:ext cx="3451225" cy="2232025"/>
          </a:xfrm>
          <a:prstGeom prst="rect">
            <a:avLst/>
          </a:prstGeom>
          <a:solidFill>
            <a:srgbClr val="29485D"/>
          </a:solidFill>
        </p:spPr>
        <p:txBody>
          <a:bodyPr wrap="square" lIns="198000" tIns="158400" rIns="108000" bIns="108000" anchor="t" anchorCtr="0">
            <a:noAutofit/>
          </a:bodyPr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Rechteck 4"/>
          <p:cNvSpPr/>
          <p:nvPr userDrawn="1"/>
        </p:nvSpPr>
        <p:spPr>
          <a:xfrm>
            <a:off x="8229599" y="557719"/>
            <a:ext cx="3391711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950" y="475488"/>
            <a:ext cx="4192594" cy="1192793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5787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60F433-92AC-4993-A4E4-F4A2A5A547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58331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340841A0-F483-42BB-B94E-8E965D6056F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150"/>
              </a:spcBef>
              <a:tabLst>
                <a:tab pos="180000" algn="l"/>
                <a:tab pos="360000" algn="l"/>
                <a:tab pos="576000" algn="l"/>
              </a:tabLst>
              <a:defRPr/>
            </a:lvl1pPr>
            <a:lvl2pPr>
              <a:tabLst>
                <a:tab pos="180000" algn="l"/>
                <a:tab pos="360000" algn="l"/>
                <a:tab pos="576000" algn="l"/>
              </a:tabLst>
              <a:defRPr kern="600" spc="40" baseline="0"/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 b="1" kern="600" spc="40" baseline="0">
                <a:solidFill>
                  <a:schemeClr val="tx2"/>
                </a:solidFill>
              </a:defRPr>
            </a:lvl4pPr>
            <a:lvl5pPr>
              <a:lnSpc>
                <a:spcPts val="2300"/>
              </a:lnSpc>
              <a:defRPr kern="600" spc="40" baseline="0"/>
            </a:lvl5pPr>
            <a:lvl7pPr>
              <a:defRPr/>
            </a:lvl7pPr>
            <a:lvl8pPr>
              <a:defRPr spc="120" baseline="0"/>
            </a:lvl8pPr>
            <a:lvl9pPr>
              <a:defRPr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D30B0A-E5C0-40E4-B75F-82DADA38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514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3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FBFD33-14B0-4B26-8D25-D9E05002D4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39495321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4" name="think-cell Folie" r:id="rId28" imgW="384" imgH="385" progId="TCLayout.ActiveDocument.1">
                  <p:embed/>
                </p:oleObj>
              </mc:Choice>
              <mc:Fallback>
                <p:oleObj name="think-cell Folie" r:id="rId28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658354E6-9E0E-44B9-83E8-1963A1EC88F1}"/>
              </a:ext>
            </a:extLst>
          </p:cNvPr>
          <p:cNvSpPr/>
          <p:nvPr userDrawn="1">
            <p:custDataLst>
              <p:tags r:id="rId2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3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7739" y="692149"/>
            <a:ext cx="10296524" cy="14049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Arial </a:t>
            </a:r>
            <a:r>
              <a:rPr lang="de-DE" dirty="0" err="1"/>
              <a:t>MPG_green_dark</a:t>
            </a:r>
            <a:r>
              <a:rPr lang="de-DE" dirty="0"/>
              <a:t>, 23 </a:t>
            </a:r>
            <a:r>
              <a:rPr lang="de-DE" dirty="0" err="1"/>
              <a:t>pt</a:t>
            </a:r>
            <a:r>
              <a:rPr lang="de-DE" dirty="0"/>
              <a:t>, ZAB 26 </a:t>
            </a:r>
            <a:r>
              <a:rPr lang="de-DE" dirty="0" err="1"/>
              <a:t>pt</a:t>
            </a:r>
            <a:r>
              <a:rPr lang="de-DE" dirty="0"/>
              <a:t>, gesperrt 1,4 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7739" y="2097087"/>
            <a:ext cx="10296524" cy="4319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de-DE" dirty="0"/>
              <a:t>Ebene 1: Headlines</a:t>
            </a:r>
          </a:p>
          <a:p>
            <a:pPr lvl="1"/>
            <a:r>
              <a:rPr lang="de-DE" dirty="0"/>
              <a:t>Ebene 2: Fließtext</a:t>
            </a:r>
          </a:p>
          <a:p>
            <a:pPr lvl="3"/>
            <a:r>
              <a:rPr lang="de-DE" dirty="0"/>
              <a:t>Ebene 3: Stichpunkte</a:t>
            </a:r>
          </a:p>
          <a:p>
            <a:pPr lvl="2"/>
            <a:r>
              <a:rPr lang="de-DE" dirty="0"/>
              <a:t>Ebene 4: Stichpunkte hervorgehoben</a:t>
            </a:r>
          </a:p>
          <a:p>
            <a:pPr lvl="4"/>
            <a:r>
              <a:rPr lang="de-DE" dirty="0"/>
              <a:t>Ebene 5: Stichpunkte eingerückt</a:t>
            </a:r>
          </a:p>
          <a:p>
            <a:pPr lvl="5"/>
            <a:r>
              <a:rPr lang="de-DE" dirty="0"/>
              <a:t>Ebene 6: Stichpunkte weiter eingerückt</a:t>
            </a:r>
          </a:p>
          <a:p>
            <a:pPr lvl="6"/>
            <a:r>
              <a:rPr lang="de-DE" dirty="0"/>
              <a:t>Ebene 7: Zusatzinfo</a:t>
            </a:r>
          </a:p>
          <a:p>
            <a:pPr lvl="7"/>
            <a:r>
              <a:rPr lang="de-DE" dirty="0"/>
              <a:t>Ebene 8: Bildunterschrift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7739" y="6453188"/>
            <a:ext cx="10296524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lvl1pPr algn="r">
              <a:defRPr sz="600" kern="600" cap="all" spc="9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9" t="2803" b="1184"/>
          <a:stretch/>
        </p:blipFill>
        <p:spPr>
          <a:xfrm>
            <a:off x="10448450" y="84700"/>
            <a:ext cx="1654485" cy="81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6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76" r:id="rId3"/>
    <p:sldLayoutId id="2147483674" r:id="rId4"/>
    <p:sldLayoutId id="2147483677" r:id="rId5"/>
    <p:sldLayoutId id="2147483678" r:id="rId6"/>
    <p:sldLayoutId id="2147483695" r:id="rId7"/>
    <p:sldLayoutId id="2147483697" r:id="rId8"/>
    <p:sldLayoutId id="2147483662" r:id="rId9"/>
    <p:sldLayoutId id="2147483669" r:id="rId10"/>
    <p:sldLayoutId id="2147483664" r:id="rId11"/>
    <p:sldLayoutId id="2147483668" r:id="rId12"/>
    <p:sldLayoutId id="2147483698" r:id="rId13"/>
    <p:sldLayoutId id="2147483671" r:id="rId14"/>
    <p:sldLayoutId id="2147483699" r:id="rId15"/>
    <p:sldLayoutId id="2147483692" r:id="rId16"/>
    <p:sldLayoutId id="2147483672" r:id="rId17"/>
    <p:sldLayoutId id="2147483673" r:id="rId18"/>
    <p:sldLayoutId id="2147483694" r:id="rId19"/>
    <p:sldLayoutId id="2147483696" r:id="rId20"/>
    <p:sldLayoutId id="2147483667" r:id="rId21"/>
    <p:sldLayoutId id="2147483700" r:id="rId22"/>
    <p:sldLayoutId id="2147483663" r:id="rId2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ts val="2600"/>
        </a:lnSpc>
        <a:spcBef>
          <a:spcPct val="0"/>
        </a:spcBef>
        <a:spcAft>
          <a:spcPts val="1800"/>
        </a:spcAft>
        <a:buNone/>
        <a:defRPr sz="2300" b="1" kern="600" cap="all" spc="14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ts val="23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600" b="1" i="0" kern="600" spc="4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300"/>
        </a:lnSpc>
        <a:spcBef>
          <a:spcPts val="1150"/>
        </a:spcBef>
        <a:spcAft>
          <a:spcPts val="0"/>
        </a:spcAft>
        <a:buFont typeface="Arial" panose="020B0604020202020204" pitchFamily="34" charset="0"/>
        <a:buNone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ts val="2300"/>
        </a:lnSpc>
        <a:spcBef>
          <a:spcPts val="1150"/>
        </a:spcBef>
        <a:buFont typeface="Arial" panose="020B0604020202020204" pitchFamily="34" charset="0"/>
        <a:buChar char="•"/>
        <a:defRPr sz="1600" b="1" kern="400" spc="40" baseline="0">
          <a:solidFill>
            <a:schemeClr val="tx2"/>
          </a:solidFill>
          <a:latin typeface="+mn-lt"/>
          <a:ea typeface="+mn-ea"/>
          <a:cs typeface="+mn-cs"/>
        </a:defRPr>
      </a:lvl3pPr>
      <a:lvl4pPr marL="179388" indent="-179388" algn="l" defTabSz="914400" rtl="0" eaLnBrk="1" latinLnBrk="0" hangingPunct="1">
        <a:lnSpc>
          <a:spcPts val="2300"/>
        </a:lnSpc>
        <a:spcBef>
          <a:spcPts val="1150"/>
        </a:spcBef>
        <a:buFont typeface="Arial" panose="020B0604020202020204" pitchFamily="34" charset="0"/>
        <a:buChar char="•"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357188" indent="-179388" algn="l" defTabSz="914400" rtl="0" eaLnBrk="1" latinLnBrk="0" hangingPunct="1">
        <a:lnSpc>
          <a:spcPts val="2300"/>
        </a:lnSpc>
        <a:spcBef>
          <a:spcPts val="525"/>
        </a:spcBef>
        <a:buFont typeface="Arial" panose="020B0604020202020204" pitchFamily="34" charset="0"/>
        <a:buChar char="•"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645750" indent="-285750" algn="l" defTabSz="914400" rtl="0" eaLnBrk="1" latinLnBrk="0" hangingPunct="1">
        <a:lnSpc>
          <a:spcPts val="2300"/>
        </a:lnSpc>
        <a:spcBef>
          <a:spcPts val="0"/>
        </a:spcBef>
        <a:spcAft>
          <a:spcPts val="0"/>
        </a:spcAft>
        <a:buClr>
          <a:schemeClr val="tx1"/>
        </a:buClr>
        <a:buSzPct val="110000"/>
        <a:buFont typeface="Symbol" panose="05050102010706020507" pitchFamily="18" charset="2"/>
        <a:buChar char=""/>
        <a:defRPr sz="1600" b="0" i="0" kern="600" spc="40" baseline="0">
          <a:solidFill>
            <a:schemeClr val="tx1"/>
          </a:solidFill>
          <a:latin typeface="+mn-lt"/>
          <a:ea typeface="+mn-ea"/>
          <a:cs typeface="+mn-cs"/>
        </a:defRPr>
      </a:lvl6pPr>
      <a:lvl7pPr marL="0" indent="215900" algn="l" defTabSz="914400" rtl="0" eaLnBrk="1" latinLnBrk="0" hangingPunct="1">
        <a:lnSpc>
          <a:spcPts val="2300"/>
        </a:lnSpc>
        <a:spcBef>
          <a:spcPts val="525"/>
        </a:spcBef>
        <a:spcAft>
          <a:spcPts val="0"/>
        </a:spcAft>
        <a:buClr>
          <a:schemeClr val="tx2"/>
        </a:buClr>
        <a:buFont typeface="Wingdings 3" panose="05040102010807070707" pitchFamily="18" charset="2"/>
        <a:buChar char=""/>
        <a:defRPr sz="1300" b="0" i="1" kern="600" spc="4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ts val="1100"/>
        </a:lnSpc>
        <a:spcBef>
          <a:spcPts val="525"/>
        </a:spcBef>
        <a:spcAft>
          <a:spcPts val="0"/>
        </a:spcAft>
        <a:buSzPct val="110000"/>
        <a:buFont typeface=".SF NS Symbols Regular"/>
        <a:buNone/>
        <a:defRPr sz="800" b="0" i="1" kern="600" spc="120" baseline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ts val="1100"/>
        </a:lnSpc>
        <a:spcBef>
          <a:spcPts val="525"/>
        </a:spcBef>
        <a:buFont typeface="Arial" panose="020B0604020202020204" pitchFamily="34" charset="0"/>
        <a:buNone/>
        <a:defRPr sz="800" b="0" i="1" kern="600" spc="120" baseline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97" userDrawn="1">
          <p15:clr>
            <a:srgbClr val="F26B43"/>
          </p15:clr>
        </p15:guide>
        <p15:guide id="2" orient="horz" pos="1321" userDrawn="1">
          <p15:clr>
            <a:srgbClr val="F26B43"/>
          </p15:clr>
        </p15:guide>
        <p15:guide id="3" pos="7083" userDrawn="1">
          <p15:clr>
            <a:srgbClr val="F26B43"/>
          </p15:clr>
        </p15:guide>
        <p15:guide id="4" orient="horz" pos="4042" userDrawn="1">
          <p15:clr>
            <a:srgbClr val="F26B43"/>
          </p15:clr>
        </p15:guide>
        <p15:guide id="5" pos="483" userDrawn="1">
          <p15:clr>
            <a:srgbClr val="F26B43"/>
          </p15:clr>
        </p15:guide>
        <p15:guide id="6" orient="horz" pos="436" userDrawn="1">
          <p15:clr>
            <a:srgbClr val="F26B43"/>
          </p15:clr>
        </p15:guide>
        <p15:guide id="7" orient="horz" pos="4065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  <p15:guide id="9" pos="166" userDrawn="1">
          <p15:clr>
            <a:srgbClr val="F26B43"/>
          </p15:clr>
        </p15:guide>
        <p15:guide id="10" pos="75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29.xml"/><Relationship Id="rId7" Type="http://schemas.openxmlformats.org/officeDocument/2006/relationships/image" Target="../media/image13.emf"/><Relationship Id="rId2" Type="http://schemas.openxmlformats.org/officeDocument/2006/relationships/tags" Target="../tags/tag28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4.png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426" y="4824000"/>
            <a:ext cx="2748748" cy="1497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4FEBBDA7-6903-4965-940D-9CA4BDB6D92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389317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6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4FEBBDA7-6903-4965-940D-9CA4BDB6D9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19CB890-5F47-40B9-B412-C8E4F9E3768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de-DE" sz="23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IMMPRINT detector system DPA</a:t>
            </a:r>
            <a:br>
              <a:rPr lang="de-DE" smtClean="0"/>
            </a:br>
            <a:r>
              <a:rPr lang="de-DE" sz="1600" smtClean="0"/>
              <a:t>Status</a:t>
            </a:r>
            <a:endParaRPr lang="de-DE" sz="1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200"/>
              </a:lnSpc>
            </a:pPr>
            <a:r>
              <a:rPr lang="de-DE" dirty="0"/>
              <a:t>Semiconductor Laboratory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Max Planck Society</a:t>
            </a:r>
          </a:p>
          <a:p>
            <a:pPr>
              <a:lnSpc>
                <a:spcPts val="2200"/>
              </a:lnSpc>
            </a:pPr>
            <a:r>
              <a:rPr lang="de-DE" dirty="0"/>
              <a:t>Garching</a:t>
            </a:r>
            <a:r>
              <a:rPr lang="de-DE"/>
              <a:t>, </a:t>
            </a:r>
            <a:r>
              <a:rPr lang="de-DE" smtClean="0"/>
              <a:t>23.10.2025</a:t>
            </a:r>
            <a:endParaRPr lang="de-DE" dirty="0"/>
          </a:p>
        </p:txBody>
      </p:sp>
      <p:pic>
        <p:nvPicPr>
          <p:cNvPr id="10" name="Picture 2" descr="C:\Users\jft\Documents\share\Users\jft\Grafik\Fotos\Hybrid_etc\IMG_511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6802" y="3100224"/>
            <a:ext cx="2648758" cy="1883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071" y="2696275"/>
            <a:ext cx="2650091" cy="1787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67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A: Baseline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1 mm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10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6.5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4528651" cy="25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410904" cy="180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4860000"/>
            <a:ext cx="3142932" cy="1800000"/>
          </a:xfrm>
          <a:prstGeom prst="rect">
            <a:avLst/>
          </a:prstGeom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158679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26.5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 min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4.5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3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140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H: Baseline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No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10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6.5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735174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 min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3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4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4378627" cy="252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771819" cy="180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4860000"/>
            <a:ext cx="298965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4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C: Thin bulk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1 mm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10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4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5121166" cy="252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589108" cy="180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4860000"/>
            <a:ext cx="2807767" cy="1800000"/>
          </a:xfrm>
          <a:prstGeom prst="rect">
            <a:avLst/>
          </a:prstGeom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10701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 min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4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5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789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G: Ultra-Thin bulk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1 mm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1.5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460574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</a:t>
                      </a:r>
                      <a:r>
                        <a:rPr lang="de-DE" sz="1200" baseline="0" smtClean="0"/>
                        <a:t> min.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9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5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5137864" cy="25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65616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13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E: Molybdenum bulk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Molybdenum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1 mm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10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6,5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858596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27.5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 min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22.5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5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6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5214339" cy="25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746250" cy="180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4860000"/>
            <a:ext cx="315680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1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Configuration I: Back coupling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Edge cooling @ 20°C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Bulk material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1 mm ceramic interposer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Thickness 10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Cavity 3.5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Base 6,5 mm</a:t>
            </a:r>
          </a:p>
          <a:p>
            <a:pPr>
              <a:spcAft>
                <a:spcPts val="1200"/>
              </a:spcAft>
            </a:pPr>
            <a:endParaRPr lang="de-DE" smtClean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162126"/>
              </p:ext>
            </p:extLst>
          </p:nvPr>
        </p:nvGraphicFramePr>
        <p:xfrm>
          <a:off x="3600000" y="4320000"/>
          <a:ext cx="2657474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0036">
                  <a:extLst>
                    <a:ext uri="{9D8B030D-6E8A-4147-A177-3AD203B41FA5}">
                      <a16:colId xmlns:a16="http://schemas.microsoft.com/office/drawing/2014/main" val="2822058542"/>
                    </a:ext>
                  </a:extLst>
                </a:gridCol>
                <a:gridCol w="722294">
                  <a:extLst>
                    <a:ext uri="{9D8B030D-6E8A-4147-A177-3AD203B41FA5}">
                      <a16:colId xmlns:a16="http://schemas.microsoft.com/office/drawing/2014/main" val="3371662125"/>
                    </a:ext>
                  </a:extLst>
                </a:gridCol>
                <a:gridCol w="955144">
                  <a:extLst>
                    <a:ext uri="{9D8B030D-6E8A-4147-A177-3AD203B41FA5}">
                      <a16:colId xmlns:a16="http://schemas.microsoft.com/office/drawing/2014/main" val="192682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 in °C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CDD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Hybrid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</a:t>
                      </a:r>
                      <a:r>
                        <a:rPr lang="de-DE" sz="1200" baseline="0" smtClean="0"/>
                        <a:t> max.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76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Temp. min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21.5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de-DE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189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smtClean="0"/>
                        <a:t>Gradient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4.5</a:t>
                      </a: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0</a:t>
                      </a:r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38550"/>
                  </a:ext>
                </a:extLst>
              </a:tr>
            </a:tbl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80000"/>
            <a:ext cx="4864364" cy="252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2880000"/>
            <a:ext cx="34416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28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grpSp>
        <p:nvGrpSpPr>
          <p:cNvPr id="24" name="Gruppieren 23"/>
          <p:cNvGrpSpPr/>
          <p:nvPr/>
        </p:nvGrpSpPr>
        <p:grpSpPr>
          <a:xfrm>
            <a:off x="2873656" y="1246081"/>
            <a:ext cx="4594464" cy="2283183"/>
            <a:chOff x="2873656" y="929370"/>
            <a:chExt cx="4594464" cy="2283183"/>
          </a:xfrm>
        </p:grpSpPr>
        <p:sp>
          <p:nvSpPr>
            <p:cNvPr id="8" name="Textfeld 7"/>
            <p:cNvSpPr txBox="1"/>
            <p:nvPr/>
          </p:nvSpPr>
          <p:spPr>
            <a:xfrm>
              <a:off x="4682309" y="929370"/>
              <a:ext cx="1423941" cy="56284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>
                <a:lnSpc>
                  <a:spcPts val="2300"/>
                </a:lnSpc>
                <a:spcBef>
                  <a:spcPts val="1150"/>
                </a:spcBef>
              </a:pPr>
              <a:r>
                <a:rPr lang="de-DE" sz="1600" smtClean="0"/>
                <a:t>No ceramic</a:t>
              </a:r>
              <a:r>
                <a:rPr lang="de-DE" sz="1600"/>
                <a:t> </a:t>
              </a:r>
              <a:r>
                <a:rPr lang="de-DE" sz="1600" smtClean="0"/>
                <a:t>interposer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195507" y="2371214"/>
              <a:ext cx="397545" cy="2678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l">
                <a:lnSpc>
                  <a:spcPts val="2300"/>
                </a:lnSpc>
                <a:spcBef>
                  <a:spcPts val="1150"/>
                </a:spcBef>
              </a:pPr>
              <a:r>
                <a:rPr lang="de-DE" sz="1600" smtClean="0"/>
                <a:t>Thin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012765" y="2944659"/>
              <a:ext cx="763029" cy="2678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l">
                <a:lnSpc>
                  <a:spcPts val="2300"/>
                </a:lnSpc>
                <a:spcBef>
                  <a:spcPts val="1150"/>
                </a:spcBef>
              </a:pPr>
              <a:r>
                <a:rPr lang="de-DE" sz="1600" smtClean="0"/>
                <a:t>Ultrathin</a:t>
              </a: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2873656" y="1797768"/>
              <a:ext cx="4594464" cy="562846"/>
              <a:chOff x="3072428" y="1797768"/>
              <a:chExt cx="4594464" cy="562846"/>
            </a:xfrm>
          </p:grpSpPr>
          <p:sp>
            <p:nvSpPr>
              <p:cNvPr id="6" name="Textfeld 5"/>
              <p:cNvSpPr txBox="1"/>
              <p:nvPr/>
            </p:nvSpPr>
            <p:spPr>
              <a:xfrm>
                <a:off x="5166375" y="1797768"/>
                <a:ext cx="831959" cy="267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algn="l">
                  <a:lnSpc>
                    <a:spcPts val="2300"/>
                  </a:lnSpc>
                  <a:spcBef>
                    <a:spcPts val="1150"/>
                  </a:spcBef>
                </a:pPr>
                <a:r>
                  <a:rPr lang="de-DE" sz="1600" smtClean="0"/>
                  <a:t>Standard</a:t>
                </a:r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3072428" y="1797768"/>
                <a:ext cx="1298948" cy="5628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>
                  <a:lnSpc>
                    <a:spcPts val="2300"/>
                  </a:lnSpc>
                  <a:spcBef>
                    <a:spcPts val="1150"/>
                  </a:spcBef>
                </a:pPr>
                <a:r>
                  <a:rPr lang="de-DE" sz="1600" smtClean="0"/>
                  <a:t>Molybdenum</a:t>
                </a:r>
                <a:r>
                  <a:rPr lang="de-DE" sz="1600"/>
                  <a:t> </a:t>
                </a:r>
                <a:r>
                  <a:rPr lang="de-DE" sz="1600" smtClean="0"/>
                  <a:t>support</a:t>
                </a: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6828502" y="1797768"/>
                <a:ext cx="838390" cy="5628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>
                  <a:lnSpc>
                    <a:spcPts val="2300"/>
                  </a:lnSpc>
                  <a:spcBef>
                    <a:spcPts val="1150"/>
                  </a:spcBef>
                </a:pPr>
                <a:r>
                  <a:rPr lang="de-DE" sz="1600" smtClean="0"/>
                  <a:t>Back coupling</a:t>
                </a:r>
              </a:p>
            </p:txBody>
          </p:sp>
        </p:grpSp>
        <p:sp>
          <p:nvSpPr>
            <p:cNvPr id="17" name="Pfeil nach links 16"/>
            <p:cNvSpPr/>
            <p:nvPr/>
          </p:nvSpPr>
          <p:spPr>
            <a:xfrm>
              <a:off x="4254017" y="1824075"/>
              <a:ext cx="586025" cy="268645"/>
            </a:xfrm>
            <a:prstGeom prst="leftArrow">
              <a:avLst/>
            </a:prstGeom>
            <a:solidFill>
              <a:schemeClr val="tx2"/>
            </a:solidFill>
            <a:ln w="19050" cmpd="sng">
              <a:noFill/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144000" tIns="108000" rIns="144000" bIns="144000" rtlCol="0" anchor="t" anchorCtr="0"/>
            <a:lstStyle/>
            <a:p>
              <a:pPr algn="l">
                <a:spcBef>
                  <a:spcPts val="1150"/>
                </a:spcBef>
                <a:buClr>
                  <a:srgbClr val="116656"/>
                </a:buClr>
                <a:buSzPct val="120000"/>
              </a:pPr>
              <a:endParaRPr lang="de-DE" sz="13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Pfeil nach oben 18"/>
            <p:cNvSpPr/>
            <p:nvPr/>
          </p:nvSpPr>
          <p:spPr>
            <a:xfrm>
              <a:off x="5240588" y="1507180"/>
              <a:ext cx="240361" cy="316895"/>
            </a:xfrm>
            <a:prstGeom prst="upArrow">
              <a:avLst/>
            </a:prstGeom>
            <a:solidFill>
              <a:schemeClr val="tx2"/>
            </a:solidFill>
            <a:ln w="19050" cmpd="sng">
              <a:noFill/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144000" tIns="108000" rIns="144000" bIns="144000" rtlCol="0" anchor="t" anchorCtr="0"/>
            <a:lstStyle/>
            <a:p>
              <a:pPr algn="l">
                <a:spcBef>
                  <a:spcPts val="1150"/>
                </a:spcBef>
                <a:buClr>
                  <a:srgbClr val="116656"/>
                </a:buClr>
                <a:buSzPct val="120000"/>
              </a:pPr>
              <a:endParaRPr lang="de-DE" sz="13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1" name="Pfeil nach links 20"/>
            <p:cNvSpPr/>
            <p:nvPr/>
          </p:nvSpPr>
          <p:spPr>
            <a:xfrm rot="10800000">
              <a:off x="5953025" y="1822694"/>
              <a:ext cx="586025" cy="268645"/>
            </a:xfrm>
            <a:prstGeom prst="leftArrow">
              <a:avLst/>
            </a:prstGeom>
            <a:solidFill>
              <a:schemeClr val="tx2"/>
            </a:solidFill>
            <a:ln w="19050" cmpd="sng">
              <a:noFill/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144000" tIns="108000" rIns="144000" bIns="144000" rtlCol="0" anchor="t" anchorCtr="0"/>
            <a:lstStyle/>
            <a:p>
              <a:pPr algn="l">
                <a:spcBef>
                  <a:spcPts val="1150"/>
                </a:spcBef>
                <a:buClr>
                  <a:srgbClr val="116656"/>
                </a:buClr>
                <a:buSzPct val="120000"/>
              </a:pPr>
              <a:endParaRPr lang="de-DE" sz="13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2" name="Pfeil nach oben 21"/>
            <p:cNvSpPr/>
            <p:nvPr/>
          </p:nvSpPr>
          <p:spPr>
            <a:xfrm rot="10800000">
              <a:off x="5249800" y="2065662"/>
              <a:ext cx="240361" cy="316895"/>
            </a:xfrm>
            <a:prstGeom prst="upArrow">
              <a:avLst/>
            </a:prstGeom>
            <a:solidFill>
              <a:schemeClr val="tx2"/>
            </a:solidFill>
            <a:ln w="19050" cmpd="sng">
              <a:noFill/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144000" tIns="108000" rIns="144000" bIns="144000" rtlCol="0" anchor="t" anchorCtr="0"/>
            <a:lstStyle/>
            <a:p>
              <a:pPr algn="l">
                <a:spcBef>
                  <a:spcPts val="1150"/>
                </a:spcBef>
                <a:buClr>
                  <a:srgbClr val="116656"/>
                </a:buClr>
                <a:buSzPct val="120000"/>
              </a:pPr>
              <a:endParaRPr lang="de-DE" sz="13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Pfeil nach oben 22"/>
            <p:cNvSpPr/>
            <p:nvPr/>
          </p:nvSpPr>
          <p:spPr>
            <a:xfrm rot="10800000">
              <a:off x="5240587" y="2664762"/>
              <a:ext cx="240361" cy="316895"/>
            </a:xfrm>
            <a:prstGeom prst="upArrow">
              <a:avLst/>
            </a:prstGeom>
            <a:solidFill>
              <a:schemeClr val="tx2"/>
            </a:solidFill>
            <a:ln w="19050" cmpd="sng">
              <a:noFill/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144000" tIns="108000" rIns="144000" bIns="144000" rtlCol="0" anchor="t" anchorCtr="0"/>
            <a:lstStyle/>
            <a:p>
              <a:pPr algn="l">
                <a:spcBef>
                  <a:spcPts val="1150"/>
                </a:spcBef>
                <a:buClr>
                  <a:srgbClr val="116656"/>
                </a:buClr>
                <a:buSzPct val="120000"/>
              </a:pPr>
              <a:endParaRPr lang="de-DE" sz="13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612413" y="816762"/>
            <a:ext cx="1345892" cy="5512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171450" indent="-17145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Saves ~ 1°C in gradient</a:t>
            </a:r>
            <a:endParaRPr lang="de-DE" sz="1200" dirty="0" err="1" smtClean="0">
              <a:solidFill>
                <a:srgbClr val="C0000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106349" y="2968574"/>
            <a:ext cx="1543249" cy="5899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</a:t>
            </a:r>
            <a:r>
              <a:rPr lang="de-DE" sz="1200">
                <a:solidFill>
                  <a:srgbClr val="C00000"/>
                </a:solidFill>
              </a:rPr>
              <a:t> 1°C </a:t>
            </a:r>
            <a:r>
              <a:rPr lang="de-DE" sz="1200" smtClean="0">
                <a:solidFill>
                  <a:srgbClr val="C00000"/>
                </a:solidFill>
              </a:rPr>
              <a:t>offset</a:t>
            </a:r>
          </a:p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 </a:t>
            </a:r>
            <a:r>
              <a:rPr lang="de-DE" sz="1200">
                <a:solidFill>
                  <a:srgbClr val="C00000"/>
                </a:solidFill>
              </a:rPr>
              <a:t>1°C </a:t>
            </a:r>
            <a:r>
              <a:rPr lang="de-DE" sz="1200" smtClean="0">
                <a:solidFill>
                  <a:srgbClr val="C00000"/>
                </a:solidFill>
              </a:rPr>
              <a:t>gradient</a:t>
            </a:r>
            <a:endParaRPr lang="de-DE" sz="1200" dirty="0" err="1" smtClean="0">
              <a:solidFill>
                <a:srgbClr val="C0000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8061196" y="1542963"/>
            <a:ext cx="1853421" cy="13336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171450" indent="-17145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Evens out influence of hybrid / support gradient</a:t>
            </a:r>
          </a:p>
          <a:p>
            <a:pPr marL="171450" indent="-17145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Better for thinner supports</a:t>
            </a:r>
            <a:endParaRPr lang="de-DE" sz="1200" dirty="0" err="1" smtClean="0">
              <a:solidFill>
                <a:srgbClr val="C0000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415056" y="3337555"/>
            <a:ext cx="1543249" cy="5899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</a:t>
            </a:r>
            <a:r>
              <a:rPr lang="de-DE" sz="1200">
                <a:solidFill>
                  <a:srgbClr val="C00000"/>
                </a:solidFill>
              </a:rPr>
              <a:t> </a:t>
            </a:r>
            <a:r>
              <a:rPr lang="de-DE" sz="1200" smtClean="0">
                <a:solidFill>
                  <a:srgbClr val="C00000"/>
                </a:solidFill>
              </a:rPr>
              <a:t>2°C offset</a:t>
            </a:r>
          </a:p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 3°C gradient</a:t>
            </a:r>
            <a:endParaRPr lang="de-DE" sz="1200" dirty="0" err="1" smtClean="0">
              <a:solidFill>
                <a:srgbClr val="C00000"/>
              </a:solidFill>
            </a:endParaRPr>
          </a:p>
        </p:txBody>
      </p:sp>
      <p:cxnSp>
        <p:nvCxnSpPr>
          <p:cNvPr id="31" name="Gerader Verbinder 30"/>
          <p:cNvCxnSpPr/>
          <p:nvPr/>
        </p:nvCxnSpPr>
        <p:spPr>
          <a:xfrm flipH="1" flipV="1">
            <a:off x="5873262" y="3529265"/>
            <a:ext cx="384549" cy="29214"/>
          </a:xfrm>
          <a:prstGeom prst="line">
            <a:avLst/>
          </a:prstGeom>
          <a:ln w="12700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7369218" y="1864070"/>
            <a:ext cx="589087" cy="336156"/>
          </a:xfrm>
          <a:prstGeom prst="line">
            <a:avLst/>
          </a:prstGeom>
          <a:ln w="12700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 flipH="1">
            <a:off x="5963268" y="1196586"/>
            <a:ext cx="589087" cy="336156"/>
          </a:xfrm>
          <a:prstGeom prst="line">
            <a:avLst/>
          </a:prstGeom>
          <a:ln w="12700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H="1">
            <a:off x="4457946" y="2821872"/>
            <a:ext cx="669728" cy="266331"/>
          </a:xfrm>
          <a:prstGeom prst="line">
            <a:avLst/>
          </a:prstGeom>
          <a:ln w="12700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79290" y="1501237"/>
            <a:ext cx="1543249" cy="5899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</a:t>
            </a:r>
            <a:r>
              <a:rPr lang="de-DE" sz="1200">
                <a:solidFill>
                  <a:srgbClr val="C00000"/>
                </a:solidFill>
              </a:rPr>
              <a:t> </a:t>
            </a:r>
            <a:r>
              <a:rPr lang="de-DE" sz="1200" smtClean="0">
                <a:solidFill>
                  <a:srgbClr val="C00000"/>
                </a:solidFill>
              </a:rPr>
              <a:t>0.5°C offset</a:t>
            </a:r>
          </a:p>
          <a:p>
            <a:pPr marL="171450" indent="-1714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srgbClr val="C00000"/>
                </a:solidFill>
              </a:rPr>
              <a:t>Plus 2°C gradient</a:t>
            </a:r>
            <a:endParaRPr lang="de-DE" sz="1200" dirty="0" err="1" smtClean="0">
              <a:solidFill>
                <a:srgbClr val="C00000"/>
              </a:solidFill>
            </a:endParaRPr>
          </a:p>
        </p:txBody>
      </p:sp>
      <p:cxnSp>
        <p:nvCxnSpPr>
          <p:cNvPr id="40" name="Gerader Verbinder 39"/>
          <p:cNvCxnSpPr/>
          <p:nvPr/>
        </p:nvCxnSpPr>
        <p:spPr>
          <a:xfrm>
            <a:off x="2199581" y="1759333"/>
            <a:ext cx="1200591" cy="318289"/>
          </a:xfrm>
          <a:prstGeom prst="line">
            <a:avLst/>
          </a:prstGeom>
          <a:ln w="12700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947740" y="3994373"/>
            <a:ext cx="4925522" cy="207749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600" b="1" smtClean="0"/>
              <a:t>Recommendation: </a:t>
            </a:r>
          </a:p>
          <a:p>
            <a:pPr marL="180000" indent="-18000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600" smtClean="0"/>
              <a:t>Molybdenum base material makes ceramic interposer obsolete (except for HV, to be checked)</a:t>
            </a:r>
          </a:p>
          <a:p>
            <a:pPr marL="180000" indent="-18000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600" smtClean="0"/>
              <a:t>Thin down Modlybdenum support to minimum tolerable for mechanical stability and filter accommodation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6539049" y="4013503"/>
            <a:ext cx="5193405" cy="252633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600" b="1" smtClean="0"/>
              <a:t> </a:t>
            </a:r>
          </a:p>
          <a:p>
            <a:pPr marL="180000" indent="-18000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600" smtClean="0"/>
              <a:t>Use high performance thermal strap w/ high in-plane conductivity as interface for backside cooling (thickness to be evaluated)</a:t>
            </a:r>
          </a:p>
          <a:p>
            <a:pPr marL="180000" indent="-18000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600" smtClean="0"/>
              <a:t>Thin down Molybdenum support to minimum tolerable 4 mechanical stability</a:t>
            </a:r>
          </a:p>
          <a:p>
            <a:pPr marL="180000" indent="-180000" algn="l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</a:pPr>
            <a:r>
              <a:rPr lang="de-DE" sz="1600" smtClean="0"/>
              <a:t>Maybe gain on inter-plane distance</a:t>
            </a:r>
          </a:p>
        </p:txBody>
      </p:sp>
    </p:spTree>
    <p:extLst>
      <p:ext uri="{BB962C8B-B14F-4D97-AF65-F5344CB8AC3E}">
        <p14:creationId xmlns:p14="http://schemas.microsoft.com/office/powerpoint/2010/main" val="1062428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47739" y="709051"/>
            <a:ext cx="10296524" cy="1404937"/>
          </a:xfrm>
        </p:spPr>
        <p:txBody>
          <a:bodyPr/>
          <a:lstStyle/>
          <a:p>
            <a:r>
              <a:rPr lang="de-DE" smtClean="0"/>
              <a:t>Next steps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9" name="Inhaltsplatzhalter 1"/>
          <p:cNvSpPr>
            <a:spLocks noGrp="1"/>
          </p:cNvSpPr>
          <p:nvPr>
            <p:ph sz="half" idx="1"/>
          </p:nvPr>
        </p:nvSpPr>
        <p:spPr>
          <a:xfrm>
            <a:off x="835197" y="1283024"/>
            <a:ext cx="4932557" cy="1866792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Fabricate hybrids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Design of DSC (easy)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Design of ASC (harder)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Finalize mechanics:</a:t>
            </a:r>
          </a:p>
          <a:p>
            <a:pPr marL="522288" lvl="2" indent="-342900">
              <a:spcAft>
                <a:spcPts val="1200"/>
              </a:spcAft>
            </a:pPr>
            <a:r>
              <a:rPr lang="de-DE" smtClean="0"/>
              <a:t>Decide on Ceramics (yes/no, preference: No)</a:t>
            </a:r>
          </a:p>
          <a:p>
            <a:pPr marL="522288" lvl="2" indent="-342900">
              <a:spcAft>
                <a:spcPts val="1200"/>
              </a:spcAft>
            </a:pPr>
            <a:r>
              <a:rPr lang="de-DE" smtClean="0"/>
              <a:t>Decide on Thermal connection, evaluate TPG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de-DE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1552" t="1338" r="1315" b="1068"/>
          <a:stretch/>
        </p:blipFill>
        <p:spPr>
          <a:xfrm>
            <a:off x="7152481" y="1314884"/>
            <a:ext cx="3749040" cy="445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Contents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half" idx="1"/>
          </p:nvPr>
        </p:nvSpPr>
        <p:spPr>
          <a:xfrm>
            <a:off x="947738" y="1274382"/>
            <a:ext cx="10870881" cy="1866792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Concept: </a:t>
            </a:r>
          </a:p>
          <a:p>
            <a:pPr marL="720725" indent="-3667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Status</a:t>
            </a:r>
          </a:p>
          <a:p>
            <a:pPr marL="720725" indent="-3667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Finalization of DPA concept</a:t>
            </a:r>
          </a:p>
          <a:p>
            <a:pPr marL="720725" indent="-3667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Thermal considerations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de-DE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de-DE"/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de-DE" smtClean="0"/>
          </a:p>
          <a:p>
            <a:pPr marL="522288" lvl="2" indent="-342900">
              <a:spcAft>
                <a:spcPts val="1200"/>
              </a:spcAft>
            </a:pPr>
            <a:endParaRPr lang="de-DE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448" y="1350499"/>
            <a:ext cx="3759801" cy="431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Hybrid layout status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pic>
        <p:nvPicPr>
          <p:cNvPr id="45058" name="Picture 2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0" y="1440000"/>
            <a:ext cx="6349368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987743" y="994152"/>
            <a:ext cx="331822" cy="25628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200" smtClean="0"/>
              <a:t>CCD</a:t>
            </a:r>
            <a:endParaRPr lang="de-DE" sz="1200" dirty="0" err="1" smtClean="0"/>
          </a:p>
        </p:txBody>
      </p:sp>
      <p:sp>
        <p:nvSpPr>
          <p:cNvPr id="7" name="Textfeld 6"/>
          <p:cNvSpPr txBox="1"/>
          <p:nvPr/>
        </p:nvSpPr>
        <p:spPr>
          <a:xfrm>
            <a:off x="5960270" y="5779117"/>
            <a:ext cx="658835" cy="29495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200" smtClean="0">
                <a:latin typeface="Symbol" panose="05050102010706020507" pitchFamily="18" charset="2"/>
              </a:rPr>
              <a:t>F </a:t>
            </a:r>
            <a:r>
              <a:rPr lang="de-DE" sz="1200" smtClean="0"/>
              <a:t>- Driver</a:t>
            </a:r>
            <a:endParaRPr lang="de-DE" sz="1200" dirty="0" err="1" smtClean="0"/>
          </a:p>
        </p:txBody>
      </p:sp>
      <p:sp>
        <p:nvSpPr>
          <p:cNvPr id="8" name="Textfeld 7"/>
          <p:cNvSpPr txBox="1"/>
          <p:nvPr/>
        </p:nvSpPr>
        <p:spPr>
          <a:xfrm>
            <a:off x="7261788" y="5815708"/>
            <a:ext cx="99594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Pitchadapter (passive)</a:t>
            </a:r>
            <a:endParaRPr lang="de-DE" sz="1200" dirty="0" err="1" smtClean="0"/>
          </a:p>
        </p:txBody>
      </p:sp>
      <p:sp>
        <p:nvSpPr>
          <p:cNvPr id="9" name="Textfeld 8"/>
          <p:cNvSpPr txBox="1"/>
          <p:nvPr/>
        </p:nvSpPr>
        <p:spPr>
          <a:xfrm>
            <a:off x="8476300" y="5815708"/>
            <a:ext cx="99594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VERITAS 2.1 ICs (8x)</a:t>
            </a:r>
            <a:endParaRPr lang="de-DE" sz="1200" dirty="0" err="1" smtClean="0"/>
          </a:p>
        </p:txBody>
      </p:sp>
      <p:sp>
        <p:nvSpPr>
          <p:cNvPr id="10" name="Textfeld 9"/>
          <p:cNvSpPr txBox="1"/>
          <p:nvPr/>
        </p:nvSpPr>
        <p:spPr>
          <a:xfrm>
            <a:off x="9543100" y="5815708"/>
            <a:ext cx="99594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ADC driver</a:t>
            </a:r>
          </a:p>
          <a:p>
            <a:pPr algn="ctr"/>
            <a:r>
              <a:rPr lang="de-DE" sz="1200" smtClean="0"/>
              <a:t>(Offset and gain)</a:t>
            </a:r>
            <a:endParaRPr lang="de-DE" sz="1200" dirty="0" err="1" smtClean="0"/>
          </a:p>
        </p:txBody>
      </p:sp>
      <p:sp>
        <p:nvSpPr>
          <p:cNvPr id="11" name="Textfeld 10"/>
          <p:cNvSpPr txBox="1"/>
          <p:nvPr/>
        </p:nvSpPr>
        <p:spPr>
          <a:xfrm>
            <a:off x="10665657" y="5819114"/>
            <a:ext cx="995947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MC-ADC</a:t>
            </a:r>
          </a:p>
        </p:txBody>
      </p:sp>
      <p:sp>
        <p:nvSpPr>
          <p:cNvPr id="13" name="Inhaltsplatzhalter 1"/>
          <p:cNvSpPr txBox="1">
            <a:spLocks/>
          </p:cNvSpPr>
          <p:nvPr/>
        </p:nvSpPr>
        <p:spPr>
          <a:xfrm>
            <a:off x="947739" y="1274382"/>
            <a:ext cx="3947156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Layout finished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Last open ToDo-details were addressed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Clarification of last details w/ manufacturer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Ready for production in early November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Stack height ~ 0.45 mm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Integration of PCB on support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8091824" y="991033"/>
            <a:ext cx="126319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SC interface &amp; „glue“ logic</a:t>
            </a:r>
            <a:endParaRPr lang="de-DE" sz="1200" dirty="0" err="1" smtClean="0"/>
          </a:p>
        </p:txBody>
      </p:sp>
      <p:sp>
        <p:nvSpPr>
          <p:cNvPr id="15" name="Textfeld 14"/>
          <p:cNvSpPr txBox="1"/>
          <p:nvPr/>
        </p:nvSpPr>
        <p:spPr>
          <a:xfrm>
            <a:off x="9857049" y="987186"/>
            <a:ext cx="1263191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de-DE" sz="1200" smtClean="0"/>
              <a:t>MC-ADC power</a:t>
            </a:r>
            <a:endParaRPr lang="de-DE" sz="1200" dirty="0" err="1" smtClean="0"/>
          </a:p>
        </p:txBody>
      </p:sp>
      <p:cxnSp>
        <p:nvCxnSpPr>
          <p:cNvPr id="16" name="Gerader Verbinder 15"/>
          <p:cNvCxnSpPr>
            <a:stCxn id="6" idx="2"/>
          </p:cNvCxnSpPr>
          <p:nvPr/>
        </p:nvCxnSpPr>
        <p:spPr>
          <a:xfrm>
            <a:off x="6153654" y="1250441"/>
            <a:ext cx="943497" cy="1422421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>
            <a:off x="9235440" y="1250441"/>
            <a:ext cx="805633" cy="768273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10546179" y="1274382"/>
            <a:ext cx="285944" cy="1272112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10804087" y="3527051"/>
            <a:ext cx="285944" cy="2214877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>
            <a:off x="9857049" y="3819378"/>
            <a:ext cx="142972" cy="192255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8723419" y="3988191"/>
            <a:ext cx="169000" cy="1790926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 flipH="1">
            <a:off x="7740780" y="3988191"/>
            <a:ext cx="415824" cy="1753737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 flipH="1">
            <a:off x="6272799" y="4107766"/>
            <a:ext cx="46766" cy="168055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6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Hybrid layout status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pic>
        <p:nvPicPr>
          <p:cNvPr id="46082" name="Picture 2" descr="par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00000" y="1440000"/>
            <a:ext cx="6235768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nhaltsplatzhalter 1"/>
          <p:cNvSpPr txBox="1">
            <a:spLocks/>
          </p:cNvSpPr>
          <p:nvPr/>
        </p:nvSpPr>
        <p:spPr>
          <a:xfrm>
            <a:off x="947740" y="1274382"/>
            <a:ext cx="3954852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HV Bondpads placed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Thermal vias filled and covered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4927818" y="2826019"/>
            <a:ext cx="564889" cy="472966"/>
          </a:xfrm>
          <a:prstGeom prst="straightConnector1">
            <a:avLst/>
          </a:prstGeom>
          <a:ln w="3175" cmpd="sng">
            <a:solidFill>
              <a:srgbClr val="00A7E2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235770" y="2498738"/>
            <a:ext cx="928139" cy="25628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200" smtClean="0"/>
              <a:t>HV bondpads</a:t>
            </a:r>
            <a:endParaRPr lang="de-DE" sz="1200" dirty="0" err="1" smtClean="0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9835098" y="829592"/>
            <a:ext cx="841310" cy="2380267"/>
          </a:xfrm>
          <a:prstGeom prst="straightConnector1">
            <a:avLst/>
          </a:prstGeom>
          <a:ln w="3175" cmpd="sng">
            <a:solidFill>
              <a:srgbClr val="00A7E2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9325929" y="504581"/>
            <a:ext cx="878446" cy="25628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ts val="2300"/>
              </a:lnSpc>
              <a:spcBef>
                <a:spcPts val="1150"/>
              </a:spcBef>
            </a:pPr>
            <a:r>
              <a:rPr lang="de-DE" sz="1200" smtClean="0"/>
              <a:t>Thermal vias</a:t>
            </a:r>
            <a:endParaRPr lang="de-DE" sz="1200" dirty="0" err="1" smtClean="0"/>
          </a:p>
        </p:txBody>
      </p:sp>
    </p:spTree>
    <p:extLst>
      <p:ext uri="{BB962C8B-B14F-4D97-AF65-F5344CB8AC3E}">
        <p14:creationId xmlns:p14="http://schemas.microsoft.com/office/powerpoint/2010/main" val="16109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Power estimate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pic>
        <p:nvPicPr>
          <p:cNvPr id="5" name="Picture 2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0" y="1440000"/>
            <a:ext cx="6349368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nhaltsplatzhalter 1"/>
          <p:cNvSpPr>
            <a:spLocks noGrp="1"/>
          </p:cNvSpPr>
          <p:nvPr>
            <p:ph sz="half" idx="1"/>
          </p:nvPr>
        </p:nvSpPr>
        <p:spPr>
          <a:xfrm>
            <a:off x="835197" y="1163690"/>
            <a:ext cx="4932557" cy="1866792"/>
          </a:xfrm>
        </p:spPr>
        <p:txBody>
          <a:bodyPr/>
          <a:lstStyle/>
          <a:p>
            <a:pPr lvl="1">
              <a:spcAft>
                <a:spcPts val="1200"/>
              </a:spcAft>
            </a:pPr>
            <a:r>
              <a:rPr lang="de-DE" b="1" smtClean="0"/>
              <a:t>Hybrid total: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>
                <a:latin typeface="+mj-lt"/>
              </a:rPr>
              <a:t>CCD </a:t>
            </a:r>
            <a:r>
              <a:rPr lang="de-DE"/>
              <a:t>(worst case) </a:t>
            </a:r>
            <a:r>
              <a:rPr lang="de-DE" smtClean="0">
                <a:latin typeface="+mj-lt"/>
              </a:rPr>
              <a:t>: </a:t>
            </a:r>
            <a:r>
              <a:rPr lang="de-DE" smtClean="0">
                <a:solidFill>
                  <a:srgbClr val="FF9900"/>
                </a:solidFill>
                <a:latin typeface="+mj-lt"/>
              </a:rPr>
              <a:t>1.5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/>
              <a:t>CCD </a:t>
            </a:r>
            <a:r>
              <a:rPr lang="de-DE" smtClean="0"/>
              <a:t>(realistic </a:t>
            </a:r>
            <a:r>
              <a:rPr lang="de-DE"/>
              <a:t>case) : </a:t>
            </a:r>
            <a:r>
              <a:rPr lang="de-DE" smtClean="0">
                <a:solidFill>
                  <a:srgbClr val="FF9900"/>
                </a:solidFill>
              </a:rPr>
              <a:t>0.5 W</a:t>
            </a:r>
            <a:endParaRPr lang="de-DE" smtClean="0">
              <a:solidFill>
                <a:srgbClr val="FF9900"/>
              </a:solidFill>
              <a:latin typeface="+mj-lt"/>
            </a:endParaRP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>
                <a:latin typeface="Symbol" panose="05050102010706020507" pitchFamily="18" charset="2"/>
              </a:rPr>
              <a:t>F</a:t>
            </a:r>
            <a:r>
              <a:rPr lang="de-DE" smtClean="0"/>
              <a:t> pulsers ~ </a:t>
            </a:r>
            <a:r>
              <a:rPr lang="de-DE" smtClean="0">
                <a:solidFill>
                  <a:srgbClr val="00B0F0"/>
                </a:solidFill>
              </a:rPr>
              <a:t>1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ADC buffer ~ </a:t>
            </a:r>
            <a:r>
              <a:rPr lang="de-DE" smtClean="0">
                <a:solidFill>
                  <a:srgbClr val="92D050"/>
                </a:solidFill>
              </a:rPr>
              <a:t>0.8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VERITAS IC ~ </a:t>
            </a:r>
            <a:r>
              <a:rPr lang="de-DE" smtClean="0">
                <a:solidFill>
                  <a:srgbClr val="FF0000"/>
                </a:solidFill>
              </a:rPr>
              <a:t>3.2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ADC + local LDO: </a:t>
            </a:r>
            <a:r>
              <a:rPr lang="de-DE" smtClean="0">
                <a:solidFill>
                  <a:srgbClr val="7030A0"/>
                </a:solidFill>
              </a:rPr>
              <a:t>0.6 W</a:t>
            </a:r>
            <a:r>
              <a:rPr lang="de-DE" smtClean="0"/>
              <a:t> + </a:t>
            </a:r>
            <a:r>
              <a:rPr lang="de-DE" smtClean="0">
                <a:solidFill>
                  <a:srgbClr val="0070C0"/>
                </a:solidFill>
              </a:rPr>
              <a:t>0.4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Contingency (e.g. for glue logic): 0.5 W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b="1" smtClean="0"/>
              <a:t>Total: </a:t>
            </a:r>
            <a:r>
              <a:rPr lang="de-DE" smtClean="0"/>
              <a:t>8 W </a:t>
            </a:r>
          </a:p>
        </p:txBody>
      </p:sp>
      <p:sp>
        <p:nvSpPr>
          <p:cNvPr id="8" name="Rechteck 7"/>
          <p:cNvSpPr/>
          <p:nvPr/>
        </p:nvSpPr>
        <p:spPr>
          <a:xfrm>
            <a:off x="5552400" y="3740691"/>
            <a:ext cx="2163729" cy="1063426"/>
          </a:xfrm>
          <a:prstGeom prst="rect">
            <a:avLst/>
          </a:prstGeom>
          <a:solidFill>
            <a:srgbClr val="00B0F0">
              <a:alpha val="52157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400000" y="2158752"/>
            <a:ext cx="2316129" cy="1294866"/>
          </a:xfrm>
          <a:prstGeom prst="rect">
            <a:avLst/>
          </a:prstGeom>
          <a:solidFill>
            <a:srgbClr val="FF9900">
              <a:alpha val="52157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560191" y="2315727"/>
            <a:ext cx="390202" cy="2411017"/>
          </a:xfrm>
          <a:prstGeom prst="rect">
            <a:avLst/>
          </a:prstGeom>
          <a:solidFill>
            <a:srgbClr val="FF0000">
              <a:alpha val="52157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9690295" y="2468127"/>
            <a:ext cx="390202" cy="2547005"/>
          </a:xfrm>
          <a:prstGeom prst="rect">
            <a:avLst/>
          </a:prstGeom>
          <a:solidFill>
            <a:srgbClr val="92D050">
              <a:alpha val="52157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0486117" y="3270419"/>
            <a:ext cx="542953" cy="563027"/>
          </a:xfrm>
          <a:prstGeom prst="rect">
            <a:avLst/>
          </a:prstGeom>
          <a:solidFill>
            <a:srgbClr val="CC3399">
              <a:alpha val="54902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0332558" y="2254062"/>
            <a:ext cx="759318" cy="805661"/>
          </a:xfrm>
          <a:prstGeom prst="rect">
            <a:avLst/>
          </a:prstGeom>
          <a:solidFill>
            <a:srgbClr val="0070C0">
              <a:alpha val="52157"/>
            </a:srgb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de-DE" sz="1300" b="1" dirty="0" smtClean="0">
              <a:solidFill>
                <a:schemeClr val="bg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197228" y="2636908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/>
              <a:t>1.5 W</a:t>
            </a:r>
          </a:p>
        </p:txBody>
      </p:sp>
      <p:sp>
        <p:nvSpPr>
          <p:cNvPr id="15" name="Rechteck 14"/>
          <p:cNvSpPr/>
          <p:nvPr/>
        </p:nvSpPr>
        <p:spPr>
          <a:xfrm>
            <a:off x="6273428" y="4103127"/>
            <a:ext cx="5501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/>
              <a:t>1 </a:t>
            </a:r>
            <a:r>
              <a:rPr lang="de-DE" sz="1600" b="1"/>
              <a:t>W</a:t>
            </a:r>
          </a:p>
        </p:txBody>
      </p:sp>
      <p:sp>
        <p:nvSpPr>
          <p:cNvPr id="16" name="Rechteck 15"/>
          <p:cNvSpPr/>
          <p:nvPr/>
        </p:nvSpPr>
        <p:spPr>
          <a:xfrm rot="16200000">
            <a:off x="8396235" y="3284537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/>
              <a:t>3.2 W</a:t>
            </a:r>
            <a:endParaRPr lang="de-DE" sz="1600" b="1"/>
          </a:p>
        </p:txBody>
      </p:sp>
      <p:sp>
        <p:nvSpPr>
          <p:cNvPr id="17" name="Rechteck 16"/>
          <p:cNvSpPr/>
          <p:nvPr/>
        </p:nvSpPr>
        <p:spPr>
          <a:xfrm rot="16200000">
            <a:off x="9550384" y="3571414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/>
              <a:t>0.8 W</a:t>
            </a:r>
            <a:endParaRPr lang="de-DE" sz="1600" b="1"/>
          </a:p>
        </p:txBody>
      </p:sp>
      <p:sp>
        <p:nvSpPr>
          <p:cNvPr id="18" name="Rechteck 17"/>
          <p:cNvSpPr/>
          <p:nvPr/>
        </p:nvSpPr>
        <p:spPr>
          <a:xfrm>
            <a:off x="10486117" y="3259544"/>
            <a:ext cx="527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/>
              <a:t>0.6 </a:t>
            </a:r>
          </a:p>
          <a:p>
            <a:pPr algn="ctr"/>
            <a:r>
              <a:rPr lang="de-DE" sz="1600" b="1" smtClean="0"/>
              <a:t>W</a:t>
            </a:r>
            <a:endParaRPr lang="de-DE" sz="1600" b="1"/>
          </a:p>
        </p:txBody>
      </p:sp>
      <p:sp>
        <p:nvSpPr>
          <p:cNvPr id="19" name="Rechteck 18"/>
          <p:cNvSpPr/>
          <p:nvPr/>
        </p:nvSpPr>
        <p:spPr>
          <a:xfrm>
            <a:off x="10486116" y="2376944"/>
            <a:ext cx="527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/>
              <a:t>0.4 </a:t>
            </a:r>
          </a:p>
          <a:p>
            <a:pPr algn="ctr"/>
            <a:r>
              <a:rPr lang="de-DE" sz="1600" b="1" smtClean="0"/>
              <a:t>W</a:t>
            </a:r>
            <a:endParaRPr lang="de-DE" sz="1600" b="1"/>
          </a:p>
        </p:txBody>
      </p:sp>
    </p:spTree>
    <p:extLst>
      <p:ext uri="{BB962C8B-B14F-4D97-AF65-F5344CB8AC3E}">
        <p14:creationId xmlns:p14="http://schemas.microsoft.com/office/powerpoint/2010/main" val="129443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DPA concept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12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Functions of DPA support: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Mechanical support for Hybrid PCB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Mechanical support for CCD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Thermal interface for CCD and Hybrid PCB to Heatsink (heat removal)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Must allow integration of multiple DPAs in common stack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Must provide for small inter-plane distance, 10 mm or less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Must accommodate shield for FS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26" y="1378633"/>
            <a:ext cx="3761186" cy="433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8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Vertical stackup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15" y="1589625"/>
            <a:ext cx="5522159" cy="159513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15" y="4156206"/>
            <a:ext cx="5560386" cy="171676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860" y="1042350"/>
            <a:ext cx="5525634" cy="210947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7860" y="3662515"/>
            <a:ext cx="5852307" cy="2269333"/>
          </a:xfrm>
          <a:prstGeom prst="rect">
            <a:avLst/>
          </a:prstGeom>
        </p:spPr>
      </p:pic>
      <p:sp>
        <p:nvSpPr>
          <p:cNvPr id="11" name="Inhaltsplatzhalter 1"/>
          <p:cNvSpPr txBox="1">
            <a:spLocks/>
          </p:cNvSpPr>
          <p:nvPr/>
        </p:nvSpPr>
        <p:spPr>
          <a:xfrm>
            <a:off x="947740" y="1274382"/>
            <a:ext cx="3954852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(Some options)</a:t>
            </a:r>
          </a:p>
        </p:txBody>
      </p:sp>
    </p:spTree>
    <p:extLst>
      <p:ext uri="{BB962C8B-B14F-4D97-AF65-F5344CB8AC3E}">
        <p14:creationId xmlns:p14="http://schemas.microsoft.com/office/powerpoint/2010/main" val="27670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Configurations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947739" y="1274382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Investigated configurations: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With and without thermal support ceramics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Molybdenum and Aluminum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Reduce thickness of support (limiting factor is connector)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Cooling from side and from back ( e.g. TPG heatsink)</a:t>
            </a:r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6617315" y="1163690"/>
            <a:ext cx="4626948" cy="1866792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300"/>
              </a:lnSpc>
              <a:spcBef>
                <a:spcPts val="115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ts val="2300"/>
              </a:lnSpc>
              <a:spcBef>
                <a:spcPts val="1150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88" indent="-179388" algn="l" defTabSz="914400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50" indent="-285750" algn="l" defTabSz="914400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900" algn="l" defTabSz="914400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smtClean="0"/>
              <a:t>Some stackup configurations already ruled out: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No additional spacer required for CCD (bonding step height of ~0.5 mm tolerable)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mtClean="0"/>
              <a:t>CCD / PCB / ceramic stack removable from support only if really necessary (e.g. if support complicated + expensive)</a:t>
            </a:r>
          </a:p>
        </p:txBody>
      </p:sp>
    </p:spTree>
    <p:extLst>
      <p:ext uri="{BB962C8B-B14F-4D97-AF65-F5344CB8AC3E}">
        <p14:creationId xmlns:p14="http://schemas.microsoft.com/office/powerpoint/2010/main" val="379371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Configurations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9775825" algn="r"/>
                <a:tab pos="10226675" algn="r"/>
              </a:tabLst>
            </a:pPr>
            <a:r>
              <a:rPr lang="de-DE" smtClean="0"/>
              <a:t>Max Planck Society | Semiconductor Laboratory 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773" y="1190635"/>
            <a:ext cx="3932241" cy="400085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920241" y="5414442"/>
            <a:ext cx="2890910" cy="10387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ts val="2300"/>
              </a:lnSpc>
              <a:spcBef>
                <a:spcPts val="1150"/>
              </a:spcBef>
            </a:pPr>
            <a:r>
              <a:rPr lang="de-DE" sz="1600" b="1" smtClean="0"/>
              <a:t>Side coupling </a:t>
            </a:r>
          </a:p>
          <a:p>
            <a:pPr algn="ctr">
              <a:lnSpc>
                <a:spcPts val="2300"/>
              </a:lnSpc>
              <a:spcBef>
                <a:spcPts val="1150"/>
              </a:spcBef>
            </a:pPr>
            <a:r>
              <a:rPr lang="de-DE" sz="1400" smtClean="0"/>
              <a:t>(possible also on long edge (edge coupling, but casing more spacious)</a:t>
            </a:r>
            <a:endParaRPr lang="de-DE" sz="1400" dirty="0" err="1" smtClean="0"/>
          </a:p>
        </p:txBody>
      </p:sp>
      <p:sp>
        <p:nvSpPr>
          <p:cNvPr id="7" name="Textfeld 6"/>
          <p:cNvSpPr txBox="1"/>
          <p:nvPr/>
        </p:nvSpPr>
        <p:spPr>
          <a:xfrm>
            <a:off x="7319890" y="5421404"/>
            <a:ext cx="2216814" cy="10387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ts val="2300"/>
              </a:lnSpc>
              <a:spcBef>
                <a:spcPts val="1150"/>
              </a:spcBef>
            </a:pPr>
            <a:r>
              <a:rPr lang="de-DE" sz="1600" b="1" smtClean="0"/>
              <a:t>Back coupling </a:t>
            </a:r>
          </a:p>
          <a:p>
            <a:pPr algn="ctr">
              <a:lnSpc>
                <a:spcPts val="2300"/>
              </a:lnSpc>
              <a:spcBef>
                <a:spcPts val="1150"/>
              </a:spcBef>
            </a:pPr>
            <a:r>
              <a:rPr lang="de-DE" sz="1400" smtClean="0"/>
              <a:t>(possible also on long edge, but casing more spacious)</a:t>
            </a:r>
            <a:endParaRPr lang="de-DE" sz="1400" dirty="0" err="1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856" y="1190634"/>
            <a:ext cx="4995149" cy="376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375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SSZEILE" val="Generalverwaltung 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XmoVJ2KoGvEqYxsCMaM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g9zRxN9oF5_.vOFN9BDZ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Fvg.jN4SheMjzIQfFto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e4OZGrr92djSDDuJ1O7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ZP51siHQQGBP9VYrjT.6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KvDfYymeFVWBntS3uDH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h33WPtjMxatJYF3LeRp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Ob6XsCj95tTPizmnvn.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LHmIlg6ixrRaGTEjx9L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8wBAb9LrG6CZdye_dFF1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wljrLqbAKeirqT9tDIj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MluwZqXeC7BgPmxNJgfV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LHmIlg6ixrRaGTEjx9L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vw6CLxiq3S5Do27j6Qo1A"/>
</p:tagLst>
</file>

<file path=ppt/theme/theme1.xml><?xml version="1.0" encoding="utf-8"?>
<a:theme xmlns:a="http://schemas.openxmlformats.org/drawingml/2006/main" name="Office">
  <a:themeElements>
    <a:clrScheme name="MPG2020">
      <a:dk1>
        <a:srgbClr val="000000"/>
      </a:dk1>
      <a:lt1>
        <a:srgbClr val="FFFFFF"/>
      </a:lt1>
      <a:dk2>
        <a:srgbClr val="005555"/>
      </a:dk2>
      <a:lt2>
        <a:srgbClr val="C6D325"/>
      </a:lt2>
      <a:accent1>
        <a:srgbClr val="006C66"/>
      </a:accent1>
      <a:accent2>
        <a:srgbClr val="D2DC51"/>
      </a:accent2>
      <a:accent3>
        <a:srgbClr val="348A85"/>
      </a:accent3>
      <a:accent4>
        <a:srgbClr val="9AC5C2"/>
      </a:accent4>
      <a:accent5>
        <a:srgbClr val="EF7C00"/>
      </a:accent5>
      <a:accent6>
        <a:srgbClr val="F5B167"/>
      </a:accent6>
      <a:hlink>
        <a:srgbClr val="005555"/>
      </a:hlink>
      <a:folHlink>
        <a:srgbClr val="A7A7A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 w="19050" cmpd="sng">
          <a:noFill/>
          <a:prstDash val="dash"/>
          <a:tailEnd type="triangle" w="lg" len="med"/>
        </a:ln>
      </a:spPr>
      <a:bodyPr wrap="square" lIns="144000" tIns="108000" rIns="144000" bIns="144000" rtlCol="0" anchor="t" anchorCtr="0"/>
      <a:lstStyle>
        <a:defPPr algn="l">
          <a:spcBef>
            <a:spcPts val="1150"/>
          </a:spcBef>
          <a:buClr>
            <a:srgbClr val="116656"/>
          </a:buClr>
          <a:buSzPct val="120000"/>
          <a:defRPr sz="1300" b="1" dirty="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 cmpd="sng">
          <a:prstDash val="dash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 marL="180000" indent="-180000" algn="l">
          <a:lnSpc>
            <a:spcPts val="2300"/>
          </a:lnSpc>
          <a:spcBef>
            <a:spcPts val="115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euer_Master_MPG_11022020.potx" id="{E5752118-EE05-4E4F-A145-59D6BA7FA0D0}" vid="{2E164B52-9EEA-4743-A142-5BC79C92C89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877</Words>
  <Application>Microsoft Office PowerPoint</Application>
  <PresentationFormat>Breitbild</PresentationFormat>
  <Paragraphs>240</Paragraphs>
  <Slides>17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.SF NS Symbols Regular</vt:lpstr>
      <vt:lpstr>Arial</vt:lpstr>
      <vt:lpstr>Calibri</vt:lpstr>
      <vt:lpstr>Symbol</vt:lpstr>
      <vt:lpstr>Wingdings 3</vt:lpstr>
      <vt:lpstr>Office</vt:lpstr>
      <vt:lpstr>think-cell Folie</vt:lpstr>
      <vt:lpstr>IMMPRINT detector system DPA Status</vt:lpstr>
      <vt:lpstr>Contents</vt:lpstr>
      <vt:lpstr>Hybrid layout status</vt:lpstr>
      <vt:lpstr>Hybrid layout status</vt:lpstr>
      <vt:lpstr>Power estimate</vt:lpstr>
      <vt:lpstr>DPA concept</vt:lpstr>
      <vt:lpstr>Vertical stackup</vt:lpstr>
      <vt:lpstr>Configurations</vt:lpstr>
      <vt:lpstr>Configurations</vt:lpstr>
      <vt:lpstr>DPA concept</vt:lpstr>
      <vt:lpstr>DPA concept</vt:lpstr>
      <vt:lpstr>DPA concept</vt:lpstr>
      <vt:lpstr>DPA concept</vt:lpstr>
      <vt:lpstr>DPA concept</vt:lpstr>
      <vt:lpstr>DPA concept</vt:lpstr>
      <vt:lpstr>DPA concept</vt:lpstr>
      <vt:lpstr>Next steps</vt:lpstr>
    </vt:vector>
  </TitlesOfParts>
  <Company>Max-Planck-Gesellschaft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Dalija Budimlic</dc:creator>
  <cp:lastModifiedBy>Johannes Treis</cp:lastModifiedBy>
  <cp:revision>633</cp:revision>
  <cp:lastPrinted>2025-10-22T12:19:56Z</cp:lastPrinted>
  <dcterms:created xsi:type="dcterms:W3CDTF">2020-02-11T08:20:15Z</dcterms:created>
  <dcterms:modified xsi:type="dcterms:W3CDTF">2025-10-22T13:42:54Z</dcterms:modified>
</cp:coreProperties>
</file>