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2"/>
  </p:notesMasterIdLst>
  <p:handoutMasterIdLst>
    <p:handoutMasterId r:id="rId23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>
        <p:scale>
          <a:sx n="81" d="100"/>
          <a:sy n="81" d="100"/>
        </p:scale>
        <p:origin x="-178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tiff"/><Relationship Id="rId3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Relationship Id="rId3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PS Longitudinal phase space – CBI &amp; TBL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614598" y="982018"/>
            <a:ext cx="4007371" cy="3067110"/>
            <a:chOff x="5441429" y="1581090"/>
            <a:chExt cx="4007371" cy="3067110"/>
          </a:xfrm>
        </p:grpSpPr>
        <p:pic>
          <p:nvPicPr>
            <p:cNvPr id="12" name="Picture 3" descr="C:\Heiko\Presentations\2010-12_LongitudinalIssuesBeyondUltimateLIUMeeting\h21ImpedanceMode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41429" y="1905000"/>
              <a:ext cx="4007371" cy="2743200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7696200" y="2057400"/>
              <a:ext cx="973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</a:rPr>
                <a:t>80 MHz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05600" y="2819400"/>
              <a:ext cx="973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</a:rPr>
                <a:t>40 MHz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rot="5400000">
              <a:off x="5995177" y="3230518"/>
              <a:ext cx="381798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rot="5400000">
              <a:off x="6330710" y="3839324"/>
              <a:ext cx="381798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 rot="16200000">
              <a:off x="5468293" y="2200857"/>
              <a:ext cx="14350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0000FF"/>
                  </a:solidFill>
                </a:rPr>
                <a:t>10 x 10 MHz</a:t>
              </a:r>
              <a:endParaRPr lang="en-US" sz="1800" b="1" dirty="0">
                <a:solidFill>
                  <a:srgbClr val="0000FF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5655824" y="2685876"/>
              <a:ext cx="16946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0000FF"/>
                  </a:solidFill>
                </a:rPr>
                <a:t>20 MHz, </a:t>
              </a:r>
              <a:r>
                <a:rPr lang="en-US" sz="1800" b="1" i="1" dirty="0" smtClean="0">
                  <a:solidFill>
                    <a:srgbClr val="0000FF"/>
                  </a:solidFill>
                </a:rPr>
                <a:t>h</a:t>
              </a:r>
              <a:r>
                <a:rPr lang="en-US" sz="1800" b="1" dirty="0" smtClean="0">
                  <a:solidFill>
                    <a:srgbClr val="0000FF"/>
                  </a:solidFill>
                </a:rPr>
                <a:t> = 42</a:t>
              </a:r>
              <a:endParaRPr lang="en-US" sz="1800" b="1" dirty="0">
                <a:solidFill>
                  <a:srgbClr val="0000FF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43600" y="1581090"/>
              <a:ext cx="312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LHC25, LHC50ns</a:t>
              </a:r>
              <a:endParaRPr lang="en-US" sz="20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6952166" y="3334833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i="1" dirty="0" smtClean="0">
                  <a:solidFill>
                    <a:srgbClr val="FF0000"/>
                  </a:solidFill>
                </a:rPr>
                <a:t>h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 = 84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8342258" y="2249542"/>
              <a:ext cx="906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i="1" dirty="0" smtClean="0">
                  <a:solidFill>
                    <a:srgbClr val="FF0000"/>
                  </a:solidFill>
                </a:rPr>
                <a:t>h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 = 168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8915" y="3897102"/>
            <a:ext cx="8153400" cy="2242185"/>
            <a:chOff x="1295400" y="685800"/>
            <a:chExt cx="8153400" cy="2242185"/>
          </a:xfrm>
        </p:grpSpPr>
        <p:pic>
          <p:nvPicPr>
            <p:cNvPr id="23" name="Picture 4" descr="C:\Heiko\Presentations\2010-06_LHC25UltimateIntensityMSWG\IntensityVersusBunchNumber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685800"/>
              <a:ext cx="8153400" cy="2242185"/>
            </a:xfrm>
            <a:prstGeom prst="rect">
              <a:avLst/>
            </a:prstGeom>
            <a:noFill/>
          </p:spPr>
        </p:pic>
        <p:cxnSp>
          <p:nvCxnSpPr>
            <p:cNvPr id="24" name="Straight Connector 23"/>
            <p:cNvCxnSpPr/>
            <p:nvPr/>
          </p:nvCxnSpPr>
          <p:spPr bwMode="auto">
            <a:xfrm>
              <a:off x="6096000" y="1066800"/>
              <a:ext cx="3810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6477000" y="865360"/>
              <a:ext cx="2360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b="1" dirty="0" smtClean="0">
                  <a:solidFill>
                    <a:srgbClr val="0000FF"/>
                  </a:solidFill>
                </a:rPr>
                <a:t>Bunch profile integral</a:t>
              </a:r>
              <a:endParaRPr lang="en-US" sz="18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>
              <a:off x="6096000" y="1295400"/>
              <a:ext cx="3810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6477000" y="1106786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b="1" dirty="0" smtClean="0">
                  <a:solidFill>
                    <a:srgbClr val="FF0000"/>
                  </a:solidFill>
                </a:rPr>
                <a:t>Gauss fit integral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42784" y="6227349"/>
            <a:ext cx="6399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>
                <a:solidFill>
                  <a:srgbClr val="3366FF"/>
                </a:solidFill>
                <a:latin typeface="Arial"/>
                <a:cs typeface="Arial"/>
              </a:rPr>
              <a:t>For more details see S. </a:t>
            </a:r>
            <a:r>
              <a:rPr lang="en-GB" sz="1600" b="1" i="1" dirty="0">
                <a:solidFill>
                  <a:srgbClr val="3366FF"/>
                </a:solidFill>
                <a:latin typeface="Arial"/>
                <a:cs typeface="Arial"/>
              </a:rPr>
              <a:t>H</a:t>
            </a:r>
            <a:r>
              <a:rPr lang="en-GB" sz="1600" b="1" i="1" dirty="0" smtClean="0">
                <a:solidFill>
                  <a:srgbClr val="3366FF"/>
                </a:solidFill>
                <a:latin typeface="Arial"/>
                <a:cs typeface="Arial"/>
              </a:rPr>
              <a:t>ancock’s presentation</a:t>
            </a:r>
            <a:r>
              <a:rPr lang="en-GB" sz="1600" b="1" i="1" dirty="0">
                <a:solidFill>
                  <a:srgbClr val="3366FF"/>
                </a:solidFill>
                <a:latin typeface="Arial"/>
                <a:cs typeface="Arial"/>
              </a:rPr>
              <a:t>, this LIU Event</a:t>
            </a:r>
            <a:r>
              <a:rPr lang="en-GB" b="1" i="1" dirty="0">
                <a:solidFill>
                  <a:srgbClr val="3366FF"/>
                </a:solidFill>
                <a:latin typeface="Arial"/>
                <a:cs typeface="Arial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268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remedies to PS longitudinal limitations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3003" y="1364359"/>
            <a:ext cx="8229600" cy="480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b="1" dirty="0" smtClean="0">
                <a:solidFill>
                  <a:srgbClr val="0000FF"/>
                </a:solidFill>
                <a:latin typeface="Arial"/>
                <a:cs typeface="Arial"/>
              </a:rPr>
              <a:t>Main longitudinal limitations: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b="1" dirty="0" smtClean="0">
                <a:latin typeface="Arial"/>
                <a:cs typeface="Arial"/>
              </a:rPr>
              <a:t>1.	Coupled-bunch instabilities during acceleration and on flat-top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New coupled-bunch feedback</a:t>
            </a: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: based on 1-turn delay electronics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Longitudinal kickers: 10 MHz RF cavities or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dedicated wide-band cavity?</a:t>
            </a:r>
            <a:endParaRPr lang="en-GB" b="1" dirty="0" smtClean="0">
              <a:latin typeface="Arial"/>
              <a:cs typeface="Arial"/>
            </a:endParaRP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latin typeface="Arial"/>
                <a:cs typeface="Arial"/>
              </a:rPr>
              <a:t> Impedance reduction of all cavities, especially 2.8 – 10 MHz</a:t>
            </a:r>
          </a:p>
          <a:p>
            <a:pPr marL="342900" indent="-342900" algn="l">
              <a:spcBef>
                <a:spcPct val="20000"/>
              </a:spcBef>
            </a:pPr>
            <a:endParaRPr lang="en-GB" b="1" dirty="0" smtClean="0">
              <a:latin typeface="Arial"/>
              <a:cs typeface="Arial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GB" b="1" dirty="0" smtClean="0">
                <a:latin typeface="Arial"/>
                <a:cs typeface="Arial"/>
              </a:rPr>
              <a:t>2.	Transient beam loading during bunch splitting manipulations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Distributed issue: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all RF systems for bunch </a:t>
            </a:r>
            <a:r>
              <a:rPr lang="en-GB" b="1" dirty="0" err="1" smtClean="0">
                <a:solidFill>
                  <a:srgbClr val="FF0000"/>
                </a:solidFill>
                <a:latin typeface="Arial"/>
                <a:cs typeface="Arial"/>
              </a:rPr>
              <a:t>splittings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 concerned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10 MHz: new 1-turn delay feedback,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new feedback amplifier or   completely new amplifier?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20 MHz: 1-turn delay feedback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40 MHz: 1-turn delay feedback,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new feedback amplifier?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 80 MHz: 1-turn delay feedback,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new feedback amplifier, fast ferrite tuner?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37659" y="6185844"/>
            <a:ext cx="4994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H. </a:t>
            </a:r>
            <a:r>
              <a:rPr lang="en-GB" b="1" i="1" dirty="0" err="1" smtClean="0">
                <a:solidFill>
                  <a:srgbClr val="3366FF"/>
                </a:solidFill>
                <a:latin typeface="Arial"/>
                <a:cs typeface="Arial"/>
              </a:rPr>
              <a:t>Damerau’s</a:t>
            </a:r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GB" b="1" i="1" dirty="0">
                <a:solidFill>
                  <a:srgbClr val="3366FF"/>
                </a:solidFill>
                <a:latin typeface="Arial"/>
                <a:cs typeface="Arial"/>
              </a:rPr>
              <a:t>presentation</a:t>
            </a:r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  <a:r>
              <a:rPr lang="en-GB" b="1" i="1" dirty="0">
                <a:solidFill>
                  <a:srgbClr val="3366FF"/>
                </a:solidFill>
                <a:latin typeface="Arial"/>
                <a:cs typeface="Arial"/>
              </a:rPr>
              <a:t>LIU </a:t>
            </a:r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Event 2010.</a:t>
            </a:r>
            <a:endParaRPr lang="en-GB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6253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ideas for hardware developments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3003" y="1019400"/>
            <a:ext cx="7715455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dirty="0" smtClean="0">
                <a:latin typeface="Arial"/>
                <a:cs typeface="Arial"/>
              </a:rPr>
              <a:t>New 1-turn delay feedback around all systems would be beneficial for both CBI and TBL.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6653" y="1649610"/>
            <a:ext cx="7721805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A dedicated wide band RF system using magnetic alloy rings in the resonator may result very effective in fighting CBI.</a:t>
            </a:r>
          </a:p>
        </p:txBody>
      </p:sp>
      <p:pic>
        <p:nvPicPr>
          <p:cNvPr id="6" name="Picture 5" descr="LEI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43" y="2413475"/>
            <a:ext cx="2603500" cy="3492500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00635" y="5991781"/>
            <a:ext cx="4330201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LEIR RF system operational since 2004, built in collaboration with KEK.</a:t>
            </a:r>
          </a:p>
        </p:txBody>
      </p:sp>
      <p:pic>
        <p:nvPicPr>
          <p:cNvPr id="10" name="Picture 9" descr="Fin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288" y="2471818"/>
            <a:ext cx="4381500" cy="21840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6814" y="3046414"/>
            <a:ext cx="3463532" cy="242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018222" y="4786424"/>
            <a:ext cx="5651529" cy="100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Prototype for PSBC04</a:t>
            </a:r>
          </a:p>
          <a:p>
            <a:pPr indent="22225" algn="l">
              <a:spcBef>
                <a:spcPct val="20000"/>
              </a:spcBef>
            </a:pPr>
            <a:r>
              <a:rPr lang="en-GB" b="1" i="1" dirty="0" smtClean="0">
                <a:solidFill>
                  <a:srgbClr val="3366FF"/>
                </a:solidFill>
                <a:latin typeface="Arial"/>
                <a:cs typeface="Arial"/>
              </a:rPr>
              <a:t>RF cavity.</a:t>
            </a:r>
          </a:p>
          <a:p>
            <a:pPr indent="22225" algn="l">
              <a:spcBef>
                <a:spcPct val="20000"/>
              </a:spcBef>
            </a:pPr>
            <a:r>
              <a:rPr lang="en-GB" sz="1600" b="1" i="1" dirty="0" smtClean="0">
                <a:solidFill>
                  <a:srgbClr val="3366FF"/>
                </a:solidFill>
                <a:latin typeface="Arial"/>
                <a:cs typeface="Arial"/>
              </a:rPr>
              <a:t>See M. </a:t>
            </a:r>
            <a:r>
              <a:rPr lang="en-GB" sz="1600" b="1" i="1" dirty="0" err="1" smtClean="0">
                <a:solidFill>
                  <a:srgbClr val="3366FF"/>
                </a:solidFill>
                <a:latin typeface="Arial"/>
                <a:cs typeface="Arial"/>
              </a:rPr>
              <a:t>Paoluzzi’s</a:t>
            </a:r>
            <a:r>
              <a:rPr lang="en-GB" sz="1600" b="1" i="1" dirty="0" smtClean="0">
                <a:solidFill>
                  <a:srgbClr val="3366FF"/>
                </a:solidFill>
                <a:latin typeface="Arial"/>
                <a:cs typeface="Arial"/>
              </a:rPr>
              <a:t> presentation, this LIU Event.</a:t>
            </a:r>
          </a:p>
        </p:txBody>
      </p:sp>
    </p:spTree>
    <p:extLst>
      <p:ext uri="{BB962C8B-B14F-4D97-AF65-F5344CB8AC3E}">
        <p14:creationId xmlns:p14="http://schemas.microsoft.com/office/powerpoint/2010/main" val="4128677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 MHz developments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3003" y="1364360"/>
            <a:ext cx="7715455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dirty="0" smtClean="0">
                <a:latin typeface="Arial"/>
                <a:cs typeface="Arial"/>
              </a:rPr>
              <a:t>A new 1-turn delay feedback around the 10 MHz system is already in the pipeline.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6653" y="1993009"/>
            <a:ext cx="7715455" cy="94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dirty="0" smtClean="0">
                <a:latin typeface="Arial"/>
                <a:cs typeface="Arial"/>
              </a:rPr>
              <a:t>If possible, an increase of the amplifier fast feedback beyond the present 26 dB could significantly reduce further the cavity impedance seen by the circulating beam.</a:t>
            </a:r>
          </a:p>
        </p:txBody>
      </p:sp>
      <p:pic>
        <p:nvPicPr>
          <p:cNvPr id="6" name="Picture 5" descr="PSC10_ampl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05" y="3168650"/>
            <a:ext cx="4286250" cy="32177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5192" y="3379387"/>
            <a:ext cx="162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Final amplifier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5432" y="5164747"/>
            <a:ext cx="2166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Feedback amplifier</a:t>
            </a:r>
          </a:p>
          <a:p>
            <a:r>
              <a:rPr lang="en-US" dirty="0" smtClean="0">
                <a:latin typeface="Arial"/>
                <a:cs typeface="Arial"/>
              </a:rPr>
              <a:t>(pre-driver + driver)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2619456" y="4932997"/>
            <a:ext cx="2975976" cy="554916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" idx="1"/>
          </p:cNvCxnSpPr>
          <p:nvPr/>
        </p:nvCxnSpPr>
        <p:spPr>
          <a:xfrm flipH="1">
            <a:off x="3526627" y="3564053"/>
            <a:ext cx="2188565" cy="938016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47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SC10_Am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58" y="1283113"/>
            <a:ext cx="7302728" cy="5176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84804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10 MHz developments – feedback increase</a:t>
            </a:r>
            <a:br>
              <a:rPr lang="en-US" dirty="0" smtClean="0"/>
            </a:br>
            <a:r>
              <a:rPr lang="en-US" sz="1800" dirty="0" smtClean="0"/>
              <a:t>limitations from the present architecture</a:t>
            </a:r>
            <a:endParaRPr lang="en-US" sz="1800" dirty="0"/>
          </a:p>
        </p:txBody>
      </p:sp>
      <p:grpSp>
        <p:nvGrpSpPr>
          <p:cNvPr id="6" name="Group 5"/>
          <p:cNvGrpSpPr/>
          <p:nvPr/>
        </p:nvGrpSpPr>
        <p:grpSpPr>
          <a:xfrm>
            <a:off x="1575222" y="2343086"/>
            <a:ext cx="4480144" cy="1474229"/>
            <a:chOff x="1575222" y="2343086"/>
            <a:chExt cx="4480144" cy="1474229"/>
          </a:xfrm>
        </p:grpSpPr>
        <p:grpSp>
          <p:nvGrpSpPr>
            <p:cNvPr id="18" name="Group 17"/>
            <p:cNvGrpSpPr/>
            <p:nvPr/>
          </p:nvGrpSpPr>
          <p:grpSpPr>
            <a:xfrm>
              <a:off x="1575222" y="2343086"/>
              <a:ext cx="4048252" cy="1474229"/>
              <a:chOff x="1496832" y="2358766"/>
              <a:chExt cx="4048252" cy="1474229"/>
            </a:xfrm>
          </p:grpSpPr>
          <p:cxnSp>
            <p:nvCxnSpPr>
              <p:cNvPr id="7" name="Straight Connector 6"/>
              <p:cNvCxnSpPr/>
              <p:nvPr/>
            </p:nvCxnSpPr>
            <p:spPr>
              <a:xfrm flipH="1">
                <a:off x="1496832" y="2358766"/>
                <a:ext cx="4048252" cy="0"/>
              </a:xfrm>
              <a:prstGeom prst="line">
                <a:avLst/>
              </a:prstGeom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496832" y="2358766"/>
                <a:ext cx="0" cy="1474229"/>
              </a:xfrm>
              <a:prstGeom prst="line">
                <a:avLst/>
              </a:prstGeom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Oval 11"/>
            <p:cNvSpPr/>
            <p:nvPr/>
          </p:nvSpPr>
          <p:spPr>
            <a:xfrm>
              <a:off x="5261592" y="2494849"/>
              <a:ext cx="793774" cy="567011"/>
            </a:xfrm>
            <a:prstGeom prst="ellips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94775" y="2188663"/>
            <a:ext cx="5068818" cy="1644332"/>
            <a:chOff x="1394775" y="2188663"/>
            <a:chExt cx="5068818" cy="1644332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1394775" y="2188663"/>
              <a:ext cx="506881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394775" y="2188663"/>
              <a:ext cx="0" cy="1644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Oval 18"/>
          <p:cNvSpPr/>
          <p:nvPr/>
        </p:nvSpPr>
        <p:spPr>
          <a:xfrm>
            <a:off x="1910045" y="3549489"/>
            <a:ext cx="793774" cy="5670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45084" y="2188663"/>
            <a:ext cx="2881134" cy="4213787"/>
            <a:chOff x="5545084" y="2188663"/>
            <a:chExt cx="2881134" cy="4213787"/>
          </a:xfrm>
        </p:grpSpPr>
        <p:pic>
          <p:nvPicPr>
            <p:cNvPr id="20" name="Picture 19" descr="59CL1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5084" y="4030432"/>
              <a:ext cx="2881134" cy="2372018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7632444" y="4268900"/>
              <a:ext cx="543442" cy="56701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>
              <a:stCxn id="21" idx="0"/>
            </p:cNvCxnSpPr>
            <p:nvPr/>
          </p:nvCxnSpPr>
          <p:spPr>
            <a:xfrm flipH="1" flipV="1">
              <a:off x="7280047" y="2188663"/>
              <a:ext cx="624118" cy="208023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575223" y="4147860"/>
            <a:ext cx="287723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Test performed in 2001 to replace the pre-driver stage with a solid state amplifier.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08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 MHz developments – second gap </a:t>
            </a:r>
            <a:r>
              <a:rPr lang="en-US" dirty="0"/>
              <a:t>relay</a:t>
            </a:r>
            <a:br>
              <a:rPr lang="en-US" dirty="0"/>
            </a:br>
            <a:r>
              <a:rPr lang="en-US" sz="2000" dirty="0" smtClean="0"/>
              <a:t>installed in 2011</a:t>
            </a:r>
            <a:endParaRPr lang="en-US" sz="2000" dirty="0"/>
          </a:p>
        </p:txBody>
      </p:sp>
      <p:pic>
        <p:nvPicPr>
          <p:cNvPr id="4" name="Picture 3" descr="GapRel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4" y="3532187"/>
            <a:ext cx="3878971" cy="290512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55633" y="1316979"/>
            <a:ext cx="8610600" cy="1981200"/>
            <a:chOff x="1066800" y="1725450"/>
            <a:chExt cx="8610600" cy="1981200"/>
          </a:xfrm>
        </p:grpSpPr>
        <p:pic>
          <p:nvPicPr>
            <p:cNvPr id="5" name="Picture 2" descr="C:\Heiko\MachineData\CPS\2011\2011-06-09_LHC50nsCoupledBunchOscillationGapRelais\2011-06-09_LHC50ns_600E10ppp_CBOscillationsFlatTop20kVh21_LeftGapOnly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01383" y="2182650"/>
              <a:ext cx="3907692" cy="1524000"/>
            </a:xfrm>
            <a:prstGeom prst="rect">
              <a:avLst/>
            </a:prstGeom>
            <a:noFill/>
          </p:spPr>
        </p:pic>
        <p:pic>
          <p:nvPicPr>
            <p:cNvPr id="6" name="Picture 5" descr="C:\Heiko\MachineData\CPS\2011\2011-06-09_LHC50nsCoupledBunchOscillationGapRelais\2011-06-09_LHC50ns_600E10ppp_CBOscillationsFlatTop20kVh2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50950" y="2182650"/>
              <a:ext cx="3907692" cy="15240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2438400" y="1725450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rgbClr val="0000FF"/>
                  </a:solidFill>
                </a:rPr>
                <a:t>Both gap relays close</a:t>
              </a:r>
              <a:endParaRPr lang="en-US" sz="1800" b="1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00800" y="1725450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rgbClr val="0000FF"/>
                  </a:solidFill>
                </a:rPr>
                <a:t>Only one relay closes</a:t>
              </a:r>
              <a:endParaRPr lang="en-US" sz="18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1066800" y="2095940"/>
              <a:ext cx="86106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1066800" y="1725450"/>
              <a:ext cx="86106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3657600" y="2286000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>
                      <a:lumMod val="50000"/>
                    </a:schemeClr>
                  </a:solidFill>
                </a:rPr>
                <a:t>Modes appear at same frequency</a:t>
              </a:r>
              <a:endParaRPr lang="en-US" sz="16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rot="10800000" flipV="1">
              <a:off x="2895600" y="2590800"/>
              <a:ext cx="914400" cy="762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5257800" y="2362200"/>
              <a:ext cx="2536825" cy="2286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pic>
        <p:nvPicPr>
          <p:cNvPr id="15" name="Picture 4" descr="C:\Heiko\MachineData\CPS\2011\2011-06-09_LHC50nsCoupledBunchOscillationGapRelais\2011-06-09_LHC50ns_600E10ppp_CBOscillationsFlatTop20kVh21_Park_LeftGapOnl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0216" y="3532187"/>
            <a:ext cx="3907692" cy="152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8534" y="5216508"/>
            <a:ext cx="372949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Arial"/>
                <a:cs typeface="Arial"/>
              </a:rPr>
              <a:t>With one gap relay closed and 8/10 cavities parked at h=6.5 the result is much more impressive.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7081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40/80 MHz developments – feedback increase</a:t>
            </a:r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3698874" y="1094485"/>
            <a:ext cx="4709584" cy="1500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just">
              <a:spcBef>
                <a:spcPct val="20000"/>
              </a:spcBef>
            </a:pPr>
            <a:r>
              <a:rPr lang="en-GB" dirty="0" smtClean="0">
                <a:latin typeface="Arial"/>
                <a:cs typeface="Arial"/>
              </a:rPr>
              <a:t>Long cable length from the cavity to the feedback amplifier and back to the final amplifier (120 ns) is a limit to push the feedback beyond the present performance (43 dB) 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49" y="1177924"/>
            <a:ext cx="3349625" cy="5388527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724121" y="2540000"/>
            <a:ext cx="992909" cy="3740727"/>
            <a:chOff x="1724121" y="2540000"/>
            <a:chExt cx="992909" cy="374072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578485" y="2540000"/>
              <a:ext cx="138545" cy="1539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717030" y="2693939"/>
              <a:ext cx="0" cy="35867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831879" y="6280727"/>
              <a:ext cx="88515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831879" y="6103697"/>
              <a:ext cx="0" cy="17703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724121" y="3325091"/>
              <a:ext cx="0" cy="6388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3839934" y="2595043"/>
            <a:ext cx="4348443" cy="3970949"/>
            <a:chOff x="3839934" y="2595043"/>
            <a:chExt cx="4348443" cy="3970949"/>
          </a:xfrm>
        </p:grpSpPr>
        <p:pic>
          <p:nvPicPr>
            <p:cNvPr id="4" name="Picture 3" descr="40_80HV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337" y="2595043"/>
              <a:ext cx="4337040" cy="3921076"/>
            </a:xfrm>
            <a:prstGeom prst="rect">
              <a:avLst/>
            </a:prstGeom>
          </p:spPr>
        </p:pic>
        <p:sp>
          <p:nvSpPr>
            <p:cNvPr id="27" name="Rectangle 2"/>
            <p:cNvSpPr>
              <a:spLocks noChangeArrowheads="1"/>
            </p:cNvSpPr>
            <p:nvPr/>
          </p:nvSpPr>
          <p:spPr bwMode="auto">
            <a:xfrm>
              <a:off x="3839934" y="5091765"/>
              <a:ext cx="4301930" cy="1474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22225" algn="just">
                <a:spcBef>
                  <a:spcPct val="20000"/>
                </a:spcBef>
              </a:pPr>
              <a:r>
                <a:rPr lang="en-GB" b="1" dirty="0" smtClean="0">
                  <a:solidFill>
                    <a:schemeClr val="bg1"/>
                  </a:solidFill>
                  <a:latin typeface="Arial"/>
                  <a:cs typeface="Arial"/>
                </a:rPr>
                <a:t>A second limitation comes from the HV power supplies, already limiting the present performance of the system in the presence of high beam loading or cavity detuning.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84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C:\Heiko\Presentations\2010-12_LongitudinalIssuesBeyondUltimateLIUMeeting\SketchPETRAProtonCavityTun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6633" y="4038898"/>
            <a:ext cx="4419600" cy="16451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40/80 MHz developments – cavity detuning</a:t>
            </a:r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693003" y="1160520"/>
            <a:ext cx="7715455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l">
              <a:spcBef>
                <a:spcPct val="20000"/>
              </a:spcBef>
            </a:pPr>
            <a:r>
              <a:rPr lang="en-GB" dirty="0" smtClean="0">
                <a:latin typeface="Arial"/>
                <a:cs typeface="Arial"/>
              </a:rPr>
              <a:t>Mechanical gap relay cannot be used in a pulse to pulse operation to reduce the cavity impedance seen by the beam (pneumatic actuator).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5583" y="5672687"/>
            <a:ext cx="7095372" cy="77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2225" algn="just">
              <a:spcBef>
                <a:spcPct val="20000"/>
              </a:spcBef>
            </a:pPr>
            <a:r>
              <a:rPr lang="en-GB" dirty="0" smtClean="0">
                <a:latin typeface="Arial"/>
                <a:cs typeface="Arial"/>
              </a:rPr>
              <a:t>By parking the cavities at an intermediate frequency (250 kHz off resonance) 2 to 4 dB could be gained in impedance reduction.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91653" y="2133770"/>
            <a:ext cx="4722523" cy="3448860"/>
            <a:chOff x="391653" y="2416010"/>
            <a:chExt cx="4722523" cy="3448860"/>
          </a:xfrm>
        </p:grpSpPr>
        <p:grpSp>
          <p:nvGrpSpPr>
            <p:cNvPr id="15" name="Group 14"/>
            <p:cNvGrpSpPr/>
            <p:nvPr/>
          </p:nvGrpSpPr>
          <p:grpSpPr>
            <a:xfrm>
              <a:off x="391653" y="2416010"/>
              <a:ext cx="4124325" cy="3448860"/>
              <a:chOff x="4495800" y="1283493"/>
              <a:chExt cx="4953000" cy="4140996"/>
            </a:xfrm>
          </p:grpSpPr>
          <p:pic>
            <p:nvPicPr>
              <p:cNvPr id="17" name="Picture 2" descr="C:\Heiko\Presentations\2010-12_LongitudinalIssuesBeyondUltimateLIUMeeting\C40-77_OpenClosedLoop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48200" y="1345390"/>
                <a:ext cx="4789400" cy="4064810"/>
              </a:xfrm>
              <a:prstGeom prst="rect">
                <a:avLst/>
              </a:prstGeom>
              <a:noFill/>
            </p:spPr>
          </p:pic>
          <p:cxnSp>
            <p:nvCxnSpPr>
              <p:cNvPr id="18" name="Straight Connector 17"/>
              <p:cNvCxnSpPr/>
              <p:nvPr/>
            </p:nvCxnSpPr>
            <p:spPr bwMode="auto">
              <a:xfrm rot="5400000">
                <a:off x="5463377" y="3326349"/>
                <a:ext cx="3417098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rot="5400000">
                <a:off x="3365495" y="3326282"/>
                <a:ext cx="3417098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rot="5400000">
                <a:off x="7580308" y="3326282"/>
                <a:ext cx="3417098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6309572" y="1812270"/>
                <a:ext cx="859971" cy="1588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 rot="10800000">
                <a:off x="5086745" y="1810682"/>
                <a:ext cx="838198" cy="1588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  <p:sp>
            <p:nvSpPr>
              <p:cNvPr id="23" name="TextBox 22"/>
              <p:cNvSpPr txBox="1"/>
              <p:nvPr/>
            </p:nvSpPr>
            <p:spPr>
              <a:xfrm>
                <a:off x="5881400" y="1582082"/>
                <a:ext cx="549831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FF0000"/>
                    </a:solidFill>
                  </a:rPr>
                  <a:t>f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rev</a:t>
                </a:r>
                <a:endParaRPr lang="en-US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4495800" y="1312069"/>
                <a:ext cx="166688" cy="411242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4648200" y="1283493"/>
                <a:ext cx="4800600" cy="7382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349417" y="4383913"/>
              <a:ext cx="3764759" cy="457230"/>
              <a:chOff x="1349417" y="4728873"/>
              <a:chExt cx="3764759" cy="457230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2188550" y="4728873"/>
                <a:ext cx="2925626" cy="113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1349417" y="5163423"/>
                <a:ext cx="376475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4796667" y="4728873"/>
                <a:ext cx="11339" cy="45723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Picture 8" descr="co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48" y="2197261"/>
            <a:ext cx="1837021" cy="13758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47331" y="2446066"/>
            <a:ext cx="2078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 perpendicularly biased ferrites to build a fast tuner.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9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planning and what is already in the pipeline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325463"/>
              </p:ext>
            </p:extLst>
          </p:nvPr>
        </p:nvGraphicFramePr>
        <p:xfrm>
          <a:off x="849860" y="1492568"/>
          <a:ext cx="7365237" cy="4638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8019"/>
                <a:gridCol w="2445716"/>
                <a:gridCol w="1191502"/>
              </a:tblGrid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Activity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Schedule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Status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LLRF studies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05/2011 – 06/2012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active</a:t>
                      </a:r>
                      <a:endParaRPr lang="en-US" dirty="0">
                        <a:solidFill>
                          <a:srgbClr val="008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1-Turn delay feedback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01/2012 – 12/2014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active</a:t>
                      </a:r>
                      <a:endParaRPr lang="en-US" dirty="0">
                        <a:solidFill>
                          <a:srgbClr val="008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"/>
                          <a:cs typeface="Arial"/>
                        </a:rPr>
                        <a:t>Coupled 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bunch feedback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06/2014 – 06/2016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planned</a:t>
                      </a:r>
                      <a:endParaRPr lang="en-US" dirty="0">
                        <a:solidFill>
                          <a:srgbClr val="FF66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HLRF studies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05/2011 – 12/2012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active</a:t>
                      </a:r>
                      <a:endParaRPr lang="en-US" dirty="0">
                        <a:solidFill>
                          <a:srgbClr val="008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10 MHz system renovation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01/2013 – 06/2018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planned</a:t>
                      </a:r>
                      <a:endParaRPr lang="en-US" dirty="0">
                        <a:solidFill>
                          <a:srgbClr val="FF66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Longitudinal kicker in the PS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01/2014 – 12/2017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planned</a:t>
                      </a:r>
                      <a:endParaRPr lang="en-US" dirty="0">
                        <a:solidFill>
                          <a:srgbClr val="FF66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40/80 MHz feedback renovation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06/2012 – 06/2017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planned</a:t>
                      </a:r>
                      <a:endParaRPr lang="en-US" dirty="0">
                        <a:solidFill>
                          <a:srgbClr val="FF66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1536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Fast tuner for the 80 MHz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system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01/2012 – 12/2015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active</a:t>
                      </a:r>
                      <a:endParaRPr lang="en-US" dirty="0">
                        <a:solidFill>
                          <a:srgbClr val="008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136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476269" y="1583880"/>
            <a:ext cx="7790331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>
              <a:spcBef>
                <a:spcPct val="20000"/>
              </a:spcBef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The final choice among </a:t>
            </a:r>
            <a:r>
              <a:rPr lang="en-GB" dirty="0">
                <a:latin typeface="Arial"/>
                <a:cs typeface="Arial"/>
              </a:rPr>
              <a:t>the possible optional developments </a:t>
            </a:r>
            <a:r>
              <a:rPr lang="en-GB" dirty="0" smtClean="0">
                <a:latin typeface="Arial"/>
                <a:cs typeface="Arial"/>
              </a:rPr>
              <a:t>will depend on experimental results from MD studies and operational decisions;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81249" y="4287640"/>
            <a:ext cx="7790331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>
              <a:spcBef>
                <a:spcPct val="20000"/>
              </a:spcBef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The R&amp;D program will be anyway strongly dependent on available resources and </a:t>
            </a:r>
            <a:r>
              <a:rPr lang="en-GB" dirty="0">
                <a:latin typeface="Arial"/>
                <a:cs typeface="Arial"/>
              </a:rPr>
              <a:t>on manpower, in </a:t>
            </a:r>
            <a:r>
              <a:rPr lang="en-GB" dirty="0" smtClean="0">
                <a:latin typeface="Arial"/>
                <a:cs typeface="Arial"/>
              </a:rPr>
              <a:t>particular.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71889" y="2441880"/>
            <a:ext cx="7790331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>
              <a:spcBef>
                <a:spcPct val="20000"/>
              </a:spcBef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A prioritized list of interventions will be decided soon, depending on impact, available resources and possibility of success;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67509" y="3362600"/>
            <a:ext cx="7790331" cy="68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>
              <a:spcBef>
                <a:spcPct val="20000"/>
              </a:spcBef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Aspects related to the maintenance of equipment and to </a:t>
            </a:r>
            <a:r>
              <a:rPr lang="en-GB" dirty="0">
                <a:latin typeface="Arial"/>
                <a:cs typeface="Arial"/>
              </a:rPr>
              <a:t>the application </a:t>
            </a:r>
            <a:r>
              <a:rPr lang="en-GB" dirty="0" smtClean="0">
                <a:latin typeface="Arial"/>
                <a:cs typeface="Arial"/>
              </a:rPr>
              <a:t>of the ALARA principle will be a relevant factor in the decision process;</a:t>
            </a:r>
          </a:p>
        </p:txBody>
      </p:sp>
    </p:spTree>
    <p:extLst>
      <p:ext uri="{BB962C8B-B14F-4D97-AF65-F5344CB8AC3E}">
        <p14:creationId xmlns:p14="http://schemas.microsoft.com/office/powerpoint/2010/main" val="26810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 RF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With significant contributions from H. </a:t>
            </a:r>
            <a:r>
              <a:rPr lang="en-US" dirty="0" err="1" smtClean="0"/>
              <a:t>Damerau</a:t>
            </a:r>
            <a:r>
              <a:rPr lang="en-US" dirty="0"/>
              <a:t> </a:t>
            </a:r>
            <a:r>
              <a:rPr lang="en-US" dirty="0" smtClean="0"/>
              <a:t>and M. </a:t>
            </a:r>
            <a:r>
              <a:rPr lang="en-US" dirty="0" err="1" smtClean="0"/>
              <a:t>Morvillo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Carlo Rossi – LIU 2011 Event – 25 November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376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RF -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The PS high level RF system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Issues in the PS longitudinal phase space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Implications for the hardware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The high level RF upgrade program (possible options)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What is already in the pipeline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Concluding remarks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high level RF systems - overview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200" y="1373836"/>
            <a:ext cx="6739681" cy="517548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41008" y="1904837"/>
            <a:ext cx="1816900" cy="369332"/>
            <a:chOff x="341008" y="1904837"/>
            <a:chExt cx="1816900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540909" y="1904837"/>
              <a:ext cx="1616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 MHz system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341008" y="2045936"/>
              <a:ext cx="152866" cy="164155"/>
            </a:xfrm>
            <a:prstGeom prst="ellipse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1008" y="2221849"/>
            <a:ext cx="2139576" cy="369332"/>
            <a:chOff x="341008" y="2221849"/>
            <a:chExt cx="2139576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540442" y="2221849"/>
              <a:ext cx="1940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13/20 MHz system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41008" y="2351190"/>
              <a:ext cx="152866" cy="16415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008" y="2538861"/>
            <a:ext cx="1827725" cy="369332"/>
            <a:chOff x="341008" y="2538861"/>
            <a:chExt cx="1827725" cy="369332"/>
          </a:xfrm>
        </p:grpSpPr>
        <p:sp>
          <p:nvSpPr>
            <p:cNvPr id="9" name="TextBox 8"/>
            <p:cNvSpPr txBox="1"/>
            <p:nvPr/>
          </p:nvSpPr>
          <p:spPr>
            <a:xfrm>
              <a:off x="551734" y="2538861"/>
              <a:ext cx="1616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 MHz system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41008" y="2668202"/>
              <a:ext cx="152866" cy="164155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41008" y="2855873"/>
            <a:ext cx="1827258" cy="369332"/>
            <a:chOff x="341008" y="2855873"/>
            <a:chExt cx="1827258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551267" y="2855873"/>
              <a:ext cx="1616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8</a:t>
              </a:r>
              <a:r>
                <a:rPr lang="en-US" dirty="0" smtClean="0"/>
                <a:t>0 MHz system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341008" y="2961698"/>
              <a:ext cx="152866" cy="164155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41008" y="3172885"/>
            <a:ext cx="1943785" cy="369332"/>
            <a:chOff x="341008" y="3172885"/>
            <a:chExt cx="1943785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550800" y="3172885"/>
              <a:ext cx="17339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 MHz system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41008" y="3278710"/>
              <a:ext cx="152866" cy="164155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4738364" y="5314273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91457" y="3225205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08284" y="2110014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77976" y="1768568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359229" y="2110014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876155" y="2691718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52539" y="3890602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435662" y="4948388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585498" y="1881781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086885" y="3535746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799722" y="4570015"/>
            <a:ext cx="152866" cy="16415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733561" y="5037274"/>
            <a:ext cx="344415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11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44323" y="3123663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36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7060" y="2290095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4</a:t>
            </a:r>
            <a:r>
              <a:rPr lang="en-US" sz="1200" b="1" dirty="0" smtClean="0">
                <a:latin typeface="Arial"/>
                <a:cs typeface="Arial"/>
              </a:rPr>
              <a:t>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13451" y="2065416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51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97705" y="1950432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56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00863" y="2238346"/>
            <a:ext cx="36866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6</a:t>
            </a:r>
            <a:r>
              <a:rPr lang="en-US" sz="1200" b="1" dirty="0" smtClean="0">
                <a:latin typeface="Arial"/>
                <a:cs typeface="Arial"/>
              </a:rPr>
              <a:t>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07494" y="2769693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76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21777" y="3444576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81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73184" y="3783268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86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31942" y="4467090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91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48103" y="4809888"/>
            <a:ext cx="35583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96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052539" y="3280421"/>
            <a:ext cx="152866" cy="1641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671469" y="4727810"/>
            <a:ext cx="152866" cy="1641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202616" y="3046692"/>
            <a:ext cx="355837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80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30835" y="4809888"/>
            <a:ext cx="355837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92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959560" y="2859778"/>
            <a:ext cx="152866" cy="16415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012475" y="3045260"/>
            <a:ext cx="152866" cy="16415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142013" y="2710449"/>
            <a:ext cx="355837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77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7668" y="3074493"/>
            <a:ext cx="355837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78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5230842" y="5396350"/>
            <a:ext cx="152866" cy="16415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6992976" y="4161276"/>
            <a:ext cx="152866" cy="16415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6921955" y="4360708"/>
            <a:ext cx="152866" cy="16415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166595" y="4065006"/>
            <a:ext cx="35583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88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95574" y="4311470"/>
            <a:ext cx="35583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89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94453" y="5112543"/>
            <a:ext cx="270251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8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553542" y="5369576"/>
            <a:ext cx="152866" cy="164155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511479" y="5088573"/>
            <a:ext cx="28307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6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4126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10 MHz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13" y="1271295"/>
            <a:ext cx="4269307" cy="3415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62149" y="1505056"/>
            <a:ext cx="36255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Ferrite loaded cavity</a:t>
            </a:r>
          </a:p>
          <a:p>
            <a:r>
              <a:rPr lang="en-US" dirty="0" err="1" smtClean="0">
                <a:latin typeface="Arial"/>
                <a:cs typeface="Arial"/>
              </a:rPr>
              <a:t>Freq</a:t>
            </a:r>
            <a:r>
              <a:rPr lang="en-US" dirty="0" smtClean="0">
                <a:latin typeface="Arial"/>
                <a:cs typeface="Arial"/>
              </a:rPr>
              <a:t> range 2.8 – 10 MHz</a:t>
            </a:r>
          </a:p>
          <a:p>
            <a:r>
              <a:rPr lang="en-US" dirty="0" smtClean="0">
                <a:latin typeface="Arial"/>
                <a:cs typeface="Arial"/>
              </a:rPr>
              <a:t>2 RF gaps / cavity</a:t>
            </a:r>
          </a:p>
          <a:p>
            <a:r>
              <a:rPr lang="en-US" dirty="0" smtClean="0">
                <a:latin typeface="Arial"/>
                <a:cs typeface="Arial"/>
              </a:rPr>
              <a:t>20 kV / cavity</a:t>
            </a:r>
          </a:p>
          <a:p>
            <a:r>
              <a:rPr lang="en-US" b="1" i="1" dirty="0" smtClean="0">
                <a:solidFill>
                  <a:srgbClr val="3366FF"/>
                </a:solidFill>
                <a:latin typeface="Arial"/>
                <a:cs typeface="Arial"/>
              </a:rPr>
              <a:t>Built in 1975, upgraded in 1988</a:t>
            </a:r>
            <a:endParaRPr lang="en-US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 descr="PSC10_ampl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432" y="3036743"/>
            <a:ext cx="4575264" cy="34347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0313" y="4975164"/>
            <a:ext cx="34012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RF amplifier adopting:</a:t>
            </a:r>
          </a:p>
          <a:p>
            <a:r>
              <a:rPr lang="en-US" dirty="0" smtClean="0">
                <a:latin typeface="Arial"/>
                <a:cs typeface="Arial"/>
              </a:rPr>
              <a:t>3 x YL1056 tubes in the feedback stage;</a:t>
            </a:r>
          </a:p>
          <a:p>
            <a:r>
              <a:rPr lang="en-US" dirty="0" smtClean="0">
                <a:latin typeface="Arial"/>
                <a:cs typeface="Arial"/>
              </a:rPr>
              <a:t>1 x RS1084 in the final stage.</a:t>
            </a:r>
          </a:p>
          <a:p>
            <a:r>
              <a:rPr lang="en-US" dirty="0" smtClean="0">
                <a:latin typeface="Arial"/>
                <a:cs typeface="Arial"/>
              </a:rPr>
              <a:t>Housed in the cavity base.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84691" y="274638"/>
            <a:ext cx="5763783" cy="2582306"/>
            <a:chOff x="2884691" y="274638"/>
            <a:chExt cx="5763783" cy="2582306"/>
          </a:xfrm>
        </p:grpSpPr>
        <p:grpSp>
          <p:nvGrpSpPr>
            <p:cNvPr id="15" name="Group 14"/>
            <p:cNvGrpSpPr/>
            <p:nvPr/>
          </p:nvGrpSpPr>
          <p:grpSpPr>
            <a:xfrm>
              <a:off x="2884691" y="274638"/>
              <a:ext cx="5763783" cy="2582306"/>
              <a:chOff x="2884691" y="274638"/>
              <a:chExt cx="5763783" cy="2582306"/>
            </a:xfrm>
          </p:grpSpPr>
          <p:pic>
            <p:nvPicPr>
              <p:cNvPr id="7" name="Picture 6" descr="Relay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95263" y="274638"/>
                <a:ext cx="1053211" cy="1455607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>
              <a:xfrm flipH="1">
                <a:off x="2884691" y="1022292"/>
                <a:ext cx="4710572" cy="183465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4188330" y="1022292"/>
                <a:ext cx="3406933" cy="183465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6333778" y="501755"/>
              <a:ext cx="1077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Gap relay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949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13/20 MHz system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62149" y="1269856"/>
            <a:ext cx="29046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Ferrite loaded cavity</a:t>
            </a:r>
          </a:p>
          <a:p>
            <a:r>
              <a:rPr lang="en-US" dirty="0" smtClean="0">
                <a:latin typeface="Arial"/>
                <a:cs typeface="Arial"/>
              </a:rPr>
              <a:t>Frequencies 13 or 20 MHz</a:t>
            </a:r>
          </a:p>
          <a:p>
            <a:r>
              <a:rPr lang="en-US" dirty="0" smtClean="0">
                <a:latin typeface="Arial"/>
                <a:cs typeface="Arial"/>
              </a:rPr>
              <a:t>2 RF gaps / cavity</a:t>
            </a:r>
          </a:p>
          <a:p>
            <a:r>
              <a:rPr lang="en-US" dirty="0">
                <a:latin typeface="Arial"/>
                <a:cs typeface="Arial"/>
              </a:rPr>
              <a:t>2</a:t>
            </a:r>
            <a:r>
              <a:rPr lang="en-US" dirty="0" smtClean="0">
                <a:latin typeface="Arial"/>
                <a:cs typeface="Arial"/>
              </a:rPr>
              <a:t>0 kV / cavity peak</a:t>
            </a:r>
          </a:p>
          <a:p>
            <a:r>
              <a:rPr lang="en-US" b="1" i="1" dirty="0" smtClean="0">
                <a:solidFill>
                  <a:srgbClr val="3366FF"/>
                </a:solidFill>
                <a:latin typeface="Arial"/>
                <a:cs typeface="Arial"/>
              </a:rPr>
              <a:t>Built in 2002</a:t>
            </a:r>
            <a:endParaRPr lang="en-US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55" y="1192171"/>
            <a:ext cx="3927466" cy="294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521" y="2871010"/>
            <a:ext cx="3916259" cy="3159291"/>
          </a:xfrm>
          <a:prstGeom prst="rect">
            <a:avLst/>
          </a:prstGeom>
        </p:spPr>
      </p:pic>
      <p:pic>
        <p:nvPicPr>
          <p:cNvPr id="6" name="Picture 5" descr="13_20_driv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23" y="3320778"/>
            <a:ext cx="1219465" cy="3403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72468" y="4829972"/>
            <a:ext cx="290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Driver amplifier</a:t>
            </a:r>
          </a:p>
          <a:p>
            <a:r>
              <a:rPr lang="en-US" dirty="0" smtClean="0">
                <a:latin typeface="Arial"/>
                <a:cs typeface="Arial"/>
              </a:rPr>
              <a:t>Especially designed to slide in the gallery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19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40 MHz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15" y="1294764"/>
            <a:ext cx="6151862" cy="46138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22341" y="471240"/>
            <a:ext cx="2672526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Vacuum reentrant cavity</a:t>
            </a:r>
          </a:p>
          <a:p>
            <a:r>
              <a:rPr lang="en-US" dirty="0" smtClean="0">
                <a:latin typeface="Arial"/>
                <a:cs typeface="Arial"/>
              </a:rPr>
              <a:t>Frequency 40 MHz</a:t>
            </a:r>
          </a:p>
          <a:p>
            <a:r>
              <a:rPr lang="en-US" dirty="0">
                <a:latin typeface="Arial"/>
                <a:cs typeface="Arial"/>
              </a:rPr>
              <a:t>1</a:t>
            </a:r>
            <a:r>
              <a:rPr lang="en-US" dirty="0" smtClean="0">
                <a:latin typeface="Arial"/>
                <a:cs typeface="Arial"/>
              </a:rPr>
              <a:t> RF gap / cavity</a:t>
            </a:r>
          </a:p>
          <a:p>
            <a:r>
              <a:rPr lang="en-US" dirty="0" smtClean="0">
                <a:latin typeface="Arial"/>
                <a:cs typeface="Arial"/>
              </a:rPr>
              <a:t>300 kV / cavity</a:t>
            </a:r>
          </a:p>
          <a:p>
            <a:r>
              <a:rPr lang="en-US" b="1" i="1" dirty="0" smtClean="0">
                <a:solidFill>
                  <a:srgbClr val="3366FF"/>
                </a:solidFill>
                <a:latin typeface="Arial"/>
                <a:cs typeface="Arial"/>
              </a:rPr>
              <a:t>Built in 1996</a:t>
            </a:r>
            <a:endParaRPr lang="en-US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 descr="4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977" y="1894093"/>
            <a:ext cx="2023537" cy="401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5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80 MHz system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96973" y="1301216"/>
            <a:ext cx="26725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Vacuum reentrant cavity</a:t>
            </a:r>
          </a:p>
          <a:p>
            <a:r>
              <a:rPr lang="en-US" dirty="0" smtClean="0">
                <a:latin typeface="Arial"/>
                <a:cs typeface="Arial"/>
              </a:rPr>
              <a:t>Frequency 80 MHz</a:t>
            </a:r>
          </a:p>
          <a:p>
            <a:r>
              <a:rPr lang="en-US" dirty="0">
                <a:latin typeface="Arial"/>
                <a:cs typeface="Arial"/>
              </a:rPr>
              <a:t>1</a:t>
            </a:r>
            <a:r>
              <a:rPr lang="en-US" dirty="0" smtClean="0">
                <a:latin typeface="Arial"/>
                <a:cs typeface="Arial"/>
              </a:rPr>
              <a:t> RF gap / cavity</a:t>
            </a:r>
          </a:p>
          <a:p>
            <a:r>
              <a:rPr lang="en-US" dirty="0" smtClean="0">
                <a:latin typeface="Arial"/>
                <a:cs typeface="Arial"/>
              </a:rPr>
              <a:t>300 kV / cavity</a:t>
            </a:r>
          </a:p>
          <a:p>
            <a:r>
              <a:rPr lang="en-US" b="1" i="1" dirty="0">
                <a:solidFill>
                  <a:srgbClr val="3366FF"/>
                </a:solidFill>
                <a:latin typeface="Arial"/>
                <a:cs typeface="Arial"/>
              </a:rPr>
              <a:t>Built in </a:t>
            </a:r>
            <a:r>
              <a:rPr lang="en-US" b="1" i="1" dirty="0" smtClean="0">
                <a:solidFill>
                  <a:srgbClr val="3366FF"/>
                </a:solidFill>
                <a:latin typeface="Arial"/>
                <a:cs typeface="Arial"/>
              </a:rPr>
              <a:t>1997</a:t>
            </a:r>
            <a:endParaRPr lang="en-US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7" name="Picture 6" descr="8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255468"/>
            <a:ext cx="3556952" cy="5237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052" y="3043514"/>
            <a:ext cx="2613894" cy="3449484"/>
          </a:xfrm>
          <a:prstGeom prst="rect">
            <a:avLst/>
          </a:prstGeom>
        </p:spPr>
      </p:pic>
      <p:pic>
        <p:nvPicPr>
          <p:cNvPr id="10" name="Picture 9" descr="8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46" y="2824302"/>
            <a:ext cx="2292935" cy="366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32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200 MHz system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77077" y="1159426"/>
            <a:ext cx="227394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Pill-box cavity</a:t>
            </a:r>
          </a:p>
          <a:p>
            <a:r>
              <a:rPr lang="en-US" dirty="0" smtClean="0">
                <a:latin typeface="Arial"/>
                <a:cs typeface="Arial"/>
              </a:rPr>
              <a:t>Frequency 200 MHz</a:t>
            </a:r>
          </a:p>
          <a:p>
            <a:r>
              <a:rPr lang="en-US" dirty="0">
                <a:latin typeface="Arial"/>
                <a:cs typeface="Arial"/>
              </a:rPr>
              <a:t>1</a:t>
            </a:r>
            <a:r>
              <a:rPr lang="en-US" dirty="0" smtClean="0">
                <a:latin typeface="Arial"/>
                <a:cs typeface="Arial"/>
              </a:rPr>
              <a:t> RF gap / cavity</a:t>
            </a:r>
          </a:p>
          <a:p>
            <a:r>
              <a:rPr lang="en-US" dirty="0" smtClean="0">
                <a:latin typeface="Arial"/>
                <a:cs typeface="Arial"/>
              </a:rPr>
              <a:t>6 cavities</a:t>
            </a:r>
          </a:p>
          <a:p>
            <a:r>
              <a:rPr lang="en-US" dirty="0">
                <a:latin typeface="Arial"/>
                <a:cs typeface="Arial"/>
              </a:rPr>
              <a:t>5</a:t>
            </a:r>
            <a:r>
              <a:rPr lang="en-US" dirty="0" smtClean="0">
                <a:latin typeface="Arial"/>
                <a:cs typeface="Arial"/>
              </a:rPr>
              <a:t>0 kV / cavity</a:t>
            </a:r>
          </a:p>
          <a:p>
            <a:r>
              <a:rPr lang="en-US" b="1" i="1" dirty="0">
                <a:solidFill>
                  <a:srgbClr val="3366FF"/>
                </a:solidFill>
                <a:latin typeface="Arial"/>
                <a:cs typeface="Arial"/>
              </a:rPr>
              <a:t>Built in </a:t>
            </a:r>
            <a:r>
              <a:rPr lang="en-US" b="1" i="1" dirty="0" smtClean="0">
                <a:solidFill>
                  <a:srgbClr val="3366FF"/>
                </a:solidFill>
                <a:latin typeface="Arial"/>
                <a:cs typeface="Arial"/>
              </a:rPr>
              <a:t>1979</a:t>
            </a:r>
            <a:endParaRPr lang="en-US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 descr="2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80" y="1295105"/>
            <a:ext cx="5363188" cy="4023810"/>
          </a:xfrm>
          <a:prstGeom prst="rect">
            <a:avLst/>
          </a:prstGeom>
        </p:spPr>
      </p:pic>
      <p:pic>
        <p:nvPicPr>
          <p:cNvPr id="4" name="Picture 3" descr="200Ampl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05" y="2996139"/>
            <a:ext cx="2767037" cy="36945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509" y="5707485"/>
            <a:ext cx="4546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3366FF"/>
                </a:solidFill>
                <a:latin typeface="Arial"/>
                <a:cs typeface="Arial"/>
              </a:rPr>
              <a:t>Amplifiers and HV power supplies partially renovated in 2005</a:t>
            </a:r>
            <a:endParaRPr lang="en-US" b="1" i="1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895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1495</TotalTime>
  <Words>888</Words>
  <Application>Microsoft Macintosh PowerPoint</Application>
  <PresentationFormat>On-screen Show (4:3)</PresentationFormat>
  <Paragraphs>160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LIU_PowerPoint_Template</vt:lpstr>
      <vt:lpstr>PowerPoint Presentation</vt:lpstr>
      <vt:lpstr>PS RF</vt:lpstr>
      <vt:lpstr>PS RF - Overview</vt:lpstr>
      <vt:lpstr>PS high level RF systems - overview</vt:lpstr>
      <vt:lpstr>The 10 MHz system</vt:lpstr>
      <vt:lpstr>The 13/20 MHz system</vt:lpstr>
      <vt:lpstr>The 40 MHz system</vt:lpstr>
      <vt:lpstr>The 80 MHz system</vt:lpstr>
      <vt:lpstr>The 200 MHz system</vt:lpstr>
      <vt:lpstr>The PS Longitudinal phase space – CBI &amp; TBL</vt:lpstr>
      <vt:lpstr>Possible remedies to PS longitudinal limitations</vt:lpstr>
      <vt:lpstr>Some ideas for hardware developments</vt:lpstr>
      <vt:lpstr>10 MHz developments</vt:lpstr>
      <vt:lpstr>10 MHz developments – feedback increase limitations from the present architecture</vt:lpstr>
      <vt:lpstr>10 MHz developments – second gap relay installed in 2011</vt:lpstr>
      <vt:lpstr>40/80 MHz developments – feedback increase</vt:lpstr>
      <vt:lpstr>40/80 MHz developments – cavity detuning</vt:lpstr>
      <vt:lpstr>Some planning and what is already in the pipeline</vt:lpstr>
      <vt:lpstr>Concluding remarks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Carlo Rossi</cp:lastModifiedBy>
  <cp:revision>77</cp:revision>
  <dcterms:created xsi:type="dcterms:W3CDTF">2011-05-16T09:28:26Z</dcterms:created>
  <dcterms:modified xsi:type="dcterms:W3CDTF">2011-11-25T05:33:06Z</dcterms:modified>
</cp:coreProperties>
</file>