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26"/>
  </p:notesMasterIdLst>
  <p:handoutMasterIdLst>
    <p:handoutMasterId r:id="rId27"/>
  </p:handoutMasterIdLst>
  <p:sldIdLst>
    <p:sldId id="260" r:id="rId2"/>
    <p:sldId id="297" r:id="rId3"/>
    <p:sldId id="261" r:id="rId4"/>
    <p:sldId id="295" r:id="rId5"/>
    <p:sldId id="282" r:id="rId6"/>
    <p:sldId id="298" r:id="rId7"/>
    <p:sldId id="278" r:id="rId8"/>
    <p:sldId id="262" r:id="rId9"/>
    <p:sldId id="279" r:id="rId10"/>
    <p:sldId id="283" r:id="rId11"/>
    <p:sldId id="299" r:id="rId12"/>
    <p:sldId id="285" r:id="rId13"/>
    <p:sldId id="284" r:id="rId14"/>
    <p:sldId id="286" r:id="rId15"/>
    <p:sldId id="287" r:id="rId16"/>
    <p:sldId id="300" r:id="rId17"/>
    <p:sldId id="288" r:id="rId18"/>
    <p:sldId id="289" r:id="rId19"/>
    <p:sldId id="290" r:id="rId20"/>
    <p:sldId id="291" r:id="rId21"/>
    <p:sldId id="292" r:id="rId22"/>
    <p:sldId id="294" r:id="rId23"/>
    <p:sldId id="301" r:id="rId24"/>
    <p:sldId id="293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9" autoAdjust="0"/>
    <p:restoredTop sz="94660"/>
  </p:normalViewPr>
  <p:slideViewPr>
    <p:cSldViewPr snapToGrid="0" snapToObjects="1">
      <p:cViewPr>
        <p:scale>
          <a:sx n="70" d="100"/>
          <a:sy n="70" d="100"/>
        </p:scale>
        <p:origin x="-115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11/25/2011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11/25/2011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For</a:t>
            </a:r>
            <a:r>
              <a:rPr lang="en-GB" baseline="0" dirty="0" smtClean="0"/>
              <a:t> the r</a:t>
            </a:r>
            <a:r>
              <a:rPr lang="en-GB" dirty="0" smtClean="0"/>
              <a:t>ecombination kickers</a:t>
            </a:r>
            <a:r>
              <a:rPr lang="en-GB" baseline="0" dirty="0" smtClean="0"/>
              <a:t> KFA 10 a spare will be built. Both the KFA10 as well as the KFA20 can handle 2 GeV beams.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MD requested to validate LHC-beam injection using KFA 45 in short circuit mode.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=""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PSB to PS beam transfer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 smtClean="0"/>
              <a:t>J. Borburgh,</a:t>
            </a:r>
          </a:p>
          <a:p>
            <a:r>
              <a:rPr lang="en-US" dirty="0" smtClean="0"/>
              <a:t>W. Bartmann, S. Gilardoni, </a:t>
            </a:r>
            <a:r>
              <a:rPr lang="en-US" dirty="0" smtClean="0"/>
              <a:t>B. </a:t>
            </a:r>
            <a:r>
              <a:rPr lang="en-US" dirty="0" err="1" smtClean="0"/>
              <a:t>Balhan</a:t>
            </a:r>
            <a:r>
              <a:rPr lang="en-US" dirty="0" smtClean="0"/>
              <a:t>, D</a:t>
            </a:r>
            <a:r>
              <a:rPr lang="en-US" dirty="0" smtClean="0"/>
              <a:t>. Bodart, B. Goddard, </a:t>
            </a:r>
          </a:p>
          <a:p>
            <a:r>
              <a:rPr lang="en-US" dirty="0" smtClean="0"/>
              <a:t>M. </a:t>
            </a:r>
            <a:r>
              <a:rPr lang="en-US" dirty="0" err="1" smtClean="0"/>
              <a:t>Hourican</a:t>
            </a:r>
            <a:r>
              <a:rPr lang="en-US" dirty="0" smtClean="0"/>
              <a:t>, A</a:t>
            </a:r>
            <a:r>
              <a:rPr lang="en-US" dirty="0" smtClean="0"/>
              <a:t>. Newborough, L. Sermeus, R. Steerenberg, S. Pittet, C. Yu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J. Borburgh, LIU day, 25 November 2011</a:t>
            </a:r>
          </a:p>
        </p:txBody>
      </p:sp>
    </p:spTree>
    <p:extLst>
      <p:ext uri="{BB962C8B-B14F-4D97-AF65-F5344CB8AC3E}">
        <p14:creationId xmlns=""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Switching dipole towards BTP line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157590" y="1255059"/>
            <a:ext cx="7808643" cy="466737"/>
          </a:xfrm>
        </p:spPr>
        <p:txBody>
          <a:bodyPr/>
          <a:lstStyle/>
          <a:p>
            <a:r>
              <a:rPr lang="en-GB" dirty="0" smtClean="0"/>
              <a:t>3 solutions for BHZ 10 under investigation.</a:t>
            </a:r>
          </a:p>
          <a:p>
            <a:endParaRPr lang="en-GB" dirty="0"/>
          </a:p>
        </p:txBody>
      </p:sp>
      <p:pic>
        <p:nvPicPr>
          <p:cNvPr id="10" name="Picture 2" descr="G:\Departments\TE\Groups\ABT\Sections\SE\administration\Conferences\IPAC2011\poster\layout.gif"/>
          <p:cNvPicPr>
            <a:picLocks noChangeAspect="1" noChangeArrowheads="1"/>
          </p:cNvPicPr>
          <p:nvPr/>
        </p:nvPicPr>
        <p:blipFill>
          <a:blip r:embed="rId2" cstate="print"/>
          <a:srcRect l="23330" t="34534"/>
          <a:stretch>
            <a:fillRect/>
          </a:stretch>
        </p:blipFill>
        <p:spPr bwMode="auto">
          <a:xfrm>
            <a:off x="670035" y="1700808"/>
            <a:ext cx="7449980" cy="5157193"/>
          </a:xfrm>
          <a:prstGeom prst="rect">
            <a:avLst/>
          </a:prstGeom>
          <a:noFill/>
        </p:spPr>
      </p:pic>
      <p:pic>
        <p:nvPicPr>
          <p:cNvPr id="11" name="Picture 2" descr="http://cern-accelerators-optics.web.cern.ch/cern-accelerators-optics/BTBTP/Pictures/100_41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7707" y="3452960"/>
            <a:ext cx="4096512" cy="3072384"/>
          </a:xfrm>
          <a:prstGeom prst="rect">
            <a:avLst/>
          </a:prstGeom>
          <a:noFill/>
        </p:spPr>
      </p:pic>
      <p:pic>
        <p:nvPicPr>
          <p:cNvPr id="14" name="Picture 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32000" y="3588847"/>
            <a:ext cx="489654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696" y="3588847"/>
            <a:ext cx="5040560" cy="264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35696" y="3452960"/>
            <a:ext cx="5328592" cy="2944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4901" y="274638"/>
            <a:ext cx="7451332" cy="747654"/>
          </a:xfrm>
        </p:spPr>
        <p:txBody>
          <a:bodyPr>
            <a:noAutofit/>
          </a:bodyPr>
          <a:lstStyle/>
          <a:p>
            <a:r>
              <a:rPr lang="fr-CH" sz="4400" dirty="0" err="1" smtClean="0"/>
              <a:t>Outline</a:t>
            </a:r>
            <a:endParaRPr lang="fr-CH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1058" y="1255059"/>
            <a:ext cx="7965176" cy="4745691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fr-CH" sz="3200" dirty="0" smtClean="0"/>
              <a:t>Booster extraction</a:t>
            </a:r>
          </a:p>
          <a:p>
            <a:pPr marL="571500" indent="-571500">
              <a:buFont typeface="+mj-lt"/>
              <a:buAutoNum type="romanUcPeriod"/>
            </a:pPr>
            <a:r>
              <a:rPr lang="fr-CH" sz="3200" dirty="0" smtClean="0"/>
              <a:t>BT - line</a:t>
            </a:r>
          </a:p>
          <a:p>
            <a:pPr marL="571500" indent="-571500">
              <a:buFont typeface="+mj-lt"/>
              <a:buAutoNum type="romanUcPeriod"/>
            </a:pPr>
            <a:r>
              <a:rPr lang="fr-CH" sz="3200" b="1" dirty="0" smtClean="0"/>
              <a:t>BTP – line</a:t>
            </a:r>
          </a:p>
          <a:p>
            <a:pPr marL="571500" indent="-571500">
              <a:buFont typeface="+mj-lt"/>
              <a:buAutoNum type="romanUcPeriod"/>
            </a:pPr>
            <a:r>
              <a:rPr lang="fr-CH" sz="3200" dirty="0" smtClean="0"/>
              <a:t>PS injection</a:t>
            </a:r>
          </a:p>
          <a:p>
            <a:pPr marL="571500" indent="-571500">
              <a:buFont typeface="+mj-lt"/>
              <a:buAutoNum type="romanUcPeriod"/>
            </a:pPr>
            <a:r>
              <a:rPr lang="fr-CH" sz="3200" dirty="0" err="1" smtClean="0"/>
              <a:t>Summary</a:t>
            </a:r>
            <a:endParaRPr lang="fr-CH" sz="3200" dirty="0"/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203200" y="6373168"/>
            <a:ext cx="4405399" cy="31748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J. </a:t>
            </a:r>
            <a:r>
              <a:rPr kumimoji="0" lang="en-US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Borburgh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LIU day, 25 November 2011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Departments\TE\Groups\ABT\Sections\SE\administration\Conferences\IPAC2011\poster\layout.gif"/>
          <p:cNvPicPr>
            <a:picLocks noChangeAspect="1" noChangeArrowheads="1"/>
          </p:cNvPicPr>
          <p:nvPr/>
        </p:nvPicPr>
        <p:blipFill>
          <a:blip r:embed="rId2" cstate="print"/>
          <a:srcRect t="34534"/>
          <a:stretch>
            <a:fillRect/>
          </a:stretch>
        </p:blipFill>
        <p:spPr bwMode="auto">
          <a:xfrm>
            <a:off x="3193341" y="1022292"/>
            <a:ext cx="5950659" cy="315823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BTP (Booster to PS) 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199" y="3910710"/>
            <a:ext cx="8763034" cy="239281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Fundamental characteristics:</a:t>
            </a:r>
          </a:p>
          <a:p>
            <a:r>
              <a:rPr lang="en-US" dirty="0" smtClean="0"/>
              <a:t>	Presently a DC line.</a:t>
            </a:r>
          </a:p>
          <a:p>
            <a:r>
              <a:rPr lang="en-US" dirty="0" smtClean="0"/>
              <a:t>	Will become ppm between 1.4 GeV to 2.0 GeV</a:t>
            </a:r>
          </a:p>
          <a:p>
            <a:r>
              <a:rPr lang="en-US" dirty="0" smtClean="0"/>
              <a:t>	Optics will be adjusted as a function of beam type (LHC vs. High intensity) </a:t>
            </a:r>
          </a:p>
          <a:p>
            <a:r>
              <a:rPr lang="en-US" dirty="0" smtClean="0"/>
              <a:t>	New optics </a:t>
            </a:r>
          </a:p>
          <a:p>
            <a:r>
              <a:rPr lang="en-US" dirty="0" smtClean="0"/>
              <a:t>		avoids use of elements installed in the PS wall. </a:t>
            </a:r>
          </a:p>
          <a:p>
            <a:r>
              <a:rPr lang="en-US" dirty="0" smtClean="0"/>
              <a:t>		needs 1 </a:t>
            </a:r>
            <a:r>
              <a:rPr lang="en-US" dirty="0" err="1" smtClean="0"/>
              <a:t>additonal</a:t>
            </a:r>
            <a:r>
              <a:rPr lang="en-US" dirty="0" smtClean="0"/>
              <a:t> </a:t>
            </a:r>
            <a:r>
              <a:rPr lang="en-US" dirty="0" err="1" smtClean="0"/>
              <a:t>quadrupole</a:t>
            </a:r>
            <a:r>
              <a:rPr lang="en-US" dirty="0" smtClean="0"/>
              <a:t> on PS side</a:t>
            </a:r>
          </a:p>
          <a:p>
            <a:r>
              <a:rPr lang="en-US" dirty="0" smtClean="0"/>
              <a:t>	May include collimation to limit activation of PS injection septum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BTP line optics with matched optics (LHC)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0" y="3140968"/>
            <a:ext cx="3059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Note the vertical aperture limitation at PS injection</a:t>
            </a:r>
            <a:endParaRPr lang="en-GB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4894" y="1022292"/>
            <a:ext cx="6211339" cy="492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993" y="1340768"/>
            <a:ext cx="217993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47406" y="5229200"/>
            <a:ext cx="2016224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l-GR" sz="1400" dirty="0" smtClean="0"/>
              <a:t>ε</a:t>
            </a:r>
            <a:r>
              <a:rPr lang="en-GB" sz="1400" baseline="-25000" dirty="0" smtClean="0"/>
              <a:t>n</a:t>
            </a:r>
            <a:r>
              <a:rPr lang="en-GB" sz="1400" dirty="0" smtClean="0"/>
              <a:t> (h/v) = 12/9 </a:t>
            </a:r>
            <a:r>
              <a:rPr lang="el-GR" sz="1400" dirty="0" smtClean="0"/>
              <a:t>μ</a:t>
            </a:r>
            <a:r>
              <a:rPr lang="en-GB" sz="1400" dirty="0" smtClean="0"/>
              <a:t>m</a:t>
            </a:r>
          </a:p>
          <a:p>
            <a:r>
              <a:rPr lang="en-GB" sz="1400" dirty="0" err="1"/>
              <a:t>Δp</a:t>
            </a:r>
            <a:r>
              <a:rPr lang="en-GB" sz="1400" dirty="0"/>
              <a:t>/p </a:t>
            </a:r>
            <a:r>
              <a:rPr lang="en-GB" sz="1400" dirty="0" smtClean="0"/>
              <a:t>= 1.3e-3 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4509120"/>
            <a:ext cx="2088232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Vertical beam size at SMH42 slightly smaller than present one but losses expected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268494" y="6108970"/>
            <a:ext cx="4951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BTP line optics for High Intensity beam profiles in vertical plane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524061" y="3787299"/>
            <a:ext cx="461665" cy="63094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1400" dirty="0" smtClean="0"/>
              <a:t>Y [mm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766178" y="2221768"/>
            <a:ext cx="400110" cy="1118319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GB" sz="1400" dirty="0" smtClean="0"/>
              <a:t>Beta, </a:t>
            </a:r>
            <a:r>
              <a:rPr lang="en-GB" sz="1400" dirty="0" err="1" smtClean="0"/>
              <a:t>Disp</a:t>
            </a:r>
            <a:r>
              <a:rPr lang="en-GB" sz="1400" dirty="0" smtClean="0"/>
              <a:t> [m]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BTP line optics with reduced beam size at PS entrance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20238"/>
            <a:ext cx="217993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35288" y="761623"/>
            <a:ext cx="6189480" cy="5315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59832" y="5015791"/>
            <a:ext cx="2016224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l-GR" sz="1400" dirty="0" smtClean="0"/>
              <a:t>ε</a:t>
            </a:r>
            <a:r>
              <a:rPr lang="en-GB" sz="1400" baseline="-25000" dirty="0" smtClean="0"/>
              <a:t>n</a:t>
            </a:r>
            <a:r>
              <a:rPr lang="en-GB" sz="1400" dirty="0" smtClean="0"/>
              <a:t> (h/v) = 12/9 </a:t>
            </a:r>
            <a:r>
              <a:rPr lang="el-GR" sz="1400" dirty="0" smtClean="0"/>
              <a:t>μ</a:t>
            </a:r>
            <a:r>
              <a:rPr lang="en-GB" sz="1400" dirty="0" smtClean="0"/>
              <a:t>m</a:t>
            </a:r>
          </a:p>
          <a:p>
            <a:r>
              <a:rPr lang="en-GB" sz="1400" dirty="0" err="1"/>
              <a:t>Δp</a:t>
            </a:r>
            <a:r>
              <a:rPr lang="en-GB" sz="1400" dirty="0"/>
              <a:t>/p </a:t>
            </a:r>
            <a:r>
              <a:rPr lang="en-GB" sz="1400" dirty="0" smtClean="0"/>
              <a:t>= 1.3e-3 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3212976"/>
            <a:ext cx="255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BTP line with reduced beam size HI optics.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0" y="4077072"/>
            <a:ext cx="2160240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Vertical beam size at SMH42 reduced </a:t>
            </a:r>
            <a:r>
              <a:rPr lang="en-GB" dirty="0" err="1" smtClean="0"/>
              <a:t>w.r.t</a:t>
            </a:r>
            <a:r>
              <a:rPr lang="en-GB" dirty="0" smtClean="0"/>
              <a:t>. to LHC and present settings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268494" y="6108970"/>
            <a:ext cx="4951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BTP line optics for High Intensity beam profiles in vertical plane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524061" y="3787299"/>
            <a:ext cx="461665" cy="63094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1400" dirty="0" smtClean="0"/>
              <a:t>Y [mm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766178" y="2221768"/>
            <a:ext cx="400110" cy="1118319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GB" sz="1400" dirty="0" smtClean="0"/>
              <a:t>Beta, </a:t>
            </a:r>
            <a:r>
              <a:rPr lang="en-GB" sz="1400" dirty="0" err="1" smtClean="0"/>
              <a:t>Disp</a:t>
            </a:r>
            <a:r>
              <a:rPr lang="en-GB" sz="1400" dirty="0" smtClean="0"/>
              <a:t> [m]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Principal characteristics BTP line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endParaRPr lang="en-GB" dirty="0" smtClean="0"/>
          </a:p>
          <a:p>
            <a:r>
              <a:rPr lang="en-GB" sz="3100" dirty="0" smtClean="0"/>
              <a:t>Transfer line LHC optics</a:t>
            </a:r>
          </a:p>
          <a:p>
            <a:pPr lvl="1"/>
            <a:r>
              <a:rPr lang="en-GB" sz="2900" dirty="0" smtClean="0"/>
              <a:t>Horizontally matched</a:t>
            </a:r>
          </a:p>
          <a:p>
            <a:pPr lvl="1"/>
            <a:r>
              <a:rPr lang="en-GB" sz="2900" dirty="0" smtClean="0"/>
              <a:t>Vertical dispersion mismatch reduced for BT1/2, same for BT3 and increased for BT4</a:t>
            </a:r>
          </a:p>
          <a:p>
            <a:pPr lvl="1"/>
            <a:r>
              <a:rPr lang="en-GB" sz="2900" dirty="0" smtClean="0"/>
              <a:t>Envelopes and expected losses OK</a:t>
            </a:r>
          </a:p>
          <a:p>
            <a:pPr lvl="1"/>
            <a:endParaRPr lang="en-GB" sz="2000" dirty="0" smtClean="0"/>
          </a:p>
          <a:p>
            <a:r>
              <a:rPr lang="en-GB" sz="3100" dirty="0" smtClean="0"/>
              <a:t>Transfer line HI optics</a:t>
            </a:r>
          </a:p>
          <a:p>
            <a:pPr lvl="1"/>
            <a:r>
              <a:rPr lang="en-GB" sz="2900" dirty="0" smtClean="0"/>
              <a:t>With LHC settings too big envelopes (also for 2 GeV beam)</a:t>
            </a:r>
          </a:p>
          <a:p>
            <a:pPr lvl="1"/>
            <a:r>
              <a:rPr lang="en-GB" sz="2900" dirty="0" smtClean="0"/>
              <a:t>Optics detuned to squeeze HI beam into SMH42</a:t>
            </a:r>
          </a:p>
          <a:p>
            <a:pPr lvl="1"/>
            <a:r>
              <a:rPr lang="en-GB" sz="2900" dirty="0" smtClean="0"/>
              <a:t>SMH42 losses should be significantly reduced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PS injection: looking into squeezing HI at injection.</a:t>
            </a:r>
          </a:p>
          <a:p>
            <a:pPr lvl="1"/>
            <a:r>
              <a:rPr lang="en-GB" dirty="0" smtClean="0"/>
              <a:t>Low </a:t>
            </a:r>
            <a:r>
              <a:rPr lang="el-GR" dirty="0" smtClean="0"/>
              <a:t>β</a:t>
            </a:r>
            <a:r>
              <a:rPr lang="en-GB" dirty="0" smtClean="0"/>
              <a:t> insertion around septum using </a:t>
            </a:r>
            <a:r>
              <a:rPr lang="el-GR" dirty="0" smtClean="0"/>
              <a:t>γ</a:t>
            </a:r>
            <a:r>
              <a:rPr lang="en-US" dirty="0" smtClean="0"/>
              <a:t>-jump quads not possible</a:t>
            </a:r>
          </a:p>
          <a:p>
            <a:pPr lvl="1"/>
            <a:r>
              <a:rPr lang="en-US" dirty="0" smtClean="0"/>
              <a:t>Low </a:t>
            </a:r>
            <a:r>
              <a:rPr lang="en-GB" dirty="0" smtClean="0"/>
              <a:t> </a:t>
            </a:r>
            <a:r>
              <a:rPr lang="el-GR" dirty="0" smtClean="0"/>
              <a:t>β</a:t>
            </a:r>
            <a:r>
              <a:rPr lang="en-US" dirty="0" smtClean="0"/>
              <a:t> insertion with QKE’s under study</a:t>
            </a:r>
          </a:p>
          <a:p>
            <a:endParaRPr lang="en-US" dirty="0" smtClean="0"/>
          </a:p>
          <a:p>
            <a:pPr lvl="1"/>
            <a:endParaRPr lang="en-GB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4901" y="274638"/>
            <a:ext cx="7451332" cy="747654"/>
          </a:xfrm>
        </p:spPr>
        <p:txBody>
          <a:bodyPr>
            <a:noAutofit/>
          </a:bodyPr>
          <a:lstStyle/>
          <a:p>
            <a:r>
              <a:rPr lang="fr-CH" sz="4400" dirty="0" err="1" smtClean="0"/>
              <a:t>Outline</a:t>
            </a:r>
            <a:endParaRPr lang="fr-CH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1058" y="1255059"/>
            <a:ext cx="7965176" cy="4745691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fr-CH" sz="3200" dirty="0" smtClean="0"/>
              <a:t>Booster extraction</a:t>
            </a:r>
          </a:p>
          <a:p>
            <a:pPr marL="571500" indent="-571500">
              <a:buFont typeface="+mj-lt"/>
              <a:buAutoNum type="romanUcPeriod"/>
            </a:pPr>
            <a:r>
              <a:rPr lang="fr-CH" sz="3200" dirty="0" smtClean="0"/>
              <a:t>BT - line</a:t>
            </a:r>
          </a:p>
          <a:p>
            <a:pPr marL="571500" indent="-571500">
              <a:buFont typeface="+mj-lt"/>
              <a:buAutoNum type="romanUcPeriod"/>
            </a:pPr>
            <a:r>
              <a:rPr lang="fr-CH" sz="3200" dirty="0" smtClean="0"/>
              <a:t>BTP – line</a:t>
            </a:r>
          </a:p>
          <a:p>
            <a:pPr marL="571500" indent="-571500">
              <a:buFont typeface="+mj-lt"/>
              <a:buAutoNum type="romanUcPeriod"/>
            </a:pPr>
            <a:r>
              <a:rPr lang="fr-CH" sz="3200" b="1" dirty="0" smtClean="0"/>
              <a:t>PS injection</a:t>
            </a:r>
          </a:p>
          <a:p>
            <a:pPr marL="571500" indent="-571500">
              <a:buFont typeface="+mj-lt"/>
              <a:buAutoNum type="romanUcPeriod"/>
            </a:pPr>
            <a:r>
              <a:rPr lang="fr-CH" sz="3200" dirty="0" err="1" smtClean="0"/>
              <a:t>Summary</a:t>
            </a:r>
            <a:endParaRPr lang="fr-CH" sz="3200" dirty="0"/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203200" y="6373168"/>
            <a:ext cx="4405399" cy="31748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J. </a:t>
            </a:r>
            <a:r>
              <a:rPr kumimoji="0" lang="en-US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Borburgh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LIU day, 25 November 2011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 injection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60"/>
            <a:ext cx="8763034" cy="1069852"/>
          </a:xfrm>
        </p:spPr>
        <p:txBody>
          <a:bodyPr>
            <a:normAutofit/>
          </a:bodyPr>
          <a:lstStyle/>
          <a:p>
            <a:r>
              <a:rPr lang="en-US" dirty="0" smtClean="0"/>
              <a:t>LHC beam injected using new septum and existing kicker</a:t>
            </a:r>
          </a:p>
          <a:p>
            <a:r>
              <a:rPr lang="en-US" dirty="0" smtClean="0"/>
              <a:t>High Intensity beams injected using new septum, existing plus new kicker</a:t>
            </a:r>
            <a:endParaRPr lang="en-GB" dirty="0"/>
          </a:p>
        </p:txBody>
      </p:sp>
      <p:pic>
        <p:nvPicPr>
          <p:cNvPr id="4" name="Content Placeholder 6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9352" y="2052536"/>
            <a:ext cx="6112035" cy="4131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01058" y="6108104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PS injection optics, using 5 bumpers, KFA45 and KFA53.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8024" y="274638"/>
            <a:ext cx="4578209" cy="747654"/>
          </a:xfrm>
        </p:spPr>
        <p:txBody>
          <a:bodyPr/>
          <a:lstStyle/>
          <a:p>
            <a:r>
              <a:rPr lang="en-GB" dirty="0" smtClean="0"/>
              <a:t>PS Injection septum 42</a:t>
            </a:r>
            <a:endParaRPr lang="en-US" dirty="0"/>
          </a:p>
        </p:txBody>
      </p:sp>
      <p:pic>
        <p:nvPicPr>
          <p:cNvPr id="4" name="Picture 3" descr="C:\RCS\View downstream RCS.bmp"/>
          <p:cNvPicPr>
            <a:picLocks noChangeAspect="1" noChangeArrowheads="1"/>
          </p:cNvPicPr>
          <p:nvPr/>
        </p:nvPicPr>
        <p:blipFill>
          <a:blip r:embed="rId2" cstate="print"/>
          <a:srcRect l="20868" t="1509" r="27599" b="3130"/>
          <a:stretch>
            <a:fillRect/>
          </a:stretch>
        </p:blipFill>
        <p:spPr bwMode="auto">
          <a:xfrm>
            <a:off x="4388024" y="4075889"/>
            <a:ext cx="2573243" cy="2782111"/>
          </a:xfrm>
          <a:prstGeom prst="rect">
            <a:avLst/>
          </a:prstGeom>
          <a:noFill/>
        </p:spPr>
      </p:pic>
      <p:pic>
        <p:nvPicPr>
          <p:cNvPr id="5" name="Picture 3" descr="\\cern.ch\dfs\Users\h\hour\Public\SMH42 3d.jpg"/>
          <p:cNvPicPr>
            <a:picLocks noChangeAspect="1" noChangeArrowheads="1"/>
          </p:cNvPicPr>
          <p:nvPr/>
        </p:nvPicPr>
        <p:blipFill>
          <a:blip r:embed="rId3" cstate="print"/>
          <a:srcRect l="22225" t="4694" r="11610" b="1760"/>
          <a:stretch>
            <a:fillRect/>
          </a:stretch>
        </p:blipFill>
        <p:spPr bwMode="auto">
          <a:xfrm>
            <a:off x="116732" y="3825384"/>
            <a:ext cx="3793787" cy="3032616"/>
          </a:xfrm>
          <a:prstGeom prst="rect">
            <a:avLst/>
          </a:prstGeom>
          <a:noFill/>
        </p:spPr>
      </p:pic>
      <p:sp>
        <p:nvSpPr>
          <p:cNvPr id="6" name="Content Placeholder 7"/>
          <p:cNvSpPr txBox="1">
            <a:spLocks/>
          </p:cNvSpPr>
          <p:nvPr/>
        </p:nvSpPr>
        <p:spPr>
          <a:xfrm>
            <a:off x="4125377" y="836712"/>
            <a:ext cx="5018622" cy="272361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Concepts developed: </a:t>
            </a: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direct drive (left) </a:t>
            </a:r>
          </a:p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eddy current (right) variants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Less experience at CERN with eddy current devices, but possibly more robust (R&amp;D required).</a:t>
            </a: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0"/>
            <a:ext cx="4082517" cy="306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079786" y="3044757"/>
          <a:ext cx="3064213" cy="15041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9368"/>
                <a:gridCol w="984537"/>
                <a:gridCol w="870308"/>
              </a:tblGrid>
              <a:tr h="37635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 smtClean="0"/>
                        <a:t>1.4 GeV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 GeV</a:t>
                      </a:r>
                      <a:endParaRPr lang="en-GB" sz="1400" dirty="0"/>
                    </a:p>
                  </a:txBody>
                  <a:tcPr/>
                </a:tc>
              </a:tr>
              <a:tr h="29133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B</a:t>
                      </a:r>
                      <a:r>
                        <a:rPr lang="en-US" sz="1400" baseline="-25000" dirty="0" err="1" smtClean="0"/>
                        <a:t>gap</a:t>
                      </a:r>
                      <a:r>
                        <a:rPr lang="en-US" sz="1400" dirty="0" smtClean="0"/>
                        <a:t>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0.7</a:t>
                      </a:r>
                      <a:endParaRPr lang="en-GB" sz="1400" dirty="0"/>
                    </a:p>
                  </a:txBody>
                  <a:tcPr/>
                </a:tc>
              </a:tr>
              <a:tr h="291338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I</a:t>
                      </a:r>
                      <a:r>
                        <a:rPr lang="en-GB" sz="1400" baseline="-25000" dirty="0" err="1" smtClean="0"/>
                        <a:t>nominal</a:t>
                      </a:r>
                      <a:r>
                        <a:rPr lang="en-GB" sz="1400" baseline="-25000" dirty="0" smtClean="0"/>
                        <a:t> </a:t>
                      </a:r>
                      <a:r>
                        <a:rPr lang="en-GB" sz="1400" dirty="0" smtClean="0"/>
                        <a:t>(kA)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33.5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33.6</a:t>
                      </a:r>
                      <a:endParaRPr lang="en-GB" sz="1400" dirty="0"/>
                    </a:p>
                  </a:txBody>
                  <a:tcPr/>
                </a:tc>
              </a:tr>
              <a:tr h="50984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Physical</a:t>
                      </a:r>
                      <a:r>
                        <a:rPr lang="en-GB" sz="1400" baseline="0" dirty="0" smtClean="0"/>
                        <a:t> length (mm)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620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790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 Injection bump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Strive for shorter injection bump to limit the continuous losses. Feasibility still to be investigated.</a:t>
            </a:r>
          </a:p>
          <a:p>
            <a:r>
              <a:rPr lang="en-GB" dirty="0" smtClean="0"/>
              <a:t>5 magnets will be needed instead of 4:</a:t>
            </a:r>
          </a:p>
          <a:p>
            <a:pPr lvl="1"/>
            <a:r>
              <a:rPr lang="en-GB" dirty="0" smtClean="0"/>
              <a:t>4 outside vacuum multi-turn bumpers</a:t>
            </a:r>
          </a:p>
          <a:p>
            <a:pPr lvl="1"/>
            <a:r>
              <a:rPr lang="en-GB" dirty="0" smtClean="0"/>
              <a:t>1 under vacuum single turn magnet installed in injection straight section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Delay in field between outside vacuum and under vacuum bumpers being investigated at present. </a:t>
            </a:r>
          </a:p>
          <a:p>
            <a:endParaRPr lang="en-GB" dirty="0" smtClean="0"/>
          </a:p>
          <a:p>
            <a:r>
              <a:rPr lang="en-GB" dirty="0" smtClean="0"/>
              <a:t>Tracking precision between different bumpers challenging for power supplies.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4901" y="274638"/>
            <a:ext cx="7451332" cy="747654"/>
          </a:xfrm>
        </p:spPr>
        <p:txBody>
          <a:bodyPr>
            <a:noAutofit/>
          </a:bodyPr>
          <a:lstStyle/>
          <a:p>
            <a:r>
              <a:rPr lang="fr-CH" sz="4400" dirty="0" err="1" smtClean="0"/>
              <a:t>Outline</a:t>
            </a:r>
            <a:endParaRPr lang="fr-CH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1058" y="1255059"/>
            <a:ext cx="7965176" cy="4745691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fr-CH" sz="3200" b="1" dirty="0" smtClean="0"/>
              <a:t>Booster extraction</a:t>
            </a:r>
          </a:p>
          <a:p>
            <a:pPr marL="571500" indent="-571500">
              <a:buFont typeface="+mj-lt"/>
              <a:buAutoNum type="romanUcPeriod"/>
            </a:pPr>
            <a:r>
              <a:rPr lang="fr-CH" sz="3200" dirty="0" smtClean="0"/>
              <a:t>BT - line</a:t>
            </a:r>
          </a:p>
          <a:p>
            <a:pPr marL="571500" indent="-571500">
              <a:buFont typeface="+mj-lt"/>
              <a:buAutoNum type="romanUcPeriod"/>
            </a:pPr>
            <a:r>
              <a:rPr lang="fr-CH" sz="3200" dirty="0" smtClean="0"/>
              <a:t>BTP – line</a:t>
            </a:r>
          </a:p>
          <a:p>
            <a:pPr marL="571500" indent="-571500">
              <a:buFont typeface="+mj-lt"/>
              <a:buAutoNum type="romanUcPeriod"/>
            </a:pPr>
            <a:r>
              <a:rPr lang="fr-CH" sz="3200" dirty="0" smtClean="0"/>
              <a:t>PS injection</a:t>
            </a:r>
          </a:p>
          <a:p>
            <a:pPr marL="571500" indent="-571500">
              <a:buFont typeface="+mj-lt"/>
              <a:buAutoNum type="romanUcPeriod"/>
            </a:pPr>
            <a:r>
              <a:rPr lang="fr-CH" sz="3200" dirty="0" err="1" smtClean="0"/>
              <a:t>Summary</a:t>
            </a:r>
            <a:endParaRPr lang="fr-CH" sz="3200" dirty="0"/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203200" y="6373168"/>
            <a:ext cx="4405399" cy="31748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J. </a:t>
            </a:r>
            <a:r>
              <a:rPr kumimoji="0" lang="en-US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Borburgh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LIU day, 25 November 2011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injection kickers KFA 45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199" y="3073940"/>
            <a:ext cx="7987489" cy="2879387"/>
          </a:xfrm>
        </p:spPr>
        <p:txBody>
          <a:bodyPr>
            <a:noAutofit/>
          </a:bodyPr>
          <a:lstStyle/>
          <a:p>
            <a:r>
              <a:rPr lang="en-GB" dirty="0" smtClean="0"/>
              <a:t>V</a:t>
            </a:r>
            <a:r>
              <a:rPr lang="en-GB" baseline="-25000" dirty="0" smtClean="0"/>
              <a:t>PFL</a:t>
            </a:r>
            <a:r>
              <a:rPr lang="en-GB" dirty="0" smtClean="0"/>
              <a:t> (@1.4 </a:t>
            </a:r>
            <a:r>
              <a:rPr lang="en-GB" dirty="0" err="1" smtClean="0"/>
              <a:t>GeV</a:t>
            </a:r>
            <a:r>
              <a:rPr lang="en-GB" dirty="0" smtClean="0"/>
              <a:t>): 80 kV (limit of system);</a:t>
            </a:r>
          </a:p>
          <a:p>
            <a:r>
              <a:rPr lang="en-GB" dirty="0" smtClean="0"/>
              <a:t>V</a:t>
            </a:r>
            <a:r>
              <a:rPr lang="en-GB" baseline="-25000" dirty="0" smtClean="0"/>
              <a:t>PFL</a:t>
            </a:r>
            <a:r>
              <a:rPr lang="en-GB" dirty="0" smtClean="0"/>
              <a:t> (@2 </a:t>
            </a:r>
            <a:r>
              <a:rPr lang="en-GB" dirty="0" err="1" smtClean="0"/>
              <a:t>GeV</a:t>
            </a:r>
            <a:r>
              <a:rPr lang="en-GB" dirty="0" smtClean="0"/>
              <a:t>): only in short circuit mode, 60 kV;</a:t>
            </a:r>
          </a:p>
          <a:p>
            <a:endParaRPr lang="en-GB" dirty="0" smtClean="0"/>
          </a:p>
          <a:p>
            <a:r>
              <a:rPr lang="en-GB" dirty="0" smtClean="0"/>
              <a:t>Drawbacks of short circuit mode:</a:t>
            </a:r>
          </a:p>
          <a:p>
            <a:pPr lvl="2" hangingPunct="0"/>
            <a:r>
              <a:rPr lang="en-GB" sz="2000" dirty="0" smtClean="0"/>
              <a:t>flattop ripple from ± 2 % to ± 3; </a:t>
            </a:r>
          </a:p>
          <a:p>
            <a:pPr lvl="2" hangingPunct="0"/>
            <a:r>
              <a:rPr lang="en-GB" sz="2000" dirty="0" smtClean="0"/>
              <a:t>post pulse ripple from  ± 1.25 % to ± 1.5 %;</a:t>
            </a:r>
            <a:endParaRPr lang="en-US" sz="2000" dirty="0" smtClean="0"/>
          </a:p>
          <a:p>
            <a:pPr lvl="2" hangingPunct="0"/>
            <a:r>
              <a:rPr lang="en-GB" sz="2000" dirty="0" smtClean="0"/>
              <a:t>rise time (2-98)% from 42 to 68 ns;</a:t>
            </a:r>
            <a:endParaRPr lang="en-US" sz="2000" dirty="0" smtClean="0"/>
          </a:p>
          <a:p>
            <a:pPr lvl="2" hangingPunct="0"/>
            <a:r>
              <a:rPr lang="en-GB" sz="2000" dirty="0" smtClean="0"/>
              <a:t>fall time (98-2)% from 68 to 87 ns;</a:t>
            </a:r>
            <a:endParaRPr lang="en-US" sz="2000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 l="18000" r="10125"/>
          <a:stretch>
            <a:fillRect/>
          </a:stretch>
        </p:blipFill>
        <p:spPr bwMode="auto">
          <a:xfrm>
            <a:off x="5881179" y="0"/>
            <a:ext cx="3262821" cy="340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03199" y="1225685"/>
            <a:ext cx="56896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4 kicker modules installed under vacuum.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Gas filled Pulse Forming Line rated at 80 kV. </a:t>
            </a:r>
          </a:p>
          <a:p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Can be used in short circuit or terminated mode: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to build PS injection kicker KFA 53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Additional short and fast kicker required.</a:t>
            </a:r>
          </a:p>
          <a:p>
            <a:r>
              <a:rPr lang="en-US" dirty="0" smtClean="0"/>
              <a:t>Development will start next year.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59632" y="2334638"/>
          <a:ext cx="6600057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7"/>
                <a:gridCol w="1825001"/>
                <a:gridCol w="1750719"/>
              </a:tblGrid>
              <a:tr h="370840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endParaRPr lang="en-GB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nominal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maximum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Deflection angle [</a:t>
                      </a:r>
                      <a:r>
                        <a:rPr lang="en-GB" sz="1600" dirty="0" err="1">
                          <a:latin typeface="Times New Roman"/>
                          <a:ea typeface="Times New Roman"/>
                        </a:rPr>
                        <a:t>mrad</a:t>
                      </a: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]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1.2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1.5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∫</a:t>
                      </a:r>
                      <a:r>
                        <a:rPr lang="en-GB" sz="1600" dirty="0" err="1">
                          <a:latin typeface="Times New Roman"/>
                          <a:ea typeface="Times New Roman"/>
                        </a:rPr>
                        <a:t>B.dl</a:t>
                      </a: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 [</a:t>
                      </a:r>
                      <a:r>
                        <a:rPr lang="en-GB" sz="1600" dirty="0" err="1" smtClean="0">
                          <a:latin typeface="Times New Roman"/>
                          <a:ea typeface="Times New Roman"/>
                        </a:rPr>
                        <a:t>mT.m</a:t>
                      </a: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]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11.5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13.9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PFL voltage [kV]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23.8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"/>
                          <a:ea typeface="Times New Roman"/>
                          <a:cs typeface="Times New Roman"/>
                        </a:rPr>
                        <a:t>29.7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Magnet current [A]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793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>
                          <a:latin typeface="Times"/>
                          <a:ea typeface="Times New Roman"/>
                          <a:cs typeface="Times New Roman"/>
                        </a:rPr>
                        <a:t>991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No of magnets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4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Magnet impedance [Ω]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30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Magnet gap (w×h) [mm</a:t>
                      </a:r>
                      <a:r>
                        <a:rPr lang="en-GB" sz="1600" baseline="3000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GB" sz="1600">
                          <a:latin typeface="Times New Roman"/>
                          <a:ea typeface="Times New Roman"/>
                        </a:rPr>
                        <a:t>]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140 × 59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118745" algn="just">
                        <a:spcAft>
                          <a:spcPts val="0"/>
                        </a:spcAft>
                      </a:pPr>
                      <a:r>
                        <a:rPr lang="en-GB" sz="1600">
                          <a:latin typeface="Times New Roman"/>
                          <a:ea typeface="Times New Roman"/>
                        </a:rPr>
                        <a:t>Magnet length [mm]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</a:rPr>
                        <a:t>158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injection optics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3600315" cy="3676864"/>
          </a:xfrm>
        </p:spPr>
        <p:txBody>
          <a:bodyPr>
            <a:normAutofit/>
          </a:bodyPr>
          <a:lstStyle/>
          <a:p>
            <a:r>
              <a:rPr lang="en-US" dirty="0" smtClean="0"/>
              <a:t>Creation of a low </a:t>
            </a:r>
            <a:r>
              <a:rPr lang="el-GR" dirty="0" smtClean="0"/>
              <a:t>β</a:t>
            </a:r>
            <a:r>
              <a:rPr lang="en-US" dirty="0" smtClean="0"/>
              <a:t> region at the injection septum to limit the continuous losses during injection being studied.</a:t>
            </a:r>
          </a:p>
          <a:p>
            <a:endParaRPr lang="en-US" dirty="0" smtClean="0"/>
          </a:p>
          <a:p>
            <a:r>
              <a:rPr lang="en-US" dirty="0" smtClean="0"/>
              <a:t>Study using QKE’s and verification of PS acceptance with 2 GeV beam injected.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8583" y="807587"/>
            <a:ext cx="532765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8583" y="3744326"/>
            <a:ext cx="532765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988779" y="5944541"/>
            <a:ext cx="2305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PS injection region</a:t>
            </a:r>
            <a:endParaRPr lang="en-US" sz="2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4901" y="274638"/>
            <a:ext cx="7451332" cy="747654"/>
          </a:xfrm>
        </p:spPr>
        <p:txBody>
          <a:bodyPr>
            <a:noAutofit/>
          </a:bodyPr>
          <a:lstStyle/>
          <a:p>
            <a:r>
              <a:rPr lang="fr-CH" sz="4400" dirty="0" err="1" smtClean="0"/>
              <a:t>Outline</a:t>
            </a:r>
            <a:endParaRPr lang="fr-CH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1058" y="1255059"/>
            <a:ext cx="7965176" cy="4745691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fr-CH" sz="3200" dirty="0" smtClean="0"/>
              <a:t>Booster extraction</a:t>
            </a:r>
          </a:p>
          <a:p>
            <a:pPr marL="571500" indent="-571500">
              <a:buFont typeface="+mj-lt"/>
              <a:buAutoNum type="romanUcPeriod"/>
            </a:pPr>
            <a:r>
              <a:rPr lang="fr-CH" sz="3200" dirty="0" smtClean="0"/>
              <a:t>BT - line</a:t>
            </a:r>
          </a:p>
          <a:p>
            <a:pPr marL="571500" indent="-571500">
              <a:buFont typeface="+mj-lt"/>
              <a:buAutoNum type="romanUcPeriod"/>
            </a:pPr>
            <a:r>
              <a:rPr lang="fr-CH" sz="3200" dirty="0" smtClean="0"/>
              <a:t>BTP – line</a:t>
            </a:r>
          </a:p>
          <a:p>
            <a:pPr marL="571500" indent="-571500">
              <a:buFont typeface="+mj-lt"/>
              <a:buAutoNum type="romanUcPeriod"/>
            </a:pPr>
            <a:r>
              <a:rPr lang="fr-CH" sz="3200" dirty="0" smtClean="0"/>
              <a:t>PS injection</a:t>
            </a:r>
          </a:p>
          <a:p>
            <a:pPr marL="571500" indent="-571500">
              <a:buFont typeface="+mj-lt"/>
              <a:buAutoNum type="romanUcPeriod"/>
            </a:pPr>
            <a:r>
              <a:rPr lang="fr-CH" sz="3200" b="1" dirty="0" err="1" smtClean="0"/>
              <a:t>Summary</a:t>
            </a:r>
            <a:endParaRPr lang="fr-CH" sz="3200" b="1" dirty="0"/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203200" y="6373168"/>
            <a:ext cx="4405399" cy="31748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J. </a:t>
            </a:r>
            <a:r>
              <a:rPr kumimoji="0" lang="en-US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Borburgh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LIU day, 25 November 2011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 Hardware to be modified is identified and its feasibility studied.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2 different optics of the transfer line are required for LHC (matched) and       </a:t>
            </a:r>
          </a:p>
          <a:p>
            <a:r>
              <a:rPr lang="en-US" dirty="0" smtClean="0"/>
              <a:t>    High Intensity beams (reduced beam size at entrance of PS).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BTP line to be re-designed, taking into account new BHZ10 layout and </a:t>
            </a:r>
          </a:p>
          <a:p>
            <a:r>
              <a:rPr lang="en-US" dirty="0" smtClean="0"/>
              <a:t>    possibly collimation.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PS injection optics under study to create a low </a:t>
            </a:r>
            <a:r>
              <a:rPr lang="el-GR" dirty="0" smtClean="0"/>
              <a:t>β</a:t>
            </a:r>
            <a:r>
              <a:rPr lang="en-US" dirty="0" smtClean="0"/>
              <a:t> insertion around septum.</a:t>
            </a:r>
          </a:p>
          <a:p>
            <a:endParaRPr lang="en-US" dirty="0" smtClean="0"/>
          </a:p>
          <a:p>
            <a:r>
              <a:rPr lang="en-US" dirty="0" smtClean="0"/>
              <a:t>Main challenges: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	Injection septa (septum and </a:t>
            </a:r>
            <a:r>
              <a:rPr lang="en-US" smtClean="0"/>
              <a:t>bumper).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	Injection bumper tracking precision (power convertors, magnets).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	Additional PS injection kicker with high strength, very limited space and fast rise and fall time requirements.</a:t>
            </a:r>
          </a:p>
          <a:p>
            <a:r>
              <a:rPr lang="en-US" dirty="0" smtClean="0"/>
              <a:t>	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Departments\TE\Groups\ABT\Sections\SE\administration\Conferences\IPAC2011\poster\layou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5574" y="1255058"/>
            <a:ext cx="5950659" cy="482419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transfer from PS Booster to 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5539465"/>
            <a:ext cx="8763034" cy="1079579"/>
          </a:xfrm>
        </p:spPr>
        <p:txBody>
          <a:bodyPr>
            <a:normAutofit/>
          </a:bodyPr>
          <a:lstStyle/>
          <a:p>
            <a:r>
              <a:rPr lang="en-US" dirty="0" smtClean="0"/>
              <a:t>Extraction at PSB:</a:t>
            </a:r>
          </a:p>
          <a:p>
            <a:r>
              <a:rPr lang="en-US" dirty="0" smtClean="0"/>
              <a:t>	increase element strength to 2 GeV of extraction kickers and septa</a:t>
            </a:r>
          </a:p>
        </p:txBody>
      </p:sp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PSB extraction kickers KFA14L1</a:t>
            </a:r>
            <a:endParaRPr lang="en-US" dirty="0"/>
          </a:p>
        </p:txBody>
      </p:sp>
      <p:sp>
        <p:nvSpPr>
          <p:cNvPr id="4" name="Content Placeholder 1"/>
          <p:cNvSpPr>
            <a:spLocks noGrp="1"/>
          </p:cNvSpPr>
          <p:nvPr>
            <p:ph type="body" sz="quarter" idx="10"/>
          </p:nvPr>
        </p:nvSpPr>
        <p:spPr>
          <a:xfrm>
            <a:off x="142844" y="1168207"/>
            <a:ext cx="8047845" cy="3034142"/>
          </a:xfrm>
        </p:spPr>
        <p:txBody>
          <a:bodyPr>
            <a:normAutofit fontScale="85000" lnSpcReduction="20000"/>
          </a:bodyPr>
          <a:lstStyle/>
          <a:p>
            <a:r>
              <a:rPr lang="en-GB" sz="2400" dirty="0" smtClean="0"/>
              <a:t>Magnets installed under vacuum.</a:t>
            </a:r>
          </a:p>
          <a:p>
            <a:r>
              <a:rPr lang="en-GB" sz="2400" dirty="0" smtClean="0"/>
              <a:t>4 delay line magnets in parallel (Z</a:t>
            </a:r>
            <a:r>
              <a:rPr lang="en-GB" sz="2400" baseline="-25000" dirty="0" smtClean="0"/>
              <a:t>0</a:t>
            </a:r>
            <a:r>
              <a:rPr lang="en-GB" sz="2400" dirty="0" smtClean="0"/>
              <a:t> = 25 Ω) per booster ring.</a:t>
            </a:r>
          </a:p>
          <a:p>
            <a:r>
              <a:rPr lang="en-GB" sz="2400" dirty="0" smtClean="0"/>
              <a:t>1 generator per booster ring.</a:t>
            </a:r>
          </a:p>
          <a:p>
            <a:endParaRPr lang="en-GB" sz="2400" dirty="0" smtClean="0"/>
          </a:p>
          <a:p>
            <a:r>
              <a:rPr lang="en-GB" sz="2400" dirty="0" smtClean="0"/>
              <a:t>Gas filled Pulse Forming </a:t>
            </a:r>
            <a:r>
              <a:rPr lang="en-GB" sz="2400" smtClean="0"/>
              <a:t>Line rated </a:t>
            </a:r>
            <a:r>
              <a:rPr lang="en-GB" sz="2400" dirty="0" smtClean="0"/>
              <a:t>at </a:t>
            </a:r>
            <a:r>
              <a:rPr lang="en-GB" sz="2400" smtClean="0"/>
              <a:t>60 kV.</a:t>
            </a: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V</a:t>
            </a:r>
            <a:r>
              <a:rPr lang="en-GB" sz="2400" baseline="-25000" dirty="0" smtClean="0"/>
              <a:t>PFL</a:t>
            </a:r>
            <a:r>
              <a:rPr lang="en-GB" sz="2400" dirty="0" smtClean="0"/>
              <a:t> (@1.4 </a:t>
            </a:r>
            <a:r>
              <a:rPr lang="en-GB" sz="2400" dirty="0" err="1" smtClean="0"/>
              <a:t>GeV</a:t>
            </a:r>
            <a:r>
              <a:rPr lang="en-GB" sz="2400" dirty="0" smtClean="0"/>
              <a:t>): 42.5 kV</a:t>
            </a:r>
          </a:p>
          <a:p>
            <a:pPr>
              <a:buFont typeface="Wingdings" pitchFamily="2" charset="2"/>
              <a:buChar char="Ø"/>
            </a:pPr>
            <a:r>
              <a:rPr lang="en-GB" sz="2400" dirty="0" smtClean="0"/>
              <a:t>V</a:t>
            </a:r>
            <a:r>
              <a:rPr lang="en-GB" sz="2400" baseline="-25000" dirty="0" smtClean="0"/>
              <a:t>PFL</a:t>
            </a:r>
            <a:r>
              <a:rPr lang="en-GB" sz="2400" dirty="0" smtClean="0"/>
              <a:t> (@2 </a:t>
            </a:r>
            <a:r>
              <a:rPr lang="en-GB" sz="2400" dirty="0" err="1" smtClean="0"/>
              <a:t>GeV</a:t>
            </a:r>
            <a:r>
              <a:rPr lang="en-GB" sz="2400" dirty="0" smtClean="0"/>
              <a:t>): 55 kV</a:t>
            </a:r>
          </a:p>
          <a:p>
            <a:endParaRPr lang="en-GB" sz="2400" dirty="0" smtClean="0"/>
          </a:p>
          <a:p>
            <a:r>
              <a:rPr lang="en-GB" sz="2400" dirty="0" smtClean="0"/>
              <a:t>At 2 </a:t>
            </a:r>
            <a:r>
              <a:rPr lang="en-GB" sz="2400" dirty="0" err="1" smtClean="0"/>
              <a:t>GeV</a:t>
            </a:r>
            <a:r>
              <a:rPr lang="en-GB" sz="2400" dirty="0" smtClean="0"/>
              <a:t> actual magnets would saturate. </a:t>
            </a:r>
            <a:endParaRPr lang="en-US" sz="2400" dirty="0" smtClean="0"/>
          </a:p>
          <a:p>
            <a:pPr lvl="1">
              <a:buNone/>
            </a:pPr>
            <a:endParaRPr lang="en-GB" sz="27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8789" y="3451223"/>
            <a:ext cx="4295211" cy="3406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42844" y="4636879"/>
            <a:ext cx="4705945" cy="1251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Conclusion: </a:t>
            </a:r>
          </a:p>
          <a:p>
            <a:pPr marL="822960" lvl="2" indent="-256032">
              <a:spcBef>
                <a:spcPts val="400"/>
              </a:spcBef>
              <a:buSzPct val="68000"/>
            </a:pPr>
            <a:r>
              <a:rPr lang="en-GB" sz="2400" dirty="0" smtClean="0">
                <a:latin typeface="Arial" pitchFamily="34" charset="0"/>
                <a:cs typeface="Arial" pitchFamily="34" charset="0"/>
              </a:rPr>
              <a:t>New extraction kickers required.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Booster Extraction septa (BE.SMH)</a:t>
            </a:r>
            <a:endParaRPr lang="en-GB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1001058" y="719847"/>
            <a:ext cx="7785784" cy="17145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Under vacuum, laminated steel magnets; Strength increase obtained by increase of the nominal current. Modifications required to cooling and electrical connections.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6" name="Picture 4" descr="http://mediaarchive.cern.ch/MediaArchive/Photo/Public/1997/9711027/9711027_01/9711027_01-A4-at-144-dpi.jpg"/>
          <p:cNvPicPr>
            <a:picLocks noChangeAspect="1" noChangeArrowheads="1"/>
          </p:cNvPicPr>
          <p:nvPr/>
        </p:nvPicPr>
        <p:blipFill>
          <a:blip r:embed="rId2" cstate="print"/>
          <a:srcRect l="3181" t="10830" r="5727" b="35824"/>
          <a:stretch>
            <a:fillRect/>
          </a:stretch>
        </p:blipFill>
        <p:spPr bwMode="auto">
          <a:xfrm>
            <a:off x="0" y="2281621"/>
            <a:ext cx="5116749" cy="4576379"/>
          </a:xfrm>
          <a:prstGeom prst="rect">
            <a:avLst/>
          </a:prstGeom>
          <a:noFill/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904005" y="4299626"/>
          <a:ext cx="4062228" cy="16765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9248"/>
                <a:gridCol w="968131"/>
                <a:gridCol w="814849"/>
              </a:tblGrid>
              <a:tr h="472497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/>
                        <a:t>1.4 GeV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2 GeV</a:t>
                      </a:r>
                      <a:endParaRPr lang="en-GB" sz="1800" dirty="0"/>
                    </a:p>
                  </a:txBody>
                  <a:tcPr/>
                </a:tc>
              </a:tr>
              <a:tr h="27374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B</a:t>
                      </a:r>
                      <a:r>
                        <a:rPr lang="en-US" sz="1800" baseline="-25000" dirty="0" err="1" smtClean="0"/>
                        <a:t>gap</a:t>
                      </a:r>
                      <a:r>
                        <a:rPr lang="en-US" sz="1800" dirty="0" smtClean="0"/>
                        <a:t>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0.35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0.46</a:t>
                      </a:r>
                      <a:endParaRPr lang="en-GB" sz="1800" dirty="0"/>
                    </a:p>
                  </a:txBody>
                  <a:tcPr/>
                </a:tc>
              </a:tr>
              <a:tr h="273748">
                <a:tc>
                  <a:txBody>
                    <a:bodyPr/>
                    <a:lstStyle/>
                    <a:p>
                      <a:r>
                        <a:rPr lang="en-GB" sz="1800" dirty="0" err="1" smtClean="0"/>
                        <a:t>I</a:t>
                      </a:r>
                      <a:r>
                        <a:rPr lang="en-GB" sz="1800" baseline="-25000" dirty="0" err="1" smtClean="0"/>
                        <a:t>nominal</a:t>
                      </a:r>
                      <a:r>
                        <a:rPr lang="en-GB" sz="1800" baseline="-25000" dirty="0" smtClean="0"/>
                        <a:t> </a:t>
                      </a:r>
                      <a:r>
                        <a:rPr lang="en-GB" sz="1800" dirty="0" smtClean="0"/>
                        <a:t>(kA)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7.2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9.4</a:t>
                      </a:r>
                      <a:endParaRPr lang="en-GB" sz="1800" dirty="0"/>
                    </a:p>
                  </a:txBody>
                  <a:tcPr/>
                </a:tc>
              </a:tr>
              <a:tr h="472497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Physical</a:t>
                      </a:r>
                      <a:r>
                        <a:rPr lang="en-GB" sz="1800" baseline="0" dirty="0" smtClean="0"/>
                        <a:t> length (mm)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1000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1000</a:t>
                      </a:r>
                      <a:endParaRPr lang="en-GB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4901" y="274638"/>
            <a:ext cx="7451332" cy="747654"/>
          </a:xfrm>
        </p:spPr>
        <p:txBody>
          <a:bodyPr>
            <a:noAutofit/>
          </a:bodyPr>
          <a:lstStyle/>
          <a:p>
            <a:r>
              <a:rPr lang="fr-CH" sz="4400" dirty="0" err="1" smtClean="0"/>
              <a:t>Outline</a:t>
            </a:r>
            <a:endParaRPr lang="fr-CH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1058" y="1255059"/>
            <a:ext cx="7965176" cy="4745691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fr-CH" sz="3200" dirty="0" smtClean="0"/>
              <a:t>Booster extraction</a:t>
            </a:r>
          </a:p>
          <a:p>
            <a:pPr marL="571500" indent="-571500">
              <a:buFont typeface="+mj-lt"/>
              <a:buAutoNum type="romanUcPeriod"/>
            </a:pPr>
            <a:r>
              <a:rPr lang="fr-CH" sz="3200" b="1" dirty="0" smtClean="0"/>
              <a:t>BT - line</a:t>
            </a:r>
          </a:p>
          <a:p>
            <a:pPr marL="571500" indent="-571500">
              <a:buFont typeface="+mj-lt"/>
              <a:buAutoNum type="romanUcPeriod"/>
            </a:pPr>
            <a:r>
              <a:rPr lang="fr-CH" sz="3200" dirty="0" smtClean="0"/>
              <a:t>BTP – line</a:t>
            </a:r>
          </a:p>
          <a:p>
            <a:pPr marL="571500" indent="-571500">
              <a:buFont typeface="+mj-lt"/>
              <a:buAutoNum type="romanUcPeriod"/>
            </a:pPr>
            <a:r>
              <a:rPr lang="fr-CH" sz="3200" dirty="0" smtClean="0"/>
              <a:t>PS injection</a:t>
            </a:r>
          </a:p>
          <a:p>
            <a:pPr marL="571500" indent="-571500">
              <a:buFont typeface="+mj-lt"/>
              <a:buAutoNum type="romanUcPeriod"/>
            </a:pPr>
            <a:r>
              <a:rPr lang="fr-CH" sz="3200" dirty="0" err="1" smtClean="0"/>
              <a:t>Summary</a:t>
            </a:r>
            <a:endParaRPr lang="fr-CH" sz="3200" dirty="0"/>
          </a:p>
        </p:txBody>
      </p:sp>
      <p:sp>
        <p:nvSpPr>
          <p:cNvPr id="4" name="Content Placeholder 3"/>
          <p:cNvSpPr txBox="1">
            <a:spLocks/>
          </p:cNvSpPr>
          <p:nvPr/>
        </p:nvSpPr>
        <p:spPr>
          <a:xfrm>
            <a:off x="203200" y="6373168"/>
            <a:ext cx="4405399" cy="31748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J. </a:t>
            </a:r>
            <a:r>
              <a:rPr kumimoji="0" lang="en-US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Borburgh</a:t>
            </a: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LIU day, 25 November 2011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Departments\TE\Groups\ABT\Sections\SE\administration\Conferences\IPAC2011\poster\layout.gif"/>
          <p:cNvPicPr>
            <a:picLocks noChangeAspect="1" noChangeArrowheads="1"/>
          </p:cNvPicPr>
          <p:nvPr/>
        </p:nvPicPr>
        <p:blipFill>
          <a:blip r:embed="rId2" cstate="print"/>
          <a:srcRect t="34534"/>
          <a:stretch>
            <a:fillRect/>
          </a:stretch>
        </p:blipFill>
        <p:spPr bwMode="auto">
          <a:xfrm>
            <a:off x="3193341" y="1022292"/>
            <a:ext cx="5950659" cy="315823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BT recombination 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199" y="3910710"/>
            <a:ext cx="8763034" cy="239281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Fundamental characteristics:</a:t>
            </a:r>
          </a:p>
          <a:p>
            <a:r>
              <a:rPr lang="en-US" dirty="0" smtClean="0"/>
              <a:t>	Presently the line can switch cycle to cycle (ppm) between 1.0 GeV to 1.4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</a:p>
          <a:p>
            <a:r>
              <a:rPr lang="en-US" dirty="0" smtClean="0"/>
              <a:t>	After the upgrade the line will be ppm between 1.4 GeV to 2.0 GeV.</a:t>
            </a:r>
          </a:p>
          <a:p>
            <a:r>
              <a:rPr lang="en-US" dirty="0" smtClean="0"/>
              <a:t>	</a:t>
            </a:r>
          </a:p>
          <a:p>
            <a:r>
              <a:rPr lang="en-US" dirty="0" smtClean="0"/>
              <a:t>	No fundamental optics changes foreseen for the upgrade.</a:t>
            </a:r>
          </a:p>
          <a:p>
            <a:endParaRPr lang="en-US" dirty="0" smtClean="0"/>
          </a:p>
          <a:p>
            <a:r>
              <a:rPr lang="en-US" dirty="0" smtClean="0"/>
              <a:t>	Modification of switching dipole BHZ 10 towards the BTP line.</a:t>
            </a:r>
          </a:p>
          <a:p>
            <a:r>
              <a:rPr lang="en-US" dirty="0" smtClean="0"/>
              <a:t>	Upgrade of recombination septa, </a:t>
            </a:r>
          </a:p>
          <a:p>
            <a:r>
              <a:rPr lang="en-US" dirty="0" smtClean="0"/>
              <a:t>	Kickers are already capable to deflect 2GeV beam.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746132" y="2392845"/>
            <a:ext cx="549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BT (booster recombination) line</a:t>
            </a:r>
            <a:endParaRPr lang="en-GB" dirty="0"/>
          </a:p>
        </p:txBody>
      </p:sp>
      <p:pic>
        <p:nvPicPr>
          <p:cNvPr id="19458" name="Picture 2" descr="http://psb-machine.web.cern.ch/psb-machine/EJECTION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996" y="1143641"/>
            <a:ext cx="8572500" cy="5591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Recombination septa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199" y="1022292"/>
            <a:ext cx="8763034" cy="1186584"/>
          </a:xfrm>
        </p:spPr>
        <p:txBody>
          <a:bodyPr/>
          <a:lstStyle/>
          <a:p>
            <a:pPr algn="just"/>
            <a:r>
              <a:rPr lang="en-GB" dirty="0" smtClean="0"/>
              <a:t>Under vacuum magnetic septa. Increase in strength will be achieved mainly by increasing the length of the magnet. The vacuum vessel will remain unchanged.</a:t>
            </a:r>
            <a:endParaRPr lang="en-GB" dirty="0"/>
          </a:p>
        </p:txBody>
      </p:sp>
      <p:pic>
        <p:nvPicPr>
          <p:cNvPr id="5" name="Picture 2" descr="http://cern-accelerators-optics.web.cern.ch/cern-accelerators-optics/BTBTP/Pictures/100_2400.jpg"/>
          <p:cNvPicPr>
            <a:picLocks noChangeAspect="1" noChangeArrowheads="1"/>
          </p:cNvPicPr>
          <p:nvPr/>
        </p:nvPicPr>
        <p:blipFill>
          <a:blip r:embed="rId2"/>
          <a:srcRect t="15936"/>
          <a:stretch>
            <a:fillRect/>
          </a:stretch>
        </p:blipFill>
        <p:spPr bwMode="auto">
          <a:xfrm>
            <a:off x="0" y="4036177"/>
            <a:ext cx="4475631" cy="2821823"/>
          </a:xfrm>
          <a:prstGeom prst="rect">
            <a:avLst/>
          </a:prstGeom>
          <a:noFill/>
        </p:spPr>
      </p:pic>
      <p:pic>
        <p:nvPicPr>
          <p:cNvPr id="6" name="Picture 4" descr="http://cern-accelerators-optics.web.cern.ch/cern-accelerators-optics/BTBTP/Pictures/100_4140.JPG"/>
          <p:cNvPicPr>
            <a:picLocks noChangeAspect="1" noChangeArrowheads="1"/>
          </p:cNvPicPr>
          <p:nvPr/>
        </p:nvPicPr>
        <p:blipFill>
          <a:blip r:embed="rId3"/>
          <a:srcRect l="14764" t="25778"/>
          <a:stretch>
            <a:fillRect/>
          </a:stretch>
        </p:blipFill>
        <p:spPr bwMode="auto">
          <a:xfrm>
            <a:off x="4517432" y="3836473"/>
            <a:ext cx="4626568" cy="3021527"/>
          </a:xfrm>
          <a:prstGeom prst="rect">
            <a:avLst/>
          </a:prstGeom>
          <a:noFill/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43846" y="1887166"/>
          <a:ext cx="5479914" cy="21490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9710"/>
                <a:gridCol w="1750979"/>
                <a:gridCol w="1099225"/>
              </a:tblGrid>
              <a:tr h="472497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Present</a:t>
                      </a:r>
                      <a:r>
                        <a:rPr lang="en-GB" sz="1800" baseline="0" dirty="0" smtClean="0"/>
                        <a:t>  1.4 GeV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2 GeV</a:t>
                      </a:r>
                      <a:endParaRPr lang="en-GB" sz="1800" dirty="0"/>
                    </a:p>
                  </a:txBody>
                  <a:tcPr/>
                </a:tc>
              </a:tr>
              <a:tr h="27374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B</a:t>
                      </a:r>
                      <a:r>
                        <a:rPr lang="en-US" sz="1800" baseline="-25000" dirty="0" err="1" smtClean="0"/>
                        <a:t>gap</a:t>
                      </a:r>
                      <a:r>
                        <a:rPr lang="en-US" sz="1800" dirty="0" smtClean="0"/>
                        <a:t>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0.57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0.6</a:t>
                      </a:r>
                      <a:endParaRPr lang="en-GB" sz="1800" dirty="0"/>
                    </a:p>
                  </a:txBody>
                  <a:tcPr/>
                </a:tc>
              </a:tr>
              <a:tr h="273748">
                <a:tc>
                  <a:txBody>
                    <a:bodyPr/>
                    <a:lstStyle/>
                    <a:p>
                      <a:r>
                        <a:rPr lang="en-GB" sz="1800" dirty="0" err="1" smtClean="0"/>
                        <a:t>I</a:t>
                      </a:r>
                      <a:r>
                        <a:rPr lang="en-GB" sz="1800" baseline="-25000" dirty="0" err="1" smtClean="0"/>
                        <a:t>nominal</a:t>
                      </a:r>
                      <a:r>
                        <a:rPr lang="en-GB" sz="1800" baseline="-25000" dirty="0" smtClean="0"/>
                        <a:t> </a:t>
                      </a:r>
                      <a:r>
                        <a:rPr lang="en-GB" sz="1800" dirty="0" smtClean="0"/>
                        <a:t>(kA)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27.3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28.6</a:t>
                      </a:r>
                      <a:endParaRPr lang="en-GB" sz="1800" dirty="0"/>
                    </a:p>
                  </a:txBody>
                  <a:tcPr/>
                </a:tc>
              </a:tr>
              <a:tr h="472497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Physical</a:t>
                      </a:r>
                      <a:r>
                        <a:rPr lang="en-GB" sz="1800" baseline="0" dirty="0" smtClean="0"/>
                        <a:t> length (mm)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1060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1300</a:t>
                      </a:r>
                      <a:endParaRPr lang="en-GB" sz="1800" dirty="0"/>
                    </a:p>
                  </a:txBody>
                  <a:tcPr/>
                </a:tc>
              </a:tr>
              <a:tr h="472497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Magnetic length (mm)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997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1237</a:t>
                      </a:r>
                      <a:endParaRPr lang="en-GB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187</TotalTime>
  <Words>1127</Words>
  <Application>Microsoft Office PowerPoint</Application>
  <PresentationFormat>On-screen Show (4:3)</PresentationFormat>
  <Paragraphs>230</Paragraphs>
  <Slides>24</Slides>
  <Notes>2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LIU_PowerPoint_Template</vt:lpstr>
      <vt:lpstr>PSB to PS beam transfer</vt:lpstr>
      <vt:lpstr>Outline</vt:lpstr>
      <vt:lpstr>Beam transfer from PS Booster to PS</vt:lpstr>
      <vt:lpstr>PSB extraction kickers KFA14L1</vt:lpstr>
      <vt:lpstr>Booster Extraction septa (BE.SMH)</vt:lpstr>
      <vt:lpstr>Outline</vt:lpstr>
      <vt:lpstr>BT recombination line</vt:lpstr>
      <vt:lpstr>BT (booster recombination) line</vt:lpstr>
      <vt:lpstr>Recombination septa</vt:lpstr>
      <vt:lpstr>Switching dipole towards BTP line</vt:lpstr>
      <vt:lpstr>Outline</vt:lpstr>
      <vt:lpstr>BTP (Booster to PS) line</vt:lpstr>
      <vt:lpstr>BTP line optics with matched optics (LHC)</vt:lpstr>
      <vt:lpstr>BTP line optics with reduced beam size at PS entrance</vt:lpstr>
      <vt:lpstr>Principal characteristics BTP line</vt:lpstr>
      <vt:lpstr>Outline</vt:lpstr>
      <vt:lpstr>PS injection</vt:lpstr>
      <vt:lpstr>PS Injection septum 42</vt:lpstr>
      <vt:lpstr>PS Injection bump</vt:lpstr>
      <vt:lpstr>PS injection kickers KFA 45</vt:lpstr>
      <vt:lpstr>New to build PS injection kicker KFA 53</vt:lpstr>
      <vt:lpstr>PS injection optics</vt:lpstr>
      <vt:lpstr>Outline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jan</cp:lastModifiedBy>
  <cp:revision>27</cp:revision>
  <dcterms:created xsi:type="dcterms:W3CDTF">2011-05-16T09:28:26Z</dcterms:created>
  <dcterms:modified xsi:type="dcterms:W3CDTF">2011-11-25T17:38:21Z</dcterms:modified>
</cp:coreProperties>
</file>