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65" r:id="rId2"/>
    <p:sldId id="294" r:id="rId3"/>
    <p:sldId id="318" r:id="rId4"/>
    <p:sldId id="315" r:id="rId5"/>
    <p:sldId id="316" r:id="rId6"/>
    <p:sldId id="313" r:id="rId7"/>
    <p:sldId id="321" r:id="rId8"/>
    <p:sldId id="317" r:id="rId9"/>
    <p:sldId id="319" r:id="rId10"/>
  </p:sldIdLst>
  <p:sldSz cx="9906000" cy="6858000" type="A4"/>
  <p:notesSz cx="6797675" cy="9928225"/>
  <p:defaultTextStyle>
    <a:defPPr>
      <a:defRPr lang="en-US"/>
    </a:defPPr>
    <a:lvl1pPr algn="just" rtl="0" fontAlgn="base">
      <a:spcBef>
        <a:spcPct val="50000"/>
      </a:spcBef>
      <a:spcAft>
        <a:spcPct val="0"/>
      </a:spcAft>
      <a:buChar char="•"/>
      <a:defRPr kern="1200">
        <a:solidFill>
          <a:schemeClr val="tx1"/>
        </a:solidFill>
        <a:latin typeface="Times New Roman" pitchFamily="18" charset="0"/>
        <a:ea typeface="+mn-ea"/>
        <a:cs typeface="+mn-cs"/>
        <a:sym typeface="Math1" pitchFamily="2" charset="2"/>
      </a:defRPr>
    </a:lvl1pPr>
    <a:lvl2pPr marL="457200" algn="just" rtl="0" fontAlgn="base">
      <a:spcBef>
        <a:spcPct val="50000"/>
      </a:spcBef>
      <a:spcAft>
        <a:spcPct val="0"/>
      </a:spcAft>
      <a:buChar char="•"/>
      <a:defRPr kern="1200">
        <a:solidFill>
          <a:schemeClr val="tx1"/>
        </a:solidFill>
        <a:latin typeface="Times New Roman" pitchFamily="18" charset="0"/>
        <a:ea typeface="+mn-ea"/>
        <a:cs typeface="+mn-cs"/>
        <a:sym typeface="Math1" pitchFamily="2" charset="2"/>
      </a:defRPr>
    </a:lvl2pPr>
    <a:lvl3pPr marL="914400" algn="just" rtl="0" fontAlgn="base">
      <a:spcBef>
        <a:spcPct val="50000"/>
      </a:spcBef>
      <a:spcAft>
        <a:spcPct val="0"/>
      </a:spcAft>
      <a:buChar char="•"/>
      <a:defRPr kern="1200">
        <a:solidFill>
          <a:schemeClr val="tx1"/>
        </a:solidFill>
        <a:latin typeface="Times New Roman" pitchFamily="18" charset="0"/>
        <a:ea typeface="+mn-ea"/>
        <a:cs typeface="+mn-cs"/>
        <a:sym typeface="Math1" pitchFamily="2" charset="2"/>
      </a:defRPr>
    </a:lvl3pPr>
    <a:lvl4pPr marL="1371600" algn="just" rtl="0" fontAlgn="base">
      <a:spcBef>
        <a:spcPct val="50000"/>
      </a:spcBef>
      <a:spcAft>
        <a:spcPct val="0"/>
      </a:spcAft>
      <a:buChar char="•"/>
      <a:defRPr kern="1200">
        <a:solidFill>
          <a:schemeClr val="tx1"/>
        </a:solidFill>
        <a:latin typeface="Times New Roman" pitchFamily="18" charset="0"/>
        <a:ea typeface="+mn-ea"/>
        <a:cs typeface="+mn-cs"/>
        <a:sym typeface="Math1" pitchFamily="2" charset="2"/>
      </a:defRPr>
    </a:lvl4pPr>
    <a:lvl5pPr marL="1828800" algn="just" rtl="0" fontAlgn="base">
      <a:spcBef>
        <a:spcPct val="50000"/>
      </a:spcBef>
      <a:spcAft>
        <a:spcPct val="0"/>
      </a:spcAft>
      <a:buChar char="•"/>
      <a:defRPr kern="1200">
        <a:solidFill>
          <a:schemeClr val="tx1"/>
        </a:solidFill>
        <a:latin typeface="Times New Roman" pitchFamily="18" charset="0"/>
        <a:ea typeface="+mn-ea"/>
        <a:cs typeface="+mn-cs"/>
        <a:sym typeface="Math1" pitchFamily="2" charset="2"/>
      </a:defRPr>
    </a:lvl5pPr>
    <a:lvl6pPr marL="2286000" algn="l" defTabSz="914400" rtl="0" eaLnBrk="1" latinLnBrk="0" hangingPunct="1">
      <a:defRPr kern="1200">
        <a:solidFill>
          <a:schemeClr val="tx1"/>
        </a:solidFill>
        <a:latin typeface="Times New Roman" pitchFamily="18" charset="0"/>
        <a:ea typeface="+mn-ea"/>
        <a:cs typeface="+mn-cs"/>
        <a:sym typeface="Math1" pitchFamily="2" charset="2"/>
      </a:defRPr>
    </a:lvl6pPr>
    <a:lvl7pPr marL="2743200" algn="l" defTabSz="914400" rtl="0" eaLnBrk="1" latinLnBrk="0" hangingPunct="1">
      <a:defRPr kern="1200">
        <a:solidFill>
          <a:schemeClr val="tx1"/>
        </a:solidFill>
        <a:latin typeface="Times New Roman" pitchFamily="18" charset="0"/>
        <a:ea typeface="+mn-ea"/>
        <a:cs typeface="+mn-cs"/>
        <a:sym typeface="Math1" pitchFamily="2" charset="2"/>
      </a:defRPr>
    </a:lvl7pPr>
    <a:lvl8pPr marL="3200400" algn="l" defTabSz="914400" rtl="0" eaLnBrk="1" latinLnBrk="0" hangingPunct="1">
      <a:defRPr kern="1200">
        <a:solidFill>
          <a:schemeClr val="tx1"/>
        </a:solidFill>
        <a:latin typeface="Times New Roman" pitchFamily="18" charset="0"/>
        <a:ea typeface="+mn-ea"/>
        <a:cs typeface="+mn-cs"/>
        <a:sym typeface="Math1" pitchFamily="2" charset="2"/>
      </a:defRPr>
    </a:lvl8pPr>
    <a:lvl9pPr marL="3657600" algn="l" defTabSz="914400" rtl="0" eaLnBrk="1" latinLnBrk="0" hangingPunct="1">
      <a:defRPr kern="1200">
        <a:solidFill>
          <a:schemeClr val="tx1"/>
        </a:solidFill>
        <a:latin typeface="Times New Roman" pitchFamily="18" charset="0"/>
        <a:ea typeface="+mn-ea"/>
        <a:cs typeface="+mn-cs"/>
        <a:sym typeface="Math1" pitchFamily="2" charset="2"/>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EAEAEA"/>
    <a:srgbClr val="DDDDDD"/>
    <a:srgbClr val="C0C0C0"/>
    <a:srgbClr val="3366FF"/>
    <a:srgbClr val="00FF00"/>
    <a:srgbClr val="99FF66"/>
    <a:srgbClr val="66FF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4660" autoAdjust="0"/>
  </p:normalViewPr>
  <p:slideViewPr>
    <p:cSldViewPr>
      <p:cViewPr varScale="1">
        <p:scale>
          <a:sx n="99" d="100"/>
          <a:sy n="99" d="100"/>
        </p:scale>
        <p:origin x="-96" y="-34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7" d="100"/>
          <a:sy n="77" d="100"/>
        </p:scale>
        <p:origin x="-2190" y="-90"/>
      </p:cViewPr>
      <p:guideLst>
        <p:guide orient="horz" pos="3127"/>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1" y="0"/>
            <a:ext cx="2944813" cy="495379"/>
          </a:xfrm>
          <a:prstGeom prst="rect">
            <a:avLst/>
          </a:prstGeom>
          <a:noFill/>
          <a:ln w="9525">
            <a:noFill/>
            <a:miter lim="800000"/>
            <a:headEnd/>
            <a:tailEnd/>
          </a:ln>
          <a:effectLst/>
        </p:spPr>
        <p:txBody>
          <a:bodyPr vert="horz" wrap="square" lIns="93252" tIns="46626" rIns="93252" bIns="46626" numCol="1" anchor="t" anchorCtr="0" compatLnSpc="1">
            <a:prstTxWarp prst="textNoShape">
              <a:avLst/>
            </a:prstTxWarp>
          </a:bodyPr>
          <a:lstStyle>
            <a:lvl1pPr algn="l" defTabSz="933450">
              <a:spcBef>
                <a:spcPct val="0"/>
              </a:spcBef>
              <a:buFontTx/>
              <a:buNone/>
              <a:defRPr sz="1200"/>
            </a:lvl1pPr>
          </a:lstStyle>
          <a:p>
            <a:endParaRPr lang="en-US"/>
          </a:p>
        </p:txBody>
      </p:sp>
      <p:sp>
        <p:nvSpPr>
          <p:cNvPr id="9219" name="Rectangle 3"/>
          <p:cNvSpPr>
            <a:spLocks noGrp="1" noChangeArrowheads="1"/>
          </p:cNvSpPr>
          <p:nvPr>
            <p:ph type="dt" sz="quarter" idx="1"/>
          </p:nvPr>
        </p:nvSpPr>
        <p:spPr bwMode="auto">
          <a:xfrm>
            <a:off x="3852863" y="0"/>
            <a:ext cx="2944812" cy="495379"/>
          </a:xfrm>
          <a:prstGeom prst="rect">
            <a:avLst/>
          </a:prstGeom>
          <a:noFill/>
          <a:ln w="9525">
            <a:noFill/>
            <a:miter lim="800000"/>
            <a:headEnd/>
            <a:tailEnd/>
          </a:ln>
          <a:effectLst/>
        </p:spPr>
        <p:txBody>
          <a:bodyPr vert="horz" wrap="square" lIns="93252" tIns="46626" rIns="93252" bIns="46626" numCol="1" anchor="t" anchorCtr="0" compatLnSpc="1">
            <a:prstTxWarp prst="textNoShape">
              <a:avLst/>
            </a:prstTxWarp>
          </a:bodyPr>
          <a:lstStyle>
            <a:lvl1pPr algn="r" defTabSz="933450">
              <a:spcBef>
                <a:spcPct val="0"/>
              </a:spcBef>
              <a:buFontTx/>
              <a:buNone/>
              <a:defRPr sz="1200"/>
            </a:lvl1pPr>
          </a:lstStyle>
          <a:p>
            <a:endParaRPr lang="en-US"/>
          </a:p>
        </p:txBody>
      </p:sp>
      <p:sp>
        <p:nvSpPr>
          <p:cNvPr id="9220" name="Rectangle 4"/>
          <p:cNvSpPr>
            <a:spLocks noGrp="1" noChangeArrowheads="1"/>
          </p:cNvSpPr>
          <p:nvPr>
            <p:ph type="ftr" sz="quarter" idx="2"/>
          </p:nvPr>
        </p:nvSpPr>
        <p:spPr bwMode="auto">
          <a:xfrm>
            <a:off x="1" y="9432846"/>
            <a:ext cx="2944813" cy="495379"/>
          </a:xfrm>
          <a:prstGeom prst="rect">
            <a:avLst/>
          </a:prstGeom>
          <a:noFill/>
          <a:ln w="9525">
            <a:noFill/>
            <a:miter lim="800000"/>
            <a:headEnd/>
            <a:tailEnd/>
          </a:ln>
          <a:effectLst/>
        </p:spPr>
        <p:txBody>
          <a:bodyPr vert="horz" wrap="square" lIns="93252" tIns="46626" rIns="93252" bIns="46626" numCol="1" anchor="b" anchorCtr="0" compatLnSpc="1">
            <a:prstTxWarp prst="textNoShape">
              <a:avLst/>
            </a:prstTxWarp>
          </a:bodyPr>
          <a:lstStyle>
            <a:lvl1pPr algn="l" defTabSz="933450">
              <a:spcBef>
                <a:spcPct val="0"/>
              </a:spcBef>
              <a:buFontTx/>
              <a:buNone/>
              <a:defRPr sz="1200"/>
            </a:lvl1pPr>
          </a:lstStyle>
          <a:p>
            <a:endParaRPr lang="en-US"/>
          </a:p>
        </p:txBody>
      </p:sp>
      <p:sp>
        <p:nvSpPr>
          <p:cNvPr id="9221" name="Rectangle 5"/>
          <p:cNvSpPr>
            <a:spLocks noGrp="1" noChangeArrowheads="1"/>
          </p:cNvSpPr>
          <p:nvPr>
            <p:ph type="sldNum" sz="quarter" idx="3"/>
          </p:nvPr>
        </p:nvSpPr>
        <p:spPr bwMode="auto">
          <a:xfrm>
            <a:off x="3852863" y="9432846"/>
            <a:ext cx="2944812" cy="495379"/>
          </a:xfrm>
          <a:prstGeom prst="rect">
            <a:avLst/>
          </a:prstGeom>
          <a:noFill/>
          <a:ln w="9525">
            <a:noFill/>
            <a:miter lim="800000"/>
            <a:headEnd/>
            <a:tailEnd/>
          </a:ln>
          <a:effectLst/>
        </p:spPr>
        <p:txBody>
          <a:bodyPr vert="horz" wrap="square" lIns="93252" tIns="46626" rIns="93252" bIns="46626" numCol="1" anchor="b" anchorCtr="0" compatLnSpc="1">
            <a:prstTxWarp prst="textNoShape">
              <a:avLst/>
            </a:prstTxWarp>
          </a:bodyPr>
          <a:lstStyle>
            <a:lvl1pPr algn="r" defTabSz="933450">
              <a:spcBef>
                <a:spcPct val="0"/>
              </a:spcBef>
              <a:buFontTx/>
              <a:buNone/>
              <a:defRPr sz="1200"/>
            </a:lvl1pPr>
          </a:lstStyle>
          <a:p>
            <a:fld id="{D72CA332-C201-4B62-8CD1-3F11C75E5CA4}"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 y="0"/>
            <a:ext cx="2944813" cy="495379"/>
          </a:xfrm>
          <a:prstGeom prst="rect">
            <a:avLst/>
          </a:prstGeom>
          <a:noFill/>
          <a:ln w="9525">
            <a:noFill/>
            <a:miter lim="800000"/>
            <a:headEnd/>
            <a:tailEnd/>
          </a:ln>
          <a:effectLst/>
        </p:spPr>
        <p:txBody>
          <a:bodyPr vert="horz" wrap="square" lIns="93252" tIns="46626" rIns="93252" bIns="46626" numCol="1" anchor="t" anchorCtr="0" compatLnSpc="1">
            <a:prstTxWarp prst="textNoShape">
              <a:avLst/>
            </a:prstTxWarp>
          </a:bodyPr>
          <a:lstStyle>
            <a:lvl1pPr algn="l" defTabSz="933450">
              <a:spcBef>
                <a:spcPct val="0"/>
              </a:spcBef>
              <a:buFontTx/>
              <a:buNone/>
              <a:defRPr sz="1200"/>
            </a:lvl1pPr>
          </a:lstStyle>
          <a:p>
            <a:endParaRPr lang="en-US"/>
          </a:p>
        </p:txBody>
      </p:sp>
      <p:sp>
        <p:nvSpPr>
          <p:cNvPr id="3075" name="Rectangle 3"/>
          <p:cNvSpPr>
            <a:spLocks noGrp="1" noChangeArrowheads="1"/>
          </p:cNvSpPr>
          <p:nvPr>
            <p:ph type="dt" idx="1"/>
          </p:nvPr>
        </p:nvSpPr>
        <p:spPr bwMode="auto">
          <a:xfrm>
            <a:off x="3852863" y="0"/>
            <a:ext cx="2944812" cy="495379"/>
          </a:xfrm>
          <a:prstGeom prst="rect">
            <a:avLst/>
          </a:prstGeom>
          <a:noFill/>
          <a:ln w="9525">
            <a:noFill/>
            <a:miter lim="800000"/>
            <a:headEnd/>
            <a:tailEnd/>
          </a:ln>
          <a:effectLst/>
        </p:spPr>
        <p:txBody>
          <a:bodyPr vert="horz" wrap="square" lIns="93252" tIns="46626" rIns="93252" bIns="46626" numCol="1" anchor="t" anchorCtr="0" compatLnSpc="1">
            <a:prstTxWarp prst="textNoShape">
              <a:avLst/>
            </a:prstTxWarp>
          </a:bodyPr>
          <a:lstStyle>
            <a:lvl1pPr algn="r" defTabSz="933450">
              <a:spcBef>
                <a:spcPct val="0"/>
              </a:spcBef>
              <a:buFontTx/>
              <a:buNone/>
              <a:defRPr sz="1200"/>
            </a:lvl1pPr>
          </a:lstStyle>
          <a:p>
            <a:endParaRPr lang="en-US"/>
          </a:p>
        </p:txBody>
      </p:sp>
      <p:sp>
        <p:nvSpPr>
          <p:cNvPr id="3076" name="Rectangle 4"/>
          <p:cNvSpPr>
            <a:spLocks noGrp="1" noRot="1" noChangeAspect="1" noChangeArrowheads="1" noTextEdit="1"/>
          </p:cNvSpPr>
          <p:nvPr>
            <p:ph type="sldImg" idx="2"/>
          </p:nvPr>
        </p:nvSpPr>
        <p:spPr bwMode="auto">
          <a:xfrm>
            <a:off x="711200" y="744538"/>
            <a:ext cx="5376863" cy="3722687"/>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906463" y="4715629"/>
            <a:ext cx="4984750" cy="4467939"/>
          </a:xfrm>
          <a:prstGeom prst="rect">
            <a:avLst/>
          </a:prstGeom>
          <a:noFill/>
          <a:ln w="9525">
            <a:noFill/>
            <a:miter lim="800000"/>
            <a:headEnd/>
            <a:tailEnd/>
          </a:ln>
          <a:effectLst/>
        </p:spPr>
        <p:txBody>
          <a:bodyPr vert="horz" wrap="square" lIns="93252" tIns="46626" rIns="93252" bIns="4662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1" y="9432846"/>
            <a:ext cx="2944813" cy="495379"/>
          </a:xfrm>
          <a:prstGeom prst="rect">
            <a:avLst/>
          </a:prstGeom>
          <a:noFill/>
          <a:ln w="9525">
            <a:noFill/>
            <a:miter lim="800000"/>
            <a:headEnd/>
            <a:tailEnd/>
          </a:ln>
          <a:effectLst/>
        </p:spPr>
        <p:txBody>
          <a:bodyPr vert="horz" wrap="square" lIns="93252" tIns="46626" rIns="93252" bIns="46626" numCol="1" anchor="b" anchorCtr="0" compatLnSpc="1">
            <a:prstTxWarp prst="textNoShape">
              <a:avLst/>
            </a:prstTxWarp>
          </a:bodyPr>
          <a:lstStyle>
            <a:lvl1pPr algn="l" defTabSz="933450">
              <a:spcBef>
                <a:spcPct val="0"/>
              </a:spcBef>
              <a:buFontTx/>
              <a:buNone/>
              <a:defRPr sz="1200"/>
            </a:lvl1pPr>
          </a:lstStyle>
          <a:p>
            <a:endParaRPr lang="en-US"/>
          </a:p>
        </p:txBody>
      </p:sp>
      <p:sp>
        <p:nvSpPr>
          <p:cNvPr id="3079" name="Rectangle 7"/>
          <p:cNvSpPr>
            <a:spLocks noGrp="1" noChangeArrowheads="1"/>
          </p:cNvSpPr>
          <p:nvPr>
            <p:ph type="sldNum" sz="quarter" idx="5"/>
          </p:nvPr>
        </p:nvSpPr>
        <p:spPr bwMode="auto">
          <a:xfrm>
            <a:off x="3852863" y="9432846"/>
            <a:ext cx="2944812" cy="495379"/>
          </a:xfrm>
          <a:prstGeom prst="rect">
            <a:avLst/>
          </a:prstGeom>
          <a:noFill/>
          <a:ln w="9525">
            <a:noFill/>
            <a:miter lim="800000"/>
            <a:headEnd/>
            <a:tailEnd/>
          </a:ln>
          <a:effectLst/>
        </p:spPr>
        <p:txBody>
          <a:bodyPr vert="horz" wrap="square" lIns="93252" tIns="46626" rIns="93252" bIns="46626" numCol="1" anchor="b" anchorCtr="0" compatLnSpc="1">
            <a:prstTxWarp prst="textNoShape">
              <a:avLst/>
            </a:prstTxWarp>
          </a:bodyPr>
          <a:lstStyle>
            <a:lvl1pPr algn="r" defTabSz="933450">
              <a:spcBef>
                <a:spcPct val="0"/>
              </a:spcBef>
              <a:buFontTx/>
              <a:buNone/>
              <a:defRPr sz="1200"/>
            </a:lvl1pPr>
          </a:lstStyle>
          <a:p>
            <a:fld id="{A18E96E0-5B6B-468B-AC69-86069497A9E9}"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2130425"/>
            <a:ext cx="84201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C47C153-4F8D-4AEE-85A1-270E9CCA3FE4}"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3F3BBA8-59C4-48C3-A119-04B62A26CB6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jpeg"/><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30350" y="115888"/>
            <a:ext cx="6826250" cy="762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38125" y="1052513"/>
            <a:ext cx="9410700" cy="4876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1300" y="6400800"/>
            <a:ext cx="1979613"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spcBef>
                <a:spcPct val="0"/>
              </a:spcBef>
              <a:buFontTx/>
              <a:buNone/>
              <a:defRPr sz="1400">
                <a:latin typeface="Arial" charset="0"/>
              </a:defRPr>
            </a:lvl1pPr>
          </a:lstStyle>
          <a:p>
            <a:endParaRPr lang="en-US"/>
          </a:p>
        </p:txBody>
      </p:sp>
      <p:sp>
        <p:nvSpPr>
          <p:cNvPr id="1029" name="Rectangle 5"/>
          <p:cNvSpPr>
            <a:spLocks noGrp="1" noChangeArrowheads="1"/>
          </p:cNvSpPr>
          <p:nvPr>
            <p:ph type="ftr" sz="quarter" idx="3"/>
          </p:nvPr>
        </p:nvSpPr>
        <p:spPr bwMode="auto">
          <a:xfrm>
            <a:off x="2247900" y="6400800"/>
            <a:ext cx="5399088"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buFontTx/>
              <a:buNone/>
              <a:defRPr sz="1400">
                <a:latin typeface="Arial" charset="0"/>
              </a:defRPr>
            </a:lvl1pPr>
          </a:lstStyle>
          <a:p>
            <a:endParaRPr lang="en-US"/>
          </a:p>
        </p:txBody>
      </p:sp>
      <p:sp>
        <p:nvSpPr>
          <p:cNvPr id="1030" name="Rectangle 6"/>
          <p:cNvSpPr>
            <a:spLocks noGrp="1" noChangeArrowheads="1"/>
          </p:cNvSpPr>
          <p:nvPr>
            <p:ph type="sldNum" sz="quarter" idx="4"/>
          </p:nvPr>
        </p:nvSpPr>
        <p:spPr bwMode="auto">
          <a:xfrm>
            <a:off x="7670800" y="6400800"/>
            <a:ext cx="1979613"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FontTx/>
              <a:buNone/>
              <a:defRPr sz="1400">
                <a:latin typeface="Arial" charset="0"/>
              </a:defRPr>
            </a:lvl1pPr>
          </a:lstStyle>
          <a:p>
            <a:fld id="{4CA9F420-B4C7-49F7-9F0D-ACA2EF1547B2}" type="slidenum">
              <a:rPr lang="en-US"/>
              <a:pPr/>
              <a:t>‹#›</a:t>
            </a:fld>
            <a:endParaRPr lang="en-US"/>
          </a:p>
        </p:txBody>
      </p:sp>
      <p:sp>
        <p:nvSpPr>
          <p:cNvPr id="1033" name="Line 9"/>
          <p:cNvSpPr>
            <a:spLocks noChangeShapeType="1"/>
          </p:cNvSpPr>
          <p:nvPr userDrawn="1"/>
        </p:nvSpPr>
        <p:spPr bwMode="auto">
          <a:xfrm>
            <a:off x="584200" y="981075"/>
            <a:ext cx="8750300" cy="0"/>
          </a:xfrm>
          <a:prstGeom prst="line">
            <a:avLst/>
          </a:prstGeom>
          <a:noFill/>
          <a:ln w="19050">
            <a:solidFill>
              <a:schemeClr val="accent2"/>
            </a:solidFill>
            <a:round/>
            <a:headEnd/>
            <a:tailEnd/>
          </a:ln>
          <a:effectLst/>
        </p:spPr>
        <p:txBody>
          <a:bodyPr/>
          <a:lstStyle/>
          <a:p>
            <a:endParaRPr lang="en-GB"/>
          </a:p>
        </p:txBody>
      </p:sp>
      <p:pic>
        <p:nvPicPr>
          <p:cNvPr id="8" name="Picture 7" descr="liu_ppt-03.jpg"/>
          <p:cNvPicPr>
            <a:picLocks noChangeAspect="1"/>
          </p:cNvPicPr>
          <p:nvPr userDrawn="1"/>
        </p:nvPicPr>
        <p:blipFill>
          <a:blip r:embed="rId4" cstate="print">
            <a:extLst>
              <a:ext uri="{28A0092B-C50C-407E-A947-70E740481C1C}">
                <a14:useLocalDpi xmlns="" xmlns:a14="http://schemas.microsoft.com/office/drawing/2010/main" val="0"/>
              </a:ext>
            </a:extLst>
          </a:blip>
          <a:stretch>
            <a:fillRect/>
          </a:stretch>
        </p:blipFill>
        <p:spPr>
          <a:xfrm>
            <a:off x="202667" y="122566"/>
            <a:ext cx="619098" cy="747654"/>
          </a:xfrm>
          <a:prstGeom prst="rect">
            <a:avLst/>
          </a:prstGeom>
        </p:spPr>
      </p:pic>
      <p:pic>
        <p:nvPicPr>
          <p:cNvPr id="9" name="Picture 8" descr="logo-presentation-small.jpg"/>
          <p:cNvPicPr>
            <a:picLocks noChangeAspect="1"/>
          </p:cNvPicPr>
          <p:nvPr userDrawn="1"/>
        </p:nvPicPr>
        <p:blipFill>
          <a:blip r:embed="rId5" cstate="print">
            <a:extLst>
              <a:ext uri="{28A0092B-C50C-407E-A947-70E740481C1C}">
                <a14:useLocalDpi xmlns="" xmlns:a14="http://schemas.microsoft.com/office/drawing/2010/main" val="0"/>
              </a:ext>
            </a:extLst>
          </a:blip>
          <a:stretch>
            <a:fillRect/>
          </a:stretch>
        </p:blipFill>
        <p:spPr>
          <a:xfrm>
            <a:off x="8979109" y="126257"/>
            <a:ext cx="755294" cy="74676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4" r:id="rId2"/>
  </p:sldLayoutIdLst>
  <p:hf hdr="0" ftr="0" dt="0"/>
  <p:txStyles>
    <p:titleStyle>
      <a:lvl1pPr algn="ctr" rtl="0" fontAlgn="base">
        <a:spcBef>
          <a:spcPct val="0"/>
        </a:spcBef>
        <a:spcAft>
          <a:spcPct val="0"/>
        </a:spcAft>
        <a:defRPr sz="3200">
          <a:solidFill>
            <a:schemeClr val="accent2"/>
          </a:solidFill>
          <a:latin typeface="+mj-lt"/>
          <a:ea typeface="+mj-ea"/>
          <a:cs typeface="+mj-cs"/>
        </a:defRPr>
      </a:lvl1pPr>
      <a:lvl2pPr algn="ctr" rtl="0" fontAlgn="base">
        <a:spcBef>
          <a:spcPct val="0"/>
        </a:spcBef>
        <a:spcAft>
          <a:spcPct val="0"/>
        </a:spcAft>
        <a:defRPr sz="3200">
          <a:solidFill>
            <a:schemeClr val="accent2"/>
          </a:solidFill>
          <a:latin typeface="Times New Roman" pitchFamily="18" charset="0"/>
        </a:defRPr>
      </a:lvl2pPr>
      <a:lvl3pPr algn="ctr" rtl="0" fontAlgn="base">
        <a:spcBef>
          <a:spcPct val="0"/>
        </a:spcBef>
        <a:spcAft>
          <a:spcPct val="0"/>
        </a:spcAft>
        <a:defRPr sz="3200">
          <a:solidFill>
            <a:schemeClr val="accent2"/>
          </a:solidFill>
          <a:latin typeface="Times New Roman" pitchFamily="18" charset="0"/>
        </a:defRPr>
      </a:lvl3pPr>
      <a:lvl4pPr algn="ctr" rtl="0" fontAlgn="base">
        <a:spcBef>
          <a:spcPct val="0"/>
        </a:spcBef>
        <a:spcAft>
          <a:spcPct val="0"/>
        </a:spcAft>
        <a:defRPr sz="3200">
          <a:solidFill>
            <a:schemeClr val="accent2"/>
          </a:solidFill>
          <a:latin typeface="Times New Roman" pitchFamily="18" charset="0"/>
        </a:defRPr>
      </a:lvl4pPr>
      <a:lvl5pPr algn="ctr" rtl="0" fontAlgn="base">
        <a:spcBef>
          <a:spcPct val="0"/>
        </a:spcBef>
        <a:spcAft>
          <a:spcPct val="0"/>
        </a:spcAft>
        <a:defRPr sz="3200">
          <a:solidFill>
            <a:schemeClr val="accent2"/>
          </a:solidFill>
          <a:latin typeface="Times New Roman" pitchFamily="18" charset="0"/>
        </a:defRPr>
      </a:lvl5pPr>
      <a:lvl6pPr marL="457200" algn="ctr" rtl="0" fontAlgn="base">
        <a:spcBef>
          <a:spcPct val="0"/>
        </a:spcBef>
        <a:spcAft>
          <a:spcPct val="0"/>
        </a:spcAft>
        <a:defRPr sz="3200">
          <a:solidFill>
            <a:schemeClr val="accent2"/>
          </a:solidFill>
          <a:latin typeface="Times New Roman" pitchFamily="18" charset="0"/>
        </a:defRPr>
      </a:lvl6pPr>
      <a:lvl7pPr marL="914400" algn="ctr" rtl="0" fontAlgn="base">
        <a:spcBef>
          <a:spcPct val="0"/>
        </a:spcBef>
        <a:spcAft>
          <a:spcPct val="0"/>
        </a:spcAft>
        <a:defRPr sz="3200">
          <a:solidFill>
            <a:schemeClr val="accent2"/>
          </a:solidFill>
          <a:latin typeface="Times New Roman" pitchFamily="18" charset="0"/>
        </a:defRPr>
      </a:lvl7pPr>
      <a:lvl8pPr marL="1371600" algn="ctr" rtl="0" fontAlgn="base">
        <a:spcBef>
          <a:spcPct val="0"/>
        </a:spcBef>
        <a:spcAft>
          <a:spcPct val="0"/>
        </a:spcAft>
        <a:defRPr sz="3200">
          <a:solidFill>
            <a:schemeClr val="accent2"/>
          </a:solidFill>
          <a:latin typeface="Times New Roman" pitchFamily="18" charset="0"/>
        </a:defRPr>
      </a:lvl8pPr>
      <a:lvl9pPr marL="1828800" algn="ctr" rtl="0" fontAlgn="base">
        <a:spcBef>
          <a:spcPct val="0"/>
        </a:spcBef>
        <a:spcAft>
          <a:spcPct val="0"/>
        </a:spcAft>
        <a:defRPr sz="3200">
          <a:solidFill>
            <a:schemeClr val="accent2"/>
          </a:solidFill>
          <a:latin typeface="Times New Roman" pitchFamily="18" charset="0"/>
        </a:defRPr>
      </a:lvl9pPr>
    </p:titleStyle>
    <p:bodyStyle>
      <a:lvl1pPr marL="342900" indent="-342900" algn="l" rtl="0" fontAlgn="base">
        <a:spcBef>
          <a:spcPct val="20000"/>
        </a:spcBef>
        <a:spcAft>
          <a:spcPct val="0"/>
        </a:spcAft>
        <a:buChar char="•"/>
        <a:defRPr sz="2400">
          <a:solidFill>
            <a:schemeClr val="tx1"/>
          </a:solidFill>
          <a:latin typeface="+mn-lt"/>
          <a:ea typeface="+mn-ea"/>
          <a:cs typeface="+mn-cs"/>
        </a:defRPr>
      </a:lvl1pPr>
      <a:lvl2pPr marL="742950" indent="-285750" algn="l" rtl="0" fontAlgn="base">
        <a:spcBef>
          <a:spcPct val="20000"/>
        </a:spcBef>
        <a:spcAft>
          <a:spcPct val="0"/>
        </a:spcAft>
        <a:buChar char="–"/>
        <a:defRPr sz="2000">
          <a:solidFill>
            <a:schemeClr val="tx1"/>
          </a:solidFill>
          <a:latin typeface="+mn-lt"/>
        </a:defRPr>
      </a:lvl2pPr>
      <a:lvl3pPr marL="1143000" indent="-228600" algn="l" rtl="0" fontAlgn="base">
        <a:spcBef>
          <a:spcPct val="20000"/>
        </a:spcBef>
        <a:spcAft>
          <a:spcPct val="0"/>
        </a:spcAft>
        <a:buChar char="•"/>
        <a:defRPr sz="1600">
          <a:solidFill>
            <a:schemeClr val="tx1"/>
          </a:solidFill>
          <a:latin typeface="+mn-lt"/>
        </a:defRPr>
      </a:lvl3pPr>
      <a:lvl4pPr marL="1600200" indent="-228600" algn="l" rtl="0" fontAlgn="base">
        <a:spcBef>
          <a:spcPct val="20000"/>
        </a:spcBef>
        <a:spcAft>
          <a:spcPct val="0"/>
        </a:spcAft>
        <a:buChar char="–"/>
        <a:defRPr sz="1400">
          <a:solidFill>
            <a:schemeClr val="tx1"/>
          </a:solidFill>
          <a:latin typeface="+mn-lt"/>
        </a:defRPr>
      </a:lvl4pPr>
      <a:lvl5pPr marL="2057400" indent="-228600" algn="l" rtl="0" fontAlgn="base">
        <a:spcBef>
          <a:spcPct val="20000"/>
        </a:spcBef>
        <a:spcAft>
          <a:spcPct val="0"/>
        </a:spcAft>
        <a:buChar char="»"/>
        <a:defRPr sz="1200">
          <a:solidFill>
            <a:schemeClr val="tx1"/>
          </a:solidFill>
          <a:latin typeface="+mn-lt"/>
        </a:defRPr>
      </a:lvl5pPr>
      <a:lvl6pPr marL="2514600" indent="-228600" algn="l" rtl="0" fontAlgn="base">
        <a:spcBef>
          <a:spcPct val="20000"/>
        </a:spcBef>
        <a:spcAft>
          <a:spcPct val="0"/>
        </a:spcAft>
        <a:buChar char="»"/>
        <a:defRPr sz="1200">
          <a:solidFill>
            <a:schemeClr val="tx1"/>
          </a:solidFill>
          <a:latin typeface="+mn-lt"/>
        </a:defRPr>
      </a:lvl6pPr>
      <a:lvl7pPr marL="2971800" indent="-228600" algn="l" rtl="0" fontAlgn="base">
        <a:spcBef>
          <a:spcPct val="20000"/>
        </a:spcBef>
        <a:spcAft>
          <a:spcPct val="0"/>
        </a:spcAft>
        <a:buChar char="»"/>
        <a:defRPr sz="1200">
          <a:solidFill>
            <a:schemeClr val="tx1"/>
          </a:solidFill>
          <a:latin typeface="+mn-lt"/>
        </a:defRPr>
      </a:lvl7pPr>
      <a:lvl8pPr marL="3429000" indent="-228600" algn="l" rtl="0" fontAlgn="base">
        <a:spcBef>
          <a:spcPct val="20000"/>
        </a:spcBef>
        <a:spcAft>
          <a:spcPct val="0"/>
        </a:spcAft>
        <a:buChar char="»"/>
        <a:defRPr sz="1200">
          <a:solidFill>
            <a:schemeClr val="tx1"/>
          </a:solidFill>
          <a:latin typeface="+mn-lt"/>
        </a:defRPr>
      </a:lvl8pPr>
      <a:lvl9pPr marL="3886200" indent="-228600" algn="l" rtl="0" fontAlgn="base">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661949" y="2348880"/>
            <a:ext cx="6569427" cy="584775"/>
          </a:xfrm>
          <a:prstGeom prst="rect">
            <a:avLst/>
          </a:prstGeom>
          <a:noFill/>
          <a:ln w="9525">
            <a:noFill/>
            <a:miter lim="800000"/>
            <a:headEnd/>
            <a:tailEnd/>
          </a:ln>
          <a:effectLst/>
        </p:spPr>
        <p:txBody>
          <a:bodyPr wrap="none">
            <a:spAutoFit/>
          </a:bodyPr>
          <a:lstStyle/>
          <a:p>
            <a:pPr algn="ctr">
              <a:spcBef>
                <a:spcPct val="0"/>
              </a:spcBef>
              <a:buFontTx/>
              <a:buNone/>
            </a:pPr>
            <a:r>
              <a:rPr lang="en-US" sz="3200" dirty="0" smtClean="0">
                <a:solidFill>
                  <a:schemeClr val="accent2"/>
                </a:solidFill>
              </a:rPr>
              <a:t>Beam Gymnastics and LLRF in the PS</a:t>
            </a:r>
            <a:endParaRPr lang="en-GB" sz="3200" dirty="0">
              <a:solidFill>
                <a:schemeClr val="accent2"/>
              </a:solidFill>
            </a:endParaRPr>
          </a:p>
        </p:txBody>
      </p:sp>
      <p:sp>
        <p:nvSpPr>
          <p:cNvPr id="17411" name="Text Box 3"/>
          <p:cNvSpPr txBox="1">
            <a:spLocks noChangeArrowheads="1"/>
          </p:cNvSpPr>
          <p:nvPr/>
        </p:nvSpPr>
        <p:spPr bwMode="auto">
          <a:xfrm>
            <a:off x="4446291" y="3501008"/>
            <a:ext cx="1013418" cy="307777"/>
          </a:xfrm>
          <a:prstGeom prst="rect">
            <a:avLst/>
          </a:prstGeom>
          <a:noFill/>
          <a:ln w="9525">
            <a:noFill/>
            <a:miter lim="800000"/>
            <a:headEnd/>
            <a:tailEnd/>
          </a:ln>
          <a:effectLst/>
        </p:spPr>
        <p:txBody>
          <a:bodyPr wrap="none">
            <a:spAutoFit/>
          </a:bodyPr>
          <a:lstStyle/>
          <a:p>
            <a:pPr algn="ctr">
              <a:spcBef>
                <a:spcPct val="0"/>
              </a:spcBef>
              <a:buFontTx/>
              <a:buNone/>
            </a:pPr>
            <a:r>
              <a:rPr lang="en-GB" sz="1400" dirty="0" smtClean="0"/>
              <a:t>S</a:t>
            </a:r>
            <a:r>
              <a:rPr lang="en-GB" sz="1400" dirty="0"/>
              <a:t>. Hancock</a:t>
            </a:r>
            <a:endParaRPr lang="en-GB" sz="1400" u="sng" dirty="0"/>
          </a:p>
        </p:txBody>
      </p:sp>
      <p:sp>
        <p:nvSpPr>
          <p:cNvPr id="4" name="Text Box 4"/>
          <p:cNvSpPr txBox="1">
            <a:spLocks noChangeArrowheads="1"/>
          </p:cNvSpPr>
          <p:nvPr/>
        </p:nvSpPr>
        <p:spPr bwMode="auto">
          <a:xfrm>
            <a:off x="920552" y="4388911"/>
            <a:ext cx="8064500" cy="1077218"/>
          </a:xfrm>
          <a:prstGeom prst="rect">
            <a:avLst/>
          </a:prstGeom>
          <a:noFill/>
          <a:ln w="9525">
            <a:noFill/>
            <a:miter lim="800000"/>
            <a:headEnd/>
            <a:tailEnd/>
          </a:ln>
          <a:effectLst/>
        </p:spPr>
        <p:txBody>
          <a:bodyPr>
            <a:spAutoFit/>
          </a:bodyPr>
          <a:lstStyle/>
          <a:p>
            <a:pPr algn="just">
              <a:buNone/>
            </a:pPr>
            <a:r>
              <a:rPr lang="en-US" sz="1600" dirty="0" smtClean="0"/>
              <a:t>The </a:t>
            </a:r>
            <a:r>
              <a:rPr lang="en-US" sz="1600" dirty="0"/>
              <a:t>remarkable versatility of the PS machine comes at the price of the complexity of its </a:t>
            </a:r>
            <a:r>
              <a:rPr lang="en-US" sz="1600" dirty="0" err="1"/>
              <a:t>rf</a:t>
            </a:r>
            <a:r>
              <a:rPr lang="en-US" sz="1600" dirty="0"/>
              <a:t> beam controls, which never cease to evolve.  Historically, these systems have not only been maintained, but, to a large extent, have also been operated by the specialists who put them together.  </a:t>
            </a:r>
            <a:r>
              <a:rPr lang="en-US" sz="1600" dirty="0" smtClean="0"/>
              <a:t>What impact will the LIU project have?</a:t>
            </a:r>
            <a:endParaRPr lang="en-GB"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lide Number Placeholder 4"/>
          <p:cNvSpPr>
            <a:spLocks noGrp="1"/>
          </p:cNvSpPr>
          <p:nvPr>
            <p:ph type="sldNum" sz="quarter" idx="12"/>
          </p:nvPr>
        </p:nvSpPr>
        <p:spPr/>
        <p:txBody>
          <a:bodyPr/>
          <a:lstStyle/>
          <a:p>
            <a:fld id="{AD166791-B155-4388-9F06-AFF36F8CFB2C}" type="slidenum">
              <a:rPr lang="en-US"/>
              <a:pPr/>
              <a:t>2</a:t>
            </a:fld>
            <a:endParaRPr lang="en-US"/>
          </a:p>
        </p:txBody>
      </p:sp>
      <p:sp>
        <p:nvSpPr>
          <p:cNvPr id="56322" name="Rectangle 2"/>
          <p:cNvSpPr>
            <a:spLocks noChangeArrowheads="1"/>
          </p:cNvSpPr>
          <p:nvPr/>
        </p:nvSpPr>
        <p:spPr bwMode="auto">
          <a:xfrm>
            <a:off x="522288" y="1187460"/>
            <a:ext cx="8847137" cy="369332"/>
          </a:xfrm>
          <a:prstGeom prst="rect">
            <a:avLst/>
          </a:prstGeom>
          <a:noFill/>
          <a:ln w="9525">
            <a:noFill/>
            <a:miter lim="800000"/>
            <a:headEnd/>
            <a:tailEnd/>
          </a:ln>
          <a:effectLst/>
        </p:spPr>
        <p:txBody>
          <a:bodyPr>
            <a:spAutoFit/>
          </a:bodyPr>
          <a:lstStyle/>
          <a:p>
            <a:pPr algn="ctr">
              <a:spcBef>
                <a:spcPct val="0"/>
              </a:spcBef>
              <a:buFontTx/>
              <a:buNone/>
            </a:pPr>
            <a:r>
              <a:rPr lang="en-GB" dirty="0" smtClean="0"/>
              <a:t>PS BEAM CONTROLS</a:t>
            </a:r>
            <a:endParaRPr lang="en-US" dirty="0"/>
          </a:p>
        </p:txBody>
      </p:sp>
      <p:sp>
        <p:nvSpPr>
          <p:cNvPr id="56323" name="Rectangle 3"/>
          <p:cNvSpPr>
            <a:spLocks noGrp="1" noChangeArrowheads="1"/>
          </p:cNvSpPr>
          <p:nvPr>
            <p:ph type="title"/>
          </p:nvPr>
        </p:nvSpPr>
        <p:spPr/>
        <p:txBody>
          <a:bodyPr/>
          <a:lstStyle/>
          <a:p>
            <a:r>
              <a:rPr lang="en-GB" dirty="0" smtClean="0"/>
              <a:t>Overview</a:t>
            </a:r>
            <a:endParaRPr lang="en-GB" dirty="0"/>
          </a:p>
        </p:txBody>
      </p:sp>
      <p:graphicFrame>
        <p:nvGraphicFramePr>
          <p:cNvPr id="21" name="Table 20"/>
          <p:cNvGraphicFramePr>
            <a:graphicFrameLocks noGrp="1"/>
          </p:cNvGraphicFramePr>
          <p:nvPr/>
        </p:nvGraphicFramePr>
        <p:xfrm>
          <a:off x="1453483" y="4375743"/>
          <a:ext cx="6984778" cy="1573537"/>
        </p:xfrm>
        <a:graphic>
          <a:graphicData uri="http://schemas.openxmlformats.org/drawingml/2006/table">
            <a:tbl>
              <a:tblPr firstRow="1" bandRow="1">
                <a:tableStyleId>{5940675A-B579-460E-94D1-54222C63F5DA}</a:tableStyleId>
              </a:tblPr>
              <a:tblGrid>
                <a:gridCol w="864096"/>
                <a:gridCol w="904203"/>
                <a:gridCol w="1659210"/>
                <a:gridCol w="864096"/>
                <a:gridCol w="2693173"/>
              </a:tblGrid>
              <a:tr h="224791">
                <a:tc>
                  <a:txBody>
                    <a:bodyPr/>
                    <a:lstStyle/>
                    <a:p>
                      <a:pPr algn="ctr">
                        <a:spcAft>
                          <a:spcPts val="0"/>
                        </a:spcAft>
                      </a:pPr>
                      <a:r>
                        <a:rPr lang="en-GB" sz="1200" b="1" dirty="0">
                          <a:latin typeface="Times New Roman"/>
                          <a:ea typeface="Times New Roman"/>
                          <a:cs typeface="Times New Roman"/>
                        </a:rPr>
                        <a:t>Cavity</a:t>
                      </a:r>
                      <a:endParaRPr lang="en-GB" sz="1200" dirty="0">
                        <a:latin typeface="Times New Roman"/>
                        <a:ea typeface="Times New Roman"/>
                        <a:cs typeface="Times New Roman"/>
                      </a:endParaRPr>
                    </a:p>
                  </a:txBody>
                  <a:tcPr marL="68580" marR="68580" marT="0" marB="0" anchor="ctr"/>
                </a:tc>
                <a:tc>
                  <a:txBody>
                    <a:bodyPr/>
                    <a:lstStyle/>
                    <a:p>
                      <a:pPr algn="ctr">
                        <a:spcAft>
                          <a:spcPts val="0"/>
                        </a:spcAft>
                      </a:pPr>
                      <a:r>
                        <a:rPr lang="en-GB" sz="1200" b="1" dirty="0">
                          <a:latin typeface="Times New Roman"/>
                          <a:ea typeface="Times New Roman"/>
                          <a:cs typeface="Times New Roman"/>
                        </a:rPr>
                        <a:t>Quantity</a:t>
                      </a:r>
                      <a:endParaRPr lang="en-GB" sz="1200" dirty="0">
                        <a:latin typeface="Times New Roman"/>
                        <a:ea typeface="Times New Roman"/>
                        <a:cs typeface="Times New Roman"/>
                      </a:endParaRPr>
                    </a:p>
                  </a:txBody>
                  <a:tcPr marL="68580" marR="68580" marT="0" marB="0" anchor="ctr"/>
                </a:tc>
                <a:tc>
                  <a:txBody>
                    <a:bodyPr/>
                    <a:lstStyle/>
                    <a:p>
                      <a:pPr algn="ctr">
                        <a:spcAft>
                          <a:spcPts val="0"/>
                        </a:spcAft>
                      </a:pPr>
                      <a:r>
                        <a:rPr lang="en-US" sz="1200" b="1" dirty="0" smtClean="0">
                          <a:latin typeface="+mn-lt"/>
                          <a:ea typeface="Times New Roman"/>
                          <a:cs typeface="Times New Roman"/>
                        </a:rPr>
                        <a:t>Frequency Range</a:t>
                      </a:r>
                      <a:endParaRPr lang="en-GB" sz="1200" b="1" dirty="0">
                        <a:latin typeface="+mn-lt"/>
                        <a:ea typeface="Times New Roman"/>
                        <a:cs typeface="Times New Roman"/>
                      </a:endParaRPr>
                    </a:p>
                  </a:txBody>
                  <a:tcPr marL="68580" marR="68580" marT="0" marB="0" anchor="ctr"/>
                </a:tc>
                <a:tc>
                  <a:txBody>
                    <a:bodyPr/>
                    <a:lstStyle/>
                    <a:p>
                      <a:pPr algn="ctr">
                        <a:spcAft>
                          <a:spcPts val="0"/>
                        </a:spcAft>
                      </a:pPr>
                      <a:r>
                        <a:rPr lang="en-GB" sz="1200" b="1" dirty="0">
                          <a:latin typeface="Times New Roman"/>
                          <a:ea typeface="Times New Roman"/>
                          <a:cs typeface="Times New Roman"/>
                        </a:rPr>
                        <a:t>kV Max</a:t>
                      </a:r>
                      <a:endParaRPr lang="en-GB" sz="1200" dirty="0">
                        <a:latin typeface="Times New Roman"/>
                        <a:ea typeface="Times New Roman"/>
                        <a:cs typeface="Times New Roman"/>
                      </a:endParaRPr>
                    </a:p>
                  </a:txBody>
                  <a:tcPr marL="68580" marR="68580" marT="0" marB="0" anchor="ctr"/>
                </a:tc>
                <a:tc>
                  <a:txBody>
                    <a:bodyPr/>
                    <a:lstStyle/>
                    <a:p>
                      <a:pPr algn="ctr">
                        <a:spcAft>
                          <a:spcPts val="0"/>
                        </a:spcAft>
                      </a:pPr>
                      <a:r>
                        <a:rPr lang="en-GB" sz="1200" b="1">
                          <a:latin typeface="Times New Roman"/>
                          <a:ea typeface="Times New Roman"/>
                          <a:cs typeface="Times New Roman"/>
                        </a:rPr>
                        <a:t>Role</a:t>
                      </a:r>
                      <a:endParaRPr lang="en-GB" sz="1200">
                        <a:latin typeface="Times New Roman"/>
                        <a:ea typeface="Times New Roman"/>
                        <a:cs typeface="Times New Roman"/>
                      </a:endParaRPr>
                    </a:p>
                  </a:txBody>
                  <a:tcPr marL="68580" marR="68580" marT="0" marB="0" anchor="ctr"/>
                </a:tc>
              </a:tr>
              <a:tr h="224791">
                <a:tc>
                  <a:txBody>
                    <a:bodyPr/>
                    <a:lstStyle/>
                    <a:p>
                      <a:pPr algn="just">
                        <a:spcAft>
                          <a:spcPts val="0"/>
                        </a:spcAft>
                      </a:pPr>
                      <a:endParaRPr lang="en-GB" sz="1200">
                        <a:latin typeface="Times New Roman"/>
                        <a:ea typeface="Times New Roman"/>
                        <a:cs typeface="Times New Roman"/>
                      </a:endParaRPr>
                    </a:p>
                  </a:txBody>
                  <a:tcPr marL="68580" marR="68580" marT="0" marB="0" anchor="ctr"/>
                </a:tc>
                <a:tc>
                  <a:txBody>
                    <a:bodyPr/>
                    <a:lstStyle/>
                    <a:p>
                      <a:pPr algn="just">
                        <a:spcAft>
                          <a:spcPts val="0"/>
                        </a:spcAft>
                      </a:pPr>
                      <a:endParaRPr lang="en-GB" sz="1200" dirty="0">
                        <a:latin typeface="Times New Roman"/>
                        <a:ea typeface="Times New Roman"/>
                        <a:cs typeface="Times New Roman"/>
                      </a:endParaRPr>
                    </a:p>
                  </a:txBody>
                  <a:tcPr marL="68580" marR="68580" marT="0" marB="0" anchor="ctr"/>
                </a:tc>
                <a:tc>
                  <a:txBody>
                    <a:bodyPr/>
                    <a:lstStyle/>
                    <a:p>
                      <a:pPr algn="just">
                        <a:spcAft>
                          <a:spcPts val="0"/>
                        </a:spcAft>
                      </a:pPr>
                      <a:endParaRPr lang="en-GB" sz="1200">
                        <a:latin typeface="Times New Roman"/>
                        <a:ea typeface="Times New Roman"/>
                        <a:cs typeface="Times New Roman"/>
                      </a:endParaRPr>
                    </a:p>
                  </a:txBody>
                  <a:tcPr marL="68580" marR="68580" marT="0" marB="0" anchor="ctr"/>
                </a:tc>
                <a:tc>
                  <a:txBody>
                    <a:bodyPr/>
                    <a:lstStyle/>
                    <a:p>
                      <a:pPr algn="just">
                        <a:spcAft>
                          <a:spcPts val="0"/>
                        </a:spcAft>
                      </a:pPr>
                      <a:endParaRPr lang="en-GB" sz="1200">
                        <a:latin typeface="Times New Roman"/>
                        <a:ea typeface="Times New Roman"/>
                        <a:cs typeface="Times New Roman"/>
                      </a:endParaRPr>
                    </a:p>
                  </a:txBody>
                  <a:tcPr marL="68580" marR="68580" marT="0" marB="0" anchor="ctr"/>
                </a:tc>
                <a:tc>
                  <a:txBody>
                    <a:bodyPr/>
                    <a:lstStyle/>
                    <a:p>
                      <a:pPr algn="just">
                        <a:spcAft>
                          <a:spcPts val="0"/>
                        </a:spcAft>
                      </a:pPr>
                      <a:endParaRPr lang="en-GB" sz="1200">
                        <a:latin typeface="Times New Roman"/>
                        <a:ea typeface="Times New Roman"/>
                        <a:cs typeface="Times New Roman"/>
                      </a:endParaRPr>
                    </a:p>
                  </a:txBody>
                  <a:tcPr marL="68580" marR="68580" marT="0" marB="0" anchor="ctr"/>
                </a:tc>
              </a:tr>
              <a:tr h="224791">
                <a:tc>
                  <a:txBody>
                    <a:bodyPr/>
                    <a:lstStyle/>
                    <a:p>
                      <a:pPr algn="just">
                        <a:spcAft>
                          <a:spcPts val="0"/>
                        </a:spcAft>
                      </a:pPr>
                      <a:r>
                        <a:rPr lang="en-GB" sz="1200" dirty="0" smtClean="0">
                          <a:latin typeface="Times New Roman"/>
                          <a:ea typeface="Times New Roman"/>
                          <a:cs typeface="Times New Roman"/>
                        </a:rPr>
                        <a:t>10 MHz</a:t>
                      </a:r>
                      <a:endParaRPr lang="en-GB" sz="1200" dirty="0">
                        <a:latin typeface="Times New Roman"/>
                        <a:ea typeface="Times New Roman"/>
                        <a:cs typeface="Times New Roman"/>
                      </a:endParaRPr>
                    </a:p>
                  </a:txBody>
                  <a:tcPr marL="68580" marR="68580" marT="0" marB="0" anchor="ctr"/>
                </a:tc>
                <a:tc>
                  <a:txBody>
                    <a:bodyPr/>
                    <a:lstStyle/>
                    <a:p>
                      <a:pPr algn="r">
                        <a:spcAft>
                          <a:spcPts val="0"/>
                        </a:spcAft>
                      </a:pPr>
                      <a:r>
                        <a:rPr lang="en-GB" sz="1200" dirty="0" smtClean="0">
                          <a:latin typeface="Times New Roman"/>
                          <a:ea typeface="Times New Roman"/>
                          <a:cs typeface="Times New Roman"/>
                        </a:rPr>
                        <a:t>10+1</a:t>
                      </a:r>
                      <a:endParaRPr lang="en-GB" sz="1200" dirty="0">
                        <a:latin typeface="Times New Roman"/>
                        <a:ea typeface="Times New Roman"/>
                        <a:cs typeface="Times New Roman"/>
                      </a:endParaRPr>
                    </a:p>
                  </a:txBody>
                  <a:tcPr marL="68580" marR="68580" marT="0" marB="0" anchor="ctr"/>
                </a:tc>
                <a:tc>
                  <a:txBody>
                    <a:bodyPr/>
                    <a:lstStyle/>
                    <a:p>
                      <a:pPr algn="ctr">
                        <a:spcAft>
                          <a:spcPts val="0"/>
                        </a:spcAft>
                      </a:pPr>
                      <a:r>
                        <a:rPr lang="en-GB" sz="1200" dirty="0">
                          <a:latin typeface="Times New Roman"/>
                          <a:ea typeface="Times New Roman"/>
                          <a:cs typeface="Times New Roman"/>
                        </a:rPr>
                        <a:t>2.8–10.1 MHz</a:t>
                      </a:r>
                    </a:p>
                  </a:txBody>
                  <a:tcPr marL="68580" marR="68580" marT="0" marB="0" anchor="ctr"/>
                </a:tc>
                <a:tc>
                  <a:txBody>
                    <a:bodyPr/>
                    <a:lstStyle/>
                    <a:p>
                      <a:pPr algn="r">
                        <a:spcAft>
                          <a:spcPts val="0"/>
                        </a:spcAft>
                      </a:pPr>
                      <a:r>
                        <a:rPr lang="en-GB" sz="1200">
                          <a:latin typeface="Times New Roman"/>
                          <a:ea typeface="Times New Roman"/>
                          <a:cs typeface="Times New Roman"/>
                        </a:rPr>
                        <a:t>20</a:t>
                      </a:r>
                    </a:p>
                  </a:txBody>
                  <a:tcPr marL="68580" marR="68580" marT="0" marB="0" anchor="ctr"/>
                </a:tc>
                <a:tc>
                  <a:txBody>
                    <a:bodyPr/>
                    <a:lstStyle/>
                    <a:p>
                      <a:pPr algn="just">
                        <a:spcAft>
                          <a:spcPts val="0"/>
                        </a:spcAft>
                      </a:pPr>
                      <a:r>
                        <a:rPr lang="en-GB" sz="1200" dirty="0">
                          <a:latin typeface="Times New Roman"/>
                          <a:ea typeface="Times New Roman"/>
                          <a:cs typeface="Times New Roman"/>
                        </a:rPr>
                        <a:t>Acceleration and </a:t>
                      </a:r>
                      <a:r>
                        <a:rPr lang="en-GB" sz="1200" dirty="0" err="1">
                          <a:latin typeface="Times New Roman"/>
                          <a:ea typeface="Times New Roman"/>
                          <a:cs typeface="Times New Roman"/>
                        </a:rPr>
                        <a:t>rf</a:t>
                      </a:r>
                      <a:r>
                        <a:rPr lang="en-GB" sz="1200" dirty="0">
                          <a:latin typeface="Times New Roman"/>
                          <a:ea typeface="Times New Roman"/>
                          <a:cs typeface="Times New Roman"/>
                        </a:rPr>
                        <a:t> gymnastics</a:t>
                      </a:r>
                    </a:p>
                  </a:txBody>
                  <a:tcPr marL="68580" marR="68580" marT="0" marB="0" anchor="ctr"/>
                </a:tc>
              </a:tr>
              <a:tr h="224791">
                <a:tc>
                  <a:txBody>
                    <a:bodyPr/>
                    <a:lstStyle/>
                    <a:p>
                      <a:pPr algn="just">
                        <a:spcAft>
                          <a:spcPts val="0"/>
                        </a:spcAft>
                      </a:pPr>
                      <a:r>
                        <a:rPr lang="en-GB" sz="1200" dirty="0" smtClean="0">
                          <a:latin typeface="Times New Roman"/>
                          <a:ea typeface="Times New Roman"/>
                          <a:cs typeface="Times New Roman"/>
                        </a:rPr>
                        <a:t>13/20 MHz</a:t>
                      </a:r>
                      <a:endParaRPr lang="en-GB" sz="1200" dirty="0">
                        <a:latin typeface="Times New Roman"/>
                        <a:ea typeface="Times New Roman"/>
                        <a:cs typeface="Times New Roman"/>
                      </a:endParaRPr>
                    </a:p>
                  </a:txBody>
                  <a:tcPr marL="68580" marR="68580" marT="0" marB="0" anchor="ctr"/>
                </a:tc>
                <a:tc>
                  <a:txBody>
                    <a:bodyPr/>
                    <a:lstStyle/>
                    <a:p>
                      <a:pPr algn="r">
                        <a:spcAft>
                          <a:spcPts val="0"/>
                        </a:spcAft>
                      </a:pPr>
                      <a:r>
                        <a:rPr lang="en-GB" sz="1200" dirty="0" smtClean="0">
                          <a:latin typeface="Times New Roman"/>
                          <a:ea typeface="Times New Roman"/>
                          <a:cs typeface="Times New Roman"/>
                        </a:rPr>
                        <a:t>1+1</a:t>
                      </a:r>
                      <a:endParaRPr lang="en-GB" sz="1200" dirty="0">
                        <a:latin typeface="Times New Roman"/>
                        <a:ea typeface="Times New Roman"/>
                        <a:cs typeface="Times New Roman"/>
                      </a:endParaRPr>
                    </a:p>
                  </a:txBody>
                  <a:tcPr marL="68580" marR="68580" marT="0" marB="0" anchor="ctr"/>
                </a:tc>
                <a:tc>
                  <a:txBody>
                    <a:bodyPr/>
                    <a:lstStyle/>
                    <a:p>
                      <a:pPr algn="ctr">
                        <a:spcAft>
                          <a:spcPts val="0"/>
                        </a:spcAft>
                      </a:pPr>
                      <a:r>
                        <a:rPr lang="en-GB" sz="1200" dirty="0">
                          <a:latin typeface="Times New Roman"/>
                          <a:ea typeface="Times New Roman"/>
                          <a:cs typeface="Times New Roman"/>
                        </a:rPr>
                        <a:t>Switched</a:t>
                      </a:r>
                    </a:p>
                  </a:txBody>
                  <a:tcPr marL="68580" marR="68580" marT="0" marB="0" anchor="ctr"/>
                </a:tc>
                <a:tc>
                  <a:txBody>
                    <a:bodyPr/>
                    <a:lstStyle/>
                    <a:p>
                      <a:pPr algn="r">
                        <a:spcAft>
                          <a:spcPts val="0"/>
                        </a:spcAft>
                      </a:pPr>
                      <a:r>
                        <a:rPr lang="en-GB" sz="1200" dirty="0">
                          <a:latin typeface="Times New Roman"/>
                          <a:ea typeface="Times New Roman"/>
                          <a:cs typeface="Times New Roman"/>
                        </a:rPr>
                        <a:t>20</a:t>
                      </a:r>
                    </a:p>
                  </a:txBody>
                  <a:tcPr marL="68580" marR="68580" marT="0" marB="0" anchor="ctr"/>
                </a:tc>
                <a:tc>
                  <a:txBody>
                    <a:bodyPr/>
                    <a:lstStyle/>
                    <a:p>
                      <a:pPr algn="just">
                        <a:spcAft>
                          <a:spcPts val="0"/>
                        </a:spcAft>
                      </a:pPr>
                      <a:r>
                        <a:rPr lang="en-GB" sz="1200">
                          <a:latin typeface="Times New Roman"/>
                          <a:ea typeface="Times New Roman"/>
                          <a:cs typeface="Times New Roman"/>
                        </a:rPr>
                        <a:t>Bunch splitting</a:t>
                      </a:r>
                    </a:p>
                  </a:txBody>
                  <a:tcPr marL="68580" marR="68580" marT="0" marB="0" anchor="ctr"/>
                </a:tc>
              </a:tr>
              <a:tr h="224791">
                <a:tc>
                  <a:txBody>
                    <a:bodyPr/>
                    <a:lstStyle/>
                    <a:p>
                      <a:pPr algn="just">
                        <a:spcAft>
                          <a:spcPts val="0"/>
                        </a:spcAft>
                      </a:pPr>
                      <a:r>
                        <a:rPr lang="en-GB" sz="1200" dirty="0" smtClean="0">
                          <a:latin typeface="Times New Roman"/>
                          <a:ea typeface="Times New Roman"/>
                          <a:cs typeface="Times New Roman"/>
                        </a:rPr>
                        <a:t>40 MHz</a:t>
                      </a:r>
                      <a:endParaRPr lang="en-GB" sz="1200" dirty="0">
                        <a:latin typeface="Times New Roman"/>
                        <a:ea typeface="Times New Roman"/>
                        <a:cs typeface="Times New Roman"/>
                      </a:endParaRPr>
                    </a:p>
                  </a:txBody>
                  <a:tcPr marL="68580" marR="68580" marT="0" marB="0" anchor="ctr"/>
                </a:tc>
                <a:tc>
                  <a:txBody>
                    <a:bodyPr/>
                    <a:lstStyle/>
                    <a:p>
                      <a:pPr algn="r">
                        <a:spcAft>
                          <a:spcPts val="0"/>
                        </a:spcAft>
                      </a:pPr>
                      <a:r>
                        <a:rPr lang="en-GB" sz="1200" dirty="0" smtClean="0">
                          <a:latin typeface="Times New Roman"/>
                          <a:ea typeface="Times New Roman"/>
                          <a:cs typeface="Times New Roman"/>
                        </a:rPr>
                        <a:t>1+1</a:t>
                      </a:r>
                      <a:endParaRPr lang="en-GB" sz="1200" dirty="0">
                        <a:latin typeface="Times New Roman"/>
                        <a:ea typeface="Times New Roman"/>
                        <a:cs typeface="Times New Roman"/>
                      </a:endParaRPr>
                    </a:p>
                  </a:txBody>
                  <a:tcPr marL="68580" marR="68580" marT="0" marB="0" anchor="ctr"/>
                </a:tc>
                <a:tc>
                  <a:txBody>
                    <a:bodyPr/>
                    <a:lstStyle/>
                    <a:p>
                      <a:pPr algn="ctr">
                        <a:spcAft>
                          <a:spcPts val="0"/>
                        </a:spcAft>
                      </a:pPr>
                      <a:r>
                        <a:rPr lang="en-GB" sz="1200" dirty="0">
                          <a:latin typeface="Times New Roman"/>
                          <a:ea typeface="Times New Roman"/>
                          <a:cs typeface="Times New Roman"/>
                        </a:rPr>
                        <a:t>Fixed</a:t>
                      </a:r>
                    </a:p>
                  </a:txBody>
                  <a:tcPr marL="68580" marR="68580" marT="0" marB="0" anchor="ctr"/>
                </a:tc>
                <a:tc>
                  <a:txBody>
                    <a:bodyPr/>
                    <a:lstStyle/>
                    <a:p>
                      <a:pPr algn="r">
                        <a:spcAft>
                          <a:spcPts val="0"/>
                        </a:spcAft>
                      </a:pPr>
                      <a:r>
                        <a:rPr lang="en-GB" sz="1200">
                          <a:latin typeface="Times New Roman"/>
                          <a:ea typeface="Times New Roman"/>
                          <a:cs typeface="Times New Roman"/>
                        </a:rPr>
                        <a:t>300</a:t>
                      </a:r>
                    </a:p>
                  </a:txBody>
                  <a:tcPr marL="68580" marR="68580" marT="0" marB="0" anchor="ctr"/>
                </a:tc>
                <a:tc>
                  <a:txBody>
                    <a:bodyPr/>
                    <a:lstStyle/>
                    <a:p>
                      <a:pPr algn="just">
                        <a:spcAft>
                          <a:spcPts val="0"/>
                        </a:spcAft>
                      </a:pPr>
                      <a:r>
                        <a:rPr lang="en-GB" sz="1200" dirty="0">
                          <a:latin typeface="Times New Roman"/>
                          <a:ea typeface="Times New Roman"/>
                          <a:cs typeface="Times New Roman"/>
                        </a:rPr>
                        <a:t>Bunch </a:t>
                      </a:r>
                      <a:r>
                        <a:rPr lang="en-GB" sz="1200" dirty="0" smtClean="0">
                          <a:latin typeface="Times New Roman"/>
                          <a:ea typeface="Times New Roman"/>
                          <a:cs typeface="Times New Roman"/>
                        </a:rPr>
                        <a:t>splitting and rotation</a:t>
                      </a:r>
                      <a:endParaRPr lang="en-GB" sz="1200" dirty="0">
                        <a:latin typeface="Times New Roman"/>
                        <a:ea typeface="Times New Roman"/>
                        <a:cs typeface="Times New Roman"/>
                      </a:endParaRPr>
                    </a:p>
                  </a:txBody>
                  <a:tcPr marL="68580" marR="68580" marT="0" marB="0" anchor="ctr"/>
                </a:tc>
              </a:tr>
              <a:tr h="224791">
                <a:tc>
                  <a:txBody>
                    <a:bodyPr/>
                    <a:lstStyle/>
                    <a:p>
                      <a:pPr algn="just">
                        <a:spcAft>
                          <a:spcPts val="0"/>
                        </a:spcAft>
                      </a:pPr>
                      <a:r>
                        <a:rPr lang="en-GB" sz="1200" dirty="0" smtClean="0">
                          <a:latin typeface="Times New Roman"/>
                          <a:ea typeface="Times New Roman"/>
                          <a:cs typeface="Times New Roman"/>
                        </a:rPr>
                        <a:t>80 MHz</a:t>
                      </a:r>
                      <a:endParaRPr lang="en-GB" sz="1200" dirty="0">
                        <a:latin typeface="Times New Roman"/>
                        <a:ea typeface="Times New Roman"/>
                        <a:cs typeface="Times New Roman"/>
                      </a:endParaRPr>
                    </a:p>
                  </a:txBody>
                  <a:tcPr marL="68580" marR="68580" marT="0" marB="0" anchor="ctr"/>
                </a:tc>
                <a:tc>
                  <a:txBody>
                    <a:bodyPr/>
                    <a:lstStyle/>
                    <a:p>
                      <a:pPr algn="r">
                        <a:spcAft>
                          <a:spcPts val="0"/>
                        </a:spcAft>
                      </a:pPr>
                      <a:r>
                        <a:rPr lang="en-GB" sz="1200" dirty="0" smtClean="0">
                          <a:latin typeface="Times New Roman"/>
                          <a:ea typeface="Times New Roman"/>
                          <a:cs typeface="Times New Roman"/>
                        </a:rPr>
                        <a:t>2+1</a:t>
                      </a:r>
                      <a:endParaRPr lang="en-GB" sz="1200" dirty="0">
                        <a:latin typeface="Times New Roman"/>
                        <a:ea typeface="Times New Roman"/>
                        <a:cs typeface="Times New Roman"/>
                      </a:endParaRPr>
                    </a:p>
                  </a:txBody>
                  <a:tcPr marL="68580" marR="68580" marT="0" marB="0" anchor="ctr"/>
                </a:tc>
                <a:tc>
                  <a:txBody>
                    <a:bodyPr/>
                    <a:lstStyle/>
                    <a:p>
                      <a:pPr algn="ctr">
                        <a:spcAft>
                          <a:spcPts val="0"/>
                        </a:spcAft>
                      </a:pPr>
                      <a:r>
                        <a:rPr lang="en-GB" sz="1200">
                          <a:latin typeface="Times New Roman"/>
                          <a:ea typeface="Times New Roman"/>
                          <a:cs typeface="Times New Roman"/>
                        </a:rPr>
                        <a:t>Fixed</a:t>
                      </a:r>
                    </a:p>
                  </a:txBody>
                  <a:tcPr marL="68580" marR="68580" marT="0" marB="0" anchor="ctr"/>
                </a:tc>
                <a:tc>
                  <a:txBody>
                    <a:bodyPr/>
                    <a:lstStyle/>
                    <a:p>
                      <a:pPr algn="r">
                        <a:spcAft>
                          <a:spcPts val="0"/>
                        </a:spcAft>
                      </a:pPr>
                      <a:r>
                        <a:rPr lang="en-GB" sz="1200" dirty="0">
                          <a:latin typeface="Times New Roman"/>
                          <a:ea typeface="Times New Roman"/>
                          <a:cs typeface="Times New Roman"/>
                        </a:rPr>
                        <a:t>300</a:t>
                      </a:r>
                    </a:p>
                  </a:txBody>
                  <a:tcPr marL="68580" marR="68580" marT="0" marB="0" anchor="ctr"/>
                </a:tc>
                <a:tc>
                  <a:txBody>
                    <a:bodyPr/>
                    <a:lstStyle/>
                    <a:p>
                      <a:pPr algn="just">
                        <a:spcAft>
                          <a:spcPts val="0"/>
                        </a:spcAft>
                      </a:pPr>
                      <a:r>
                        <a:rPr lang="en-GB" sz="1200">
                          <a:latin typeface="Times New Roman"/>
                          <a:ea typeface="Times New Roman"/>
                          <a:cs typeface="Times New Roman"/>
                        </a:rPr>
                        <a:t>Bunch rotation</a:t>
                      </a:r>
                    </a:p>
                  </a:txBody>
                  <a:tcPr marL="68580" marR="68580" marT="0" marB="0" anchor="ctr"/>
                </a:tc>
              </a:tr>
              <a:tr h="224791">
                <a:tc>
                  <a:txBody>
                    <a:bodyPr/>
                    <a:lstStyle/>
                    <a:p>
                      <a:pPr algn="just">
                        <a:spcAft>
                          <a:spcPts val="0"/>
                        </a:spcAft>
                      </a:pPr>
                      <a:r>
                        <a:rPr lang="en-GB" sz="1200" dirty="0" smtClean="0">
                          <a:latin typeface="Times New Roman"/>
                          <a:ea typeface="Times New Roman"/>
                          <a:cs typeface="Times New Roman"/>
                        </a:rPr>
                        <a:t>200 MHz</a:t>
                      </a:r>
                      <a:endParaRPr lang="en-GB" sz="1200" dirty="0">
                        <a:latin typeface="Times New Roman"/>
                        <a:ea typeface="Times New Roman"/>
                        <a:cs typeface="Times New Roman"/>
                      </a:endParaRPr>
                    </a:p>
                  </a:txBody>
                  <a:tcPr marL="68580" marR="68580" marT="0" marB="0" anchor="ctr"/>
                </a:tc>
                <a:tc>
                  <a:txBody>
                    <a:bodyPr/>
                    <a:lstStyle/>
                    <a:p>
                      <a:pPr algn="r">
                        <a:spcAft>
                          <a:spcPts val="0"/>
                        </a:spcAft>
                      </a:pPr>
                      <a:r>
                        <a:rPr lang="en-GB" sz="1200" dirty="0" smtClean="0">
                          <a:latin typeface="Times New Roman"/>
                          <a:ea typeface="Times New Roman"/>
                          <a:cs typeface="Times New Roman"/>
                        </a:rPr>
                        <a:t>4+2</a:t>
                      </a:r>
                      <a:endParaRPr lang="en-GB" sz="1200" dirty="0">
                        <a:latin typeface="Times New Roman"/>
                        <a:ea typeface="Times New Roman"/>
                        <a:cs typeface="Times New Roman"/>
                      </a:endParaRPr>
                    </a:p>
                  </a:txBody>
                  <a:tcPr marL="68580" marR="68580" marT="0" marB="0" anchor="ctr"/>
                </a:tc>
                <a:tc>
                  <a:txBody>
                    <a:bodyPr/>
                    <a:lstStyle/>
                    <a:p>
                      <a:pPr algn="ctr">
                        <a:spcAft>
                          <a:spcPts val="0"/>
                        </a:spcAft>
                      </a:pPr>
                      <a:r>
                        <a:rPr lang="en-GB" sz="1200" dirty="0" smtClean="0">
                          <a:latin typeface="Times New Roman"/>
                          <a:ea typeface="Times New Roman"/>
                          <a:cs typeface="Times New Roman"/>
                        </a:rPr>
                        <a:t>Fixed</a:t>
                      </a:r>
                      <a:endParaRPr lang="en-GB" sz="1200" dirty="0">
                        <a:latin typeface="Times New Roman"/>
                        <a:ea typeface="Times New Roman"/>
                        <a:cs typeface="Times New Roman"/>
                      </a:endParaRPr>
                    </a:p>
                  </a:txBody>
                  <a:tcPr marL="68580" marR="68580" marT="0" marB="0" anchor="ctr"/>
                </a:tc>
                <a:tc>
                  <a:txBody>
                    <a:bodyPr/>
                    <a:lstStyle/>
                    <a:p>
                      <a:pPr algn="r">
                        <a:spcAft>
                          <a:spcPts val="0"/>
                        </a:spcAft>
                      </a:pPr>
                      <a:r>
                        <a:rPr lang="en-GB" sz="1200">
                          <a:latin typeface="Times New Roman"/>
                          <a:ea typeface="Times New Roman"/>
                          <a:cs typeface="Times New Roman"/>
                        </a:rPr>
                        <a:t>30</a:t>
                      </a:r>
                    </a:p>
                  </a:txBody>
                  <a:tcPr marL="68580" marR="68580" marT="0" marB="0" anchor="ctr"/>
                </a:tc>
                <a:tc>
                  <a:txBody>
                    <a:bodyPr/>
                    <a:lstStyle/>
                    <a:p>
                      <a:pPr algn="just">
                        <a:spcAft>
                          <a:spcPts val="0"/>
                        </a:spcAft>
                      </a:pPr>
                      <a:r>
                        <a:rPr lang="en-GB" sz="1200" dirty="0">
                          <a:latin typeface="Times New Roman"/>
                          <a:ea typeface="Times New Roman"/>
                          <a:cs typeface="Times New Roman"/>
                        </a:rPr>
                        <a:t>Controlled blow-up and recapture</a:t>
                      </a:r>
                    </a:p>
                  </a:txBody>
                  <a:tcPr marL="68580" marR="68580" marT="0" marB="0" anchor="ctr"/>
                </a:tc>
              </a:tr>
            </a:tbl>
          </a:graphicData>
        </a:graphic>
      </p:graphicFrame>
      <p:sp>
        <p:nvSpPr>
          <p:cNvPr id="22" name="Rectangle 2"/>
          <p:cNvSpPr>
            <a:spLocks noChangeArrowheads="1"/>
          </p:cNvSpPr>
          <p:nvPr/>
        </p:nvSpPr>
        <p:spPr bwMode="auto">
          <a:xfrm>
            <a:off x="527004" y="3933389"/>
            <a:ext cx="8847137" cy="369332"/>
          </a:xfrm>
          <a:prstGeom prst="rect">
            <a:avLst/>
          </a:prstGeom>
          <a:noFill/>
          <a:ln w="9525">
            <a:noFill/>
            <a:miter lim="800000"/>
            <a:headEnd/>
            <a:tailEnd/>
          </a:ln>
          <a:effectLst/>
        </p:spPr>
        <p:txBody>
          <a:bodyPr>
            <a:spAutoFit/>
          </a:bodyPr>
          <a:lstStyle/>
          <a:p>
            <a:pPr algn="ctr">
              <a:buNone/>
            </a:pPr>
            <a:r>
              <a:rPr lang="en-GB" dirty="0" smtClean="0"/>
              <a:t>PS RF CAVITIES</a:t>
            </a:r>
            <a:endParaRPr lang="en-GB" dirty="0"/>
          </a:p>
        </p:txBody>
      </p:sp>
      <p:sp>
        <p:nvSpPr>
          <p:cNvPr id="8" name="TextBox 7"/>
          <p:cNvSpPr txBox="1"/>
          <p:nvPr/>
        </p:nvSpPr>
        <p:spPr>
          <a:xfrm>
            <a:off x="2835893" y="5791006"/>
            <a:ext cx="388915" cy="830997"/>
          </a:xfrm>
          <a:prstGeom prst="rect">
            <a:avLst/>
          </a:prstGeom>
          <a:noFill/>
        </p:spPr>
        <p:txBody>
          <a:bodyPr wrap="square" rtlCol="0">
            <a:spAutoFit/>
          </a:bodyPr>
          <a:lstStyle/>
          <a:p>
            <a:pPr>
              <a:spcBef>
                <a:spcPts val="0"/>
              </a:spcBef>
              <a:buNone/>
            </a:pPr>
            <a:r>
              <a:rPr lang="en-US" sz="1600" dirty="0" smtClean="0">
                <a:solidFill>
                  <a:srgbClr val="FF0000"/>
                </a:solidFill>
                <a:uFill>
                  <a:solidFill>
                    <a:srgbClr val="FF0000"/>
                  </a:solidFill>
                </a:uFill>
              </a:rPr>
              <a:t>__24¯¯</a:t>
            </a:r>
            <a:endParaRPr lang="en-GB" sz="1600" u="heavy" dirty="0">
              <a:solidFill>
                <a:srgbClr val="FF0000"/>
              </a:solidFill>
              <a:uFill>
                <a:solidFill>
                  <a:srgbClr val="FF0000"/>
                </a:solidFill>
              </a:uFill>
            </a:endParaRPr>
          </a:p>
        </p:txBody>
      </p:sp>
      <p:graphicFrame>
        <p:nvGraphicFramePr>
          <p:cNvPr id="10" name="Table 9"/>
          <p:cNvGraphicFramePr>
            <a:graphicFrameLocks noGrp="1"/>
          </p:cNvGraphicFramePr>
          <p:nvPr/>
        </p:nvGraphicFramePr>
        <p:xfrm>
          <a:off x="1477365" y="1638425"/>
          <a:ext cx="6955902" cy="1579186"/>
        </p:xfrm>
        <a:graphic>
          <a:graphicData uri="http://schemas.openxmlformats.org/drawingml/2006/table">
            <a:tbl>
              <a:tblPr/>
              <a:tblGrid>
                <a:gridCol w="826432"/>
                <a:gridCol w="1781987"/>
                <a:gridCol w="641432"/>
                <a:gridCol w="3706051"/>
              </a:tblGrid>
              <a:tr h="225598">
                <a:tc>
                  <a:txBody>
                    <a:bodyPr/>
                    <a:lstStyle/>
                    <a:p>
                      <a:pPr algn="ctr">
                        <a:spcAft>
                          <a:spcPts val="0"/>
                        </a:spcAft>
                      </a:pPr>
                      <a:r>
                        <a:rPr lang="en-GB" sz="1200" b="1" dirty="0">
                          <a:latin typeface="Times New Roman"/>
                          <a:ea typeface="Times New Roman"/>
                          <a:cs typeface="Times New Roman"/>
                        </a:rPr>
                        <a:t>Label</a:t>
                      </a:r>
                      <a:endParaRPr lang="en-GB"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dirty="0">
                          <a:latin typeface="Times New Roman"/>
                          <a:ea typeface="Times New Roman"/>
                          <a:cs typeface="Times New Roman"/>
                        </a:rPr>
                        <a:t>Harmonics</a:t>
                      </a:r>
                      <a:endParaRPr lang="en-GB"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Source</a:t>
                      </a:r>
                      <a:endParaRPr lang="en-GB"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b="1">
                          <a:latin typeface="Times New Roman"/>
                          <a:ea typeface="Times New Roman"/>
                          <a:cs typeface="Times New Roman"/>
                        </a:rPr>
                        <a:t>Role</a:t>
                      </a:r>
                      <a:endParaRPr lang="en-GB"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598">
                <a:tc>
                  <a:txBody>
                    <a:bodyPr/>
                    <a:lstStyle/>
                    <a:p>
                      <a:pPr algn="just">
                        <a:spcAft>
                          <a:spcPts val="0"/>
                        </a:spcAft>
                      </a:pPr>
                      <a:endParaRPr lang="en-GB"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endParaRPr lang="en-GB"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598">
                <a:tc>
                  <a:txBody>
                    <a:bodyPr/>
                    <a:lstStyle/>
                    <a:p>
                      <a:pPr algn="just">
                        <a:spcAft>
                          <a:spcPts val="0"/>
                        </a:spcAft>
                      </a:pPr>
                      <a:r>
                        <a:rPr lang="en-GB" sz="1200" dirty="0">
                          <a:latin typeface="Times New Roman"/>
                          <a:ea typeface="Times New Roman"/>
                          <a:cs typeface="Times New Roman"/>
                        </a:rPr>
                        <a:t>H8H16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dirty="0">
                          <a:latin typeface="Times New Roman"/>
                          <a:ea typeface="Times New Roman"/>
                          <a:cs typeface="Times New Roman"/>
                        </a:rPr>
                        <a:t>8, 16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DDS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latin typeface="Times New Roman"/>
                          <a:ea typeface="Times New Roman"/>
                          <a:cs typeface="Times New Roman"/>
                        </a:rPr>
                        <a:t>General medium- and high-intensity beams </a:t>
                      </a:r>
                      <a:r>
                        <a:rPr lang="en-GB" sz="1200" dirty="0" smtClean="0">
                          <a:latin typeface="Times New Roman"/>
                          <a:ea typeface="Times New Roman"/>
                          <a:cs typeface="Times New Roman"/>
                        </a:rPr>
                        <a:t>(&gt;1E11 </a:t>
                      </a:r>
                      <a:r>
                        <a:rPr lang="en-GB" sz="1200" dirty="0">
                          <a:latin typeface="Times New Roman"/>
                          <a:ea typeface="Times New Roman"/>
                          <a:cs typeface="Times New Roman"/>
                        </a:rPr>
                        <a:t>ppb)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598">
                <a:tc>
                  <a:txBody>
                    <a:bodyPr/>
                    <a:lstStyle/>
                    <a:p>
                      <a:pPr algn="just">
                        <a:spcAft>
                          <a:spcPts val="0"/>
                        </a:spcAft>
                      </a:pPr>
                      <a:r>
                        <a:rPr lang="en-GB" sz="1200" dirty="0">
                          <a:latin typeface="Times New Roman"/>
                          <a:ea typeface="Times New Roman"/>
                          <a:cs typeface="Times New Roman"/>
                        </a:rPr>
                        <a:t>H16LI</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dirty="0">
                          <a:latin typeface="Times New Roman"/>
                          <a:ea typeface="Times New Roman"/>
                          <a:cs typeface="Times New Roman"/>
                        </a:rPr>
                        <a:t>DDS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latin typeface="Times New Roman"/>
                          <a:ea typeface="Times New Roman"/>
                          <a:cs typeface="Times New Roman"/>
                        </a:rPr>
                        <a:t>Low-intensity beams, including LHC probe</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598">
                <a:tc>
                  <a:txBody>
                    <a:bodyPr/>
                    <a:lstStyle/>
                    <a:p>
                      <a:pPr algn="just">
                        <a:spcAft>
                          <a:spcPts val="0"/>
                        </a:spcAft>
                      </a:pPr>
                      <a:r>
                        <a:rPr lang="en-GB" sz="1200" dirty="0">
                          <a:latin typeface="Times New Roman"/>
                          <a:ea typeface="Times New Roman"/>
                          <a:cs typeface="Times New Roman"/>
                        </a:rPr>
                        <a:t>HSWP</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dirty="0">
                          <a:latin typeface="Times New Roman"/>
                          <a:ea typeface="Times New Roman"/>
                          <a:cs typeface="Times New Roman"/>
                        </a:rPr>
                        <a:t>8, 9, 11, 13, 15, 17, 20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MHS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latin typeface="Times New Roman"/>
                          <a:ea typeface="Times New Roman"/>
                          <a:cs typeface="Times New Roman"/>
                        </a:rPr>
                        <a:t>Antiproton production beam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598">
                <a:tc>
                  <a:txBody>
                    <a:bodyPr/>
                    <a:lstStyle/>
                    <a:p>
                      <a:pPr algn="just">
                        <a:spcAft>
                          <a:spcPts val="0"/>
                        </a:spcAft>
                      </a:pPr>
                      <a:r>
                        <a:rPr lang="en-GB" sz="1200" dirty="0">
                          <a:latin typeface="Times New Roman"/>
                          <a:ea typeface="Times New Roman"/>
                          <a:cs typeface="Times New Roman"/>
                        </a:rPr>
                        <a:t>H21, H84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dirty="0">
                          <a:latin typeface="Times New Roman"/>
                          <a:ea typeface="Times New Roman"/>
                          <a:cs typeface="Times New Roman"/>
                        </a:rPr>
                        <a:t>7, 14, 21, 28, 42, </a:t>
                      </a:r>
                      <a:r>
                        <a:rPr lang="en-GB" sz="1200" dirty="0" smtClean="0">
                          <a:latin typeface="Times New Roman"/>
                          <a:ea typeface="Times New Roman"/>
                          <a:cs typeface="Times New Roman"/>
                        </a:rPr>
                        <a:t>84, 168</a:t>
                      </a:r>
                      <a:endParaRPr lang="en-GB"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a:latin typeface="Times New Roman"/>
                          <a:ea typeface="Times New Roman"/>
                          <a:cs typeface="Times New Roman"/>
                        </a:rPr>
                        <a:t>MHS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a:latin typeface="Times New Roman"/>
                          <a:ea typeface="Times New Roman"/>
                          <a:cs typeface="Times New Roman"/>
                        </a:rPr>
                        <a:t>LHC-type multi- and single-bunch beams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5598">
                <a:tc>
                  <a:txBody>
                    <a:bodyPr/>
                    <a:lstStyle/>
                    <a:p>
                      <a:pPr algn="just">
                        <a:spcAft>
                          <a:spcPts val="0"/>
                        </a:spcAft>
                      </a:pPr>
                      <a:r>
                        <a:rPr lang="en-GB" sz="1200" dirty="0">
                          <a:latin typeface="Times New Roman"/>
                          <a:ea typeface="Times New Roman"/>
                          <a:cs typeface="Times New Roman"/>
                        </a:rPr>
                        <a:t>H24, H169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dirty="0">
                          <a:latin typeface="Times New Roman"/>
                          <a:ea typeface="Times New Roman"/>
                          <a:cs typeface="Times New Roman"/>
                        </a:rPr>
                        <a:t>12, 14, 16, 21, 24, 169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GB" sz="1200" dirty="0">
                          <a:latin typeface="Times New Roman"/>
                          <a:ea typeface="Times New Roman"/>
                          <a:cs typeface="Times New Roman"/>
                        </a:rPr>
                        <a:t>MHS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GB" sz="1200" dirty="0">
                          <a:latin typeface="Times New Roman"/>
                          <a:ea typeface="Times New Roman"/>
                          <a:cs typeface="Times New Roman"/>
                        </a:rPr>
                        <a:t>Ion beams for LHC</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1" name="TextBox 10"/>
          <p:cNvSpPr txBox="1"/>
          <p:nvPr/>
        </p:nvSpPr>
        <p:spPr>
          <a:xfrm>
            <a:off x="1198959" y="3068551"/>
            <a:ext cx="1368152" cy="830997"/>
          </a:xfrm>
          <a:prstGeom prst="rect">
            <a:avLst/>
          </a:prstGeom>
          <a:noFill/>
        </p:spPr>
        <p:txBody>
          <a:bodyPr wrap="square" rtlCol="0">
            <a:spAutoFit/>
          </a:bodyPr>
          <a:lstStyle/>
          <a:p>
            <a:pPr algn="ctr">
              <a:spcBef>
                <a:spcPts val="0"/>
              </a:spcBef>
              <a:buNone/>
            </a:pPr>
            <a:r>
              <a:rPr lang="en-US" sz="1600" dirty="0" smtClean="0">
                <a:solidFill>
                  <a:srgbClr val="FF0000"/>
                </a:solidFill>
                <a:uFill>
                  <a:solidFill>
                    <a:srgbClr val="FF0000"/>
                  </a:solidFill>
                </a:uFill>
              </a:rPr>
              <a:t>___________&gt;500 modules ¯¯¯¯¯¯¯¯¯¯¯</a:t>
            </a:r>
            <a:endParaRPr lang="en-GB" sz="1600" u="heavy" dirty="0">
              <a:solidFill>
                <a:srgbClr val="FF0000"/>
              </a:solidFill>
              <a:uFill>
                <a:solidFill>
                  <a:srgbClr val="FF0000"/>
                </a:solidFill>
              </a:u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6FAA2A3D-2642-4159-A760-558830CF2E86}" type="slidenum">
              <a:rPr lang="en-US"/>
              <a:pPr/>
              <a:t>3</a:t>
            </a:fld>
            <a:endParaRPr lang="en-US"/>
          </a:p>
        </p:txBody>
      </p:sp>
      <p:sp>
        <p:nvSpPr>
          <p:cNvPr id="68610" name="Rectangle 2"/>
          <p:cNvSpPr>
            <a:spLocks noGrp="1" noChangeArrowheads="1"/>
          </p:cNvSpPr>
          <p:nvPr>
            <p:ph type="title"/>
          </p:nvPr>
        </p:nvSpPr>
        <p:spPr/>
        <p:txBody>
          <a:bodyPr/>
          <a:lstStyle/>
          <a:p>
            <a:r>
              <a:rPr lang="en-GB" dirty="0" smtClean="0"/>
              <a:t>Basic Concepts</a:t>
            </a:r>
            <a:endParaRPr lang="en-GB" dirty="0"/>
          </a:p>
        </p:txBody>
      </p:sp>
      <p:sp>
        <p:nvSpPr>
          <p:cNvPr id="68611" name="Rectangle 3"/>
          <p:cNvSpPr>
            <a:spLocks noChangeArrowheads="1"/>
          </p:cNvSpPr>
          <p:nvPr/>
        </p:nvSpPr>
        <p:spPr bwMode="auto">
          <a:xfrm>
            <a:off x="527050" y="1052513"/>
            <a:ext cx="8847138" cy="2616101"/>
          </a:xfrm>
          <a:prstGeom prst="rect">
            <a:avLst/>
          </a:prstGeom>
          <a:noFill/>
          <a:ln w="9525">
            <a:noFill/>
            <a:miter lim="800000"/>
            <a:headEnd/>
            <a:tailEnd/>
          </a:ln>
          <a:effectLst/>
        </p:spPr>
        <p:txBody>
          <a:bodyPr>
            <a:spAutoFit/>
          </a:bodyPr>
          <a:lstStyle/>
          <a:p>
            <a:pPr>
              <a:spcBef>
                <a:spcPts val="1200"/>
              </a:spcBef>
            </a:pPr>
            <a:r>
              <a:rPr lang="en-US" sz="1600" dirty="0" smtClean="0"/>
              <a:t>  The multiplicity of different beam controls reflects their adaptation to different roles and beam intensities.  It also affords some redundancy.</a:t>
            </a:r>
          </a:p>
          <a:p>
            <a:pPr>
              <a:spcBef>
                <a:spcPts val="1200"/>
              </a:spcBef>
            </a:pPr>
            <a:r>
              <a:rPr lang="en-US" sz="1600" dirty="0" smtClean="0"/>
              <a:t>  The versatility of the PS machine is due in large part to its 10 workhorse 10MHz cavities, which boast a large frequency range and which can be split into separate groups each with a different voltage and frequency </a:t>
            </a:r>
            <a:r>
              <a:rPr lang="en-US" sz="1600" dirty="0" err="1" smtClean="0"/>
              <a:t>programme</a:t>
            </a:r>
            <a:r>
              <a:rPr lang="en-US" sz="1600" dirty="0" smtClean="0"/>
              <a:t> on a fully PPM basis.  This system alone allows up to three distinct harmonics to be active simultaneously during any given cycle.</a:t>
            </a:r>
          </a:p>
          <a:p>
            <a:pPr>
              <a:spcBef>
                <a:spcPts val="1200"/>
              </a:spcBef>
            </a:pPr>
            <a:r>
              <a:rPr lang="en-US" sz="1600" dirty="0" smtClean="0"/>
              <a:t>  The choice of beam control and the evolution of voltage and frequency </a:t>
            </a:r>
            <a:r>
              <a:rPr lang="en-US" sz="1600" dirty="0" err="1" smtClean="0"/>
              <a:t>programmes</a:t>
            </a:r>
            <a:r>
              <a:rPr lang="en-US" sz="1600" dirty="0" smtClean="0"/>
              <a:t> is driven by timing events.  Hierarchical timing </a:t>
            </a:r>
            <a:r>
              <a:rPr lang="en-US" sz="1600" dirty="0" smtClean="0"/>
              <a:t>“trees” </a:t>
            </a:r>
            <a:r>
              <a:rPr lang="en-US" sz="1600" dirty="0" smtClean="0"/>
              <a:t>re-use generic </a:t>
            </a:r>
            <a:r>
              <a:rPr lang="en-US" sz="1600" dirty="0" err="1" smtClean="0"/>
              <a:t>multipulse</a:t>
            </a:r>
            <a:r>
              <a:rPr lang="en-US" sz="1600" dirty="0" smtClean="0"/>
              <a:t> events for different purposes on different cycles, greatly reducing the number of channels of controls hardware.</a:t>
            </a:r>
            <a:endParaRPr lang="en-GB" sz="16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file://///afs/cern.ch/user/s/sbh/public/waterfall4split.png"/>
          <p:cNvPicPr>
            <a:picLocks noChangeAspect="1" noChangeArrowheads="1"/>
          </p:cNvPicPr>
          <p:nvPr/>
        </p:nvPicPr>
        <p:blipFill>
          <a:blip r:embed="rId2" cstate="print"/>
          <a:srcRect/>
          <a:stretch>
            <a:fillRect/>
          </a:stretch>
        </p:blipFill>
        <p:spPr bwMode="auto">
          <a:xfrm>
            <a:off x="5134808" y="1754570"/>
            <a:ext cx="4426704" cy="4554750"/>
          </a:xfrm>
          <a:prstGeom prst="rect">
            <a:avLst/>
          </a:prstGeom>
          <a:noFill/>
        </p:spPr>
      </p:pic>
      <p:sp>
        <p:nvSpPr>
          <p:cNvPr id="7" name="Slide Number Placeholder 4"/>
          <p:cNvSpPr>
            <a:spLocks noGrp="1"/>
          </p:cNvSpPr>
          <p:nvPr>
            <p:ph type="sldNum" sz="quarter" idx="12"/>
          </p:nvPr>
        </p:nvSpPr>
        <p:spPr/>
        <p:txBody>
          <a:bodyPr/>
          <a:lstStyle/>
          <a:p>
            <a:fld id="{21943032-0F0E-498F-9401-F3E48399CB30}" type="slidenum">
              <a:rPr lang="en-US"/>
              <a:pPr/>
              <a:t>4</a:t>
            </a:fld>
            <a:endParaRPr lang="en-US"/>
          </a:p>
        </p:txBody>
      </p:sp>
      <p:sp>
        <p:nvSpPr>
          <p:cNvPr id="67586" name="Rectangle 2"/>
          <p:cNvSpPr>
            <a:spLocks noGrp="1" noChangeArrowheads="1"/>
          </p:cNvSpPr>
          <p:nvPr>
            <p:ph type="title"/>
          </p:nvPr>
        </p:nvSpPr>
        <p:spPr/>
        <p:txBody>
          <a:bodyPr/>
          <a:lstStyle/>
          <a:p>
            <a:r>
              <a:rPr lang="en-GB" dirty="0" smtClean="0"/>
              <a:t>LHC Proton Gymnastics</a:t>
            </a:r>
            <a:endParaRPr lang="en-GB" dirty="0"/>
          </a:p>
        </p:txBody>
      </p:sp>
      <p:sp>
        <p:nvSpPr>
          <p:cNvPr id="67587" name="Rectangle 3"/>
          <p:cNvSpPr>
            <a:spLocks noChangeArrowheads="1"/>
          </p:cNvSpPr>
          <p:nvPr/>
        </p:nvSpPr>
        <p:spPr bwMode="auto">
          <a:xfrm>
            <a:off x="527050" y="1052513"/>
            <a:ext cx="8847138" cy="584775"/>
          </a:xfrm>
          <a:prstGeom prst="rect">
            <a:avLst/>
          </a:prstGeom>
          <a:noFill/>
          <a:ln w="9525">
            <a:noFill/>
            <a:miter lim="800000"/>
            <a:headEnd/>
            <a:tailEnd/>
          </a:ln>
          <a:effectLst/>
        </p:spPr>
        <p:txBody>
          <a:bodyPr>
            <a:spAutoFit/>
          </a:bodyPr>
          <a:lstStyle/>
          <a:p>
            <a:pPr>
              <a:buFontTx/>
              <a:buNone/>
            </a:pPr>
            <a:r>
              <a:rPr lang="en-US" sz="1600" dirty="0" smtClean="0"/>
              <a:t>Double-batch injection and triple splitting are performed with the 10MHz system, then, at top energy,  the baton is passed to the HF cavities for further splitting and bunch rotation.</a:t>
            </a:r>
            <a:endParaRPr lang="en-GB" sz="1600" dirty="0"/>
          </a:p>
        </p:txBody>
      </p:sp>
      <p:pic>
        <p:nvPicPr>
          <p:cNvPr id="2050" name="Picture 2" descr="file://///afs/cern.ch/user/s/sbh/public/waterfall3splitall.png"/>
          <p:cNvPicPr>
            <a:picLocks noChangeAspect="1" noChangeArrowheads="1"/>
          </p:cNvPicPr>
          <p:nvPr/>
        </p:nvPicPr>
        <p:blipFill>
          <a:blip r:embed="rId3" cstate="print"/>
          <a:srcRect/>
          <a:stretch>
            <a:fillRect/>
          </a:stretch>
        </p:blipFill>
        <p:spPr bwMode="auto">
          <a:xfrm>
            <a:off x="343780" y="1754570"/>
            <a:ext cx="4426704" cy="45547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2"/>
          </p:nvPr>
        </p:nvSpPr>
        <p:spPr/>
        <p:txBody>
          <a:bodyPr/>
          <a:lstStyle/>
          <a:p>
            <a:fld id="{21943032-0F0E-498F-9401-F3E48399CB30}" type="slidenum">
              <a:rPr lang="en-US"/>
              <a:pPr/>
              <a:t>5</a:t>
            </a:fld>
            <a:endParaRPr lang="en-US" dirty="0"/>
          </a:p>
        </p:txBody>
      </p:sp>
      <p:sp>
        <p:nvSpPr>
          <p:cNvPr id="67586" name="Rectangle 2"/>
          <p:cNvSpPr>
            <a:spLocks noGrp="1" noChangeArrowheads="1"/>
          </p:cNvSpPr>
          <p:nvPr>
            <p:ph type="title"/>
          </p:nvPr>
        </p:nvSpPr>
        <p:spPr/>
        <p:txBody>
          <a:bodyPr/>
          <a:lstStyle/>
          <a:p>
            <a:r>
              <a:rPr lang="en-GB" dirty="0" smtClean="0"/>
              <a:t>Limitations</a:t>
            </a:r>
            <a:endParaRPr lang="en-GB" dirty="0"/>
          </a:p>
        </p:txBody>
      </p:sp>
      <p:sp>
        <p:nvSpPr>
          <p:cNvPr id="67587" name="Rectangle 3"/>
          <p:cNvSpPr>
            <a:spLocks noChangeArrowheads="1"/>
          </p:cNvSpPr>
          <p:nvPr/>
        </p:nvSpPr>
        <p:spPr bwMode="auto">
          <a:xfrm>
            <a:off x="527050" y="1052513"/>
            <a:ext cx="4353942" cy="4788490"/>
          </a:xfrm>
          <a:prstGeom prst="rect">
            <a:avLst/>
          </a:prstGeom>
          <a:noFill/>
          <a:ln w="9525">
            <a:noFill/>
            <a:miter lim="800000"/>
            <a:headEnd/>
            <a:tailEnd/>
          </a:ln>
          <a:effectLst/>
        </p:spPr>
        <p:txBody>
          <a:bodyPr wrap="square">
            <a:spAutoFit/>
          </a:bodyPr>
          <a:lstStyle/>
          <a:p>
            <a:pPr>
              <a:buFontTx/>
              <a:buNone/>
            </a:pPr>
            <a:r>
              <a:rPr lang="en-US" sz="1600" dirty="0" smtClean="0"/>
              <a:t>Transient beam loading: the intensity asymmetry between bunch pairs in the first third of a batch is improved, but not eliminated, by reducing from two (pink, red) to one (cyan, blue) the number of 10MHz cavities at the handover.</a:t>
            </a:r>
          </a:p>
          <a:p>
            <a:pPr>
              <a:buNone/>
            </a:pPr>
            <a:r>
              <a:rPr lang="en-US" sz="1600" dirty="0" smtClean="0"/>
              <a:t>Coupled-bunch instabilities: the mode spectrum during acceleration is different from that on the flat-top, while insensitivity to </a:t>
            </a:r>
            <a:r>
              <a:rPr lang="en-US" sz="1600" dirty="0" err="1" smtClean="0"/>
              <a:t>azimuthal</a:t>
            </a:r>
            <a:r>
              <a:rPr lang="en-US" sz="1600" dirty="0" smtClean="0"/>
              <a:t> filling indicates a wideband driving term – i.e., the 10MHz system itself.  The existing feedback is at its limit and detuning unused cavities and re-installing the second gap relays provided only minimal benefit.</a:t>
            </a:r>
            <a:endParaRPr lang="en-GB" sz="1600" dirty="0" smtClean="0"/>
          </a:p>
          <a:p>
            <a:pPr>
              <a:spcBef>
                <a:spcPts val="0"/>
              </a:spcBef>
              <a:buNone/>
            </a:pPr>
            <a:r>
              <a:rPr lang="en-US" sz="1600" dirty="0" smtClean="0"/>
              <a:t>Increased longitudinal </a:t>
            </a:r>
            <a:r>
              <a:rPr lang="en-US" sz="1600" dirty="0" err="1" smtClean="0"/>
              <a:t>emittance</a:t>
            </a:r>
            <a:r>
              <a:rPr lang="en-US" sz="1600" dirty="0" smtClean="0"/>
              <a:t> improves stability but implies no spare 80MHz cavity and the benefit for the SPS is not yet clear.</a:t>
            </a:r>
          </a:p>
          <a:p>
            <a:pPr>
              <a:spcBef>
                <a:spcPts val="1080"/>
              </a:spcBef>
              <a:buNone/>
            </a:pPr>
            <a:r>
              <a:rPr lang="en-US" sz="1600" dirty="0" smtClean="0"/>
              <a:t>Improved cavity feedback will be addressed in Carlo’s talk.</a:t>
            </a:r>
            <a:endParaRPr lang="en-GB" sz="1600" dirty="0"/>
          </a:p>
        </p:txBody>
      </p:sp>
      <p:pic>
        <p:nvPicPr>
          <p:cNvPr id="6" name="Picture 2"/>
          <p:cNvPicPr>
            <a:picLocks noChangeAspect="1" noChangeArrowheads="1"/>
          </p:cNvPicPr>
          <p:nvPr/>
        </p:nvPicPr>
        <p:blipFill>
          <a:blip r:embed="rId2" cstate="print"/>
          <a:srcRect/>
          <a:stretch>
            <a:fillRect/>
          </a:stretch>
        </p:blipFill>
        <p:spPr bwMode="auto">
          <a:xfrm>
            <a:off x="5313040" y="1052736"/>
            <a:ext cx="4104456" cy="2304256"/>
          </a:xfrm>
          <a:prstGeom prst="rect">
            <a:avLst/>
          </a:prstGeom>
          <a:noFill/>
          <a:ln w="9525">
            <a:noFill/>
            <a:miter lim="800000"/>
            <a:headEnd/>
            <a:tailEnd/>
          </a:ln>
          <a:effectLst/>
        </p:spPr>
      </p:pic>
      <p:grpSp>
        <p:nvGrpSpPr>
          <p:cNvPr id="12" name="Group 11"/>
          <p:cNvGrpSpPr/>
          <p:nvPr/>
        </p:nvGrpSpPr>
        <p:grpSpPr>
          <a:xfrm>
            <a:off x="5018897" y="3927770"/>
            <a:ext cx="4686631" cy="2352675"/>
            <a:chOff x="5018897" y="4100661"/>
            <a:chExt cx="4686631" cy="2352675"/>
          </a:xfrm>
        </p:grpSpPr>
        <p:pic>
          <p:nvPicPr>
            <p:cNvPr id="8" name="Picture 2" descr="C:\Heiko\Presentations\2011-07_LHCBeamLongitudinalPerformance\CoupledBunchSummaryPlots\CoupledBunchScaledSpectrum_10kV.png"/>
            <p:cNvPicPr>
              <a:picLocks noChangeAspect="1" noChangeArrowheads="1"/>
            </p:cNvPicPr>
            <p:nvPr/>
          </p:nvPicPr>
          <p:blipFill>
            <a:blip r:embed="rId3" cstate="print"/>
            <a:srcRect/>
            <a:stretch>
              <a:fillRect/>
            </a:stretch>
          </p:blipFill>
          <p:spPr bwMode="auto">
            <a:xfrm>
              <a:off x="7395161" y="4100661"/>
              <a:ext cx="2310367" cy="2352675"/>
            </a:xfrm>
            <a:prstGeom prst="rect">
              <a:avLst/>
            </a:prstGeom>
            <a:noFill/>
          </p:spPr>
        </p:pic>
        <p:pic>
          <p:nvPicPr>
            <p:cNvPr id="9" name="Picture 3" descr="C:\Heiko\Presentations\2011-07_LHCBeamLongitudinalPerformance\CoupledBunchSummaryPlots\CoupledBunchScaledSpectrum_6kV.png"/>
            <p:cNvPicPr>
              <a:picLocks noChangeAspect="1" noChangeArrowheads="1"/>
            </p:cNvPicPr>
            <p:nvPr/>
          </p:nvPicPr>
          <p:blipFill>
            <a:blip r:embed="rId4" cstate="print"/>
            <a:srcRect/>
            <a:stretch>
              <a:fillRect/>
            </a:stretch>
          </p:blipFill>
          <p:spPr bwMode="auto">
            <a:xfrm>
              <a:off x="5018897" y="4100661"/>
              <a:ext cx="2310367" cy="2352675"/>
            </a:xfrm>
            <a:prstGeom prst="rect">
              <a:avLst/>
            </a:prstGeom>
            <a:noFill/>
          </p:spPr>
        </p:pic>
        <p:sp>
          <p:nvSpPr>
            <p:cNvPr id="10" name="TextBox 9"/>
            <p:cNvSpPr txBox="1"/>
            <p:nvPr/>
          </p:nvSpPr>
          <p:spPr>
            <a:xfrm>
              <a:off x="5365607" y="5612829"/>
              <a:ext cx="941070" cy="507831"/>
            </a:xfrm>
            <a:prstGeom prst="rect">
              <a:avLst/>
            </a:prstGeom>
            <a:noFill/>
          </p:spPr>
          <p:txBody>
            <a:bodyPr wrap="square" rtlCol="0">
              <a:spAutoFit/>
            </a:bodyPr>
            <a:lstStyle/>
            <a:p>
              <a:pPr algn="l">
                <a:buNone/>
              </a:pPr>
              <a:r>
                <a:rPr lang="en-US" sz="900" b="1" dirty="0" smtClean="0">
                  <a:latin typeface="+mj-lt"/>
                </a:rPr>
                <a:t>5/7, 0.94 </a:t>
              </a:r>
              <a:r>
                <a:rPr lang="en-US" sz="900" b="1" dirty="0" err="1" smtClean="0">
                  <a:latin typeface="+mj-lt"/>
                </a:rPr>
                <a:t>eVs</a:t>
              </a:r>
              <a:r>
                <a:rPr lang="en-US" sz="900" b="1" dirty="0" smtClean="0">
                  <a:latin typeface="+mj-lt"/>
                </a:rPr>
                <a:t> </a:t>
              </a:r>
              <a:r>
                <a:rPr lang="en-US" sz="900" b="1" dirty="0" smtClean="0">
                  <a:solidFill>
                    <a:srgbClr val="0000FF"/>
                  </a:solidFill>
                  <a:latin typeface="+mj-lt"/>
                </a:rPr>
                <a:t>6/7, 1.02 </a:t>
              </a:r>
              <a:r>
                <a:rPr lang="en-US" sz="900" b="1" dirty="0" err="1" smtClean="0">
                  <a:solidFill>
                    <a:srgbClr val="0000FF"/>
                  </a:solidFill>
                  <a:latin typeface="+mj-lt"/>
                </a:rPr>
                <a:t>eVs</a:t>
              </a:r>
              <a:r>
                <a:rPr lang="en-US" sz="900" b="1" dirty="0" smtClean="0">
                  <a:solidFill>
                    <a:srgbClr val="0000FF"/>
                  </a:solidFill>
                  <a:latin typeface="+mj-lt"/>
                </a:rPr>
                <a:t> </a:t>
              </a:r>
              <a:r>
                <a:rPr lang="en-US" sz="900" b="1" dirty="0" smtClean="0">
                  <a:solidFill>
                    <a:srgbClr val="FF0000"/>
                  </a:solidFill>
                  <a:latin typeface="+mj-lt"/>
                </a:rPr>
                <a:t>7/7, 0.95 </a:t>
              </a:r>
              <a:r>
                <a:rPr lang="en-US" sz="900" b="1" dirty="0" err="1" smtClean="0">
                  <a:solidFill>
                    <a:srgbClr val="FF0000"/>
                  </a:solidFill>
                  <a:latin typeface="+mj-lt"/>
                </a:rPr>
                <a:t>eVs</a:t>
              </a:r>
              <a:endParaRPr lang="en-US" sz="900" b="1" dirty="0" smtClean="0">
                <a:solidFill>
                  <a:srgbClr val="FF0000"/>
                </a:solidFill>
                <a:latin typeface="+mj-lt"/>
              </a:endParaRPr>
            </a:p>
          </p:txBody>
        </p:sp>
        <p:sp>
          <p:nvSpPr>
            <p:cNvPr id="11" name="TextBox 10"/>
            <p:cNvSpPr txBox="1"/>
            <p:nvPr/>
          </p:nvSpPr>
          <p:spPr>
            <a:xfrm>
              <a:off x="8764458" y="4199721"/>
              <a:ext cx="941070" cy="507831"/>
            </a:xfrm>
            <a:prstGeom prst="rect">
              <a:avLst/>
            </a:prstGeom>
            <a:noFill/>
          </p:spPr>
          <p:txBody>
            <a:bodyPr wrap="square" rtlCol="0">
              <a:spAutoFit/>
            </a:bodyPr>
            <a:lstStyle/>
            <a:p>
              <a:pPr algn="l">
                <a:buNone/>
              </a:pPr>
              <a:r>
                <a:rPr lang="en-US" sz="900" b="1" dirty="0" smtClean="0">
                  <a:latin typeface="+mj-lt"/>
                </a:rPr>
                <a:t>5/7, 1.20 </a:t>
              </a:r>
              <a:r>
                <a:rPr lang="en-US" sz="900" b="1" dirty="0" err="1" smtClean="0">
                  <a:latin typeface="+mj-lt"/>
                </a:rPr>
                <a:t>eVs</a:t>
              </a:r>
              <a:r>
                <a:rPr lang="en-US" sz="900" b="1" dirty="0" smtClean="0">
                  <a:latin typeface="+mj-lt"/>
                </a:rPr>
                <a:t> </a:t>
              </a:r>
              <a:r>
                <a:rPr lang="en-US" sz="900" b="1" dirty="0" smtClean="0">
                  <a:solidFill>
                    <a:srgbClr val="0000FF"/>
                  </a:solidFill>
                  <a:latin typeface="+mj-lt"/>
                </a:rPr>
                <a:t>6/7, 1.20 </a:t>
              </a:r>
              <a:r>
                <a:rPr lang="en-US" sz="900" b="1" dirty="0" err="1" smtClean="0">
                  <a:solidFill>
                    <a:srgbClr val="0000FF"/>
                  </a:solidFill>
                  <a:latin typeface="+mj-lt"/>
                </a:rPr>
                <a:t>eVs</a:t>
              </a:r>
              <a:r>
                <a:rPr lang="en-US" sz="900" b="1" dirty="0" smtClean="0">
                  <a:solidFill>
                    <a:srgbClr val="0000FF"/>
                  </a:solidFill>
                  <a:latin typeface="+mj-lt"/>
                </a:rPr>
                <a:t> </a:t>
              </a:r>
              <a:r>
                <a:rPr lang="en-US" sz="900" b="1" dirty="0" smtClean="0">
                  <a:solidFill>
                    <a:srgbClr val="FF0000"/>
                  </a:solidFill>
                  <a:latin typeface="+mj-lt"/>
                </a:rPr>
                <a:t>7/7, 1.14 </a:t>
              </a:r>
              <a:r>
                <a:rPr lang="en-US" sz="900" b="1" dirty="0" err="1" smtClean="0">
                  <a:solidFill>
                    <a:srgbClr val="FF0000"/>
                  </a:solidFill>
                  <a:latin typeface="+mj-lt"/>
                </a:rPr>
                <a:t>eVs</a:t>
              </a:r>
              <a:endParaRPr lang="en-US" sz="900" b="1" dirty="0" smtClean="0">
                <a:solidFill>
                  <a:srgbClr val="FF0000"/>
                </a:solidFill>
                <a:latin typeface="+mj-lt"/>
              </a:endParaRPr>
            </a:p>
          </p:txBody>
        </p:sp>
      </p:grpSp>
      <p:sp>
        <p:nvSpPr>
          <p:cNvPr id="13" name="TextBox 12"/>
          <p:cNvSpPr txBox="1"/>
          <p:nvPr/>
        </p:nvSpPr>
        <p:spPr>
          <a:xfrm>
            <a:off x="5989987" y="3627182"/>
            <a:ext cx="3096344" cy="292388"/>
          </a:xfrm>
          <a:prstGeom prst="rect">
            <a:avLst/>
          </a:prstGeom>
          <a:noFill/>
        </p:spPr>
        <p:txBody>
          <a:bodyPr wrap="square" rtlCol="0">
            <a:spAutoFit/>
          </a:bodyPr>
          <a:lstStyle/>
          <a:p>
            <a:pPr>
              <a:buNone/>
            </a:pPr>
            <a:r>
              <a:rPr lang="en-US" sz="1300" b="1" dirty="0" smtClean="0"/>
              <a:t>CBI Mode Spectra on the Flat-top (25ns)</a:t>
            </a:r>
            <a:endParaRPr lang="en-GB" sz="1300" b="1" dirty="0"/>
          </a:p>
        </p:txBody>
      </p:sp>
      <p:sp>
        <p:nvSpPr>
          <p:cNvPr id="14" name="TextBox 13"/>
          <p:cNvSpPr txBox="1"/>
          <p:nvPr/>
        </p:nvSpPr>
        <p:spPr>
          <a:xfrm>
            <a:off x="6364285" y="1064349"/>
            <a:ext cx="2304256" cy="492443"/>
          </a:xfrm>
          <a:prstGeom prst="rect">
            <a:avLst/>
          </a:prstGeom>
          <a:noFill/>
        </p:spPr>
        <p:txBody>
          <a:bodyPr wrap="square" rtlCol="0">
            <a:spAutoFit/>
          </a:bodyPr>
          <a:lstStyle/>
          <a:p>
            <a:pPr algn="ctr">
              <a:buNone/>
            </a:pPr>
            <a:r>
              <a:rPr lang="en-US" sz="1300" b="1" dirty="0" smtClean="0"/>
              <a:t>Bunch Pair Asymmetry</a:t>
            </a:r>
            <a:r>
              <a:rPr lang="en-GB" sz="1400" dirty="0" smtClean="0"/>
              <a:t/>
            </a:r>
            <a:br>
              <a:rPr lang="en-GB" sz="1400" dirty="0" smtClean="0"/>
            </a:br>
            <a:r>
              <a:rPr lang="en-US" sz="1300" b="1" dirty="0" smtClean="0"/>
              <a:t>(50ns, Pre- and Post-rotation)</a:t>
            </a:r>
            <a:endParaRPr lang="en-GB" sz="13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2"/>
          </p:nvPr>
        </p:nvSpPr>
        <p:spPr/>
        <p:txBody>
          <a:bodyPr/>
          <a:lstStyle/>
          <a:p>
            <a:fld id="{21943032-0F0E-498F-9401-F3E48399CB30}" type="slidenum">
              <a:rPr lang="en-US"/>
              <a:pPr/>
              <a:t>6</a:t>
            </a:fld>
            <a:endParaRPr lang="en-US"/>
          </a:p>
        </p:txBody>
      </p:sp>
      <p:sp>
        <p:nvSpPr>
          <p:cNvPr id="67586" name="Rectangle 2"/>
          <p:cNvSpPr>
            <a:spLocks noGrp="1" noChangeArrowheads="1"/>
          </p:cNvSpPr>
          <p:nvPr>
            <p:ph type="title"/>
          </p:nvPr>
        </p:nvSpPr>
        <p:spPr/>
        <p:txBody>
          <a:bodyPr/>
          <a:lstStyle/>
          <a:p>
            <a:r>
              <a:rPr lang="en-GB" dirty="0" smtClean="0"/>
              <a:t>Future LHC Proton Gymnastics (1)</a:t>
            </a:r>
            <a:endParaRPr lang="en-GB" dirty="0"/>
          </a:p>
        </p:txBody>
      </p:sp>
      <p:sp>
        <p:nvSpPr>
          <p:cNvPr id="67587" name="Rectangle 3"/>
          <p:cNvSpPr>
            <a:spLocks noChangeArrowheads="1"/>
          </p:cNvSpPr>
          <p:nvPr/>
        </p:nvSpPr>
        <p:spPr bwMode="auto">
          <a:xfrm>
            <a:off x="527050" y="1052513"/>
            <a:ext cx="8847138" cy="584775"/>
          </a:xfrm>
          <a:prstGeom prst="rect">
            <a:avLst/>
          </a:prstGeom>
          <a:noFill/>
          <a:ln w="9525">
            <a:noFill/>
            <a:miter lim="800000"/>
            <a:headEnd/>
            <a:tailEnd/>
          </a:ln>
          <a:effectLst/>
        </p:spPr>
        <p:txBody>
          <a:bodyPr>
            <a:spAutoFit/>
          </a:bodyPr>
          <a:lstStyle/>
          <a:p>
            <a:pPr>
              <a:buFontTx/>
              <a:buNone/>
            </a:pPr>
            <a:r>
              <a:rPr lang="en-US" sz="1600" dirty="0" smtClean="0"/>
              <a:t>By biasing the final splitting, a satellite bunch is produced at the percent level of the main one.  This </a:t>
            </a:r>
            <a:r>
              <a:rPr lang="en-US" sz="1600" i="1" dirty="0" smtClean="0"/>
              <a:t>ad hoc</a:t>
            </a:r>
            <a:r>
              <a:rPr lang="en-US" sz="1600" dirty="0" smtClean="0"/>
              <a:t> technique requires further optimization and more hardware to become fully operational.</a:t>
            </a:r>
            <a:endParaRPr lang="en-GB" sz="1600" dirty="0"/>
          </a:p>
        </p:txBody>
      </p:sp>
      <p:pic>
        <p:nvPicPr>
          <p:cNvPr id="10" name="Picture 9" descr="_Tomoscope_20-Jul-11_17-18-33.png"/>
          <p:cNvPicPr>
            <a:picLocks noChangeAspect="1"/>
          </p:cNvPicPr>
          <p:nvPr/>
        </p:nvPicPr>
        <p:blipFill>
          <a:blip r:embed="rId2" cstate="print"/>
          <a:stretch>
            <a:fillRect/>
          </a:stretch>
        </p:blipFill>
        <p:spPr>
          <a:xfrm>
            <a:off x="344488" y="1754570"/>
            <a:ext cx="4426704" cy="4554750"/>
          </a:xfrm>
          <a:prstGeom prst="rect">
            <a:avLst/>
          </a:prstGeom>
        </p:spPr>
      </p:pic>
      <p:pic>
        <p:nvPicPr>
          <p:cNvPr id="11" name="Picture 10" descr="_Tomoscope_20-Jul-11_17-18-59.png"/>
          <p:cNvPicPr>
            <a:picLocks noChangeAspect="1"/>
          </p:cNvPicPr>
          <p:nvPr/>
        </p:nvPicPr>
        <p:blipFill>
          <a:blip r:embed="rId3" cstate="print"/>
          <a:stretch>
            <a:fillRect/>
          </a:stretch>
        </p:blipFill>
        <p:spPr>
          <a:xfrm>
            <a:off x="5134808" y="1754570"/>
            <a:ext cx="4426704" cy="455475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p:cNvSpPr>
            <a:spLocks noGrp="1"/>
          </p:cNvSpPr>
          <p:nvPr>
            <p:ph type="sldNum" sz="quarter" idx="12"/>
          </p:nvPr>
        </p:nvSpPr>
        <p:spPr/>
        <p:txBody>
          <a:bodyPr/>
          <a:lstStyle/>
          <a:p>
            <a:fld id="{21943032-0F0E-498F-9401-F3E48399CB30}" type="slidenum">
              <a:rPr lang="en-US"/>
              <a:pPr/>
              <a:t>7</a:t>
            </a:fld>
            <a:endParaRPr lang="en-US"/>
          </a:p>
        </p:txBody>
      </p:sp>
      <p:sp>
        <p:nvSpPr>
          <p:cNvPr id="67586" name="Rectangle 2"/>
          <p:cNvSpPr>
            <a:spLocks noGrp="1" noChangeArrowheads="1"/>
          </p:cNvSpPr>
          <p:nvPr>
            <p:ph type="title"/>
          </p:nvPr>
        </p:nvSpPr>
        <p:spPr/>
        <p:txBody>
          <a:bodyPr/>
          <a:lstStyle/>
          <a:p>
            <a:r>
              <a:rPr lang="en-GB" dirty="0" smtClean="0"/>
              <a:t>Future LHC Proton Gymnastics (2)</a:t>
            </a:r>
            <a:endParaRPr lang="en-GB" dirty="0"/>
          </a:p>
        </p:txBody>
      </p:sp>
      <p:sp>
        <p:nvSpPr>
          <p:cNvPr id="67587" name="Rectangle 3"/>
          <p:cNvSpPr>
            <a:spLocks noChangeArrowheads="1"/>
          </p:cNvSpPr>
          <p:nvPr/>
        </p:nvSpPr>
        <p:spPr bwMode="auto">
          <a:xfrm>
            <a:off x="527050" y="1052513"/>
            <a:ext cx="4353942" cy="4278094"/>
          </a:xfrm>
          <a:prstGeom prst="rect">
            <a:avLst/>
          </a:prstGeom>
          <a:noFill/>
          <a:ln w="9525">
            <a:noFill/>
            <a:miter lim="800000"/>
            <a:headEnd/>
            <a:tailEnd/>
          </a:ln>
          <a:effectLst/>
        </p:spPr>
        <p:txBody>
          <a:bodyPr wrap="square">
            <a:spAutoFit/>
          </a:bodyPr>
          <a:lstStyle/>
          <a:p>
            <a:pPr>
              <a:buFontTx/>
              <a:buNone/>
            </a:pPr>
            <a:r>
              <a:rPr lang="en-US" sz="1600" dirty="0" smtClean="0"/>
              <a:t>At the 2011 Chamonix Workshop, </a:t>
            </a:r>
            <a:r>
              <a:rPr lang="en-US" sz="1600" dirty="0" err="1" smtClean="0"/>
              <a:t>Carli</a:t>
            </a:r>
            <a:r>
              <a:rPr lang="en-US" sz="1600" dirty="0" smtClean="0"/>
              <a:t> suggested a batch compression scheme combined with bunch splitting to inject 8</a:t>
            </a:r>
            <a:r>
              <a:rPr lang="en-US" sz="1600" dirty="0" smtClean="0">
                <a:latin typeface="Times New Roman"/>
              </a:rPr>
              <a:t> </a:t>
            </a:r>
            <a:r>
              <a:rPr lang="en-US" sz="1600" dirty="0" smtClean="0"/>
              <a:t>bunches into h=8 and end up with 16</a:t>
            </a:r>
            <a:r>
              <a:rPr lang="en-US" sz="1600" dirty="0" smtClean="0">
                <a:latin typeface="Times New Roman"/>
              </a:rPr>
              <a:t> </a:t>
            </a:r>
            <a:r>
              <a:rPr lang="en-US" sz="1600" dirty="0" smtClean="0"/>
              <a:t>bunches on h=21.  These are then be split as usual to produce a 25ns or 50ns bunch train.  As the very first batch compression step from h=8→9 is not straightforward, a proof of principle was made with a special single-batch beam injected directly into h=9.</a:t>
            </a:r>
          </a:p>
          <a:p>
            <a:pPr>
              <a:buFontTx/>
              <a:buNone/>
            </a:pPr>
            <a:r>
              <a:rPr lang="en-US" sz="1600" dirty="0" smtClean="0"/>
              <a:t>Double-batch injection would make maximum use of Booster rings.  The number of h=21 bunches per ring would then be reduced from today’s 18/6=3 with triple splitting down to </a:t>
            </a:r>
            <a:r>
              <a:rPr lang="en-US" sz="1600" dirty="0" smtClean="0">
                <a:solidFill>
                  <a:srgbClr val="00B050"/>
                </a:solidFill>
              </a:rPr>
              <a:t>16/8=2</a:t>
            </a:r>
            <a:r>
              <a:rPr lang="en-US" sz="1600" dirty="0" smtClean="0"/>
              <a:t>, with the potential of a commensurate increase in beam brightness.</a:t>
            </a:r>
          </a:p>
          <a:p>
            <a:pPr>
              <a:buFontTx/>
              <a:buNone/>
            </a:pPr>
            <a:r>
              <a:rPr lang="en-US" sz="1600" dirty="0" smtClean="0"/>
              <a:t>There are outstanding technical issues.</a:t>
            </a:r>
            <a:endParaRPr lang="en-GB" sz="1600" dirty="0"/>
          </a:p>
        </p:txBody>
      </p:sp>
      <p:pic>
        <p:nvPicPr>
          <p:cNvPr id="4098" name="Picture 2" descr="file://///afs/cern.ch/user/s/sbh/public/h9.png"/>
          <p:cNvPicPr>
            <a:picLocks noChangeAspect="1" noChangeArrowheads="1"/>
          </p:cNvPicPr>
          <p:nvPr/>
        </p:nvPicPr>
        <p:blipFill>
          <a:blip r:embed="rId2" cstate="print"/>
          <a:srcRect/>
          <a:stretch>
            <a:fillRect/>
          </a:stretch>
        </p:blipFill>
        <p:spPr bwMode="auto">
          <a:xfrm>
            <a:off x="5134808" y="1124744"/>
            <a:ext cx="4426704" cy="45547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file:///C:/DOCUME~1/sbh/LOCALS~1/Temp/LHCBatchCompression9BunchesRoland.png"/>
          <p:cNvPicPr>
            <a:picLocks noChangeAspect="1" noChangeArrowheads="1"/>
          </p:cNvPicPr>
          <p:nvPr/>
        </p:nvPicPr>
        <p:blipFill>
          <a:blip r:embed="rId2" cstate="print"/>
          <a:srcRect t="3519" r="49134" b="1408"/>
          <a:stretch>
            <a:fillRect/>
          </a:stretch>
        </p:blipFill>
        <p:spPr bwMode="auto">
          <a:xfrm>
            <a:off x="6700276" y="1124744"/>
            <a:ext cx="2906992" cy="2917748"/>
          </a:xfrm>
          <a:prstGeom prst="rect">
            <a:avLst/>
          </a:prstGeom>
          <a:noFill/>
        </p:spPr>
      </p:pic>
      <p:sp>
        <p:nvSpPr>
          <p:cNvPr id="7" name="Slide Number Placeholder 4"/>
          <p:cNvSpPr>
            <a:spLocks noGrp="1"/>
          </p:cNvSpPr>
          <p:nvPr>
            <p:ph type="sldNum" sz="quarter" idx="12"/>
          </p:nvPr>
        </p:nvSpPr>
        <p:spPr/>
        <p:txBody>
          <a:bodyPr/>
          <a:lstStyle/>
          <a:p>
            <a:fld id="{21943032-0F0E-498F-9401-F3E48399CB30}" type="slidenum">
              <a:rPr lang="en-US"/>
              <a:pPr/>
              <a:t>8</a:t>
            </a:fld>
            <a:endParaRPr lang="en-US"/>
          </a:p>
        </p:txBody>
      </p:sp>
      <p:sp>
        <p:nvSpPr>
          <p:cNvPr id="67586" name="Rectangle 2"/>
          <p:cNvSpPr>
            <a:spLocks noGrp="1" noChangeArrowheads="1"/>
          </p:cNvSpPr>
          <p:nvPr>
            <p:ph type="title"/>
          </p:nvPr>
        </p:nvSpPr>
        <p:spPr/>
        <p:txBody>
          <a:bodyPr/>
          <a:lstStyle/>
          <a:p>
            <a:r>
              <a:rPr lang="en-GB" dirty="0" smtClean="0"/>
              <a:t>Future LHC Proton Gymnastics (3)</a:t>
            </a:r>
            <a:endParaRPr lang="en-GB" dirty="0"/>
          </a:p>
        </p:txBody>
      </p:sp>
      <p:sp>
        <p:nvSpPr>
          <p:cNvPr id="67587" name="Rectangle 3"/>
          <p:cNvSpPr>
            <a:spLocks noChangeArrowheads="1"/>
          </p:cNvSpPr>
          <p:nvPr/>
        </p:nvSpPr>
        <p:spPr bwMode="auto">
          <a:xfrm>
            <a:off x="527050" y="1052513"/>
            <a:ext cx="6226150" cy="3539430"/>
          </a:xfrm>
          <a:prstGeom prst="rect">
            <a:avLst/>
          </a:prstGeom>
          <a:noFill/>
          <a:ln w="9525">
            <a:noFill/>
            <a:miter lim="800000"/>
            <a:headEnd/>
            <a:tailEnd/>
          </a:ln>
          <a:effectLst/>
        </p:spPr>
        <p:txBody>
          <a:bodyPr wrap="square">
            <a:spAutoFit/>
          </a:bodyPr>
          <a:lstStyle/>
          <a:p>
            <a:pPr>
              <a:buFontTx/>
              <a:buNone/>
            </a:pPr>
            <a:r>
              <a:rPr lang="en-US" sz="1600" dirty="0" smtClean="0"/>
              <a:t>More recently, </a:t>
            </a:r>
            <a:r>
              <a:rPr lang="en-US" sz="1600" dirty="0" err="1" smtClean="0"/>
              <a:t>Garoby</a:t>
            </a:r>
            <a:r>
              <a:rPr lang="en-US" sz="1600" dirty="0" smtClean="0"/>
              <a:t> has addressed the issue of providing nominal luminosity after LS1 without increasing the total beam current in the LHC.  In fact, the luminosity gains come from 7TeV with more squeezing, but the idea is not to compromise those gains by matching a factor of two reduction in bunch intensity by a similar reduction in transverse </a:t>
            </a:r>
            <a:r>
              <a:rPr lang="en-US" sz="1600" dirty="0" err="1" smtClean="0"/>
              <a:t>emittance</a:t>
            </a:r>
            <a:r>
              <a:rPr lang="en-US" sz="1600" dirty="0" smtClean="0"/>
              <a:t> when the 25ns variant replaces the 50ns one.  The trick is to take 6 very low intensity (5E11 ppb) bunches in two Booster batches and, after acceleration to an intermediate energy, to batch compress and merge to obtain 3 half-intensity bunches back on h=7 ready for the entire triple splitting plus quadruple splitting and rotation gymnastics.  The number of h=21 bunches per ring would be even further improved down to </a:t>
            </a:r>
            <a:r>
              <a:rPr lang="en-US" sz="1600" dirty="0" smtClean="0">
                <a:solidFill>
                  <a:srgbClr val="00B050"/>
                </a:solidFill>
              </a:rPr>
              <a:t>9/6=1.5</a:t>
            </a:r>
            <a:r>
              <a:rPr lang="en-US" sz="1600" dirty="0" smtClean="0"/>
              <a:t>.  More PS shots will be required because less than half that machine is filled, but the real challenge is to deliver 0.9</a:t>
            </a:r>
            <a:r>
              <a:rPr lang="el-GR" sz="1600" dirty="0" smtClean="0"/>
              <a:t>μ</a:t>
            </a:r>
            <a:r>
              <a:rPr lang="en-US" sz="1600" dirty="0" err="1" smtClean="0"/>
              <a:t>rad</a:t>
            </a:r>
            <a:r>
              <a:rPr lang="en-US" sz="1600" dirty="0" smtClean="0"/>
              <a:t> to the SPS and to achieve 1.25</a:t>
            </a:r>
            <a:r>
              <a:rPr lang="el-GR" sz="1600" dirty="0" smtClean="0"/>
              <a:t>μ</a:t>
            </a:r>
            <a:r>
              <a:rPr lang="en-US" sz="1600" dirty="0" err="1" smtClean="0"/>
              <a:t>rad</a:t>
            </a:r>
            <a:r>
              <a:rPr lang="en-US" sz="1600" dirty="0" smtClean="0"/>
              <a:t> at collision in the LHC.</a:t>
            </a:r>
          </a:p>
        </p:txBody>
      </p:sp>
      <p:sp>
        <p:nvSpPr>
          <p:cNvPr id="8" name="Rectangle 3"/>
          <p:cNvSpPr>
            <a:spLocks noChangeArrowheads="1"/>
          </p:cNvSpPr>
          <p:nvPr/>
        </p:nvSpPr>
        <p:spPr bwMode="auto">
          <a:xfrm>
            <a:off x="527004" y="1052736"/>
            <a:ext cx="8847138" cy="5539978"/>
          </a:xfrm>
          <a:prstGeom prst="rect">
            <a:avLst/>
          </a:prstGeom>
          <a:noFill/>
          <a:ln w="9525">
            <a:noFill/>
            <a:miter lim="800000"/>
            <a:headEnd/>
            <a:tailEnd/>
          </a:ln>
          <a:effectLst/>
        </p:spPr>
        <p:txBody>
          <a:bodyPr>
            <a:spAutoFit/>
          </a:bodyPr>
          <a:lstStyle/>
          <a:p>
            <a:pPr>
              <a:buFontTx/>
              <a:buNone/>
            </a:pPr>
            <a:endParaRPr lang="en-US" sz="1600" dirty="0" smtClean="0"/>
          </a:p>
          <a:p>
            <a:pPr>
              <a:buFontTx/>
              <a:buNone/>
            </a:pPr>
            <a:endParaRPr lang="en-US" sz="1600" dirty="0" smtClean="0"/>
          </a:p>
          <a:p>
            <a:pPr>
              <a:buFontTx/>
              <a:buNone/>
            </a:pPr>
            <a:endParaRPr lang="en-US" sz="1600" dirty="0" smtClean="0"/>
          </a:p>
          <a:p>
            <a:pPr>
              <a:buFontTx/>
              <a:buNone/>
            </a:pPr>
            <a:endParaRPr lang="en-US" sz="1600" dirty="0" smtClean="0"/>
          </a:p>
          <a:p>
            <a:pPr>
              <a:buFontTx/>
              <a:buNone/>
            </a:pPr>
            <a:endParaRPr lang="en-US" sz="1600" dirty="0" smtClean="0"/>
          </a:p>
          <a:p>
            <a:pPr>
              <a:buFontTx/>
              <a:buNone/>
            </a:pPr>
            <a:endParaRPr lang="en-US" sz="1600" dirty="0" smtClean="0"/>
          </a:p>
          <a:p>
            <a:pPr>
              <a:buFontTx/>
              <a:buNone/>
            </a:pPr>
            <a:endParaRPr lang="en-US" sz="1600" dirty="0" smtClean="0"/>
          </a:p>
          <a:p>
            <a:pPr>
              <a:buFontTx/>
              <a:buNone/>
            </a:pPr>
            <a:endParaRPr lang="en-US" sz="1600" dirty="0" smtClean="0"/>
          </a:p>
          <a:p>
            <a:pPr algn="r">
              <a:buFontTx/>
              <a:buNone/>
            </a:pPr>
            <a:r>
              <a:rPr lang="en-US" sz="1200" dirty="0" smtClean="0"/>
              <a:t>Courtesy </a:t>
            </a:r>
            <a:r>
              <a:rPr lang="en-US" sz="1200" dirty="0" err="1" smtClean="0"/>
              <a:t>Damerau</a:t>
            </a:r>
            <a:endParaRPr lang="en-US" sz="1200" dirty="0" smtClean="0"/>
          </a:p>
          <a:p>
            <a:pPr>
              <a:buFontTx/>
              <a:buNone/>
            </a:pPr>
            <a:endParaRPr lang="en-US" sz="1600" dirty="0" smtClean="0"/>
          </a:p>
          <a:p>
            <a:pPr>
              <a:buFontTx/>
              <a:buNone/>
            </a:pPr>
            <a:r>
              <a:rPr lang="en-US" sz="1600" dirty="0" err="1" smtClean="0"/>
              <a:t>Prepending</a:t>
            </a:r>
            <a:r>
              <a:rPr lang="en-US" sz="1600" dirty="0" smtClean="0"/>
              <a:t> a lengthy batch compression process (h=7→14 in steps of one) plus bunch merging (h=14→7) already goes well beyond the “complexity depth” that is achievable today, but the replacement of TG8 hardware by CTR-V during LS1 will permit more than the current limit of 8 timing events to be generated per </a:t>
            </a:r>
            <a:r>
              <a:rPr lang="en-US" sz="1600" dirty="0" err="1" smtClean="0"/>
              <a:t>multipulse</a:t>
            </a:r>
            <a:r>
              <a:rPr lang="en-US" sz="1600" dirty="0" smtClean="0"/>
              <a:t> channel.  However, additional phase loop, radial loop and LO </a:t>
            </a:r>
            <a:r>
              <a:rPr lang="en-US" sz="1600" dirty="0" err="1" smtClean="0"/>
              <a:t>switchings</a:t>
            </a:r>
            <a:r>
              <a:rPr lang="en-US" sz="1600" dirty="0" smtClean="0"/>
              <a:t> will also be required.</a:t>
            </a:r>
          </a:p>
          <a:p>
            <a:pPr>
              <a:buFontTx/>
              <a:buNone/>
            </a:pPr>
            <a:r>
              <a:rPr lang="en-US" sz="1600" dirty="0" smtClean="0"/>
              <a:t>Given that twice the number of PS shots will be needed to fill the LHC, it is important that the extra gymnastics can still be squeezed into a 3bp cycle.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4"/>
          <p:cNvSpPr>
            <a:spLocks noGrp="1"/>
          </p:cNvSpPr>
          <p:nvPr>
            <p:ph type="sldNum" sz="quarter" idx="12"/>
          </p:nvPr>
        </p:nvSpPr>
        <p:spPr/>
        <p:txBody>
          <a:bodyPr/>
          <a:lstStyle/>
          <a:p>
            <a:fld id="{6FAA2A3D-2642-4159-A760-558830CF2E86}" type="slidenum">
              <a:rPr lang="en-US"/>
              <a:pPr/>
              <a:t>9</a:t>
            </a:fld>
            <a:endParaRPr lang="en-US"/>
          </a:p>
        </p:txBody>
      </p:sp>
      <p:sp>
        <p:nvSpPr>
          <p:cNvPr id="68610" name="Rectangle 2"/>
          <p:cNvSpPr>
            <a:spLocks noGrp="1" noChangeArrowheads="1"/>
          </p:cNvSpPr>
          <p:nvPr>
            <p:ph type="title"/>
          </p:nvPr>
        </p:nvSpPr>
        <p:spPr/>
        <p:txBody>
          <a:bodyPr/>
          <a:lstStyle/>
          <a:p>
            <a:r>
              <a:rPr lang="en-GB" dirty="0" smtClean="0"/>
              <a:t>Some Comments</a:t>
            </a:r>
            <a:endParaRPr lang="en-GB" dirty="0"/>
          </a:p>
        </p:txBody>
      </p:sp>
      <p:sp>
        <p:nvSpPr>
          <p:cNvPr id="68611" name="Rectangle 3"/>
          <p:cNvSpPr>
            <a:spLocks noChangeArrowheads="1"/>
          </p:cNvSpPr>
          <p:nvPr/>
        </p:nvSpPr>
        <p:spPr bwMode="auto">
          <a:xfrm>
            <a:off x="527050" y="1052513"/>
            <a:ext cx="8847138" cy="5324535"/>
          </a:xfrm>
          <a:prstGeom prst="rect">
            <a:avLst/>
          </a:prstGeom>
          <a:noFill/>
          <a:ln w="9525">
            <a:noFill/>
            <a:miter lim="800000"/>
            <a:headEnd/>
            <a:tailEnd/>
          </a:ln>
          <a:effectLst/>
        </p:spPr>
        <p:txBody>
          <a:bodyPr>
            <a:spAutoFit/>
          </a:bodyPr>
          <a:lstStyle/>
          <a:p>
            <a:pPr>
              <a:spcBef>
                <a:spcPts val="1200"/>
              </a:spcBef>
            </a:pPr>
            <a:r>
              <a:rPr lang="en-US" sz="1600" dirty="0" smtClean="0"/>
              <a:t>  Proper implementation of biased splitting to make enhanced satellites requires the scalar phase controls at 20 and 40MHz to be replaced by function generators.  Although the new functions are readily calculated, the software interface and hardware to implement them are less obvious – particularly as the 40MHz is already piloted by an extraction bump compensation function.</a:t>
            </a:r>
          </a:p>
          <a:p>
            <a:pPr>
              <a:spcBef>
                <a:spcPts val="1200"/>
              </a:spcBef>
            </a:pPr>
            <a:r>
              <a:rPr lang="en-US" sz="1600" dirty="0" smtClean="0"/>
              <a:t>  All outstanding hardware (notably an arbitrary-harmonic injection bucket selector for the second batch) for the </a:t>
            </a:r>
            <a:r>
              <a:rPr lang="en-US" sz="1600" dirty="0" err="1" smtClean="0"/>
              <a:t>Carli</a:t>
            </a:r>
            <a:r>
              <a:rPr lang="en-US" sz="1600" dirty="0" smtClean="0"/>
              <a:t> scheme is already in preparation and is expected for 2012.  This new hardware is also essential for the </a:t>
            </a:r>
            <a:r>
              <a:rPr lang="en-US" sz="1600" dirty="0" err="1" smtClean="0"/>
              <a:t>Garoby</a:t>
            </a:r>
            <a:r>
              <a:rPr lang="en-US" sz="1600" dirty="0" smtClean="0"/>
              <a:t> scheme.</a:t>
            </a:r>
          </a:p>
          <a:p>
            <a:pPr>
              <a:spcBef>
                <a:spcPts val="1200"/>
              </a:spcBef>
            </a:pPr>
            <a:r>
              <a:rPr lang="en-US" sz="1600" dirty="0" smtClean="0"/>
              <a:t>  Reconsidering the </a:t>
            </a:r>
            <a:r>
              <a:rPr lang="en-US" sz="1600" dirty="0" err="1" smtClean="0"/>
              <a:t>Carli</a:t>
            </a:r>
            <a:r>
              <a:rPr lang="en-US" sz="1600" dirty="0" smtClean="0"/>
              <a:t> scheme in the light of the half-intensity, half-</a:t>
            </a:r>
            <a:r>
              <a:rPr lang="en-US" sz="1600" dirty="0" err="1" smtClean="0"/>
              <a:t>emittance</a:t>
            </a:r>
            <a:r>
              <a:rPr lang="en-US" sz="1600" dirty="0" smtClean="0"/>
              <a:t> notions introduced by </a:t>
            </a:r>
            <a:r>
              <a:rPr lang="en-US" sz="1600" dirty="0" err="1" smtClean="0"/>
              <a:t>Garoby</a:t>
            </a:r>
            <a:r>
              <a:rPr lang="en-US" sz="1600" dirty="0" smtClean="0"/>
              <a:t> leads to yet another scheme.  In terms of h=21 bunches per Booster ring the </a:t>
            </a:r>
            <a:r>
              <a:rPr lang="en-US" sz="1600" dirty="0" err="1" smtClean="0"/>
              <a:t>Carli</a:t>
            </a:r>
            <a:r>
              <a:rPr lang="en-US" sz="1600" dirty="0" smtClean="0"/>
              <a:t> scheme is only worse by 30%, so it becomes interesting if the Booster can deliver a 6.5E11 bunch from each ring within something close to the 0.75</a:t>
            </a:r>
            <a:r>
              <a:rPr lang="el-GR" sz="1600" dirty="0" smtClean="0"/>
              <a:t>μ</a:t>
            </a:r>
            <a:r>
              <a:rPr lang="en-US" sz="1600" dirty="0" err="1" smtClean="0"/>
              <a:t>rad</a:t>
            </a:r>
            <a:r>
              <a:rPr lang="en-US" sz="1600" dirty="0" smtClean="0"/>
              <a:t> demanded in the </a:t>
            </a:r>
            <a:r>
              <a:rPr lang="en-US" sz="1600" dirty="0" err="1" smtClean="0"/>
              <a:t>Garoby</a:t>
            </a:r>
            <a:r>
              <a:rPr lang="en-US" sz="1600" dirty="0" smtClean="0"/>
              <a:t> scheme.  Double-batch injection of 8 such bunches into h=9 (or even h=10?) at 1.4GeV in the PS would be sufficient for the rest of the </a:t>
            </a:r>
            <a:r>
              <a:rPr lang="en-US" sz="1600" dirty="0" err="1" smtClean="0"/>
              <a:t>Carli</a:t>
            </a:r>
            <a:r>
              <a:rPr lang="en-US" sz="1600" dirty="0" smtClean="0"/>
              <a:t> scheme to proceed to h=21 in a relatively simple gymnastic.  Acceleration and standard quadruple splitting would yield 64 bunches at 25ns spacing, 7E11 ppb, and approaching half-</a:t>
            </a:r>
            <a:r>
              <a:rPr lang="en-US" sz="1600" dirty="0" err="1" smtClean="0"/>
              <a:t>emittance</a:t>
            </a:r>
            <a:r>
              <a:rPr lang="en-US" sz="1600" dirty="0" smtClean="0"/>
              <a:t>.  The point is </a:t>
            </a:r>
            <a:r>
              <a:rPr lang="en-US" sz="1600" b="1" dirty="0" smtClean="0"/>
              <a:t>this can be done in 2012</a:t>
            </a:r>
            <a:r>
              <a:rPr lang="en-US" sz="1600" dirty="0" smtClean="0"/>
              <a:t>, so the </a:t>
            </a:r>
            <a:r>
              <a:rPr lang="en-US" sz="1600" dirty="0" err="1" smtClean="0"/>
              <a:t>emittance</a:t>
            </a:r>
            <a:r>
              <a:rPr lang="en-US" sz="1600" dirty="0" smtClean="0"/>
              <a:t> conservation that is crucial to the </a:t>
            </a:r>
            <a:r>
              <a:rPr lang="en-US" sz="1600" dirty="0" err="1" smtClean="0"/>
              <a:t>Garoby</a:t>
            </a:r>
            <a:r>
              <a:rPr lang="en-US" sz="1600" dirty="0" smtClean="0"/>
              <a:t> scheme can be tested all the way to collision with meaningful luminosity in the LHC before LS1.</a:t>
            </a:r>
          </a:p>
          <a:p>
            <a:pPr>
              <a:spcBef>
                <a:spcPts val="1200"/>
              </a:spcBef>
            </a:pPr>
            <a:r>
              <a:rPr lang="en-US" sz="1600" dirty="0" smtClean="0"/>
              <a:t>  The </a:t>
            </a:r>
            <a:r>
              <a:rPr lang="en-US" sz="1600" dirty="0" err="1" smtClean="0"/>
              <a:t>Garoby</a:t>
            </a:r>
            <a:r>
              <a:rPr lang="en-US" sz="1600" dirty="0" smtClean="0"/>
              <a:t> scheme could also start from 8 bunches injected into h=9 and so deliver 48 instead of 36 bunches.  (Presumably filling schemes exist for  both with penalties only for extra filling time and more kicker spaces than for 72 bunches?)</a:t>
            </a:r>
            <a:endParaRPr lang="en-GB" sz="16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eview">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000000"/>
      </a:hlink>
      <a:folHlink>
        <a:srgbClr val="000000"/>
      </a:folHlink>
    </a:clrScheme>
    <a:fontScheme name="review">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just" defTabSz="914400" rtl="0" eaLnBrk="1" fontAlgn="base" latinLnBrk="0" hangingPunct="1">
          <a:lnSpc>
            <a:spcPct val="100000"/>
          </a:lnSpc>
          <a:spcBef>
            <a:spcPct val="50000"/>
          </a:spcBef>
          <a:spcAft>
            <a:spcPct val="0"/>
          </a:spcAft>
          <a:buClrTx/>
          <a:buSzTx/>
          <a:buFontTx/>
          <a:buChar char="•"/>
          <a:tabLst/>
          <a:defRPr kumimoji="0" lang="en-US" sz="1800" b="0" i="0" u="none" strike="noStrike" cap="none" normalizeH="0" baseline="0" smtClean="0">
            <a:ln>
              <a:noFill/>
            </a:ln>
            <a:solidFill>
              <a:schemeClr val="tx1"/>
            </a:solidFill>
            <a:effectLst/>
            <a:latin typeface="Times New Roman" pitchFamily="18" charset="0"/>
            <a:sym typeface="Math1" pitchFamily="2" charset="2"/>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just" defTabSz="914400" rtl="0" eaLnBrk="1" fontAlgn="base" latinLnBrk="0" hangingPunct="1">
          <a:lnSpc>
            <a:spcPct val="100000"/>
          </a:lnSpc>
          <a:spcBef>
            <a:spcPct val="50000"/>
          </a:spcBef>
          <a:spcAft>
            <a:spcPct val="0"/>
          </a:spcAft>
          <a:buClrTx/>
          <a:buSzTx/>
          <a:buFontTx/>
          <a:buChar char="•"/>
          <a:tabLst/>
          <a:defRPr kumimoji="0" lang="en-US" sz="1800" b="0" i="0" u="none" strike="noStrike" cap="none" normalizeH="0" baseline="0" smtClean="0">
            <a:ln>
              <a:noFill/>
            </a:ln>
            <a:solidFill>
              <a:schemeClr val="tx1"/>
            </a:solidFill>
            <a:effectLst/>
            <a:latin typeface="Times New Roman" pitchFamily="18" charset="0"/>
            <a:sym typeface="Math1" pitchFamily="2" charset="2"/>
          </a:defRPr>
        </a:defPPr>
      </a:lstStyle>
    </a:lnDef>
  </a:objectDefaults>
  <a:extraClrSchemeLst>
    <a:extraClrScheme>
      <a:clrScheme name="review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review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review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review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review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review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review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C:\Documents and Settings\schindl\Local Settings\Temporary Internet Files\OLK6F\review.pot</Template>
  <TotalTime>10627</TotalTime>
  <Words>1254</Words>
  <Application>Microsoft Office PowerPoint</Application>
  <PresentationFormat>A4 Paper (210x297 mm)</PresentationFormat>
  <Paragraphs>110</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review</vt:lpstr>
      <vt:lpstr>Slide 1</vt:lpstr>
      <vt:lpstr>Overview</vt:lpstr>
      <vt:lpstr>Basic Concepts</vt:lpstr>
      <vt:lpstr>LHC Proton Gymnastics</vt:lpstr>
      <vt:lpstr>Limitations</vt:lpstr>
      <vt:lpstr>Future LHC Proton Gymnastics (1)</vt:lpstr>
      <vt:lpstr>Future LHC Proton Gymnastics (2)</vt:lpstr>
      <vt:lpstr>Future LHC Proton Gymnastics (3)</vt:lpstr>
      <vt:lpstr>Some Comments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schindl</dc:creator>
  <cp:lastModifiedBy>sbh</cp:lastModifiedBy>
  <cp:revision>452</cp:revision>
  <dcterms:created xsi:type="dcterms:W3CDTF">2003-01-28T13:38:16Z</dcterms:created>
  <dcterms:modified xsi:type="dcterms:W3CDTF">2011-11-23T15:08:22Z</dcterms:modified>
</cp:coreProperties>
</file>