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png" ContentType="image/png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Default Extension="pdf" ContentType="application/pd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4" r:id="rId1"/>
  </p:sldMasterIdLst>
  <p:notesMasterIdLst>
    <p:notesMasterId r:id="rId16"/>
  </p:notesMasterIdLst>
  <p:handoutMasterIdLst>
    <p:handoutMasterId r:id="rId17"/>
  </p:handoutMasterIdLst>
  <p:sldIdLst>
    <p:sldId id="275" r:id="rId2"/>
    <p:sldId id="278" r:id="rId3"/>
    <p:sldId id="261" r:id="rId4"/>
    <p:sldId id="262" r:id="rId5"/>
    <p:sldId id="271" r:id="rId6"/>
    <p:sldId id="273" r:id="rId7"/>
    <p:sldId id="276" r:id="rId8"/>
    <p:sldId id="279" r:id="rId9"/>
    <p:sldId id="263" r:id="rId10"/>
    <p:sldId id="265" r:id="rId11"/>
    <p:sldId id="267" r:id="rId12"/>
    <p:sldId id="269" r:id="rId13"/>
    <p:sldId id="270" r:id="rId14"/>
    <p:sldId id="28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E5396"/>
    <a:srgbClr val="0055A0"/>
    <a:srgbClr val="6E0A49"/>
    <a:srgbClr val="3F062A"/>
    <a:srgbClr val="FFB2EB"/>
    <a:srgbClr val="163082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749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1120" y="-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11/25/11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11/25/11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000"/>
              </a:spcBef>
              <a:spcAft>
                <a:spcPts val="400"/>
              </a:spcAft>
              <a:buFont typeface="Arial"/>
              <a:buChar char="•"/>
              <a:defRPr sz="19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Font typeface="Wingdings" charset="2"/>
              <a:buChar char="§"/>
              <a:defRPr sz="1600"/>
            </a:lvl2pPr>
            <a:lvl3pPr>
              <a:spcBef>
                <a:spcPts val="0"/>
              </a:spcBef>
              <a:spcAft>
                <a:spcPts val="200"/>
              </a:spcAft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5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0" Type="http://schemas.openxmlformats.org/officeDocument/2006/relationships/image" Target="../media/image9.pdf"/><Relationship Id="rId5" Type="http://schemas.openxmlformats.org/officeDocument/2006/relationships/image" Target="../media/image10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df"/><Relationship Id="rId9" Type="http://schemas.openxmlformats.org/officeDocument/2006/relationships/image" Target="../media/image8.pd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d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df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df"/><Relationship Id="rId9" Type="http://schemas.openxmlformats.org/officeDocument/2006/relationships/image" Target="../media/image43.png"/><Relationship Id="rId10" Type="http://schemas.openxmlformats.org/officeDocument/2006/relationships/image" Target="../media/image14.pdf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d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df"/><Relationship Id="rId3" Type="http://schemas.openxmlformats.org/officeDocument/2006/relationships/image" Target="../media/image211.png"/><Relationship Id="rId5" Type="http://schemas.openxmlformats.org/officeDocument/2006/relationships/image" Target="../media/image23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8.pdf"/><Relationship Id="rId5" Type="http://schemas.openxmlformats.org/officeDocument/2006/relationships/image" Target="../media/image52.png"/><Relationship Id="rId7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df"/><Relationship Id="rId3" Type="http://schemas.openxmlformats.org/officeDocument/2006/relationships/image" Target="../media/image29.png"/><Relationship Id="rId6" Type="http://schemas.openxmlformats.org/officeDocument/2006/relationships/image" Target="../media/image19.pdf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image" Target="../media/image16.pdf"/><Relationship Id="rId13" Type="http://schemas.openxmlformats.org/officeDocument/2006/relationships/image" Target="../media/image23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df"/><Relationship Id="rId5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956859"/>
            <a:ext cx="8701471" cy="1344706"/>
          </a:xfrm>
        </p:spPr>
        <p:txBody>
          <a:bodyPr>
            <a:normAutofit/>
          </a:bodyPr>
          <a:lstStyle/>
          <a:p>
            <a:r>
              <a:rPr lang="en-US" sz="3500" dirty="0" smtClean="0"/>
              <a:t>SPS Q20 – Low transition energy optics</a:t>
            </a:r>
            <a:endParaRPr lang="en-US" sz="3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924300"/>
            <a:ext cx="8701471" cy="1810871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H. Bartosik on behalf </a:t>
            </a:r>
            <a:r>
              <a:rPr lang="en-US" dirty="0" smtClean="0">
                <a:solidFill>
                  <a:srgbClr val="FFFFFF"/>
                </a:solidFill>
              </a:rPr>
              <a:t>of LIU-SPS, </a:t>
            </a:r>
          </a:p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G</a:t>
            </a:r>
            <a:r>
              <a:rPr lang="en-US" dirty="0" smtClean="0">
                <a:solidFill>
                  <a:srgbClr val="FFFFFF"/>
                </a:solidFill>
              </a:rPr>
              <a:t>. </a:t>
            </a:r>
            <a:r>
              <a:rPr lang="en-US" dirty="0" err="1" smtClean="0">
                <a:solidFill>
                  <a:srgbClr val="FFFFFF"/>
                </a:solidFill>
              </a:rPr>
              <a:t>Arduini</a:t>
            </a:r>
            <a:r>
              <a:rPr lang="en-US" dirty="0" smtClean="0">
                <a:solidFill>
                  <a:srgbClr val="FFFFFF"/>
                </a:solidFill>
              </a:rPr>
              <a:t>, T. </a:t>
            </a:r>
            <a:r>
              <a:rPr lang="en-US" dirty="0" err="1" smtClean="0">
                <a:solidFill>
                  <a:srgbClr val="FFFFFF"/>
                </a:solidFill>
              </a:rPr>
              <a:t>Argyropoulos</a:t>
            </a:r>
            <a:r>
              <a:rPr lang="en-US" dirty="0" smtClean="0">
                <a:solidFill>
                  <a:srgbClr val="FFFFFF"/>
                </a:solidFill>
              </a:rPr>
              <a:t>, E. </a:t>
            </a:r>
            <a:r>
              <a:rPr lang="en-US" dirty="0" err="1" smtClean="0">
                <a:solidFill>
                  <a:srgbClr val="FFFFFF"/>
                </a:solidFill>
              </a:rPr>
              <a:t>Benedetto</a:t>
            </a:r>
            <a:r>
              <a:rPr lang="en-US" dirty="0" smtClean="0">
                <a:solidFill>
                  <a:srgbClr val="FFFFFF"/>
                </a:solidFill>
              </a:rPr>
              <a:t>, C. </a:t>
            </a:r>
            <a:r>
              <a:rPr lang="en-US" dirty="0" err="1" smtClean="0">
                <a:solidFill>
                  <a:srgbClr val="FFFFFF"/>
                </a:solidFill>
              </a:rPr>
              <a:t>Bhat</a:t>
            </a:r>
            <a:r>
              <a:rPr lang="en-US" dirty="0" smtClean="0">
                <a:solidFill>
                  <a:srgbClr val="FFFFFF"/>
                </a:solidFill>
              </a:rPr>
              <a:t>, T. </a:t>
            </a:r>
            <a:r>
              <a:rPr lang="en-US" dirty="0" err="1" smtClean="0">
                <a:solidFill>
                  <a:srgbClr val="FFFFFF"/>
                </a:solidFill>
              </a:rPr>
              <a:t>Bohl</a:t>
            </a:r>
            <a:r>
              <a:rPr lang="en-US" dirty="0" err="1" smtClean="0">
                <a:solidFill>
                  <a:srgbClr val="FFFFFF"/>
                </a:solidFill>
              </a:rPr>
              <a:t>,S</a:t>
            </a:r>
            <a:r>
              <a:rPr lang="en-US" dirty="0" smtClean="0">
                <a:solidFill>
                  <a:srgbClr val="FFFFFF"/>
                </a:solidFill>
              </a:rPr>
              <a:t>. </a:t>
            </a:r>
            <a:r>
              <a:rPr lang="en-US" dirty="0" err="1" smtClean="0">
                <a:solidFill>
                  <a:srgbClr val="FFFFFF"/>
                </a:solidFill>
              </a:rPr>
              <a:t>Cettour</a:t>
            </a:r>
            <a:r>
              <a:rPr lang="en-US" dirty="0" smtClean="0">
                <a:solidFill>
                  <a:srgbClr val="FFFFFF"/>
                </a:solidFill>
              </a:rPr>
              <a:t> Cave, K. </a:t>
            </a:r>
            <a:r>
              <a:rPr lang="en-US" dirty="0" err="1" smtClean="0">
                <a:solidFill>
                  <a:srgbClr val="FFFFFF"/>
                </a:solidFill>
              </a:rPr>
              <a:t>Cornelis</a:t>
            </a:r>
            <a:r>
              <a:rPr lang="en-US" dirty="0" smtClean="0">
                <a:solidFill>
                  <a:srgbClr val="FFFFFF"/>
                </a:solidFill>
              </a:rPr>
              <a:t>, H. </a:t>
            </a:r>
            <a:r>
              <a:rPr lang="en-US" dirty="0" err="1" smtClean="0">
                <a:solidFill>
                  <a:srgbClr val="FFFFFF"/>
                </a:solidFill>
              </a:rPr>
              <a:t>Damerau</a:t>
            </a:r>
            <a:r>
              <a:rPr lang="en-US" dirty="0" smtClean="0">
                <a:solidFill>
                  <a:srgbClr val="FFFFFF"/>
                </a:solidFill>
              </a:rPr>
              <a:t>, J. Esteban Muller</a:t>
            </a:r>
            <a:r>
              <a:rPr lang="en-US" dirty="0" smtClean="0">
                <a:solidFill>
                  <a:srgbClr val="FFFFFF"/>
                </a:solidFill>
              </a:rPr>
              <a:t>, G</a:t>
            </a:r>
            <a:r>
              <a:rPr lang="en-US" dirty="0" smtClean="0">
                <a:solidFill>
                  <a:srgbClr val="FFFFFF"/>
                </a:solidFill>
              </a:rPr>
              <a:t>. </a:t>
            </a:r>
            <a:r>
              <a:rPr lang="en-US" dirty="0" err="1" smtClean="0">
                <a:solidFill>
                  <a:srgbClr val="FFFFFF"/>
                </a:solidFill>
              </a:rPr>
              <a:t>Franchetti</a:t>
            </a:r>
            <a:r>
              <a:rPr lang="en-US" dirty="0" smtClean="0">
                <a:solidFill>
                  <a:srgbClr val="FFFFFF"/>
                </a:solidFill>
              </a:rPr>
              <a:t>, A. </a:t>
            </a:r>
            <a:r>
              <a:rPr lang="en-US" dirty="0" err="1" smtClean="0">
                <a:solidFill>
                  <a:srgbClr val="FFFFFF"/>
                </a:solidFill>
              </a:rPr>
              <a:t>Guererro</a:t>
            </a:r>
            <a:r>
              <a:rPr lang="en-US" dirty="0" smtClean="0">
                <a:solidFill>
                  <a:srgbClr val="FFFFFF"/>
                </a:solidFill>
              </a:rPr>
              <a:t>, W. </a:t>
            </a:r>
            <a:r>
              <a:rPr lang="en-US" dirty="0" err="1" smtClean="0">
                <a:solidFill>
                  <a:srgbClr val="FFFFFF"/>
                </a:solidFill>
              </a:rPr>
              <a:t>Höfle</a:t>
            </a:r>
            <a:r>
              <a:rPr lang="en-US" dirty="0" smtClean="0">
                <a:solidFill>
                  <a:srgbClr val="FFFFFF"/>
                </a:solidFill>
              </a:rPr>
              <a:t>, E. </a:t>
            </a:r>
            <a:r>
              <a:rPr lang="en-US" dirty="0" err="1" smtClean="0">
                <a:solidFill>
                  <a:srgbClr val="FFFFFF"/>
                </a:solidFill>
              </a:rPr>
              <a:t>Métral</a:t>
            </a:r>
            <a:r>
              <a:rPr lang="en-US" dirty="0" smtClean="0">
                <a:solidFill>
                  <a:srgbClr val="FFFFFF"/>
                </a:solidFill>
              </a:rPr>
              <a:t>, Y. </a:t>
            </a:r>
            <a:r>
              <a:rPr lang="en-US" dirty="0" err="1" smtClean="0">
                <a:solidFill>
                  <a:srgbClr val="FFFFFF"/>
                </a:solidFill>
              </a:rPr>
              <a:t>Papaphilippou</a:t>
            </a:r>
            <a:r>
              <a:rPr lang="en-US" dirty="0" smtClean="0">
                <a:solidFill>
                  <a:srgbClr val="FFFFFF"/>
                </a:solidFill>
              </a:rPr>
              <a:t>, G</a:t>
            </a:r>
            <a:r>
              <a:rPr lang="en-US" dirty="0" smtClean="0">
                <a:solidFill>
                  <a:srgbClr val="FFFFFF"/>
                </a:solidFill>
              </a:rPr>
              <a:t>. </a:t>
            </a:r>
            <a:r>
              <a:rPr lang="en-US" dirty="0" err="1" smtClean="0">
                <a:solidFill>
                  <a:srgbClr val="FFFFFF"/>
                </a:solidFill>
              </a:rPr>
              <a:t>Rumolo</a:t>
            </a:r>
            <a:r>
              <a:rPr lang="en-US" dirty="0" smtClean="0">
                <a:solidFill>
                  <a:srgbClr val="FFFFFF"/>
                </a:solidFill>
              </a:rPr>
              <a:t>, B. </a:t>
            </a:r>
            <a:r>
              <a:rPr lang="en-US" dirty="0" err="1" smtClean="0">
                <a:solidFill>
                  <a:srgbClr val="FFFFFF"/>
                </a:solidFill>
              </a:rPr>
              <a:t>Salvant</a:t>
            </a:r>
            <a:r>
              <a:rPr lang="en-US" dirty="0" smtClean="0">
                <a:solidFill>
                  <a:srgbClr val="FFFFFF"/>
                </a:solidFill>
              </a:rPr>
              <a:t>, E. </a:t>
            </a:r>
            <a:r>
              <a:rPr lang="en-US" dirty="0" err="1" smtClean="0">
                <a:solidFill>
                  <a:srgbClr val="FFFFFF"/>
                </a:solidFill>
              </a:rPr>
              <a:t>Shaposhnikova</a:t>
            </a:r>
            <a:r>
              <a:rPr lang="en-US" dirty="0" smtClean="0">
                <a:solidFill>
                  <a:srgbClr val="FFFFFF"/>
                </a:solidFill>
              </a:rPr>
              <a:t>, R. </a:t>
            </a:r>
            <a:r>
              <a:rPr lang="en-US" dirty="0" err="1" smtClean="0">
                <a:solidFill>
                  <a:srgbClr val="FFFFFF"/>
                </a:solidFill>
              </a:rPr>
              <a:t>Tomás</a:t>
            </a:r>
            <a:r>
              <a:rPr lang="en-US" dirty="0" smtClean="0">
                <a:solidFill>
                  <a:srgbClr val="FFFFFF"/>
                </a:solidFill>
              </a:rPr>
              <a:t>, D. </a:t>
            </a:r>
            <a:r>
              <a:rPr lang="en-US" dirty="0" err="1" smtClean="0">
                <a:solidFill>
                  <a:srgbClr val="FFFFFF"/>
                </a:solidFill>
              </a:rPr>
              <a:t>Valuch</a:t>
            </a:r>
            <a:r>
              <a:rPr lang="en-US" dirty="0" smtClean="0">
                <a:solidFill>
                  <a:srgbClr val="FFFFFF"/>
                </a:solidFill>
              </a:rPr>
              <a:t>, </a:t>
            </a:r>
            <a:r>
              <a:rPr lang="en-US" dirty="0" smtClean="0">
                <a:solidFill>
                  <a:srgbClr val="FFFFFF"/>
                </a:solidFill>
              </a:rPr>
              <a:t>	G</a:t>
            </a:r>
            <a:r>
              <a:rPr lang="en-US" dirty="0" smtClean="0">
                <a:solidFill>
                  <a:srgbClr val="FFFFFF"/>
                </a:solidFill>
              </a:rPr>
              <a:t>. </a:t>
            </a:r>
            <a:r>
              <a:rPr lang="en-US" dirty="0" err="1" smtClean="0">
                <a:solidFill>
                  <a:srgbClr val="FFFFFF"/>
                </a:solidFill>
              </a:rPr>
              <a:t>Vanbavinckhove</a:t>
            </a:r>
            <a:r>
              <a:rPr lang="en-US" dirty="0" smtClean="0">
                <a:solidFill>
                  <a:srgbClr val="FFFFFF"/>
                </a:solidFill>
              </a:rPr>
              <a:t>, J. </a:t>
            </a:r>
            <a:r>
              <a:rPr lang="en-US" dirty="0" err="1" smtClean="0">
                <a:solidFill>
                  <a:srgbClr val="FFFFFF"/>
                </a:solidFill>
              </a:rPr>
              <a:t>Wenninger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</a:p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and the whole OP group </a:t>
            </a:r>
            <a:r>
              <a:rPr lang="en-US" dirty="0" smtClean="0">
                <a:solidFill>
                  <a:srgbClr val="FFFFFF"/>
                </a:solidFill>
              </a:rPr>
              <a:t>…</a:t>
            </a:r>
            <a:endParaRPr lang="en-US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Longitudinal aspects – 50ns beam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4648200"/>
            <a:ext cx="8763034" cy="2094630"/>
          </a:xfrm>
        </p:spPr>
        <p:txBody>
          <a:bodyPr>
            <a:normAutofit/>
          </a:bodyPr>
          <a:lstStyle/>
          <a:p>
            <a:r>
              <a:rPr lang="en-US" dirty="0" smtClean="0"/>
              <a:t>Example: 50ns LHC beam (1 batch) with 1.5x10</a:t>
            </a:r>
            <a:r>
              <a:rPr lang="en-US" baseline="30000" dirty="0" smtClean="0"/>
              <a:t>11</a:t>
            </a:r>
            <a:r>
              <a:rPr lang="en-US" dirty="0" smtClean="0"/>
              <a:t>p/b </a:t>
            </a:r>
          </a:p>
          <a:p>
            <a:pPr lvl="1"/>
            <a:r>
              <a:rPr lang="en-US" dirty="0" smtClean="0"/>
              <a:t>With 800MHz Landau cavity in bunch shortening mode (needed for stability in both optics)</a:t>
            </a:r>
          </a:p>
          <a:p>
            <a:pPr lvl="1"/>
            <a:r>
              <a:rPr lang="en-US" dirty="0" smtClean="0"/>
              <a:t>Without longitudinal emittance blow-up (used in routine operation for stabilizing beam)</a:t>
            </a:r>
          </a:p>
          <a:p>
            <a:pPr lvl="1"/>
            <a:r>
              <a:rPr lang="en-US" dirty="0" smtClean="0"/>
              <a:t>Unstable during ramp in Q26 for this intensity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emittance blow-up needed</a:t>
            </a:r>
            <a:endParaRPr lang="en-US" dirty="0" smtClean="0"/>
          </a:p>
          <a:p>
            <a:pPr lvl="1"/>
            <a:r>
              <a:rPr lang="en-US" dirty="0" smtClean="0"/>
              <a:t>Stable in Q20 for this intensity (emittance blow-up needed for higher intensities)</a:t>
            </a:r>
          </a:p>
          <a:p>
            <a:pPr lvl="1"/>
            <a:r>
              <a:rPr lang="en-US" dirty="0" smtClean="0"/>
              <a:t>Longer bunches at extraction in Q20 due to limited RF-voltage </a:t>
            </a:r>
          </a:p>
        </p:txBody>
      </p:sp>
      <p:pic>
        <p:nvPicPr>
          <p:cNvPr id="7" name="Picture 12" descr="C:\MatlabFiles\MD_2011_11_07_analysis\MD130_bunchLengthAlongCycl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199" y="1346202"/>
            <a:ext cx="3804487" cy="292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40758" y="3308409"/>
            <a:ext cx="73884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Q26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9" name="Picture 8" descr="C:\MatlabFiles\MD_2011_11_07_analysis\MD261_bunchLengthAlongCycl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1" y="1346202"/>
            <a:ext cx="3829194" cy="292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280958" y="3308409"/>
            <a:ext cx="73884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Q20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60782" y="4273083"/>
            <a:ext cx="2133918" cy="3231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500" dirty="0" smtClean="0"/>
              <a:t>Courtesy T. </a:t>
            </a:r>
            <a:r>
              <a:rPr lang="en-US" sz="1500" dirty="0" err="1" smtClean="0"/>
              <a:t>Argyropoulos</a:t>
            </a:r>
            <a:endParaRPr lang="en-US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Longitudinal stability at flat top – 50ns beam</a:t>
            </a:r>
            <a:endParaRPr lang="en-US" dirty="0"/>
          </a:p>
        </p:txBody>
      </p:sp>
      <p:pic>
        <p:nvPicPr>
          <p:cNvPr id="5" name="Picture 5" descr="C:\MatlabFiles\MD_2011_11_07_analysis\MD130_dipoleOscilF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74001" y="1073092"/>
            <a:ext cx="2912532" cy="218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MatlabFiles\MD_2011_11_07_analysis\MD130_quadOscil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4001" y="3968693"/>
            <a:ext cx="2912532" cy="218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752759" y="3421560"/>
            <a:ext cx="227554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Q26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3" descr="C:\MatlabFiles\MD_2011_11_07_analysis\MD261_quadOscilF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31501" y="3968693"/>
            <a:ext cx="2912532" cy="218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MatlabFiles\MD_2011_11_07_analysis\MD261_dipoleOscilFT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31501" y="1073092"/>
            <a:ext cx="2912532" cy="218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597559" y="3421560"/>
            <a:ext cx="227554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Q20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7564" y="6165792"/>
            <a:ext cx="2133918" cy="3231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500" dirty="0" smtClean="0"/>
              <a:t>Courtesy T. </a:t>
            </a:r>
            <a:r>
              <a:rPr lang="en-US" sz="1500" dirty="0" err="1" smtClean="0"/>
              <a:t>Argyropoulos</a:t>
            </a:r>
            <a:endParaRPr lang="en-US" sz="1500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7059" y="1143000"/>
            <a:ext cx="3352800" cy="54229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50ns beam at flat top 	    (1 batch, 1.5x10</a:t>
            </a:r>
            <a:r>
              <a:rPr lang="en-US" baseline="30000" dirty="0" smtClean="0"/>
              <a:t>11</a:t>
            </a:r>
            <a:r>
              <a:rPr lang="en-US" dirty="0" smtClean="0"/>
              <a:t>p/b)</a:t>
            </a:r>
          </a:p>
          <a:p>
            <a:pPr lvl="1"/>
            <a:r>
              <a:rPr lang="en-US" dirty="0" smtClean="0"/>
              <a:t>Without controlled emittance blow-up</a:t>
            </a:r>
          </a:p>
          <a:p>
            <a:pPr lvl="1"/>
            <a:r>
              <a:rPr lang="en-US" dirty="0" smtClean="0"/>
              <a:t>800MHz cavity on</a:t>
            </a:r>
          </a:p>
          <a:p>
            <a:r>
              <a:rPr lang="en-US" dirty="0" smtClean="0"/>
              <a:t>unstable in Q26  </a:t>
            </a:r>
          </a:p>
          <a:p>
            <a:pPr lvl="1"/>
            <a:r>
              <a:rPr lang="en-US" dirty="0" smtClean="0"/>
              <a:t>Phase oscillations - dipole instability </a:t>
            </a:r>
          </a:p>
          <a:p>
            <a:pPr lvl="1"/>
            <a:r>
              <a:rPr lang="en-US" dirty="0" smtClean="0">
                <a:sym typeface="Wingdings"/>
              </a:rPr>
              <a:t>Bunch length oscillations – </a:t>
            </a:r>
            <a:r>
              <a:rPr lang="en-US" dirty="0" err="1" smtClean="0">
                <a:sym typeface="Wingdings"/>
              </a:rPr>
              <a:t>quadrupole</a:t>
            </a:r>
            <a:r>
              <a:rPr lang="en-US" dirty="0" smtClean="0">
                <a:sym typeface="Wingdings"/>
              </a:rPr>
              <a:t> instability</a:t>
            </a:r>
          </a:p>
          <a:p>
            <a:r>
              <a:rPr lang="en-US" dirty="0" smtClean="0"/>
              <a:t>stable in Q20</a:t>
            </a:r>
          </a:p>
          <a:p>
            <a:pPr lvl="1"/>
            <a:r>
              <a:rPr lang="en-US" dirty="0" smtClean="0">
                <a:sym typeface="Wingdings"/>
              </a:rPr>
              <a:t>Small bunch length (emittance) - compatible with LHC bucket (margin for emittance blow-up)</a:t>
            </a:r>
          </a:p>
          <a:p>
            <a:pPr lvl="1"/>
            <a:r>
              <a:rPr lang="en-US" dirty="0" smtClean="0">
                <a:sym typeface="Wingdings"/>
              </a:rPr>
              <a:t>Smaller emittance sufficient for beam stability in SPS but could be too small for LHC for higher intensity (IBS, stability)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970926" y="1292135"/>
            <a:ext cx="1528183" cy="55399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500" dirty="0" smtClean="0"/>
              <a:t>Only small dipole </a:t>
            </a:r>
          </a:p>
          <a:p>
            <a:pPr algn="ctr"/>
            <a:r>
              <a:rPr lang="en-US" sz="1500" dirty="0" smtClean="0"/>
              <a:t>oscillations</a:t>
            </a:r>
            <a:endParaRPr lang="en-US" sz="1500" dirty="0"/>
          </a:p>
        </p:txBody>
      </p:sp>
      <p:sp>
        <p:nvSpPr>
          <p:cNvPr id="14" name="TextBox 13"/>
          <p:cNvSpPr txBox="1"/>
          <p:nvPr/>
        </p:nvSpPr>
        <p:spPr>
          <a:xfrm>
            <a:off x="6842290" y="4711700"/>
            <a:ext cx="1336480" cy="55399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500" dirty="0" smtClean="0"/>
              <a:t>no </a:t>
            </a:r>
            <a:r>
              <a:rPr lang="en-US" sz="1500" dirty="0" err="1" smtClean="0"/>
              <a:t>quadrupole</a:t>
            </a:r>
            <a:r>
              <a:rPr lang="en-US" sz="1500" dirty="0" smtClean="0"/>
              <a:t> </a:t>
            </a:r>
          </a:p>
          <a:p>
            <a:pPr algn="ctr"/>
            <a:r>
              <a:rPr lang="en-US" sz="1500" dirty="0" smtClean="0"/>
              <a:t>oscillations</a:t>
            </a:r>
            <a:endParaRPr lang="en-US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3980076" y="4762500"/>
            <a:ext cx="1090488" cy="55399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500" dirty="0" err="1" smtClean="0"/>
              <a:t>quadrupole</a:t>
            </a:r>
            <a:r>
              <a:rPr lang="en-US" sz="1500" dirty="0" smtClean="0"/>
              <a:t> </a:t>
            </a:r>
          </a:p>
          <a:p>
            <a:pPr algn="ctr"/>
            <a:r>
              <a:rPr lang="en-US" sz="1500" dirty="0" smtClean="0"/>
              <a:t>oscillations</a:t>
            </a:r>
            <a:endParaRPr lang="en-US" sz="1500" dirty="0"/>
          </a:p>
        </p:txBody>
      </p:sp>
      <p:sp>
        <p:nvSpPr>
          <p:cNvPr id="17" name="TextBox 16"/>
          <p:cNvSpPr txBox="1"/>
          <p:nvPr/>
        </p:nvSpPr>
        <p:spPr>
          <a:xfrm>
            <a:off x="4013864" y="1292135"/>
            <a:ext cx="1056700" cy="55399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500" dirty="0" smtClean="0"/>
              <a:t>big dipole </a:t>
            </a:r>
          </a:p>
          <a:p>
            <a:pPr algn="ctr"/>
            <a:r>
              <a:rPr lang="en-US" sz="1500" dirty="0" smtClean="0"/>
              <a:t>oscillations</a:t>
            </a:r>
            <a:endParaRPr lang="en-US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and future studies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Next step: Injection into LHC during MD</a:t>
            </a:r>
          </a:p>
          <a:p>
            <a:pPr lvl="1"/>
            <a:r>
              <a:rPr lang="en-US" dirty="0" err="1" smtClean="0"/>
              <a:t>Rematching</a:t>
            </a:r>
            <a:r>
              <a:rPr lang="en-US" dirty="0" smtClean="0"/>
              <a:t> the transfer-lines</a:t>
            </a:r>
            <a:r>
              <a:rPr lang="en-US" dirty="0" smtClean="0"/>
              <a:t> TI8 </a:t>
            </a:r>
            <a:r>
              <a:rPr lang="en-US" dirty="0" smtClean="0"/>
              <a:t>and</a:t>
            </a:r>
            <a:r>
              <a:rPr lang="en-US" dirty="0" smtClean="0"/>
              <a:t> TI2 </a:t>
            </a:r>
            <a:r>
              <a:rPr lang="en-US" dirty="0" smtClean="0"/>
              <a:t>to the new optics in the SPS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presently ongoing</a:t>
            </a:r>
            <a:endParaRPr lang="en-US" dirty="0" smtClean="0"/>
          </a:p>
          <a:p>
            <a:pPr lvl="1"/>
            <a:r>
              <a:rPr lang="en-US" dirty="0" smtClean="0"/>
              <a:t>Study stability of beams with smaller longitudinal emittance in the LHC and acceptable losses due to longer bunches 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Optimization left to be done</a:t>
            </a:r>
          </a:p>
          <a:p>
            <a:pPr lvl="1"/>
            <a:r>
              <a:rPr lang="en-US" dirty="0" smtClean="0">
                <a:sym typeface="Wingdings"/>
              </a:rPr>
              <a:t>RF </a:t>
            </a:r>
            <a:r>
              <a:rPr lang="en-US" dirty="0" smtClean="0">
                <a:sym typeface="Wingdings"/>
              </a:rPr>
              <a:t>settings</a:t>
            </a:r>
          </a:p>
          <a:p>
            <a:pPr lvl="1"/>
            <a:r>
              <a:rPr lang="en-US" dirty="0" smtClean="0">
                <a:sym typeface="Wingdings"/>
              </a:rPr>
              <a:t>Injection into Q20 optics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rematched</a:t>
            </a:r>
            <a:r>
              <a:rPr lang="en-US" dirty="0" smtClean="0">
                <a:sym typeface="Wingdings"/>
              </a:rPr>
              <a:t> optics of TT10 (and TT2) not employed yet</a:t>
            </a:r>
            <a:endParaRPr lang="en-US" dirty="0" smtClean="0"/>
          </a:p>
          <a:p>
            <a:r>
              <a:rPr lang="en-US" dirty="0" smtClean="0"/>
              <a:t>Future studies: split tunes</a:t>
            </a:r>
          </a:p>
          <a:p>
            <a:pPr lvl="1"/>
            <a:r>
              <a:rPr lang="en-US" dirty="0" smtClean="0"/>
              <a:t>Integer tune 20 in horizontal plane for lower transition energy </a:t>
            </a:r>
          </a:p>
          <a:p>
            <a:pPr lvl="1"/>
            <a:r>
              <a:rPr lang="en-US" dirty="0" smtClean="0"/>
              <a:t>Keeping the tune in the vertical plane close to 26 for smaller vertical beta function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further increase threshold for vertical instabilities such as TMCI (</a:t>
            </a:r>
            <a:r>
              <a:rPr lang="en-US" dirty="0" err="1" smtClean="0"/>
              <a:t>N</a:t>
            </a:r>
            <a:r>
              <a:rPr lang="en-US" baseline="-25000" dirty="0" err="1" smtClean="0"/>
              <a:t>th</a:t>
            </a:r>
            <a:r>
              <a:rPr lang="en-US" dirty="0" err="1" smtClean="0"/>
              <a:t>~ηε</a:t>
            </a:r>
            <a:r>
              <a:rPr lang="en-US" baseline="-25000" dirty="0" err="1" smtClean="0"/>
              <a:t>L</a:t>
            </a:r>
            <a:r>
              <a:rPr lang="en-US" dirty="0" err="1" smtClean="0"/>
              <a:t>/</a:t>
            </a:r>
            <a:r>
              <a:rPr lang="en-US" dirty="0" err="1" smtClean="0">
                <a:solidFill>
                  <a:srgbClr val="FF0000"/>
                </a:solidFill>
              </a:rPr>
              <a:t>β</a:t>
            </a:r>
            <a:r>
              <a:rPr lang="en-US" baseline="-25000" dirty="0" err="1" smtClean="0">
                <a:solidFill>
                  <a:srgbClr val="FF0000"/>
                </a:solidFill>
              </a:rPr>
              <a:t>y</a:t>
            </a:r>
            <a:r>
              <a:rPr lang="en-US" dirty="0" smtClean="0">
                <a:sym typeface="Wingdings"/>
              </a:rPr>
              <a:t>), </a:t>
            </a:r>
            <a:r>
              <a:rPr lang="en-US" dirty="0" err="1" smtClean="0">
                <a:sym typeface="Wingdings"/>
              </a:rPr>
              <a:t>e</a:t>
            </a:r>
            <a:r>
              <a:rPr lang="en-US" dirty="0" smtClean="0">
                <a:sym typeface="Wingdings"/>
              </a:rPr>
              <a:t>-cloud, …</a:t>
            </a:r>
          </a:p>
          <a:p>
            <a:pPr lvl="1"/>
            <a:r>
              <a:rPr lang="en-US" dirty="0" smtClean="0">
                <a:sym typeface="Wingdings"/>
              </a:rPr>
              <a:t>Feasibility to be checked (potential conflict with LHC QPS)</a:t>
            </a:r>
            <a:r>
              <a:rPr lang="en-US" dirty="0" smtClean="0"/>
              <a:t> …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Changing optics to low transition energy as very promising option for high intensity LHC beams in the SPS</a:t>
            </a:r>
          </a:p>
          <a:p>
            <a:pPr lvl="1"/>
            <a:r>
              <a:rPr lang="en-US" dirty="0" smtClean="0"/>
              <a:t>Q20 optics without installation of new hardware</a:t>
            </a:r>
          </a:p>
          <a:p>
            <a:pPr lvl="1"/>
            <a:r>
              <a:rPr lang="en-US" dirty="0" smtClean="0"/>
              <a:t>Lower transition energy requires higher RF voltage – potential limitation for beam transfer to LHC (foreseen RF-upgrade should help)</a:t>
            </a:r>
          </a:p>
          <a:p>
            <a:r>
              <a:rPr lang="en-US" dirty="0" smtClean="0"/>
              <a:t>Single bunch studies</a:t>
            </a:r>
          </a:p>
          <a:p>
            <a:pPr lvl="1"/>
            <a:r>
              <a:rPr lang="en-US" dirty="0" smtClean="0"/>
              <a:t>Huge increase of TMCI threshold at injection due to (almost) 3-fold increase of slip factor </a:t>
            </a:r>
            <a:r>
              <a:rPr lang="en-US" dirty="0" smtClean="0">
                <a:sym typeface="Wingdings"/>
              </a:rPr>
              <a:t>TMCI threshold above </a:t>
            </a:r>
            <a:r>
              <a:rPr lang="en-US" dirty="0" smtClean="0"/>
              <a:t>3.5x10</a:t>
            </a:r>
            <a:r>
              <a:rPr lang="en-US" baseline="30000" dirty="0" smtClean="0"/>
              <a:t>11</a:t>
            </a:r>
            <a:r>
              <a:rPr lang="en-US" dirty="0" smtClean="0"/>
              <a:t>p/b</a:t>
            </a:r>
          </a:p>
          <a:p>
            <a:pPr lvl="1"/>
            <a:r>
              <a:rPr lang="en-US" dirty="0" smtClean="0"/>
              <a:t>Single bunches with intensity up to 3x10</a:t>
            </a:r>
            <a:r>
              <a:rPr lang="en-US" baseline="30000" dirty="0" smtClean="0"/>
              <a:t>11</a:t>
            </a:r>
            <a:r>
              <a:rPr lang="en-US" dirty="0" smtClean="0"/>
              <a:t>p/b at flat top with </a:t>
            </a:r>
            <a:r>
              <a:rPr lang="en-US" dirty="0" err="1" smtClean="0"/>
              <a:t>emittances</a:t>
            </a:r>
            <a:r>
              <a:rPr lang="en-US" dirty="0" smtClean="0"/>
              <a:t> smaller than 2.5μm </a:t>
            </a:r>
          </a:p>
          <a:p>
            <a:r>
              <a:rPr lang="en-US" dirty="0" smtClean="0"/>
              <a:t>Comparison of longitudinal characteristics of 50ns beam (1.5x10</a:t>
            </a:r>
            <a:r>
              <a:rPr lang="en-US" baseline="30000" dirty="0" smtClean="0"/>
              <a:t>11</a:t>
            </a:r>
            <a:r>
              <a:rPr lang="en-US" dirty="0" smtClean="0"/>
              <a:t>p/b)</a:t>
            </a:r>
          </a:p>
          <a:p>
            <a:pPr lvl="1"/>
            <a:r>
              <a:rPr lang="en-US" dirty="0" smtClean="0"/>
              <a:t>Nominal optics requires longitudinal emittance blowup in addition to 800MHz Landau cavity</a:t>
            </a:r>
          </a:p>
          <a:p>
            <a:pPr lvl="1"/>
            <a:r>
              <a:rPr lang="en-US" dirty="0" smtClean="0"/>
              <a:t>Beam stable with 800MHz Landau cavity with Q20 optics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no </a:t>
            </a:r>
            <a:r>
              <a:rPr lang="en-US" dirty="0" smtClean="0"/>
              <a:t>emittance blow-up needed for this intensity</a:t>
            </a:r>
          </a:p>
          <a:p>
            <a:pPr lvl="1"/>
            <a:r>
              <a:rPr lang="en-US" dirty="0" smtClean="0"/>
              <a:t>Longitudinal beam characteristics in Q20 optics compatible with LHC bucket</a:t>
            </a:r>
          </a:p>
          <a:p>
            <a:r>
              <a:rPr lang="en-US" dirty="0" smtClean="0"/>
              <a:t>Major next step: injection into LHC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203200" y="4889500"/>
            <a:ext cx="8763034" cy="1111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0000" marR="0" lvl="0" indent="-187200" algn="ctr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Thank you for your attention!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Introduction – why changing transition energy of SPS</a:t>
            </a:r>
          </a:p>
          <a:p>
            <a:r>
              <a:rPr lang="en-US" dirty="0" smtClean="0"/>
              <a:t>Optics comparison</a:t>
            </a:r>
          </a:p>
          <a:p>
            <a:r>
              <a:rPr lang="en-US" dirty="0" smtClean="0"/>
              <a:t>Implications of using low transition energy optics</a:t>
            </a:r>
          </a:p>
          <a:p>
            <a:r>
              <a:rPr lang="en-US" dirty="0" smtClean="0"/>
              <a:t>Single bunch studies</a:t>
            </a:r>
          </a:p>
          <a:p>
            <a:r>
              <a:rPr lang="en-US" dirty="0" smtClean="0"/>
              <a:t>Longitudinal beam characteristics</a:t>
            </a:r>
          </a:p>
          <a:p>
            <a:r>
              <a:rPr lang="en-US" dirty="0" smtClean="0"/>
              <a:t>Future studies and next steps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4943498" y="2967880"/>
            <a:ext cx="3931178" cy="3204319"/>
            <a:chOff x="5308599" y="1131751"/>
            <a:chExt cx="3782401" cy="3083048"/>
          </a:xfrm>
        </p:grpSpPr>
        <p:pic>
          <p:nvPicPr>
            <p:cNvPr id="5" name="Picture 4" descr="SlippageFactorVsGammaT.eps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2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8"/>
                <a:stretch>
                  <a:fillRect/>
                </a:stretch>
              </p:blipFill>
            </mc:Fallback>
          </mc:AlternateContent>
          <p:spPr>
            <a:xfrm>
              <a:off x="5308599" y="1296591"/>
              <a:ext cx="3782401" cy="291820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5814504" y="1131751"/>
              <a:ext cx="3178775" cy="325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Slip factor relative to nominal optics</a:t>
              </a:r>
              <a:endParaRPr lang="en-US" sz="16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549899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Intensity limitations for LHC proton beams in the SPS due to:</a:t>
            </a:r>
          </a:p>
          <a:p>
            <a:pPr lvl="1"/>
            <a:r>
              <a:rPr lang="en-US" dirty="0" smtClean="0"/>
              <a:t>Transverse mode coupling instability (</a:t>
            </a:r>
            <a:r>
              <a:rPr lang="en-US" dirty="0" smtClean="0">
                <a:solidFill>
                  <a:srgbClr val="FF0000"/>
                </a:solidFill>
              </a:rPr>
              <a:t>TMCI</a:t>
            </a:r>
            <a:r>
              <a:rPr lang="en-US" dirty="0" smtClean="0"/>
              <a:t>) at injection - single bunch instability in vertical plane for intensities above </a:t>
            </a:r>
            <a:r>
              <a:rPr lang="en-US" dirty="0" smtClean="0">
                <a:solidFill>
                  <a:srgbClr val="FF0000"/>
                </a:solidFill>
              </a:rPr>
              <a:t>threshold of 1.6x10</a:t>
            </a:r>
            <a:r>
              <a:rPr lang="en-US" baseline="30000" dirty="0" smtClean="0">
                <a:solidFill>
                  <a:srgbClr val="FF0000"/>
                </a:solidFill>
              </a:rPr>
              <a:t>11</a:t>
            </a:r>
            <a:r>
              <a:rPr lang="en-US" dirty="0" smtClean="0">
                <a:solidFill>
                  <a:srgbClr val="FF0000"/>
                </a:solidFill>
              </a:rPr>
              <a:t>p/b </a:t>
            </a:r>
            <a:r>
              <a:rPr lang="en-US" dirty="0" smtClean="0"/>
              <a:t>(ε</a:t>
            </a:r>
            <a:r>
              <a:rPr lang="en-US" baseline="-25000" dirty="0" smtClean="0"/>
              <a:t>L</a:t>
            </a:r>
            <a:r>
              <a:rPr lang="en-US" dirty="0" smtClean="0"/>
              <a:t>=0.35eVs, </a:t>
            </a:r>
            <a:r>
              <a:rPr lang="en-US" dirty="0" err="1" smtClean="0"/>
              <a:t>τ</a:t>
            </a:r>
            <a:r>
              <a:rPr lang="en-US" dirty="0" smtClean="0"/>
              <a:t>=3.8ns) and low </a:t>
            </a:r>
            <a:r>
              <a:rPr lang="en-US" dirty="0" err="1" smtClean="0"/>
              <a:t>ξ</a:t>
            </a:r>
            <a:r>
              <a:rPr lang="en-US" baseline="-25000" dirty="0" err="1" smtClean="0"/>
              <a:t>y</a:t>
            </a:r>
            <a:r>
              <a:rPr lang="en-US" dirty="0" smtClean="0"/>
              <a:t>: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th</a:t>
            </a:r>
            <a:r>
              <a:rPr lang="en-US" dirty="0" err="1" smtClean="0"/>
              <a:t>~</a:t>
            </a:r>
            <a:r>
              <a:rPr lang="en-US" dirty="0" err="1" smtClean="0">
                <a:solidFill>
                  <a:srgbClr val="FF0000"/>
                </a:solidFill>
              </a:rPr>
              <a:t>η</a:t>
            </a:r>
            <a:r>
              <a:rPr lang="en-US" dirty="0" err="1" smtClean="0"/>
              <a:t>ε</a:t>
            </a:r>
            <a:r>
              <a:rPr lang="en-US" baseline="-25000" dirty="0" err="1" smtClean="0"/>
              <a:t>L</a:t>
            </a:r>
            <a:r>
              <a:rPr lang="en-US" dirty="0" err="1" smtClean="0"/>
              <a:t>/β</a:t>
            </a:r>
            <a:r>
              <a:rPr lang="en-US" baseline="-25000" dirty="0" err="1" smtClean="0"/>
              <a:t>y</a:t>
            </a:r>
            <a:r>
              <a:rPr lang="en-US" dirty="0" smtClean="0"/>
              <a:t> (for matched voltage)</a:t>
            </a:r>
          </a:p>
          <a:p>
            <a:pPr lvl="1"/>
            <a:r>
              <a:rPr lang="en-US" dirty="0" smtClean="0"/>
              <a:t>Loss of Landau damping due to longitudinal reactive impedance: N</a:t>
            </a:r>
            <a:r>
              <a:rPr lang="en-US" baseline="-25000" dirty="0" smtClean="0"/>
              <a:t>th</a:t>
            </a:r>
            <a:r>
              <a:rPr lang="en-US" dirty="0" smtClean="0"/>
              <a:t>~</a:t>
            </a:r>
            <a:r>
              <a:rPr lang="en-US" dirty="0" smtClean="0">
                <a:solidFill>
                  <a:srgbClr val="FF0000"/>
                </a:solidFill>
              </a:rPr>
              <a:t>η</a:t>
            </a:r>
            <a:r>
              <a:rPr lang="en-US" dirty="0" smtClean="0"/>
              <a:t>ε</a:t>
            </a:r>
            <a:r>
              <a:rPr lang="en-US" baseline="-25000" dirty="0" smtClean="0"/>
              <a:t>L</a:t>
            </a:r>
            <a:r>
              <a:rPr lang="en-US" baseline="30000" dirty="0" smtClean="0"/>
              <a:t>2</a:t>
            </a:r>
            <a:r>
              <a:rPr lang="en-US" dirty="0" smtClean="0"/>
              <a:t>τ</a:t>
            </a:r>
          </a:p>
          <a:p>
            <a:pPr lvl="1"/>
            <a:r>
              <a:rPr lang="en-US" dirty="0" smtClean="0"/>
              <a:t>E-cloud effects mainly for 25ns beam (for given longitudinal parameters: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th</a:t>
            </a:r>
            <a:r>
              <a:rPr lang="en-US" dirty="0" err="1" smtClean="0"/>
              <a:t>~</a:t>
            </a:r>
            <a:r>
              <a:rPr lang="en-US" dirty="0" err="1" smtClean="0">
                <a:solidFill>
                  <a:srgbClr val="FF0000"/>
                </a:solidFill>
              </a:rPr>
              <a:t>η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Instability thresholds can be raised by 							  </a:t>
            </a:r>
            <a:r>
              <a:rPr lang="en-US" dirty="0" smtClean="0">
                <a:solidFill>
                  <a:srgbClr val="FF0000"/>
                </a:solidFill>
              </a:rPr>
              <a:t>increasing slip factor </a:t>
            </a:r>
            <a:r>
              <a:rPr lang="en-US" dirty="0" err="1" smtClean="0">
                <a:solidFill>
                  <a:srgbClr val="FF0000"/>
                </a:solidFill>
              </a:rPr>
              <a:t>η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Damping of instabilities due to faster 									   synchrotron motion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Factor of about 3 higher </a:t>
            </a:r>
            <a:r>
              <a:rPr lang="en-US" dirty="0" err="1" smtClean="0">
                <a:solidFill>
                  <a:srgbClr val="FF0000"/>
                </a:solidFill>
              </a:rPr>
              <a:t>η</a:t>
            </a:r>
            <a:r>
              <a:rPr lang="en-US" dirty="0" smtClean="0"/>
              <a:t> can be reached									    at injection energy in the SPS by reducing 								        transition energy </a:t>
            </a:r>
            <a:r>
              <a:rPr lang="en-US" dirty="0" err="1" smtClean="0"/>
              <a:t>γ</a:t>
            </a:r>
            <a:r>
              <a:rPr lang="en-US" baseline="-25000" dirty="0" err="1" smtClean="0"/>
              <a:t>t</a:t>
            </a:r>
            <a:r>
              <a:rPr lang="en-US" dirty="0" smtClean="0"/>
              <a:t> by a few units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Need to reduce the horizontal tune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x</a:t>
            </a:r>
            <a:r>
              <a:rPr lang="en-US" dirty="0" smtClean="0"/>
              <a:t>!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60401" y="5149914"/>
            <a:ext cx="1536700" cy="704626"/>
            <a:chOff x="660401" y="5207225"/>
            <a:chExt cx="1536700" cy="704626"/>
          </a:xfrm>
        </p:grpSpPr>
        <p:sp>
          <p:nvSpPr>
            <p:cNvPr id="9" name="Rounded Rectangle 8"/>
            <p:cNvSpPr/>
            <p:nvPr/>
          </p:nvSpPr>
          <p:spPr>
            <a:xfrm>
              <a:off x="660401" y="5207225"/>
              <a:ext cx="1536700" cy="70462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 descr="latex-image-1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9"/>
                <a:stretch>
                  <a:fillRect/>
                </a:stretch>
              </p:blipFill>
            </mc:Choice>
  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761999" y="5296125"/>
              <a:ext cx="1261451" cy="531475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2743200" y="5149914"/>
            <a:ext cx="1536700" cy="704626"/>
            <a:chOff x="2743200" y="5207225"/>
            <a:chExt cx="1536700" cy="704626"/>
          </a:xfrm>
        </p:grpSpPr>
        <p:sp>
          <p:nvSpPr>
            <p:cNvPr id="10" name="Rounded Rectangle 9"/>
            <p:cNvSpPr/>
            <p:nvPr/>
          </p:nvSpPr>
          <p:spPr>
            <a:xfrm>
              <a:off x="2743200" y="5207225"/>
              <a:ext cx="1536700" cy="70462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 descr="latex-image-1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10"/>
                <a:stretch>
                  <a:fillRect/>
                </a:stretch>
              </p:blipFill>
            </mc:Choice>
  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2917243" y="5443823"/>
              <a:ext cx="1235657" cy="220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optics comparison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4166840"/>
            <a:ext cx="8763034" cy="2691159"/>
          </a:xfrm>
        </p:spPr>
        <p:txBody>
          <a:bodyPr>
            <a:normAutofit/>
          </a:bodyPr>
          <a:lstStyle/>
          <a:p>
            <a:r>
              <a:rPr lang="en-US" dirty="0" smtClean="0"/>
              <a:t>Low </a:t>
            </a:r>
            <a:r>
              <a:rPr lang="en-US" dirty="0" err="1" smtClean="0"/>
              <a:t>γ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optics by reducing (integer) tunes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  <a:sym typeface="Wingdings"/>
              </a:rPr>
              <a:t>η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increased by factor 2.85 at injection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and 1.6 at top energy</a:t>
            </a:r>
            <a:r>
              <a:rPr lang="en-US" dirty="0" smtClean="0">
                <a:sym typeface="Wingdings"/>
              </a:rPr>
              <a:t> by changing </a:t>
            </a:r>
            <a:r>
              <a:rPr lang="en-US" dirty="0" err="1" smtClean="0"/>
              <a:t>γ</a:t>
            </a:r>
            <a:r>
              <a:rPr lang="en-US" baseline="-25000" dirty="0" err="1" smtClean="0"/>
              <a:t>t</a:t>
            </a:r>
            <a:r>
              <a:rPr lang="en-US" dirty="0" smtClean="0"/>
              <a:t> from 22.8 (</a:t>
            </a:r>
            <a:r>
              <a:rPr lang="en-US" dirty="0" smtClean="0">
                <a:sym typeface="Wingdings"/>
              </a:rPr>
              <a:t>Q</a:t>
            </a:r>
            <a:r>
              <a:rPr lang="en-US" baseline="-25000" dirty="0" smtClean="0">
                <a:sym typeface="Wingdings"/>
              </a:rPr>
              <a:t>x</a:t>
            </a:r>
            <a:r>
              <a:rPr lang="en-US" dirty="0" smtClean="0">
                <a:sym typeface="Wingdings"/>
              </a:rPr>
              <a:t>~26, nominal optics “Q26 optics”) to </a:t>
            </a:r>
            <a:r>
              <a:rPr lang="en-US" dirty="0" smtClean="0"/>
              <a:t>18 (</a:t>
            </a:r>
            <a:r>
              <a:rPr lang="en-US" dirty="0" smtClean="0">
                <a:sym typeface="Wingdings"/>
              </a:rPr>
              <a:t>Q</a:t>
            </a:r>
            <a:r>
              <a:rPr lang="en-US" baseline="-25000" dirty="0" smtClean="0">
                <a:sym typeface="Wingdings"/>
              </a:rPr>
              <a:t>x</a:t>
            </a:r>
            <a:r>
              <a:rPr lang="en-US" dirty="0" smtClean="0">
                <a:sym typeface="Wingdings"/>
              </a:rPr>
              <a:t>~20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“Q20 optics”)</a:t>
            </a:r>
            <a:endParaRPr lang="en-US" dirty="0" smtClean="0"/>
          </a:p>
          <a:p>
            <a:pPr lvl="1"/>
            <a:r>
              <a:rPr lang="en-US" dirty="0" smtClean="0"/>
              <a:t>Significantly increased dispersion in the arcs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lower </a:t>
            </a:r>
            <a:r>
              <a:rPr lang="en-US" dirty="0" err="1" smtClean="0">
                <a:sym typeface="Wingdings"/>
              </a:rPr>
              <a:t>γ</a:t>
            </a:r>
            <a:r>
              <a:rPr lang="en-US" baseline="-25000" dirty="0" err="1" smtClean="0">
                <a:sym typeface="Wingdings"/>
              </a:rPr>
              <a:t>t</a:t>
            </a:r>
            <a:endParaRPr lang="en-US" baseline="-25000" dirty="0" smtClean="0">
              <a:sym typeface="Wingdings"/>
            </a:endParaRPr>
          </a:p>
          <a:p>
            <a:pPr lvl="1"/>
            <a:r>
              <a:rPr lang="en-US" dirty="0" smtClean="0"/>
              <a:t>No increase of maximal </a:t>
            </a:r>
            <a:r>
              <a:rPr lang="en-US" dirty="0" err="1" smtClean="0"/>
              <a:t>β</a:t>
            </a:r>
            <a:r>
              <a:rPr lang="en-US" dirty="0" smtClean="0"/>
              <a:t>-function values; minima increased from 20m to 30m</a:t>
            </a:r>
          </a:p>
          <a:p>
            <a:r>
              <a:rPr lang="en-US" dirty="0" smtClean="0">
                <a:sym typeface="Wingdings"/>
              </a:rPr>
              <a:t>Dispersion in long straight sections similar to nominal optics</a:t>
            </a:r>
          </a:p>
          <a:p>
            <a:pPr lvl="1"/>
            <a:r>
              <a:rPr lang="en-US" dirty="0" smtClean="0">
                <a:sym typeface="Wingdings"/>
              </a:rPr>
              <a:t>By choosing p</a:t>
            </a:r>
            <a:r>
              <a:rPr lang="en-US" dirty="0" smtClean="0"/>
              <a:t>hase advance of μ~3x2π per arc (instead of μ~4x2π )</a:t>
            </a:r>
          </a:p>
          <a:p>
            <a:endParaRPr lang="en-US" baseline="-25000" dirty="0" smtClean="0"/>
          </a:p>
        </p:txBody>
      </p:sp>
      <p:pic>
        <p:nvPicPr>
          <p:cNvPr id="7" name="Picture 6" descr="Q26-Optics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03200" y="1022292"/>
            <a:ext cx="4161811" cy="3130648"/>
          </a:xfrm>
          <a:prstGeom prst="rect">
            <a:avLst/>
          </a:prstGeom>
        </p:spPr>
      </p:pic>
      <p:pic>
        <p:nvPicPr>
          <p:cNvPr id="8" name="Picture 7" descr="Q20-Optics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740922" y="1022292"/>
            <a:ext cx="4161811" cy="3130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of using Q20 optics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17600"/>
            <a:ext cx="8763034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Available RF voltage and beam transfer to LHC</a:t>
            </a:r>
          </a:p>
          <a:p>
            <a:pPr lvl="1"/>
            <a:r>
              <a:rPr lang="en-US" dirty="0" smtClean="0"/>
              <a:t>Higher RF-voltage in Q20 needed (V~η) for same bucket area 					  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better for beam loading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/>
              </a:rPr>
              <a:t>RF-voltage limited to 7.5MV (already used in Q26 at flat top)						                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bunch length at extraction?</a:t>
            </a:r>
            <a:r>
              <a:rPr lang="en-US" dirty="0" smtClean="0">
                <a:sym typeface="Wingdings"/>
              </a:rPr>
              <a:t> </a:t>
            </a:r>
          </a:p>
          <a:p>
            <a:pPr lvl="1"/>
            <a:r>
              <a:rPr lang="en-US" dirty="0" smtClean="0">
                <a:sym typeface="Wingdings"/>
              </a:rPr>
              <a:t>For given longitudinal emittance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longer bunches at extraction 				        (due to limited RF voltage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RF upgrade should help)</a:t>
            </a:r>
          </a:p>
          <a:p>
            <a:pPr lvl="1"/>
            <a:r>
              <a:rPr lang="en-US" dirty="0" smtClean="0">
                <a:sym typeface="Wingdings"/>
              </a:rPr>
              <a:t>For given bunch length at extraction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smaller longitudinal 				        emittance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but similar longitudinal stability in SPS </a:t>
            </a:r>
            <a:r>
              <a:rPr lang="en-US" dirty="0" smtClean="0">
                <a:sym typeface="Wingdings"/>
              </a:rPr>
              <a:t>since 						   N</a:t>
            </a:r>
            <a:r>
              <a:rPr lang="en-US" baseline="-25000" dirty="0" smtClean="0">
                <a:sym typeface="Wingdings"/>
              </a:rPr>
              <a:t>th</a:t>
            </a:r>
            <a:r>
              <a:rPr lang="en-US" dirty="0" smtClean="0">
                <a:sym typeface="Wingdings"/>
              </a:rPr>
              <a:t>~ε</a:t>
            </a:r>
            <a:r>
              <a:rPr lang="en-US" baseline="30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ητ (however potentially unstable in LHC, to be seen)</a:t>
            </a:r>
          </a:p>
          <a:p>
            <a:pPr lvl="1"/>
            <a:r>
              <a:rPr lang="en-US" dirty="0" smtClean="0">
                <a:sym typeface="Wingdings"/>
              </a:rPr>
              <a:t>Also higher voltage of 800MHz Landau cavity needed!</a:t>
            </a:r>
          </a:p>
          <a:p>
            <a:r>
              <a:rPr lang="en-US" dirty="0" smtClean="0">
                <a:sym typeface="Wingdings"/>
              </a:rPr>
              <a:t>Injection dogleg and beam dump</a:t>
            </a:r>
          </a:p>
          <a:p>
            <a:pPr lvl="1"/>
            <a:r>
              <a:rPr lang="en-US" dirty="0" smtClean="0">
                <a:sym typeface="Wingdings"/>
              </a:rPr>
              <a:t>Quads in injection region (LSS1) are misaligned to gain aperture for beam dump</a:t>
            </a:r>
          </a:p>
          <a:p>
            <a:pPr lvl="1"/>
            <a:r>
              <a:rPr lang="en-US" dirty="0" smtClean="0">
                <a:sym typeface="Wingdings"/>
              </a:rPr>
              <a:t>This creates non-closed orbit bump in Q20 optics which presently cannot be corrected at high energy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realign </a:t>
            </a:r>
            <a:r>
              <a:rPr lang="en-US" dirty="0" err="1" smtClean="0">
                <a:sym typeface="Wingdings"/>
              </a:rPr>
              <a:t>quadrupoles</a:t>
            </a:r>
            <a:r>
              <a:rPr lang="en-US" dirty="0" smtClean="0">
                <a:sym typeface="Wingdings"/>
              </a:rPr>
              <a:t> or install high energy orbit correctors</a:t>
            </a:r>
          </a:p>
          <a:p>
            <a:pPr lvl="1"/>
            <a:r>
              <a:rPr lang="en-US" dirty="0" smtClean="0">
                <a:sym typeface="Wingdings"/>
              </a:rPr>
              <a:t>Potential complication for extraction if not corrected (dispersion beating)</a:t>
            </a:r>
          </a:p>
          <a:p>
            <a:pPr lvl="1"/>
            <a:r>
              <a:rPr lang="en-US" dirty="0" smtClean="0">
                <a:sym typeface="Wingdings"/>
              </a:rPr>
              <a:t>Trajectory for high energy beam dump going off-center through main </a:t>
            </a:r>
            <a:r>
              <a:rPr lang="en-US" dirty="0" err="1" smtClean="0">
                <a:sym typeface="Wingdings"/>
              </a:rPr>
              <a:t>quadrupole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less kick downwards in Q20 optics (smaller </a:t>
            </a:r>
            <a:r>
              <a:rPr lang="en-US" dirty="0" err="1" smtClean="0">
                <a:sym typeface="Wingdings"/>
              </a:rPr>
              <a:t>quadrupole</a:t>
            </a:r>
            <a:r>
              <a:rPr lang="en-US" dirty="0" smtClean="0">
                <a:sym typeface="Wingdings"/>
              </a:rPr>
              <a:t> gradient) – but still within foreseen region!</a:t>
            </a:r>
          </a:p>
          <a:p>
            <a:pPr lvl="1"/>
            <a:endParaRPr lang="en-US" dirty="0" smtClean="0">
              <a:sym typeface="Wingdings"/>
            </a:endParaRPr>
          </a:p>
          <a:p>
            <a:pPr lvl="1"/>
            <a:endParaRPr lang="en-US" dirty="0" smtClean="0">
              <a:sym typeface="Wingdings"/>
            </a:endParaRPr>
          </a:p>
          <a:p>
            <a:pPr lvl="1"/>
            <a:endParaRPr lang="en-US" dirty="0" smtClean="0">
              <a:sym typeface="Wingding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296958" y="1333501"/>
            <a:ext cx="3213100" cy="2968412"/>
            <a:chOff x="6068358" y="1130300"/>
            <a:chExt cx="3213100" cy="2968412"/>
          </a:xfrm>
        </p:grpSpPr>
        <p:grpSp>
          <p:nvGrpSpPr>
            <p:cNvPr id="6" name="Group 5"/>
            <p:cNvGrpSpPr/>
            <p:nvPr/>
          </p:nvGrpSpPr>
          <p:grpSpPr>
            <a:xfrm>
              <a:off x="6068358" y="1270001"/>
              <a:ext cx="3213100" cy="2828711"/>
              <a:chOff x="6195358" y="1143001"/>
              <a:chExt cx="3213100" cy="2828711"/>
            </a:xfrm>
          </p:grpSpPr>
          <p:pic>
            <p:nvPicPr>
              <p:cNvPr id="4" name="Picture 3" descr="ES-ch11.pdf"/>
              <p:cNvPicPr>
                <a:picLocks noChangeAspect="1"/>
              </p:cNvPicPr>
              <p:nvPr/>
            </p:nvPicPr>
            <mc:AlternateContent xmlns:ma="http://schemas.microsoft.com/office/mac/drawingml/2008/main">
              <mc:Choice Requires="ma">
                <p:blipFill>
                  <a:blip r:embed="rId2"/>
                  <a:srcRect l="50053" t="13212" r="7231" b="60214"/>
                  <a:stretch>
                    <a:fillRect/>
                  </a:stretch>
                </p:blipFill>
              </mc:Choice>
  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  <p:blipFill>
                  <a:blip r:embed="rId3"/>
                  <a:srcRect l="50053" t="13212" r="7231" b="60214"/>
                  <a:stretch>
                    <a:fillRect/>
                  </a:stretch>
                </p:blipFill>
              </mc:Fallback>
            </mc:AlternateContent>
            <p:spPr>
              <a:xfrm>
                <a:off x="6195358" y="1143001"/>
                <a:ext cx="3213100" cy="2828711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6642099" y="3263901"/>
                <a:ext cx="2171701" cy="307777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Courtesy E. </a:t>
                </a:r>
                <a:r>
                  <a:rPr lang="en-US" sz="1400" dirty="0" err="1" smtClean="0"/>
                  <a:t>Shaposhnikova</a:t>
                </a:r>
                <a:endParaRPr lang="en-US" sz="1400" dirty="0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6367698" y="1130300"/>
              <a:ext cx="25447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Calculated voltage programs</a:t>
              </a:r>
              <a:endParaRPr 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TMCI threshold in nominal optics compared to Q20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4095009"/>
            <a:ext cx="4394200" cy="2267691"/>
          </a:xfrm>
        </p:spPr>
        <p:txBody>
          <a:bodyPr>
            <a:normAutofit/>
          </a:bodyPr>
          <a:lstStyle/>
          <a:p>
            <a:r>
              <a:rPr lang="en-US" dirty="0" smtClean="0"/>
              <a:t>Nominal optics Q26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Sharp losses </a:t>
            </a:r>
            <a:r>
              <a:rPr lang="en-US" dirty="0" smtClean="0"/>
              <a:t>after ~70 turns for low vertical chromaticity and injected intensity higher than </a:t>
            </a:r>
            <a:r>
              <a:rPr lang="en-US" dirty="0" smtClean="0">
                <a:solidFill>
                  <a:srgbClr val="FF0000"/>
                </a:solidFill>
              </a:rPr>
              <a:t>1.6x10</a:t>
            </a:r>
            <a:r>
              <a:rPr lang="en-US" baseline="30000" dirty="0" smtClean="0">
                <a:solidFill>
                  <a:srgbClr val="FF0000"/>
                </a:solidFill>
              </a:rPr>
              <a:t>11</a:t>
            </a:r>
            <a:r>
              <a:rPr lang="en-US" dirty="0" smtClean="0">
                <a:solidFill>
                  <a:srgbClr val="FF0000"/>
                </a:solidFill>
              </a:rPr>
              <a:t>p/b</a:t>
            </a:r>
          </a:p>
          <a:p>
            <a:pPr lvl="1"/>
            <a:r>
              <a:rPr lang="en-US" dirty="0" smtClean="0"/>
              <a:t>Clearly observed threshold for TMCI</a:t>
            </a:r>
            <a:endParaRPr lang="en-US" baseline="30000" dirty="0" smtClean="0"/>
          </a:p>
          <a:p>
            <a:pPr lvl="1"/>
            <a:r>
              <a:rPr lang="en-US" dirty="0" smtClean="0"/>
              <a:t>Higher intensity requires larger vertical chromaticity</a:t>
            </a:r>
            <a:endParaRPr lang="en-US" dirty="0"/>
          </a:p>
        </p:txBody>
      </p:sp>
      <p:pic>
        <p:nvPicPr>
          <p:cNvPr id="4" name="Picture 3" descr="untitled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4914900" y="1143001"/>
            <a:ext cx="3924331" cy="2952008"/>
          </a:xfrm>
          <a:prstGeom prst="rect">
            <a:avLst/>
          </a:prstGeom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4572032" y="4095009"/>
            <a:ext cx="4495768" cy="27629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1872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200"/>
              </a:spcAft>
              <a:buClr>
                <a:srgbClr val="0055A0"/>
              </a:buClr>
              <a:buSzTx/>
              <a:buFont typeface="Arial"/>
              <a:buChar char="•"/>
              <a:tabLst/>
              <a:defRPr/>
            </a:pP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Q20 optics</a:t>
            </a:r>
          </a:p>
          <a:p>
            <a:pPr marL="381600" lvl="1" indent="-194400">
              <a:spcAft>
                <a:spcPts val="200"/>
              </a:spcAft>
              <a:buSzPct val="70000"/>
              <a:buFont typeface="Wingdings" charset="2"/>
              <a:buChar char="§"/>
            </a:pPr>
            <a:r>
              <a:rPr lang="en-US" sz="1600" dirty="0" smtClean="0">
                <a:latin typeface="Arial"/>
                <a:cs typeface="Arial"/>
              </a:rPr>
              <a:t>Numerical simulation predict threshold at 3.2x10</a:t>
            </a:r>
            <a:r>
              <a:rPr lang="en-US" sz="1600" baseline="30000" dirty="0" smtClean="0">
                <a:latin typeface="Arial"/>
                <a:cs typeface="Arial"/>
              </a:rPr>
              <a:t>11</a:t>
            </a:r>
            <a:r>
              <a:rPr lang="en-US" sz="1600" dirty="0" smtClean="0">
                <a:latin typeface="Arial"/>
                <a:cs typeface="Arial"/>
              </a:rPr>
              <a:t>p/b (</a:t>
            </a:r>
            <a:r>
              <a:rPr lang="en-US" sz="1600" dirty="0" err="1" smtClean="0"/>
              <a:t>N</a:t>
            </a:r>
            <a:r>
              <a:rPr lang="en-US" sz="1600" baseline="-25000" dirty="0" err="1" smtClean="0"/>
              <a:t>th</a:t>
            </a:r>
            <a:r>
              <a:rPr lang="en-US" sz="1600" dirty="0" err="1" smtClean="0"/>
              <a:t>~</a:t>
            </a:r>
            <a:r>
              <a:rPr lang="en-US" sz="1600" dirty="0" err="1" smtClean="0">
                <a:solidFill>
                  <a:srgbClr val="FF0000"/>
                </a:solidFill>
              </a:rPr>
              <a:t>η</a:t>
            </a:r>
            <a:r>
              <a:rPr lang="en-US" sz="1600" dirty="0" err="1" smtClean="0"/>
              <a:t>/β</a:t>
            </a:r>
            <a:r>
              <a:rPr lang="en-US" sz="1600" baseline="-25000" dirty="0" err="1" smtClean="0"/>
              <a:t>y</a:t>
            </a:r>
            <a:r>
              <a:rPr lang="en-US" sz="1600" dirty="0" smtClean="0">
                <a:latin typeface="Arial"/>
                <a:cs typeface="Arial"/>
              </a:rPr>
              <a:t>)</a:t>
            </a:r>
          </a:p>
          <a:p>
            <a:pPr marL="381600" lvl="1" indent="-194400">
              <a:spcAft>
                <a:spcPts val="200"/>
              </a:spcAft>
              <a:buSzPct val="70000"/>
              <a:buFont typeface="Wingdings" charset="2"/>
              <a:buChar char="§"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observation of TMCI up to 3.5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x10</a:t>
            </a:r>
            <a:r>
              <a:rPr lang="en-US" sz="1600" baseline="30000" dirty="0" smtClean="0">
                <a:solidFill>
                  <a:srgbClr val="FF0000"/>
                </a:solidFill>
                <a:latin typeface="Arial"/>
                <a:cs typeface="Arial"/>
              </a:rPr>
              <a:t>11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p/b </a:t>
            </a:r>
            <a:r>
              <a:rPr lang="en-US" sz="1600" dirty="0" smtClean="0">
                <a:latin typeface="Arial"/>
                <a:cs typeface="Arial"/>
              </a:rPr>
              <a:t>for low vertical chromaticity (ξ</a:t>
            </a:r>
            <a:r>
              <a:rPr lang="en-US" sz="1600" baseline="-25000" dirty="0" smtClean="0">
                <a:latin typeface="Arial"/>
                <a:cs typeface="Arial"/>
              </a:rPr>
              <a:t>y</a:t>
            </a:r>
            <a:r>
              <a:rPr lang="en-US" sz="1600" dirty="0" smtClean="0">
                <a:latin typeface="Arial"/>
                <a:cs typeface="Arial"/>
              </a:rPr>
              <a:t>~0.03)</a:t>
            </a:r>
          </a:p>
          <a:p>
            <a:pPr marL="381600" lvl="1" indent="-194400">
              <a:spcAft>
                <a:spcPts val="200"/>
              </a:spcAft>
              <a:buSzPct val="70000"/>
              <a:buFont typeface="Wingdings" charset="2"/>
              <a:buChar char="§"/>
            </a:pPr>
            <a:r>
              <a:rPr lang="en-US" sz="1600" dirty="0" smtClean="0">
                <a:latin typeface="Arial"/>
                <a:cs typeface="Arial"/>
              </a:rPr>
              <a:t>Regime of higher intensity remains to be explored systematically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7" name="Picture 6" descr="SC46274_BCT_PSej_WCM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0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04800" y="1143001"/>
            <a:ext cx="3936968" cy="2961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SextractedEmittanceV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51809" y="1219200"/>
            <a:ext cx="3833804" cy="25824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Q26 nominal SPS optics - single bunches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4203701"/>
            <a:ext cx="8763034" cy="2260600"/>
          </a:xfrm>
        </p:spPr>
        <p:txBody>
          <a:bodyPr>
            <a:normAutofit/>
          </a:bodyPr>
          <a:lstStyle/>
          <a:p>
            <a:r>
              <a:rPr lang="en-US" dirty="0" smtClean="0"/>
              <a:t>Measurements during preparation for LHC high pile up single bunch MD</a:t>
            </a:r>
          </a:p>
          <a:p>
            <a:pPr lvl="1"/>
            <a:r>
              <a:rPr lang="en-US" dirty="0" smtClean="0"/>
              <a:t>ξ</a:t>
            </a:r>
            <a:r>
              <a:rPr lang="en-US" baseline="-25000" dirty="0" smtClean="0"/>
              <a:t>y</a:t>
            </a:r>
            <a:r>
              <a:rPr lang="en-US" dirty="0" smtClean="0"/>
              <a:t>~0.25 as optimal value to reach around 2.5x10</a:t>
            </a:r>
            <a:r>
              <a:rPr lang="en-US" baseline="30000" dirty="0" smtClean="0"/>
              <a:t>11</a:t>
            </a:r>
            <a:r>
              <a:rPr lang="en-US" dirty="0" smtClean="0"/>
              <a:t>p/b with small emittance (total losses around 15%)</a:t>
            </a:r>
          </a:p>
          <a:p>
            <a:pPr lvl="1"/>
            <a:r>
              <a:rPr lang="en-US" dirty="0" smtClean="0"/>
              <a:t>Slightly higher intensity (2.8x10</a:t>
            </a:r>
            <a:r>
              <a:rPr lang="en-US" baseline="30000" dirty="0" smtClean="0"/>
              <a:t>11</a:t>
            </a:r>
            <a:r>
              <a:rPr lang="en-US" dirty="0" smtClean="0"/>
              <a:t>p/b) can be reached with chromaticity of ξ</a:t>
            </a:r>
            <a:r>
              <a:rPr lang="en-US" baseline="-25000" dirty="0" smtClean="0"/>
              <a:t>y</a:t>
            </a:r>
            <a:r>
              <a:rPr lang="en-US" dirty="0" smtClean="0"/>
              <a:t>~0.4 however with emittance blowup (data not shown)</a:t>
            </a:r>
          </a:p>
          <a:p>
            <a:pPr lvl="1"/>
            <a:r>
              <a:rPr lang="en-US" dirty="0" smtClean="0"/>
              <a:t>Smaller chromaticity (ξ</a:t>
            </a:r>
            <a:r>
              <a:rPr lang="en-US" baseline="-25000" dirty="0" smtClean="0"/>
              <a:t>y</a:t>
            </a:r>
            <a:r>
              <a:rPr lang="en-US" dirty="0" smtClean="0"/>
              <a:t>~0.1) leads to significant losses at injection due to TMCI (data not shown)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31263" y="1806545"/>
            <a:ext cx="4350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PS</a:t>
            </a:r>
            <a:endParaRPr lang="en-US" sz="20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006897" y="2628960"/>
            <a:ext cx="721618" cy="1588"/>
          </a:xfrm>
          <a:prstGeom prst="straightConnector1">
            <a:avLst/>
          </a:prstGeom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Q26EmittanceVsIntensity_2011.06.28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698903" y="1132446"/>
            <a:ext cx="3962594" cy="266924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368696" y="1816100"/>
            <a:ext cx="119604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SPS - Q26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Q20 single bunch studies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644900" y="3983428"/>
            <a:ext cx="5473700" cy="2874572"/>
          </a:xfrm>
        </p:spPr>
        <p:txBody>
          <a:bodyPr>
            <a:normAutofit/>
          </a:bodyPr>
          <a:lstStyle/>
          <a:p>
            <a:r>
              <a:rPr lang="en-US" dirty="0" smtClean="0"/>
              <a:t>Single bunch </a:t>
            </a:r>
            <a:r>
              <a:rPr lang="en-US" dirty="0" err="1" smtClean="0"/>
              <a:t>emittances</a:t>
            </a:r>
            <a:r>
              <a:rPr lang="en-US" dirty="0" smtClean="0"/>
              <a:t> vs. intensity</a:t>
            </a:r>
          </a:p>
          <a:p>
            <a:pPr lvl="1"/>
            <a:r>
              <a:rPr lang="en-US" dirty="0" smtClean="0"/>
              <a:t>Injected up to 3.3x10</a:t>
            </a:r>
            <a:r>
              <a:rPr lang="en-US" baseline="30000" dirty="0" smtClean="0"/>
              <a:t>11</a:t>
            </a:r>
            <a:r>
              <a:rPr lang="en-US" dirty="0" smtClean="0"/>
              <a:t>p/b and accelerated to flat top using nominal LHC magnetic cycle (long FB, slow ramp) and </a:t>
            </a:r>
            <a:r>
              <a:rPr lang="en-US" dirty="0" smtClean="0">
                <a:solidFill>
                  <a:srgbClr val="FF0000"/>
                </a:solidFill>
              </a:rPr>
              <a:t>low chromaticity </a:t>
            </a:r>
            <a:r>
              <a:rPr lang="en-US" b="1" dirty="0" smtClean="0">
                <a:solidFill>
                  <a:srgbClr val="FF0000"/>
                </a:solidFill>
              </a:rPr>
              <a:t>(ξ</a:t>
            </a:r>
            <a:r>
              <a:rPr lang="en-US" b="1" baseline="-25000" dirty="0" smtClean="0">
                <a:solidFill>
                  <a:srgbClr val="FF0000"/>
                </a:solidFill>
              </a:rPr>
              <a:t>y</a:t>
            </a:r>
            <a:r>
              <a:rPr lang="en-US" b="1" dirty="0" smtClean="0">
                <a:solidFill>
                  <a:srgbClr val="FF0000"/>
                </a:solidFill>
              </a:rPr>
              <a:t>~0.1)</a:t>
            </a:r>
          </a:p>
          <a:p>
            <a:r>
              <a:rPr lang="en-US" dirty="0" smtClean="0"/>
              <a:t>Linear increase of emittance with intensity</a:t>
            </a:r>
          </a:p>
          <a:p>
            <a:pPr lvl="1"/>
            <a:r>
              <a:rPr lang="en-US" dirty="0" smtClean="0">
                <a:sym typeface="Wingdings"/>
              </a:rPr>
              <a:t>losses at injection and along flat bottom </a:t>
            </a:r>
            <a:r>
              <a:rPr lang="en-US" dirty="0" smtClean="0"/>
              <a:t>increasing for intensity above 2x10</a:t>
            </a:r>
            <a:r>
              <a:rPr lang="en-US" baseline="30000" dirty="0" smtClean="0"/>
              <a:t>11</a:t>
            </a:r>
            <a:r>
              <a:rPr lang="en-US" dirty="0" smtClean="0"/>
              <a:t>p/b </a:t>
            </a:r>
            <a:r>
              <a:rPr lang="en-US" dirty="0" smtClean="0">
                <a:sym typeface="Wingdings"/>
              </a:rPr>
              <a:t>(working point optimization?)</a:t>
            </a:r>
            <a:endParaRPr lang="en-US" dirty="0"/>
          </a:p>
        </p:txBody>
      </p:sp>
      <p:pic>
        <p:nvPicPr>
          <p:cNvPr id="12" name="Picture 11" descr="Q20HorizontalEmittance_vs_Intensity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699000" y="1123892"/>
            <a:ext cx="3975291" cy="2677800"/>
          </a:xfrm>
          <a:prstGeom prst="rect">
            <a:avLst/>
          </a:prstGeom>
        </p:spPr>
      </p:pic>
      <p:pic>
        <p:nvPicPr>
          <p:cNvPr id="7" name="Picture 6" descr="TypicalIntensityAlongCycle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74490" y="4092433"/>
            <a:ext cx="3432310" cy="2581895"/>
          </a:xfrm>
          <a:prstGeom prst="rect">
            <a:avLst/>
          </a:prstGeom>
        </p:spPr>
      </p:pic>
      <p:pic>
        <p:nvPicPr>
          <p:cNvPr id="8" name="Picture 7" descr="Q20VerticalEmittance_vs_Intensity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52398" y="1132446"/>
            <a:ext cx="3962593" cy="26692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68696" y="1816100"/>
            <a:ext cx="119604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SPS - Q20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9396" y="1816100"/>
            <a:ext cx="119604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SPS - Q20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Comparison of high intensity single bunches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398" y="3983428"/>
            <a:ext cx="8966202" cy="2874572"/>
          </a:xfrm>
        </p:spPr>
        <p:txBody>
          <a:bodyPr>
            <a:normAutofit/>
          </a:bodyPr>
          <a:lstStyle/>
          <a:p>
            <a:r>
              <a:rPr lang="en-US" dirty="0" smtClean="0"/>
              <a:t>Comparison Q20 – Q26</a:t>
            </a:r>
          </a:p>
          <a:p>
            <a:pPr lvl="1"/>
            <a:r>
              <a:rPr lang="en-US" dirty="0" smtClean="0"/>
              <a:t>Same fractional tunes in both optics (.13, .18)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Low chromaticity </a:t>
            </a:r>
            <a:r>
              <a:rPr lang="en-US" b="1" dirty="0" smtClean="0">
                <a:solidFill>
                  <a:srgbClr val="FF0000"/>
                </a:solidFill>
              </a:rPr>
              <a:t>(ξ</a:t>
            </a:r>
            <a:r>
              <a:rPr lang="en-US" b="1" baseline="-25000" dirty="0" smtClean="0">
                <a:solidFill>
                  <a:srgbClr val="FF0000"/>
                </a:solidFill>
              </a:rPr>
              <a:t>y</a:t>
            </a:r>
            <a:r>
              <a:rPr lang="en-US" b="1" dirty="0" smtClean="0">
                <a:solidFill>
                  <a:srgbClr val="FF0000"/>
                </a:solidFill>
              </a:rPr>
              <a:t>~0.1) </a:t>
            </a:r>
            <a:r>
              <a:rPr lang="en-US" dirty="0" smtClean="0">
                <a:solidFill>
                  <a:srgbClr val="FF0000"/>
                </a:solidFill>
              </a:rPr>
              <a:t>in Q20 cycle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At least ξ</a:t>
            </a:r>
            <a:r>
              <a:rPr lang="en-US" baseline="-25000" dirty="0" smtClean="0">
                <a:solidFill>
                  <a:srgbClr val="FF0000"/>
                </a:solidFill>
              </a:rPr>
              <a:t>y</a:t>
            </a:r>
            <a:r>
              <a:rPr lang="en-US" dirty="0" smtClean="0">
                <a:solidFill>
                  <a:srgbClr val="FF0000"/>
                </a:solidFill>
              </a:rPr>
              <a:t>~0.25 needed in Q26 to reach 2.5x10</a:t>
            </a:r>
            <a:r>
              <a:rPr lang="en-US" baseline="30000" dirty="0" smtClean="0">
                <a:solidFill>
                  <a:srgbClr val="FF0000"/>
                </a:solidFill>
              </a:rPr>
              <a:t>11</a:t>
            </a:r>
            <a:r>
              <a:rPr lang="en-US" dirty="0" smtClean="0">
                <a:solidFill>
                  <a:srgbClr val="FF0000"/>
                </a:solidFill>
              </a:rPr>
              <a:t>p/b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– </a:t>
            </a:r>
            <a:r>
              <a:rPr lang="en-US" dirty="0" smtClean="0"/>
              <a:t>but still very high losses due to TMC instability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Significantly smaller losses in Q20 (&lt;10% even for 3.3x10</a:t>
            </a:r>
            <a:r>
              <a:rPr lang="en-US" baseline="30000" dirty="0" smtClean="0">
                <a:solidFill>
                  <a:srgbClr val="FF0000"/>
                </a:solidFill>
              </a:rPr>
              <a:t>11</a:t>
            </a:r>
            <a:r>
              <a:rPr lang="en-US" dirty="0" smtClean="0">
                <a:solidFill>
                  <a:srgbClr val="FF0000"/>
                </a:solidFill>
              </a:rPr>
              <a:t>p/b injected)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/>
              <a:t>Linear increase of emittance with intensity in Q20</a:t>
            </a:r>
          </a:p>
        </p:txBody>
      </p:sp>
      <p:pic>
        <p:nvPicPr>
          <p:cNvPr id="11" name="Picture 10" descr="Q20VerticalEmittance_vs_Intensity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52398" y="1132446"/>
            <a:ext cx="3962593" cy="2669246"/>
          </a:xfrm>
          <a:prstGeom prst="rect">
            <a:avLst/>
          </a:prstGeom>
        </p:spPr>
      </p:pic>
      <p:pic>
        <p:nvPicPr>
          <p:cNvPr id="13" name="Picture 12" descr="Q26EmittanceVsIntensity_2011.06.28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4698903" y="1132446"/>
            <a:ext cx="3962594" cy="266924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55996" y="1816100"/>
            <a:ext cx="119604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SPS - Q26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9396" y="1816100"/>
            <a:ext cx="119604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SPS - Q20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10570</TotalTime>
  <Words>1506</Words>
  <Application>Microsoft Macintosh PowerPoint</Application>
  <PresentationFormat>On-screen Show (4:3)</PresentationFormat>
  <Paragraphs>136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LIU_PowerPoint_Template</vt:lpstr>
      <vt:lpstr>SPS Q20 – Low transition energy optics</vt:lpstr>
      <vt:lpstr>Outline</vt:lpstr>
      <vt:lpstr>Introduction</vt:lpstr>
      <vt:lpstr>SPS optics comparison</vt:lpstr>
      <vt:lpstr>Implications of using Q20 optics</vt:lpstr>
      <vt:lpstr>TMCI threshold in nominal optics compared to Q20</vt:lpstr>
      <vt:lpstr>Q26 nominal SPS optics - single bunches</vt:lpstr>
      <vt:lpstr>Q20 single bunch studies</vt:lpstr>
      <vt:lpstr>Comparison of high intensity single bunches</vt:lpstr>
      <vt:lpstr>Longitudinal aspects – 50ns beam</vt:lpstr>
      <vt:lpstr>Longitudinal stability at flat top – 50ns beam</vt:lpstr>
      <vt:lpstr>Next steps and future studies</vt:lpstr>
      <vt:lpstr>Summary</vt:lpstr>
      <vt:lpstr>Slide 14</vt:lpstr>
    </vt:vector>
  </TitlesOfParts>
  <Manager/>
  <Company>CERN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Hannes Bartosik</cp:lastModifiedBy>
  <cp:revision>174</cp:revision>
  <dcterms:created xsi:type="dcterms:W3CDTF">2011-11-25T14:12:50Z</dcterms:created>
  <dcterms:modified xsi:type="dcterms:W3CDTF">2011-11-25T14:48:37Z</dcterms:modified>
  <cp:category/>
</cp:coreProperties>
</file>