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306" r:id="rId3"/>
    <p:sldId id="304" r:id="rId4"/>
    <p:sldId id="305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21" r:id="rId17"/>
    <p:sldId id="318" r:id="rId18"/>
    <p:sldId id="319" r:id="rId19"/>
    <p:sldId id="320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C002B7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8" autoAdjust="0"/>
    <p:restoredTop sz="94618" autoAdjust="0"/>
  </p:normalViewPr>
  <p:slideViewPr>
    <p:cSldViewPr>
      <p:cViewPr varScale="1">
        <p:scale>
          <a:sx n="122" d="100"/>
          <a:sy n="122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17EBB0-0A27-48AB-A275-4FF76259CDB6}" type="datetimeFigureOut">
              <a:rPr lang="en-US"/>
              <a:pPr>
                <a:defRPr/>
              </a:pPr>
              <a:t>11/25/2011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4EFA288-2F15-446C-BC3D-39A91F66F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25/11/2011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A17EF97-875A-4062-AA5C-0B7C64D3B4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l="2245" t="2938" r="3443" b="3053"/>
          <a:stretch>
            <a:fillRect/>
          </a:stretch>
        </p:blipFill>
        <p:spPr bwMode="auto">
          <a:xfrm>
            <a:off x="2771800" y="188640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771775" y="6381750"/>
            <a:ext cx="6477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6995120" cy="114300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DC71B10-B60D-4C0A-9035-79A6FB959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l="2245" t="2938" r="3443" b="3053"/>
          <a:stretch>
            <a:fillRect/>
          </a:stretch>
        </p:blipFill>
        <p:spPr bwMode="auto">
          <a:xfrm>
            <a:off x="0" y="0"/>
            <a:ext cx="1584176" cy="120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771775" y="6381750"/>
            <a:ext cx="6477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0"/>
            <a:ext cx="6995120" cy="114300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67333"/>
            <a:ext cx="41148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DC71B10-B60D-4C0A-9035-79A6FB959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l="2245" t="2938" r="3443" b="3053"/>
          <a:stretch>
            <a:fillRect/>
          </a:stretch>
        </p:blipFill>
        <p:spPr bwMode="auto">
          <a:xfrm>
            <a:off x="0" y="0"/>
            <a:ext cx="1584176" cy="120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3664" y="1567333"/>
            <a:ext cx="41148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xmlns="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3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25/11/2011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5313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4313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94C372-3794-4FE0-92AC-25A1F0D368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fontAlgn="base">
        <a:spcBef>
          <a:spcPct val="20000"/>
        </a:spcBef>
        <a:spcAft>
          <a:spcPct val="0"/>
        </a:spcAft>
        <a:buFont typeface="Arial" charset="0"/>
        <a:buNone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5425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88975" indent="-231775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indico.cern.ch/categoryDisplay.py?categId=3583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cdsweb.cern.ch/record/1378474/files/CERN-ATS-2011-042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924423"/>
            <a:ext cx="7772400" cy="936625"/>
          </a:xfrm>
          <a:noFill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SPS 200 MHz RF Upgrade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2988" y="4652963"/>
            <a:ext cx="7058025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Eric Montesinos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On behalf of LIU-SPS 200 MHz Upgrade team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New 1.7 MW amplifier, </a:t>
            </a:r>
            <a:r>
              <a:rPr lang="en-US" sz="3200" dirty="0" err="1" smtClean="0"/>
              <a:t>i.e</a:t>
            </a:r>
            <a:r>
              <a:rPr lang="en-US" sz="3200" dirty="0" smtClean="0"/>
              <a:t> 1.4 MW cavity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Pulse mode: 1.7 MW max (10 µs / 43 kHz)</a:t>
            </a:r>
          </a:p>
          <a:p>
            <a:r>
              <a:rPr lang="en-US" sz="1600" dirty="0" smtClean="0"/>
              <a:t>Average: 850 kW (thermal limitations)</a:t>
            </a:r>
          </a:p>
          <a:p>
            <a:endParaRPr lang="en-US" sz="1600" dirty="0" smtClean="0"/>
          </a:p>
          <a:p>
            <a:r>
              <a:rPr lang="en-US" sz="1600" dirty="0" smtClean="0"/>
              <a:t>A major improvement to existing systems will be to have </a:t>
            </a:r>
            <a:r>
              <a:rPr lang="en-US" sz="1600" b="1" i="1" dirty="0" smtClean="0"/>
              <a:t>individual SSA drivers</a:t>
            </a:r>
            <a:r>
              <a:rPr lang="en-US" sz="1600" dirty="0" smtClean="0"/>
              <a:t> per Final</a:t>
            </a:r>
          </a:p>
          <a:p>
            <a:endParaRPr lang="en-US" sz="1600" dirty="0" smtClean="0"/>
          </a:p>
          <a:p>
            <a:r>
              <a:rPr lang="en-US" sz="1600" dirty="0" smtClean="0"/>
              <a:t>Combiners and lines will be the same as with existing systems</a:t>
            </a:r>
          </a:p>
          <a:p>
            <a:endParaRPr lang="en-US" sz="1600" dirty="0" smtClean="0"/>
          </a:p>
          <a:p>
            <a:r>
              <a:rPr lang="en-US" sz="1600" dirty="0" smtClean="0"/>
              <a:t>Four contracts :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v"/>
            </a:pPr>
            <a:r>
              <a:rPr lang="en-US" sz="1600" dirty="0" smtClean="0"/>
              <a:t>Drivers (SSA)</a:t>
            </a:r>
          </a:p>
          <a:p>
            <a:pPr lvl="1">
              <a:buClr>
                <a:srgbClr val="002060"/>
              </a:buClr>
              <a:buFont typeface="Wingdings" pitchFamily="2" charset="2"/>
              <a:buChar char="v"/>
            </a:pPr>
            <a:r>
              <a:rPr lang="en-US" sz="1600" dirty="0" smtClean="0"/>
              <a:t>Finals (SSA or </a:t>
            </a:r>
            <a:r>
              <a:rPr lang="en-US" sz="1600" dirty="0" err="1" smtClean="0"/>
              <a:t>Tetrodes</a:t>
            </a:r>
            <a:r>
              <a:rPr lang="en-US" sz="1600" dirty="0" smtClean="0"/>
              <a:t>)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1600" dirty="0" smtClean="0"/>
              <a:t>Combiners (3 dB above 100 kW)</a:t>
            </a:r>
          </a:p>
          <a:p>
            <a:pPr lvl="1">
              <a:buClr>
                <a:srgbClr val="FFC000"/>
              </a:buClr>
              <a:buFont typeface="Wingdings" pitchFamily="2" charset="2"/>
              <a:buChar char="v"/>
            </a:pPr>
            <a:r>
              <a:rPr lang="en-US" sz="1600" dirty="0" smtClean="0"/>
              <a:t>Transmission lines (coaxial, 345 mm outer)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27984" y="2397224"/>
            <a:ext cx="164592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+mn-lt"/>
              </a:rPr>
              <a:t>Drivers</a:t>
            </a:r>
          </a:p>
          <a:p>
            <a:r>
              <a:rPr lang="en-US" sz="1400" b="1" dirty="0" smtClean="0">
                <a:solidFill>
                  <a:srgbClr val="00B050"/>
                </a:solidFill>
                <a:latin typeface="+mn-lt"/>
              </a:rPr>
              <a:t>16 SSA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7984" y="2940804"/>
            <a:ext cx="164592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/>
            <a:r>
              <a:rPr lang="en-US" sz="1400" b="1" dirty="0" smtClean="0">
                <a:solidFill>
                  <a:srgbClr val="000096"/>
                </a:solidFill>
                <a:latin typeface="+mn-lt"/>
              </a:rPr>
              <a:t>Final</a:t>
            </a:r>
          </a:p>
          <a:p>
            <a:pPr marL="228600" indent="-228600"/>
            <a:r>
              <a:rPr lang="en-US" sz="1400" b="1" dirty="0" smtClean="0">
                <a:solidFill>
                  <a:srgbClr val="000096"/>
                </a:solidFill>
                <a:latin typeface="+mn-lt"/>
              </a:rPr>
              <a:t>16 PAs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27984" y="3550404"/>
            <a:ext cx="2246731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3 dB</a:t>
            </a:r>
          </a:p>
          <a:p>
            <a:r>
              <a:rPr lang="en-US" sz="1400" b="1" dirty="0" smtClean="0">
                <a:solidFill>
                  <a:srgbClr val="C00000"/>
                </a:solidFill>
              </a:rPr>
              <a:t>combiners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and power loads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27984" y="4388604"/>
            <a:ext cx="1691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 120 m and 180 m</a:t>
            </a:r>
          </a:p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Coaxial lines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rot="5400000">
            <a:off x="5475864" y="35388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5400000">
            <a:off x="5658744" y="376930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5400000">
            <a:off x="6572123" y="35388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>
            <a:off x="6024504" y="397309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030502" y="5140424"/>
            <a:ext cx="16433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To cavity input 120 m away</a:t>
            </a:r>
          </a:p>
        </p:txBody>
      </p:sp>
      <p:cxnSp>
        <p:nvCxnSpPr>
          <p:cNvPr id="17" name="Straight Arrow Connector 16"/>
          <p:cNvCxnSpPr>
            <a:endCxn id="48" idx="0"/>
          </p:cNvCxnSpPr>
          <p:nvPr/>
        </p:nvCxnSpPr>
        <p:spPr bwMode="auto">
          <a:xfrm rot="5400000">
            <a:off x="6719462" y="2162580"/>
            <a:ext cx="270665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oval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240314" y="1724810"/>
            <a:ext cx="1218603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  <a:latin typeface="+mn-lt"/>
              </a:rPr>
              <a:t>From Beam Control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rot="5400000">
            <a:off x="6390264" y="376930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5841624" y="35388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5400000">
            <a:off x="6207384" y="35388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Isosceles Triangle 21"/>
          <p:cNvSpPr/>
          <p:nvPr/>
        </p:nvSpPr>
        <p:spPr bwMode="auto">
          <a:xfrm rot="10800000">
            <a:off x="538442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 rot="10800000">
            <a:off x="556730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 rot="10800000">
            <a:off x="575018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 rot="10800000">
            <a:off x="593306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 rot="10800000">
            <a:off x="611594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 rot="10800000">
            <a:off x="629882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 rot="10800000">
            <a:off x="648170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 rot="10800000">
            <a:off x="666458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 rot="5400000">
            <a:off x="6938904" y="35388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>
            <a:off x="7121784" y="376930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rot="5400000">
            <a:off x="8031513" y="35388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7213224" y="3881653"/>
            <a:ext cx="73152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6115944" y="4064533"/>
            <a:ext cx="146304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rot="5400000">
            <a:off x="7487544" y="397309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rot="5400000">
            <a:off x="7853304" y="376930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5400000">
            <a:off x="7301818" y="35388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rot="5400000">
            <a:off x="7670424" y="35388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Isosceles Triangle 38"/>
          <p:cNvSpPr/>
          <p:nvPr/>
        </p:nvSpPr>
        <p:spPr bwMode="auto">
          <a:xfrm rot="10800000">
            <a:off x="684746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0" name="Isosceles Triangle 39"/>
          <p:cNvSpPr/>
          <p:nvPr/>
        </p:nvSpPr>
        <p:spPr bwMode="auto">
          <a:xfrm rot="10800000">
            <a:off x="703034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1" name="Isosceles Triangle 40"/>
          <p:cNvSpPr/>
          <p:nvPr/>
        </p:nvSpPr>
        <p:spPr bwMode="auto">
          <a:xfrm rot="10800000">
            <a:off x="721322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 rot="10800000">
            <a:off x="739610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 rot="10800000">
            <a:off x="757898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 rot="10800000">
            <a:off x="776186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5" name="Isosceles Triangle 44"/>
          <p:cNvSpPr/>
          <p:nvPr/>
        </p:nvSpPr>
        <p:spPr bwMode="auto">
          <a:xfrm rot="10800000">
            <a:off x="794474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6" name="Isosceles Triangle 45"/>
          <p:cNvSpPr/>
          <p:nvPr/>
        </p:nvSpPr>
        <p:spPr bwMode="auto">
          <a:xfrm rot="10800000">
            <a:off x="8127624" y="3058693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 bwMode="auto">
          <a:xfrm>
            <a:off x="6864555" y="4073624"/>
            <a:ext cx="1" cy="990600"/>
          </a:xfrm>
          <a:prstGeom prst="straightConnector1">
            <a:avLst/>
          </a:prstGeom>
          <a:noFill/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Rectangle 47"/>
          <p:cNvSpPr/>
          <p:nvPr/>
        </p:nvSpPr>
        <p:spPr bwMode="auto">
          <a:xfrm>
            <a:off x="5395404" y="2297913"/>
            <a:ext cx="2918780" cy="228600"/>
          </a:xfrm>
          <a:prstGeom prst="rect">
            <a:avLst/>
          </a:prstGeom>
          <a:noFill/>
          <a:ln w="25400" cap="rnd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latin typeface="Verdana" pitchFamily="34" charset="0"/>
              </a:rPr>
              <a:t>1/16 splitter</a:t>
            </a:r>
          </a:p>
        </p:txBody>
      </p:sp>
      <p:cxnSp>
        <p:nvCxnSpPr>
          <p:cNvPr id="49" name="Straight Arrow Connector 48"/>
          <p:cNvCxnSpPr/>
          <p:nvPr/>
        </p:nvCxnSpPr>
        <p:spPr bwMode="auto">
          <a:xfrm rot="5400000">
            <a:off x="739610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rot="5400000">
            <a:off x="757898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rot="5400000">
            <a:off x="776186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>
            <a:off x="8036184" y="34244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rot="5400000">
            <a:off x="794474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rot="5400000">
            <a:off x="812762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rot="5400000">
            <a:off x="666458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rot="5400000">
            <a:off x="684746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rot="5400000">
            <a:off x="703034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rot="5400000">
            <a:off x="721322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Straight Arrow Connector 58"/>
          <p:cNvCxnSpPr/>
          <p:nvPr/>
        </p:nvCxnSpPr>
        <p:spPr bwMode="auto">
          <a:xfrm rot="5400000">
            <a:off x="593306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 rot="5400000">
            <a:off x="611594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 rot="5400000">
            <a:off x="629882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rot="5400000">
            <a:off x="648170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rot="5400000">
            <a:off x="538442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/>
          <p:nvPr/>
        </p:nvCxnSpPr>
        <p:spPr bwMode="auto">
          <a:xfrm rot="5400000">
            <a:off x="556730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7761864" y="3653053"/>
            <a:ext cx="36576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 rot="5400000">
            <a:off x="5750184" y="333301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>
            <a:off x="7670424" y="34244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7304664" y="34244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>
            <a:off x="6938904" y="34244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6573144" y="34244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>
            <a:off x="6207384" y="34244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5841624" y="34244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5475864" y="34244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7026704" y="3653053"/>
            <a:ext cx="36576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6298824" y="3653053"/>
            <a:ext cx="36576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6" name="Straight Arrow Connector 75"/>
          <p:cNvCxnSpPr/>
          <p:nvPr/>
        </p:nvCxnSpPr>
        <p:spPr bwMode="auto">
          <a:xfrm>
            <a:off x="5567304" y="3653053"/>
            <a:ext cx="36576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5750184" y="3881653"/>
            <a:ext cx="731520" cy="1588"/>
          </a:xfrm>
          <a:prstGeom prst="straightConnector1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78" name="Straight Arrow Connector 77"/>
          <p:cNvCxnSpPr/>
          <p:nvPr/>
        </p:nvCxnSpPr>
        <p:spPr bwMode="auto">
          <a:xfrm rot="5400000">
            <a:off x="739324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9" name="Straight Arrow Connector 78"/>
          <p:cNvCxnSpPr/>
          <p:nvPr/>
        </p:nvCxnSpPr>
        <p:spPr bwMode="auto">
          <a:xfrm rot="5400000">
            <a:off x="757612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/>
          <p:nvPr/>
        </p:nvCxnSpPr>
        <p:spPr bwMode="auto">
          <a:xfrm rot="5400000">
            <a:off x="775900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1" name="Straight Arrow Connector 80"/>
          <p:cNvCxnSpPr/>
          <p:nvPr/>
        </p:nvCxnSpPr>
        <p:spPr bwMode="auto">
          <a:xfrm rot="5400000">
            <a:off x="794188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 rot="5400000">
            <a:off x="812476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3" name="Straight Arrow Connector 82"/>
          <p:cNvCxnSpPr/>
          <p:nvPr/>
        </p:nvCxnSpPr>
        <p:spPr bwMode="auto">
          <a:xfrm rot="5400000">
            <a:off x="666172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rot="5400000">
            <a:off x="684460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Arrow Connector 84"/>
          <p:cNvCxnSpPr/>
          <p:nvPr/>
        </p:nvCxnSpPr>
        <p:spPr bwMode="auto">
          <a:xfrm rot="5400000">
            <a:off x="702748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/>
          <p:nvPr/>
        </p:nvCxnSpPr>
        <p:spPr bwMode="auto">
          <a:xfrm rot="5400000">
            <a:off x="721036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/>
          <p:nvPr/>
        </p:nvCxnSpPr>
        <p:spPr bwMode="auto">
          <a:xfrm rot="5400000">
            <a:off x="593020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Straight Arrow Connector 87"/>
          <p:cNvCxnSpPr/>
          <p:nvPr/>
        </p:nvCxnSpPr>
        <p:spPr bwMode="auto">
          <a:xfrm rot="5400000">
            <a:off x="611308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Straight Arrow Connector 88"/>
          <p:cNvCxnSpPr/>
          <p:nvPr/>
        </p:nvCxnSpPr>
        <p:spPr bwMode="auto">
          <a:xfrm rot="5400000">
            <a:off x="629596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0" name="Straight Arrow Connector 89"/>
          <p:cNvCxnSpPr/>
          <p:nvPr/>
        </p:nvCxnSpPr>
        <p:spPr bwMode="auto">
          <a:xfrm rot="5400000">
            <a:off x="647884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Arrow Connector 90"/>
          <p:cNvCxnSpPr/>
          <p:nvPr/>
        </p:nvCxnSpPr>
        <p:spPr bwMode="auto">
          <a:xfrm rot="5400000">
            <a:off x="538156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/>
          <p:nvPr/>
        </p:nvCxnSpPr>
        <p:spPr bwMode="auto">
          <a:xfrm rot="5400000">
            <a:off x="556444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/>
          <p:nvPr/>
        </p:nvCxnSpPr>
        <p:spPr bwMode="auto">
          <a:xfrm rot="5400000">
            <a:off x="5747328" y="296280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4" name="Isosceles Triangle 93"/>
          <p:cNvSpPr/>
          <p:nvPr/>
        </p:nvSpPr>
        <p:spPr bwMode="auto">
          <a:xfrm rot="10800000">
            <a:off x="538810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5" name="Isosceles Triangle 94"/>
          <p:cNvSpPr/>
          <p:nvPr/>
        </p:nvSpPr>
        <p:spPr bwMode="auto">
          <a:xfrm rot="10800000">
            <a:off x="557098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6" name="Isosceles Triangle 95"/>
          <p:cNvSpPr/>
          <p:nvPr/>
        </p:nvSpPr>
        <p:spPr bwMode="auto">
          <a:xfrm rot="10800000">
            <a:off x="575386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7" name="Isosceles Triangle 96"/>
          <p:cNvSpPr/>
          <p:nvPr/>
        </p:nvSpPr>
        <p:spPr bwMode="auto">
          <a:xfrm rot="10800000">
            <a:off x="593674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8" name="Isosceles Triangle 97"/>
          <p:cNvSpPr/>
          <p:nvPr/>
        </p:nvSpPr>
        <p:spPr bwMode="auto">
          <a:xfrm rot="10800000">
            <a:off x="611962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9" name="Isosceles Triangle 98"/>
          <p:cNvSpPr/>
          <p:nvPr/>
        </p:nvSpPr>
        <p:spPr bwMode="auto">
          <a:xfrm rot="10800000">
            <a:off x="630250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0" name="Isosceles Triangle 99"/>
          <p:cNvSpPr/>
          <p:nvPr/>
        </p:nvSpPr>
        <p:spPr bwMode="auto">
          <a:xfrm rot="10800000">
            <a:off x="648538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1" name="Isosceles Triangle 100"/>
          <p:cNvSpPr/>
          <p:nvPr/>
        </p:nvSpPr>
        <p:spPr bwMode="auto">
          <a:xfrm rot="10800000">
            <a:off x="666826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2" name="Isosceles Triangle 101"/>
          <p:cNvSpPr/>
          <p:nvPr/>
        </p:nvSpPr>
        <p:spPr bwMode="auto">
          <a:xfrm rot="10800000">
            <a:off x="685114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3" name="Isosceles Triangle 102"/>
          <p:cNvSpPr/>
          <p:nvPr/>
        </p:nvSpPr>
        <p:spPr bwMode="auto">
          <a:xfrm rot="10800000">
            <a:off x="703402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4" name="Isosceles Triangle 103"/>
          <p:cNvSpPr/>
          <p:nvPr/>
        </p:nvSpPr>
        <p:spPr bwMode="auto">
          <a:xfrm rot="10800000">
            <a:off x="721690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5" name="Isosceles Triangle 104"/>
          <p:cNvSpPr/>
          <p:nvPr/>
        </p:nvSpPr>
        <p:spPr bwMode="auto">
          <a:xfrm rot="10800000">
            <a:off x="739978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6" name="Isosceles Triangle 105"/>
          <p:cNvSpPr/>
          <p:nvPr/>
        </p:nvSpPr>
        <p:spPr bwMode="auto">
          <a:xfrm rot="10800000">
            <a:off x="758266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7" name="Isosceles Triangle 106"/>
          <p:cNvSpPr/>
          <p:nvPr/>
        </p:nvSpPr>
        <p:spPr bwMode="auto">
          <a:xfrm rot="10800000">
            <a:off x="776554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8" name="Isosceles Triangle 107"/>
          <p:cNvSpPr/>
          <p:nvPr/>
        </p:nvSpPr>
        <p:spPr bwMode="auto">
          <a:xfrm rot="10800000">
            <a:off x="794842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9" name="Isosceles Triangle 108"/>
          <p:cNvSpPr/>
          <p:nvPr/>
        </p:nvSpPr>
        <p:spPr bwMode="auto">
          <a:xfrm rot="10800000">
            <a:off x="8131304" y="2718538"/>
            <a:ext cx="182880" cy="182880"/>
          </a:xfrm>
          <a:prstGeom prst="triangl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10" name="Straight Arrow Connector 109"/>
          <p:cNvCxnSpPr/>
          <p:nvPr/>
        </p:nvCxnSpPr>
        <p:spPr bwMode="auto">
          <a:xfrm rot="5400000">
            <a:off x="739324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1" name="Straight Arrow Connector 110"/>
          <p:cNvCxnSpPr/>
          <p:nvPr/>
        </p:nvCxnSpPr>
        <p:spPr bwMode="auto">
          <a:xfrm rot="5400000">
            <a:off x="757612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2" name="Straight Arrow Connector 111"/>
          <p:cNvCxnSpPr/>
          <p:nvPr/>
        </p:nvCxnSpPr>
        <p:spPr bwMode="auto">
          <a:xfrm rot="5400000">
            <a:off x="775900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3" name="Straight Arrow Connector 112"/>
          <p:cNvCxnSpPr/>
          <p:nvPr/>
        </p:nvCxnSpPr>
        <p:spPr bwMode="auto">
          <a:xfrm rot="5400000">
            <a:off x="794188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4" name="Straight Arrow Connector 113"/>
          <p:cNvCxnSpPr/>
          <p:nvPr/>
        </p:nvCxnSpPr>
        <p:spPr bwMode="auto">
          <a:xfrm rot="5400000">
            <a:off x="812476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5" name="Straight Arrow Connector 114"/>
          <p:cNvCxnSpPr/>
          <p:nvPr/>
        </p:nvCxnSpPr>
        <p:spPr bwMode="auto">
          <a:xfrm rot="5400000">
            <a:off x="666172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6" name="Straight Arrow Connector 115"/>
          <p:cNvCxnSpPr/>
          <p:nvPr/>
        </p:nvCxnSpPr>
        <p:spPr bwMode="auto">
          <a:xfrm rot="5400000">
            <a:off x="684460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7" name="Straight Arrow Connector 116"/>
          <p:cNvCxnSpPr/>
          <p:nvPr/>
        </p:nvCxnSpPr>
        <p:spPr bwMode="auto">
          <a:xfrm rot="5400000">
            <a:off x="702748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8" name="Straight Arrow Connector 117"/>
          <p:cNvCxnSpPr/>
          <p:nvPr/>
        </p:nvCxnSpPr>
        <p:spPr bwMode="auto">
          <a:xfrm rot="5400000">
            <a:off x="721036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9" name="Straight Arrow Connector 118"/>
          <p:cNvCxnSpPr/>
          <p:nvPr/>
        </p:nvCxnSpPr>
        <p:spPr bwMode="auto">
          <a:xfrm rot="5400000">
            <a:off x="593020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0" name="Straight Arrow Connector 119"/>
          <p:cNvCxnSpPr/>
          <p:nvPr/>
        </p:nvCxnSpPr>
        <p:spPr bwMode="auto">
          <a:xfrm rot="5400000">
            <a:off x="611308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1" name="Straight Arrow Connector 120"/>
          <p:cNvCxnSpPr/>
          <p:nvPr/>
        </p:nvCxnSpPr>
        <p:spPr bwMode="auto">
          <a:xfrm rot="5400000">
            <a:off x="629596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2" name="Straight Arrow Connector 121"/>
          <p:cNvCxnSpPr/>
          <p:nvPr/>
        </p:nvCxnSpPr>
        <p:spPr bwMode="auto">
          <a:xfrm rot="5400000">
            <a:off x="647884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3" name="Straight Arrow Connector 122"/>
          <p:cNvCxnSpPr/>
          <p:nvPr/>
        </p:nvCxnSpPr>
        <p:spPr bwMode="auto">
          <a:xfrm rot="5400000">
            <a:off x="538156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4" name="Straight Arrow Connector 123"/>
          <p:cNvCxnSpPr/>
          <p:nvPr/>
        </p:nvCxnSpPr>
        <p:spPr bwMode="auto">
          <a:xfrm rot="5400000">
            <a:off x="556444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5" name="Straight Arrow Connector 124"/>
          <p:cNvCxnSpPr/>
          <p:nvPr/>
        </p:nvCxnSpPr>
        <p:spPr bwMode="auto">
          <a:xfrm rot="5400000">
            <a:off x="5747328" y="261715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6" name="TextBox 125"/>
          <p:cNvSpPr txBox="1"/>
          <p:nvPr/>
        </p:nvSpPr>
        <p:spPr>
          <a:xfrm>
            <a:off x="7430264" y="3083024"/>
            <a:ext cx="164592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 algn="r"/>
            <a:r>
              <a:rPr lang="en-US" sz="1400" b="1" dirty="0" smtClean="0">
                <a:solidFill>
                  <a:srgbClr val="000096"/>
                </a:solidFill>
                <a:latin typeface="+mn-lt"/>
              </a:rPr>
              <a:t>1.7 MW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8085584" y="3459559"/>
            <a:ext cx="99060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+mn-lt"/>
              </a:rPr>
              <a:t>-0.6 dB total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7430264" y="3994447"/>
            <a:ext cx="164592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 algn="r"/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1.5 MW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8085584" y="4558625"/>
            <a:ext cx="9906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-0.2 dB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7430264" y="5137447"/>
            <a:ext cx="1645920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600" indent="-228600" algn="r"/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1.4 MW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new power amplifiers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sz="1600" dirty="0" smtClean="0"/>
              <a:t>Qualified solution must have </a:t>
            </a:r>
            <a:r>
              <a:rPr lang="en-US" sz="1600" dirty="0" smtClean="0">
                <a:solidFill>
                  <a:srgbClr val="FF0000"/>
                </a:solidFill>
              </a:rPr>
              <a:t>demonstrated to be reliable under scientific operation </a:t>
            </a:r>
            <a:r>
              <a:rPr lang="en-US" sz="1600" dirty="0" smtClean="0"/>
              <a:t>(not only broadcast operation)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Reliability and overall efficiency will be part of the adjudication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8" name="Isosceles Triangle 337"/>
          <p:cNvSpPr/>
          <p:nvPr/>
        </p:nvSpPr>
        <p:spPr bwMode="auto">
          <a:xfrm rot="10800000">
            <a:off x="5303513" y="3337559"/>
            <a:ext cx="2743170" cy="2285976"/>
          </a:xfrm>
          <a:prstGeom prst="triangle">
            <a:avLst>
              <a:gd name="adj" fmla="val 50064"/>
            </a:avLst>
          </a:prstGeom>
          <a:solidFill>
            <a:srgbClr val="7030A0">
              <a:alpha val="41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39" name="Isosceles Triangle 338"/>
          <p:cNvSpPr/>
          <p:nvPr/>
        </p:nvSpPr>
        <p:spPr bwMode="auto">
          <a:xfrm rot="10800000">
            <a:off x="4663439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40" name="Straight Arrow Connector 339"/>
          <p:cNvCxnSpPr/>
          <p:nvPr/>
        </p:nvCxnSpPr>
        <p:spPr bwMode="auto">
          <a:xfrm rot="5400000">
            <a:off x="4664234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1" name="Straight Arrow Connector 340"/>
          <p:cNvCxnSpPr/>
          <p:nvPr/>
        </p:nvCxnSpPr>
        <p:spPr bwMode="auto">
          <a:xfrm rot="5400000">
            <a:off x="4664234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2" name="TextBox 341"/>
          <p:cNvSpPr txBox="1"/>
          <p:nvPr/>
        </p:nvSpPr>
        <p:spPr>
          <a:xfrm>
            <a:off x="4663439" y="1417342"/>
            <a:ext cx="4297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16 x 138 kW </a:t>
            </a:r>
            <a:r>
              <a:rPr lang="en-US" sz="1600" dirty="0" err="1" smtClean="0">
                <a:solidFill>
                  <a:srgbClr val="0070C0"/>
                </a:solidFill>
              </a:rPr>
              <a:t>Tetrodes</a:t>
            </a:r>
            <a:r>
              <a:rPr lang="en-US" sz="1600" dirty="0" smtClean="0">
                <a:solidFill>
                  <a:srgbClr val="0070C0"/>
                </a:solidFill>
              </a:rPr>
              <a:t>, </a:t>
            </a:r>
            <a:r>
              <a:rPr lang="en-US" sz="1600" dirty="0" err="1" smtClean="0">
                <a:solidFill>
                  <a:srgbClr val="0070C0"/>
                </a:solidFill>
              </a:rPr>
              <a:t>i.e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32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err="1" smtClean="0">
                <a:solidFill>
                  <a:srgbClr val="0070C0"/>
                </a:solidFill>
              </a:rPr>
              <a:t>tetrodes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6309342" y="3611873"/>
            <a:ext cx="731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128 x 910 W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SSA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44" name="Isosceles Triangle 343"/>
          <p:cNvSpPr/>
          <p:nvPr/>
        </p:nvSpPr>
        <p:spPr bwMode="auto">
          <a:xfrm rot="10800000">
            <a:off x="4937756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45" name="Straight Arrow Connector 344"/>
          <p:cNvCxnSpPr/>
          <p:nvPr/>
        </p:nvCxnSpPr>
        <p:spPr bwMode="auto">
          <a:xfrm rot="5400000">
            <a:off x="4938551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6" name="Straight Arrow Connector 345"/>
          <p:cNvCxnSpPr/>
          <p:nvPr/>
        </p:nvCxnSpPr>
        <p:spPr bwMode="auto">
          <a:xfrm rot="5400000">
            <a:off x="4938551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7" name="Isosceles Triangle 346"/>
          <p:cNvSpPr/>
          <p:nvPr/>
        </p:nvSpPr>
        <p:spPr bwMode="auto">
          <a:xfrm rot="10800000">
            <a:off x="5212073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48" name="Straight Arrow Connector 347"/>
          <p:cNvCxnSpPr/>
          <p:nvPr/>
        </p:nvCxnSpPr>
        <p:spPr bwMode="auto">
          <a:xfrm rot="5400000">
            <a:off x="5212868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9" name="Straight Arrow Connector 348"/>
          <p:cNvCxnSpPr/>
          <p:nvPr/>
        </p:nvCxnSpPr>
        <p:spPr bwMode="auto">
          <a:xfrm rot="5400000">
            <a:off x="5212868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0" name="Isosceles Triangle 349"/>
          <p:cNvSpPr/>
          <p:nvPr/>
        </p:nvSpPr>
        <p:spPr bwMode="auto">
          <a:xfrm rot="10800000">
            <a:off x="5486390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51" name="Straight Arrow Connector 350"/>
          <p:cNvCxnSpPr/>
          <p:nvPr/>
        </p:nvCxnSpPr>
        <p:spPr bwMode="auto">
          <a:xfrm rot="5400000">
            <a:off x="5487185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2" name="Straight Arrow Connector 351"/>
          <p:cNvCxnSpPr/>
          <p:nvPr/>
        </p:nvCxnSpPr>
        <p:spPr bwMode="auto">
          <a:xfrm rot="5400000">
            <a:off x="5487185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3" name="Isosceles Triangle 352"/>
          <p:cNvSpPr/>
          <p:nvPr/>
        </p:nvSpPr>
        <p:spPr bwMode="auto">
          <a:xfrm rot="10800000">
            <a:off x="5760707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54" name="Straight Arrow Connector 353"/>
          <p:cNvCxnSpPr/>
          <p:nvPr/>
        </p:nvCxnSpPr>
        <p:spPr bwMode="auto">
          <a:xfrm rot="5400000">
            <a:off x="5761502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5" name="Straight Arrow Connector 354"/>
          <p:cNvCxnSpPr/>
          <p:nvPr/>
        </p:nvCxnSpPr>
        <p:spPr bwMode="auto">
          <a:xfrm rot="5400000">
            <a:off x="5761502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6" name="Isosceles Triangle 355"/>
          <p:cNvSpPr/>
          <p:nvPr/>
        </p:nvSpPr>
        <p:spPr bwMode="auto">
          <a:xfrm rot="10800000">
            <a:off x="6035024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57" name="Straight Arrow Connector 356"/>
          <p:cNvCxnSpPr/>
          <p:nvPr/>
        </p:nvCxnSpPr>
        <p:spPr bwMode="auto">
          <a:xfrm rot="5400000">
            <a:off x="6035819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8" name="Straight Arrow Connector 357"/>
          <p:cNvCxnSpPr/>
          <p:nvPr/>
        </p:nvCxnSpPr>
        <p:spPr bwMode="auto">
          <a:xfrm rot="5400000">
            <a:off x="6035819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9" name="Isosceles Triangle 358"/>
          <p:cNvSpPr/>
          <p:nvPr/>
        </p:nvSpPr>
        <p:spPr bwMode="auto">
          <a:xfrm rot="10800000">
            <a:off x="6309341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60" name="Straight Arrow Connector 359"/>
          <p:cNvCxnSpPr/>
          <p:nvPr/>
        </p:nvCxnSpPr>
        <p:spPr bwMode="auto">
          <a:xfrm rot="5400000">
            <a:off x="6310136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1" name="Straight Arrow Connector 360"/>
          <p:cNvCxnSpPr/>
          <p:nvPr/>
        </p:nvCxnSpPr>
        <p:spPr bwMode="auto">
          <a:xfrm rot="5400000">
            <a:off x="6310136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2" name="Isosceles Triangle 361"/>
          <p:cNvSpPr/>
          <p:nvPr/>
        </p:nvSpPr>
        <p:spPr bwMode="auto">
          <a:xfrm rot="10800000">
            <a:off x="6583658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63" name="Straight Arrow Connector 362"/>
          <p:cNvCxnSpPr/>
          <p:nvPr/>
        </p:nvCxnSpPr>
        <p:spPr bwMode="auto">
          <a:xfrm rot="5400000">
            <a:off x="6584453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4" name="Straight Arrow Connector 363"/>
          <p:cNvCxnSpPr/>
          <p:nvPr/>
        </p:nvCxnSpPr>
        <p:spPr bwMode="auto">
          <a:xfrm rot="5400000">
            <a:off x="6584453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5" name="Isosceles Triangle 364"/>
          <p:cNvSpPr/>
          <p:nvPr/>
        </p:nvSpPr>
        <p:spPr bwMode="auto">
          <a:xfrm rot="10800000">
            <a:off x="6857975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66" name="Straight Arrow Connector 365"/>
          <p:cNvCxnSpPr/>
          <p:nvPr/>
        </p:nvCxnSpPr>
        <p:spPr bwMode="auto">
          <a:xfrm rot="5400000">
            <a:off x="6858770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7" name="Straight Arrow Connector 366"/>
          <p:cNvCxnSpPr/>
          <p:nvPr/>
        </p:nvCxnSpPr>
        <p:spPr bwMode="auto">
          <a:xfrm rot="5400000">
            <a:off x="6858770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8" name="Isosceles Triangle 367"/>
          <p:cNvSpPr/>
          <p:nvPr/>
        </p:nvSpPr>
        <p:spPr bwMode="auto">
          <a:xfrm rot="10800000">
            <a:off x="7132292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69" name="Straight Arrow Connector 368"/>
          <p:cNvCxnSpPr/>
          <p:nvPr/>
        </p:nvCxnSpPr>
        <p:spPr bwMode="auto">
          <a:xfrm rot="5400000">
            <a:off x="7133087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0" name="Straight Arrow Connector 369"/>
          <p:cNvCxnSpPr/>
          <p:nvPr/>
        </p:nvCxnSpPr>
        <p:spPr bwMode="auto">
          <a:xfrm rot="5400000">
            <a:off x="7133087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1" name="Isosceles Triangle 370"/>
          <p:cNvSpPr/>
          <p:nvPr/>
        </p:nvSpPr>
        <p:spPr bwMode="auto">
          <a:xfrm rot="10800000">
            <a:off x="7406609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72" name="Straight Arrow Connector 371"/>
          <p:cNvCxnSpPr/>
          <p:nvPr/>
        </p:nvCxnSpPr>
        <p:spPr bwMode="auto">
          <a:xfrm rot="5400000">
            <a:off x="7407404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3" name="Straight Arrow Connector 372"/>
          <p:cNvCxnSpPr/>
          <p:nvPr/>
        </p:nvCxnSpPr>
        <p:spPr bwMode="auto">
          <a:xfrm rot="5400000">
            <a:off x="7407404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4" name="Isosceles Triangle 373"/>
          <p:cNvSpPr/>
          <p:nvPr/>
        </p:nvSpPr>
        <p:spPr bwMode="auto">
          <a:xfrm rot="10800000">
            <a:off x="7680926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75" name="Straight Arrow Connector 374"/>
          <p:cNvCxnSpPr/>
          <p:nvPr/>
        </p:nvCxnSpPr>
        <p:spPr bwMode="auto">
          <a:xfrm rot="5400000">
            <a:off x="7681721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6" name="Straight Arrow Connector 375"/>
          <p:cNvCxnSpPr/>
          <p:nvPr/>
        </p:nvCxnSpPr>
        <p:spPr bwMode="auto">
          <a:xfrm rot="5400000">
            <a:off x="7681721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7" name="Isosceles Triangle 376"/>
          <p:cNvSpPr/>
          <p:nvPr/>
        </p:nvSpPr>
        <p:spPr bwMode="auto">
          <a:xfrm rot="10800000">
            <a:off x="7955243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78" name="Straight Arrow Connector 377"/>
          <p:cNvCxnSpPr/>
          <p:nvPr/>
        </p:nvCxnSpPr>
        <p:spPr bwMode="auto">
          <a:xfrm rot="5400000">
            <a:off x="7956038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9" name="Straight Arrow Connector 378"/>
          <p:cNvCxnSpPr/>
          <p:nvPr/>
        </p:nvCxnSpPr>
        <p:spPr bwMode="auto">
          <a:xfrm rot="5400000">
            <a:off x="7956038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0" name="Isosceles Triangle 379"/>
          <p:cNvSpPr/>
          <p:nvPr/>
        </p:nvSpPr>
        <p:spPr bwMode="auto">
          <a:xfrm rot="10800000">
            <a:off x="8229560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81" name="Straight Arrow Connector 380"/>
          <p:cNvCxnSpPr/>
          <p:nvPr/>
        </p:nvCxnSpPr>
        <p:spPr bwMode="auto">
          <a:xfrm rot="5400000">
            <a:off x="8230355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2" name="Straight Arrow Connector 381"/>
          <p:cNvCxnSpPr/>
          <p:nvPr/>
        </p:nvCxnSpPr>
        <p:spPr bwMode="auto">
          <a:xfrm rot="5400000">
            <a:off x="8230355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3" name="Isosceles Triangle 382"/>
          <p:cNvSpPr/>
          <p:nvPr/>
        </p:nvSpPr>
        <p:spPr bwMode="auto">
          <a:xfrm rot="10800000">
            <a:off x="8503877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84" name="Straight Arrow Connector 383"/>
          <p:cNvCxnSpPr/>
          <p:nvPr/>
        </p:nvCxnSpPr>
        <p:spPr bwMode="auto">
          <a:xfrm rot="5400000">
            <a:off x="8504672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5" name="Straight Arrow Connector 384"/>
          <p:cNvCxnSpPr/>
          <p:nvPr/>
        </p:nvCxnSpPr>
        <p:spPr bwMode="auto">
          <a:xfrm rot="5400000">
            <a:off x="8504672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6" name="Isosceles Triangle 385"/>
          <p:cNvSpPr/>
          <p:nvPr/>
        </p:nvSpPr>
        <p:spPr bwMode="auto">
          <a:xfrm rot="10800000">
            <a:off x="8778194" y="1965976"/>
            <a:ext cx="182880" cy="18288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87" name="Straight Arrow Connector 386"/>
          <p:cNvCxnSpPr/>
          <p:nvPr/>
        </p:nvCxnSpPr>
        <p:spPr bwMode="auto">
          <a:xfrm rot="5400000">
            <a:off x="8778989" y="223950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8" name="Straight Arrow Connector 387"/>
          <p:cNvCxnSpPr/>
          <p:nvPr/>
        </p:nvCxnSpPr>
        <p:spPr bwMode="auto">
          <a:xfrm rot="5400000">
            <a:off x="8778989" y="187374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9" name="Isosceles Triangle 388"/>
          <p:cNvSpPr/>
          <p:nvPr/>
        </p:nvSpPr>
        <p:spPr bwMode="auto">
          <a:xfrm rot="10800000">
            <a:off x="6126462" y="3977629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90" name="Isosceles Triangle 389"/>
          <p:cNvSpPr/>
          <p:nvPr/>
        </p:nvSpPr>
        <p:spPr bwMode="auto">
          <a:xfrm rot="10800000">
            <a:off x="5943584" y="3977629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91" name="Isosceles Triangle 390"/>
          <p:cNvSpPr/>
          <p:nvPr/>
        </p:nvSpPr>
        <p:spPr bwMode="auto">
          <a:xfrm rot="10800000">
            <a:off x="5760709" y="3977629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92" name="Isosceles Triangle 391"/>
          <p:cNvSpPr/>
          <p:nvPr/>
        </p:nvSpPr>
        <p:spPr bwMode="auto">
          <a:xfrm rot="10800000">
            <a:off x="5577831" y="3977629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93" name="Straight Arrow Connector 392"/>
          <p:cNvCxnSpPr/>
          <p:nvPr/>
        </p:nvCxnSpPr>
        <p:spPr bwMode="auto">
          <a:xfrm rot="5400000">
            <a:off x="6125669" y="42511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4" name="Straight Arrow Connector 393"/>
          <p:cNvCxnSpPr/>
          <p:nvPr/>
        </p:nvCxnSpPr>
        <p:spPr bwMode="auto">
          <a:xfrm rot="5400000">
            <a:off x="5942791" y="42511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5" name="Straight Arrow Connector 394"/>
          <p:cNvCxnSpPr/>
          <p:nvPr/>
        </p:nvCxnSpPr>
        <p:spPr bwMode="auto">
          <a:xfrm rot="5400000">
            <a:off x="5759913" y="42511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6" name="Straight Arrow Connector 395"/>
          <p:cNvCxnSpPr/>
          <p:nvPr/>
        </p:nvCxnSpPr>
        <p:spPr bwMode="auto">
          <a:xfrm rot="5400000">
            <a:off x="5577035" y="42511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7" name="Straight Arrow Connector 396"/>
          <p:cNvCxnSpPr/>
          <p:nvPr/>
        </p:nvCxnSpPr>
        <p:spPr bwMode="auto">
          <a:xfrm rot="5400000">
            <a:off x="5759913" y="388539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8" name="Straight Arrow Connector 397"/>
          <p:cNvCxnSpPr/>
          <p:nvPr/>
        </p:nvCxnSpPr>
        <p:spPr bwMode="auto">
          <a:xfrm rot="5400000">
            <a:off x="5942791" y="388539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9" name="Straight Arrow Connector 398"/>
          <p:cNvCxnSpPr/>
          <p:nvPr/>
        </p:nvCxnSpPr>
        <p:spPr bwMode="auto">
          <a:xfrm rot="5400000">
            <a:off x="6125669" y="388539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0" name="Straight Arrow Connector 399"/>
          <p:cNvCxnSpPr/>
          <p:nvPr/>
        </p:nvCxnSpPr>
        <p:spPr bwMode="auto">
          <a:xfrm rot="5400000">
            <a:off x="5578623" y="388539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1" name="Straight Arrow Connector 400"/>
          <p:cNvCxnSpPr/>
          <p:nvPr/>
        </p:nvCxnSpPr>
        <p:spPr bwMode="auto">
          <a:xfrm>
            <a:off x="5669269" y="3794751"/>
            <a:ext cx="548634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02" name="Straight Arrow Connector 401"/>
          <p:cNvCxnSpPr/>
          <p:nvPr/>
        </p:nvCxnSpPr>
        <p:spPr bwMode="auto">
          <a:xfrm rot="5400000">
            <a:off x="5852940" y="370251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3" name="Oval 402"/>
          <p:cNvSpPr/>
          <p:nvPr/>
        </p:nvSpPr>
        <p:spPr>
          <a:xfrm>
            <a:off x="5577828" y="4343385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4" name="Straight Arrow Connector 403"/>
          <p:cNvCxnSpPr/>
          <p:nvPr/>
        </p:nvCxnSpPr>
        <p:spPr bwMode="auto">
          <a:xfrm rot="5400000">
            <a:off x="6127257" y="461690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5" name="Straight Arrow Connector 404"/>
          <p:cNvCxnSpPr/>
          <p:nvPr/>
        </p:nvCxnSpPr>
        <p:spPr bwMode="auto">
          <a:xfrm rot="5400000">
            <a:off x="5944379" y="461690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6" name="Straight Arrow Connector 405"/>
          <p:cNvCxnSpPr/>
          <p:nvPr/>
        </p:nvCxnSpPr>
        <p:spPr bwMode="auto">
          <a:xfrm rot="5400000">
            <a:off x="5761501" y="461690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7" name="Straight Arrow Connector 406"/>
          <p:cNvCxnSpPr/>
          <p:nvPr/>
        </p:nvCxnSpPr>
        <p:spPr bwMode="auto">
          <a:xfrm rot="5400000">
            <a:off x="5578623" y="461690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8" name="Oval 407"/>
          <p:cNvSpPr/>
          <p:nvPr/>
        </p:nvSpPr>
        <p:spPr>
          <a:xfrm>
            <a:off x="5760706" y="4343385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Oval 408"/>
          <p:cNvSpPr/>
          <p:nvPr/>
        </p:nvSpPr>
        <p:spPr>
          <a:xfrm>
            <a:off x="5943584" y="4343385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Oval 409"/>
          <p:cNvSpPr/>
          <p:nvPr/>
        </p:nvSpPr>
        <p:spPr>
          <a:xfrm>
            <a:off x="6126462" y="4343385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1" name="Straight Arrow Connector 410"/>
          <p:cNvCxnSpPr/>
          <p:nvPr/>
        </p:nvCxnSpPr>
        <p:spPr bwMode="auto">
          <a:xfrm>
            <a:off x="5669269" y="4709141"/>
            <a:ext cx="548634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12" name="Straight Arrow Connector 411"/>
          <p:cNvCxnSpPr/>
          <p:nvPr/>
        </p:nvCxnSpPr>
        <p:spPr bwMode="auto">
          <a:xfrm rot="5400000">
            <a:off x="5852940" y="4799785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3" name="Isosceles Triangle 412"/>
          <p:cNvSpPr/>
          <p:nvPr/>
        </p:nvSpPr>
        <p:spPr bwMode="auto">
          <a:xfrm rot="10800000">
            <a:off x="7589488" y="3977629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14" name="Isosceles Triangle 413"/>
          <p:cNvSpPr/>
          <p:nvPr/>
        </p:nvSpPr>
        <p:spPr bwMode="auto">
          <a:xfrm rot="10800000">
            <a:off x="7406610" y="3977629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15" name="Isosceles Triangle 414"/>
          <p:cNvSpPr/>
          <p:nvPr/>
        </p:nvSpPr>
        <p:spPr bwMode="auto">
          <a:xfrm rot="10800000">
            <a:off x="7223735" y="3977629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16" name="Isosceles Triangle 415"/>
          <p:cNvSpPr/>
          <p:nvPr/>
        </p:nvSpPr>
        <p:spPr bwMode="auto">
          <a:xfrm rot="10800000">
            <a:off x="7040857" y="3977629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17" name="Straight Arrow Connector 416"/>
          <p:cNvCxnSpPr/>
          <p:nvPr/>
        </p:nvCxnSpPr>
        <p:spPr bwMode="auto">
          <a:xfrm rot="5400000">
            <a:off x="7588695" y="42511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8" name="Straight Arrow Connector 417"/>
          <p:cNvCxnSpPr/>
          <p:nvPr/>
        </p:nvCxnSpPr>
        <p:spPr bwMode="auto">
          <a:xfrm rot="5400000">
            <a:off x="7405817" y="42511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9" name="Straight Arrow Connector 418"/>
          <p:cNvCxnSpPr/>
          <p:nvPr/>
        </p:nvCxnSpPr>
        <p:spPr bwMode="auto">
          <a:xfrm rot="5400000">
            <a:off x="7222939" y="42511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0" name="Straight Arrow Connector 419"/>
          <p:cNvCxnSpPr/>
          <p:nvPr/>
        </p:nvCxnSpPr>
        <p:spPr bwMode="auto">
          <a:xfrm rot="5400000">
            <a:off x="7040061" y="425115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1" name="Straight Arrow Connector 420"/>
          <p:cNvCxnSpPr/>
          <p:nvPr/>
        </p:nvCxnSpPr>
        <p:spPr bwMode="auto">
          <a:xfrm rot="5400000">
            <a:off x="7222939" y="388539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2" name="Straight Arrow Connector 421"/>
          <p:cNvCxnSpPr/>
          <p:nvPr/>
        </p:nvCxnSpPr>
        <p:spPr bwMode="auto">
          <a:xfrm rot="5400000">
            <a:off x="7405817" y="388539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3" name="Straight Arrow Connector 422"/>
          <p:cNvCxnSpPr/>
          <p:nvPr/>
        </p:nvCxnSpPr>
        <p:spPr bwMode="auto">
          <a:xfrm rot="5400000">
            <a:off x="7588695" y="388539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4" name="Straight Arrow Connector 423"/>
          <p:cNvCxnSpPr/>
          <p:nvPr/>
        </p:nvCxnSpPr>
        <p:spPr bwMode="auto">
          <a:xfrm rot="5400000">
            <a:off x="7041649" y="388539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5" name="Straight Arrow Connector 424"/>
          <p:cNvCxnSpPr/>
          <p:nvPr/>
        </p:nvCxnSpPr>
        <p:spPr bwMode="auto">
          <a:xfrm>
            <a:off x="7132295" y="3794751"/>
            <a:ext cx="548634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26" name="Straight Arrow Connector 425"/>
          <p:cNvCxnSpPr/>
          <p:nvPr/>
        </p:nvCxnSpPr>
        <p:spPr bwMode="auto">
          <a:xfrm rot="5400000">
            <a:off x="7315966" y="370251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7" name="Oval 426"/>
          <p:cNvSpPr/>
          <p:nvPr/>
        </p:nvSpPr>
        <p:spPr>
          <a:xfrm>
            <a:off x="7040854" y="4343385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8" name="Straight Arrow Connector 427"/>
          <p:cNvCxnSpPr/>
          <p:nvPr/>
        </p:nvCxnSpPr>
        <p:spPr bwMode="auto">
          <a:xfrm rot="5400000">
            <a:off x="7590283" y="461690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9" name="Straight Arrow Connector 428"/>
          <p:cNvCxnSpPr/>
          <p:nvPr/>
        </p:nvCxnSpPr>
        <p:spPr bwMode="auto">
          <a:xfrm rot="5400000">
            <a:off x="7407405" y="461690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0" name="Straight Arrow Connector 429"/>
          <p:cNvCxnSpPr/>
          <p:nvPr/>
        </p:nvCxnSpPr>
        <p:spPr bwMode="auto">
          <a:xfrm rot="5400000">
            <a:off x="7224527" y="461690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1" name="Straight Arrow Connector 430"/>
          <p:cNvCxnSpPr/>
          <p:nvPr/>
        </p:nvCxnSpPr>
        <p:spPr bwMode="auto">
          <a:xfrm rot="5400000">
            <a:off x="7041649" y="461690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2" name="Oval 431"/>
          <p:cNvSpPr/>
          <p:nvPr/>
        </p:nvSpPr>
        <p:spPr>
          <a:xfrm>
            <a:off x="7223732" y="4343385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Oval 432"/>
          <p:cNvSpPr/>
          <p:nvPr/>
        </p:nvSpPr>
        <p:spPr>
          <a:xfrm>
            <a:off x="7406610" y="4343385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4" name="Oval 433"/>
          <p:cNvSpPr/>
          <p:nvPr/>
        </p:nvSpPr>
        <p:spPr>
          <a:xfrm>
            <a:off x="7589488" y="4343385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5" name="Straight Arrow Connector 434"/>
          <p:cNvCxnSpPr/>
          <p:nvPr/>
        </p:nvCxnSpPr>
        <p:spPr bwMode="auto">
          <a:xfrm>
            <a:off x="7132295" y="4709141"/>
            <a:ext cx="548634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36" name="Straight Arrow Connector 435"/>
          <p:cNvCxnSpPr/>
          <p:nvPr/>
        </p:nvCxnSpPr>
        <p:spPr bwMode="auto">
          <a:xfrm rot="5400000">
            <a:off x="7315966" y="4799785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7" name="Straight Arrow Connector 436"/>
          <p:cNvCxnSpPr/>
          <p:nvPr/>
        </p:nvCxnSpPr>
        <p:spPr bwMode="auto">
          <a:xfrm>
            <a:off x="5943586" y="4892019"/>
            <a:ext cx="365756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38" name="Straight Arrow Connector 437"/>
          <p:cNvCxnSpPr/>
          <p:nvPr/>
        </p:nvCxnSpPr>
        <p:spPr bwMode="auto">
          <a:xfrm rot="5400000">
            <a:off x="6127257" y="498266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9" name="Straight Arrow Connector 438"/>
          <p:cNvCxnSpPr/>
          <p:nvPr/>
        </p:nvCxnSpPr>
        <p:spPr bwMode="auto">
          <a:xfrm>
            <a:off x="6217903" y="5074897"/>
            <a:ext cx="365756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40" name="Straight Arrow Connector 439"/>
          <p:cNvCxnSpPr/>
          <p:nvPr/>
        </p:nvCxnSpPr>
        <p:spPr bwMode="auto">
          <a:xfrm rot="5400000">
            <a:off x="6401574" y="5165541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1" name="Straight Arrow Connector 440"/>
          <p:cNvCxnSpPr/>
          <p:nvPr/>
        </p:nvCxnSpPr>
        <p:spPr bwMode="auto">
          <a:xfrm>
            <a:off x="7040854" y="4892019"/>
            <a:ext cx="365756" cy="2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42" name="Straight Arrow Connector 441"/>
          <p:cNvCxnSpPr/>
          <p:nvPr/>
        </p:nvCxnSpPr>
        <p:spPr bwMode="auto">
          <a:xfrm rot="5400000">
            <a:off x="7041647" y="4982665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3" name="Straight Arrow Connector 442"/>
          <p:cNvCxnSpPr/>
          <p:nvPr/>
        </p:nvCxnSpPr>
        <p:spPr bwMode="auto">
          <a:xfrm>
            <a:off x="6766537" y="5074897"/>
            <a:ext cx="365756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44" name="Straight Arrow Connector 443"/>
          <p:cNvCxnSpPr/>
          <p:nvPr/>
        </p:nvCxnSpPr>
        <p:spPr bwMode="auto">
          <a:xfrm rot="5400000">
            <a:off x="6767330" y="5165541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5" name="Straight Arrow Connector 444"/>
          <p:cNvCxnSpPr/>
          <p:nvPr/>
        </p:nvCxnSpPr>
        <p:spPr bwMode="auto">
          <a:xfrm>
            <a:off x="6492220" y="5257775"/>
            <a:ext cx="365756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46" name="Straight Arrow Connector 445"/>
          <p:cNvCxnSpPr/>
          <p:nvPr/>
        </p:nvCxnSpPr>
        <p:spPr bwMode="auto">
          <a:xfrm flipH="1">
            <a:off x="6673509" y="5257775"/>
            <a:ext cx="1588" cy="548639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7" name="Straight Arrow Connector 446"/>
          <p:cNvCxnSpPr>
            <a:stCxn id="410" idx="6"/>
            <a:endCxn id="427" idx="2"/>
          </p:cNvCxnSpPr>
          <p:nvPr/>
        </p:nvCxnSpPr>
        <p:spPr bwMode="auto">
          <a:xfrm>
            <a:off x="6309342" y="4434825"/>
            <a:ext cx="731512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dash"/>
            <a:round/>
            <a:headEnd type="none" w="med" len="med"/>
            <a:tailEnd type="none"/>
          </a:ln>
          <a:effectLst/>
        </p:spPr>
      </p:cxnSp>
      <p:cxnSp>
        <p:nvCxnSpPr>
          <p:cNvPr id="448" name="Straight Arrow Connector 447"/>
          <p:cNvCxnSpPr/>
          <p:nvPr/>
        </p:nvCxnSpPr>
        <p:spPr bwMode="auto">
          <a:xfrm>
            <a:off x="5943586" y="3611873"/>
            <a:ext cx="365756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49" name="Straight Arrow Connector 448"/>
          <p:cNvCxnSpPr/>
          <p:nvPr/>
        </p:nvCxnSpPr>
        <p:spPr bwMode="auto">
          <a:xfrm>
            <a:off x="7040854" y="3611873"/>
            <a:ext cx="365756" cy="0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50" name="Straight Arrow Connector 449"/>
          <p:cNvCxnSpPr/>
          <p:nvPr/>
        </p:nvCxnSpPr>
        <p:spPr bwMode="auto">
          <a:xfrm flipV="1">
            <a:off x="6217903" y="3428995"/>
            <a:ext cx="914390" cy="1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51" name="Straight Arrow Connector 450"/>
          <p:cNvCxnSpPr/>
          <p:nvPr/>
        </p:nvCxnSpPr>
        <p:spPr bwMode="auto">
          <a:xfrm rot="5400000">
            <a:off x="6125669" y="3519641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2" name="Straight Arrow Connector 451"/>
          <p:cNvCxnSpPr/>
          <p:nvPr/>
        </p:nvCxnSpPr>
        <p:spPr bwMode="auto">
          <a:xfrm rot="5400000">
            <a:off x="7040059" y="3519641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3" name="Straight Arrow Connector 452"/>
          <p:cNvCxnSpPr/>
          <p:nvPr/>
        </p:nvCxnSpPr>
        <p:spPr bwMode="auto">
          <a:xfrm rot="5400000">
            <a:off x="6584452" y="3336768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4" name="TextBox 453"/>
          <p:cNvSpPr txBox="1"/>
          <p:nvPr/>
        </p:nvSpPr>
        <p:spPr>
          <a:xfrm>
            <a:off x="4663439" y="2971805"/>
            <a:ext cx="4297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16 x 128 x 910 W SSA, i.e. </a:t>
            </a:r>
            <a:r>
              <a:rPr lang="en-US" sz="1600" dirty="0" smtClean="0">
                <a:solidFill>
                  <a:srgbClr val="FF0000"/>
                </a:solidFill>
              </a:rPr>
              <a:t>4096</a:t>
            </a:r>
            <a:r>
              <a:rPr lang="en-US" sz="1600" dirty="0" smtClean="0">
                <a:solidFill>
                  <a:srgbClr val="0070C0"/>
                </a:solidFill>
              </a:rPr>
              <a:t> transistors 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455" name="Isosceles Triangle 454"/>
          <p:cNvSpPr/>
          <p:nvPr/>
        </p:nvSpPr>
        <p:spPr bwMode="auto">
          <a:xfrm rot="10800000">
            <a:off x="4663437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56" name="Straight Arrow Connector 455"/>
          <p:cNvCxnSpPr/>
          <p:nvPr/>
        </p:nvCxnSpPr>
        <p:spPr bwMode="auto">
          <a:xfrm rot="5400000">
            <a:off x="4664232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7" name="Straight Arrow Connector 456"/>
          <p:cNvCxnSpPr/>
          <p:nvPr/>
        </p:nvCxnSpPr>
        <p:spPr bwMode="auto">
          <a:xfrm rot="5400000">
            <a:off x="4664232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8" name="Isosceles Triangle 457"/>
          <p:cNvSpPr/>
          <p:nvPr/>
        </p:nvSpPr>
        <p:spPr bwMode="auto">
          <a:xfrm rot="10800000">
            <a:off x="4937754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59" name="Straight Arrow Connector 458"/>
          <p:cNvCxnSpPr/>
          <p:nvPr/>
        </p:nvCxnSpPr>
        <p:spPr bwMode="auto">
          <a:xfrm rot="5400000">
            <a:off x="4938549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0" name="Straight Arrow Connector 459"/>
          <p:cNvCxnSpPr/>
          <p:nvPr/>
        </p:nvCxnSpPr>
        <p:spPr bwMode="auto">
          <a:xfrm rot="5400000">
            <a:off x="4938549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1" name="Isosceles Triangle 460"/>
          <p:cNvSpPr/>
          <p:nvPr/>
        </p:nvSpPr>
        <p:spPr bwMode="auto">
          <a:xfrm rot="10800000">
            <a:off x="5212071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62" name="Straight Arrow Connector 461"/>
          <p:cNvCxnSpPr/>
          <p:nvPr/>
        </p:nvCxnSpPr>
        <p:spPr bwMode="auto">
          <a:xfrm rot="5400000">
            <a:off x="5212866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3" name="Straight Arrow Connector 462"/>
          <p:cNvCxnSpPr/>
          <p:nvPr/>
        </p:nvCxnSpPr>
        <p:spPr bwMode="auto">
          <a:xfrm rot="5400000">
            <a:off x="5212866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4" name="Isosceles Triangle 463"/>
          <p:cNvSpPr/>
          <p:nvPr/>
        </p:nvSpPr>
        <p:spPr bwMode="auto">
          <a:xfrm rot="10800000">
            <a:off x="5486388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65" name="Straight Arrow Connector 464"/>
          <p:cNvCxnSpPr/>
          <p:nvPr/>
        </p:nvCxnSpPr>
        <p:spPr bwMode="auto">
          <a:xfrm rot="5400000">
            <a:off x="5487183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6" name="Straight Arrow Connector 465"/>
          <p:cNvCxnSpPr/>
          <p:nvPr/>
        </p:nvCxnSpPr>
        <p:spPr bwMode="auto">
          <a:xfrm rot="5400000">
            <a:off x="5487183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7" name="Isosceles Triangle 466"/>
          <p:cNvSpPr/>
          <p:nvPr/>
        </p:nvSpPr>
        <p:spPr bwMode="auto">
          <a:xfrm rot="10800000">
            <a:off x="5760705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68" name="Straight Arrow Connector 467"/>
          <p:cNvCxnSpPr/>
          <p:nvPr/>
        </p:nvCxnSpPr>
        <p:spPr bwMode="auto">
          <a:xfrm rot="5400000">
            <a:off x="5761500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9" name="Straight Arrow Connector 468"/>
          <p:cNvCxnSpPr/>
          <p:nvPr/>
        </p:nvCxnSpPr>
        <p:spPr bwMode="auto">
          <a:xfrm rot="5400000">
            <a:off x="5761500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0" name="Isosceles Triangle 469"/>
          <p:cNvSpPr/>
          <p:nvPr/>
        </p:nvSpPr>
        <p:spPr bwMode="auto">
          <a:xfrm rot="10800000">
            <a:off x="6309339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71" name="Straight Arrow Connector 470"/>
          <p:cNvCxnSpPr/>
          <p:nvPr/>
        </p:nvCxnSpPr>
        <p:spPr bwMode="auto">
          <a:xfrm rot="5400000">
            <a:off x="6310134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2" name="Straight Arrow Connector 471"/>
          <p:cNvCxnSpPr/>
          <p:nvPr/>
        </p:nvCxnSpPr>
        <p:spPr bwMode="auto">
          <a:xfrm rot="5400000">
            <a:off x="6310134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3" name="Isosceles Triangle 472"/>
          <p:cNvSpPr/>
          <p:nvPr/>
        </p:nvSpPr>
        <p:spPr bwMode="auto">
          <a:xfrm rot="10800000">
            <a:off x="6035025" y="5440658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74" name="Straight Arrow Connector 473"/>
          <p:cNvCxnSpPr/>
          <p:nvPr/>
        </p:nvCxnSpPr>
        <p:spPr bwMode="auto">
          <a:xfrm rot="5400000">
            <a:off x="6035817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5" name="Straight Arrow Connector 474"/>
          <p:cNvCxnSpPr/>
          <p:nvPr/>
        </p:nvCxnSpPr>
        <p:spPr bwMode="auto">
          <a:xfrm rot="5400000">
            <a:off x="6035817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6" name="Isosceles Triangle 475"/>
          <p:cNvSpPr/>
          <p:nvPr/>
        </p:nvSpPr>
        <p:spPr bwMode="auto">
          <a:xfrm rot="10800000">
            <a:off x="6857973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77" name="Straight Arrow Connector 476"/>
          <p:cNvCxnSpPr/>
          <p:nvPr/>
        </p:nvCxnSpPr>
        <p:spPr bwMode="auto">
          <a:xfrm rot="5400000">
            <a:off x="6858768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8" name="Straight Arrow Connector 477"/>
          <p:cNvCxnSpPr/>
          <p:nvPr/>
        </p:nvCxnSpPr>
        <p:spPr bwMode="auto">
          <a:xfrm rot="5400000">
            <a:off x="6858768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9" name="Isosceles Triangle 478"/>
          <p:cNvSpPr/>
          <p:nvPr/>
        </p:nvSpPr>
        <p:spPr bwMode="auto">
          <a:xfrm rot="10800000">
            <a:off x="7132290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80" name="Straight Arrow Connector 479"/>
          <p:cNvCxnSpPr/>
          <p:nvPr/>
        </p:nvCxnSpPr>
        <p:spPr bwMode="auto">
          <a:xfrm rot="5400000">
            <a:off x="7133085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1" name="Straight Arrow Connector 480"/>
          <p:cNvCxnSpPr/>
          <p:nvPr/>
        </p:nvCxnSpPr>
        <p:spPr bwMode="auto">
          <a:xfrm rot="5400000">
            <a:off x="7133085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2" name="Isosceles Triangle 481"/>
          <p:cNvSpPr/>
          <p:nvPr/>
        </p:nvSpPr>
        <p:spPr bwMode="auto">
          <a:xfrm rot="10800000">
            <a:off x="7406607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83" name="Straight Arrow Connector 482"/>
          <p:cNvCxnSpPr/>
          <p:nvPr/>
        </p:nvCxnSpPr>
        <p:spPr bwMode="auto">
          <a:xfrm rot="5400000">
            <a:off x="7407402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4" name="Straight Arrow Connector 483"/>
          <p:cNvCxnSpPr/>
          <p:nvPr/>
        </p:nvCxnSpPr>
        <p:spPr bwMode="auto">
          <a:xfrm rot="5400000">
            <a:off x="7407402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5" name="Isosceles Triangle 484"/>
          <p:cNvSpPr/>
          <p:nvPr/>
        </p:nvSpPr>
        <p:spPr bwMode="auto">
          <a:xfrm rot="10800000">
            <a:off x="7680924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86" name="Straight Arrow Connector 485"/>
          <p:cNvCxnSpPr/>
          <p:nvPr/>
        </p:nvCxnSpPr>
        <p:spPr bwMode="auto">
          <a:xfrm rot="5400000">
            <a:off x="7681719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7" name="Straight Arrow Connector 486"/>
          <p:cNvCxnSpPr/>
          <p:nvPr/>
        </p:nvCxnSpPr>
        <p:spPr bwMode="auto">
          <a:xfrm rot="5400000">
            <a:off x="7681719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8" name="Isosceles Triangle 487"/>
          <p:cNvSpPr/>
          <p:nvPr/>
        </p:nvSpPr>
        <p:spPr bwMode="auto">
          <a:xfrm rot="10800000">
            <a:off x="7955241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89" name="Straight Arrow Connector 488"/>
          <p:cNvCxnSpPr/>
          <p:nvPr/>
        </p:nvCxnSpPr>
        <p:spPr bwMode="auto">
          <a:xfrm rot="5400000">
            <a:off x="7956036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0" name="Straight Arrow Connector 489"/>
          <p:cNvCxnSpPr/>
          <p:nvPr/>
        </p:nvCxnSpPr>
        <p:spPr bwMode="auto">
          <a:xfrm rot="5400000">
            <a:off x="7956036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1" name="Isosceles Triangle 490"/>
          <p:cNvSpPr/>
          <p:nvPr/>
        </p:nvSpPr>
        <p:spPr bwMode="auto">
          <a:xfrm rot="10800000">
            <a:off x="8229558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92" name="Straight Arrow Connector 491"/>
          <p:cNvCxnSpPr/>
          <p:nvPr/>
        </p:nvCxnSpPr>
        <p:spPr bwMode="auto">
          <a:xfrm rot="5400000">
            <a:off x="8230353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3" name="Straight Arrow Connector 492"/>
          <p:cNvCxnSpPr/>
          <p:nvPr/>
        </p:nvCxnSpPr>
        <p:spPr bwMode="auto">
          <a:xfrm rot="5400000">
            <a:off x="8230353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4" name="Isosceles Triangle 493"/>
          <p:cNvSpPr/>
          <p:nvPr/>
        </p:nvSpPr>
        <p:spPr bwMode="auto">
          <a:xfrm rot="10800000">
            <a:off x="8503875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95" name="Straight Arrow Connector 494"/>
          <p:cNvCxnSpPr/>
          <p:nvPr/>
        </p:nvCxnSpPr>
        <p:spPr bwMode="auto">
          <a:xfrm rot="5400000">
            <a:off x="8504670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6" name="Straight Arrow Connector 495"/>
          <p:cNvCxnSpPr/>
          <p:nvPr/>
        </p:nvCxnSpPr>
        <p:spPr bwMode="auto">
          <a:xfrm rot="5400000">
            <a:off x="8504670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7" name="Isosceles Triangle 496"/>
          <p:cNvSpPr/>
          <p:nvPr/>
        </p:nvSpPr>
        <p:spPr bwMode="auto">
          <a:xfrm rot="10800000">
            <a:off x="8778192" y="5440656"/>
            <a:ext cx="182880" cy="182880"/>
          </a:xfrm>
          <a:prstGeom prst="triangl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98" name="Straight Arrow Connector 497"/>
          <p:cNvCxnSpPr/>
          <p:nvPr/>
        </p:nvCxnSpPr>
        <p:spPr bwMode="auto">
          <a:xfrm rot="5400000">
            <a:off x="8778987" y="57141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9" name="Straight Arrow Connector 498"/>
          <p:cNvCxnSpPr/>
          <p:nvPr/>
        </p:nvCxnSpPr>
        <p:spPr bwMode="auto">
          <a:xfrm rot="5400000">
            <a:off x="8778987" y="534842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00" name="Table 499"/>
          <p:cNvGraphicFramePr>
            <a:graphicFrameLocks noGrp="1"/>
          </p:cNvGraphicFramePr>
          <p:nvPr/>
        </p:nvGraphicFramePr>
        <p:xfrm>
          <a:off x="274320" y="2788920"/>
          <a:ext cx="4206193" cy="22860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828800"/>
                <a:gridCol w="2377393"/>
              </a:tblGrid>
              <a:tr h="67614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 x 1.7 MW Klystron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 x 8 x 225 kW </a:t>
                      </a:r>
                      <a:r>
                        <a:rPr lang="en-US" sz="1800" dirty="0" err="1" smtClean="0"/>
                        <a:t>tetrodes</a:t>
                      </a:r>
                      <a:endParaRPr lang="en-US" sz="1800" dirty="0" smtClean="0"/>
                    </a:p>
                    <a:p>
                      <a:r>
                        <a:rPr lang="en-US" sz="1600" dirty="0" smtClean="0"/>
                        <a:t>Equivalent to ‘Siemens’</a:t>
                      </a:r>
                      <a:endParaRPr lang="en-US" sz="1600" dirty="0"/>
                    </a:p>
                  </a:txBody>
                  <a:tcPr anchor="ctr"/>
                </a:tc>
              </a:tr>
              <a:tr h="93371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 x 8 x 225 kW IOTs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 x 16 x 106 kW </a:t>
                      </a:r>
                      <a:r>
                        <a:rPr lang="en-US" sz="1800" dirty="0" err="1" smtClean="0"/>
                        <a:t>tetrodes</a:t>
                      </a:r>
                      <a:endParaRPr lang="en-US" sz="1800" dirty="0" smtClean="0"/>
                    </a:p>
                    <a:p>
                      <a:r>
                        <a:rPr lang="en-US" sz="1600" dirty="0" smtClean="0"/>
                        <a:t>Equivalent to ‘Philips’</a:t>
                      </a:r>
                      <a:endParaRPr lang="en-US" sz="1600" dirty="0"/>
                    </a:p>
                  </a:txBody>
                  <a:tcPr anchor="ctr"/>
                </a:tc>
              </a:tr>
              <a:tr h="6761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 x 4 x 450 kW </a:t>
                      </a:r>
                      <a:r>
                        <a:rPr lang="en-US" sz="1800" dirty="0" err="1" smtClean="0"/>
                        <a:t>Diacrodes</a:t>
                      </a:r>
                      <a:endParaRPr lang="en-US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 x 2048 x 830 W SSA</a:t>
                      </a:r>
                    </a:p>
                    <a:p>
                      <a:r>
                        <a:rPr lang="en-US" sz="1600" dirty="0" smtClean="0"/>
                        <a:t>Equivalent to ‘SOLEIL’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01" name="Table 500"/>
          <p:cNvGraphicFramePr>
            <a:graphicFrameLocks noGrp="1"/>
          </p:cNvGraphicFramePr>
          <p:nvPr/>
        </p:nvGraphicFramePr>
        <p:xfrm>
          <a:off x="2103120" y="3474720"/>
          <a:ext cx="2377415" cy="16002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377415"/>
              </a:tblGrid>
              <a:tr h="94705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 x 16 x 106 kW </a:t>
                      </a:r>
                      <a:r>
                        <a:rPr lang="en-US" sz="1800" dirty="0" err="1" smtClean="0"/>
                        <a:t>tetrodes</a:t>
                      </a:r>
                      <a:endParaRPr lang="en-US" sz="1800" dirty="0" smtClean="0"/>
                    </a:p>
                    <a:p>
                      <a:r>
                        <a:rPr lang="en-US" sz="1600" dirty="0" smtClean="0"/>
                        <a:t>Equivalent to ‘Philips’</a:t>
                      </a:r>
                      <a:endParaRPr lang="en-US" sz="1600" dirty="0"/>
                    </a:p>
                  </a:txBody>
                  <a:tcPr anchor="ctr"/>
                </a:tc>
              </a:tr>
              <a:tr h="65314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 x 2048 x 830 W SSA</a:t>
                      </a:r>
                    </a:p>
                    <a:p>
                      <a:r>
                        <a:rPr lang="en-US" sz="1600" dirty="0" smtClean="0"/>
                        <a:t>Equivalent to ‘SOLEIL’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RF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Whatever the solution, SSA or </a:t>
            </a:r>
            <a:r>
              <a:rPr lang="en-US" sz="1600" dirty="0" err="1" smtClean="0"/>
              <a:t>Tetrodes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the same building</a:t>
            </a:r>
          </a:p>
          <a:p>
            <a:r>
              <a:rPr lang="en-US" sz="1600" dirty="0" smtClean="0"/>
              <a:t>Best possible location is between BA3 and BB3</a:t>
            </a:r>
          </a:p>
          <a:p>
            <a:r>
              <a:rPr lang="en-US" sz="1600" dirty="0" smtClean="0"/>
              <a:t>Maximum ‘RF’ foot print will be 2 x 450 m</a:t>
            </a:r>
            <a:r>
              <a:rPr lang="en-US" sz="1600" baseline="30000" dirty="0" smtClean="0"/>
              <a:t>2</a:t>
            </a:r>
          </a:p>
          <a:p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821048" y="1567333"/>
            <a:ext cx="4114800" cy="4525963"/>
          </a:xfrm>
        </p:spPr>
        <p:txBody>
          <a:bodyPr/>
          <a:lstStyle/>
          <a:p>
            <a:endParaRPr lang="en-US"/>
          </a:p>
        </p:txBody>
      </p:sp>
      <p:pic>
        <p:nvPicPr>
          <p:cNvPr id="8" name="Picture 16" descr="CAD000417654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3824" y="1556792"/>
            <a:ext cx="4686688" cy="4198491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>
          <a:xfrm>
            <a:off x="4837112" y="3931708"/>
            <a:ext cx="228600" cy="96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71352" y="3568472"/>
            <a:ext cx="79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Philips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>
            <a:stCxn id="12" idx="2"/>
          </p:cNvCxnSpPr>
          <p:nvPr/>
        </p:nvCxnSpPr>
        <p:spPr>
          <a:xfrm>
            <a:off x="5185021" y="3526324"/>
            <a:ext cx="786409" cy="8911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99952" y="3156992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Siemens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3" name="Straight Arrow Connector 12"/>
          <p:cNvCxnSpPr>
            <a:stCxn id="14" idx="0"/>
          </p:cNvCxnSpPr>
          <p:nvPr/>
        </p:nvCxnSpPr>
        <p:spPr>
          <a:xfrm flipV="1">
            <a:off x="5585065" y="4848632"/>
            <a:ext cx="395047" cy="8473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31882" y="5695976"/>
            <a:ext cx="1706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RF Faraday Cage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5" name="Straight Arrow Connector 14"/>
          <p:cNvCxnSpPr>
            <a:stCxn id="16" idx="2"/>
          </p:cNvCxnSpPr>
          <p:nvPr/>
        </p:nvCxnSpPr>
        <p:spPr>
          <a:xfrm flipH="1">
            <a:off x="7711712" y="4166404"/>
            <a:ext cx="870757" cy="2707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71752" y="3797072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800 MHz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28752" y="2699792"/>
            <a:ext cx="1106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RF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workshop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 flipH="1">
            <a:off x="7031672" y="3346123"/>
            <a:ext cx="50565" cy="4027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90647" y="5848376"/>
            <a:ext cx="152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New RF plants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90647" y="4068868"/>
            <a:ext cx="761065" cy="1479512"/>
          </a:xfrm>
          <a:prstGeom prst="rect">
            <a:avLst/>
          </a:prstGeom>
          <a:solidFill>
            <a:schemeClr val="accent6">
              <a:lumMod val="75000"/>
              <a:alpha val="18000"/>
            </a:schemeClr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9" idx="0"/>
          </p:cNvCxnSpPr>
          <p:nvPr/>
        </p:nvCxnSpPr>
        <p:spPr>
          <a:xfrm flipH="1" flipV="1">
            <a:off x="6960736" y="5153174"/>
            <a:ext cx="390665" cy="6952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888672" y="2925868"/>
            <a:ext cx="557525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17472" y="3245908"/>
            <a:ext cx="551754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BB3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43590" y="2514388"/>
            <a:ext cx="684804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CCC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5" name="Picture 4" descr="0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1904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Cavities rearrangement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sz="1800" dirty="0" smtClean="0"/>
              <a:t>We already disassembled all cavities</a:t>
            </a:r>
          </a:p>
          <a:p>
            <a:r>
              <a:rPr lang="en-US" sz="1800" dirty="0" smtClean="0"/>
              <a:t>(2001-2004 realignment campaign)</a:t>
            </a:r>
          </a:p>
          <a:p>
            <a:endParaRPr lang="en-US" sz="1800" dirty="0" smtClean="0"/>
          </a:p>
          <a:p>
            <a:r>
              <a:rPr lang="en-US" sz="1800" dirty="0" smtClean="0"/>
              <a:t>We know all needed specific tooling</a:t>
            </a:r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rgbClr val="FF0000"/>
                </a:solidFill>
              </a:rPr>
              <a:t>It will be a huge challenge …</a:t>
            </a:r>
          </a:p>
          <a:p>
            <a:endParaRPr lang="en-US" sz="1800" dirty="0" smtClean="0">
              <a:solidFill>
                <a:srgbClr val="FF0000"/>
              </a:solidFill>
            </a:endParaRP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20" descr="PC110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989898"/>
            <a:ext cx="4254204" cy="2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Cavities rearrangement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… even if this will be (very) stressing 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3"/>
          </p:nvPr>
        </p:nvSpPr>
        <p:spPr/>
        <p:txBody>
          <a:bodyPr anchor="b"/>
          <a:lstStyle/>
          <a:p>
            <a:pPr algn="r"/>
            <a:r>
              <a:rPr lang="en-US" sz="1600" dirty="0" smtClean="0"/>
              <a:t>…we are confident we can do it, </a:t>
            </a:r>
            <a:r>
              <a:rPr lang="en-US" sz="1600" dirty="0" smtClean="0">
                <a:solidFill>
                  <a:srgbClr val="FF0000"/>
                </a:solidFill>
              </a:rPr>
              <a:t>however…</a:t>
            </a:r>
          </a:p>
        </p:txBody>
      </p:sp>
      <p:pic>
        <p:nvPicPr>
          <p:cNvPr id="9" name="Content Placeholder 7" descr="PC120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9953" y="1995185"/>
            <a:ext cx="4984095" cy="3738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LSS3 rearrangement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3" descr="\\cern.ch\dfs\Users\m\montesin\Documents\Private\TWC\__cern.ch_dfs_Users_m_montesin_DOCUME~1_Private_TWC_SPSLNI~1[1].eps"/>
          <p:cNvPicPr preferRelativeResize="0">
            <a:picLocks noChangeArrowheads="1"/>
          </p:cNvPicPr>
          <p:nvPr/>
        </p:nvPicPr>
        <p:blipFill>
          <a:blip r:embed="rId2" cstate="email"/>
          <a:srcRect l="10190" t="1961" r="9619" b="11765"/>
          <a:stretch>
            <a:fillRect/>
          </a:stretch>
        </p:blipFill>
        <p:spPr bwMode="auto">
          <a:xfrm>
            <a:off x="209888" y="1340768"/>
            <a:ext cx="8842672" cy="50292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188720" y="4085410"/>
            <a:ext cx="3492856" cy="201938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83080" y="4744548"/>
            <a:ext cx="371394" cy="155231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88720" y="2824308"/>
            <a:ext cx="3492856" cy="206058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828800" y="3445330"/>
            <a:ext cx="1016906" cy="201938"/>
          </a:xfrm>
          <a:prstGeom prst="rect">
            <a:avLst/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97280" y="2824308"/>
            <a:ext cx="58129" cy="206058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001000" y="5978988"/>
            <a:ext cx="265281" cy="173089"/>
          </a:xfrm>
          <a:prstGeom prst="rect">
            <a:avLst/>
          </a:prstGeom>
          <a:solidFill>
            <a:srgbClr val="FF0000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08960" y="1635588"/>
            <a:ext cx="176854" cy="80134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680960" y="3532862"/>
            <a:ext cx="176854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6" idx="0"/>
            <a:endCxn id="26" idx="2"/>
          </p:cNvCxnSpPr>
          <p:nvPr/>
        </p:nvCxnSpPr>
        <p:spPr>
          <a:xfrm flipH="1" flipV="1">
            <a:off x="3432013" y="1715722"/>
            <a:ext cx="4337374" cy="1817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696751" y="2824308"/>
            <a:ext cx="58129" cy="206058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308631" y="2824308"/>
            <a:ext cx="58129" cy="206058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782464" y="2824308"/>
            <a:ext cx="3492856" cy="206058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97280" y="4085410"/>
            <a:ext cx="58129" cy="201938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696751" y="4085410"/>
            <a:ext cx="58129" cy="201938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308631" y="4085410"/>
            <a:ext cx="58129" cy="201938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782464" y="4085410"/>
            <a:ext cx="3492856" cy="201938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377626" y="4150188"/>
            <a:ext cx="176854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343586" y="1635588"/>
            <a:ext cx="176854" cy="80134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5" idx="0"/>
            <a:endCxn id="15" idx="2"/>
          </p:cNvCxnSpPr>
          <p:nvPr/>
        </p:nvCxnSpPr>
        <p:spPr>
          <a:xfrm flipV="1">
            <a:off x="1466053" y="1715722"/>
            <a:ext cx="1731334" cy="2434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240466" y="2892782"/>
            <a:ext cx="176854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514786" y="2892782"/>
            <a:ext cx="176854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092440" y="2892782"/>
            <a:ext cx="111417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229600" y="2892782"/>
            <a:ext cx="111417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508760" y="3510108"/>
            <a:ext cx="111417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668127" y="3510108"/>
            <a:ext cx="114953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>
            <a:stCxn id="30" idx="2"/>
            <a:endCxn id="32" idx="0"/>
          </p:cNvCxnSpPr>
          <p:nvPr/>
        </p:nvCxnSpPr>
        <p:spPr>
          <a:xfrm flipH="1">
            <a:off x="1564469" y="2961468"/>
            <a:ext cx="6583680" cy="548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1" idx="2"/>
            <a:endCxn id="33" idx="0"/>
          </p:cNvCxnSpPr>
          <p:nvPr/>
        </p:nvCxnSpPr>
        <p:spPr>
          <a:xfrm flipH="1">
            <a:off x="1725604" y="2961468"/>
            <a:ext cx="6559705" cy="548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971800" y="3445330"/>
            <a:ext cx="4527447" cy="201938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531391" y="3445330"/>
            <a:ext cx="58129" cy="201938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880360" y="3445330"/>
            <a:ext cx="58129" cy="201938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732706" y="3532862"/>
            <a:ext cx="176854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8138160" y="3532862"/>
            <a:ext cx="176854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>
            <a:stCxn id="29" idx="2"/>
            <a:endCxn id="40" idx="0"/>
          </p:cNvCxnSpPr>
          <p:nvPr/>
        </p:nvCxnSpPr>
        <p:spPr>
          <a:xfrm>
            <a:off x="1603213" y="2961468"/>
            <a:ext cx="6623374" cy="5713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8" idx="2"/>
            <a:endCxn id="39" idx="0"/>
          </p:cNvCxnSpPr>
          <p:nvPr/>
        </p:nvCxnSpPr>
        <p:spPr>
          <a:xfrm>
            <a:off x="1328893" y="2961468"/>
            <a:ext cx="6492240" cy="5713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8001000" y="4150188"/>
            <a:ext cx="176854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554480" y="4790268"/>
            <a:ext cx="176854" cy="68686"/>
          </a:xfrm>
          <a:prstGeom prst="rect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43" idx="2"/>
            <a:endCxn id="44" idx="0"/>
          </p:cNvCxnSpPr>
          <p:nvPr/>
        </p:nvCxnSpPr>
        <p:spPr>
          <a:xfrm flipH="1">
            <a:off x="1642907" y="4218874"/>
            <a:ext cx="6446520" cy="5713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2194560" y="4698828"/>
            <a:ext cx="1002765" cy="230786"/>
          </a:xfrm>
          <a:prstGeom prst="rect">
            <a:avLst/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246120" y="4698828"/>
            <a:ext cx="58129" cy="230786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353105" y="4698828"/>
            <a:ext cx="4527447" cy="230786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909560" y="4698828"/>
            <a:ext cx="58129" cy="230786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63440" y="5978988"/>
            <a:ext cx="1237973" cy="173090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7995366" y="4744548"/>
            <a:ext cx="371394" cy="173089"/>
          </a:xfrm>
          <a:prstGeom prst="rect">
            <a:avLst/>
          </a:prstGeom>
          <a:solidFill>
            <a:srgbClr val="FF0000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097280" y="3474179"/>
            <a:ext cx="371394" cy="173089"/>
          </a:xfrm>
          <a:prstGeom prst="rect">
            <a:avLst/>
          </a:prstGeom>
          <a:solidFill>
            <a:srgbClr val="FF0000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995160" y="2824308"/>
            <a:ext cx="1016906" cy="201938"/>
          </a:xfrm>
          <a:prstGeom prst="rect">
            <a:avLst/>
          </a:prstGeom>
          <a:solidFill>
            <a:srgbClr val="FFC000">
              <a:alpha val="51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>
            <a:stCxn id="53" idx="2"/>
            <a:endCxn id="46" idx="0"/>
          </p:cNvCxnSpPr>
          <p:nvPr/>
        </p:nvCxnSpPr>
        <p:spPr>
          <a:xfrm flipH="1">
            <a:off x="2695943" y="3026246"/>
            <a:ext cx="4807670" cy="1672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3" grpId="0" animBg="1"/>
      <p:bldP spid="44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RF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sz="1600" dirty="0" smtClean="0"/>
              <a:t>Three spare sections : ~ 3.5 years</a:t>
            </a:r>
          </a:p>
          <a:p>
            <a:pPr lvl="1"/>
            <a:r>
              <a:rPr lang="en-US" sz="1600" dirty="0" smtClean="0"/>
              <a:t>Refurbishment (missing items)</a:t>
            </a:r>
          </a:p>
          <a:p>
            <a:pPr lvl="1"/>
            <a:r>
              <a:rPr lang="en-US" sz="1600" dirty="0" smtClean="0"/>
              <a:t>Power tests</a:t>
            </a:r>
          </a:p>
          <a:p>
            <a:pPr lvl="1">
              <a:buNone/>
            </a:pPr>
            <a:endParaRPr lang="en-US" sz="1600" dirty="0" smtClean="0"/>
          </a:p>
          <a:p>
            <a:r>
              <a:rPr lang="en-US" sz="1600" dirty="0" smtClean="0"/>
              <a:t>New power couplers : ~ 5 years</a:t>
            </a:r>
          </a:p>
          <a:p>
            <a:pPr lvl="1"/>
            <a:r>
              <a:rPr lang="en-US" sz="1600" dirty="0" smtClean="0"/>
              <a:t>More power and shorter -&gt; new design</a:t>
            </a:r>
          </a:p>
          <a:p>
            <a:pPr lvl="1"/>
            <a:r>
              <a:rPr lang="en-US" sz="1600" dirty="0" smtClean="0"/>
              <a:t>Prototyping and tests</a:t>
            </a:r>
          </a:p>
          <a:p>
            <a:pPr lvl="1"/>
            <a:r>
              <a:rPr lang="en-US" sz="1600" dirty="0" smtClean="0"/>
              <a:t>Series and pre-conditioning (x 30)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New amplifiers : ~ 5 years</a:t>
            </a:r>
          </a:p>
          <a:p>
            <a:pPr lvl="1"/>
            <a:r>
              <a:rPr lang="en-US" sz="1600" dirty="0" smtClean="0"/>
              <a:t>New building</a:t>
            </a:r>
          </a:p>
          <a:p>
            <a:pPr lvl="1"/>
            <a:r>
              <a:rPr lang="en-US" sz="1600" dirty="0" smtClean="0"/>
              <a:t>Construction of amplifiers</a:t>
            </a:r>
          </a:p>
          <a:p>
            <a:pPr lvl="1"/>
            <a:r>
              <a:rPr lang="en-US" sz="1600" dirty="0" smtClean="0"/>
              <a:t>Long duration tests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 anchor="ctr"/>
          <a:lstStyle/>
          <a:p>
            <a:r>
              <a:rPr lang="en-US" sz="1500" dirty="0" smtClean="0"/>
              <a:t>New LLRF : ~ 4 years</a:t>
            </a:r>
          </a:p>
          <a:p>
            <a:pPr lvl="1"/>
            <a:r>
              <a:rPr lang="en-US" sz="1500" dirty="0" smtClean="0"/>
              <a:t>Design</a:t>
            </a:r>
          </a:p>
          <a:p>
            <a:pPr lvl="1"/>
            <a:r>
              <a:rPr lang="en-US" sz="1500" dirty="0" smtClean="0"/>
              <a:t>Train onto a spare cavity in the new RF building</a:t>
            </a:r>
          </a:p>
          <a:p>
            <a:pPr lvl="1"/>
            <a:r>
              <a:rPr lang="en-US" sz="1500" dirty="0" smtClean="0"/>
              <a:t>Test onto an existing system prior to deployment</a:t>
            </a:r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Impossible to re-arrange cavities within LS1</a:t>
            </a:r>
          </a:p>
          <a:p>
            <a:pPr algn="ctr"/>
            <a:endParaRPr lang="en-US" sz="1500" dirty="0" smtClean="0">
              <a:solidFill>
                <a:srgbClr val="FF0000"/>
              </a:solidFill>
            </a:endParaRPr>
          </a:p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Only 5 pickups / 17 devices to be reinstalled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601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2920" y="1645920"/>
            <a:ext cx="8001000" cy="1691640"/>
          </a:xfrm>
          <a:prstGeom prst="rect">
            <a:avLst/>
          </a:prstGeom>
          <a:solidFill>
            <a:srgbClr val="FF0000">
              <a:alpha val="10000"/>
            </a:srgbClr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en-US" sz="1400" b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15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20" y="1554480"/>
            <a:ext cx="457200" cy="438912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2920" y="1554480"/>
            <a:ext cx="914400" cy="4389120"/>
          </a:xfrm>
          <a:prstGeom prst="rect">
            <a:avLst/>
          </a:prstGeom>
          <a:noFill/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2920" y="1280160"/>
            <a:ext cx="914400" cy="274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2011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745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59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17320" y="1554480"/>
            <a:ext cx="457200" cy="438912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17320" y="1554480"/>
            <a:ext cx="914400" cy="4389120"/>
          </a:xfrm>
          <a:prstGeom prst="rect">
            <a:avLst/>
          </a:prstGeom>
          <a:noFill/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17320" y="1280160"/>
            <a:ext cx="914400" cy="274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2012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7889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603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331720" y="1554480"/>
            <a:ext cx="457200" cy="438912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31720" y="1554480"/>
            <a:ext cx="914400" cy="4389120"/>
          </a:xfrm>
          <a:prstGeom prst="rect">
            <a:avLst/>
          </a:prstGeom>
          <a:noFill/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31720" y="1280160"/>
            <a:ext cx="914400" cy="274320"/>
          </a:xfrm>
          <a:prstGeom prst="rect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2013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7033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747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46120" y="1554480"/>
            <a:ext cx="457200" cy="438912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246120" y="1554480"/>
            <a:ext cx="914400" cy="4389120"/>
          </a:xfrm>
          <a:prstGeom prst="rect">
            <a:avLst/>
          </a:prstGeom>
          <a:noFill/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46120" y="1280160"/>
            <a:ext cx="457200" cy="274320"/>
          </a:xfrm>
          <a:prstGeom prst="rect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177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3891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160520" y="1554480"/>
            <a:ext cx="457200" cy="438912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160520" y="1554480"/>
            <a:ext cx="914400" cy="4389120"/>
          </a:xfrm>
          <a:prstGeom prst="rect">
            <a:avLst/>
          </a:prstGeom>
          <a:noFill/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160520" y="1280160"/>
            <a:ext cx="914400" cy="274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2015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321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035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074920" y="1554480"/>
            <a:ext cx="457200" cy="438912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074920" y="1554480"/>
            <a:ext cx="914400" cy="4389120"/>
          </a:xfrm>
          <a:prstGeom prst="rect">
            <a:avLst/>
          </a:prstGeom>
          <a:noFill/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074920" y="1280160"/>
            <a:ext cx="914400" cy="274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2016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4465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2179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989320" y="1554480"/>
            <a:ext cx="457200" cy="438912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989320" y="1554480"/>
            <a:ext cx="914400" cy="4389120"/>
          </a:xfrm>
          <a:prstGeom prst="rect">
            <a:avLst/>
          </a:prstGeom>
          <a:noFill/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989320" y="1280160"/>
            <a:ext cx="914400" cy="274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2017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3609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1323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903720" y="1554480"/>
            <a:ext cx="457200" cy="438912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903720" y="1554480"/>
            <a:ext cx="914400" cy="4389120"/>
          </a:xfrm>
          <a:prstGeom prst="rect">
            <a:avLst/>
          </a:prstGeom>
          <a:noFill/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2753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046720" y="1554480"/>
            <a:ext cx="228600" cy="4389120"/>
          </a:xfrm>
          <a:prstGeom prst="rect">
            <a:avLst/>
          </a:prstGeom>
          <a:noFill/>
          <a:ln w="31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818120" y="1554480"/>
            <a:ext cx="457200" cy="438912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818120" y="1554480"/>
            <a:ext cx="914400" cy="4389120"/>
          </a:xfrm>
          <a:prstGeom prst="rect">
            <a:avLst/>
          </a:prstGeom>
          <a:noFill/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818120" y="1280160"/>
            <a:ext cx="914400" cy="274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2019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03320" y="1280160"/>
            <a:ext cx="457200" cy="274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46120" y="1280160"/>
            <a:ext cx="914400" cy="27432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2014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31520" y="1737360"/>
            <a:ext cx="3429000" cy="182880"/>
          </a:xfrm>
          <a:prstGeom prst="rect">
            <a:avLst/>
          </a:prstGeom>
          <a:solidFill>
            <a:srgbClr val="FF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Studies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1325880" y="1965960"/>
            <a:ext cx="1005840" cy="182880"/>
          </a:xfrm>
          <a:prstGeom prst="rect">
            <a:avLst/>
          </a:prstGeom>
          <a:solidFill>
            <a:srgbClr val="FF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Tendering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1874520" y="2194560"/>
            <a:ext cx="3200400" cy="182880"/>
          </a:xfrm>
          <a:prstGeom prst="rect">
            <a:avLst/>
          </a:prstGeom>
          <a:solidFill>
            <a:srgbClr val="FF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Construction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4160520" y="2423160"/>
            <a:ext cx="1371600" cy="182880"/>
          </a:xfrm>
          <a:prstGeom prst="rect">
            <a:avLst/>
          </a:prstGeom>
          <a:solidFill>
            <a:srgbClr val="FF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Installation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4617720" y="2651760"/>
            <a:ext cx="1371600" cy="182880"/>
          </a:xfrm>
          <a:prstGeom prst="rect">
            <a:avLst/>
          </a:prstGeom>
          <a:solidFill>
            <a:srgbClr val="FF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Commissioning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7360920" y="2651760"/>
            <a:ext cx="457200" cy="640080"/>
          </a:xfrm>
          <a:prstGeom prst="rect">
            <a:avLst/>
          </a:prstGeom>
          <a:solidFill>
            <a:srgbClr val="FF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Start up</a:t>
            </a:r>
            <a:endParaRPr lang="en-US" sz="1000" dirty="0"/>
          </a:p>
        </p:txBody>
      </p:sp>
      <p:cxnSp>
        <p:nvCxnSpPr>
          <p:cNvPr id="61" name="Straight Connector 7"/>
          <p:cNvCxnSpPr>
            <a:cxnSpLocks noChangeShapeType="1"/>
            <a:stCxn id="59" idx="3"/>
          </p:cNvCxnSpPr>
          <p:nvPr/>
        </p:nvCxnSpPr>
        <p:spPr bwMode="auto">
          <a:xfrm>
            <a:off x="5989320" y="2743200"/>
            <a:ext cx="1371600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 type="none"/>
          </a:ln>
        </p:spPr>
      </p:cxnSp>
      <p:sp>
        <p:nvSpPr>
          <p:cNvPr id="62" name="Rectangle 61"/>
          <p:cNvSpPr/>
          <p:nvPr/>
        </p:nvSpPr>
        <p:spPr>
          <a:xfrm>
            <a:off x="6903720" y="1280160"/>
            <a:ext cx="914400" cy="274320"/>
          </a:xfrm>
          <a:prstGeom prst="rect">
            <a:avLst/>
          </a:prstGeom>
          <a:solidFill>
            <a:srgbClr val="00B0F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2018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02920" y="3429000"/>
            <a:ext cx="8001000" cy="1280160"/>
          </a:xfrm>
          <a:prstGeom prst="rect">
            <a:avLst/>
          </a:prstGeom>
          <a:solidFill>
            <a:schemeClr val="accent6">
              <a:lumMod val="75000"/>
              <a:alpha val="10000"/>
            </a:schemeClr>
          </a:solidFill>
          <a:ln w="31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en-US" sz="1400" b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31520" y="3520440"/>
            <a:ext cx="3429000" cy="18288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Studies</a:t>
            </a:r>
            <a:endParaRPr lang="en-US" sz="1000" dirty="0"/>
          </a:p>
        </p:txBody>
      </p:sp>
      <p:sp>
        <p:nvSpPr>
          <p:cNvPr id="65" name="Rectangle 64"/>
          <p:cNvSpPr/>
          <p:nvPr/>
        </p:nvSpPr>
        <p:spPr>
          <a:xfrm>
            <a:off x="1645920" y="3749040"/>
            <a:ext cx="1600200" cy="18288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Construction</a:t>
            </a:r>
            <a:endParaRPr lang="en-US" sz="1000" dirty="0"/>
          </a:p>
        </p:txBody>
      </p:sp>
      <p:sp>
        <p:nvSpPr>
          <p:cNvPr id="66" name="Rectangle 65"/>
          <p:cNvSpPr/>
          <p:nvPr/>
        </p:nvSpPr>
        <p:spPr>
          <a:xfrm>
            <a:off x="2331720" y="3977640"/>
            <a:ext cx="1371600" cy="18288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coaxial lines, Pickups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417320" y="4434840"/>
            <a:ext cx="4572000" cy="18288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New power couplers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6903720" y="3794760"/>
            <a:ext cx="502920" cy="82296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Cavities Pickups </a:t>
            </a:r>
            <a:r>
              <a:rPr lang="en-US" sz="1000" dirty="0" err="1" smtClean="0"/>
              <a:t>vacuumCV</a:t>
            </a:r>
            <a:r>
              <a:rPr lang="en-US" sz="1000" dirty="0" smtClean="0"/>
              <a:t>, EL </a:t>
            </a:r>
            <a:endParaRPr lang="en-US" sz="1000" dirty="0"/>
          </a:p>
        </p:txBody>
      </p:sp>
      <p:cxnSp>
        <p:nvCxnSpPr>
          <p:cNvPr id="69" name="Straight Connector 7"/>
          <p:cNvCxnSpPr>
            <a:cxnSpLocks noChangeShapeType="1"/>
            <a:stCxn id="66" idx="3"/>
          </p:cNvCxnSpPr>
          <p:nvPr/>
        </p:nvCxnSpPr>
        <p:spPr bwMode="auto">
          <a:xfrm>
            <a:off x="3703320" y="4069080"/>
            <a:ext cx="3200400" cy="0"/>
          </a:xfrm>
          <a:prstGeom prst="line">
            <a:avLst/>
          </a:prstGeom>
          <a:noFill/>
          <a:ln w="19050" algn="ctr">
            <a:solidFill>
              <a:schemeClr val="accent6">
                <a:lumMod val="75000"/>
              </a:schemeClr>
            </a:solidFill>
            <a:prstDash val="sysDot"/>
            <a:round/>
            <a:headEnd/>
            <a:tailEnd type="none"/>
          </a:ln>
        </p:spPr>
      </p:cxnSp>
      <p:sp>
        <p:nvSpPr>
          <p:cNvPr id="70" name="Rectangle 69"/>
          <p:cNvSpPr/>
          <p:nvPr/>
        </p:nvSpPr>
        <p:spPr>
          <a:xfrm>
            <a:off x="502920" y="4800600"/>
            <a:ext cx="8001000" cy="1051560"/>
          </a:xfrm>
          <a:prstGeom prst="rect">
            <a:avLst/>
          </a:prstGeom>
          <a:solidFill>
            <a:srgbClr val="0070C0">
              <a:alpha val="10000"/>
            </a:srgb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en-US" sz="1400" b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31520" y="4892040"/>
            <a:ext cx="914400" cy="182880"/>
          </a:xfrm>
          <a:prstGeom prst="rect">
            <a:avLst/>
          </a:prstGeom>
          <a:solidFill>
            <a:srgbClr val="0070C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Studies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1645920" y="5120640"/>
            <a:ext cx="914400" cy="182880"/>
          </a:xfrm>
          <a:prstGeom prst="rect">
            <a:avLst/>
          </a:prstGeom>
          <a:solidFill>
            <a:srgbClr val="0070C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Authorizations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2560320" y="5349240"/>
            <a:ext cx="1600200" cy="182880"/>
          </a:xfrm>
          <a:prstGeom prst="rect">
            <a:avLst/>
          </a:prstGeom>
          <a:solidFill>
            <a:srgbClr val="0070C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Construction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2788920" y="5577840"/>
            <a:ext cx="1828800" cy="182880"/>
          </a:xfrm>
          <a:prstGeom prst="rect">
            <a:avLst/>
          </a:prstGeom>
          <a:solidFill>
            <a:srgbClr val="0070C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Services (CV, EL)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6903720" y="5577840"/>
            <a:ext cx="457200" cy="182880"/>
          </a:xfrm>
          <a:prstGeom prst="rect">
            <a:avLst/>
          </a:prstGeom>
          <a:solidFill>
            <a:srgbClr val="0070C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#2</a:t>
            </a:r>
            <a:endParaRPr lang="en-US" sz="1000" dirty="0"/>
          </a:p>
        </p:txBody>
      </p:sp>
      <p:cxnSp>
        <p:nvCxnSpPr>
          <p:cNvPr id="76" name="Straight Connector 7"/>
          <p:cNvCxnSpPr>
            <a:cxnSpLocks noChangeShapeType="1"/>
            <a:stCxn id="74" idx="3"/>
            <a:endCxn id="75" idx="1"/>
          </p:cNvCxnSpPr>
          <p:nvPr/>
        </p:nvCxnSpPr>
        <p:spPr bwMode="auto">
          <a:xfrm>
            <a:off x="4617720" y="5669280"/>
            <a:ext cx="2286000" cy="0"/>
          </a:xfrm>
          <a:prstGeom prst="line">
            <a:avLst/>
          </a:prstGeom>
          <a:noFill/>
          <a:ln w="19050" algn="ctr">
            <a:solidFill>
              <a:srgbClr val="0070C0"/>
            </a:solidFill>
            <a:prstDash val="sysDot"/>
            <a:round/>
            <a:headEnd/>
            <a:tailEnd type="none"/>
          </a:ln>
        </p:spPr>
      </p:cxnSp>
      <p:sp>
        <p:nvSpPr>
          <p:cNvPr id="77" name="Arc 76"/>
          <p:cNvSpPr/>
          <p:nvPr/>
        </p:nvSpPr>
        <p:spPr>
          <a:xfrm>
            <a:off x="6995160" y="1371600"/>
            <a:ext cx="1508760" cy="1600200"/>
          </a:xfrm>
          <a:prstGeom prst="arc">
            <a:avLst>
              <a:gd name="adj1" fmla="val 16474926"/>
              <a:gd name="adj2" fmla="val 4976244"/>
            </a:avLst>
          </a:prstGeom>
          <a:noFill/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Arc 77"/>
          <p:cNvSpPr/>
          <p:nvPr/>
        </p:nvSpPr>
        <p:spPr>
          <a:xfrm>
            <a:off x="6720840" y="1371600"/>
            <a:ext cx="1920240" cy="2834640"/>
          </a:xfrm>
          <a:prstGeom prst="arc">
            <a:avLst>
              <a:gd name="adj1" fmla="val 19108189"/>
              <a:gd name="adj2" fmla="val 5690319"/>
            </a:avLst>
          </a:prstGeom>
          <a:noFill/>
          <a:ln w="222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1874520" y="4206240"/>
            <a:ext cx="3200400" cy="18288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Spare sections</a:t>
            </a:r>
            <a:endParaRPr lang="en-US" sz="1000" dirty="0"/>
          </a:p>
        </p:txBody>
      </p:sp>
      <p:cxnSp>
        <p:nvCxnSpPr>
          <p:cNvPr id="80" name="Straight Connector 7"/>
          <p:cNvCxnSpPr>
            <a:cxnSpLocks noChangeShapeType="1"/>
            <a:stCxn id="79" idx="3"/>
          </p:cNvCxnSpPr>
          <p:nvPr/>
        </p:nvCxnSpPr>
        <p:spPr bwMode="auto">
          <a:xfrm>
            <a:off x="5074920" y="4297680"/>
            <a:ext cx="1828800" cy="0"/>
          </a:xfrm>
          <a:prstGeom prst="line">
            <a:avLst/>
          </a:prstGeom>
          <a:noFill/>
          <a:ln w="19050" algn="ctr">
            <a:solidFill>
              <a:schemeClr val="accent6">
                <a:lumMod val="75000"/>
              </a:schemeClr>
            </a:solidFill>
            <a:prstDash val="sysDot"/>
            <a:round/>
            <a:headEnd/>
            <a:tailEnd type="none"/>
          </a:ln>
        </p:spPr>
      </p:cxnSp>
      <p:cxnSp>
        <p:nvCxnSpPr>
          <p:cNvPr id="81" name="Straight Connector 7"/>
          <p:cNvCxnSpPr>
            <a:cxnSpLocks noChangeShapeType="1"/>
            <a:stCxn id="67" idx="3"/>
          </p:cNvCxnSpPr>
          <p:nvPr/>
        </p:nvCxnSpPr>
        <p:spPr bwMode="auto">
          <a:xfrm>
            <a:off x="5989320" y="4526280"/>
            <a:ext cx="914400" cy="0"/>
          </a:xfrm>
          <a:prstGeom prst="line">
            <a:avLst/>
          </a:prstGeom>
          <a:noFill/>
          <a:ln w="19050" algn="ctr">
            <a:solidFill>
              <a:schemeClr val="accent6">
                <a:lumMod val="75000"/>
              </a:schemeClr>
            </a:solidFill>
            <a:prstDash val="sysDot"/>
            <a:round/>
            <a:headEnd/>
            <a:tailEnd type="none"/>
          </a:ln>
        </p:spPr>
      </p:cxnSp>
      <p:sp>
        <p:nvSpPr>
          <p:cNvPr id="82" name="Rectangle 81"/>
          <p:cNvSpPr/>
          <p:nvPr/>
        </p:nvSpPr>
        <p:spPr>
          <a:xfrm>
            <a:off x="2788920" y="2651760"/>
            <a:ext cx="1371600" cy="182880"/>
          </a:xfrm>
          <a:prstGeom prst="rect">
            <a:avLst/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LLRF Design and proto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4160520" y="2880360"/>
            <a:ext cx="914400" cy="182880"/>
          </a:xfrm>
          <a:prstGeom prst="rect">
            <a:avLst/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LLRF Tests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5074920" y="3108960"/>
            <a:ext cx="914400" cy="182880"/>
          </a:xfrm>
          <a:prstGeom prst="rect">
            <a:avLst/>
          </a:pr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1000" dirty="0" smtClean="0"/>
              <a:t>LLRF Series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685800" y="5577840"/>
            <a:ext cx="1728224" cy="21602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New RF Building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685800" y="3977640"/>
            <a:ext cx="1728224" cy="21602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LSS3 Tunnel Integration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85800" y="3075812"/>
            <a:ext cx="2697480" cy="21602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New RF Power Amplifiers </a:t>
            </a:r>
            <a:r>
              <a:rPr lang="en-US" sz="1200" b="1" dirty="0" smtClean="0">
                <a:solidFill>
                  <a:srgbClr val="C00000"/>
                </a:solidFill>
              </a:rPr>
              <a:t>and LLRF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88" name="Straight Connector 7"/>
          <p:cNvCxnSpPr>
            <a:cxnSpLocks noChangeShapeType="1"/>
          </p:cNvCxnSpPr>
          <p:nvPr/>
        </p:nvCxnSpPr>
        <p:spPr bwMode="auto">
          <a:xfrm>
            <a:off x="5989320" y="3200400"/>
            <a:ext cx="1371600" cy="0"/>
          </a:xfrm>
          <a:prstGeom prst="line">
            <a:avLst/>
          </a:prstGeom>
          <a:noFill/>
          <a:ln w="19050" algn="ctr">
            <a:solidFill>
              <a:srgbClr val="FF0000"/>
            </a:solidFill>
            <a:prstDash val="sysDot"/>
            <a:round/>
            <a:headEnd/>
            <a:tailEnd type="none"/>
          </a:ln>
        </p:spPr>
      </p:cxnSp>
      <p:pic>
        <p:nvPicPr>
          <p:cNvPr id="89" name="Picture 4" descr="http://journal.plasticmind.com/assets/under_construction_anima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5610" y="1969770"/>
            <a:ext cx="3333750" cy="3333750"/>
          </a:xfrm>
          <a:prstGeom prst="rect">
            <a:avLst/>
          </a:prstGeom>
          <a:noFill/>
        </p:spPr>
      </p:pic>
      <p:sp>
        <p:nvSpPr>
          <p:cNvPr id="90" name="Rounded Rectangle 89"/>
          <p:cNvSpPr/>
          <p:nvPr/>
        </p:nvSpPr>
        <p:spPr>
          <a:xfrm>
            <a:off x="5715000" y="365760"/>
            <a:ext cx="2697480" cy="731510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6 months cavities re-arrangement</a:t>
            </a:r>
          </a:p>
          <a:p>
            <a:pPr algn="ctr"/>
            <a:r>
              <a:rPr lang="en-US" sz="1400" dirty="0" smtClean="0"/>
              <a:t>2 months RF Power conditioning</a:t>
            </a:r>
          </a:p>
          <a:p>
            <a:pPr algn="ctr"/>
            <a:r>
              <a:rPr lang="en-US" sz="1400" dirty="0" smtClean="0"/>
              <a:t>4 months LLRF commissioning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Persons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19381"/>
            <a:ext cx="41148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633664" y="1719381"/>
            <a:ext cx="4114800" cy="4525963"/>
          </a:xfrm>
        </p:spPr>
        <p:txBody>
          <a:bodyPr/>
          <a:lstStyle/>
          <a:p>
            <a:endParaRPr lang="en-US"/>
          </a:p>
        </p:txBody>
      </p:sp>
      <p:pic>
        <p:nvPicPr>
          <p:cNvPr id="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4890" t="12370" r="76679" b="56000"/>
          <a:stretch>
            <a:fillRect/>
          </a:stretch>
        </p:blipFill>
        <p:spPr bwMode="auto">
          <a:xfrm>
            <a:off x="4709160" y="1340768"/>
            <a:ext cx="4262827" cy="2286000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8600" y="1340768"/>
          <a:ext cx="4297680" cy="49682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32560"/>
                <a:gridCol w="2865120"/>
              </a:tblGrid>
              <a:tr h="265344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Dep</a:t>
                      </a:r>
                      <a:r>
                        <a:rPr lang="en-US" sz="1600" dirty="0" smtClean="0"/>
                        <a:t>-Group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Persons</a:t>
                      </a:r>
                      <a:endParaRPr lang="en-US" sz="1600" dirty="0"/>
                    </a:p>
                  </a:txBody>
                  <a:tcPr anchor="ctr"/>
                </a:tc>
              </a:tr>
              <a:tr h="84427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BE-RF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Eric Montesinos, Thomas Bohl, Wolfgang </a:t>
                      </a:r>
                      <a:r>
                        <a:rPr lang="fr-FR" sz="1600" dirty="0" err="1" smtClean="0"/>
                        <a:t>Höfle</a:t>
                      </a:r>
                      <a:r>
                        <a:rPr lang="fr-FR" sz="1600" dirty="0" smtClean="0"/>
                        <a:t>, Urs Wehrle, Elena </a:t>
                      </a:r>
                      <a:r>
                        <a:rPr lang="fr-FR" sz="1600" dirty="0" err="1" smtClean="0"/>
                        <a:t>Shaposhnikova</a:t>
                      </a:r>
                      <a:r>
                        <a:rPr lang="fr-FR" sz="1600" dirty="0" smtClean="0"/>
                        <a:t>, Philippe Baudrenghien, SPS power team</a:t>
                      </a:r>
                      <a:endParaRPr lang="en-US" sz="1600" dirty="0"/>
                    </a:p>
                  </a:txBody>
                  <a:tcPr anchor="ctr"/>
                </a:tc>
              </a:tr>
              <a:tr h="458322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BE-ABP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Patrick </a:t>
                      </a:r>
                      <a:r>
                        <a:rPr lang="fr-FR" sz="1600" dirty="0" err="1" smtClean="0"/>
                        <a:t>Bestmann</a:t>
                      </a:r>
                      <a:r>
                        <a:rPr lang="fr-FR" sz="1600" dirty="0" smtClean="0"/>
                        <a:t>, Yannis </a:t>
                      </a:r>
                      <a:r>
                        <a:rPr lang="fr-FR" sz="1600" dirty="0" err="1" smtClean="0"/>
                        <a:t>Papaphilippou</a:t>
                      </a:r>
                      <a:endParaRPr lang="en-US" sz="1600" dirty="0"/>
                    </a:p>
                  </a:txBody>
                  <a:tcPr anchor="ctr"/>
                </a:tc>
              </a:tr>
              <a:tr h="458322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BE-ASR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Paula Carvalho Correia, Emmanuel Paulat</a:t>
                      </a:r>
                      <a:endParaRPr lang="en-US" sz="1600" dirty="0"/>
                    </a:p>
                  </a:txBody>
                  <a:tcPr anchor="ctr"/>
                </a:tc>
              </a:tr>
              <a:tr h="265344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BE-BI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Christian Boccard, Patrick Odier</a:t>
                      </a:r>
                      <a:endParaRPr lang="en-US" sz="1600" dirty="0"/>
                    </a:p>
                  </a:txBody>
                  <a:tcPr anchor="ctr"/>
                </a:tc>
              </a:tr>
              <a:tr h="265344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DGS-SEE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Guillaume Fontana, Cécile Pinto</a:t>
                      </a:r>
                      <a:endParaRPr lang="en-US" sz="1600" dirty="0"/>
                    </a:p>
                  </a:txBody>
                  <a:tcPr anchor="ctr"/>
                </a:tc>
              </a:tr>
              <a:tr h="265344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EN-CV	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Michel Obrecht, Mauro Nonis</a:t>
                      </a:r>
                      <a:endParaRPr lang="en-US" sz="1600" dirty="0"/>
                    </a:p>
                  </a:txBody>
                  <a:tcPr anchor="ctr"/>
                </a:tc>
              </a:tr>
              <a:tr h="458322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EN-EL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Guillaume Gros, Joël Lahaye, Christophe Crombez</a:t>
                      </a:r>
                      <a:endParaRPr lang="en-US" sz="1600" dirty="0"/>
                    </a:p>
                  </a:txBody>
                  <a:tcPr anchor="ctr"/>
                </a:tc>
              </a:tr>
              <a:tr h="651299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EN-HE 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Caterina Bertone, Pascal </a:t>
                      </a:r>
                      <a:r>
                        <a:rPr lang="fr-FR" sz="1600" dirty="0" err="1" smtClean="0"/>
                        <a:t>Brunero</a:t>
                      </a:r>
                      <a:r>
                        <a:rPr lang="fr-FR" sz="1600" dirty="0" smtClean="0"/>
                        <a:t>, Serge Pelletier, Yann Seraphin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709160" y="3901088"/>
          <a:ext cx="4251960" cy="2407920"/>
        </p:xfrm>
        <a:graphic>
          <a:graphicData uri="http://schemas.openxmlformats.org/drawingml/2006/table">
            <a:tbl>
              <a:tblPr bandRow="1">
                <a:tableStyleId>{3B4B98B0-60AC-42C2-AFA5-B58CD77FA1E5}</a:tableStyleId>
              </a:tblPr>
              <a:tblGrid>
                <a:gridCol w="1417320"/>
                <a:gridCol w="2834640"/>
              </a:tblGrid>
              <a:tr h="60198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EN-MEF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Frédéric </a:t>
                      </a:r>
                      <a:r>
                        <a:rPr lang="fr-FR" sz="1600" dirty="0" err="1" smtClean="0"/>
                        <a:t>Galleazzi</a:t>
                      </a:r>
                      <a:r>
                        <a:rPr lang="fr-FR" sz="1600" dirty="0" smtClean="0"/>
                        <a:t>, Yvon </a:t>
                      </a:r>
                      <a:r>
                        <a:rPr lang="fr-FR" sz="1600" dirty="0" err="1" smtClean="0"/>
                        <a:t>Muttoni</a:t>
                      </a:r>
                      <a:r>
                        <a:rPr lang="fr-FR" sz="1600" dirty="0" smtClean="0"/>
                        <a:t>, David </a:t>
                      </a:r>
                      <a:r>
                        <a:rPr lang="fr-FR" sz="1600" dirty="0" err="1" smtClean="0"/>
                        <a:t>McFarlane</a:t>
                      </a:r>
                      <a:endParaRPr lang="en-US" sz="1600" dirty="0"/>
                    </a:p>
                  </a:txBody>
                  <a:tcPr anchor="ctr"/>
                </a:tc>
              </a:tr>
              <a:tr h="855445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GS-SE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Luz-Anastasia Lopez-Hernandez, Evelyne </a:t>
                      </a:r>
                      <a:r>
                        <a:rPr lang="fr-FR" sz="1600" dirty="0" err="1" smtClean="0"/>
                        <a:t>Crocci</a:t>
                      </a:r>
                      <a:r>
                        <a:rPr lang="fr-FR" sz="1600" dirty="0" smtClean="0"/>
                        <a:t>-</a:t>
                      </a:r>
                      <a:r>
                        <a:rPr lang="fr-FR" sz="1600" dirty="0" err="1" smtClean="0"/>
                        <a:t>Torti</a:t>
                      </a:r>
                      <a:r>
                        <a:rPr lang="fr-FR" sz="1600" dirty="0" smtClean="0"/>
                        <a:t>, Antoine Kosmicki</a:t>
                      </a:r>
                      <a:endParaRPr lang="en-US" sz="1600" dirty="0"/>
                    </a:p>
                  </a:txBody>
                  <a:tcPr anchor="ctr"/>
                </a:tc>
              </a:tr>
              <a:tr h="60198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TE-VSC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Paolo </a:t>
                      </a:r>
                      <a:r>
                        <a:rPr lang="fr-FR" sz="1600" dirty="0" err="1" smtClean="0"/>
                        <a:t>Chiggiato</a:t>
                      </a:r>
                      <a:r>
                        <a:rPr lang="fr-FR" sz="1600" dirty="0" smtClean="0"/>
                        <a:t>, Antonio </a:t>
                      </a:r>
                      <a:r>
                        <a:rPr lang="fr-FR" sz="1600" dirty="0" err="1" smtClean="0"/>
                        <a:t>Mongelluzzo</a:t>
                      </a:r>
                      <a:endParaRPr lang="en-US" sz="1600" dirty="0"/>
                    </a:p>
                  </a:txBody>
                  <a:tcPr anchor="ctr"/>
                </a:tc>
              </a:tr>
              <a:tr h="348515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TE-MSC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Jérémie Bauche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What ?		Existing system</a:t>
            </a:r>
          </a:p>
          <a:p>
            <a:endParaRPr lang="en-US" dirty="0" smtClean="0"/>
          </a:p>
          <a:p>
            <a:r>
              <a:rPr lang="en-US" dirty="0" smtClean="0"/>
              <a:t>Why ?		Motivations</a:t>
            </a:r>
          </a:p>
          <a:p>
            <a:endParaRPr lang="en-US" dirty="0" smtClean="0"/>
          </a:p>
          <a:p>
            <a:r>
              <a:rPr lang="en-US" dirty="0" smtClean="0"/>
              <a:t>How ? 		Technical choices</a:t>
            </a:r>
          </a:p>
          <a:p>
            <a:endParaRPr lang="en-US" dirty="0" smtClean="0"/>
          </a:p>
          <a:p>
            <a:r>
              <a:rPr lang="en-US" dirty="0" smtClean="0"/>
              <a:t>When ?		Schedule</a:t>
            </a:r>
          </a:p>
          <a:p>
            <a:endParaRPr lang="en-US" dirty="0" smtClean="0"/>
          </a:p>
          <a:p>
            <a:r>
              <a:rPr lang="en-US" dirty="0" smtClean="0"/>
              <a:t>Who ?		Persons involved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 anchor="b"/>
          <a:lstStyle/>
          <a:p>
            <a:r>
              <a:rPr lang="en-US" dirty="0" smtClean="0"/>
              <a:t>The SPS-RF started up in 1976 with two accelerating cavities</a:t>
            </a:r>
          </a:p>
          <a:p>
            <a:endParaRPr lang="en-US" dirty="0" smtClean="0"/>
          </a:p>
          <a:p>
            <a:r>
              <a:rPr lang="en-US" dirty="0" smtClean="0"/>
              <a:t>Since 1980, for the new role of SPS as proton-antiproton collider, there are four power plants operating @ 200 MHz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cxnSp>
        <p:nvCxnSpPr>
          <p:cNvPr id="7" name="Straight Connector 7"/>
          <p:cNvCxnSpPr>
            <a:cxnSpLocks noChangeShapeType="1"/>
          </p:cNvCxnSpPr>
          <p:nvPr/>
        </p:nvCxnSpPr>
        <p:spPr bwMode="auto">
          <a:xfrm rot="5400000">
            <a:off x="4416940" y="1902340"/>
            <a:ext cx="767319" cy="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086600" y="1292423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2010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 rot="16200000" flipH="1">
            <a:off x="3504956" y="1901581"/>
            <a:ext cx="765662" cy="3175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57800" y="1292423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2000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cxnSp>
        <p:nvCxnSpPr>
          <p:cNvPr id="11" name="Straight Connector 7"/>
          <p:cNvCxnSpPr>
            <a:cxnSpLocks noChangeShapeType="1"/>
          </p:cNvCxnSpPr>
          <p:nvPr/>
        </p:nvCxnSpPr>
        <p:spPr bwMode="auto">
          <a:xfrm>
            <a:off x="1371600" y="1828800"/>
            <a:ext cx="0" cy="685800"/>
          </a:xfrm>
          <a:prstGeom prst="line">
            <a:avLst/>
          </a:prstGeom>
          <a:noFill/>
          <a:ln w="12700" algn="ctr">
            <a:solidFill>
              <a:srgbClr val="C00000"/>
            </a:solidFill>
            <a:round/>
            <a:headEnd/>
            <a:tailEnd type="triangle"/>
          </a:ln>
        </p:spPr>
      </p:cxn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914400" y="2474893"/>
            <a:ext cx="1371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C00000"/>
                </a:solidFill>
                <a:latin typeface="+mn-lt"/>
              </a:rPr>
              <a:t>1976</a:t>
            </a:r>
          </a:p>
          <a:p>
            <a:r>
              <a:rPr lang="en-US" sz="800" dirty="0" smtClean="0">
                <a:solidFill>
                  <a:srgbClr val="C00000"/>
                </a:solidFill>
              </a:rPr>
              <a:t>TWC#1 / TX1 </a:t>
            </a:r>
          </a:p>
          <a:p>
            <a:r>
              <a:rPr lang="en-US" sz="800" dirty="0" smtClean="0">
                <a:solidFill>
                  <a:srgbClr val="C00000"/>
                </a:solidFill>
              </a:rPr>
              <a:t>TWC#2 / TX2</a:t>
            </a:r>
          </a:p>
          <a:p>
            <a:pPr>
              <a:tabLst>
                <a:tab pos="231775" algn="l"/>
              </a:tabLst>
            </a:pPr>
            <a:r>
              <a:rPr lang="en-US" sz="800" dirty="0" smtClean="0">
                <a:solidFill>
                  <a:srgbClr val="C00000"/>
                </a:solidFill>
                <a:latin typeface="+mn-lt"/>
              </a:rPr>
              <a:t>	1978</a:t>
            </a:r>
          </a:p>
          <a:p>
            <a:pPr>
              <a:tabLst>
                <a:tab pos="231775" algn="l"/>
              </a:tabLst>
            </a:pPr>
            <a:r>
              <a:rPr lang="en-US" sz="800" dirty="0" smtClean="0">
                <a:solidFill>
                  <a:srgbClr val="C00000"/>
                </a:solidFill>
              </a:rPr>
              <a:t>	TWC#3 / TX3</a:t>
            </a:r>
          </a:p>
          <a:p>
            <a:pPr>
              <a:tabLst>
                <a:tab pos="231775" algn="l"/>
              </a:tabLst>
            </a:pPr>
            <a:r>
              <a:rPr lang="en-US" sz="800" dirty="0" smtClean="0">
                <a:solidFill>
                  <a:srgbClr val="C00000"/>
                </a:solidFill>
                <a:latin typeface="+mn-lt"/>
              </a:rPr>
              <a:t>		1979</a:t>
            </a:r>
          </a:p>
          <a:p>
            <a:pPr>
              <a:tabLst>
                <a:tab pos="231775" algn="l"/>
              </a:tabLst>
            </a:pPr>
            <a:r>
              <a:rPr lang="en-US" sz="800" dirty="0" smtClean="0">
                <a:solidFill>
                  <a:srgbClr val="C00000"/>
                </a:solidFill>
              </a:rPr>
              <a:t>		TWC#4 / TX4</a:t>
            </a:r>
            <a:endParaRPr lang="en-US" sz="800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13" name="Straight Connector 8"/>
          <p:cNvCxnSpPr>
            <a:cxnSpLocks noChangeShapeType="1"/>
          </p:cNvCxnSpPr>
          <p:nvPr/>
        </p:nvCxnSpPr>
        <p:spPr bwMode="auto">
          <a:xfrm rot="16200000" flipH="1">
            <a:off x="2596390" y="1907415"/>
            <a:ext cx="753994" cy="3175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3429000" y="1292423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1990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cxnSp>
        <p:nvCxnSpPr>
          <p:cNvPr id="15" name="Straight Connector 8"/>
          <p:cNvCxnSpPr>
            <a:cxnSpLocks noChangeShapeType="1"/>
          </p:cNvCxnSpPr>
          <p:nvPr/>
        </p:nvCxnSpPr>
        <p:spPr bwMode="auto">
          <a:xfrm rot="16200000" flipH="1">
            <a:off x="1676916" y="1902341"/>
            <a:ext cx="764143" cy="3175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1600200" y="1292423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1980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cxnSp>
        <p:nvCxnSpPr>
          <p:cNvPr id="17" name="Straight Connector 8"/>
          <p:cNvCxnSpPr>
            <a:cxnSpLocks noChangeShapeType="1"/>
          </p:cNvCxnSpPr>
          <p:nvPr/>
        </p:nvCxnSpPr>
        <p:spPr bwMode="auto">
          <a:xfrm rot="16200000" flipH="1">
            <a:off x="762516" y="1902341"/>
            <a:ext cx="764143" cy="3175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18" name="Straight Connector 7"/>
          <p:cNvCxnSpPr>
            <a:cxnSpLocks noChangeShapeType="1"/>
          </p:cNvCxnSpPr>
          <p:nvPr/>
        </p:nvCxnSpPr>
        <p:spPr bwMode="auto">
          <a:xfrm>
            <a:off x="2057400" y="1828800"/>
            <a:ext cx="0" cy="64770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triangle"/>
          </a:ln>
        </p:spPr>
      </p:cxn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2057400" y="2514600"/>
            <a:ext cx="11811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  <a:latin typeface="+mn-lt"/>
              </a:rPr>
              <a:t>1980</a:t>
            </a:r>
          </a:p>
          <a:p>
            <a:r>
              <a:rPr lang="en-US" sz="800" dirty="0" smtClean="0">
                <a:solidFill>
                  <a:srgbClr val="FF0000"/>
                </a:solidFill>
              </a:rPr>
              <a:t>TWC#1 / TX1+TX2</a:t>
            </a:r>
          </a:p>
          <a:p>
            <a:r>
              <a:rPr lang="en-US" sz="800" dirty="0" smtClean="0">
                <a:solidFill>
                  <a:srgbClr val="FF0000"/>
                </a:solidFill>
                <a:latin typeface="+mn-lt"/>
              </a:rPr>
              <a:t>TWC#2 / TX3+TX4</a:t>
            </a:r>
          </a:p>
          <a:p>
            <a:r>
              <a:rPr lang="en-US" sz="800" dirty="0" smtClean="0">
                <a:solidFill>
                  <a:srgbClr val="FF0000"/>
                </a:solidFill>
              </a:rPr>
              <a:t>TWC#3 / TX5+TX6</a:t>
            </a:r>
          </a:p>
          <a:p>
            <a:r>
              <a:rPr lang="en-US" sz="800" dirty="0" smtClean="0">
                <a:solidFill>
                  <a:srgbClr val="FF0000"/>
                </a:solidFill>
                <a:latin typeface="+mn-lt"/>
              </a:rPr>
              <a:t>TWC#4 / TX7+TX8</a:t>
            </a:r>
            <a:endParaRPr lang="en-US" sz="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685800" y="1292423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1975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685800" y="1847225"/>
            <a:ext cx="8001000" cy="457200"/>
          </a:xfrm>
          <a:prstGeom prst="rightArrow">
            <a:avLst>
              <a:gd name="adj1" fmla="val 54040"/>
              <a:gd name="adj2" fmla="val 53129"/>
            </a:avLst>
          </a:prstGeom>
          <a:noFill/>
          <a:ln w="38100" cap="flat" cmpd="sng" algn="ctr">
            <a:solidFill>
              <a:srgbClr val="00B0F0"/>
            </a:solidFill>
            <a:prstDash val="solid"/>
            <a:bevel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2" name="Straight Connector 8"/>
          <p:cNvCxnSpPr>
            <a:cxnSpLocks noChangeShapeType="1"/>
          </p:cNvCxnSpPr>
          <p:nvPr/>
        </p:nvCxnSpPr>
        <p:spPr bwMode="auto">
          <a:xfrm rot="16200000" flipH="1">
            <a:off x="5330581" y="1901581"/>
            <a:ext cx="765662" cy="3175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3" name="Straight Connector 8"/>
          <p:cNvCxnSpPr>
            <a:cxnSpLocks noChangeShapeType="1"/>
          </p:cNvCxnSpPr>
          <p:nvPr/>
        </p:nvCxnSpPr>
        <p:spPr bwMode="auto">
          <a:xfrm rot="16200000" flipH="1">
            <a:off x="6248157" y="1901581"/>
            <a:ext cx="765662" cy="3175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4" name="Straight Connector 8"/>
          <p:cNvCxnSpPr>
            <a:cxnSpLocks noChangeShapeType="1"/>
          </p:cNvCxnSpPr>
          <p:nvPr/>
        </p:nvCxnSpPr>
        <p:spPr bwMode="auto">
          <a:xfrm rot="16200000" flipH="1">
            <a:off x="7162557" y="1901581"/>
            <a:ext cx="765662" cy="3175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</p:cxnSp>
      <p:cxnSp>
        <p:nvCxnSpPr>
          <p:cNvPr id="25" name="Straight Connector 7"/>
          <p:cNvCxnSpPr>
            <a:cxnSpLocks noChangeShapeType="1"/>
          </p:cNvCxnSpPr>
          <p:nvPr/>
        </p:nvCxnSpPr>
        <p:spPr bwMode="auto">
          <a:xfrm>
            <a:off x="1600200" y="1828800"/>
            <a:ext cx="0" cy="914400"/>
          </a:xfrm>
          <a:prstGeom prst="line">
            <a:avLst/>
          </a:prstGeom>
          <a:noFill/>
          <a:ln w="12700" algn="ctr">
            <a:solidFill>
              <a:srgbClr val="C00000"/>
            </a:solidFill>
            <a:round/>
            <a:headEnd/>
            <a:tailEnd type="triangle"/>
          </a:ln>
        </p:spPr>
      </p:cxnSp>
      <p:cxnSp>
        <p:nvCxnSpPr>
          <p:cNvPr id="26" name="Straight Connector 7"/>
          <p:cNvCxnSpPr>
            <a:cxnSpLocks noChangeShapeType="1"/>
          </p:cNvCxnSpPr>
          <p:nvPr/>
        </p:nvCxnSpPr>
        <p:spPr bwMode="auto">
          <a:xfrm>
            <a:off x="1828800" y="1828800"/>
            <a:ext cx="0" cy="1143000"/>
          </a:xfrm>
          <a:prstGeom prst="line">
            <a:avLst/>
          </a:prstGeom>
          <a:noFill/>
          <a:ln w="12700" algn="ctr">
            <a:solidFill>
              <a:srgbClr val="C00000"/>
            </a:solidFill>
            <a:round/>
            <a:headEnd/>
            <a:tailEnd type="triangle"/>
          </a:ln>
        </p:spPr>
      </p:cxnSp>
      <p:sp>
        <p:nvSpPr>
          <p:cNvPr id="27" name="TextBox 9"/>
          <p:cNvSpPr txBox="1">
            <a:spLocks noChangeArrowheads="1"/>
          </p:cNvSpPr>
          <p:nvPr/>
        </p:nvSpPr>
        <p:spPr bwMode="auto">
          <a:xfrm>
            <a:off x="2514600" y="1292423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1985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28" name="TextBox 9"/>
          <p:cNvSpPr txBox="1">
            <a:spLocks noChangeArrowheads="1"/>
          </p:cNvSpPr>
          <p:nvPr/>
        </p:nvSpPr>
        <p:spPr bwMode="auto">
          <a:xfrm>
            <a:off x="4343400" y="1292423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1995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29" name="TextBox 9"/>
          <p:cNvSpPr txBox="1">
            <a:spLocks noChangeArrowheads="1"/>
          </p:cNvSpPr>
          <p:nvPr/>
        </p:nvSpPr>
        <p:spPr bwMode="auto">
          <a:xfrm>
            <a:off x="6172200" y="1292423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2005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cxnSp>
        <p:nvCxnSpPr>
          <p:cNvPr id="30" name="Straight Connector 7"/>
          <p:cNvCxnSpPr>
            <a:cxnSpLocks noChangeShapeType="1"/>
          </p:cNvCxnSpPr>
          <p:nvPr/>
        </p:nvCxnSpPr>
        <p:spPr bwMode="auto">
          <a:xfrm>
            <a:off x="4983480" y="1874520"/>
            <a:ext cx="0" cy="64770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triangle"/>
          </a:ln>
        </p:spPr>
      </p:cxnSp>
      <p:sp>
        <p:nvSpPr>
          <p:cNvPr id="31" name="TextBox 10"/>
          <p:cNvSpPr txBox="1">
            <a:spLocks noChangeArrowheads="1"/>
          </p:cNvSpPr>
          <p:nvPr/>
        </p:nvSpPr>
        <p:spPr bwMode="auto">
          <a:xfrm>
            <a:off x="4617720" y="2514600"/>
            <a:ext cx="723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rgbClr val="FF0000"/>
                </a:solidFill>
                <a:latin typeface="+mn-lt"/>
              </a:rPr>
              <a:t>Fire in BA3 HVPS TX#3</a:t>
            </a:r>
            <a:endParaRPr lang="en-US" sz="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2" name="TextBox 10"/>
          <p:cNvSpPr txBox="1">
            <a:spLocks noChangeArrowheads="1"/>
          </p:cNvSpPr>
          <p:nvPr/>
        </p:nvSpPr>
        <p:spPr bwMode="auto">
          <a:xfrm>
            <a:off x="5356860" y="2573476"/>
            <a:ext cx="11811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rgbClr val="FF0000"/>
                </a:solidFill>
                <a:latin typeface="+mn-lt"/>
              </a:rPr>
              <a:t>New RF power couplers</a:t>
            </a:r>
            <a:endParaRPr lang="en-US" sz="8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33" name="Straight Connector 7"/>
          <p:cNvCxnSpPr>
            <a:cxnSpLocks noChangeShapeType="1"/>
          </p:cNvCxnSpPr>
          <p:nvPr/>
        </p:nvCxnSpPr>
        <p:spPr bwMode="auto">
          <a:xfrm>
            <a:off x="5943600" y="1874520"/>
            <a:ext cx="0" cy="64770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triangle"/>
          </a:ln>
        </p:spPr>
      </p:cxnSp>
      <p:cxnSp>
        <p:nvCxnSpPr>
          <p:cNvPr id="34" name="Straight Connector 7"/>
          <p:cNvCxnSpPr>
            <a:cxnSpLocks noChangeShapeType="1"/>
          </p:cNvCxnSpPr>
          <p:nvPr/>
        </p:nvCxnSpPr>
        <p:spPr bwMode="auto">
          <a:xfrm flipV="1">
            <a:off x="6172200" y="1828800"/>
            <a:ext cx="0" cy="45720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triangle"/>
          </a:ln>
        </p:spPr>
      </p:cxnSp>
      <p:sp>
        <p:nvSpPr>
          <p:cNvPr id="35" name="TextBox 10"/>
          <p:cNvSpPr txBox="1">
            <a:spLocks noChangeArrowheads="1"/>
          </p:cNvSpPr>
          <p:nvPr/>
        </p:nvSpPr>
        <p:spPr bwMode="auto">
          <a:xfrm>
            <a:off x="5577840" y="1490246"/>
            <a:ext cx="11811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rgbClr val="FF0000"/>
                </a:solidFill>
                <a:latin typeface="+mn-lt"/>
              </a:rPr>
              <a:t>HVPS upgrade for</a:t>
            </a:r>
          </a:p>
          <a:p>
            <a:pPr algn="ctr"/>
            <a:r>
              <a:rPr lang="en-US" sz="800" dirty="0" smtClean="0">
                <a:solidFill>
                  <a:srgbClr val="FF0000"/>
                </a:solidFill>
                <a:latin typeface="+mn-lt"/>
              </a:rPr>
              <a:t>Pulse mode</a:t>
            </a:r>
            <a:endParaRPr lang="en-US" sz="8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608532" y="3284984"/>
            <a:ext cx="4427964" cy="2762250"/>
            <a:chOff x="4639836" y="3657600"/>
            <a:chExt cx="4427964" cy="2762250"/>
          </a:xfrm>
        </p:grpSpPr>
        <p:grpSp>
          <p:nvGrpSpPr>
            <p:cNvPr id="37" name="Group 131"/>
            <p:cNvGrpSpPr/>
            <p:nvPr/>
          </p:nvGrpSpPr>
          <p:grpSpPr>
            <a:xfrm>
              <a:off x="4639836" y="3657600"/>
              <a:ext cx="4427964" cy="2762250"/>
              <a:chOff x="4703102" y="3657600"/>
              <a:chExt cx="4427964" cy="2762250"/>
            </a:xfrm>
          </p:grpSpPr>
          <p:sp useBgFill="1">
            <p:nvSpPr>
              <p:cNvPr id="39" name="Flowchart: Direct Access Storage 38"/>
              <p:cNvSpPr/>
              <p:nvPr/>
            </p:nvSpPr>
            <p:spPr bwMode="auto">
              <a:xfrm>
                <a:off x="7277100" y="5905500"/>
                <a:ext cx="762000" cy="266700"/>
              </a:xfrm>
              <a:prstGeom prst="flowChartMagneticDrum">
                <a:avLst/>
              </a:prstGeom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/>
                </a:pPr>
                <a:endParaRPr lang="en-US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0" name="Isosceles Triangle 39"/>
              <p:cNvSpPr/>
              <p:nvPr/>
            </p:nvSpPr>
            <p:spPr bwMode="auto">
              <a:xfrm rot="5400000">
                <a:off x="5562600" y="4533900"/>
                <a:ext cx="381000" cy="30480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/>
                </a:pPr>
                <a:endParaRPr lang="en-US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41" name="Straight Connector 14"/>
              <p:cNvCxnSpPr>
                <a:cxnSpLocks noChangeShapeType="1"/>
                <a:stCxn id="40" idx="3"/>
              </p:cNvCxnSpPr>
              <p:nvPr/>
            </p:nvCxnSpPr>
            <p:spPr bwMode="auto">
              <a:xfrm rot="10800000">
                <a:off x="5219700" y="4686300"/>
                <a:ext cx="3810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42" name="Straight Connector 15"/>
              <p:cNvCxnSpPr>
                <a:cxnSpLocks noChangeShapeType="1"/>
              </p:cNvCxnSpPr>
              <p:nvPr/>
            </p:nvCxnSpPr>
            <p:spPr bwMode="auto">
              <a:xfrm rot="10800000">
                <a:off x="5219700" y="5676900"/>
                <a:ext cx="381000" cy="1588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43" name="Straight Connector 16"/>
              <p:cNvCxnSpPr>
                <a:cxnSpLocks noChangeShapeType="1"/>
              </p:cNvCxnSpPr>
              <p:nvPr/>
            </p:nvCxnSpPr>
            <p:spPr bwMode="auto">
              <a:xfrm rot="10800000">
                <a:off x="4838700" y="5145088"/>
                <a:ext cx="3810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44" name="Straight Connector 17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4725194" y="5180807"/>
                <a:ext cx="990600" cy="1587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45" name="Straight Connector 20"/>
              <p:cNvCxnSpPr>
                <a:cxnSpLocks noChangeShapeType="1"/>
                <a:endCxn id="40" idx="0"/>
              </p:cNvCxnSpPr>
              <p:nvPr/>
            </p:nvCxnSpPr>
            <p:spPr bwMode="auto">
              <a:xfrm rot="10800000">
                <a:off x="5905500" y="4686301"/>
                <a:ext cx="2667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46" name="Straight Connector 21"/>
              <p:cNvCxnSpPr>
                <a:cxnSpLocks noChangeShapeType="1"/>
                <a:endCxn id="80" idx="0"/>
              </p:cNvCxnSpPr>
              <p:nvPr/>
            </p:nvCxnSpPr>
            <p:spPr bwMode="auto">
              <a:xfrm rot="10800000">
                <a:off x="5897880" y="5640388"/>
                <a:ext cx="27432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47" name="Straight Connector 22"/>
              <p:cNvCxnSpPr>
                <a:cxnSpLocks noChangeShapeType="1"/>
                <a:stCxn id="52" idx="1"/>
              </p:cNvCxnSpPr>
              <p:nvPr/>
            </p:nvCxnSpPr>
            <p:spPr bwMode="auto">
              <a:xfrm rot="10800000">
                <a:off x="5448301" y="5143500"/>
                <a:ext cx="1524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48" name="Straight Connector 23"/>
              <p:cNvCxnSpPr>
                <a:cxnSpLocks noChangeShapeType="1"/>
              </p:cNvCxnSpPr>
              <p:nvPr/>
            </p:nvCxnSpPr>
            <p:spPr bwMode="auto">
              <a:xfrm rot="5400000">
                <a:off x="5372894" y="5142707"/>
                <a:ext cx="152400" cy="1587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49" name="Straight Connector 26"/>
              <p:cNvCxnSpPr>
                <a:cxnSpLocks noChangeShapeType="1"/>
                <a:stCxn id="51" idx="2"/>
                <a:endCxn id="52" idx="3"/>
              </p:cNvCxnSpPr>
              <p:nvPr/>
            </p:nvCxnSpPr>
            <p:spPr bwMode="auto">
              <a:xfrm rot="10800000">
                <a:off x="5905502" y="5143500"/>
                <a:ext cx="114299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50" name="Straight Connector 27"/>
              <p:cNvCxnSpPr>
                <a:cxnSpLocks noChangeShapeType="1"/>
                <a:stCxn id="71" idx="1"/>
                <a:endCxn id="51" idx="6"/>
              </p:cNvCxnSpPr>
              <p:nvPr/>
            </p:nvCxnSpPr>
            <p:spPr bwMode="auto">
              <a:xfrm rot="10800000">
                <a:off x="6324600" y="5143500"/>
                <a:ext cx="2667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sp>
            <p:nvSpPr>
              <p:cNvPr id="51" name="Flowchart: Connector 50"/>
              <p:cNvSpPr/>
              <p:nvPr/>
            </p:nvSpPr>
            <p:spPr bwMode="auto">
              <a:xfrm>
                <a:off x="6019800" y="4991100"/>
                <a:ext cx="304800" cy="304800"/>
              </a:xfrm>
              <a:prstGeom prst="flowChartConnector">
                <a:avLst/>
              </a:prstGeom>
              <a:noFill/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/>
                </a:pPr>
                <a:endParaRPr lang="en-US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5600701" y="5067300"/>
                <a:ext cx="304800" cy="152400"/>
              </a:xfrm>
              <a:prstGeom prst="rect">
                <a:avLst/>
              </a:prstGeom>
              <a:noFill/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/>
                </a:pPr>
                <a:endParaRPr lang="en-US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53" name="Straight Connector 33"/>
              <p:cNvCxnSpPr>
                <a:cxnSpLocks noChangeShapeType="1"/>
                <a:endCxn id="51" idx="0"/>
              </p:cNvCxnSpPr>
              <p:nvPr/>
            </p:nvCxnSpPr>
            <p:spPr bwMode="auto">
              <a:xfrm rot="5400000">
                <a:off x="6019007" y="4839494"/>
                <a:ext cx="304800" cy="1587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54" name="Straight Connector 37"/>
              <p:cNvCxnSpPr>
                <a:cxnSpLocks noChangeShapeType="1"/>
                <a:stCxn id="51" idx="4"/>
              </p:cNvCxnSpPr>
              <p:nvPr/>
            </p:nvCxnSpPr>
            <p:spPr bwMode="auto">
              <a:xfrm rot="5400000">
                <a:off x="6000749" y="5467351"/>
                <a:ext cx="342902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55" name="Straight Connector 39"/>
              <p:cNvCxnSpPr>
                <a:cxnSpLocks noChangeShapeType="1"/>
              </p:cNvCxnSpPr>
              <p:nvPr/>
            </p:nvCxnSpPr>
            <p:spPr bwMode="auto">
              <a:xfrm rot="10800000">
                <a:off x="8269287" y="5754688"/>
                <a:ext cx="1524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56" name="Straight Connector 40"/>
              <p:cNvCxnSpPr>
                <a:cxnSpLocks noChangeShapeType="1"/>
              </p:cNvCxnSpPr>
              <p:nvPr/>
            </p:nvCxnSpPr>
            <p:spPr bwMode="auto">
              <a:xfrm rot="5400000">
                <a:off x="8804275" y="5753100"/>
                <a:ext cx="1524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57" name="Straight Connector 41"/>
              <p:cNvCxnSpPr>
                <a:cxnSpLocks noChangeShapeType="1"/>
              </p:cNvCxnSpPr>
              <p:nvPr/>
            </p:nvCxnSpPr>
            <p:spPr bwMode="auto">
              <a:xfrm rot="10800000">
                <a:off x="8726487" y="5754688"/>
                <a:ext cx="1524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sp>
            <p:nvSpPr>
              <p:cNvPr id="58" name="Rectangle 57"/>
              <p:cNvSpPr/>
              <p:nvPr/>
            </p:nvSpPr>
            <p:spPr bwMode="auto">
              <a:xfrm>
                <a:off x="8421687" y="5676900"/>
                <a:ext cx="304800" cy="152400"/>
              </a:xfrm>
              <a:prstGeom prst="rect">
                <a:avLst/>
              </a:prstGeom>
              <a:noFill/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/>
                </a:pPr>
                <a:endParaRPr lang="en-US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59" name="Straight Connector 58"/>
              <p:cNvCxnSpPr>
                <a:cxnSpLocks noChangeShapeType="1"/>
              </p:cNvCxnSpPr>
              <p:nvPr/>
            </p:nvCxnSpPr>
            <p:spPr bwMode="auto">
              <a:xfrm rot="10800000">
                <a:off x="8269287" y="5297488"/>
                <a:ext cx="1524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60" name="Straight Connector 59"/>
              <p:cNvCxnSpPr>
                <a:cxnSpLocks noChangeShapeType="1"/>
              </p:cNvCxnSpPr>
              <p:nvPr/>
            </p:nvCxnSpPr>
            <p:spPr bwMode="auto">
              <a:xfrm rot="5400000">
                <a:off x="8804275" y="5295900"/>
                <a:ext cx="1524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61" name="Straight Connector 60"/>
              <p:cNvCxnSpPr>
                <a:cxnSpLocks noChangeShapeType="1"/>
              </p:cNvCxnSpPr>
              <p:nvPr/>
            </p:nvCxnSpPr>
            <p:spPr bwMode="auto">
              <a:xfrm rot="10800000">
                <a:off x="8726487" y="5297488"/>
                <a:ext cx="1524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8421687" y="5219700"/>
                <a:ext cx="304800" cy="152400"/>
              </a:xfrm>
              <a:prstGeom prst="rect">
                <a:avLst/>
              </a:prstGeom>
              <a:noFill/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/>
                </a:pPr>
                <a:endParaRPr lang="en-US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63" name="Straight Connector 60"/>
              <p:cNvCxnSpPr>
                <a:cxnSpLocks noChangeShapeType="1"/>
              </p:cNvCxnSpPr>
              <p:nvPr/>
            </p:nvCxnSpPr>
            <p:spPr bwMode="auto">
              <a:xfrm rot="5400000">
                <a:off x="8040687" y="5526087"/>
                <a:ext cx="4572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64" name="Straight Connector 63"/>
              <p:cNvCxnSpPr>
                <a:cxnSpLocks noChangeShapeType="1"/>
              </p:cNvCxnSpPr>
              <p:nvPr/>
            </p:nvCxnSpPr>
            <p:spPr bwMode="auto">
              <a:xfrm rot="10800000">
                <a:off x="7886700" y="5524500"/>
                <a:ext cx="381000" cy="1588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65" name="Straight Arrow Connector 65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759465" y="5905499"/>
                <a:ext cx="304800" cy="0"/>
              </a:xfrm>
              <a:prstGeom prst="straightConnector1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66" name="Straight Connector 66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740416" y="5695950"/>
                <a:ext cx="3429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67" name="Straight Arrow Connector 70"/>
              <p:cNvCxnSpPr>
                <a:cxnSpLocks noChangeShapeType="1"/>
              </p:cNvCxnSpPr>
              <p:nvPr/>
            </p:nvCxnSpPr>
            <p:spPr bwMode="auto">
              <a:xfrm>
                <a:off x="4838700" y="5143500"/>
                <a:ext cx="228600" cy="1588"/>
              </a:xfrm>
              <a:prstGeom prst="straightConnector1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68" name="TextBox 73"/>
              <p:cNvSpPr txBox="1">
                <a:spLocks noChangeArrowheads="1"/>
              </p:cNvSpPr>
              <p:nvPr/>
            </p:nvSpPr>
            <p:spPr bwMode="auto">
              <a:xfrm>
                <a:off x="5488830" y="5829300"/>
                <a:ext cx="104227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solidFill>
                      <a:srgbClr val="0070C0"/>
                    </a:solidFill>
                  </a:rPr>
                  <a:t>Transmitter </a:t>
                </a:r>
                <a:r>
                  <a:rPr lang="en-US" sz="1000" dirty="0">
                    <a:solidFill>
                      <a:srgbClr val="0070C0"/>
                    </a:solidFill>
                  </a:rPr>
                  <a:t>(</a:t>
                </a:r>
                <a:r>
                  <a:rPr lang="en-US" sz="1000" dirty="0" smtClean="0">
                    <a:solidFill>
                      <a:srgbClr val="0070C0"/>
                    </a:solidFill>
                  </a:rPr>
                  <a:t>TXB)</a:t>
                </a:r>
                <a:endParaRPr lang="en-US" sz="10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9" name="TextBox 75"/>
              <p:cNvSpPr txBox="1">
                <a:spLocks noChangeArrowheads="1"/>
              </p:cNvSpPr>
              <p:nvPr/>
            </p:nvSpPr>
            <p:spPr bwMode="auto">
              <a:xfrm>
                <a:off x="4703102" y="4876800"/>
                <a:ext cx="397866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 err="1" smtClean="0">
                    <a:solidFill>
                      <a:srgbClr val="0070C0"/>
                    </a:solidFill>
                  </a:rPr>
                  <a:t>mW</a:t>
                </a:r>
                <a:endParaRPr lang="en-US" sz="10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0" name="TextBox 77"/>
              <p:cNvSpPr txBox="1">
                <a:spLocks noChangeArrowheads="1"/>
              </p:cNvSpPr>
              <p:nvPr/>
            </p:nvSpPr>
            <p:spPr bwMode="auto">
              <a:xfrm>
                <a:off x="5334000" y="4857750"/>
                <a:ext cx="1006475" cy="247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rgbClr val="0070C0"/>
                    </a:solidFill>
                  </a:rPr>
                  <a:t>Dummy load</a:t>
                </a:r>
              </a:p>
            </p:txBody>
          </p:sp>
          <p:sp useBgFill="1">
            <p:nvSpPr>
              <p:cNvPr id="71" name="Flowchart: Direct Access Storage 70"/>
              <p:cNvSpPr/>
              <p:nvPr/>
            </p:nvSpPr>
            <p:spPr bwMode="auto">
              <a:xfrm>
                <a:off x="6591300" y="5105400"/>
                <a:ext cx="582612" cy="76200"/>
              </a:xfrm>
              <a:prstGeom prst="flowChartMagneticDrum">
                <a:avLst/>
              </a:prstGeom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/>
                </a:pPr>
                <a:endParaRPr lang="en-US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2" name="TextBox 90"/>
              <p:cNvSpPr txBox="1">
                <a:spLocks noChangeArrowheads="1"/>
              </p:cNvSpPr>
              <p:nvPr/>
            </p:nvSpPr>
            <p:spPr bwMode="auto">
              <a:xfrm>
                <a:off x="6535535" y="4533900"/>
                <a:ext cx="1435008" cy="55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rgbClr val="0070C0"/>
                    </a:solidFill>
                  </a:rPr>
                  <a:t>Coaxial transmission </a:t>
                </a:r>
                <a:r>
                  <a:rPr lang="en-US" sz="1000" dirty="0" smtClean="0">
                    <a:solidFill>
                      <a:srgbClr val="0070C0"/>
                    </a:solidFill>
                  </a:rPr>
                  <a:t>line</a:t>
                </a:r>
              </a:p>
              <a:p>
                <a:r>
                  <a:rPr lang="en-US" sz="1000" dirty="0" smtClean="0">
                    <a:solidFill>
                      <a:srgbClr val="0070C0"/>
                    </a:solidFill>
                  </a:rPr>
                  <a:t>(feeder line)</a:t>
                </a:r>
              </a:p>
              <a:p>
                <a:r>
                  <a:rPr lang="en-US" sz="1000" dirty="0" smtClean="0">
                    <a:solidFill>
                      <a:srgbClr val="0070C0"/>
                    </a:solidFill>
                  </a:rPr>
                  <a:t>125 </a:t>
                </a:r>
                <a:r>
                  <a:rPr lang="en-US" sz="1000" dirty="0">
                    <a:solidFill>
                      <a:srgbClr val="0070C0"/>
                    </a:solidFill>
                  </a:rPr>
                  <a:t>to 160 meters</a:t>
                </a:r>
              </a:p>
            </p:txBody>
          </p:sp>
          <p:cxnSp>
            <p:nvCxnSpPr>
              <p:cNvPr id="73" name="Straight Connector 92"/>
              <p:cNvCxnSpPr>
                <a:cxnSpLocks noChangeShapeType="1"/>
                <a:endCxn id="71" idx="4"/>
              </p:cNvCxnSpPr>
              <p:nvPr/>
            </p:nvCxnSpPr>
            <p:spPr bwMode="auto">
              <a:xfrm rot="10800000">
                <a:off x="7173912" y="5143500"/>
                <a:ext cx="103188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74" name="Straight Connector 9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086600" y="5867400"/>
                <a:ext cx="381000" cy="0"/>
              </a:xfrm>
              <a:prstGeom prst="line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/>
              </a:ln>
            </p:spPr>
          </p:cxnSp>
          <p:cxnSp>
            <p:nvCxnSpPr>
              <p:cNvPr id="75" name="Straight Arrow Connector 97"/>
              <p:cNvCxnSpPr>
                <a:cxnSpLocks noChangeShapeType="1"/>
              </p:cNvCxnSpPr>
              <p:nvPr/>
            </p:nvCxnSpPr>
            <p:spPr bwMode="auto">
              <a:xfrm rot="5400000">
                <a:off x="6934200" y="5486400"/>
                <a:ext cx="685800" cy="0"/>
              </a:xfrm>
              <a:prstGeom prst="straightConnector1">
                <a:avLst/>
              </a:prstGeom>
              <a:noFill/>
              <a:ln w="12700" algn="ctr">
                <a:solidFill>
                  <a:srgbClr val="0070C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76" name="TextBox 101"/>
              <p:cNvSpPr txBox="1">
                <a:spLocks noChangeArrowheads="1"/>
              </p:cNvSpPr>
              <p:nvPr/>
            </p:nvSpPr>
            <p:spPr bwMode="auto">
              <a:xfrm>
                <a:off x="6864350" y="6172200"/>
                <a:ext cx="1403350" cy="247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70C0"/>
                    </a:solidFill>
                  </a:rPr>
                  <a:t>Accelerating cavity</a:t>
                </a:r>
              </a:p>
            </p:txBody>
          </p:sp>
          <p:sp>
            <p:nvSpPr>
              <p:cNvPr id="77" name="TextBox 104"/>
              <p:cNvSpPr txBox="1">
                <a:spLocks noChangeArrowheads="1"/>
              </p:cNvSpPr>
              <p:nvPr/>
            </p:nvSpPr>
            <p:spPr bwMode="auto">
              <a:xfrm>
                <a:off x="8039100" y="4973479"/>
                <a:ext cx="1091966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70C0"/>
                    </a:solidFill>
                  </a:rPr>
                  <a:t>Terminating loads</a:t>
                </a:r>
              </a:p>
            </p:txBody>
          </p:sp>
          <p:sp>
            <p:nvSpPr>
              <p:cNvPr id="78" name="TextBox 105"/>
              <p:cNvSpPr txBox="1">
                <a:spLocks noChangeArrowheads="1"/>
              </p:cNvSpPr>
              <p:nvPr/>
            </p:nvSpPr>
            <p:spPr bwMode="auto">
              <a:xfrm>
                <a:off x="4779302" y="3657600"/>
                <a:ext cx="430530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u="sng" dirty="0">
                    <a:solidFill>
                      <a:srgbClr val="0070C0"/>
                    </a:solidFill>
                  </a:rPr>
                  <a:t>Configuration of one of the </a:t>
                </a:r>
                <a:r>
                  <a:rPr lang="en-US" sz="1400" b="1" u="sng" dirty="0" smtClean="0">
                    <a:solidFill>
                      <a:srgbClr val="0070C0"/>
                    </a:solidFill>
                  </a:rPr>
                  <a:t>four</a:t>
                </a:r>
              </a:p>
              <a:p>
                <a:pPr algn="ctr"/>
                <a:r>
                  <a:rPr lang="en-US" sz="1400" b="1" u="sng" dirty="0" smtClean="0">
                    <a:solidFill>
                      <a:srgbClr val="0070C0"/>
                    </a:solidFill>
                  </a:rPr>
                  <a:t>200 </a:t>
                </a:r>
                <a:r>
                  <a:rPr lang="en-US" sz="1400" b="1" u="sng" dirty="0">
                    <a:solidFill>
                      <a:srgbClr val="0070C0"/>
                    </a:solidFill>
                  </a:rPr>
                  <a:t>MHz power plant</a:t>
                </a:r>
              </a:p>
            </p:txBody>
          </p:sp>
          <p:sp>
            <p:nvSpPr>
              <p:cNvPr id="79" name="TextBox 73"/>
              <p:cNvSpPr txBox="1">
                <a:spLocks noChangeArrowheads="1"/>
              </p:cNvSpPr>
              <p:nvPr/>
            </p:nvSpPr>
            <p:spPr bwMode="auto">
              <a:xfrm>
                <a:off x="5465154" y="4267200"/>
                <a:ext cx="1090362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sz="1000" dirty="0" smtClean="0">
                    <a:solidFill>
                      <a:srgbClr val="0070C0"/>
                    </a:solidFill>
                  </a:rPr>
                  <a:t>Transmitter </a:t>
                </a:r>
                <a:r>
                  <a:rPr lang="en-US" sz="1000" dirty="0">
                    <a:solidFill>
                      <a:srgbClr val="0070C0"/>
                    </a:solidFill>
                  </a:rPr>
                  <a:t>(</a:t>
                </a:r>
                <a:r>
                  <a:rPr lang="en-US" sz="1000" dirty="0" smtClean="0">
                    <a:solidFill>
                      <a:srgbClr val="0070C0"/>
                    </a:solidFill>
                  </a:rPr>
                  <a:t>TXA)</a:t>
                </a:r>
                <a:endParaRPr lang="en-US" sz="10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80" name="Isosceles Triangle 79"/>
              <p:cNvSpPr/>
              <p:nvPr/>
            </p:nvSpPr>
            <p:spPr bwMode="auto">
              <a:xfrm rot="5400000">
                <a:off x="5562600" y="5486400"/>
                <a:ext cx="381000" cy="30480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/>
                </a:pPr>
                <a:endParaRPr lang="en-US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8" name="TextBox 85"/>
            <p:cNvSpPr txBox="1">
              <a:spLocks noChangeArrowheads="1"/>
            </p:cNvSpPr>
            <p:nvPr/>
          </p:nvSpPr>
          <p:spPr bwMode="auto">
            <a:xfrm>
              <a:off x="6096000" y="5257800"/>
              <a:ext cx="64633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rgbClr val="0070C0"/>
                  </a:solidFill>
                </a:rPr>
                <a:t>Power</a:t>
              </a:r>
              <a:endParaRPr lang="en-US" sz="1000" dirty="0">
                <a:solidFill>
                  <a:srgbClr val="0070C0"/>
                </a:solidFill>
              </a:endParaRPr>
            </a:p>
            <a:p>
              <a:r>
                <a:rPr lang="en-US" sz="1000" dirty="0" smtClean="0">
                  <a:solidFill>
                    <a:srgbClr val="0070C0"/>
                  </a:solidFill>
                </a:rPr>
                <a:t>combiner</a:t>
              </a:r>
              <a:endParaRPr lang="en-US" sz="1000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amplifiers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203200" y="1255059"/>
            <a:ext cx="4121001" cy="4745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 x 135 kW RS2004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‘Siemens’ plant (1976 to 1979)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24201" y="1255059"/>
            <a:ext cx="4819799" cy="47456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68 x 35 kW YL1530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‘Philips’ plant (1980)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04" descr="Siemens-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76982" y="1965960"/>
            <a:ext cx="3014858" cy="2011680"/>
          </a:xfrm>
          <a:prstGeom prst="rect">
            <a:avLst/>
          </a:prstGeom>
        </p:spPr>
      </p:pic>
      <p:pic>
        <p:nvPicPr>
          <p:cNvPr id="10" name="Picture 13" descr="IMG_546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97880" y="1965960"/>
            <a:ext cx="3017520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9" descr="Picture1.em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64455" y="4114800"/>
            <a:ext cx="2103120" cy="1881257"/>
          </a:xfrm>
          <a:prstGeom prst="rect">
            <a:avLst/>
          </a:prstGeom>
        </p:spPr>
      </p:pic>
      <p:pic>
        <p:nvPicPr>
          <p:cNvPr id="12" name="Content Placeholder 9" descr="Picture1.em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98571" y="4114800"/>
            <a:ext cx="2103120" cy="1881257"/>
          </a:xfrm>
          <a:prstGeom prst="rect">
            <a:avLst/>
          </a:prstGeom>
        </p:spPr>
      </p:pic>
      <p:pic>
        <p:nvPicPr>
          <p:cNvPr id="13" name="Content Placeholder 8" descr="Picture2.em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324201" y="4122549"/>
            <a:ext cx="2468105" cy="1870653"/>
          </a:xfrm>
          <a:prstGeom prst="rect">
            <a:avLst/>
          </a:prstGeom>
        </p:spPr>
      </p:pic>
      <p:pic>
        <p:nvPicPr>
          <p:cNvPr id="14" name="Content Placeholder 8" descr="Picture2.em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679133" y="4122549"/>
            <a:ext cx="2468105" cy="1870653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383280" y="1965960"/>
            <a:ext cx="2426636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 l="32800" t="3788" r="54011" b="41667"/>
          <a:stretch>
            <a:fillRect/>
          </a:stretch>
        </p:blipFill>
        <p:spPr bwMode="auto">
          <a:xfrm flipH="1">
            <a:off x="4709160" y="2834640"/>
            <a:ext cx="320040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 descr="http://images2.just-landed.com/classifieds/Antilles-Neerlandaises/Achat-vente_Electronique/Destockage-de-telephone-GSM-45243-1.jpg"/>
          <p:cNvPicPr>
            <a:picLocks noChangeAspect="1" noChangeArrowheads="1"/>
          </p:cNvPicPr>
          <p:nvPr/>
        </p:nvPicPr>
        <p:blipFill>
          <a:blip r:embed="rId7" cstate="print"/>
          <a:srcRect l="36250" r="30000"/>
          <a:stretch>
            <a:fillRect/>
          </a:stretch>
        </p:blipFill>
        <p:spPr bwMode="auto">
          <a:xfrm>
            <a:off x="4769448" y="3474720"/>
            <a:ext cx="122592" cy="27432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4572000" y="2997220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GSM</a:t>
            </a:r>
          </a:p>
          <a:p>
            <a:pPr algn="ctr"/>
            <a:r>
              <a:rPr lang="en-US" sz="1400" dirty="0" smtClean="0"/>
              <a:t>1 W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937760" y="2402860"/>
            <a:ext cx="886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YL1530</a:t>
            </a:r>
          </a:p>
          <a:p>
            <a:pPr algn="r"/>
            <a:r>
              <a:rPr lang="en-US" sz="1400" dirty="0" smtClean="0"/>
              <a:t>35’000 W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480560" y="1920240"/>
            <a:ext cx="978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RS2004</a:t>
            </a:r>
          </a:p>
          <a:p>
            <a:r>
              <a:rPr lang="en-US" sz="1400" dirty="0" smtClean="0"/>
              <a:t>135’000 W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94360" y="598574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700’000 W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743200" y="598932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700’000 W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937760" y="598932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700’000 W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301347" y="598932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700’000 W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0" y="134250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20 x 135 kW RS2004</a:t>
            </a:r>
          </a:p>
          <a:p>
            <a:pPr algn="ctr"/>
            <a:r>
              <a:rPr lang="en-US" dirty="0" smtClean="0"/>
              <a:t>‘Siemens’ plant (1976 to 1979)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572000" y="134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68 x 35 kW YL1530</a:t>
            </a:r>
          </a:p>
          <a:p>
            <a:pPr algn="ctr"/>
            <a:r>
              <a:rPr lang="en-US" dirty="0" smtClean="0"/>
              <a:t>‘Philips’ plant (1980)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Travelling Wave Cavities:</a:t>
            </a:r>
            <a:br>
              <a:rPr lang="en-US" sz="3600" dirty="0" smtClean="0"/>
            </a:br>
            <a:r>
              <a:rPr lang="en-US" sz="3600" dirty="0" smtClean="0"/>
              <a:t>2 x four sections &amp; 2 x five sections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pic>
        <p:nvPicPr>
          <p:cNvPr id="7" name="Picture 2" descr="http://doc.cern.ch/archive/electronic/cern/others/PHO/draft/7902734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4734" y="2279103"/>
            <a:ext cx="5366386" cy="357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>
            <a:stCxn id="12" idx="2"/>
          </p:cNvCxnSpPr>
          <p:nvPr/>
        </p:nvCxnSpPr>
        <p:spPr>
          <a:xfrm flipH="1">
            <a:off x="5806440" y="2269519"/>
            <a:ext cx="480060" cy="11525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2" idx="2"/>
          </p:cNvCxnSpPr>
          <p:nvPr/>
        </p:nvCxnSpPr>
        <p:spPr>
          <a:xfrm>
            <a:off x="6286500" y="2269519"/>
            <a:ext cx="1211580" cy="12897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2" idx="2"/>
          </p:cNvCxnSpPr>
          <p:nvPr/>
        </p:nvCxnSpPr>
        <p:spPr>
          <a:xfrm>
            <a:off x="6286500" y="2269519"/>
            <a:ext cx="1760220" cy="133546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2" idx="2"/>
          </p:cNvCxnSpPr>
          <p:nvPr/>
        </p:nvCxnSpPr>
        <p:spPr>
          <a:xfrm>
            <a:off x="6286500" y="2269519"/>
            <a:ext cx="2034540" cy="133546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611880" y="1684744"/>
            <a:ext cx="5349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dirty="0" smtClean="0"/>
              <a:t>One four sections cavity</a:t>
            </a:r>
          </a:p>
          <a:p>
            <a:pPr lvl="0" algn="ctr"/>
            <a:r>
              <a:rPr lang="en-US" sz="1600" dirty="0" smtClean="0"/>
              <a:t>(four power couplers and two terminating power loads)</a:t>
            </a:r>
          </a:p>
        </p:txBody>
      </p:sp>
      <p:pic>
        <p:nvPicPr>
          <p:cNvPr id="13" name="Picture 2" descr="http://doc.cern.ch/archive/electronic/cern/others/PHO/draft/7411049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16487" y="1547584"/>
            <a:ext cx="3223261" cy="214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220722" y="3696424"/>
            <a:ext cx="32082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dirty="0" smtClean="0"/>
              <a:t>One section = 11 drift tubes</a:t>
            </a:r>
          </a:p>
        </p:txBody>
      </p:sp>
      <p:pic>
        <p:nvPicPr>
          <p:cNvPr id="15" name="Picture 2" descr="http://doc.cern.ch/archive/electronic/cern/others/PHO/draft/78021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722" y="4026452"/>
            <a:ext cx="3208278" cy="213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16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Cavities redistribution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FF0000"/>
                </a:solidFill>
              </a:rPr>
              <a:t>2011 : 4 cavities (18 sections)</a:t>
            </a:r>
          </a:p>
          <a:p>
            <a:pPr lvl="0"/>
            <a:r>
              <a:rPr lang="en-US" dirty="0" smtClean="0"/>
              <a:t>2 x 4 sections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2 x 5 sections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+ 3 spare sections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C71B10-B60D-4C0A-9035-79A6FB959B5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Day</a:t>
            </a:r>
            <a:endParaRPr lang="en-GB" dirty="0"/>
          </a:p>
        </p:txBody>
      </p:sp>
      <p:sp>
        <p:nvSpPr>
          <p:cNvPr id="155" name="Content Placeholder 15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FF0000"/>
                </a:solidFill>
              </a:rPr>
              <a:t>2018 : 6 cavities (20 sections)</a:t>
            </a:r>
          </a:p>
          <a:p>
            <a:pPr lvl="0"/>
            <a:r>
              <a:rPr lang="en-US" dirty="0" smtClean="0"/>
              <a:t>4 x 3 sections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2 x 4 sections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+ 1 spare section</a:t>
            </a:r>
          </a:p>
          <a:p>
            <a:endParaRPr lang="en-US" dirty="0"/>
          </a:p>
        </p:txBody>
      </p:sp>
      <p:sp useBgFill="1">
        <p:nvSpPr>
          <p:cNvPr id="82" name="Flowchart: Direct Access Storage 81"/>
          <p:cNvSpPr/>
          <p:nvPr/>
        </p:nvSpPr>
        <p:spPr bwMode="auto">
          <a:xfrm>
            <a:off x="1863012" y="2468875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Isosceles Triangle 82"/>
          <p:cNvSpPr/>
          <p:nvPr/>
        </p:nvSpPr>
        <p:spPr bwMode="auto">
          <a:xfrm rot="5400000">
            <a:off x="1248227" y="2433216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4" name="Straight Connector 14"/>
          <p:cNvCxnSpPr>
            <a:cxnSpLocks noChangeShapeType="1"/>
            <a:stCxn id="83" idx="3"/>
          </p:cNvCxnSpPr>
          <p:nvPr/>
        </p:nvCxnSpPr>
        <p:spPr bwMode="auto">
          <a:xfrm rot="10800000">
            <a:off x="905327" y="2585616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85" name="Straight Connector 84"/>
          <p:cNvCxnSpPr>
            <a:cxnSpLocks noChangeShapeType="1"/>
            <a:endCxn id="83" idx="0"/>
          </p:cNvCxnSpPr>
          <p:nvPr/>
        </p:nvCxnSpPr>
        <p:spPr bwMode="auto">
          <a:xfrm rot="10800000">
            <a:off x="1591127" y="2585617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86" name="Flowchart: Direct Access Storage 85"/>
          <p:cNvSpPr/>
          <p:nvPr/>
        </p:nvSpPr>
        <p:spPr bwMode="auto">
          <a:xfrm>
            <a:off x="2087342" y="2468876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87" name="Flowchart: Direct Access Storage 86"/>
          <p:cNvSpPr/>
          <p:nvPr/>
        </p:nvSpPr>
        <p:spPr bwMode="auto">
          <a:xfrm>
            <a:off x="2317772" y="2468876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88" name="Flowchart: Direct Access Storage 87"/>
          <p:cNvSpPr/>
          <p:nvPr/>
        </p:nvSpPr>
        <p:spPr bwMode="auto">
          <a:xfrm>
            <a:off x="2548202" y="2468876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89" name="Flowchart: Direct Access Storage 88"/>
          <p:cNvSpPr/>
          <p:nvPr/>
        </p:nvSpPr>
        <p:spPr bwMode="auto">
          <a:xfrm>
            <a:off x="1857522" y="3121759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Isosceles Triangle 89"/>
          <p:cNvSpPr/>
          <p:nvPr/>
        </p:nvSpPr>
        <p:spPr bwMode="auto">
          <a:xfrm rot="5400000">
            <a:off x="1242737" y="3086100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1" name="Straight Connector 14"/>
          <p:cNvCxnSpPr>
            <a:cxnSpLocks noChangeShapeType="1"/>
            <a:stCxn id="90" idx="3"/>
          </p:cNvCxnSpPr>
          <p:nvPr/>
        </p:nvCxnSpPr>
        <p:spPr bwMode="auto">
          <a:xfrm rot="10800000">
            <a:off x="899837" y="3238500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92" name="Straight Connector 91"/>
          <p:cNvCxnSpPr>
            <a:cxnSpLocks noChangeShapeType="1"/>
            <a:endCxn id="90" idx="0"/>
          </p:cNvCxnSpPr>
          <p:nvPr/>
        </p:nvCxnSpPr>
        <p:spPr bwMode="auto">
          <a:xfrm rot="10800000">
            <a:off x="1585637" y="3238501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93" name="Flowchart: Direct Access Storage 92"/>
          <p:cNvSpPr/>
          <p:nvPr/>
        </p:nvSpPr>
        <p:spPr bwMode="auto">
          <a:xfrm>
            <a:off x="2081852" y="3121760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94" name="Flowchart: Direct Access Storage 93"/>
          <p:cNvSpPr/>
          <p:nvPr/>
        </p:nvSpPr>
        <p:spPr bwMode="auto">
          <a:xfrm>
            <a:off x="2312282" y="3121760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95" name="Flowchart: Direct Access Storage 94"/>
          <p:cNvSpPr/>
          <p:nvPr/>
        </p:nvSpPr>
        <p:spPr bwMode="auto">
          <a:xfrm>
            <a:off x="2542712" y="3121760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96" name="Flowchart: Direct Access Storage 95"/>
          <p:cNvSpPr/>
          <p:nvPr/>
        </p:nvSpPr>
        <p:spPr bwMode="auto">
          <a:xfrm>
            <a:off x="1857522" y="3934807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Isosceles Triangle 96"/>
          <p:cNvSpPr/>
          <p:nvPr/>
        </p:nvSpPr>
        <p:spPr bwMode="auto">
          <a:xfrm rot="5400000">
            <a:off x="1242737" y="3899148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8" name="Straight Connector 14"/>
          <p:cNvCxnSpPr>
            <a:cxnSpLocks noChangeShapeType="1"/>
            <a:stCxn id="97" idx="3"/>
          </p:cNvCxnSpPr>
          <p:nvPr/>
        </p:nvCxnSpPr>
        <p:spPr bwMode="auto">
          <a:xfrm rot="10800000">
            <a:off x="899837" y="4051548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99" name="Straight Connector 98"/>
          <p:cNvCxnSpPr>
            <a:cxnSpLocks noChangeShapeType="1"/>
            <a:endCxn id="97" idx="0"/>
          </p:cNvCxnSpPr>
          <p:nvPr/>
        </p:nvCxnSpPr>
        <p:spPr bwMode="auto">
          <a:xfrm rot="10800000">
            <a:off x="1585637" y="4051549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100" name="Flowchart: Direct Access Storage 99"/>
          <p:cNvSpPr/>
          <p:nvPr/>
        </p:nvSpPr>
        <p:spPr bwMode="auto">
          <a:xfrm>
            <a:off x="2081852" y="3934808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01" name="Flowchart: Direct Access Storage 100"/>
          <p:cNvSpPr/>
          <p:nvPr/>
        </p:nvSpPr>
        <p:spPr bwMode="auto">
          <a:xfrm>
            <a:off x="2312282" y="3934808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02" name="Flowchart: Direct Access Storage 101"/>
          <p:cNvSpPr/>
          <p:nvPr/>
        </p:nvSpPr>
        <p:spPr bwMode="auto">
          <a:xfrm>
            <a:off x="2542712" y="3934808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03" name="Flowchart: Direct Access Storage 102"/>
          <p:cNvSpPr/>
          <p:nvPr/>
        </p:nvSpPr>
        <p:spPr bwMode="auto">
          <a:xfrm>
            <a:off x="1857522" y="4510882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4" name="Isosceles Triangle 103"/>
          <p:cNvSpPr/>
          <p:nvPr/>
        </p:nvSpPr>
        <p:spPr bwMode="auto">
          <a:xfrm rot="5400000">
            <a:off x="1242737" y="4475223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5" name="Straight Connector 14"/>
          <p:cNvCxnSpPr>
            <a:cxnSpLocks noChangeShapeType="1"/>
            <a:stCxn id="104" idx="3"/>
          </p:cNvCxnSpPr>
          <p:nvPr/>
        </p:nvCxnSpPr>
        <p:spPr bwMode="auto">
          <a:xfrm rot="10800000">
            <a:off x="899837" y="4627623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106" name="Straight Connector 105"/>
          <p:cNvCxnSpPr>
            <a:cxnSpLocks noChangeShapeType="1"/>
            <a:endCxn id="104" idx="0"/>
          </p:cNvCxnSpPr>
          <p:nvPr/>
        </p:nvCxnSpPr>
        <p:spPr bwMode="auto">
          <a:xfrm rot="10800000">
            <a:off x="1585637" y="4627624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107" name="Flowchart: Direct Access Storage 106"/>
          <p:cNvSpPr/>
          <p:nvPr/>
        </p:nvSpPr>
        <p:spPr bwMode="auto">
          <a:xfrm>
            <a:off x="2081852" y="4510883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08" name="Flowchart: Direct Access Storage 107"/>
          <p:cNvSpPr/>
          <p:nvPr/>
        </p:nvSpPr>
        <p:spPr bwMode="auto">
          <a:xfrm>
            <a:off x="2312282" y="4510883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09" name="Flowchart: Direct Access Storage 108"/>
          <p:cNvSpPr/>
          <p:nvPr/>
        </p:nvSpPr>
        <p:spPr bwMode="auto">
          <a:xfrm>
            <a:off x="2542712" y="4510883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10" name="Flowchart: Direct Access Storage 109"/>
          <p:cNvSpPr/>
          <p:nvPr/>
        </p:nvSpPr>
        <p:spPr bwMode="auto">
          <a:xfrm>
            <a:off x="2760967" y="3936943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11" name="Flowchart: Direct Access Storage 110"/>
          <p:cNvSpPr/>
          <p:nvPr/>
        </p:nvSpPr>
        <p:spPr bwMode="auto">
          <a:xfrm>
            <a:off x="2760967" y="4513628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12" name="Flowchart: Direct Access Storage 111"/>
          <p:cNvSpPr/>
          <p:nvPr/>
        </p:nvSpPr>
        <p:spPr bwMode="auto">
          <a:xfrm>
            <a:off x="2837167" y="5504961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13" name="Flowchart: Direct Access Storage 112"/>
          <p:cNvSpPr/>
          <p:nvPr/>
        </p:nvSpPr>
        <p:spPr bwMode="auto">
          <a:xfrm>
            <a:off x="2293397" y="5502826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14" name="Flowchart: Direct Access Storage 113"/>
          <p:cNvSpPr/>
          <p:nvPr/>
        </p:nvSpPr>
        <p:spPr bwMode="auto">
          <a:xfrm>
            <a:off x="1755727" y="5502826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15" name="Flowchart: Direct Access Storage 114"/>
          <p:cNvSpPr/>
          <p:nvPr/>
        </p:nvSpPr>
        <p:spPr bwMode="auto">
          <a:xfrm>
            <a:off x="6050378" y="3305922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" name="Isosceles Triangle 115"/>
          <p:cNvSpPr/>
          <p:nvPr/>
        </p:nvSpPr>
        <p:spPr bwMode="auto">
          <a:xfrm rot="5400000">
            <a:off x="5435593" y="3270263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7" name="Straight Connector 14"/>
          <p:cNvCxnSpPr>
            <a:cxnSpLocks noChangeShapeType="1"/>
            <a:stCxn id="116" idx="3"/>
          </p:cNvCxnSpPr>
          <p:nvPr/>
        </p:nvCxnSpPr>
        <p:spPr bwMode="auto">
          <a:xfrm rot="10800000">
            <a:off x="5092693" y="3422663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118" name="Straight Connector 117"/>
          <p:cNvCxnSpPr>
            <a:cxnSpLocks noChangeShapeType="1"/>
            <a:endCxn id="116" idx="0"/>
          </p:cNvCxnSpPr>
          <p:nvPr/>
        </p:nvCxnSpPr>
        <p:spPr bwMode="auto">
          <a:xfrm rot="10800000">
            <a:off x="5778493" y="3422664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119" name="Flowchart: Direct Access Storage 118"/>
          <p:cNvSpPr/>
          <p:nvPr/>
        </p:nvSpPr>
        <p:spPr bwMode="auto">
          <a:xfrm>
            <a:off x="6274708" y="3305923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20" name="Flowchart: Direct Access Storage 119"/>
          <p:cNvSpPr/>
          <p:nvPr/>
        </p:nvSpPr>
        <p:spPr bwMode="auto">
          <a:xfrm>
            <a:off x="6505138" y="3305923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21" name="Flowchart: Direct Access Storage 120"/>
          <p:cNvSpPr/>
          <p:nvPr/>
        </p:nvSpPr>
        <p:spPr bwMode="auto">
          <a:xfrm>
            <a:off x="6044888" y="3769831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" name="Isosceles Triangle 121"/>
          <p:cNvSpPr/>
          <p:nvPr/>
        </p:nvSpPr>
        <p:spPr bwMode="auto">
          <a:xfrm rot="5400000">
            <a:off x="5430103" y="3734172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3" name="Straight Connector 14"/>
          <p:cNvCxnSpPr>
            <a:cxnSpLocks noChangeShapeType="1"/>
            <a:stCxn id="122" idx="3"/>
          </p:cNvCxnSpPr>
          <p:nvPr/>
        </p:nvCxnSpPr>
        <p:spPr bwMode="auto">
          <a:xfrm rot="10800000">
            <a:off x="5087203" y="3886572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124" name="Straight Connector 123"/>
          <p:cNvCxnSpPr>
            <a:cxnSpLocks noChangeShapeType="1"/>
            <a:endCxn id="122" idx="0"/>
          </p:cNvCxnSpPr>
          <p:nvPr/>
        </p:nvCxnSpPr>
        <p:spPr bwMode="auto">
          <a:xfrm rot="10800000">
            <a:off x="5773003" y="3886573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125" name="Flowchart: Direct Access Storage 124"/>
          <p:cNvSpPr/>
          <p:nvPr/>
        </p:nvSpPr>
        <p:spPr bwMode="auto">
          <a:xfrm>
            <a:off x="6269218" y="3769832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26" name="Flowchart: Direct Access Storage 125"/>
          <p:cNvSpPr/>
          <p:nvPr/>
        </p:nvSpPr>
        <p:spPr bwMode="auto">
          <a:xfrm>
            <a:off x="6499648" y="3769832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27" name="Flowchart: Direct Access Storage 126"/>
          <p:cNvSpPr/>
          <p:nvPr/>
        </p:nvSpPr>
        <p:spPr bwMode="auto">
          <a:xfrm>
            <a:off x="6050378" y="2384201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8" name="Isosceles Triangle 127"/>
          <p:cNvSpPr/>
          <p:nvPr/>
        </p:nvSpPr>
        <p:spPr bwMode="auto">
          <a:xfrm rot="5400000">
            <a:off x="5435593" y="2348542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9" name="Straight Connector 14"/>
          <p:cNvCxnSpPr>
            <a:cxnSpLocks noChangeShapeType="1"/>
            <a:stCxn id="128" idx="3"/>
          </p:cNvCxnSpPr>
          <p:nvPr/>
        </p:nvCxnSpPr>
        <p:spPr bwMode="auto">
          <a:xfrm rot="10800000">
            <a:off x="5092693" y="2500942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130" name="Straight Connector 129"/>
          <p:cNvCxnSpPr>
            <a:cxnSpLocks noChangeShapeType="1"/>
            <a:endCxn id="128" idx="0"/>
          </p:cNvCxnSpPr>
          <p:nvPr/>
        </p:nvCxnSpPr>
        <p:spPr bwMode="auto">
          <a:xfrm rot="10800000">
            <a:off x="5778493" y="2500943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131" name="Flowchart: Direct Access Storage 130"/>
          <p:cNvSpPr/>
          <p:nvPr/>
        </p:nvSpPr>
        <p:spPr bwMode="auto">
          <a:xfrm>
            <a:off x="6274708" y="2384202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32" name="Flowchart: Direct Access Storage 131"/>
          <p:cNvSpPr/>
          <p:nvPr/>
        </p:nvSpPr>
        <p:spPr bwMode="auto">
          <a:xfrm>
            <a:off x="6505138" y="2384202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33" name="Flowchart: Direct Access Storage 132"/>
          <p:cNvSpPr/>
          <p:nvPr/>
        </p:nvSpPr>
        <p:spPr bwMode="auto">
          <a:xfrm>
            <a:off x="6044888" y="2845061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4" name="Isosceles Triangle 133"/>
          <p:cNvSpPr/>
          <p:nvPr/>
        </p:nvSpPr>
        <p:spPr bwMode="auto">
          <a:xfrm rot="5400000">
            <a:off x="5430103" y="2809402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5" name="Straight Connector 14"/>
          <p:cNvCxnSpPr>
            <a:cxnSpLocks noChangeShapeType="1"/>
            <a:stCxn id="134" idx="3"/>
          </p:cNvCxnSpPr>
          <p:nvPr/>
        </p:nvCxnSpPr>
        <p:spPr bwMode="auto">
          <a:xfrm rot="10800000">
            <a:off x="5087203" y="2961802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136" name="Straight Connector 135"/>
          <p:cNvCxnSpPr>
            <a:cxnSpLocks noChangeShapeType="1"/>
            <a:endCxn id="134" idx="0"/>
          </p:cNvCxnSpPr>
          <p:nvPr/>
        </p:nvCxnSpPr>
        <p:spPr bwMode="auto">
          <a:xfrm rot="10800000">
            <a:off x="5773003" y="2961803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137" name="Flowchart: Direct Access Storage 136"/>
          <p:cNvSpPr/>
          <p:nvPr/>
        </p:nvSpPr>
        <p:spPr bwMode="auto">
          <a:xfrm>
            <a:off x="6269218" y="2845062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38" name="Flowchart: Direct Access Storage 137"/>
          <p:cNvSpPr/>
          <p:nvPr/>
        </p:nvSpPr>
        <p:spPr bwMode="auto">
          <a:xfrm>
            <a:off x="6499648" y="2845062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39" name="Flowchart: Direct Access Storage 138"/>
          <p:cNvSpPr/>
          <p:nvPr/>
        </p:nvSpPr>
        <p:spPr bwMode="auto">
          <a:xfrm>
            <a:off x="6306402" y="6081025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40" name="Flowchart: Direct Access Storage 139"/>
          <p:cNvSpPr/>
          <p:nvPr/>
        </p:nvSpPr>
        <p:spPr bwMode="auto">
          <a:xfrm>
            <a:off x="6044887" y="4654887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1" name="Isosceles Triangle 140"/>
          <p:cNvSpPr/>
          <p:nvPr/>
        </p:nvSpPr>
        <p:spPr bwMode="auto">
          <a:xfrm rot="5400000">
            <a:off x="5430102" y="4619228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2" name="Straight Connector 14"/>
          <p:cNvCxnSpPr>
            <a:cxnSpLocks noChangeShapeType="1"/>
            <a:stCxn id="141" idx="3"/>
          </p:cNvCxnSpPr>
          <p:nvPr/>
        </p:nvCxnSpPr>
        <p:spPr bwMode="auto">
          <a:xfrm rot="10800000">
            <a:off x="5087202" y="4771628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143" name="Straight Connector 142"/>
          <p:cNvCxnSpPr>
            <a:cxnSpLocks noChangeShapeType="1"/>
            <a:endCxn id="141" idx="0"/>
          </p:cNvCxnSpPr>
          <p:nvPr/>
        </p:nvCxnSpPr>
        <p:spPr bwMode="auto">
          <a:xfrm rot="10800000">
            <a:off x="5773002" y="4771629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144" name="Flowchart: Direct Access Storage 143"/>
          <p:cNvSpPr/>
          <p:nvPr/>
        </p:nvSpPr>
        <p:spPr bwMode="auto">
          <a:xfrm>
            <a:off x="6269217" y="4654888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45" name="Flowchart: Direct Access Storage 144"/>
          <p:cNvSpPr/>
          <p:nvPr/>
        </p:nvSpPr>
        <p:spPr bwMode="auto">
          <a:xfrm>
            <a:off x="6499647" y="4654888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46" name="Flowchart: Direct Access Storage 145"/>
          <p:cNvSpPr/>
          <p:nvPr/>
        </p:nvSpPr>
        <p:spPr bwMode="auto">
          <a:xfrm>
            <a:off x="6730077" y="4654888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47" name="Flowchart: Direct Access Storage 146"/>
          <p:cNvSpPr/>
          <p:nvPr/>
        </p:nvSpPr>
        <p:spPr bwMode="auto">
          <a:xfrm>
            <a:off x="6039397" y="5154152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" name="Isosceles Triangle 147"/>
          <p:cNvSpPr/>
          <p:nvPr/>
        </p:nvSpPr>
        <p:spPr bwMode="auto">
          <a:xfrm rot="5400000">
            <a:off x="5424612" y="5118493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9" name="Straight Connector 14"/>
          <p:cNvCxnSpPr>
            <a:cxnSpLocks noChangeShapeType="1"/>
            <a:stCxn id="148" idx="3"/>
          </p:cNvCxnSpPr>
          <p:nvPr/>
        </p:nvCxnSpPr>
        <p:spPr bwMode="auto">
          <a:xfrm rot="10800000">
            <a:off x="5081712" y="5270893"/>
            <a:ext cx="3810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150" name="Straight Connector 149"/>
          <p:cNvCxnSpPr>
            <a:cxnSpLocks noChangeShapeType="1"/>
            <a:endCxn id="148" idx="0"/>
          </p:cNvCxnSpPr>
          <p:nvPr/>
        </p:nvCxnSpPr>
        <p:spPr bwMode="auto">
          <a:xfrm rot="10800000">
            <a:off x="5767512" y="5270894"/>
            <a:ext cx="266700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 useBgFill="1">
        <p:nvSpPr>
          <p:cNvPr id="151" name="Flowchart: Direct Access Storage 150"/>
          <p:cNvSpPr/>
          <p:nvPr/>
        </p:nvSpPr>
        <p:spPr bwMode="auto">
          <a:xfrm>
            <a:off x="6263727" y="5154153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52" name="Flowchart: Direct Access Storage 151"/>
          <p:cNvSpPr/>
          <p:nvPr/>
        </p:nvSpPr>
        <p:spPr bwMode="auto">
          <a:xfrm>
            <a:off x="6494157" y="5154153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153" name="Flowchart: Direct Access Storage 152"/>
          <p:cNvSpPr/>
          <p:nvPr/>
        </p:nvSpPr>
        <p:spPr bwMode="auto">
          <a:xfrm>
            <a:off x="6724587" y="5154153"/>
            <a:ext cx="339545" cy="228295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spcBef>
                <a:spcPts val="600"/>
              </a:spcBef>
            </a:pPr>
            <a:r>
              <a:rPr lang="en-US" sz="1600" dirty="0" smtClean="0"/>
              <a:t>With present 4 cavities configuration we will have difficulties at high intensity LHC beam in the  SPS : </a:t>
            </a:r>
            <a:r>
              <a:rPr lang="en-US" sz="1600" dirty="0" smtClean="0">
                <a:hlinkClick r:id="rId2"/>
              </a:rPr>
              <a:t>IPAC11, Upgrade of the 200 MHz RF system in the CERN SPS</a:t>
            </a:r>
            <a:endParaRPr lang="en-US" sz="1600" dirty="0" smtClean="0"/>
          </a:p>
          <a:p>
            <a:pPr>
              <a:spcBef>
                <a:spcPts val="600"/>
              </a:spcBef>
            </a:pP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Increasing number of shorter cavities with 2 extra power plants should significantly improve the RF performance for higher LHC intensities</a:t>
            </a:r>
          </a:p>
          <a:p>
            <a:pPr>
              <a:spcBef>
                <a:spcPts val="600"/>
              </a:spcBef>
            </a:pP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The best new compromise is </a:t>
            </a:r>
            <a:r>
              <a:rPr lang="en-US" sz="1600" dirty="0" smtClean="0">
                <a:solidFill>
                  <a:srgbClr val="FF0000"/>
                </a:solidFill>
              </a:rPr>
              <a:t>6 cavities</a:t>
            </a:r>
            <a:r>
              <a:rPr lang="en-US" sz="1600" dirty="0" smtClean="0"/>
              <a:t>: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4 x 3 sections cavities with 1.0 MW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2 x 4 sections cavities with 1.4 MW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r="4638"/>
          <a:stretch>
            <a:fillRect/>
          </a:stretch>
        </p:blipFill>
        <p:spPr bwMode="auto">
          <a:xfrm>
            <a:off x="4884308" y="4292000"/>
            <a:ext cx="3528172" cy="248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3145" y="1705337"/>
            <a:ext cx="3820947" cy="242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440680" y="908720"/>
            <a:ext cx="2926080" cy="3996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Courtesy of Elena </a:t>
            </a:r>
            <a:r>
              <a:rPr lang="en-US" sz="1400" dirty="0" err="1" smtClean="0"/>
              <a:t>Shaposhnikova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035040" y="4977800"/>
            <a:ext cx="137160" cy="1828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035040" y="4886360"/>
            <a:ext cx="457200" cy="2743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315200" y="4749200"/>
            <a:ext cx="91440" cy="1828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440680" y="4246280"/>
            <a:ext cx="2926080" cy="216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Available RF voltage as a function of </a:t>
            </a:r>
            <a:r>
              <a:rPr lang="en-US" sz="1100" b="1" dirty="0" err="1" smtClean="0"/>
              <a:t>Irf</a:t>
            </a:r>
            <a:endParaRPr lang="en-US" sz="1100" b="1" baseline="-250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486400" y="5206400"/>
            <a:ext cx="288036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166360" y="5069240"/>
            <a:ext cx="27432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440680" y="1457360"/>
            <a:ext cx="2926080" cy="353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Available RF voltage as a function of # section with 1.0 MW RF and with 1.5 A and 2.5 A </a:t>
            </a:r>
            <a:r>
              <a:rPr lang="en-US" sz="1100" b="1" dirty="0" err="1" smtClean="0"/>
              <a:t>Irf</a:t>
            </a:r>
            <a:endParaRPr lang="en-US" sz="11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SPS 200 MHz RF system upgrade</a:t>
            </a:r>
            <a:endParaRPr lang="en-US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Existing Amplifiers upgrade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New RF Amplifiers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New RF Building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LSS3 Tunnel integration</a:t>
            </a: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C71B10-B60D-4C0A-9035-79A6FB959B5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LIU Day</a:t>
            </a:r>
            <a:endParaRPr lang="en-GB" dirty="0"/>
          </a:p>
        </p:txBody>
      </p:sp>
      <p:sp useBgFill="1">
        <p:nvSpPr>
          <p:cNvPr id="36" name="Flowchart: Direct Access Storage 35"/>
          <p:cNvSpPr/>
          <p:nvPr/>
        </p:nvSpPr>
        <p:spPr bwMode="auto">
          <a:xfrm>
            <a:off x="8025550" y="5286175"/>
            <a:ext cx="762000" cy="266700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7" name="Straight Connector 16"/>
          <p:cNvCxnSpPr>
            <a:cxnSpLocks noChangeShapeType="1"/>
          </p:cNvCxnSpPr>
          <p:nvPr/>
        </p:nvCxnSpPr>
        <p:spPr bwMode="auto">
          <a:xfrm rot="10800000">
            <a:off x="5189530" y="3871820"/>
            <a:ext cx="381000" cy="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8" name="Straight Connector 21"/>
          <p:cNvCxnSpPr>
            <a:cxnSpLocks noChangeShapeType="1"/>
            <a:endCxn id="47" idx="0"/>
          </p:cNvCxnSpPr>
          <p:nvPr/>
        </p:nvCxnSpPr>
        <p:spPr bwMode="auto">
          <a:xfrm rot="10800000">
            <a:off x="5875330" y="3075928"/>
            <a:ext cx="2153120" cy="1525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39" name="Straight Arrow Connector 70"/>
          <p:cNvCxnSpPr>
            <a:cxnSpLocks noChangeShapeType="1"/>
          </p:cNvCxnSpPr>
          <p:nvPr/>
        </p:nvCxnSpPr>
        <p:spPr bwMode="auto">
          <a:xfrm>
            <a:off x="5148075" y="3870232"/>
            <a:ext cx="228600" cy="158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40" name="TextBox 73"/>
          <p:cNvSpPr txBox="1">
            <a:spLocks noChangeArrowheads="1"/>
          </p:cNvSpPr>
          <p:nvPr/>
        </p:nvSpPr>
        <p:spPr bwMode="auto">
          <a:xfrm>
            <a:off x="5304775" y="4075982"/>
            <a:ext cx="8034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RF amplifier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41" name="TextBox 75"/>
          <p:cNvSpPr txBox="1">
            <a:spLocks noChangeArrowheads="1"/>
          </p:cNvSpPr>
          <p:nvPr/>
        </p:nvSpPr>
        <p:spPr bwMode="auto">
          <a:xfrm>
            <a:off x="4840835" y="3576717"/>
            <a:ext cx="503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1 </a:t>
            </a:r>
            <a:r>
              <a:rPr lang="en-US" sz="1000" dirty="0" err="1" smtClean="0">
                <a:solidFill>
                  <a:srgbClr val="FF0000"/>
                </a:solidFill>
              </a:rPr>
              <a:t>mW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42" name="TextBox 90"/>
          <p:cNvSpPr txBox="1">
            <a:spLocks noChangeArrowheads="1"/>
          </p:cNvSpPr>
          <p:nvPr/>
        </p:nvSpPr>
        <p:spPr bwMode="auto">
          <a:xfrm>
            <a:off x="6554633" y="3269477"/>
            <a:ext cx="14638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rgbClr val="0070C0"/>
                </a:solidFill>
              </a:rPr>
              <a:t>Coaxial transmission </a:t>
            </a:r>
            <a:r>
              <a:rPr lang="en-US" sz="1000" dirty="0" smtClean="0">
                <a:solidFill>
                  <a:srgbClr val="0070C0"/>
                </a:solidFill>
              </a:rPr>
              <a:t>line</a:t>
            </a:r>
          </a:p>
          <a:p>
            <a:pPr algn="ctr"/>
            <a:r>
              <a:rPr lang="en-US" sz="1000" dirty="0" smtClean="0">
                <a:solidFill>
                  <a:srgbClr val="0070C0"/>
                </a:solidFill>
              </a:rPr>
              <a:t>150 </a:t>
            </a:r>
            <a:r>
              <a:rPr lang="en-US" sz="1000" dirty="0">
                <a:solidFill>
                  <a:srgbClr val="0070C0"/>
                </a:solidFill>
              </a:rPr>
              <a:t>meters</a:t>
            </a:r>
          </a:p>
        </p:txBody>
      </p:sp>
      <p:cxnSp>
        <p:nvCxnSpPr>
          <p:cNvPr id="43" name="Straight Connector 93"/>
          <p:cNvCxnSpPr>
            <a:cxnSpLocks noChangeShapeType="1"/>
            <a:stCxn id="36" idx="1"/>
          </p:cNvCxnSpPr>
          <p:nvPr/>
        </p:nvCxnSpPr>
        <p:spPr bwMode="auto">
          <a:xfrm flipV="1">
            <a:off x="8025550" y="4634063"/>
            <a:ext cx="0" cy="785462"/>
          </a:xfrm>
          <a:prstGeom prst="line">
            <a:avLst/>
          </a:prstGeom>
          <a:noFill/>
          <a:ln w="127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</p:cxnSp>
      <p:cxnSp>
        <p:nvCxnSpPr>
          <p:cNvPr id="44" name="Straight Arrow Connector 97"/>
          <p:cNvCxnSpPr>
            <a:cxnSpLocks noChangeShapeType="1"/>
          </p:cNvCxnSpPr>
          <p:nvPr/>
        </p:nvCxnSpPr>
        <p:spPr bwMode="auto">
          <a:xfrm rot="5400000">
            <a:off x="7172497" y="3930509"/>
            <a:ext cx="1709010" cy="2897"/>
          </a:xfrm>
          <a:prstGeom prst="straightConnector1">
            <a:avLst/>
          </a:prstGeom>
          <a:noFill/>
          <a:ln w="12700" algn="ctr">
            <a:solidFill>
              <a:srgbClr val="0070C0"/>
            </a:solidFill>
            <a:round/>
            <a:headEnd/>
            <a:tailEnd type="arrow" w="med" len="med"/>
          </a:ln>
        </p:spPr>
      </p:cxnSp>
      <p:sp>
        <p:nvSpPr>
          <p:cNvPr id="45" name="TextBox 101"/>
          <p:cNvSpPr txBox="1">
            <a:spLocks noChangeArrowheads="1"/>
          </p:cNvSpPr>
          <p:nvPr/>
        </p:nvSpPr>
        <p:spPr bwMode="auto">
          <a:xfrm>
            <a:off x="7826077" y="5552875"/>
            <a:ext cx="11624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accent6">
                    <a:lumMod val="75000"/>
                  </a:schemeClr>
                </a:solidFill>
              </a:rPr>
              <a:t>Accelerating cavity</a:t>
            </a:r>
          </a:p>
        </p:txBody>
      </p:sp>
      <p:sp>
        <p:nvSpPr>
          <p:cNvPr id="46" name="TextBox 73"/>
          <p:cNvSpPr txBox="1">
            <a:spLocks noChangeArrowheads="1"/>
          </p:cNvSpPr>
          <p:nvPr/>
        </p:nvSpPr>
        <p:spPr bwMode="auto">
          <a:xfrm>
            <a:off x="5778384" y="3576717"/>
            <a:ext cx="61747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solidFill>
                  <a:srgbClr val="FF0000"/>
                </a:solidFill>
              </a:rPr>
              <a:t>1.7 MW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47" name="Isosceles Triangle 46"/>
          <p:cNvSpPr/>
          <p:nvPr/>
        </p:nvSpPr>
        <p:spPr bwMode="auto">
          <a:xfrm rot="5400000">
            <a:off x="5532430" y="2923527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 useBgFill="1">
        <p:nvSpPr>
          <p:cNvPr id="48" name="Flowchart: Direct Access Storage 47"/>
          <p:cNvSpPr/>
          <p:nvPr/>
        </p:nvSpPr>
        <p:spPr bwMode="auto">
          <a:xfrm>
            <a:off x="6911805" y="5292343"/>
            <a:ext cx="762000" cy="266700"/>
          </a:xfrm>
          <a:prstGeom prst="flowChartMagneticDrum">
            <a:avLst/>
          </a:prstGeom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9" name="Straight Connector 48"/>
          <p:cNvCxnSpPr>
            <a:cxnSpLocks noChangeShapeType="1"/>
          </p:cNvCxnSpPr>
          <p:nvPr/>
        </p:nvCxnSpPr>
        <p:spPr bwMode="auto">
          <a:xfrm rot="10800000">
            <a:off x="5189530" y="3065315"/>
            <a:ext cx="381000" cy="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50" name="Straight Connector 49"/>
          <p:cNvCxnSpPr>
            <a:cxnSpLocks noChangeShapeType="1"/>
            <a:endCxn id="58" idx="0"/>
          </p:cNvCxnSpPr>
          <p:nvPr/>
        </p:nvCxnSpPr>
        <p:spPr bwMode="auto">
          <a:xfrm rot="10800000">
            <a:off x="5875331" y="3882433"/>
            <a:ext cx="1039375" cy="1525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51" name="Straight Arrow Connector 70"/>
          <p:cNvCxnSpPr>
            <a:cxnSpLocks noChangeShapeType="1"/>
          </p:cNvCxnSpPr>
          <p:nvPr/>
        </p:nvCxnSpPr>
        <p:spPr bwMode="auto">
          <a:xfrm>
            <a:off x="5148075" y="3063727"/>
            <a:ext cx="228600" cy="158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52" name="TextBox 73"/>
          <p:cNvSpPr txBox="1">
            <a:spLocks noChangeArrowheads="1"/>
          </p:cNvSpPr>
          <p:nvPr/>
        </p:nvSpPr>
        <p:spPr bwMode="auto">
          <a:xfrm>
            <a:off x="5301695" y="3269477"/>
            <a:ext cx="8034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RF amplifier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53" name="TextBox 75"/>
          <p:cNvSpPr txBox="1">
            <a:spLocks noChangeArrowheads="1"/>
          </p:cNvSpPr>
          <p:nvPr/>
        </p:nvSpPr>
        <p:spPr bwMode="auto">
          <a:xfrm>
            <a:off x="4840835" y="2770212"/>
            <a:ext cx="5036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1 </a:t>
            </a:r>
            <a:r>
              <a:rPr lang="en-US" sz="1000" dirty="0" err="1" smtClean="0">
                <a:solidFill>
                  <a:srgbClr val="FF0000"/>
                </a:solidFill>
              </a:rPr>
              <a:t>mW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54" name="Straight Connector 93"/>
          <p:cNvCxnSpPr>
            <a:cxnSpLocks noChangeShapeType="1"/>
            <a:stCxn id="48" idx="1"/>
          </p:cNvCxnSpPr>
          <p:nvPr/>
        </p:nvCxnSpPr>
        <p:spPr bwMode="auto">
          <a:xfrm flipV="1">
            <a:off x="6911805" y="4640231"/>
            <a:ext cx="0" cy="785462"/>
          </a:xfrm>
          <a:prstGeom prst="line">
            <a:avLst/>
          </a:prstGeom>
          <a:noFill/>
          <a:ln w="127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</p:cxnSp>
      <p:cxnSp>
        <p:nvCxnSpPr>
          <p:cNvPr id="55" name="Straight Arrow Connector 97"/>
          <p:cNvCxnSpPr>
            <a:cxnSpLocks noChangeShapeType="1"/>
          </p:cNvCxnSpPr>
          <p:nvPr/>
        </p:nvCxnSpPr>
        <p:spPr bwMode="auto">
          <a:xfrm rot="5400000">
            <a:off x="6458921" y="4336845"/>
            <a:ext cx="908671" cy="2899"/>
          </a:xfrm>
          <a:prstGeom prst="straightConnector1">
            <a:avLst/>
          </a:prstGeom>
          <a:noFill/>
          <a:ln w="12700" algn="ctr">
            <a:solidFill>
              <a:srgbClr val="0070C0"/>
            </a:solidFill>
            <a:round/>
            <a:headEnd/>
            <a:tailEnd type="arrow" w="med" len="med"/>
          </a:ln>
        </p:spPr>
      </p:cxnSp>
      <p:sp>
        <p:nvSpPr>
          <p:cNvPr id="56" name="TextBox 101"/>
          <p:cNvSpPr txBox="1">
            <a:spLocks noChangeArrowheads="1"/>
          </p:cNvSpPr>
          <p:nvPr/>
        </p:nvSpPr>
        <p:spPr bwMode="auto">
          <a:xfrm>
            <a:off x="6712332" y="5559043"/>
            <a:ext cx="11624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 dirty="0">
                <a:solidFill>
                  <a:schemeClr val="accent6">
                    <a:lumMod val="75000"/>
                  </a:schemeClr>
                </a:solidFill>
              </a:rPr>
              <a:t>Accelerating cavity</a:t>
            </a:r>
          </a:p>
        </p:txBody>
      </p:sp>
      <p:sp>
        <p:nvSpPr>
          <p:cNvPr id="57" name="TextBox 73"/>
          <p:cNvSpPr txBox="1">
            <a:spLocks noChangeArrowheads="1"/>
          </p:cNvSpPr>
          <p:nvPr/>
        </p:nvSpPr>
        <p:spPr bwMode="auto">
          <a:xfrm>
            <a:off x="5778384" y="2770212"/>
            <a:ext cx="61747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000" dirty="0" smtClean="0">
                <a:solidFill>
                  <a:srgbClr val="FF0000"/>
                </a:solidFill>
              </a:rPr>
              <a:t>1.7 MW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58" name="Isosceles Triangle 57"/>
          <p:cNvSpPr/>
          <p:nvPr/>
        </p:nvSpPr>
        <p:spPr bwMode="auto">
          <a:xfrm rot="5400000">
            <a:off x="5532430" y="3730032"/>
            <a:ext cx="381000" cy="304800"/>
          </a:xfrm>
          <a:prstGeom prst="triangl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572000" y="2347757"/>
            <a:ext cx="4070930" cy="226589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90"/>
          <p:cNvSpPr txBox="1">
            <a:spLocks noChangeArrowheads="1"/>
          </p:cNvSpPr>
          <p:nvPr/>
        </p:nvSpPr>
        <p:spPr bwMode="auto">
          <a:xfrm>
            <a:off x="6146605" y="2078922"/>
            <a:ext cx="10294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0070C0"/>
                </a:solidFill>
              </a:rPr>
              <a:t>New RF Building</a:t>
            </a:r>
            <a:endParaRPr lang="en-US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Existing amplifiers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b"/>
          <a:lstStyle/>
          <a:p>
            <a:r>
              <a:rPr lang="en-US" dirty="0" smtClean="0"/>
              <a:t>Philips air cooling plant has to be modified to allow higher power</a:t>
            </a:r>
          </a:p>
          <a:p>
            <a:endParaRPr lang="en-US" dirty="0" smtClean="0"/>
          </a:p>
          <a:p>
            <a:r>
              <a:rPr lang="en-US" dirty="0" smtClean="0"/>
              <a:t>Siemens HVPS need a full re-cabling and an air cooling improvement</a:t>
            </a:r>
          </a:p>
          <a:p>
            <a:endParaRPr lang="en-US" dirty="0" smtClean="0"/>
          </a:p>
          <a:p>
            <a:r>
              <a:rPr lang="en-US" dirty="0" smtClean="0"/>
              <a:t>Be ready to pay for new tubes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C71B10-B60D-4C0A-9035-79A6FB959B5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Day</a:t>
            </a:r>
            <a:endParaRPr lang="en-GB" dirty="0"/>
          </a:p>
        </p:txBody>
      </p:sp>
      <p:sp>
        <p:nvSpPr>
          <p:cNvPr id="21" name="Content Placeholder 20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51520" y="1827664"/>
          <a:ext cx="427416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265268"/>
                <a:gridCol w="1424722"/>
              </a:tblGrid>
              <a:tr h="326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Ratings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Present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Future</a:t>
                      </a:r>
                      <a:endParaRPr lang="en-US" sz="2000" dirty="0"/>
                    </a:p>
                  </a:txBody>
                  <a:tcPr/>
                </a:tc>
              </a:tr>
              <a:tr h="60600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Pulsed</a:t>
                      </a:r>
                    </a:p>
                    <a:p>
                      <a:r>
                        <a:rPr lang="en-US" sz="2000" dirty="0" smtClean="0"/>
                        <a:t>10 us/43</a:t>
                      </a:r>
                      <a:r>
                        <a:rPr lang="en-US" sz="2000" baseline="0" dirty="0" smtClean="0"/>
                        <a:t> kHz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700 kW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1100 kW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2" name="Content Placeholder 7" descr="cables bru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49455" y="3697791"/>
            <a:ext cx="2099473" cy="1574605"/>
          </a:xfrm>
          <a:prstGeom prst="rect">
            <a:avLst/>
          </a:prstGeom>
        </p:spPr>
      </p:pic>
      <p:pic>
        <p:nvPicPr>
          <p:cNvPr id="23" name="Picture 22" descr="P31500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2810" y="4577449"/>
            <a:ext cx="2103120" cy="158785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920183" y="5321774"/>
            <a:ext cx="18818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Siemens HVPS damaged HV cabling and diode bridge</a:t>
            </a:r>
          </a:p>
          <a:p>
            <a:pPr algn="r"/>
            <a:r>
              <a:rPr lang="en-US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during high power tests </a:t>
            </a:r>
          </a:p>
        </p:txBody>
      </p:sp>
      <p:pic>
        <p:nvPicPr>
          <p:cNvPr id="25" name="Picture 2" descr="G:\Departments\AB\Groups\RF\Sections\SR\Prevessin\Photographies\TWC 200MHz\YL1530 brule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5465" y="1455140"/>
            <a:ext cx="2743200" cy="2058099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7476953" y="1456924"/>
            <a:ext cx="1454998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Philips burnt tube because of lack of air cooling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1997</TotalTime>
  <Words>1198</Words>
  <Application>Microsoft Office PowerPoint</Application>
  <PresentationFormat>On-screen Show (4:3)</PresentationFormat>
  <Paragraphs>369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SPS 200 MHz RF Upgrade</vt:lpstr>
      <vt:lpstr>Contents</vt:lpstr>
      <vt:lpstr>A bit of history</vt:lpstr>
      <vt:lpstr>Existing amplifiers</vt:lpstr>
      <vt:lpstr>Travelling Wave Cavities: 2 x four sections &amp; 2 x five sections</vt:lpstr>
      <vt:lpstr>Cavities redistribution</vt:lpstr>
      <vt:lpstr>Motivations</vt:lpstr>
      <vt:lpstr>SPS 200 MHz RF system upgrade</vt:lpstr>
      <vt:lpstr>Existing amplifiers upgrade</vt:lpstr>
      <vt:lpstr>New 1.7 MW amplifier, i.e 1.4 MW cavity</vt:lpstr>
      <vt:lpstr>Two new power amplifiers</vt:lpstr>
      <vt:lpstr>New RF building</vt:lpstr>
      <vt:lpstr>Cavities rearrangement</vt:lpstr>
      <vt:lpstr>Cavities rearrangement</vt:lpstr>
      <vt:lpstr>LSS3 rearrangement</vt:lpstr>
      <vt:lpstr>Key RF devices</vt:lpstr>
      <vt:lpstr>Schedule</vt:lpstr>
      <vt:lpstr>Persons involved</vt:lpstr>
      <vt:lpstr>Slide 19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wetering</dc:creator>
  <cp:lastModifiedBy>montesin</cp:lastModifiedBy>
  <cp:revision>157</cp:revision>
  <dcterms:created xsi:type="dcterms:W3CDTF">2011-11-04T08:40:35Z</dcterms:created>
  <dcterms:modified xsi:type="dcterms:W3CDTF">2011-11-25T08:33:17Z</dcterms:modified>
</cp:coreProperties>
</file>