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303" r:id="rId3"/>
    <p:sldId id="300" r:id="rId4"/>
    <p:sldId id="292" r:id="rId5"/>
    <p:sldId id="293" r:id="rId6"/>
    <p:sldId id="301" r:id="rId7"/>
    <p:sldId id="291" r:id="rId8"/>
    <p:sldId id="295" r:id="rId9"/>
    <p:sldId id="299" r:id="rId10"/>
    <p:sldId id="312" r:id="rId11"/>
    <p:sldId id="314" r:id="rId12"/>
    <p:sldId id="311" r:id="rId13"/>
    <p:sldId id="294" r:id="rId14"/>
    <p:sldId id="309" r:id="rId15"/>
    <p:sldId id="310" r:id="rId16"/>
    <p:sldId id="317" r:id="rId17"/>
    <p:sldId id="316" r:id="rId18"/>
    <p:sldId id="306" r:id="rId19"/>
    <p:sldId id="302" r:id="rId20"/>
    <p:sldId id="31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C002B7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8" autoAdjust="0"/>
    <p:restoredTop sz="94618" autoAdjust="0"/>
  </p:normalViewPr>
  <p:slideViewPr>
    <p:cSldViewPr>
      <p:cViewPr varScale="1">
        <p:scale>
          <a:sx n="100" d="100"/>
          <a:sy n="100" d="100"/>
        </p:scale>
        <p:origin x="-4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arel\Documents\CERN\emits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2"/>
          <c:order val="2"/>
          <c:spPr>
            <a:ln w="28575">
              <a:noFill/>
            </a:ln>
          </c:spPr>
          <c:xVal>
            <c:numRef>
              <c:f>Feuil1!$F$2:$F$12</c:f>
              <c:numCache>
                <c:formatCode>General</c:formatCode>
                <c:ptCount val="11"/>
                <c:pt idx="0">
                  <c:v>2.2080000000000002</c:v>
                </c:pt>
                <c:pt idx="1">
                  <c:v>2.133</c:v>
                </c:pt>
                <c:pt idx="2">
                  <c:v>2.198</c:v>
                </c:pt>
                <c:pt idx="3">
                  <c:v>2.3349999999999977</c:v>
                </c:pt>
                <c:pt idx="4">
                  <c:v>2.23</c:v>
                </c:pt>
                <c:pt idx="5">
                  <c:v>1.9500000000000011</c:v>
                </c:pt>
                <c:pt idx="6">
                  <c:v>2.2280000000000002</c:v>
                </c:pt>
                <c:pt idx="7">
                  <c:v>2.2280000000000002</c:v>
                </c:pt>
                <c:pt idx="8">
                  <c:v>2.2119999999999997</c:v>
                </c:pt>
                <c:pt idx="9">
                  <c:v>2.2280000000000002</c:v>
                </c:pt>
                <c:pt idx="10">
                  <c:v>1.9580000000000011</c:v>
                </c:pt>
              </c:numCache>
            </c:numRef>
          </c:xVal>
          <c:yVal>
            <c:numRef>
              <c:f>Feuil1!$G$2:$G$12</c:f>
              <c:numCache>
                <c:formatCode>General</c:formatCode>
                <c:ptCount val="11"/>
                <c:pt idx="0">
                  <c:v>1.7400000000000013</c:v>
                </c:pt>
                <c:pt idx="1">
                  <c:v>1.7300000000000013</c:v>
                </c:pt>
                <c:pt idx="2">
                  <c:v>1.7300000000000013</c:v>
                </c:pt>
                <c:pt idx="3">
                  <c:v>1.81</c:v>
                </c:pt>
                <c:pt idx="4">
                  <c:v>1.82</c:v>
                </c:pt>
                <c:pt idx="5">
                  <c:v>1.24</c:v>
                </c:pt>
                <c:pt idx="6">
                  <c:v>1.7700000000000014</c:v>
                </c:pt>
                <c:pt idx="7">
                  <c:v>1.8360000000000001</c:v>
                </c:pt>
                <c:pt idx="8">
                  <c:v>1.653</c:v>
                </c:pt>
                <c:pt idx="9">
                  <c:v>1.823</c:v>
                </c:pt>
                <c:pt idx="10">
                  <c:v>1.4149999999999967</c:v>
                </c:pt>
              </c:numCache>
            </c:numRef>
          </c:yVal>
        </c:ser>
        <c:ser>
          <c:idx val="3"/>
          <c:order val="3"/>
          <c:spPr>
            <a:ln w="28575">
              <a:noFill/>
            </a:ln>
          </c:spPr>
          <c:xVal>
            <c:numRef>
              <c:f>Feuil1!$F$2:$F$12</c:f>
              <c:numCache>
                <c:formatCode>General</c:formatCode>
                <c:ptCount val="11"/>
                <c:pt idx="0">
                  <c:v>2.2080000000000002</c:v>
                </c:pt>
                <c:pt idx="1">
                  <c:v>2.133</c:v>
                </c:pt>
                <c:pt idx="2">
                  <c:v>2.198</c:v>
                </c:pt>
                <c:pt idx="3">
                  <c:v>2.3349999999999977</c:v>
                </c:pt>
                <c:pt idx="4">
                  <c:v>2.23</c:v>
                </c:pt>
                <c:pt idx="5">
                  <c:v>1.9500000000000011</c:v>
                </c:pt>
                <c:pt idx="6">
                  <c:v>2.2280000000000002</c:v>
                </c:pt>
                <c:pt idx="7">
                  <c:v>2.2280000000000002</c:v>
                </c:pt>
                <c:pt idx="8">
                  <c:v>2.2119999999999997</c:v>
                </c:pt>
                <c:pt idx="9">
                  <c:v>2.2280000000000002</c:v>
                </c:pt>
                <c:pt idx="10">
                  <c:v>1.9580000000000011</c:v>
                </c:pt>
              </c:numCache>
            </c:numRef>
          </c:xVal>
          <c:yVal>
            <c:numRef>
              <c:f>Feuil1!$H$2:$H$12</c:f>
              <c:numCache>
                <c:formatCode>General</c:formatCode>
                <c:ptCount val="11"/>
                <c:pt idx="0">
                  <c:v>1.9500000000000011</c:v>
                </c:pt>
                <c:pt idx="1">
                  <c:v>1.9139999999999955</c:v>
                </c:pt>
                <c:pt idx="2">
                  <c:v>2.0749999999999997</c:v>
                </c:pt>
                <c:pt idx="3">
                  <c:v>2.08</c:v>
                </c:pt>
                <c:pt idx="4">
                  <c:v>1.7200000000000013</c:v>
                </c:pt>
                <c:pt idx="5">
                  <c:v>1.3169999999999968</c:v>
                </c:pt>
                <c:pt idx="6">
                  <c:v>1.6400000000000001</c:v>
                </c:pt>
                <c:pt idx="7">
                  <c:v>2.2670000000000003</c:v>
                </c:pt>
                <c:pt idx="8">
                  <c:v>2.04</c:v>
                </c:pt>
                <c:pt idx="9">
                  <c:v>1.9929999999999988</c:v>
                </c:pt>
                <c:pt idx="10">
                  <c:v>1.657</c:v>
                </c:pt>
              </c:numCache>
            </c:numRef>
          </c:yVal>
        </c:ser>
        <c:ser>
          <c:idx val="0"/>
          <c:order val="0"/>
          <c:spPr>
            <a:ln w="28575">
              <a:noFill/>
            </a:ln>
          </c:spPr>
          <c:xVal>
            <c:numRef>
              <c:f>Feuil1!$A$2:$A$12</c:f>
              <c:numCache>
                <c:formatCode>General</c:formatCode>
                <c:ptCount val="11"/>
                <c:pt idx="0">
                  <c:v>1.8900000000000001</c:v>
                </c:pt>
                <c:pt idx="1">
                  <c:v>2.27</c:v>
                </c:pt>
                <c:pt idx="2">
                  <c:v>2.17</c:v>
                </c:pt>
                <c:pt idx="3">
                  <c:v>2.2200000000000002</c:v>
                </c:pt>
                <c:pt idx="4">
                  <c:v>2.0630000000000002</c:v>
                </c:pt>
                <c:pt idx="5">
                  <c:v>1.62</c:v>
                </c:pt>
                <c:pt idx="6">
                  <c:v>2.2200000000000002</c:v>
                </c:pt>
                <c:pt idx="7">
                  <c:v>1.9600000000000011</c:v>
                </c:pt>
                <c:pt idx="8">
                  <c:v>2.1800000000000002</c:v>
                </c:pt>
                <c:pt idx="9">
                  <c:v>2.1800000000000002</c:v>
                </c:pt>
                <c:pt idx="10">
                  <c:v>2.27</c:v>
                </c:pt>
              </c:numCache>
            </c:numRef>
          </c:xVal>
          <c:yVal>
            <c:numRef>
              <c:f>Feuil1!$B$2:$B$12</c:f>
              <c:numCache>
                <c:formatCode>General</c:formatCode>
                <c:ptCount val="11"/>
                <c:pt idx="0">
                  <c:v>1.51</c:v>
                </c:pt>
                <c:pt idx="1">
                  <c:v>1.6800000000000022</c:v>
                </c:pt>
                <c:pt idx="2">
                  <c:v>1.6</c:v>
                </c:pt>
                <c:pt idx="3">
                  <c:v>1.85</c:v>
                </c:pt>
                <c:pt idx="4">
                  <c:v>1.7000000000000013</c:v>
                </c:pt>
                <c:pt idx="5">
                  <c:v>1.2849999999999968</c:v>
                </c:pt>
                <c:pt idx="6">
                  <c:v>1.7300000000000013</c:v>
                </c:pt>
                <c:pt idx="7">
                  <c:v>1.44</c:v>
                </c:pt>
                <c:pt idx="8">
                  <c:v>1.55</c:v>
                </c:pt>
                <c:pt idx="9">
                  <c:v>1.55</c:v>
                </c:pt>
                <c:pt idx="10">
                  <c:v>1.7800000000000014</c:v>
                </c:pt>
              </c:numCache>
            </c:numRef>
          </c:yVal>
        </c:ser>
        <c:ser>
          <c:idx val="1"/>
          <c:order val="1"/>
          <c:spPr>
            <a:ln w="28575">
              <a:noFill/>
            </a:ln>
          </c:spPr>
          <c:xVal>
            <c:numRef>
              <c:f>Feuil1!$A$2:$A$12</c:f>
              <c:numCache>
                <c:formatCode>General</c:formatCode>
                <c:ptCount val="11"/>
                <c:pt idx="0">
                  <c:v>1.8900000000000001</c:v>
                </c:pt>
                <c:pt idx="1">
                  <c:v>2.27</c:v>
                </c:pt>
                <c:pt idx="2">
                  <c:v>2.17</c:v>
                </c:pt>
                <c:pt idx="3">
                  <c:v>2.2200000000000002</c:v>
                </c:pt>
                <c:pt idx="4">
                  <c:v>2.0630000000000002</c:v>
                </c:pt>
                <c:pt idx="5">
                  <c:v>1.62</c:v>
                </c:pt>
                <c:pt idx="6">
                  <c:v>2.2200000000000002</c:v>
                </c:pt>
                <c:pt idx="7">
                  <c:v>1.9600000000000011</c:v>
                </c:pt>
                <c:pt idx="8">
                  <c:v>2.1800000000000002</c:v>
                </c:pt>
                <c:pt idx="9">
                  <c:v>2.1800000000000002</c:v>
                </c:pt>
                <c:pt idx="10">
                  <c:v>2.27</c:v>
                </c:pt>
              </c:numCache>
            </c:numRef>
          </c:xVal>
          <c:yVal>
            <c:numRef>
              <c:f>Feuil1!$C$2:$C$12</c:f>
              <c:numCache>
                <c:formatCode>General</c:formatCode>
                <c:ptCount val="11"/>
                <c:pt idx="0">
                  <c:v>1.6</c:v>
                </c:pt>
                <c:pt idx="1">
                  <c:v>2.27</c:v>
                </c:pt>
                <c:pt idx="2">
                  <c:v>2.0169999999999977</c:v>
                </c:pt>
                <c:pt idx="3">
                  <c:v>2.57</c:v>
                </c:pt>
                <c:pt idx="4">
                  <c:v>2.16</c:v>
                </c:pt>
                <c:pt idx="5">
                  <c:v>1.7660000000000013</c:v>
                </c:pt>
                <c:pt idx="6">
                  <c:v>2.29</c:v>
                </c:pt>
                <c:pt idx="7">
                  <c:v>1.59</c:v>
                </c:pt>
                <c:pt idx="8">
                  <c:v>2.23</c:v>
                </c:pt>
                <c:pt idx="9">
                  <c:v>2.23</c:v>
                </c:pt>
                <c:pt idx="10">
                  <c:v>2.54</c:v>
                </c:pt>
              </c:numCache>
            </c:numRef>
          </c:yVal>
        </c:ser>
        <c:axId val="56702080"/>
        <c:axId val="56704000"/>
      </c:scatterChart>
      <c:valAx>
        <c:axId val="56702080"/>
        <c:scaling>
          <c:orientation val="minMax"/>
          <c:min val="1.5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fr-CH"/>
                  <a:t>Int.</a:t>
                </a:r>
                <a:r>
                  <a:rPr lang="fr-CH" baseline="0"/>
                  <a:t> (10e11)</a:t>
                </a:r>
                <a:endParaRPr lang="fr-CH"/>
              </a:p>
            </c:rich>
          </c:tx>
          <c:layout/>
        </c:title>
        <c:numFmt formatCode="General" sourceLinked="1"/>
        <c:tickLblPos val="nextTo"/>
        <c:crossAx val="56704000"/>
        <c:crosses val="autoZero"/>
        <c:crossBetween val="midCat"/>
      </c:valAx>
      <c:valAx>
        <c:axId val="56704000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fr-CH" sz="1400">
                    <a:latin typeface="Symbol" pitchFamily="18" charset="2"/>
                  </a:rPr>
                  <a:t>e m</a:t>
                </a:r>
                <a:r>
                  <a:rPr lang="fr-CH" sz="1400"/>
                  <a:t>m</a:t>
                </a:r>
                <a:r>
                  <a:rPr lang="fr-CH" sz="1400" baseline="0"/>
                  <a:t>   </a:t>
                </a:r>
                <a:endParaRPr lang="fr-CH" sz="1400"/>
              </a:p>
            </c:rich>
          </c:tx>
          <c:layout/>
        </c:title>
        <c:numFmt formatCode="General" sourceLinked="1"/>
        <c:tickLblPos val="nextTo"/>
        <c:crossAx val="56702080"/>
        <c:crosses val="autoZero"/>
        <c:crossBetween val="midCat"/>
      </c:valAx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0.70147</cdr:x>
      <cdr:y>0.89892</cdr:y>
    </cdr:from>
    <cdr:to>
      <cdr:x>1</cdr:x>
      <cdr:y>0.99255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472608" y="3456384"/>
          <a:ext cx="2088249" cy="3600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K. </a:t>
          </a:r>
          <a:r>
            <a:rPr lang="en-US" sz="2000" dirty="0" smtClean="0"/>
            <a:t>Cornelis, LBOC</a:t>
          </a:r>
          <a:endParaRPr lang="en-US" sz="2000" dirty="0" smtClean="0"/>
        </a:p>
        <a:p xmlns:a="http://schemas.openxmlformats.org/drawingml/2006/main">
          <a:endParaRPr lang="en-US" sz="2000" dirty="0"/>
        </a:p>
      </cdr:txBody>
    </cdr:sp>
  </cdr:relSizeAnchor>
  <cdr:relSizeAnchor xmlns:cdr="http://schemas.openxmlformats.org/drawingml/2006/chartDrawing">
    <cdr:from>
      <cdr:x>0</cdr:x>
      <cdr:y>0.22473</cdr:y>
    </cdr:from>
    <cdr:to>
      <cdr:x>0.08484</cdr:x>
      <cdr:y>0.29677</cdr:y>
    </cdr:to>
    <cdr:sp macro="" textlink="">
      <cdr:nvSpPr>
        <cdr:cNvPr id="3" name="ZoneTexte 5"/>
        <cdr:cNvSpPr txBox="1"/>
      </cdr:nvSpPr>
      <cdr:spPr>
        <a:xfrm xmlns:a="http://schemas.openxmlformats.org/drawingml/2006/main">
          <a:off x="0" y="864096"/>
          <a:ext cx="59343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n-GB" sz="1200" b="1" dirty="0" smtClean="0">
              <a:solidFill>
                <a:schemeClr val="tx1"/>
              </a:solidFill>
            </a:rPr>
            <a:t>H 450</a:t>
          </a:r>
          <a:endParaRPr lang="en-GB" sz="12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</cdr:x>
      <cdr:y>0.71165</cdr:y>
    </cdr:from>
    <cdr:to>
      <cdr:x>0.07727</cdr:x>
      <cdr:y>0.82771</cdr:y>
    </cdr:to>
    <cdr:sp macro="" textlink="">
      <cdr:nvSpPr>
        <cdr:cNvPr id="4" name="ZoneTexte 6"/>
        <cdr:cNvSpPr txBox="1"/>
      </cdr:nvSpPr>
      <cdr:spPr>
        <a:xfrm xmlns:a="http://schemas.openxmlformats.org/drawingml/2006/main">
          <a:off x="0" y="2736304"/>
          <a:ext cx="540533" cy="44627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n-GB" sz="1200" b="1" dirty="0" smtClean="0"/>
            <a:t>H 26</a:t>
          </a:r>
        </a:p>
        <a:p xmlns:a="http://schemas.openxmlformats.org/drawingml/2006/main">
          <a:endParaRPr lang="en-GB" dirty="0"/>
        </a:p>
      </cdr:txBody>
    </cdr:sp>
  </cdr:relSizeAnchor>
  <cdr:relSizeAnchor xmlns:cdr="http://schemas.openxmlformats.org/drawingml/2006/chartDrawing">
    <cdr:from>
      <cdr:x>0.03088</cdr:x>
      <cdr:y>0.50564</cdr:y>
    </cdr:from>
    <cdr:to>
      <cdr:x>0.21482</cdr:x>
      <cdr:y>0.69292</cdr:y>
    </cdr:to>
    <cdr:cxnSp macro="">
      <cdr:nvCxnSpPr>
        <cdr:cNvPr id="5" name="Connecteur droit avec flèche 16"/>
        <cdr:cNvCxnSpPr/>
      </cdr:nvCxnSpPr>
      <cdr:spPr>
        <a:xfrm xmlns:a="http://schemas.openxmlformats.org/drawingml/2006/main" flipV="1">
          <a:off x="216024" y="1944216"/>
          <a:ext cx="1286664" cy="720080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4F81BD">
              <a:shade val="95000"/>
              <a:satMod val="105000"/>
            </a:srgbClr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0.07206</cdr:x>
      <cdr:y>0.24346</cdr:y>
    </cdr:from>
    <cdr:to>
      <cdr:x>0.20588</cdr:x>
      <cdr:y>0.36927</cdr:y>
    </cdr:to>
    <cdr:cxnSp macro="">
      <cdr:nvCxnSpPr>
        <cdr:cNvPr id="6" name="Connecteur droit avec flèche 14"/>
        <cdr:cNvCxnSpPr/>
      </cdr:nvCxnSpPr>
      <cdr:spPr>
        <a:xfrm xmlns:a="http://schemas.openxmlformats.org/drawingml/2006/main">
          <a:off x="504056" y="936104"/>
          <a:ext cx="936104" cy="483731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4F81BD">
              <a:shade val="95000"/>
              <a:satMod val="105000"/>
            </a:srgbClr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0.87117</cdr:x>
      <cdr:y>0.14982</cdr:y>
    </cdr:from>
    <cdr:to>
      <cdr:x>1</cdr:x>
      <cdr:y>0.22987</cdr:y>
    </cdr:to>
    <cdr:sp macro="" textlink="">
      <cdr:nvSpPr>
        <cdr:cNvPr id="8" name="ZoneTexte 8"/>
        <cdr:cNvSpPr txBox="1"/>
      </cdr:nvSpPr>
      <cdr:spPr>
        <a:xfrm xmlns:a="http://schemas.openxmlformats.org/drawingml/2006/main">
          <a:off x="6143605" y="576064"/>
          <a:ext cx="901209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n-GB" sz="1400" b="1" dirty="0" smtClean="0"/>
            <a:t>     V 450</a:t>
          </a:r>
        </a:p>
      </cdr:txBody>
    </cdr:sp>
  </cdr:relSizeAnchor>
  <cdr:relSizeAnchor xmlns:cdr="http://schemas.openxmlformats.org/drawingml/2006/chartDrawing">
    <cdr:from>
      <cdr:x>0.91617</cdr:x>
      <cdr:y>0.206</cdr:y>
    </cdr:from>
    <cdr:to>
      <cdr:x>0.94705</cdr:x>
      <cdr:y>0.28091</cdr:y>
    </cdr:to>
    <cdr:sp macro="" textlink="">
      <cdr:nvSpPr>
        <cdr:cNvPr id="18" name="Straight Arrow Connector 17"/>
        <cdr:cNvSpPr/>
      </cdr:nvSpPr>
      <cdr:spPr>
        <a:xfrm xmlns:a="http://schemas.openxmlformats.org/drawingml/2006/main" flipH="1">
          <a:off x="6408712" y="792088"/>
          <a:ext cx="216024" cy="28803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0.89558</cdr:x>
      <cdr:y>0.48692</cdr:y>
    </cdr:from>
    <cdr:to>
      <cdr:x>0.97469</cdr:x>
      <cdr:y>0.56696</cdr:y>
    </cdr:to>
    <cdr:sp macro="" textlink="">
      <cdr:nvSpPr>
        <cdr:cNvPr id="19" name="ZoneTexte 7"/>
        <cdr:cNvSpPr txBox="1"/>
      </cdr:nvSpPr>
      <cdr:spPr>
        <a:xfrm xmlns:a="http://schemas.openxmlformats.org/drawingml/2006/main">
          <a:off x="6264696" y="1872208"/>
          <a:ext cx="553357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kern="1200">
              <a:solidFill>
                <a:sysClr val="windowText" lastClr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n-GB" sz="1400" b="1" dirty="0" smtClean="0"/>
            <a:t>V 26</a:t>
          </a:r>
          <a:endParaRPr lang="en-GB" sz="1400" b="1" dirty="0"/>
        </a:p>
      </cdr:txBody>
    </cdr:sp>
  </cdr:relSizeAnchor>
  <cdr:relSizeAnchor xmlns:cdr="http://schemas.openxmlformats.org/drawingml/2006/chartDrawing">
    <cdr:from>
      <cdr:x>0.90587</cdr:x>
      <cdr:y>0.37455</cdr:y>
    </cdr:from>
    <cdr:to>
      <cdr:x>0.91617</cdr:x>
      <cdr:y>0.48692</cdr:y>
    </cdr:to>
    <cdr:sp macro="" textlink="">
      <cdr:nvSpPr>
        <cdr:cNvPr id="21" name="Straight Arrow Connector 20"/>
        <cdr:cNvSpPr/>
      </cdr:nvSpPr>
      <cdr:spPr>
        <a:xfrm xmlns:a="http://schemas.openxmlformats.org/drawingml/2006/main" flipH="1" flipV="1">
          <a:off x="6336704" y="1440160"/>
          <a:ext cx="72008" cy="43204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617EBB0-0A27-48AB-A275-4FF76259CDB6}" type="datetimeFigureOut">
              <a:rPr lang="en-US"/>
              <a:pPr>
                <a:defRPr/>
              </a:pPr>
              <a:t>11/25/2011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4EFA288-2F15-446C-BC3D-39A91F66F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25/11/2011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A17EF97-875A-4062-AA5C-0B7C64D3B4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l="2245" t="2938" r="3443" b="3053"/>
          <a:stretch>
            <a:fillRect/>
          </a:stretch>
        </p:blipFill>
        <p:spPr bwMode="auto">
          <a:xfrm>
            <a:off x="2771800" y="188640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2771775" y="6381750"/>
            <a:ext cx="6477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699512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DC71B10-B60D-4C0A-9035-79A6FB959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l="2245" t="2938" r="3443" b="3053"/>
          <a:stretch>
            <a:fillRect/>
          </a:stretch>
        </p:blipFill>
        <p:spPr bwMode="auto">
          <a:xfrm>
            <a:off x="0" y="0"/>
            <a:ext cx="1584176" cy="120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A9173-EAC6-4993-840D-0E86289B7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6AE65-A901-49C0-A50A-DDA9F71C6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313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25/11/2011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5313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4313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94C372-3794-4FE0-92AC-25A1F0D368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sps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708275"/>
            <a:ext cx="7772400" cy="936625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SPS collective effects and limitations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2988" y="4652963"/>
            <a:ext cx="7058025" cy="17526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E. </a:t>
            </a:r>
            <a:r>
              <a:rPr lang="en-US" sz="2800" dirty="0" err="1" smtClean="0"/>
              <a:t>Shaposhnikova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for LIU-SPS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 smtClean="0"/>
              <a:t> Beam Dynamics (</a:t>
            </a:r>
            <a:r>
              <a:rPr lang="en-US" sz="2800" dirty="0" smtClean="0"/>
              <a:t>SPSU</a:t>
            </a:r>
            <a:r>
              <a:rPr lang="en-US" sz="2800" dirty="0" smtClean="0"/>
              <a:t> </a:t>
            </a:r>
            <a:r>
              <a:rPr lang="en-US" sz="2800" dirty="0" smtClean="0"/>
              <a:t>- BD</a:t>
            </a:r>
            <a:r>
              <a:rPr lang="en-US" sz="2800" dirty="0" smtClean="0"/>
              <a:t>) Working </a:t>
            </a:r>
            <a:r>
              <a:rPr lang="en-US" sz="2800" dirty="0" smtClean="0"/>
              <a:t>Group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600" u="sng" dirty="0" smtClean="0">
                <a:hlinkClick r:id="rId2"/>
              </a:rPr>
              <a:t>http</a:t>
            </a:r>
            <a:r>
              <a:rPr lang="en-US" sz="2600" u="sng" dirty="0" smtClean="0">
                <a:hlinkClick r:id="rId2"/>
              </a:rPr>
              <a:t>://cern.ch/spsu/</a:t>
            </a:r>
            <a:r>
              <a:rPr lang="en-US" sz="2600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accent1"/>
                </a:solidFill>
                <a:latin typeface="+mn-lt"/>
              </a:rPr>
              <a:t>Longitudinal impedance:</a:t>
            </a:r>
            <a:br>
              <a:rPr lang="en-US" sz="3200" b="1" dirty="0" smtClean="0">
                <a:solidFill>
                  <a:schemeClr val="accent1"/>
                </a:solidFill>
                <a:latin typeface="+mn-lt"/>
              </a:rPr>
            </a:br>
            <a:r>
              <a:rPr lang="en-US" sz="3200" b="1" dirty="0" smtClean="0">
                <a:solidFill>
                  <a:schemeClr val="accent1"/>
                </a:solidFill>
                <a:latin typeface="+mn-lt"/>
              </a:rPr>
              <a:t>reactive part</a:t>
            </a:r>
            <a:endParaRPr lang="en-US" sz="32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6AE65-A901-49C0-A50A-DDA9F71C617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86200"/>
            <a:ext cx="3276600" cy="212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 txBox="1">
            <a:spLocks noGrp="1"/>
          </p:cNvSpPr>
          <p:nvPr>
            <p:ph sz="half" idx="2"/>
          </p:nvPr>
        </p:nvSpPr>
        <p:spPr>
          <a:xfrm>
            <a:off x="4355976" y="1628800"/>
            <a:ext cx="4343400" cy="164352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  <a:cs typeface="Tahoma" pitchFamily="34" charset="0"/>
              </a:rPr>
              <a:t>Kickers - main contribution</a:t>
            </a:r>
            <a:r>
              <a:rPr lang="en-US" sz="1800" dirty="0" smtClean="0">
                <a:cs typeface="Tahoma" pitchFamily="34" charset="0"/>
              </a:rPr>
              <a:t> to </a:t>
            </a:r>
            <a:r>
              <a:rPr lang="en-US" sz="1800" dirty="0" err="1" smtClean="0">
                <a:cs typeface="Tahoma" pitchFamily="34" charset="0"/>
              </a:rPr>
              <a:t>ImZ</a:t>
            </a:r>
            <a:r>
              <a:rPr lang="en-US" sz="1800" dirty="0" smtClean="0">
                <a:cs typeface="Tahoma" pitchFamily="34" charset="0"/>
              </a:rPr>
              <a:t> </a:t>
            </a:r>
            <a:r>
              <a:rPr lang="en-US" sz="1800" dirty="0" smtClean="0">
                <a:cs typeface="Times New Roman"/>
              </a:rPr>
              <a:t>→ </a:t>
            </a:r>
            <a:r>
              <a:rPr lang="en-US" sz="1800" dirty="0" smtClean="0">
                <a:solidFill>
                  <a:srgbClr val="CC0099"/>
                </a:solidFill>
                <a:cs typeface="Tahoma" pitchFamily="34" charset="0"/>
              </a:rPr>
              <a:t>loss </a:t>
            </a:r>
            <a:r>
              <a:rPr lang="en-US" sz="1800" dirty="0" smtClean="0">
                <a:solidFill>
                  <a:srgbClr val="CC0099"/>
                </a:solidFill>
                <a:cs typeface="Tahoma" pitchFamily="34" charset="0"/>
              </a:rPr>
              <a:t>of Landau damping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Not much room </a:t>
            </a:r>
            <a:r>
              <a:rPr lang="en-US" sz="1800" dirty="0" smtClean="0"/>
              <a:t>for extra impedance ,</a:t>
            </a:r>
          </a:p>
          <a:p>
            <a:r>
              <a:rPr lang="en-US" sz="1800" dirty="0" smtClean="0"/>
              <a:t>Similar for resistive impedance (stable phase shift measurements)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76400"/>
            <a:ext cx="3505201" cy="225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810000"/>
            <a:ext cx="3876675" cy="236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932040" y="3284984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latin typeface="Tahoma" pitchFamily="34" charset="0"/>
                <a:cs typeface="Tahoma" pitchFamily="34" charset="0"/>
              </a:rPr>
              <a:t>Quadrupole</a:t>
            </a:r>
            <a:endParaRPr lang="en-US" sz="1600" dirty="0" smtClean="0"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en-US" sz="1600" dirty="0" smtClean="0">
                <a:latin typeface="Tahoma" pitchFamily="34" charset="0"/>
                <a:cs typeface="Tahoma" pitchFamily="34" charset="0"/>
              </a:rPr>
              <a:t>synchrotron frequency shift</a:t>
            </a:r>
          </a:p>
          <a:p>
            <a:pPr algn="ctr"/>
            <a:endParaRPr lang="en-US" baseline="30000" dirty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10200" y="51054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simulations</a:t>
            </a:r>
            <a:endParaRPr lang="en-US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FFFF"/>
                </a:solidFill>
                <a:latin typeface="Tahoma" pitchFamily="34" charset="0"/>
                <a:cs typeface="Tahoma" pitchFamily="34" charset="0"/>
              </a:rPr>
              <a:t>measurements</a:t>
            </a:r>
            <a:endParaRPr lang="en-US" sz="1600" dirty="0">
              <a:solidFill>
                <a:srgbClr val="00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38400" y="22860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cs typeface="Tahoma" pitchFamily="34" charset="0"/>
              </a:rPr>
              <a:t>all kickers</a:t>
            </a:r>
          </a:p>
          <a:p>
            <a:r>
              <a:rPr lang="en-US" sz="1400" dirty="0" smtClean="0">
                <a:latin typeface="Tahoma" pitchFamily="34" charset="0"/>
                <a:cs typeface="Tahoma" pitchFamily="34" charset="0"/>
              </a:rPr>
              <a:t>(data - B. Salvant)</a:t>
            </a:r>
            <a:endParaRPr lang="en-US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092280" y="45091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slope b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+mn-lt"/>
              </a:rPr>
              <a:t>Longitudinal multi-bunch instability </a:t>
            </a:r>
            <a:br>
              <a:rPr lang="en-US" sz="3200" b="1" dirty="0" smtClean="0">
                <a:solidFill>
                  <a:schemeClr val="accent1"/>
                </a:solidFill>
                <a:latin typeface="+mn-lt"/>
              </a:rPr>
            </a:br>
            <a:r>
              <a:rPr lang="en-US" sz="3200" b="1" dirty="0" smtClean="0">
                <a:solidFill>
                  <a:schemeClr val="accent1"/>
                </a:solidFill>
                <a:latin typeface="+mn-lt"/>
              </a:rPr>
              <a:t>and its cures</a:t>
            </a:r>
            <a:endParaRPr lang="en-US" sz="32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46C3C-EB4F-4EDC-B38F-B1BD59E9122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073" r="14634"/>
          <a:stretch>
            <a:fillRect/>
          </a:stretch>
        </p:blipFill>
        <p:spPr bwMode="auto">
          <a:xfrm>
            <a:off x="1115616" y="1196752"/>
            <a:ext cx="2016224" cy="5095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63888" y="1268760"/>
            <a:ext cx="47244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C0099"/>
                </a:solidFill>
                <a:latin typeface="+mn-lt"/>
              </a:rPr>
              <a:t>Threshold</a:t>
            </a: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: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reduces with energy ~1/E,</a:t>
            </a:r>
          </a:p>
          <a:p>
            <a:r>
              <a:rPr lang="en-US" sz="2000" dirty="0" smtClean="0">
                <a:latin typeface="+mn-lt"/>
              </a:rPr>
              <a:t>single batch (25 ns spacing) with 2x10</a:t>
            </a:r>
            <a:r>
              <a:rPr lang="en-US" sz="2000" baseline="30000" dirty="0" smtClean="0">
                <a:latin typeface="+mn-lt"/>
              </a:rPr>
              <a:t>10</a:t>
            </a:r>
            <a:r>
              <a:rPr lang="en-US" sz="2000" dirty="0" smtClean="0">
                <a:latin typeface="+mn-lt"/>
              </a:rPr>
              <a:t>p/b is unstable at the end of the ramp, beam is </a:t>
            </a:r>
            <a:r>
              <a:rPr lang="en-US" sz="2000" dirty="0" smtClean="0">
                <a:solidFill>
                  <a:srgbClr val="CC0099"/>
                </a:solidFill>
                <a:latin typeface="+mn-lt"/>
              </a:rPr>
              <a:t>lost </a:t>
            </a:r>
            <a:r>
              <a:rPr lang="en-US" sz="2000" dirty="0" smtClean="0">
                <a:latin typeface="+mn-lt"/>
              </a:rPr>
              <a:t>at nominal intensity</a:t>
            </a:r>
          </a:p>
          <a:p>
            <a:r>
              <a:rPr lang="en-US" sz="2400" dirty="0" smtClean="0">
                <a:solidFill>
                  <a:srgbClr val="CC0099"/>
                </a:solidFill>
                <a:latin typeface="+mn-lt"/>
              </a:rPr>
              <a:t>Possible </a:t>
            </a:r>
            <a:r>
              <a:rPr lang="en-US" sz="2400" dirty="0" smtClean="0">
                <a:solidFill>
                  <a:srgbClr val="CC0099"/>
                </a:solidFill>
                <a:latin typeface="+mn-lt"/>
              </a:rPr>
              <a:t>source</a:t>
            </a: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:  </a:t>
            </a:r>
            <a:r>
              <a:rPr lang="en-US" sz="2000" dirty="0" smtClean="0">
                <a:latin typeface="+mn-lt"/>
              </a:rPr>
              <a:t>fundamental </a:t>
            </a:r>
            <a:r>
              <a:rPr lang="en-US" sz="2000" dirty="0" smtClean="0">
                <a:latin typeface="+mn-lt"/>
              </a:rPr>
              <a:t>/</a:t>
            </a:r>
            <a:r>
              <a:rPr lang="en-US" sz="2000" dirty="0" smtClean="0">
                <a:latin typeface="+mn-lt"/>
              </a:rPr>
              <a:t>HOMs </a:t>
            </a:r>
            <a:endParaRPr lang="en-US" sz="2000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of 200 </a:t>
            </a:r>
            <a:r>
              <a:rPr lang="en-US" sz="2000" dirty="0" smtClean="0">
                <a:latin typeface="+mn-lt"/>
              </a:rPr>
              <a:t>MHz  or 800 MHz RF systems </a:t>
            </a:r>
            <a:endParaRPr lang="en-US" sz="2000" dirty="0" smtClean="0">
              <a:latin typeface="+mn-lt"/>
            </a:endParaRPr>
          </a:p>
          <a:p>
            <a:r>
              <a:rPr lang="en-US" sz="2400" dirty="0" smtClean="0">
                <a:solidFill>
                  <a:srgbClr val="CC0099"/>
                </a:solidFill>
                <a:latin typeface="+mn-lt"/>
              </a:rPr>
              <a:t>Cures</a:t>
            </a:r>
            <a:r>
              <a:rPr lang="en-US" sz="2400" dirty="0" smtClean="0">
                <a:solidFill>
                  <a:srgbClr val="CC0099"/>
                </a:solidFill>
                <a:latin typeface="+mn-lt"/>
              </a:rPr>
              <a:t>:</a:t>
            </a:r>
            <a:r>
              <a:rPr lang="en-US" sz="2000" dirty="0" smtClean="0">
                <a:solidFill>
                  <a:srgbClr val="CC0099"/>
                </a:solidFill>
                <a:latin typeface="+mn-lt"/>
              </a:rPr>
              <a:t> </a:t>
            </a:r>
          </a:p>
          <a:p>
            <a:r>
              <a:rPr lang="en-US" sz="2000" dirty="0" smtClean="0">
                <a:latin typeface="+mn-lt"/>
              </a:rPr>
              <a:t>- FB, FF, longitudinal damper for 200 MHz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+mn-lt"/>
              </a:rPr>
              <a:t> 800 </a:t>
            </a:r>
            <a:r>
              <a:rPr lang="en-US" sz="2000" dirty="0" smtClean="0">
                <a:latin typeface="+mn-lt"/>
              </a:rPr>
              <a:t>MHz RF system in bunch shortening mode through the cycle, </a:t>
            </a:r>
            <a:r>
              <a:rPr lang="en-US" sz="2000" dirty="0" smtClean="0">
                <a:latin typeface="+mn-lt"/>
              </a:rPr>
              <a:t>V</a:t>
            </a:r>
            <a:r>
              <a:rPr lang="en-US" sz="2000" baseline="-25000" dirty="0" smtClean="0">
                <a:latin typeface="+mn-lt"/>
              </a:rPr>
              <a:t>800</a:t>
            </a:r>
            <a:r>
              <a:rPr lang="en-US" sz="2000" dirty="0" smtClean="0">
                <a:latin typeface="+mn-lt"/>
              </a:rPr>
              <a:t> ~ 0.1 </a:t>
            </a:r>
            <a:r>
              <a:rPr lang="en-US" sz="2000" dirty="0" smtClean="0">
                <a:latin typeface="+mn-lt"/>
              </a:rPr>
              <a:t>V</a:t>
            </a:r>
            <a:r>
              <a:rPr lang="en-US" sz="2000" baseline="-25000" dirty="0" smtClean="0">
                <a:latin typeface="+mn-lt"/>
              </a:rPr>
              <a:t>200</a:t>
            </a:r>
            <a:r>
              <a:rPr lang="en-US" sz="2000" dirty="0" smtClean="0">
                <a:latin typeface="+mn-lt"/>
              </a:rPr>
              <a:t>,</a:t>
            </a:r>
            <a:endParaRPr lang="en-US" sz="2000" baseline="-25000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V</a:t>
            </a:r>
            <a:r>
              <a:rPr lang="en-US" sz="2000" baseline="-25000" dirty="0" smtClean="0">
                <a:latin typeface="+mn-lt"/>
              </a:rPr>
              <a:t>800</a:t>
            </a:r>
            <a:r>
              <a:rPr lang="en-US" sz="2000" dirty="0" smtClean="0">
                <a:latin typeface="+mn-lt"/>
              </a:rPr>
              <a:t> ~ </a:t>
            </a:r>
            <a:r>
              <a:rPr lang="en-US" sz="2000" dirty="0" smtClean="0">
                <a:solidFill>
                  <a:srgbClr val="CC0099"/>
                </a:solidFill>
                <a:latin typeface="+mn-lt"/>
              </a:rPr>
              <a:t>0.15</a:t>
            </a:r>
            <a:r>
              <a:rPr lang="en-US" sz="2000" dirty="0" smtClean="0">
                <a:latin typeface="+mn-lt"/>
              </a:rPr>
              <a:t> V</a:t>
            </a:r>
            <a:r>
              <a:rPr lang="en-US" sz="2000" baseline="-25000" dirty="0" smtClean="0">
                <a:latin typeface="+mn-lt"/>
              </a:rPr>
              <a:t>200   </a:t>
            </a:r>
            <a:r>
              <a:rPr lang="en-US" sz="2000" dirty="0" smtClean="0">
                <a:latin typeface="+mn-lt"/>
              </a:rPr>
              <a:t>in the last MD    </a:t>
            </a:r>
            <a:endParaRPr lang="en-US" sz="2000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- controlled longitudinal </a:t>
            </a:r>
            <a:r>
              <a:rPr lang="en-US" sz="2000" dirty="0" err="1" smtClean="0">
                <a:latin typeface="+mn-lt"/>
              </a:rPr>
              <a:t>emittance</a:t>
            </a:r>
            <a:r>
              <a:rPr lang="en-US" sz="2000" dirty="0" smtClean="0">
                <a:latin typeface="+mn-lt"/>
              </a:rPr>
              <a:t> blow-up </a:t>
            </a:r>
            <a:r>
              <a:rPr lang="en-US" sz="2000" dirty="0" smtClean="0">
                <a:solidFill>
                  <a:srgbClr val="CC0099"/>
                </a:solidFill>
                <a:latin typeface="+mn-lt"/>
              </a:rPr>
              <a:t>(0.35 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imes New Roman"/>
              </a:rPr>
              <a:t>→</a:t>
            </a:r>
            <a:r>
              <a:rPr lang="en-US" sz="2000" dirty="0" smtClean="0">
                <a:solidFill>
                  <a:srgbClr val="CC0099"/>
                </a:solidFill>
                <a:latin typeface="+mn-lt"/>
              </a:rPr>
              <a:t> 0.42 </a:t>
            </a:r>
            <a:r>
              <a:rPr lang="en-US" sz="2000" dirty="0" err="1" smtClean="0">
                <a:solidFill>
                  <a:srgbClr val="CC0099"/>
                </a:solidFill>
                <a:latin typeface="+mn-lt"/>
              </a:rPr>
              <a:t>eVs</a:t>
            </a:r>
            <a:r>
              <a:rPr lang="en-US" sz="2000" dirty="0" smtClean="0">
                <a:solidFill>
                  <a:srgbClr val="CC0099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imes New Roman"/>
              </a:rPr>
              <a:t>→ 0.65 </a:t>
            </a:r>
            <a:r>
              <a:rPr lang="en-US" sz="2000" dirty="0" err="1" smtClean="0">
                <a:solidFill>
                  <a:srgbClr val="CC0099"/>
                </a:solidFill>
                <a:latin typeface="+mn-lt"/>
                <a:cs typeface="Times New Roman"/>
              </a:rPr>
              <a:t>eVs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imes New Roman"/>
              </a:rPr>
              <a:t>)</a:t>
            </a:r>
            <a:endParaRPr lang="en-US" sz="2000" dirty="0">
              <a:solidFill>
                <a:srgbClr val="CC0099"/>
              </a:solidFill>
              <a:latin typeface="+mn-lt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256002" y="328033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Bunch length [ns] during the cycle</a:t>
            </a:r>
            <a:endParaRPr lang="en-US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195736" y="3789040"/>
            <a:ext cx="1368152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555776" y="5445224"/>
            <a:ext cx="158417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59832" y="58772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T. Bohl et al.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err="1" smtClean="0">
                <a:solidFill>
                  <a:schemeClr val="accent1"/>
                </a:solidFill>
              </a:rPr>
              <a:t>Emittance</a:t>
            </a:r>
            <a:r>
              <a:rPr lang="en-US" sz="2800" b="1" dirty="0" smtClean="0">
                <a:solidFill>
                  <a:schemeClr val="accent1"/>
                </a:solidFill>
              </a:rPr>
              <a:t> blow-up by band-limited noise: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>
                <a:solidFill>
                  <a:schemeClr val="accent1"/>
                </a:solidFill>
              </a:rPr>
              <a:t>intensity effects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038600"/>
            <a:ext cx="2938825" cy="230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30765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524000"/>
            <a:ext cx="38004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4724400"/>
            <a:ext cx="42005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Date Placeholder 6"/>
          <p:cNvSpPr txBox="1">
            <a:spLocks/>
          </p:cNvSpPr>
          <p:nvPr/>
        </p:nvSpPr>
        <p:spPr bwMode="auto">
          <a:xfrm>
            <a:off x="5334000" y="4495800"/>
            <a:ext cx="3048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T.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Argyropoulos et al., HB2010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1960" y="5157192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2B7"/>
                </a:solidFill>
                <a:latin typeface="+mn-lt"/>
              </a:rPr>
              <a:t>Synchrotron frequency distribution </a:t>
            </a:r>
            <a:r>
              <a:rPr lang="en-US" dirty="0" smtClean="0">
                <a:latin typeface="+mn-lt"/>
              </a:rPr>
              <a:t>is modified by potential well distortion and beam loading (depending on bunch position in the batch) effects</a:t>
            </a:r>
            <a:endParaRPr lang="en-US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537321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2B7"/>
                </a:solidFill>
                <a:latin typeface="+mn-lt"/>
              </a:rPr>
              <a:t>bunch positions</a:t>
            </a:r>
            <a:endParaRPr lang="en-US" dirty="0">
              <a:solidFill>
                <a:srgbClr val="C002B7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20072" y="357301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2B7"/>
                </a:solidFill>
                <a:latin typeface="+mn-lt"/>
              </a:rPr>
              <a:t>synchrotron frequency distribution</a:t>
            </a:r>
            <a:endParaRPr lang="en-US" dirty="0">
              <a:solidFill>
                <a:srgbClr val="C002B7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0600" y="1219200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2B7"/>
                </a:solidFill>
                <a:latin typeface="+mn-lt"/>
              </a:rPr>
              <a:t>synchrotron frequency spread during the cycle</a:t>
            </a:r>
            <a:endParaRPr lang="en-US" dirty="0">
              <a:solidFill>
                <a:srgbClr val="C002B7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accent1"/>
                </a:solidFill>
                <a:latin typeface="+mn-lt"/>
              </a:rPr>
              <a:t>Longitudinal multi-bunch instability </a:t>
            </a:r>
            <a:br>
              <a:rPr lang="en-US" sz="2800" b="1" dirty="0" smtClean="0">
                <a:solidFill>
                  <a:schemeClr val="accent1"/>
                </a:solidFill>
                <a:latin typeface="+mn-lt"/>
              </a:rPr>
            </a:br>
            <a:r>
              <a:rPr lang="en-US" sz="2800" b="1" dirty="0" smtClean="0">
                <a:solidFill>
                  <a:schemeClr val="accent1"/>
                </a:solidFill>
                <a:latin typeface="+mn-lt"/>
              </a:rPr>
              <a:t>due to loss of Landau damping </a:t>
            </a:r>
            <a:endParaRPr lang="en-US" sz="28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Short PS bunches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000" dirty="0" smtClean="0"/>
              <a:t>Long PS bunches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0" name="Content Placeholder 7" descr="C:\MatlabFiles\MD_2010_11_10_analysis\LHC50NS_emitBlowUp\plots\MD194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4040188" cy="303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Content Placeholder 3" descr="C:\MatlabFiles\MD_2010_10_19_analysis\plots\MD131.pn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348880"/>
            <a:ext cx="4041775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5943600" y="5715000"/>
            <a:ext cx="22901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ahoma" pitchFamily="34" charset="0"/>
                <a:cs typeface="Tahoma" pitchFamily="34" charset="0"/>
              </a:rPr>
              <a:t>T. </a:t>
            </a:r>
            <a:r>
              <a:rPr lang="en-US" sz="1600" dirty="0" err="1" smtClean="0">
                <a:latin typeface="Tahoma" pitchFamily="34" charset="0"/>
                <a:cs typeface="Tahoma" pitchFamily="34" charset="0"/>
              </a:rPr>
              <a:t>Argyropoulous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 et al.</a:t>
            </a:r>
            <a:endParaRPr lang="en-US" sz="1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PS-SPS transfer: capture loss -</a:t>
            </a:r>
            <a:br>
              <a:rPr lang="en-US" sz="3600" b="1" dirty="0" smtClean="0">
                <a:solidFill>
                  <a:schemeClr val="accent1"/>
                </a:solidFill>
              </a:rPr>
            </a:br>
            <a:r>
              <a:rPr lang="en-US" sz="3600" b="1" dirty="0" smtClean="0">
                <a:solidFill>
                  <a:schemeClr val="accent1"/>
                </a:solidFill>
              </a:rPr>
              <a:t>measurements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580526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H. Damerau et al.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502" y="1700808"/>
            <a:ext cx="832500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val 9"/>
          <p:cNvSpPr/>
          <p:nvPr/>
        </p:nvSpPr>
        <p:spPr>
          <a:xfrm>
            <a:off x="6012160" y="3356992"/>
            <a:ext cx="432048" cy="8640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139952" y="4437112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used in simulations (next slide)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076056" y="3861048"/>
            <a:ext cx="936104" cy="8640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PS-SPS transfer: capture loss -</a:t>
            </a:r>
            <a:br>
              <a:rPr lang="en-US" sz="3600" b="1" dirty="0" smtClean="0">
                <a:solidFill>
                  <a:schemeClr val="accent1"/>
                </a:solidFill>
              </a:rPr>
            </a:br>
            <a:r>
              <a:rPr lang="en-US" sz="3600" b="1" dirty="0" smtClean="0">
                <a:solidFill>
                  <a:schemeClr val="accent1"/>
                </a:solidFill>
              </a:rPr>
              <a:t>simulations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C002B7"/>
                </a:solidFill>
              </a:rPr>
              <a:t>long</a:t>
            </a:r>
            <a:r>
              <a:rPr lang="en-US" sz="2000" dirty="0" smtClean="0">
                <a:solidFill>
                  <a:schemeClr val="accent1"/>
                </a:solidFill>
              </a:rPr>
              <a:t>  </a:t>
            </a:r>
            <a:r>
              <a:rPr lang="en-US" sz="2000" dirty="0" smtClean="0">
                <a:solidFill>
                  <a:srgbClr val="C002B7"/>
                </a:solidFill>
              </a:rPr>
              <a:t>(nominal) </a:t>
            </a:r>
            <a:r>
              <a:rPr lang="en-US" sz="2000" dirty="0" smtClean="0"/>
              <a:t>PS bunches (600 kV)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C002B7"/>
                </a:solidFill>
              </a:rPr>
              <a:t>short</a:t>
            </a:r>
            <a:r>
              <a:rPr lang="en-US" sz="2000" dirty="0" smtClean="0">
                <a:solidFill>
                  <a:schemeClr val="accent1"/>
                </a:solidFill>
              </a:rPr>
              <a:t>  </a:t>
            </a:r>
            <a:r>
              <a:rPr lang="en-US" sz="2000" dirty="0" smtClean="0"/>
              <a:t>PS bunches (900 kV)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pic>
        <p:nvPicPr>
          <p:cNvPr id="3074" name="Picture 2" descr="\\cern.ch\dfs\Users\e\elenas\Documents\LIU\ESM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3986584" cy="3096344"/>
          </a:xfrm>
          <a:prstGeom prst="rect">
            <a:avLst/>
          </a:prstGeom>
          <a:noFill/>
        </p:spPr>
      </p:pic>
      <p:pic>
        <p:nvPicPr>
          <p:cNvPr id="3075" name="Picture 3" descr="\\cern.ch\dfs\Users\e\elenas\Documents\LIU\900kV_2MV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132856"/>
            <a:ext cx="4072175" cy="3168351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609600" y="5334000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PS RF gymnastics simulated with </a:t>
            </a:r>
            <a:r>
              <a:rPr lang="en-US" dirty="0" smtClean="0">
                <a:solidFill>
                  <a:srgbClr val="CC0099"/>
                </a:solidFill>
              </a:rPr>
              <a:t>measured</a:t>
            </a:r>
            <a:r>
              <a:rPr lang="en-US" dirty="0" smtClean="0"/>
              <a:t> particle distribution (H. Timko)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en-US" dirty="0" smtClean="0"/>
              <a:t>Measured SPS transmission is reproduced with 20% </a:t>
            </a:r>
            <a:r>
              <a:rPr lang="en-US" dirty="0" err="1" smtClean="0"/>
              <a:t>emittance</a:t>
            </a:r>
            <a:r>
              <a:rPr lang="en-US" dirty="0" smtClean="0"/>
              <a:t> blow-up!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different bunch lengths but similar </a:t>
            </a:r>
            <a:r>
              <a:rPr lang="en-US" sz="1600" dirty="0" err="1" smtClean="0"/>
              <a:t>emittances</a:t>
            </a:r>
            <a:r>
              <a:rPr lang="en-US" sz="1600" dirty="0" smtClean="0"/>
              <a:t>; SPS: V = 2 MV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no intensity effects, beam loading or injection phase errors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Low </a:t>
            </a:r>
            <a:r>
              <a:rPr lang="el-GR" sz="3600" b="1" dirty="0" smtClean="0">
                <a:solidFill>
                  <a:schemeClr val="accent1"/>
                </a:solidFill>
                <a:cs typeface="Times New Roman"/>
              </a:rPr>
              <a:t>γ</a:t>
            </a:r>
            <a:r>
              <a:rPr lang="en-US" sz="3600" b="1" baseline="-25000" dirty="0" smtClean="0">
                <a:solidFill>
                  <a:schemeClr val="accent1"/>
                </a:solidFill>
              </a:rPr>
              <a:t>t</a:t>
            </a:r>
            <a:r>
              <a:rPr lang="en-US" sz="3600" b="1" dirty="0" smtClean="0">
                <a:solidFill>
                  <a:schemeClr val="accent1"/>
                </a:solidFill>
              </a:rPr>
              <a:t> (Q20) optics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pic>
        <p:nvPicPr>
          <p:cNvPr id="7" name="Picture 3" descr="C:\MatlabFiles\MD_2011_11_07_analysis\twc200_Q20_2point5MV_4point5MV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140968"/>
            <a:ext cx="3893173" cy="291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MatlabFiles\MD_2011_11_07_analysis\twc200_Q20_5point6M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3736843" cy="280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788024" y="1484784"/>
            <a:ext cx="35283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For the same longitudinal parameters required </a:t>
            </a:r>
            <a:r>
              <a:rPr lang="en-US" sz="2000" dirty="0" smtClean="0">
                <a:solidFill>
                  <a:srgbClr val="CC0099"/>
                </a:solidFill>
                <a:latin typeface="+mn-lt"/>
              </a:rPr>
              <a:t>V ~ </a:t>
            </a:r>
            <a:r>
              <a:rPr lang="el-GR" sz="2000" dirty="0" smtClean="0">
                <a:solidFill>
                  <a:srgbClr val="CC0099"/>
                </a:solidFill>
                <a:latin typeface="+mn-lt"/>
                <a:cs typeface="Times New Roman"/>
              </a:rPr>
              <a:t>η</a:t>
            </a:r>
            <a:endParaRPr lang="en-US" sz="2000" dirty="0" smtClean="0">
              <a:solidFill>
                <a:srgbClr val="CC0099"/>
              </a:solidFill>
              <a:latin typeface="+mn-lt"/>
              <a:cs typeface="Times New Roman"/>
            </a:endParaRPr>
          </a:p>
          <a:p>
            <a:r>
              <a:rPr lang="en-US" sz="2000" dirty="0" smtClean="0">
                <a:latin typeface="+mn-lt"/>
                <a:cs typeface="Times New Roman"/>
              </a:rPr>
              <a:t>- limit at 450 </a:t>
            </a:r>
            <a:r>
              <a:rPr lang="en-US" sz="2000" dirty="0" err="1" smtClean="0">
                <a:latin typeface="+mn-lt"/>
                <a:cs typeface="Times New Roman"/>
              </a:rPr>
              <a:t>GeV</a:t>
            </a:r>
            <a:r>
              <a:rPr lang="en-US" sz="2000" dirty="0" smtClean="0">
                <a:latin typeface="+mn-lt"/>
                <a:cs typeface="Times New Roman"/>
              </a:rPr>
              <a:t>/c to 7.5 MV</a:t>
            </a:r>
          </a:p>
          <a:p>
            <a:r>
              <a:rPr lang="en-US" sz="2000" dirty="0" smtClean="0">
                <a:latin typeface="+mn-lt"/>
                <a:cs typeface="Times New Roman"/>
              </a:rPr>
              <a:t> → 200 MHz RF upgrade</a:t>
            </a:r>
          </a:p>
          <a:p>
            <a:r>
              <a:rPr lang="en-US" sz="2000" dirty="0" smtClean="0">
                <a:cs typeface="Times New Roman"/>
              </a:rPr>
              <a:t> </a:t>
            </a:r>
            <a:r>
              <a:rPr lang="en-US" sz="2000" dirty="0" smtClean="0">
                <a:latin typeface="+mn-lt"/>
                <a:cs typeface="Times New Roman"/>
              </a:rPr>
              <a:t>→</a:t>
            </a:r>
            <a:r>
              <a:rPr lang="en-US" sz="2000" dirty="0" smtClean="0">
                <a:cs typeface="Times New Roman"/>
              </a:rPr>
              <a:t> </a:t>
            </a:r>
            <a:r>
              <a:rPr lang="en-US" sz="2000" dirty="0" smtClean="0">
                <a:latin typeface="+mn-lt"/>
                <a:cs typeface="Times New Roman"/>
              </a:rPr>
              <a:t>more 800 MHz voltage also </a:t>
            </a:r>
          </a:p>
          <a:p>
            <a:endParaRPr lang="en-US" sz="20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640" y="306896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 scaled </a:t>
            </a:r>
          </a:p>
          <a:p>
            <a:r>
              <a:rPr lang="en-US" dirty="0" smtClean="0"/>
              <a:t>from Q26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1547664" y="2708920"/>
            <a:ext cx="648072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436096" y="465313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matched V at injection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79512" y="422108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err="1" smtClean="0">
                <a:latin typeface="+mn-lt"/>
                <a:cs typeface="Times New Roman"/>
              </a:rPr>
              <a:t>Emittance</a:t>
            </a:r>
            <a:r>
              <a:rPr lang="en-US" sz="2000" dirty="0" smtClean="0">
                <a:latin typeface="+mn-lt"/>
                <a:cs typeface="Times New Roman"/>
              </a:rPr>
              <a:t> blow-up for 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imes New Roman"/>
              </a:rPr>
              <a:t>the same intensity </a:t>
            </a:r>
            <a:r>
              <a:rPr lang="en-US" sz="2000" dirty="0" smtClean="0">
                <a:latin typeface="+mn-lt"/>
                <a:cs typeface="Times New Roman"/>
              </a:rPr>
              <a:t>can also be reduced: </a:t>
            </a:r>
            <a:r>
              <a:rPr lang="en-US" sz="2000" dirty="0" smtClean="0">
                <a:latin typeface="+mn-lt"/>
              </a:rPr>
              <a:t>loss of Landau damping</a:t>
            </a:r>
            <a:r>
              <a:rPr lang="en-US" sz="2000" dirty="0" smtClean="0">
                <a:solidFill>
                  <a:srgbClr val="CC0099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N</a:t>
            </a:r>
            <a:r>
              <a:rPr lang="en-US" sz="2000" baseline="-25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th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~ </a:t>
            </a:r>
            <a:r>
              <a:rPr lang="el-GR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ε</a:t>
            </a:r>
            <a:r>
              <a:rPr lang="en-US" sz="2000" baseline="30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2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 </a:t>
            </a:r>
            <a:r>
              <a:rPr lang="el-GR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η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 </a:t>
            </a:r>
            <a:r>
              <a:rPr lang="el-GR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τ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.   </a:t>
            </a:r>
            <a:r>
              <a:rPr lang="en-US" sz="2000" dirty="0" smtClean="0">
                <a:latin typeface="+mn-lt"/>
                <a:cs typeface="Tahoma" pitchFamily="34" charset="0"/>
              </a:rPr>
              <a:t>Since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  </a:t>
            </a:r>
            <a:r>
              <a:rPr lang="el-GR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τ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 ~ (</a:t>
            </a:r>
            <a:r>
              <a:rPr lang="el-GR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ε</a:t>
            </a:r>
            <a:r>
              <a:rPr lang="en-US" sz="2000" baseline="30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2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 </a:t>
            </a:r>
            <a:r>
              <a:rPr lang="el-GR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η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/V)</a:t>
            </a:r>
            <a:r>
              <a:rPr lang="en-US" sz="2000" baseline="30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1/4 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 → </a:t>
            </a:r>
            <a:r>
              <a:rPr lang="el-GR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ε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 ~ </a:t>
            </a:r>
            <a:r>
              <a:rPr lang="el-GR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η</a:t>
            </a:r>
            <a:r>
              <a:rPr lang="en-US" sz="2000" baseline="30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-1/2</a:t>
            </a:r>
            <a:r>
              <a:rPr lang="en-US" sz="2000" baseline="30000" dirty="0" smtClean="0">
                <a:latin typeface="+mn-lt"/>
                <a:cs typeface="Tahoma" pitchFamily="34" charset="0"/>
              </a:rPr>
              <a:t>    </a:t>
            </a:r>
            <a:r>
              <a:rPr lang="en-US" sz="2000" dirty="0" smtClean="0">
                <a:latin typeface="+mn-lt"/>
                <a:cs typeface="Tahoma" pitchFamily="34" charset="0"/>
              </a:rPr>
              <a:t>and </a:t>
            </a:r>
            <a:r>
              <a:rPr lang="el-GR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τ</a:t>
            </a:r>
            <a:r>
              <a:rPr lang="en-US" sz="2000" baseline="30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  </a:t>
            </a:r>
            <a:r>
              <a:rPr lang="en-US" sz="2000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= const</a:t>
            </a:r>
            <a:r>
              <a:rPr lang="en-US" sz="2000" dirty="0" smtClean="0">
                <a:latin typeface="+mn-lt"/>
                <a:cs typeface="Tahoma" pitchFamily="34" charset="0"/>
              </a:rPr>
              <a:t>  for  V=const.</a:t>
            </a:r>
            <a:endParaRPr lang="en-US" sz="2000" dirty="0">
              <a:latin typeface="+mn-lt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364088" y="5229200"/>
            <a:ext cx="720080" cy="36178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b="1" dirty="0" smtClean="0">
                <a:solidFill>
                  <a:schemeClr val="accent1"/>
                </a:solidFill>
              </a:rPr>
              <a:t>Q26/Q20 comparison</a:t>
            </a:r>
            <a:r>
              <a:rPr lang="en-US" sz="4000" b="1" dirty="0" smtClean="0">
                <a:solidFill>
                  <a:schemeClr val="accent1"/>
                </a:solidFill>
              </a:rPr>
              <a:t>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>
                <a:solidFill>
                  <a:schemeClr val="accent1"/>
                </a:solidFill>
              </a:rPr>
              <a:t>50 ns beam (</a:t>
            </a:r>
            <a:r>
              <a:rPr lang="el-GR" sz="3200" b="1" dirty="0" smtClean="0">
                <a:solidFill>
                  <a:schemeClr val="accent1"/>
                </a:solidFill>
              </a:rPr>
              <a:t>1.</a:t>
            </a:r>
            <a:r>
              <a:rPr lang="en-US" sz="3200" b="1" dirty="0" smtClean="0">
                <a:solidFill>
                  <a:schemeClr val="accent1"/>
                </a:solidFill>
              </a:rPr>
              <a:t>9x10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11</a:t>
            </a:r>
            <a:r>
              <a:rPr lang="en-US" sz="3200" b="1" dirty="0" smtClean="0">
                <a:solidFill>
                  <a:schemeClr val="accent1"/>
                </a:solidFill>
              </a:rPr>
              <a:t> p/b) </a:t>
            </a:r>
            <a:r>
              <a:rPr lang="en-US" sz="6000" b="1" dirty="0" smtClean="0">
                <a:solidFill>
                  <a:schemeClr val="accent1"/>
                </a:solidFill>
              </a:rPr>
              <a:t/>
            </a:r>
            <a:br>
              <a:rPr lang="en-US" sz="6000" b="1" dirty="0" smtClean="0">
                <a:solidFill>
                  <a:schemeClr val="accent1"/>
                </a:solidFill>
              </a:rPr>
            </a:br>
            <a:endParaRPr lang="en-US" sz="4800" b="1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pic>
        <p:nvPicPr>
          <p:cNvPr id="7" name="Picture 4" descr="C:\MatlabFiles\MD_2011_11_07_analysis\MD288_bunchLengthAlongCycl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344625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MatlabFiles\MD_2011_11_07_analysis\MD295_bunchLengthAlongCyc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628800"/>
            <a:ext cx="4368229" cy="331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1475656" y="3789040"/>
            <a:ext cx="620713" cy="3698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Q26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5436096" y="3789040"/>
            <a:ext cx="620683" cy="36933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Q20</a:t>
            </a:r>
            <a:endParaRPr lang="en-US" dirty="0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683568" y="4941168"/>
            <a:ext cx="4608512" cy="12003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>
                <a:cs typeface="Arial" charset="0"/>
              </a:rPr>
              <a:t>800 MHz needed for both cycles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cs typeface="Arial" charset="0"/>
              </a:rPr>
              <a:t> In Q20 instability starts later but controlled</a:t>
            </a:r>
          </a:p>
          <a:p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emittance</a:t>
            </a:r>
            <a:r>
              <a:rPr lang="en-US" dirty="0" smtClean="0">
                <a:cs typeface="Arial" charset="0"/>
              </a:rPr>
              <a:t> blow-up (smaller) is still required</a:t>
            </a:r>
            <a:endParaRPr lang="en-US" dirty="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US" dirty="0">
                <a:cs typeface="Arial" charset="0"/>
              </a:rPr>
              <a:t>  Losses ~</a:t>
            </a:r>
            <a:r>
              <a:rPr lang="en-US" dirty="0" smtClean="0">
                <a:cs typeface="Arial" charset="0"/>
              </a:rPr>
              <a:t> (8 </a:t>
            </a:r>
            <a:r>
              <a:rPr lang="en-US" dirty="0">
                <a:cs typeface="Arial" charset="0"/>
              </a:rPr>
              <a:t>– </a:t>
            </a:r>
            <a:r>
              <a:rPr lang="en-US" dirty="0" smtClean="0">
                <a:cs typeface="Arial" charset="0"/>
              </a:rPr>
              <a:t>9)%</a:t>
            </a:r>
            <a:endParaRPr lang="en-US" dirty="0">
              <a:cs typeface="Arial" charset="0"/>
            </a:endParaRPr>
          </a:p>
        </p:txBody>
      </p:sp>
      <p:sp>
        <p:nvSpPr>
          <p:cNvPr id="12" name="Date Placeholder 6"/>
          <p:cNvSpPr txBox="1">
            <a:spLocks/>
          </p:cNvSpPr>
          <p:nvPr/>
        </p:nvSpPr>
        <p:spPr bwMode="auto">
          <a:xfrm>
            <a:off x="6228184" y="4869160"/>
            <a:ext cx="223224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T.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Argyropoulos et al.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/>
              <a:t>MD Nov. 2011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8400" y="54864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Q26 – 1.49 ns</a:t>
            </a:r>
          </a:p>
          <a:p>
            <a:r>
              <a:rPr lang="en-US" dirty="0" smtClean="0"/>
              <a:t>Q20 – 1.53 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001000" y="5791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200 MHz TW RF system upgrade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499992" y="1600200"/>
            <a:ext cx="4186808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Now: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2x4+2x5 sections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Power/cavity (E. Montesinos):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1.05 MW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pulsed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5-section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cavities are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useless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ultimate intensities and 1 MW limit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7.5 MV used @450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beam transfer to LHC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→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V needed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higher intensities (larger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emittance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→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Rearrange 4 cavities (+ 2 spares) into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shorter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cavities of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2x4+4x3 sections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extra power plants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reduce beam loading/cavity and beam coupling impedance (~L</a:t>
            </a:r>
            <a:r>
              <a:rPr kumimoji="0" lang="en-US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restore voltage for ultimate beam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voltage  for Q20 optics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702" y="4191001"/>
            <a:ext cx="323069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752600"/>
            <a:ext cx="3429000" cy="215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09600" y="1524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+mn-lt"/>
              </a:rPr>
              <a:t>Voltage/cavity on Flat Top</a:t>
            </a:r>
            <a:endParaRPr lang="en-US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38862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Total voltage on Flat Top</a:t>
            </a:r>
            <a:endParaRPr lang="en-US" sz="1600" dirty="0">
              <a:solidFill>
                <a:schemeClr val="accent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5486401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n-lt"/>
                <a:cs typeface="Tahoma" pitchFamily="34" charset="0"/>
              </a:rPr>
              <a:t>nominal</a:t>
            </a:r>
            <a:endParaRPr lang="en-US" sz="1400" b="1" dirty="0">
              <a:latin typeface="+mn-lt"/>
              <a:cs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56388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n-lt"/>
                <a:cs typeface="Tahoma" pitchFamily="34" charset="0"/>
              </a:rPr>
              <a:t>ultimate</a:t>
            </a:r>
            <a:endParaRPr lang="en-US" sz="1400" b="1" dirty="0">
              <a:latin typeface="+mn-lt"/>
              <a:cs typeface="Tahoma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2514600" y="4724400"/>
            <a:ext cx="914400" cy="30480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29000" y="4495800"/>
            <a:ext cx="990600" cy="369332"/>
          </a:xfrm>
          <a:prstGeom prst="rect">
            <a:avLst/>
          </a:prstGeom>
          <a:noFill/>
          <a:ln w="19050">
            <a:solidFill>
              <a:srgbClr val="C002B7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C002B7"/>
                </a:solidFill>
                <a:latin typeface="Times New Roman"/>
                <a:cs typeface="Times New Roman"/>
              </a:rPr>
              <a:t>τ</a:t>
            </a:r>
            <a:r>
              <a:rPr lang="en-US" dirty="0" smtClean="0">
                <a:solidFill>
                  <a:srgbClr val="C002B7"/>
                </a:solidFill>
                <a:latin typeface="Times New Roman"/>
                <a:cs typeface="Times New Roman"/>
              </a:rPr>
              <a:t> = </a:t>
            </a:r>
            <a:r>
              <a:rPr lang="en-US" sz="1400" dirty="0" smtClean="0">
                <a:solidFill>
                  <a:srgbClr val="C002B7"/>
                </a:solidFill>
                <a:latin typeface="Tahoma" pitchFamily="34" charset="0"/>
                <a:cs typeface="Tahoma" pitchFamily="34" charset="0"/>
              </a:rPr>
              <a:t>const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1"/>
                </a:solidFill>
                <a:latin typeface="+mn-lt"/>
              </a:rPr>
              <a:t>Summary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High bunch intensities were achieved in 2011 for 50 ns beam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Beam loss is important limitation for high intensity beams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More MD time needed </a:t>
            </a:r>
            <a:r>
              <a:rPr lang="en-US" sz="2400" dirty="0" smtClean="0"/>
              <a:t>for </a:t>
            </a:r>
            <a:r>
              <a:rPr lang="en-US" sz="2400" dirty="0" err="1" smtClean="0"/>
              <a:t>optimisation</a:t>
            </a:r>
            <a:r>
              <a:rPr lang="en-US" sz="2400" dirty="0" smtClean="0"/>
              <a:t> of</a:t>
            </a:r>
            <a:r>
              <a:rPr lang="en-US" sz="2400" dirty="0" smtClean="0"/>
              <a:t> </a:t>
            </a:r>
            <a:r>
              <a:rPr lang="en-US" sz="2400" dirty="0" smtClean="0"/>
              <a:t>high intensity and high brightness beams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Cures for longitudinal instability (800 MHz and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 blow-up) are limited – need additional improvements (e.g. Q20, impedance reduction)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MKE kickers give dominant contribution to longitudinal broad-band impedance, improvement is expected after LS1 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Q20 optics is a very promising solution for beam stability,  need more </a:t>
            </a:r>
            <a:r>
              <a:rPr lang="en-US" sz="2400" dirty="0" err="1" smtClean="0"/>
              <a:t>optimisation</a:t>
            </a:r>
            <a:r>
              <a:rPr lang="en-US" sz="2400" dirty="0" smtClean="0"/>
              <a:t>, transfer to LHC should be studied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endParaRPr lang="en-US" sz="600" dirty="0" smtClean="0"/>
          </a:p>
          <a:p>
            <a:pPr eaLnBrk="1" hangingPunct="1">
              <a:lnSpc>
                <a:spcPct val="90000"/>
              </a:lnSpc>
            </a:pPr>
            <a:endParaRPr lang="en-US" sz="400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 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LIU 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accent1"/>
                </a:solidFill>
                <a:latin typeface="+mn-lt"/>
              </a:rPr>
              <a:t>LHC beams in the SPS:</a:t>
            </a:r>
            <a:br>
              <a:rPr lang="en-US" sz="3200" b="1" dirty="0" smtClean="0">
                <a:solidFill>
                  <a:schemeClr val="accent1"/>
                </a:solidFill>
                <a:latin typeface="+mn-lt"/>
              </a:rPr>
            </a:br>
            <a:r>
              <a:rPr lang="en-US" sz="3200" b="1" dirty="0" smtClean="0">
                <a:solidFill>
                  <a:schemeClr val="accent1"/>
                </a:solidFill>
                <a:latin typeface="+mn-lt"/>
              </a:rPr>
              <a:t>acceleration from 26 to 450 </a:t>
            </a:r>
            <a:r>
              <a:rPr lang="en-US" sz="3200" b="1" dirty="0" err="1" smtClean="0">
                <a:solidFill>
                  <a:schemeClr val="accent1"/>
                </a:solidFill>
                <a:latin typeface="+mn-lt"/>
              </a:rPr>
              <a:t>GeV</a:t>
            </a:r>
            <a:r>
              <a:rPr lang="en-US" sz="3200" b="1" dirty="0" smtClean="0">
                <a:solidFill>
                  <a:schemeClr val="accent1"/>
                </a:solidFill>
                <a:latin typeface="+mn-lt"/>
              </a:rPr>
              <a:t>/c</a:t>
            </a:r>
            <a:endParaRPr lang="en-US" sz="32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5122" name="Picture 2" descr="\\cern.ch\dfs\Users\e\elenas\Desktop\Voltage_program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5343525" cy="40005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76400" y="2514600"/>
            <a:ext cx="14478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ultimate 25 ns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 MHz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15816" y="1752600"/>
            <a:ext cx="1275184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add. </a:t>
            </a:r>
            <a:r>
              <a:rPr lang="en-US" sz="1400" dirty="0" err="1" smtClean="0"/>
              <a:t>emittance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blow-up MD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05200" y="4267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800 MHz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2800" y="3581400"/>
            <a:ext cx="157924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nominal 25 ns </a:t>
            </a:r>
          </a:p>
          <a:p>
            <a:r>
              <a:rPr lang="en-US" sz="1400" dirty="0" smtClean="0"/>
              <a:t>ultimate 50 ns</a:t>
            </a:r>
            <a:endParaRPr lang="en-US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590800" y="2819400"/>
            <a:ext cx="5334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657600" y="228600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3962400" y="3276600"/>
            <a:ext cx="3810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53000" y="1752600"/>
            <a:ext cx="14478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transfer to LHC</a:t>
            </a:r>
            <a:endParaRPr lang="en-US" sz="1400" dirty="0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rot="10800000" flipV="1">
            <a:off x="4648200" y="1906488"/>
            <a:ext cx="304800" cy="747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20072" y="2420888"/>
            <a:ext cx="345638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Maximum intensity </a:t>
            </a:r>
            <a:r>
              <a:rPr lang="en-US" dirty="0" smtClean="0"/>
              <a:t>achieved</a:t>
            </a:r>
          </a:p>
          <a:p>
            <a:r>
              <a:rPr lang="en-US" dirty="0" smtClean="0"/>
              <a:t>(1-4 batches) at 450 </a:t>
            </a:r>
            <a:r>
              <a:rPr lang="en-US" dirty="0" err="1" smtClean="0"/>
              <a:t>GeV</a:t>
            </a:r>
            <a:r>
              <a:rPr lang="en-US" dirty="0" smtClean="0"/>
              <a:t>/c 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 single bunch </a:t>
            </a:r>
            <a:r>
              <a:rPr lang="en-US" dirty="0" smtClean="0"/>
              <a:t>–  </a:t>
            </a:r>
            <a:r>
              <a:rPr lang="en-US" dirty="0" smtClean="0"/>
              <a:t>3.0x10</a:t>
            </a:r>
            <a:r>
              <a:rPr lang="en-US" baseline="30000" dirty="0" smtClean="0"/>
              <a:t>11 </a:t>
            </a:r>
            <a:endParaRPr lang="en-US" baseline="30000" dirty="0" smtClean="0"/>
          </a:p>
          <a:p>
            <a:endParaRPr lang="en-US" baseline="300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 50 ns beam  </a:t>
            </a:r>
            <a:r>
              <a:rPr lang="en-US" dirty="0" smtClean="0">
                <a:solidFill>
                  <a:schemeClr val="accent1"/>
                </a:solidFill>
              </a:rPr>
              <a:t>(2011) 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/>
              <a:t>- 1.8x10</a:t>
            </a:r>
            <a:r>
              <a:rPr lang="en-US" baseline="30000" dirty="0" smtClean="0"/>
              <a:t>11 </a:t>
            </a:r>
            <a:r>
              <a:rPr lang="en-US" dirty="0" smtClean="0"/>
              <a:t>p/b (not stabilized),       beam losses ~ 10%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 25 ns beam (2010): </a:t>
            </a:r>
            <a:r>
              <a:rPr lang="en-US" dirty="0" smtClean="0"/>
              <a:t>injected 1.9x10</a:t>
            </a:r>
            <a:r>
              <a:rPr lang="en-US" baseline="30000" dirty="0" smtClean="0"/>
              <a:t>11 </a:t>
            </a:r>
            <a:r>
              <a:rPr lang="en-US" dirty="0" smtClean="0"/>
              <a:t>p/b, losses ~ 20-30% (more for more batches)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n-US" sz="2800" b="1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Acknowledgments:</a:t>
            </a:r>
          </a:p>
          <a:p>
            <a:pPr lvl="1">
              <a:buNone/>
            </a:pPr>
            <a:endParaRPr lang="en-US" sz="2000" dirty="0" smtClean="0">
              <a:solidFill>
                <a:schemeClr val="accent1"/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    </a:t>
            </a:r>
            <a:r>
              <a:rPr lang="en-US" sz="20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SPSU-BD SG:</a:t>
            </a:r>
            <a:r>
              <a:rPr lang="en-US" sz="20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G. Arduini, H. Bartosik, C. Bhat, A. Burov, F. Caspers, E. Metral, Y.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Pappaphilipou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, G. Rumolo, B. Salvant, M.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Taborelli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+…</a:t>
            </a:r>
          </a:p>
          <a:p>
            <a:pPr>
              <a:buNone/>
            </a:pP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     </a:t>
            </a:r>
            <a:r>
              <a:rPr lang="en-US" sz="20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BE/RF:</a:t>
            </a:r>
            <a:r>
              <a:rPr lang="en-US" sz="20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T. Argyropoulos, T. Bohl, H. Damerau, W.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Hofle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, S. Hancock, E. Montesinos, J. F. E. Muller, G. Papotti (OP), H. Timko,                 J. Tuckmantel, U.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Wehrle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+…</a:t>
            </a:r>
          </a:p>
          <a:p>
            <a:pPr>
              <a:buNone/>
            </a:pPr>
            <a:endParaRPr lang="en-US" sz="2000" dirty="0" smtClean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     LIU: 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R. Garoby, B. Goddard 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+ </a:t>
            </a:r>
            <a:r>
              <a:rPr lang="en-US" sz="2000" smtClean="0">
                <a:latin typeface="Tahoma" pitchFamily="34" charset="0"/>
                <a:cs typeface="Tahoma" pitchFamily="34" charset="0"/>
              </a:rPr>
              <a:t>LIU-SPS </a:t>
            </a: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     PS &amp; PSB teams and SPS OP shifts</a:t>
            </a:r>
            <a:r>
              <a:rPr lang="en-US" sz="20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for help in MDs </a:t>
            </a:r>
            <a:endParaRPr lang="en-US" sz="2000" dirty="0" smtClean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  <a:p>
            <a:pPr lvl="1">
              <a:buNone/>
            </a:pPr>
            <a:endParaRPr lang="en-US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35980-2CE7-41D8-8BA0-1BA1FFDDDA8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LIU Day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accent1"/>
                </a:solidFill>
              </a:rPr>
              <a:t>SPS beams in 2011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graphicFrame>
        <p:nvGraphicFramePr>
          <p:cNvPr id="7" name="Group 77"/>
          <p:cNvGraphicFramePr>
            <a:graphicFrameLocks/>
          </p:cNvGraphicFramePr>
          <p:nvPr/>
        </p:nvGraphicFramePr>
        <p:xfrm>
          <a:off x="1371600" y="1600200"/>
          <a:ext cx="6408712" cy="3927192"/>
        </p:xfrm>
        <a:graphic>
          <a:graphicData uri="http://schemas.openxmlformats.org/drawingml/2006/table">
            <a:tbl>
              <a:tblPr lastCol="1" bandCol="1">
                <a:effectLst/>
              </a:tblPr>
              <a:tblGrid>
                <a:gridCol w="2235758"/>
                <a:gridCol w="745253"/>
                <a:gridCol w="832198"/>
                <a:gridCol w="832198"/>
                <a:gridCol w="971217"/>
                <a:gridCol w="792088"/>
              </a:tblGrid>
              <a:tr h="773048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Beam parameters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ahoma" pitchFamily="34" charset="0"/>
                        </a:rPr>
                        <a:t>SPS at 450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ahoma" pitchFamily="34" charset="0"/>
                        </a:rPr>
                        <a:t>GeV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ahoma" pitchFamily="34" charset="0"/>
                        </a:rPr>
                        <a:t>/c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ahoma" pitchFamily="34" charset="0"/>
                        </a:rPr>
                        <a:t>(stable beam)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LHC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LHC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indiv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bunch spacing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2B7"/>
                          </a:solidFill>
                          <a:effectLst/>
                          <a:latin typeface="Tahoma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2B7"/>
                          </a:solidFill>
                          <a:effectLst/>
                          <a:latin typeface="Tahoma" pitchFamily="34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2B7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2B7"/>
                          </a:solidFill>
                          <a:effectLst/>
                          <a:latin typeface="Tahoma" pitchFamily="34" charset="0"/>
                        </a:rPr>
                        <a:t>23040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6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bunch intensity </a:t>
                      </a:r>
                      <a:endParaRPr kumimoji="0" lang="en-US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2B7"/>
                          </a:solidFill>
                          <a:effectLst/>
                          <a:latin typeface="Tahoma" pitchFamily="34" charset="0"/>
                        </a:rPr>
                        <a:t>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bunches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4x72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4x36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2x2100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total intensity </a:t>
                      </a:r>
                      <a:endParaRPr kumimoji="0" lang="en-US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2B7"/>
                          </a:solidFill>
                          <a:effectLst/>
                          <a:latin typeface="Tahoma" pitchFamily="34" charset="0"/>
                        </a:rPr>
                        <a:t>4.2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long.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emittance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eVs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norm. h/v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emittance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μ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2.5/3.0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2.0/1.9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8/5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2.5*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47800" y="5715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sz="1600" dirty="0" smtClean="0"/>
              <a:t>Q20 </a:t>
            </a:r>
            <a:r>
              <a:rPr lang="en-US" sz="1600" dirty="0" smtClean="0"/>
              <a:t>optics</a:t>
            </a: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dirty="0" smtClean="0">
                <a:solidFill>
                  <a:schemeClr val="accent1"/>
                </a:solidFill>
              </a:rPr>
              <a:t>Intensity and beam quality (BQM!) limitations 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rgbClr val="CC0099"/>
                </a:solidFill>
                <a:latin typeface="+mj-lt"/>
                <a:cs typeface="Tahoma" pitchFamily="34" charset="0"/>
              </a:rPr>
              <a:t>Single bunch effects </a:t>
            </a:r>
            <a:endParaRPr lang="en-US" sz="2000" dirty="0" smtClean="0">
              <a:latin typeface="+mj-lt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space charge </a:t>
            </a:r>
            <a:r>
              <a:rPr lang="en-US" sz="2000" dirty="0" smtClean="0">
                <a:latin typeface="Times New Roman"/>
                <a:cs typeface="Times New Roman"/>
              </a:rPr>
              <a:t>→ </a:t>
            </a:r>
            <a:r>
              <a:rPr lang="en-US" sz="2000" dirty="0" smtClean="0"/>
              <a:t>working point </a:t>
            </a:r>
            <a:r>
              <a:rPr lang="en-US" sz="2000" dirty="0" err="1" smtClean="0"/>
              <a:t>optimisation</a:t>
            </a:r>
            <a:r>
              <a:rPr lang="en-US" sz="2000" dirty="0" smtClean="0"/>
              <a:t> (H. </a:t>
            </a:r>
            <a:r>
              <a:rPr lang="en-US" sz="2000" dirty="0" err="1" smtClean="0"/>
              <a:t>Bartosik</a:t>
            </a:r>
            <a:r>
              <a:rPr lang="en-US" sz="2000" dirty="0" smtClean="0"/>
              <a:t> et al.  + study of G. </a:t>
            </a:r>
            <a:r>
              <a:rPr lang="en-US" sz="2000" dirty="0" smtClean="0"/>
              <a:t>Franchetti, GSI) 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</a:rPr>
              <a:t>TMCI (Transverse Mode Coupling  Instability)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</a:rPr>
              <a:t>loss of Landau damping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longitudinal/microwave instability </a:t>
            </a:r>
            <a:endParaRPr lang="en-US" sz="1800" dirty="0" smtClean="0"/>
          </a:p>
          <a:p>
            <a:pPr lvl="3" eaLnBrk="1" hangingPunct="1">
              <a:lnSpc>
                <a:spcPct val="80000"/>
              </a:lnSpc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rgbClr val="CC0099"/>
                </a:solidFill>
                <a:latin typeface="+mj-lt"/>
                <a:cs typeface="Tahoma" pitchFamily="34" charset="0"/>
              </a:rPr>
              <a:t>Multi-bunch effects (total intensity or local density)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e-cloud</a:t>
            </a:r>
            <a:endParaRPr lang="en-US" sz="2000" dirty="0" smtClean="0">
              <a:solidFill>
                <a:srgbClr val="CC0099"/>
              </a:solidFill>
              <a:cs typeface="Tahoma" pitchFamily="34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</a:rPr>
              <a:t>beam loss (many possible reasons) </a:t>
            </a:r>
            <a:r>
              <a:rPr lang="en-US" sz="2000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→</a:t>
            </a:r>
            <a:r>
              <a:rPr lang="en-US" sz="2000" dirty="0" smtClean="0">
                <a:solidFill>
                  <a:schemeClr val="accent1"/>
                </a:solidFill>
              </a:rPr>
              <a:t> PS-SPS beam transfer studies 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</a:rPr>
              <a:t>longitudinal coupled bunch instabilities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</a:rPr>
              <a:t>beam loading in the 200 MHz and 800 MHz RF systems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heating of machine elements (MKE, MKDV kickers, …)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vacuum (beam dump and MKDV </a:t>
            </a:r>
            <a:r>
              <a:rPr lang="en-US" sz="2000" dirty="0" err="1" smtClean="0"/>
              <a:t>outgassing</a:t>
            </a:r>
            <a:r>
              <a:rPr lang="en-US" sz="2000" dirty="0" smtClean="0"/>
              <a:t>),  ZS septum sparking</a:t>
            </a:r>
          </a:p>
          <a:p>
            <a:pPr lvl="1" eaLnBrk="1" hangingPunct="1">
              <a:lnSpc>
                <a:spcPct val="80000"/>
              </a:lnSpc>
              <a:buNone/>
            </a:pPr>
            <a:r>
              <a:rPr lang="en-US" sz="2000" dirty="0" smtClean="0"/>
              <a:t>    </a:t>
            </a:r>
            <a:endParaRPr lang="en-US" sz="18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chemeClr val="accent1"/>
                </a:solidFill>
                <a:cs typeface="Arial" pitchFamily="34" charset="0"/>
              </a:rPr>
              <a:t>Intensity limitations </a:t>
            </a:r>
            <a:br>
              <a:rPr lang="en-US" sz="3200" b="1" dirty="0" smtClean="0">
                <a:solidFill>
                  <a:schemeClr val="accent1"/>
                </a:solidFill>
                <a:cs typeface="Arial" pitchFamily="34" charset="0"/>
              </a:rPr>
            </a:br>
            <a:r>
              <a:rPr lang="en-US" sz="3200" b="1" dirty="0" smtClean="0">
                <a:solidFill>
                  <a:schemeClr val="accent1"/>
                </a:solidFill>
                <a:cs typeface="Arial" pitchFamily="34" charset="0"/>
              </a:rPr>
              <a:t>for 25 ns beam - 2011        </a:t>
            </a:r>
            <a:r>
              <a:rPr lang="en-US" sz="3200" b="1" dirty="0" smtClean="0">
                <a:cs typeface="Arial" pitchFamily="34" charset="0"/>
              </a:rPr>
              <a:t/>
            </a:r>
            <a:br>
              <a:rPr lang="en-US" sz="3200" b="1" dirty="0" smtClean="0">
                <a:cs typeface="Arial" pitchFamily="34" charset="0"/>
              </a:rPr>
            </a:br>
            <a:endParaRPr lang="en-US" sz="2400" b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3820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428522"/>
                <a:gridCol w="2561166"/>
                <a:gridCol w="21731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intensity</a:t>
                      </a:r>
                    </a:p>
                    <a:p>
                      <a:r>
                        <a:rPr lang="en-US" sz="1600" dirty="0" smtClean="0"/>
                        <a:t>/bunch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Origin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Leads</a:t>
                      </a:r>
                      <a:r>
                        <a:rPr lang="en-US" sz="1600" baseline="0" dirty="0" smtClean="0"/>
                        <a:t> to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Present/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future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baseline="0" dirty="0" smtClean="0"/>
                        <a:t>c</a:t>
                      </a:r>
                      <a:r>
                        <a:rPr lang="en-US" sz="1600" dirty="0" smtClean="0"/>
                        <a:t>ures/measures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0.2x10</a:t>
                      </a:r>
                      <a:r>
                        <a:rPr lang="en-US" sz="1400" baseline="30000" dirty="0" smtClean="0"/>
                        <a:t>11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loss of Landau damping / longitudinal multi bunch instability due to 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</a:rPr>
                        <a:t>longitudinal</a:t>
                      </a:r>
                      <a:r>
                        <a:rPr lang="en-US" sz="1400" baseline="0" dirty="0" smtClean="0">
                          <a:solidFill>
                            <a:srgbClr val="CC0099"/>
                          </a:solidFill>
                        </a:rPr>
                        <a:t> impedance</a:t>
                      </a:r>
                      <a:endParaRPr lang="en-US" sz="1400" dirty="0" smtClean="0">
                        <a:solidFill>
                          <a:srgbClr val="CC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 beam loss</a:t>
                      </a:r>
                      <a:r>
                        <a:rPr lang="en-US" sz="1400" baseline="0" dirty="0" smtClean="0"/>
                        <a:t> during ramp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- bunch variation @450GeV/c</a:t>
                      </a:r>
                      <a:endParaRPr 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FB, FF, </a:t>
                      </a:r>
                      <a:r>
                        <a:rPr lang="en-US" sz="1400" dirty="0" err="1" smtClean="0"/>
                        <a:t>longitud</a:t>
                      </a:r>
                      <a:r>
                        <a:rPr lang="en-US" sz="1400" dirty="0" smtClean="0"/>
                        <a:t>. damper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r>
                        <a:rPr lang="en-US" sz="1400" dirty="0" smtClean="0"/>
                        <a:t>- 800 MHz RF system</a:t>
                      </a:r>
                    </a:p>
                    <a:p>
                      <a:r>
                        <a:rPr lang="en-US" sz="1400" dirty="0" smtClean="0"/>
                        <a:t>- 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</a:rPr>
                        <a:t>emit.</a:t>
                      </a:r>
                      <a:r>
                        <a:rPr lang="en-US" sz="1400" baseline="0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</a:rPr>
                        <a:t>blow-up 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  <a:latin typeface="Times New Roman"/>
                          <a:cs typeface="Times New Roman"/>
                        </a:rPr>
                        <a:t>→ 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</a:rPr>
                        <a:t>RF</a:t>
                      </a:r>
                      <a:endParaRPr lang="en-US" sz="1400" dirty="0">
                        <a:solidFill>
                          <a:srgbClr val="CC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0.5x10</a:t>
                      </a:r>
                      <a:r>
                        <a:rPr lang="en-US" sz="1400" baseline="30000" dirty="0" smtClean="0"/>
                        <a:t>11</a:t>
                      </a:r>
                    </a:p>
                    <a:p>
                      <a:endParaRPr lang="en-US" sz="1400" baseline="30000" dirty="0" smtClean="0"/>
                    </a:p>
                    <a:p>
                      <a:endParaRPr lang="en-US" sz="1400" baseline="30000" dirty="0" smtClean="0"/>
                    </a:p>
                    <a:p>
                      <a:endParaRPr lang="en-US" sz="1400" baseline="30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2B7"/>
                          </a:solidFill>
                        </a:rPr>
                        <a:t>e-cloud</a:t>
                      </a:r>
                      <a:r>
                        <a:rPr lang="en-US" sz="1400" dirty="0" smtClean="0"/>
                        <a:t> due to the StSt vacuum chamber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</a:t>
                      </a:r>
                      <a:r>
                        <a:rPr lang="el-GR" sz="1400" dirty="0" smtClean="0">
                          <a:latin typeface="Times New Roman"/>
                          <a:cs typeface="Times New Roman"/>
                        </a:rPr>
                        <a:t>δ</a:t>
                      </a:r>
                      <a:r>
                        <a:rPr lang="en-US" sz="1400" baseline="-25000" dirty="0" smtClean="0"/>
                        <a:t>SEY</a:t>
                      </a:r>
                      <a:r>
                        <a:rPr lang="en-US" sz="1400" dirty="0" smtClean="0"/>
                        <a:t>=2.5, 1.3 is critical for SPS)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 dynamic pressure</a:t>
                      </a:r>
                      <a:r>
                        <a:rPr lang="en-US" sz="1400" baseline="0" dirty="0" smtClean="0"/>
                        <a:t> rise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400" baseline="0" dirty="0" smtClean="0"/>
                        <a:t> transv. (V) emit. blow-up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400" baseline="0" dirty="0" smtClean="0"/>
                        <a:t> instabilities</a:t>
                      </a:r>
                    </a:p>
                    <a:p>
                      <a:r>
                        <a:rPr lang="en-US" sz="1400" baseline="0" dirty="0" smtClean="0"/>
                        <a:t>- beam losses 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 scrubbing run (</a:t>
                      </a:r>
                      <a:r>
                        <a:rPr lang="el-GR" sz="1400" dirty="0" smtClean="0">
                          <a:latin typeface="Times New Roman"/>
                          <a:cs typeface="Times New Roman"/>
                        </a:rPr>
                        <a:t>δ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lang="en-US" sz="1400" dirty="0" smtClean="0"/>
                        <a:t>1.6)</a:t>
                      </a:r>
                    </a:p>
                    <a:p>
                      <a:r>
                        <a:rPr lang="en-US" sz="1400" dirty="0" smtClean="0"/>
                        <a:t>- high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err="1" smtClean="0"/>
                        <a:t>chrom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(0.2/0.4)</a:t>
                      </a:r>
                      <a:endParaRPr lang="en-US" sz="14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transv</a:t>
                      </a:r>
                      <a:r>
                        <a:rPr lang="en-US" sz="1400" dirty="0" smtClean="0"/>
                        <a:t>. damper (H)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400" dirty="0" smtClean="0"/>
                        <a:t> (50/75 ns spacing)</a:t>
                      </a:r>
                    </a:p>
                    <a:p>
                      <a:r>
                        <a:rPr lang="en-US" sz="1400" dirty="0" smtClean="0"/>
                        <a:t>- 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</a:rPr>
                        <a:t>a-C coating (</a:t>
                      </a:r>
                      <a:r>
                        <a:rPr lang="el-GR" sz="1400" dirty="0" smtClean="0">
                          <a:solidFill>
                            <a:srgbClr val="CC0099"/>
                          </a:solidFill>
                          <a:latin typeface="Times New Roman"/>
                          <a:cs typeface="Times New Roman"/>
                        </a:rPr>
                        <a:t>δ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  <a:latin typeface="Tahoma" pitchFamily="34" charset="0"/>
                          <a:cs typeface="Tahoma" pitchFamily="34" charset="0"/>
                        </a:rPr>
                        <a:t>1.0)</a:t>
                      </a:r>
                      <a:endParaRPr lang="en-US" sz="1400" dirty="0">
                        <a:solidFill>
                          <a:srgbClr val="CC0099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&gt;1.2x10</a:t>
                      </a:r>
                      <a:r>
                        <a:rPr lang="en-US" sz="1400" baseline="30000" dirty="0" smtClean="0"/>
                        <a:t>11</a:t>
                      </a:r>
                      <a:endParaRPr lang="en-US" sz="1400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beam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loading /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ecloud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/ impedance / space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charge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(?)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- flat bottom/capture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>
                          <a:solidFill>
                            <a:srgbClr val="C002B7"/>
                          </a:solidFill>
                        </a:rPr>
                        <a:t>beam loss (&gt;5%)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- (lower chromaticity)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400" baseline="0" dirty="0" smtClean="0"/>
                        <a:t> WP, RF gymnastics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>
                          <a:solidFill>
                            <a:srgbClr val="CC0099"/>
                          </a:solidFill>
                        </a:rPr>
                        <a:t>collimation</a:t>
                      </a:r>
                      <a:endParaRPr lang="en-US" sz="1400" dirty="0">
                        <a:solidFill>
                          <a:srgbClr val="CC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1.5x10</a:t>
                      </a:r>
                      <a:r>
                        <a:rPr lang="en-US" sz="1400" baseline="30000" dirty="0" smtClean="0"/>
                        <a:t>11</a:t>
                      </a:r>
                      <a:endParaRPr lang="en-US" sz="1400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2B7"/>
                          </a:solidFill>
                        </a:rPr>
                        <a:t>beam loading </a:t>
                      </a:r>
                      <a:r>
                        <a:rPr lang="en-US" sz="1400" dirty="0" smtClean="0"/>
                        <a:t>in 200 MHz RF system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1400" dirty="0" smtClean="0"/>
                        <a:t> voltage reduction on FT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400" baseline="0" dirty="0" smtClean="0"/>
                        <a:t> b-by-b </a:t>
                      </a:r>
                      <a:r>
                        <a:rPr lang="en-US" sz="1400" dirty="0" smtClean="0"/>
                        <a:t>phase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modulation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1400" dirty="0" smtClean="0"/>
                        <a:t> Feedback</a:t>
                      </a:r>
                      <a:r>
                        <a:rPr lang="en-US" sz="1400" baseline="0" dirty="0" smtClean="0"/>
                        <a:t> &amp; </a:t>
                      </a:r>
                      <a:r>
                        <a:rPr lang="en-US" sz="1400" dirty="0" smtClean="0"/>
                        <a:t>FF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400" dirty="0" smtClean="0"/>
                        <a:t> 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</a:rPr>
                        <a:t>RF cavities</a:t>
                      </a:r>
                      <a:r>
                        <a:rPr lang="en-US" sz="1400" baseline="0" dirty="0" smtClean="0">
                          <a:solidFill>
                            <a:srgbClr val="CC0099"/>
                          </a:solidFill>
                        </a:rPr>
                        <a:t> shortening</a:t>
                      </a:r>
                      <a:endParaRPr lang="en-US" sz="1400" dirty="0">
                        <a:solidFill>
                          <a:srgbClr val="CC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1.6x10</a:t>
                      </a:r>
                      <a:r>
                        <a:rPr lang="en-US" sz="1400" baseline="30000" dirty="0" smtClean="0"/>
                        <a:t>11 </a:t>
                      </a:r>
                      <a:endParaRPr lang="en-US" sz="16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TMCI (transverse mode coupling instability) due to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</a:rPr>
                        <a:t>transverse impedance</a:t>
                      </a:r>
                      <a:endParaRPr lang="en-US" sz="1400" dirty="0">
                        <a:solidFill>
                          <a:srgbClr val="CC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1400" dirty="0" smtClean="0"/>
                        <a:t> beam losses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emittance</a:t>
                      </a:r>
                      <a:r>
                        <a:rPr lang="en-US" sz="1400" dirty="0" smtClean="0"/>
                        <a:t> blow-up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 higher chromaticity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400" dirty="0" smtClean="0"/>
                        <a:t> high</a:t>
                      </a:r>
                      <a:r>
                        <a:rPr lang="en-US" sz="1400" baseline="0" dirty="0" smtClean="0"/>
                        <a:t> voltage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- 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</a:rPr>
                        <a:t>transverse high </a:t>
                      </a:r>
                      <a:r>
                        <a:rPr lang="en-US" sz="1400" dirty="0" err="1" smtClean="0">
                          <a:solidFill>
                            <a:srgbClr val="CC0099"/>
                          </a:solidFill>
                        </a:rPr>
                        <a:t>bw</a:t>
                      </a:r>
                      <a:r>
                        <a:rPr lang="en-US" sz="1400" dirty="0" smtClean="0">
                          <a:solidFill>
                            <a:srgbClr val="CC0099"/>
                          </a:solidFill>
                        </a:rPr>
                        <a:t> FB</a:t>
                      </a:r>
                      <a:endParaRPr lang="en-US" sz="1400" dirty="0">
                        <a:solidFill>
                          <a:srgbClr val="CC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Cures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C002B7"/>
                </a:solidFill>
              </a:rPr>
              <a:t>Understanding the limitations: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2B7"/>
                </a:solidFill>
              </a:rPr>
              <a:t>MD studies, simulations, calculations</a:t>
            </a:r>
          </a:p>
          <a:p>
            <a:r>
              <a:rPr lang="en-US" sz="2400" dirty="0" smtClean="0"/>
              <a:t>Impedance identification and reduction (MKE kickers, MKDV, 200 MHz RF)</a:t>
            </a:r>
          </a:p>
          <a:p>
            <a:r>
              <a:rPr lang="en-US" sz="2400" dirty="0" smtClean="0"/>
              <a:t>Low </a:t>
            </a:r>
            <a:r>
              <a:rPr lang="el-GR" sz="2400" dirty="0" smtClean="0">
                <a:latin typeface="Times New Roman"/>
                <a:cs typeface="Times New Roman"/>
              </a:rPr>
              <a:t>γ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 (Q20 optics) </a:t>
            </a:r>
            <a:r>
              <a:rPr lang="en-US" sz="2400" dirty="0" smtClean="0">
                <a:latin typeface="Times New Roman"/>
                <a:cs typeface="Times New Roman"/>
              </a:rPr>
              <a:t>→</a:t>
            </a:r>
            <a:r>
              <a:rPr lang="en-US" sz="2000" dirty="0" smtClean="0"/>
              <a:t> </a:t>
            </a:r>
            <a:r>
              <a:rPr lang="en-US" sz="2400" dirty="0" smtClean="0"/>
              <a:t>talk of </a:t>
            </a:r>
            <a:r>
              <a:rPr lang="en-US" sz="2400" dirty="0" smtClean="0">
                <a:cs typeface="Times New Roman"/>
              </a:rPr>
              <a:t>H. Bartosik </a:t>
            </a:r>
            <a:endParaRPr lang="en-US" sz="2400" dirty="0" smtClean="0"/>
          </a:p>
          <a:p>
            <a:r>
              <a:rPr lang="en-US" sz="2400" dirty="0" smtClean="0"/>
              <a:t>e-cloud mitigation</a:t>
            </a:r>
            <a:r>
              <a:rPr lang="en-US" sz="2400" dirty="0" smtClean="0">
                <a:latin typeface="Times New Roman"/>
                <a:cs typeface="Times New Roman"/>
              </a:rPr>
              <a:t> →</a:t>
            </a:r>
            <a:r>
              <a:rPr lang="en-US" sz="2400" dirty="0" smtClean="0"/>
              <a:t> talk of M. Taborelli </a:t>
            </a:r>
          </a:p>
          <a:p>
            <a:r>
              <a:rPr lang="en-US" sz="2400" dirty="0" smtClean="0"/>
              <a:t>Upgrade of the 200 MHz RF system </a:t>
            </a:r>
            <a:r>
              <a:rPr lang="en-US" sz="2400" dirty="0" smtClean="0">
                <a:latin typeface="Times New Roman"/>
                <a:cs typeface="Times New Roman"/>
              </a:rPr>
              <a:t>→</a:t>
            </a:r>
            <a:r>
              <a:rPr lang="en-US" sz="2400" dirty="0" smtClean="0"/>
              <a:t> talk of E. Montesinos</a:t>
            </a:r>
          </a:p>
          <a:p>
            <a:r>
              <a:rPr lang="en-US" sz="2400" dirty="0" smtClean="0"/>
              <a:t>Landau cavities (800 MHz RF system) </a:t>
            </a:r>
          </a:p>
          <a:p>
            <a:r>
              <a:rPr lang="en-US" sz="2400" dirty="0" smtClean="0"/>
              <a:t>Controlled longitudinal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 blow-up</a:t>
            </a:r>
          </a:p>
          <a:p>
            <a:r>
              <a:rPr lang="en-US" sz="2400" dirty="0" smtClean="0"/>
              <a:t>High bandwidth transverse feedback (e-cloud, TMCI)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Single bunch:</a:t>
            </a:r>
            <a:br>
              <a:rPr lang="en-US" sz="3200" b="1" dirty="0" smtClean="0">
                <a:solidFill>
                  <a:schemeClr val="accent1"/>
                </a:solidFill>
              </a:rPr>
            </a:br>
            <a:r>
              <a:rPr lang="en-US" sz="3200" b="1" dirty="0" smtClean="0">
                <a:solidFill>
                  <a:schemeClr val="accent1"/>
                </a:solidFill>
              </a:rPr>
              <a:t>transverse </a:t>
            </a:r>
            <a:r>
              <a:rPr lang="en-US" sz="3200" b="1" dirty="0" err="1" smtClean="0">
                <a:solidFill>
                  <a:schemeClr val="accent1"/>
                </a:solidFill>
              </a:rPr>
              <a:t>emittance</a:t>
            </a:r>
            <a:r>
              <a:rPr lang="en-US" sz="3200" b="1" dirty="0" smtClean="0">
                <a:solidFill>
                  <a:schemeClr val="accent1"/>
                </a:solidFill>
              </a:rPr>
              <a:t> versus intensity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graphicFrame>
        <p:nvGraphicFramePr>
          <p:cNvPr id="7" name="Graphiqu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mv="urn:schemas-microsoft-com:mac:vml" xmlns:mc="http://schemas.openxmlformats.org/markup-compatibility/2006" val="3861648334"/>
              </p:ext>
            </p:extLst>
          </p:nvPr>
        </p:nvGraphicFramePr>
        <p:xfrm>
          <a:off x="1259632" y="1484784"/>
          <a:ext cx="6995120" cy="3845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75656" y="530120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injected </a:t>
            </a:r>
            <a:r>
              <a:rPr lang="en-US" dirty="0" err="1" smtClean="0"/>
              <a:t>emittance</a:t>
            </a:r>
            <a:r>
              <a:rPr lang="en-US" dirty="0" smtClean="0"/>
              <a:t> is increasing with intensity (~ 30%) 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emittance</a:t>
            </a:r>
            <a:r>
              <a:rPr lang="en-US" dirty="0" smtClean="0"/>
              <a:t> blow-up in SPS above 2x10</a:t>
            </a:r>
            <a:r>
              <a:rPr lang="en-US" baseline="30000" dirty="0" smtClean="0"/>
              <a:t>11</a:t>
            </a:r>
            <a:r>
              <a:rPr lang="en-US" dirty="0" smtClean="0"/>
              <a:t>, more in H-plane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Transverse Mode Coupling Instability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  <a:cs typeface="Tahoma" pitchFamily="34" charset="0"/>
              </a:rPr>
              <a:t>Measurements</a:t>
            </a:r>
            <a:r>
              <a:rPr lang="en-US" sz="2000" dirty="0" smtClean="0">
                <a:solidFill>
                  <a:schemeClr val="accent1"/>
                </a:solidFill>
                <a:cs typeface="Tahoma" pitchFamily="34" charset="0"/>
              </a:rPr>
              <a:t>  (</a:t>
            </a:r>
            <a:r>
              <a:rPr lang="en-US" sz="2000" dirty="0" smtClean="0">
                <a:cs typeface="Tahoma" pitchFamily="34" charset="0"/>
              </a:rPr>
              <a:t>B. Salvant et al.): </a:t>
            </a:r>
            <a:r>
              <a:rPr lang="en-US" sz="2000" dirty="0" smtClean="0">
                <a:cs typeface="Tahoma" pitchFamily="34" charset="0"/>
              </a:rPr>
              <a:t>threshold @26 </a:t>
            </a:r>
            <a:r>
              <a:rPr lang="en-US" sz="2000" dirty="0" err="1" smtClean="0">
                <a:cs typeface="Tahoma" pitchFamily="34" charset="0"/>
              </a:rPr>
              <a:t>GeV</a:t>
            </a:r>
            <a:r>
              <a:rPr lang="en-US" sz="2000" dirty="0" smtClean="0">
                <a:cs typeface="Tahoma" pitchFamily="34" charset="0"/>
              </a:rPr>
              <a:t>/c - </a:t>
            </a:r>
            <a:r>
              <a:rPr lang="en-US" sz="2000" dirty="0" smtClean="0">
                <a:solidFill>
                  <a:srgbClr val="CC0099"/>
                </a:solidFill>
                <a:cs typeface="Tahoma" pitchFamily="34" charset="0"/>
              </a:rPr>
              <a:t>1.6x10</a:t>
            </a:r>
            <a:r>
              <a:rPr lang="en-US" sz="2000" baseline="30000" dirty="0" smtClean="0">
                <a:solidFill>
                  <a:srgbClr val="CC0099"/>
                </a:solidFill>
                <a:cs typeface="Tahoma" pitchFamily="34" charset="0"/>
              </a:rPr>
              <a:t>11</a:t>
            </a:r>
            <a:r>
              <a:rPr lang="en-US" sz="2000" dirty="0" smtClean="0">
                <a:solidFill>
                  <a:srgbClr val="CC0099"/>
                </a:solidFill>
                <a:cs typeface="Tahoma" pitchFamily="34" charset="0"/>
              </a:rPr>
              <a:t>  </a:t>
            </a:r>
            <a:r>
              <a:rPr lang="en-US" sz="2000" dirty="0" smtClean="0">
                <a:cs typeface="Tahoma" pitchFamily="34" charset="0"/>
              </a:rPr>
              <a:t>for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ξ</a:t>
            </a:r>
            <a:r>
              <a:rPr lang="en-US" sz="2000" baseline="-25000" dirty="0" err="1" smtClean="0">
                <a:cs typeface="Tahoma" pitchFamily="34" charset="0"/>
              </a:rPr>
              <a:t>V</a:t>
            </a:r>
            <a:r>
              <a:rPr lang="en-US" sz="2000" baseline="-25000" dirty="0" smtClean="0">
                <a:cs typeface="Tahoma" pitchFamily="34" charset="0"/>
              </a:rPr>
              <a:t> </a:t>
            </a:r>
            <a:r>
              <a:rPr lang="en-US" sz="2000" dirty="0" smtClean="0">
                <a:cs typeface="Tahoma" pitchFamily="34" charset="0"/>
              </a:rPr>
              <a:t>=0 </a:t>
            </a:r>
            <a:r>
              <a:rPr lang="en-US" sz="2000" dirty="0" smtClean="0">
                <a:cs typeface="Tahoma" pitchFamily="34" charset="0"/>
              </a:rPr>
              <a:t>(</a:t>
            </a:r>
            <a:r>
              <a:rPr lang="el-GR" sz="2000" dirty="0" smtClean="0">
                <a:latin typeface="Tahoma" pitchFamily="34" charset="0"/>
                <a:cs typeface="Tahoma" pitchFamily="34" charset="0"/>
              </a:rPr>
              <a:t>ε</a:t>
            </a:r>
            <a:r>
              <a:rPr lang="en-US" sz="2000" baseline="-25000" dirty="0" smtClean="0">
                <a:latin typeface="Tahoma" pitchFamily="34" charset="0"/>
                <a:cs typeface="Tahoma" pitchFamily="34" charset="0"/>
              </a:rPr>
              <a:t>L </a:t>
            </a:r>
            <a:r>
              <a:rPr lang="en-US" sz="2000" dirty="0" smtClean="0">
                <a:cs typeface="Tahoma" pitchFamily="34" charset="0"/>
              </a:rPr>
              <a:t>= 0.35 </a:t>
            </a:r>
            <a:r>
              <a:rPr lang="en-US" sz="2000" dirty="0" err="1" smtClean="0">
                <a:cs typeface="Tahoma" pitchFamily="34" charset="0"/>
              </a:rPr>
              <a:t>eVs</a:t>
            </a:r>
            <a:r>
              <a:rPr lang="en-US" sz="2000" dirty="0" smtClean="0">
                <a:cs typeface="Tahoma" pitchFamily="34" charset="0"/>
              </a:rPr>
              <a:t>, </a:t>
            </a:r>
            <a:r>
              <a:rPr lang="el-GR" sz="2000" dirty="0" smtClean="0">
                <a:cs typeface="Tahoma" pitchFamily="34" charset="0"/>
              </a:rPr>
              <a:t>τ</a:t>
            </a:r>
            <a:r>
              <a:rPr lang="en-US" sz="2000" dirty="0" smtClean="0">
                <a:cs typeface="Tahoma" pitchFamily="34" charset="0"/>
              </a:rPr>
              <a:t>=3.8 ns</a:t>
            </a:r>
            <a:r>
              <a:rPr lang="en-US" sz="2000" dirty="0" smtClean="0">
                <a:cs typeface="Tahoma" pitchFamily="34" charset="0"/>
              </a:rPr>
              <a:t>); </a:t>
            </a:r>
            <a:r>
              <a:rPr lang="en-US" sz="2000" dirty="0" smtClean="0">
                <a:cs typeface="Tahoma" pitchFamily="34" charset="0"/>
              </a:rPr>
              <a:t>(2.25-3.3)x10</a:t>
            </a:r>
            <a:r>
              <a:rPr lang="en-US" sz="2000" baseline="30000" dirty="0" smtClean="0">
                <a:cs typeface="Tahoma" pitchFamily="34" charset="0"/>
              </a:rPr>
              <a:t>11  </a:t>
            </a:r>
            <a:r>
              <a:rPr lang="en-US" sz="2000" dirty="0" smtClean="0">
                <a:cs typeface="Tahoma" pitchFamily="34" charset="0"/>
              </a:rPr>
              <a:t>for ξ</a:t>
            </a:r>
            <a:r>
              <a:rPr lang="en-US" sz="2000" baseline="-25000" dirty="0" smtClean="0">
                <a:cs typeface="Tahoma" pitchFamily="34" charset="0"/>
              </a:rPr>
              <a:t>V  </a:t>
            </a:r>
            <a:r>
              <a:rPr lang="en-US" sz="2000" dirty="0" smtClean="0">
                <a:cs typeface="Tahoma" pitchFamily="34" charset="0"/>
              </a:rPr>
              <a:t>in</a:t>
            </a:r>
            <a:r>
              <a:rPr lang="en-US" sz="2000" baseline="-25000" dirty="0" smtClean="0">
                <a:cs typeface="Tahoma" pitchFamily="34" charset="0"/>
              </a:rPr>
              <a:t> </a:t>
            </a:r>
            <a:r>
              <a:rPr lang="en-US" sz="2000" dirty="0" smtClean="0">
                <a:cs typeface="Tahoma" pitchFamily="34" charset="0"/>
              </a:rPr>
              <a:t>range </a:t>
            </a:r>
            <a:r>
              <a:rPr lang="en-US" sz="2000" dirty="0" smtClean="0">
                <a:cs typeface="Tahoma" pitchFamily="34" charset="0"/>
              </a:rPr>
              <a:t>0-0.3</a:t>
            </a:r>
            <a:r>
              <a:rPr lang="en-US" sz="2000" dirty="0" smtClean="0">
                <a:cs typeface="Tahoma" pitchFamily="34" charset="0"/>
              </a:rPr>
              <a:t>, ξ</a:t>
            </a:r>
            <a:r>
              <a:rPr lang="en-US" sz="2000" baseline="-25000" dirty="0" smtClean="0">
                <a:cs typeface="Tahoma" pitchFamily="34" charset="0"/>
              </a:rPr>
              <a:t>H</a:t>
            </a:r>
            <a:r>
              <a:rPr lang="en-US" sz="2000" dirty="0" smtClean="0">
                <a:cs typeface="Tahoma" pitchFamily="34" charset="0"/>
              </a:rPr>
              <a:t>=0.25  </a:t>
            </a:r>
          </a:p>
          <a:p>
            <a:r>
              <a:rPr lang="en-US" sz="2000" dirty="0" smtClean="0">
                <a:cs typeface="Tahoma" pitchFamily="34" charset="0"/>
              </a:rPr>
              <a:t>Threshold scales (matched V)  </a:t>
            </a:r>
            <a:r>
              <a:rPr lang="en-US" sz="2000" dirty="0" smtClean="0">
                <a:solidFill>
                  <a:srgbClr val="C002B7"/>
                </a:solidFill>
                <a:cs typeface="Tahoma" pitchFamily="34" charset="0"/>
              </a:rPr>
              <a:t>~ </a:t>
            </a:r>
            <a:r>
              <a:rPr lang="el-GR" sz="2000" dirty="0" smtClean="0">
                <a:solidFill>
                  <a:srgbClr val="C002B7"/>
                </a:solidFill>
                <a:cs typeface="Tahoma" pitchFamily="34" charset="0"/>
              </a:rPr>
              <a:t>ε</a:t>
            </a:r>
            <a:r>
              <a:rPr lang="en-US" sz="2000" baseline="-25000" dirty="0" smtClean="0">
                <a:solidFill>
                  <a:srgbClr val="C002B7"/>
                </a:solidFill>
                <a:cs typeface="Tahoma" pitchFamily="34" charset="0"/>
              </a:rPr>
              <a:t>L</a:t>
            </a:r>
            <a:r>
              <a:rPr lang="el-GR" sz="2000" dirty="0" smtClean="0">
                <a:solidFill>
                  <a:srgbClr val="C002B7"/>
                </a:solidFill>
                <a:cs typeface="Tahoma" pitchFamily="34" charset="0"/>
              </a:rPr>
              <a:t>η</a:t>
            </a:r>
            <a:r>
              <a:rPr lang="en-US" sz="2000" dirty="0" smtClean="0">
                <a:solidFill>
                  <a:srgbClr val="C002B7"/>
                </a:solidFill>
                <a:cs typeface="Tahoma" pitchFamily="34" charset="0"/>
              </a:rPr>
              <a:t>,    </a:t>
            </a:r>
            <a:r>
              <a:rPr lang="en-US" sz="2000" dirty="0" smtClean="0">
                <a:cs typeface="Tahoma" pitchFamily="34" charset="0"/>
              </a:rPr>
              <a:t>where</a:t>
            </a:r>
            <a:r>
              <a:rPr lang="en-US" sz="2000" dirty="0" smtClean="0">
                <a:solidFill>
                  <a:srgbClr val="C002B7"/>
                </a:solidFill>
                <a:cs typeface="Tahoma" pitchFamily="34" charset="0"/>
              </a:rPr>
              <a:t> </a:t>
            </a:r>
            <a:r>
              <a:rPr lang="el-GR" sz="2000" dirty="0" smtClean="0">
                <a:solidFill>
                  <a:srgbClr val="C002B7"/>
                </a:solidFill>
                <a:latin typeface="Tahoma" pitchFamily="34" charset="0"/>
                <a:cs typeface="Tahoma" pitchFamily="34" charset="0"/>
              </a:rPr>
              <a:t>η</a:t>
            </a:r>
            <a:r>
              <a:rPr lang="el-GR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= 1/</a:t>
            </a:r>
            <a:r>
              <a:rPr lang="el-GR" sz="2000" dirty="0" smtClean="0">
                <a:latin typeface="Times New Roman"/>
                <a:cs typeface="Times New Roman"/>
              </a:rPr>
              <a:t>γ</a:t>
            </a:r>
            <a:r>
              <a:rPr lang="en-US" sz="2000" baseline="30000" dirty="0" smtClean="0">
                <a:latin typeface="Tahoma" pitchFamily="34" charset="0"/>
                <a:cs typeface="Tahoma" pitchFamily="34" charset="0"/>
              </a:rPr>
              <a:t>2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-1/</a:t>
            </a:r>
            <a:r>
              <a:rPr lang="el-GR" sz="2000" dirty="0" smtClean="0">
                <a:latin typeface="Times New Roman"/>
                <a:cs typeface="Times New Roman"/>
              </a:rPr>
              <a:t>γ</a:t>
            </a:r>
            <a:r>
              <a:rPr lang="en-US" sz="2000" baseline="-25000" dirty="0" smtClean="0">
                <a:latin typeface="Tahoma" pitchFamily="34" charset="0"/>
                <a:cs typeface="Tahoma" pitchFamily="34" charset="0"/>
              </a:rPr>
              <a:t>t</a:t>
            </a:r>
            <a:r>
              <a:rPr lang="en-US" sz="2000" baseline="30000" dirty="0" smtClean="0">
                <a:latin typeface="Tahoma" pitchFamily="34" charset="0"/>
                <a:cs typeface="Tahoma" pitchFamily="34" charset="0"/>
              </a:rPr>
              <a:t>2</a:t>
            </a:r>
            <a:endParaRPr lang="en-US" sz="2000" dirty="0" smtClean="0">
              <a:cs typeface="Tahoma" pitchFamily="34" charset="0"/>
            </a:endParaRPr>
          </a:p>
          <a:p>
            <a:r>
              <a:rPr lang="en-US" sz="2400" b="1" dirty="0" smtClean="0">
                <a:solidFill>
                  <a:schemeClr val="accent1"/>
                </a:solidFill>
                <a:cs typeface="Tahoma" pitchFamily="34" charset="0"/>
              </a:rPr>
              <a:t>Cures: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cs typeface="Tahoma" pitchFamily="34" charset="0"/>
              </a:rPr>
              <a:t>high  </a:t>
            </a:r>
            <a:r>
              <a:rPr lang="en-US" sz="2000" dirty="0" err="1" smtClean="0">
                <a:cs typeface="Tahoma" pitchFamily="34" charset="0"/>
              </a:rPr>
              <a:t>ξ</a:t>
            </a:r>
            <a:r>
              <a:rPr lang="en-US" sz="2000" baseline="-25000" dirty="0" err="1" smtClean="0">
                <a:cs typeface="Tahoma" pitchFamily="34" charset="0"/>
              </a:rPr>
              <a:t>V</a:t>
            </a:r>
            <a:r>
              <a:rPr lang="en-US" sz="2000" dirty="0" smtClean="0">
                <a:cs typeface="Tahoma" pitchFamily="34" charset="0"/>
              </a:rPr>
              <a:t> , </a:t>
            </a:r>
            <a:r>
              <a:rPr lang="el-GR" sz="2000" dirty="0" smtClean="0">
                <a:solidFill>
                  <a:srgbClr val="C002B7"/>
                </a:solidFill>
                <a:cs typeface="Tahoma" pitchFamily="34" charset="0"/>
              </a:rPr>
              <a:t>ε</a:t>
            </a:r>
            <a:r>
              <a:rPr lang="en-US" sz="2000" baseline="-25000" dirty="0" smtClean="0">
                <a:solidFill>
                  <a:srgbClr val="C002B7"/>
                </a:solidFill>
                <a:cs typeface="Tahoma" pitchFamily="34" charset="0"/>
              </a:rPr>
              <a:t>L  </a:t>
            </a:r>
            <a:r>
              <a:rPr lang="en-US" sz="2000" dirty="0" smtClean="0">
                <a:cs typeface="Tahoma" pitchFamily="34" charset="0"/>
              </a:rPr>
              <a:t>and </a:t>
            </a:r>
            <a:r>
              <a:rPr lang="el-GR" sz="2000" dirty="0" smtClean="0">
                <a:solidFill>
                  <a:srgbClr val="C002B7"/>
                </a:solidFill>
                <a:cs typeface="Tahoma" pitchFamily="34" charset="0"/>
              </a:rPr>
              <a:t>η</a:t>
            </a:r>
            <a:r>
              <a:rPr lang="en-US" sz="2000" dirty="0" smtClean="0">
                <a:solidFill>
                  <a:srgbClr val="C002B7"/>
                </a:solidFill>
                <a:cs typeface="Tahoma" pitchFamily="34" charset="0"/>
              </a:rPr>
              <a:t>  </a:t>
            </a:r>
            <a:r>
              <a:rPr lang="en-US" sz="2000" dirty="0" smtClean="0">
                <a:solidFill>
                  <a:srgbClr val="C002B7"/>
                </a:solidFill>
                <a:cs typeface="Times New Roman"/>
              </a:rPr>
              <a:t>→</a:t>
            </a:r>
            <a:r>
              <a:rPr lang="en-US" sz="2000" dirty="0" smtClean="0">
                <a:solidFill>
                  <a:srgbClr val="C002B7"/>
                </a:solidFill>
                <a:cs typeface="Tahoma" pitchFamily="34" charset="0"/>
              </a:rPr>
              <a:t>  </a:t>
            </a:r>
            <a:r>
              <a:rPr lang="en-US" sz="2000" dirty="0" smtClean="0">
                <a:cs typeface="Tahoma" pitchFamily="34" charset="0"/>
              </a:rPr>
              <a:t>lower</a:t>
            </a:r>
            <a:r>
              <a:rPr lang="en-US" sz="2000" dirty="0" smtClean="0">
                <a:solidFill>
                  <a:srgbClr val="C002B7"/>
                </a:solidFill>
                <a:cs typeface="Tahoma" pitchFamily="34" charset="0"/>
              </a:rPr>
              <a:t> </a:t>
            </a:r>
            <a:r>
              <a:rPr lang="el-GR" sz="2000" dirty="0" smtClean="0">
                <a:solidFill>
                  <a:srgbClr val="C002B7"/>
                </a:solidFill>
                <a:cs typeface="Times New Roman"/>
              </a:rPr>
              <a:t>γ</a:t>
            </a:r>
            <a:r>
              <a:rPr lang="en-US" sz="2000" baseline="-25000" dirty="0" smtClean="0">
                <a:solidFill>
                  <a:srgbClr val="C002B7"/>
                </a:solidFill>
                <a:cs typeface="Times New Roman"/>
              </a:rPr>
              <a:t>t  </a:t>
            </a:r>
          </a:p>
          <a:p>
            <a:pPr lvl="1">
              <a:buNone/>
            </a:pPr>
            <a:r>
              <a:rPr lang="en-US" sz="2000" baseline="-25000" dirty="0" smtClean="0">
                <a:solidFill>
                  <a:srgbClr val="C002B7"/>
                </a:solidFill>
                <a:cs typeface="Times New Roman"/>
              </a:rPr>
              <a:t>        </a:t>
            </a:r>
            <a:r>
              <a:rPr lang="en-US" sz="2000" dirty="0" smtClean="0">
                <a:cs typeface="Times New Roman"/>
              </a:rPr>
              <a:t>(Q20 optics!)</a:t>
            </a:r>
            <a:endParaRPr lang="en-US" sz="2000" dirty="0" smtClean="0">
              <a:cs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cs typeface="Tahoma" pitchFamily="34" charset="0"/>
              </a:rPr>
              <a:t>impedance reduction…  but</a:t>
            </a:r>
          </a:p>
          <a:p>
            <a:pPr lvl="1">
              <a:buNone/>
            </a:pP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smtClean="0">
                <a:cs typeface="Tahoma" pitchFamily="34" charset="0"/>
              </a:rPr>
              <a:t>~30% </a:t>
            </a:r>
            <a:r>
              <a:rPr lang="en-US" sz="2000" dirty="0" smtClean="0">
                <a:cs typeface="Tahoma" pitchFamily="34" charset="0"/>
              </a:rPr>
              <a:t>of transverse SPS impedance </a:t>
            </a:r>
          </a:p>
          <a:p>
            <a:pPr lvl="1">
              <a:buNone/>
            </a:pPr>
            <a:r>
              <a:rPr lang="en-US" sz="2000" dirty="0" smtClean="0">
                <a:cs typeface="Tahoma" pitchFamily="34" charset="0"/>
              </a:rPr>
              <a:t>is still </a:t>
            </a:r>
            <a:r>
              <a:rPr lang="en-US" sz="2000" dirty="0" smtClean="0">
                <a:solidFill>
                  <a:srgbClr val="CC0099"/>
                </a:solidFill>
                <a:cs typeface="Tahoma" pitchFamily="34" charset="0"/>
              </a:rPr>
              <a:t>unknown</a:t>
            </a:r>
            <a:r>
              <a:rPr lang="en-US" sz="2000" dirty="0" smtClean="0">
                <a:cs typeface="Tahoma" pitchFamily="34" charset="0"/>
              </a:rPr>
              <a:t> → ongoing work </a:t>
            </a:r>
          </a:p>
          <a:p>
            <a:pPr lvl="1">
              <a:buNone/>
            </a:pPr>
            <a:r>
              <a:rPr lang="en-US" sz="2000" dirty="0" smtClean="0">
                <a:cs typeface="Tahoma" pitchFamily="34" charset="0"/>
              </a:rPr>
              <a:t>(B. Salvant et al.)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cs typeface="Tahoma" pitchFamily="34" charset="0"/>
              </a:rPr>
              <a:t>transverse wide-band FB </a:t>
            </a:r>
          </a:p>
          <a:p>
            <a:pPr lvl="1">
              <a:buNone/>
            </a:pPr>
            <a:r>
              <a:rPr lang="en-US" sz="2000" dirty="0" smtClean="0">
                <a:cs typeface="Tahoma" pitchFamily="34" charset="0"/>
              </a:rPr>
              <a:t>(W. Hofle et al. with LARP)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35980-2CE7-41D8-8BA0-1BA1FFDDDA8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  <p:pic>
        <p:nvPicPr>
          <p:cNvPr id="9" name="Picture 30" descr="SPSbct592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140968"/>
            <a:ext cx="364840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/>
                </a:solidFill>
                <a:latin typeface="+mn-lt"/>
              </a:rPr>
              <a:t>SPS impedance </a:t>
            </a:r>
            <a:endParaRPr lang="en-US" sz="36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Reduce known high impedance </a:t>
            </a:r>
            <a:r>
              <a:rPr lang="en-US" sz="2400" dirty="0" smtClean="0">
                <a:latin typeface="Times New Roman"/>
                <a:cs typeface="Times New Roman"/>
              </a:rPr>
              <a:t>→ </a:t>
            </a:r>
            <a:r>
              <a:rPr lang="en-US" sz="2400" dirty="0" smtClean="0">
                <a:solidFill>
                  <a:srgbClr val="CC0099"/>
                </a:solidFill>
              </a:rPr>
              <a:t>loss of Landau damping, heating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rgbClr val="CC0099"/>
                </a:solidFill>
              </a:rPr>
              <a:t>MKE:</a:t>
            </a:r>
            <a:r>
              <a:rPr lang="en-US" sz="2000" dirty="0" smtClean="0"/>
              <a:t> serigraphy – the last after LS1 (M. Barnes et al.) </a:t>
            </a:r>
          </a:p>
          <a:p>
            <a:pPr lvl="1" eaLnBrk="1" hangingPunct="1">
              <a:buNone/>
              <a:defRPr/>
            </a:pPr>
            <a:r>
              <a:rPr lang="en-US" sz="2000" dirty="0" smtClean="0"/>
              <a:t>    Transverse impedance issue</a:t>
            </a:r>
            <a:r>
              <a:rPr lang="en-US" sz="1600" dirty="0" smtClean="0"/>
              <a:t>. </a:t>
            </a:r>
            <a:r>
              <a:rPr lang="en-US" sz="2000" dirty="0" smtClean="0"/>
              <a:t>New design (B. Goddard)?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rgbClr val="CC0099"/>
                </a:solidFill>
              </a:rPr>
              <a:t>MKDV, MKDH:</a:t>
            </a:r>
            <a:r>
              <a:rPr lang="en-US" sz="2000" dirty="0" smtClean="0"/>
              <a:t> complete transition pieces between magnet and tank</a:t>
            </a:r>
            <a:r>
              <a:rPr lang="en-US" sz="2000" dirty="0" smtClean="0">
                <a:solidFill>
                  <a:srgbClr val="CC0099"/>
                </a:solidFill>
              </a:rPr>
              <a:t> </a:t>
            </a:r>
            <a:endParaRPr lang="en-US" sz="2000" dirty="0" smtClean="0">
              <a:latin typeface="Times New Roman"/>
              <a:cs typeface="Times New Roman"/>
            </a:endParaRPr>
          </a:p>
          <a:p>
            <a:pPr lvl="1" eaLnBrk="1" hangingPunct="1">
              <a:buNone/>
              <a:defRPr/>
            </a:pPr>
            <a:r>
              <a:rPr lang="en-US" sz="2000" dirty="0" smtClean="0">
                <a:latin typeface="Times New Roman"/>
                <a:cs typeface="Times New Roman"/>
              </a:rPr>
              <a:t>     (</a:t>
            </a:r>
            <a:r>
              <a:rPr lang="en-US" sz="2000" dirty="0" smtClean="0"/>
              <a:t>heating, </a:t>
            </a:r>
            <a:r>
              <a:rPr lang="en-US" sz="2000" dirty="0" err="1" smtClean="0"/>
              <a:t>outgassing</a:t>
            </a:r>
            <a:r>
              <a:rPr lang="en-US" sz="2000" dirty="0" smtClean="0"/>
              <a:t>)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rgbClr val="CC0099"/>
                </a:solidFill>
              </a:rPr>
              <a:t>800 MHz TW cavities:</a:t>
            </a:r>
            <a:r>
              <a:rPr lang="en-US" sz="2000" dirty="0" smtClean="0"/>
              <a:t> active damping </a:t>
            </a:r>
            <a:r>
              <a:rPr lang="en-US" sz="2000" dirty="0" smtClean="0">
                <a:latin typeface="Times New Roman"/>
                <a:cs typeface="Times New Roman"/>
              </a:rPr>
              <a:t>→ </a:t>
            </a:r>
            <a:r>
              <a:rPr lang="en-US" sz="2000" dirty="0" smtClean="0"/>
              <a:t>new FB and FF (</a:t>
            </a:r>
            <a:r>
              <a:rPr lang="en-US" sz="2000" dirty="0" smtClean="0"/>
              <a:t>2014?)</a:t>
            </a:r>
            <a:endParaRPr lang="en-US" sz="2000" dirty="0" smtClean="0"/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rgbClr val="CC0099"/>
                </a:solidFill>
              </a:rPr>
              <a:t>200 MHz TW cavities: </a:t>
            </a:r>
            <a:r>
              <a:rPr lang="en-US" sz="2000" dirty="0" smtClean="0"/>
              <a:t>reduction by 20% due to modifications </a:t>
            </a: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CC0099"/>
                </a:solidFill>
              </a:rPr>
              <a:t>Search for unknown </a:t>
            </a:r>
            <a:r>
              <a:rPr lang="en-US" sz="2400" dirty="0" smtClean="0"/>
              <a:t>impedances: </a:t>
            </a:r>
            <a:r>
              <a:rPr lang="en-US" sz="2800" dirty="0" smtClean="0"/>
              <a:t> 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sz="2000" dirty="0" smtClean="0"/>
              <a:t>transverse (broad-band and narrow-band)</a:t>
            </a:r>
            <a:endParaRPr lang="en-US" sz="2000" dirty="0" smtClean="0">
              <a:solidFill>
                <a:srgbClr val="CC0099"/>
              </a:solidFill>
            </a:endParaRP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sz="2000" dirty="0" smtClean="0"/>
              <a:t>longitudinal (narrow-band?)</a:t>
            </a: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pPr lvl="1" eaLnBrk="1" hangingPunct="1">
              <a:buNone/>
              <a:defRPr/>
            </a:pPr>
            <a:endParaRPr lang="en-US" sz="16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LIU Day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2073</TotalTime>
  <Words>1617</Words>
  <Application>Microsoft Office PowerPoint</Application>
  <PresentationFormat>On-screen Show (4:3)</PresentationFormat>
  <Paragraphs>344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SPS collective effects and limitations</vt:lpstr>
      <vt:lpstr>LHC beams in the SPS: acceleration from 26 to 450 GeV/c</vt:lpstr>
      <vt:lpstr>SPS beams in 2011</vt:lpstr>
      <vt:lpstr>Intensity and beam quality (BQM!) limitations </vt:lpstr>
      <vt:lpstr> Intensity limitations  for 25 ns beam - 2011         </vt:lpstr>
      <vt:lpstr>Cures</vt:lpstr>
      <vt:lpstr>Single bunch: transverse emittance versus intensity</vt:lpstr>
      <vt:lpstr>Transverse Mode Coupling Instability</vt:lpstr>
      <vt:lpstr>SPS impedance </vt:lpstr>
      <vt:lpstr>Longitudinal impedance: reactive part</vt:lpstr>
      <vt:lpstr>Longitudinal multi-bunch instability  and its cures</vt:lpstr>
      <vt:lpstr>Emittance blow-up by band-limited noise:  intensity effects</vt:lpstr>
      <vt:lpstr>Longitudinal multi-bunch instability  due to loss of Landau damping </vt:lpstr>
      <vt:lpstr>PS-SPS transfer: capture loss - measurements</vt:lpstr>
      <vt:lpstr>PS-SPS transfer: capture loss - simulations</vt:lpstr>
      <vt:lpstr>Low γt (Q20) optics</vt:lpstr>
      <vt:lpstr> Q26/Q20 comparison  50 ns beam (1.9x1011 p/b)  </vt:lpstr>
      <vt:lpstr>200 MHz TW RF system upgrade </vt:lpstr>
      <vt:lpstr>Summary</vt:lpstr>
      <vt:lpstr>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wetering</dc:creator>
  <cp:lastModifiedBy>elenas</cp:lastModifiedBy>
  <cp:revision>167</cp:revision>
  <dcterms:created xsi:type="dcterms:W3CDTF">2011-11-25T08:46:49Z</dcterms:created>
  <dcterms:modified xsi:type="dcterms:W3CDTF">2011-11-25T11:36:52Z</dcterms:modified>
</cp:coreProperties>
</file>