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1"/>
  </p:sldMasterIdLst>
  <p:notesMasterIdLst>
    <p:notesMasterId r:id="rId25"/>
  </p:notesMasterIdLst>
  <p:handoutMasterIdLst>
    <p:handoutMasterId r:id="rId26"/>
  </p:handoutMasterIdLst>
  <p:sldIdLst>
    <p:sldId id="260" r:id="rId2"/>
    <p:sldId id="262" r:id="rId3"/>
    <p:sldId id="263" r:id="rId4"/>
    <p:sldId id="283" r:id="rId5"/>
    <p:sldId id="284" r:id="rId6"/>
    <p:sldId id="282" r:id="rId7"/>
    <p:sldId id="295" r:id="rId8"/>
    <p:sldId id="294" r:id="rId9"/>
    <p:sldId id="296" r:id="rId10"/>
    <p:sldId id="297" r:id="rId11"/>
    <p:sldId id="298" r:id="rId12"/>
    <p:sldId id="285" r:id="rId13"/>
    <p:sldId id="301" r:id="rId14"/>
    <p:sldId id="299" r:id="rId15"/>
    <p:sldId id="300" r:id="rId16"/>
    <p:sldId id="286" r:id="rId17"/>
    <p:sldId id="275" r:id="rId18"/>
    <p:sldId id="276" r:id="rId19"/>
    <p:sldId id="287" r:id="rId20"/>
    <p:sldId id="278" r:id="rId21"/>
    <p:sldId id="279" r:id="rId22"/>
    <p:sldId id="280" r:id="rId23"/>
    <p:sldId id="281" r:id="rId2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8"/>
    <a:srgbClr val="0055A0"/>
    <a:srgbClr val="6E0A49"/>
    <a:srgbClr val="3F062A"/>
    <a:srgbClr val="FFB2EB"/>
    <a:srgbClr val="1630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49" autoAdjust="0"/>
    <p:restoredTop sz="94660"/>
  </p:normalViewPr>
  <p:slideViewPr>
    <p:cSldViewPr snapToGrid="0" snapToObjects="1">
      <p:cViewPr varScale="1">
        <p:scale>
          <a:sx n="135" d="100"/>
          <a:sy n="135" d="100"/>
        </p:scale>
        <p:origin x="-612" y="-96"/>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113" d="100"/>
          <a:sy n="113" d="100"/>
        </p:scale>
        <p:origin x="-4216"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9521B26-9659-8D44-A5C9-F7CE912C5589}" type="datetimeFigureOut">
              <a:rPr lang="en-US" smtClean="0"/>
              <a:pPr/>
              <a:t>11/24/2011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3BF3C35-583F-AA47-BA24-3A804663135B}" type="slidenum">
              <a:rPr lang="en-US" smtClean="0"/>
              <a:pPr/>
              <a:t>‹#›</a:t>
            </a:fld>
            <a:endParaRPr lang="en-US"/>
          </a:p>
        </p:txBody>
      </p:sp>
    </p:spTree>
    <p:extLst>
      <p:ext uri="{BB962C8B-B14F-4D97-AF65-F5344CB8AC3E}">
        <p14:creationId xmlns:p14="http://schemas.microsoft.com/office/powerpoint/2010/main" val="829493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26EDFFC-A7F5-9646-BF44-6505053A4CCB}" type="datetimeFigureOut">
              <a:rPr lang="en-US" smtClean="0"/>
              <a:pPr/>
              <a:t>11/24/2011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CH" smtClean="0"/>
              <a:t>Click to edit Master text styles</a:t>
            </a:r>
          </a:p>
          <a:p>
            <a:pPr lvl="1"/>
            <a:r>
              <a:rPr lang="fr-CH" smtClean="0"/>
              <a:t>Second level</a:t>
            </a:r>
          </a:p>
          <a:p>
            <a:pPr lvl="2"/>
            <a:r>
              <a:rPr lang="fr-CH" smtClean="0"/>
              <a:t>Third level</a:t>
            </a:r>
          </a:p>
          <a:p>
            <a:pPr lvl="3"/>
            <a:r>
              <a:rPr lang="fr-CH" smtClean="0"/>
              <a:t>Fourth level</a:t>
            </a:r>
          </a:p>
          <a:p>
            <a:pPr lvl="4"/>
            <a:r>
              <a:rPr lang="fr-CH"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DAE11AB-0296-3E4F-BC81-E4B843AB54FF}" type="slidenum">
              <a:rPr lang="en-US" smtClean="0"/>
              <a:pPr/>
              <a:t>‹#›</a:t>
            </a:fld>
            <a:endParaRPr lang="en-US"/>
          </a:p>
        </p:txBody>
      </p:sp>
    </p:spTree>
    <p:extLst>
      <p:ext uri="{BB962C8B-B14F-4D97-AF65-F5344CB8AC3E}">
        <p14:creationId xmlns:p14="http://schemas.microsoft.com/office/powerpoint/2010/main" val="49933097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US" smtClean="0">
              <a:latin typeface="Arial" pitchFamily="34" charset="0"/>
              <a:ea typeface="MS PGothic" pitchFamily="34" charset="-128"/>
            </a:endParaRPr>
          </a:p>
        </p:txBody>
      </p:sp>
      <p:sp>
        <p:nvSpPr>
          <p:cNvPr id="40964" name="Slide Number Placeholder 3"/>
          <p:cNvSpPr>
            <a:spLocks noGrp="1"/>
          </p:cNvSpPr>
          <p:nvPr>
            <p:ph type="sldNum" sz="quarter" idx="5"/>
          </p:nvPr>
        </p:nvSpPr>
        <p:spPr>
          <a:noFill/>
        </p:spPr>
        <p:txBody>
          <a:bodyPr/>
          <a:lstStyle/>
          <a:p>
            <a:fld id="{C278B77B-2C63-47CC-84B1-9F93F6297501}" type="slidenum">
              <a:rPr lang="en-US" smtClean="0">
                <a:latin typeface="Arial" pitchFamily="34" charset="0"/>
                <a:ea typeface="MS PGothic" pitchFamily="34" charset="-128"/>
              </a:rPr>
              <a:pPr/>
              <a:t>4</a:t>
            </a:fld>
            <a:endParaRPr lang="en-US" smtClean="0">
              <a:latin typeface="Arial" pitchFamily="34" charset="0"/>
              <a:ea typeface="MS PGothic"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B58B96-ECC5-4E38-B8C8-CD1DB753D526}" type="slidenum">
              <a:rPr lang="en-US"/>
              <a:pPr/>
              <a:t>9</a:t>
            </a:fld>
            <a:endParaRPr lang="en-US"/>
          </a:p>
        </p:txBody>
      </p:sp>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B58B96-ECC5-4E38-B8C8-CD1DB753D526}" type="slidenum">
              <a:rPr lang="en-US"/>
              <a:pPr/>
              <a:t>10</a:t>
            </a:fld>
            <a:endParaRPr lang="en-US"/>
          </a:p>
        </p:txBody>
      </p:sp>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B58B96-ECC5-4E38-B8C8-CD1DB753D526}" type="slidenum">
              <a:rPr lang="en-US"/>
              <a:pPr/>
              <a:t>11</a:t>
            </a:fld>
            <a:endParaRPr lang="en-US"/>
          </a:p>
        </p:txBody>
      </p:sp>
      <p:sp>
        <p:nvSpPr>
          <p:cNvPr id="163842" name="Rectangle 2"/>
          <p:cNvSpPr>
            <a:spLocks noGrp="1" noRot="1" noChangeAspect="1" noChangeArrowheads="1" noTextEdit="1"/>
          </p:cNvSpPr>
          <p:nvPr>
            <p:ph type="sldImg"/>
          </p:nvPr>
        </p:nvSpPr>
        <p:spPr>
          <a:ln/>
        </p:spPr>
      </p:sp>
      <p:sp>
        <p:nvSpPr>
          <p:cNvPr id="163843" name="Rectangle 3"/>
          <p:cNvSpPr>
            <a:spLocks noGrp="1" noChangeArrowheads="1"/>
          </p:cNvSpPr>
          <p:nvPr>
            <p:ph type="body" idx="1"/>
          </p:nvPr>
        </p:nvSpPr>
        <p:spPr/>
        <p:txBody>
          <a:bodyPr/>
          <a:lstStyle/>
          <a:p>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smtClean="0">
              <a:latin typeface="Arial" pitchFamily="34" charset="0"/>
              <a:ea typeface="MS PGothic" pitchFamily="34" charset="-128"/>
            </a:endParaRPr>
          </a:p>
        </p:txBody>
      </p:sp>
      <p:sp>
        <p:nvSpPr>
          <p:cNvPr id="41988" name="Slide Number Placeholder 3"/>
          <p:cNvSpPr>
            <a:spLocks noGrp="1"/>
          </p:cNvSpPr>
          <p:nvPr>
            <p:ph type="sldNum" sz="quarter" idx="5"/>
          </p:nvPr>
        </p:nvSpPr>
        <p:spPr>
          <a:noFill/>
        </p:spPr>
        <p:txBody>
          <a:bodyPr/>
          <a:lstStyle/>
          <a:p>
            <a:fld id="{099B7F8A-5389-49F2-90A1-02BF03C73E13}" type="slidenum">
              <a:rPr lang="en-US" smtClean="0">
                <a:latin typeface="Arial" pitchFamily="34" charset="0"/>
                <a:ea typeface="MS PGothic" pitchFamily="34" charset="-128"/>
              </a:rPr>
              <a:pPr/>
              <a:t>18</a:t>
            </a:fld>
            <a:endParaRPr lang="en-US" smtClean="0">
              <a:latin typeface="Arial" pitchFamily="34" charset="0"/>
              <a:ea typeface="MS PGothic"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ern logo - Open presentation">
    <p:bg>
      <p:bgPr>
        <a:blipFill rotWithShape="1">
          <a:blip r:embed="rId2"/>
          <a:stretch>
            <a:fillRect/>
          </a:stretch>
        </a:blip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V1">
    <p:spTree>
      <p:nvGrpSpPr>
        <p:cNvPr id="1" name=""/>
        <p:cNvGrpSpPr/>
        <p:nvPr/>
      </p:nvGrpSpPr>
      <p:grpSpPr>
        <a:xfrm>
          <a:off x="0" y="0"/>
          <a:ext cx="0" cy="0"/>
          <a:chOff x="0" y="0"/>
          <a:chExt cx="0" cy="0"/>
        </a:xfrm>
      </p:grpSpPr>
      <p:pic>
        <p:nvPicPr>
          <p:cNvPr id="8" name="Picture 7" descr="Landscapelight.jpg"/>
          <p:cNvPicPr>
            <a:picLocks noChangeAspect="1"/>
          </p:cNvPicPr>
          <p:nvPr userDrawn="1"/>
        </p:nvPicPr>
        <p:blipFill>
          <a:blip r:embed="rId2"/>
          <a:stretch>
            <a:fillRect/>
          </a:stretch>
        </p:blipFill>
        <p:spPr>
          <a:xfrm>
            <a:off x="196582" y="2029633"/>
            <a:ext cx="8717280" cy="3822192"/>
          </a:xfrm>
          <a:prstGeom prst="rect">
            <a:avLst/>
          </a:prstGeom>
        </p:spPr>
      </p:pic>
      <p:sp>
        <p:nvSpPr>
          <p:cNvPr id="2" name="Title 1"/>
          <p:cNvSpPr>
            <a:spLocks noGrp="1"/>
          </p:cNvSpPr>
          <p:nvPr>
            <p:ph type="ctrTitle" hasCustomPrompt="1"/>
          </p:nvPr>
        </p:nvSpPr>
        <p:spPr>
          <a:xfrm>
            <a:off x="202667" y="2398059"/>
            <a:ext cx="8701471" cy="1344706"/>
          </a:xfrm>
        </p:spPr>
        <p:txBody>
          <a:bodyPr>
            <a:normAutofit/>
          </a:bodyPr>
          <a:lstStyle>
            <a:lvl1pPr algn="ctr">
              <a:defRPr sz="2600" b="1">
                <a:solidFill>
                  <a:srgbClr val="FFFFFF"/>
                </a:solidFill>
                <a:latin typeface="Arial"/>
                <a:cs typeface="Arial"/>
              </a:defRPr>
            </a:lvl1pPr>
          </a:lstStyle>
          <a:p>
            <a:r>
              <a:rPr lang="fr-CH" dirty="0" smtClean="0"/>
              <a:t>Title</a:t>
            </a:r>
            <a:endParaRPr lang="en-US" dirty="0"/>
          </a:p>
        </p:txBody>
      </p:sp>
      <p:sp>
        <p:nvSpPr>
          <p:cNvPr id="3" name="Subtitle 2"/>
          <p:cNvSpPr>
            <a:spLocks noGrp="1"/>
          </p:cNvSpPr>
          <p:nvPr>
            <p:ph type="subTitle" idx="1" hasCustomPrompt="1"/>
          </p:nvPr>
        </p:nvSpPr>
        <p:spPr>
          <a:xfrm>
            <a:off x="202667" y="4474881"/>
            <a:ext cx="8701471" cy="1374589"/>
          </a:xfrm>
        </p:spPr>
        <p:txBody>
          <a:bodyPr>
            <a:normAutofit/>
          </a:bodyPr>
          <a:lstStyle>
            <a:lvl1pPr marL="0" indent="0" algn="ctr">
              <a:buNone/>
              <a:defRPr sz="20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CH" dirty="0" smtClean="0"/>
              <a:t>Subtitle</a:t>
            </a:r>
            <a:endParaRPr lang="en-US" dirty="0"/>
          </a:p>
        </p:txBody>
      </p:sp>
      <p:sp>
        <p:nvSpPr>
          <p:cNvPr id="14" name="Content Placeholder 19"/>
          <p:cNvSpPr>
            <a:spLocks noGrp="1"/>
          </p:cNvSpPr>
          <p:nvPr>
            <p:ph sz="quarter" idx="18" hasCustomPrompt="1"/>
          </p:nvPr>
        </p:nvSpPr>
        <p:spPr>
          <a:xfrm>
            <a:off x="203200" y="6373168"/>
            <a:ext cx="4405399" cy="317480"/>
          </a:xfrm>
        </p:spPr>
        <p:txBody>
          <a:bodyPr lIns="0" tIns="0" rIns="0" bIns="0" anchor="t" anchorCtr="0">
            <a:noAutofit/>
          </a:bodyPr>
          <a:lstStyle>
            <a:lvl1pPr>
              <a:buNone/>
              <a:defRPr sz="1000">
                <a:solidFill>
                  <a:schemeClr val="tx1">
                    <a:lumMod val="50000"/>
                    <a:lumOff val="50000"/>
                  </a:schemeClr>
                </a:solidFill>
              </a:defRPr>
            </a:lvl1pPr>
          </a:lstStyle>
          <a:p>
            <a:r>
              <a:rPr lang="en-US" dirty="0" smtClean="0"/>
              <a:t>Name of the lecturer, event, date</a:t>
            </a:r>
          </a:p>
          <a:p>
            <a:r>
              <a:rPr lang="en-US" dirty="0" smtClean="0"/>
              <a:t>2 lines maximum</a:t>
            </a:r>
            <a:endParaRPr lang="en-US" dirty="0"/>
          </a:p>
        </p:txBody>
      </p:sp>
      <p:pic>
        <p:nvPicPr>
          <p:cNvPr id="16" name="Picture 15" descr="logo-presentation-small.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4.jpg"/>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05407" y="326212"/>
            <a:ext cx="2290064" cy="1293696"/>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smtClean="0"/>
              <a:t>Click to edit Master text styles</a:t>
            </a:r>
          </a:p>
          <a:p>
            <a:pPr lvl="1"/>
            <a:r>
              <a:rPr lang="en-US" smtClean="0"/>
              <a:t>Second level</a:t>
            </a:r>
          </a:p>
          <a:p>
            <a:pPr lvl="2"/>
            <a:r>
              <a:rPr lang="en-US" smtClean="0"/>
              <a:t>Third level</a:t>
            </a:r>
          </a:p>
        </p:txBody>
      </p:sp>
      <p:pic>
        <p:nvPicPr>
          <p:cNvPr id="5" name="Picture 4" descr="logo-presentation-small.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pic>
        <p:nvPicPr>
          <p:cNvPr id="7" name="Picture 6" descr="liu_ppt-03.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001058" y="274638"/>
            <a:ext cx="7965175" cy="747654"/>
          </a:xfrm>
        </p:spPr>
        <p:txBody>
          <a:bodyPr anchor="t">
            <a:normAutofit/>
          </a:bodyPr>
          <a:lstStyle>
            <a:lvl1pPr algn="l">
              <a:defRPr sz="2800" b="1">
                <a:solidFill>
                  <a:srgbClr val="0055A0"/>
                </a:solidFill>
                <a:latin typeface="Arial"/>
                <a:cs typeface="Arial"/>
              </a:defRPr>
            </a:lvl1pPr>
          </a:lstStyle>
          <a:p>
            <a:r>
              <a:rPr lang="fr-CH" dirty="0" smtClean="0"/>
              <a:t>Title</a:t>
            </a:r>
            <a:endParaRPr lang="en-US" dirty="0"/>
          </a:p>
        </p:txBody>
      </p:sp>
      <p:sp>
        <p:nvSpPr>
          <p:cNvPr id="4" name="Text Placeholder 5"/>
          <p:cNvSpPr>
            <a:spLocks noGrp="1"/>
          </p:cNvSpPr>
          <p:nvPr>
            <p:ph type="body" sz="quarter" idx="10"/>
          </p:nvPr>
        </p:nvSpPr>
        <p:spPr>
          <a:xfrm>
            <a:off x="203200" y="1255059"/>
            <a:ext cx="8763034" cy="474569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liu_ppt-0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sp>
        <p:nvSpPr>
          <p:cNvPr id="6" name="TextBox 4"/>
          <p:cNvSpPr txBox="1"/>
          <p:nvPr userDrawn="1"/>
        </p:nvSpPr>
        <p:spPr>
          <a:xfrm>
            <a:off x="0" y="6547239"/>
            <a:ext cx="1727650" cy="307975"/>
          </a:xfrm>
          <a:prstGeom prst="rect">
            <a:avLst/>
          </a:prstGeom>
          <a:noFill/>
          <a:ln>
            <a:noFill/>
          </a:ln>
        </p:spPr>
        <p:txBody>
          <a:bodyPr wrap="square">
            <a:spAutoFit/>
          </a:bodyPr>
          <a:lstStyle/>
          <a:p>
            <a:pPr fontAlgn="auto" hangingPunct="0">
              <a:spcBef>
                <a:spcPts val="0"/>
              </a:spcBef>
              <a:spcAft>
                <a:spcPts val="0"/>
              </a:spcAft>
              <a:defRPr sz="1800" b="0" i="0" u="none" strike="noStrike" kern="0" cap="none" spc="0" baseline="0">
                <a:solidFill>
                  <a:srgbClr val="000000"/>
                </a:solidFill>
                <a:uFillTx/>
              </a:defRPr>
            </a:pPr>
            <a:r>
              <a:rPr lang="en-US" sz="1400" b="1" kern="0" dirty="0" smtClean="0">
                <a:solidFill>
                  <a:srgbClr val="000000"/>
                </a:solidFill>
                <a:latin typeface="Arial" pitchFamily="34"/>
                <a:ea typeface="ＭＳ Ｐゴシック"/>
                <a:cs typeface="+mn-cs"/>
              </a:rPr>
              <a:t>R.G.</a:t>
            </a:r>
            <a:endParaRPr lang="en-US" sz="1400" b="1" kern="0" dirty="0">
              <a:solidFill>
                <a:srgbClr val="000000"/>
              </a:solidFill>
              <a:latin typeface="Arial" pitchFamily="34"/>
              <a:ea typeface="ＭＳ Ｐゴシック"/>
              <a:cs typeface="+mn-cs"/>
            </a:endParaRPr>
          </a:p>
        </p:txBody>
      </p:sp>
      <p:sp>
        <p:nvSpPr>
          <p:cNvPr id="7" name="TextBox 5"/>
          <p:cNvSpPr txBox="1"/>
          <p:nvPr userDrawn="1"/>
        </p:nvSpPr>
        <p:spPr>
          <a:xfrm>
            <a:off x="4092575" y="6553200"/>
            <a:ext cx="403225" cy="307975"/>
          </a:xfrm>
          <a:prstGeom prst="rect">
            <a:avLst/>
          </a:prstGeom>
          <a:noFill/>
          <a:ln>
            <a:noFill/>
          </a:ln>
        </p:spPr>
        <p:txBody>
          <a:bodyPr wrap="none">
            <a:spAutoFit/>
          </a:bodyPr>
          <a:lstStyle/>
          <a:p>
            <a:pPr fontAlgn="auto" hangingPunct="0">
              <a:spcBef>
                <a:spcPts val="0"/>
              </a:spcBef>
              <a:spcAft>
                <a:spcPts val="0"/>
              </a:spcAft>
              <a:defRPr sz="1800" b="0" i="0" u="none" strike="noStrike" kern="0" cap="none" spc="0" baseline="0">
                <a:solidFill>
                  <a:srgbClr val="000000"/>
                </a:solidFill>
                <a:uFillTx/>
              </a:defRPr>
            </a:pPr>
            <a:fld id="{A2A8C299-C7D2-4AF7-9BF8-A064B3FD0D2C}" type="slidenum">
              <a:rPr lang="en-US" sz="1400" b="1" kern="0">
                <a:solidFill>
                  <a:srgbClr val="000000"/>
                </a:solidFill>
                <a:latin typeface="Arial" pitchFamily="34"/>
                <a:ea typeface="ＭＳ Ｐゴシック"/>
                <a:cs typeface="+mn-cs"/>
              </a:rPr>
              <a:pPr fontAlgn="auto" hangingPunct="0">
                <a:spcBef>
                  <a:spcPts val="0"/>
                </a:spcBef>
                <a:spcAft>
                  <a:spcPts val="0"/>
                </a:spcAft>
                <a:defRPr sz="1800" b="0" i="0" u="none" strike="noStrike" kern="0" cap="none" spc="0" baseline="0">
                  <a:solidFill>
                    <a:srgbClr val="000000"/>
                  </a:solidFill>
                  <a:uFillTx/>
                </a:defRPr>
              </a:pPr>
              <a:t>‹#›</a:t>
            </a:fld>
            <a:endParaRPr lang="en-US" sz="1400" b="1" kern="0" dirty="0">
              <a:solidFill>
                <a:srgbClr val="000000"/>
              </a:solidFill>
              <a:latin typeface="Arial" pitchFamily="34"/>
              <a:ea typeface="ＭＳ Ｐゴシック"/>
              <a:cs typeface="+mn-cs"/>
            </a:endParaRPr>
          </a:p>
        </p:txBody>
      </p:sp>
      <p:sp>
        <p:nvSpPr>
          <p:cNvPr id="8" name="TextBox 4"/>
          <p:cNvSpPr txBox="1"/>
          <p:nvPr userDrawn="1"/>
        </p:nvSpPr>
        <p:spPr>
          <a:xfrm>
            <a:off x="7175597" y="6547239"/>
            <a:ext cx="1968403" cy="307777"/>
          </a:xfrm>
          <a:prstGeom prst="rect">
            <a:avLst/>
          </a:prstGeom>
          <a:noFill/>
          <a:ln>
            <a:noFill/>
          </a:ln>
        </p:spPr>
        <p:txBody>
          <a:bodyPr wrap="square">
            <a:spAutoFit/>
          </a:bodyPr>
          <a:lstStyle/>
          <a:p>
            <a:pPr fontAlgn="auto" hangingPunct="0">
              <a:spcBef>
                <a:spcPts val="0"/>
              </a:spcBef>
              <a:spcAft>
                <a:spcPts val="0"/>
              </a:spcAft>
              <a:defRPr sz="1800" b="0" i="0" u="none" strike="noStrike" kern="0" cap="none" spc="0" baseline="0">
                <a:solidFill>
                  <a:srgbClr val="000000"/>
                </a:solidFill>
                <a:uFillTx/>
              </a:defRPr>
            </a:pPr>
            <a:r>
              <a:rPr lang="en-US" sz="1400" b="1" kern="0" dirty="0" smtClean="0">
                <a:solidFill>
                  <a:srgbClr val="000000"/>
                </a:solidFill>
                <a:latin typeface="Arial" pitchFamily="34"/>
                <a:ea typeface="ＭＳ Ｐゴシック"/>
                <a:cs typeface="+mn-cs"/>
              </a:rPr>
              <a:t>LIU-2011– 25/11/2011</a:t>
            </a:r>
            <a:endParaRPr lang="en-US" sz="1400" b="1" kern="0" dirty="0">
              <a:solidFill>
                <a:srgbClr val="000000"/>
              </a:solidFill>
              <a:latin typeface="Arial" pitchFamily="34"/>
              <a:ea typeface="ＭＳ Ｐゴシック"/>
              <a:cs typeface="+mn-cs"/>
            </a:endParaRPr>
          </a:p>
        </p:txBody>
      </p:sp>
    </p:spTree>
    <p:extLst>
      <p:ext uri="{BB962C8B-B14F-4D97-AF65-F5344CB8AC3E}">
        <p14:creationId xmlns:p14="http://schemas.microsoft.com/office/powerpoint/2010/main" val="3152275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3" name="Picture 2" descr="liu_ppt-03.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2667" y="274638"/>
            <a:ext cx="619098" cy="747654"/>
          </a:xfrm>
          <a:prstGeom prst="rect">
            <a:avLst/>
          </a:prstGeom>
        </p:spPr>
      </p:pic>
      <p:pic>
        <p:nvPicPr>
          <p:cNvPr id="4" name="Picture 3" descr="logo-presentation-small.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sp>
        <p:nvSpPr>
          <p:cNvPr id="5" name="Text Placeholder 5"/>
          <p:cNvSpPr>
            <a:spLocks noGrp="1"/>
          </p:cNvSpPr>
          <p:nvPr>
            <p:ph type="body" sz="quarter" idx="10"/>
          </p:nvPr>
        </p:nvSpPr>
        <p:spPr>
          <a:xfrm>
            <a:off x="203200" y="1255059"/>
            <a:ext cx="8763034" cy="474569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18226350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0055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001560"/>
          </a:xfrm>
          <a:prstGeom prst="rect">
            <a:avLst/>
          </a:prstGeom>
        </p:spPr>
        <p:txBody>
          <a:bodyPr vert="horz" lIns="91440" tIns="45720" rIns="91440" bIns="45720" rtlCol="0" anchor="t">
            <a:normAutofit/>
          </a:bodyPr>
          <a:lstStyle/>
          <a:p>
            <a:r>
              <a:rPr lang="fr-CH" dirty="0" smtClean="0"/>
              <a:t>Title</a:t>
            </a:r>
            <a:endParaRPr lang="en-US" dirty="0"/>
          </a:p>
        </p:txBody>
      </p:sp>
      <p:sp>
        <p:nvSpPr>
          <p:cNvPr id="3" name="Text Placeholder 2"/>
          <p:cNvSpPr>
            <a:spLocks noGrp="1"/>
          </p:cNvSpPr>
          <p:nvPr>
            <p:ph type="body" idx="1"/>
          </p:nvPr>
        </p:nvSpPr>
        <p:spPr>
          <a:xfrm>
            <a:off x="457200" y="1463874"/>
            <a:ext cx="8229600" cy="4548019"/>
          </a:xfrm>
          <a:prstGeom prst="rect">
            <a:avLst/>
          </a:prstGeom>
        </p:spPr>
        <p:txBody>
          <a:bodyPr vert="horz" lIns="91440" tIns="45720" rIns="91440" bIns="45720" rtlCol="0">
            <a:normAutofit/>
          </a:bodyPr>
          <a:lstStyle/>
          <a:p>
            <a:pPr lvl="0"/>
            <a:r>
              <a:rPr lang="fr-CH" dirty="0" smtClean="0"/>
              <a:t>Click to edit Master text styles</a:t>
            </a:r>
          </a:p>
          <a:p>
            <a:pPr lvl="1"/>
            <a:r>
              <a:rPr lang="fr-CH" dirty="0" smtClean="0"/>
              <a:t>Second level first line</a:t>
            </a:r>
            <a:br>
              <a:rPr lang="fr-CH" dirty="0" smtClean="0"/>
            </a:br>
            <a:r>
              <a:rPr lang="fr-CH" dirty="0" smtClean="0"/>
              <a:t>second line</a:t>
            </a:r>
          </a:p>
          <a:p>
            <a:pPr lvl="2"/>
            <a:r>
              <a:rPr lang="fr-CH" dirty="0" smtClean="0"/>
              <a:t>Third level</a:t>
            </a:r>
          </a:p>
        </p:txBody>
      </p:sp>
    </p:spTree>
  </p:cSld>
  <p:clrMap bg1="lt1" tx1="dk1" bg2="lt2" tx2="dk2" accent1="accent1" accent2="accent2" accent3="accent3" accent4="accent4" accent5="accent5" accent6="accent6" hlink="hlink" folHlink="folHlink"/>
  <p:sldLayoutIdLst>
    <p:sldLayoutId id="2147483660" r:id="rId1"/>
    <p:sldLayoutId id="2147483691" r:id="rId2"/>
    <p:sldLayoutId id="2147483676" r:id="rId3"/>
    <p:sldLayoutId id="2147483694" r:id="rId4"/>
    <p:sldLayoutId id="2147483695" r:id="rId5"/>
    <p:sldLayoutId id="2147483696" r:id="rId6"/>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457200" rtl="0" eaLnBrk="1" latinLnBrk="0" hangingPunct="1">
        <a:spcBef>
          <a:spcPct val="0"/>
        </a:spcBef>
        <a:buNone/>
        <a:defRPr sz="2800" b="1" kern="1200">
          <a:solidFill>
            <a:srgbClr val="0055A0"/>
          </a:solidFill>
          <a:latin typeface="+mj-lt"/>
          <a:ea typeface="+mj-ea"/>
          <a:cs typeface="+mj-cs"/>
        </a:defRPr>
      </a:lvl1pPr>
    </p:titleStyle>
    <p:bodyStyle>
      <a:lvl1pPr marL="0" indent="0" algn="l" defTabSz="457200" rtl="0" eaLnBrk="1" latinLnBrk="0" hangingPunct="1">
        <a:spcBef>
          <a:spcPct val="20000"/>
        </a:spcBef>
        <a:buClr>
          <a:srgbClr val="0055A0"/>
        </a:buClr>
        <a:buFontTx/>
        <a:buNone/>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108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hyperlink" Target="http://khanke.home.cern.ch/khanke/papers/2006/ab_note_2006_001.pdf"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espace.cern.ch/liu-project/liu-ps/" TargetMode="External"/><Relationship Id="rId2" Type="http://schemas.openxmlformats.org/officeDocument/2006/relationships/hyperlink" Target="https://espace.cern.ch/liu-project/liu-psb/" TargetMode="External"/><Relationship Id="rId1" Type="http://schemas.openxmlformats.org/officeDocument/2006/relationships/slideLayout" Target="../slideLayouts/slideLayout4.xml"/><Relationship Id="rId5" Type="http://schemas.openxmlformats.org/officeDocument/2006/relationships/hyperlink" Target="http://linac4-project.web.cern.ch/linac4-project/" TargetMode="External"/><Relationship Id="rId4" Type="http://schemas.openxmlformats.org/officeDocument/2006/relationships/hyperlink" Target="https://espace.cern.ch/liu-project/liu-sps/default.aspx"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dms.cern.ch/" TargetMode="External"/><Relationship Id="rId7" Type="http://schemas.openxmlformats.org/officeDocument/2006/relationships/image" Target="../media/image11.emf"/><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4400" dirty="0" smtClean="0">
                <a:effectLst>
                  <a:outerShdw blurRad="38100" dist="38100" dir="2700000" algn="tl">
                    <a:srgbClr val="000000">
                      <a:alpha val="43137"/>
                    </a:srgbClr>
                  </a:outerShdw>
                </a:effectLst>
              </a:rPr>
              <a:t>THE</a:t>
            </a:r>
            <a:br>
              <a:rPr lang="en-US" sz="4400" dirty="0" smtClean="0">
                <a:effectLst>
                  <a:outerShdw blurRad="38100" dist="38100" dir="2700000" algn="tl">
                    <a:srgbClr val="000000">
                      <a:alpha val="43137"/>
                    </a:srgbClr>
                  </a:outerShdw>
                </a:effectLst>
              </a:rPr>
            </a:br>
            <a:r>
              <a:rPr lang="en-US" sz="4400" dirty="0" smtClean="0">
                <a:effectLst>
                  <a:outerShdw blurRad="38100" dist="38100" dir="2700000" algn="tl">
                    <a:srgbClr val="000000">
                      <a:alpha val="43137"/>
                    </a:srgbClr>
                  </a:outerShdw>
                </a:effectLst>
              </a:rPr>
              <a:t>LHC INJECTORS UPGRADE (“LIU”) PROJECT</a:t>
            </a:r>
            <a:endParaRPr lang="en-US" sz="4400" dirty="0">
              <a:effectLst>
                <a:outerShdw blurRad="38100" dist="38100" dir="2700000" algn="tl">
                  <a:srgbClr val="000000">
                    <a:alpha val="43137"/>
                  </a:srgbClr>
                </a:outerShdw>
              </a:effectLst>
            </a:endParaRPr>
          </a:p>
        </p:txBody>
      </p:sp>
      <p:sp>
        <p:nvSpPr>
          <p:cNvPr id="4" name="Content Placeholder 3"/>
          <p:cNvSpPr>
            <a:spLocks noGrp="1"/>
          </p:cNvSpPr>
          <p:nvPr>
            <p:ph sz="quarter" idx="18"/>
          </p:nvPr>
        </p:nvSpPr>
        <p:spPr>
          <a:xfrm>
            <a:off x="202667" y="5917580"/>
            <a:ext cx="4405399" cy="609516"/>
          </a:xfrm>
        </p:spPr>
        <p:txBody>
          <a:bodyPr/>
          <a:lstStyle/>
          <a:p>
            <a:r>
              <a:rPr lang="en-US" sz="1800" dirty="0" smtClean="0"/>
              <a:t>R. Garoby for the LIU Project Team</a:t>
            </a:r>
          </a:p>
          <a:p>
            <a:r>
              <a:rPr lang="en-US" sz="1800" dirty="0" smtClean="0"/>
              <a:t>LIU-2011	November 25, 2011	CERN</a:t>
            </a:r>
            <a:endParaRPr lang="en-US" sz="1800" dirty="0"/>
          </a:p>
        </p:txBody>
      </p:sp>
    </p:spTree>
    <p:extLst>
      <p:ext uri="{BB962C8B-B14F-4D97-AF65-F5344CB8AC3E}">
        <p14:creationId xmlns:p14="http://schemas.microsoft.com/office/powerpoint/2010/main" val="3599614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5" name="Picture 5"/>
          <p:cNvPicPr>
            <a:picLocks noChangeAspect="1" noChangeArrowheads="1"/>
          </p:cNvPicPr>
          <p:nvPr/>
        </p:nvPicPr>
        <p:blipFill>
          <a:blip r:embed="rId3"/>
          <a:srcRect/>
          <a:stretch>
            <a:fillRect/>
          </a:stretch>
        </p:blipFill>
        <p:spPr bwMode="auto">
          <a:xfrm>
            <a:off x="771892" y="973874"/>
            <a:ext cx="8127435" cy="5589755"/>
          </a:xfrm>
          <a:prstGeom prst="rect">
            <a:avLst/>
          </a:prstGeom>
          <a:noFill/>
          <a:ln w="9525">
            <a:noFill/>
            <a:miter lim="800000"/>
            <a:headEnd/>
            <a:tailEnd/>
          </a:ln>
        </p:spPr>
      </p:pic>
      <p:sp>
        <p:nvSpPr>
          <p:cNvPr id="2" name="Title 1"/>
          <p:cNvSpPr>
            <a:spLocks noGrp="1"/>
          </p:cNvSpPr>
          <p:nvPr>
            <p:ph type="title"/>
          </p:nvPr>
        </p:nvSpPr>
        <p:spPr/>
        <p:txBody>
          <a:bodyPr/>
          <a:lstStyle/>
          <a:p>
            <a:r>
              <a:rPr lang="fr-CH" dirty="0" err="1" smtClean="0"/>
              <a:t>Work</a:t>
            </a:r>
            <a:r>
              <a:rPr lang="fr-CH" dirty="0" smtClean="0"/>
              <a:t> Breakdown Structure</a:t>
            </a:r>
            <a:endParaRPr lang="en-GB" dirty="0"/>
          </a:p>
        </p:txBody>
      </p:sp>
    </p:spTree>
    <p:extLst>
      <p:ext uri="{BB962C8B-B14F-4D97-AF65-F5344CB8AC3E}">
        <p14:creationId xmlns:p14="http://schemas.microsoft.com/office/powerpoint/2010/main" val="1000471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a:srcRect r="70321" b="92784"/>
          <a:stretch>
            <a:fillRect/>
          </a:stretch>
        </p:blipFill>
        <p:spPr bwMode="auto">
          <a:xfrm>
            <a:off x="0" y="3684397"/>
            <a:ext cx="2391852" cy="208042"/>
          </a:xfrm>
          <a:prstGeom prst="rect">
            <a:avLst/>
          </a:prstGeom>
          <a:noFill/>
          <a:ln w="9525">
            <a:noFill/>
            <a:miter lim="800000"/>
            <a:headEnd/>
            <a:tailEnd/>
          </a:ln>
        </p:spPr>
      </p:pic>
      <p:pic>
        <p:nvPicPr>
          <p:cNvPr id="5" name="Picture 2"/>
          <p:cNvPicPr>
            <a:picLocks noChangeAspect="1" noChangeArrowheads="1"/>
          </p:cNvPicPr>
          <p:nvPr/>
        </p:nvPicPr>
        <p:blipFill>
          <a:blip r:embed="rId3"/>
          <a:srcRect l="31002"/>
          <a:stretch>
            <a:fillRect/>
          </a:stretch>
        </p:blipFill>
        <p:spPr bwMode="auto">
          <a:xfrm>
            <a:off x="60325" y="3874847"/>
            <a:ext cx="6092772" cy="2159000"/>
          </a:xfrm>
          <a:prstGeom prst="rect">
            <a:avLst/>
          </a:prstGeom>
          <a:noFill/>
          <a:ln w="9525">
            <a:noFill/>
            <a:miter lim="800000"/>
            <a:headEnd/>
            <a:tailEnd/>
          </a:ln>
        </p:spPr>
      </p:pic>
      <p:pic>
        <p:nvPicPr>
          <p:cNvPr id="6" name="Picture 3"/>
          <p:cNvPicPr>
            <a:picLocks noChangeAspect="1" noChangeArrowheads="1"/>
          </p:cNvPicPr>
          <p:nvPr/>
        </p:nvPicPr>
        <p:blipFill>
          <a:blip r:embed="rId4"/>
          <a:srcRect/>
          <a:stretch>
            <a:fillRect/>
          </a:stretch>
        </p:blipFill>
        <p:spPr bwMode="auto">
          <a:xfrm>
            <a:off x="2432244" y="5156449"/>
            <a:ext cx="6142228" cy="1456229"/>
          </a:xfrm>
          <a:prstGeom prst="rect">
            <a:avLst/>
          </a:prstGeom>
          <a:noFill/>
          <a:ln w="9525">
            <a:noFill/>
            <a:miter lim="800000"/>
            <a:headEnd/>
            <a:tailEnd/>
          </a:ln>
        </p:spPr>
      </p:pic>
      <p:cxnSp>
        <p:nvCxnSpPr>
          <p:cNvPr id="7" name="Straight Arrow Connector 6"/>
          <p:cNvCxnSpPr/>
          <p:nvPr/>
        </p:nvCxnSpPr>
        <p:spPr>
          <a:xfrm>
            <a:off x="906966" y="4735551"/>
            <a:ext cx="2005567" cy="63252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6738190" y="4585015"/>
            <a:ext cx="2077685" cy="369332"/>
          </a:xfrm>
          <a:prstGeom prst="rect">
            <a:avLst/>
          </a:prstGeom>
          <a:noFill/>
        </p:spPr>
        <p:txBody>
          <a:bodyPr wrap="none" rtlCol="0">
            <a:spAutoFit/>
          </a:bodyPr>
          <a:lstStyle/>
          <a:p>
            <a:r>
              <a:rPr lang="en-US" i="1" dirty="0" smtClean="0">
                <a:effectLst>
                  <a:outerShdw blurRad="38100" dist="38100" dir="2700000" algn="tl">
                    <a:srgbClr val="000000">
                      <a:alpha val="43137"/>
                    </a:srgbClr>
                  </a:outerShdw>
                </a:effectLst>
              </a:rPr>
              <a:t>WORK IN PROGRESS</a:t>
            </a:r>
            <a:endParaRPr lang="en-US" i="1" dirty="0">
              <a:effectLst>
                <a:outerShdw blurRad="38100" dist="38100" dir="2700000" algn="tl">
                  <a:srgbClr val="000000">
                    <a:alpha val="43137"/>
                  </a:srgbClr>
                </a:outerShdw>
              </a:effectLst>
            </a:endParaRPr>
          </a:p>
        </p:txBody>
      </p:sp>
      <p:pic>
        <p:nvPicPr>
          <p:cNvPr id="20484" name="Picture 4"/>
          <p:cNvPicPr>
            <a:picLocks noChangeAspect="1" noChangeArrowheads="1"/>
          </p:cNvPicPr>
          <p:nvPr/>
        </p:nvPicPr>
        <p:blipFill>
          <a:blip r:embed="rId5"/>
          <a:srcRect/>
          <a:stretch>
            <a:fillRect/>
          </a:stretch>
        </p:blipFill>
        <p:spPr bwMode="auto">
          <a:xfrm>
            <a:off x="5770311" y="843766"/>
            <a:ext cx="3281363" cy="3522821"/>
          </a:xfrm>
          <a:prstGeom prst="rect">
            <a:avLst/>
          </a:prstGeom>
          <a:noFill/>
          <a:ln w="9525">
            <a:noFill/>
            <a:miter lim="800000"/>
            <a:headEnd/>
            <a:tailEnd/>
          </a:ln>
        </p:spPr>
      </p:pic>
      <p:pic>
        <p:nvPicPr>
          <p:cNvPr id="10" name="Picture 2"/>
          <p:cNvPicPr>
            <a:picLocks noChangeAspect="1" noChangeArrowheads="1"/>
          </p:cNvPicPr>
          <p:nvPr/>
        </p:nvPicPr>
        <p:blipFill>
          <a:blip r:embed="rId6"/>
          <a:srcRect b="52305"/>
          <a:stretch>
            <a:fillRect/>
          </a:stretch>
        </p:blipFill>
        <p:spPr bwMode="auto">
          <a:xfrm>
            <a:off x="2289534" y="956103"/>
            <a:ext cx="3458473" cy="2951314"/>
          </a:xfrm>
          <a:prstGeom prst="rect">
            <a:avLst/>
          </a:prstGeom>
          <a:noFill/>
          <a:ln w="9525">
            <a:noFill/>
            <a:miter lim="800000"/>
            <a:headEnd/>
            <a:tailEnd/>
          </a:ln>
        </p:spPr>
      </p:pic>
      <p:sp>
        <p:nvSpPr>
          <p:cNvPr id="12" name="Rectangle 3"/>
          <p:cNvSpPr>
            <a:spLocks noChangeArrowheads="1"/>
          </p:cNvSpPr>
          <p:nvPr/>
        </p:nvSpPr>
        <p:spPr bwMode="auto">
          <a:xfrm>
            <a:off x="60325" y="1197645"/>
            <a:ext cx="2229209" cy="1077218"/>
          </a:xfrm>
          <a:prstGeom prst="rect">
            <a:avLst/>
          </a:prstGeom>
          <a:noFill/>
          <a:ln w="9525">
            <a:noFill/>
            <a:miter lim="800000"/>
            <a:headEnd/>
            <a:tailEnd/>
          </a:ln>
          <a:effectLst/>
        </p:spPr>
        <p:txBody>
          <a:bodyPr wrap="square">
            <a:spAutoFit/>
          </a:bodyPr>
          <a:lstStyle/>
          <a:p>
            <a:pPr algn="l">
              <a:buFont typeface="Wingdings" pitchFamily="2" charset="2"/>
              <a:buNone/>
            </a:pPr>
            <a:r>
              <a:rPr lang="en-US" sz="1600" dirty="0" smtClean="0">
                <a:sym typeface="Symbol" pitchFamily="18" charset="2"/>
              </a:rPr>
              <a:t>WUs dictionary defined for all LIU machines - resources, schedule and deliverables</a:t>
            </a:r>
            <a:endParaRPr lang="en-US" sz="1600" dirty="0">
              <a:sym typeface="Symbol" pitchFamily="18" charset="2"/>
            </a:endParaRPr>
          </a:p>
        </p:txBody>
      </p:sp>
      <p:sp>
        <p:nvSpPr>
          <p:cNvPr id="2" name="Title 1"/>
          <p:cNvSpPr>
            <a:spLocks noGrp="1"/>
          </p:cNvSpPr>
          <p:nvPr>
            <p:ph type="title"/>
          </p:nvPr>
        </p:nvSpPr>
        <p:spPr/>
        <p:txBody>
          <a:bodyPr>
            <a:normAutofit/>
          </a:bodyPr>
          <a:lstStyle/>
          <a:p>
            <a:r>
              <a:rPr lang="fr-CH" dirty="0" smtClean="0"/>
              <a:t>Budget Control – </a:t>
            </a:r>
            <a:r>
              <a:rPr lang="fr-CH" sz="2000" dirty="0" smtClean="0"/>
              <a:t>(APT by J. De Jonghe, B. Daudin)</a:t>
            </a:r>
            <a:endParaRPr lang="en-GB" sz="2000" dirty="0"/>
          </a:p>
        </p:txBody>
      </p:sp>
    </p:spTree>
    <p:extLst>
      <p:ext uri="{BB962C8B-B14F-4D97-AF65-F5344CB8AC3E}">
        <p14:creationId xmlns:p14="http://schemas.microsoft.com/office/powerpoint/2010/main" val="3661131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type="body" sz="quarter" idx="10"/>
          </p:nvPr>
        </p:nvSpPr>
        <p:spPr>
          <a:prstGeom prst="rect">
            <a:avLst/>
          </a:prstGeom>
        </p:spPr>
        <p:txBody>
          <a:bodyPr>
            <a:normAutofit/>
          </a:bodyPr>
          <a:lstStyle/>
          <a:p>
            <a:pPr marL="571500" indent="-571500">
              <a:buFont typeface="Arial" pitchFamily="34" charset="0"/>
              <a:buChar char="•"/>
            </a:pPr>
            <a:r>
              <a:rPr lang="en-US" sz="3200" dirty="0">
                <a:solidFill>
                  <a:schemeClr val="bg1">
                    <a:lumMod val="75000"/>
                  </a:schemeClr>
                </a:solidFill>
                <a:ea typeface="ＭＳ Ｐゴシック" pitchFamily="34" charset="-128"/>
              </a:rPr>
              <a:t>Introduction</a:t>
            </a:r>
          </a:p>
          <a:p>
            <a:pPr marL="571500" indent="-571500">
              <a:buFont typeface="Arial" pitchFamily="34" charset="0"/>
              <a:buChar char="•"/>
            </a:pPr>
            <a:r>
              <a:rPr lang="en-US" sz="3200" dirty="0">
                <a:solidFill>
                  <a:schemeClr val="bg1">
                    <a:lumMod val="75000"/>
                  </a:schemeClr>
                </a:solidFill>
                <a:ea typeface="ＭＳ Ｐゴシック" pitchFamily="34" charset="-128"/>
              </a:rPr>
              <a:t>Project Management</a:t>
            </a:r>
          </a:p>
          <a:p>
            <a:pPr marL="571500" indent="-571500">
              <a:buFont typeface="Arial" pitchFamily="34" charset="0"/>
              <a:buChar char="•"/>
            </a:pPr>
            <a:r>
              <a:rPr lang="fr-CH" sz="4000" b="1" dirty="0" err="1" smtClean="0">
                <a:solidFill>
                  <a:schemeClr val="accent6"/>
                </a:solidFill>
                <a:effectLst>
                  <a:outerShdw blurRad="38100" dist="38100" dir="2700000" algn="tl">
                    <a:srgbClr val="000000">
                      <a:alpha val="43137"/>
                    </a:srgbClr>
                  </a:outerShdw>
                </a:effectLst>
                <a:ea typeface="ＭＳ Ｐゴシック" pitchFamily="34" charset="-128"/>
              </a:rPr>
              <a:t>Anticipated</a:t>
            </a:r>
            <a:r>
              <a:rPr lang="fr-CH" sz="4000" b="1" dirty="0" smtClean="0">
                <a:solidFill>
                  <a:schemeClr val="accent6"/>
                </a:solidFill>
                <a:effectLst>
                  <a:outerShdw blurRad="38100" dist="38100" dir="2700000" algn="tl">
                    <a:srgbClr val="000000">
                      <a:alpha val="43137"/>
                    </a:srgbClr>
                  </a:outerShdw>
                </a:effectLst>
                <a:ea typeface="ＭＳ Ｐゴシック" pitchFamily="34" charset="-128"/>
              </a:rPr>
              <a:t> </a:t>
            </a:r>
            <a:r>
              <a:rPr lang="fr-CH" sz="4000" b="1" dirty="0">
                <a:solidFill>
                  <a:schemeClr val="accent6"/>
                </a:solidFill>
                <a:effectLst>
                  <a:outerShdw blurRad="38100" dist="38100" dir="2700000" algn="tl">
                    <a:srgbClr val="000000">
                      <a:alpha val="43137"/>
                    </a:srgbClr>
                  </a:outerShdw>
                </a:effectLst>
                <a:ea typeface="ＭＳ Ｐゴシック" pitchFamily="34" charset="-128"/>
              </a:rPr>
              <a:t>Performance Goals</a:t>
            </a:r>
          </a:p>
          <a:p>
            <a:pPr marL="571500" indent="-571500">
              <a:buFont typeface="Arial" pitchFamily="34" charset="0"/>
              <a:buChar char="•"/>
            </a:pPr>
            <a:r>
              <a:rPr lang="fr-CH" sz="3200" dirty="0" smtClean="0">
                <a:solidFill>
                  <a:schemeClr val="bg1">
                    <a:lumMod val="75000"/>
                  </a:schemeClr>
                </a:solidFill>
                <a:ea typeface="ＭＳ Ｐゴシック" pitchFamily="34" charset="-128"/>
              </a:rPr>
              <a:t>Planning</a:t>
            </a:r>
          </a:p>
          <a:p>
            <a:pPr marL="571500" indent="-571500">
              <a:buFont typeface="Arial" pitchFamily="34" charset="0"/>
              <a:buChar char="•"/>
            </a:pPr>
            <a:r>
              <a:rPr lang="fr-CH" sz="3200" dirty="0" err="1" smtClean="0">
                <a:solidFill>
                  <a:schemeClr val="bg1">
                    <a:lumMod val="75000"/>
                  </a:schemeClr>
                </a:solidFill>
                <a:ea typeface="ＭＳ Ｐゴシック" pitchFamily="34" charset="-128"/>
              </a:rPr>
              <a:t>Summary</a:t>
            </a:r>
            <a:endParaRPr lang="en-US" sz="3200" dirty="0" smtClean="0">
              <a:solidFill>
                <a:schemeClr val="bg1">
                  <a:lumMod val="75000"/>
                </a:schemeClr>
              </a:solidFill>
              <a:ea typeface="ＭＳ Ｐゴシック" pitchFamily="34" charset="-128"/>
            </a:endParaRPr>
          </a:p>
        </p:txBody>
      </p:sp>
    </p:spTree>
    <p:extLst>
      <p:ext uri="{BB962C8B-B14F-4D97-AF65-F5344CB8AC3E}">
        <p14:creationId xmlns:p14="http://schemas.microsoft.com/office/powerpoint/2010/main" val="41101536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smtClean="0"/>
              <a:t>Basic </a:t>
            </a:r>
            <a:r>
              <a:rPr lang="fr-CH" dirty="0" err="1" smtClean="0"/>
              <a:t>assumptions</a:t>
            </a:r>
            <a:endParaRPr lang="en-US" dirty="0"/>
          </a:p>
        </p:txBody>
      </p:sp>
      <p:sp>
        <p:nvSpPr>
          <p:cNvPr id="3" name="Content Placeholder 2"/>
          <p:cNvSpPr>
            <a:spLocks noGrp="1"/>
          </p:cNvSpPr>
          <p:nvPr>
            <p:ph type="body" sz="quarter" idx="10"/>
          </p:nvPr>
        </p:nvSpPr>
        <p:spPr>
          <a:xfrm>
            <a:off x="203200" y="1255059"/>
            <a:ext cx="8763034" cy="5161372"/>
          </a:xfrm>
          <a:prstGeom prst="rect">
            <a:avLst/>
          </a:prstGeom>
        </p:spPr>
        <p:txBody>
          <a:bodyPr>
            <a:normAutofit lnSpcReduction="10000"/>
          </a:bodyPr>
          <a:lstStyle/>
          <a:p>
            <a:pPr marL="342900" indent="-342900">
              <a:buFont typeface="Wingdings" pitchFamily="2" charset="2"/>
              <a:buChar char="Ø"/>
            </a:pPr>
            <a:r>
              <a:rPr lang="fr-CH" sz="2000" dirty="0" err="1" smtClean="0"/>
              <a:t>Beam</a:t>
            </a:r>
            <a:r>
              <a:rPr lang="fr-CH" sz="2000" dirty="0" smtClean="0"/>
              <a:t> </a:t>
            </a:r>
            <a:r>
              <a:rPr lang="fr-CH" sz="2000" dirty="0" err="1" smtClean="0"/>
              <a:t>parameters</a:t>
            </a:r>
            <a:r>
              <a:rPr lang="fr-CH" sz="2000" dirty="0" smtClean="0"/>
              <a:t> are </a:t>
            </a:r>
            <a:r>
              <a:rPr lang="fr-CH" sz="2000" dirty="0" err="1" smtClean="0"/>
              <a:t>given</a:t>
            </a:r>
            <a:r>
              <a:rPr lang="fr-CH" sz="2000" dirty="0" smtClean="0"/>
              <a:t> </a:t>
            </a:r>
            <a:r>
              <a:rPr lang="fr-CH" sz="2000" dirty="0" err="1" smtClean="0"/>
              <a:t>at</a:t>
            </a:r>
            <a:r>
              <a:rPr lang="fr-CH" sz="2000" dirty="0" smtClean="0"/>
              <a:t> injection in LHC: </a:t>
            </a:r>
            <a:r>
              <a:rPr lang="fr-CH" sz="2000" dirty="0" err="1" smtClean="0"/>
              <a:t>beam</a:t>
            </a:r>
            <a:r>
              <a:rPr lang="fr-CH" sz="2000" dirty="0" smtClean="0"/>
              <a:t> </a:t>
            </a:r>
            <a:r>
              <a:rPr lang="fr-CH" sz="2000" dirty="0" err="1" smtClean="0"/>
              <a:t>loss</a:t>
            </a:r>
            <a:r>
              <a:rPr lang="fr-CH" sz="2000" dirty="0" smtClean="0"/>
              <a:t> and </a:t>
            </a:r>
            <a:r>
              <a:rPr lang="fr-CH" sz="2000" dirty="0" err="1" smtClean="0"/>
              <a:t>blow</a:t>
            </a:r>
            <a:r>
              <a:rPr lang="fr-CH" sz="2000" dirty="0" smtClean="0"/>
              <a:t>-up </a:t>
            </a:r>
            <a:r>
              <a:rPr lang="fr-CH" sz="2000" dirty="0" err="1" smtClean="0"/>
              <a:t>inside</a:t>
            </a:r>
            <a:r>
              <a:rPr lang="fr-CH" sz="2000" dirty="0" smtClean="0"/>
              <a:t> the LHC are not </a:t>
            </a:r>
            <a:r>
              <a:rPr lang="fr-CH" sz="2000" dirty="0" err="1" smtClean="0"/>
              <a:t>accounted</a:t>
            </a:r>
            <a:r>
              <a:rPr lang="fr-CH" sz="2000" dirty="0" smtClean="0"/>
              <a:t> for.</a:t>
            </a:r>
          </a:p>
          <a:p>
            <a:pPr lvl="1">
              <a:buFont typeface="Wingdings" pitchFamily="2" charset="2"/>
              <a:buChar char="Ø"/>
            </a:pPr>
            <a:endParaRPr lang="fr-CH" sz="1600" dirty="0" smtClean="0"/>
          </a:p>
          <a:p>
            <a:pPr marL="342900" indent="-342900">
              <a:buFont typeface="Wingdings" pitchFamily="2" charset="2"/>
              <a:buChar char="Ø"/>
            </a:pPr>
            <a:r>
              <a:rPr lang="fr-CH" sz="2000" dirty="0" smtClean="0"/>
              <a:t>All </a:t>
            </a:r>
            <a:r>
              <a:rPr lang="fr-CH" sz="2000" dirty="0" err="1" smtClean="0"/>
              <a:t>necessary</a:t>
            </a:r>
            <a:r>
              <a:rPr lang="fr-CH" sz="2000" dirty="0" smtClean="0"/>
              <a:t> </a:t>
            </a:r>
            <a:r>
              <a:rPr lang="fr-CH" sz="2000" dirty="0" err="1" smtClean="0"/>
              <a:t>improvements</a:t>
            </a:r>
            <a:r>
              <a:rPr lang="fr-CH" sz="2000" dirty="0" smtClean="0"/>
              <a:t> are </a:t>
            </a:r>
            <a:r>
              <a:rPr lang="fr-CH" sz="2000" dirty="0" err="1" smtClean="0"/>
              <a:t>implemented</a:t>
            </a:r>
            <a:r>
              <a:rPr lang="fr-CH" sz="2000" dirty="0" smtClean="0"/>
              <a:t> in the </a:t>
            </a:r>
            <a:r>
              <a:rPr lang="fr-CH" sz="2000" dirty="0" err="1" smtClean="0"/>
              <a:t>injectors</a:t>
            </a:r>
            <a:r>
              <a:rPr lang="fr-CH" sz="2000" dirty="0" smtClean="0"/>
              <a:t> (Linac4, PSB to PS </a:t>
            </a:r>
            <a:r>
              <a:rPr lang="fr-CH" sz="2000" dirty="0" err="1" smtClean="0"/>
              <a:t>transfer</a:t>
            </a:r>
            <a:r>
              <a:rPr lang="fr-CH" sz="2000" dirty="0" smtClean="0"/>
              <a:t> </a:t>
            </a:r>
            <a:r>
              <a:rPr lang="fr-CH" sz="2000" dirty="0" err="1" smtClean="0"/>
              <a:t>at</a:t>
            </a:r>
            <a:r>
              <a:rPr lang="fr-CH" sz="2000" dirty="0" smtClean="0"/>
              <a:t> 2 GeV, </a:t>
            </a:r>
            <a:r>
              <a:rPr lang="fr-CH" sz="2000" dirty="0" err="1" smtClean="0"/>
              <a:t>coupled</a:t>
            </a:r>
            <a:r>
              <a:rPr lang="fr-CH" sz="2000" dirty="0" smtClean="0"/>
              <a:t> </a:t>
            </a:r>
            <a:r>
              <a:rPr lang="fr-CH" sz="2000" dirty="0" err="1" smtClean="0"/>
              <a:t>bunch</a:t>
            </a:r>
            <a:r>
              <a:rPr lang="fr-CH" sz="2000" dirty="0" smtClean="0"/>
              <a:t> </a:t>
            </a:r>
            <a:r>
              <a:rPr lang="fr-CH" sz="2000" dirty="0" err="1" smtClean="0"/>
              <a:t>instabilities</a:t>
            </a:r>
            <a:r>
              <a:rPr lang="fr-CH" sz="2000" dirty="0" smtClean="0"/>
              <a:t> </a:t>
            </a:r>
            <a:r>
              <a:rPr lang="fr-CH" sz="2000" dirty="0" err="1" smtClean="0"/>
              <a:t>suppressed</a:t>
            </a:r>
            <a:r>
              <a:rPr lang="fr-CH" dirty="0"/>
              <a:t>, e-</a:t>
            </a:r>
            <a:r>
              <a:rPr lang="fr-CH" dirty="0" err="1"/>
              <a:t>cloud</a:t>
            </a:r>
            <a:r>
              <a:rPr lang="fr-CH" dirty="0"/>
              <a:t> </a:t>
            </a:r>
            <a:r>
              <a:rPr lang="fr-CH" dirty="0" err="1"/>
              <a:t>suppressed</a:t>
            </a:r>
            <a:r>
              <a:rPr lang="fr-CH" dirty="0"/>
              <a:t>, </a:t>
            </a:r>
            <a:r>
              <a:rPr lang="fr-CH" dirty="0" smtClean="0"/>
              <a:t>hardware </a:t>
            </a:r>
            <a:r>
              <a:rPr lang="fr-CH" dirty="0" err="1" smtClean="0"/>
              <a:t>upgraded</a:t>
            </a:r>
            <a:r>
              <a:rPr lang="fr-CH" dirty="0" smtClean="0"/>
              <a:t>…)</a:t>
            </a:r>
            <a:endParaRPr lang="fr-CH" sz="2000" dirty="0" smtClean="0"/>
          </a:p>
          <a:p>
            <a:pPr lvl="1">
              <a:buFont typeface="Wingdings" pitchFamily="2" charset="2"/>
              <a:buChar char="Ø"/>
            </a:pPr>
            <a:endParaRPr lang="fr-CH" sz="1600" dirty="0" smtClean="0"/>
          </a:p>
          <a:p>
            <a:pPr marL="342900" indent="-342900">
              <a:buFont typeface="Wingdings" pitchFamily="2" charset="2"/>
              <a:buChar char="Ø"/>
            </a:pPr>
            <a:r>
              <a:rPr lang="fr-CH" dirty="0" err="1" smtClean="0"/>
              <a:t>Estimated</a:t>
            </a:r>
            <a:r>
              <a:rPr lang="fr-CH" dirty="0" smtClean="0"/>
              <a:t> </a:t>
            </a:r>
            <a:r>
              <a:rPr lang="fr-CH" dirty="0" err="1" smtClean="0"/>
              <a:t>beam</a:t>
            </a:r>
            <a:r>
              <a:rPr lang="fr-CH" dirty="0" smtClean="0"/>
              <a:t> </a:t>
            </a:r>
            <a:r>
              <a:rPr lang="fr-CH" dirty="0" err="1" smtClean="0"/>
              <a:t>degradation</a:t>
            </a:r>
            <a:r>
              <a:rPr lang="fr-CH" dirty="0" smtClean="0"/>
              <a:t> </a:t>
            </a:r>
            <a:r>
              <a:rPr lang="fr-CH" sz="2000" dirty="0" smtClean="0"/>
              <a:t>in the </a:t>
            </a:r>
            <a:r>
              <a:rPr lang="fr-CH" sz="2000" dirty="0" err="1" smtClean="0"/>
              <a:t>accelerator</a:t>
            </a:r>
            <a:r>
              <a:rPr lang="fr-CH" sz="2000" dirty="0" smtClean="0"/>
              <a:t> </a:t>
            </a:r>
            <a:r>
              <a:rPr lang="fr-CH" dirty="0" err="1" smtClean="0"/>
              <a:t>chain</a:t>
            </a:r>
            <a:r>
              <a:rPr lang="fr-CH" dirty="0" smtClean="0"/>
              <a:t> (</a:t>
            </a:r>
            <a:r>
              <a:rPr lang="fr-CH" dirty="0" err="1" smtClean="0"/>
              <a:t>based</a:t>
            </a:r>
            <a:r>
              <a:rPr lang="fr-CH" dirty="0" smtClean="0"/>
              <a:t> </a:t>
            </a:r>
            <a:r>
              <a:rPr lang="fr-CH" dirty="0"/>
              <a:t>on observations in </a:t>
            </a:r>
            <a:r>
              <a:rPr lang="fr-CH" dirty="0" smtClean="0"/>
              <a:t>2010):</a:t>
            </a:r>
            <a:endParaRPr lang="fr-CH" sz="2000" dirty="0" smtClean="0"/>
          </a:p>
          <a:p>
            <a:pPr lvl="1">
              <a:buFont typeface="Wingdings" pitchFamily="2" charset="2"/>
              <a:buChar char="ü"/>
            </a:pPr>
            <a:r>
              <a:rPr lang="fr-CH" sz="1600" dirty="0" smtClean="0"/>
              <a:t>PS: 5 % </a:t>
            </a:r>
            <a:r>
              <a:rPr lang="fr-CH" sz="1600" dirty="0" err="1" smtClean="0"/>
              <a:t>beam</a:t>
            </a:r>
            <a:r>
              <a:rPr lang="fr-CH" sz="1600" dirty="0" smtClean="0"/>
              <a:t> </a:t>
            </a:r>
            <a:r>
              <a:rPr lang="fr-CH" sz="1600" dirty="0" err="1" smtClean="0"/>
              <a:t>loss</a:t>
            </a:r>
            <a:r>
              <a:rPr lang="fr-CH" sz="1600" dirty="0" smtClean="0"/>
              <a:t>, 5 % transverse </a:t>
            </a:r>
            <a:r>
              <a:rPr lang="fr-CH" sz="1600" dirty="0" err="1" smtClean="0"/>
              <a:t>blow</a:t>
            </a:r>
            <a:r>
              <a:rPr lang="fr-CH" sz="1600" dirty="0" smtClean="0"/>
              <a:t>-up</a:t>
            </a:r>
          </a:p>
          <a:p>
            <a:pPr lvl="1">
              <a:buFont typeface="Wingdings" pitchFamily="2" charset="2"/>
              <a:buChar char="ü"/>
            </a:pPr>
            <a:r>
              <a:rPr lang="fr-CH" sz="1600" dirty="0" smtClean="0"/>
              <a:t>SPS: 10 % </a:t>
            </a:r>
            <a:r>
              <a:rPr lang="fr-CH" sz="1600" dirty="0" err="1" smtClean="0"/>
              <a:t>beam</a:t>
            </a:r>
            <a:r>
              <a:rPr lang="fr-CH" sz="1600" dirty="0" smtClean="0"/>
              <a:t> </a:t>
            </a:r>
            <a:r>
              <a:rPr lang="fr-CH" sz="1600" dirty="0" err="1" smtClean="0"/>
              <a:t>loss</a:t>
            </a:r>
            <a:r>
              <a:rPr lang="fr-CH" sz="1600" dirty="0" smtClean="0"/>
              <a:t>, 5 % transverse </a:t>
            </a:r>
            <a:r>
              <a:rPr lang="fr-CH" sz="1600" dirty="0" err="1" smtClean="0"/>
              <a:t>blow</a:t>
            </a:r>
            <a:r>
              <a:rPr lang="fr-CH" sz="1600" dirty="0" smtClean="0"/>
              <a:t>-up.</a:t>
            </a:r>
          </a:p>
          <a:p>
            <a:pPr lvl="1">
              <a:buFont typeface="Wingdings" pitchFamily="2" charset="2"/>
              <a:buChar char="Ø"/>
            </a:pPr>
            <a:endParaRPr lang="fr-CH" sz="1600" dirty="0" smtClean="0"/>
          </a:p>
          <a:p>
            <a:pPr marL="342900" indent="-342900">
              <a:buFont typeface="Wingdings" pitchFamily="2" charset="2"/>
              <a:buChar char="Ø"/>
            </a:pPr>
            <a:r>
              <a:rPr lang="fr-CH" sz="2000" dirty="0" smtClean="0"/>
              <a:t>RF </a:t>
            </a:r>
            <a:r>
              <a:rPr lang="fr-CH" sz="2000" dirty="0" err="1" smtClean="0"/>
              <a:t>gymnastics</a:t>
            </a:r>
            <a:r>
              <a:rPr lang="fr-CH" sz="2000" dirty="0" smtClean="0"/>
              <a:t> </a:t>
            </a:r>
            <a:r>
              <a:rPr lang="fr-CH" sz="2000" dirty="0" err="1" smtClean="0"/>
              <a:t>being</a:t>
            </a:r>
            <a:r>
              <a:rPr lang="fr-CH" sz="2000" dirty="0" smtClean="0"/>
              <a:t> </a:t>
            </a:r>
            <a:r>
              <a:rPr lang="fr-CH" sz="2000" dirty="0" err="1" smtClean="0"/>
              <a:t>kept</a:t>
            </a:r>
            <a:r>
              <a:rPr lang="fr-CH" sz="2000" dirty="0" smtClean="0"/>
              <a:t>, imperfections are </a:t>
            </a:r>
            <a:r>
              <a:rPr lang="fr-CH" sz="2000" dirty="0" err="1" smtClean="0"/>
              <a:t>unchanged</a:t>
            </a:r>
            <a:r>
              <a:rPr lang="fr-CH" sz="2000" dirty="0" smtClean="0"/>
              <a:t>:</a:t>
            </a:r>
          </a:p>
          <a:p>
            <a:pPr marL="447675" lvl="1" indent="-268288">
              <a:buFont typeface="Wingdings" pitchFamily="2" charset="2"/>
              <a:buChar char="ü"/>
            </a:pPr>
            <a:r>
              <a:rPr lang="fr-CH" sz="1600" dirty="0" smtClean="0"/>
              <a:t>+-10 % fluctuation of all </a:t>
            </a:r>
            <a:r>
              <a:rPr lang="fr-CH" sz="1600" dirty="0" err="1" smtClean="0"/>
              <a:t>bunch</a:t>
            </a:r>
            <a:r>
              <a:rPr lang="fr-CH" sz="1600" dirty="0" smtClean="0"/>
              <a:t> </a:t>
            </a:r>
            <a:r>
              <a:rPr lang="fr-CH" sz="1600" dirty="0" err="1" smtClean="0"/>
              <a:t>parameters</a:t>
            </a:r>
            <a:r>
              <a:rPr lang="fr-CH" sz="1600" dirty="0" smtClean="0"/>
              <a:t> </a:t>
            </a:r>
            <a:r>
              <a:rPr lang="fr-CH" sz="1600" dirty="0" err="1" smtClean="0"/>
              <a:t>within</a:t>
            </a:r>
            <a:r>
              <a:rPr lang="fr-CH" sz="1600" dirty="0" smtClean="0"/>
              <a:t> a </a:t>
            </a:r>
            <a:r>
              <a:rPr lang="fr-CH" sz="1600" dirty="0" err="1" smtClean="0"/>
              <a:t>given</a:t>
            </a:r>
            <a:r>
              <a:rPr lang="fr-CH" sz="1600" dirty="0" smtClean="0"/>
              <a:t> PS </a:t>
            </a:r>
            <a:r>
              <a:rPr lang="fr-CH" sz="1600" dirty="0" err="1" smtClean="0"/>
              <a:t>bunch</a:t>
            </a:r>
            <a:r>
              <a:rPr lang="fr-CH" sz="1600" dirty="0" smtClean="0"/>
              <a:t> train.</a:t>
            </a:r>
            <a:endParaRPr lang="en-US" sz="1600" dirty="0"/>
          </a:p>
          <a:p>
            <a:pPr marL="447675" lvl="1" indent="-268288">
              <a:buFont typeface="Wingdings" pitchFamily="2" charset="2"/>
              <a:buChar char="ü"/>
            </a:pPr>
            <a:r>
              <a:rPr lang="en-US" sz="1600" dirty="0" smtClean="0"/>
              <a:t>Traces of ghost/satellite bunches.</a:t>
            </a:r>
            <a:endParaRPr lang="fr-CH" sz="1600" dirty="0" smtClean="0"/>
          </a:p>
        </p:txBody>
      </p:sp>
    </p:spTree>
    <p:extLst>
      <p:ext uri="{BB962C8B-B14F-4D97-AF65-F5344CB8AC3E}">
        <p14:creationId xmlns:p14="http://schemas.microsoft.com/office/powerpoint/2010/main" val="1795151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4878" r="847" b="8311"/>
          <a:stretch/>
        </p:blipFill>
        <p:spPr>
          <a:xfrm>
            <a:off x="446038" y="1327243"/>
            <a:ext cx="8620590" cy="4886089"/>
          </a:xfrm>
          <a:prstGeom prst="rect">
            <a:avLst/>
          </a:prstGeom>
        </p:spPr>
      </p:pic>
      <p:sp>
        <p:nvSpPr>
          <p:cNvPr id="2" name="TextBox 1"/>
          <p:cNvSpPr txBox="1"/>
          <p:nvPr/>
        </p:nvSpPr>
        <p:spPr>
          <a:xfrm rot="16200000">
            <a:off x="-1196240" y="3957065"/>
            <a:ext cx="2976777" cy="307777"/>
          </a:xfrm>
          <a:prstGeom prst="rect">
            <a:avLst/>
          </a:prstGeom>
          <a:solidFill>
            <a:schemeClr val="bg1"/>
          </a:solidFill>
        </p:spPr>
        <p:txBody>
          <a:bodyPr wrap="none" rtlCol="0">
            <a:spAutoFit/>
          </a:bodyPr>
          <a:lstStyle/>
          <a:p>
            <a:r>
              <a:rPr lang="fr-CH" sz="1400" dirty="0" smtClean="0"/>
              <a:t>H/V transverse emittances [mm.mrad]</a:t>
            </a:r>
            <a:endParaRPr lang="en-GB" sz="1400" dirty="0"/>
          </a:p>
        </p:txBody>
      </p:sp>
      <p:sp>
        <p:nvSpPr>
          <p:cNvPr id="28" name="TextBox 27"/>
          <p:cNvSpPr txBox="1"/>
          <p:nvPr/>
        </p:nvSpPr>
        <p:spPr>
          <a:xfrm>
            <a:off x="705254" y="6221229"/>
            <a:ext cx="5067798" cy="307777"/>
          </a:xfrm>
          <a:prstGeom prst="rect">
            <a:avLst/>
          </a:prstGeom>
          <a:solidFill>
            <a:schemeClr val="bg1"/>
          </a:solidFill>
        </p:spPr>
        <p:txBody>
          <a:bodyPr wrap="none" rtlCol="0">
            <a:spAutoFit/>
          </a:bodyPr>
          <a:lstStyle/>
          <a:p>
            <a:r>
              <a:rPr lang="fr-CH" sz="1400" dirty="0" err="1" smtClean="0"/>
              <a:t>Bunch</a:t>
            </a:r>
            <a:r>
              <a:rPr lang="fr-CH" sz="1400" dirty="0" smtClean="0"/>
              <a:t> </a:t>
            </a:r>
            <a:r>
              <a:rPr lang="fr-CH" sz="1400" dirty="0" err="1" smtClean="0"/>
              <a:t>intensity</a:t>
            </a:r>
            <a:r>
              <a:rPr lang="fr-CH" sz="1400" dirty="0" smtClean="0"/>
              <a:t> </a:t>
            </a:r>
            <a:r>
              <a:rPr lang="fr-CH" sz="1400" dirty="0" err="1" smtClean="0"/>
              <a:t>within</a:t>
            </a:r>
            <a:r>
              <a:rPr lang="fr-CH" sz="1400" dirty="0" smtClean="0"/>
              <a:t> constant longitudinal emittance [x10</a:t>
            </a:r>
            <a:r>
              <a:rPr lang="fr-CH" sz="1400" baseline="30000" dirty="0" smtClean="0"/>
              <a:t>11</a:t>
            </a:r>
            <a:r>
              <a:rPr lang="fr-CH" sz="1400" dirty="0" smtClean="0"/>
              <a:t> p/b]</a:t>
            </a:r>
            <a:endParaRPr lang="en-GB" sz="1400" dirty="0"/>
          </a:p>
        </p:txBody>
      </p:sp>
      <p:sp>
        <p:nvSpPr>
          <p:cNvPr id="15" name="TextBox 14"/>
          <p:cNvSpPr txBox="1"/>
          <p:nvPr/>
        </p:nvSpPr>
        <p:spPr>
          <a:xfrm rot="19380000">
            <a:off x="758769" y="4503595"/>
            <a:ext cx="2248116" cy="523220"/>
          </a:xfrm>
          <a:prstGeom prst="rect">
            <a:avLst/>
          </a:prstGeom>
          <a:solidFill>
            <a:srgbClr val="FFFF00"/>
          </a:solidFill>
        </p:spPr>
        <p:txBody>
          <a:bodyPr wrap="none" rtlCol="0">
            <a:spAutoFit/>
          </a:bodyPr>
          <a:lstStyle/>
          <a:p>
            <a:r>
              <a:rPr lang="fr-CH" sz="1400" b="1" dirty="0" smtClean="0"/>
              <a:t>Constant transverse </a:t>
            </a:r>
            <a:r>
              <a:rPr lang="fr-CH" sz="1400" b="1" dirty="0" err="1" smtClean="0"/>
              <a:t>density</a:t>
            </a:r>
            <a:endParaRPr lang="fr-CH" sz="1400" b="1" dirty="0"/>
          </a:p>
          <a:p>
            <a:pPr algn="ctr"/>
            <a:r>
              <a:rPr lang="fr-CH" sz="1400" b="1" dirty="0" smtClean="0"/>
              <a:t>(</a:t>
            </a:r>
            <a:r>
              <a:rPr lang="fr-CH" sz="1400" b="1" dirty="0" err="1" smtClean="0"/>
              <a:t>Space</a:t>
            </a:r>
            <a:r>
              <a:rPr lang="fr-CH" sz="1400" b="1" dirty="0" smtClean="0"/>
              <a:t> charge)</a:t>
            </a:r>
            <a:endParaRPr lang="en-GB" sz="1400" b="1" dirty="0"/>
          </a:p>
        </p:txBody>
      </p:sp>
      <p:sp>
        <p:nvSpPr>
          <p:cNvPr id="20" name="Rounded Rectangular Callout 19"/>
          <p:cNvSpPr/>
          <p:nvPr/>
        </p:nvSpPr>
        <p:spPr>
          <a:xfrm>
            <a:off x="1001058" y="2042377"/>
            <a:ext cx="1390450" cy="580188"/>
          </a:xfrm>
          <a:prstGeom prst="wedgeRoundRectCallout">
            <a:avLst>
              <a:gd name="adj1" fmla="val 43898"/>
              <a:gd name="adj2" fmla="val -142026"/>
              <a:gd name="adj3" fmla="val 16667"/>
            </a:avLst>
          </a:prstGeom>
          <a:solidFill>
            <a:srgbClr val="FFFFC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b="1" dirty="0" smtClean="0">
                <a:solidFill>
                  <a:srgbClr val="0070C0"/>
                </a:solidFill>
              </a:rPr>
              <a:t>Nominal performance</a:t>
            </a:r>
            <a:endParaRPr lang="en-GB" sz="1600" b="1" dirty="0">
              <a:solidFill>
                <a:srgbClr val="0070C0"/>
              </a:solidFill>
            </a:endParaRPr>
          </a:p>
        </p:txBody>
      </p:sp>
      <p:sp>
        <p:nvSpPr>
          <p:cNvPr id="24" name="Rounded Rectangular Callout 23"/>
          <p:cNvSpPr/>
          <p:nvPr/>
        </p:nvSpPr>
        <p:spPr>
          <a:xfrm>
            <a:off x="1001058" y="2919042"/>
            <a:ext cx="1482709" cy="461902"/>
          </a:xfrm>
          <a:prstGeom prst="wedgeRoundRectCallout">
            <a:avLst>
              <a:gd name="adj1" fmla="val 82474"/>
              <a:gd name="adj2" fmla="val 51165"/>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b="1" dirty="0" err="1" smtClean="0">
                <a:solidFill>
                  <a:srgbClr val="FFFF00"/>
                </a:solidFill>
              </a:rPr>
              <a:t>Today</a:t>
            </a:r>
            <a:r>
              <a:rPr lang="fr-CH" sz="1600" b="1" dirty="0" smtClean="0">
                <a:solidFill>
                  <a:srgbClr val="FFFF00"/>
                </a:solidFill>
              </a:rPr>
              <a:t> (2011)</a:t>
            </a:r>
            <a:endParaRPr lang="en-GB" sz="1600" b="1" dirty="0">
              <a:solidFill>
                <a:srgbClr val="FFFF00"/>
              </a:solidFill>
            </a:endParaRPr>
          </a:p>
        </p:txBody>
      </p:sp>
      <p:sp>
        <p:nvSpPr>
          <p:cNvPr id="25" name="Title 1"/>
          <p:cNvSpPr>
            <a:spLocks noGrp="1"/>
          </p:cNvSpPr>
          <p:nvPr>
            <p:ph type="title"/>
          </p:nvPr>
        </p:nvSpPr>
        <p:spPr>
          <a:xfrm>
            <a:off x="1001058" y="274638"/>
            <a:ext cx="7965175" cy="747654"/>
          </a:xfrm>
        </p:spPr>
        <p:txBody>
          <a:bodyPr>
            <a:normAutofit/>
          </a:bodyPr>
          <a:lstStyle/>
          <a:p>
            <a:r>
              <a:rPr lang="fr-CH" dirty="0" err="1" smtClean="0"/>
              <a:t>Beam</a:t>
            </a:r>
            <a:r>
              <a:rPr lang="fr-CH" dirty="0" smtClean="0"/>
              <a:t> </a:t>
            </a:r>
            <a:r>
              <a:rPr lang="fr-CH" dirty="0" err="1" smtClean="0"/>
              <a:t>parameters</a:t>
            </a:r>
            <a:r>
              <a:rPr lang="fr-CH" dirty="0" smtClean="0"/>
              <a:t> </a:t>
            </a:r>
            <a:r>
              <a:rPr lang="fr-CH" dirty="0" err="1" smtClean="0"/>
              <a:t>at</a:t>
            </a:r>
            <a:r>
              <a:rPr lang="fr-CH" dirty="0" smtClean="0"/>
              <a:t> LHC injection [50 ns]</a:t>
            </a:r>
            <a:endParaRPr lang="en-US" dirty="0"/>
          </a:p>
        </p:txBody>
      </p:sp>
      <p:sp>
        <p:nvSpPr>
          <p:cNvPr id="27" name="Action Button: Information 26">
            <a:hlinkClick r:id="rId3" action="ppaction://hlinksldjump" highlightClick="1"/>
          </p:cNvPr>
          <p:cNvSpPr>
            <a:spLocks noChangeAspect="1"/>
          </p:cNvSpPr>
          <p:nvPr/>
        </p:nvSpPr>
        <p:spPr>
          <a:xfrm>
            <a:off x="1325446" y="3390217"/>
            <a:ext cx="416966" cy="416966"/>
          </a:xfrm>
          <a:prstGeom prst="actionButtonInform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 name="Oval 2"/>
          <p:cNvSpPr/>
          <p:nvPr/>
        </p:nvSpPr>
        <p:spPr>
          <a:xfrm rot="20259895">
            <a:off x="5228678" y="2076399"/>
            <a:ext cx="400929" cy="338752"/>
          </a:xfrm>
          <a:prstGeom prst="ellipse">
            <a:avLst/>
          </a:prstGeom>
          <a:gradFill flip="none" rotWithShape="1">
            <a:gsLst>
              <a:gs pos="0">
                <a:srgbClr val="DDEBCF">
                  <a:alpha val="0"/>
                </a:srgbClr>
              </a:gs>
              <a:gs pos="50000">
                <a:srgbClr val="9CB86E"/>
              </a:gs>
              <a:gs pos="100000">
                <a:srgbClr val="156B13"/>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Freeform 4"/>
          <p:cNvSpPr/>
          <p:nvPr/>
        </p:nvSpPr>
        <p:spPr>
          <a:xfrm>
            <a:off x="752622" y="1733521"/>
            <a:ext cx="5613009" cy="4248443"/>
          </a:xfrm>
          <a:custGeom>
            <a:avLst/>
            <a:gdLst>
              <a:gd name="connsiteX0" fmla="*/ 0 w 5613009"/>
              <a:gd name="connsiteY0" fmla="*/ 4248443 h 4248443"/>
              <a:gd name="connsiteX1" fmla="*/ 4895556 w 5613009"/>
              <a:gd name="connsiteY1" fmla="*/ 541606 h 4248443"/>
              <a:gd name="connsiteX2" fmla="*/ 5613009 w 5613009"/>
              <a:gd name="connsiteY2" fmla="*/ 0 h 4248443"/>
              <a:gd name="connsiteX3" fmla="*/ 5613009 w 5613009"/>
              <a:gd name="connsiteY3" fmla="*/ 4248443 h 4248443"/>
              <a:gd name="connsiteX4" fmla="*/ 0 w 5613009"/>
              <a:gd name="connsiteY4" fmla="*/ 4248443 h 4248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3009" h="4248443">
                <a:moveTo>
                  <a:pt x="0" y="4248443"/>
                </a:moveTo>
                <a:lnTo>
                  <a:pt x="4895556" y="541606"/>
                </a:lnTo>
                <a:lnTo>
                  <a:pt x="5613009" y="0"/>
                </a:lnTo>
                <a:lnTo>
                  <a:pt x="5613009" y="4248443"/>
                </a:lnTo>
                <a:lnTo>
                  <a:pt x="0" y="4248443"/>
                </a:lnTo>
                <a:close/>
              </a:path>
            </a:pathLst>
          </a:custGeom>
          <a:pattFill prst="wdUpDiag">
            <a:fgClr>
              <a:schemeClr val="accent1"/>
            </a:fgClr>
            <a:bgClr>
              <a:schemeClr val="bg1"/>
            </a:bgClr>
          </a:patt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6" name="TextBox 5"/>
          <p:cNvSpPr txBox="1"/>
          <p:nvPr/>
        </p:nvSpPr>
        <p:spPr>
          <a:xfrm>
            <a:off x="3184354" y="4467173"/>
            <a:ext cx="2959465" cy="461665"/>
          </a:xfrm>
          <a:prstGeom prst="rect">
            <a:avLst/>
          </a:prstGeom>
          <a:solidFill>
            <a:schemeClr val="tx2">
              <a:lumMod val="60000"/>
              <a:lumOff val="40000"/>
              <a:alpha val="74000"/>
            </a:schemeClr>
          </a:solidFill>
        </p:spPr>
        <p:txBody>
          <a:bodyPr wrap="none" rtlCol="0">
            <a:spAutoFit/>
          </a:bodyPr>
          <a:lstStyle/>
          <a:p>
            <a:r>
              <a:rPr lang="fr-CH" sz="2400" b="1" dirty="0" smtClean="0"/>
              <a:t>SPS single </a:t>
            </a:r>
            <a:r>
              <a:rPr lang="fr-CH" sz="2400" b="1" dirty="0" err="1" smtClean="0"/>
              <a:t>bunch</a:t>
            </a:r>
            <a:r>
              <a:rPr lang="fr-CH" sz="2400" b="1" dirty="0" smtClean="0"/>
              <a:t> </a:t>
            </a:r>
            <a:r>
              <a:rPr lang="fr-CH" sz="2400" b="1" dirty="0" err="1" smtClean="0"/>
              <a:t>limit</a:t>
            </a:r>
            <a:endParaRPr lang="en-GB" sz="2400" b="1" dirty="0"/>
          </a:p>
        </p:txBody>
      </p:sp>
      <p:sp>
        <p:nvSpPr>
          <p:cNvPr id="26" name="Rounded Rectangular Callout 25"/>
          <p:cNvSpPr/>
          <p:nvPr/>
        </p:nvSpPr>
        <p:spPr>
          <a:xfrm>
            <a:off x="3559125" y="921434"/>
            <a:ext cx="1363049" cy="853434"/>
          </a:xfrm>
          <a:prstGeom prst="wedgeRoundRectCallout">
            <a:avLst>
              <a:gd name="adj1" fmla="val 73765"/>
              <a:gd name="adj2" fmla="val 97184"/>
              <a:gd name="adj3" fmla="val 16667"/>
            </a:avLst>
          </a:prstGeom>
          <a:solidFill>
            <a:schemeClr val="bg1">
              <a:lumMod val="9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b="1" dirty="0" smtClean="0">
                <a:solidFill>
                  <a:schemeClr val="accent3">
                    <a:lumMod val="75000"/>
                  </a:schemeClr>
                </a:solidFill>
              </a:rPr>
              <a:t>HL-LHC </a:t>
            </a:r>
            <a:r>
              <a:rPr lang="fr-CH" sz="1600" b="1" dirty="0" err="1" smtClean="0">
                <a:solidFill>
                  <a:schemeClr val="accent3">
                    <a:lumMod val="75000"/>
                  </a:schemeClr>
                </a:solidFill>
              </a:rPr>
              <a:t>requirement</a:t>
            </a:r>
            <a:r>
              <a:rPr lang="fr-CH" sz="1600" b="1" dirty="0" smtClean="0">
                <a:solidFill>
                  <a:schemeClr val="accent3">
                    <a:lumMod val="75000"/>
                  </a:schemeClr>
                </a:solidFill>
              </a:rPr>
              <a:t> </a:t>
            </a:r>
            <a:r>
              <a:rPr lang="fr-CH" sz="1600" b="1" u="sng" dirty="0" err="1" smtClean="0">
                <a:solidFill>
                  <a:schemeClr val="accent3">
                    <a:lumMod val="75000"/>
                  </a:schemeClr>
                </a:solidFill>
              </a:rPr>
              <a:t>at</a:t>
            </a:r>
            <a:r>
              <a:rPr lang="fr-CH" sz="1600" b="1" u="sng" dirty="0" smtClean="0">
                <a:solidFill>
                  <a:schemeClr val="accent3">
                    <a:lumMod val="75000"/>
                  </a:schemeClr>
                </a:solidFill>
              </a:rPr>
              <a:t> 7 </a:t>
            </a:r>
            <a:r>
              <a:rPr lang="fr-CH" sz="1600" b="1" u="sng" dirty="0" err="1" smtClean="0">
                <a:solidFill>
                  <a:schemeClr val="accent3">
                    <a:lumMod val="75000"/>
                  </a:schemeClr>
                </a:solidFill>
              </a:rPr>
              <a:t>TeV</a:t>
            </a:r>
            <a:endParaRPr lang="en-US" sz="1600" b="1" u="sng" dirty="0">
              <a:solidFill>
                <a:schemeClr val="accent3">
                  <a:lumMod val="75000"/>
                </a:schemeClr>
              </a:solidFill>
            </a:endParaRPr>
          </a:p>
        </p:txBody>
      </p:sp>
      <p:sp>
        <p:nvSpPr>
          <p:cNvPr id="8" name="Cloud Callout 7"/>
          <p:cNvSpPr/>
          <p:nvPr/>
        </p:nvSpPr>
        <p:spPr>
          <a:xfrm>
            <a:off x="2700998" y="2012926"/>
            <a:ext cx="1765494" cy="932194"/>
          </a:xfrm>
          <a:prstGeom prst="cloudCallout">
            <a:avLst>
              <a:gd name="adj1" fmla="val 52427"/>
              <a:gd name="adj2" fmla="val 40618"/>
            </a:avLst>
          </a:prstGeom>
          <a:solidFill>
            <a:schemeClr val="accent6">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400" b="1" dirty="0" err="1" smtClean="0">
                <a:solidFill>
                  <a:srgbClr val="FF0000"/>
                </a:solidFill>
              </a:rPr>
              <a:t>Anticipated</a:t>
            </a:r>
            <a:r>
              <a:rPr lang="fr-CH" sz="1400" b="1" dirty="0" smtClean="0">
                <a:solidFill>
                  <a:srgbClr val="FF0000"/>
                </a:solidFill>
              </a:rPr>
              <a:t> </a:t>
            </a:r>
            <a:r>
              <a:rPr lang="fr-CH" sz="1400" b="1" dirty="0" err="1" smtClean="0">
                <a:solidFill>
                  <a:srgbClr val="FF0000"/>
                </a:solidFill>
              </a:rPr>
              <a:t>performanceafter</a:t>
            </a:r>
            <a:r>
              <a:rPr lang="fr-CH" sz="1400" b="1" dirty="0" smtClean="0">
                <a:solidFill>
                  <a:srgbClr val="FF0000"/>
                </a:solidFill>
              </a:rPr>
              <a:t> LIU</a:t>
            </a:r>
            <a:endParaRPr lang="en-GB" sz="1400" b="1" dirty="0">
              <a:solidFill>
                <a:srgbClr val="FF0000"/>
              </a:solidFill>
            </a:endParaRPr>
          </a:p>
        </p:txBody>
      </p:sp>
    </p:spTree>
    <p:extLst>
      <p:ext uri="{BB962C8B-B14F-4D97-AF65-F5344CB8AC3E}">
        <p14:creationId xmlns:p14="http://schemas.microsoft.com/office/powerpoint/2010/main" val="2025036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500"/>
                                        <p:tgtEl>
                                          <p:spTgt spid="5"/>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animBg="1"/>
      <p:bldP spid="24" grpId="0" animBg="1"/>
      <p:bldP spid="27" grpId="0" animBg="1"/>
      <p:bldP spid="3" grpId="0" animBg="1"/>
      <p:bldP spid="5" grpId="0" animBg="1"/>
      <p:bldP spid="6" grpId="0" animBg="1"/>
      <p:bldP spid="26"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3935" r="1095" b="6530"/>
          <a:stretch/>
        </p:blipFill>
        <p:spPr>
          <a:xfrm>
            <a:off x="478304" y="1049443"/>
            <a:ext cx="8642790" cy="5013739"/>
          </a:xfrm>
          <a:prstGeom prst="rect">
            <a:avLst/>
          </a:prstGeom>
        </p:spPr>
      </p:pic>
      <p:sp>
        <p:nvSpPr>
          <p:cNvPr id="2" name="TextBox 1"/>
          <p:cNvSpPr txBox="1"/>
          <p:nvPr/>
        </p:nvSpPr>
        <p:spPr>
          <a:xfrm rot="16200000">
            <a:off x="-1196240" y="3749889"/>
            <a:ext cx="2976777" cy="307777"/>
          </a:xfrm>
          <a:prstGeom prst="rect">
            <a:avLst/>
          </a:prstGeom>
          <a:solidFill>
            <a:schemeClr val="bg1"/>
          </a:solidFill>
        </p:spPr>
        <p:txBody>
          <a:bodyPr wrap="none" rtlCol="0">
            <a:spAutoFit/>
          </a:bodyPr>
          <a:lstStyle/>
          <a:p>
            <a:r>
              <a:rPr lang="fr-CH" sz="1400" dirty="0" smtClean="0"/>
              <a:t>H/V transverse emittances [mm.mrad]</a:t>
            </a:r>
            <a:endParaRPr lang="en-GB" sz="1400" dirty="0"/>
          </a:p>
        </p:txBody>
      </p:sp>
      <p:sp>
        <p:nvSpPr>
          <p:cNvPr id="28" name="TextBox 27"/>
          <p:cNvSpPr txBox="1"/>
          <p:nvPr/>
        </p:nvSpPr>
        <p:spPr>
          <a:xfrm>
            <a:off x="705254" y="6128357"/>
            <a:ext cx="5067798" cy="307777"/>
          </a:xfrm>
          <a:prstGeom prst="rect">
            <a:avLst/>
          </a:prstGeom>
          <a:solidFill>
            <a:schemeClr val="bg1"/>
          </a:solidFill>
        </p:spPr>
        <p:txBody>
          <a:bodyPr wrap="none" rtlCol="0">
            <a:spAutoFit/>
          </a:bodyPr>
          <a:lstStyle/>
          <a:p>
            <a:r>
              <a:rPr lang="fr-CH" sz="1400" dirty="0" err="1" smtClean="0"/>
              <a:t>Bunch</a:t>
            </a:r>
            <a:r>
              <a:rPr lang="fr-CH" sz="1400" dirty="0" smtClean="0"/>
              <a:t> </a:t>
            </a:r>
            <a:r>
              <a:rPr lang="fr-CH" sz="1400" dirty="0" err="1" smtClean="0"/>
              <a:t>intensity</a:t>
            </a:r>
            <a:r>
              <a:rPr lang="fr-CH" sz="1400" dirty="0" smtClean="0"/>
              <a:t> </a:t>
            </a:r>
            <a:r>
              <a:rPr lang="fr-CH" sz="1400" dirty="0" err="1" smtClean="0"/>
              <a:t>within</a:t>
            </a:r>
            <a:r>
              <a:rPr lang="fr-CH" sz="1400" dirty="0" smtClean="0"/>
              <a:t> constant longitudinal emittance [x10</a:t>
            </a:r>
            <a:r>
              <a:rPr lang="fr-CH" sz="1400" baseline="30000" dirty="0" smtClean="0"/>
              <a:t>11</a:t>
            </a:r>
            <a:r>
              <a:rPr lang="fr-CH" sz="1400" dirty="0" smtClean="0"/>
              <a:t> p/b]</a:t>
            </a:r>
            <a:endParaRPr lang="en-GB" sz="1400" dirty="0"/>
          </a:p>
        </p:txBody>
      </p:sp>
      <p:sp>
        <p:nvSpPr>
          <p:cNvPr id="15" name="TextBox 14"/>
          <p:cNvSpPr txBox="1"/>
          <p:nvPr/>
        </p:nvSpPr>
        <p:spPr>
          <a:xfrm rot="19980000">
            <a:off x="1440059" y="4258605"/>
            <a:ext cx="2543966" cy="584775"/>
          </a:xfrm>
          <a:prstGeom prst="rect">
            <a:avLst/>
          </a:prstGeom>
          <a:solidFill>
            <a:srgbClr val="FFFF00"/>
          </a:solidFill>
        </p:spPr>
        <p:txBody>
          <a:bodyPr wrap="none" rtlCol="0">
            <a:spAutoFit/>
          </a:bodyPr>
          <a:lstStyle/>
          <a:p>
            <a:r>
              <a:rPr lang="fr-CH" sz="1600" b="1" dirty="0" smtClean="0"/>
              <a:t>Constant transverse </a:t>
            </a:r>
            <a:r>
              <a:rPr lang="fr-CH" sz="1600" b="1" dirty="0" err="1" smtClean="0"/>
              <a:t>density</a:t>
            </a:r>
            <a:endParaRPr lang="fr-CH" sz="1600" b="1" dirty="0"/>
          </a:p>
          <a:p>
            <a:pPr algn="ctr"/>
            <a:r>
              <a:rPr lang="fr-CH" sz="1600" b="1" dirty="0" smtClean="0"/>
              <a:t>(</a:t>
            </a:r>
            <a:r>
              <a:rPr lang="fr-CH" sz="1600" b="1" dirty="0" err="1" smtClean="0"/>
              <a:t>Space</a:t>
            </a:r>
            <a:r>
              <a:rPr lang="fr-CH" sz="1600" b="1" dirty="0" smtClean="0"/>
              <a:t> charge)</a:t>
            </a:r>
            <a:endParaRPr lang="en-GB" sz="1600" b="1" dirty="0"/>
          </a:p>
        </p:txBody>
      </p:sp>
      <p:sp>
        <p:nvSpPr>
          <p:cNvPr id="20" name="Rounded Rectangular Callout 19"/>
          <p:cNvSpPr/>
          <p:nvPr/>
        </p:nvSpPr>
        <p:spPr>
          <a:xfrm>
            <a:off x="1215396" y="1435170"/>
            <a:ext cx="1602154" cy="580188"/>
          </a:xfrm>
          <a:prstGeom prst="wedgeRoundRectCallout">
            <a:avLst>
              <a:gd name="adj1" fmla="val 74448"/>
              <a:gd name="adj2" fmla="val -85046"/>
              <a:gd name="adj3" fmla="val 16667"/>
            </a:avLst>
          </a:prstGeom>
          <a:solidFill>
            <a:srgbClr val="FFFFC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b="1" dirty="0" smtClean="0">
                <a:solidFill>
                  <a:srgbClr val="0070C0"/>
                </a:solidFill>
              </a:rPr>
              <a:t>Nominal performance</a:t>
            </a:r>
            <a:endParaRPr lang="en-GB" b="1" dirty="0">
              <a:solidFill>
                <a:srgbClr val="0070C0"/>
              </a:solidFill>
            </a:endParaRPr>
          </a:p>
        </p:txBody>
      </p:sp>
      <p:sp>
        <p:nvSpPr>
          <p:cNvPr id="24" name="Rounded Rectangular Callout 23"/>
          <p:cNvSpPr/>
          <p:nvPr/>
        </p:nvSpPr>
        <p:spPr>
          <a:xfrm>
            <a:off x="2829854" y="2407513"/>
            <a:ext cx="1482709" cy="595993"/>
          </a:xfrm>
          <a:prstGeom prst="wedgeRoundRectCallout">
            <a:avLst>
              <a:gd name="adj1" fmla="val -10032"/>
              <a:gd name="adj2" fmla="val -141168"/>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b="1" dirty="0" err="1" smtClean="0">
                <a:solidFill>
                  <a:srgbClr val="FFFF00"/>
                </a:solidFill>
              </a:rPr>
              <a:t>Today</a:t>
            </a:r>
            <a:r>
              <a:rPr lang="fr-CH" b="1" dirty="0" smtClean="0">
                <a:solidFill>
                  <a:srgbClr val="FFFF00"/>
                </a:solidFill>
              </a:rPr>
              <a:t> (2011)</a:t>
            </a:r>
            <a:endParaRPr lang="en-GB" b="1" dirty="0">
              <a:solidFill>
                <a:srgbClr val="FFFF00"/>
              </a:solidFill>
            </a:endParaRPr>
          </a:p>
        </p:txBody>
      </p:sp>
      <p:sp>
        <p:nvSpPr>
          <p:cNvPr id="27" name="Action Button: Information 26">
            <a:hlinkClick r:id="rId3" action="ppaction://hlinksldjump" highlightClick="1"/>
          </p:cNvPr>
          <p:cNvSpPr>
            <a:spLocks noChangeAspect="1"/>
          </p:cNvSpPr>
          <p:nvPr/>
        </p:nvSpPr>
        <p:spPr>
          <a:xfrm>
            <a:off x="2886956" y="3003506"/>
            <a:ext cx="416966" cy="416966"/>
          </a:xfrm>
          <a:prstGeom prst="actionButtonInformati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Title 1"/>
          <p:cNvSpPr txBox="1">
            <a:spLocks/>
          </p:cNvSpPr>
          <p:nvPr/>
        </p:nvSpPr>
        <p:spPr bwMode="auto">
          <a:xfrm>
            <a:off x="1124791" y="356050"/>
            <a:ext cx="7897827" cy="623086"/>
          </a:xfrm>
          <a:prstGeom prst="rect">
            <a:avLst/>
          </a:prstGeom>
        </p:spPr>
        <p:txBody>
          <a:bodyPr vert="horz" lIns="91440" tIns="45720" rIns="91440" bIns="45720" rtlCol="0" anchor="t">
            <a:normAutofit/>
          </a:bodyPr>
          <a:lstStyle>
            <a:lvl1pPr>
              <a:spcBef>
                <a:spcPct val="0"/>
              </a:spcBef>
              <a:buNone/>
              <a:defRPr sz="2800" b="1">
                <a:solidFill>
                  <a:srgbClr val="0055A0"/>
                </a:solidFill>
                <a:latin typeface="Arial"/>
                <a:ea typeface="+mj-ea"/>
                <a:cs typeface="Arial"/>
              </a:defRPr>
            </a:lvl1pPr>
          </a:lstStyle>
          <a:p>
            <a:r>
              <a:rPr lang="fr-CH" dirty="0" err="1"/>
              <a:t>Beam</a:t>
            </a:r>
            <a:r>
              <a:rPr lang="fr-CH" dirty="0"/>
              <a:t> </a:t>
            </a:r>
            <a:r>
              <a:rPr lang="fr-CH" dirty="0" err="1"/>
              <a:t>parameters</a:t>
            </a:r>
            <a:r>
              <a:rPr lang="fr-CH" dirty="0"/>
              <a:t> </a:t>
            </a:r>
            <a:r>
              <a:rPr lang="fr-CH" dirty="0" err="1"/>
              <a:t>at</a:t>
            </a:r>
            <a:r>
              <a:rPr lang="fr-CH" dirty="0"/>
              <a:t> LHC injection [25 ns]</a:t>
            </a:r>
            <a:endParaRPr lang="en-US" dirty="0"/>
          </a:p>
        </p:txBody>
      </p:sp>
      <p:sp>
        <p:nvSpPr>
          <p:cNvPr id="26" name="Rounded Rectangular Callout 25"/>
          <p:cNvSpPr/>
          <p:nvPr/>
        </p:nvSpPr>
        <p:spPr>
          <a:xfrm>
            <a:off x="6899104" y="1725264"/>
            <a:ext cx="1485242" cy="905393"/>
          </a:xfrm>
          <a:prstGeom prst="wedgeRoundRectCallout">
            <a:avLst>
              <a:gd name="adj1" fmla="val -158351"/>
              <a:gd name="adj2" fmla="val 94695"/>
              <a:gd name="adj3" fmla="val 16667"/>
            </a:avLst>
          </a:prstGeom>
          <a:solidFill>
            <a:schemeClr val="bg1">
              <a:lumMod val="95000"/>
              <a:alpha val="1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b="1" dirty="0" smtClean="0">
                <a:solidFill>
                  <a:schemeClr val="accent3">
                    <a:lumMod val="75000"/>
                  </a:schemeClr>
                </a:solidFill>
              </a:rPr>
              <a:t>HL-LHC </a:t>
            </a:r>
            <a:r>
              <a:rPr lang="fr-CH" b="1" dirty="0" err="1" smtClean="0">
                <a:solidFill>
                  <a:schemeClr val="accent3">
                    <a:lumMod val="75000"/>
                  </a:schemeClr>
                </a:solidFill>
              </a:rPr>
              <a:t>requirement</a:t>
            </a:r>
            <a:r>
              <a:rPr lang="fr-CH" b="1" dirty="0" smtClean="0">
                <a:solidFill>
                  <a:schemeClr val="accent3">
                    <a:lumMod val="75000"/>
                  </a:schemeClr>
                </a:solidFill>
              </a:rPr>
              <a:t> </a:t>
            </a:r>
            <a:r>
              <a:rPr lang="fr-CH" b="1" u="sng" dirty="0" err="1" smtClean="0">
                <a:solidFill>
                  <a:schemeClr val="accent3">
                    <a:lumMod val="75000"/>
                  </a:schemeClr>
                </a:solidFill>
              </a:rPr>
              <a:t>at</a:t>
            </a:r>
            <a:r>
              <a:rPr lang="fr-CH" b="1" u="sng" dirty="0" smtClean="0">
                <a:solidFill>
                  <a:schemeClr val="accent3">
                    <a:lumMod val="75000"/>
                  </a:schemeClr>
                </a:solidFill>
              </a:rPr>
              <a:t> 7 </a:t>
            </a:r>
            <a:r>
              <a:rPr lang="fr-CH" b="1" u="sng" dirty="0" err="1" smtClean="0">
                <a:solidFill>
                  <a:schemeClr val="accent3">
                    <a:lumMod val="75000"/>
                  </a:schemeClr>
                </a:solidFill>
              </a:rPr>
              <a:t>TeV</a:t>
            </a:r>
            <a:endParaRPr lang="en-US" b="1" u="sng" dirty="0">
              <a:solidFill>
                <a:schemeClr val="accent3">
                  <a:lumMod val="75000"/>
                </a:schemeClr>
              </a:solidFill>
            </a:endParaRPr>
          </a:p>
        </p:txBody>
      </p:sp>
      <p:sp>
        <p:nvSpPr>
          <p:cNvPr id="14" name="Freeform 13"/>
          <p:cNvSpPr/>
          <p:nvPr/>
        </p:nvSpPr>
        <p:spPr>
          <a:xfrm>
            <a:off x="789662" y="3059723"/>
            <a:ext cx="5533766" cy="2763435"/>
          </a:xfrm>
          <a:custGeom>
            <a:avLst/>
            <a:gdLst>
              <a:gd name="connsiteX0" fmla="*/ 0 w 5613009"/>
              <a:gd name="connsiteY0" fmla="*/ 4248443 h 4248443"/>
              <a:gd name="connsiteX1" fmla="*/ 4895556 w 5613009"/>
              <a:gd name="connsiteY1" fmla="*/ 541606 h 4248443"/>
              <a:gd name="connsiteX2" fmla="*/ 5613009 w 5613009"/>
              <a:gd name="connsiteY2" fmla="*/ 0 h 4248443"/>
              <a:gd name="connsiteX3" fmla="*/ 5613009 w 5613009"/>
              <a:gd name="connsiteY3" fmla="*/ 4248443 h 4248443"/>
              <a:gd name="connsiteX4" fmla="*/ 0 w 5613009"/>
              <a:gd name="connsiteY4" fmla="*/ 4248443 h 42484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13009" h="4248443">
                <a:moveTo>
                  <a:pt x="0" y="4248443"/>
                </a:moveTo>
                <a:lnTo>
                  <a:pt x="4895556" y="541606"/>
                </a:lnTo>
                <a:lnTo>
                  <a:pt x="5613009" y="0"/>
                </a:lnTo>
                <a:lnTo>
                  <a:pt x="5613009" y="4248443"/>
                </a:lnTo>
                <a:lnTo>
                  <a:pt x="0" y="4248443"/>
                </a:lnTo>
                <a:close/>
              </a:path>
            </a:pathLst>
          </a:custGeom>
          <a:pattFill prst="wdUpDiag">
            <a:fgClr>
              <a:schemeClr val="accent1"/>
            </a:fgClr>
            <a:bgClr>
              <a:schemeClr val="bg1"/>
            </a:bgClr>
          </a:patt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extBox 16"/>
          <p:cNvSpPr txBox="1"/>
          <p:nvPr/>
        </p:nvSpPr>
        <p:spPr>
          <a:xfrm>
            <a:off x="3239153" y="4947983"/>
            <a:ext cx="2959465" cy="461665"/>
          </a:xfrm>
          <a:prstGeom prst="rect">
            <a:avLst/>
          </a:prstGeom>
          <a:solidFill>
            <a:schemeClr val="tx2">
              <a:lumMod val="60000"/>
              <a:lumOff val="40000"/>
              <a:alpha val="74000"/>
            </a:schemeClr>
          </a:solidFill>
        </p:spPr>
        <p:txBody>
          <a:bodyPr wrap="none" rtlCol="0">
            <a:spAutoFit/>
          </a:bodyPr>
          <a:lstStyle/>
          <a:p>
            <a:r>
              <a:rPr lang="fr-CH" sz="2400" b="1" dirty="0" smtClean="0"/>
              <a:t>SPS single </a:t>
            </a:r>
            <a:r>
              <a:rPr lang="fr-CH" sz="2400" b="1" dirty="0" err="1" smtClean="0"/>
              <a:t>bunch</a:t>
            </a:r>
            <a:r>
              <a:rPr lang="fr-CH" sz="2400" b="1" dirty="0" smtClean="0"/>
              <a:t> </a:t>
            </a:r>
            <a:r>
              <a:rPr lang="fr-CH" sz="2400" b="1" dirty="0" err="1" smtClean="0"/>
              <a:t>limit</a:t>
            </a:r>
            <a:endParaRPr lang="en-GB" sz="2400" b="1" dirty="0"/>
          </a:p>
        </p:txBody>
      </p:sp>
      <p:sp>
        <p:nvSpPr>
          <p:cNvPr id="3" name="Freeform 2"/>
          <p:cNvSpPr/>
          <p:nvPr/>
        </p:nvSpPr>
        <p:spPr>
          <a:xfrm>
            <a:off x="4698609" y="2574388"/>
            <a:ext cx="801859" cy="1273126"/>
          </a:xfrm>
          <a:custGeom>
            <a:avLst/>
            <a:gdLst>
              <a:gd name="connsiteX0" fmla="*/ 485336 w 801859"/>
              <a:gd name="connsiteY0" fmla="*/ 0 h 1273126"/>
              <a:gd name="connsiteX1" fmla="*/ 801859 w 801859"/>
              <a:gd name="connsiteY1" fmla="*/ 893298 h 1273126"/>
              <a:gd name="connsiteX2" fmla="*/ 0 w 801859"/>
              <a:gd name="connsiteY2" fmla="*/ 1273126 h 1273126"/>
              <a:gd name="connsiteX3" fmla="*/ 485336 w 801859"/>
              <a:gd name="connsiteY3" fmla="*/ 0 h 1273126"/>
            </a:gdLst>
            <a:ahLst/>
            <a:cxnLst>
              <a:cxn ang="0">
                <a:pos x="connsiteX0" y="connsiteY0"/>
              </a:cxn>
              <a:cxn ang="0">
                <a:pos x="connsiteX1" y="connsiteY1"/>
              </a:cxn>
              <a:cxn ang="0">
                <a:pos x="connsiteX2" y="connsiteY2"/>
              </a:cxn>
              <a:cxn ang="0">
                <a:pos x="connsiteX3" y="connsiteY3"/>
              </a:cxn>
            </a:cxnLst>
            <a:rect l="l" t="t" r="r" b="b"/>
            <a:pathLst>
              <a:path w="801859" h="1273126">
                <a:moveTo>
                  <a:pt x="485336" y="0"/>
                </a:moveTo>
                <a:lnTo>
                  <a:pt x="801859" y="893298"/>
                </a:lnTo>
                <a:lnTo>
                  <a:pt x="0" y="1273126"/>
                </a:lnTo>
                <a:lnTo>
                  <a:pt x="485336" y="0"/>
                </a:lnTo>
                <a:close/>
              </a:path>
            </a:pathLst>
          </a:custGeom>
          <a:gradFill>
            <a:gsLst>
              <a:gs pos="0">
                <a:srgbClr val="DDEBCF"/>
              </a:gs>
              <a:gs pos="50000">
                <a:srgbClr val="9CB86E"/>
              </a:gs>
              <a:gs pos="100000">
                <a:srgbClr val="156B13"/>
              </a:gs>
            </a:gsLst>
            <a:lin ang="16200000" scaled="0"/>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Cloud Callout 17"/>
          <p:cNvSpPr/>
          <p:nvPr/>
        </p:nvSpPr>
        <p:spPr>
          <a:xfrm>
            <a:off x="4761914" y="1083164"/>
            <a:ext cx="1765494" cy="932194"/>
          </a:xfrm>
          <a:prstGeom prst="cloudCallout">
            <a:avLst>
              <a:gd name="adj1" fmla="val -26059"/>
              <a:gd name="adj2" fmla="val 102491"/>
            </a:avLst>
          </a:prstGeom>
          <a:solidFill>
            <a:schemeClr val="accent6">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400" b="1" dirty="0" err="1" smtClean="0">
                <a:solidFill>
                  <a:srgbClr val="FF0000"/>
                </a:solidFill>
              </a:rPr>
              <a:t>Anticipated</a:t>
            </a:r>
            <a:r>
              <a:rPr lang="fr-CH" sz="1400" b="1" dirty="0" smtClean="0">
                <a:solidFill>
                  <a:srgbClr val="FF0000"/>
                </a:solidFill>
              </a:rPr>
              <a:t> </a:t>
            </a:r>
            <a:r>
              <a:rPr lang="fr-CH" sz="1400" b="1" dirty="0" err="1" smtClean="0">
                <a:solidFill>
                  <a:srgbClr val="FF0000"/>
                </a:solidFill>
              </a:rPr>
              <a:t>performanceafter</a:t>
            </a:r>
            <a:r>
              <a:rPr lang="fr-CH" sz="1400" b="1" dirty="0" smtClean="0">
                <a:solidFill>
                  <a:srgbClr val="FF0000"/>
                </a:solidFill>
              </a:rPr>
              <a:t> LIU</a:t>
            </a:r>
            <a:endParaRPr lang="en-GB" sz="1400" b="1" dirty="0">
              <a:solidFill>
                <a:srgbClr val="FF0000"/>
              </a:solidFill>
            </a:endParaRPr>
          </a:p>
        </p:txBody>
      </p:sp>
    </p:spTree>
    <p:extLst>
      <p:ext uri="{BB962C8B-B14F-4D97-AF65-F5344CB8AC3E}">
        <p14:creationId xmlns:p14="http://schemas.microsoft.com/office/powerpoint/2010/main" val="38637114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500"/>
                                        <p:tgtEl>
                                          <p:spTgt spid="2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fade">
                                      <p:cBhvr>
                                        <p:cTn id="26" dur="500"/>
                                        <p:tgtEl>
                                          <p:spTgt spid="1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20" grpId="0" animBg="1"/>
      <p:bldP spid="24" grpId="0" animBg="1"/>
      <p:bldP spid="27" grpId="0" animBg="1"/>
      <p:bldP spid="26" grpId="0" animBg="1"/>
      <p:bldP spid="14" grpId="0" animBg="1"/>
      <p:bldP spid="17" grpId="0" animBg="1"/>
      <p:bldP spid="3" grpId="0" animBg="1"/>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type="body" sz="quarter" idx="10"/>
          </p:nvPr>
        </p:nvSpPr>
        <p:spPr>
          <a:prstGeom prst="rect">
            <a:avLst/>
          </a:prstGeom>
        </p:spPr>
        <p:txBody>
          <a:bodyPr>
            <a:normAutofit/>
          </a:bodyPr>
          <a:lstStyle/>
          <a:p>
            <a:pPr marL="571500" indent="-571500">
              <a:buFont typeface="Arial" pitchFamily="34" charset="0"/>
              <a:buChar char="•"/>
            </a:pPr>
            <a:r>
              <a:rPr lang="en-US" sz="3200" dirty="0">
                <a:solidFill>
                  <a:schemeClr val="bg1">
                    <a:lumMod val="75000"/>
                  </a:schemeClr>
                </a:solidFill>
                <a:ea typeface="ＭＳ Ｐゴシック" pitchFamily="34" charset="-128"/>
              </a:rPr>
              <a:t>Introduction</a:t>
            </a:r>
          </a:p>
          <a:p>
            <a:pPr marL="571500" indent="-571500">
              <a:buFont typeface="Arial" pitchFamily="34" charset="0"/>
              <a:buChar char="•"/>
            </a:pPr>
            <a:r>
              <a:rPr lang="en-US" sz="3200" dirty="0">
                <a:solidFill>
                  <a:schemeClr val="bg1">
                    <a:lumMod val="75000"/>
                  </a:schemeClr>
                </a:solidFill>
                <a:ea typeface="ＭＳ Ｐゴシック" pitchFamily="34" charset="-128"/>
              </a:rPr>
              <a:t>Project Management</a:t>
            </a:r>
          </a:p>
          <a:p>
            <a:pPr marL="571500" indent="-571500">
              <a:buFont typeface="Arial" pitchFamily="34" charset="0"/>
              <a:buChar char="•"/>
            </a:pPr>
            <a:r>
              <a:rPr lang="fr-CH" sz="3200" dirty="0" err="1" smtClean="0">
                <a:solidFill>
                  <a:schemeClr val="bg1">
                    <a:lumMod val="75000"/>
                  </a:schemeClr>
                </a:solidFill>
                <a:ea typeface="ＭＳ Ｐゴシック" pitchFamily="34" charset="-128"/>
              </a:rPr>
              <a:t>Anticipated</a:t>
            </a:r>
            <a:r>
              <a:rPr lang="fr-CH" sz="3200" dirty="0" smtClean="0">
                <a:solidFill>
                  <a:schemeClr val="bg1">
                    <a:lumMod val="75000"/>
                  </a:schemeClr>
                </a:solidFill>
                <a:ea typeface="ＭＳ Ｐゴシック" pitchFamily="34" charset="-128"/>
              </a:rPr>
              <a:t> </a:t>
            </a:r>
            <a:r>
              <a:rPr lang="fr-CH" sz="3200" dirty="0">
                <a:solidFill>
                  <a:schemeClr val="bg1">
                    <a:lumMod val="75000"/>
                  </a:schemeClr>
                </a:solidFill>
                <a:ea typeface="ＭＳ Ｐゴシック" pitchFamily="34" charset="-128"/>
              </a:rPr>
              <a:t>Performance Goals</a:t>
            </a:r>
          </a:p>
          <a:p>
            <a:pPr marL="571500" indent="-571500">
              <a:buFont typeface="Arial" pitchFamily="34" charset="0"/>
              <a:buChar char="•"/>
            </a:pPr>
            <a:r>
              <a:rPr lang="fr-CH" sz="4000" b="1" dirty="0" smtClean="0">
                <a:solidFill>
                  <a:schemeClr val="accent6"/>
                </a:solidFill>
                <a:effectLst>
                  <a:outerShdw blurRad="38100" dist="38100" dir="2700000" algn="tl">
                    <a:srgbClr val="000000">
                      <a:alpha val="43137"/>
                    </a:srgbClr>
                  </a:outerShdw>
                </a:effectLst>
                <a:ea typeface="ＭＳ Ｐゴシック" pitchFamily="34" charset="-128"/>
              </a:rPr>
              <a:t>Planning</a:t>
            </a:r>
            <a:endParaRPr lang="fr-CH" sz="4000" b="1" dirty="0">
              <a:solidFill>
                <a:schemeClr val="accent6"/>
              </a:solidFill>
              <a:effectLst>
                <a:outerShdw blurRad="38100" dist="38100" dir="2700000" algn="tl">
                  <a:srgbClr val="000000">
                    <a:alpha val="43137"/>
                  </a:srgbClr>
                </a:outerShdw>
              </a:effectLst>
              <a:ea typeface="ＭＳ Ｐゴシック" pitchFamily="34" charset="-128"/>
            </a:endParaRPr>
          </a:p>
          <a:p>
            <a:pPr marL="571500" indent="-571500">
              <a:buFont typeface="Arial" pitchFamily="34" charset="0"/>
              <a:buChar char="•"/>
            </a:pPr>
            <a:r>
              <a:rPr lang="fr-CH" sz="3200" dirty="0" err="1" smtClean="0">
                <a:solidFill>
                  <a:schemeClr val="bg1">
                    <a:lumMod val="75000"/>
                  </a:schemeClr>
                </a:solidFill>
                <a:ea typeface="ＭＳ Ｐゴシック" pitchFamily="34" charset="-128"/>
              </a:rPr>
              <a:t>Summary</a:t>
            </a:r>
            <a:endParaRPr lang="en-US" sz="3200" dirty="0" smtClean="0">
              <a:solidFill>
                <a:schemeClr val="bg1">
                  <a:lumMod val="75000"/>
                </a:schemeClr>
              </a:solidFill>
              <a:ea typeface="ＭＳ Ｐゴシック" pitchFamily="34" charset="-128"/>
            </a:endParaRPr>
          </a:p>
        </p:txBody>
      </p:sp>
    </p:spTree>
    <p:extLst>
      <p:ext uri="{BB962C8B-B14F-4D97-AF65-F5344CB8AC3E}">
        <p14:creationId xmlns:p14="http://schemas.microsoft.com/office/powerpoint/2010/main" val="434007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Comments</a:t>
            </a:r>
            <a:endParaRPr lang="en-GB" sz="2400" dirty="0" smtClean="0">
              <a:latin typeface="Arial" pitchFamily="34" charset="0"/>
              <a:cs typeface="Arial" pitchFamily="34" charset="0"/>
            </a:endParaRPr>
          </a:p>
        </p:txBody>
      </p:sp>
      <p:sp>
        <p:nvSpPr>
          <p:cNvPr id="12292" name="Content Placeholder 24"/>
          <p:cNvSpPr txBox="1">
            <a:spLocks noGrp="1"/>
          </p:cNvSpPr>
          <p:nvPr>
            <p:ph type="body" sz="quarter" idx="10"/>
          </p:nvPr>
        </p:nvSpPr>
        <p:spPr>
          <a:xfrm>
            <a:off x="595086" y="1308295"/>
            <a:ext cx="8165193" cy="4962574"/>
          </a:xfrm>
        </p:spPr>
        <p:txBody>
          <a:bodyPr>
            <a:normAutofit/>
          </a:bodyPr>
          <a:lstStyle/>
          <a:p>
            <a:pPr marL="342900" indent="-342900">
              <a:spcBef>
                <a:spcPts val="1800"/>
              </a:spcBef>
              <a:buFont typeface="Wingdings" pitchFamily="2" charset="2"/>
              <a:buChar char=""/>
            </a:pPr>
            <a:r>
              <a:rPr lang="de-CH" sz="2200" b="1" dirty="0" smtClean="0">
                <a:solidFill>
                  <a:srgbClr val="0000FF"/>
                </a:solidFill>
                <a:latin typeface="Calibri" pitchFamily="34" charset="0"/>
              </a:rPr>
              <a:t>LIU performance goals in terms of beam characteristics at injection in the LHC have to meet the needs of HL-LHC and to be feasible... Subject of active interactions between HL-LHC and LIU teams </a:t>
            </a:r>
            <a:r>
              <a:rPr lang="de-CH" sz="2200" b="1" dirty="0">
                <a:solidFill>
                  <a:srgbClr val="0000FF"/>
                </a:solidFill>
                <a:latin typeface="Calibri" pitchFamily="34" charset="0"/>
              </a:rPr>
              <a:t>(2</a:t>
            </a:r>
            <a:r>
              <a:rPr lang="de-CH" sz="2200" b="1" baseline="30000" dirty="0">
                <a:solidFill>
                  <a:srgbClr val="0000FF"/>
                </a:solidFill>
                <a:latin typeface="Calibri" pitchFamily="34" charset="0"/>
              </a:rPr>
              <a:t>nd</a:t>
            </a:r>
            <a:r>
              <a:rPr lang="de-CH" sz="2200" b="1" dirty="0">
                <a:solidFill>
                  <a:srgbClr val="0000FF"/>
                </a:solidFill>
                <a:latin typeface="Calibri" pitchFamily="34" charset="0"/>
              </a:rPr>
              <a:t> joint «Brainstorming» session on January 24, 2012).</a:t>
            </a:r>
          </a:p>
          <a:p>
            <a:pPr marL="342900" indent="-342900" eaLnBrk="1">
              <a:spcBef>
                <a:spcPts val="1800"/>
              </a:spcBef>
              <a:buFont typeface="Wingdings" pitchFamily="2" charset="2"/>
              <a:buChar char=""/>
            </a:pPr>
            <a:r>
              <a:rPr lang="de-CH" sz="2200" b="1" dirty="0" smtClean="0">
                <a:solidFill>
                  <a:schemeClr val="tx1"/>
                </a:solidFill>
                <a:latin typeface="Calibri" pitchFamily="34" charset="0"/>
              </a:rPr>
              <a:t>MDs until the end of 2012 will help refine the knowledge and understanding of  the injectors and check the potential of upgrades.</a:t>
            </a:r>
          </a:p>
          <a:p>
            <a:pPr marL="342900" indent="-342900" eaLnBrk="1">
              <a:spcBef>
                <a:spcPts val="1800"/>
              </a:spcBef>
              <a:buFont typeface="Wingdings" pitchFamily="2" charset="2"/>
              <a:buChar char=""/>
            </a:pPr>
            <a:r>
              <a:rPr lang="de-CH" sz="2200" b="1" dirty="0" smtClean="0">
                <a:solidFill>
                  <a:srgbClr val="FF0000"/>
                </a:solidFill>
                <a:latin typeface="Calibri" pitchFamily="34" charset="0"/>
              </a:rPr>
              <a:t>End 2012/beginning 2013, the performance goals of the LIU project will be specified and the precise list of hardware modifications with their specifications will be issued.</a:t>
            </a:r>
          </a:p>
        </p:txBody>
      </p:sp>
    </p:spTree>
    <p:extLst>
      <p:ext uri="{BB962C8B-B14F-4D97-AF65-F5344CB8AC3E}">
        <p14:creationId xmlns:p14="http://schemas.microsoft.com/office/powerpoint/2010/main" val="343346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Planning</a:t>
            </a:r>
          </a:p>
        </p:txBody>
      </p:sp>
      <p:graphicFrame>
        <p:nvGraphicFramePr>
          <p:cNvPr id="10" name="Table 9"/>
          <p:cNvGraphicFramePr>
            <a:graphicFrameLocks noGrp="1"/>
          </p:cNvGraphicFramePr>
          <p:nvPr>
            <p:extLst>
              <p:ext uri="{D42A27DB-BD31-4B8C-83A1-F6EECF244321}">
                <p14:modId xmlns:p14="http://schemas.microsoft.com/office/powerpoint/2010/main" val="3728223723"/>
              </p:ext>
            </p:extLst>
          </p:nvPr>
        </p:nvGraphicFramePr>
        <p:xfrm>
          <a:off x="323528" y="1115172"/>
          <a:ext cx="8640961" cy="5394960"/>
        </p:xfrm>
        <a:graphic>
          <a:graphicData uri="http://schemas.openxmlformats.org/drawingml/2006/table">
            <a:tbl>
              <a:tblPr firstRow="1" bandRow="1">
                <a:tableStyleId>{5C22544A-7EE6-4342-B048-85BDC9FD1C3A}</a:tableStyleId>
              </a:tblPr>
              <a:tblGrid>
                <a:gridCol w="1586915"/>
                <a:gridCol w="1240971"/>
                <a:gridCol w="3119913"/>
                <a:gridCol w="2693162"/>
              </a:tblGrid>
              <a:tr h="498279">
                <a:tc>
                  <a:txBody>
                    <a:bodyPr/>
                    <a:lstStyle/>
                    <a:p>
                      <a:pPr algn="ctr"/>
                      <a:endParaRPr lang="en-US" sz="1800" dirty="0"/>
                    </a:p>
                  </a:txBody>
                  <a:tcPr anchor="ctr"/>
                </a:tc>
                <a:tc>
                  <a:txBody>
                    <a:bodyPr/>
                    <a:lstStyle/>
                    <a:p>
                      <a:pPr algn="ctr"/>
                      <a:r>
                        <a:rPr lang="fr-CH" sz="1800" dirty="0" smtClean="0"/>
                        <a:t>Linac4</a:t>
                      </a:r>
                      <a:endParaRPr lang="en-US" sz="18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CH" sz="1800" dirty="0" smtClean="0"/>
                        <a:t>PS</a:t>
                      </a:r>
                      <a:r>
                        <a:rPr lang="fr-CH" sz="1800" baseline="0" dirty="0" smtClean="0"/>
                        <a:t> </a:t>
                      </a:r>
                      <a:r>
                        <a:rPr lang="fr-CH" sz="1800" baseline="0" dirty="0" err="1" smtClean="0"/>
                        <a:t>injector</a:t>
                      </a:r>
                      <a:r>
                        <a:rPr lang="fr-CH" sz="1800" baseline="0" dirty="0" smtClean="0"/>
                        <a:t>, PS and SPS</a:t>
                      </a:r>
                      <a:endParaRPr lang="en-US" sz="18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CH" sz="1800" dirty="0" err="1" smtClean="0"/>
                        <a:t>Beam</a:t>
                      </a:r>
                      <a:r>
                        <a:rPr lang="fr-CH" sz="1800" dirty="0" smtClean="0"/>
                        <a:t> </a:t>
                      </a:r>
                      <a:r>
                        <a:rPr lang="fr-CH" sz="1800" dirty="0" err="1" smtClean="0"/>
                        <a:t>characteristics</a:t>
                      </a:r>
                      <a:r>
                        <a:rPr lang="fr-CH" sz="1800" dirty="0" smtClean="0"/>
                        <a:t> </a:t>
                      </a:r>
                      <a:r>
                        <a:rPr lang="fr-CH" sz="1800" dirty="0" err="1" smtClean="0"/>
                        <a:t>at</a:t>
                      </a:r>
                      <a:r>
                        <a:rPr lang="fr-CH" sz="1800" dirty="0" smtClean="0"/>
                        <a:t> LHC injection</a:t>
                      </a:r>
                      <a:endParaRPr lang="en-US" sz="1800" dirty="0"/>
                    </a:p>
                  </a:txBody>
                  <a:tcPr/>
                </a:tc>
              </a:tr>
              <a:tr h="925375">
                <a:tc>
                  <a:txBody>
                    <a:bodyPr/>
                    <a:lstStyle/>
                    <a:p>
                      <a:r>
                        <a:rPr lang="fr-CH" sz="1600" b="1" dirty="0" smtClean="0"/>
                        <a:t>2011 - 2012</a:t>
                      </a:r>
                      <a:endParaRPr lang="en-US" sz="1600" b="1" dirty="0"/>
                    </a:p>
                  </a:txBody>
                  <a:tcPr anchor="ctr"/>
                </a:tc>
                <a:tc>
                  <a:txBody>
                    <a:bodyPr/>
                    <a:lstStyle/>
                    <a:p>
                      <a:r>
                        <a:rPr lang="fr-CH" sz="1200" dirty="0" smtClean="0"/>
                        <a:t>Continuation of construction…</a:t>
                      </a:r>
                      <a:endParaRPr lang="en-US" sz="1200" dirty="0"/>
                    </a:p>
                  </a:txBody>
                  <a:tcPr/>
                </a:tc>
                <a:tc>
                  <a:txBody>
                    <a:bodyPr/>
                    <a:lstStyle/>
                    <a:p>
                      <a:pPr>
                        <a:buFont typeface="Arial" pitchFamily="34" charset="0"/>
                        <a:buChar char="•"/>
                      </a:pPr>
                      <a:r>
                        <a:rPr lang="fr-CH" sz="1200" dirty="0" smtClean="0"/>
                        <a:t> </a:t>
                      </a:r>
                      <a:r>
                        <a:rPr lang="fr-CH" sz="1200" baseline="0" dirty="0" err="1" smtClean="0"/>
                        <a:t>Beam</a:t>
                      </a:r>
                      <a:r>
                        <a:rPr lang="fr-CH" sz="1200" baseline="0" dirty="0" smtClean="0"/>
                        <a:t> </a:t>
                      </a:r>
                      <a:r>
                        <a:rPr lang="fr-CH" sz="1200" baseline="0" dirty="0" err="1" smtClean="0"/>
                        <a:t>studies</a:t>
                      </a:r>
                      <a:r>
                        <a:rPr lang="fr-CH" sz="1200" baseline="0" dirty="0" smtClean="0"/>
                        <a:t> § simulations</a:t>
                      </a:r>
                    </a:p>
                    <a:p>
                      <a:pPr>
                        <a:buFont typeface="Arial" pitchFamily="34" charset="0"/>
                        <a:buChar char="•"/>
                      </a:pPr>
                      <a:r>
                        <a:rPr lang="fr-CH" sz="1200" baseline="0" dirty="0" smtClean="0"/>
                        <a:t> Investigation of RCS option</a:t>
                      </a:r>
                    </a:p>
                    <a:p>
                      <a:pPr>
                        <a:buFont typeface="Arial" pitchFamily="34" charset="0"/>
                        <a:buChar char="•"/>
                      </a:pPr>
                      <a:r>
                        <a:rPr lang="fr-CH" sz="1200" baseline="0" dirty="0" smtClean="0"/>
                        <a:t> Hardware </a:t>
                      </a:r>
                      <a:r>
                        <a:rPr lang="fr-CH" sz="1200" baseline="0" dirty="0" err="1" smtClean="0"/>
                        <a:t>prototyping</a:t>
                      </a:r>
                      <a:endParaRPr lang="fr-CH" sz="1200" baseline="0" dirty="0" smtClean="0"/>
                    </a:p>
                    <a:p>
                      <a:pPr>
                        <a:buFont typeface="Arial" pitchFamily="34" charset="0"/>
                        <a:buChar char="•"/>
                      </a:pPr>
                      <a:r>
                        <a:rPr lang="fr-CH" sz="1200" baseline="0" dirty="0" smtClean="0"/>
                        <a:t> Test of new </a:t>
                      </a:r>
                      <a:r>
                        <a:rPr lang="fr-CH" sz="1200" baseline="0" dirty="0" err="1" smtClean="0"/>
                        <a:t>beam</a:t>
                      </a:r>
                      <a:r>
                        <a:rPr lang="fr-CH" sz="1200" baseline="0" dirty="0" smtClean="0"/>
                        <a:t> </a:t>
                      </a:r>
                      <a:r>
                        <a:rPr lang="fr-CH" sz="1200" baseline="0" dirty="0" err="1" smtClean="0"/>
                        <a:t>gymnastics</a:t>
                      </a:r>
                      <a:endParaRPr lang="fr-CH" sz="1200" baseline="0" dirty="0" smtClean="0"/>
                    </a:p>
                    <a:p>
                      <a:pPr>
                        <a:buFont typeface="Arial" pitchFamily="34" charset="0"/>
                        <a:buChar char="•"/>
                      </a:pPr>
                      <a:r>
                        <a:rPr lang="fr-CH" sz="1200" baseline="0" dirty="0" smtClean="0"/>
                        <a:t> </a:t>
                      </a:r>
                      <a:r>
                        <a:rPr lang="fr-CH" sz="1200" dirty="0" smtClean="0"/>
                        <a:t>Design</a:t>
                      </a:r>
                      <a:r>
                        <a:rPr lang="fr-CH" sz="1200" baseline="0" dirty="0" smtClean="0"/>
                        <a:t> § construction of </a:t>
                      </a:r>
                      <a:r>
                        <a:rPr lang="fr-CH" sz="1200" baseline="0" dirty="0" err="1" smtClean="0"/>
                        <a:t>equipment</a:t>
                      </a:r>
                      <a:endParaRPr lang="fr-CH" sz="1200" baseline="0" dirty="0" smtClean="0"/>
                    </a:p>
                    <a:p>
                      <a:pPr>
                        <a:buFont typeface="Arial" pitchFamily="34" charset="0"/>
                        <a:buChar char="•"/>
                      </a:pPr>
                      <a:r>
                        <a:rPr lang="fr-CH" sz="1200" baseline="0" dirty="0" smtClean="0"/>
                        <a:t> TDR</a:t>
                      </a:r>
                    </a:p>
                  </a:txBody>
                  <a:tcPr/>
                </a:tc>
                <a:tc>
                  <a:txBody>
                    <a:bodyPr/>
                    <a:lstStyle/>
                    <a:p>
                      <a:pPr>
                        <a:buFont typeface="Arial" pitchFamily="34" charset="0"/>
                        <a:buNone/>
                      </a:pPr>
                      <a:r>
                        <a:rPr lang="fr-CH" sz="1200" baseline="0" dirty="0" smtClean="0"/>
                        <a:t>25 ns, 1.2 10</a:t>
                      </a:r>
                      <a:r>
                        <a:rPr lang="fr-CH" sz="1200" baseline="30000" dirty="0" smtClean="0"/>
                        <a:t>11</a:t>
                      </a:r>
                      <a:r>
                        <a:rPr lang="fr-CH" sz="1200" baseline="0" dirty="0" smtClean="0"/>
                        <a:t>p/b, </a:t>
                      </a:r>
                      <a:r>
                        <a:rPr lang="fr-CH" sz="1200" b="1" baseline="0" dirty="0" smtClean="0">
                          <a:solidFill>
                            <a:srgbClr val="FF0000"/>
                          </a:solidFill>
                        </a:rPr>
                        <a:t>~3 </a:t>
                      </a:r>
                      <a:r>
                        <a:rPr lang="fr-CH" sz="1200" b="1" baseline="0" dirty="0" smtClean="0">
                          <a:solidFill>
                            <a:srgbClr val="FF0000"/>
                          </a:solidFill>
                          <a:latin typeface="+mj-lt"/>
                          <a:cs typeface="Arial" pitchFamily="34" charset="0"/>
                        </a:rPr>
                        <a:t>mm.m</a:t>
                      </a:r>
                      <a:r>
                        <a:rPr lang="fr-CH" sz="1200" b="1" baseline="0" dirty="0" smtClean="0">
                          <a:solidFill>
                            <a:srgbClr val="FF0000"/>
                          </a:solidFill>
                        </a:rPr>
                        <a:t>rad</a:t>
                      </a:r>
                    </a:p>
                    <a:p>
                      <a:pPr>
                        <a:buFont typeface="Arial" pitchFamily="34" charset="0"/>
                        <a:buNone/>
                      </a:pPr>
                      <a:r>
                        <a:rPr lang="fr-CH" sz="1200" baseline="0" dirty="0" smtClean="0"/>
                        <a:t>50 ns, 1.7 10</a:t>
                      </a:r>
                      <a:r>
                        <a:rPr lang="fr-CH" sz="1200" baseline="30000" dirty="0" smtClean="0"/>
                        <a:t>11</a:t>
                      </a:r>
                      <a:r>
                        <a:rPr lang="fr-CH" sz="1200" baseline="0" dirty="0" smtClean="0"/>
                        <a:t>p/b, </a:t>
                      </a:r>
                      <a:r>
                        <a:rPr lang="fr-CH" sz="1200" b="1" dirty="0" smtClean="0">
                          <a:solidFill>
                            <a:srgbClr val="FF0000"/>
                          </a:solidFill>
                          <a:latin typeface="Symbol"/>
                        </a:rPr>
                        <a:t>~</a:t>
                      </a:r>
                      <a:r>
                        <a:rPr lang="fr-CH" sz="1200" b="1" baseline="0" dirty="0" smtClean="0">
                          <a:solidFill>
                            <a:srgbClr val="FF0000"/>
                          </a:solidFill>
                          <a:latin typeface="+mn-lt"/>
                        </a:rPr>
                        <a:t>2</a:t>
                      </a:r>
                      <a:r>
                        <a:rPr lang="fr-CH" sz="1200" b="1" baseline="0" dirty="0" smtClean="0">
                          <a:solidFill>
                            <a:srgbClr val="FF0000"/>
                          </a:solidFill>
                        </a:rPr>
                        <a:t> </a:t>
                      </a:r>
                      <a:r>
                        <a:rPr lang="fr-CH" sz="1200" b="1" kern="1200" baseline="0" dirty="0" smtClean="0">
                          <a:solidFill>
                            <a:srgbClr val="FF0000"/>
                          </a:solidFill>
                          <a:latin typeface="+mn-lt"/>
                          <a:ea typeface="+mn-ea"/>
                          <a:cs typeface="Arial" pitchFamily="34" charset="0"/>
                        </a:rPr>
                        <a:t>mm.m</a:t>
                      </a:r>
                      <a:r>
                        <a:rPr lang="fr-CH" sz="1200" b="1" baseline="0" dirty="0" smtClean="0">
                          <a:solidFill>
                            <a:srgbClr val="FF0000"/>
                          </a:solidFill>
                        </a:rPr>
                        <a:t>rad</a:t>
                      </a:r>
                    </a:p>
                  </a:txBody>
                  <a:tcPr/>
                </a:tc>
              </a:tr>
              <a:tr h="498279">
                <a:tc>
                  <a:txBody>
                    <a:bodyPr/>
                    <a:lstStyle/>
                    <a:p>
                      <a:r>
                        <a:rPr lang="fr-CH" sz="1600" b="1" dirty="0" smtClean="0"/>
                        <a:t>2013 – 2014 </a:t>
                      </a:r>
                    </a:p>
                    <a:p>
                      <a:r>
                        <a:rPr lang="fr-CH" sz="1400" dirty="0" smtClean="0"/>
                        <a:t>(Long </a:t>
                      </a:r>
                      <a:r>
                        <a:rPr lang="fr-CH" sz="1400" dirty="0" err="1" smtClean="0"/>
                        <a:t>Shutdown</a:t>
                      </a:r>
                      <a:r>
                        <a:rPr lang="fr-CH" sz="1400" dirty="0" smtClean="0"/>
                        <a:t> 1)</a:t>
                      </a:r>
                      <a:endParaRPr lang="en-US" sz="1400" dirty="0"/>
                    </a:p>
                  </a:txBody>
                  <a:tcPr anchor="ctr"/>
                </a:tc>
                <a:tc>
                  <a:txBody>
                    <a:bodyPr/>
                    <a:lstStyle/>
                    <a:p>
                      <a:pPr>
                        <a:buFont typeface="Arial" pitchFamily="34" charset="0"/>
                        <a:buChar char="•"/>
                      </a:pPr>
                      <a:r>
                        <a:rPr lang="fr-CH" sz="1200" dirty="0" smtClean="0"/>
                        <a:t> Linac4 </a:t>
                      </a:r>
                      <a:r>
                        <a:rPr lang="fr-CH" sz="1200" dirty="0" err="1" smtClean="0"/>
                        <a:t>beam</a:t>
                      </a:r>
                      <a:r>
                        <a:rPr lang="fr-CH" sz="1200" dirty="0" smtClean="0"/>
                        <a:t> </a:t>
                      </a:r>
                      <a:r>
                        <a:rPr lang="fr-CH" sz="1200" dirty="0" err="1" smtClean="0"/>
                        <a:t>commissioning</a:t>
                      </a:r>
                      <a:endParaRPr lang="fr-CH" sz="120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200" baseline="0" dirty="0" smtClean="0"/>
                        <a:t> </a:t>
                      </a:r>
                      <a:r>
                        <a:rPr lang="fr-CH" sz="1200" dirty="0" smtClean="0"/>
                        <a:t>Modifications and installation of </a:t>
                      </a:r>
                      <a:r>
                        <a:rPr lang="fr-CH" sz="1200" dirty="0" err="1" smtClean="0"/>
                        <a:t>some</a:t>
                      </a:r>
                      <a:r>
                        <a:rPr lang="fr-CH" sz="1200" dirty="0" smtClean="0"/>
                        <a:t> prototypes in PSB, PS and SPS</a:t>
                      </a:r>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200" dirty="0" smtClean="0"/>
                        <a:t> Design</a:t>
                      </a:r>
                      <a:r>
                        <a:rPr lang="fr-CH" sz="1200" baseline="0" dirty="0" smtClean="0"/>
                        <a:t> § construction of </a:t>
                      </a:r>
                      <a:r>
                        <a:rPr lang="fr-CH" sz="1200" baseline="0" dirty="0" err="1" smtClean="0"/>
                        <a:t>equipment</a:t>
                      </a:r>
                      <a:endParaRPr lang="fr-CH" sz="1200" dirty="0" smtClean="0"/>
                    </a:p>
                  </a:txBody>
                  <a:tcPr/>
                </a:tc>
                <a:tc>
                  <a:txBody>
                    <a:bodyPr/>
                    <a:lstStyle/>
                    <a:p>
                      <a:pPr>
                        <a:buFont typeface="Arial" pitchFamily="34" charset="0"/>
                        <a:buNone/>
                      </a:pPr>
                      <a:endParaRPr lang="en-US" sz="1200" dirty="0"/>
                    </a:p>
                  </a:txBody>
                  <a:tcPr/>
                </a:tc>
              </a:tr>
              <a:tr h="1494837">
                <a:tc>
                  <a:txBody>
                    <a:bodyPr/>
                    <a:lstStyle/>
                    <a:p>
                      <a:r>
                        <a:rPr lang="fr-CH" sz="1600" b="1" dirty="0" smtClean="0"/>
                        <a:t>2015 - 2017</a:t>
                      </a:r>
                      <a:endParaRPr lang="en-US" sz="1600" b="1" dirty="0"/>
                    </a:p>
                  </a:txBody>
                  <a:tcPr anchor="ctr"/>
                </a:tc>
                <a:tc>
                  <a:txBody>
                    <a:bodyPr/>
                    <a:lstStyle/>
                    <a:p>
                      <a:pPr>
                        <a:buFont typeface="Arial" pitchFamily="34" charset="0"/>
                        <a:buChar char="•"/>
                      </a:pPr>
                      <a:r>
                        <a:rPr lang="fr-CH" sz="1200" dirty="0" smtClean="0"/>
                        <a:t> Progressive </a:t>
                      </a:r>
                      <a:r>
                        <a:rPr lang="fr-CH" sz="1200" dirty="0" err="1" smtClean="0"/>
                        <a:t>increase</a:t>
                      </a:r>
                      <a:r>
                        <a:rPr lang="fr-CH" sz="1200" dirty="0" smtClean="0"/>
                        <a:t> of Linac4 </a:t>
                      </a:r>
                      <a:r>
                        <a:rPr lang="fr-CH" sz="1200" dirty="0" err="1" smtClean="0"/>
                        <a:t>beam</a:t>
                      </a:r>
                      <a:r>
                        <a:rPr lang="fr-CH" sz="1200" dirty="0" smtClean="0"/>
                        <a:t> </a:t>
                      </a:r>
                      <a:r>
                        <a:rPr lang="fr-CH" sz="1200" dirty="0" err="1" smtClean="0"/>
                        <a:t>current</a:t>
                      </a:r>
                      <a:endParaRPr lang="fr-CH" sz="120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200" baseline="0" dirty="0" smtClean="0"/>
                        <a:t>  </a:t>
                      </a:r>
                      <a:r>
                        <a:rPr lang="fr-CH" sz="1200" baseline="0" dirty="0" err="1" smtClean="0"/>
                        <a:t>Implementation</a:t>
                      </a:r>
                      <a:r>
                        <a:rPr lang="fr-CH" sz="1200" baseline="0" dirty="0" smtClean="0"/>
                        <a:t> of new PS </a:t>
                      </a:r>
                      <a:r>
                        <a:rPr lang="fr-CH" sz="1200" baseline="0" dirty="0" err="1" smtClean="0"/>
                        <a:t>beam</a:t>
                      </a:r>
                      <a:r>
                        <a:rPr lang="fr-CH" sz="1200" baseline="0" dirty="0" smtClean="0"/>
                        <a:t> </a:t>
                      </a:r>
                      <a:r>
                        <a:rPr lang="fr-CH" sz="1200" baseline="0" dirty="0" err="1" smtClean="0"/>
                        <a:t>gymnastics</a:t>
                      </a:r>
                      <a:r>
                        <a:rPr lang="fr-CH" sz="1200" baseline="0" dirty="0" smtClean="0"/>
                        <a:t>…</a:t>
                      </a:r>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200" baseline="0" dirty="0" smtClean="0"/>
                        <a:t> PSB modification and </a:t>
                      </a:r>
                      <a:r>
                        <a:rPr lang="fr-CH" sz="1200" baseline="0" dirty="0" err="1" smtClean="0"/>
                        <a:t>connection</a:t>
                      </a:r>
                      <a:r>
                        <a:rPr lang="fr-CH" sz="1200" baseline="0" dirty="0" smtClean="0"/>
                        <a:t> to Linac4 </a:t>
                      </a:r>
                      <a:r>
                        <a:rPr lang="fr-CH" sz="1200" baseline="0" dirty="0" err="1" smtClean="0"/>
                        <a:t>during</a:t>
                      </a:r>
                      <a:r>
                        <a:rPr lang="fr-CH" sz="1200" baseline="0" dirty="0" smtClean="0"/>
                        <a:t> </a:t>
                      </a:r>
                      <a:r>
                        <a:rPr lang="fr-CH" sz="1200" baseline="0" dirty="0" err="1" smtClean="0"/>
                        <a:t>extentended</a:t>
                      </a:r>
                      <a:r>
                        <a:rPr lang="fr-CH" sz="1200" baseline="0" dirty="0" smtClean="0"/>
                        <a:t> </a:t>
                      </a:r>
                      <a:r>
                        <a:rPr lang="fr-CH" sz="1200" baseline="0" dirty="0" err="1" smtClean="0"/>
                        <a:t>winter</a:t>
                      </a:r>
                      <a:r>
                        <a:rPr lang="fr-CH" sz="1200" baseline="0" dirty="0" smtClean="0"/>
                        <a:t> </a:t>
                      </a:r>
                      <a:r>
                        <a:rPr lang="fr-CH" sz="1200" baseline="0" dirty="0" err="1" smtClean="0"/>
                        <a:t>shutdown</a:t>
                      </a:r>
                      <a:endParaRPr lang="fr-CH" sz="1200" baseline="0" dirty="0" smtClean="0"/>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200" baseline="0" dirty="0" smtClean="0"/>
                        <a:t> If/</a:t>
                      </a:r>
                      <a:r>
                        <a:rPr lang="fr-CH" sz="1200" baseline="0" dirty="0" err="1" smtClean="0"/>
                        <a:t>when</a:t>
                      </a:r>
                      <a:r>
                        <a:rPr lang="fr-CH" sz="1200" baseline="0" dirty="0" smtClean="0"/>
                        <a:t> Linac4 </a:t>
                      </a:r>
                      <a:r>
                        <a:rPr lang="fr-CH" sz="1200" baseline="0" dirty="0" err="1" smtClean="0"/>
                        <a:t>connected</a:t>
                      </a:r>
                      <a:r>
                        <a:rPr lang="fr-CH" sz="1200" baseline="0" dirty="0" smtClean="0"/>
                        <a:t>: progressive </a:t>
                      </a:r>
                      <a:r>
                        <a:rPr lang="fr-CH" sz="1200" baseline="0" dirty="0" err="1" smtClean="0"/>
                        <a:t>increase</a:t>
                      </a:r>
                      <a:r>
                        <a:rPr lang="fr-CH" sz="1200" baseline="0" dirty="0" smtClean="0"/>
                        <a:t> of PSB </a:t>
                      </a:r>
                      <a:r>
                        <a:rPr lang="fr-CH" sz="1200" baseline="0" dirty="0" err="1" smtClean="0"/>
                        <a:t>brightness</a:t>
                      </a:r>
                      <a:r>
                        <a:rPr lang="fr-CH" sz="1200" baseline="0" dirty="0" smtClean="0"/>
                        <a:t> </a:t>
                      </a:r>
                      <a:r>
                        <a:rPr lang="fr-CH" sz="1200" baseline="0" dirty="0" err="1" smtClean="0"/>
                        <a:t>with</a:t>
                      </a:r>
                      <a:r>
                        <a:rPr lang="fr-CH" sz="1200" baseline="0" dirty="0" smtClean="0"/>
                        <a:t> </a:t>
                      </a:r>
                      <a:r>
                        <a:rPr lang="fr-CH" sz="1200" baseline="0" dirty="0" err="1" smtClean="0"/>
                        <a:t>benefits</a:t>
                      </a:r>
                      <a:r>
                        <a:rPr lang="fr-CH" sz="1200" baseline="0" dirty="0" smtClean="0"/>
                        <a:t> for PS and SPS.</a:t>
                      </a:r>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200" baseline="0" dirty="0" smtClean="0"/>
                        <a:t> Equipment d</a:t>
                      </a:r>
                      <a:r>
                        <a:rPr lang="fr-CH" sz="1200" dirty="0" smtClean="0"/>
                        <a:t>esign</a:t>
                      </a:r>
                      <a:r>
                        <a:rPr lang="fr-CH" sz="1200" baseline="0" dirty="0" smtClean="0"/>
                        <a:t> § construction for PSB, PS and SPS</a:t>
                      </a:r>
                      <a:r>
                        <a:rPr lang="fr-CH" sz="1200" dirty="0" smtClean="0"/>
                        <a:t> </a:t>
                      </a:r>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200" baseline="0" dirty="0" smtClean="0"/>
                        <a:t> </a:t>
                      </a:r>
                      <a:r>
                        <a:rPr lang="fr-CH" sz="1200" baseline="0" dirty="0" err="1" smtClean="0"/>
                        <a:t>Beam</a:t>
                      </a:r>
                      <a:r>
                        <a:rPr lang="fr-CH" sz="1200" baseline="0" dirty="0" smtClean="0"/>
                        <a:t> </a:t>
                      </a:r>
                      <a:r>
                        <a:rPr lang="fr-CH" sz="1200" baseline="0" dirty="0" err="1" smtClean="0"/>
                        <a:t>studies</a:t>
                      </a:r>
                      <a:endParaRPr lang="fr-CH" sz="1200" baseline="0" dirty="0" smtClean="0"/>
                    </a:p>
                  </a:txBody>
                  <a:tcPr/>
                </a:tc>
                <a:tc>
                  <a:txBody>
                    <a:bodyPr/>
                    <a:lstStyle/>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200" baseline="0" dirty="0" smtClean="0"/>
                        <a:t> </a:t>
                      </a:r>
                      <a:r>
                        <a:rPr lang="fr-CH" sz="1200" baseline="0" dirty="0" err="1" smtClean="0"/>
                        <a:t>Possibly</a:t>
                      </a:r>
                      <a:r>
                        <a:rPr lang="fr-CH" sz="1200" baseline="0" dirty="0" smtClean="0"/>
                        <a:t> </a:t>
                      </a:r>
                      <a:r>
                        <a:rPr lang="fr-CH" sz="1200" baseline="0" dirty="0" err="1" smtClean="0"/>
                        <a:t>smaller</a:t>
                      </a:r>
                      <a:r>
                        <a:rPr lang="fr-CH" sz="1200" baseline="0" dirty="0" smtClean="0"/>
                        <a:t> emittance (25 ns) </a:t>
                      </a:r>
                      <a:r>
                        <a:rPr lang="fr-CH" sz="1200" baseline="0" dirty="0" err="1" smtClean="0"/>
                        <a:t>with</a:t>
                      </a:r>
                      <a:r>
                        <a:rPr lang="fr-CH" sz="1200" baseline="0" dirty="0" smtClean="0"/>
                        <a:t> new PS </a:t>
                      </a:r>
                      <a:r>
                        <a:rPr lang="fr-CH" sz="1200" baseline="0" dirty="0" err="1" smtClean="0"/>
                        <a:t>beam</a:t>
                      </a:r>
                      <a:r>
                        <a:rPr lang="fr-CH" sz="1200" baseline="0" dirty="0" smtClean="0"/>
                        <a:t> </a:t>
                      </a:r>
                      <a:r>
                        <a:rPr lang="fr-CH" sz="1200" baseline="0" dirty="0" err="1" smtClean="0"/>
                        <a:t>gymnastics</a:t>
                      </a:r>
                      <a:r>
                        <a:rPr lang="fr-CH" sz="1200" baseline="0" dirty="0" smtClean="0"/>
                        <a:t>…</a:t>
                      </a:r>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200" baseline="0" dirty="0" smtClean="0"/>
                        <a:t> Limited gain </a:t>
                      </a:r>
                      <a:r>
                        <a:rPr lang="fr-CH" sz="1200" baseline="0" dirty="0" err="1" smtClean="0"/>
                        <a:t>from</a:t>
                      </a:r>
                      <a:r>
                        <a:rPr lang="fr-CH" sz="1200" baseline="0" dirty="0" smtClean="0"/>
                        <a:t> Linac4 </a:t>
                      </a:r>
                      <a:r>
                        <a:rPr lang="fr-CH" sz="1200" baseline="0" dirty="0" err="1" smtClean="0"/>
                        <a:t>proper</a:t>
                      </a:r>
                      <a:r>
                        <a:rPr lang="fr-CH" sz="1200" baseline="0" dirty="0" smtClean="0"/>
                        <a:t> (</a:t>
                      </a:r>
                      <a:r>
                        <a:rPr lang="fr-CH" sz="1200" baseline="0" dirty="0" err="1" smtClean="0"/>
                        <a:t>pending</a:t>
                      </a:r>
                      <a:r>
                        <a:rPr lang="fr-CH" sz="1200" baseline="0" dirty="0" smtClean="0"/>
                        <a:t> PSB, PS and SPS hardware upgrades)</a:t>
                      </a:r>
                    </a:p>
                    <a:p>
                      <a:pPr marL="0" marR="0" indent="0" algn="l" defTabSz="457200" rtl="0" eaLnBrk="1" fontAlgn="auto" latinLnBrk="0" hangingPunct="1">
                        <a:lnSpc>
                          <a:spcPct val="100000"/>
                        </a:lnSpc>
                        <a:spcBef>
                          <a:spcPts val="0"/>
                        </a:spcBef>
                        <a:spcAft>
                          <a:spcPts val="0"/>
                        </a:spcAft>
                        <a:buClrTx/>
                        <a:buSzTx/>
                        <a:buFont typeface="Arial" pitchFamily="34" charset="0"/>
                        <a:buNone/>
                        <a:tabLst/>
                        <a:defRPr/>
                      </a:pPr>
                      <a:endParaRPr lang="fr-CH" sz="1200" baseline="0" dirty="0" smtClean="0"/>
                    </a:p>
                  </a:txBody>
                  <a:tcPr/>
                </a:tc>
              </a:tr>
              <a:tr h="427096">
                <a:tc>
                  <a:txBody>
                    <a:bodyPr/>
                    <a:lstStyle/>
                    <a:p>
                      <a:r>
                        <a:rPr lang="fr-CH" sz="1600" b="1" dirty="0" smtClean="0"/>
                        <a:t>2018</a:t>
                      </a:r>
                    </a:p>
                    <a:p>
                      <a:r>
                        <a:rPr lang="fr-CH" sz="1400" dirty="0" smtClean="0"/>
                        <a:t>(Long</a:t>
                      </a:r>
                      <a:r>
                        <a:rPr lang="fr-CH" sz="1400" baseline="0" dirty="0" smtClean="0"/>
                        <a:t> </a:t>
                      </a:r>
                      <a:r>
                        <a:rPr lang="fr-CH" sz="1400" baseline="0" dirty="0" err="1" smtClean="0"/>
                        <a:t>Shutdown</a:t>
                      </a:r>
                      <a:r>
                        <a:rPr lang="fr-CH" sz="1400" baseline="0" dirty="0" smtClean="0"/>
                        <a:t> 2)</a:t>
                      </a:r>
                      <a:endParaRPr lang="en-US" sz="1400" dirty="0"/>
                    </a:p>
                  </a:txBody>
                  <a:tcPr anchor="ctr"/>
                </a:tc>
                <a:tc>
                  <a:txBody>
                    <a:bodyPr/>
                    <a:lstStyle/>
                    <a:p>
                      <a:endParaRPr lang="en-US" sz="1200" dirty="0"/>
                    </a:p>
                  </a:txBody>
                  <a:tcPr/>
                </a:tc>
                <a:tc>
                  <a:txBody>
                    <a:bodyPr/>
                    <a:lstStyle/>
                    <a:p>
                      <a:pPr>
                        <a:buFont typeface="Arial" pitchFamily="34" charset="0"/>
                        <a:buChar char="•"/>
                      </a:pPr>
                      <a:r>
                        <a:rPr lang="fr-CH" sz="1200" baseline="0" dirty="0" smtClean="0"/>
                        <a:t> </a:t>
                      </a:r>
                      <a:r>
                        <a:rPr lang="fr-CH" sz="1200" dirty="0" smtClean="0"/>
                        <a:t>Extensive installations in PSB, PS and SPS</a:t>
                      </a:r>
                    </a:p>
                    <a:p>
                      <a:pPr>
                        <a:buFont typeface="Arial" pitchFamily="34" charset="0"/>
                        <a:buChar char="•"/>
                      </a:pPr>
                      <a:r>
                        <a:rPr lang="fr-CH" sz="1200" dirty="0" smtClean="0"/>
                        <a:t> Hardware </a:t>
                      </a:r>
                      <a:r>
                        <a:rPr lang="fr-CH" sz="1200" dirty="0" err="1" smtClean="0"/>
                        <a:t>commissioning</a:t>
                      </a:r>
                      <a:endParaRPr lang="fr-CH" sz="1200" dirty="0" smtClean="0"/>
                    </a:p>
                  </a:txBody>
                  <a:tcPr/>
                </a:tc>
                <a:tc>
                  <a:txBody>
                    <a:bodyPr/>
                    <a:lstStyle/>
                    <a:p>
                      <a:pPr>
                        <a:buFont typeface="Arial" pitchFamily="34" charset="0"/>
                        <a:buChar char="•"/>
                      </a:pPr>
                      <a:endParaRPr lang="en-US" sz="1200" dirty="0"/>
                    </a:p>
                  </a:txBody>
                  <a:tcPr/>
                </a:tc>
              </a:tr>
              <a:tr h="355914">
                <a:tc>
                  <a:txBody>
                    <a:bodyPr/>
                    <a:lstStyle/>
                    <a:p>
                      <a:r>
                        <a:rPr lang="fr-CH" sz="1600" b="1" dirty="0" smtClean="0"/>
                        <a:t>2019 –2021</a:t>
                      </a:r>
                    </a:p>
                  </a:txBody>
                  <a:tcPr anchor="ctr"/>
                </a:tc>
                <a:tc>
                  <a:txBody>
                    <a:bodyPr/>
                    <a:lstStyle/>
                    <a:p>
                      <a:endParaRPr lang="en-US" sz="1200"/>
                    </a:p>
                  </a:txBody>
                  <a:tcPr/>
                </a:tc>
                <a:tc>
                  <a:txBody>
                    <a:bodyPr/>
                    <a:lstStyle/>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200" dirty="0" smtClean="0"/>
                        <a:t> </a:t>
                      </a:r>
                      <a:r>
                        <a:rPr lang="fr-CH" sz="1200" dirty="0" err="1" smtClean="0"/>
                        <a:t>Beam</a:t>
                      </a:r>
                      <a:r>
                        <a:rPr lang="fr-CH" sz="1200" dirty="0" smtClean="0"/>
                        <a:t> </a:t>
                      </a:r>
                      <a:r>
                        <a:rPr lang="fr-CH" sz="1200" dirty="0" err="1" smtClean="0"/>
                        <a:t>commissioning</a:t>
                      </a:r>
                      <a:endParaRPr lang="en-US" sz="1200" dirty="0" smtClean="0"/>
                    </a:p>
                    <a:p>
                      <a:pPr>
                        <a:buFont typeface="Arial" pitchFamily="34" charset="0"/>
                        <a:buChar char="•"/>
                      </a:pPr>
                      <a:endParaRPr lang="en-US" sz="1200" dirty="0"/>
                    </a:p>
                  </a:txBody>
                  <a:tcPr/>
                </a:tc>
                <a:tc>
                  <a:txBody>
                    <a:bodyPr/>
                    <a:lstStyle/>
                    <a:p>
                      <a:pPr>
                        <a:buFont typeface="Arial" pitchFamily="34" charset="0"/>
                        <a:buNone/>
                      </a:pPr>
                      <a:r>
                        <a:rPr lang="fr-CH" sz="1200" baseline="0" dirty="0" err="1" smtClean="0"/>
                        <a:t>After</a:t>
                      </a:r>
                      <a:r>
                        <a:rPr lang="fr-CH" sz="1200" baseline="0" dirty="0" smtClean="0"/>
                        <a:t> ~1 </a:t>
                      </a:r>
                      <a:r>
                        <a:rPr lang="fr-CH" sz="1200" baseline="0" dirty="0" err="1" smtClean="0"/>
                        <a:t>year</a:t>
                      </a:r>
                      <a:r>
                        <a:rPr lang="fr-CH" sz="1200" baseline="0" dirty="0" smtClean="0"/>
                        <a:t> of </a:t>
                      </a:r>
                      <a:r>
                        <a:rPr lang="fr-CH" sz="1200" baseline="0" dirty="0" err="1" smtClean="0"/>
                        <a:t>operation</a:t>
                      </a:r>
                      <a:r>
                        <a:rPr lang="fr-CH" sz="1200" baseline="0" dirty="0" smtClean="0"/>
                        <a:t>: </a:t>
                      </a:r>
                      <a:r>
                        <a:rPr lang="fr-CH" sz="1200" baseline="0" dirty="0" err="1" smtClean="0"/>
                        <a:t>beam</a:t>
                      </a:r>
                      <a:r>
                        <a:rPr lang="fr-CH" sz="1200" baseline="0" dirty="0" smtClean="0"/>
                        <a:t> </a:t>
                      </a:r>
                      <a:r>
                        <a:rPr lang="fr-CH" sz="1200" baseline="0" dirty="0" err="1" smtClean="0"/>
                        <a:t>characteristics</a:t>
                      </a:r>
                      <a:r>
                        <a:rPr lang="fr-CH" sz="1200" baseline="0" dirty="0" smtClean="0"/>
                        <a:t> for HL-LHC…</a:t>
                      </a:r>
                      <a:endParaRPr lang="en-US" sz="1200" dirty="0"/>
                    </a:p>
                  </a:txBody>
                  <a:tcPr/>
                </a:tc>
              </a:tr>
            </a:tbl>
          </a:graphicData>
        </a:graphic>
      </p:graphicFrame>
    </p:spTree>
    <p:extLst>
      <p:ext uri="{BB962C8B-B14F-4D97-AF65-F5344CB8AC3E}">
        <p14:creationId xmlns:p14="http://schemas.microsoft.com/office/powerpoint/2010/main" val="1322507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type="body" sz="quarter" idx="10"/>
          </p:nvPr>
        </p:nvSpPr>
        <p:spPr>
          <a:prstGeom prst="rect">
            <a:avLst/>
          </a:prstGeom>
        </p:spPr>
        <p:txBody>
          <a:bodyPr>
            <a:normAutofit/>
          </a:bodyPr>
          <a:lstStyle/>
          <a:p>
            <a:pPr marL="571500" indent="-571500">
              <a:buFont typeface="Arial" pitchFamily="34" charset="0"/>
              <a:buChar char="•"/>
            </a:pPr>
            <a:r>
              <a:rPr lang="en-US" sz="3200" dirty="0">
                <a:solidFill>
                  <a:schemeClr val="bg1">
                    <a:lumMod val="75000"/>
                  </a:schemeClr>
                </a:solidFill>
                <a:ea typeface="ＭＳ Ｐゴシック" pitchFamily="34" charset="-128"/>
              </a:rPr>
              <a:t>Introduction</a:t>
            </a:r>
          </a:p>
          <a:p>
            <a:pPr marL="571500" indent="-571500">
              <a:buFont typeface="Arial" pitchFamily="34" charset="0"/>
              <a:buChar char="•"/>
            </a:pPr>
            <a:r>
              <a:rPr lang="en-US" sz="3200" dirty="0">
                <a:solidFill>
                  <a:schemeClr val="bg1">
                    <a:lumMod val="75000"/>
                  </a:schemeClr>
                </a:solidFill>
                <a:ea typeface="ＭＳ Ｐゴシック" pitchFamily="34" charset="-128"/>
              </a:rPr>
              <a:t>Project Management</a:t>
            </a:r>
          </a:p>
          <a:p>
            <a:pPr marL="571500" indent="-571500">
              <a:buFont typeface="Arial" pitchFamily="34" charset="0"/>
              <a:buChar char="•"/>
            </a:pPr>
            <a:r>
              <a:rPr lang="fr-CH" sz="3200" dirty="0" err="1" smtClean="0">
                <a:solidFill>
                  <a:schemeClr val="bg1">
                    <a:lumMod val="75000"/>
                  </a:schemeClr>
                </a:solidFill>
                <a:ea typeface="ＭＳ Ｐゴシック" pitchFamily="34" charset="-128"/>
              </a:rPr>
              <a:t>Anticipated</a:t>
            </a:r>
            <a:r>
              <a:rPr lang="fr-CH" sz="3200" dirty="0" smtClean="0">
                <a:solidFill>
                  <a:schemeClr val="bg1">
                    <a:lumMod val="75000"/>
                  </a:schemeClr>
                </a:solidFill>
                <a:ea typeface="ＭＳ Ｐゴシック" pitchFamily="34" charset="-128"/>
              </a:rPr>
              <a:t> </a:t>
            </a:r>
            <a:r>
              <a:rPr lang="fr-CH" sz="3200" dirty="0">
                <a:solidFill>
                  <a:schemeClr val="bg1">
                    <a:lumMod val="75000"/>
                  </a:schemeClr>
                </a:solidFill>
                <a:ea typeface="ＭＳ Ｐゴシック" pitchFamily="34" charset="-128"/>
              </a:rPr>
              <a:t>Performance Goals</a:t>
            </a:r>
          </a:p>
          <a:p>
            <a:pPr marL="571500" indent="-571500">
              <a:buFont typeface="Arial" pitchFamily="34" charset="0"/>
              <a:buChar char="•"/>
            </a:pPr>
            <a:r>
              <a:rPr lang="fr-CH" sz="3200" dirty="0" smtClean="0">
                <a:solidFill>
                  <a:schemeClr val="bg1">
                    <a:lumMod val="75000"/>
                  </a:schemeClr>
                </a:solidFill>
                <a:ea typeface="ＭＳ Ｐゴシック" pitchFamily="34" charset="-128"/>
              </a:rPr>
              <a:t>Planning</a:t>
            </a:r>
            <a:endParaRPr lang="fr-CH" sz="3200" dirty="0">
              <a:solidFill>
                <a:schemeClr val="bg1">
                  <a:lumMod val="75000"/>
                </a:schemeClr>
              </a:solidFill>
              <a:ea typeface="ＭＳ Ｐゴシック" pitchFamily="34" charset="-128"/>
            </a:endParaRPr>
          </a:p>
          <a:p>
            <a:pPr marL="571500" indent="-571500">
              <a:buFont typeface="Arial" pitchFamily="34" charset="0"/>
              <a:buChar char="•"/>
            </a:pPr>
            <a:r>
              <a:rPr lang="fr-CH" sz="4000" b="1" dirty="0" err="1">
                <a:solidFill>
                  <a:schemeClr val="accent6"/>
                </a:solidFill>
                <a:effectLst>
                  <a:outerShdw blurRad="38100" dist="38100" dir="2700000" algn="tl">
                    <a:srgbClr val="000000">
                      <a:alpha val="43137"/>
                    </a:srgbClr>
                  </a:outerShdw>
                </a:effectLst>
                <a:ea typeface="ＭＳ Ｐゴシック" pitchFamily="34" charset="-128"/>
              </a:rPr>
              <a:t>Summary</a:t>
            </a:r>
            <a:endParaRPr lang="en-US" sz="4000" b="1" dirty="0">
              <a:solidFill>
                <a:schemeClr val="accent6"/>
              </a:solidFill>
              <a:effectLst>
                <a:outerShdw blurRad="38100" dist="38100" dir="2700000" algn="tl">
                  <a:srgbClr val="000000">
                    <a:alpha val="43137"/>
                  </a:srgbClr>
                </a:outerShdw>
              </a:effectLst>
              <a:ea typeface="ＭＳ Ｐゴシック" pitchFamily="34" charset="-128"/>
            </a:endParaRPr>
          </a:p>
        </p:txBody>
      </p:sp>
    </p:spTree>
    <p:extLst>
      <p:ext uri="{BB962C8B-B14F-4D97-AF65-F5344CB8AC3E}">
        <p14:creationId xmlns:p14="http://schemas.microsoft.com/office/powerpoint/2010/main" val="3818787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type="body" sz="quarter" idx="10"/>
          </p:nvPr>
        </p:nvSpPr>
        <p:spPr>
          <a:prstGeom prst="rect">
            <a:avLst/>
          </a:prstGeom>
        </p:spPr>
        <p:txBody>
          <a:bodyPr>
            <a:normAutofit/>
          </a:bodyPr>
          <a:lstStyle/>
          <a:p>
            <a:pPr marL="571500" indent="-571500">
              <a:buFont typeface="Arial" pitchFamily="34" charset="0"/>
              <a:buChar char="•"/>
            </a:pPr>
            <a:r>
              <a:rPr lang="en-US" sz="4000" b="1" dirty="0" smtClean="0">
                <a:solidFill>
                  <a:schemeClr val="accent6"/>
                </a:solidFill>
                <a:effectLst>
                  <a:outerShdw blurRad="38100" dist="38100" dir="2700000" algn="tl">
                    <a:srgbClr val="000000">
                      <a:alpha val="43137"/>
                    </a:srgbClr>
                  </a:outerShdw>
                </a:effectLst>
                <a:ea typeface="ＭＳ Ｐゴシック" pitchFamily="34" charset="-128"/>
              </a:rPr>
              <a:t>Introduction</a:t>
            </a:r>
          </a:p>
          <a:p>
            <a:pPr marL="571500" indent="-571500">
              <a:buFont typeface="Arial" pitchFamily="34" charset="0"/>
              <a:buChar char="•"/>
            </a:pPr>
            <a:r>
              <a:rPr lang="en-US" sz="3200" dirty="0" smtClean="0">
                <a:solidFill>
                  <a:schemeClr val="bg1">
                    <a:lumMod val="75000"/>
                  </a:schemeClr>
                </a:solidFill>
                <a:ea typeface="ＭＳ Ｐゴシック" pitchFamily="34" charset="-128"/>
              </a:rPr>
              <a:t>Project Management</a:t>
            </a:r>
          </a:p>
          <a:p>
            <a:pPr marL="571500" indent="-571500">
              <a:buFont typeface="Arial" pitchFamily="34" charset="0"/>
              <a:buChar char="•"/>
            </a:pPr>
            <a:r>
              <a:rPr lang="fr-CH" sz="3200" dirty="0" err="1" smtClean="0">
                <a:solidFill>
                  <a:schemeClr val="bg1">
                    <a:lumMod val="75000"/>
                  </a:schemeClr>
                </a:solidFill>
                <a:ea typeface="ＭＳ Ｐゴシック" pitchFamily="34" charset="-128"/>
              </a:rPr>
              <a:t>Anticipated</a:t>
            </a:r>
            <a:r>
              <a:rPr lang="fr-CH" sz="3200" dirty="0" smtClean="0">
                <a:solidFill>
                  <a:schemeClr val="bg1">
                    <a:lumMod val="75000"/>
                  </a:schemeClr>
                </a:solidFill>
                <a:ea typeface="ＭＳ Ｐゴシック" pitchFamily="34" charset="-128"/>
              </a:rPr>
              <a:t> Performance Goals</a:t>
            </a:r>
          </a:p>
          <a:p>
            <a:pPr marL="571500" indent="-571500">
              <a:buFont typeface="Arial" pitchFamily="34" charset="0"/>
              <a:buChar char="•"/>
            </a:pPr>
            <a:r>
              <a:rPr lang="fr-CH" sz="3200" dirty="0" smtClean="0">
                <a:solidFill>
                  <a:schemeClr val="bg1">
                    <a:lumMod val="75000"/>
                  </a:schemeClr>
                </a:solidFill>
                <a:ea typeface="ＭＳ Ｐゴシック" pitchFamily="34" charset="-128"/>
              </a:rPr>
              <a:t>Planning</a:t>
            </a:r>
          </a:p>
          <a:p>
            <a:pPr marL="571500" indent="-571500">
              <a:buFont typeface="Arial" pitchFamily="34" charset="0"/>
              <a:buChar char="•"/>
            </a:pPr>
            <a:r>
              <a:rPr lang="fr-CH" sz="3200" dirty="0" err="1" smtClean="0">
                <a:solidFill>
                  <a:schemeClr val="bg1">
                    <a:lumMod val="75000"/>
                  </a:schemeClr>
                </a:solidFill>
                <a:ea typeface="ＭＳ Ｐゴシック" pitchFamily="34" charset="-128"/>
              </a:rPr>
              <a:t>Summary</a:t>
            </a:r>
            <a:endParaRPr lang="en-US" sz="3200" dirty="0" smtClean="0">
              <a:solidFill>
                <a:schemeClr val="bg1">
                  <a:lumMod val="75000"/>
                </a:schemeClr>
              </a:solidFill>
              <a:ea typeface="ＭＳ Ｐゴシック" pitchFamily="34" charset="-128"/>
            </a:endParaRPr>
          </a:p>
        </p:txBody>
      </p:sp>
    </p:spTree>
    <p:extLst>
      <p:ext uri="{BB962C8B-B14F-4D97-AF65-F5344CB8AC3E}">
        <p14:creationId xmlns:p14="http://schemas.microsoft.com/office/powerpoint/2010/main" val="11084708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Summary</a:t>
            </a:r>
            <a:endParaRPr lang="en-GB" sz="2400" dirty="0" smtClean="0">
              <a:latin typeface="Arial" pitchFamily="34" charset="0"/>
              <a:cs typeface="Arial" pitchFamily="34" charset="0"/>
            </a:endParaRPr>
          </a:p>
        </p:txBody>
      </p:sp>
      <p:sp>
        <p:nvSpPr>
          <p:cNvPr id="12292" name="Content Placeholder 24"/>
          <p:cNvSpPr txBox="1">
            <a:spLocks noGrp="1"/>
          </p:cNvSpPr>
          <p:nvPr>
            <p:ph type="body" sz="quarter" idx="10"/>
          </p:nvPr>
        </p:nvSpPr>
        <p:spPr>
          <a:xfrm>
            <a:off x="603118" y="1289328"/>
            <a:ext cx="8165193" cy="5248577"/>
          </a:xfrm>
        </p:spPr>
        <p:txBody>
          <a:bodyPr>
            <a:normAutofit/>
          </a:bodyPr>
          <a:lstStyle/>
          <a:p>
            <a:pPr marL="342900" indent="-342900">
              <a:spcBef>
                <a:spcPts val="1800"/>
              </a:spcBef>
              <a:buFont typeface="Arial" pitchFamily="34" charset="0"/>
              <a:buChar char="•"/>
            </a:pPr>
            <a:r>
              <a:rPr lang="de-CH" sz="2200" b="1" dirty="0" smtClean="0">
                <a:solidFill>
                  <a:schemeClr val="tx1"/>
                </a:solidFill>
                <a:latin typeface="Calibri" pitchFamily="34" charset="0"/>
              </a:rPr>
              <a:t>The goal of the LIU project  is to make the LHC injector complex capable to </a:t>
            </a:r>
            <a:r>
              <a:rPr lang="de-CH" sz="2200" b="1" u="sng" dirty="0" smtClean="0">
                <a:solidFill>
                  <a:srgbClr val="FF0000"/>
                </a:solidFill>
                <a:latin typeface="Calibri" pitchFamily="34" charset="0"/>
              </a:rPr>
              <a:t>reliably</a:t>
            </a:r>
            <a:r>
              <a:rPr lang="de-CH" sz="2200" b="1" dirty="0" smtClean="0">
                <a:solidFill>
                  <a:schemeClr val="tx1"/>
                </a:solidFill>
                <a:latin typeface="Calibri" pitchFamily="34" charset="0"/>
              </a:rPr>
              <a:t> deliver the </a:t>
            </a:r>
            <a:r>
              <a:rPr lang="de-CH" sz="2200" b="1" u="sng" dirty="0" smtClean="0">
                <a:solidFill>
                  <a:srgbClr val="FF0000"/>
                </a:solidFill>
                <a:latin typeface="Calibri" pitchFamily="34" charset="0"/>
              </a:rPr>
              <a:t>higher performance proton and ion beams </a:t>
            </a:r>
            <a:r>
              <a:rPr lang="de-CH" sz="2200" b="1" dirty="0" smtClean="0">
                <a:solidFill>
                  <a:schemeClr val="tx1"/>
                </a:solidFill>
                <a:latin typeface="Calibri" pitchFamily="34" charset="0"/>
              </a:rPr>
              <a:t>required for High Luminosity in LHC until later than 2030.</a:t>
            </a:r>
          </a:p>
          <a:p>
            <a:pPr marL="342900" indent="-342900">
              <a:spcBef>
                <a:spcPts val="1800"/>
              </a:spcBef>
              <a:buFont typeface="Arial" pitchFamily="34" charset="0"/>
              <a:buChar char="•"/>
            </a:pPr>
            <a:r>
              <a:rPr lang="de-CH" sz="2200" b="1" dirty="0" smtClean="0">
                <a:latin typeface="Calibri" pitchFamily="34" charset="0"/>
              </a:rPr>
              <a:t>Performance for other users will at least be preserved </a:t>
            </a:r>
            <a:r>
              <a:rPr lang="de-CH" sz="2200" b="1" smtClean="0">
                <a:latin typeface="Calibri" pitchFamily="34" charset="0"/>
              </a:rPr>
              <a:t>and generally </a:t>
            </a:r>
            <a:r>
              <a:rPr lang="de-CH" sz="2200" b="1" dirty="0" smtClean="0">
                <a:latin typeface="Calibri" pitchFamily="34" charset="0"/>
              </a:rPr>
              <a:t>benefit (e.g. </a:t>
            </a:r>
            <a:r>
              <a:rPr lang="de-CH" sz="2200" b="1" dirty="0">
                <a:latin typeface="Calibri" pitchFamily="34" charset="0"/>
              </a:rPr>
              <a:t>h</a:t>
            </a:r>
            <a:r>
              <a:rPr lang="de-CH" sz="2200" b="1" dirty="0" smtClean="0">
                <a:latin typeface="Calibri" pitchFamily="34" charset="0"/>
              </a:rPr>
              <a:t>igh intensity).</a:t>
            </a:r>
            <a:endParaRPr lang="de-CH" sz="2200" b="1" dirty="0">
              <a:latin typeface="Calibri" pitchFamily="34" charset="0"/>
            </a:endParaRPr>
          </a:p>
          <a:p>
            <a:pPr marL="342900" indent="-342900">
              <a:spcBef>
                <a:spcPts val="1800"/>
              </a:spcBef>
              <a:buFont typeface="Arial" pitchFamily="34" charset="0"/>
              <a:buChar char="•"/>
            </a:pPr>
            <a:r>
              <a:rPr lang="de-CH" sz="2200" b="1" dirty="0" smtClean="0">
                <a:latin typeface="Calibri" pitchFamily="34" charset="0"/>
              </a:rPr>
              <a:t>More MDs will take place in 2012 to finalize the hardware modifications and their precise specifications.</a:t>
            </a:r>
          </a:p>
          <a:p>
            <a:pPr marL="342900" indent="-342900">
              <a:spcBef>
                <a:spcPts val="1800"/>
              </a:spcBef>
              <a:buFont typeface="Arial" pitchFamily="34" charset="0"/>
              <a:buChar char="•"/>
            </a:pPr>
            <a:r>
              <a:rPr lang="de-CH" sz="2200" b="1" dirty="0" smtClean="0">
                <a:solidFill>
                  <a:schemeClr val="tx1"/>
                </a:solidFill>
                <a:latin typeface="Calibri" pitchFamily="34" charset="0"/>
              </a:rPr>
              <a:t>The implementation of hardware modifications will finish during </a:t>
            </a:r>
            <a:r>
              <a:rPr lang="de-CH" sz="2200" b="1" dirty="0" smtClean="0">
                <a:latin typeface="Calibri" pitchFamily="34" charset="0"/>
              </a:rPr>
              <a:t>LS2.</a:t>
            </a:r>
          </a:p>
          <a:p>
            <a:pPr algn="ctr">
              <a:spcBef>
                <a:spcPts val="1800"/>
              </a:spcBef>
            </a:pPr>
            <a:r>
              <a:rPr lang="de-CH" sz="3200" b="1" u="sng" dirty="0" smtClean="0">
                <a:solidFill>
                  <a:srgbClr val="FF0000"/>
                </a:solidFill>
                <a:latin typeface="Calibri" pitchFamily="34" charset="0"/>
              </a:rPr>
              <a:t>All </a:t>
            </a:r>
            <a:r>
              <a:rPr lang="de-CH" sz="3200" b="1" u="sng" dirty="0">
                <a:solidFill>
                  <a:srgbClr val="FF0000"/>
                </a:solidFill>
                <a:latin typeface="Calibri" pitchFamily="34" charset="0"/>
              </a:rPr>
              <a:t>equipment and service groups are </a:t>
            </a:r>
            <a:r>
              <a:rPr lang="de-CH" sz="3200" b="1" u="sng" dirty="0" smtClean="0">
                <a:solidFill>
                  <a:srgbClr val="FF0000"/>
                </a:solidFill>
                <a:latin typeface="Calibri" pitchFamily="34" charset="0"/>
              </a:rPr>
              <a:t>concerned</a:t>
            </a:r>
            <a:r>
              <a:rPr lang="de-CH" sz="3200" b="1" u="sng" dirty="0">
                <a:solidFill>
                  <a:srgbClr val="FF0000"/>
                </a:solidFill>
                <a:latin typeface="Calibri" pitchFamily="34" charset="0"/>
              </a:rPr>
              <a:t>!</a:t>
            </a:r>
          </a:p>
        </p:txBody>
      </p:sp>
    </p:spTree>
    <p:extLst>
      <p:ext uri="{BB962C8B-B14F-4D97-AF65-F5344CB8AC3E}">
        <p14:creationId xmlns:p14="http://schemas.microsoft.com/office/powerpoint/2010/main" val="480357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92">
                                            <p:txEl>
                                              <p:pRg st="4" end="4"/>
                                            </p:txEl>
                                          </p:spTgt>
                                        </p:tgtEl>
                                        <p:attrNameLst>
                                          <p:attrName>style.visibility</p:attrName>
                                        </p:attrNameLst>
                                      </p:cBhvr>
                                      <p:to>
                                        <p:strVal val="visible"/>
                                      </p:to>
                                    </p:set>
                                    <p:anim calcmode="lin" valueType="num">
                                      <p:cBhvr additive="base">
                                        <p:cTn id="7" dur="500" fill="hold"/>
                                        <p:tgtEl>
                                          <p:spTgt spid="12292">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9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2507348"/>
            <a:ext cx="8135689" cy="1938992"/>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6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 YOU</a:t>
            </a:r>
          </a:p>
          <a:p>
            <a:pPr algn="ctr">
              <a:defRPr/>
            </a:pPr>
            <a:r>
              <a:rPr lang="en-US" sz="6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FOR YOUR ATTENTION!</a:t>
            </a:r>
          </a:p>
        </p:txBody>
      </p:sp>
    </p:spTree>
    <p:extLst>
      <p:ext uri="{BB962C8B-B14F-4D97-AF65-F5344CB8AC3E}">
        <p14:creationId xmlns:p14="http://schemas.microsoft.com/office/powerpoint/2010/main" val="22824707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type="body" sz="quarter" idx="10"/>
          </p:nvPr>
        </p:nvSpPr>
        <p:spPr>
          <a:prstGeom prst="rect">
            <a:avLst/>
          </a:prstGeom>
        </p:spPr>
        <p:txBody>
          <a:bodyPr>
            <a:normAutofit/>
          </a:bodyPr>
          <a:lstStyle/>
          <a:p>
            <a:pPr algn="ctr"/>
            <a:r>
              <a:rPr lang="fr-CH" sz="4000" b="1" dirty="0">
                <a:solidFill>
                  <a:schemeClr val="accent6"/>
                </a:solidFill>
                <a:effectLst>
                  <a:outerShdw blurRad="38100" dist="38100" dir="2700000" algn="tl">
                    <a:srgbClr val="000000">
                      <a:alpha val="43137"/>
                    </a:srgbClr>
                  </a:outerShdw>
                </a:effectLst>
                <a:ea typeface="ＭＳ Ｐゴシック" pitchFamily="34" charset="-128"/>
              </a:rPr>
              <a:t>R</a:t>
            </a:r>
            <a:r>
              <a:rPr lang="fr-CH" sz="4000" b="1" dirty="0" smtClean="0">
                <a:solidFill>
                  <a:schemeClr val="accent6"/>
                </a:solidFill>
                <a:effectLst>
                  <a:outerShdw blurRad="38100" dist="38100" dir="2700000" algn="tl">
                    <a:srgbClr val="000000">
                      <a:alpha val="43137"/>
                    </a:srgbClr>
                  </a:outerShdw>
                </a:effectLst>
                <a:ea typeface="ＭＳ Ｐゴシック" pitchFamily="34" charset="-128"/>
              </a:rPr>
              <a:t>eference</a:t>
            </a:r>
            <a:endParaRPr lang="en-US" sz="4000" b="1" dirty="0">
              <a:solidFill>
                <a:schemeClr val="accent6"/>
              </a:solidFill>
              <a:effectLst>
                <a:outerShdw blurRad="38100" dist="38100" dir="2700000" algn="tl">
                  <a:srgbClr val="000000">
                    <a:alpha val="43137"/>
                  </a:srgbClr>
                </a:outerShdw>
              </a:effectLst>
              <a:ea typeface="ＭＳ Ｐゴシック" pitchFamily="34" charset="-128"/>
            </a:endParaRPr>
          </a:p>
        </p:txBody>
      </p:sp>
    </p:spTree>
    <p:extLst>
      <p:ext uri="{BB962C8B-B14F-4D97-AF65-F5344CB8AC3E}">
        <p14:creationId xmlns:p14="http://schemas.microsoft.com/office/powerpoint/2010/main" val="1803051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dirty="0" err="1" smtClean="0"/>
              <a:t>Why</a:t>
            </a:r>
            <a:r>
              <a:rPr lang="fr-CH" dirty="0" smtClean="0"/>
              <a:t> </a:t>
            </a:r>
            <a:r>
              <a:rPr lang="fr-CH" dirty="0" err="1" smtClean="0"/>
              <a:t>is</a:t>
            </a:r>
            <a:r>
              <a:rPr lang="fr-CH" dirty="0" smtClean="0"/>
              <a:t> </a:t>
            </a:r>
            <a:r>
              <a:rPr lang="fr-CH" dirty="0" err="1" smtClean="0"/>
              <a:t>today’s</a:t>
            </a:r>
            <a:r>
              <a:rPr lang="fr-CH" dirty="0" smtClean="0"/>
              <a:t> </a:t>
            </a:r>
            <a:r>
              <a:rPr lang="fr-CH" dirty="0" err="1" smtClean="0"/>
              <a:t>beam</a:t>
            </a:r>
            <a:r>
              <a:rPr lang="fr-CH" dirty="0" smtClean="0"/>
              <a:t> </a:t>
            </a:r>
            <a:r>
              <a:rPr lang="fr-CH" dirty="0" err="1" smtClean="0"/>
              <a:t>better</a:t>
            </a:r>
            <a:r>
              <a:rPr lang="fr-CH" dirty="0" smtClean="0"/>
              <a:t> </a:t>
            </a:r>
            <a:r>
              <a:rPr lang="fr-CH" dirty="0" err="1" smtClean="0"/>
              <a:t>than</a:t>
            </a:r>
            <a:r>
              <a:rPr lang="fr-CH" dirty="0" smtClean="0"/>
              <a:t> nominal?</a:t>
            </a:r>
            <a:endParaRPr lang="en-GB" dirty="0"/>
          </a:p>
        </p:txBody>
      </p:sp>
      <p:sp>
        <p:nvSpPr>
          <p:cNvPr id="3" name="Text Placeholder 2"/>
          <p:cNvSpPr>
            <a:spLocks noGrp="1"/>
          </p:cNvSpPr>
          <p:nvPr>
            <p:ph type="body" sz="quarter" idx="10"/>
          </p:nvPr>
        </p:nvSpPr>
        <p:spPr>
          <a:xfrm>
            <a:off x="203200" y="1108257"/>
            <a:ext cx="8763034" cy="5245645"/>
          </a:xfrm>
        </p:spPr>
        <p:txBody>
          <a:bodyPr>
            <a:normAutofit fontScale="92500" lnSpcReduction="20000"/>
          </a:bodyPr>
          <a:lstStyle/>
          <a:p>
            <a:pPr algn="ctr"/>
            <a:r>
              <a:rPr lang="fr-CH" sz="2200" b="1" i="1" u="sng" dirty="0" smtClean="0">
                <a:solidFill>
                  <a:srgbClr val="0055A0"/>
                </a:solidFill>
                <a:effectLst>
                  <a:outerShdw blurRad="38100" dist="38100" dir="2700000" algn="tl">
                    <a:srgbClr val="000000">
                      <a:alpha val="43137"/>
                    </a:srgbClr>
                  </a:outerShdw>
                </a:effectLst>
              </a:rPr>
              <a:t>Simple! No more </a:t>
            </a:r>
            <a:r>
              <a:rPr lang="fr-CH" sz="2200" b="1" i="1" u="sng" dirty="0" err="1" smtClean="0">
                <a:solidFill>
                  <a:srgbClr val="0055A0"/>
                </a:solidFill>
                <a:effectLst>
                  <a:outerShdw blurRad="38100" dist="38100" dir="2700000" algn="tl">
                    <a:srgbClr val="000000">
                      <a:alpha val="43137"/>
                    </a:srgbClr>
                  </a:outerShdw>
                </a:effectLst>
              </a:rPr>
              <a:t>blow</a:t>
            </a:r>
            <a:r>
              <a:rPr lang="fr-CH" sz="2200" b="1" i="1" u="sng" dirty="0" smtClean="0">
                <a:solidFill>
                  <a:srgbClr val="0055A0"/>
                </a:solidFill>
                <a:effectLst>
                  <a:outerShdw blurRad="38100" dist="38100" dir="2700000" algn="tl">
                    <a:srgbClr val="000000">
                      <a:alpha val="43137"/>
                    </a:srgbClr>
                  </a:outerShdw>
                </a:effectLst>
              </a:rPr>
              <a:t>-up </a:t>
            </a:r>
            <a:r>
              <a:rPr lang="fr-CH" sz="2200" b="1" i="1" u="sng" dirty="0" err="1" smtClean="0">
                <a:solidFill>
                  <a:srgbClr val="0055A0"/>
                </a:solidFill>
                <a:effectLst>
                  <a:outerShdw blurRad="38100" dist="38100" dir="2700000" algn="tl">
                    <a:srgbClr val="000000">
                      <a:alpha val="43137"/>
                    </a:srgbClr>
                  </a:outerShdw>
                </a:effectLst>
              </a:rPr>
              <a:t>along</a:t>
            </a:r>
            <a:r>
              <a:rPr lang="fr-CH" sz="2200" b="1" i="1" u="sng" dirty="0" smtClean="0">
                <a:solidFill>
                  <a:srgbClr val="0055A0"/>
                </a:solidFill>
                <a:effectLst>
                  <a:outerShdw blurRad="38100" dist="38100" dir="2700000" algn="tl">
                    <a:srgbClr val="000000">
                      <a:alpha val="43137"/>
                    </a:srgbClr>
                  </a:outerShdw>
                </a:effectLst>
              </a:rPr>
              <a:t> the </a:t>
            </a:r>
            <a:r>
              <a:rPr lang="fr-CH" sz="2200" b="1" i="1" u="sng" dirty="0" err="1" smtClean="0">
                <a:solidFill>
                  <a:srgbClr val="0055A0"/>
                </a:solidFill>
                <a:effectLst>
                  <a:outerShdw blurRad="38100" dist="38100" dir="2700000" algn="tl">
                    <a:srgbClr val="000000">
                      <a:alpha val="43137"/>
                    </a:srgbClr>
                  </a:outerShdw>
                </a:effectLst>
              </a:rPr>
              <a:t>accelerators</a:t>
            </a:r>
            <a:r>
              <a:rPr lang="fr-CH" sz="2200" b="1" i="1" u="sng" dirty="0" smtClean="0">
                <a:solidFill>
                  <a:srgbClr val="0055A0"/>
                </a:solidFill>
                <a:effectLst>
                  <a:outerShdw blurRad="38100" dist="38100" dir="2700000" algn="tl">
                    <a:srgbClr val="000000">
                      <a:alpha val="43137"/>
                    </a:srgbClr>
                  </a:outerShdw>
                </a:effectLst>
              </a:rPr>
              <a:t> cascade…</a:t>
            </a:r>
          </a:p>
          <a:p>
            <a:pPr marL="342900" indent="-342900">
              <a:buFont typeface="Arial" pitchFamily="34" charset="0"/>
              <a:buChar char="•"/>
            </a:pPr>
            <a:endParaRPr lang="fr-CH" dirty="0" smtClean="0"/>
          </a:p>
          <a:p>
            <a:pPr marL="342900" indent="-342900">
              <a:buFont typeface="Arial" pitchFamily="34" charset="0"/>
              <a:buChar char="•"/>
            </a:pPr>
            <a:endParaRPr lang="fr-CH" dirty="0"/>
          </a:p>
          <a:p>
            <a:pPr marL="342900" indent="-342900">
              <a:buFont typeface="Arial" pitchFamily="34" charset="0"/>
              <a:buChar char="•"/>
            </a:pPr>
            <a:r>
              <a:rPr lang="fr-CH" dirty="0" smtClean="0"/>
              <a:t>PSB:</a:t>
            </a:r>
          </a:p>
          <a:p>
            <a:pPr marL="814500" lvl="1" indent="-342900">
              <a:buFont typeface="Arial" pitchFamily="34" charset="0"/>
              <a:buChar char="•"/>
            </a:pPr>
            <a:r>
              <a:rPr lang="fr-CH" sz="1600" dirty="0" err="1" smtClean="0"/>
              <a:t>Improved</a:t>
            </a:r>
            <a:r>
              <a:rPr lang="fr-CH" sz="1600" dirty="0" smtClean="0"/>
              <a:t> (</a:t>
            </a:r>
            <a:r>
              <a:rPr lang="fr-CH" sz="1600" dirty="0" err="1" smtClean="0"/>
              <a:t>achromatic</a:t>
            </a:r>
            <a:r>
              <a:rPr lang="fr-CH" sz="1600" dirty="0" smtClean="0"/>
              <a:t>) </a:t>
            </a:r>
            <a:r>
              <a:rPr lang="fr-CH" sz="1600" dirty="0" err="1" smtClean="0"/>
              <a:t>optics</a:t>
            </a:r>
            <a:r>
              <a:rPr lang="fr-CH" sz="1600" dirty="0" smtClean="0"/>
              <a:t> in the Linac2 to PSB </a:t>
            </a:r>
            <a:r>
              <a:rPr lang="fr-CH" sz="1600" dirty="0" err="1" smtClean="0"/>
              <a:t>transfer</a:t>
            </a:r>
            <a:r>
              <a:rPr lang="fr-CH" sz="1600" dirty="0" smtClean="0"/>
              <a:t> line </a:t>
            </a:r>
            <a:r>
              <a:rPr lang="fr-CH" sz="1600" dirty="0" err="1" smtClean="0"/>
              <a:t>since</a:t>
            </a:r>
            <a:r>
              <a:rPr lang="fr-CH" sz="1600" dirty="0" smtClean="0"/>
              <a:t> 2005 </a:t>
            </a:r>
            <a:r>
              <a:rPr lang="fr-CH" sz="1400" dirty="0" smtClean="0"/>
              <a:t>[</a:t>
            </a:r>
            <a:r>
              <a:rPr lang="en-US" sz="1400" u="sng" dirty="0">
                <a:hlinkClick r:id="rId2"/>
              </a:rPr>
              <a:t>http://</a:t>
            </a:r>
            <a:r>
              <a:rPr lang="en-US" sz="1400" u="sng" dirty="0" smtClean="0">
                <a:hlinkClick r:id="rId2"/>
              </a:rPr>
              <a:t>khanke.home.cern.ch/khanke/papers/2006/ab_note_2006_001.pdf</a:t>
            </a:r>
            <a:r>
              <a:rPr lang="en-US" sz="1400" u="sng" dirty="0" smtClean="0"/>
              <a:t>]</a:t>
            </a:r>
          </a:p>
          <a:p>
            <a:pPr marL="814500" lvl="1" indent="-342900">
              <a:buFont typeface="Arial" pitchFamily="34" charset="0"/>
              <a:buChar char="•"/>
            </a:pPr>
            <a:endParaRPr lang="en-US" sz="1400" u="sng" dirty="0" smtClean="0"/>
          </a:p>
          <a:p>
            <a:pPr marL="342900" indent="-342900">
              <a:buFont typeface="Arial" pitchFamily="34" charset="0"/>
              <a:buChar char="•"/>
            </a:pPr>
            <a:r>
              <a:rPr lang="en-US" dirty="0" smtClean="0"/>
              <a:t>PS:</a:t>
            </a:r>
          </a:p>
          <a:p>
            <a:pPr marL="814500" lvl="1" indent="-342900">
              <a:buFont typeface="Arial" pitchFamily="34" charset="0"/>
              <a:buChar char="•"/>
            </a:pPr>
            <a:r>
              <a:rPr lang="en-US" sz="1600" dirty="0"/>
              <a:t>I</a:t>
            </a:r>
            <a:r>
              <a:rPr lang="en-US" sz="1600" dirty="0" smtClean="0"/>
              <a:t>njection trajectories</a:t>
            </a:r>
          </a:p>
          <a:p>
            <a:pPr marL="814500" lvl="1" indent="-342900">
              <a:buFont typeface="Arial" pitchFamily="34" charset="0"/>
              <a:buChar char="•"/>
            </a:pPr>
            <a:r>
              <a:rPr lang="en-US" sz="1600" dirty="0" smtClean="0"/>
              <a:t>Working point along the whole cycle</a:t>
            </a:r>
          </a:p>
          <a:p>
            <a:pPr marL="814500" lvl="1" indent="-342900">
              <a:buFont typeface="Arial" pitchFamily="34" charset="0"/>
              <a:buChar char="•"/>
            </a:pPr>
            <a:r>
              <a:rPr lang="en-US" sz="1600" dirty="0" smtClean="0"/>
              <a:t>Transition</a:t>
            </a:r>
          </a:p>
          <a:p>
            <a:pPr lvl="1" indent="0">
              <a:buNone/>
            </a:pPr>
            <a:endParaRPr lang="en-US" sz="1400" dirty="0" smtClean="0"/>
          </a:p>
          <a:p>
            <a:pPr marL="342900" indent="-342900">
              <a:buFont typeface="Arial" pitchFamily="34" charset="0"/>
              <a:buChar char="•"/>
            </a:pPr>
            <a:r>
              <a:rPr lang="en-US" dirty="0" smtClean="0"/>
              <a:t>PS to SPS:</a:t>
            </a:r>
          </a:p>
          <a:p>
            <a:pPr marL="814500" lvl="1" indent="-342900">
              <a:buFont typeface="Arial" pitchFamily="34" charset="0"/>
              <a:buChar char="•"/>
            </a:pPr>
            <a:r>
              <a:rPr lang="en-US" sz="1600" dirty="0" smtClean="0"/>
              <a:t>Transverse matching with better optics in TT2-TT10</a:t>
            </a:r>
          </a:p>
          <a:p>
            <a:pPr lvl="1" indent="0">
              <a:buNone/>
            </a:pPr>
            <a:endParaRPr lang="en-US" sz="1600" dirty="0" smtClean="0"/>
          </a:p>
          <a:p>
            <a:pPr lvl="1" indent="0" algn="ctr">
              <a:buNone/>
            </a:pPr>
            <a:r>
              <a:rPr lang="en-US" sz="3900" b="1" dirty="0" smtClean="0">
                <a:solidFill>
                  <a:srgbClr val="FF0000"/>
                </a:solidFill>
              </a:rPr>
              <a:t>WARNING: NO MARGIN LEFT!</a:t>
            </a:r>
          </a:p>
          <a:p>
            <a:endParaRPr lang="en-GB" dirty="0"/>
          </a:p>
        </p:txBody>
      </p:sp>
      <p:sp>
        <p:nvSpPr>
          <p:cNvPr id="4" name="Action Button: Return 3">
            <a:hlinkClick r:id="" action="ppaction://hlinkshowjump?jump=lastslideviewed" highlightClick="1"/>
          </p:cNvPr>
          <p:cNvSpPr>
            <a:spLocks/>
          </p:cNvSpPr>
          <p:nvPr/>
        </p:nvSpPr>
        <p:spPr>
          <a:xfrm>
            <a:off x="8505889" y="351695"/>
            <a:ext cx="416966" cy="416966"/>
          </a:xfrm>
          <a:prstGeom prst="actionButtonRetur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41854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7" end="7"/>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2" end="1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14" end="14"/>
                                            </p:txEl>
                                          </p:spTgt>
                                        </p:tgtEl>
                                        <p:attrNameLst>
                                          <p:attrName>style.visibility</p:attrName>
                                        </p:attrNameLst>
                                      </p:cBhvr>
                                      <p:to>
                                        <p:strVal val="visible"/>
                                      </p:to>
                                    </p:set>
                                    <p:anim calcmode="lin" valueType="num">
                                      <p:cBhvr additive="base">
                                        <p:cTn id="25"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ern.ch\dfs\Users\g\garoby\Desktop\A0_accel_shema-linac4.jpg"/>
          <p:cNvPicPr>
            <a:picLocks noChangeAspect="1" noChangeArrowheads="1"/>
          </p:cNvPicPr>
          <p:nvPr/>
        </p:nvPicPr>
        <p:blipFill rotWithShape="1">
          <a:blip r:embed="rId2">
            <a:extLst>
              <a:ext uri="{28A0092B-C50C-407E-A947-70E740481C1C}">
                <a14:useLocalDpi xmlns:a14="http://schemas.microsoft.com/office/drawing/2010/main" val="0"/>
              </a:ext>
            </a:extLst>
          </a:blip>
          <a:srcRect l="18429" t="11271" r="15918" b="27538"/>
          <a:stretch/>
        </p:blipFill>
        <p:spPr bwMode="auto">
          <a:xfrm>
            <a:off x="3527642" y="764370"/>
            <a:ext cx="5616358" cy="3700631"/>
          </a:xfrm>
          <a:prstGeom prst="rect">
            <a:avLst/>
          </a:prstGeom>
          <a:noFill/>
        </p:spPr>
      </p:pic>
      <p:sp>
        <p:nvSpPr>
          <p:cNvPr id="4" name="Title 3"/>
          <p:cNvSpPr>
            <a:spLocks noGrp="1"/>
          </p:cNvSpPr>
          <p:nvPr>
            <p:ph type="title"/>
          </p:nvPr>
        </p:nvSpPr>
        <p:spPr/>
        <p:txBody>
          <a:bodyPr/>
          <a:lstStyle/>
          <a:p>
            <a:r>
              <a:rPr lang="fr-CH" dirty="0" smtClean="0"/>
              <a:t>Goals &amp; </a:t>
            </a:r>
            <a:r>
              <a:rPr lang="fr-CH" dirty="0" err="1" smtClean="0"/>
              <a:t>Means</a:t>
            </a:r>
            <a:endParaRPr lang="en-GB" dirty="0"/>
          </a:p>
        </p:txBody>
      </p:sp>
      <p:sp>
        <p:nvSpPr>
          <p:cNvPr id="17412" name="Content Placeholder 24"/>
          <p:cNvSpPr txBox="1">
            <a:spLocks noGrp="1"/>
          </p:cNvSpPr>
          <p:nvPr>
            <p:ph type="body" sz="quarter" idx="10"/>
          </p:nvPr>
        </p:nvSpPr>
        <p:spPr>
          <a:xfrm>
            <a:off x="76821" y="1255060"/>
            <a:ext cx="3677424" cy="2640434"/>
          </a:xfrm>
        </p:spPr>
        <p:txBody>
          <a:bodyPr>
            <a:normAutofit/>
          </a:bodyPr>
          <a:lstStyle/>
          <a:p>
            <a:pPr eaLnBrk="1"/>
            <a:r>
              <a:rPr lang="de-CH" b="1" dirty="0" smtClean="0">
                <a:latin typeface="Calibri" pitchFamily="34" charset="0"/>
              </a:rPr>
              <a:t>Mandate</a:t>
            </a:r>
            <a:endParaRPr b="1" dirty="0" smtClean="0">
              <a:latin typeface="Calibri" pitchFamily="34" charset="0"/>
            </a:endParaRPr>
          </a:p>
          <a:p>
            <a:pPr eaLnBrk="1">
              <a:buFont typeface="Arial" charset="0"/>
              <a:buNone/>
            </a:pPr>
            <a:r>
              <a:rPr sz="2000" dirty="0" smtClean="0">
                <a:latin typeface="Calibri" pitchFamily="34" charset="0"/>
              </a:rPr>
              <a:t>“The LHC Injectors Upgrade should plan for delivering reliably to the LHC the beams required for reaching the goals of the HL-LHC. This includes LINAC4, the PS booster, the PS, the SPS, as well as the heavy ion chain</a:t>
            </a:r>
            <a:r>
              <a:rPr lang="en-GB" sz="2000" dirty="0" smtClean="0">
                <a:latin typeface="Calibri" pitchFamily="34" charset="0"/>
              </a:rPr>
              <a:t>…</a:t>
            </a:r>
            <a:r>
              <a:rPr sz="2000" dirty="0" smtClean="0">
                <a:latin typeface="Calibri" pitchFamily="34" charset="0"/>
              </a:rPr>
              <a:t>”</a:t>
            </a:r>
          </a:p>
        </p:txBody>
      </p:sp>
      <p:sp>
        <p:nvSpPr>
          <p:cNvPr id="5" name="Content Placeholder 24"/>
          <p:cNvSpPr txBox="1">
            <a:spLocks/>
          </p:cNvSpPr>
          <p:nvPr/>
        </p:nvSpPr>
        <p:spPr>
          <a:xfrm>
            <a:off x="76821" y="4130938"/>
            <a:ext cx="8469820" cy="2290884"/>
          </a:xfrm>
          <a:prstGeom prst="rect">
            <a:avLst/>
          </a:prstGeom>
        </p:spPr>
        <p:txBody>
          <a:bodyPr vert="horz" lIns="91440" tIns="45720" rIns="91440" bIns="45720" rtlCol="0">
            <a:normAutofit/>
          </a:bodyPr>
          <a:lstStyle>
            <a:lvl1pPr marL="0" indent="0" algn="l" defTabSz="457200" rtl="0" eaLnBrk="1" latinLnBrk="0" hangingPunct="1">
              <a:spcBef>
                <a:spcPct val="20000"/>
              </a:spcBef>
              <a:buClr>
                <a:srgbClr val="0055A0"/>
              </a:buClr>
              <a:buFontTx/>
              <a:buNone/>
              <a:defRPr sz="2000" kern="1200">
                <a:solidFill>
                  <a:schemeClr val="tx1"/>
                </a:solidFill>
                <a:latin typeface="Arial"/>
                <a:ea typeface="+mn-ea"/>
                <a:cs typeface="Arial"/>
              </a:defRPr>
            </a:lvl1pPr>
            <a:lvl2pPr marL="471600" indent="-284400" algn="l" defTabSz="457200" rtl="0" eaLnBrk="1" latinLnBrk="0" hangingPunct="1">
              <a:lnSpc>
                <a:spcPct val="100000"/>
              </a:lnSpc>
              <a:spcBef>
                <a:spcPts val="1080"/>
              </a:spcBef>
              <a:buClr>
                <a:srgbClr val="0055A0"/>
              </a:buClr>
              <a:buSzPct val="70000"/>
              <a:buFont typeface="Wingdings" charset="2"/>
              <a:buChar char="§"/>
              <a:defRPr sz="2000" kern="1200">
                <a:solidFill>
                  <a:schemeClr val="tx1"/>
                </a:solidFill>
                <a:latin typeface="Arial"/>
                <a:ea typeface="+mn-ea"/>
                <a:cs typeface="Arial"/>
              </a:defRPr>
            </a:lvl2pPr>
            <a:lvl3pPr marL="694800" indent="-228600" algn="l" defTabSz="457200" rtl="0" eaLnBrk="1" latinLnBrk="0" hangingPunct="1">
              <a:lnSpc>
                <a:spcPct val="100000"/>
              </a:lnSpc>
              <a:spcBef>
                <a:spcPts val="984"/>
              </a:spcBef>
              <a:buClrTx/>
              <a:buSzPct val="100000"/>
              <a:buFont typeface="Lucida Grande"/>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1" dirty="0" smtClean="0">
                <a:latin typeface="Calibri" pitchFamily="34" charset="0"/>
              </a:rPr>
              <a:t>Implementation</a:t>
            </a:r>
          </a:p>
          <a:p>
            <a:pPr>
              <a:buFont typeface="Arial" charset="0"/>
              <a:buNone/>
            </a:pPr>
            <a:r>
              <a:rPr lang="en-US" dirty="0" smtClean="0">
                <a:latin typeface="Calibri" pitchFamily="34" charset="0"/>
              </a:rPr>
              <a:t>The LIU Project will:</a:t>
            </a:r>
          </a:p>
          <a:p>
            <a:pPr lvl="1">
              <a:spcBef>
                <a:spcPts val="0"/>
              </a:spcBef>
            </a:pPr>
            <a:r>
              <a:rPr lang="en-US" sz="1600" dirty="0" smtClean="0">
                <a:latin typeface="Calibri" pitchFamily="34" charset="0"/>
              </a:rPr>
              <a:t>Analyze the status of the injectors and the HL-LHC requirements,</a:t>
            </a:r>
          </a:p>
          <a:p>
            <a:pPr lvl="1">
              <a:spcBef>
                <a:spcPts val="0"/>
              </a:spcBef>
            </a:pPr>
            <a:r>
              <a:rPr lang="en-US" sz="1600" dirty="0" smtClean="0">
                <a:latin typeface="Calibri" pitchFamily="34" charset="0"/>
              </a:rPr>
              <a:t>Propose an upgrade path for the injectors, exploiting the work done by the Task Forces on the „PSB energy upgrade“  and „SPS upgrade“ and by the Working Group on the SPS upgrade,</a:t>
            </a:r>
          </a:p>
          <a:p>
            <a:pPr lvl="1">
              <a:spcBef>
                <a:spcPts val="0"/>
              </a:spcBef>
            </a:pPr>
            <a:r>
              <a:rPr lang="en-US" sz="1600" dirty="0" smtClean="0">
                <a:latin typeface="Calibri" pitchFamily="34" charset="0"/>
              </a:rPr>
              <a:t>Organize the upgrades (WBS with resources and planning) and take care of their implementation,</a:t>
            </a:r>
          </a:p>
          <a:p>
            <a:pPr lvl="1">
              <a:spcBef>
                <a:spcPts val="0"/>
              </a:spcBef>
            </a:pPr>
            <a:r>
              <a:rPr lang="en-US" sz="1600" dirty="0" smtClean="0">
                <a:latin typeface="Calibri" pitchFamily="34" charset="0"/>
              </a:rPr>
              <a:t>Take care of hardware and beam commissioning.</a:t>
            </a:r>
          </a:p>
        </p:txBody>
      </p:sp>
    </p:spTree>
    <p:extLst>
      <p:ext uri="{BB962C8B-B14F-4D97-AF65-F5344CB8AC3E}">
        <p14:creationId xmlns:p14="http://schemas.microsoft.com/office/powerpoint/2010/main" val="31790982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5"/>
          <p:cNvSpPr txBox="1">
            <a:spLocks noChangeArrowheads="1"/>
          </p:cNvSpPr>
          <p:nvPr/>
        </p:nvSpPr>
        <p:spPr bwMode="auto">
          <a:xfrm>
            <a:off x="338820" y="1210866"/>
            <a:ext cx="8697912" cy="5386090"/>
          </a:xfrm>
          <a:prstGeom prst="rect">
            <a:avLst/>
          </a:prstGeom>
          <a:noFill/>
          <a:ln w="9525">
            <a:noFill/>
            <a:miter lim="800000"/>
            <a:headEnd/>
            <a:tailEnd/>
          </a:ln>
          <a:effectLst/>
        </p:spPr>
        <p:txBody>
          <a:bodyPr wrap="square">
            <a:spAutoFit/>
          </a:bodyPr>
          <a:lstStyle/>
          <a:p>
            <a:pPr marL="457200" indent="-457200">
              <a:defRPr/>
            </a:pPr>
            <a:r>
              <a:rPr lang="en-US" b="1" dirty="0">
                <a:effectLst>
                  <a:outerShdw blurRad="38100" dist="38100" dir="2700000" algn="tl">
                    <a:srgbClr val="000000">
                      <a:alpha val="43137"/>
                    </a:srgbClr>
                  </a:outerShdw>
                </a:effectLst>
                <a:latin typeface="Arial" charset="0"/>
                <a:ea typeface="ＭＳ Ｐゴシック" pitchFamily="-108" charset="-128"/>
              </a:rPr>
              <a:t>To increase performance </a:t>
            </a:r>
            <a:r>
              <a:rPr lang="en-US" b="1" dirty="0" smtClean="0">
                <a:effectLst>
                  <a:outerShdw blurRad="38100" dist="38100" dir="2700000" algn="tl">
                    <a:srgbClr val="000000">
                      <a:alpha val="43137"/>
                    </a:srgbClr>
                  </a:outerShdw>
                </a:effectLst>
                <a:latin typeface="Arial" charset="0"/>
                <a:ea typeface="ＭＳ Ｐゴシック" pitchFamily="-108" charset="-128"/>
              </a:rPr>
              <a:t>(soon extended for heavy ions)</a:t>
            </a:r>
            <a:endParaRPr lang="en-US" b="1" dirty="0">
              <a:effectLst>
                <a:outerShdw blurRad="38100" dist="38100" dir="2700000" algn="tl">
                  <a:srgbClr val="000000">
                    <a:alpha val="43137"/>
                  </a:srgbClr>
                </a:outerShdw>
              </a:effectLst>
              <a:latin typeface="Arial" charset="0"/>
              <a:ea typeface="ＭＳ Ｐゴシック" pitchFamily="-108" charset="-128"/>
            </a:endParaRPr>
          </a:p>
          <a:p>
            <a:pPr algn="ctr">
              <a:defRPr/>
            </a:pPr>
            <a:endParaRPr lang="fr-CH" sz="600" b="1" u="sng" dirty="0">
              <a:solidFill>
                <a:srgbClr val="FF0000"/>
              </a:solidFill>
              <a:latin typeface="Arial" charset="0"/>
              <a:ea typeface="ＭＳ Ｐゴシック" pitchFamily="-108" charset="-128"/>
            </a:endParaRPr>
          </a:p>
          <a:p>
            <a:pPr algn="ctr">
              <a:defRPr/>
            </a:pPr>
            <a:r>
              <a:rPr lang="fr-CH" sz="1800" b="1" u="sng" dirty="0" err="1">
                <a:solidFill>
                  <a:srgbClr val="FF0000"/>
                </a:solidFill>
                <a:latin typeface="Arial" charset="0"/>
                <a:ea typeface="ＭＳ Ｐゴシック" pitchFamily="-108" charset="-128"/>
              </a:rPr>
              <a:t>Brightness</a:t>
            </a:r>
            <a:r>
              <a:rPr lang="fr-CH" sz="1800" u="sng" dirty="0">
                <a:solidFill>
                  <a:srgbClr val="FF0000"/>
                </a:solidFill>
                <a:latin typeface="Wingdings" pitchFamily="2" charset="2"/>
                <a:ea typeface="ＭＳ Ｐゴシック" pitchFamily="-108" charset="-128"/>
              </a:rPr>
              <a:t> </a:t>
            </a:r>
            <a:r>
              <a:rPr lang="fr-CH" sz="1800" dirty="0">
                <a:solidFill>
                  <a:srgbClr val="FF0000"/>
                </a:solidFill>
                <a:latin typeface="Wingdings" pitchFamily="2" charset="2"/>
                <a:ea typeface="+mn-ea"/>
              </a:rPr>
              <a:t>ä</a:t>
            </a:r>
            <a:endParaRPr lang="en-US" sz="600" dirty="0">
              <a:solidFill>
                <a:srgbClr val="FF0000"/>
              </a:solidFill>
              <a:latin typeface="Wingdings" pitchFamily="2" charset="2"/>
              <a:ea typeface="+mn-ea"/>
            </a:endParaRPr>
          </a:p>
          <a:p>
            <a:pPr marL="457200" indent="-457200">
              <a:defRPr/>
            </a:pPr>
            <a:r>
              <a:rPr lang="fr-CH" sz="600" dirty="0">
                <a:latin typeface="Arial" charset="0"/>
                <a:ea typeface="ＭＳ Ｐゴシック" pitchFamily="-108" charset="-128"/>
              </a:rPr>
              <a:t>	</a:t>
            </a:r>
            <a:endParaRPr lang="en-US" sz="600" b="1" dirty="0">
              <a:solidFill>
                <a:srgbClr val="0000FF"/>
              </a:solidFill>
              <a:latin typeface="Arial" charset="0"/>
              <a:ea typeface="ＭＳ Ｐゴシック" pitchFamily="-108" charset="-128"/>
            </a:endParaRPr>
          </a:p>
          <a:p>
            <a:pPr marL="457200" indent="-457200">
              <a:buFont typeface="Symbol" pitchFamily="18" charset="2"/>
              <a:buChar char="Þ"/>
              <a:defRPr/>
            </a:pPr>
            <a:r>
              <a:rPr lang="en-US" sz="1800" b="1" dirty="0">
                <a:solidFill>
                  <a:srgbClr val="0000FF"/>
                </a:solidFill>
                <a:latin typeface="Arial" charset="0"/>
                <a:ea typeface="ＭＳ Ｐゴシック" pitchFamily="-108" charset="-128"/>
              </a:rPr>
              <a:t>Increase injection energy in the PSB from 50 to 160 </a:t>
            </a:r>
            <a:r>
              <a:rPr lang="en-US" sz="1800" b="1" dirty="0" err="1">
                <a:solidFill>
                  <a:srgbClr val="0000FF"/>
                </a:solidFill>
                <a:latin typeface="Arial" charset="0"/>
                <a:ea typeface="ＭＳ Ｐゴシック" pitchFamily="-108" charset="-128"/>
              </a:rPr>
              <a:t>MeV</a:t>
            </a:r>
            <a:r>
              <a:rPr lang="en-US" sz="1800" b="1" dirty="0">
                <a:solidFill>
                  <a:srgbClr val="0000FF"/>
                </a:solidFill>
                <a:latin typeface="Arial" charset="0"/>
                <a:ea typeface="ＭＳ Ｐゴシック" pitchFamily="-108" charset="-128"/>
              </a:rPr>
              <a:t>, </a:t>
            </a:r>
            <a:r>
              <a:rPr lang="en-US" sz="1800" b="1" u="sng" dirty="0" smtClean="0">
                <a:solidFill>
                  <a:srgbClr val="FF0000"/>
                </a:solidFill>
                <a:latin typeface="Arial" charset="0"/>
                <a:ea typeface="ＭＳ Ｐゴシック" pitchFamily="-108" charset="-128"/>
              </a:rPr>
              <a:t>Linac4 (160 </a:t>
            </a:r>
            <a:r>
              <a:rPr lang="en-US" sz="1800" b="1" u="sng" dirty="0" err="1" smtClean="0">
                <a:solidFill>
                  <a:srgbClr val="FF0000"/>
                </a:solidFill>
                <a:latin typeface="Arial" charset="0"/>
                <a:ea typeface="ＭＳ Ｐゴシック" pitchFamily="-108" charset="-128"/>
              </a:rPr>
              <a:t>MeV</a:t>
            </a:r>
            <a:r>
              <a:rPr lang="en-US" sz="1800" b="1" u="sng" dirty="0" smtClean="0">
                <a:solidFill>
                  <a:srgbClr val="FF0000"/>
                </a:solidFill>
                <a:latin typeface="Arial" charset="0"/>
                <a:ea typeface="ＭＳ Ｐゴシック" pitchFamily="-108" charset="-128"/>
              </a:rPr>
              <a:t> H</a:t>
            </a:r>
            <a:r>
              <a:rPr lang="en-US" sz="1800" b="1" u="sng" baseline="30000" dirty="0" smtClean="0">
                <a:solidFill>
                  <a:srgbClr val="FF0000"/>
                </a:solidFill>
                <a:latin typeface="Arial" charset="0"/>
                <a:ea typeface="ＭＳ Ｐゴシック" pitchFamily="-108" charset="-128"/>
              </a:rPr>
              <a:t>-</a:t>
            </a:r>
            <a:r>
              <a:rPr lang="en-US" sz="1800" b="1" u="sng" dirty="0" smtClean="0">
                <a:solidFill>
                  <a:srgbClr val="FF0000"/>
                </a:solidFill>
                <a:latin typeface="Arial" charset="0"/>
                <a:ea typeface="ＭＳ Ｐゴシック" pitchFamily="-108" charset="-128"/>
              </a:rPr>
              <a:t>) </a:t>
            </a:r>
            <a:r>
              <a:rPr lang="en-US" sz="1800" b="1" u="sng" dirty="0">
                <a:solidFill>
                  <a:srgbClr val="FF0000"/>
                </a:solidFill>
                <a:latin typeface="Arial" charset="0"/>
                <a:ea typeface="ＭＳ Ｐゴシック" pitchFamily="-108" charset="-128"/>
              </a:rPr>
              <a:t>to replace </a:t>
            </a:r>
            <a:r>
              <a:rPr lang="en-US" sz="1800" b="1" u="sng" dirty="0" smtClean="0">
                <a:solidFill>
                  <a:srgbClr val="FF0000"/>
                </a:solidFill>
                <a:latin typeface="Arial" charset="0"/>
                <a:ea typeface="ＭＳ Ｐゴシック" pitchFamily="-108" charset="-128"/>
              </a:rPr>
              <a:t>Linac2 (50 </a:t>
            </a:r>
            <a:r>
              <a:rPr lang="en-US" sz="1800" b="1" u="sng" dirty="0" err="1" smtClean="0">
                <a:solidFill>
                  <a:srgbClr val="FF0000"/>
                </a:solidFill>
                <a:latin typeface="Arial" charset="0"/>
                <a:ea typeface="ＭＳ Ｐゴシック" pitchFamily="-108" charset="-128"/>
              </a:rPr>
              <a:t>MeV</a:t>
            </a:r>
            <a:r>
              <a:rPr lang="en-US" sz="1800" b="1" u="sng" dirty="0" smtClean="0">
                <a:solidFill>
                  <a:srgbClr val="FF0000"/>
                </a:solidFill>
                <a:latin typeface="Arial" charset="0"/>
                <a:ea typeface="ＭＳ Ｐゴシック" pitchFamily="-108" charset="-128"/>
              </a:rPr>
              <a:t> H</a:t>
            </a:r>
            <a:r>
              <a:rPr lang="en-US" sz="1800" b="1" u="sng" baseline="30000" dirty="0" smtClean="0">
                <a:solidFill>
                  <a:srgbClr val="FF0000"/>
                </a:solidFill>
                <a:latin typeface="Arial" charset="0"/>
                <a:ea typeface="ＭＳ Ｐゴシック" pitchFamily="-108" charset="-128"/>
              </a:rPr>
              <a:t>+</a:t>
            </a:r>
            <a:r>
              <a:rPr lang="en-US" sz="1800" b="1" u="sng" dirty="0" smtClean="0">
                <a:solidFill>
                  <a:srgbClr val="FF0000"/>
                </a:solidFill>
                <a:latin typeface="Arial" charset="0"/>
                <a:ea typeface="ＭＳ Ｐゴシック" pitchFamily="-108" charset="-128"/>
              </a:rPr>
              <a:t>)</a:t>
            </a:r>
            <a:endParaRPr lang="en-US" sz="600" b="1" u="sng" dirty="0">
              <a:solidFill>
                <a:srgbClr val="FF0000"/>
              </a:solidFill>
              <a:latin typeface="Arial" charset="0"/>
              <a:ea typeface="ＭＳ Ｐゴシック" pitchFamily="-108" charset="-128"/>
            </a:endParaRPr>
          </a:p>
          <a:p>
            <a:pPr marL="457200" indent="-457200">
              <a:buFont typeface="Symbol" pitchFamily="18" charset="2"/>
              <a:buChar char="Þ"/>
              <a:defRPr/>
            </a:pPr>
            <a:endParaRPr lang="en-US" sz="600" b="1" u="sng" dirty="0">
              <a:solidFill>
                <a:srgbClr val="FF0000"/>
              </a:solidFill>
              <a:latin typeface="Arial" charset="0"/>
              <a:ea typeface="ＭＳ Ｐゴシック" pitchFamily="-108" charset="-128"/>
            </a:endParaRPr>
          </a:p>
          <a:p>
            <a:pPr marL="457200" indent="-457200">
              <a:buFont typeface="Symbol" pitchFamily="18" charset="2"/>
              <a:buChar char="Þ"/>
              <a:defRPr/>
            </a:pPr>
            <a:r>
              <a:rPr lang="en-US" sz="1800" b="1" dirty="0">
                <a:solidFill>
                  <a:srgbClr val="0000FF"/>
                </a:solidFill>
                <a:latin typeface="Arial" charset="0"/>
                <a:ea typeface="ＭＳ Ｐゴシック" pitchFamily="-108" charset="-128"/>
              </a:rPr>
              <a:t>Increase injection energy in the PS from 1.4 to 2 </a:t>
            </a:r>
            <a:r>
              <a:rPr lang="en-US" sz="1800" b="1" dirty="0" err="1">
                <a:solidFill>
                  <a:srgbClr val="0000FF"/>
                </a:solidFill>
                <a:latin typeface="Arial" charset="0"/>
                <a:ea typeface="ＭＳ Ｐゴシック" pitchFamily="-108" charset="-128"/>
              </a:rPr>
              <a:t>GeV</a:t>
            </a:r>
            <a:r>
              <a:rPr lang="en-US" sz="1800" b="1" dirty="0">
                <a:solidFill>
                  <a:srgbClr val="0000FF"/>
                </a:solidFill>
                <a:latin typeface="Arial" charset="0"/>
                <a:ea typeface="ＭＳ Ｐゴシック" pitchFamily="-108" charset="-128"/>
              </a:rPr>
              <a:t>, </a:t>
            </a:r>
            <a:r>
              <a:rPr lang="en-US" sz="1800" b="1" u="sng" dirty="0">
                <a:solidFill>
                  <a:srgbClr val="FF0000"/>
                </a:solidFill>
                <a:latin typeface="Arial" charset="0"/>
                <a:ea typeface="ＭＳ Ｐゴシック" pitchFamily="-108" charset="-128"/>
              </a:rPr>
              <a:t>increasing the field in the PSB </a:t>
            </a:r>
            <a:r>
              <a:rPr lang="en-US" sz="1800" b="1" u="sng" dirty="0" smtClean="0">
                <a:solidFill>
                  <a:srgbClr val="FF0000"/>
                </a:solidFill>
                <a:latin typeface="Arial" charset="0"/>
                <a:ea typeface="ＭＳ Ｐゴシック" pitchFamily="-108" charset="-128"/>
              </a:rPr>
              <a:t>magnets, replacing power supply and changing transfer equipment</a:t>
            </a:r>
            <a:endParaRPr lang="en-US" sz="600" b="1" u="sng" dirty="0">
              <a:solidFill>
                <a:srgbClr val="FF0000"/>
              </a:solidFill>
              <a:latin typeface="Arial" charset="0"/>
              <a:ea typeface="ＭＳ Ｐゴシック" pitchFamily="-108" charset="-128"/>
            </a:endParaRPr>
          </a:p>
          <a:p>
            <a:pPr marL="457200" indent="-457200">
              <a:buFont typeface="Symbol" pitchFamily="18" charset="2"/>
              <a:buChar char="Þ"/>
              <a:defRPr/>
            </a:pPr>
            <a:endParaRPr lang="en-US" sz="600" b="1" dirty="0">
              <a:solidFill>
                <a:srgbClr val="0000FF"/>
              </a:solidFill>
              <a:latin typeface="Arial" charset="0"/>
              <a:ea typeface="ＭＳ Ｐゴシック" pitchFamily="-108" charset="-128"/>
            </a:endParaRPr>
          </a:p>
          <a:p>
            <a:pPr marL="457200" indent="-457200">
              <a:buFont typeface="Symbol" pitchFamily="18" charset="2"/>
              <a:buChar char="Þ"/>
              <a:defRPr/>
            </a:pPr>
            <a:r>
              <a:rPr lang="en-US" sz="1800" b="1" dirty="0">
                <a:solidFill>
                  <a:srgbClr val="0000FF"/>
                </a:solidFill>
                <a:latin typeface="Arial" charset="0"/>
                <a:ea typeface="ＭＳ Ｐゴシック" pitchFamily="-108" charset="-128"/>
              </a:rPr>
              <a:t>Upgrade the PSB , PS and SPS to make them capable to accelerate and manipulate a higher brightness beam </a:t>
            </a:r>
            <a:r>
              <a:rPr lang="en-US" sz="1800" b="1" u="sng" dirty="0">
                <a:solidFill>
                  <a:srgbClr val="FF0000"/>
                </a:solidFill>
                <a:latin typeface="Arial" charset="0"/>
                <a:ea typeface="ＭＳ Ｐゴシック" pitchFamily="-108" charset="-128"/>
              </a:rPr>
              <a:t>(feedbacks, cures against electron clouds, hardware modifications to reduce impedance…)</a:t>
            </a:r>
            <a:endParaRPr lang="en-US" sz="1100" dirty="0">
              <a:solidFill>
                <a:srgbClr val="0000FF"/>
              </a:solidFill>
              <a:latin typeface="Arial" charset="0"/>
              <a:ea typeface="+mn-ea"/>
              <a:sym typeface="Symbol" pitchFamily="18" charset="2"/>
            </a:endParaRPr>
          </a:p>
          <a:p>
            <a:pPr marL="457200" indent="-457200">
              <a:defRPr/>
            </a:pPr>
            <a:endParaRPr lang="en-US" sz="1600" dirty="0">
              <a:latin typeface="Arial" charset="0"/>
              <a:ea typeface="ＭＳ Ｐゴシック" pitchFamily="-108" charset="-128"/>
            </a:endParaRPr>
          </a:p>
          <a:p>
            <a:pPr marL="457200" indent="-457200">
              <a:defRPr/>
            </a:pPr>
            <a:r>
              <a:rPr lang="en-US" b="1" dirty="0">
                <a:effectLst>
                  <a:outerShdw blurRad="38100" dist="38100" dir="2700000" algn="tl">
                    <a:srgbClr val="000000">
                      <a:alpha val="43137"/>
                    </a:srgbClr>
                  </a:outerShdw>
                </a:effectLst>
                <a:latin typeface="Arial" charset="0"/>
                <a:ea typeface="ＭＳ Ｐゴシック" pitchFamily="-108" charset="-128"/>
              </a:rPr>
              <a:t>To increase reliability and lifetime (until ~2030!)</a:t>
            </a:r>
          </a:p>
          <a:p>
            <a:pPr marL="457200" indent="-457200">
              <a:defRPr/>
            </a:pPr>
            <a:r>
              <a:rPr lang="fr-CH" sz="1600" b="1" dirty="0">
                <a:effectLst>
                  <a:outerShdw blurRad="38100" dist="38100" dir="2700000" algn="tl">
                    <a:srgbClr val="000000">
                      <a:alpha val="43137"/>
                    </a:srgbClr>
                  </a:outerShdw>
                </a:effectLst>
                <a:latin typeface="Arial" charset="0"/>
                <a:ea typeface="ＭＳ Ｐゴシック" pitchFamily="-108" charset="-128"/>
              </a:rPr>
              <a:t>		(</a:t>
            </a:r>
            <a:r>
              <a:rPr lang="fr-CH" sz="1600" b="1" dirty="0" err="1">
                <a:effectLst>
                  <a:outerShdw blurRad="38100" dist="38100" dir="2700000" algn="tl">
                    <a:srgbClr val="000000">
                      <a:alpha val="43137"/>
                    </a:srgbClr>
                  </a:outerShdw>
                </a:effectLst>
                <a:latin typeface="Arial" charset="0"/>
                <a:ea typeface="ＭＳ Ｐゴシック" pitchFamily="-108" charset="-128"/>
              </a:rPr>
              <a:t>tightly</a:t>
            </a:r>
            <a:r>
              <a:rPr lang="fr-CH" sz="1600" b="1" dirty="0">
                <a:effectLst>
                  <a:outerShdw blurRad="38100" dist="38100" dir="2700000" algn="tl">
                    <a:srgbClr val="000000">
                      <a:alpha val="43137"/>
                    </a:srgbClr>
                  </a:outerShdw>
                </a:effectLst>
                <a:latin typeface="Arial" charset="0"/>
                <a:ea typeface="ＭＳ Ｐゴシック" pitchFamily="-108" charset="-128"/>
              </a:rPr>
              <a:t> </a:t>
            </a:r>
            <a:r>
              <a:rPr lang="fr-CH" sz="1600" b="1" dirty="0" err="1">
                <a:effectLst>
                  <a:outerShdw blurRad="38100" dist="38100" dir="2700000" algn="tl">
                    <a:srgbClr val="000000">
                      <a:alpha val="43137"/>
                    </a:srgbClr>
                  </a:outerShdw>
                </a:effectLst>
                <a:latin typeface="Arial" charset="0"/>
                <a:ea typeface="ＭＳ Ｐゴシック" pitchFamily="-108" charset="-128"/>
              </a:rPr>
              <a:t>interleaved</a:t>
            </a:r>
            <a:r>
              <a:rPr lang="fr-CH" sz="1600" b="1" dirty="0">
                <a:effectLst>
                  <a:outerShdw blurRad="38100" dist="38100" dir="2700000" algn="tl">
                    <a:srgbClr val="000000">
                      <a:alpha val="43137"/>
                    </a:srgbClr>
                  </a:outerShdw>
                </a:effectLst>
                <a:latin typeface="Arial" charset="0"/>
                <a:ea typeface="ＭＳ Ｐゴシック" pitchFamily="-108" charset="-128"/>
              </a:rPr>
              <a:t> </a:t>
            </a:r>
            <a:r>
              <a:rPr lang="fr-CH" sz="1600" b="1" dirty="0" err="1">
                <a:effectLst>
                  <a:outerShdw blurRad="38100" dist="38100" dir="2700000" algn="tl">
                    <a:srgbClr val="000000">
                      <a:alpha val="43137"/>
                    </a:srgbClr>
                  </a:outerShdw>
                </a:effectLst>
                <a:latin typeface="Arial" charset="0"/>
                <a:ea typeface="ＭＳ Ｐゴシック" pitchFamily="-108" charset="-128"/>
              </a:rPr>
              <a:t>with</a:t>
            </a:r>
            <a:r>
              <a:rPr lang="fr-CH" sz="1600" b="1" dirty="0">
                <a:effectLst>
                  <a:outerShdw blurRad="38100" dist="38100" dir="2700000" algn="tl">
                    <a:srgbClr val="000000">
                      <a:alpha val="43137"/>
                    </a:srgbClr>
                  </a:outerShdw>
                </a:effectLst>
                <a:latin typeface="Arial" charset="0"/>
                <a:ea typeface="ＭＳ Ｐゴシック" pitchFamily="-108" charset="-128"/>
              </a:rPr>
              <a:t> consolidation)</a:t>
            </a:r>
            <a:endParaRPr lang="en-US" sz="600" b="1" dirty="0">
              <a:effectLst>
                <a:outerShdw blurRad="38100" dist="38100" dir="2700000" algn="tl">
                  <a:srgbClr val="000000">
                    <a:alpha val="43137"/>
                  </a:srgbClr>
                </a:outerShdw>
              </a:effectLst>
              <a:latin typeface="Arial" charset="0"/>
              <a:ea typeface="ＭＳ Ｐゴシック" pitchFamily="-108" charset="-128"/>
            </a:endParaRPr>
          </a:p>
          <a:p>
            <a:pPr marL="457200" indent="-457200">
              <a:buFont typeface="Wingdings" pitchFamily="2" charset="2"/>
              <a:buChar char="Ø"/>
              <a:defRPr/>
            </a:pPr>
            <a:endParaRPr lang="en-US" sz="600" b="1" dirty="0">
              <a:effectLst>
                <a:outerShdw blurRad="38100" dist="38100" dir="2700000" algn="tl">
                  <a:srgbClr val="000000">
                    <a:alpha val="43137"/>
                  </a:srgbClr>
                </a:outerShdw>
              </a:effectLst>
              <a:latin typeface="Arial" charset="0"/>
              <a:ea typeface="ＭＳ Ｐゴシック" pitchFamily="-108" charset="-128"/>
            </a:endParaRPr>
          </a:p>
          <a:p>
            <a:pPr marL="457200" indent="-457200">
              <a:defRPr/>
            </a:pPr>
            <a:r>
              <a:rPr lang="fr-CH" sz="600" dirty="0">
                <a:latin typeface="Arial" charset="0"/>
                <a:ea typeface="ＭＳ Ｐゴシック" pitchFamily="-108" charset="-128"/>
              </a:rPr>
              <a:t>	</a:t>
            </a:r>
            <a:endParaRPr lang="en-US" sz="600" b="1" dirty="0">
              <a:solidFill>
                <a:srgbClr val="0000FF"/>
              </a:solidFill>
              <a:latin typeface="Arial" charset="0"/>
              <a:ea typeface="ＭＳ Ｐゴシック" pitchFamily="-108" charset="-128"/>
            </a:endParaRPr>
          </a:p>
          <a:p>
            <a:pPr marL="457200" indent="-457200">
              <a:buFont typeface="Symbol" pitchFamily="18" charset="2"/>
              <a:buChar char="Þ"/>
              <a:defRPr/>
            </a:pPr>
            <a:r>
              <a:rPr lang="en-US" sz="1800" b="1" dirty="0">
                <a:solidFill>
                  <a:srgbClr val="0000FF"/>
                </a:solidFill>
                <a:latin typeface="Arial" charset="0"/>
                <a:ea typeface="ＭＳ Ｐゴシック" pitchFamily="-108" charset="-128"/>
              </a:rPr>
              <a:t>Upgrade/replace </a:t>
            </a:r>
            <a:r>
              <a:rPr lang="en-US" sz="1800" b="1" dirty="0" smtClean="0">
                <a:solidFill>
                  <a:srgbClr val="0000FF"/>
                </a:solidFill>
                <a:latin typeface="Arial" charset="0"/>
                <a:ea typeface="ＭＳ Ｐゴシック" pitchFamily="-108" charset="-128"/>
              </a:rPr>
              <a:t>ageing </a:t>
            </a:r>
            <a:r>
              <a:rPr lang="en-US" sz="1800" b="1" dirty="0">
                <a:solidFill>
                  <a:srgbClr val="0000FF"/>
                </a:solidFill>
                <a:latin typeface="Arial" charset="0"/>
                <a:ea typeface="ＭＳ Ｐゴシック" pitchFamily="-108" charset="-128"/>
              </a:rPr>
              <a:t>equipment (power supplies, magnets, RF…)</a:t>
            </a:r>
          </a:p>
          <a:p>
            <a:pPr marL="457200" indent="-457200">
              <a:buFont typeface="Symbol" pitchFamily="18" charset="2"/>
              <a:buChar char="Þ"/>
              <a:defRPr/>
            </a:pPr>
            <a:endParaRPr lang="en-US" sz="600" b="1" dirty="0">
              <a:solidFill>
                <a:srgbClr val="0000FF"/>
              </a:solidFill>
              <a:latin typeface="Arial" charset="0"/>
              <a:ea typeface="ＭＳ Ｐゴシック" pitchFamily="-108" charset="-128"/>
            </a:endParaRPr>
          </a:p>
          <a:p>
            <a:pPr marL="457200" indent="-457200">
              <a:buFont typeface="Symbol" pitchFamily="18" charset="2"/>
              <a:buChar char="Þ"/>
              <a:defRPr/>
            </a:pPr>
            <a:r>
              <a:rPr lang="fr-CH" sz="1800" b="1" dirty="0">
                <a:solidFill>
                  <a:srgbClr val="0000FF"/>
                </a:solidFill>
                <a:latin typeface="Arial" charset="0"/>
                <a:ea typeface="ＭＳ Ｐゴシック" pitchFamily="-108" charset="-128"/>
              </a:rPr>
              <a:t>Procure </a:t>
            </a:r>
            <a:r>
              <a:rPr lang="fr-CH" sz="1800" b="1" dirty="0" err="1">
                <a:solidFill>
                  <a:srgbClr val="0000FF"/>
                </a:solidFill>
                <a:latin typeface="Arial" charset="0"/>
                <a:ea typeface="ＭＳ Ｐゴシック" pitchFamily="-108" charset="-128"/>
              </a:rPr>
              <a:t>spares</a:t>
            </a:r>
            <a:endParaRPr lang="fr-CH" sz="1800" b="1" dirty="0">
              <a:solidFill>
                <a:srgbClr val="0000FF"/>
              </a:solidFill>
              <a:latin typeface="Arial" charset="0"/>
              <a:ea typeface="ＭＳ Ｐゴシック" pitchFamily="-108" charset="-128"/>
            </a:endParaRPr>
          </a:p>
          <a:p>
            <a:pPr marL="457200" indent="-457200">
              <a:buFont typeface="Symbol" pitchFamily="18" charset="2"/>
              <a:buChar char="Þ"/>
              <a:defRPr/>
            </a:pPr>
            <a:endParaRPr lang="en-US" sz="600" b="1" dirty="0">
              <a:solidFill>
                <a:srgbClr val="0000FF"/>
              </a:solidFill>
              <a:latin typeface="Arial" charset="0"/>
              <a:ea typeface="ＭＳ Ｐゴシック" pitchFamily="-108" charset="-128"/>
            </a:endParaRPr>
          </a:p>
          <a:p>
            <a:pPr marL="457200" indent="-457200">
              <a:buFont typeface="Symbol" pitchFamily="18" charset="2"/>
              <a:buChar char="Þ"/>
              <a:defRPr/>
            </a:pPr>
            <a:r>
              <a:rPr lang="fr-CH" sz="1800" b="1" dirty="0" err="1">
                <a:solidFill>
                  <a:srgbClr val="0000FF"/>
                </a:solidFill>
                <a:latin typeface="Arial" charset="0"/>
                <a:ea typeface="ＭＳ Ｐゴシック" pitchFamily="-108" charset="-128"/>
              </a:rPr>
              <a:t>Improve</a:t>
            </a:r>
            <a:r>
              <a:rPr lang="fr-CH" sz="1800" b="1" dirty="0">
                <a:solidFill>
                  <a:srgbClr val="0000FF"/>
                </a:solidFill>
                <a:latin typeface="Arial" charset="0"/>
                <a:ea typeface="ＭＳ Ｐゴシック" pitchFamily="-108" charset="-128"/>
              </a:rPr>
              <a:t> radioprotection </a:t>
            </a:r>
            <a:r>
              <a:rPr lang="fr-CH" sz="1800" b="1" dirty="0" err="1">
                <a:solidFill>
                  <a:srgbClr val="0000FF"/>
                </a:solidFill>
                <a:latin typeface="Arial" charset="0"/>
                <a:ea typeface="ＭＳ Ｐゴシック" pitchFamily="-108" charset="-128"/>
              </a:rPr>
              <a:t>measures</a:t>
            </a:r>
            <a:r>
              <a:rPr lang="fr-CH" sz="1800" b="1" dirty="0">
                <a:solidFill>
                  <a:srgbClr val="0000FF"/>
                </a:solidFill>
                <a:latin typeface="Arial" charset="0"/>
                <a:ea typeface="ＭＳ Ｐゴシック" pitchFamily="-108" charset="-128"/>
              </a:rPr>
              <a:t> (</a:t>
            </a:r>
            <a:r>
              <a:rPr lang="fr-CH" sz="1800" b="1" dirty="0" err="1">
                <a:solidFill>
                  <a:srgbClr val="0000FF"/>
                </a:solidFill>
                <a:latin typeface="Arial" charset="0"/>
                <a:ea typeface="ＭＳ Ｐゴシック" pitchFamily="-108" charset="-128"/>
              </a:rPr>
              <a:t>shielding</a:t>
            </a:r>
            <a:r>
              <a:rPr lang="fr-CH" sz="1800" b="1" dirty="0">
                <a:solidFill>
                  <a:srgbClr val="0000FF"/>
                </a:solidFill>
                <a:latin typeface="Arial" charset="0"/>
                <a:ea typeface="ＭＳ Ｐゴシック" pitchFamily="-108" charset="-128"/>
              </a:rPr>
              <a:t>, ventilation…)</a:t>
            </a:r>
            <a:endParaRPr lang="en-US" sz="1100" dirty="0">
              <a:latin typeface="Arial" charset="0"/>
              <a:ea typeface="ＭＳ Ｐゴシック" pitchFamily="-108" charset="-128"/>
            </a:endParaRPr>
          </a:p>
        </p:txBody>
      </p:sp>
      <p:sp>
        <p:nvSpPr>
          <p:cNvPr id="12" name="Rectangle 2"/>
          <p:cNvSpPr>
            <a:spLocks noGrp="1" noChangeArrowheads="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Basic Principles</a:t>
            </a:r>
          </a:p>
        </p:txBody>
      </p:sp>
    </p:spTree>
    <p:extLst>
      <p:ext uri="{BB962C8B-B14F-4D97-AF65-F5344CB8AC3E}">
        <p14:creationId xmlns:p14="http://schemas.microsoft.com/office/powerpoint/2010/main" val="421043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
                                            <p:txEl>
                                              <p:pRg st="10" end="10"/>
                                            </p:txEl>
                                          </p:spTgt>
                                        </p:tgtEl>
                                        <p:attrNameLst>
                                          <p:attrName>style.visibility</p:attrName>
                                        </p:attrNameLst>
                                      </p:cBhvr>
                                      <p:to>
                                        <p:strVal val="visible"/>
                                      </p:to>
                                    </p:set>
                                    <p:animEffect transition="in" filter="box(in)">
                                      <p:cBhvr>
                                        <p:cTn id="7" dur="500"/>
                                        <p:tgtEl>
                                          <p:spTgt spid="8">
                                            <p:txEl>
                                              <p:pRg st="10" end="1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8">
                                            <p:txEl>
                                              <p:pRg st="11" end="11"/>
                                            </p:txEl>
                                          </p:spTgt>
                                        </p:tgtEl>
                                        <p:attrNameLst>
                                          <p:attrName>style.visibility</p:attrName>
                                        </p:attrNameLst>
                                      </p:cBhvr>
                                      <p:to>
                                        <p:strVal val="visible"/>
                                      </p:to>
                                    </p:set>
                                    <p:animEffect transition="in" filter="box(in)">
                                      <p:cBhvr>
                                        <p:cTn id="10" dur="500"/>
                                        <p:tgtEl>
                                          <p:spTgt spid="8">
                                            <p:txEl>
                                              <p:pRg st="11" end="1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8">
                                            <p:txEl>
                                              <p:pRg st="14" end="14"/>
                                            </p:txEl>
                                          </p:spTgt>
                                        </p:tgtEl>
                                        <p:attrNameLst>
                                          <p:attrName>style.visibility</p:attrName>
                                        </p:attrNameLst>
                                      </p:cBhvr>
                                      <p:to>
                                        <p:strVal val="visible"/>
                                      </p:to>
                                    </p:set>
                                    <p:animEffect transition="in" filter="box(in)">
                                      <p:cBhvr>
                                        <p:cTn id="13" dur="500"/>
                                        <p:tgtEl>
                                          <p:spTgt spid="8">
                                            <p:txEl>
                                              <p:pRg st="14" end="14"/>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8">
                                            <p:txEl>
                                              <p:pRg st="16" end="16"/>
                                            </p:txEl>
                                          </p:spTgt>
                                        </p:tgtEl>
                                        <p:attrNameLst>
                                          <p:attrName>style.visibility</p:attrName>
                                        </p:attrNameLst>
                                      </p:cBhvr>
                                      <p:to>
                                        <p:strVal val="visible"/>
                                      </p:to>
                                    </p:set>
                                    <p:animEffect transition="in" filter="box(in)">
                                      <p:cBhvr>
                                        <p:cTn id="16" dur="500"/>
                                        <p:tgtEl>
                                          <p:spTgt spid="8">
                                            <p:txEl>
                                              <p:pRg st="16" end="16"/>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8">
                                            <p:txEl>
                                              <p:pRg st="18" end="18"/>
                                            </p:txEl>
                                          </p:spTgt>
                                        </p:tgtEl>
                                        <p:attrNameLst>
                                          <p:attrName>style.visibility</p:attrName>
                                        </p:attrNameLst>
                                      </p:cBhvr>
                                      <p:to>
                                        <p:strVal val="visible"/>
                                      </p:to>
                                    </p:set>
                                    <p:animEffect transition="in" filter="box(in)">
                                      <p:cBhvr>
                                        <p:cTn id="19" dur="500"/>
                                        <p:tgtEl>
                                          <p:spTgt spid="8">
                                            <p:txEl>
                                              <p:pRg st="18" end="18"/>
                                            </p:txEl>
                                          </p:spTgt>
                                        </p:tgtEl>
                                      </p:cBhvr>
                                    </p:animEffect>
                                  </p:childTnLst>
                                </p:cTn>
                              </p:par>
                              <p:par>
                                <p:cTn id="20" presetID="4" presetClass="entr" presetSubtype="16" fill="hold" nodeType="withEffect">
                                  <p:stCondLst>
                                    <p:cond delay="0"/>
                                  </p:stCondLst>
                                  <p:childTnLst>
                                    <p:set>
                                      <p:cBhvr>
                                        <p:cTn id="21" dur="1" fill="hold">
                                          <p:stCondLst>
                                            <p:cond delay="0"/>
                                          </p:stCondLst>
                                        </p:cTn>
                                        <p:tgtEl>
                                          <p:spTgt spid="8">
                                            <p:txEl>
                                              <p:pRg st="13" end="13"/>
                                            </p:txEl>
                                          </p:spTgt>
                                        </p:tgtEl>
                                        <p:attrNameLst>
                                          <p:attrName>style.visibility</p:attrName>
                                        </p:attrNameLst>
                                      </p:cBhvr>
                                      <p:to>
                                        <p:strVal val="visible"/>
                                      </p:to>
                                    </p:set>
                                    <p:animEffect transition="in" filter="box(in)">
                                      <p:cBhvr>
                                        <p:cTn id="22" dur="500"/>
                                        <p:tgtEl>
                                          <p:spTgt spid="8">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38381" y="4315482"/>
            <a:ext cx="2752548" cy="523220"/>
          </a:xfrm>
          <a:prstGeom prst="rect">
            <a:avLst/>
          </a:prstGeom>
          <a:solidFill>
            <a:srgbClr val="FFFFCC"/>
          </a:solidFill>
        </p:spPr>
        <p:txBody>
          <a:bodyPr wrap="none" rtlCol="0">
            <a:spAutoFit/>
          </a:bodyPr>
          <a:lstStyle/>
          <a:p>
            <a:r>
              <a:rPr lang="fr-CH" sz="2800" b="1" dirty="0" smtClean="0">
                <a:solidFill>
                  <a:schemeClr val="tx2"/>
                </a:solidFill>
              </a:rPr>
              <a:t>+ Consolidation…</a:t>
            </a:r>
            <a:endParaRPr lang="en-GB" sz="2800" b="1" dirty="0">
              <a:solidFill>
                <a:schemeClr val="tx2"/>
              </a:solidFill>
            </a:endParaRPr>
          </a:p>
        </p:txBody>
      </p:sp>
      <p:sp>
        <p:nvSpPr>
          <p:cNvPr id="7" name="Rectangle 2"/>
          <p:cNvSpPr>
            <a:spLocks noGrp="1" noChangeArrowheads="1"/>
          </p:cNvSpPr>
          <p:nvPr>
            <p:ph type="title"/>
          </p:nvPr>
        </p:nvSpPr>
        <p:spPr>
          <a:xfrm>
            <a:off x="1001058" y="217490"/>
            <a:ext cx="7965175" cy="747654"/>
          </a:xfrm>
          <a:noFill/>
          <a:ln w="9525">
            <a:noFill/>
            <a:miter lim="800000"/>
            <a:headEnd/>
            <a:tailEnd/>
          </a:ln>
        </p:spPr>
        <p:txBody>
          <a:bodyPr vert="horz" wrap="square" lIns="91440" tIns="45720" rIns="91440" bIns="45720" numCol="1" anchor="ctr" anchorCtr="0" compatLnSpc="1">
            <a:prstTxWarp prst="textNoShape">
              <a:avLst/>
            </a:prstTxWarp>
            <a:normAutofit/>
          </a:bodyPr>
          <a:lstStyle/>
          <a:p>
            <a:pPr>
              <a:defRPr/>
            </a:pPr>
            <a:r>
              <a:rPr lang="en-GB" dirty="0" smtClean="0">
                <a:latin typeface="Arial" pitchFamily="34" charset="0"/>
                <a:cs typeface="Arial" pitchFamily="34" charset="0"/>
              </a:rPr>
              <a:t>Baseline Upgrade Actions</a:t>
            </a:r>
          </a:p>
        </p:txBody>
      </p:sp>
      <p:sp>
        <p:nvSpPr>
          <p:cNvPr id="2" name="TextBox 1"/>
          <p:cNvSpPr txBox="1"/>
          <p:nvPr/>
        </p:nvSpPr>
        <p:spPr>
          <a:xfrm>
            <a:off x="1038381" y="1297565"/>
            <a:ext cx="3425297" cy="461665"/>
          </a:xfrm>
          <a:prstGeom prst="rect">
            <a:avLst/>
          </a:prstGeom>
          <a:solidFill>
            <a:srgbClr val="FFFFCC"/>
          </a:solidFill>
        </p:spPr>
        <p:txBody>
          <a:bodyPr wrap="none" rtlCol="0">
            <a:spAutoFit/>
          </a:bodyPr>
          <a:lstStyle>
            <a:defPPr>
              <a:defRPr lang="en-US"/>
            </a:defPPr>
            <a:lvl1pPr>
              <a:defRPr b="1">
                <a:solidFill>
                  <a:schemeClr val="tx2"/>
                </a:solidFill>
              </a:defRPr>
            </a:lvl1pPr>
          </a:lstStyle>
          <a:p>
            <a:pPr marL="285750" indent="-285750">
              <a:buFont typeface="Arial" pitchFamily="34" charset="0"/>
              <a:buChar char="•"/>
            </a:pPr>
            <a:r>
              <a:rPr lang="fr-CH" sz="2400" dirty="0"/>
              <a:t>Construction of </a:t>
            </a:r>
            <a:r>
              <a:rPr lang="fr-CH" sz="2400" dirty="0" smtClean="0"/>
              <a:t>LINAC4</a:t>
            </a:r>
            <a:endParaRPr lang="en-GB" sz="2400" dirty="0"/>
          </a:p>
        </p:txBody>
      </p:sp>
      <p:graphicFrame>
        <p:nvGraphicFramePr>
          <p:cNvPr id="3" name="Table 2"/>
          <p:cNvGraphicFramePr>
            <a:graphicFrameLocks noGrp="1"/>
          </p:cNvGraphicFramePr>
          <p:nvPr>
            <p:extLst>
              <p:ext uri="{D42A27DB-BD31-4B8C-83A1-F6EECF244321}">
                <p14:modId xmlns:p14="http://schemas.microsoft.com/office/powerpoint/2010/main" val="766682736"/>
              </p:ext>
            </p:extLst>
          </p:nvPr>
        </p:nvGraphicFramePr>
        <p:xfrm>
          <a:off x="5298617" y="806196"/>
          <a:ext cx="3829040" cy="6035040"/>
        </p:xfrm>
        <a:graphic>
          <a:graphicData uri="http://schemas.openxmlformats.org/drawingml/2006/table">
            <a:tbl>
              <a:tblPr firstRow="1" bandRow="1">
                <a:tableStyleId>{5C22544A-7EE6-4342-B048-85BDC9FD1C3A}</a:tableStyleId>
              </a:tblPr>
              <a:tblGrid>
                <a:gridCol w="450296"/>
                <a:gridCol w="3378744"/>
              </a:tblGrid>
              <a:tr h="214850">
                <a:tc rowSpan="22">
                  <a:txBody>
                    <a:bodyPr/>
                    <a:lstStyle/>
                    <a:p>
                      <a:pPr algn="ctr"/>
                      <a:r>
                        <a:rPr lang="fr-CH" sz="1800" dirty="0" smtClean="0"/>
                        <a:t>PSB/PS/SPS</a:t>
                      </a:r>
                      <a:endParaRPr lang="en-GB" sz="1800" dirty="0"/>
                    </a:p>
                  </a:txBody>
                  <a:tcPr vert="vert270" anchor="ctr"/>
                </a:tc>
                <a:tc>
                  <a:txBody>
                    <a:bodyPr/>
                    <a:lstStyle/>
                    <a:p>
                      <a:r>
                        <a:rPr lang="fr-CH" sz="1200" dirty="0" smtClean="0"/>
                        <a:t>Management</a:t>
                      </a:r>
                      <a:endParaRPr lang="en-GB" sz="1200" dirty="0"/>
                    </a:p>
                  </a:txBody>
                  <a:tcPr/>
                </a:tc>
              </a:tr>
              <a:tr h="214850">
                <a:tc vMerge="1">
                  <a:txBody>
                    <a:bodyPr/>
                    <a:lstStyle/>
                    <a:p>
                      <a:endParaRPr lang="en-GB" sz="1200" dirty="0"/>
                    </a:p>
                  </a:txBody>
                  <a:tcPr/>
                </a:tc>
                <a:tc>
                  <a:txBody>
                    <a:bodyPr/>
                    <a:lstStyle/>
                    <a:p>
                      <a:r>
                        <a:rPr lang="fr-CH" sz="1200" dirty="0" err="1" smtClean="0"/>
                        <a:t>Beam</a:t>
                      </a:r>
                      <a:r>
                        <a:rPr lang="fr-CH" sz="1200" dirty="0" smtClean="0"/>
                        <a:t> </a:t>
                      </a:r>
                      <a:r>
                        <a:rPr lang="fr-CH" sz="1200" dirty="0" err="1" smtClean="0"/>
                        <a:t>dynamics</a:t>
                      </a:r>
                      <a:endParaRPr lang="fr-CH" sz="1200" dirty="0" smtClean="0"/>
                    </a:p>
                  </a:txBody>
                  <a:tcPr/>
                </a:tc>
              </a:tr>
              <a:tr h="214850">
                <a:tc vMerge="1">
                  <a:txBody>
                    <a:bodyPr/>
                    <a:lstStyle/>
                    <a:p>
                      <a:endParaRPr lang="en-GB"/>
                    </a:p>
                  </a:txBody>
                  <a:tcPr/>
                </a:tc>
                <a:tc>
                  <a:txBody>
                    <a:bodyPr/>
                    <a:lstStyle/>
                    <a:p>
                      <a:r>
                        <a:rPr lang="fr-CH" sz="1200" smtClean="0"/>
                        <a:t>Magnets</a:t>
                      </a:r>
                      <a:endParaRPr lang="en-GB" sz="1200" dirty="0"/>
                    </a:p>
                  </a:txBody>
                  <a:tcPr/>
                </a:tc>
              </a:tr>
              <a:tr h="214850">
                <a:tc vMerge="1">
                  <a:txBody>
                    <a:bodyPr/>
                    <a:lstStyle/>
                    <a:p>
                      <a:endParaRPr lang="en-GB" sz="1200" dirty="0"/>
                    </a:p>
                  </a:txBody>
                  <a:tcPr/>
                </a:tc>
                <a:tc>
                  <a:txBody>
                    <a:bodyPr/>
                    <a:lstStyle/>
                    <a:p>
                      <a:r>
                        <a:rPr lang="fr-CH" sz="1200" dirty="0" smtClean="0"/>
                        <a:t>RF </a:t>
                      </a:r>
                      <a:r>
                        <a:rPr lang="fr-CH" sz="1200" dirty="0" err="1" smtClean="0"/>
                        <a:t>systems</a:t>
                      </a:r>
                      <a:endParaRPr lang="en-GB" sz="1200" dirty="0"/>
                    </a:p>
                  </a:txBody>
                  <a:tcPr/>
                </a:tc>
              </a:tr>
              <a:tr h="214850">
                <a:tc vMerge="1">
                  <a:txBody>
                    <a:bodyPr/>
                    <a:lstStyle/>
                    <a:p>
                      <a:endParaRPr lang="en-GB" sz="1200" dirty="0"/>
                    </a:p>
                  </a:txBody>
                  <a:tcPr/>
                </a:tc>
                <a:tc>
                  <a:txBody>
                    <a:bodyPr/>
                    <a:lstStyle/>
                    <a:p>
                      <a:r>
                        <a:rPr lang="fr-CH" sz="1200" dirty="0" smtClean="0"/>
                        <a:t>Power </a:t>
                      </a:r>
                      <a:r>
                        <a:rPr lang="fr-CH" sz="1200" dirty="0" err="1" smtClean="0"/>
                        <a:t>converters</a:t>
                      </a:r>
                      <a:endParaRPr lang="en-GB" sz="1200" dirty="0"/>
                    </a:p>
                  </a:txBody>
                  <a:tcPr/>
                </a:tc>
              </a:tr>
              <a:tr h="214850">
                <a:tc vMerge="1">
                  <a:txBody>
                    <a:bodyPr/>
                    <a:lstStyle/>
                    <a:p>
                      <a:endParaRPr lang="en-GB" sz="1200" dirty="0"/>
                    </a:p>
                  </a:txBody>
                  <a:tcPr/>
                </a:tc>
                <a:tc>
                  <a:txBody>
                    <a:bodyPr/>
                    <a:lstStyle/>
                    <a:p>
                      <a:r>
                        <a:rPr lang="fr-CH" sz="1200" dirty="0" err="1" smtClean="0"/>
                        <a:t>Beam</a:t>
                      </a:r>
                      <a:r>
                        <a:rPr lang="fr-CH" sz="1200" dirty="0" smtClean="0"/>
                        <a:t> instrumentation</a:t>
                      </a:r>
                      <a:endParaRPr lang="en-GB" sz="1200" dirty="0"/>
                    </a:p>
                  </a:txBody>
                  <a:tcPr/>
                </a:tc>
              </a:tr>
              <a:tr h="214850">
                <a:tc vMerge="1">
                  <a:txBody>
                    <a:bodyPr/>
                    <a:lstStyle/>
                    <a:p>
                      <a:endParaRPr lang="en-GB" sz="1200" dirty="0"/>
                    </a:p>
                  </a:txBody>
                  <a:tcPr/>
                </a:tc>
                <a:tc>
                  <a:txBody>
                    <a:bodyPr/>
                    <a:lstStyle/>
                    <a:p>
                      <a:r>
                        <a:rPr lang="fr-CH" sz="1200" dirty="0" err="1" smtClean="0"/>
                        <a:t>Beam</a:t>
                      </a:r>
                      <a:r>
                        <a:rPr lang="fr-CH" sz="1200" baseline="0" dirty="0" smtClean="0"/>
                        <a:t> </a:t>
                      </a:r>
                      <a:r>
                        <a:rPr lang="fr-CH" sz="1200" baseline="0" dirty="0" err="1" smtClean="0"/>
                        <a:t>intercepting</a:t>
                      </a:r>
                      <a:r>
                        <a:rPr lang="fr-CH" sz="1200" baseline="0" dirty="0" smtClean="0"/>
                        <a:t> </a:t>
                      </a:r>
                      <a:r>
                        <a:rPr lang="fr-CH" sz="1200" baseline="0" dirty="0" err="1" smtClean="0"/>
                        <a:t>devices</a:t>
                      </a:r>
                      <a:endParaRPr lang="en-GB" sz="1200" dirty="0"/>
                    </a:p>
                  </a:txBody>
                  <a:tcPr/>
                </a:tc>
              </a:tr>
              <a:tr h="214850">
                <a:tc vMerge="1">
                  <a:txBody>
                    <a:bodyPr/>
                    <a:lstStyle/>
                    <a:p>
                      <a:endParaRPr lang="en-GB" sz="1200" dirty="0"/>
                    </a:p>
                  </a:txBody>
                  <a:tcPr/>
                </a:tc>
                <a:tc>
                  <a:txBody>
                    <a:bodyPr/>
                    <a:lstStyle/>
                    <a:p>
                      <a:r>
                        <a:rPr lang="fr-CH" sz="1200" dirty="0" smtClean="0"/>
                        <a:t>Vacuum</a:t>
                      </a:r>
                      <a:endParaRPr lang="en-GB" sz="1200" dirty="0"/>
                    </a:p>
                  </a:txBody>
                  <a:tcPr/>
                </a:tc>
              </a:tr>
              <a:tr h="214850">
                <a:tc vMerge="1">
                  <a:txBody>
                    <a:bodyPr/>
                    <a:lstStyle/>
                    <a:p>
                      <a:endParaRPr lang="en-GB" sz="1200" dirty="0"/>
                    </a:p>
                  </a:txBody>
                  <a:tcPr/>
                </a:tc>
                <a:tc>
                  <a:txBody>
                    <a:bodyPr/>
                    <a:lstStyle/>
                    <a:p>
                      <a:r>
                        <a:rPr lang="fr-CH" sz="1200" dirty="0" smtClean="0"/>
                        <a:t>Injection system</a:t>
                      </a:r>
                      <a:endParaRPr lang="en-GB" sz="1200" dirty="0"/>
                    </a:p>
                  </a:txBody>
                  <a:tcPr/>
                </a:tc>
              </a:tr>
              <a:tr h="214850">
                <a:tc vMerge="1">
                  <a:txBody>
                    <a:bodyPr/>
                    <a:lstStyle/>
                    <a:p>
                      <a:endParaRPr lang="en-GB" sz="1200" dirty="0"/>
                    </a:p>
                  </a:txBody>
                  <a:tcPr/>
                </a:tc>
                <a:tc>
                  <a:txBody>
                    <a:bodyPr/>
                    <a:lstStyle/>
                    <a:p>
                      <a:r>
                        <a:rPr lang="fr-CH" sz="1200" dirty="0" smtClean="0"/>
                        <a:t>Ejection</a:t>
                      </a:r>
                      <a:r>
                        <a:rPr lang="fr-CH" sz="1200" baseline="0" dirty="0" smtClean="0"/>
                        <a:t> system and </a:t>
                      </a:r>
                      <a:r>
                        <a:rPr lang="fr-CH" sz="1200" baseline="0" dirty="0" err="1" smtClean="0"/>
                        <a:t>t</a:t>
                      </a:r>
                      <a:r>
                        <a:rPr lang="fr-CH" sz="1200" dirty="0" err="1" smtClean="0"/>
                        <a:t>ransfer</a:t>
                      </a:r>
                      <a:r>
                        <a:rPr lang="fr-CH" sz="1200" dirty="0" smtClean="0"/>
                        <a:t> line to PS/SPS/LHC</a:t>
                      </a:r>
                      <a:endParaRPr lang="en-GB" sz="1200" dirty="0"/>
                    </a:p>
                  </a:txBody>
                  <a:tcPr/>
                </a:tc>
              </a:tr>
              <a:tr h="214850">
                <a:tc vMerge="1">
                  <a:txBody>
                    <a:bodyPr/>
                    <a:lstStyle/>
                    <a:p>
                      <a:endParaRPr lang="en-GB" sz="1200" dirty="0"/>
                    </a:p>
                  </a:txBody>
                  <a:tcPr/>
                </a:tc>
                <a:tc>
                  <a:txBody>
                    <a:bodyPr/>
                    <a:lstStyle/>
                    <a:p>
                      <a:r>
                        <a:rPr lang="fr-CH" sz="1200" dirty="0" err="1" smtClean="0"/>
                        <a:t>Controls</a:t>
                      </a:r>
                      <a:endParaRPr lang="en-GB" sz="1200" dirty="0"/>
                    </a:p>
                  </a:txBody>
                  <a:tcPr/>
                </a:tc>
              </a:tr>
              <a:tr h="214850">
                <a:tc vMerge="1">
                  <a:txBody>
                    <a:bodyPr/>
                    <a:lstStyle/>
                    <a:p>
                      <a:endParaRPr lang="en-GB" sz="1200" dirty="0"/>
                    </a:p>
                  </a:txBody>
                  <a:tcPr/>
                </a:tc>
                <a:tc>
                  <a:txBody>
                    <a:bodyPr/>
                    <a:lstStyle/>
                    <a:p>
                      <a:r>
                        <a:rPr lang="fr-CH" sz="1200" dirty="0" err="1" smtClean="0"/>
                        <a:t>Electrical</a:t>
                      </a:r>
                      <a:r>
                        <a:rPr lang="fr-CH" sz="1200" dirty="0" smtClean="0"/>
                        <a:t> </a:t>
                      </a:r>
                      <a:r>
                        <a:rPr lang="fr-CH" sz="1200" dirty="0" err="1" smtClean="0"/>
                        <a:t>systems</a:t>
                      </a:r>
                      <a:endParaRPr lang="en-GB" sz="1200" dirty="0"/>
                    </a:p>
                  </a:txBody>
                  <a:tcPr/>
                </a:tc>
              </a:tr>
              <a:tr h="214850">
                <a:tc vMerge="1">
                  <a:txBody>
                    <a:bodyPr/>
                    <a:lstStyle/>
                    <a:p>
                      <a:endParaRPr lang="en-GB"/>
                    </a:p>
                  </a:txBody>
                  <a:tcPr/>
                </a:tc>
                <a:tc>
                  <a:txBody>
                    <a:bodyPr/>
                    <a:lstStyle/>
                    <a:p>
                      <a:r>
                        <a:rPr lang="fr-CH" sz="1200" dirty="0" err="1" smtClean="0"/>
                        <a:t>Cooling</a:t>
                      </a:r>
                      <a:r>
                        <a:rPr lang="fr-CH" sz="1200" dirty="0" smtClean="0"/>
                        <a:t> and ventilation</a:t>
                      </a:r>
                      <a:endParaRPr lang="en-GB" sz="1200" dirty="0"/>
                    </a:p>
                  </a:txBody>
                  <a:tcPr/>
                </a:tc>
              </a:tr>
              <a:tr h="214850">
                <a:tc vMerge="1">
                  <a:txBody>
                    <a:bodyPr/>
                    <a:lstStyle/>
                    <a:p>
                      <a:endParaRPr lang="en-GB" sz="1200" dirty="0"/>
                    </a:p>
                  </a:txBody>
                  <a:tcPr/>
                </a:tc>
                <a:tc>
                  <a:txBody>
                    <a:bodyPr/>
                    <a:lstStyle/>
                    <a:p>
                      <a:r>
                        <a:rPr lang="fr-CH" sz="1200" dirty="0" smtClean="0"/>
                        <a:t>Installation, transport and </a:t>
                      </a:r>
                      <a:r>
                        <a:rPr lang="fr-CH" sz="1200" dirty="0" err="1" smtClean="0"/>
                        <a:t>handling</a:t>
                      </a:r>
                      <a:endParaRPr lang="en-GB" sz="1200" dirty="0"/>
                    </a:p>
                  </a:txBody>
                  <a:tcPr/>
                </a:tc>
              </a:tr>
              <a:tr h="214850">
                <a:tc vMerge="1">
                  <a:txBody>
                    <a:bodyPr/>
                    <a:lstStyle/>
                    <a:p>
                      <a:endParaRPr lang="en-GB" sz="1200" dirty="0"/>
                    </a:p>
                  </a:txBody>
                  <a:tcPr/>
                </a:tc>
                <a:tc>
                  <a:txBody>
                    <a:bodyPr/>
                    <a:lstStyle/>
                    <a:p>
                      <a:r>
                        <a:rPr lang="fr-CH" sz="1200" dirty="0" smtClean="0"/>
                        <a:t>Civil</a:t>
                      </a:r>
                      <a:r>
                        <a:rPr lang="fr-CH" sz="1200" baseline="0" dirty="0" smtClean="0"/>
                        <a:t> Engineering</a:t>
                      </a:r>
                      <a:endParaRPr lang="en-GB" sz="1200" dirty="0"/>
                    </a:p>
                  </a:txBody>
                  <a:tcPr/>
                </a:tc>
              </a:tr>
              <a:tr h="214850">
                <a:tc vMerge="1">
                  <a:txBody>
                    <a:bodyPr/>
                    <a:lstStyle/>
                    <a:p>
                      <a:endParaRPr lang="en-GB" sz="1200" dirty="0"/>
                    </a:p>
                  </a:txBody>
                  <a:tcPr/>
                </a:tc>
                <a:tc>
                  <a:txBody>
                    <a:bodyPr/>
                    <a:lstStyle/>
                    <a:p>
                      <a:r>
                        <a:rPr lang="fr-CH" sz="1200" dirty="0" smtClean="0"/>
                        <a:t>Radioprotection</a:t>
                      </a:r>
                      <a:endParaRPr lang="en-GB" sz="1200" dirty="0"/>
                    </a:p>
                  </a:txBody>
                  <a:tcPr/>
                </a:tc>
              </a:tr>
              <a:tr h="214850">
                <a:tc vMerge="1">
                  <a:txBody>
                    <a:bodyPr/>
                    <a:lstStyle/>
                    <a:p>
                      <a:endParaRPr lang="en-GB" sz="1200" dirty="0"/>
                    </a:p>
                  </a:txBody>
                  <a:tcPr/>
                </a:tc>
                <a:tc>
                  <a:txBody>
                    <a:bodyPr/>
                    <a:lstStyle/>
                    <a:p>
                      <a:r>
                        <a:rPr lang="fr-CH" sz="1200" dirty="0" smtClean="0"/>
                        <a:t>Machine interlocks</a:t>
                      </a:r>
                      <a:endParaRPr lang="en-GB" sz="1200" dirty="0"/>
                    </a:p>
                  </a:txBody>
                  <a:tcPr/>
                </a:tc>
              </a:tr>
              <a:tr h="214850">
                <a:tc vMerge="1">
                  <a:txBody>
                    <a:bodyPr/>
                    <a:lstStyle/>
                    <a:p>
                      <a:endParaRPr lang="en-GB" sz="1200" dirty="0"/>
                    </a:p>
                  </a:txBody>
                  <a:tcPr/>
                </a:tc>
                <a:tc>
                  <a:txBody>
                    <a:bodyPr/>
                    <a:lstStyle/>
                    <a:p>
                      <a:r>
                        <a:rPr lang="fr-CH" sz="1200" dirty="0" err="1" smtClean="0"/>
                        <a:t>Alarms</a:t>
                      </a:r>
                      <a:endParaRPr lang="en-GB" sz="1200" dirty="0"/>
                    </a:p>
                  </a:txBody>
                  <a:tcPr/>
                </a:tc>
              </a:tr>
              <a:tr h="214850">
                <a:tc vMerge="1">
                  <a:txBody>
                    <a:bodyPr/>
                    <a:lstStyle/>
                    <a:p>
                      <a:endParaRPr lang="en-GB" sz="1200" dirty="0"/>
                    </a:p>
                  </a:txBody>
                  <a:tcPr/>
                </a:tc>
                <a:tc>
                  <a:txBody>
                    <a:bodyPr/>
                    <a:lstStyle/>
                    <a:p>
                      <a:r>
                        <a:rPr lang="fr-CH" sz="1200" dirty="0" smtClean="0"/>
                        <a:t>Access system</a:t>
                      </a:r>
                      <a:endParaRPr lang="en-GB" sz="1200" dirty="0"/>
                    </a:p>
                  </a:txBody>
                  <a:tcPr/>
                </a:tc>
              </a:tr>
              <a:tr h="214850">
                <a:tc vMerge="1">
                  <a:txBody>
                    <a:bodyPr/>
                    <a:lstStyle/>
                    <a:p>
                      <a:endParaRPr lang="en-GB" sz="1200" dirty="0"/>
                    </a:p>
                  </a:txBody>
                  <a:tcPr/>
                </a:tc>
                <a:tc>
                  <a:txBody>
                    <a:bodyPr/>
                    <a:lstStyle/>
                    <a:p>
                      <a:r>
                        <a:rPr lang="fr-CH" sz="1200" dirty="0" smtClean="0"/>
                        <a:t>Survey</a:t>
                      </a:r>
                      <a:endParaRPr lang="en-GB" sz="1200" dirty="0"/>
                    </a:p>
                  </a:txBody>
                  <a:tcPr/>
                </a:tc>
              </a:tr>
              <a:tr h="214850">
                <a:tc vMerge="1">
                  <a:txBody>
                    <a:bodyPr/>
                    <a:lstStyle/>
                    <a:p>
                      <a:endParaRPr lang="en-GB" sz="1200" dirty="0"/>
                    </a:p>
                  </a:txBody>
                  <a:tcPr/>
                </a:tc>
                <a:tc>
                  <a:txBody>
                    <a:bodyPr/>
                    <a:lstStyle/>
                    <a:p>
                      <a:r>
                        <a:rPr lang="fr-CH" sz="1200" dirty="0" err="1" smtClean="0"/>
                        <a:t>Commissioning</a:t>
                      </a:r>
                      <a:endParaRPr lang="en-GB" sz="1200" dirty="0"/>
                    </a:p>
                  </a:txBody>
                  <a:tcPr/>
                </a:tc>
              </a:tr>
              <a:tr h="214850">
                <a:tc vMerge="1">
                  <a:txBody>
                    <a:bodyPr/>
                    <a:lstStyle/>
                    <a:p>
                      <a:endParaRPr lang="en-GB" sz="1200" dirty="0"/>
                    </a:p>
                  </a:txBody>
                  <a:tcPr/>
                </a:tc>
                <a:tc>
                  <a:txBody>
                    <a:bodyPr/>
                    <a:lstStyle/>
                    <a:p>
                      <a:r>
                        <a:rPr lang="fr-CH" sz="1200" dirty="0" err="1" smtClean="0"/>
                        <a:t>Dismantling</a:t>
                      </a:r>
                      <a:endParaRPr lang="en-GB" sz="1200" dirty="0"/>
                    </a:p>
                  </a:txBody>
                  <a:tcPr/>
                </a:tc>
              </a:tr>
            </a:tbl>
          </a:graphicData>
        </a:graphic>
      </p:graphicFrame>
      <p:grpSp>
        <p:nvGrpSpPr>
          <p:cNvPr id="12" name="Group 11"/>
          <p:cNvGrpSpPr/>
          <p:nvPr/>
        </p:nvGrpSpPr>
        <p:grpSpPr>
          <a:xfrm>
            <a:off x="3698418" y="2840620"/>
            <a:ext cx="1600199" cy="923917"/>
            <a:chOff x="3592286" y="1869620"/>
            <a:chExt cx="1600199" cy="923917"/>
          </a:xfrm>
        </p:grpSpPr>
        <p:sp>
          <p:nvSpPr>
            <p:cNvPr id="5" name="Right Arrow 4"/>
            <p:cNvSpPr/>
            <p:nvPr/>
          </p:nvSpPr>
          <p:spPr>
            <a:xfrm>
              <a:off x="3592286" y="1869620"/>
              <a:ext cx="1600199" cy="35922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p:cNvSpPr txBox="1"/>
            <p:nvPr/>
          </p:nvSpPr>
          <p:spPr>
            <a:xfrm>
              <a:off x="3649430" y="2147206"/>
              <a:ext cx="1473417" cy="646331"/>
            </a:xfrm>
            <a:prstGeom prst="rect">
              <a:avLst/>
            </a:prstGeom>
            <a:noFill/>
          </p:spPr>
          <p:txBody>
            <a:bodyPr wrap="none" rtlCol="0">
              <a:spAutoFit/>
            </a:bodyPr>
            <a:lstStyle/>
            <a:p>
              <a:r>
                <a:rPr lang="fr-CH" dirty="0" smtClean="0">
                  <a:solidFill>
                    <a:srgbClr val="FF0000"/>
                  </a:solidFill>
                </a:rPr>
                <a:t>«</a:t>
              </a:r>
              <a:r>
                <a:rPr lang="fr-CH" dirty="0" err="1">
                  <a:solidFill>
                    <a:srgbClr val="FF0000"/>
                  </a:solidFill>
                </a:rPr>
                <a:t>T</a:t>
              </a:r>
              <a:r>
                <a:rPr lang="fr-CH" dirty="0" err="1" smtClean="0">
                  <a:solidFill>
                    <a:srgbClr val="FF0000"/>
                  </a:solidFill>
                </a:rPr>
                <a:t>ypical</a:t>
              </a:r>
              <a:r>
                <a:rPr lang="fr-CH" dirty="0" smtClean="0">
                  <a:solidFill>
                    <a:srgbClr val="FF0000"/>
                  </a:solidFill>
                </a:rPr>
                <a:t>» list</a:t>
              </a:r>
            </a:p>
            <a:p>
              <a:r>
                <a:rPr lang="fr-CH" dirty="0" smtClean="0">
                  <a:solidFill>
                    <a:srgbClr val="FF0000"/>
                  </a:solidFill>
                </a:rPr>
                <a:t>of </a:t>
              </a:r>
              <a:r>
                <a:rPr lang="fr-CH" dirty="0" err="1" smtClean="0">
                  <a:solidFill>
                    <a:srgbClr val="FF0000"/>
                  </a:solidFill>
                </a:rPr>
                <a:t>Work</a:t>
              </a:r>
              <a:r>
                <a:rPr lang="fr-CH" dirty="0" smtClean="0">
                  <a:solidFill>
                    <a:srgbClr val="FF0000"/>
                  </a:solidFill>
                </a:rPr>
                <a:t> </a:t>
              </a:r>
              <a:r>
                <a:rPr lang="fr-CH" dirty="0" err="1" smtClean="0">
                  <a:solidFill>
                    <a:srgbClr val="FF0000"/>
                  </a:solidFill>
                </a:rPr>
                <a:t>Units</a:t>
              </a:r>
              <a:endParaRPr lang="en-GB" dirty="0">
                <a:solidFill>
                  <a:srgbClr val="FF0000"/>
                </a:solidFill>
              </a:endParaRPr>
            </a:p>
          </p:txBody>
        </p:sp>
      </p:grpSp>
      <p:sp>
        <p:nvSpPr>
          <p:cNvPr id="9" name="TextBox 8"/>
          <p:cNvSpPr txBox="1"/>
          <p:nvPr/>
        </p:nvSpPr>
        <p:spPr>
          <a:xfrm>
            <a:off x="1038381" y="2630782"/>
            <a:ext cx="2642775" cy="830997"/>
          </a:xfrm>
          <a:prstGeom prst="rect">
            <a:avLst/>
          </a:prstGeom>
          <a:solidFill>
            <a:srgbClr val="FFFFCC"/>
          </a:solidFill>
        </p:spPr>
        <p:txBody>
          <a:bodyPr wrap="none" rtlCol="0">
            <a:spAutoFit/>
          </a:bodyPr>
          <a:lstStyle>
            <a:defPPr>
              <a:defRPr lang="en-US"/>
            </a:defPPr>
            <a:lvl1pPr>
              <a:defRPr b="1">
                <a:solidFill>
                  <a:schemeClr val="tx2"/>
                </a:solidFill>
              </a:defRPr>
            </a:lvl1pPr>
          </a:lstStyle>
          <a:p>
            <a:pPr marL="285750" indent="-285750">
              <a:buFont typeface="Arial" pitchFamily="34" charset="0"/>
              <a:buChar char="•"/>
            </a:pPr>
            <a:r>
              <a:rPr lang="fr-CH" sz="2400" dirty="0" smtClean="0"/>
              <a:t>Upgrades </a:t>
            </a:r>
            <a:r>
              <a:rPr lang="fr-CH" sz="2400" dirty="0"/>
              <a:t>of </a:t>
            </a:r>
            <a:r>
              <a:rPr lang="fr-CH" sz="2400" dirty="0" smtClean="0"/>
              <a:t>PSB,</a:t>
            </a:r>
          </a:p>
          <a:p>
            <a:r>
              <a:rPr lang="fr-CH" sz="2400" dirty="0"/>
              <a:t>	</a:t>
            </a:r>
            <a:r>
              <a:rPr lang="fr-CH" sz="2400" dirty="0" smtClean="0"/>
              <a:t>PS </a:t>
            </a:r>
            <a:r>
              <a:rPr lang="fr-CH" sz="2400" dirty="0"/>
              <a:t>and SPS</a:t>
            </a:r>
            <a:endParaRPr lang="en-GB" sz="2400" dirty="0"/>
          </a:p>
        </p:txBody>
      </p:sp>
      <p:sp>
        <p:nvSpPr>
          <p:cNvPr id="8" name="Curved Down Ribbon 7"/>
          <p:cNvSpPr/>
          <p:nvPr/>
        </p:nvSpPr>
        <p:spPr>
          <a:xfrm>
            <a:off x="5298617" y="2412609"/>
            <a:ext cx="3957221" cy="2482948"/>
          </a:xfrm>
          <a:prstGeom prst="ellipseRibbon">
            <a:avLst/>
          </a:prstGeom>
          <a:gradFill>
            <a:gsLst>
              <a:gs pos="0">
                <a:schemeClr val="accent1">
                  <a:tint val="100000"/>
                  <a:shade val="100000"/>
                  <a:satMod val="130000"/>
                  <a:lumMod val="60000"/>
                  <a:lumOff val="40000"/>
                </a:schemeClr>
              </a:gs>
              <a:gs pos="100000">
                <a:schemeClr val="accent1">
                  <a:tint val="50000"/>
                  <a:shade val="100000"/>
                  <a:satMod val="350000"/>
                </a:schemeClr>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2400" b="1" dirty="0">
                <a:solidFill>
                  <a:srgbClr val="FF0000"/>
                </a:solidFill>
                <a:effectLst>
                  <a:outerShdw blurRad="38100" dist="38100" dir="2700000" algn="tl">
                    <a:srgbClr val="000000">
                      <a:alpha val="43137"/>
                    </a:srgbClr>
                  </a:outerShdw>
                </a:effectLst>
              </a:rPr>
              <a:t>All </a:t>
            </a:r>
            <a:r>
              <a:rPr lang="fr-CH" sz="2400" b="1" dirty="0" err="1">
                <a:solidFill>
                  <a:srgbClr val="FF0000"/>
                </a:solidFill>
                <a:effectLst>
                  <a:outerShdw blurRad="38100" dist="38100" dir="2700000" algn="tl">
                    <a:srgbClr val="000000">
                      <a:alpha val="43137"/>
                    </a:srgbClr>
                  </a:outerShdw>
                </a:effectLst>
              </a:rPr>
              <a:t>equipment</a:t>
            </a:r>
            <a:r>
              <a:rPr lang="fr-CH" sz="2400" b="1" dirty="0">
                <a:solidFill>
                  <a:srgbClr val="FF0000"/>
                </a:solidFill>
                <a:effectLst>
                  <a:outerShdw blurRad="38100" dist="38100" dir="2700000" algn="tl">
                    <a:srgbClr val="000000">
                      <a:alpha val="43137"/>
                    </a:srgbClr>
                  </a:outerShdw>
                </a:effectLst>
              </a:rPr>
              <a:t> and service groups are </a:t>
            </a:r>
            <a:r>
              <a:rPr lang="fr-CH" sz="2400" b="1" dirty="0" err="1">
                <a:solidFill>
                  <a:srgbClr val="FF0000"/>
                </a:solidFill>
                <a:effectLst>
                  <a:outerShdw blurRad="38100" dist="38100" dir="2700000" algn="tl">
                    <a:srgbClr val="000000">
                      <a:alpha val="43137"/>
                    </a:srgbClr>
                  </a:outerShdw>
                </a:effectLst>
              </a:rPr>
              <a:t>involved</a:t>
            </a:r>
            <a:r>
              <a:rPr lang="fr-CH" sz="2400" b="1" dirty="0">
                <a:solidFill>
                  <a:srgbClr val="FF0000"/>
                </a:solidFill>
                <a:effectLst>
                  <a:outerShdw blurRad="38100" dist="38100" dir="2700000" algn="tl">
                    <a:srgbClr val="000000">
                      <a:alpha val="43137"/>
                    </a:srgbClr>
                  </a:outerShdw>
                </a:effectLst>
              </a:rPr>
              <a:t>!</a:t>
            </a:r>
            <a:endParaRPr lang="en-GB" sz="2400" b="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489460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type="body" sz="quarter" idx="10"/>
          </p:nvPr>
        </p:nvSpPr>
        <p:spPr>
          <a:prstGeom prst="rect">
            <a:avLst/>
          </a:prstGeom>
        </p:spPr>
        <p:txBody>
          <a:bodyPr>
            <a:normAutofit/>
          </a:bodyPr>
          <a:lstStyle/>
          <a:p>
            <a:pPr marL="571500" indent="-571500">
              <a:buFont typeface="Arial" pitchFamily="34" charset="0"/>
              <a:buChar char="•"/>
            </a:pPr>
            <a:r>
              <a:rPr lang="en-US" sz="3200" dirty="0">
                <a:solidFill>
                  <a:schemeClr val="bg1">
                    <a:lumMod val="75000"/>
                  </a:schemeClr>
                </a:solidFill>
                <a:ea typeface="ＭＳ Ｐゴシック" pitchFamily="34" charset="-128"/>
              </a:rPr>
              <a:t>Introduction</a:t>
            </a:r>
          </a:p>
          <a:p>
            <a:pPr marL="571500" indent="-571500">
              <a:buFont typeface="Arial" pitchFamily="34" charset="0"/>
              <a:buChar char="•"/>
            </a:pPr>
            <a:r>
              <a:rPr lang="en-US" sz="4000" b="1" dirty="0" smtClean="0">
                <a:solidFill>
                  <a:schemeClr val="accent6"/>
                </a:solidFill>
                <a:effectLst>
                  <a:outerShdw blurRad="38100" dist="38100" dir="2700000" algn="tl">
                    <a:srgbClr val="000000">
                      <a:alpha val="43137"/>
                    </a:srgbClr>
                  </a:outerShdw>
                </a:effectLst>
                <a:ea typeface="ＭＳ Ｐゴシック" pitchFamily="34" charset="-128"/>
              </a:rPr>
              <a:t>Project Management</a:t>
            </a:r>
            <a:endParaRPr lang="en-US" sz="4000" b="1" dirty="0">
              <a:solidFill>
                <a:schemeClr val="accent6"/>
              </a:solidFill>
              <a:effectLst>
                <a:outerShdw blurRad="38100" dist="38100" dir="2700000" algn="tl">
                  <a:srgbClr val="000000">
                    <a:alpha val="43137"/>
                  </a:srgbClr>
                </a:outerShdw>
              </a:effectLst>
              <a:ea typeface="ＭＳ Ｐゴシック" pitchFamily="34" charset="-128"/>
            </a:endParaRPr>
          </a:p>
          <a:p>
            <a:pPr marL="571500" indent="-571500">
              <a:buFont typeface="Arial" pitchFamily="34" charset="0"/>
              <a:buChar char="•"/>
            </a:pPr>
            <a:r>
              <a:rPr lang="fr-CH" sz="3200" dirty="0" err="1">
                <a:solidFill>
                  <a:schemeClr val="bg1">
                    <a:lumMod val="75000"/>
                  </a:schemeClr>
                </a:solidFill>
                <a:ea typeface="ＭＳ Ｐゴシック" pitchFamily="34" charset="-128"/>
              </a:rPr>
              <a:t>Anticipated</a:t>
            </a:r>
            <a:r>
              <a:rPr lang="fr-CH" sz="3200" dirty="0">
                <a:solidFill>
                  <a:schemeClr val="bg1">
                    <a:lumMod val="75000"/>
                  </a:schemeClr>
                </a:solidFill>
                <a:ea typeface="ＭＳ Ｐゴシック" pitchFamily="34" charset="-128"/>
              </a:rPr>
              <a:t> Performance Goals</a:t>
            </a:r>
          </a:p>
          <a:p>
            <a:pPr marL="571500" indent="-571500">
              <a:buFont typeface="Arial" pitchFamily="34" charset="0"/>
              <a:buChar char="•"/>
            </a:pPr>
            <a:r>
              <a:rPr lang="fr-CH" sz="3200" dirty="0" smtClean="0">
                <a:solidFill>
                  <a:schemeClr val="bg1">
                    <a:lumMod val="75000"/>
                  </a:schemeClr>
                </a:solidFill>
                <a:ea typeface="ＭＳ Ｐゴシック" pitchFamily="34" charset="-128"/>
              </a:rPr>
              <a:t>Planning</a:t>
            </a:r>
          </a:p>
          <a:p>
            <a:pPr marL="571500" indent="-571500">
              <a:buFont typeface="Arial" pitchFamily="34" charset="0"/>
              <a:buChar char="•"/>
            </a:pPr>
            <a:r>
              <a:rPr lang="fr-CH" sz="3200" dirty="0" err="1" smtClean="0">
                <a:solidFill>
                  <a:schemeClr val="bg1">
                    <a:lumMod val="75000"/>
                  </a:schemeClr>
                </a:solidFill>
                <a:ea typeface="ＭＳ Ｐゴシック" pitchFamily="34" charset="-128"/>
              </a:rPr>
              <a:t>Summary</a:t>
            </a:r>
            <a:endParaRPr lang="en-US" sz="3200" dirty="0" smtClean="0">
              <a:solidFill>
                <a:schemeClr val="bg1">
                  <a:lumMod val="75000"/>
                </a:schemeClr>
              </a:solidFill>
              <a:ea typeface="ＭＳ Ｐゴシック" pitchFamily="34" charset="-128"/>
            </a:endParaRPr>
          </a:p>
        </p:txBody>
      </p:sp>
    </p:spTree>
    <p:extLst>
      <p:ext uri="{BB962C8B-B14F-4D97-AF65-F5344CB8AC3E}">
        <p14:creationId xmlns:p14="http://schemas.microsoft.com/office/powerpoint/2010/main" val="273057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auto">
          <a:xfrm>
            <a:off x="228601" y="1072573"/>
            <a:ext cx="8525931" cy="1477328"/>
          </a:xfrm>
          <a:prstGeom prst="rect">
            <a:avLst/>
          </a:prstGeom>
          <a:noFill/>
          <a:ln w="9525">
            <a:solidFill>
              <a:srgbClr val="0055A0"/>
            </a:solidFill>
            <a:miter lim="800000"/>
            <a:headEnd/>
            <a:tailEnd/>
          </a:ln>
          <a:effectLst/>
        </p:spPr>
        <p:txBody>
          <a:bodyPr wrap="square">
            <a:spAutoFit/>
          </a:bodyPr>
          <a:lstStyle/>
          <a:p>
            <a:pPr algn="l"/>
            <a:r>
              <a:rPr lang="en-US" sz="2000" b="1" dirty="0" smtClean="0"/>
              <a:t>LIU </a:t>
            </a:r>
            <a:r>
              <a:rPr lang="en-US" sz="2000" b="1" dirty="0"/>
              <a:t>Project </a:t>
            </a:r>
            <a:r>
              <a:rPr lang="en-US" sz="2000" b="1" dirty="0" smtClean="0"/>
              <a:t>Mandate (continued)</a:t>
            </a:r>
            <a:endParaRPr lang="en-US" sz="2000" b="1" dirty="0"/>
          </a:p>
          <a:p>
            <a:r>
              <a:rPr lang="en-US" sz="1400" dirty="0" smtClean="0"/>
              <a:t>…</a:t>
            </a:r>
          </a:p>
          <a:p>
            <a:r>
              <a:rPr lang="en-US" sz="1400" dirty="0" smtClean="0"/>
              <a:t>The project co-</a:t>
            </a:r>
            <a:r>
              <a:rPr lang="en-US" sz="1400" dirty="0" err="1" smtClean="0"/>
              <a:t>ordinator</a:t>
            </a:r>
            <a:r>
              <a:rPr lang="en-US" sz="1400" dirty="0" smtClean="0"/>
              <a:t> will have the responsibility for the project management (WBS, technical co-ordination and integration, manpower and budget agreement with the departments as well as budget and timescale control). They will report on a regular basis to the Director of Accelerators and Technology. The executive role for manpower and budget for the projects/studies remains with the technical groups in the departments. </a:t>
            </a:r>
            <a:endParaRPr lang="en-US" sz="1400" u="sng" dirty="0"/>
          </a:p>
        </p:txBody>
      </p:sp>
      <p:pic>
        <p:nvPicPr>
          <p:cNvPr id="7" name="Picture 2"/>
          <p:cNvPicPr>
            <a:picLocks noChangeAspect="1" noChangeArrowheads="1"/>
          </p:cNvPicPr>
          <p:nvPr/>
        </p:nvPicPr>
        <p:blipFill>
          <a:blip r:embed="rId2"/>
          <a:srcRect/>
          <a:stretch>
            <a:fillRect/>
          </a:stretch>
        </p:blipFill>
        <p:spPr bwMode="auto">
          <a:xfrm>
            <a:off x="228601" y="3009921"/>
            <a:ext cx="5567892" cy="3497452"/>
          </a:xfrm>
          <a:prstGeom prst="rect">
            <a:avLst/>
          </a:prstGeom>
          <a:noFill/>
          <a:ln w="9525">
            <a:noFill/>
            <a:miter lim="800000"/>
            <a:headEnd/>
            <a:tailEnd/>
          </a:ln>
        </p:spPr>
      </p:pic>
      <p:sp>
        <p:nvSpPr>
          <p:cNvPr id="8" name="TextBox 7"/>
          <p:cNvSpPr txBox="1"/>
          <p:nvPr/>
        </p:nvSpPr>
        <p:spPr>
          <a:xfrm>
            <a:off x="5838940" y="6038274"/>
            <a:ext cx="2689326" cy="461665"/>
          </a:xfrm>
          <a:prstGeom prst="rect">
            <a:avLst/>
          </a:prstGeom>
          <a:noFill/>
          <a:ln>
            <a:solidFill>
              <a:schemeClr val="tx1"/>
            </a:solidFill>
          </a:ln>
        </p:spPr>
        <p:txBody>
          <a:bodyPr wrap="none" rtlCol="0">
            <a:spAutoFit/>
          </a:bodyPr>
          <a:lstStyle/>
          <a:p>
            <a:r>
              <a:rPr lang="en-US" sz="1200" dirty="0" smtClean="0"/>
              <a:t>Source: Project Management case study</a:t>
            </a:r>
          </a:p>
          <a:p>
            <a:r>
              <a:rPr lang="en-US" sz="1200" dirty="0" smtClean="0"/>
              <a:t>– P. Bonnal, M. Meddahi</a:t>
            </a:r>
            <a:endParaRPr lang="en-US" sz="1200" dirty="0"/>
          </a:p>
        </p:txBody>
      </p:sp>
      <p:sp>
        <p:nvSpPr>
          <p:cNvPr id="10" name="Text Box 3"/>
          <p:cNvSpPr txBox="1">
            <a:spLocks noChangeArrowheads="1"/>
          </p:cNvSpPr>
          <p:nvPr/>
        </p:nvSpPr>
        <p:spPr bwMode="auto">
          <a:xfrm>
            <a:off x="228601" y="2609593"/>
            <a:ext cx="4732866" cy="400110"/>
          </a:xfrm>
          <a:prstGeom prst="rect">
            <a:avLst/>
          </a:prstGeom>
          <a:noFill/>
          <a:ln w="9525">
            <a:solidFill>
              <a:srgbClr val="0055A0"/>
            </a:solidFill>
            <a:miter lim="800000"/>
            <a:headEnd/>
            <a:tailEnd/>
          </a:ln>
          <a:effectLst/>
        </p:spPr>
        <p:txBody>
          <a:bodyPr wrap="square">
            <a:spAutoFit/>
          </a:bodyPr>
          <a:lstStyle/>
          <a:p>
            <a:pPr algn="l"/>
            <a:r>
              <a:rPr lang="en-US" sz="2000" b="1" dirty="0" smtClean="0"/>
              <a:t>LIU </a:t>
            </a:r>
            <a:r>
              <a:rPr lang="en-US" sz="2000" b="1" dirty="0"/>
              <a:t>Project </a:t>
            </a:r>
            <a:r>
              <a:rPr lang="en-US" sz="2000" b="1" dirty="0" smtClean="0"/>
              <a:t>Planning and Costing</a:t>
            </a:r>
            <a:endParaRPr lang="en-US" sz="2000" b="1" dirty="0"/>
          </a:p>
        </p:txBody>
      </p:sp>
    </p:spTree>
    <p:extLst>
      <p:ext uri="{BB962C8B-B14F-4D97-AF65-F5344CB8AC3E}">
        <p14:creationId xmlns:p14="http://schemas.microsoft.com/office/powerpoint/2010/main" val="3168028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9" name="Text Box 1027"/>
          <p:cNvSpPr txBox="1">
            <a:spLocks noChangeArrowheads="1"/>
          </p:cNvSpPr>
          <p:nvPr/>
        </p:nvSpPr>
        <p:spPr bwMode="auto">
          <a:xfrm>
            <a:off x="1" y="3241593"/>
            <a:ext cx="2108200" cy="2369880"/>
          </a:xfrm>
          <a:prstGeom prst="rect">
            <a:avLst/>
          </a:prstGeom>
          <a:noFill/>
          <a:ln w="31750">
            <a:solidFill>
              <a:srgbClr val="FFCC00"/>
            </a:solidFill>
            <a:miter lim="800000"/>
            <a:headEnd/>
            <a:tailEnd/>
          </a:ln>
          <a:effectLst/>
        </p:spPr>
        <p:txBody>
          <a:bodyPr wrap="square">
            <a:spAutoFit/>
          </a:bodyPr>
          <a:lstStyle/>
          <a:p>
            <a:pPr algn="ctr"/>
            <a:r>
              <a:rPr lang="en-US" u="sng" dirty="0" smtClean="0">
                <a:solidFill>
                  <a:schemeClr val="hlink"/>
                </a:solidFill>
              </a:rPr>
              <a:t>LIU-PSB coordination team</a:t>
            </a:r>
            <a:endParaRPr lang="en-US" u="sng" dirty="0">
              <a:solidFill>
                <a:schemeClr val="hlink"/>
              </a:solidFill>
            </a:endParaRPr>
          </a:p>
          <a:p>
            <a:pPr algn="l"/>
            <a:r>
              <a:rPr lang="en-US" sz="1600" dirty="0" err="1" smtClean="0">
                <a:solidFill>
                  <a:srgbClr val="003399"/>
                </a:solidFill>
              </a:rPr>
              <a:t>K.Hanke</a:t>
            </a:r>
            <a:r>
              <a:rPr lang="en-US" sz="1600" dirty="0" smtClean="0">
                <a:solidFill>
                  <a:srgbClr val="003399"/>
                </a:solidFill>
              </a:rPr>
              <a:t> – Activity leader</a:t>
            </a:r>
          </a:p>
          <a:p>
            <a:pPr algn="l"/>
            <a:r>
              <a:rPr lang="en-US" sz="1600" dirty="0" err="1" smtClean="0">
                <a:solidFill>
                  <a:srgbClr val="003399"/>
                </a:solidFill>
              </a:rPr>
              <a:t>B.Mikulec</a:t>
            </a:r>
            <a:r>
              <a:rPr lang="en-US" sz="1600" dirty="0" smtClean="0">
                <a:solidFill>
                  <a:srgbClr val="003399"/>
                </a:solidFill>
              </a:rPr>
              <a:t> – Deputy</a:t>
            </a:r>
          </a:p>
          <a:p>
            <a:pPr algn="l"/>
            <a:r>
              <a:rPr lang="en-US" sz="1600" dirty="0" err="1" smtClean="0">
                <a:solidFill>
                  <a:srgbClr val="003399"/>
                </a:solidFill>
              </a:rPr>
              <a:t>V.Raginel</a:t>
            </a:r>
            <a:r>
              <a:rPr lang="en-US" sz="1600" dirty="0" smtClean="0">
                <a:solidFill>
                  <a:srgbClr val="003399"/>
                </a:solidFill>
              </a:rPr>
              <a:t> – Scientific secretary</a:t>
            </a:r>
          </a:p>
          <a:p>
            <a:r>
              <a:rPr lang="en-US" sz="1600" dirty="0" smtClean="0">
                <a:solidFill>
                  <a:srgbClr val="003399"/>
                </a:solidFill>
                <a:hlinkClick r:id="rId2"/>
              </a:rPr>
              <a:t>https://espace.cern.ch/liu-project/liu-psb/</a:t>
            </a:r>
            <a:endParaRPr lang="en-US" sz="1600" dirty="0" smtClean="0">
              <a:solidFill>
                <a:srgbClr val="003399"/>
              </a:solidFill>
            </a:endParaRPr>
          </a:p>
        </p:txBody>
      </p:sp>
      <p:sp>
        <p:nvSpPr>
          <p:cNvPr id="178181" name="Text Box 1029"/>
          <p:cNvSpPr txBox="1">
            <a:spLocks noChangeArrowheads="1"/>
          </p:cNvSpPr>
          <p:nvPr/>
        </p:nvSpPr>
        <p:spPr bwMode="auto">
          <a:xfrm>
            <a:off x="2108201" y="3241592"/>
            <a:ext cx="1937359" cy="2369880"/>
          </a:xfrm>
          <a:prstGeom prst="rect">
            <a:avLst/>
          </a:prstGeom>
          <a:noFill/>
          <a:ln w="28575">
            <a:solidFill>
              <a:srgbClr val="FFCC00"/>
            </a:solidFill>
            <a:miter lim="800000"/>
            <a:headEnd/>
            <a:tailEnd/>
          </a:ln>
          <a:effectLst/>
        </p:spPr>
        <p:txBody>
          <a:bodyPr wrap="square">
            <a:spAutoFit/>
          </a:bodyPr>
          <a:lstStyle/>
          <a:p>
            <a:pPr algn="ctr"/>
            <a:r>
              <a:rPr lang="en-US" u="sng" dirty="0" smtClean="0">
                <a:solidFill>
                  <a:schemeClr val="hlink"/>
                </a:solidFill>
              </a:rPr>
              <a:t>LIU- PS coordination team</a:t>
            </a:r>
            <a:endParaRPr lang="en-US" dirty="0">
              <a:solidFill>
                <a:srgbClr val="003399"/>
              </a:solidFill>
            </a:endParaRPr>
          </a:p>
          <a:p>
            <a:pPr algn="l"/>
            <a:r>
              <a:rPr lang="en-US" sz="1600" dirty="0" err="1" smtClean="0">
                <a:solidFill>
                  <a:srgbClr val="003399"/>
                </a:solidFill>
              </a:rPr>
              <a:t>S.Gilardoni</a:t>
            </a:r>
            <a:r>
              <a:rPr lang="en-US" sz="1600" dirty="0" smtClean="0">
                <a:solidFill>
                  <a:srgbClr val="003399"/>
                </a:solidFill>
              </a:rPr>
              <a:t> – Activity Leader</a:t>
            </a:r>
          </a:p>
          <a:p>
            <a:r>
              <a:rPr lang="en-US" sz="1600" dirty="0" smtClean="0">
                <a:solidFill>
                  <a:srgbClr val="003399"/>
                </a:solidFill>
              </a:rPr>
              <a:t>H. Damerau– Deputy and Scientific secretary</a:t>
            </a:r>
          </a:p>
          <a:p>
            <a:r>
              <a:rPr lang="en-US" sz="1600" dirty="0" smtClean="0">
                <a:solidFill>
                  <a:srgbClr val="003399"/>
                </a:solidFill>
                <a:hlinkClick r:id="rId3"/>
              </a:rPr>
              <a:t>https://espace.cern.ch/liu-project/liu-ps/</a:t>
            </a:r>
            <a:endParaRPr lang="en-US" sz="1600" dirty="0" smtClean="0">
              <a:solidFill>
                <a:srgbClr val="003399"/>
              </a:solidFill>
            </a:endParaRPr>
          </a:p>
        </p:txBody>
      </p:sp>
      <p:sp>
        <p:nvSpPr>
          <p:cNvPr id="5" name="Text Box 1027"/>
          <p:cNvSpPr txBox="1">
            <a:spLocks noChangeArrowheads="1"/>
          </p:cNvSpPr>
          <p:nvPr/>
        </p:nvSpPr>
        <p:spPr bwMode="auto">
          <a:xfrm>
            <a:off x="4045560" y="3241592"/>
            <a:ext cx="2142067" cy="2616101"/>
          </a:xfrm>
          <a:prstGeom prst="rect">
            <a:avLst/>
          </a:prstGeom>
          <a:noFill/>
          <a:ln w="31750">
            <a:solidFill>
              <a:srgbClr val="FFCC00"/>
            </a:solidFill>
            <a:miter lim="800000"/>
            <a:headEnd/>
            <a:tailEnd/>
          </a:ln>
          <a:effectLst/>
        </p:spPr>
        <p:txBody>
          <a:bodyPr wrap="square">
            <a:spAutoFit/>
          </a:bodyPr>
          <a:lstStyle/>
          <a:p>
            <a:pPr algn="ctr"/>
            <a:r>
              <a:rPr lang="en-US" u="sng" dirty="0" smtClean="0">
                <a:solidFill>
                  <a:schemeClr val="hlink"/>
                </a:solidFill>
              </a:rPr>
              <a:t>LIU-SPS coordination team</a:t>
            </a:r>
            <a:endParaRPr lang="en-US" u="sng" dirty="0">
              <a:solidFill>
                <a:schemeClr val="hlink"/>
              </a:solidFill>
            </a:endParaRPr>
          </a:p>
          <a:p>
            <a:pPr algn="l"/>
            <a:r>
              <a:rPr lang="en-US" sz="1600" dirty="0" err="1" smtClean="0">
                <a:solidFill>
                  <a:srgbClr val="003399"/>
                </a:solidFill>
              </a:rPr>
              <a:t>B.Goddard</a:t>
            </a:r>
            <a:endParaRPr lang="en-US" sz="1600" dirty="0" smtClean="0">
              <a:solidFill>
                <a:srgbClr val="003399"/>
              </a:solidFill>
            </a:endParaRPr>
          </a:p>
          <a:p>
            <a:pPr algn="l"/>
            <a:r>
              <a:rPr lang="en-US" sz="1600" dirty="0" err="1" smtClean="0">
                <a:solidFill>
                  <a:srgbClr val="003399"/>
                </a:solidFill>
              </a:rPr>
              <a:t>E.Shaposhnikova</a:t>
            </a:r>
            <a:r>
              <a:rPr lang="en-US" sz="1600" dirty="0" smtClean="0">
                <a:solidFill>
                  <a:srgbClr val="003399"/>
                </a:solidFill>
              </a:rPr>
              <a:t> – Deputy</a:t>
            </a:r>
          </a:p>
          <a:p>
            <a:pPr algn="l"/>
            <a:r>
              <a:rPr lang="en-US" sz="1600" dirty="0" err="1" smtClean="0">
                <a:solidFill>
                  <a:srgbClr val="003399"/>
                </a:solidFill>
              </a:rPr>
              <a:t>G.Rumulo</a:t>
            </a:r>
            <a:r>
              <a:rPr lang="en-US" sz="1600" dirty="0" smtClean="0">
                <a:solidFill>
                  <a:srgbClr val="003399"/>
                </a:solidFill>
              </a:rPr>
              <a:t> – Scientific secretary</a:t>
            </a:r>
          </a:p>
          <a:p>
            <a:r>
              <a:rPr lang="en-US" sz="1600" dirty="0" smtClean="0">
                <a:solidFill>
                  <a:srgbClr val="003399"/>
                </a:solidFill>
                <a:hlinkClick r:id="rId4"/>
              </a:rPr>
              <a:t>https://espace.cern.ch/liu-project/liu-sps/default.aspx</a:t>
            </a:r>
            <a:endParaRPr lang="en-US" sz="1600" dirty="0" smtClean="0">
              <a:solidFill>
                <a:srgbClr val="003399"/>
              </a:solidFill>
            </a:endParaRPr>
          </a:p>
        </p:txBody>
      </p:sp>
      <p:sp>
        <p:nvSpPr>
          <p:cNvPr id="6" name="Text Box 1027"/>
          <p:cNvSpPr txBox="1">
            <a:spLocks noChangeArrowheads="1"/>
          </p:cNvSpPr>
          <p:nvPr/>
        </p:nvSpPr>
        <p:spPr bwMode="auto">
          <a:xfrm>
            <a:off x="6187627" y="3241592"/>
            <a:ext cx="1578281" cy="1169551"/>
          </a:xfrm>
          <a:prstGeom prst="rect">
            <a:avLst/>
          </a:prstGeom>
          <a:noFill/>
          <a:ln w="31750">
            <a:solidFill>
              <a:srgbClr val="FFCC00"/>
            </a:solidFill>
            <a:miter lim="800000"/>
            <a:headEnd/>
            <a:tailEnd/>
          </a:ln>
          <a:effectLst/>
        </p:spPr>
        <p:txBody>
          <a:bodyPr wrap="square">
            <a:spAutoFit/>
          </a:bodyPr>
          <a:lstStyle/>
          <a:p>
            <a:pPr algn="ctr"/>
            <a:r>
              <a:rPr lang="en-US" u="sng" dirty="0" smtClean="0">
                <a:solidFill>
                  <a:schemeClr val="hlink"/>
                </a:solidFill>
              </a:rPr>
              <a:t>LIU-Project Safety coordination</a:t>
            </a:r>
            <a:endParaRPr lang="en-US" u="sng" dirty="0">
              <a:solidFill>
                <a:schemeClr val="hlink"/>
              </a:solidFill>
            </a:endParaRPr>
          </a:p>
          <a:p>
            <a:pPr algn="l"/>
            <a:r>
              <a:rPr lang="en-US" sz="1600" dirty="0" smtClean="0">
                <a:solidFill>
                  <a:srgbClr val="003399"/>
                </a:solidFill>
              </a:rPr>
              <a:t>L. Ponce</a:t>
            </a:r>
          </a:p>
        </p:txBody>
      </p:sp>
      <p:sp>
        <p:nvSpPr>
          <p:cNvPr id="10" name="Text Box 1027"/>
          <p:cNvSpPr txBox="1">
            <a:spLocks noChangeArrowheads="1"/>
          </p:cNvSpPr>
          <p:nvPr/>
        </p:nvSpPr>
        <p:spPr bwMode="auto">
          <a:xfrm>
            <a:off x="843157" y="974806"/>
            <a:ext cx="6922751" cy="461665"/>
          </a:xfrm>
          <a:prstGeom prst="rect">
            <a:avLst/>
          </a:prstGeom>
          <a:noFill/>
          <a:ln w="31750">
            <a:solidFill>
              <a:srgbClr val="FFCC00"/>
            </a:solidFill>
            <a:miter lim="800000"/>
            <a:headEnd/>
            <a:tailEnd/>
          </a:ln>
          <a:effectLst/>
        </p:spPr>
        <p:txBody>
          <a:bodyPr wrap="square">
            <a:spAutoFit/>
          </a:bodyPr>
          <a:lstStyle/>
          <a:p>
            <a:pPr algn="ctr"/>
            <a:r>
              <a:rPr lang="en-US" sz="2400" dirty="0" smtClean="0">
                <a:solidFill>
                  <a:schemeClr val="hlink"/>
                </a:solidFill>
              </a:rPr>
              <a:t>Director of Accelerators and technology - Steve Myers </a:t>
            </a:r>
            <a:endParaRPr lang="en-US" dirty="0">
              <a:solidFill>
                <a:srgbClr val="003399"/>
              </a:solidFill>
            </a:endParaRPr>
          </a:p>
        </p:txBody>
      </p:sp>
      <p:cxnSp>
        <p:nvCxnSpPr>
          <p:cNvPr id="19" name="Straight Connector 18"/>
          <p:cNvCxnSpPr/>
          <p:nvPr/>
        </p:nvCxnSpPr>
        <p:spPr>
          <a:xfrm>
            <a:off x="4317999" y="1429037"/>
            <a:ext cx="0" cy="198229"/>
          </a:xfrm>
          <a:prstGeom prst="line">
            <a:avLst/>
          </a:prstGeom>
        </p:spPr>
        <p:style>
          <a:lnRef idx="2">
            <a:schemeClr val="accent1"/>
          </a:lnRef>
          <a:fillRef idx="0">
            <a:schemeClr val="accent1"/>
          </a:fillRef>
          <a:effectRef idx="1">
            <a:schemeClr val="accent1"/>
          </a:effectRef>
          <a:fontRef idx="minor">
            <a:schemeClr val="tx1"/>
          </a:fontRef>
        </p:style>
      </p:cxnSp>
      <p:sp>
        <p:nvSpPr>
          <p:cNvPr id="24" name="Text Box 1027"/>
          <p:cNvSpPr txBox="1">
            <a:spLocks noChangeArrowheads="1"/>
          </p:cNvSpPr>
          <p:nvPr/>
        </p:nvSpPr>
        <p:spPr bwMode="auto">
          <a:xfrm>
            <a:off x="1" y="1643191"/>
            <a:ext cx="9144000" cy="1600438"/>
          </a:xfrm>
          <a:prstGeom prst="rect">
            <a:avLst/>
          </a:prstGeom>
          <a:noFill/>
          <a:ln w="31750">
            <a:solidFill>
              <a:srgbClr val="FFCC00"/>
            </a:solidFill>
            <a:miter lim="800000"/>
            <a:headEnd/>
            <a:tailEnd/>
          </a:ln>
          <a:effectLst/>
        </p:spPr>
        <p:txBody>
          <a:bodyPr wrap="square">
            <a:spAutoFit/>
          </a:bodyPr>
          <a:lstStyle/>
          <a:p>
            <a:pPr algn="ctr"/>
            <a:r>
              <a:rPr lang="en-US" sz="2400" dirty="0" smtClean="0">
                <a:solidFill>
                  <a:schemeClr val="hlink"/>
                </a:solidFill>
              </a:rPr>
              <a:t>LIU Project team</a:t>
            </a:r>
          </a:p>
          <a:p>
            <a:endParaRPr lang="en-US" sz="1000" dirty="0">
              <a:solidFill>
                <a:srgbClr val="003399"/>
              </a:solidFill>
            </a:endParaRPr>
          </a:p>
          <a:p>
            <a:r>
              <a:rPr lang="en-US" sz="1600" b="1" dirty="0" smtClean="0">
                <a:solidFill>
                  <a:srgbClr val="003399"/>
                </a:solidFill>
              </a:rPr>
              <a:t>Roland Garoby (Project Leader) </a:t>
            </a:r>
            <a:r>
              <a:rPr lang="en-US" sz="1600" dirty="0" smtClean="0">
                <a:solidFill>
                  <a:srgbClr val="003399"/>
                </a:solidFill>
              </a:rPr>
              <a:t>- Malika Meddahi (Deputy) - Brennan Goddard (LIU-SPS machine coordinator) - Simone Gilardoni (LIU-PS machine coordinator) - Klaus Hanke (LIU-PSB machine coordinator) - Maurizio Vretenar (Linac4 Project Leader)- Laurette Ponce (Project Safety Officer)-Django Manglunki (LIU-Ion chain coordinator)</a:t>
            </a:r>
          </a:p>
        </p:txBody>
      </p:sp>
      <p:sp>
        <p:nvSpPr>
          <p:cNvPr id="27" name="Text Box 1027"/>
          <p:cNvSpPr txBox="1">
            <a:spLocks noChangeArrowheads="1"/>
          </p:cNvSpPr>
          <p:nvPr/>
        </p:nvSpPr>
        <p:spPr bwMode="auto">
          <a:xfrm>
            <a:off x="7765908" y="3241592"/>
            <a:ext cx="1378092" cy="1877437"/>
          </a:xfrm>
          <a:prstGeom prst="rect">
            <a:avLst/>
          </a:prstGeom>
          <a:noFill/>
          <a:ln w="31750">
            <a:solidFill>
              <a:srgbClr val="FFCC00"/>
            </a:solidFill>
            <a:miter lim="800000"/>
            <a:headEnd/>
            <a:tailEnd/>
          </a:ln>
          <a:effectLst/>
        </p:spPr>
        <p:txBody>
          <a:bodyPr wrap="square">
            <a:spAutoFit/>
          </a:bodyPr>
          <a:lstStyle/>
          <a:p>
            <a:pPr algn="ctr"/>
            <a:r>
              <a:rPr lang="en-US" u="sng" dirty="0" smtClean="0">
                <a:solidFill>
                  <a:schemeClr val="hlink"/>
                </a:solidFill>
              </a:rPr>
              <a:t>Linac4  Project</a:t>
            </a:r>
            <a:endParaRPr lang="en-US" u="sng" dirty="0">
              <a:solidFill>
                <a:schemeClr val="hlink"/>
              </a:solidFill>
            </a:endParaRPr>
          </a:p>
          <a:p>
            <a:pPr algn="l"/>
            <a:r>
              <a:rPr lang="en-US" sz="1600" dirty="0" err="1" smtClean="0">
                <a:solidFill>
                  <a:srgbClr val="003399"/>
                </a:solidFill>
              </a:rPr>
              <a:t>M.Vretenar</a:t>
            </a:r>
            <a:endParaRPr lang="en-US" sz="1600" dirty="0" smtClean="0">
              <a:solidFill>
                <a:srgbClr val="003399"/>
              </a:solidFill>
            </a:endParaRPr>
          </a:p>
          <a:p>
            <a:r>
              <a:rPr lang="en-US" sz="1600" dirty="0" smtClean="0">
                <a:solidFill>
                  <a:srgbClr val="003399"/>
                </a:solidFill>
                <a:hlinkClick r:id="rId5"/>
              </a:rPr>
              <a:t>http://linac4-project.web.cern.ch/linac4-project/</a:t>
            </a:r>
            <a:endParaRPr lang="en-US" sz="1600" dirty="0" smtClean="0">
              <a:solidFill>
                <a:srgbClr val="003399"/>
              </a:solidFill>
            </a:endParaRPr>
          </a:p>
        </p:txBody>
      </p:sp>
      <p:sp>
        <p:nvSpPr>
          <p:cNvPr id="29" name="Text Box 1027"/>
          <p:cNvSpPr txBox="1">
            <a:spLocks noChangeArrowheads="1"/>
          </p:cNvSpPr>
          <p:nvPr/>
        </p:nvSpPr>
        <p:spPr bwMode="auto">
          <a:xfrm>
            <a:off x="474133" y="5951479"/>
            <a:ext cx="8669867" cy="584775"/>
          </a:xfrm>
          <a:prstGeom prst="rect">
            <a:avLst/>
          </a:prstGeom>
          <a:noFill/>
          <a:ln w="31750">
            <a:solidFill>
              <a:srgbClr val="FFCC00"/>
            </a:solidFill>
            <a:miter lim="800000"/>
            <a:headEnd/>
            <a:tailEnd/>
          </a:ln>
          <a:effectLst/>
        </p:spPr>
        <p:txBody>
          <a:bodyPr wrap="square">
            <a:spAutoFit/>
          </a:bodyPr>
          <a:lstStyle/>
          <a:p>
            <a:r>
              <a:rPr lang="en-US" sz="1600" u="sng" dirty="0" smtClean="0">
                <a:solidFill>
                  <a:srgbClr val="003399"/>
                </a:solidFill>
              </a:rPr>
              <a:t>LIU Administrative Support</a:t>
            </a:r>
            <a:r>
              <a:rPr lang="en-US" sz="1600" dirty="0" smtClean="0">
                <a:solidFill>
                  <a:srgbClr val="003399"/>
                </a:solidFill>
              </a:rPr>
              <a:t>: </a:t>
            </a:r>
            <a:r>
              <a:rPr lang="en-US" sz="1600" dirty="0" err="1" smtClean="0">
                <a:solidFill>
                  <a:srgbClr val="003399"/>
                </a:solidFill>
              </a:rPr>
              <a:t>Cécile</a:t>
            </a:r>
            <a:r>
              <a:rPr lang="en-US" sz="1600" dirty="0" smtClean="0">
                <a:solidFill>
                  <a:srgbClr val="003399"/>
                </a:solidFill>
              </a:rPr>
              <a:t> Noels, Nadine Audrey. </a:t>
            </a:r>
            <a:r>
              <a:rPr lang="en-US" sz="1600" u="sng" dirty="0" smtClean="0">
                <a:solidFill>
                  <a:srgbClr val="003399"/>
                </a:solidFill>
              </a:rPr>
              <a:t>Project Support</a:t>
            </a:r>
            <a:r>
              <a:rPr lang="en-US" sz="1600" dirty="0" smtClean="0">
                <a:solidFill>
                  <a:srgbClr val="003399"/>
                </a:solidFill>
              </a:rPr>
              <a:t>: Pierre Bonnal, Sylvain Weisz, </a:t>
            </a:r>
            <a:r>
              <a:rPr lang="en-US" sz="1600" dirty="0" err="1" smtClean="0">
                <a:solidFill>
                  <a:srgbClr val="003399"/>
                </a:solidFill>
              </a:rPr>
              <a:t>Tadeusz</a:t>
            </a:r>
            <a:r>
              <a:rPr lang="en-US" sz="1600" dirty="0" smtClean="0">
                <a:solidFill>
                  <a:srgbClr val="003399"/>
                </a:solidFill>
              </a:rPr>
              <a:t> </a:t>
            </a:r>
            <a:r>
              <a:rPr lang="en-US" sz="1600" dirty="0" err="1" smtClean="0">
                <a:solidFill>
                  <a:srgbClr val="003399"/>
                </a:solidFill>
              </a:rPr>
              <a:t>Kurtyka</a:t>
            </a:r>
            <a:r>
              <a:rPr lang="en-US" sz="1600" dirty="0" smtClean="0">
                <a:solidFill>
                  <a:srgbClr val="003399"/>
                </a:solidFill>
              </a:rPr>
              <a:t> - </a:t>
            </a:r>
            <a:r>
              <a:rPr lang="en-US" sz="1600" u="sng" dirty="0" smtClean="0">
                <a:solidFill>
                  <a:srgbClr val="003399"/>
                </a:solidFill>
              </a:rPr>
              <a:t>EVM coordinators</a:t>
            </a:r>
            <a:r>
              <a:rPr lang="en-US" sz="1600" dirty="0" smtClean="0">
                <a:solidFill>
                  <a:srgbClr val="003399"/>
                </a:solidFill>
              </a:rPr>
              <a:t>: De Jonghe, </a:t>
            </a:r>
            <a:r>
              <a:rPr lang="en-US" sz="1600" dirty="0" err="1" smtClean="0">
                <a:solidFill>
                  <a:srgbClr val="003399"/>
                </a:solidFill>
              </a:rPr>
              <a:t>Benoît</a:t>
            </a:r>
            <a:r>
              <a:rPr lang="en-US" sz="1600" dirty="0" smtClean="0">
                <a:solidFill>
                  <a:srgbClr val="003399"/>
                </a:solidFill>
              </a:rPr>
              <a:t> Daudin</a:t>
            </a:r>
          </a:p>
        </p:txBody>
      </p:sp>
      <p:sp>
        <p:nvSpPr>
          <p:cNvPr id="2" name="Title 1"/>
          <p:cNvSpPr>
            <a:spLocks noGrp="1"/>
          </p:cNvSpPr>
          <p:nvPr>
            <p:ph type="title"/>
          </p:nvPr>
        </p:nvSpPr>
        <p:spPr>
          <a:xfrm>
            <a:off x="1001058" y="163128"/>
            <a:ext cx="7965175" cy="747654"/>
          </a:xfrm>
        </p:spPr>
        <p:txBody>
          <a:bodyPr/>
          <a:lstStyle/>
          <a:p>
            <a:r>
              <a:rPr lang="fr-CH" dirty="0" smtClean="0"/>
              <a:t>Project </a:t>
            </a:r>
            <a:r>
              <a:rPr lang="fr-CH" dirty="0" err="1" smtClean="0"/>
              <a:t>Organization</a:t>
            </a:r>
            <a:r>
              <a:rPr lang="fr-CH" dirty="0" smtClean="0"/>
              <a:t> Breakdown Structure</a:t>
            </a:r>
            <a:endParaRPr lang="en-GB" dirty="0"/>
          </a:p>
        </p:txBody>
      </p:sp>
    </p:spTree>
    <p:extLst>
      <p:ext uri="{BB962C8B-B14F-4D97-AF65-F5344CB8AC3E}">
        <p14:creationId xmlns:p14="http://schemas.microsoft.com/office/powerpoint/2010/main" val="3221296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2" name="Rectangle 6"/>
          <p:cNvSpPr>
            <a:spLocks noChangeArrowheads="1"/>
          </p:cNvSpPr>
          <p:nvPr/>
        </p:nvSpPr>
        <p:spPr bwMode="auto">
          <a:xfrm>
            <a:off x="60325" y="980416"/>
            <a:ext cx="6095148" cy="400110"/>
          </a:xfrm>
          <a:prstGeom prst="rect">
            <a:avLst/>
          </a:prstGeom>
          <a:noFill/>
          <a:ln w="9525">
            <a:noFill/>
            <a:miter lim="800000"/>
            <a:headEnd/>
            <a:tailEnd/>
          </a:ln>
          <a:effectLst/>
        </p:spPr>
        <p:txBody>
          <a:bodyPr wrap="square" anchor="ctr">
            <a:spAutoFit/>
          </a:bodyPr>
          <a:lstStyle/>
          <a:p>
            <a:r>
              <a:rPr lang="en-GB" sz="2000" b="1" dirty="0" smtClean="0">
                <a:sym typeface="Symbol" pitchFamily="18" charset="2"/>
                <a:hlinkClick r:id="rId3"/>
              </a:rPr>
              <a:t>https://edms.cern.ch/</a:t>
            </a:r>
            <a:r>
              <a:rPr lang="en-GB" sz="2000" b="1" dirty="0" smtClean="0">
                <a:sym typeface="Symbol" pitchFamily="18" charset="2"/>
              </a:rPr>
              <a:t> - </a:t>
            </a:r>
            <a:r>
              <a:rPr lang="en-GB" sz="1400" dirty="0" smtClean="0">
                <a:sym typeface="Symbol" pitchFamily="18" charset="2"/>
              </a:rPr>
              <a:t>by EDMS team and Project Support Office</a:t>
            </a:r>
            <a:endParaRPr lang="en-GB" sz="1400" u="sng" dirty="0" smtClean="0">
              <a:sym typeface="Symbol" pitchFamily="18" charset="2"/>
            </a:endParaRPr>
          </a:p>
        </p:txBody>
      </p:sp>
      <p:pic>
        <p:nvPicPr>
          <p:cNvPr id="5" name="Picture 2"/>
          <p:cNvPicPr>
            <a:picLocks noChangeAspect="1" noChangeArrowheads="1"/>
          </p:cNvPicPr>
          <p:nvPr/>
        </p:nvPicPr>
        <p:blipFill>
          <a:blip r:embed="rId4"/>
          <a:srcRect l="2339" t="3023" r="2339" b="3023"/>
          <a:stretch>
            <a:fillRect/>
          </a:stretch>
        </p:blipFill>
        <p:spPr bwMode="auto">
          <a:xfrm>
            <a:off x="191997" y="4586228"/>
            <a:ext cx="6986614" cy="1776400"/>
          </a:xfrm>
          <a:prstGeom prst="rect">
            <a:avLst/>
          </a:prstGeom>
          <a:noFill/>
          <a:ln w="9525">
            <a:noFill/>
            <a:miter lim="800000"/>
            <a:headEnd/>
            <a:tailEnd/>
          </a:ln>
        </p:spPr>
      </p:pic>
      <p:sp>
        <p:nvSpPr>
          <p:cNvPr id="6" name="Rectangle 3"/>
          <p:cNvSpPr>
            <a:spLocks noChangeArrowheads="1"/>
          </p:cNvSpPr>
          <p:nvPr/>
        </p:nvSpPr>
        <p:spPr bwMode="auto">
          <a:xfrm>
            <a:off x="185855" y="4301871"/>
            <a:ext cx="5235259" cy="400110"/>
          </a:xfrm>
          <a:prstGeom prst="rect">
            <a:avLst/>
          </a:prstGeom>
          <a:noFill/>
          <a:ln w="9525">
            <a:noFill/>
            <a:miter lim="800000"/>
            <a:headEnd/>
            <a:tailEnd/>
          </a:ln>
          <a:effectLst/>
        </p:spPr>
        <p:txBody>
          <a:bodyPr wrap="square">
            <a:spAutoFit/>
          </a:bodyPr>
          <a:lstStyle/>
          <a:p>
            <a:pPr marL="457200" indent="-457200" algn="l">
              <a:buFont typeface="Wingdings" pitchFamily="2" charset="2"/>
              <a:buNone/>
            </a:pPr>
            <a:r>
              <a:rPr lang="en-US" sz="2000" b="1" dirty="0" smtClean="0">
                <a:sym typeface="Symbol" pitchFamily="18" charset="2"/>
              </a:rPr>
              <a:t>Templates and document handling and lifetime</a:t>
            </a:r>
            <a:endParaRPr lang="en-US" sz="2000" b="1" dirty="0">
              <a:sym typeface="Symbol" pitchFamily="18" charset="2"/>
            </a:endParaRPr>
          </a:p>
        </p:txBody>
      </p:sp>
      <p:sp>
        <p:nvSpPr>
          <p:cNvPr id="2" name="Title 1"/>
          <p:cNvSpPr>
            <a:spLocks noGrp="1"/>
          </p:cNvSpPr>
          <p:nvPr>
            <p:ph type="title"/>
          </p:nvPr>
        </p:nvSpPr>
        <p:spPr/>
        <p:txBody>
          <a:bodyPr/>
          <a:lstStyle/>
          <a:p>
            <a:r>
              <a:rPr lang="fr-CH" dirty="0" err="1" smtClean="0"/>
              <a:t>Quality</a:t>
            </a:r>
            <a:r>
              <a:rPr lang="fr-CH" dirty="0" smtClean="0"/>
              <a:t> Control</a:t>
            </a:r>
            <a:endParaRPr lang="en-GB" dirty="0"/>
          </a:p>
        </p:txBody>
      </p:sp>
      <p:pic>
        <p:nvPicPr>
          <p:cNvPr id="9" name="Picture 8" descr="EDMS_LIU.jpg"/>
          <p:cNvPicPr>
            <a:picLocks noChangeAspect="1"/>
          </p:cNvPicPr>
          <p:nvPr/>
        </p:nvPicPr>
        <p:blipFill rotWithShape="1">
          <a:blip r:embed="rId5"/>
          <a:srcRect r="18625" b="22991"/>
          <a:stretch/>
        </p:blipFill>
        <p:spPr>
          <a:xfrm>
            <a:off x="191997" y="1423344"/>
            <a:ext cx="7575280" cy="2640639"/>
          </a:xfrm>
          <a:prstGeom prst="rect">
            <a:avLst/>
          </a:prstGeom>
        </p:spPr>
      </p:pic>
      <p:pic>
        <p:nvPicPr>
          <p:cNvPr id="1026" name="Picture 2"/>
          <p:cNvPicPr>
            <a:picLocks noChangeAspect="1" noChangeArrowheads="1"/>
          </p:cNvPicPr>
          <p:nvPr/>
        </p:nvPicPr>
        <p:blipFill>
          <a:blip r:embed="rId6"/>
          <a:srcRect/>
          <a:stretch>
            <a:fillRect/>
          </a:stretch>
        </p:blipFill>
        <p:spPr bwMode="auto">
          <a:xfrm>
            <a:off x="5294731" y="1299415"/>
            <a:ext cx="3849269" cy="3289067"/>
          </a:xfrm>
          <a:prstGeom prst="rect">
            <a:avLst/>
          </a:prstGeom>
          <a:noFill/>
          <a:ln w="9525">
            <a:noFill/>
            <a:miter lim="800000"/>
            <a:headEnd/>
            <a:tailEnd/>
          </a:ln>
        </p:spPr>
      </p:pic>
      <p:sp>
        <p:nvSpPr>
          <p:cNvPr id="10" name="Content Placeholder 24"/>
          <p:cNvSpPr txBox="1">
            <a:spLocks/>
          </p:cNvSpPr>
          <p:nvPr/>
        </p:nvSpPr>
        <p:spPr bwMode="auto">
          <a:xfrm>
            <a:off x="5334925" y="4300803"/>
            <a:ext cx="3609469" cy="419075"/>
          </a:xfrm>
          <a:prstGeom prst="rect">
            <a:avLst/>
          </a:prstGeom>
          <a:solidFill>
            <a:schemeClr val="bg1"/>
          </a:solidFill>
          <a:ln w="9525">
            <a:noFill/>
            <a:miter lim="800000"/>
            <a:headEnd/>
            <a:tailEnd/>
          </a:ln>
        </p:spPr>
        <p:txBody>
          <a:bodyPr/>
          <a:lstStyle/>
          <a:p>
            <a:pPr algn="ctr" hangingPunct="0">
              <a:spcBef>
                <a:spcPts val="800"/>
              </a:spcBef>
              <a:buSzPct val="100000"/>
            </a:pPr>
            <a:r>
              <a:rPr lang="fr-CH" sz="2000" b="1" dirty="0" err="1" smtClean="0">
                <a:solidFill>
                  <a:srgbClr val="000000"/>
                </a:solidFill>
                <a:latin typeface="Calibri" pitchFamily="34" charset="0"/>
              </a:rPr>
              <a:t>Indico</a:t>
            </a:r>
            <a:endParaRPr lang="en-US" sz="1600" b="1" dirty="0">
              <a:solidFill>
                <a:srgbClr val="000000"/>
              </a:solidFill>
              <a:latin typeface="Calibri" pitchFamily="34" charset="0"/>
            </a:endParaRPr>
          </a:p>
        </p:txBody>
      </p:sp>
      <p:pic>
        <p:nvPicPr>
          <p:cNvPr id="11"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925" y="4703544"/>
            <a:ext cx="3609469" cy="1842589"/>
          </a:xfrm>
          <a:prstGeom prst="rect">
            <a:avLst/>
          </a:prstGeom>
          <a:solidFill>
            <a:schemeClr val="bg1"/>
          </a:solidFill>
          <a:ln>
            <a:noFill/>
          </a:ln>
          <a:effectLst/>
          <a:extLst/>
        </p:spPr>
      </p:pic>
    </p:spTree>
    <p:extLst>
      <p:ext uri="{BB962C8B-B14F-4D97-AF65-F5344CB8AC3E}">
        <p14:creationId xmlns:p14="http://schemas.microsoft.com/office/powerpoint/2010/main" val="3174379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1+#ppt_w/2"/>
                                          </p:val>
                                        </p:tav>
                                        <p:tav tm="100000">
                                          <p:val>
                                            <p:strVal val="#ppt_x"/>
                                          </p:val>
                                        </p:tav>
                                      </p:tavLst>
                                    </p:anim>
                                    <p:anim calcmode="lin" valueType="num">
                                      <p:cBhvr additive="base">
                                        <p:cTn id="8" dur="500" fill="hold"/>
                                        <p:tgtEl>
                                          <p:spTgt spid="10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animBg="1"/>
    </p:bldLst>
  </p:timing>
</p:sld>
</file>

<file path=ppt/theme/theme1.xml><?xml version="1.0" encoding="utf-8"?>
<a:theme xmlns:a="http://schemas.openxmlformats.org/drawingml/2006/main" name="LIU_PowerPoint_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LIU_PowerPoint_Template</Template>
  <TotalTime>791</TotalTime>
  <Words>1294</Words>
  <Application>Microsoft Office PowerPoint</Application>
  <PresentationFormat>On-screen Show (4:3)</PresentationFormat>
  <Paragraphs>228</Paragraphs>
  <Slides>23</Slides>
  <Notes>5</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LIU_PowerPoint_Template</vt:lpstr>
      <vt:lpstr>THE LHC INJECTORS UPGRADE (“LIU”) PROJECT</vt:lpstr>
      <vt:lpstr>PowerPoint Presentation</vt:lpstr>
      <vt:lpstr>Goals &amp; Means</vt:lpstr>
      <vt:lpstr>Basic Principles</vt:lpstr>
      <vt:lpstr>Baseline Upgrade Actions</vt:lpstr>
      <vt:lpstr>PowerPoint Presentation</vt:lpstr>
      <vt:lpstr>PowerPoint Presentation</vt:lpstr>
      <vt:lpstr>Project Organization Breakdown Structure</vt:lpstr>
      <vt:lpstr>Quality Control</vt:lpstr>
      <vt:lpstr>Work Breakdown Structure</vt:lpstr>
      <vt:lpstr>Budget Control – (APT by J. De Jonghe, B. Daudin)</vt:lpstr>
      <vt:lpstr>PowerPoint Presentation</vt:lpstr>
      <vt:lpstr>Basic assumptions</vt:lpstr>
      <vt:lpstr>Beam parameters at LHC injection [50 ns]</vt:lpstr>
      <vt:lpstr>PowerPoint Presentation</vt:lpstr>
      <vt:lpstr>PowerPoint Presentation</vt:lpstr>
      <vt:lpstr>Comments</vt:lpstr>
      <vt:lpstr>Planning</vt:lpstr>
      <vt:lpstr>PowerPoint Presentation</vt:lpstr>
      <vt:lpstr>Summary</vt:lpstr>
      <vt:lpstr>PowerPoint Presentation</vt:lpstr>
      <vt:lpstr>PowerPoint Presentation</vt:lpstr>
      <vt:lpstr>Why is today’s beam better than nominal?</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Cecile Noels</dc:creator>
  <cp:lastModifiedBy>Garoby</cp:lastModifiedBy>
  <cp:revision>27</cp:revision>
  <dcterms:created xsi:type="dcterms:W3CDTF">2011-05-16T09:28:26Z</dcterms:created>
  <dcterms:modified xsi:type="dcterms:W3CDTF">2011-11-24T18:19:57Z</dcterms:modified>
</cp:coreProperties>
</file>