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18"/>
  </p:notesMasterIdLst>
  <p:handoutMasterIdLst>
    <p:handoutMasterId r:id="rId19"/>
  </p:handoutMasterIdLst>
  <p:sldIdLst>
    <p:sldId id="259" r:id="rId2"/>
    <p:sldId id="260" r:id="rId3"/>
    <p:sldId id="261" r:id="rId4"/>
    <p:sldId id="267" r:id="rId5"/>
    <p:sldId id="268" r:id="rId6"/>
    <p:sldId id="276" r:id="rId7"/>
    <p:sldId id="271" r:id="rId8"/>
    <p:sldId id="274" r:id="rId9"/>
    <p:sldId id="263" r:id="rId10"/>
    <p:sldId id="277" r:id="rId11"/>
    <p:sldId id="264" r:id="rId12"/>
    <p:sldId id="272" r:id="rId13"/>
    <p:sldId id="273" r:id="rId14"/>
    <p:sldId id="275" r:id="rId15"/>
    <p:sldId id="265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9" autoAdjust="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11/25/2011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11/25/2011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=""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liu-project/liu-psb/default.aspx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onferenceTimeTable.py?confId=158153#20111109" TargetMode="External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Expected Performance Gain with 2 </a:t>
            </a:r>
            <a:r>
              <a:rPr lang="en-US" dirty="0" err="1" smtClean="0">
                <a:solidFill>
                  <a:srgbClr val="0070C0"/>
                </a:solidFill>
              </a:rPr>
              <a:t>GeV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1001481"/>
            <a:ext cx="8229600" cy="2884719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7200" dirty="0" err="1" smtClean="0"/>
              <a:t>i</a:t>
            </a:r>
            <a:r>
              <a:rPr kumimoji="0" lang="en-US" sz="7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njection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at 2GeV </a:t>
            </a:r>
            <a:r>
              <a:rPr kumimoji="0" lang="en-US" sz="720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+mn-ea"/>
                <a:cs typeface="+mn-cs"/>
              </a:rPr>
              <a:t>lowers</a:t>
            </a: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+mn-ea"/>
                <a:cs typeface="+mn-cs"/>
              </a:rPr>
              <a:t>space charge effect 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by a factor 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+mn-ea"/>
                <a:cs typeface="+mn-cs"/>
              </a:rPr>
              <a:t>(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cs typeface="Symbol" charset="2"/>
              </a:rPr>
              <a:t>bg</a:t>
            </a:r>
            <a:r>
              <a:rPr kumimoji="0" lang="en-US" sz="7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+mn-ea"/>
                <a:cs typeface="+mn-cs"/>
              </a:rPr>
              <a:t>2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+mn-ea"/>
                <a:cs typeface="+mn-cs"/>
              </a:rPr>
              <a:t>)</a:t>
            </a:r>
            <a:r>
              <a:rPr kumimoji="0" lang="en-US" sz="72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+mn-ea"/>
                <a:cs typeface="+mn-cs"/>
              </a:rPr>
              <a:t>2GeV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+mn-ea"/>
                <a:cs typeface="+mn-cs"/>
              </a:rPr>
              <a:t>/(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Symbol" pitchFamily="18" charset="2"/>
                <a:cs typeface="Symbol" charset="2"/>
              </a:rPr>
              <a:t>bg</a:t>
            </a:r>
            <a:r>
              <a:rPr kumimoji="0" lang="en-US" sz="7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+mn-ea"/>
                <a:cs typeface="+mn-cs"/>
              </a:rPr>
              <a:t>2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+mn-ea"/>
                <a:cs typeface="+mn-cs"/>
              </a:rPr>
              <a:t>)</a:t>
            </a:r>
            <a:r>
              <a:rPr kumimoji="0" lang="en-US" sz="72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+mn-ea"/>
                <a:cs typeface="+mn-cs"/>
              </a:rPr>
              <a:t>1.4GeV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+mn-ea"/>
                <a:cs typeface="+mn-cs"/>
              </a:rPr>
              <a:t>≈1.63</a:t>
            </a:r>
            <a:endParaRPr kumimoji="0" lang="en-US" sz="7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  <a:sym typeface="Wingdings" pitchFamily="2" charset="2"/>
              </a:rPr>
              <a:t>        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can inject beams </a:t>
            </a: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~65% more 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intense keeping the same space charge tune spread as now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7200" dirty="0" smtClean="0"/>
              <a:t>i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f we assume to conserve the longitudinal </a:t>
            </a:r>
            <a:r>
              <a:rPr kumimoji="0" lang="en-US" sz="7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emittance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(e.g., 1.3 </a:t>
            </a:r>
            <a:r>
              <a:rPr kumimoji="0" lang="en-US" sz="7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eVs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, LHC beam h=1), the bunch at 2GeV will be 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33% shorter 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at the exit of the PSB, which would in principle limit the above gain to less than 40%;  </a:t>
            </a:r>
            <a:r>
              <a:rPr lang="en-US" sz="7200" dirty="0" smtClean="0"/>
              <a:t>h</a:t>
            </a:r>
            <a:r>
              <a:rPr kumimoji="0" lang="en-US" sz="7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owever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, the</a:t>
            </a:r>
            <a:r>
              <a:rPr kumimoji="0" lang="en-US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7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PS bucket acceptance 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at injection also increases by 50%, which allows for injection of larger longitudinal </a:t>
            </a:r>
            <a:r>
              <a:rPr kumimoji="0" lang="en-US" sz="7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emittances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, recovering the desired gain (50% larger longitudinal </a:t>
            </a:r>
            <a:r>
              <a:rPr kumimoji="0" lang="en-US" sz="7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emittance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required)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7200" dirty="0" smtClean="0"/>
              <a:t>l</a:t>
            </a:r>
            <a:r>
              <a:rPr kumimoji="0" lang="en-US" sz="7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arger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7200" i="0" u="none" strike="noStrike" kern="1200" cap="none" spc="0" normalizeH="0" baseline="0" noProof="0" dirty="0" smtClean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ea typeface="+mn-ea"/>
                <a:cs typeface="+mn-cs"/>
              </a:rPr>
              <a:t>transverse </a:t>
            </a:r>
            <a:r>
              <a:rPr kumimoji="0" lang="en-US" sz="72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ea typeface="+mn-ea"/>
                <a:cs typeface="+mn-cs"/>
              </a:rPr>
              <a:t>emittances</a:t>
            </a:r>
            <a:r>
              <a:rPr kumimoji="0" lang="en-US" sz="7200" i="0" u="none" strike="noStrike" kern="1200" cap="none" spc="0" normalizeH="0" baseline="0" noProof="0" dirty="0" smtClean="0">
                <a:ln>
                  <a:noFill/>
                </a:ln>
                <a:solidFill>
                  <a:srgbClr val="339966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acceptable at the PS injection, if the final transverse </a:t>
            </a:r>
            <a:r>
              <a:rPr kumimoji="0" lang="en-US" sz="7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emittances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to the LHC are the same? Unlikely, as the previously PSB specified transverse </a:t>
            </a:r>
            <a:r>
              <a:rPr kumimoji="0" lang="en-US" sz="7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emittances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have meanwhile become the “nominal” LHC </a:t>
            </a:r>
            <a:r>
              <a:rPr kumimoji="0" lang="en-US" sz="7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emittances</a:t>
            </a:r>
            <a:r>
              <a:rPr kumimoji="0" lang="en-US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!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7200" dirty="0" smtClean="0">
                <a:sym typeface="Wingdings" pitchFamily="2" charset="2"/>
              </a:rPr>
              <a:t> at least 65% intensity increase (within constant </a:t>
            </a:r>
            <a:r>
              <a:rPr lang="en-US" sz="7200" dirty="0" err="1" smtClean="0">
                <a:sym typeface="Wingdings" pitchFamily="2" charset="2"/>
              </a:rPr>
              <a:t>emittance</a:t>
            </a:r>
            <a:r>
              <a:rPr lang="en-US" sz="7200" dirty="0" smtClean="0">
                <a:sym typeface="Wingdings" pitchFamily="2" charset="2"/>
              </a:rPr>
              <a:t>) expected</a:t>
            </a:r>
            <a:endParaRPr kumimoji="0" lang="en-US" sz="7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 typeface="Arial" pitchFamily="34" charset="0"/>
              <a:buNone/>
              <a:tabLst/>
              <a:defRPr/>
            </a:pPr>
            <a:r>
              <a:rPr kumimoji="0" lang="en-US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Symbol" charset="2"/>
              </a:rPr>
              <a:t>  </a:t>
            </a:r>
            <a:r>
              <a:rPr kumimoji="0" lang="en-US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 </a:t>
            </a:r>
            <a:r>
              <a:rPr kumimoji="0" lang="en-US" sz="6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DeltaQx.pd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879" y="4267929"/>
            <a:ext cx="4473411" cy="540000"/>
          </a:xfrm>
          <a:prstGeom prst="rect">
            <a:avLst/>
          </a:prstGeom>
        </p:spPr>
      </p:pic>
      <p:pic>
        <p:nvPicPr>
          <p:cNvPr id="9" name="Picture 8" descr="DeltaQy.pd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879" y="5275329"/>
            <a:ext cx="4008490" cy="576000"/>
          </a:xfrm>
          <a:prstGeom prst="rect">
            <a:avLst/>
          </a:prstGeom>
        </p:spPr>
      </p:pic>
      <p:pic>
        <p:nvPicPr>
          <p:cNvPr id="10" name="Picture 9" descr="sigmax.pd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35891" y="4321930"/>
            <a:ext cx="2650909" cy="540000"/>
          </a:xfrm>
          <a:prstGeom prst="rect">
            <a:avLst/>
          </a:prstGeom>
        </p:spPr>
      </p:pic>
      <p:pic>
        <p:nvPicPr>
          <p:cNvPr id="11" name="Picture 10" descr="sigmay.pd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35891" y="5059330"/>
            <a:ext cx="1515224" cy="360000"/>
          </a:xfrm>
          <a:prstGeom prst="rect">
            <a:avLst/>
          </a:prstGeom>
        </p:spPr>
      </p:pic>
      <p:sp>
        <p:nvSpPr>
          <p:cNvPr id="12" name="Left Brace 11"/>
          <p:cNvSpPr/>
          <p:nvPr/>
        </p:nvSpPr>
        <p:spPr>
          <a:xfrm>
            <a:off x="5801908" y="4321930"/>
            <a:ext cx="218610" cy="1153044"/>
          </a:xfrm>
          <a:prstGeom prst="leftBrace">
            <a:avLst>
              <a:gd name="adj1" fmla="val 75310"/>
              <a:gd name="adj2" fmla="val 50000"/>
            </a:avLst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emittances.pd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93581" y="5740930"/>
            <a:ext cx="1179243" cy="432000"/>
          </a:xfrm>
          <a:prstGeom prst="rect">
            <a:avLst/>
          </a:prstGeom>
        </p:spPr>
      </p:pic>
      <p:sp>
        <p:nvSpPr>
          <p:cNvPr id="14" name="Snip Single Corner Rectangle 13"/>
          <p:cNvSpPr/>
          <p:nvPr/>
        </p:nvSpPr>
        <p:spPr>
          <a:xfrm>
            <a:off x="457200" y="4191000"/>
            <a:ext cx="4800600" cy="1765930"/>
          </a:xfrm>
          <a:prstGeom prst="snip1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360423" y="4474931"/>
            <a:ext cx="5996378" cy="2148746"/>
            <a:chOff x="1360423" y="4267200"/>
            <a:chExt cx="5996378" cy="2148746"/>
          </a:xfrm>
        </p:grpSpPr>
        <p:sp>
          <p:nvSpPr>
            <p:cNvPr id="16" name="Oval 15"/>
            <p:cNvSpPr/>
            <p:nvPr/>
          </p:nvSpPr>
          <p:spPr>
            <a:xfrm>
              <a:off x="2057399" y="4267200"/>
              <a:ext cx="504343" cy="386999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981200" y="5339699"/>
              <a:ext cx="503910" cy="386999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Arrow Connector 17"/>
            <p:cNvCxnSpPr>
              <a:stCxn id="16" idx="3"/>
            </p:cNvCxnSpPr>
            <p:nvPr/>
          </p:nvCxnSpPr>
          <p:spPr>
            <a:xfrm rot="5400000">
              <a:off x="1078391" y="5043133"/>
              <a:ext cx="1498476" cy="607258"/>
            </a:xfrm>
            <a:prstGeom prst="straightConnector1">
              <a:avLst/>
            </a:pr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7" idx="3"/>
            </p:cNvCxnSpPr>
            <p:nvPr/>
          </p:nvCxnSpPr>
          <p:spPr>
            <a:xfrm rot="5400000">
              <a:off x="1652709" y="5693714"/>
              <a:ext cx="425979" cy="378596"/>
            </a:xfrm>
            <a:prstGeom prst="straightConnector1">
              <a:avLst/>
            </a:pr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/>
            <p:cNvSpPr/>
            <p:nvPr/>
          </p:nvSpPr>
          <p:spPr>
            <a:xfrm>
              <a:off x="6644021" y="5430562"/>
              <a:ext cx="712780" cy="558384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/>
            <p:cNvCxnSpPr>
              <a:stCxn id="20" idx="3"/>
            </p:cNvCxnSpPr>
            <p:nvPr/>
          </p:nvCxnSpPr>
          <p:spPr>
            <a:xfrm rot="5400000">
              <a:off x="4194188" y="3541786"/>
              <a:ext cx="188831" cy="4919605"/>
            </a:xfrm>
            <a:prstGeom prst="straightConnector1">
              <a:avLst/>
            </a:prstGeom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360423" y="6077392"/>
              <a:ext cx="7596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0000FF"/>
                  </a:solidFill>
                </a:rPr>
                <a:t>1/</a:t>
              </a:r>
              <a:r>
                <a:rPr lang="en-US" sz="1600" dirty="0" smtClean="0">
                  <a:solidFill>
                    <a:srgbClr val="0000FF"/>
                  </a:solidFill>
                  <a:latin typeface="Symbol" charset="2"/>
                  <a:cs typeface="Symbol" charset="2"/>
                </a:rPr>
                <a:t>bg</a:t>
              </a:r>
              <a:r>
                <a:rPr lang="en-US" sz="1600" baseline="30000" dirty="0" smtClean="0">
                  <a:solidFill>
                    <a:srgbClr val="0000FF"/>
                  </a:solidFill>
                </a:rPr>
                <a:t>2</a:t>
              </a:r>
              <a:endParaRPr lang="en-US" sz="16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375633" y="4532473"/>
            <a:ext cx="1408116" cy="2123194"/>
            <a:chOff x="2375633" y="4324742"/>
            <a:chExt cx="1408116" cy="2123194"/>
          </a:xfrm>
        </p:grpSpPr>
        <p:sp>
          <p:nvSpPr>
            <p:cNvPr id="24" name="Oval 23"/>
            <p:cNvSpPr/>
            <p:nvPr/>
          </p:nvSpPr>
          <p:spPr>
            <a:xfrm>
              <a:off x="2485110" y="4324742"/>
              <a:ext cx="317482" cy="329457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2375633" y="5362992"/>
              <a:ext cx="317482" cy="329457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rot="16200000" flipH="1">
              <a:off x="2242807" y="5051641"/>
              <a:ext cx="1498476" cy="673538"/>
            </a:xfrm>
            <a:prstGeom prst="straightConnector1">
              <a:avLst/>
            </a:pr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2625149" y="5677352"/>
              <a:ext cx="575253" cy="460298"/>
            </a:xfrm>
            <a:prstGeom prst="straightConnector1">
              <a:avLst/>
            </a:pr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3024091" y="6109382"/>
              <a:ext cx="7596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1/</a:t>
              </a:r>
              <a:r>
                <a:rPr lang="en-US" sz="1600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s</a:t>
              </a:r>
              <a:r>
                <a:rPr lang="en-US" sz="1600" baseline="-25000" dirty="0" smtClean="0">
                  <a:solidFill>
                    <a:srgbClr val="FF0000"/>
                  </a:solidFill>
                  <a:cs typeface="Symbol" charset="2"/>
                </a:rPr>
                <a:t>z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625149" y="4321929"/>
            <a:ext cx="3889539" cy="2607456"/>
            <a:chOff x="2625149" y="4114198"/>
            <a:chExt cx="3889539" cy="2607456"/>
          </a:xfrm>
        </p:grpSpPr>
        <p:sp>
          <p:nvSpPr>
            <p:cNvPr id="30" name="Oval 29"/>
            <p:cNvSpPr/>
            <p:nvPr/>
          </p:nvSpPr>
          <p:spPr>
            <a:xfrm>
              <a:off x="5933610" y="4114198"/>
              <a:ext cx="581078" cy="1250671"/>
            </a:xfrm>
            <a:prstGeom prst="ellipse">
              <a:avLst/>
            </a:prstGeom>
            <a:noFill/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2802593" y="4267200"/>
              <a:ext cx="2455208" cy="386999"/>
            </a:xfrm>
            <a:prstGeom prst="ellipse">
              <a:avLst/>
            </a:prstGeom>
            <a:noFill/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2625149" y="5339699"/>
              <a:ext cx="2251651" cy="386999"/>
            </a:xfrm>
            <a:prstGeom prst="ellipse">
              <a:avLst/>
            </a:prstGeom>
            <a:noFill/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rot="16200000" flipH="1">
              <a:off x="4097494" y="5868556"/>
              <a:ext cx="688982" cy="336769"/>
            </a:xfrm>
            <a:prstGeom prst="straightConnector1">
              <a:avLst/>
            </a:prstGeom>
            <a:ln w="127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rot="16200000" flipH="1">
              <a:off x="3816462" y="5489478"/>
              <a:ext cx="1783909" cy="2"/>
            </a:xfrm>
            <a:prstGeom prst="straightConnector1">
              <a:avLst/>
            </a:prstGeom>
            <a:ln w="127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10800000" flipV="1">
              <a:off x="4876807" y="5339698"/>
              <a:ext cx="1216775" cy="1041735"/>
            </a:xfrm>
            <a:prstGeom prst="straightConnector1">
              <a:avLst/>
            </a:prstGeom>
            <a:ln w="127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531479" y="6383100"/>
              <a:ext cx="7596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008000"/>
                  </a:solidFill>
                </a:rPr>
                <a:t>1/</a:t>
              </a:r>
              <a:r>
                <a:rPr lang="en-US" sz="1600" dirty="0" smtClean="0">
                  <a:solidFill>
                    <a:srgbClr val="008000"/>
                  </a:solidFill>
                  <a:latin typeface="Symbol" charset="2"/>
                  <a:cs typeface="Symbol" charset="2"/>
                </a:rPr>
                <a:t>e</a:t>
              </a:r>
              <a:endParaRPr lang="en-US" sz="1600" dirty="0">
                <a:solidFill>
                  <a:srgbClr val="008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Booster 2 </a:t>
            </a:r>
            <a:r>
              <a:rPr lang="en-US" dirty="0" err="1" smtClean="0"/>
              <a:t>GeV</a:t>
            </a:r>
            <a:r>
              <a:rPr lang="en-US" dirty="0" smtClean="0"/>
              <a:t> Upgrade: Power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4629" y="1278148"/>
            <a:ext cx="530747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Main Power Supply</a:t>
            </a:r>
          </a:p>
          <a:p>
            <a:r>
              <a:rPr lang="en-US" dirty="0" smtClean="0"/>
              <a:t>  - present converter cannot deliver more than 1.4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  - POPS-type converter proposed (capacitor bank)</a:t>
            </a:r>
          </a:p>
          <a:p>
            <a:r>
              <a:rPr lang="en-US" dirty="0" smtClean="0"/>
              <a:t>  - divide machine in 2 circuits (inner and outer rings)</a:t>
            </a:r>
          </a:p>
          <a:p>
            <a:r>
              <a:rPr lang="en-US" dirty="0" smtClean="0"/>
              <a:t>  - will make R 1+4 trim power supply obsolete</a:t>
            </a:r>
          </a:p>
          <a:p>
            <a:r>
              <a:rPr lang="en-US" dirty="0" smtClean="0"/>
              <a:t>  - new building needed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Other Power Supplies</a:t>
            </a:r>
          </a:p>
          <a:p>
            <a:r>
              <a:rPr lang="en-US" dirty="0" smtClean="0"/>
              <a:t>  - number of smaller converters to be changed</a:t>
            </a:r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106" name="Group 105"/>
          <p:cNvGrpSpPr>
            <a:grpSpLocks noChangeAspect="1"/>
          </p:cNvGrpSpPr>
          <p:nvPr/>
        </p:nvGrpSpPr>
        <p:grpSpPr>
          <a:xfrm>
            <a:off x="5557439" y="1487234"/>
            <a:ext cx="3408794" cy="3685787"/>
            <a:chOff x="4298950" y="1125538"/>
            <a:chExt cx="4845050" cy="5238750"/>
          </a:xfrm>
        </p:grpSpPr>
        <p:sp>
          <p:nvSpPr>
            <p:cNvPr id="6" name="TextBox 27"/>
            <p:cNvSpPr txBox="1">
              <a:spLocks noChangeArrowheads="1"/>
            </p:cNvSpPr>
            <p:nvPr/>
          </p:nvSpPr>
          <p:spPr bwMode="auto">
            <a:xfrm>
              <a:off x="7367588" y="3789363"/>
              <a:ext cx="1058862" cy="738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/>
                <a:t>Reference </a:t>
              </a:r>
            </a:p>
            <a:p>
              <a:pPr algn="ctr"/>
              <a:r>
                <a:rPr lang="en-US" sz="1400"/>
                <a:t>magnet</a:t>
              </a:r>
            </a:p>
            <a:p>
              <a:pPr algn="ctr"/>
              <a:r>
                <a:rPr lang="en-US" sz="1400"/>
                <a:t>Ring 2&amp;3</a:t>
              </a:r>
            </a:p>
          </p:txBody>
        </p:sp>
        <p:sp>
          <p:nvSpPr>
            <p:cNvPr id="7" name="TextBox 121"/>
            <p:cNvSpPr txBox="1">
              <a:spLocks noChangeArrowheads="1"/>
            </p:cNvSpPr>
            <p:nvPr/>
          </p:nvSpPr>
          <p:spPr bwMode="auto">
            <a:xfrm>
              <a:off x="6500813" y="5732463"/>
              <a:ext cx="5842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GND</a:t>
              </a:r>
            </a:p>
          </p:txBody>
        </p:sp>
        <p:grpSp>
          <p:nvGrpSpPr>
            <p:cNvPr id="8" name="Group 67"/>
            <p:cNvGrpSpPr>
              <a:grpSpLocks/>
            </p:cNvGrpSpPr>
            <p:nvPr/>
          </p:nvGrpSpPr>
          <p:grpSpPr bwMode="auto">
            <a:xfrm>
              <a:off x="7847013" y="1125538"/>
              <a:ext cx="357187" cy="857250"/>
              <a:chOff x="2428860" y="2071678"/>
              <a:chExt cx="357191" cy="857256"/>
            </a:xfrm>
          </p:grpSpPr>
          <p:sp>
            <p:nvSpPr>
              <p:cNvPr id="9" name="Freeform 8"/>
              <p:cNvSpPr/>
              <p:nvPr/>
            </p:nvSpPr>
            <p:spPr>
              <a:xfrm rot="5400000">
                <a:off x="2538399" y="2109778"/>
                <a:ext cx="141289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" name="Freeform 9"/>
              <p:cNvSpPr/>
              <p:nvPr/>
            </p:nvSpPr>
            <p:spPr>
              <a:xfrm rot="5400000">
                <a:off x="2535223" y="2251067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" name="Freeform 10"/>
              <p:cNvSpPr/>
              <p:nvPr/>
            </p:nvSpPr>
            <p:spPr>
              <a:xfrm rot="5400000">
                <a:off x="2535223" y="2393943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2" name="Freeform 11"/>
              <p:cNvSpPr/>
              <p:nvPr/>
            </p:nvSpPr>
            <p:spPr>
              <a:xfrm rot="5400000">
                <a:off x="2535223" y="2536819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 rot="5400000" flipH="1" flipV="1">
                <a:off x="2357421" y="2143117"/>
                <a:ext cx="142876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rot="5400000" flipH="1" flipV="1">
                <a:off x="2357421" y="2857497"/>
                <a:ext cx="142876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68"/>
            <p:cNvGrpSpPr>
              <a:grpSpLocks/>
            </p:cNvGrpSpPr>
            <p:nvPr/>
          </p:nvGrpSpPr>
          <p:grpSpPr bwMode="auto">
            <a:xfrm>
              <a:off x="7847013" y="1965325"/>
              <a:ext cx="357187" cy="857250"/>
              <a:chOff x="2428860" y="2071678"/>
              <a:chExt cx="357191" cy="857256"/>
            </a:xfrm>
          </p:grpSpPr>
          <p:sp>
            <p:nvSpPr>
              <p:cNvPr id="16" name="Freeform 15"/>
              <p:cNvSpPr/>
              <p:nvPr/>
            </p:nvSpPr>
            <p:spPr>
              <a:xfrm rot="5400000">
                <a:off x="2538399" y="2109779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7" name="Freeform 16"/>
              <p:cNvSpPr/>
              <p:nvPr/>
            </p:nvSpPr>
            <p:spPr>
              <a:xfrm rot="5400000">
                <a:off x="2535223" y="2251067"/>
                <a:ext cx="141289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8" name="Freeform 17"/>
              <p:cNvSpPr/>
              <p:nvPr/>
            </p:nvSpPr>
            <p:spPr>
              <a:xfrm rot="5400000">
                <a:off x="2535223" y="2393943"/>
                <a:ext cx="141289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9" name="Freeform 18"/>
              <p:cNvSpPr/>
              <p:nvPr/>
            </p:nvSpPr>
            <p:spPr>
              <a:xfrm rot="5400000">
                <a:off x="2535223" y="2536819"/>
                <a:ext cx="141289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 rot="5400000" flipH="1" flipV="1">
                <a:off x="2357421" y="2143117"/>
                <a:ext cx="142876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5400000" flipH="1" flipV="1">
                <a:off x="2357421" y="2857497"/>
                <a:ext cx="142876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77"/>
            <p:cNvGrpSpPr>
              <a:grpSpLocks/>
            </p:cNvGrpSpPr>
            <p:nvPr/>
          </p:nvGrpSpPr>
          <p:grpSpPr bwMode="auto">
            <a:xfrm>
              <a:off x="7097713" y="3792538"/>
              <a:ext cx="357187" cy="857250"/>
              <a:chOff x="2428860" y="2071678"/>
              <a:chExt cx="357191" cy="857256"/>
            </a:xfrm>
          </p:grpSpPr>
          <p:sp>
            <p:nvSpPr>
              <p:cNvPr id="23" name="Freeform 22"/>
              <p:cNvSpPr/>
              <p:nvPr/>
            </p:nvSpPr>
            <p:spPr>
              <a:xfrm rot="5400000">
                <a:off x="2538399" y="2109778"/>
                <a:ext cx="141289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4" name="Freeform 23"/>
              <p:cNvSpPr/>
              <p:nvPr/>
            </p:nvSpPr>
            <p:spPr>
              <a:xfrm rot="5400000">
                <a:off x="2535223" y="2251067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5" name="Freeform 24"/>
              <p:cNvSpPr/>
              <p:nvPr/>
            </p:nvSpPr>
            <p:spPr>
              <a:xfrm rot="5400000">
                <a:off x="2535223" y="2393943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2535223" y="2536819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 rot="5400000" flipH="1" flipV="1">
                <a:off x="2357421" y="2143117"/>
                <a:ext cx="142876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rot="5400000" flipH="1" flipV="1">
                <a:off x="2357421" y="2857497"/>
                <a:ext cx="142876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84"/>
            <p:cNvGrpSpPr>
              <a:grpSpLocks/>
            </p:cNvGrpSpPr>
            <p:nvPr/>
          </p:nvGrpSpPr>
          <p:grpSpPr bwMode="auto">
            <a:xfrm>
              <a:off x="7847013" y="4649788"/>
              <a:ext cx="357187" cy="857250"/>
              <a:chOff x="2428860" y="2071678"/>
              <a:chExt cx="357191" cy="857256"/>
            </a:xfrm>
          </p:grpSpPr>
          <p:sp>
            <p:nvSpPr>
              <p:cNvPr id="30" name="Freeform 29"/>
              <p:cNvSpPr/>
              <p:nvPr/>
            </p:nvSpPr>
            <p:spPr>
              <a:xfrm rot="5400000">
                <a:off x="2538399" y="2109778"/>
                <a:ext cx="141289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1" name="Freeform 30"/>
              <p:cNvSpPr/>
              <p:nvPr/>
            </p:nvSpPr>
            <p:spPr>
              <a:xfrm rot="5400000">
                <a:off x="2535223" y="2251067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2" name="Freeform 31"/>
              <p:cNvSpPr/>
              <p:nvPr/>
            </p:nvSpPr>
            <p:spPr>
              <a:xfrm rot="5400000">
                <a:off x="2535223" y="2393943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3" name="Freeform 32"/>
              <p:cNvSpPr/>
              <p:nvPr/>
            </p:nvSpPr>
            <p:spPr>
              <a:xfrm rot="5400000">
                <a:off x="2535223" y="2536819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 rot="5400000" flipH="1" flipV="1">
                <a:off x="2357421" y="2143117"/>
                <a:ext cx="142876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rot="5400000" flipH="1" flipV="1">
                <a:off x="2357421" y="2857497"/>
                <a:ext cx="142876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92"/>
            <p:cNvGrpSpPr>
              <a:grpSpLocks/>
            </p:cNvGrpSpPr>
            <p:nvPr/>
          </p:nvGrpSpPr>
          <p:grpSpPr bwMode="auto">
            <a:xfrm>
              <a:off x="7847013" y="5507038"/>
              <a:ext cx="357187" cy="857250"/>
              <a:chOff x="2428860" y="2071678"/>
              <a:chExt cx="357191" cy="857256"/>
            </a:xfrm>
          </p:grpSpPr>
          <p:sp>
            <p:nvSpPr>
              <p:cNvPr id="37" name="Freeform 36"/>
              <p:cNvSpPr/>
              <p:nvPr/>
            </p:nvSpPr>
            <p:spPr>
              <a:xfrm rot="5400000">
                <a:off x="2538399" y="2109778"/>
                <a:ext cx="141289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8" name="Freeform 37"/>
              <p:cNvSpPr/>
              <p:nvPr/>
            </p:nvSpPr>
            <p:spPr>
              <a:xfrm rot="5400000">
                <a:off x="2535223" y="2251067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9" name="Freeform 38"/>
              <p:cNvSpPr/>
              <p:nvPr/>
            </p:nvSpPr>
            <p:spPr>
              <a:xfrm rot="5400000">
                <a:off x="2535223" y="2393943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40" name="Freeform 39"/>
              <p:cNvSpPr/>
              <p:nvPr/>
            </p:nvSpPr>
            <p:spPr>
              <a:xfrm rot="5400000">
                <a:off x="2535223" y="2536819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41" name="Straight Connector 40"/>
              <p:cNvCxnSpPr/>
              <p:nvPr/>
            </p:nvCxnSpPr>
            <p:spPr>
              <a:xfrm rot="5400000" flipH="1" flipV="1">
                <a:off x="2357421" y="2143117"/>
                <a:ext cx="142876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rot="5400000" flipH="1" flipV="1">
                <a:off x="2357421" y="2857497"/>
                <a:ext cx="142876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" name="Straight Connector 42"/>
            <p:cNvCxnSpPr/>
            <p:nvPr/>
          </p:nvCxnSpPr>
          <p:spPr>
            <a:xfrm>
              <a:off x="5276850" y="3644900"/>
              <a:ext cx="180022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7097713" y="4649788"/>
              <a:ext cx="7493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endCxn id="7" idx="0"/>
            </p:cNvCxnSpPr>
            <p:nvPr/>
          </p:nvCxnSpPr>
          <p:spPr>
            <a:xfrm rot="16200000" flipH="1">
              <a:off x="6700838" y="5640387"/>
              <a:ext cx="179388" cy="47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54"/>
            <p:cNvSpPr txBox="1">
              <a:spLocks noChangeArrowheads="1"/>
            </p:cNvSpPr>
            <p:nvPr/>
          </p:nvSpPr>
          <p:spPr bwMode="auto">
            <a:xfrm>
              <a:off x="4319588" y="4724400"/>
              <a:ext cx="903287" cy="73977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MPS B</a:t>
              </a:r>
            </a:p>
            <a:p>
              <a:r>
                <a:rPr lang="en-US" sz="1200"/>
                <a:t>2500V</a:t>
              </a:r>
            </a:p>
            <a:p>
              <a:r>
                <a:rPr lang="en-US" sz="1200"/>
                <a:t>5500A</a:t>
              </a:r>
              <a:endParaRPr lang="en-US" sz="1200" baseline="-25000"/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4554538" y="1125538"/>
              <a:ext cx="329247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5400000">
              <a:off x="4021138" y="2381250"/>
              <a:ext cx="2519362" cy="793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54"/>
            <p:cNvSpPr txBox="1">
              <a:spLocks noChangeArrowheads="1"/>
            </p:cNvSpPr>
            <p:nvPr/>
          </p:nvSpPr>
          <p:spPr bwMode="auto">
            <a:xfrm>
              <a:off x="5832475" y="2205038"/>
              <a:ext cx="519113" cy="584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QFO</a:t>
              </a:r>
            </a:p>
            <a:p>
              <a:r>
                <a:rPr lang="en-US" sz="1000"/>
                <a:t>600V</a:t>
              </a:r>
            </a:p>
            <a:p>
              <a:r>
                <a:rPr lang="en-US" sz="1000"/>
                <a:t>450A</a:t>
              </a:r>
              <a:endParaRPr lang="en-US" sz="1000" baseline="-25000"/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5284788" y="3792538"/>
              <a:ext cx="181292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4"/>
            <p:cNvSpPr txBox="1">
              <a:spLocks noChangeArrowheads="1"/>
            </p:cNvSpPr>
            <p:nvPr/>
          </p:nvSpPr>
          <p:spPr bwMode="auto">
            <a:xfrm>
              <a:off x="5832475" y="4833938"/>
              <a:ext cx="528638" cy="584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QDE</a:t>
              </a:r>
            </a:p>
            <a:p>
              <a:r>
                <a:rPr lang="en-US" sz="1000"/>
                <a:t>600V</a:t>
              </a:r>
            </a:p>
            <a:p>
              <a:r>
                <a:rPr lang="en-US" sz="1000"/>
                <a:t>450A</a:t>
              </a:r>
              <a:endParaRPr lang="en-US" sz="1000" baseline="-25000"/>
            </a:p>
          </p:txBody>
        </p:sp>
        <p:cxnSp>
          <p:nvCxnSpPr>
            <p:cNvPr id="52" name="Straight Connector 51"/>
            <p:cNvCxnSpPr/>
            <p:nvPr/>
          </p:nvCxnSpPr>
          <p:spPr>
            <a:xfrm rot="5400000" flipH="1" flipV="1">
              <a:off x="6353969" y="5096669"/>
              <a:ext cx="876300" cy="79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6788150" y="4662488"/>
              <a:ext cx="32861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0800000">
              <a:off x="6788150" y="5538788"/>
              <a:ext cx="105886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4554538" y="6342063"/>
              <a:ext cx="329247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Group 121"/>
            <p:cNvGrpSpPr/>
            <p:nvPr/>
          </p:nvGrpSpPr>
          <p:grpSpPr>
            <a:xfrm>
              <a:off x="4939731" y="1267592"/>
              <a:ext cx="642942" cy="642942"/>
              <a:chOff x="1500166" y="2071678"/>
              <a:chExt cx="642942" cy="642942"/>
            </a:xfrm>
            <a:solidFill>
              <a:schemeClr val="bg1"/>
            </a:solidFill>
          </p:grpSpPr>
          <p:sp>
            <p:nvSpPr>
              <p:cNvPr id="57" name="Oval 56"/>
              <p:cNvSpPr/>
              <p:nvPr/>
            </p:nvSpPr>
            <p:spPr>
              <a:xfrm>
                <a:off x="1500166" y="2071678"/>
                <a:ext cx="642942" cy="642942"/>
              </a:xfrm>
              <a:prstGeom prst="ellipse">
                <a:avLst/>
              </a:prstGeom>
              <a:grpFill/>
              <a:ln w="12700">
                <a:solidFill>
                  <a:srgbClr val="4A7EB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58" name="Straight Connector 57"/>
              <p:cNvCxnSpPr>
                <a:stCxn id="57" idx="2"/>
                <a:endCxn id="57" idx="6"/>
              </p:cNvCxnSpPr>
              <p:nvPr/>
            </p:nvCxnSpPr>
            <p:spPr>
              <a:xfrm rot="10800000" flipH="1">
                <a:off x="1500166" y="2393149"/>
                <a:ext cx="642942" cy="0"/>
              </a:xfrm>
              <a:prstGeom prst="line">
                <a:avLst/>
              </a:prstGeom>
              <a:grpFill/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 176"/>
            <p:cNvGrpSpPr/>
            <p:nvPr/>
          </p:nvGrpSpPr>
          <p:grpSpPr>
            <a:xfrm>
              <a:off x="6473277" y="4792471"/>
              <a:ext cx="642942" cy="642942"/>
              <a:chOff x="1500166" y="2071678"/>
              <a:chExt cx="642942" cy="642942"/>
            </a:xfrm>
            <a:solidFill>
              <a:schemeClr val="bg1"/>
            </a:solidFill>
          </p:grpSpPr>
          <p:sp>
            <p:nvSpPr>
              <p:cNvPr id="60" name="Oval 59"/>
              <p:cNvSpPr/>
              <p:nvPr/>
            </p:nvSpPr>
            <p:spPr>
              <a:xfrm>
                <a:off x="1500166" y="2071678"/>
                <a:ext cx="642942" cy="642942"/>
              </a:xfrm>
              <a:prstGeom prst="ellipse">
                <a:avLst/>
              </a:prstGeom>
              <a:grpFill/>
              <a:ln w="12700">
                <a:solidFill>
                  <a:srgbClr val="4A7EB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61" name="Straight Connector 60"/>
              <p:cNvCxnSpPr>
                <a:stCxn id="60" idx="2"/>
                <a:endCxn id="60" idx="6"/>
              </p:cNvCxnSpPr>
              <p:nvPr/>
            </p:nvCxnSpPr>
            <p:spPr>
              <a:xfrm rot="10800000" flipH="1">
                <a:off x="1500166" y="2393149"/>
                <a:ext cx="642942" cy="0"/>
              </a:xfrm>
              <a:prstGeom prst="line">
                <a:avLst/>
              </a:prstGeom>
              <a:grpFill/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2" name="Straight Connector 61"/>
            <p:cNvCxnSpPr/>
            <p:nvPr/>
          </p:nvCxnSpPr>
          <p:spPr>
            <a:xfrm rot="16200000" flipH="1">
              <a:off x="4010025" y="5060951"/>
              <a:ext cx="2555875" cy="635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Group 201"/>
            <p:cNvGrpSpPr/>
            <p:nvPr/>
          </p:nvGrpSpPr>
          <p:grpSpPr>
            <a:xfrm>
              <a:off x="4961952" y="5552902"/>
              <a:ext cx="642942" cy="642942"/>
              <a:chOff x="1500166" y="2071678"/>
              <a:chExt cx="642942" cy="642942"/>
            </a:xfrm>
            <a:solidFill>
              <a:schemeClr val="bg1"/>
            </a:solidFill>
          </p:grpSpPr>
          <p:sp>
            <p:nvSpPr>
              <p:cNvPr id="64" name="Oval 63"/>
              <p:cNvSpPr/>
              <p:nvPr/>
            </p:nvSpPr>
            <p:spPr>
              <a:xfrm>
                <a:off x="1500166" y="2071678"/>
                <a:ext cx="642942" cy="642942"/>
              </a:xfrm>
              <a:prstGeom prst="ellipse">
                <a:avLst/>
              </a:prstGeom>
              <a:grpFill/>
              <a:ln w="12700">
                <a:solidFill>
                  <a:srgbClr val="4A7EB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65" name="Straight Connector 64"/>
              <p:cNvCxnSpPr>
                <a:stCxn id="64" idx="2"/>
                <a:endCxn id="64" idx="6"/>
              </p:cNvCxnSpPr>
              <p:nvPr/>
            </p:nvCxnSpPr>
            <p:spPr>
              <a:xfrm rot="10800000" flipH="1">
                <a:off x="1500166" y="2393149"/>
                <a:ext cx="642942" cy="0"/>
              </a:xfrm>
              <a:prstGeom prst="line">
                <a:avLst/>
              </a:prstGeom>
              <a:grpFill/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6" name="Straight Connector 65"/>
            <p:cNvCxnSpPr/>
            <p:nvPr/>
          </p:nvCxnSpPr>
          <p:spPr>
            <a:xfrm rot="10800000">
              <a:off x="6781800" y="2001838"/>
              <a:ext cx="1058863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6361906" y="2421732"/>
              <a:ext cx="83978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8" name="Group 148"/>
            <p:cNvGrpSpPr/>
            <p:nvPr/>
          </p:nvGrpSpPr>
          <p:grpSpPr>
            <a:xfrm>
              <a:off x="6473277" y="2110567"/>
              <a:ext cx="642942" cy="642942"/>
              <a:chOff x="1500166" y="2071678"/>
              <a:chExt cx="642942" cy="642942"/>
            </a:xfrm>
            <a:solidFill>
              <a:schemeClr val="bg1"/>
            </a:solidFill>
          </p:grpSpPr>
          <p:sp>
            <p:nvSpPr>
              <p:cNvPr id="69" name="Oval 68"/>
              <p:cNvSpPr/>
              <p:nvPr/>
            </p:nvSpPr>
            <p:spPr>
              <a:xfrm>
                <a:off x="1500166" y="2071678"/>
                <a:ext cx="642942" cy="642942"/>
              </a:xfrm>
              <a:prstGeom prst="ellipse">
                <a:avLst/>
              </a:prstGeom>
              <a:grpFill/>
              <a:ln w="12700">
                <a:solidFill>
                  <a:srgbClr val="4A7EB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70" name="Straight Connector 69"/>
              <p:cNvCxnSpPr>
                <a:stCxn id="69" idx="2"/>
                <a:endCxn id="69" idx="6"/>
              </p:cNvCxnSpPr>
              <p:nvPr/>
            </p:nvCxnSpPr>
            <p:spPr>
              <a:xfrm rot="10800000" flipH="1">
                <a:off x="1500166" y="2393149"/>
                <a:ext cx="642942" cy="0"/>
              </a:xfrm>
              <a:prstGeom prst="line">
                <a:avLst/>
              </a:prstGeom>
              <a:grpFill/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1" name="TextBox 121"/>
            <p:cNvSpPr txBox="1">
              <a:spLocks noChangeArrowheads="1"/>
            </p:cNvSpPr>
            <p:nvPr/>
          </p:nvSpPr>
          <p:spPr bwMode="auto">
            <a:xfrm>
              <a:off x="6500813" y="1549400"/>
              <a:ext cx="5842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GND</a:t>
              </a:r>
            </a:p>
          </p:txBody>
        </p:sp>
        <p:cxnSp>
          <p:nvCxnSpPr>
            <p:cNvPr id="72" name="Straight Connector 71"/>
            <p:cNvCxnSpPr>
              <a:endCxn id="71" idx="2"/>
            </p:cNvCxnSpPr>
            <p:nvPr/>
          </p:nvCxnSpPr>
          <p:spPr>
            <a:xfrm rot="5400000" flipH="1" flipV="1">
              <a:off x="6728619" y="1916906"/>
              <a:ext cx="123825" cy="47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3" name="Group 105"/>
            <p:cNvGrpSpPr>
              <a:grpSpLocks/>
            </p:cNvGrpSpPr>
            <p:nvPr/>
          </p:nvGrpSpPr>
          <p:grpSpPr bwMode="auto">
            <a:xfrm>
              <a:off x="4298950" y="1125538"/>
              <a:ext cx="511175" cy="839787"/>
              <a:chOff x="5740416" y="1384272"/>
              <a:chExt cx="511182" cy="839801"/>
            </a:xfrm>
          </p:grpSpPr>
          <p:cxnSp>
            <p:nvCxnSpPr>
              <p:cNvPr id="74" name="Straight Connector 73"/>
              <p:cNvCxnSpPr/>
              <p:nvPr/>
            </p:nvCxnSpPr>
            <p:spPr>
              <a:xfrm rot="5400000">
                <a:off x="5776929" y="1603351"/>
                <a:ext cx="43815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/>
              <p:nvPr/>
            </p:nvCxnSpPr>
            <p:spPr>
              <a:xfrm>
                <a:off x="5740416" y="1822429"/>
                <a:ext cx="51118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>
                <a:off x="5740416" y="1931968"/>
                <a:ext cx="51118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rot="5400000">
                <a:off x="5849955" y="2078021"/>
                <a:ext cx="29210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8" name="Straight Connector 77"/>
            <p:cNvCxnSpPr/>
            <p:nvPr/>
          </p:nvCxnSpPr>
          <p:spPr>
            <a:xfrm rot="10800000">
              <a:off x="4554538" y="5502275"/>
              <a:ext cx="73025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9" name="Group 108"/>
            <p:cNvGrpSpPr>
              <a:grpSpLocks/>
            </p:cNvGrpSpPr>
            <p:nvPr/>
          </p:nvGrpSpPr>
          <p:grpSpPr bwMode="auto">
            <a:xfrm>
              <a:off x="4298950" y="5502275"/>
              <a:ext cx="511175" cy="839788"/>
              <a:chOff x="5740416" y="1384272"/>
              <a:chExt cx="511182" cy="839801"/>
            </a:xfrm>
          </p:grpSpPr>
          <p:cxnSp>
            <p:nvCxnSpPr>
              <p:cNvPr id="80" name="Straight Connector 79"/>
              <p:cNvCxnSpPr/>
              <p:nvPr/>
            </p:nvCxnSpPr>
            <p:spPr>
              <a:xfrm rot="5400000">
                <a:off x="5776929" y="1603350"/>
                <a:ext cx="43815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5740416" y="1822429"/>
                <a:ext cx="51118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5740416" y="1931968"/>
                <a:ext cx="51118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rot="5400000">
                <a:off x="5849955" y="2078021"/>
                <a:ext cx="29210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4" name="Straight Connector 83"/>
            <p:cNvCxnSpPr/>
            <p:nvPr/>
          </p:nvCxnSpPr>
          <p:spPr>
            <a:xfrm rot="10800000">
              <a:off x="4554538" y="1965325"/>
              <a:ext cx="73025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54"/>
            <p:cNvSpPr txBox="1">
              <a:spLocks noChangeArrowheads="1"/>
            </p:cNvSpPr>
            <p:nvPr/>
          </p:nvSpPr>
          <p:spPr bwMode="auto">
            <a:xfrm>
              <a:off x="4298950" y="2038350"/>
              <a:ext cx="901700" cy="7381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MPS A</a:t>
              </a:r>
            </a:p>
            <a:p>
              <a:r>
                <a:rPr lang="en-US" sz="1200"/>
                <a:t>2500V</a:t>
              </a:r>
            </a:p>
            <a:p>
              <a:r>
                <a:rPr lang="en-US" sz="1200"/>
                <a:t>5500A</a:t>
              </a:r>
              <a:endParaRPr lang="en-US" sz="1200" baseline="-25000"/>
            </a:p>
          </p:txBody>
        </p:sp>
        <p:sp>
          <p:nvSpPr>
            <p:cNvPr id="86" name="TextBox 23"/>
            <p:cNvSpPr txBox="1">
              <a:spLocks noChangeArrowheads="1"/>
            </p:cNvSpPr>
            <p:nvPr/>
          </p:nvSpPr>
          <p:spPr bwMode="auto">
            <a:xfrm>
              <a:off x="8132763" y="1271588"/>
              <a:ext cx="1011237" cy="522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64 BHZ </a:t>
              </a:r>
            </a:p>
            <a:p>
              <a:r>
                <a:rPr lang="en-US" sz="1400"/>
                <a:t>Rings 1&amp;4</a:t>
              </a:r>
            </a:p>
          </p:txBody>
        </p:sp>
        <p:sp>
          <p:nvSpPr>
            <p:cNvPr id="87" name="TextBox 23"/>
            <p:cNvSpPr txBox="1">
              <a:spLocks noChangeArrowheads="1"/>
            </p:cNvSpPr>
            <p:nvPr/>
          </p:nvSpPr>
          <p:spPr bwMode="auto">
            <a:xfrm>
              <a:off x="8121650" y="2024063"/>
              <a:ext cx="969963" cy="739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128 QFO </a:t>
              </a:r>
            </a:p>
            <a:p>
              <a:r>
                <a:rPr lang="en-US" sz="1400"/>
                <a:t>Rings </a:t>
              </a:r>
            </a:p>
            <a:p>
              <a:r>
                <a:rPr lang="en-US" sz="1400"/>
                <a:t>1,2,3&amp;4</a:t>
              </a:r>
            </a:p>
          </p:txBody>
        </p:sp>
        <p:sp>
          <p:nvSpPr>
            <p:cNvPr id="88" name="TextBox 23"/>
            <p:cNvSpPr txBox="1">
              <a:spLocks noChangeArrowheads="1"/>
            </p:cNvSpPr>
            <p:nvPr/>
          </p:nvSpPr>
          <p:spPr bwMode="auto">
            <a:xfrm>
              <a:off x="8156575" y="4689475"/>
              <a:ext cx="873125" cy="738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64 QDE </a:t>
              </a:r>
            </a:p>
            <a:p>
              <a:r>
                <a:rPr lang="en-US" sz="1400"/>
                <a:t>Rings </a:t>
              </a:r>
            </a:p>
            <a:p>
              <a:r>
                <a:rPr lang="en-US" sz="1400"/>
                <a:t>1,2,3&amp;4</a:t>
              </a:r>
            </a:p>
          </p:txBody>
        </p:sp>
        <p:sp>
          <p:nvSpPr>
            <p:cNvPr id="89" name="TextBox 23"/>
            <p:cNvSpPr txBox="1">
              <a:spLocks noChangeArrowheads="1"/>
            </p:cNvSpPr>
            <p:nvPr/>
          </p:nvSpPr>
          <p:spPr bwMode="auto">
            <a:xfrm>
              <a:off x="8132763" y="5645150"/>
              <a:ext cx="1011237" cy="52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64 BHZ </a:t>
              </a:r>
            </a:p>
            <a:p>
              <a:r>
                <a:rPr lang="en-US" sz="1400"/>
                <a:t>Rings 2&amp;3</a:t>
              </a:r>
            </a:p>
          </p:txBody>
        </p:sp>
        <p:grpSp>
          <p:nvGrpSpPr>
            <p:cNvPr id="90" name="Group 77"/>
            <p:cNvGrpSpPr>
              <a:grpSpLocks/>
            </p:cNvGrpSpPr>
            <p:nvPr/>
          </p:nvGrpSpPr>
          <p:grpSpPr bwMode="auto">
            <a:xfrm>
              <a:off x="7077075" y="2816225"/>
              <a:ext cx="357188" cy="857250"/>
              <a:chOff x="2428860" y="2071678"/>
              <a:chExt cx="357191" cy="857256"/>
            </a:xfrm>
          </p:grpSpPr>
          <p:sp>
            <p:nvSpPr>
              <p:cNvPr id="91" name="Freeform 90"/>
              <p:cNvSpPr/>
              <p:nvPr/>
            </p:nvSpPr>
            <p:spPr>
              <a:xfrm rot="5400000">
                <a:off x="2538399" y="2109778"/>
                <a:ext cx="141288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92" name="Freeform 91"/>
              <p:cNvSpPr/>
              <p:nvPr/>
            </p:nvSpPr>
            <p:spPr>
              <a:xfrm rot="5400000">
                <a:off x="2535224" y="2251066"/>
                <a:ext cx="141289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93" name="Freeform 92"/>
              <p:cNvSpPr/>
              <p:nvPr/>
            </p:nvSpPr>
            <p:spPr>
              <a:xfrm rot="5400000">
                <a:off x="2535224" y="2393942"/>
                <a:ext cx="141289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94" name="Freeform 93"/>
              <p:cNvSpPr/>
              <p:nvPr/>
            </p:nvSpPr>
            <p:spPr>
              <a:xfrm rot="5400000">
                <a:off x="2535224" y="2536818"/>
                <a:ext cx="141289" cy="354016"/>
              </a:xfrm>
              <a:custGeom>
                <a:avLst/>
                <a:gdLst>
                  <a:gd name="connsiteX0" fmla="*/ 0 w 300038"/>
                  <a:gd name="connsiteY0" fmla="*/ 0 h 390525"/>
                  <a:gd name="connsiteX1" fmla="*/ 300038 w 300038"/>
                  <a:gd name="connsiteY1" fmla="*/ 390525 h 390525"/>
                  <a:gd name="connsiteX0" fmla="*/ 0 w 442914"/>
                  <a:gd name="connsiteY0" fmla="*/ 0 h 33335"/>
                  <a:gd name="connsiteX1" fmla="*/ 442914 w 442914"/>
                  <a:gd name="connsiteY1" fmla="*/ 33335 h 33335"/>
                  <a:gd name="connsiteX0" fmla="*/ 0 w 442914"/>
                  <a:gd name="connsiteY0" fmla="*/ 567528 h 600863"/>
                  <a:gd name="connsiteX1" fmla="*/ 442914 w 442914"/>
                  <a:gd name="connsiteY1" fmla="*/ 600863 h 600863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567528 h 567528"/>
                  <a:gd name="connsiteX1" fmla="*/ 428628 w 428628"/>
                  <a:gd name="connsiteY1" fmla="*/ 567528 h 567528"/>
                  <a:gd name="connsiteX0" fmla="*/ 0 w 428628"/>
                  <a:gd name="connsiteY0" fmla="*/ 422264 h 422264"/>
                  <a:gd name="connsiteX1" fmla="*/ 428628 w 428628"/>
                  <a:gd name="connsiteY1" fmla="*/ 422264 h 422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8628" h="422264">
                    <a:moveTo>
                      <a:pt x="0" y="422264"/>
                    </a:moveTo>
                    <a:cubicBezTo>
                      <a:pt x="2419" y="0"/>
                      <a:pt x="411976" y="44443"/>
                      <a:pt x="428628" y="422264"/>
                    </a:cubicBezTo>
                  </a:path>
                </a:pathLst>
              </a:cu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cxnSp>
            <p:nvCxnSpPr>
              <p:cNvPr id="95" name="Straight Connector 94"/>
              <p:cNvCxnSpPr/>
              <p:nvPr/>
            </p:nvCxnSpPr>
            <p:spPr>
              <a:xfrm rot="5400000" flipH="1" flipV="1">
                <a:off x="2357421" y="2143117"/>
                <a:ext cx="142876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rot="5400000" flipH="1" flipV="1">
                <a:off x="2357421" y="2857497"/>
                <a:ext cx="142876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7" name="Straight Connector 96"/>
            <p:cNvCxnSpPr/>
            <p:nvPr/>
          </p:nvCxnSpPr>
          <p:spPr>
            <a:xfrm>
              <a:off x="7077075" y="2816225"/>
              <a:ext cx="74930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>
              <a:off x="6788150" y="2816225"/>
              <a:ext cx="32861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27"/>
            <p:cNvSpPr txBox="1">
              <a:spLocks noChangeArrowheads="1"/>
            </p:cNvSpPr>
            <p:nvPr/>
          </p:nvSpPr>
          <p:spPr bwMode="auto">
            <a:xfrm>
              <a:off x="7439025" y="2889250"/>
              <a:ext cx="1060450" cy="738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/>
                <a:t>Reference </a:t>
              </a:r>
            </a:p>
            <a:p>
              <a:pPr algn="ctr"/>
              <a:r>
                <a:rPr lang="en-US" sz="1400"/>
                <a:t>magnet</a:t>
              </a:r>
            </a:p>
            <a:p>
              <a:pPr algn="ctr"/>
              <a:r>
                <a:rPr lang="en-US" sz="1400"/>
                <a:t>Ring 1&amp;4</a:t>
              </a:r>
            </a:p>
          </p:txBody>
        </p:sp>
        <p:sp>
          <p:nvSpPr>
            <p:cNvPr id="100" name="TextBox 27"/>
            <p:cNvSpPr txBox="1">
              <a:spLocks noChangeArrowheads="1"/>
            </p:cNvSpPr>
            <p:nvPr/>
          </p:nvSpPr>
          <p:spPr bwMode="auto">
            <a:xfrm>
              <a:off x="5672138" y="3068638"/>
              <a:ext cx="9652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000"/>
                <a:t>Ring 1 B-filed</a:t>
              </a:r>
            </a:p>
            <a:p>
              <a:pPr algn="ctr"/>
              <a:r>
                <a:rPr lang="en-US" sz="1000"/>
                <a:t>measurement</a:t>
              </a:r>
            </a:p>
          </p:txBody>
        </p:sp>
        <p:sp>
          <p:nvSpPr>
            <p:cNvPr id="101" name="Left Arrow 100"/>
            <p:cNvSpPr/>
            <p:nvPr/>
          </p:nvSpPr>
          <p:spPr>
            <a:xfrm>
              <a:off x="6645275" y="3141663"/>
              <a:ext cx="287338" cy="215900"/>
            </a:xfrm>
            <a:prstGeom prst="lef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2" name="TextBox 27"/>
            <p:cNvSpPr txBox="1">
              <a:spLocks noChangeArrowheads="1"/>
            </p:cNvSpPr>
            <p:nvPr/>
          </p:nvSpPr>
          <p:spPr bwMode="auto">
            <a:xfrm>
              <a:off x="5708650" y="4076700"/>
              <a:ext cx="9652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000"/>
                <a:t>Ring 2 B-filed</a:t>
              </a:r>
            </a:p>
            <a:p>
              <a:pPr algn="ctr"/>
              <a:r>
                <a:rPr lang="en-US" sz="1000"/>
                <a:t>measurement</a:t>
              </a:r>
            </a:p>
          </p:txBody>
        </p:sp>
        <p:sp>
          <p:nvSpPr>
            <p:cNvPr id="103" name="Left Arrow 102"/>
            <p:cNvSpPr/>
            <p:nvPr/>
          </p:nvSpPr>
          <p:spPr>
            <a:xfrm>
              <a:off x="6680200" y="4149725"/>
              <a:ext cx="288925" cy="215900"/>
            </a:xfrm>
            <a:prstGeom prst="lef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4" name="Left Arrow 103"/>
            <p:cNvSpPr/>
            <p:nvPr/>
          </p:nvSpPr>
          <p:spPr>
            <a:xfrm rot="1963065">
              <a:off x="4968875" y="2922588"/>
              <a:ext cx="720725" cy="215900"/>
            </a:xfrm>
            <a:prstGeom prst="lef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5" name="Left Arrow 104"/>
            <p:cNvSpPr/>
            <p:nvPr/>
          </p:nvSpPr>
          <p:spPr>
            <a:xfrm rot="19644988">
              <a:off x="5005388" y="4362450"/>
              <a:ext cx="720725" cy="215900"/>
            </a:xfrm>
            <a:prstGeom prst="lef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42" name="Group 141"/>
          <p:cNvGrpSpPr>
            <a:grpSpLocks noChangeAspect="1"/>
          </p:cNvGrpSpPr>
          <p:nvPr/>
        </p:nvGrpSpPr>
        <p:grpSpPr>
          <a:xfrm rot="5400000">
            <a:off x="1673727" y="2684205"/>
            <a:ext cx="2520950" cy="5141913"/>
            <a:chOff x="519048" y="1189504"/>
            <a:chExt cx="2520950" cy="5141913"/>
          </a:xfrm>
        </p:grpSpPr>
        <p:pic>
          <p:nvPicPr>
            <p:cNvPr id="126" name="Picture 125"/>
            <p:cNvPicPr>
              <a:picLocks noChangeAspect="1" noChangeArrowheads="1"/>
            </p:cNvPicPr>
            <p:nvPr/>
          </p:nvPicPr>
          <p:blipFill>
            <a:blip r:embed="rId2" cstate="print"/>
            <a:srcRect l="25932" r="5847" b="13496"/>
            <a:stretch>
              <a:fillRect/>
            </a:stretch>
          </p:blipFill>
          <p:spPr bwMode="auto">
            <a:xfrm>
              <a:off x="519048" y="1189504"/>
              <a:ext cx="2520950" cy="5141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27" name="Group 308"/>
            <p:cNvGrpSpPr>
              <a:grpSpLocks/>
            </p:cNvGrpSpPr>
            <p:nvPr/>
          </p:nvGrpSpPr>
          <p:grpSpPr bwMode="auto">
            <a:xfrm rot="-704703">
              <a:off x="852488" y="2505075"/>
              <a:ext cx="973137" cy="1412875"/>
              <a:chOff x="5076056" y="2195470"/>
              <a:chExt cx="972108" cy="1413549"/>
            </a:xfrm>
          </p:grpSpPr>
          <p:grpSp>
            <p:nvGrpSpPr>
              <p:cNvPr id="128" name="Group 306"/>
              <p:cNvGrpSpPr>
                <a:grpSpLocks noChangeAspect="1"/>
              </p:cNvGrpSpPr>
              <p:nvPr/>
            </p:nvGrpSpPr>
            <p:grpSpPr>
              <a:xfrm>
                <a:off x="5076056" y="2195467"/>
                <a:ext cx="837132" cy="1413551"/>
                <a:chOff x="4932363" y="1952836"/>
                <a:chExt cx="1129934" cy="1907964"/>
              </a:xfrm>
              <a:solidFill>
                <a:srgbClr val="FFC000">
                  <a:alpha val="45000"/>
                </a:srgbClr>
              </a:solidFill>
            </p:grpSpPr>
            <p:sp>
              <p:nvSpPr>
                <p:cNvPr id="130" name="Rectangle 21"/>
                <p:cNvSpPr>
                  <a:spLocks noChangeArrowheads="1"/>
                </p:cNvSpPr>
                <p:nvPr/>
              </p:nvSpPr>
              <p:spPr bwMode="auto">
                <a:xfrm>
                  <a:off x="4932363" y="2050984"/>
                  <a:ext cx="1129934" cy="1711668"/>
                </a:xfrm>
                <a:prstGeom prst="rect">
                  <a:avLst/>
                </a:prstGeom>
                <a:grpFill/>
                <a:ln w="381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1" name="Line 23"/>
                <p:cNvSpPr>
                  <a:spLocks noChangeShapeType="1"/>
                </p:cNvSpPr>
                <p:nvPr/>
              </p:nvSpPr>
              <p:spPr bwMode="auto">
                <a:xfrm>
                  <a:off x="5149916" y="2050984"/>
                  <a:ext cx="0" cy="1711668"/>
                </a:xfrm>
                <a:prstGeom prst="lin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2" name="Line 24"/>
                <p:cNvSpPr>
                  <a:spLocks noChangeShapeType="1"/>
                </p:cNvSpPr>
                <p:nvPr/>
              </p:nvSpPr>
              <p:spPr bwMode="auto">
                <a:xfrm>
                  <a:off x="4932363" y="2637718"/>
                  <a:ext cx="217553" cy="0"/>
                </a:xfrm>
                <a:prstGeom prst="lin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3" name="Line 25"/>
                <p:cNvSpPr>
                  <a:spLocks noChangeShapeType="1"/>
                </p:cNvSpPr>
                <p:nvPr/>
              </p:nvSpPr>
              <p:spPr bwMode="auto">
                <a:xfrm>
                  <a:off x="4932363" y="3175918"/>
                  <a:ext cx="217553" cy="0"/>
                </a:xfrm>
                <a:prstGeom prst="lin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4" name="Line 26"/>
                <p:cNvSpPr>
                  <a:spLocks noChangeShapeType="1"/>
                </p:cNvSpPr>
                <p:nvPr/>
              </p:nvSpPr>
              <p:spPr bwMode="auto">
                <a:xfrm>
                  <a:off x="5236170" y="3762652"/>
                  <a:ext cx="217553" cy="98148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5" name="Line 27"/>
                <p:cNvSpPr>
                  <a:spLocks noChangeShapeType="1"/>
                </p:cNvSpPr>
                <p:nvPr/>
              </p:nvSpPr>
              <p:spPr bwMode="auto">
                <a:xfrm>
                  <a:off x="5628149" y="3762652"/>
                  <a:ext cx="216595" cy="98148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6" name="Line 28"/>
                <p:cNvSpPr>
                  <a:spLocks noChangeShapeType="1"/>
                </p:cNvSpPr>
                <p:nvPr/>
              </p:nvSpPr>
              <p:spPr bwMode="auto">
                <a:xfrm>
                  <a:off x="5801617" y="1952836"/>
                  <a:ext cx="173468" cy="99227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7" name="Line 29"/>
                <p:cNvSpPr>
                  <a:spLocks noChangeShapeType="1"/>
                </p:cNvSpPr>
                <p:nvPr/>
              </p:nvSpPr>
              <p:spPr bwMode="auto">
                <a:xfrm>
                  <a:off x="5366510" y="1952836"/>
                  <a:ext cx="217553" cy="99227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8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5149916" y="1952836"/>
                  <a:ext cx="173468" cy="9707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39" name="Line 31"/>
                <p:cNvSpPr>
                  <a:spLocks noChangeShapeType="1"/>
                </p:cNvSpPr>
                <p:nvPr/>
              </p:nvSpPr>
              <p:spPr bwMode="auto">
                <a:xfrm flipV="1">
                  <a:off x="5584064" y="1952836"/>
                  <a:ext cx="173467" cy="9707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0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5888830" y="3762652"/>
                  <a:ext cx="173467" cy="9707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1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5496851" y="3762652"/>
                  <a:ext cx="173468" cy="9707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29" name="Text Box 22"/>
              <p:cNvSpPr txBox="1">
                <a:spLocks noChangeArrowheads="1"/>
              </p:cNvSpPr>
              <p:nvPr/>
            </p:nvSpPr>
            <p:spPr bwMode="auto">
              <a:xfrm>
                <a:off x="5113523" y="2420888"/>
                <a:ext cx="934641" cy="954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200" b="1" dirty="0"/>
                  <a:t>New MPSB</a:t>
                </a:r>
              </a:p>
              <a:p>
                <a:pPr algn="ctr"/>
                <a:r>
                  <a:rPr lang="en-US" sz="1200" b="1" dirty="0"/>
                  <a:t>(2 </a:t>
                </a:r>
                <a:r>
                  <a:rPr lang="en-US" sz="1200" b="1" dirty="0" err="1"/>
                  <a:t>GeV</a:t>
                </a:r>
                <a:r>
                  <a:rPr lang="en-US" sz="1200" b="1" dirty="0"/>
                  <a:t>)</a:t>
                </a:r>
              </a:p>
              <a:p>
                <a:pPr algn="ctr"/>
                <a:endParaRPr lang="en-US" sz="1200" b="1" dirty="0"/>
              </a:p>
              <a:p>
                <a:pPr algn="ctr"/>
                <a:r>
                  <a:rPr lang="en-US" sz="800" b="1" dirty="0"/>
                  <a:t>(26m x 16m)</a:t>
                </a:r>
              </a:p>
            </p:txBody>
          </p:sp>
        </p:grpSp>
      </p:grpSp>
      <p:sp>
        <p:nvSpPr>
          <p:cNvPr id="122" name="Footer Placeholder 5"/>
          <p:cNvSpPr txBox="1">
            <a:spLocks/>
          </p:cNvSpPr>
          <p:nvPr/>
        </p:nvSpPr>
        <p:spPr>
          <a:xfrm>
            <a:off x="7777846" y="5387263"/>
            <a:ext cx="6126415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 smtClean="0"/>
              <a:t>S. Pittet</a:t>
            </a: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5199929" y="6391549"/>
            <a:ext cx="33234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00B050"/>
                </a:solidFill>
              </a:rPr>
              <a:t>talk by S. Pittet at this meeting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Booster 2 </a:t>
            </a:r>
            <a:r>
              <a:rPr lang="en-US" dirty="0" err="1" smtClean="0"/>
              <a:t>GeV</a:t>
            </a:r>
            <a:r>
              <a:rPr lang="en-US" dirty="0" smtClean="0"/>
              <a:t> Upgrade: Magnets, Dumps, Transfer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4629" y="1278148"/>
            <a:ext cx="4698659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Magnets</a:t>
            </a:r>
          </a:p>
          <a:p>
            <a:r>
              <a:rPr lang="en-US" dirty="0" smtClean="0"/>
              <a:t>  - main dipoles can operate at 2 </a:t>
            </a:r>
            <a:r>
              <a:rPr lang="en-US" dirty="0" err="1" smtClean="0"/>
              <a:t>GeV</a:t>
            </a:r>
            <a:r>
              <a:rPr lang="en-US" dirty="0" smtClean="0"/>
              <a:t> with</a:t>
            </a:r>
          </a:p>
          <a:p>
            <a:r>
              <a:rPr lang="en-US" dirty="0" smtClean="0"/>
              <a:t>    some modifications (cooling, retaining plates)</a:t>
            </a:r>
          </a:p>
          <a:p>
            <a:r>
              <a:rPr lang="en-US" dirty="0" smtClean="0"/>
              <a:t>  - number of other magnets to be changed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Beam Intercepting Devices</a:t>
            </a:r>
          </a:p>
          <a:p>
            <a:r>
              <a:rPr lang="en-US" dirty="0" smtClean="0"/>
              <a:t>  - new dump and beam stopper being designed</a:t>
            </a:r>
          </a:p>
          <a:p>
            <a:r>
              <a:rPr lang="en-US" dirty="0" smtClean="0"/>
              <a:t>  - removal of the old and installation of the new</a:t>
            </a:r>
          </a:p>
          <a:p>
            <a:r>
              <a:rPr lang="en-US" dirty="0" smtClean="0"/>
              <a:t>     dump being studied for LS1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Extraction &amp; Transfer</a:t>
            </a:r>
          </a:p>
          <a:p>
            <a:r>
              <a:rPr lang="en-US" dirty="0" smtClean="0"/>
              <a:t>   - number of septa/kickers cannot </a:t>
            </a:r>
          </a:p>
          <a:p>
            <a:r>
              <a:rPr lang="en-US" dirty="0" smtClean="0"/>
              <a:t>     operate at 2 </a:t>
            </a:r>
            <a:r>
              <a:rPr lang="en-US" dirty="0" err="1" smtClean="0"/>
              <a:t>GeV</a:t>
            </a:r>
            <a:r>
              <a:rPr lang="en-US" dirty="0" smtClean="0"/>
              <a:t>, notably  extraction </a:t>
            </a:r>
          </a:p>
          <a:p>
            <a:r>
              <a:rPr lang="en-US" dirty="0" smtClean="0"/>
              <a:t>     kickers (BE.KFA) and  recombination </a:t>
            </a:r>
          </a:p>
          <a:p>
            <a:r>
              <a:rPr lang="en-US" dirty="0" smtClean="0"/>
              <a:t>     septa (BT.SMV)</a:t>
            </a:r>
          </a:p>
          <a:p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Booster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0650" y="1022292"/>
            <a:ext cx="4115583" cy="33361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52680" y="4358487"/>
            <a:ext cx="685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Booster main magnet undergoing tests for </a:t>
            </a:r>
          </a:p>
          <a:p>
            <a:r>
              <a:rPr lang="en-US" sz="1600" dirty="0" smtClean="0"/>
              <a:t>operation at 2 </a:t>
            </a:r>
            <a:r>
              <a:rPr lang="en-US" sz="1600" dirty="0" err="1" smtClean="0"/>
              <a:t>GeV</a:t>
            </a:r>
            <a:endParaRPr lang="en-US" sz="1600" dirty="0"/>
          </a:p>
        </p:txBody>
      </p:sp>
      <p:sp>
        <p:nvSpPr>
          <p:cNvPr id="8" name="Footer Placeholder 5"/>
          <p:cNvSpPr txBox="1">
            <a:spLocks/>
          </p:cNvSpPr>
          <p:nvPr/>
        </p:nvSpPr>
        <p:spPr>
          <a:xfrm>
            <a:off x="4745876" y="4943262"/>
            <a:ext cx="6126415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 smtClean="0"/>
              <a:t>A. Newborough, M. Buzio</a:t>
            </a: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Booster 2 </a:t>
            </a:r>
            <a:r>
              <a:rPr lang="en-US" dirty="0" err="1" smtClean="0"/>
              <a:t>GeV</a:t>
            </a:r>
            <a:r>
              <a:rPr lang="en-US" dirty="0" smtClean="0"/>
              <a:t> Upgrade: RF System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4629" y="5975704"/>
            <a:ext cx="685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Finemet</a:t>
            </a:r>
            <a:r>
              <a:rPr lang="en-US" sz="1600" dirty="0" smtClean="0"/>
              <a:t> cavity test installation in the PSB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84629" y="1278148"/>
            <a:ext cx="507427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complete upgrade of the Booster high-level</a:t>
            </a:r>
          </a:p>
          <a:p>
            <a:r>
              <a:rPr lang="en-US" dirty="0" smtClean="0"/>
              <a:t>   RF to new </a:t>
            </a:r>
            <a:r>
              <a:rPr lang="en-US" dirty="0" err="1" smtClean="0"/>
              <a:t>Finemet</a:t>
            </a:r>
            <a:r>
              <a:rPr lang="en-US" dirty="0" smtClean="0"/>
              <a:t> cavities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development of a prototype system (collaboration </a:t>
            </a:r>
          </a:p>
          <a:p>
            <a:r>
              <a:rPr lang="en-US" dirty="0" smtClean="0"/>
              <a:t>   with KEK-RF team)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installation in PSB during winter stop 2011-2012 </a:t>
            </a:r>
          </a:p>
          <a:p>
            <a:r>
              <a:rPr lang="en-US" dirty="0" smtClean="0"/>
              <a:t>   approved by IEFC on 7 Oct. 2011</a:t>
            </a:r>
          </a:p>
          <a:p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talk by M. Paoluzzi at this meeting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upgrade program for the LL RF</a:t>
            </a:r>
          </a:p>
          <a:p>
            <a:endParaRPr lang="en-US" dirty="0" smtClean="0"/>
          </a:p>
          <a:p>
            <a:endParaRPr lang="en-US" b="1" dirty="0" smtClean="0"/>
          </a:p>
          <a:p>
            <a:pPr>
              <a:buFontTx/>
              <a:buChar char="-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4" descr="C:\Users\paoluzzi\AppData\Local\Microsoft\Windows\Temporary Internet Files\Content.Outlook\OCGLWMGN\cavite (4)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5702" y="1022292"/>
            <a:ext cx="3464031" cy="2326964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1031" y="3682261"/>
            <a:ext cx="4596381" cy="2793173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8" name="Footer Placeholder 5"/>
          <p:cNvSpPr txBox="1">
            <a:spLocks/>
          </p:cNvSpPr>
          <p:nvPr/>
        </p:nvSpPr>
        <p:spPr>
          <a:xfrm>
            <a:off x="184629" y="6314258"/>
            <a:ext cx="6126415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 smtClean="0"/>
              <a:t>M. Paoluzzi</a:t>
            </a: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Items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4629" y="1278148"/>
            <a:ext cx="5305170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Cooling &amp; Ventilation</a:t>
            </a:r>
          </a:p>
          <a:p>
            <a:r>
              <a:rPr lang="en-US" dirty="0" smtClean="0"/>
              <a:t>   - refurbishment of cooling station </a:t>
            </a:r>
          </a:p>
          <a:p>
            <a:r>
              <a:rPr lang="en-US" dirty="0" smtClean="0"/>
              <a:t>     and some distribution piping</a:t>
            </a:r>
          </a:p>
          <a:p>
            <a:r>
              <a:rPr lang="en-US" dirty="0" smtClean="0"/>
              <a:t>   - complete refurbishment of existing </a:t>
            </a:r>
          </a:p>
          <a:p>
            <a:r>
              <a:rPr lang="en-US" dirty="0" smtClean="0"/>
              <a:t>     ventilation plant keeping the same </a:t>
            </a:r>
          </a:p>
          <a:p>
            <a:r>
              <a:rPr lang="en-US" dirty="0" smtClean="0"/>
              <a:t>     functionalities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Electrical Systems</a:t>
            </a:r>
          </a:p>
          <a:p>
            <a:r>
              <a:rPr lang="en-US" dirty="0" smtClean="0"/>
              <a:t>  - re-design of the system has started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Other items: </a:t>
            </a:r>
          </a:p>
          <a:p>
            <a:r>
              <a:rPr lang="en-US" b="1" dirty="0" smtClean="0"/>
              <a:t>  - </a:t>
            </a:r>
            <a:r>
              <a:rPr lang="en-US" dirty="0" smtClean="0"/>
              <a:t>beam instrumentation, transport, controls,</a:t>
            </a:r>
          </a:p>
          <a:p>
            <a:r>
              <a:rPr lang="en-US" dirty="0" smtClean="0"/>
              <a:t>    interlocks, design office, vacuum, etc. etc.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for the full picture see  </a:t>
            </a:r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https://espace.cern.ch/liu-project/liu-psb/default.aspx</a:t>
            </a:r>
            <a:endParaRPr lang="en-US" dirty="0" smtClean="0"/>
          </a:p>
          <a:p>
            <a:endParaRPr lang="en-US" b="1" dirty="0" smtClean="0"/>
          </a:p>
          <a:p>
            <a:pPr>
              <a:buFontTx/>
              <a:buChar char="-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56971" y="636160"/>
          <a:ext cx="4409262" cy="5173928"/>
        </p:xfrm>
        <a:graphic>
          <a:graphicData uri="http://schemas.openxmlformats.org/drawingml/2006/table">
            <a:tbl>
              <a:tblPr/>
              <a:tblGrid>
                <a:gridCol w="220463"/>
                <a:gridCol w="1543241"/>
                <a:gridCol w="1763705"/>
                <a:gridCol w="881853"/>
              </a:tblGrid>
              <a:tr h="1567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Work-Package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Responsible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Unit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156786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2.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Beam Dynamics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C. Carli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BE/ABP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313571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3.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Magnets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D. Tommasini, A. Newborough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TE/MCS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470357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4.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RF Systems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A. Findlay, M. Paoluzzi, M.E. Angoletta, A. Blas, A. Butterworth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BE/RF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156786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5.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Power Converters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S. Pittet, D. Nisbet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TE/EPC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156786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6.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Instrumentation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J. Tan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BE/BI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313571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7.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Beam Intercepting Devices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O. Aberle, A. Massi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EN/STI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156786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8.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Vacuum System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J. Hansen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TE/VSC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313571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9.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L4-PSB Transfer and PSB Injection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W. Weterings, C. Carli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TE/ABT, BE/ABP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313571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10.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PSB Extraction and PSB-PS Transfer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J. Borburgh, W.Bartmann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TE/ABT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156786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11.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Controls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S. Jensen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BE/CO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156786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12.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Electrical Systems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D. Bozzini, S. Olek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EN/EL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313571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13.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Cooling and Ventilation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M. Nonis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EN/CV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313571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14.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Installation, Transport and Handling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I. Ruehl, C. Bertone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EN/HE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156786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15.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Civil Engineering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L.A. Lopez-Hernandez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GS/SE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156786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16.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Radiation Protection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J. Vollaire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DGS/RP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313571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17.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Interlock Systems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B. Puccio, P. Dahlen, B. Todd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TE/MPE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156786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18.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Alarms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 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--/---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313571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19.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Access Systems - Doors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 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--/---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156786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20.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Survey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T. Dobers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BE/ABP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313571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21.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Commissioning and Operation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B. Mikulec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BE/OP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  <a:tr h="156786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22.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Dismantling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/>
                        <a:t> 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/>
                        <a:t>--/---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E0"/>
                    </a:solidFill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lanning_Image.jpg"/>
          <p:cNvPicPr>
            <a:picLocks noChangeAspect="1"/>
          </p:cNvPicPr>
          <p:nvPr/>
        </p:nvPicPr>
        <p:blipFill>
          <a:blip r:embed="rId2"/>
          <a:srcRect b="29516"/>
          <a:stretch>
            <a:fillRect/>
          </a:stretch>
        </p:blipFill>
        <p:spPr>
          <a:xfrm>
            <a:off x="46372" y="1029934"/>
            <a:ext cx="9071814" cy="45212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Lines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33305" y="5646138"/>
            <a:ext cx="6930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Linac4 </a:t>
            </a:r>
            <a:r>
              <a:rPr lang="en-US" dirty="0" smtClean="0"/>
              <a:t>connection possible as from </a:t>
            </a:r>
            <a:r>
              <a:rPr lang="en-US" dirty="0" smtClean="0"/>
              <a:t>end 2015</a:t>
            </a:r>
            <a:r>
              <a:rPr lang="en-US" dirty="0" smtClean="0"/>
              <a:t>, constrained by LHC stops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</a:t>
            </a:r>
            <a:r>
              <a:rPr lang="en-US" dirty="0" smtClean="0"/>
              <a:t>ull </a:t>
            </a:r>
            <a:r>
              <a:rPr lang="en-US" dirty="0" smtClean="0"/>
              <a:t>upgrade including 2 </a:t>
            </a:r>
            <a:r>
              <a:rPr lang="en-US" dirty="0" err="1" smtClean="0"/>
              <a:t>GeV</a:t>
            </a:r>
            <a:r>
              <a:rPr lang="en-US" dirty="0" smtClean="0"/>
              <a:t> to be completed during LS2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0088" y="1471613"/>
            <a:ext cx="8495916" cy="41857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TDR to be written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Ongoing MD activity during the next years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Some work during coming winter stops (removal ion distributor, </a:t>
            </a:r>
          </a:p>
          <a:p>
            <a:r>
              <a:rPr lang="en-US" sz="2000" dirty="0" smtClean="0"/>
              <a:t>   </a:t>
            </a:r>
            <a:r>
              <a:rPr lang="en-US" sz="2000" dirty="0" err="1" smtClean="0"/>
              <a:t>Finemet</a:t>
            </a:r>
            <a:r>
              <a:rPr lang="en-US" sz="2000" dirty="0" smtClean="0"/>
              <a:t> test installation, …)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Some work to be done during LS1: change of the Booster dump, renovation</a:t>
            </a:r>
          </a:p>
          <a:p>
            <a:r>
              <a:rPr lang="en-US" sz="2000" dirty="0" smtClean="0"/>
              <a:t>   of handling equipment, …)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Most work in LS2 (complete hardware upgrade); if Linac4 connection could be </a:t>
            </a:r>
          </a:p>
          <a:p>
            <a:r>
              <a:rPr lang="en-US" sz="2000" dirty="0" smtClean="0"/>
              <a:t>   advanced, this would reduce the stress on the intervening groups and on the </a:t>
            </a:r>
          </a:p>
          <a:p>
            <a:r>
              <a:rPr lang="en-US" sz="2000" dirty="0" smtClean="0"/>
              <a:t>   </a:t>
            </a:r>
            <a:r>
              <a:rPr lang="en-US" sz="2000" dirty="0" err="1" smtClean="0"/>
              <a:t>recommissioning</a:t>
            </a:r>
            <a:r>
              <a:rPr lang="en-US" sz="2000" dirty="0" smtClean="0"/>
              <a:t>, and is therefore the preferred scenario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If Linac4 and the 2 </a:t>
            </a:r>
            <a:r>
              <a:rPr lang="en-US" sz="2000" dirty="0" err="1" smtClean="0"/>
              <a:t>GeV</a:t>
            </a:r>
            <a:r>
              <a:rPr lang="en-US" sz="2000" dirty="0" smtClean="0"/>
              <a:t> upgrade will coincide in LS2, we will have a lot to do 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rgbClr val="00B050"/>
              </a:solidFill>
            </a:endParaRPr>
          </a:p>
          <a:p>
            <a:r>
              <a:rPr lang="en-US" sz="2800" b="1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sz="2800" b="1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r>
              <a:rPr lang="en-US" sz="2800" b="1" i="1" dirty="0" smtClean="0">
                <a:solidFill>
                  <a:srgbClr val="FF0000"/>
                </a:solidFill>
                <a:sym typeface="Wingdings" pitchFamily="2" charset="2"/>
              </a:rPr>
              <a:t>We </a:t>
            </a:r>
            <a:r>
              <a:rPr lang="en-US" sz="2800" b="1" i="1" dirty="0" smtClean="0">
                <a:solidFill>
                  <a:srgbClr val="FF0000"/>
                </a:solidFill>
              </a:rPr>
              <a:t>will come out of LS2 with a </a:t>
            </a:r>
            <a:r>
              <a:rPr lang="en-US" sz="2800" b="1" i="1" dirty="0" smtClean="0">
                <a:solidFill>
                  <a:srgbClr val="FF0000"/>
                </a:solidFill>
              </a:rPr>
              <a:t>new Booster</a:t>
            </a:r>
            <a:endParaRPr lang="en-US" sz="2800" b="1" i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LIU-PSB Overview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K. Hanke for the LIU-PSB Working Group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K. Hanke, LIU-2011, 25 Nov 2011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704368" y="4003201"/>
            <a:ext cx="34290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upgrade of rings and</a:t>
            </a:r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extraction / transfer from  </a:t>
            </a:r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1.4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GeV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to 2.0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GeV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and </a:t>
            </a:r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increased intensity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replace main power supply, </a:t>
            </a:r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 number of smaller power </a:t>
            </a:r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 supplies, magnets, kickers, </a:t>
            </a:r>
          </a:p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 etc.</a:t>
            </a:r>
          </a:p>
          <a:p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LIU-PSB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6296" y="1219200"/>
            <a:ext cx="5867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4652904" y="5562600"/>
            <a:ext cx="609600" cy="381000"/>
          </a:xfrm>
          <a:prstGeom prst="line">
            <a:avLst/>
          </a:prstGeom>
          <a:ln w="254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/>
          <p:nvPr/>
        </p:nvCxnSpPr>
        <p:spPr>
          <a:xfrm rot="16200000" flipH="1">
            <a:off x="4957704" y="6019800"/>
            <a:ext cx="838200" cy="228600"/>
          </a:xfrm>
          <a:prstGeom prst="bentConnector3">
            <a:avLst>
              <a:gd name="adj1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 rot="16200000" flipH="1">
            <a:off x="614304" y="5334000"/>
            <a:ext cx="1752600" cy="228600"/>
          </a:xfrm>
          <a:prstGeom prst="bentConnector3">
            <a:avLst>
              <a:gd name="adj1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716675" y="662292"/>
            <a:ext cx="3219728" cy="3847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upgrade of the injection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from 50 </a:t>
            </a:r>
            <a:r>
              <a:rPr lang="en-US" sz="2000" dirty="0" err="1" smtClean="0">
                <a:solidFill>
                  <a:srgbClr val="FF0000"/>
                </a:solidFill>
              </a:rPr>
              <a:t>MeV</a:t>
            </a:r>
            <a:r>
              <a:rPr lang="en-US" sz="2000" dirty="0" smtClean="0">
                <a:solidFill>
                  <a:srgbClr val="FF0000"/>
                </a:solidFill>
              </a:rPr>
              <a:t> protons to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160 </a:t>
            </a:r>
            <a:r>
              <a:rPr lang="en-US" sz="2000" dirty="0" err="1" smtClean="0">
                <a:solidFill>
                  <a:srgbClr val="FF0000"/>
                </a:solidFill>
              </a:rPr>
              <a:t>MeV</a:t>
            </a:r>
            <a:r>
              <a:rPr lang="en-US" sz="2000" dirty="0" smtClean="0">
                <a:solidFill>
                  <a:srgbClr val="FF0000"/>
                </a:solidFill>
              </a:rPr>
              <a:t> H- and increased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intensity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 re-build injection line for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  160 </a:t>
            </a:r>
            <a:r>
              <a:rPr lang="en-US" sz="2000" dirty="0" err="1" smtClean="0">
                <a:solidFill>
                  <a:srgbClr val="FF0000"/>
                </a:solidFill>
              </a:rPr>
              <a:t>MeV</a:t>
            </a:r>
            <a:endParaRPr lang="en-US" sz="20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 replace injection septum by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  stripping foil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 injection bumps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 diagnostics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 …</a:t>
            </a:r>
          </a:p>
          <a:p>
            <a:endParaRPr lang="en-US" sz="2400" dirty="0">
              <a:solidFill>
                <a:srgbClr val="FF000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95304" y="1447800"/>
            <a:ext cx="4267200" cy="4495800"/>
            <a:chOff x="2667000" y="1447800"/>
            <a:chExt cx="4267200" cy="4495800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2667000" y="1447800"/>
              <a:ext cx="2667000" cy="2667000"/>
            </a:xfrm>
            <a:prstGeom prst="ellipse">
              <a:avLst/>
            </a:prstGeom>
            <a:noFill/>
            <a:ln w="508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3733800" y="4114800"/>
              <a:ext cx="1524000" cy="762000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257800" y="4876800"/>
              <a:ext cx="1676400" cy="1066800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1376304" y="4017169"/>
            <a:ext cx="1495425" cy="707231"/>
            <a:chOff x="3048000" y="4017169"/>
            <a:chExt cx="1495425" cy="707231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3048000" y="4114800"/>
              <a:ext cx="1219200" cy="60960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Freeform 17"/>
            <p:cNvSpPr/>
            <p:nvPr/>
          </p:nvSpPr>
          <p:spPr>
            <a:xfrm>
              <a:off x="3886200" y="4017169"/>
              <a:ext cx="657225" cy="97631"/>
            </a:xfrm>
            <a:custGeom>
              <a:avLst/>
              <a:gdLst>
                <a:gd name="connsiteX0" fmla="*/ 0 w 657225"/>
                <a:gd name="connsiteY0" fmla="*/ 71437 h 97631"/>
                <a:gd name="connsiteX1" fmla="*/ 342900 w 657225"/>
                <a:gd name="connsiteY1" fmla="*/ 85725 h 97631"/>
                <a:gd name="connsiteX2" fmla="*/ 642937 w 657225"/>
                <a:gd name="connsiteY2" fmla="*/ 0 h 97631"/>
                <a:gd name="connsiteX3" fmla="*/ 642937 w 657225"/>
                <a:gd name="connsiteY3" fmla="*/ 0 h 97631"/>
                <a:gd name="connsiteX4" fmla="*/ 657225 w 657225"/>
                <a:gd name="connsiteY4" fmla="*/ 0 h 9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7225" h="97631">
                  <a:moveTo>
                    <a:pt x="0" y="71437"/>
                  </a:moveTo>
                  <a:cubicBezTo>
                    <a:pt x="117872" y="84534"/>
                    <a:pt x="235744" y="97631"/>
                    <a:pt x="342900" y="85725"/>
                  </a:cubicBezTo>
                  <a:cubicBezTo>
                    <a:pt x="450056" y="73819"/>
                    <a:pt x="642937" y="0"/>
                    <a:pt x="642937" y="0"/>
                  </a:cubicBezTo>
                  <a:lnTo>
                    <a:pt x="642937" y="0"/>
                  </a:lnTo>
                  <a:lnTo>
                    <a:pt x="657225" y="0"/>
                  </a:lnTo>
                </a:path>
              </a:pathLst>
            </a:cu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84047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Upgrade of the Injection for Linac4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1057" y="1116413"/>
            <a:ext cx="67819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Why re-building the injection region?</a:t>
            </a:r>
          </a:p>
          <a:p>
            <a:endParaRPr lang="en-US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increased energy from 50 </a:t>
            </a:r>
            <a:r>
              <a:rPr lang="en-US" sz="2000" dirty="0" err="1" smtClean="0"/>
              <a:t>MeV</a:t>
            </a:r>
            <a:r>
              <a:rPr lang="en-US" sz="2000" dirty="0" smtClean="0"/>
              <a:t> to 160 </a:t>
            </a:r>
            <a:r>
              <a:rPr lang="en-US" sz="2000" dirty="0" err="1" smtClean="0"/>
              <a:t>MeV</a:t>
            </a:r>
            <a:r>
              <a:rPr lang="en-US" sz="2000" dirty="0" smtClean="0"/>
              <a:t> with Linac4</a:t>
            </a:r>
          </a:p>
          <a:p>
            <a:pPr marL="342900" indent="-342900">
              <a:buFont typeface="Wingdings"/>
              <a:buChar char="à"/>
            </a:pPr>
            <a:r>
              <a:rPr lang="en-US" sz="2000" dirty="0" smtClean="0"/>
              <a:t>reduce space-charge effects at PSB injection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injection of H- ions rather than protons </a:t>
            </a:r>
          </a:p>
          <a:p>
            <a:pPr marL="342900" indent="-342900">
              <a:buFont typeface="Wingdings"/>
              <a:buChar char="à"/>
            </a:pPr>
            <a:r>
              <a:rPr lang="en-US" sz="2000" dirty="0" smtClean="0">
                <a:sym typeface="Wingdings" pitchFamily="2" charset="2"/>
              </a:rPr>
              <a:t>significantly reduce injection losses (at the moment about 50% of the beam is lost on the injection septum!)</a:t>
            </a:r>
          </a:p>
          <a:p>
            <a:pPr marL="342900" indent="-342900">
              <a:buFont typeface="Wingdings"/>
              <a:buChar char="à"/>
            </a:pPr>
            <a:r>
              <a:rPr lang="en-US" sz="2000" dirty="0" smtClean="0"/>
              <a:t>more flexibility in tailoring </a:t>
            </a:r>
            <a:r>
              <a:rPr lang="en-US" sz="2000" dirty="0" err="1" smtClean="0"/>
              <a:t>emittances</a:t>
            </a:r>
            <a:r>
              <a:rPr lang="en-US" sz="2000" dirty="0" smtClean="0"/>
              <a:t> by transverse phase space painting</a:t>
            </a:r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/>
          </a:p>
        </p:txBody>
      </p:sp>
      <p:pic>
        <p:nvPicPr>
          <p:cNvPr id="5" name="Picture 4" descr="OP%20display.png"/>
          <p:cNvPicPr>
            <a:picLocks noChangeAspect="1"/>
          </p:cNvPicPr>
          <p:nvPr/>
        </p:nvPicPr>
        <p:blipFill>
          <a:blip r:embed="rId2"/>
          <a:srcRect t="33563" r="3499" b="28263"/>
          <a:stretch>
            <a:fillRect/>
          </a:stretch>
        </p:blipFill>
        <p:spPr>
          <a:xfrm>
            <a:off x="1107388" y="3955313"/>
            <a:ext cx="6706506" cy="26270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</a:t>
            </a:r>
            <a:r>
              <a:rPr lang="en-US" dirty="0" err="1" smtClean="0"/>
              <a:t>Multiturn</a:t>
            </a:r>
            <a:r>
              <a:rPr lang="en-US" dirty="0" smtClean="0"/>
              <a:t> Injection</a:t>
            </a:r>
            <a:endParaRPr lang="en-US" dirty="0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471010" y="965082"/>
            <a:ext cx="22009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0" dirty="0" err="1"/>
              <a:t>horiz</a:t>
            </a:r>
            <a:r>
              <a:rPr lang="en-US" sz="1600" b="0" dirty="0"/>
              <a:t>. beam momentum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489215" y="2025190"/>
            <a:ext cx="166039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0" dirty="0" err="1"/>
              <a:t>horiz</a:t>
            </a:r>
            <a:r>
              <a:rPr lang="en-US" sz="1600" b="0" dirty="0"/>
              <a:t>. co-ordinate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868818" y="1239838"/>
            <a:ext cx="81374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0" dirty="0"/>
              <a:t>septum</a:t>
            </a:r>
          </a:p>
        </p:txBody>
      </p:sp>
      <p:sp>
        <p:nvSpPr>
          <p:cNvPr id="16" name="Text Box 21"/>
          <p:cNvSpPr txBox="1">
            <a:spLocks noChangeArrowheads="1"/>
          </p:cNvSpPr>
          <p:nvPr/>
        </p:nvSpPr>
        <p:spPr bwMode="auto">
          <a:xfrm>
            <a:off x="2355579" y="1701055"/>
            <a:ext cx="255198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0" dirty="0">
                <a:latin typeface="Helvetica" pitchFamily="34" charset="0"/>
              </a:rPr>
              <a:t> </a:t>
            </a:r>
            <a:r>
              <a:rPr lang="en-US" sz="1600" b="0" dirty="0" smtClean="0"/>
              <a:t>closed orbit at injection (t</a:t>
            </a:r>
            <a:r>
              <a:rPr lang="en-US" sz="1600" b="0" baseline="-25000" dirty="0" smtClean="0"/>
              <a:t>1</a:t>
            </a:r>
            <a:r>
              <a:rPr lang="en-US" sz="1600" b="0" dirty="0" smtClean="0"/>
              <a:t>)</a:t>
            </a:r>
            <a:endParaRPr lang="en-US" sz="1600" b="0" baseline="-25000" dirty="0"/>
          </a:p>
        </p:txBody>
      </p: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733192" y="1354138"/>
            <a:ext cx="1703439" cy="1600200"/>
            <a:chOff x="1009650" y="1354138"/>
            <a:chExt cx="2514600" cy="2362200"/>
          </a:xfrm>
        </p:grpSpPr>
        <p:sp>
          <p:nvSpPr>
            <p:cNvPr id="4" name="Line 5"/>
            <p:cNvSpPr>
              <a:spLocks noChangeShapeType="1"/>
            </p:cNvSpPr>
            <p:nvPr/>
          </p:nvSpPr>
          <p:spPr bwMode="auto">
            <a:xfrm flipV="1">
              <a:off x="2228850" y="1354138"/>
              <a:ext cx="0" cy="2362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1009650" y="2573338"/>
              <a:ext cx="2514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Oval 10"/>
            <p:cNvSpPr>
              <a:spLocks noChangeArrowheads="1"/>
            </p:cNvSpPr>
            <p:nvPr/>
          </p:nvSpPr>
          <p:spPr bwMode="auto">
            <a:xfrm>
              <a:off x="1314450" y="1658938"/>
              <a:ext cx="1828800" cy="18288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>
              <a:off x="2762250" y="1658938"/>
              <a:ext cx="0" cy="1828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5"/>
            <p:cNvSpPr>
              <a:spLocks noChangeShapeType="1"/>
            </p:cNvSpPr>
            <p:nvPr/>
          </p:nvSpPr>
          <p:spPr bwMode="auto">
            <a:xfrm>
              <a:off x="2914650" y="2573338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8"/>
            <p:cNvSpPr>
              <a:spLocks noChangeShapeType="1"/>
            </p:cNvSpPr>
            <p:nvPr/>
          </p:nvSpPr>
          <p:spPr bwMode="auto">
            <a:xfrm flipH="1">
              <a:off x="2914650" y="2344738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Oval 19"/>
            <p:cNvSpPr>
              <a:spLocks noChangeArrowheads="1"/>
            </p:cNvSpPr>
            <p:nvPr/>
          </p:nvSpPr>
          <p:spPr bwMode="auto">
            <a:xfrm>
              <a:off x="2686050" y="2192338"/>
              <a:ext cx="457200" cy="762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20"/>
            <p:cNvSpPr>
              <a:spLocks noChangeShapeType="1"/>
            </p:cNvSpPr>
            <p:nvPr/>
          </p:nvSpPr>
          <p:spPr bwMode="auto">
            <a:xfrm flipV="1">
              <a:off x="2914650" y="2116138"/>
              <a:ext cx="5334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23"/>
            <p:cNvSpPr>
              <a:spLocks noChangeShapeType="1"/>
            </p:cNvSpPr>
            <p:nvPr/>
          </p:nvSpPr>
          <p:spPr bwMode="auto">
            <a:xfrm flipV="1">
              <a:off x="1314450" y="2573338"/>
              <a:ext cx="914400" cy="10985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Text Box 24"/>
          <p:cNvSpPr txBox="1">
            <a:spLocks noChangeArrowheads="1"/>
          </p:cNvSpPr>
          <p:nvPr/>
        </p:nvSpPr>
        <p:spPr bwMode="auto">
          <a:xfrm>
            <a:off x="-77693" y="2820746"/>
            <a:ext cx="15728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0" dirty="0"/>
              <a:t> PSB closed orbit</a:t>
            </a:r>
            <a:endParaRPr lang="en-US" sz="1600" b="0" baseline="-25000" dirty="0"/>
          </a:p>
        </p:txBody>
      </p: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727197" y="3112131"/>
            <a:ext cx="1703089" cy="1599872"/>
            <a:chOff x="5029200" y="1219200"/>
            <a:chExt cx="2514600" cy="2362200"/>
          </a:xfrm>
        </p:grpSpPr>
        <p:sp>
          <p:nvSpPr>
            <p:cNvPr id="20" name="Line 25"/>
            <p:cNvSpPr>
              <a:spLocks noChangeShapeType="1"/>
            </p:cNvSpPr>
            <p:nvPr/>
          </p:nvSpPr>
          <p:spPr bwMode="auto">
            <a:xfrm flipV="1">
              <a:off x="6248400" y="1219200"/>
              <a:ext cx="0" cy="2362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26"/>
            <p:cNvSpPr>
              <a:spLocks noChangeShapeType="1"/>
            </p:cNvSpPr>
            <p:nvPr/>
          </p:nvSpPr>
          <p:spPr bwMode="auto">
            <a:xfrm>
              <a:off x="5029200" y="2482850"/>
              <a:ext cx="2514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Oval 29"/>
            <p:cNvSpPr>
              <a:spLocks noChangeArrowheads="1"/>
            </p:cNvSpPr>
            <p:nvPr/>
          </p:nvSpPr>
          <p:spPr bwMode="auto">
            <a:xfrm>
              <a:off x="5334000" y="1568450"/>
              <a:ext cx="1828800" cy="18288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Line 30"/>
            <p:cNvSpPr>
              <a:spLocks noChangeShapeType="1"/>
            </p:cNvSpPr>
            <p:nvPr/>
          </p:nvSpPr>
          <p:spPr bwMode="auto">
            <a:xfrm>
              <a:off x="6781800" y="1568450"/>
              <a:ext cx="0" cy="1828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33"/>
            <p:cNvSpPr>
              <a:spLocks noChangeShapeType="1"/>
            </p:cNvSpPr>
            <p:nvPr/>
          </p:nvSpPr>
          <p:spPr bwMode="auto">
            <a:xfrm>
              <a:off x="6934200" y="248285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34"/>
            <p:cNvSpPr>
              <a:spLocks noChangeShapeType="1"/>
            </p:cNvSpPr>
            <p:nvPr/>
          </p:nvSpPr>
          <p:spPr bwMode="auto">
            <a:xfrm flipH="1">
              <a:off x="6705600" y="2254250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Oval 35"/>
            <p:cNvSpPr>
              <a:spLocks noChangeArrowheads="1"/>
            </p:cNvSpPr>
            <p:nvPr/>
          </p:nvSpPr>
          <p:spPr bwMode="auto">
            <a:xfrm rot="2750551">
              <a:off x="6477000" y="2025650"/>
              <a:ext cx="457200" cy="762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Line 36"/>
            <p:cNvSpPr>
              <a:spLocks noChangeShapeType="1"/>
            </p:cNvSpPr>
            <p:nvPr/>
          </p:nvSpPr>
          <p:spPr bwMode="auto">
            <a:xfrm flipV="1">
              <a:off x="6705600" y="1949450"/>
              <a:ext cx="6858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" name="Text Box 21"/>
          <p:cNvSpPr txBox="1">
            <a:spLocks noChangeArrowheads="1"/>
          </p:cNvSpPr>
          <p:nvPr/>
        </p:nvSpPr>
        <p:spPr bwMode="auto">
          <a:xfrm>
            <a:off x="2327069" y="3383201"/>
            <a:ext cx="169770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/>
              <a:t>c</a:t>
            </a:r>
            <a:r>
              <a:rPr lang="en-US" sz="1600" b="0" dirty="0" smtClean="0"/>
              <a:t>losed orbit</a:t>
            </a:r>
          </a:p>
          <a:p>
            <a:r>
              <a:rPr lang="en-US" sz="1600" dirty="0" smtClean="0"/>
              <a:t>after </a:t>
            </a:r>
            <a:r>
              <a:rPr lang="en-US" sz="1600" b="0" dirty="0" smtClean="0"/>
              <a:t>one turn (t</a:t>
            </a:r>
            <a:r>
              <a:rPr lang="en-US" sz="1600" b="0" baseline="-25000" dirty="0" smtClean="0"/>
              <a:t>2</a:t>
            </a:r>
            <a:r>
              <a:rPr lang="en-US" sz="1600" b="0" dirty="0" smtClean="0"/>
              <a:t>)</a:t>
            </a:r>
          </a:p>
        </p:txBody>
      </p:sp>
      <p:grpSp>
        <p:nvGrpSpPr>
          <p:cNvPr id="67" name="Group 66"/>
          <p:cNvGrpSpPr/>
          <p:nvPr/>
        </p:nvGrpSpPr>
        <p:grpSpPr>
          <a:xfrm>
            <a:off x="735233" y="4852246"/>
            <a:ext cx="1690337" cy="1587892"/>
            <a:chOff x="735233" y="4852246"/>
            <a:chExt cx="1690337" cy="1587892"/>
          </a:xfrm>
        </p:grpSpPr>
        <p:sp>
          <p:nvSpPr>
            <p:cNvPr id="33" name="Line 48"/>
            <p:cNvSpPr>
              <a:spLocks noChangeShapeType="1"/>
            </p:cNvSpPr>
            <p:nvPr/>
          </p:nvSpPr>
          <p:spPr bwMode="auto">
            <a:xfrm flipV="1">
              <a:off x="1554790" y="4852246"/>
              <a:ext cx="0" cy="15878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49"/>
            <p:cNvSpPr>
              <a:spLocks noChangeShapeType="1"/>
            </p:cNvSpPr>
            <p:nvPr/>
          </p:nvSpPr>
          <p:spPr bwMode="auto">
            <a:xfrm>
              <a:off x="735233" y="5671803"/>
              <a:ext cx="16903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Oval 50"/>
            <p:cNvSpPr>
              <a:spLocks noChangeArrowheads="1"/>
            </p:cNvSpPr>
            <p:nvPr/>
          </p:nvSpPr>
          <p:spPr bwMode="auto">
            <a:xfrm>
              <a:off x="940122" y="5057135"/>
              <a:ext cx="1229336" cy="122933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51"/>
            <p:cNvSpPr>
              <a:spLocks noChangeShapeType="1"/>
            </p:cNvSpPr>
            <p:nvPr/>
          </p:nvSpPr>
          <p:spPr bwMode="auto">
            <a:xfrm>
              <a:off x="1913347" y="5057135"/>
              <a:ext cx="0" cy="1229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53"/>
            <p:cNvSpPr>
              <a:spLocks noChangeShapeType="1"/>
            </p:cNvSpPr>
            <p:nvPr/>
          </p:nvSpPr>
          <p:spPr bwMode="auto">
            <a:xfrm>
              <a:off x="2015791" y="5671803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54"/>
            <p:cNvSpPr>
              <a:spLocks noChangeShapeType="1"/>
            </p:cNvSpPr>
            <p:nvPr/>
          </p:nvSpPr>
          <p:spPr bwMode="auto">
            <a:xfrm flipH="1">
              <a:off x="1810902" y="5518136"/>
              <a:ext cx="0" cy="15366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Oval 55"/>
            <p:cNvSpPr>
              <a:spLocks noChangeArrowheads="1"/>
            </p:cNvSpPr>
            <p:nvPr/>
          </p:nvSpPr>
          <p:spPr bwMode="auto">
            <a:xfrm rot="4787640">
              <a:off x="1657235" y="5466914"/>
              <a:ext cx="307334" cy="51222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Line 56"/>
            <p:cNvSpPr>
              <a:spLocks noChangeShapeType="1"/>
            </p:cNvSpPr>
            <p:nvPr/>
          </p:nvSpPr>
          <p:spPr bwMode="auto">
            <a:xfrm flipV="1">
              <a:off x="1810902" y="5313247"/>
              <a:ext cx="461001" cy="20488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3" name="Text Box 21"/>
          <p:cNvSpPr txBox="1">
            <a:spLocks noChangeArrowheads="1"/>
          </p:cNvSpPr>
          <p:nvPr/>
        </p:nvSpPr>
        <p:spPr bwMode="auto">
          <a:xfrm>
            <a:off x="2282536" y="4941635"/>
            <a:ext cx="16608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/>
              <a:t>c</a:t>
            </a:r>
            <a:r>
              <a:rPr lang="en-US" sz="1600" b="0" dirty="0" smtClean="0"/>
              <a:t>losed orbit after </a:t>
            </a:r>
          </a:p>
          <a:p>
            <a:r>
              <a:rPr lang="en-US" sz="1600" dirty="0" smtClean="0"/>
              <a:t>second turn (t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)</a:t>
            </a:r>
            <a:endParaRPr lang="en-US" sz="1600" b="0" dirty="0" smtClean="0"/>
          </a:p>
        </p:txBody>
      </p:sp>
      <p:sp>
        <p:nvSpPr>
          <p:cNvPr id="44" name="TextBox 43"/>
          <p:cNvSpPr txBox="1"/>
          <p:nvPr/>
        </p:nvSpPr>
        <p:spPr>
          <a:xfrm>
            <a:off x="1305365" y="6440138"/>
            <a:ext cx="528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etc.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4544933" y="2976516"/>
            <a:ext cx="4668137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 this process takes place, subsequent </a:t>
            </a:r>
            <a:r>
              <a:rPr lang="en-US" dirty="0" err="1" smtClean="0"/>
              <a:t>linac</a:t>
            </a:r>
            <a:r>
              <a:rPr lang="en-US" dirty="0" smtClean="0"/>
              <a:t> </a:t>
            </a:r>
          </a:p>
          <a:p>
            <a:r>
              <a:rPr lang="en-US" dirty="0" smtClean="0"/>
              <a:t>beam “slices” are injected, with increasing </a:t>
            </a:r>
          </a:p>
          <a:p>
            <a:r>
              <a:rPr lang="en-US" dirty="0" smtClean="0"/>
              <a:t>oscillation amplitude around the instantaneous </a:t>
            </a:r>
          </a:p>
          <a:p>
            <a:r>
              <a:rPr lang="en-US" dirty="0" smtClean="0"/>
              <a:t>closed orbit (“horizontal stacking”)</a:t>
            </a:r>
          </a:p>
          <a:p>
            <a:endParaRPr lang="en-US" dirty="0" smtClean="0"/>
          </a:p>
          <a:p>
            <a:r>
              <a:rPr lang="en-US" dirty="0" err="1" smtClean="0"/>
              <a:t>beamlets</a:t>
            </a:r>
            <a:r>
              <a:rPr lang="en-US" dirty="0" smtClean="0"/>
              <a:t> are now “polygons”, as they</a:t>
            </a:r>
          </a:p>
          <a:p>
            <a:r>
              <a:rPr lang="en-US" dirty="0" smtClean="0"/>
              <a:t>have undergone several cuts</a:t>
            </a:r>
          </a:p>
          <a:p>
            <a:endParaRPr lang="en-US" dirty="0" smtClean="0"/>
          </a:p>
          <a:p>
            <a:r>
              <a:rPr lang="en-US" dirty="0" smtClean="0"/>
              <a:t>they spiral up around the (moving)</a:t>
            </a:r>
          </a:p>
          <a:p>
            <a:r>
              <a:rPr lang="en-US" dirty="0" smtClean="0"/>
              <a:t>closed orbit, leading to a density </a:t>
            </a:r>
          </a:p>
          <a:p>
            <a:r>
              <a:rPr lang="en-US" dirty="0" smtClean="0"/>
              <a:t>distribution which is dense in the core</a:t>
            </a:r>
          </a:p>
          <a:p>
            <a:r>
              <a:rPr lang="en-US" dirty="0" smtClean="0"/>
              <a:t>and less dense in the outer part</a:t>
            </a:r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76" name="Group 75"/>
          <p:cNvGrpSpPr/>
          <p:nvPr/>
        </p:nvGrpSpPr>
        <p:grpSpPr>
          <a:xfrm>
            <a:off x="5576836" y="966255"/>
            <a:ext cx="1993819" cy="1884569"/>
            <a:chOff x="5576836" y="966255"/>
            <a:chExt cx="1993819" cy="1884569"/>
          </a:xfrm>
        </p:grpSpPr>
        <p:sp>
          <p:nvSpPr>
            <p:cNvPr id="46" name="Line 4"/>
            <p:cNvSpPr>
              <a:spLocks noChangeShapeType="1"/>
            </p:cNvSpPr>
            <p:nvPr/>
          </p:nvSpPr>
          <p:spPr bwMode="auto">
            <a:xfrm flipV="1">
              <a:off x="6464495" y="966255"/>
              <a:ext cx="0" cy="18845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5"/>
            <p:cNvSpPr>
              <a:spLocks noChangeShapeType="1"/>
            </p:cNvSpPr>
            <p:nvPr/>
          </p:nvSpPr>
          <p:spPr bwMode="auto">
            <a:xfrm>
              <a:off x="5576836" y="1908540"/>
              <a:ext cx="199381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12"/>
            <p:cNvSpPr>
              <a:spLocks noChangeShapeType="1"/>
            </p:cNvSpPr>
            <p:nvPr/>
          </p:nvSpPr>
          <p:spPr bwMode="auto">
            <a:xfrm>
              <a:off x="6833215" y="190854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AutoShape 19"/>
            <p:cNvSpPr>
              <a:spLocks noChangeArrowheads="1"/>
            </p:cNvSpPr>
            <p:nvPr/>
          </p:nvSpPr>
          <p:spPr bwMode="auto">
            <a:xfrm>
              <a:off x="6546433" y="1744664"/>
              <a:ext cx="163876" cy="122907"/>
            </a:xfrm>
            <a:prstGeom prst="pentagon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600">
                  <a:latin typeface="Helvetica" pitchFamily="34" charset="0"/>
                </a:rPr>
                <a:t>1</a:t>
              </a:r>
            </a:p>
          </p:txBody>
        </p:sp>
        <p:sp>
          <p:nvSpPr>
            <p:cNvPr id="51" name="AutoShape 20"/>
            <p:cNvSpPr>
              <a:spLocks noChangeArrowheads="1"/>
            </p:cNvSpPr>
            <p:nvPr/>
          </p:nvSpPr>
          <p:spPr bwMode="auto">
            <a:xfrm>
              <a:off x="6382557" y="1662726"/>
              <a:ext cx="163876" cy="163876"/>
            </a:xfrm>
            <a:prstGeom prst="pentagon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AutoShape 21"/>
            <p:cNvSpPr>
              <a:spLocks noChangeArrowheads="1"/>
            </p:cNvSpPr>
            <p:nvPr/>
          </p:nvSpPr>
          <p:spPr bwMode="auto">
            <a:xfrm>
              <a:off x="6218682" y="1785633"/>
              <a:ext cx="204844" cy="163876"/>
            </a:xfrm>
            <a:prstGeom prst="pentagon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600">
                  <a:latin typeface="Helvetica" pitchFamily="34" charset="0"/>
                </a:rPr>
                <a:t>3</a:t>
              </a:r>
            </a:p>
          </p:txBody>
        </p:sp>
        <p:sp>
          <p:nvSpPr>
            <p:cNvPr id="53" name="AutoShape 22"/>
            <p:cNvSpPr>
              <a:spLocks noChangeArrowheads="1"/>
            </p:cNvSpPr>
            <p:nvPr/>
          </p:nvSpPr>
          <p:spPr bwMode="auto">
            <a:xfrm rot="1583227">
              <a:off x="6229778" y="1941827"/>
              <a:ext cx="204844" cy="204844"/>
            </a:xfrm>
            <a:prstGeom prst="pentagon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AutoShape 23"/>
            <p:cNvSpPr>
              <a:spLocks noChangeArrowheads="1"/>
            </p:cNvSpPr>
            <p:nvPr/>
          </p:nvSpPr>
          <p:spPr bwMode="auto">
            <a:xfrm rot="6576453">
              <a:off x="6488394" y="1973407"/>
              <a:ext cx="238985" cy="204844"/>
            </a:xfrm>
            <a:prstGeom prst="pentagon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AutoShape 24"/>
            <p:cNvSpPr>
              <a:spLocks noChangeArrowheads="1"/>
            </p:cNvSpPr>
            <p:nvPr/>
          </p:nvSpPr>
          <p:spPr bwMode="auto">
            <a:xfrm rot="6576453">
              <a:off x="6734207" y="1932438"/>
              <a:ext cx="238985" cy="204844"/>
            </a:xfrm>
            <a:prstGeom prst="pentagon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AutoShape 25"/>
            <p:cNvSpPr>
              <a:spLocks noChangeArrowheads="1"/>
            </p:cNvSpPr>
            <p:nvPr/>
          </p:nvSpPr>
          <p:spPr bwMode="auto">
            <a:xfrm rot="9991880">
              <a:off x="6720551" y="1703695"/>
              <a:ext cx="279954" cy="204844"/>
            </a:xfrm>
            <a:prstGeom prst="pentagon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Text Box 29"/>
            <p:cNvSpPr txBox="1">
              <a:spLocks noChangeArrowheads="1"/>
            </p:cNvSpPr>
            <p:nvPr/>
          </p:nvSpPr>
          <p:spPr bwMode="auto">
            <a:xfrm>
              <a:off x="6382557" y="1646510"/>
              <a:ext cx="159608" cy="180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Helvetica" pitchFamily="34" charset="0"/>
                </a:rPr>
                <a:t>2</a:t>
              </a:r>
            </a:p>
          </p:txBody>
        </p:sp>
        <p:sp>
          <p:nvSpPr>
            <p:cNvPr id="58" name="Text Box 31"/>
            <p:cNvSpPr txBox="1">
              <a:spLocks noChangeArrowheads="1"/>
            </p:cNvSpPr>
            <p:nvPr/>
          </p:nvSpPr>
          <p:spPr bwMode="auto">
            <a:xfrm>
              <a:off x="6251116" y="1981942"/>
              <a:ext cx="159608" cy="180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Helvetica" pitchFamily="34" charset="0"/>
                </a:rPr>
                <a:t>4</a:t>
              </a:r>
            </a:p>
          </p:txBody>
        </p:sp>
        <p:sp>
          <p:nvSpPr>
            <p:cNvPr id="59" name="Text Box 32"/>
            <p:cNvSpPr txBox="1">
              <a:spLocks noChangeArrowheads="1"/>
            </p:cNvSpPr>
            <p:nvPr/>
          </p:nvSpPr>
          <p:spPr bwMode="auto">
            <a:xfrm>
              <a:off x="6496929" y="1981942"/>
              <a:ext cx="159608" cy="180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Helvetica" pitchFamily="34" charset="0"/>
                </a:rPr>
                <a:t>5</a:t>
              </a:r>
            </a:p>
          </p:txBody>
        </p:sp>
        <p:sp>
          <p:nvSpPr>
            <p:cNvPr id="60" name="Text Box 33"/>
            <p:cNvSpPr txBox="1">
              <a:spLocks noChangeArrowheads="1"/>
            </p:cNvSpPr>
            <p:nvPr/>
          </p:nvSpPr>
          <p:spPr bwMode="auto">
            <a:xfrm>
              <a:off x="6742742" y="1940973"/>
              <a:ext cx="159608" cy="180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Helvetica" pitchFamily="34" charset="0"/>
                </a:rPr>
                <a:t>6</a:t>
              </a:r>
            </a:p>
          </p:txBody>
        </p:sp>
        <p:sp>
          <p:nvSpPr>
            <p:cNvPr id="61" name="Text Box 34"/>
            <p:cNvSpPr txBox="1">
              <a:spLocks noChangeArrowheads="1"/>
            </p:cNvSpPr>
            <p:nvPr/>
          </p:nvSpPr>
          <p:spPr bwMode="auto">
            <a:xfrm>
              <a:off x="6783711" y="1695160"/>
              <a:ext cx="159608" cy="1809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>
                  <a:latin typeface="Helvetica" pitchFamily="34" charset="0"/>
                </a:rPr>
                <a:t>7</a:t>
              </a:r>
            </a:p>
          </p:txBody>
        </p:sp>
        <p:sp>
          <p:nvSpPr>
            <p:cNvPr id="62" name="AutoShape 38"/>
            <p:cNvSpPr>
              <a:spLocks noChangeArrowheads="1"/>
            </p:cNvSpPr>
            <p:nvPr/>
          </p:nvSpPr>
          <p:spPr bwMode="auto">
            <a:xfrm rot="10800000" flipV="1">
              <a:off x="6054806" y="1416913"/>
              <a:ext cx="819378" cy="245813"/>
            </a:xfrm>
            <a:prstGeom prst="curvedDownArrow">
              <a:avLst>
                <a:gd name="adj1" fmla="val 66667"/>
                <a:gd name="adj2" fmla="val 133333"/>
                <a:gd name="adj3" fmla="val 33333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Oval 50"/>
            <p:cNvSpPr>
              <a:spLocks noChangeArrowheads="1"/>
            </p:cNvSpPr>
            <p:nvPr/>
          </p:nvSpPr>
          <p:spPr bwMode="auto">
            <a:xfrm>
              <a:off x="5830124" y="1252903"/>
              <a:ext cx="1229336" cy="122933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Charge Exchange Injection</a:t>
            </a:r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7953" y="834615"/>
            <a:ext cx="6051338" cy="4237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70099" y="5071718"/>
            <a:ext cx="8763034" cy="4745691"/>
          </a:xfrm>
        </p:spPr>
        <p:txBody>
          <a:bodyPr/>
          <a:lstStyle/>
          <a:p>
            <a:r>
              <a:rPr lang="en-US" dirty="0" smtClean="0">
                <a:latin typeface="+mn-lt"/>
                <a:sym typeface="Wingdings" pitchFamily="2" charset="2"/>
              </a:rPr>
              <a:t>more technical details:</a:t>
            </a:r>
          </a:p>
          <a:p>
            <a:r>
              <a:rPr lang="en-US" dirty="0" smtClean="0">
                <a:latin typeface="+mn-lt"/>
                <a:sym typeface="Wingdings" pitchFamily="2" charset="2"/>
              </a:rPr>
              <a:t> </a:t>
            </a:r>
            <a:r>
              <a:rPr lang="en-US" dirty="0" smtClean="0">
                <a:latin typeface="+mn-lt"/>
              </a:rPr>
              <a:t>review held 9-10 November, see</a:t>
            </a:r>
          </a:p>
          <a:p>
            <a:r>
              <a:rPr lang="en-US" dirty="0" smtClean="0">
                <a:latin typeface="+mn-lt"/>
                <a:hlinkClick r:id="rId3"/>
              </a:rPr>
              <a:t>https://indico.cern.ch/conferenceTimeTable.py?confId=158153#20111109</a:t>
            </a:r>
            <a:endParaRPr lang="en-US" dirty="0" smtClean="0">
              <a:latin typeface="+mn-lt"/>
            </a:endParaRPr>
          </a:p>
          <a:p>
            <a:r>
              <a:rPr lang="en-US" dirty="0" smtClean="0">
                <a:solidFill>
                  <a:srgbClr val="00B050"/>
                </a:solidFill>
                <a:latin typeface="+mn-lt"/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00B050"/>
                </a:solidFill>
                <a:latin typeface="+mn-lt"/>
              </a:rPr>
              <a:t>talk by W. Weterings at this meeting</a:t>
            </a:r>
            <a:endParaRPr lang="en-US" dirty="0">
              <a:solidFill>
                <a:srgbClr val="00B05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and Future Injection Region</a:t>
            </a:r>
            <a:endParaRPr lang="en-US" dirty="0"/>
          </a:p>
        </p:txBody>
      </p:sp>
      <p:pic>
        <p:nvPicPr>
          <p:cNvPr id="4" name="Picture 2" descr="\\cern.ch\dfs\Users\w\wetering\Public\review\BISMH2010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742" y="1268760"/>
            <a:ext cx="9151742" cy="5147854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t="3587"/>
          <a:stretch>
            <a:fillRect/>
          </a:stretch>
        </p:blipFill>
        <p:spPr bwMode="auto">
          <a:xfrm>
            <a:off x="0" y="1221897"/>
            <a:ext cx="9144000" cy="5210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Footer Placeholder 5"/>
          <p:cNvSpPr txBox="1">
            <a:spLocks/>
          </p:cNvSpPr>
          <p:nvPr/>
        </p:nvSpPr>
        <p:spPr>
          <a:xfrm>
            <a:off x="2900660" y="6535407"/>
            <a:ext cx="6126415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B. Goddard,</a:t>
            </a:r>
            <a:r>
              <a:rPr kumimoji="0" lang="en-GB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Review on PSB 160 </a:t>
            </a:r>
            <a:r>
              <a:rPr kumimoji="0" lang="en-GB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MeV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</a:t>
            </a:r>
            <a:r>
              <a:rPr kumimoji="0" lang="en-GB" sz="1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Injection, 9-10 November 2011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Booster Injection: Planning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32524" y="1022292"/>
          <a:ext cx="6831252" cy="2391103"/>
        </p:xfrm>
        <a:graphic>
          <a:graphicData uri="http://schemas.openxmlformats.org/drawingml/2006/table">
            <a:tbl>
              <a:tblPr/>
              <a:tblGrid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  <a:gridCol w="189757"/>
              </a:tblGrid>
              <a:tr h="183931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39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931">
                <a:tc gridSpan="1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long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LHC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injectors stop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3931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Linac4 commissioning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931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Linac4 reliability run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931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potential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3931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931"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39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931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long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LHC 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injectors stop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3931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3931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931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slot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potential slot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present official slot for connection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38200" y="3771275"/>
            <a:ext cx="7848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Connection of Linac4 to the PSB during LS1 ruled out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Connect to the PSB during an intermediate length shut-down (2015/16 or 2016/17)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Connect to the PSB during LS2 (assumed 2018)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Depending on the physics results, there is still a (minor) possibility that LS1 could </a:t>
            </a:r>
            <a:r>
              <a:rPr lang="en-US" sz="2000" dirty="0" smtClean="0"/>
              <a:t>move</a:t>
            </a:r>
            <a:endParaRPr lang="en-US" sz="2000" dirty="0" smtClean="0"/>
          </a:p>
          <a:p>
            <a:pPr marL="457200" indent="-457200"/>
            <a:endParaRPr lang="en-US" sz="2000" dirty="0" smtClean="0"/>
          </a:p>
          <a:p>
            <a:pPr marL="457200" indent="-457200"/>
            <a:r>
              <a:rPr lang="en-US" sz="2000" dirty="0" smtClean="0"/>
              <a:t>        </a:t>
            </a:r>
            <a:endParaRPr lang="en-US" dirty="0" smtClean="0"/>
          </a:p>
          <a:p>
            <a:pPr marL="457200" indent="-457200"/>
            <a:endParaRPr lang="en-US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SBUpgrade_Feas_Study_v3_Page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-240000">
            <a:off x="201511" y="912149"/>
            <a:ext cx="4189667" cy="5923901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Upgrade of the Booster to 2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42119" y="1022292"/>
            <a:ext cx="448802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study launched following Chamonix 2010</a:t>
            </a:r>
          </a:p>
          <a:p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feasibility, cost &amp; time lines confirmed</a:t>
            </a:r>
          </a:p>
          <a:p>
            <a:r>
              <a:rPr lang="en-US" dirty="0" smtClean="0"/>
              <a:t>RCS alternative studied following </a:t>
            </a:r>
            <a:r>
              <a:rPr lang="en-US" dirty="0" err="1" smtClean="0"/>
              <a:t>Chx</a:t>
            </a:r>
            <a:r>
              <a:rPr lang="en-US" dirty="0" smtClean="0"/>
              <a:t>. 2011</a:t>
            </a:r>
          </a:p>
          <a:p>
            <a:pPr>
              <a:buFont typeface="Wingdings"/>
              <a:buChar char="à"/>
            </a:pPr>
            <a:r>
              <a:rPr lang="en-US" dirty="0" smtClean="0"/>
              <a:t>Booster option retained</a:t>
            </a:r>
          </a:p>
          <a:p>
            <a:endParaRPr lang="en-US" dirty="0" smtClean="0"/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energy upgrade: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from 800 </a:t>
            </a:r>
            <a:r>
              <a:rPr lang="en-US" dirty="0" err="1" smtClean="0"/>
              <a:t>MeV</a:t>
            </a:r>
            <a:r>
              <a:rPr lang="en-US" dirty="0" smtClean="0"/>
              <a:t> to 1 </a:t>
            </a:r>
            <a:r>
              <a:rPr lang="en-US" dirty="0" err="1" smtClean="0"/>
              <a:t>GeV</a:t>
            </a:r>
            <a:r>
              <a:rPr lang="en-US" dirty="0" smtClean="0"/>
              <a:t> (1988)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from 1 </a:t>
            </a:r>
            <a:r>
              <a:rPr lang="en-US" dirty="0" err="1" smtClean="0"/>
              <a:t>GeV</a:t>
            </a:r>
            <a:r>
              <a:rPr lang="en-US" dirty="0" smtClean="0"/>
              <a:t> to 1.4 </a:t>
            </a:r>
            <a:r>
              <a:rPr lang="en-US" dirty="0" err="1" smtClean="0"/>
              <a:t>GeV</a:t>
            </a:r>
            <a:r>
              <a:rPr lang="en-US" dirty="0" smtClean="0"/>
              <a:t> (1999)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from 1.4 </a:t>
            </a:r>
            <a:r>
              <a:rPr lang="en-US" dirty="0" err="1" smtClean="0"/>
              <a:t>GeV</a:t>
            </a:r>
            <a:r>
              <a:rPr lang="en-US" dirty="0" smtClean="0"/>
              <a:t> to 2.0 </a:t>
            </a:r>
            <a:r>
              <a:rPr lang="en-US" dirty="0" err="1" smtClean="0"/>
              <a:t>GeV</a:t>
            </a:r>
            <a:r>
              <a:rPr lang="en-US" dirty="0" smtClean="0"/>
              <a:t> (LS2)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- no technical showstoppers identified</a:t>
            </a:r>
          </a:p>
          <a:p>
            <a:pPr>
              <a:buFontTx/>
              <a:buChar char="-"/>
            </a:pPr>
            <a:r>
              <a:rPr lang="en-US" dirty="0" smtClean="0"/>
              <a:t> however a number of equipment and </a:t>
            </a:r>
          </a:p>
          <a:p>
            <a:pPr>
              <a:buFontTx/>
              <a:buChar char="-"/>
            </a:pPr>
            <a:r>
              <a:rPr lang="en-US" dirty="0" smtClean="0"/>
              <a:t> systems need to be changed or upgraded</a:t>
            </a:r>
          </a:p>
          <a:p>
            <a:r>
              <a:rPr lang="en-US" dirty="0" smtClean="0"/>
              <a:t>- high-impact items: MPS, RF, kickers, septa, …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460</TotalTime>
  <Words>1541</Words>
  <Application>Microsoft Office PowerPoint</Application>
  <PresentationFormat>On-screen Show (4:3)</PresentationFormat>
  <Paragraphs>397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LIU_PowerPoint_Template</vt:lpstr>
      <vt:lpstr>Slide 1</vt:lpstr>
      <vt:lpstr>LIU-PSB Overview</vt:lpstr>
      <vt:lpstr>Scope of LIU-PSB</vt:lpstr>
      <vt:lpstr>Upgrade of the Injection for Linac4</vt:lpstr>
      <vt:lpstr>Present Multiturn Injection</vt:lpstr>
      <vt:lpstr>Charge Exchange Injection</vt:lpstr>
      <vt:lpstr>Present and Future Injection Region</vt:lpstr>
      <vt:lpstr>Booster Injection: Planning</vt:lpstr>
      <vt:lpstr>Upgrade of the Booster to 2 GeV</vt:lpstr>
      <vt:lpstr>Expected Performance Gain with 2 GeV</vt:lpstr>
      <vt:lpstr>Booster 2 GeV Upgrade: Power</vt:lpstr>
      <vt:lpstr>Booster 2 GeV Upgrade: Magnets, Dumps, Transfer</vt:lpstr>
      <vt:lpstr>Booster 2 GeV Upgrade: RF System</vt:lpstr>
      <vt:lpstr>Other Items</vt:lpstr>
      <vt:lpstr>Time Lines</vt:lpstr>
      <vt:lpstr>Next Steps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khanke</cp:lastModifiedBy>
  <cp:revision>142</cp:revision>
  <dcterms:created xsi:type="dcterms:W3CDTF">2011-05-16T09:28:26Z</dcterms:created>
  <dcterms:modified xsi:type="dcterms:W3CDTF">2011-11-25T06:46:02Z</dcterms:modified>
</cp:coreProperties>
</file>