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84" r:id="rId3"/>
    <p:sldId id="283" r:id="rId4"/>
    <p:sldId id="290" r:id="rId5"/>
    <p:sldId id="287" r:id="rId6"/>
    <p:sldId id="295" r:id="rId7"/>
    <p:sldId id="291" r:id="rId8"/>
    <p:sldId id="292" r:id="rId9"/>
    <p:sldId id="306" r:id="rId10"/>
    <p:sldId id="302" r:id="rId11"/>
    <p:sldId id="305" r:id="rId12"/>
    <p:sldId id="304" r:id="rId13"/>
    <p:sldId id="308" r:id="rId14"/>
    <p:sldId id="285" r:id="rId15"/>
    <p:sldId id="307" r:id="rId16"/>
    <p:sldId id="293" r:id="rId17"/>
    <p:sldId id="309" r:id="rId18"/>
    <p:sldId id="28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3333FF"/>
    <a:srgbClr val="A5D834"/>
    <a:srgbClr val="C002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8" autoAdjust="0"/>
    <p:restoredTop sz="94618" autoAdjust="0"/>
  </p:normalViewPr>
  <p:slideViewPr>
    <p:cSldViewPr snapToGrid="0">
      <p:cViewPr varScale="1">
        <p:scale>
          <a:sx n="56" d="100"/>
          <a:sy n="5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17EBB0-0A27-48AB-A275-4FF76259CDB6}" type="datetimeFigureOut">
              <a:rPr lang="en-US"/>
              <a:pPr>
                <a:defRPr/>
              </a:pPr>
              <a:t>11/25/2011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4EFA288-2F15-446C-BC3D-39A91F66F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25/11/2011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LIU day 2011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17EF97-875A-4062-AA5C-0B7C64D3B4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l="2245" t="2938" r="3443" b="3053"/>
          <a:stretch>
            <a:fillRect/>
          </a:stretch>
        </p:blipFill>
        <p:spPr bwMode="auto">
          <a:xfrm>
            <a:off x="2771800" y="188640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771775" y="6381750"/>
            <a:ext cx="6477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C71B10-B60D-4C0A-9035-79A6FB959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LIU day 2011</a:t>
            </a:r>
            <a:endParaRPr lang="en-GB" dirty="0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l="2245" t="2938" r="3443" b="3053"/>
          <a:stretch>
            <a:fillRect/>
          </a:stretch>
        </p:blipFill>
        <p:spPr bwMode="auto">
          <a:xfrm>
            <a:off x="0" y="0"/>
            <a:ext cx="1584176" cy="120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25/11/2011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5313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LIU day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431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94C372-3794-4FE0-92AC-25A1F0D368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708275"/>
            <a:ext cx="7772400" cy="936625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LIU-SPS sub-project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2988" y="4652963"/>
            <a:ext cx="7058025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B.Goddard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On behalf of LIU-SPS project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t="-5016"/>
          <a:stretch>
            <a:fillRect/>
          </a:stretch>
        </p:blipFill>
        <p:spPr bwMode="auto">
          <a:xfrm>
            <a:off x="5161696" y="3670091"/>
            <a:ext cx="3895173" cy="2128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61926" y="3670116"/>
            <a:ext cx="3065488" cy="2616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TI 8 optics </a:t>
            </a:r>
            <a:r>
              <a:rPr lang="en-US" sz="1050" b="1" dirty="0" err="1" smtClean="0"/>
              <a:t>rematched</a:t>
            </a:r>
            <a:r>
              <a:rPr lang="en-US" sz="1050" b="1" dirty="0" smtClean="0"/>
              <a:t> for new TCDI locations </a:t>
            </a:r>
            <a:endParaRPr lang="en-US" sz="105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696" y="0"/>
            <a:ext cx="8147304" cy="1143000"/>
          </a:xfrm>
        </p:spPr>
        <p:txBody>
          <a:bodyPr/>
          <a:lstStyle/>
          <a:p>
            <a:r>
              <a:rPr lang="en-US" dirty="0" smtClean="0"/>
              <a:t>Beam loss and machine protection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2407" y="1360358"/>
            <a:ext cx="5066675" cy="4525963"/>
          </a:xfrm>
        </p:spPr>
        <p:txBody>
          <a:bodyPr/>
          <a:lstStyle/>
          <a:p>
            <a:r>
              <a:rPr lang="en-US" sz="2000" dirty="0" smtClean="0"/>
              <a:t>Scraper redesign with magnetic bump</a:t>
            </a:r>
          </a:p>
          <a:p>
            <a:pPr lvl="1"/>
            <a:r>
              <a:rPr lang="en-US" sz="1600" dirty="0" smtClean="0"/>
              <a:t>Under study for LSS4 re-using extraction bumpers, with fixed scraper blocks</a:t>
            </a:r>
          </a:p>
          <a:p>
            <a:r>
              <a:rPr lang="en-US" sz="2000" dirty="0" smtClean="0"/>
              <a:t>Upgrade of TCDI collimators</a:t>
            </a:r>
          </a:p>
          <a:p>
            <a:pPr lvl="1"/>
            <a:r>
              <a:rPr lang="en-US" sz="1600" dirty="0" smtClean="0"/>
              <a:t>New locations further upstream to reduce cross talk with LHC, possible new design for robustness and protection</a:t>
            </a:r>
          </a:p>
          <a:p>
            <a:r>
              <a:rPr lang="en-US" sz="2000" dirty="0" smtClean="0"/>
              <a:t>Upgrade of extraction protection devices</a:t>
            </a:r>
          </a:p>
          <a:p>
            <a:pPr lvl="1"/>
            <a:r>
              <a:rPr lang="en-US" sz="1600" dirty="0" smtClean="0"/>
              <a:t>To cope with higher beam intensity and smaller emittances</a:t>
            </a:r>
          </a:p>
          <a:p>
            <a:r>
              <a:rPr lang="en-US" sz="2000" dirty="0" smtClean="0"/>
              <a:t>Beam loss, activation and component doses</a:t>
            </a:r>
          </a:p>
          <a:p>
            <a:pPr lvl="1"/>
            <a:r>
              <a:rPr lang="en-US" sz="1600" dirty="0" smtClean="0"/>
              <a:t>Beam loss inventories, FLUKA simulations and dose estimates</a:t>
            </a:r>
          </a:p>
          <a:p>
            <a:r>
              <a:rPr lang="en-US" sz="2000" dirty="0" smtClean="0"/>
              <a:t>Machine protection and beam instrumentation improvements</a:t>
            </a:r>
          </a:p>
          <a:p>
            <a:pPr lvl="1"/>
            <a:r>
              <a:rPr lang="en-US" sz="1600" dirty="0" smtClean="0"/>
              <a:t>Interlocking elements, especially BLMs</a:t>
            </a:r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1508" y="1199239"/>
            <a:ext cx="3726488" cy="23078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329628" y="1208764"/>
            <a:ext cx="2833141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New vertical bump for fixed LSS4 scraper</a:t>
            </a:r>
            <a:endParaRPr lang="en-US" sz="1050" b="1" dirty="0"/>
          </a:p>
        </p:txBody>
      </p:sp>
      <p:sp>
        <p:nvSpPr>
          <p:cNvPr id="12" name="Rectangle 11"/>
          <p:cNvSpPr/>
          <p:nvPr/>
        </p:nvSpPr>
        <p:spPr>
          <a:xfrm>
            <a:off x="5243886" y="6126890"/>
            <a:ext cx="1507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M.Meddahi</a:t>
            </a:r>
            <a:r>
              <a:rPr lang="en-US" sz="1400" dirty="0" smtClean="0"/>
              <a:t> et al.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instrumentation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LIU day 2011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42408" y="1360358"/>
            <a:ext cx="48391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MOPOS system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(already in CONS)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Bunch-by-bunch, turn-by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turn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BLM system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Upgrade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electronics, acquisition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‘LHC-like’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baseline="0" dirty="0" smtClean="0">
                <a:latin typeface="+mn-lt"/>
              </a:rPr>
              <a:t>Addition of fast (ns response) diamond</a:t>
            </a:r>
            <a:r>
              <a:rPr lang="en-US" sz="1600" dirty="0" smtClean="0">
                <a:latin typeface="+mn-lt"/>
              </a:rPr>
              <a:t> BLMs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000" dirty="0" smtClean="0">
                <a:latin typeface="+mn-lt"/>
              </a:rPr>
              <a:t>Improved wirescanners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600" dirty="0" smtClean="0">
                <a:latin typeface="+mn-lt"/>
              </a:rPr>
              <a:t>Key elements for beam optimisation and quality monitoring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rototype to install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SPS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Upgraded residual gas BGI monitor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dirty="0" smtClean="0">
                <a:latin typeface="+mn-lt"/>
              </a:rPr>
              <a:t>Continuous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 of beam size and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possibly transverse beam quality</a:t>
            </a:r>
          </a:p>
          <a:p>
            <a:pPr marL="285750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000" baseline="0" dirty="0" smtClean="0">
                <a:latin typeface="+mn-lt"/>
              </a:rPr>
              <a:t>Improved FBCT and DCBCT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600" dirty="0" smtClean="0">
                <a:latin typeface="+mn-lt"/>
              </a:rPr>
              <a:t>FBCT SW and HW improvements to remove limitations and give turn-by-turn data</a:t>
            </a:r>
          </a:p>
          <a:p>
            <a:pPr marL="285750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000" baseline="0" dirty="0" smtClean="0">
                <a:latin typeface="+mn-lt"/>
              </a:rPr>
              <a:t>Tune, head-tail</a:t>
            </a:r>
            <a:r>
              <a:rPr lang="en-US" sz="2000" dirty="0" smtClean="0">
                <a:latin typeface="+mn-lt"/>
              </a:rPr>
              <a:t>, matching monitor, ...</a:t>
            </a:r>
            <a:endParaRPr lang="en-US" sz="2000" baseline="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979547" y="948471"/>
            <a:ext cx="4050153" cy="1733631"/>
            <a:chOff x="5036697" y="1348521"/>
            <a:chExt cx="4050153" cy="1733631"/>
          </a:xfrm>
        </p:grpSpPr>
        <p:pic>
          <p:nvPicPr>
            <p:cNvPr id="266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36697" y="1348521"/>
              <a:ext cx="4050153" cy="173363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8077200" y="1809750"/>
              <a:ext cx="876300" cy="190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86728" y="961114"/>
            <a:ext cx="2957122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FBCT response to 40 MHz bunch structure</a:t>
            </a:r>
            <a:endParaRPr lang="en-US" sz="1050" b="1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l="38637" t="19887" r="6818" b="33235"/>
          <a:stretch>
            <a:fillRect/>
          </a:stretch>
        </p:blipFill>
        <p:spPr bwMode="auto">
          <a:xfrm>
            <a:off x="6372224" y="2800350"/>
            <a:ext cx="2657475" cy="182701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367851" y="2808964"/>
            <a:ext cx="709223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BPH PU</a:t>
            </a:r>
            <a:endParaRPr lang="en-US" sz="1050" b="1" dirty="0"/>
          </a:p>
        </p:txBody>
      </p:sp>
      <p:pic>
        <p:nvPicPr>
          <p:cNvPr id="18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252891" y="4724400"/>
            <a:ext cx="2776809" cy="201771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6251522" y="4733014"/>
            <a:ext cx="1795074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BPH frequency response</a:t>
            </a:r>
            <a:endParaRPr lang="en-US" sz="1050" b="1" dirty="0"/>
          </a:p>
        </p:txBody>
      </p:sp>
      <p:sp>
        <p:nvSpPr>
          <p:cNvPr id="15" name="Rectangle 14"/>
          <p:cNvSpPr/>
          <p:nvPr/>
        </p:nvSpPr>
        <p:spPr>
          <a:xfrm>
            <a:off x="4600419" y="6143824"/>
            <a:ext cx="1398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L.Jensen</a:t>
            </a:r>
            <a:r>
              <a:rPr lang="en-US" sz="1400" dirty="0" smtClean="0"/>
              <a:t>  et al.</a:t>
            </a:r>
            <a:endParaRPr 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limitations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LIU day 2011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1119" y="962025"/>
            <a:ext cx="4207156" cy="272415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855096" y="961113"/>
            <a:ext cx="1762749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MKE heating 25 ns beam</a:t>
            </a:r>
            <a:endParaRPr lang="en-US" sz="105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42408" y="1360358"/>
            <a:ext cx="48391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Heating of MKE extraction kickers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Serigraphy reduces effect by factor of 3: final kicker to be equipped in LS1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Possible new redesign possible with open C core kicker, with beam bumped in just before extraction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Sparking of ZS septa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Modulation of main and ion trap voltage effective; SPS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supercycle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containing FT beam for North Area affected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dump outgassing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Limitation more for special modes like scrubbing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Extra pumping and sectorisation being studied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dump design or relocation also possible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Vacuum sectorisation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 improvement planned (scrubbing, kicker conditioning, dump outgassing)</a:t>
            </a:r>
          </a:p>
        </p:txBody>
      </p:sp>
      <p:pic>
        <p:nvPicPr>
          <p:cNvPr id="12" name="Picture 11"/>
          <p:cNvPicPr/>
          <p:nvPr/>
        </p:nvPicPr>
        <p:blipFill>
          <a:blip r:embed="rId3" cstate="print"/>
          <a:srcRect l="13148"/>
          <a:stretch>
            <a:fillRect/>
          </a:stretch>
        </p:blipFill>
        <p:spPr bwMode="auto">
          <a:xfrm>
            <a:off x="4857750" y="3790950"/>
            <a:ext cx="4209403" cy="26577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862591" y="3795973"/>
            <a:ext cx="1700134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ZS sparks in LHC cycle</a:t>
            </a:r>
            <a:endParaRPr lang="en-US" sz="1050" b="1" dirty="0"/>
          </a:p>
        </p:txBody>
      </p:sp>
      <p:sp>
        <p:nvSpPr>
          <p:cNvPr id="14" name="Rectangle 13"/>
          <p:cNvSpPr/>
          <p:nvPr/>
        </p:nvSpPr>
        <p:spPr>
          <a:xfrm>
            <a:off x="5565619" y="6550223"/>
            <a:ext cx="14991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K.Cornelis</a:t>
            </a:r>
            <a:r>
              <a:rPr lang="en-US" sz="1400" dirty="0" smtClean="0"/>
              <a:t>  et al.</a:t>
            </a:r>
            <a:endParaRPr lang="en-US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systems and teams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42406" y="1198433"/>
            <a:ext cx="8630119" cy="483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Many other systems and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teams are heavily involved in LIU-SPS upgrade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Vacuum (200 MHz, kickers, dump, BI, damper, sectorisation, ...)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dirty="0" smtClean="0">
                <a:latin typeface="+mn-lt"/>
              </a:rPr>
              <a:t>Controls (for BI, other FECs, data, SW, ..)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Existing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transverse damper system (new PUs, increased power?)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(operational beams, applications, MD, ...)</a:t>
            </a:r>
          </a:p>
          <a:p>
            <a:pPr marL="742950" lvl="1" indent="-285750"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+mn-lt"/>
              </a:rPr>
              <a:t>ABP (optics, apertures, Q20, collective effects, collimation, ...)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baseline="0" dirty="0" smtClean="0">
                <a:latin typeface="+mn-lt"/>
              </a:rPr>
              <a:t>Magnets</a:t>
            </a:r>
            <a:r>
              <a:rPr lang="en-US" sz="1600" dirty="0" smtClean="0">
                <a:latin typeface="+mn-lt"/>
              </a:rPr>
              <a:t> (</a:t>
            </a:r>
            <a:r>
              <a:rPr lang="en-US" sz="1600" dirty="0" err="1" smtClean="0">
                <a:latin typeface="+mn-lt"/>
              </a:rPr>
              <a:t>aC</a:t>
            </a:r>
            <a:r>
              <a:rPr lang="en-US" sz="1600" dirty="0" smtClean="0">
                <a:latin typeface="+mn-lt"/>
              </a:rPr>
              <a:t> coating, Q20 implementation, scraper studies, ...)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FLUKA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(many energy deposition studies)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dirty="0" smtClean="0">
                <a:latin typeface="+mn-lt"/>
              </a:rPr>
              <a:t>Power convertors (new/upgraded convertors, stability improvements, ...)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Cabling (everywhere)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dirty="0" smtClean="0">
                <a:latin typeface="+mn-lt"/>
              </a:rPr>
              <a:t>Cooling and ventilation (200 MHz)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dirty="0" smtClean="0">
                <a:latin typeface="+mn-lt"/>
              </a:rPr>
              <a:t>Design office (everywhere)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Workshop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Shutdown coordination</a:t>
            </a:r>
          </a:p>
          <a:p>
            <a:pPr marL="742950" lvl="1" indent="-285750"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+mn-lt"/>
              </a:rPr>
              <a:t>Safety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dirty="0" smtClean="0">
                <a:latin typeface="+mn-lt"/>
              </a:rPr>
              <a:t>Consolidation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Transport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dirty="0" smtClean="0">
                <a:latin typeface="+mn-lt"/>
              </a:rPr>
              <a:t>Survey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dirty="0" smtClean="0">
                <a:latin typeface="+mn-lt"/>
              </a:rPr>
              <a:t>Radioprotection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sz="1600" smtClean="0">
                <a:latin typeface="+mn-lt"/>
              </a:rPr>
              <a:t>…</a:t>
            </a:r>
            <a:endParaRPr lang="en-US" sz="16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2559496" y="304800"/>
            <a:ext cx="213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i="1">
                <a:solidFill>
                  <a:srgbClr val="0066FF"/>
                </a:solidFill>
              </a:rPr>
              <a:t>Beam dynamics</a:t>
            </a:r>
          </a:p>
          <a:p>
            <a:pPr>
              <a:buFontTx/>
              <a:buChar char="•"/>
            </a:pPr>
            <a:r>
              <a:rPr lang="en-US" sz="1000"/>
              <a:t> Instabilities</a:t>
            </a:r>
          </a:p>
          <a:p>
            <a:pPr>
              <a:buFontTx/>
              <a:buChar char="•"/>
            </a:pPr>
            <a:r>
              <a:rPr lang="en-US" sz="1000"/>
              <a:t> Intensity limitation studies</a:t>
            </a:r>
          </a:p>
          <a:p>
            <a:pPr>
              <a:buFontTx/>
              <a:buChar char="•"/>
            </a:pPr>
            <a:r>
              <a:rPr lang="en-US" sz="1000"/>
              <a:t> Impedance</a:t>
            </a:r>
          </a:p>
          <a:p>
            <a:pPr>
              <a:buFontTx/>
              <a:buChar char="•"/>
            </a:pPr>
            <a:r>
              <a:rPr lang="en-US" sz="1000"/>
              <a:t> Longitudinal issues</a:t>
            </a:r>
          </a:p>
          <a:p>
            <a:pPr>
              <a:buFontTx/>
              <a:buChar char="•"/>
            </a:pPr>
            <a:r>
              <a:rPr lang="en-US" sz="1000"/>
              <a:t> Feedbacks</a:t>
            </a:r>
          </a:p>
          <a:p>
            <a:pPr>
              <a:buFontTx/>
              <a:buChar char="•"/>
            </a:pPr>
            <a:r>
              <a:rPr lang="en-US" sz="1000"/>
              <a:t> Simulations</a:t>
            </a:r>
          </a:p>
          <a:p>
            <a:endParaRPr lang="en-US" sz="1000"/>
          </a:p>
          <a:p>
            <a:r>
              <a:rPr lang="en-US" sz="1200" i="1"/>
              <a:t>Specifications</a:t>
            </a:r>
          </a:p>
          <a:p>
            <a:pPr>
              <a:buFontTx/>
              <a:buChar char="•"/>
            </a:pPr>
            <a:r>
              <a:rPr lang="en-US" sz="1000"/>
              <a:t> RF system upgrade</a:t>
            </a:r>
          </a:p>
          <a:p>
            <a:pPr>
              <a:buFontTx/>
              <a:buChar char="•"/>
            </a:pPr>
            <a:r>
              <a:rPr lang="en-US" sz="1000"/>
              <a:t> Wide bandwidth FB</a:t>
            </a:r>
          </a:p>
          <a:p>
            <a:pPr>
              <a:buFontTx/>
              <a:buChar char="•"/>
            </a:pPr>
            <a:r>
              <a:rPr lang="en-US" sz="1000"/>
              <a:t> e-cloud limits</a:t>
            </a:r>
          </a:p>
          <a:p>
            <a:pPr>
              <a:buFontTx/>
              <a:buChar char="•"/>
            </a:pPr>
            <a:r>
              <a:rPr lang="en-US" sz="1000"/>
              <a:t> Impedance upgrade</a:t>
            </a:r>
          </a:p>
          <a:p>
            <a:pPr>
              <a:buFontTx/>
              <a:buChar char="•"/>
            </a:pPr>
            <a:r>
              <a:rPr lang="en-US" sz="1000"/>
              <a:t> Instrumentation</a:t>
            </a:r>
          </a:p>
          <a:p>
            <a:endParaRPr lang="en-US" sz="1000">
              <a:solidFill>
                <a:schemeClr val="bg2"/>
              </a:solidFill>
            </a:endParaRPr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4769296" y="304800"/>
            <a:ext cx="13731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0066FF"/>
                </a:solidFill>
              </a:rPr>
              <a:t>e-cloud mitigation</a:t>
            </a:r>
          </a:p>
          <a:p>
            <a:pPr>
              <a:buFontTx/>
              <a:buChar char="•"/>
            </a:pPr>
            <a:r>
              <a:rPr lang="en-US" sz="1000" dirty="0" smtClean="0"/>
              <a:t> Mitigation </a:t>
            </a:r>
            <a:r>
              <a:rPr lang="en-US" sz="1000" dirty="0"/>
              <a:t>necessity</a:t>
            </a:r>
          </a:p>
          <a:p>
            <a:pPr>
              <a:buFontTx/>
              <a:buChar char="•"/>
            </a:pPr>
            <a:r>
              <a:rPr lang="en-US" sz="1000" dirty="0"/>
              <a:t> Surface treatments</a:t>
            </a:r>
          </a:p>
          <a:p>
            <a:pPr>
              <a:buFontTx/>
              <a:buChar char="•"/>
            </a:pPr>
            <a:r>
              <a:rPr lang="en-US" sz="1000" dirty="0"/>
              <a:t> Aging studies</a:t>
            </a:r>
          </a:p>
          <a:p>
            <a:pPr>
              <a:buFontTx/>
              <a:buChar char="•"/>
            </a:pPr>
            <a:r>
              <a:rPr lang="en-US" sz="1000" dirty="0"/>
              <a:t> Vacuum issues</a:t>
            </a:r>
          </a:p>
          <a:p>
            <a:pPr>
              <a:buFontTx/>
              <a:buChar char="•"/>
            </a:pPr>
            <a:r>
              <a:rPr lang="en-US" sz="1000" dirty="0"/>
              <a:t> Simulations </a:t>
            </a:r>
          </a:p>
          <a:p>
            <a:pPr>
              <a:buFontTx/>
              <a:buChar char="•"/>
            </a:pPr>
            <a:endParaRPr lang="en-US" sz="1000" dirty="0"/>
          </a:p>
          <a:p>
            <a:pPr>
              <a:buFontTx/>
              <a:buChar char="•"/>
            </a:pPr>
            <a:endParaRPr lang="en-US" sz="1000" dirty="0"/>
          </a:p>
          <a:p>
            <a:r>
              <a:rPr lang="en-US" sz="1200" i="1" dirty="0"/>
              <a:t>Specifications</a:t>
            </a:r>
            <a:r>
              <a:rPr lang="en-US" sz="900" i="1" dirty="0"/>
              <a:t> </a:t>
            </a:r>
          </a:p>
          <a:p>
            <a:pPr>
              <a:buFontTx/>
              <a:buChar char="•"/>
            </a:pPr>
            <a:r>
              <a:rPr lang="en-US" sz="1000" dirty="0"/>
              <a:t> Coating technology</a:t>
            </a:r>
          </a:p>
          <a:p>
            <a:pPr>
              <a:buFontTx/>
              <a:buChar char="•"/>
            </a:pPr>
            <a:r>
              <a:rPr lang="en-US" sz="1000" dirty="0"/>
              <a:t> Magnet chambers </a:t>
            </a:r>
          </a:p>
          <a:p>
            <a:pPr>
              <a:buFontTx/>
              <a:buChar char="•"/>
            </a:pPr>
            <a:r>
              <a:rPr lang="en-US" sz="1000" dirty="0"/>
              <a:t> Instrumentation</a:t>
            </a:r>
          </a:p>
          <a:p>
            <a:pPr>
              <a:buFontTx/>
              <a:buChar char="•"/>
            </a:pPr>
            <a:endParaRPr lang="en-US" sz="1000" dirty="0"/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6979096" y="304800"/>
            <a:ext cx="2032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i="1">
                <a:solidFill>
                  <a:srgbClr val="0066FF"/>
                </a:solidFill>
              </a:rPr>
              <a:t>Beam loss, protection, TLs</a:t>
            </a:r>
            <a:r>
              <a:rPr lang="en-US" sz="1200" i="1"/>
              <a:t> </a:t>
            </a:r>
          </a:p>
          <a:p>
            <a:pPr>
              <a:buFontTx/>
              <a:buChar char="•"/>
            </a:pPr>
            <a:r>
              <a:rPr lang="en-US" sz="1000"/>
              <a:t> Beam loss scenarios </a:t>
            </a:r>
          </a:p>
          <a:p>
            <a:pPr>
              <a:buFontTx/>
              <a:buChar char="•"/>
            </a:pPr>
            <a:r>
              <a:rPr lang="en-US" sz="1000"/>
              <a:t> Collimation studies</a:t>
            </a:r>
          </a:p>
          <a:p>
            <a:pPr>
              <a:buFontTx/>
              <a:buChar char="•"/>
            </a:pPr>
            <a:r>
              <a:rPr lang="en-US" sz="1000"/>
              <a:t> Scraper studies</a:t>
            </a:r>
          </a:p>
          <a:p>
            <a:pPr>
              <a:buFontTx/>
              <a:buChar char="•"/>
            </a:pPr>
            <a:r>
              <a:rPr lang="en-US" sz="1000"/>
              <a:t> Beam dump design</a:t>
            </a:r>
          </a:p>
          <a:p>
            <a:pPr>
              <a:buFontTx/>
              <a:buChar char="•"/>
            </a:pPr>
            <a:r>
              <a:rPr lang="en-US" sz="1000"/>
              <a:t> Extraction protection </a:t>
            </a:r>
          </a:p>
          <a:p>
            <a:pPr>
              <a:buFontTx/>
              <a:buChar char="•"/>
            </a:pPr>
            <a:r>
              <a:rPr lang="en-US" sz="1000"/>
              <a:t> TL and LHC injection protection</a:t>
            </a:r>
          </a:p>
          <a:p>
            <a:pPr>
              <a:buFontTx/>
              <a:buChar char="•"/>
            </a:pPr>
            <a:endParaRPr lang="en-US" sz="1000"/>
          </a:p>
          <a:p>
            <a:r>
              <a:rPr lang="en-US" sz="1200" i="1"/>
              <a:t>Specifications </a:t>
            </a:r>
          </a:p>
          <a:p>
            <a:pPr>
              <a:buFontTx/>
              <a:buChar char="•"/>
            </a:pPr>
            <a:r>
              <a:rPr lang="en-US" sz="1000"/>
              <a:t> Collimation system </a:t>
            </a:r>
          </a:p>
          <a:p>
            <a:pPr>
              <a:buFontTx/>
              <a:buChar char="•"/>
            </a:pPr>
            <a:r>
              <a:rPr lang="en-US" sz="1000"/>
              <a:t> Scraper upgrade</a:t>
            </a:r>
          </a:p>
          <a:p>
            <a:pPr>
              <a:buFontTx/>
              <a:buChar char="•"/>
            </a:pPr>
            <a:r>
              <a:rPr lang="en-US" sz="1000"/>
              <a:t> Beam dump</a:t>
            </a:r>
          </a:p>
          <a:p>
            <a:pPr>
              <a:buFontTx/>
              <a:buChar char="•"/>
            </a:pPr>
            <a:r>
              <a:rPr lang="en-US" sz="1000"/>
              <a:t> Instrumentation </a:t>
            </a:r>
          </a:p>
          <a:p>
            <a:pPr>
              <a:buFontTx/>
              <a:buChar char="•"/>
            </a:pPr>
            <a:r>
              <a:rPr lang="en-US" sz="1000"/>
              <a:t> Extraction diluters </a:t>
            </a:r>
          </a:p>
          <a:p>
            <a:pPr>
              <a:buFontTx/>
              <a:buChar char="•"/>
            </a:pPr>
            <a:r>
              <a:rPr lang="en-US" sz="1000"/>
              <a:t> TL protection devices</a:t>
            </a:r>
          </a:p>
        </p:txBody>
      </p:sp>
      <p:sp>
        <p:nvSpPr>
          <p:cNvPr id="10" name="Rectangle 25"/>
          <p:cNvSpPr>
            <a:spLocks noChangeArrowheads="1"/>
          </p:cNvSpPr>
          <p:nvPr/>
        </p:nvSpPr>
        <p:spPr bwMode="auto">
          <a:xfrm>
            <a:off x="2788096" y="3581400"/>
            <a:ext cx="62484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3702496" y="3810000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66FF"/>
                </a:solidFill>
              </a:rPr>
              <a:t>LIU-SPS coordination meeting </a:t>
            </a:r>
            <a:endParaRPr lang="en-US" sz="1400">
              <a:solidFill>
                <a:srgbClr val="0066FF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6979096" y="304800"/>
            <a:ext cx="20574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42"/>
          <p:cNvSpPr>
            <a:spLocks noChangeArrowheads="1"/>
          </p:cNvSpPr>
          <p:nvPr/>
        </p:nvSpPr>
        <p:spPr bwMode="auto">
          <a:xfrm>
            <a:off x="2788096" y="4800600"/>
            <a:ext cx="62484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51"/>
          <p:cNvSpPr>
            <a:spLocks noChangeArrowheads="1"/>
          </p:cNvSpPr>
          <p:nvPr/>
        </p:nvSpPr>
        <p:spPr bwMode="auto">
          <a:xfrm>
            <a:off x="3321496" y="3048000"/>
            <a:ext cx="381000" cy="533400"/>
          </a:xfrm>
          <a:prstGeom prst="upDownArrow">
            <a:avLst>
              <a:gd name="adj1" fmla="val 55000"/>
              <a:gd name="adj2" fmla="val 44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52"/>
          <p:cNvSpPr>
            <a:spLocks noChangeArrowheads="1"/>
          </p:cNvSpPr>
          <p:nvPr/>
        </p:nvSpPr>
        <p:spPr bwMode="auto">
          <a:xfrm>
            <a:off x="5759896" y="4267200"/>
            <a:ext cx="381000" cy="533400"/>
          </a:xfrm>
          <a:prstGeom prst="upDownArrow">
            <a:avLst>
              <a:gd name="adj1" fmla="val 55000"/>
              <a:gd name="adj2" fmla="val 44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53"/>
          <p:cNvSpPr>
            <a:spLocks noChangeArrowheads="1"/>
          </p:cNvSpPr>
          <p:nvPr/>
        </p:nvSpPr>
        <p:spPr bwMode="auto">
          <a:xfrm>
            <a:off x="5531296" y="3048000"/>
            <a:ext cx="381000" cy="533400"/>
          </a:xfrm>
          <a:prstGeom prst="upDownArrow">
            <a:avLst>
              <a:gd name="adj1" fmla="val 55000"/>
              <a:gd name="adj2" fmla="val 44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utoShape 54"/>
          <p:cNvSpPr>
            <a:spLocks noChangeArrowheads="1"/>
          </p:cNvSpPr>
          <p:nvPr/>
        </p:nvSpPr>
        <p:spPr bwMode="auto">
          <a:xfrm>
            <a:off x="7741096" y="3048000"/>
            <a:ext cx="381000" cy="533400"/>
          </a:xfrm>
          <a:prstGeom prst="upDownArrow">
            <a:avLst>
              <a:gd name="adj1" fmla="val 55000"/>
              <a:gd name="adj2" fmla="val 44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Text Box 56"/>
          <p:cNvSpPr txBox="1">
            <a:spLocks noChangeArrowheads="1"/>
          </p:cNvSpPr>
          <p:nvPr/>
        </p:nvSpPr>
        <p:spPr bwMode="auto">
          <a:xfrm>
            <a:off x="2788096" y="5105400"/>
            <a:ext cx="2362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000"/>
              <a:t> 200 MHz RF</a:t>
            </a:r>
          </a:p>
          <a:p>
            <a:pPr>
              <a:buFontTx/>
              <a:buChar char="•"/>
            </a:pPr>
            <a:r>
              <a:rPr lang="en-US" sz="1000"/>
              <a:t> Magnet chamber e-cloud mitigation</a:t>
            </a:r>
          </a:p>
          <a:p>
            <a:pPr>
              <a:buFontTx/>
              <a:buChar char="•"/>
            </a:pPr>
            <a:r>
              <a:rPr lang="en-US" sz="1000"/>
              <a:t> Collimation system</a:t>
            </a:r>
          </a:p>
          <a:p>
            <a:pPr>
              <a:buFontTx/>
              <a:buChar char="•"/>
            </a:pPr>
            <a:r>
              <a:rPr lang="en-US" sz="1000"/>
              <a:t> Wide band feedback </a:t>
            </a:r>
          </a:p>
          <a:p>
            <a:pPr>
              <a:buFontTx/>
              <a:buChar char="•"/>
            </a:pPr>
            <a:r>
              <a:rPr lang="en-US" sz="1000"/>
              <a:t> Beam instrumentation (SPS and TLs)</a:t>
            </a:r>
          </a:p>
          <a:p>
            <a:pPr>
              <a:buFontTx/>
              <a:buChar char="•"/>
            </a:pPr>
            <a:r>
              <a:rPr lang="en-US" sz="1000"/>
              <a:t> RF low level control upgrade</a:t>
            </a:r>
          </a:p>
          <a:p>
            <a:pPr>
              <a:buFontTx/>
              <a:buChar char="•"/>
            </a:pPr>
            <a:r>
              <a:rPr lang="en-US" sz="1000"/>
              <a:t> ZS test area</a:t>
            </a:r>
          </a:p>
        </p:txBody>
      </p:sp>
      <p:sp>
        <p:nvSpPr>
          <p:cNvPr id="19" name="Text Box 57"/>
          <p:cNvSpPr txBox="1">
            <a:spLocks noChangeArrowheads="1"/>
          </p:cNvSpPr>
          <p:nvPr/>
        </p:nvSpPr>
        <p:spPr bwMode="auto">
          <a:xfrm>
            <a:off x="5150296" y="5105400"/>
            <a:ext cx="22098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000"/>
              <a:t> Extraction diluters</a:t>
            </a:r>
          </a:p>
          <a:p>
            <a:pPr>
              <a:buFontTx/>
              <a:buChar char="•"/>
            </a:pPr>
            <a:r>
              <a:rPr lang="en-US" sz="1000"/>
              <a:t> Transfer line collimators</a:t>
            </a:r>
          </a:p>
          <a:p>
            <a:pPr>
              <a:buFontTx/>
              <a:buChar char="•"/>
            </a:pPr>
            <a:r>
              <a:rPr lang="en-US" sz="1000"/>
              <a:t> Scraper upgrade</a:t>
            </a:r>
          </a:p>
          <a:p>
            <a:pPr>
              <a:buFontTx/>
              <a:buChar char="•"/>
            </a:pPr>
            <a:r>
              <a:rPr lang="en-US" sz="1000"/>
              <a:t> Beam dump relocation/redesign</a:t>
            </a:r>
          </a:p>
          <a:p>
            <a:pPr>
              <a:buFontTx/>
              <a:buChar char="•"/>
            </a:pPr>
            <a:r>
              <a:rPr lang="en-US" sz="1000"/>
              <a:t> Further impedance reduction</a:t>
            </a:r>
          </a:p>
          <a:p>
            <a:pPr>
              <a:buFontTx/>
              <a:buChar char="•"/>
            </a:pPr>
            <a:r>
              <a:rPr lang="en-US" sz="1000"/>
              <a:t> New extraction kickers</a:t>
            </a:r>
          </a:p>
          <a:p>
            <a:pPr>
              <a:buFontTx/>
              <a:buChar char="•"/>
            </a:pPr>
            <a:r>
              <a:rPr lang="en-US" sz="1000"/>
              <a:t> ZS upgrade</a:t>
            </a:r>
          </a:p>
        </p:txBody>
      </p:sp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3854896" y="4800600"/>
            <a:ext cx="4114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i="1">
                <a:solidFill>
                  <a:srgbClr val="0066FF"/>
                </a:solidFill>
              </a:rPr>
              <a:t>Hardware and other implementation workpackages</a:t>
            </a:r>
            <a:endParaRPr lang="en-US" sz="1000">
              <a:solidFill>
                <a:srgbClr val="0066FF"/>
              </a:solidFill>
            </a:endParaRPr>
          </a:p>
        </p:txBody>
      </p:sp>
      <p:sp>
        <p:nvSpPr>
          <p:cNvPr id="21" name="Rectangle 61"/>
          <p:cNvSpPr>
            <a:spLocks noChangeArrowheads="1"/>
          </p:cNvSpPr>
          <p:nvPr/>
        </p:nvSpPr>
        <p:spPr bwMode="auto">
          <a:xfrm>
            <a:off x="4769296" y="304800"/>
            <a:ext cx="20574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62"/>
          <p:cNvSpPr>
            <a:spLocks noChangeArrowheads="1"/>
          </p:cNvSpPr>
          <p:nvPr/>
        </p:nvSpPr>
        <p:spPr bwMode="auto">
          <a:xfrm>
            <a:off x="2559496" y="304800"/>
            <a:ext cx="20574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64"/>
          <p:cNvSpPr>
            <a:spLocks noChangeArrowheads="1"/>
          </p:cNvSpPr>
          <p:nvPr/>
        </p:nvSpPr>
        <p:spPr bwMode="auto">
          <a:xfrm>
            <a:off x="210344" y="3257128"/>
            <a:ext cx="2057400" cy="312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66"/>
          <p:cNvSpPr txBox="1">
            <a:spLocks noChangeArrowheads="1"/>
          </p:cNvSpPr>
          <p:nvPr/>
        </p:nvSpPr>
        <p:spPr bwMode="auto">
          <a:xfrm>
            <a:off x="210344" y="3257128"/>
            <a:ext cx="1727200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i="1" dirty="0"/>
              <a:t>Operational issues 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Beam deployment</a:t>
            </a:r>
            <a:endParaRPr lang="en-US" sz="1000" dirty="0"/>
          </a:p>
          <a:p>
            <a:pPr>
              <a:lnSpc>
                <a:spcPct val="125000"/>
              </a:lnSpc>
            </a:pPr>
            <a:r>
              <a:rPr lang="en-US" sz="1200" i="1" dirty="0"/>
              <a:t>Radioprotection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General services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Powering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Layouts and DBs 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Optics files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Integration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Planning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EVM, APT, MTP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Shutdown coordination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Surface space</a:t>
            </a:r>
          </a:p>
          <a:p>
            <a:pPr>
              <a:lnSpc>
                <a:spcPct val="125000"/>
              </a:lnSpc>
            </a:pPr>
            <a:r>
              <a:rPr lang="en-US" sz="1200" i="1" dirty="0"/>
              <a:t>Safety, risk</a:t>
            </a:r>
          </a:p>
        </p:txBody>
      </p:sp>
      <p:sp>
        <p:nvSpPr>
          <p:cNvPr id="25" name="Rectangle 67"/>
          <p:cNvSpPr>
            <a:spLocks noChangeArrowheads="1"/>
          </p:cNvSpPr>
          <p:nvPr/>
        </p:nvSpPr>
        <p:spPr bwMode="auto">
          <a:xfrm>
            <a:off x="2559496" y="2819400"/>
            <a:ext cx="2057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E.Shaposhnikova</a:t>
            </a:r>
          </a:p>
        </p:txBody>
      </p:sp>
      <p:sp>
        <p:nvSpPr>
          <p:cNvPr id="26" name="Rectangle 69"/>
          <p:cNvSpPr>
            <a:spLocks noChangeArrowheads="1"/>
          </p:cNvSpPr>
          <p:nvPr/>
        </p:nvSpPr>
        <p:spPr bwMode="auto">
          <a:xfrm>
            <a:off x="4769296" y="2819400"/>
            <a:ext cx="2057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J.M.Jimenez</a:t>
            </a:r>
          </a:p>
        </p:txBody>
      </p:sp>
      <p:sp>
        <p:nvSpPr>
          <p:cNvPr id="27" name="Rectangle 70"/>
          <p:cNvSpPr>
            <a:spLocks noChangeArrowheads="1"/>
          </p:cNvSpPr>
          <p:nvPr/>
        </p:nvSpPr>
        <p:spPr bwMode="auto">
          <a:xfrm>
            <a:off x="6979096" y="2819400"/>
            <a:ext cx="2057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M.Meddahi</a:t>
            </a:r>
          </a:p>
        </p:txBody>
      </p:sp>
      <p:sp>
        <p:nvSpPr>
          <p:cNvPr id="28" name="AutoShape 72"/>
          <p:cNvSpPr>
            <a:spLocks noChangeArrowheads="1"/>
          </p:cNvSpPr>
          <p:nvPr/>
        </p:nvSpPr>
        <p:spPr bwMode="auto">
          <a:xfrm rot="5400000">
            <a:off x="2343944" y="3640832"/>
            <a:ext cx="381000" cy="533400"/>
          </a:xfrm>
          <a:prstGeom prst="upDownArrow">
            <a:avLst>
              <a:gd name="adj1" fmla="val 55000"/>
              <a:gd name="adj2" fmla="val 44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73"/>
          <p:cNvSpPr>
            <a:spLocks noChangeArrowheads="1"/>
          </p:cNvSpPr>
          <p:nvPr/>
        </p:nvSpPr>
        <p:spPr bwMode="auto">
          <a:xfrm>
            <a:off x="2788096" y="3657600"/>
            <a:ext cx="624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B.Goddard (deputy E.Shaposhnikova)</a:t>
            </a:r>
          </a:p>
        </p:txBody>
      </p:sp>
      <p:sp>
        <p:nvSpPr>
          <p:cNvPr id="30" name="Text Box 74"/>
          <p:cNvSpPr txBox="1">
            <a:spLocks noChangeArrowheads="1"/>
          </p:cNvSpPr>
          <p:nvPr/>
        </p:nvSpPr>
        <p:spPr bwMode="auto">
          <a:xfrm>
            <a:off x="7055296" y="51054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000"/>
              <a:t> Update layout and optics DB</a:t>
            </a:r>
          </a:p>
          <a:p>
            <a:pPr>
              <a:buFontTx/>
              <a:buChar char="•"/>
            </a:pPr>
            <a:r>
              <a:rPr lang="en-US" sz="1000"/>
              <a:t> Update of drawings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872" y="1296649"/>
            <a:ext cx="8836702" cy="547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status (snapshot)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2144"/>
            <a:ext cx="8229600" cy="4525963"/>
          </a:xfrm>
        </p:spPr>
        <p:txBody>
          <a:bodyPr/>
          <a:lstStyle/>
          <a:p>
            <a:r>
              <a:rPr lang="en-US" sz="2000" dirty="0" smtClean="0"/>
              <a:t>Being implemented</a:t>
            </a:r>
          </a:p>
          <a:p>
            <a:pPr lvl="1"/>
            <a:r>
              <a:rPr lang="en-US" sz="1800" dirty="0" smtClean="0"/>
              <a:t>RF 200 MHz upgrade</a:t>
            </a:r>
          </a:p>
          <a:p>
            <a:pPr lvl="1"/>
            <a:r>
              <a:rPr lang="en-US" sz="1800" dirty="0" smtClean="0"/>
              <a:t>(some) beam instrumentation upgrades</a:t>
            </a:r>
          </a:p>
          <a:p>
            <a:pPr lvl="1"/>
            <a:r>
              <a:rPr lang="en-US" sz="1800" dirty="0" smtClean="0"/>
              <a:t>Vacuum sectorisation</a:t>
            </a:r>
          </a:p>
          <a:p>
            <a:pPr lvl="1"/>
            <a:r>
              <a:rPr lang="en-US" sz="1800" dirty="0" smtClean="0"/>
              <a:t>Kicker impedance reduction (MKE/MKDV)</a:t>
            </a:r>
          </a:p>
          <a:p>
            <a:r>
              <a:rPr lang="en-US" sz="2000" dirty="0" smtClean="0"/>
              <a:t>Still being developed/prototyped</a:t>
            </a:r>
          </a:p>
          <a:p>
            <a:pPr lvl="1"/>
            <a:r>
              <a:rPr lang="en-US" sz="1800" dirty="0" smtClean="0"/>
              <a:t>(some) beam instrumentation upgrades</a:t>
            </a:r>
          </a:p>
          <a:p>
            <a:pPr lvl="1"/>
            <a:r>
              <a:rPr lang="en-US" sz="1800" dirty="0" err="1" smtClean="0"/>
              <a:t>aC</a:t>
            </a:r>
            <a:r>
              <a:rPr lang="en-US" sz="1800" dirty="0" smtClean="0"/>
              <a:t> coating of dipoles and other elements</a:t>
            </a:r>
          </a:p>
          <a:p>
            <a:pPr lvl="1"/>
            <a:r>
              <a:rPr lang="en-US" sz="1800" dirty="0" smtClean="0"/>
              <a:t>High bandwidth transverse feedback system</a:t>
            </a:r>
          </a:p>
          <a:p>
            <a:r>
              <a:rPr lang="en-US" sz="2000" dirty="0" smtClean="0"/>
              <a:t>Still in conceptual study phase</a:t>
            </a:r>
          </a:p>
          <a:p>
            <a:pPr lvl="1"/>
            <a:r>
              <a:rPr lang="en-US" sz="1800" dirty="0" smtClean="0"/>
              <a:t>Upgraded transfer line collimators</a:t>
            </a:r>
          </a:p>
          <a:p>
            <a:pPr lvl="1"/>
            <a:r>
              <a:rPr lang="en-US" sz="1800" dirty="0" smtClean="0"/>
              <a:t>Upgraded extraction protection devices</a:t>
            </a:r>
          </a:p>
          <a:p>
            <a:pPr lvl="1"/>
            <a:r>
              <a:rPr lang="en-US" sz="1800" dirty="0" smtClean="0"/>
              <a:t>Upgrade of existing damper system</a:t>
            </a:r>
          </a:p>
          <a:p>
            <a:pPr lvl="1"/>
            <a:r>
              <a:rPr lang="en-US" sz="1800" dirty="0" smtClean="0"/>
              <a:t>New scraper concept</a:t>
            </a:r>
          </a:p>
          <a:p>
            <a:pPr lvl="1"/>
            <a:r>
              <a:rPr lang="en-US" sz="1800" dirty="0" smtClean="0"/>
              <a:t>New/relocated beam dump</a:t>
            </a:r>
          </a:p>
          <a:p>
            <a:pPr lvl="1"/>
            <a:r>
              <a:rPr lang="en-US" sz="1800" dirty="0" smtClean="0"/>
              <a:t>New extraction kicker concept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Unresolved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705" y="1330380"/>
            <a:ext cx="8229600" cy="4525963"/>
          </a:xfrm>
        </p:spPr>
        <p:txBody>
          <a:bodyPr/>
          <a:lstStyle/>
          <a:p>
            <a:r>
              <a:rPr lang="en-US" sz="2000" dirty="0" err="1" smtClean="0"/>
              <a:t>Ecloud</a:t>
            </a:r>
            <a:r>
              <a:rPr lang="en-US" sz="2000" dirty="0" smtClean="0"/>
              <a:t> mitigation – </a:t>
            </a:r>
            <a:r>
              <a:rPr lang="en-US" sz="2000" dirty="0" err="1" smtClean="0"/>
              <a:t>aC</a:t>
            </a:r>
            <a:r>
              <a:rPr lang="en-US" sz="2000" dirty="0" smtClean="0"/>
              <a:t> coating or scrubbing (+HBW damper)?</a:t>
            </a:r>
          </a:p>
          <a:p>
            <a:pPr lvl="1"/>
            <a:r>
              <a:rPr lang="en-US" sz="1800" dirty="0" smtClean="0"/>
              <a:t>Final answer MUST come at end 2012</a:t>
            </a:r>
          </a:p>
          <a:p>
            <a:pPr lvl="1"/>
            <a:r>
              <a:rPr lang="en-US" sz="1800" dirty="0" smtClean="0"/>
              <a:t>Plan 5 days “scrubbing run” early 2012 to investigate how far scrubbing can take us – will need high quality beams from PSB and PS</a:t>
            </a:r>
          </a:p>
          <a:p>
            <a:pPr lvl="1"/>
            <a:r>
              <a:rPr lang="en-US" sz="1800" dirty="0" smtClean="0"/>
              <a:t>Potential issue with </a:t>
            </a:r>
            <a:r>
              <a:rPr lang="en-US" sz="1800" dirty="0" err="1" smtClean="0"/>
              <a:t>aC</a:t>
            </a:r>
            <a:r>
              <a:rPr lang="en-US" sz="1800" dirty="0" smtClean="0"/>
              <a:t> of unexplained high vacuum pressure</a:t>
            </a:r>
          </a:p>
          <a:p>
            <a:r>
              <a:rPr lang="en-US" sz="2000" dirty="0" smtClean="0"/>
              <a:t>Is Q20 a real operational alternative for after LS1?</a:t>
            </a:r>
          </a:p>
          <a:p>
            <a:pPr lvl="1"/>
            <a:r>
              <a:rPr lang="en-US" sz="1800" dirty="0" smtClean="0"/>
              <a:t>Need to still solve some issues </a:t>
            </a:r>
          </a:p>
          <a:p>
            <a:pPr lvl="1"/>
            <a:r>
              <a:rPr lang="en-US" sz="1800" dirty="0" smtClean="0"/>
              <a:t>Strong push for MD (again) for 2012</a:t>
            </a:r>
          </a:p>
          <a:p>
            <a:r>
              <a:rPr lang="en-US" sz="2000" dirty="0" smtClean="0"/>
              <a:t>Is any further impedance reduction possible (or necessary?)</a:t>
            </a:r>
          </a:p>
          <a:p>
            <a:pPr lvl="1"/>
            <a:r>
              <a:rPr lang="en-US" sz="1800" dirty="0" smtClean="0"/>
              <a:t>New MKE a possibility, but very heavy activity</a:t>
            </a:r>
          </a:p>
          <a:p>
            <a:r>
              <a:rPr lang="en-US" sz="2000" dirty="0" smtClean="0"/>
              <a:t>Is an external beam dump feasible?</a:t>
            </a:r>
          </a:p>
          <a:p>
            <a:pPr lvl="1"/>
            <a:r>
              <a:rPr lang="en-US" sz="1800" dirty="0" smtClean="0"/>
              <a:t>Study needs to be completed in 2012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2204" y="134786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000" dirty="0" smtClean="0">
                <a:latin typeface="+mn-lt"/>
              </a:rPr>
              <a:t>SPS performance is already excellent for LHC beams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latin typeface="+mn-lt"/>
              </a:rPr>
              <a:t>50 ns: almost reaching LHC ultimate intensity, and already at 50% (!) above 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ultimate </a:t>
            </a:r>
            <a:r>
              <a:rPr lang="en-US" dirty="0" smtClean="0">
                <a:latin typeface="+mn-lt"/>
              </a:rPr>
              <a:t>brightness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ns: reached LHC nominal intensity, and already at 10-15% above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nominal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brightness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baseline="0" dirty="0" smtClean="0">
                <a:latin typeface="+mn-lt"/>
              </a:rPr>
              <a:t>For</a:t>
            </a:r>
            <a:r>
              <a:rPr lang="en-US" sz="2000" dirty="0" smtClean="0">
                <a:latin typeface="+mn-lt"/>
              </a:rPr>
              <a:t> HL-LHC era, requirements are challenging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ns: need x2.3 present intensity, 50% above present brightness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baseline="0" dirty="0" smtClean="0">
                <a:latin typeface="+mn-lt"/>
              </a:rPr>
              <a:t>25</a:t>
            </a:r>
            <a:r>
              <a:rPr lang="en-US" dirty="0" smtClean="0">
                <a:latin typeface="+mn-lt"/>
              </a:rPr>
              <a:t> ns: need x2 present intensity, x2 present brightness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 is </a:t>
            </a:r>
            <a:r>
              <a:rPr lang="en-US" sz="2000" dirty="0" smtClean="0">
                <a:latin typeface="+mn-lt"/>
              </a:rPr>
              <a:t>well advanced for some systems, with others still ‘conceptual’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upgrade items will only be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ready after LHC LS2, around 2019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000" baseline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Finally, thanks to all those who have worked directly and indirectly on the SPS over the years to put us in this strong position!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LIU-SPS challenges and objectives</a:t>
            </a:r>
          </a:p>
          <a:p>
            <a:r>
              <a:rPr lang="en-US" sz="2800" dirty="0" smtClean="0"/>
              <a:t>Present limitations and motivation for upgrade</a:t>
            </a:r>
          </a:p>
          <a:p>
            <a:r>
              <a:rPr lang="en-US" sz="2800" dirty="0" smtClean="0"/>
              <a:t>Main upgrade topics</a:t>
            </a:r>
          </a:p>
          <a:p>
            <a:pPr lvl="1"/>
            <a:r>
              <a:rPr lang="en-US" sz="2000" i="1" dirty="0" smtClean="0"/>
              <a:t>RF systems</a:t>
            </a:r>
          </a:p>
          <a:p>
            <a:pPr lvl="1"/>
            <a:r>
              <a:rPr lang="en-US" sz="2000" i="1" dirty="0" err="1" smtClean="0"/>
              <a:t>ecloud</a:t>
            </a:r>
            <a:r>
              <a:rPr lang="en-US" sz="2000" i="1" dirty="0" smtClean="0"/>
              <a:t> mitigation</a:t>
            </a:r>
          </a:p>
          <a:p>
            <a:pPr lvl="1"/>
            <a:r>
              <a:rPr lang="en-US" sz="2000" i="1" dirty="0" smtClean="0"/>
              <a:t>Beam loss control and machine protection</a:t>
            </a:r>
          </a:p>
          <a:p>
            <a:pPr lvl="1"/>
            <a:r>
              <a:rPr lang="en-US" sz="2000" i="1" dirty="0" smtClean="0"/>
              <a:t>Beam instrumentation</a:t>
            </a:r>
          </a:p>
          <a:p>
            <a:pPr lvl="1"/>
            <a:r>
              <a:rPr lang="en-US" sz="2000" i="1" dirty="0" smtClean="0"/>
              <a:t>Other systems/topics</a:t>
            </a:r>
          </a:p>
          <a:p>
            <a:r>
              <a:rPr lang="en-US" sz="2800" dirty="0" smtClean="0"/>
              <a:t>Project organisation and planning</a:t>
            </a:r>
          </a:p>
          <a:p>
            <a:r>
              <a:rPr lang="en-US" sz="2800" dirty="0" smtClean="0"/>
              <a:t>Remaining unresolved questions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sp>
        <p:nvSpPr>
          <p:cNvPr id="7" name="Text Box 135"/>
          <p:cNvSpPr txBox="1">
            <a:spLocks noChangeArrowheads="1"/>
          </p:cNvSpPr>
          <p:nvPr/>
        </p:nvSpPr>
        <p:spPr bwMode="auto">
          <a:xfrm>
            <a:off x="0" y="1412776"/>
            <a:ext cx="370325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SPS for LHC beams</a:t>
            </a:r>
          </a:p>
          <a:p>
            <a:endParaRPr lang="en-US" sz="2000" dirty="0"/>
          </a:p>
          <a:p>
            <a:r>
              <a:rPr lang="en-US" sz="2000" dirty="0"/>
              <a:t>From: injection septum in SPS </a:t>
            </a:r>
          </a:p>
          <a:p>
            <a:r>
              <a:rPr lang="en-US" sz="2000" dirty="0"/>
              <a:t>To:  </a:t>
            </a:r>
            <a:r>
              <a:rPr lang="en-US" sz="2000" dirty="0" smtClean="0"/>
              <a:t>    injection </a:t>
            </a:r>
            <a:r>
              <a:rPr lang="en-US" sz="2000" dirty="0"/>
              <a:t>septum in LHC</a:t>
            </a:r>
          </a:p>
          <a:p>
            <a:endParaRPr lang="en-US" sz="2000" dirty="0"/>
          </a:p>
          <a:p>
            <a:r>
              <a:rPr lang="en-US" sz="2000" dirty="0"/>
              <a:t>(includes TI 2 and TI 8)</a:t>
            </a:r>
          </a:p>
        </p:txBody>
      </p:sp>
      <p:grpSp>
        <p:nvGrpSpPr>
          <p:cNvPr id="8" name="Group 148"/>
          <p:cNvGrpSpPr>
            <a:grpSpLocks/>
          </p:cNvGrpSpPr>
          <p:nvPr/>
        </p:nvGrpSpPr>
        <p:grpSpPr bwMode="auto">
          <a:xfrm>
            <a:off x="1691680" y="980728"/>
            <a:ext cx="6162675" cy="5635625"/>
            <a:chOff x="695" y="580"/>
            <a:chExt cx="3882" cy="3550"/>
          </a:xfrm>
        </p:grpSpPr>
        <p:grpSp>
          <p:nvGrpSpPr>
            <p:cNvPr id="9" name="Group 147"/>
            <p:cNvGrpSpPr>
              <a:grpSpLocks/>
            </p:cNvGrpSpPr>
            <p:nvPr/>
          </p:nvGrpSpPr>
          <p:grpSpPr bwMode="auto">
            <a:xfrm>
              <a:off x="695" y="606"/>
              <a:ext cx="3882" cy="3524"/>
              <a:chOff x="695" y="606"/>
              <a:chExt cx="3882" cy="3524"/>
            </a:xfrm>
          </p:grpSpPr>
          <p:grpSp>
            <p:nvGrpSpPr>
              <p:cNvPr id="11" name="Group 145"/>
              <p:cNvGrpSpPr>
                <a:grpSpLocks/>
              </p:cNvGrpSpPr>
              <p:nvPr/>
            </p:nvGrpSpPr>
            <p:grpSpPr bwMode="auto">
              <a:xfrm>
                <a:off x="695" y="606"/>
                <a:ext cx="3882" cy="3524"/>
                <a:chOff x="695" y="606"/>
                <a:chExt cx="3882" cy="3524"/>
              </a:xfrm>
            </p:grpSpPr>
            <p:grpSp>
              <p:nvGrpSpPr>
                <p:cNvPr id="13" name="Group 132"/>
                <p:cNvGrpSpPr>
                  <a:grpSpLocks/>
                </p:cNvGrpSpPr>
                <p:nvPr/>
              </p:nvGrpSpPr>
              <p:grpSpPr bwMode="auto">
                <a:xfrm>
                  <a:off x="695" y="606"/>
                  <a:ext cx="3882" cy="3482"/>
                  <a:chOff x="695" y="606"/>
                  <a:chExt cx="3882" cy="3482"/>
                </a:xfrm>
              </p:grpSpPr>
              <p:sp>
                <p:nvSpPr>
                  <p:cNvPr id="18" name="Rectangle 42"/>
                  <p:cNvSpPr>
                    <a:spLocks noChangeArrowheads="1"/>
                  </p:cNvSpPr>
                  <p:nvPr/>
                </p:nvSpPr>
                <p:spPr bwMode="auto">
                  <a:xfrm rot="-240851">
                    <a:off x="3863" y="2086"/>
                    <a:ext cx="232" cy="125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9" name="Rectangle 43"/>
                  <p:cNvSpPr>
                    <a:spLocks noChangeArrowheads="1"/>
                  </p:cNvSpPr>
                  <p:nvPr/>
                </p:nvSpPr>
                <p:spPr bwMode="auto">
                  <a:xfrm rot="-240851">
                    <a:off x="3787" y="2109"/>
                    <a:ext cx="78" cy="97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0" name="Group 52"/>
                  <p:cNvGrpSpPr>
                    <a:grpSpLocks/>
                  </p:cNvGrpSpPr>
                  <p:nvPr/>
                </p:nvGrpSpPr>
                <p:grpSpPr bwMode="auto">
                  <a:xfrm rot="3522090">
                    <a:off x="3123" y="2914"/>
                    <a:ext cx="360" cy="151"/>
                    <a:chOff x="1560" y="3347"/>
                    <a:chExt cx="353" cy="145"/>
                  </a:xfrm>
                </p:grpSpPr>
                <p:sp>
                  <p:nvSpPr>
                    <p:cNvPr id="76" name="Oval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60" y="3354"/>
                      <a:ext cx="138" cy="138"/>
                    </a:xfrm>
                    <a:prstGeom prst="ellipse">
                      <a:avLst/>
                    </a:prstGeom>
                    <a:solidFill>
                      <a:srgbClr val="99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7" name="Oval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75" y="3347"/>
                      <a:ext cx="138" cy="138"/>
                    </a:xfrm>
                    <a:prstGeom prst="ellipse">
                      <a:avLst/>
                    </a:prstGeom>
                    <a:solidFill>
                      <a:srgbClr val="99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" name="Rectangle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0" y="3365"/>
                      <a:ext cx="204" cy="112"/>
                    </a:xfrm>
                    <a:prstGeom prst="rect">
                      <a:avLst/>
                    </a:prstGeom>
                    <a:solidFill>
                      <a:srgbClr val="99CC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6" y="3366"/>
                      <a:ext cx="1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61" y="3479"/>
                      <a:ext cx="1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1" name="Freeform 27"/>
                  <p:cNvSpPr>
                    <a:spLocks/>
                  </p:cNvSpPr>
                  <p:nvPr/>
                </p:nvSpPr>
                <p:spPr bwMode="auto">
                  <a:xfrm rot="-1198987">
                    <a:off x="2394" y="950"/>
                    <a:ext cx="1602" cy="24"/>
                  </a:xfrm>
                  <a:custGeom>
                    <a:avLst/>
                    <a:gdLst>
                      <a:gd name="T0" fmla="*/ 2369 w 1406"/>
                      <a:gd name="T1" fmla="*/ 31 h 22"/>
                      <a:gd name="T2" fmla="*/ 458 w 1406"/>
                      <a:gd name="T3" fmla="*/ 31 h 22"/>
                      <a:gd name="T4" fmla="*/ 458 w 1406"/>
                      <a:gd name="T5" fmla="*/ 0 h 22"/>
                      <a:gd name="T6" fmla="*/ 0 w 1406"/>
                      <a:gd name="T7" fmla="*/ 0 h 2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06"/>
                      <a:gd name="T13" fmla="*/ 0 h 22"/>
                      <a:gd name="T14" fmla="*/ 1406 w 1406"/>
                      <a:gd name="T15" fmla="*/ 22 h 22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06" h="22">
                        <a:moveTo>
                          <a:pt x="1406" y="22"/>
                        </a:moveTo>
                        <a:lnTo>
                          <a:pt x="272" y="22"/>
                        </a:lnTo>
                        <a:lnTo>
                          <a:pt x="27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" name="Rectangle 21"/>
                  <p:cNvSpPr>
                    <a:spLocks noChangeArrowheads="1"/>
                  </p:cNvSpPr>
                  <p:nvPr/>
                </p:nvSpPr>
                <p:spPr bwMode="auto">
                  <a:xfrm rot="-5014050">
                    <a:off x="3700" y="1896"/>
                    <a:ext cx="26" cy="20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" name="Rectangle 20"/>
                  <p:cNvSpPr>
                    <a:spLocks noChangeArrowheads="1"/>
                  </p:cNvSpPr>
                  <p:nvPr/>
                </p:nvSpPr>
                <p:spPr bwMode="auto">
                  <a:xfrm rot="-1096663">
                    <a:off x="3393" y="2822"/>
                    <a:ext cx="25" cy="2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1748" y="1179"/>
                    <a:ext cx="2118" cy="207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1773" y="1203"/>
                    <a:ext cx="2068" cy="202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" name="Freeform 12"/>
                  <p:cNvSpPr>
                    <a:spLocks/>
                  </p:cNvSpPr>
                  <p:nvPr/>
                </p:nvSpPr>
                <p:spPr bwMode="auto">
                  <a:xfrm rot="-7440716">
                    <a:off x="3418" y="1847"/>
                    <a:ext cx="304" cy="181"/>
                  </a:xfrm>
                  <a:custGeom>
                    <a:avLst/>
                    <a:gdLst>
                      <a:gd name="T0" fmla="*/ 333 w 295"/>
                      <a:gd name="T1" fmla="*/ 427 h 136"/>
                      <a:gd name="T2" fmla="*/ 0 w 295"/>
                      <a:gd name="T3" fmla="*/ 427 h 136"/>
                      <a:gd name="T4" fmla="*/ 0 w 295"/>
                      <a:gd name="T5" fmla="*/ 141 h 136"/>
                      <a:gd name="T6" fmla="*/ 103 w 295"/>
                      <a:gd name="T7" fmla="*/ 141 h 136"/>
                      <a:gd name="T8" fmla="*/ 103 w 295"/>
                      <a:gd name="T9" fmla="*/ 0 h 136"/>
                      <a:gd name="T10" fmla="*/ 205 w 295"/>
                      <a:gd name="T11" fmla="*/ 0 h 136"/>
                      <a:gd name="T12" fmla="*/ 205 w 295"/>
                      <a:gd name="T13" fmla="*/ 141 h 136"/>
                      <a:gd name="T14" fmla="*/ 333 w 295"/>
                      <a:gd name="T15" fmla="*/ 141 h 136"/>
                      <a:gd name="T16" fmla="*/ 333 w 295"/>
                      <a:gd name="T17" fmla="*/ 427 h 1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95"/>
                      <a:gd name="T28" fmla="*/ 0 h 136"/>
                      <a:gd name="T29" fmla="*/ 295 w 295"/>
                      <a:gd name="T30" fmla="*/ 136 h 1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95" h="136">
                        <a:moveTo>
                          <a:pt x="295" y="136"/>
                        </a:moveTo>
                        <a:lnTo>
                          <a:pt x="0" y="136"/>
                        </a:lnTo>
                        <a:lnTo>
                          <a:pt x="0" y="45"/>
                        </a:lnTo>
                        <a:lnTo>
                          <a:pt x="91" y="45"/>
                        </a:lnTo>
                        <a:lnTo>
                          <a:pt x="91" y="0"/>
                        </a:lnTo>
                        <a:lnTo>
                          <a:pt x="181" y="0"/>
                        </a:lnTo>
                        <a:lnTo>
                          <a:pt x="181" y="45"/>
                        </a:lnTo>
                        <a:lnTo>
                          <a:pt x="295" y="45"/>
                        </a:lnTo>
                        <a:lnTo>
                          <a:pt x="295" y="136"/>
                        </a:lnTo>
                        <a:close/>
                      </a:path>
                    </a:pathLst>
                  </a:custGeom>
                  <a:solidFill>
                    <a:srgbClr val="CC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" name="Freeform 13"/>
                  <p:cNvSpPr>
                    <a:spLocks/>
                  </p:cNvSpPr>
                  <p:nvPr/>
                </p:nvSpPr>
                <p:spPr bwMode="auto">
                  <a:xfrm rot="1963180">
                    <a:off x="3299" y="2723"/>
                    <a:ext cx="241" cy="138"/>
                  </a:xfrm>
                  <a:custGeom>
                    <a:avLst/>
                    <a:gdLst>
                      <a:gd name="T0" fmla="*/ 132 w 295"/>
                      <a:gd name="T1" fmla="*/ 144 h 136"/>
                      <a:gd name="T2" fmla="*/ 0 w 295"/>
                      <a:gd name="T3" fmla="*/ 144 h 136"/>
                      <a:gd name="T4" fmla="*/ 0 w 295"/>
                      <a:gd name="T5" fmla="*/ 49 h 136"/>
                      <a:gd name="T6" fmla="*/ 40 w 295"/>
                      <a:gd name="T7" fmla="*/ 49 h 136"/>
                      <a:gd name="T8" fmla="*/ 40 w 295"/>
                      <a:gd name="T9" fmla="*/ 0 h 136"/>
                      <a:gd name="T10" fmla="*/ 81 w 295"/>
                      <a:gd name="T11" fmla="*/ 0 h 136"/>
                      <a:gd name="T12" fmla="*/ 81 w 295"/>
                      <a:gd name="T13" fmla="*/ 49 h 136"/>
                      <a:gd name="T14" fmla="*/ 132 w 295"/>
                      <a:gd name="T15" fmla="*/ 49 h 136"/>
                      <a:gd name="T16" fmla="*/ 132 w 295"/>
                      <a:gd name="T17" fmla="*/ 144 h 1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95"/>
                      <a:gd name="T28" fmla="*/ 0 h 136"/>
                      <a:gd name="T29" fmla="*/ 295 w 295"/>
                      <a:gd name="T30" fmla="*/ 136 h 1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95" h="136">
                        <a:moveTo>
                          <a:pt x="295" y="136"/>
                        </a:moveTo>
                        <a:lnTo>
                          <a:pt x="0" y="136"/>
                        </a:lnTo>
                        <a:lnTo>
                          <a:pt x="0" y="45"/>
                        </a:lnTo>
                        <a:lnTo>
                          <a:pt x="91" y="45"/>
                        </a:lnTo>
                        <a:lnTo>
                          <a:pt x="91" y="0"/>
                        </a:lnTo>
                        <a:lnTo>
                          <a:pt x="181" y="0"/>
                        </a:lnTo>
                        <a:lnTo>
                          <a:pt x="181" y="45"/>
                        </a:lnTo>
                        <a:lnTo>
                          <a:pt x="295" y="45"/>
                        </a:lnTo>
                        <a:lnTo>
                          <a:pt x="295" y="136"/>
                        </a:lnTo>
                        <a:close/>
                      </a:path>
                    </a:pathLst>
                  </a:custGeom>
                  <a:solidFill>
                    <a:srgbClr val="CC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" name="Freeform 16"/>
                  <p:cNvSpPr>
                    <a:spLocks/>
                  </p:cNvSpPr>
                  <p:nvPr/>
                </p:nvSpPr>
                <p:spPr bwMode="auto">
                  <a:xfrm rot="-2591704">
                    <a:off x="1988" y="2920"/>
                    <a:ext cx="211" cy="140"/>
                  </a:xfrm>
                  <a:custGeom>
                    <a:avLst/>
                    <a:gdLst>
                      <a:gd name="T0" fmla="*/ 77 w 295"/>
                      <a:gd name="T1" fmla="*/ 152 h 136"/>
                      <a:gd name="T2" fmla="*/ 0 w 295"/>
                      <a:gd name="T3" fmla="*/ 152 h 136"/>
                      <a:gd name="T4" fmla="*/ 0 w 295"/>
                      <a:gd name="T5" fmla="*/ 49 h 136"/>
                      <a:gd name="T6" fmla="*/ 24 w 295"/>
                      <a:gd name="T7" fmla="*/ 49 h 136"/>
                      <a:gd name="T8" fmla="*/ 24 w 295"/>
                      <a:gd name="T9" fmla="*/ 0 h 136"/>
                      <a:gd name="T10" fmla="*/ 47 w 295"/>
                      <a:gd name="T11" fmla="*/ 0 h 136"/>
                      <a:gd name="T12" fmla="*/ 47 w 295"/>
                      <a:gd name="T13" fmla="*/ 49 h 136"/>
                      <a:gd name="T14" fmla="*/ 77 w 295"/>
                      <a:gd name="T15" fmla="*/ 49 h 136"/>
                      <a:gd name="T16" fmla="*/ 77 w 295"/>
                      <a:gd name="T17" fmla="*/ 152 h 1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95"/>
                      <a:gd name="T28" fmla="*/ 0 h 136"/>
                      <a:gd name="T29" fmla="*/ 295 w 295"/>
                      <a:gd name="T30" fmla="*/ 136 h 1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95" h="136">
                        <a:moveTo>
                          <a:pt x="295" y="136"/>
                        </a:moveTo>
                        <a:lnTo>
                          <a:pt x="0" y="136"/>
                        </a:lnTo>
                        <a:lnTo>
                          <a:pt x="0" y="45"/>
                        </a:lnTo>
                        <a:lnTo>
                          <a:pt x="91" y="45"/>
                        </a:lnTo>
                        <a:lnTo>
                          <a:pt x="91" y="0"/>
                        </a:lnTo>
                        <a:lnTo>
                          <a:pt x="181" y="0"/>
                        </a:lnTo>
                        <a:lnTo>
                          <a:pt x="181" y="45"/>
                        </a:lnTo>
                        <a:lnTo>
                          <a:pt x="295" y="45"/>
                        </a:lnTo>
                        <a:lnTo>
                          <a:pt x="295" y="136"/>
                        </a:lnTo>
                        <a:close/>
                      </a:path>
                    </a:pathLst>
                  </a:custGeom>
                  <a:solidFill>
                    <a:srgbClr val="CC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" name="Freeform 18"/>
                  <p:cNvSpPr>
                    <a:spLocks/>
                  </p:cNvSpPr>
                  <p:nvPr/>
                </p:nvSpPr>
                <p:spPr bwMode="auto">
                  <a:xfrm rot="-6016600">
                    <a:off x="3287" y="1237"/>
                    <a:ext cx="380" cy="180"/>
                  </a:xfrm>
                  <a:custGeom>
                    <a:avLst/>
                    <a:gdLst>
                      <a:gd name="T0" fmla="*/ 812 w 295"/>
                      <a:gd name="T1" fmla="*/ 417 h 136"/>
                      <a:gd name="T2" fmla="*/ 0 w 295"/>
                      <a:gd name="T3" fmla="*/ 417 h 136"/>
                      <a:gd name="T4" fmla="*/ 0 w 295"/>
                      <a:gd name="T5" fmla="*/ 139 h 136"/>
                      <a:gd name="T6" fmla="*/ 251 w 295"/>
                      <a:gd name="T7" fmla="*/ 139 h 136"/>
                      <a:gd name="T8" fmla="*/ 251 w 295"/>
                      <a:gd name="T9" fmla="*/ 0 h 136"/>
                      <a:gd name="T10" fmla="*/ 497 w 295"/>
                      <a:gd name="T11" fmla="*/ 0 h 136"/>
                      <a:gd name="T12" fmla="*/ 497 w 295"/>
                      <a:gd name="T13" fmla="*/ 139 h 136"/>
                      <a:gd name="T14" fmla="*/ 812 w 295"/>
                      <a:gd name="T15" fmla="*/ 139 h 136"/>
                      <a:gd name="T16" fmla="*/ 812 w 295"/>
                      <a:gd name="T17" fmla="*/ 417 h 1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95"/>
                      <a:gd name="T28" fmla="*/ 0 h 136"/>
                      <a:gd name="T29" fmla="*/ 295 w 295"/>
                      <a:gd name="T30" fmla="*/ 136 h 1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95" h="136">
                        <a:moveTo>
                          <a:pt x="295" y="136"/>
                        </a:moveTo>
                        <a:lnTo>
                          <a:pt x="0" y="136"/>
                        </a:lnTo>
                        <a:lnTo>
                          <a:pt x="0" y="45"/>
                        </a:lnTo>
                        <a:lnTo>
                          <a:pt x="91" y="45"/>
                        </a:lnTo>
                        <a:lnTo>
                          <a:pt x="91" y="0"/>
                        </a:lnTo>
                        <a:lnTo>
                          <a:pt x="181" y="0"/>
                        </a:lnTo>
                        <a:lnTo>
                          <a:pt x="181" y="45"/>
                        </a:lnTo>
                        <a:lnTo>
                          <a:pt x="295" y="45"/>
                        </a:lnTo>
                        <a:lnTo>
                          <a:pt x="295" y="136"/>
                        </a:lnTo>
                        <a:close/>
                      </a:path>
                    </a:pathLst>
                  </a:custGeom>
                  <a:solidFill>
                    <a:srgbClr val="CC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" name="Rectangle 19"/>
                  <p:cNvSpPr>
                    <a:spLocks noChangeArrowheads="1"/>
                  </p:cNvSpPr>
                  <p:nvPr/>
                </p:nvSpPr>
                <p:spPr bwMode="auto">
                  <a:xfrm rot="-654835">
                    <a:off x="3262" y="1165"/>
                    <a:ext cx="155" cy="101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19" y="722"/>
                    <a:ext cx="1551" cy="55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" name="Rectangle 29"/>
                  <p:cNvSpPr>
                    <a:spLocks noChangeArrowheads="1"/>
                  </p:cNvSpPr>
                  <p:nvPr/>
                </p:nvSpPr>
                <p:spPr bwMode="auto">
                  <a:xfrm rot="-671189">
                    <a:off x="2471" y="1182"/>
                    <a:ext cx="207" cy="4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" name="Freeform 14"/>
                  <p:cNvSpPr>
                    <a:spLocks/>
                  </p:cNvSpPr>
                  <p:nvPr/>
                </p:nvSpPr>
                <p:spPr bwMode="auto">
                  <a:xfrm rot="-10342559">
                    <a:off x="2239" y="1099"/>
                    <a:ext cx="309" cy="152"/>
                  </a:xfrm>
                  <a:custGeom>
                    <a:avLst/>
                    <a:gdLst>
                      <a:gd name="T0" fmla="*/ 355 w 295"/>
                      <a:gd name="T1" fmla="*/ 212 h 136"/>
                      <a:gd name="T2" fmla="*/ 0 w 295"/>
                      <a:gd name="T3" fmla="*/ 212 h 136"/>
                      <a:gd name="T4" fmla="*/ 0 w 295"/>
                      <a:gd name="T5" fmla="*/ 70 h 136"/>
                      <a:gd name="T6" fmla="*/ 110 w 295"/>
                      <a:gd name="T7" fmla="*/ 70 h 136"/>
                      <a:gd name="T8" fmla="*/ 110 w 295"/>
                      <a:gd name="T9" fmla="*/ 0 h 136"/>
                      <a:gd name="T10" fmla="*/ 218 w 295"/>
                      <a:gd name="T11" fmla="*/ 0 h 136"/>
                      <a:gd name="T12" fmla="*/ 218 w 295"/>
                      <a:gd name="T13" fmla="*/ 70 h 136"/>
                      <a:gd name="T14" fmla="*/ 355 w 295"/>
                      <a:gd name="T15" fmla="*/ 70 h 136"/>
                      <a:gd name="T16" fmla="*/ 355 w 295"/>
                      <a:gd name="T17" fmla="*/ 212 h 1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95"/>
                      <a:gd name="T28" fmla="*/ 0 h 136"/>
                      <a:gd name="T29" fmla="*/ 295 w 295"/>
                      <a:gd name="T30" fmla="*/ 136 h 1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95" h="136">
                        <a:moveTo>
                          <a:pt x="295" y="136"/>
                        </a:moveTo>
                        <a:lnTo>
                          <a:pt x="0" y="136"/>
                        </a:lnTo>
                        <a:lnTo>
                          <a:pt x="0" y="45"/>
                        </a:lnTo>
                        <a:lnTo>
                          <a:pt x="91" y="45"/>
                        </a:lnTo>
                        <a:lnTo>
                          <a:pt x="91" y="0"/>
                        </a:lnTo>
                        <a:lnTo>
                          <a:pt x="181" y="0"/>
                        </a:lnTo>
                        <a:lnTo>
                          <a:pt x="181" y="45"/>
                        </a:lnTo>
                        <a:lnTo>
                          <a:pt x="295" y="45"/>
                        </a:lnTo>
                        <a:lnTo>
                          <a:pt x="295" y="136"/>
                        </a:lnTo>
                        <a:close/>
                      </a:path>
                    </a:pathLst>
                  </a:custGeom>
                  <a:solidFill>
                    <a:srgbClr val="CC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2471" y="1213"/>
                    <a:ext cx="5" cy="1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5" name="Line 33"/>
                  <p:cNvSpPr>
                    <a:spLocks noChangeShapeType="1"/>
                  </p:cNvSpPr>
                  <p:nvPr/>
                </p:nvSpPr>
                <p:spPr bwMode="auto">
                  <a:xfrm rot="6320014" flipV="1">
                    <a:off x="3237" y="2796"/>
                    <a:ext cx="1361" cy="4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" name="Rectangle 34"/>
                  <p:cNvSpPr>
                    <a:spLocks noChangeArrowheads="1"/>
                  </p:cNvSpPr>
                  <p:nvPr/>
                </p:nvSpPr>
                <p:spPr bwMode="auto">
                  <a:xfrm rot="5648826">
                    <a:off x="3803" y="2254"/>
                    <a:ext cx="112" cy="3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" name="Freeform 37"/>
                  <p:cNvSpPr>
                    <a:spLocks/>
                  </p:cNvSpPr>
                  <p:nvPr/>
                </p:nvSpPr>
                <p:spPr bwMode="auto">
                  <a:xfrm rot="-10283749">
                    <a:off x="1101" y="3137"/>
                    <a:ext cx="1602" cy="24"/>
                  </a:xfrm>
                  <a:custGeom>
                    <a:avLst/>
                    <a:gdLst>
                      <a:gd name="T0" fmla="*/ 2369 w 1406"/>
                      <a:gd name="T1" fmla="*/ 31 h 22"/>
                      <a:gd name="T2" fmla="*/ 458 w 1406"/>
                      <a:gd name="T3" fmla="*/ 31 h 22"/>
                      <a:gd name="T4" fmla="*/ 458 w 1406"/>
                      <a:gd name="T5" fmla="*/ 0 h 22"/>
                      <a:gd name="T6" fmla="*/ 0 w 1406"/>
                      <a:gd name="T7" fmla="*/ 0 h 2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06"/>
                      <a:gd name="T13" fmla="*/ 0 h 22"/>
                      <a:gd name="T14" fmla="*/ 1406 w 1406"/>
                      <a:gd name="T15" fmla="*/ 22 h 22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06" h="22">
                        <a:moveTo>
                          <a:pt x="1406" y="22"/>
                        </a:moveTo>
                        <a:lnTo>
                          <a:pt x="272" y="22"/>
                        </a:lnTo>
                        <a:lnTo>
                          <a:pt x="27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" name="Line 38"/>
                  <p:cNvSpPr>
                    <a:spLocks noChangeShapeType="1"/>
                  </p:cNvSpPr>
                  <p:nvPr/>
                </p:nvSpPr>
                <p:spPr bwMode="auto">
                  <a:xfrm rot="12515238" flipV="1">
                    <a:off x="1887" y="3020"/>
                    <a:ext cx="828" cy="2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" name="Rectangle 39"/>
                  <p:cNvSpPr>
                    <a:spLocks noChangeArrowheads="1"/>
                  </p:cNvSpPr>
                  <p:nvPr/>
                </p:nvSpPr>
                <p:spPr bwMode="auto">
                  <a:xfrm rot="-9755951">
                    <a:off x="2414" y="3199"/>
                    <a:ext cx="252" cy="4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" name="Freeform 17"/>
                  <p:cNvSpPr>
                    <a:spLocks/>
                  </p:cNvSpPr>
                  <p:nvPr/>
                </p:nvSpPr>
                <p:spPr bwMode="auto">
                  <a:xfrm rot="4588055">
                    <a:off x="2423" y="3112"/>
                    <a:ext cx="429" cy="207"/>
                  </a:xfrm>
                  <a:custGeom>
                    <a:avLst/>
                    <a:gdLst>
                      <a:gd name="T0" fmla="*/ 1319 w 295"/>
                      <a:gd name="T1" fmla="*/ 729 h 136"/>
                      <a:gd name="T2" fmla="*/ 0 w 295"/>
                      <a:gd name="T3" fmla="*/ 729 h 136"/>
                      <a:gd name="T4" fmla="*/ 0 w 295"/>
                      <a:gd name="T5" fmla="*/ 240 h 136"/>
                      <a:gd name="T6" fmla="*/ 406 w 295"/>
                      <a:gd name="T7" fmla="*/ 240 h 136"/>
                      <a:gd name="T8" fmla="*/ 406 w 295"/>
                      <a:gd name="T9" fmla="*/ 0 h 136"/>
                      <a:gd name="T10" fmla="*/ 809 w 295"/>
                      <a:gd name="T11" fmla="*/ 0 h 136"/>
                      <a:gd name="T12" fmla="*/ 809 w 295"/>
                      <a:gd name="T13" fmla="*/ 240 h 136"/>
                      <a:gd name="T14" fmla="*/ 1319 w 295"/>
                      <a:gd name="T15" fmla="*/ 240 h 136"/>
                      <a:gd name="T16" fmla="*/ 1319 w 295"/>
                      <a:gd name="T17" fmla="*/ 729 h 1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95"/>
                      <a:gd name="T28" fmla="*/ 0 h 136"/>
                      <a:gd name="T29" fmla="*/ 295 w 295"/>
                      <a:gd name="T30" fmla="*/ 136 h 1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95" h="136">
                        <a:moveTo>
                          <a:pt x="295" y="136"/>
                        </a:moveTo>
                        <a:lnTo>
                          <a:pt x="0" y="136"/>
                        </a:lnTo>
                        <a:lnTo>
                          <a:pt x="0" y="45"/>
                        </a:lnTo>
                        <a:lnTo>
                          <a:pt x="91" y="45"/>
                        </a:lnTo>
                        <a:lnTo>
                          <a:pt x="91" y="0"/>
                        </a:lnTo>
                        <a:lnTo>
                          <a:pt x="181" y="0"/>
                        </a:lnTo>
                        <a:lnTo>
                          <a:pt x="181" y="45"/>
                        </a:lnTo>
                        <a:lnTo>
                          <a:pt x="295" y="45"/>
                        </a:lnTo>
                        <a:lnTo>
                          <a:pt x="295" y="136"/>
                        </a:lnTo>
                        <a:close/>
                      </a:path>
                    </a:pathLst>
                  </a:custGeom>
                  <a:solidFill>
                    <a:srgbClr val="CC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" name="Line 4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868" y="2200"/>
                    <a:ext cx="50" cy="52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87" y="967"/>
                    <a:ext cx="244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BA2</a:t>
                    </a:r>
                  </a:p>
                </p:txBody>
              </p:sp>
              <p:sp>
                <p:nvSpPr>
                  <p:cNvPr id="43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78" y="1260"/>
                    <a:ext cx="244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BA3</a:t>
                    </a:r>
                  </a:p>
                </p:txBody>
              </p:sp>
              <p:sp>
                <p:nvSpPr>
                  <p:cNvPr id="44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42" y="1828"/>
                    <a:ext cx="243" cy="13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BA4</a:t>
                    </a:r>
                  </a:p>
                </p:txBody>
              </p:sp>
              <p:sp>
                <p:nvSpPr>
                  <p:cNvPr id="45" name="Text Box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62" y="2076"/>
                    <a:ext cx="287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ECA4</a:t>
                    </a:r>
                  </a:p>
                </p:txBody>
              </p:sp>
              <p:sp>
                <p:nvSpPr>
                  <p:cNvPr id="46" name="Text 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34" y="2537"/>
                    <a:ext cx="243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BA5</a:t>
                    </a:r>
                  </a:p>
                </p:txBody>
              </p:sp>
              <p:sp>
                <p:nvSpPr>
                  <p:cNvPr id="47" name="Text Box 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6" y="2912"/>
                    <a:ext cx="287" cy="13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ECA5</a:t>
                    </a:r>
                  </a:p>
                </p:txBody>
              </p:sp>
              <p:sp>
                <p:nvSpPr>
                  <p:cNvPr id="48" name="Text Box 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79" y="3260"/>
                    <a:ext cx="244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BA6</a:t>
                    </a:r>
                  </a:p>
                </p:txBody>
              </p:sp>
              <p:sp>
                <p:nvSpPr>
                  <p:cNvPr id="49" name="Text Box 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36" y="2737"/>
                    <a:ext cx="244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BA7</a:t>
                    </a:r>
                  </a:p>
                </p:txBody>
              </p:sp>
              <p:sp>
                <p:nvSpPr>
                  <p:cNvPr id="50" name="Text 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55" y="2139"/>
                    <a:ext cx="244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BA1</a:t>
                    </a:r>
                  </a:p>
                </p:txBody>
              </p:sp>
              <p:sp>
                <p:nvSpPr>
                  <p:cNvPr id="51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918" y="2723"/>
                    <a:ext cx="337" cy="5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922" y="2779"/>
                    <a:ext cx="315" cy="50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3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3921" y="2782"/>
                    <a:ext cx="83" cy="98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" name="Line 6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382" y="2790"/>
                    <a:ext cx="485" cy="30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5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375" y="2821"/>
                    <a:ext cx="431" cy="27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6" name="Line 7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115" y="2991"/>
                    <a:ext cx="691" cy="10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7" name="Text Box 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56" y="2464"/>
                    <a:ext cx="266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TT40</a:t>
                    </a:r>
                  </a:p>
                </p:txBody>
              </p:sp>
              <p:sp>
                <p:nvSpPr>
                  <p:cNvPr id="58" name="Text Box 7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34" y="3401"/>
                    <a:ext cx="343" cy="21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b="1"/>
                      <a:t>TT41</a:t>
                    </a:r>
                  </a:p>
                  <a:p>
                    <a:pPr algn="ctr"/>
                    <a:r>
                      <a:rPr lang="en-US" sz="800" b="1"/>
                      <a:t>(CNGS)</a:t>
                    </a:r>
                  </a:p>
                </p:txBody>
              </p:sp>
              <p:sp>
                <p:nvSpPr>
                  <p:cNvPr id="59" name="Text Box 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42" y="3877"/>
                    <a:ext cx="288" cy="21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b="1"/>
                      <a:t>TI8</a:t>
                    </a:r>
                  </a:p>
                  <a:p>
                    <a:pPr algn="ctr"/>
                    <a:r>
                      <a:rPr lang="en-US" sz="800" b="1"/>
                      <a:t>(LHC)</a:t>
                    </a:r>
                  </a:p>
                </p:txBody>
              </p:sp>
              <p:sp>
                <p:nvSpPr>
                  <p:cNvPr id="60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5" y="2871"/>
                    <a:ext cx="288" cy="21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b="1"/>
                      <a:t>TI2</a:t>
                    </a:r>
                  </a:p>
                  <a:p>
                    <a:pPr algn="ctr"/>
                    <a:r>
                      <a:rPr lang="en-US" sz="800" b="1"/>
                      <a:t>(LHC)</a:t>
                    </a:r>
                  </a:p>
                </p:txBody>
              </p:sp>
              <p:sp>
                <p:nvSpPr>
                  <p:cNvPr id="61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67" y="606"/>
                    <a:ext cx="396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b="1"/>
                      <a:t>TT20</a:t>
                    </a:r>
                  </a:p>
                  <a:p>
                    <a:pPr algn="ctr"/>
                    <a:r>
                      <a:rPr lang="en-US" sz="800" b="1"/>
                      <a:t>(SPS NA)</a:t>
                    </a:r>
                  </a:p>
                </p:txBody>
              </p:sp>
              <p:sp>
                <p:nvSpPr>
                  <p:cNvPr id="62" name="Text Box 7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9" y="2596"/>
                    <a:ext cx="454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b="1"/>
                      <a:t>TT66</a:t>
                    </a:r>
                  </a:p>
                  <a:p>
                    <a:pPr algn="ctr"/>
                    <a:r>
                      <a:rPr lang="en-US" sz="800" b="1"/>
                      <a:t>(HiRadMat)</a:t>
                    </a:r>
                  </a:p>
                </p:txBody>
              </p:sp>
              <p:sp>
                <p:nvSpPr>
                  <p:cNvPr id="63" name="Text Box 7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5" y="3159"/>
                    <a:ext cx="266" cy="1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/>
                      <a:t>TT60</a:t>
                    </a:r>
                  </a:p>
                </p:txBody>
              </p:sp>
              <p:sp>
                <p:nvSpPr>
                  <p:cNvPr id="64" name="Line 8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373" y="2792"/>
                    <a:ext cx="14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5" name="Line 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80" y="660"/>
                    <a:ext cx="130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6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4259" y="3298"/>
                    <a:ext cx="62" cy="10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7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3991" y="3779"/>
                    <a:ext cx="13" cy="1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8" name="Line 8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70" y="2982"/>
                    <a:ext cx="102" cy="1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1738" y="2233"/>
                    <a:ext cx="32" cy="115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Line 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76" y="3743"/>
                    <a:ext cx="1" cy="11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1" name="Text Box 9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26" y="3858"/>
                    <a:ext cx="266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b="1"/>
                      <a:t>TT10</a:t>
                    </a:r>
                  </a:p>
                  <a:p>
                    <a:pPr algn="ctr"/>
                    <a:r>
                      <a:rPr lang="en-US" sz="800" b="1"/>
                      <a:t>(PS)</a:t>
                    </a:r>
                  </a:p>
                </p:txBody>
              </p:sp>
              <p:sp>
                <p:nvSpPr>
                  <p:cNvPr id="72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751" y="3014"/>
                    <a:ext cx="27" cy="115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732" y="2216"/>
                    <a:ext cx="40" cy="14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4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759" y="2381"/>
                    <a:ext cx="34" cy="133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5" name="Freeform 15"/>
                  <p:cNvSpPr>
                    <a:spLocks/>
                  </p:cNvSpPr>
                  <p:nvPr/>
                </p:nvSpPr>
                <p:spPr bwMode="auto">
                  <a:xfrm rot="9270352">
                    <a:off x="1612" y="2113"/>
                    <a:ext cx="310" cy="152"/>
                  </a:xfrm>
                  <a:custGeom>
                    <a:avLst/>
                    <a:gdLst>
                      <a:gd name="T0" fmla="*/ 360 w 295"/>
                      <a:gd name="T1" fmla="*/ 212 h 136"/>
                      <a:gd name="T2" fmla="*/ 0 w 295"/>
                      <a:gd name="T3" fmla="*/ 212 h 136"/>
                      <a:gd name="T4" fmla="*/ 0 w 295"/>
                      <a:gd name="T5" fmla="*/ 70 h 136"/>
                      <a:gd name="T6" fmla="*/ 111 w 295"/>
                      <a:gd name="T7" fmla="*/ 70 h 136"/>
                      <a:gd name="T8" fmla="*/ 111 w 295"/>
                      <a:gd name="T9" fmla="*/ 0 h 136"/>
                      <a:gd name="T10" fmla="*/ 221 w 295"/>
                      <a:gd name="T11" fmla="*/ 0 h 136"/>
                      <a:gd name="T12" fmla="*/ 221 w 295"/>
                      <a:gd name="T13" fmla="*/ 70 h 136"/>
                      <a:gd name="T14" fmla="*/ 360 w 295"/>
                      <a:gd name="T15" fmla="*/ 70 h 136"/>
                      <a:gd name="T16" fmla="*/ 360 w 295"/>
                      <a:gd name="T17" fmla="*/ 212 h 1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95"/>
                      <a:gd name="T28" fmla="*/ 0 h 136"/>
                      <a:gd name="T29" fmla="*/ 295 w 295"/>
                      <a:gd name="T30" fmla="*/ 136 h 1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95" h="136">
                        <a:moveTo>
                          <a:pt x="295" y="136"/>
                        </a:moveTo>
                        <a:lnTo>
                          <a:pt x="0" y="136"/>
                        </a:lnTo>
                        <a:lnTo>
                          <a:pt x="0" y="45"/>
                        </a:lnTo>
                        <a:lnTo>
                          <a:pt x="91" y="45"/>
                        </a:lnTo>
                        <a:lnTo>
                          <a:pt x="91" y="0"/>
                        </a:lnTo>
                        <a:lnTo>
                          <a:pt x="181" y="0"/>
                        </a:lnTo>
                        <a:lnTo>
                          <a:pt x="181" y="45"/>
                        </a:lnTo>
                        <a:lnTo>
                          <a:pt x="295" y="45"/>
                        </a:lnTo>
                        <a:lnTo>
                          <a:pt x="295" y="136"/>
                        </a:lnTo>
                        <a:close/>
                      </a:path>
                    </a:pathLst>
                  </a:custGeom>
                  <a:solidFill>
                    <a:srgbClr val="CCFF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" name="Rectangle 140"/>
                <p:cNvSpPr>
                  <a:spLocks noChangeArrowheads="1"/>
                </p:cNvSpPr>
                <p:nvPr/>
              </p:nvSpPr>
              <p:spPr bwMode="auto">
                <a:xfrm rot="1192815">
                  <a:off x="1025" y="2626"/>
                  <a:ext cx="637" cy="306"/>
                </a:xfrm>
                <a:prstGeom prst="rect">
                  <a:avLst/>
                </a:prstGeom>
                <a:solidFill>
                  <a:schemeClr val="bg1">
                    <a:alpha val="79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Rectangle 141"/>
                <p:cNvSpPr>
                  <a:spLocks noChangeArrowheads="1"/>
                </p:cNvSpPr>
                <p:nvPr/>
              </p:nvSpPr>
              <p:spPr bwMode="auto">
                <a:xfrm rot="385264">
                  <a:off x="1400" y="3116"/>
                  <a:ext cx="530" cy="1014"/>
                </a:xfrm>
                <a:prstGeom prst="rect">
                  <a:avLst/>
                </a:prstGeom>
                <a:solidFill>
                  <a:schemeClr val="bg1">
                    <a:alpha val="79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Rectangle 142"/>
                <p:cNvSpPr>
                  <a:spLocks noChangeArrowheads="1"/>
                </p:cNvSpPr>
                <p:nvPr/>
              </p:nvSpPr>
              <p:spPr bwMode="auto">
                <a:xfrm rot="5191003">
                  <a:off x="1413" y="2681"/>
                  <a:ext cx="566" cy="185"/>
                </a:xfrm>
                <a:prstGeom prst="rect">
                  <a:avLst/>
                </a:prstGeom>
                <a:solidFill>
                  <a:schemeClr val="bg1">
                    <a:alpha val="79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" name="Rectangle 143"/>
                <p:cNvSpPr>
                  <a:spLocks noChangeArrowheads="1"/>
                </p:cNvSpPr>
                <p:nvPr/>
              </p:nvSpPr>
              <p:spPr bwMode="auto">
                <a:xfrm rot="3994261">
                  <a:off x="3786" y="3068"/>
                  <a:ext cx="1059" cy="357"/>
                </a:xfrm>
                <a:prstGeom prst="rect">
                  <a:avLst/>
                </a:prstGeom>
                <a:solidFill>
                  <a:schemeClr val="bg1">
                    <a:alpha val="79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" name="Rectangle 146"/>
              <p:cNvSpPr>
                <a:spLocks noChangeArrowheads="1"/>
              </p:cNvSpPr>
              <p:nvPr/>
            </p:nvSpPr>
            <p:spPr bwMode="auto">
              <a:xfrm>
                <a:off x="1740" y="3048"/>
                <a:ext cx="50" cy="72"/>
              </a:xfrm>
              <a:prstGeom prst="rect">
                <a:avLst/>
              </a:prstGeom>
              <a:solidFill>
                <a:schemeClr val="bg1">
                  <a:alpha val="79999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" name="Rectangle 144"/>
            <p:cNvSpPr>
              <a:spLocks noChangeArrowheads="1"/>
            </p:cNvSpPr>
            <p:nvPr/>
          </p:nvSpPr>
          <p:spPr bwMode="auto">
            <a:xfrm rot="-758794">
              <a:off x="2696" y="580"/>
              <a:ext cx="1785" cy="396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1143000"/>
          </a:xfrm>
        </p:spPr>
        <p:txBody>
          <a:bodyPr/>
          <a:lstStyle/>
          <a:p>
            <a:r>
              <a:rPr lang="en-US" dirty="0" smtClean="0"/>
              <a:t>LIU-SPS scope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from HL-LHC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5903888" cy="466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716016" y="2140351"/>
            <a:ext cx="2664296" cy="216024"/>
          </a:xfrm>
          <a:prstGeom prst="rect">
            <a:avLst/>
          </a:prstGeom>
          <a:solidFill>
            <a:srgbClr val="A5D834">
              <a:alpha val="20000"/>
            </a:srgbClr>
          </a:solidFill>
          <a:ln>
            <a:solidFill>
              <a:srgbClr val="A5D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16016" y="3458980"/>
            <a:ext cx="2664296" cy="216024"/>
          </a:xfrm>
          <a:prstGeom prst="rect">
            <a:avLst/>
          </a:prstGeom>
          <a:solidFill>
            <a:srgbClr val="A5D834">
              <a:alpha val="20000"/>
            </a:srgbClr>
          </a:solidFill>
          <a:ln>
            <a:solidFill>
              <a:srgbClr val="A5D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35508" y="1049309"/>
            <a:ext cx="3103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Target: 250-300 fb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per year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076" y="6192436"/>
            <a:ext cx="501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Reminder: 2011 = 5.6 fb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with 3.5 x10</a:t>
            </a:r>
            <a:r>
              <a:rPr lang="en-US" baseline="30000" dirty="0" smtClean="0">
                <a:solidFill>
                  <a:srgbClr val="FF0000"/>
                </a:solidFill>
              </a:rPr>
              <a:t>33</a:t>
            </a:r>
            <a:r>
              <a:rPr lang="en-US" dirty="0" smtClean="0">
                <a:solidFill>
                  <a:srgbClr val="FF0000"/>
                </a:solidFill>
              </a:rPr>
              <a:t> 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1659" y="2803161"/>
            <a:ext cx="1292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at LHC collision!</a:t>
            </a:r>
            <a:endParaRPr lang="en-US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495082" y="2293495"/>
            <a:ext cx="442210" cy="5696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487587" y="3080479"/>
            <a:ext cx="434715" cy="472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46790" y="167390"/>
            <a:ext cx="8229600" cy="657225"/>
          </a:xfrm>
        </p:spPr>
        <p:txBody>
          <a:bodyPr/>
          <a:lstStyle/>
          <a:p>
            <a:pPr eaLnBrk="1" hangingPunct="1"/>
            <a:r>
              <a:rPr lang="en-US" dirty="0" smtClean="0"/>
              <a:t>Main challenges and limits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35280" cy="452596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Beam quality to LHC</a:t>
            </a:r>
          </a:p>
          <a:p>
            <a:pPr lvl="1" eaLnBrk="1" hangingPunct="1"/>
            <a:r>
              <a:rPr lang="en-US" sz="2000" dirty="0" smtClean="0"/>
              <a:t>Preservation of transverse emittance from PS into LHC</a:t>
            </a:r>
          </a:p>
          <a:p>
            <a:pPr lvl="1" eaLnBrk="1" hangingPunct="1"/>
            <a:r>
              <a:rPr lang="en-US" sz="2000" dirty="0" smtClean="0"/>
              <a:t>Limitations, instabilities</a:t>
            </a:r>
          </a:p>
          <a:p>
            <a:r>
              <a:rPr lang="en-US" sz="2400" dirty="0" smtClean="0"/>
              <a:t>Beam loading and high power for RF system</a:t>
            </a:r>
          </a:p>
          <a:p>
            <a:pPr eaLnBrk="1" hangingPunct="1"/>
            <a:r>
              <a:rPr lang="en-US" sz="2400" dirty="0" smtClean="0"/>
              <a:t>Electron cloud induced effects</a:t>
            </a:r>
          </a:p>
          <a:p>
            <a:pPr lvl="1" eaLnBrk="1" hangingPunct="1"/>
            <a:r>
              <a:rPr lang="en-US" sz="2000" dirty="0" smtClean="0"/>
              <a:t>Mitigation measures to apply</a:t>
            </a:r>
          </a:p>
          <a:p>
            <a:r>
              <a:rPr lang="en-US" sz="2400" dirty="0" smtClean="0"/>
              <a:t>Beam loss control and robustness of machine protection devices</a:t>
            </a:r>
          </a:p>
          <a:p>
            <a:pPr eaLnBrk="1" hangingPunct="1"/>
            <a:r>
              <a:rPr lang="en-US" sz="2400" dirty="0" smtClean="0"/>
              <a:t>Beam instrumentation</a:t>
            </a:r>
          </a:p>
          <a:p>
            <a:pPr eaLnBrk="1" hangingPunct="1"/>
            <a:r>
              <a:rPr lang="en-US" sz="2400" dirty="0" smtClean="0"/>
              <a:t>“Operational” limitations: beam heating, ZS sparking, vacuum, dump, 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4928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64313" y="6492875"/>
            <a:ext cx="2133600" cy="365125"/>
          </a:xfrm>
        </p:spPr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35313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98487"/>
          </a:xfrm>
        </p:spPr>
        <p:txBody>
          <a:bodyPr/>
          <a:lstStyle/>
          <a:p>
            <a:pPr eaLnBrk="1" hangingPunct="1"/>
            <a:r>
              <a:rPr lang="en-US" dirty="0" smtClean="0"/>
              <a:t>Beam quality to LHC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70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LHC is requesting smallest emittance, and higher intensities.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2.2e11 p+/b in 2.5 </a:t>
            </a:r>
            <a:r>
              <a:rPr lang="en-US" sz="1800" dirty="0" smtClean="0">
                <a:latin typeface="Symbol" pitchFamily="18" charset="2"/>
              </a:rPr>
              <a:t>m</a:t>
            </a:r>
            <a:r>
              <a:rPr lang="en-US" sz="1800" dirty="0" smtClean="0"/>
              <a:t>m for 25 ns, 288b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3.6e11 p+/b in 3.0 </a:t>
            </a:r>
            <a:r>
              <a:rPr lang="en-US" sz="1800" dirty="0" smtClean="0">
                <a:latin typeface="Symbol" pitchFamily="18" charset="2"/>
              </a:rPr>
              <a:t>m</a:t>
            </a:r>
            <a:r>
              <a:rPr lang="en-US" sz="1800" dirty="0" smtClean="0"/>
              <a:t>m for 50 ns, 144b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Need large improvement, c.f. (already excellent!) 2011 performance 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err="1" smtClean="0"/>
              <a:t>Ecloud</a:t>
            </a:r>
            <a:r>
              <a:rPr lang="en-US" sz="2000" dirty="0" smtClean="0"/>
              <a:t>, instabilities and beam losses becoming critical</a:t>
            </a:r>
          </a:p>
          <a:p>
            <a:pPr lvl="1">
              <a:lnSpc>
                <a:spcPct val="80000"/>
              </a:lnSpc>
              <a:spcBef>
                <a:spcPts val="0"/>
              </a:spcBef>
            </a:pPr>
            <a:r>
              <a:rPr lang="en-US" sz="1800" dirty="0" err="1" smtClean="0"/>
              <a:t>ecloud</a:t>
            </a:r>
            <a:r>
              <a:rPr lang="en-US" sz="1800" dirty="0" smtClean="0"/>
              <a:t> mitigation</a:t>
            </a:r>
          </a:p>
          <a:p>
            <a:pPr lvl="1"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Potential gains from lower </a:t>
            </a:r>
            <a:r>
              <a:rPr lang="en-US" sz="1800" dirty="0" err="1" smtClean="0">
                <a:latin typeface="Symbol" pitchFamily="18" charset="2"/>
              </a:rPr>
              <a:t>g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(Q20)?</a:t>
            </a:r>
          </a:p>
          <a:p>
            <a:pPr lvl="1"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High bandwidth damper (TMCI, ECI, general)</a:t>
            </a:r>
          </a:p>
          <a:p>
            <a:pPr lvl="1"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Impedance campaign to continue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4928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64313" y="6492875"/>
            <a:ext cx="2133600" cy="365125"/>
          </a:xfrm>
        </p:spPr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35313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57005" y="2511398"/>
          <a:ext cx="7615001" cy="2461688"/>
        </p:xfrm>
        <a:graphic>
          <a:graphicData uri="http://schemas.openxmlformats.org/drawingml/2006/table">
            <a:tbl>
              <a:tblPr/>
              <a:tblGrid>
                <a:gridCol w="2495861"/>
                <a:gridCol w="149902"/>
                <a:gridCol w="1161737"/>
                <a:gridCol w="1184223"/>
                <a:gridCol w="149902"/>
                <a:gridCol w="1221698"/>
                <a:gridCol w="1251678"/>
              </a:tblGrid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Present 25 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25 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present 50 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50 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Ib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[p+]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1.10E+11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2.20E+11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1.60E+11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3.60E+11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Emitt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[m.rad]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2.50E-06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2.00E-06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Spacing [ns]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Bunch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brightness [p+/m.rad]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3.67E+16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8.80E+16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8.00E+16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1.20E+17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brightness [p+/m.rad]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1.06E+19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2.53E+19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1.15E+19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1.73E+19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Itot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[p+]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3.17E+13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6.34E+13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2.30E+13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5.18E+13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Irf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[A]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Brightness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factor needed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8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Intensity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factor needed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006191" y="5942929"/>
            <a:ext cx="2016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E.Shaposhnikova</a:t>
            </a:r>
            <a:r>
              <a:rPr lang="en-US" sz="1400" dirty="0" smtClean="0"/>
              <a:t> et </a:t>
            </a:r>
            <a:r>
              <a:rPr lang="en-US" sz="1400" dirty="0" smtClean="0"/>
              <a:t>al.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200 MHz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2407" y="1360358"/>
            <a:ext cx="5066675" cy="4525963"/>
          </a:xfrm>
        </p:spPr>
        <p:txBody>
          <a:bodyPr/>
          <a:lstStyle/>
          <a:p>
            <a:r>
              <a:rPr lang="en-US" sz="2000" dirty="0" smtClean="0"/>
              <a:t>Presently 18 sections arranged in 4 cavities (2x4, 2x5), each cavity with 700 kW</a:t>
            </a:r>
          </a:p>
          <a:p>
            <a:pPr lvl="1"/>
            <a:r>
              <a:rPr lang="en-US" sz="1800" dirty="0" smtClean="0"/>
              <a:t>Beam loading: limited to 1.5 A total RF current with 25 ns, or 1.2e11 p+/b</a:t>
            </a:r>
          </a:p>
          <a:p>
            <a:r>
              <a:rPr lang="en-US" sz="2000" dirty="0" smtClean="0"/>
              <a:t>Using 2 spares, rearrange 20 sections into 6 cavities (4x3, 2x4), with 1000 and 1400 kW per cavity (in pulsed mode)</a:t>
            </a:r>
          </a:p>
          <a:p>
            <a:pPr lvl="1"/>
            <a:r>
              <a:rPr lang="en-US" sz="1800" dirty="0" smtClean="0"/>
              <a:t>Can then provide 10 MV at extraction for intensity up to 2.3e11 p+/b</a:t>
            </a:r>
          </a:p>
          <a:p>
            <a:r>
              <a:rPr lang="en-US" sz="2000" dirty="0" smtClean="0"/>
              <a:t>Without this upgrade, will be limited to about 1.6e11 p+/b at 25 ns (even with pulsed power of 1 MW)</a:t>
            </a:r>
          </a:p>
          <a:p>
            <a:r>
              <a:rPr lang="en-US" sz="2000" dirty="0" smtClean="0"/>
              <a:t>Rearrangement also reduces beam coupling impedance from 4.5 to 3.7 M</a:t>
            </a:r>
            <a:r>
              <a:rPr lang="en-US" sz="2000" dirty="0" smtClean="0">
                <a:latin typeface="Symbol" pitchFamily="18" charset="2"/>
              </a:rPr>
              <a:t>W</a:t>
            </a:r>
            <a:endParaRPr lang="en-US" sz="2000" dirty="0">
              <a:latin typeface="Symbol" pitchFamily="18" charset="2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172075" y="3959434"/>
            <a:ext cx="3930917" cy="1685675"/>
            <a:chOff x="4792012" y="3844978"/>
            <a:chExt cx="4219789" cy="1685675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92012" y="3844978"/>
              <a:ext cx="4219789" cy="1483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6676649" y="5269043"/>
              <a:ext cx="9557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25 ns: 1.2e11</a:t>
              </a:r>
              <a:endParaRPr lang="en-US" sz="11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86298" y="5269043"/>
              <a:ext cx="5645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1.8e11</a:t>
              </a:r>
              <a:endParaRPr lang="en-US" sz="11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58423" y="5269043"/>
              <a:ext cx="5645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2.3e11</a:t>
              </a:r>
              <a:endParaRPr lang="en-US" sz="11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37892" y="1333657"/>
            <a:ext cx="3817417" cy="2466639"/>
            <a:chOff x="5161692" y="1333657"/>
            <a:chExt cx="3817417" cy="246663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61692" y="1333657"/>
              <a:ext cx="3817417" cy="246663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0" name="Straight Connector 9"/>
            <p:cNvCxnSpPr/>
            <p:nvPr/>
          </p:nvCxnSpPr>
          <p:spPr>
            <a:xfrm>
              <a:off x="5711252" y="2503357"/>
              <a:ext cx="309546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713751" y="2206052"/>
              <a:ext cx="309546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5247806" y="1334151"/>
            <a:ext cx="2698229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Available RF voltage as a function of </a:t>
            </a:r>
            <a:r>
              <a:rPr lang="en-US" sz="1050" b="1" dirty="0" err="1" smtClean="0"/>
              <a:t>I</a:t>
            </a:r>
            <a:r>
              <a:rPr lang="en-US" sz="1050" b="1" baseline="-25000" dirty="0" err="1" smtClean="0"/>
              <a:t>rf</a:t>
            </a:r>
            <a:endParaRPr lang="en-US" sz="1050" b="1" baseline="-25000" dirty="0"/>
          </a:p>
        </p:txBody>
      </p:sp>
      <p:sp>
        <p:nvSpPr>
          <p:cNvPr id="21" name="Rectangle 20"/>
          <p:cNvSpPr/>
          <p:nvPr/>
        </p:nvSpPr>
        <p:spPr>
          <a:xfrm>
            <a:off x="5229225" y="3886200"/>
            <a:ext cx="3829050" cy="17907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06191" y="5942929"/>
            <a:ext cx="1707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E.Montesinos</a:t>
            </a:r>
            <a:r>
              <a:rPr lang="en-US" sz="1400" dirty="0" smtClean="0"/>
              <a:t> et al.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9961" y="2893102"/>
            <a:ext cx="3043004" cy="204615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30" y="0"/>
            <a:ext cx="6995120" cy="1143000"/>
          </a:xfrm>
        </p:spPr>
        <p:txBody>
          <a:bodyPr/>
          <a:lstStyle/>
          <a:p>
            <a:r>
              <a:rPr lang="en-US" dirty="0" err="1" smtClean="0"/>
              <a:t>Ecloud</a:t>
            </a:r>
            <a:r>
              <a:rPr lang="en-US" smtClean="0"/>
              <a:t> mitigation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2407" y="1360358"/>
            <a:ext cx="5066675" cy="4525963"/>
          </a:xfrm>
        </p:spPr>
        <p:txBody>
          <a:bodyPr/>
          <a:lstStyle/>
          <a:p>
            <a:r>
              <a:rPr lang="en-US" sz="2000" dirty="0" smtClean="0"/>
              <a:t>electron cloud strongly affects SPS beams</a:t>
            </a:r>
          </a:p>
          <a:p>
            <a:pPr lvl="1"/>
            <a:r>
              <a:rPr lang="en-US" sz="1600" dirty="0" smtClean="0"/>
              <a:t>Beam loss, vacuum, instabilities, incoherent emittance growth</a:t>
            </a:r>
          </a:p>
          <a:p>
            <a:r>
              <a:rPr lang="en-US" sz="2000" dirty="0" smtClean="0"/>
              <a:t>Huge efforts in past decade to understand and investigate mitigations</a:t>
            </a:r>
          </a:p>
          <a:p>
            <a:r>
              <a:rPr lang="en-US" sz="2000" dirty="0" smtClean="0"/>
              <a:t>Objective for end of 2012 is to decide on needed mitigation strategy</a:t>
            </a:r>
          </a:p>
          <a:p>
            <a:r>
              <a:rPr lang="en-US" sz="2000" dirty="0" smtClean="0"/>
              <a:t>Possible feasible mitigations are:</a:t>
            </a:r>
          </a:p>
          <a:p>
            <a:pPr lvl="1"/>
            <a:r>
              <a:rPr lang="en-US" sz="1600" dirty="0" smtClean="0"/>
              <a:t>Amorphous carbon coating of all SPS dipoles and quadrupole chambers (need &gt;90% of machine length treated). Reduces SEE yield below 1.0, and suppresses </a:t>
            </a:r>
            <a:r>
              <a:rPr lang="en-US" sz="1600" dirty="0" err="1" smtClean="0"/>
              <a:t>multipacting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Rely on scrubbing, as in LHC (possibly with enhanced techniques). Will be helped by improved vacuum sectorisation.</a:t>
            </a:r>
          </a:p>
          <a:p>
            <a:pPr lvl="1"/>
            <a:r>
              <a:rPr lang="en-US" sz="1600" dirty="0" smtClean="0"/>
              <a:t>High bandwidth damper to fight </a:t>
            </a:r>
            <a:r>
              <a:rPr lang="en-US" sz="1600" dirty="0" err="1" smtClean="0"/>
              <a:t>ecloud</a:t>
            </a:r>
            <a:r>
              <a:rPr lang="en-US" sz="1600" dirty="0" smtClean="0"/>
              <a:t> instability</a:t>
            </a:r>
          </a:p>
        </p:txBody>
      </p:sp>
      <p:pic>
        <p:nvPicPr>
          <p:cNvPr id="7" name="Picture 6" descr="Threshold-vs-Intensity_MBB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62467" y="845396"/>
            <a:ext cx="3065489" cy="19373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90" y="5039619"/>
            <a:ext cx="2353718" cy="169643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969963" y="856338"/>
            <a:ext cx="1911245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Critical </a:t>
            </a:r>
            <a:r>
              <a:rPr lang="en-US" sz="1050" b="1" dirty="0" err="1" smtClean="0"/>
              <a:t>ecloud</a:t>
            </a:r>
            <a:r>
              <a:rPr lang="en-US" sz="1050" b="1" dirty="0" smtClean="0"/>
              <a:t> e- densities</a:t>
            </a:r>
            <a:endParaRPr lang="en-US" sz="105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84954" y="2893128"/>
            <a:ext cx="1244182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smtClean="0"/>
              <a:t>SEY comparison</a:t>
            </a:r>
            <a:endParaRPr lang="en-US" sz="105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670286" y="5044685"/>
            <a:ext cx="1189218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a-C coated liner</a:t>
            </a:r>
            <a:endParaRPr lang="en-US" sz="1050" b="1" dirty="0"/>
          </a:p>
        </p:txBody>
      </p:sp>
      <p:sp>
        <p:nvSpPr>
          <p:cNvPr id="15" name="Rectangle 14"/>
          <p:cNvSpPr/>
          <p:nvPr/>
        </p:nvSpPr>
        <p:spPr>
          <a:xfrm>
            <a:off x="4017664" y="6210558"/>
            <a:ext cx="25917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J.M.Jimenez</a:t>
            </a:r>
            <a:r>
              <a:rPr lang="en-US" sz="1400" dirty="0" smtClean="0"/>
              <a:t>, </a:t>
            </a:r>
            <a:r>
              <a:rPr lang="en-US" sz="1400" dirty="0" err="1" smtClean="0"/>
              <a:t>M.Taborelli</a:t>
            </a:r>
            <a:r>
              <a:rPr lang="en-US" sz="1400" dirty="0" smtClean="0"/>
              <a:t> et al.</a:t>
            </a:r>
            <a:endParaRPr 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bandwidth feedback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 2011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42407" y="1360358"/>
            <a:ext cx="5066675" cy="4525963"/>
          </a:xfrm>
        </p:spPr>
        <p:txBody>
          <a:bodyPr/>
          <a:lstStyle/>
          <a:p>
            <a:r>
              <a:rPr lang="en-US" sz="2000" dirty="0" smtClean="0"/>
              <a:t>Intra-bunch GHz feedback system could help </a:t>
            </a:r>
            <a:r>
              <a:rPr lang="en-US" sz="2000" dirty="0" err="1" smtClean="0"/>
              <a:t>stabilise</a:t>
            </a:r>
            <a:r>
              <a:rPr lang="en-US" sz="2000" dirty="0" smtClean="0"/>
              <a:t> beam against ECI and TMCI</a:t>
            </a:r>
          </a:p>
          <a:p>
            <a:pPr lvl="1"/>
            <a:r>
              <a:rPr lang="en-US" sz="1600" dirty="0" smtClean="0"/>
              <a:t>Under development with LARP</a:t>
            </a:r>
          </a:p>
          <a:p>
            <a:pPr lvl="1"/>
            <a:r>
              <a:rPr lang="en-US" sz="1600" dirty="0" smtClean="0"/>
              <a:t>Start with vertical plane</a:t>
            </a:r>
          </a:p>
          <a:p>
            <a:pPr lvl="1"/>
            <a:r>
              <a:rPr lang="en-US" sz="1600" dirty="0" smtClean="0"/>
              <a:t>Could allow low chromaticity/higher intensities</a:t>
            </a:r>
          </a:p>
          <a:p>
            <a:r>
              <a:rPr lang="en-US" sz="2000" dirty="0" smtClean="0"/>
              <a:t>High bandwidth pickup installed in SPS</a:t>
            </a:r>
          </a:p>
          <a:p>
            <a:pPr lvl="1"/>
            <a:r>
              <a:rPr lang="en-US" sz="1600" dirty="0" smtClean="0"/>
              <a:t>20-40 GS/sec sampling </a:t>
            </a:r>
          </a:p>
          <a:p>
            <a:pPr lvl="1"/>
            <a:r>
              <a:rPr lang="en-US" sz="1600" dirty="0" smtClean="0"/>
              <a:t>PU used to drive beam with different excitation functions (3.2/4 GS/sec) and measure response</a:t>
            </a:r>
          </a:p>
          <a:p>
            <a:r>
              <a:rPr lang="en-US" sz="2000" dirty="0" smtClean="0"/>
              <a:t>Simulation and </a:t>
            </a:r>
            <a:r>
              <a:rPr lang="en-US" sz="2000" dirty="0" err="1" smtClean="0"/>
              <a:t>modelling</a:t>
            </a:r>
            <a:r>
              <a:rPr lang="en-US" sz="2000" dirty="0" smtClean="0"/>
              <a:t> effort </a:t>
            </a:r>
          </a:p>
          <a:p>
            <a:pPr lvl="1"/>
            <a:r>
              <a:rPr lang="en-US" sz="1600" dirty="0" smtClean="0"/>
              <a:t>Understanding MD data and specifying required performance (power, bandwidth) via reduced models and numerical simulations </a:t>
            </a:r>
          </a:p>
          <a:p>
            <a:r>
              <a:rPr lang="en-US" sz="2000" dirty="0" smtClean="0"/>
              <a:t>Phased development</a:t>
            </a:r>
          </a:p>
          <a:p>
            <a:pPr lvl="1"/>
            <a:r>
              <a:rPr lang="en-US" sz="1600" dirty="0" smtClean="0"/>
              <a:t>Demonstrator (closed loop) for 2012</a:t>
            </a:r>
          </a:p>
          <a:p>
            <a:pPr lvl="1"/>
            <a:r>
              <a:rPr lang="en-US" sz="1600" dirty="0" smtClean="0"/>
              <a:t>Prototype ready for 2015</a:t>
            </a:r>
          </a:p>
          <a:p>
            <a:pPr lvl="1"/>
            <a:r>
              <a:rPr lang="en-US" sz="1600" dirty="0" smtClean="0"/>
              <a:t>Final system implemented in LS2</a:t>
            </a:r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2050" y="995562"/>
            <a:ext cx="4048125" cy="16483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 l="3115" t="7587" r="3738" b="18381"/>
          <a:stretch>
            <a:fillRect/>
          </a:stretch>
        </p:blipFill>
        <p:spPr bwMode="auto">
          <a:xfrm>
            <a:off x="5495925" y="2752725"/>
            <a:ext cx="3520168" cy="18954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3740" y="4795837"/>
            <a:ext cx="3925960" cy="19478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980952" y="1008738"/>
            <a:ext cx="2115174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Head-tail type beam excitation</a:t>
            </a:r>
            <a:endParaRPr lang="en-US" sz="105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95302" y="2751813"/>
            <a:ext cx="2115174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Wideband pickup in SPS LSS3</a:t>
            </a:r>
            <a:endParaRPr lang="en-US" sz="105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114302" y="4799688"/>
            <a:ext cx="2410448" cy="2539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Measured and simulated response</a:t>
            </a:r>
            <a:endParaRPr lang="en-US" sz="1050" b="1" dirty="0"/>
          </a:p>
        </p:txBody>
      </p:sp>
      <p:sp>
        <p:nvSpPr>
          <p:cNvPr id="16" name="Rectangle 15"/>
          <p:cNvSpPr/>
          <p:nvPr/>
        </p:nvSpPr>
        <p:spPr>
          <a:xfrm>
            <a:off x="2077352" y="6550223"/>
            <a:ext cx="1349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W.Hoefle</a:t>
            </a:r>
            <a:r>
              <a:rPr lang="en-US" sz="1400" dirty="0" smtClean="0"/>
              <a:t> et al.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3646</TotalTime>
  <Words>1807</Words>
  <Application>Microsoft Office PowerPoint</Application>
  <PresentationFormat>On-screen Show (4:3)</PresentationFormat>
  <Paragraphs>416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LIU-SPS sub-project</vt:lpstr>
      <vt:lpstr>Contents</vt:lpstr>
      <vt:lpstr>LIU-SPS scope</vt:lpstr>
      <vt:lpstr>Requirements from HL-LHC</vt:lpstr>
      <vt:lpstr>Main challenges and limits</vt:lpstr>
      <vt:lpstr>Beam quality to LHC</vt:lpstr>
      <vt:lpstr>RF 200 MHz</vt:lpstr>
      <vt:lpstr>Ecloud mitigation</vt:lpstr>
      <vt:lpstr>High bandwidth feedback</vt:lpstr>
      <vt:lpstr>Beam loss and machine protection</vt:lpstr>
      <vt:lpstr>Beam instrumentation</vt:lpstr>
      <vt:lpstr>Operational limitations</vt:lpstr>
      <vt:lpstr>Other systems and teams</vt:lpstr>
      <vt:lpstr>Slide 14</vt:lpstr>
      <vt:lpstr>Planning</vt:lpstr>
      <vt:lpstr>Activity status (snapshot)</vt:lpstr>
      <vt:lpstr>Unresolved questions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wetering</dc:creator>
  <cp:lastModifiedBy>goddard</cp:lastModifiedBy>
  <cp:revision>208</cp:revision>
  <dcterms:created xsi:type="dcterms:W3CDTF">2011-11-04T08:40:35Z</dcterms:created>
  <dcterms:modified xsi:type="dcterms:W3CDTF">2011-11-25T10:02:28Z</dcterms:modified>
</cp:coreProperties>
</file>