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Default Extension="vml" ContentType="application/vnd.openxmlformats-officedocument.vmlDrawing"/>
  <Default Extension="gif" ContentType="image/gif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259" r:id="rId2"/>
    <p:sldId id="260" r:id="rId3"/>
    <p:sldId id="261" r:id="rId4"/>
    <p:sldId id="283" r:id="rId5"/>
    <p:sldId id="299" r:id="rId6"/>
    <p:sldId id="300" r:id="rId7"/>
    <p:sldId id="280" r:id="rId8"/>
    <p:sldId id="282" r:id="rId9"/>
    <p:sldId id="284" r:id="rId10"/>
    <p:sldId id="285" r:id="rId11"/>
    <p:sldId id="301" r:id="rId12"/>
    <p:sldId id="302" r:id="rId13"/>
    <p:sldId id="288" r:id="rId14"/>
    <p:sldId id="289" r:id="rId15"/>
    <p:sldId id="305" r:id="rId16"/>
    <p:sldId id="303" r:id="rId17"/>
    <p:sldId id="29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9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xmlns="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9.png"/><Relationship Id="rId7" Type="http://schemas.openxmlformats.org/officeDocument/2006/relationships/image" Target="../media/image2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Rhodri\temp\FWS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Satellites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4562" y="1022292"/>
            <a:ext cx="8763034" cy="2008066"/>
          </a:xfrm>
        </p:spPr>
        <p:txBody>
          <a:bodyPr>
            <a:normAutofit fontScale="92500" lnSpcReduction="20000"/>
          </a:bodyPr>
          <a:lstStyle/>
          <a:p>
            <a:r>
              <a:rPr lang="en-US" sz="2600" b="1" dirty="0" smtClean="0"/>
              <a:t>Best Candidate</a:t>
            </a:r>
          </a:p>
          <a:p>
            <a:pPr marL="271463" indent="-271463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/>
              <a:t>Upgrade of the existing PS electromagnetic wall current monitor for improved pick-up response</a:t>
            </a:r>
          </a:p>
          <a:p>
            <a:pPr marL="271463" indent="-271463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/>
              <a:t>Use of fast sampling oscilloscopes combined with significant post processing</a:t>
            </a:r>
          </a:p>
          <a:p>
            <a:pPr marL="743063" lvl="1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compensate </a:t>
            </a:r>
            <a:r>
              <a:rPr lang="en-US" sz="2100" dirty="0" smtClean="0"/>
              <a:t>for reflections, pick-ups response, droop etc.</a:t>
            </a:r>
          </a:p>
          <a:p>
            <a:pPr marL="271463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Similar solution should also work in SPS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922" y="3081874"/>
            <a:ext cx="4770005" cy="34781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575522" y="3158074"/>
            <a:ext cx="2678972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FF"/>
                </a:solidFill>
                <a:ea typeface="msgothic" charset="0"/>
                <a:cs typeface="msgothic" charset="0"/>
              </a:rPr>
              <a:t>full-range scope signal</a:t>
            </a:r>
          </a:p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FF0000"/>
                </a:solidFill>
                <a:ea typeface="msgothic" charset="0"/>
                <a:cs typeface="msgothic" charset="0"/>
              </a:rPr>
              <a:t>saturated scope signal</a:t>
            </a:r>
          </a:p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FF00"/>
                </a:solidFill>
                <a:ea typeface="msgothic" charset="0"/>
                <a:cs typeface="msgothic" charset="0"/>
              </a:rPr>
              <a:t>“satellite free” reference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032722" y="3920074"/>
            <a:ext cx="16002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50 ns satellites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90122" y="2777074"/>
            <a:ext cx="13716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  <a:ea typeface="msgothic" charset="0"/>
                <a:cs typeface="msgothic" charset="0"/>
              </a:rPr>
              <a:t>Main </a:t>
            </a:r>
            <a:r>
              <a:rPr lang="en-US" dirty="0">
                <a:solidFill>
                  <a:srgbClr val="000000"/>
                </a:solidFill>
                <a:ea typeface="msgothic" charset="0"/>
                <a:cs typeface="msgothic" charset="0"/>
              </a:rPr>
              <a:t>bunches</a:t>
            </a: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6623521" y="3081874"/>
            <a:ext cx="76199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H="1">
            <a:off x="7138372" y="3081874"/>
            <a:ext cx="1855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5099522" y="4224874"/>
            <a:ext cx="304800" cy="5481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H="1">
            <a:off x="4261321" y="4224874"/>
            <a:ext cx="381000" cy="5997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H="1">
            <a:off x="3907191" y="4224874"/>
            <a:ext cx="658931" cy="790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H="1">
            <a:off x="4675875" y="4224874"/>
            <a:ext cx="42647" cy="6457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5023322" y="4224874"/>
            <a:ext cx="31523" cy="505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>
            <a:off x="5099522" y="4224874"/>
            <a:ext cx="6858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>
            <a:off x="5404322" y="4224874"/>
            <a:ext cx="753978" cy="37281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AutoShape 16"/>
          <p:cNvSpPr>
            <a:spLocks/>
          </p:cNvSpPr>
          <p:nvPr/>
        </p:nvSpPr>
        <p:spPr bwMode="auto">
          <a:xfrm>
            <a:off x="7506817" y="4599776"/>
            <a:ext cx="194618" cy="464912"/>
          </a:xfrm>
          <a:prstGeom prst="rightBrace">
            <a:avLst>
              <a:gd name="adj1" fmla="val 14335"/>
              <a:gd name="adj2" fmla="val 50000"/>
            </a:avLst>
          </a:prstGeom>
          <a:noFill/>
          <a:ln w="360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7766522" y="4605874"/>
            <a:ext cx="1179512" cy="490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57347" rIns="90000" bIns="45000"/>
          <a:lstStyle/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0000FF"/>
                </a:solidFill>
                <a:ea typeface="msgothic" charset="0"/>
                <a:cs typeface="msgothic" charset="0"/>
              </a:rPr>
              <a:t>~1.5% </a:t>
            </a:r>
            <a:r>
              <a:rPr lang="en-US" sz="1400" dirty="0" err="1">
                <a:solidFill>
                  <a:srgbClr val="0000FF"/>
                </a:solidFill>
                <a:ea typeface="msgothic" charset="0"/>
                <a:cs typeface="msgothic" charset="0"/>
              </a:rPr>
              <a:t>w.r.t</a:t>
            </a:r>
            <a:r>
              <a:rPr lang="en-US" sz="1400" dirty="0">
                <a:solidFill>
                  <a:srgbClr val="0000FF"/>
                </a:solidFill>
                <a:ea typeface="msgothic" charset="0"/>
                <a:cs typeface="msgothic" charset="0"/>
              </a:rPr>
              <a:t>. </a:t>
            </a:r>
          </a:p>
          <a:p>
            <a:pPr defTabSz="9144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dirty="0">
                <a:solidFill>
                  <a:srgbClr val="0000FF"/>
                </a:solidFill>
                <a:ea typeface="msgothic" charset="0"/>
                <a:cs typeface="msgothic" charset="0"/>
              </a:rPr>
              <a:t>main bunch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09322" y="3158074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Difficult to distinguish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Satellites between main bunches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Line 7"/>
          <p:cNvSpPr>
            <a:spLocks noChangeShapeType="1"/>
          </p:cNvSpPr>
          <p:nvPr/>
        </p:nvSpPr>
        <p:spPr bwMode="auto">
          <a:xfrm flipH="1">
            <a:off x="6928322" y="3996274"/>
            <a:ext cx="533400" cy="838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062" y="6375405"/>
            <a:ext cx="2947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PS Wall Current Monitor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8403"/>
            <a:ext cx="2965922" cy="206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72" y="2991721"/>
            <a:ext cx="1419540" cy="15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Satellites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4562" y="1083018"/>
            <a:ext cx="8763034" cy="511172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Other Possibilities – using optical means</a:t>
            </a:r>
          </a:p>
          <a:p>
            <a:endParaRPr lang="en-US" b="1" dirty="0" smtClean="0"/>
          </a:p>
          <a:p>
            <a:pPr marL="271463" indent="-271463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/>
              <a:t>OTR in PS to SPS transfer lines</a:t>
            </a:r>
          </a:p>
          <a:p>
            <a:pPr marL="743063" lvl="1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Use photomultiplier to give time structure in single pass</a:t>
            </a:r>
          </a:p>
          <a:p>
            <a:pPr marL="743063" lvl="1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271463" indent="-271463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/>
              <a:t>Upgrade of the existing SPS synchrotron light monitor</a:t>
            </a:r>
          </a:p>
          <a:p>
            <a:pPr marL="743063" lvl="1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Synchrotron Light only available above ~400 </a:t>
            </a:r>
            <a:r>
              <a:rPr lang="en-US" dirty="0" err="1" smtClean="0"/>
              <a:t>GeV</a:t>
            </a:r>
            <a:r>
              <a:rPr lang="en-US" dirty="0" smtClean="0"/>
              <a:t> for protons</a:t>
            </a:r>
          </a:p>
          <a:p>
            <a:pPr marL="743063" lvl="1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Needs substantial refurbishing before it is operational again</a:t>
            </a:r>
          </a:p>
          <a:p>
            <a:pPr marL="743063" lvl="1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Can equip with</a:t>
            </a:r>
          </a:p>
          <a:p>
            <a:pPr marL="966263" lvl="2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CCD camera for transverse measurements</a:t>
            </a:r>
          </a:p>
          <a:p>
            <a:pPr marL="966263" lvl="2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Photomultiplier for longitudinal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 System Upgrades - PS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31976" y="4499743"/>
            <a:ext cx="3685743" cy="2133635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49670" y="2103034"/>
            <a:ext cx="3685743" cy="2133635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511055">
            <a:off x="293118" y="2091655"/>
            <a:ext cx="3119099" cy="3109575"/>
          </a:xfrm>
          <a:prstGeom prst="ellipse">
            <a:avLst/>
          </a:prstGeom>
          <a:blipFill rotWithShape="1">
            <a:blip r:embed="rId4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brightnessContrast bright="17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60636" y="3594951"/>
            <a:ext cx="3173301" cy="3194944"/>
          </a:xfrm>
          <a:prstGeom prst="ellipse">
            <a:avLst/>
          </a:prstGeom>
          <a:blipFill rotWithShape="1">
            <a:blip r:embed="rId7" cstate="print">
              <a:extLst>
                <a:ext uri="{BEBA8EAE-BF5A-486C-A8C5-ECC9F3942E4B}">
                  <a14:imgProps xmlns="" xmlns:a14="http://schemas.microsoft.com/office/drawing/2010/main">
                    <a14:imgLayer r:embed="rId8">
                      <a14:imgEffect>
                        <a14:brightnessContrast bright="17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1197" y="4789021"/>
            <a:ext cx="1374757" cy="630748"/>
          </a:xfrm>
          <a:prstGeom prst="rect">
            <a:avLst/>
          </a:prstGeom>
          <a:solidFill>
            <a:srgbClr val="0000FF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MTE islands </a:t>
            </a:r>
          </a:p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(X/X’ 3D plot)</a:t>
            </a:r>
            <a:endParaRPr lang="en-US" sz="1600" b="0" dirty="0">
              <a:solidFill>
                <a:srgbClr val="FFFFFF"/>
              </a:solidFill>
              <a:effectLst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544238" y="3885535"/>
            <a:ext cx="2238946" cy="630748"/>
          </a:xfrm>
          <a:prstGeom prst="rect">
            <a:avLst/>
          </a:prstGeom>
          <a:solidFill>
            <a:srgbClr val="0000FF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Trajectories at injection</a:t>
            </a:r>
          </a:p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There is a problem…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237766" y="3337951"/>
            <a:ext cx="1706927" cy="630748"/>
          </a:xfrm>
          <a:prstGeom prst="rect">
            <a:avLst/>
          </a:prstGeom>
          <a:solidFill>
            <a:srgbClr val="0000FF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MTE islands lost!</a:t>
            </a:r>
          </a:p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(X/X’ 3D plot)</a:t>
            </a:r>
            <a:endParaRPr lang="en-US" sz="1600" b="0" dirty="0">
              <a:solidFill>
                <a:srgbClr val="FFFFFF"/>
              </a:solidFill>
              <a:effectLst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323842" y="6201597"/>
            <a:ext cx="3133942" cy="630748"/>
          </a:xfrm>
          <a:prstGeom prst="rect">
            <a:avLst/>
          </a:prstGeom>
          <a:solidFill>
            <a:srgbClr val="0000FF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Trajectories used for the steering</a:t>
            </a:r>
          </a:p>
          <a:p>
            <a:r>
              <a:rPr lang="en-US" sz="1600" b="0" dirty="0" smtClean="0">
                <a:solidFill>
                  <a:srgbClr val="FFFFFF"/>
                </a:solidFill>
                <a:effectLst/>
              </a:rPr>
              <a:t>(YASP plot)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465" y="1022292"/>
            <a:ext cx="876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PS System recently upgraded</a:t>
            </a:r>
          </a:p>
          <a:p>
            <a:r>
              <a:rPr lang="en-US" sz="2000" dirty="0" smtClean="0"/>
              <a:t>Now allows bunch by bunch and turn by turn measurements</a:t>
            </a:r>
          </a:p>
          <a:p>
            <a:r>
              <a:rPr lang="en-US" sz="2000" dirty="0" smtClean="0"/>
              <a:t>Vital for phase space </a:t>
            </a:r>
            <a:r>
              <a:rPr lang="en-US" sz="2000" dirty="0" err="1" smtClean="0"/>
              <a:t>visualisation</a:t>
            </a:r>
            <a:r>
              <a:rPr lang="en-US" sz="2000" dirty="0" smtClean="0"/>
              <a:t> and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of critical processes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 System Upgrades - PSB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060929"/>
            <a:ext cx="8709660" cy="2031325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defTabSz="914400"/>
            <a:r>
              <a:rPr lang="en-US" b="1" i="1" u="sng" dirty="0" smtClean="0">
                <a:solidFill>
                  <a:srgbClr val="4F81BD"/>
                </a:solidFill>
              </a:rPr>
              <a:t>Requirements – most coming from connection of LINAC4</a:t>
            </a:r>
            <a:r>
              <a:rPr lang="en-US" b="1" dirty="0" smtClean="0">
                <a:solidFill>
                  <a:srgbClr val="4F81BD"/>
                </a:solidFill>
              </a:rPr>
              <a:t>:</a:t>
            </a:r>
          </a:p>
          <a:p>
            <a:pPr lvl="1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Bump closure measurement at injection</a:t>
            </a:r>
            <a:endParaRPr lang="en-US" dirty="0" smtClean="0">
              <a:solidFill>
                <a:srgbClr val="FF0000"/>
              </a:solidFill>
            </a:endParaRPr>
          </a:p>
          <a:p>
            <a:pPr lvl="1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Injection steering</a:t>
            </a:r>
          </a:p>
          <a:p>
            <a:pPr lvl="1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Injection trajectories turn-by-turn over the first ~100-1000 turns</a:t>
            </a:r>
          </a:p>
          <a:p>
            <a:pPr lvl="1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Resolution / absolute precision : 0.2 mm / 0.3 mm</a:t>
            </a:r>
          </a:p>
          <a:p>
            <a:pPr lvl="1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Frequency span : 1MHz</a:t>
            </a:r>
          </a:p>
          <a:p>
            <a:pPr lvl="1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Intensity range 5E9-2E13</a:t>
            </a:r>
          </a:p>
        </p:txBody>
      </p:sp>
      <p:pic>
        <p:nvPicPr>
          <p:cNvPr id="5" name="Picture 4"/>
          <p:cNvPicPr preferRelativeResize="0">
            <a:picLocks noChangeAspect="1"/>
          </p:cNvPicPr>
          <p:nvPr/>
        </p:nvPicPr>
        <p:blipFill>
          <a:blip r:embed="rId2" cstate="print"/>
          <a:srcRect l="10554" r="15572" b="11484"/>
          <a:stretch>
            <a:fillRect/>
          </a:stretch>
        </p:blipFill>
        <p:spPr bwMode="auto">
          <a:xfrm>
            <a:off x="0" y="3128646"/>
            <a:ext cx="417693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19721920">
            <a:off x="478541" y="4181520"/>
            <a:ext cx="306083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/>
                </a:solidFill>
              </a:rPr>
              <a:t>16 dual-plane </a:t>
            </a:r>
            <a:r>
              <a:rPr lang="en-US" dirty="0" err="1" smtClean="0">
                <a:solidFill>
                  <a:prstClr val="black"/>
                </a:solidFill>
              </a:rPr>
              <a:t>PUs</a:t>
            </a:r>
            <a:r>
              <a:rPr lang="en-US" dirty="0" smtClean="0">
                <a:solidFill>
                  <a:prstClr val="black"/>
                </a:solidFill>
              </a:rPr>
              <a:t> per ring</a:t>
            </a:r>
          </a:p>
          <a:p>
            <a:pPr algn="ctr" defTabSz="914400"/>
            <a:r>
              <a:rPr lang="en-US" dirty="0" smtClean="0">
                <a:solidFill>
                  <a:prstClr val="black"/>
                </a:solidFill>
              </a:rPr>
              <a:t>Total : 64 </a:t>
            </a:r>
            <a:r>
              <a:rPr lang="en-US" dirty="0" err="1" smtClean="0">
                <a:solidFill>
                  <a:prstClr val="black"/>
                </a:solidFill>
              </a:rPr>
              <a:t>PUs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76930" y="3128646"/>
            <a:ext cx="4953000" cy="3581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defTabSz="914400"/>
            <a:r>
              <a:rPr lang="en-US" dirty="0" smtClean="0">
                <a:solidFill>
                  <a:srgbClr val="C00000"/>
                </a:solidFill>
              </a:rPr>
              <a:t>STATUS : The present </a:t>
            </a:r>
            <a:r>
              <a:rPr lang="en-US" b="1" dirty="0" smtClean="0">
                <a:solidFill>
                  <a:srgbClr val="C00000"/>
                </a:solidFill>
              </a:rPr>
              <a:t>ORBIT</a:t>
            </a:r>
            <a:r>
              <a:rPr lang="en-US" dirty="0" smtClean="0">
                <a:solidFill>
                  <a:srgbClr val="C00000"/>
                </a:solidFill>
              </a:rPr>
              <a:t> measurement is obsolete and measures only one ring at a time</a:t>
            </a:r>
          </a:p>
          <a:p>
            <a:pPr defTabSz="914400"/>
            <a:endParaRPr lang="en-US" dirty="0" smtClean="0">
              <a:solidFill>
                <a:prstClr val="black"/>
              </a:solidFill>
            </a:endParaRPr>
          </a:p>
          <a:p>
            <a:pPr defTabSz="914400"/>
            <a:r>
              <a:rPr lang="en-US" b="1" dirty="0" smtClean="0">
                <a:solidFill>
                  <a:prstClr val="black"/>
                </a:solidFill>
              </a:rPr>
              <a:t>BI group proposal :</a:t>
            </a:r>
          </a:p>
          <a:p>
            <a:pPr defTabSz="91440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Keep monitors</a:t>
            </a:r>
            <a:endParaRPr lang="en-US" dirty="0" smtClean="0">
              <a:solidFill>
                <a:srgbClr val="C00000"/>
              </a:solidFill>
            </a:endParaRPr>
          </a:p>
          <a:p>
            <a:pPr defTabSz="91440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New Front-end electronics</a:t>
            </a:r>
          </a:p>
          <a:p>
            <a:pPr defTabSz="91440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New Cables to BOR</a:t>
            </a:r>
          </a:p>
          <a:p>
            <a:pPr defTabSz="91440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Data processing :</a:t>
            </a:r>
          </a:p>
          <a:p>
            <a:pPr marL="800100" lvl="1" indent="-342900" defTabSz="914400">
              <a:buFont typeface="+mj-lt"/>
              <a:buAutoNum type="alphaLcParenR"/>
            </a:pPr>
            <a:r>
              <a:rPr lang="en-US" dirty="0" smtClean="0">
                <a:solidFill>
                  <a:srgbClr val="0070C0"/>
                </a:solidFill>
              </a:rPr>
              <a:t>complete trajectories,</a:t>
            </a:r>
          </a:p>
          <a:p>
            <a:pPr marL="800100" lvl="1" indent="-342900" defTabSz="914400">
              <a:buFont typeface="+mj-lt"/>
              <a:buAutoNum type="alphaLcParenR"/>
            </a:pPr>
            <a:r>
              <a:rPr lang="en-US" dirty="0" smtClean="0">
                <a:solidFill>
                  <a:srgbClr val="0070C0"/>
                </a:solidFill>
              </a:rPr>
              <a:t>orbit, </a:t>
            </a:r>
          </a:p>
          <a:p>
            <a:pPr marL="800100" lvl="1" indent="-342900" defTabSz="914400">
              <a:buFont typeface="+mj-lt"/>
              <a:buAutoNum type="alphaLcParenR"/>
            </a:pPr>
            <a:r>
              <a:rPr lang="en-US" dirty="0" smtClean="0">
                <a:solidFill>
                  <a:srgbClr val="0070C0"/>
                </a:solidFill>
              </a:rPr>
              <a:t>same as PS, or in-house based on FMC</a:t>
            </a:r>
          </a:p>
          <a:p>
            <a:pPr defTabSz="91440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Every ring to get own acquisition (no multiplexing)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 System Upgrades - SPS</a:t>
            </a:r>
            <a:endParaRPr lang="en-US" dirty="0"/>
          </a:p>
        </p:txBody>
      </p:sp>
      <p:pic>
        <p:nvPicPr>
          <p:cNvPr id="8" name="Image 3" descr="SPS_integrated_dose_2010-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657" y="3243436"/>
            <a:ext cx="5168576" cy="204051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" y="1076982"/>
            <a:ext cx="8709660" cy="2031325"/>
          </a:xfrm>
          <a:prstGeom prst="rect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defTabSz="914400"/>
            <a:r>
              <a:rPr lang="en-US" b="1" i="1" u="sng" dirty="0" smtClean="0">
                <a:solidFill>
                  <a:srgbClr val="4F81BD"/>
                </a:solidFill>
              </a:rPr>
              <a:t>Why the Upgrade?</a:t>
            </a:r>
            <a:endParaRPr lang="en-US" b="1" dirty="0" smtClean="0">
              <a:solidFill>
                <a:srgbClr val="4F81BD"/>
              </a:solidFill>
            </a:endParaRPr>
          </a:p>
          <a:p>
            <a:pPr defTabSz="914400"/>
            <a:r>
              <a:rPr lang="en-US" dirty="0" smtClean="0">
                <a:solidFill>
                  <a:srgbClr val="0070C0"/>
                </a:solidFill>
              </a:rPr>
              <a:t>Actual SPS-MOPOS </a:t>
            </a:r>
            <a:r>
              <a:rPr lang="en-US" dirty="0" smtClean="0">
                <a:solidFill>
                  <a:srgbClr val="0070C0"/>
                </a:solidFill>
              </a:rPr>
              <a:t>electronic system </a:t>
            </a:r>
            <a:r>
              <a:rPr lang="en-US" dirty="0" smtClean="0">
                <a:solidFill>
                  <a:srgbClr val="0070C0"/>
                </a:solidFill>
              </a:rPr>
              <a:t>is:</a:t>
            </a:r>
          </a:p>
          <a:p>
            <a:pPr marL="627063" lvl="1" indent="-169863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Obsolete</a:t>
            </a:r>
          </a:p>
          <a:p>
            <a:pPr marL="627063" lvl="1" indent="-169863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Limited in accuracy</a:t>
            </a:r>
          </a:p>
          <a:p>
            <a:pPr marL="627063" lvl="1" indent="-169863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Noisy for low intensity beams</a:t>
            </a:r>
          </a:p>
          <a:p>
            <a:pPr marL="627063" lvl="1" indent="-169863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Shows filling pattern dependency</a:t>
            </a:r>
          </a:p>
          <a:p>
            <a:pPr marL="627063" lvl="1" indent="-169863" defTabSz="91440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Requires yearly in-situ calibration due to lack of on-line calibration system</a:t>
            </a: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152400" y="3285067"/>
            <a:ext cx="3645257" cy="17948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Challenges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r>
              <a:rPr lang="fr-FR" sz="2000" dirty="0" smtClean="0"/>
              <a:t>Elimination of </a:t>
            </a:r>
            <a:r>
              <a:rPr lang="fr-FR" sz="2000" dirty="0" err="1" smtClean="0"/>
              <a:t>coax</a:t>
            </a:r>
            <a:r>
              <a:rPr lang="fr-FR" sz="2000" dirty="0" smtClean="0"/>
              <a:t> </a:t>
            </a:r>
            <a:r>
              <a:rPr lang="fr-FR" sz="2000" dirty="0" err="1" smtClean="0"/>
              <a:t>cables</a:t>
            </a:r>
            <a:endParaRPr lang="fr-FR" sz="2000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fr-FR" dirty="0" smtClean="0"/>
              <a:t>Move to fibre-</a:t>
            </a:r>
            <a:r>
              <a:rPr lang="fr-FR" dirty="0" err="1" smtClean="0"/>
              <a:t>optics</a:t>
            </a:r>
            <a:r>
              <a:rPr lang="fr-FR" dirty="0" smtClean="0"/>
              <a:t> (as for LHC)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fr-FR" dirty="0" err="1" smtClean="0"/>
              <a:t>Development</a:t>
            </a:r>
            <a:r>
              <a:rPr lang="fr-FR" dirty="0" smtClean="0"/>
              <a:t> of </a:t>
            </a:r>
            <a:r>
              <a:rPr lang="fr-FR" dirty="0" err="1" smtClean="0"/>
              <a:t>radation</a:t>
            </a:r>
            <a:r>
              <a:rPr lang="fr-FR" dirty="0" smtClean="0"/>
              <a:t> </a:t>
            </a:r>
            <a:r>
              <a:rPr lang="fr-FR" dirty="0" err="1" smtClean="0"/>
              <a:t>tolerant</a:t>
            </a:r>
            <a:r>
              <a:rPr lang="fr-FR" dirty="0" smtClean="0"/>
              <a:t> front-end </a:t>
            </a:r>
            <a:r>
              <a:rPr lang="fr-FR" dirty="0" err="1" smtClean="0"/>
              <a:t>electronics</a:t>
            </a:r>
            <a:endParaRPr lang="fr-FR" dirty="0" smtClean="0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256574" y="5012161"/>
            <a:ext cx="8032293" cy="15578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sz="2000" dirty="0" err="1" smtClean="0"/>
              <a:t>Logistics</a:t>
            </a:r>
            <a:endParaRPr lang="fr-FR" sz="2000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fr-FR" dirty="0" smtClean="0"/>
              <a:t>Installation of fibre-</a:t>
            </a:r>
            <a:r>
              <a:rPr lang="fr-FR" dirty="0" err="1" smtClean="0"/>
              <a:t>optic</a:t>
            </a:r>
            <a:r>
              <a:rPr lang="fr-FR" dirty="0" smtClean="0"/>
              <a:t> network in the SPS tunnel</a:t>
            </a:r>
          </a:p>
          <a:p>
            <a:pPr marL="635000" lvl="1" indent="-177800">
              <a:buFont typeface="Arial" pitchFamily="34" charset="0"/>
              <a:buChar char="•"/>
            </a:pPr>
            <a:r>
              <a:rPr lang="fr-FR" dirty="0" err="1" smtClean="0"/>
              <a:t>Allows</a:t>
            </a:r>
            <a:r>
              <a:rPr lang="fr-FR" dirty="0" smtClean="0"/>
              <a:t> system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in </a:t>
            </a:r>
            <a:r>
              <a:rPr lang="fr-FR" dirty="0" err="1" smtClean="0"/>
              <a:t>parallel</a:t>
            </a:r>
            <a:r>
              <a:rPr lang="fr-FR" dirty="0" smtClean="0"/>
              <a:t> to </a:t>
            </a:r>
            <a:r>
              <a:rPr lang="fr-FR" dirty="0" err="1" smtClean="0"/>
              <a:t>exisiting</a:t>
            </a:r>
            <a:r>
              <a:rPr lang="fr-FR" dirty="0" smtClean="0"/>
              <a:t> system</a:t>
            </a:r>
          </a:p>
          <a:p>
            <a:pPr marL="635000" lvl="1" indent="-177800">
              <a:buFont typeface="Arial" pitchFamily="34" charset="0"/>
              <a:buChar char="•"/>
            </a:pPr>
            <a:r>
              <a:rPr lang="fr-FR" dirty="0" smtClean="0"/>
              <a:t>But </a:t>
            </a:r>
            <a:r>
              <a:rPr lang="fr-FR" dirty="0" err="1" smtClean="0"/>
              <a:t>implies</a:t>
            </a:r>
            <a:r>
              <a:rPr lang="fr-FR" dirty="0" smtClean="0"/>
              <a:t> addition of </a:t>
            </a:r>
            <a:r>
              <a:rPr lang="fr-FR" dirty="0" err="1" smtClean="0"/>
              <a:t>further</a:t>
            </a:r>
            <a:r>
              <a:rPr lang="fr-FR" dirty="0" smtClean="0"/>
              <a:t> </a:t>
            </a:r>
            <a:r>
              <a:rPr lang="fr-FR" dirty="0" err="1" smtClean="0"/>
              <a:t>cabling</a:t>
            </a:r>
            <a:r>
              <a:rPr lang="fr-FR" dirty="0" smtClean="0"/>
              <a:t> in an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crowded</a:t>
            </a:r>
            <a:r>
              <a:rPr lang="fr-FR" dirty="0" smtClean="0"/>
              <a:t> tunnel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BLM System Upgrade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3"/>
            <a:ext cx="8763034" cy="3227736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 smtClean="0"/>
              <a:t>Objective</a:t>
            </a:r>
            <a:r>
              <a:rPr lang="en-US" dirty="0" smtClean="0"/>
              <a:t>: Replace </a:t>
            </a:r>
            <a:r>
              <a:rPr lang="en-US" dirty="0" smtClean="0">
                <a:solidFill>
                  <a:srgbClr val="0070C0"/>
                </a:solidFill>
              </a:rPr>
              <a:t>obsolete system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upgrade performance </a:t>
            </a:r>
            <a:r>
              <a:rPr lang="en-US" dirty="0" smtClean="0"/>
              <a:t>for LIU</a:t>
            </a:r>
          </a:p>
          <a:p>
            <a:endParaRPr lang="en-US" sz="900" u="sng" dirty="0" smtClean="0"/>
          </a:p>
          <a:p>
            <a:r>
              <a:rPr lang="en-US" u="sng" dirty="0" smtClean="0"/>
              <a:t>Challenge: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7 orders of magnitude dynamic range for 2ms integration window – 1nA to 200mA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9 orders of magnitude dynamic range for 1s integration window – 1pA to 200mA</a:t>
            </a:r>
          </a:p>
          <a:p>
            <a:pPr marL="180975" indent="-180975"/>
            <a:endParaRPr lang="en-US" sz="900" dirty="0" smtClean="0"/>
          </a:p>
          <a:p>
            <a:r>
              <a:rPr lang="en-US" u="sng" dirty="0" smtClean="0"/>
              <a:t>Plan</a:t>
            </a:r>
            <a:r>
              <a:rPr lang="en-US" dirty="0" smtClean="0"/>
              <a:t>: 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New system based on experience of successful LHC implementation</a:t>
            </a:r>
          </a:p>
          <a:p>
            <a:pPr marL="271463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Single electronic system capable of taking input from different monitor types</a:t>
            </a:r>
          </a:p>
          <a:p>
            <a:pPr marL="743063" lvl="1" indent="-271463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LHC type </a:t>
            </a:r>
            <a:r>
              <a:rPr lang="en-US" dirty="0" err="1" smtClean="0"/>
              <a:t>ionisation</a:t>
            </a:r>
            <a:r>
              <a:rPr lang="en-US" dirty="0" smtClean="0"/>
              <a:t> chambers or smaller version - little </a:t>
            </a:r>
            <a:r>
              <a:rPr lang="en-US" dirty="0" err="1" smtClean="0"/>
              <a:t>ionisation</a:t>
            </a:r>
            <a:r>
              <a:rPr lang="en-US" dirty="0" smtClean="0"/>
              <a:t> chamber (LIC)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Develop for LINAC4 &amp; extend to cover whole injector complex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Add fast detectors (ACEM, Cerenkov or diamond) for bunch resolved measurements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5564" y="4520487"/>
            <a:ext cx="481012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31101" y="4265606"/>
            <a:ext cx="4621956" cy="2339296"/>
            <a:chOff x="215516" y="1310207"/>
            <a:chExt cx="5512958" cy="262668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516" y="1921311"/>
              <a:ext cx="5512958" cy="2015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Oval 15"/>
            <p:cNvSpPr/>
            <p:nvPr/>
          </p:nvSpPr>
          <p:spPr>
            <a:xfrm>
              <a:off x="2375756" y="1867305"/>
              <a:ext cx="1476164" cy="1782198"/>
            </a:xfrm>
            <a:prstGeom prst="ellipse">
              <a:avLst/>
            </a:prstGeom>
            <a:noFill/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60000"/>
                <a:buFont typeface="Wingdings" pitchFamily="2" charset="2"/>
                <a:buNone/>
              </a:pPr>
              <a:endParaRPr lang="en-GB" sz="1600">
                <a:solidFill>
                  <a:srgbClr val="00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3059832" y="1617984"/>
              <a:ext cx="90010" cy="2652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898920" y="1310207"/>
              <a:ext cx="2925108" cy="393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60000"/>
                <a:buFont typeface="Wingdings" pitchFamily="2" charset="2"/>
                <a:buNone/>
              </a:pPr>
              <a:r>
                <a:rPr lang="en-US" sz="1400" dirty="0">
                  <a:solidFill>
                    <a:srgbClr val="000000"/>
                  </a:solidFill>
                </a:rPr>
                <a:t>Fully differential Integrator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1257459" y="1765279"/>
              <a:ext cx="1118297" cy="2171608"/>
            </a:xfrm>
            <a:prstGeom prst="ellipse">
              <a:avLst/>
            </a:prstGeom>
            <a:noFill/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60000"/>
                <a:buFont typeface="Wingdings" pitchFamily="2" charset="2"/>
                <a:buNone/>
              </a:pP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0792" y="1310207"/>
              <a:ext cx="965279" cy="684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60000"/>
                <a:buFont typeface="Wingdings" pitchFamily="2" charset="2"/>
                <a:buNone/>
              </a:pPr>
              <a:r>
                <a:rPr lang="en-US" sz="1400" dirty="0">
                  <a:solidFill>
                    <a:srgbClr val="000000"/>
                  </a:solidFill>
                </a:rPr>
                <a:t>Input switch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1097614" y="1602065"/>
              <a:ext cx="486054" cy="2652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BLM System Upgrade</a:t>
            </a:r>
            <a:endParaRPr lang="en-US" dirty="0"/>
          </a:p>
        </p:txBody>
      </p:sp>
      <p:pic>
        <p:nvPicPr>
          <p:cNvPr id="4" name="Picture 2" descr="C:\Users\dehning\AppData\Local\Temp\SystemOver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36955"/>
            <a:ext cx="9144000" cy="4641669"/>
          </a:xfrm>
          <a:prstGeom prst="rect">
            <a:avLst/>
          </a:prstGeom>
          <a:noFill/>
        </p:spPr>
      </p:pic>
      <p:sp>
        <p:nvSpPr>
          <p:cNvPr id="5" name="Title 6"/>
          <p:cNvSpPr txBox="1">
            <a:spLocks/>
          </p:cNvSpPr>
          <p:nvPr/>
        </p:nvSpPr>
        <p:spPr>
          <a:xfrm>
            <a:off x="197347" y="6172245"/>
            <a:ext cx="7793038" cy="46037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Schematic Overview of Acquisition System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 l="4303" t="11280" r="68699" b="10058"/>
          <a:stretch>
            <a:fillRect/>
          </a:stretch>
        </p:blipFill>
        <p:spPr bwMode="auto">
          <a:xfrm rot="16200000">
            <a:off x="944322" y="798491"/>
            <a:ext cx="991673" cy="248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2"/>
            <a:ext cx="8940800" cy="5835707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The majority of Beam Instrumentation systems in the injectors have, or will, undergo significant upgrades in the coming years</a:t>
            </a:r>
          </a:p>
          <a:p>
            <a:endParaRPr lang="en-US" sz="900" dirty="0" smtClean="0"/>
          </a:p>
          <a:p>
            <a:r>
              <a:rPr lang="en-US" sz="2600" dirty="0" smtClean="0"/>
              <a:t>This will be a combination of</a:t>
            </a:r>
          </a:p>
          <a:p>
            <a:r>
              <a:rPr lang="en-US" sz="2100" u="sng" dirty="0" smtClean="0"/>
              <a:t>Consolidation of old, obsolete or radiation damaged equipment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Fast BCT electronics </a:t>
            </a:r>
            <a:r>
              <a:rPr lang="en-US" sz="2100" dirty="0" err="1" smtClean="0"/>
              <a:t>standardised</a:t>
            </a:r>
            <a:r>
              <a:rPr lang="en-US" sz="2100" dirty="0" smtClean="0"/>
              <a:t> all over the PS complex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New Fast BCT and DCCT in the SPS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SEM electronics upgraded everywhere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Renovation of the controls infrastructure</a:t>
            </a:r>
          </a:p>
          <a:p>
            <a:endParaRPr lang="en-US" sz="1000" dirty="0" smtClean="0"/>
          </a:p>
          <a:p>
            <a:r>
              <a:rPr lang="en-US" sz="2100" u="sng" dirty="0" smtClean="0"/>
              <a:t>Upgrades linked to enhanced performance required by the LIU project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A new PSB and SPS orbit and trajectory system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A new PSB, PS and SPS BLM system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New WCM in the PS for longitudinal density distribution measurement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New </a:t>
            </a:r>
            <a:r>
              <a:rPr lang="en-US" sz="2100" dirty="0" err="1" smtClean="0"/>
              <a:t>ionisation</a:t>
            </a:r>
            <a:r>
              <a:rPr lang="en-US" sz="2100" dirty="0" smtClean="0"/>
              <a:t> profile measurement system in the SPS </a:t>
            </a:r>
          </a:p>
          <a:p>
            <a:pPr marL="269875" indent="-269875"/>
            <a:endParaRPr lang="en-US" sz="900" dirty="0" smtClean="0"/>
          </a:p>
          <a:p>
            <a:r>
              <a:rPr lang="en-US" sz="2600" dirty="0" smtClean="0"/>
              <a:t>In addition there is much R&amp;D to further improve beam instrumentation</a:t>
            </a:r>
            <a:endParaRPr lang="en-US" u="sng" dirty="0" smtClean="0"/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Development of fast, accurate vacuum wire scanners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Study of feasibility of </a:t>
            </a:r>
            <a:r>
              <a:rPr lang="en-US" sz="2100" dirty="0" err="1" smtClean="0"/>
              <a:t>ionisation</a:t>
            </a:r>
            <a:r>
              <a:rPr lang="en-US" sz="2100" dirty="0" smtClean="0"/>
              <a:t> profile measurements in the PSB &amp; PS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en-US" sz="2100" dirty="0" smtClean="0"/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Challenges in Beam Instrumentation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5125792"/>
            <a:ext cx="8701471" cy="723678"/>
          </a:xfrm>
        </p:spPr>
        <p:txBody>
          <a:bodyPr/>
          <a:lstStyle/>
          <a:p>
            <a:r>
              <a:rPr lang="en-US" dirty="0" smtClean="0"/>
              <a:t>Rhodri Jones (BE/BI)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LIU-2011 Event, 25 November 2011,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2"/>
            <a:ext cx="8763034" cy="583570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BE-BI started a consolidation program for the beam instrumentation of the injector chain several years ago</a:t>
            </a:r>
          </a:p>
          <a:p>
            <a:endParaRPr lang="en-US" sz="900" dirty="0" smtClean="0"/>
          </a:p>
          <a:p>
            <a:r>
              <a:rPr lang="en-US" dirty="0" smtClean="0"/>
              <a:t>The target at that time was to replace obsolete parts to ensure the availability of our systems in the coming years</a:t>
            </a:r>
          </a:p>
          <a:p>
            <a:endParaRPr lang="en-US" sz="900" dirty="0" smtClean="0"/>
          </a:p>
          <a:p>
            <a:r>
              <a:rPr lang="en-US" dirty="0" smtClean="0"/>
              <a:t>These developments were not directly linked to performance issues or any requests for improvement</a:t>
            </a:r>
          </a:p>
          <a:p>
            <a:endParaRPr lang="en-US" dirty="0" smtClean="0"/>
          </a:p>
          <a:p>
            <a:r>
              <a:rPr lang="en-US" dirty="0" smtClean="0"/>
              <a:t>The LIU project now adds many new requirements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Accurate, reliable measurement of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for more intense &amp; smaller beams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on a bunch by bunch basis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Measurement of ghost &amp; satellite populations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Trajectory measurements in all machines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Good </a:t>
            </a:r>
            <a:r>
              <a:rPr lang="en-US" dirty="0" err="1" smtClean="0"/>
              <a:t>localisation</a:t>
            </a:r>
            <a:r>
              <a:rPr lang="en-US" dirty="0" smtClean="0"/>
              <a:t> in time and space of beam losses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……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 of Beam Size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45964"/>
            <a:ext cx="8763034" cy="560862"/>
          </a:xfrm>
        </p:spPr>
        <p:txBody>
          <a:bodyPr>
            <a:normAutofit/>
          </a:bodyPr>
          <a:lstStyle/>
          <a:p>
            <a:r>
              <a:rPr lang="en-US" dirty="0" smtClean="0"/>
              <a:t>Recent LMC summary on injector </a:t>
            </a:r>
            <a:r>
              <a:rPr lang="en-US" dirty="0" err="1" smtClean="0"/>
              <a:t>emittance</a:t>
            </a:r>
            <a:r>
              <a:rPr lang="en-US" dirty="0" smtClean="0"/>
              <a:t> measurements (G. Arduini)</a:t>
            </a:r>
            <a:endParaRPr lang="en-US" dirty="0"/>
          </a:p>
        </p:txBody>
      </p:sp>
      <p:pic>
        <p:nvPicPr>
          <p:cNvPr id="4" name="Content Placeholder 7" descr="conclusion_emittance_meas_Arduin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2" y="1345208"/>
            <a:ext cx="4574551" cy="3248971"/>
          </a:xfrm>
          <a:prstGeom prst="rect">
            <a:avLst/>
          </a:prstGeom>
        </p:spPr>
      </p:pic>
      <p:pic>
        <p:nvPicPr>
          <p:cNvPr id="5" name="Content Placeholder 8" descr="conclusion_emittance_Arduin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3776" y="1338156"/>
            <a:ext cx="4574551" cy="3236183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66348" y="4632816"/>
            <a:ext cx="8407949" cy="21028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69875" lvl="0" indent="-269875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Much work already done to calibrate, understand &amp; </a:t>
            </a:r>
            <a:r>
              <a:rPr lang="en-US" sz="2000" dirty="0" err="1" smtClean="0">
                <a:latin typeface="Arial"/>
                <a:cs typeface="Arial"/>
              </a:rPr>
              <a:t>optimise</a:t>
            </a:r>
            <a:r>
              <a:rPr lang="en-US" sz="2000" dirty="0" smtClean="0">
                <a:latin typeface="Arial"/>
                <a:cs typeface="Arial"/>
              </a:rPr>
              <a:t> the existing </a:t>
            </a:r>
            <a:r>
              <a:rPr lang="en-US" sz="2000" dirty="0" err="1" smtClean="0">
                <a:latin typeface="Arial"/>
                <a:cs typeface="Arial"/>
              </a:rPr>
              <a:t>wirescanner</a:t>
            </a:r>
            <a:r>
              <a:rPr lang="en-US" sz="2000" dirty="0" smtClean="0">
                <a:latin typeface="Arial"/>
                <a:cs typeface="Arial"/>
              </a:rPr>
              <a:t> systems</a:t>
            </a:r>
          </a:p>
          <a:p>
            <a:pPr marL="269875" lvl="0" indent="-269875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For maybe first time </a:t>
            </a:r>
            <a:r>
              <a:rPr lang="en-US" sz="2000" dirty="0" err="1" smtClean="0">
                <a:latin typeface="Arial"/>
                <a:cs typeface="Arial"/>
              </a:rPr>
              <a:t>emittance</a:t>
            </a:r>
            <a:r>
              <a:rPr lang="en-US" sz="2000" dirty="0" smtClean="0">
                <a:latin typeface="Arial"/>
                <a:cs typeface="Arial"/>
              </a:rPr>
              <a:t> measurements between accelerators shows expected increase from one accelerator to the next</a:t>
            </a:r>
          </a:p>
          <a:p>
            <a:pPr marL="269875" lvl="0" indent="-269875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Error bars now small except for SPS at top energy</a:t>
            </a:r>
          </a:p>
          <a:p>
            <a:pPr marL="269875" lvl="0" indent="-269875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If smaller differences in </a:t>
            </a:r>
            <a:r>
              <a:rPr lang="en-US" sz="2000" dirty="0" err="1" smtClean="0">
                <a:latin typeface="Arial"/>
                <a:cs typeface="Arial"/>
              </a:rPr>
              <a:t>emittances</a:t>
            </a:r>
            <a:r>
              <a:rPr lang="en-US" sz="2000" dirty="0" smtClean="0">
                <a:latin typeface="Arial"/>
                <a:cs typeface="Arial"/>
              </a:rPr>
              <a:t> need to be determined for </a:t>
            </a:r>
            <a:r>
              <a:rPr lang="en-US" sz="2000" dirty="0" err="1" smtClean="0">
                <a:latin typeface="Arial"/>
                <a:cs typeface="Arial"/>
              </a:rPr>
              <a:t>optimisation</a:t>
            </a:r>
            <a:r>
              <a:rPr lang="en-US" sz="2000" dirty="0" smtClean="0">
                <a:latin typeface="Arial"/>
                <a:cs typeface="Arial"/>
              </a:rPr>
              <a:t> a reduction of systematic errors is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</a:t>
            </a:r>
            <a:r>
              <a:rPr lang="en-US" dirty="0" err="1" smtClean="0"/>
              <a:t>Wirescanner</a:t>
            </a:r>
            <a:r>
              <a:rPr lang="en-US" dirty="0" smtClean="0"/>
              <a:t> Limitations</a:t>
            </a:r>
            <a:endParaRPr lang="en-US" dirty="0"/>
          </a:p>
        </p:txBody>
      </p:sp>
      <p:pic>
        <p:nvPicPr>
          <p:cNvPr id="9" name="FW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725429" y="1580510"/>
            <a:ext cx="5286248" cy="39646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166" y="1022293"/>
            <a:ext cx="4625263" cy="5494418"/>
          </a:xfrm>
          <a:noFill/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900" dirty="0" smtClean="0"/>
              <a:t>Accuracy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Limited by complex mechanics needed for high speed</a:t>
            </a:r>
            <a:br>
              <a:rPr lang="en-US" dirty="0" smtClean="0"/>
            </a:br>
            <a:r>
              <a:rPr lang="en-US" dirty="0" smtClean="0"/>
              <a:t>Fits on asymmetric tails/baseline on some users</a:t>
            </a:r>
            <a:endParaRPr lang="en-US" sz="1100" dirty="0" smtClean="0"/>
          </a:p>
          <a:p>
            <a:pPr>
              <a:lnSpc>
                <a:spcPct val="120000"/>
              </a:lnSpc>
            </a:pPr>
            <a:r>
              <a:rPr lang="en-US" sz="2900" dirty="0" smtClean="0"/>
              <a:t>Resolution</a:t>
            </a:r>
            <a:r>
              <a:rPr lang="en-US" sz="5400" dirty="0" smtClean="0">
                <a:solidFill>
                  <a:schemeClr val="accent1"/>
                </a:solidFill>
              </a:rPr>
              <a:t/>
            </a:r>
            <a:br>
              <a:rPr lang="en-US" sz="5400" dirty="0" smtClean="0">
                <a:solidFill>
                  <a:schemeClr val="accent1"/>
                </a:solidFill>
              </a:rPr>
            </a:br>
            <a:r>
              <a:rPr lang="en-US" dirty="0" smtClean="0"/>
              <a:t>Small beam size requires improved wire position resolution</a:t>
            </a:r>
            <a:endParaRPr lang="en-US" sz="1100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900" dirty="0" smtClean="0"/>
              <a:t>Dynamic range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Settings depend on operator input</a:t>
            </a:r>
            <a:br>
              <a:rPr lang="en-US" dirty="0" smtClean="0"/>
            </a:br>
            <a:r>
              <a:rPr lang="en-US" dirty="0" smtClean="0"/>
              <a:t>Rather low signal for pilot beams</a:t>
            </a:r>
            <a:endParaRPr lang="en-US" sz="1100" dirty="0" smtClean="0"/>
          </a:p>
          <a:p>
            <a:pPr>
              <a:lnSpc>
                <a:spcPct val="120000"/>
              </a:lnSpc>
            </a:pPr>
            <a:r>
              <a:rPr lang="en-US" sz="2900" dirty="0" smtClean="0"/>
              <a:t>Scan speed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Limited operationally to 15 [m/s]</a:t>
            </a:r>
            <a:endParaRPr lang="en-US" sz="1100" dirty="0" smtClean="0"/>
          </a:p>
          <a:p>
            <a:pPr>
              <a:lnSpc>
                <a:spcPct val="120000"/>
              </a:lnSpc>
            </a:pPr>
            <a:r>
              <a:rPr lang="en-US" sz="2900" dirty="0" smtClean="0"/>
              <a:t>Premature bellow fatigue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5’000 scans in the PS (new bellows being tested)</a:t>
            </a:r>
            <a:endParaRPr lang="en-US" sz="1100" dirty="0" smtClean="0"/>
          </a:p>
          <a:p>
            <a:pPr>
              <a:lnSpc>
                <a:spcPct val="120000"/>
              </a:lnSpc>
            </a:pPr>
            <a:r>
              <a:rPr lang="en-US" sz="2900" dirty="0" smtClean="0"/>
              <a:t>Fast acquisition for bunch by bunch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LHC type being tested in the SPS at the moment</a:t>
            </a:r>
            <a:br>
              <a:rPr lang="en-US" dirty="0" smtClean="0"/>
            </a:br>
            <a:r>
              <a:rPr lang="en-US" dirty="0" smtClean="0"/>
              <a:t>Unavailable for PSB and PS (</a:t>
            </a:r>
            <a:r>
              <a:rPr lang="en-US" dirty="0" err="1" smtClean="0"/>
              <a:t>frev</a:t>
            </a:r>
            <a:r>
              <a:rPr lang="en-US" dirty="0" smtClean="0"/>
              <a:t> variation)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R&amp;D on a New CERN Vacuum Wire Scanner</a:t>
            </a:r>
            <a:endParaRPr lang="en-US" dirty="0"/>
          </a:p>
        </p:txBody>
      </p:sp>
      <p:grpSp>
        <p:nvGrpSpPr>
          <p:cNvPr id="4" name="Group 4"/>
          <p:cNvGrpSpPr/>
          <p:nvPr/>
        </p:nvGrpSpPr>
        <p:grpSpPr>
          <a:xfrm>
            <a:off x="251520" y="1595044"/>
            <a:ext cx="4233220" cy="4114084"/>
            <a:chOff x="323528" y="1351592"/>
            <a:chExt cx="4233220" cy="4114084"/>
          </a:xfrm>
        </p:grpSpPr>
        <p:grpSp>
          <p:nvGrpSpPr>
            <p:cNvPr id="5" name="Group 164"/>
            <p:cNvGrpSpPr/>
            <p:nvPr/>
          </p:nvGrpSpPr>
          <p:grpSpPr>
            <a:xfrm>
              <a:off x="692734" y="2456366"/>
              <a:ext cx="688850" cy="1711191"/>
              <a:chOff x="7380312" y="2382788"/>
              <a:chExt cx="869951" cy="2060125"/>
            </a:xfrm>
          </p:grpSpPr>
          <p:grpSp>
            <p:nvGrpSpPr>
              <p:cNvPr id="50" name="Group 94"/>
              <p:cNvGrpSpPr/>
              <p:nvPr/>
            </p:nvGrpSpPr>
            <p:grpSpPr>
              <a:xfrm>
                <a:off x="7380312" y="3933056"/>
                <a:ext cx="869951" cy="509857"/>
                <a:chOff x="2142778" y="3914232"/>
                <a:chExt cx="869951" cy="509857"/>
              </a:xfrm>
            </p:grpSpPr>
            <p:sp>
              <p:nvSpPr>
                <p:cNvPr id="54" name="Rectangle 8"/>
                <p:cNvSpPr/>
                <p:nvPr/>
              </p:nvSpPr>
              <p:spPr bwMode="auto">
                <a:xfrm>
                  <a:off x="2142778" y="3914232"/>
                  <a:ext cx="869951" cy="509857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" name="Rounded Rectangle 9"/>
                <p:cNvSpPr/>
                <p:nvPr/>
              </p:nvSpPr>
              <p:spPr bwMode="auto">
                <a:xfrm>
                  <a:off x="2171353" y="3962967"/>
                  <a:ext cx="811213" cy="3861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51" name="Group 93"/>
              <p:cNvGrpSpPr/>
              <p:nvPr/>
            </p:nvGrpSpPr>
            <p:grpSpPr>
              <a:xfrm>
                <a:off x="7380312" y="2382788"/>
                <a:ext cx="869951" cy="509857"/>
                <a:chOff x="2149305" y="2729014"/>
                <a:chExt cx="869951" cy="509857"/>
              </a:xfrm>
            </p:grpSpPr>
            <p:sp>
              <p:nvSpPr>
                <p:cNvPr id="52" name="Rectangle 8"/>
                <p:cNvSpPr/>
                <p:nvPr/>
              </p:nvSpPr>
              <p:spPr bwMode="auto">
                <a:xfrm>
                  <a:off x="2149305" y="2729014"/>
                  <a:ext cx="869951" cy="509857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" name="Rounded Rectangle 9"/>
                <p:cNvSpPr/>
                <p:nvPr/>
              </p:nvSpPr>
              <p:spPr bwMode="auto">
                <a:xfrm>
                  <a:off x="2177880" y="2777749"/>
                  <a:ext cx="811213" cy="3861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6" name="Group 193"/>
            <p:cNvGrpSpPr/>
            <p:nvPr/>
          </p:nvGrpSpPr>
          <p:grpSpPr>
            <a:xfrm>
              <a:off x="3872534" y="1770273"/>
              <a:ext cx="684214" cy="179435"/>
              <a:chOff x="6156176" y="1700808"/>
              <a:chExt cx="864096" cy="216024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6372200" y="1700808"/>
                <a:ext cx="648072" cy="216024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33CC"/>
                  </a:buClr>
                  <a:buSzPct val="60000"/>
                  <a:buFont typeface="Wingdings" pitchFamily="2" charset="2"/>
                  <a:buNone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 rot="10800000" flipV="1">
                <a:off x="6156176" y="1816249"/>
                <a:ext cx="216024" cy="0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reeform 6"/>
            <p:cNvSpPr/>
            <p:nvPr/>
          </p:nvSpPr>
          <p:spPr>
            <a:xfrm>
              <a:off x="363020" y="1351592"/>
              <a:ext cx="3680567" cy="4114084"/>
            </a:xfrm>
            <a:custGeom>
              <a:avLst/>
              <a:gdLst>
                <a:gd name="connsiteX0" fmla="*/ 342900 w 4648200"/>
                <a:gd name="connsiteY0" fmla="*/ 2486025 h 4953000"/>
                <a:gd name="connsiteX1" fmla="*/ 342900 w 4648200"/>
                <a:gd name="connsiteY1" fmla="*/ 2838450 h 4953000"/>
                <a:gd name="connsiteX2" fmla="*/ 1609725 w 4648200"/>
                <a:gd name="connsiteY2" fmla="*/ 2838450 h 4953000"/>
                <a:gd name="connsiteX3" fmla="*/ 1619250 w 4648200"/>
                <a:gd name="connsiteY3" fmla="*/ 4953000 h 4953000"/>
                <a:gd name="connsiteX4" fmla="*/ 4638675 w 4648200"/>
                <a:gd name="connsiteY4" fmla="*/ 4953000 h 4953000"/>
                <a:gd name="connsiteX5" fmla="*/ 4648200 w 4648200"/>
                <a:gd name="connsiteY5" fmla="*/ 0 h 4953000"/>
                <a:gd name="connsiteX6" fmla="*/ 1609725 w 4648200"/>
                <a:gd name="connsiteY6" fmla="*/ 9525 h 4953000"/>
                <a:gd name="connsiteX7" fmla="*/ 1609725 w 4648200"/>
                <a:gd name="connsiteY7" fmla="*/ 1876425 h 4953000"/>
                <a:gd name="connsiteX8" fmla="*/ 371475 w 4648200"/>
                <a:gd name="connsiteY8" fmla="*/ 1876425 h 4953000"/>
                <a:gd name="connsiteX9" fmla="*/ 352425 w 4648200"/>
                <a:gd name="connsiteY9" fmla="*/ 2238375 h 4953000"/>
                <a:gd name="connsiteX10" fmla="*/ 0 w 4648200"/>
                <a:gd name="connsiteY10" fmla="*/ 2238375 h 4953000"/>
                <a:gd name="connsiteX11" fmla="*/ 0 w 4648200"/>
                <a:gd name="connsiteY11" fmla="*/ 2476500 h 4953000"/>
                <a:gd name="connsiteX12" fmla="*/ 0 w 4648200"/>
                <a:gd name="connsiteY12" fmla="*/ 2495550 h 4953000"/>
                <a:gd name="connsiteX13" fmla="*/ 342900 w 4648200"/>
                <a:gd name="connsiteY13" fmla="*/ 2486025 h 495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48200" h="4953000">
                  <a:moveTo>
                    <a:pt x="342900" y="2486025"/>
                  </a:moveTo>
                  <a:lnTo>
                    <a:pt x="342900" y="2838450"/>
                  </a:lnTo>
                  <a:lnTo>
                    <a:pt x="1609725" y="2838450"/>
                  </a:lnTo>
                  <a:lnTo>
                    <a:pt x="1619250" y="4953000"/>
                  </a:lnTo>
                  <a:lnTo>
                    <a:pt x="4638675" y="4953000"/>
                  </a:lnTo>
                  <a:lnTo>
                    <a:pt x="4648200" y="0"/>
                  </a:lnTo>
                  <a:lnTo>
                    <a:pt x="1609725" y="9525"/>
                  </a:lnTo>
                  <a:lnTo>
                    <a:pt x="1609725" y="1876425"/>
                  </a:lnTo>
                  <a:lnTo>
                    <a:pt x="371475" y="1876425"/>
                  </a:lnTo>
                  <a:lnTo>
                    <a:pt x="352425" y="2238375"/>
                  </a:lnTo>
                  <a:lnTo>
                    <a:pt x="0" y="2238375"/>
                  </a:lnTo>
                  <a:lnTo>
                    <a:pt x="0" y="2476500"/>
                  </a:lnTo>
                  <a:lnTo>
                    <a:pt x="0" y="2495550"/>
                  </a:lnTo>
                  <a:lnTo>
                    <a:pt x="342900" y="2486025"/>
                  </a:lnTo>
                  <a:close/>
                </a:path>
              </a:pathLst>
            </a:cu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anchor="ctr"/>
            <a:lstStyle/>
            <a:p>
              <a:pPr algn="ctr" defTabSz="914400">
                <a:lnSpc>
                  <a:spcPct val="120000"/>
                </a:lnSpc>
                <a:buClr>
                  <a:srgbClr val="3333CC"/>
                </a:buClr>
                <a:buSzPct val="60000"/>
                <a:buFont typeface="Wingdings" pitchFamily="2" charset="2"/>
                <a:buNone/>
              </a:pP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1860116" y="3684245"/>
              <a:ext cx="1601449" cy="1611350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anchor="ctr"/>
            <a:lstStyle/>
            <a:p>
              <a:pPr algn="ctr" defTabSz="914400">
                <a:lnSpc>
                  <a:spcPct val="120000"/>
                </a:lnSpc>
                <a:buClr>
                  <a:srgbClr val="3333CC"/>
                </a:buClr>
                <a:buSzPct val="60000"/>
                <a:buFont typeface="Wingdings" pitchFamily="2" charset="2"/>
                <a:buNone/>
                <a:defRPr/>
              </a:pPr>
              <a:endParaRPr lang="fr-FR" sz="1600" dirty="0">
                <a:solidFill>
                  <a:srgbClr val="FFFFFF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616232" y="4427613"/>
              <a:ext cx="137141" cy="1247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anchor="ctr"/>
            <a:lstStyle/>
            <a:p>
              <a:pPr algn="ctr" defTabSz="914400">
                <a:lnSpc>
                  <a:spcPct val="120000"/>
                </a:lnSpc>
                <a:buClr>
                  <a:srgbClr val="3333CC"/>
                </a:buClr>
                <a:buSzPct val="60000"/>
                <a:buFont typeface="Wingdings" pitchFamily="2" charset="2"/>
                <a:buNone/>
                <a:defRPr/>
              </a:pPr>
              <a:endParaRPr lang="en-US" sz="1600" dirty="0">
                <a:solidFill>
                  <a:srgbClr val="FFFFFF"/>
                </a:solidFill>
              </a:endParaRPr>
            </a:p>
          </p:txBody>
        </p:sp>
        <p:grpSp>
          <p:nvGrpSpPr>
            <p:cNvPr id="10" name="Group 139"/>
            <p:cNvGrpSpPr/>
            <p:nvPr/>
          </p:nvGrpSpPr>
          <p:grpSpPr>
            <a:xfrm>
              <a:off x="1411339" y="2936293"/>
              <a:ext cx="199540" cy="747562"/>
              <a:chOff x="-1593609" y="3089046"/>
              <a:chExt cx="288000" cy="952752"/>
            </a:xfrm>
          </p:grpSpPr>
          <p:sp>
            <p:nvSpPr>
              <p:cNvPr id="40" name="Rectangle 39"/>
              <p:cNvSpPr/>
              <p:nvPr/>
            </p:nvSpPr>
            <p:spPr bwMode="auto">
              <a:xfrm>
                <a:off x="-1593609" y="3089046"/>
                <a:ext cx="288000" cy="216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7925" tIns="38963" rIns="77925" bIns="38963"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-1593609" y="3825798"/>
                <a:ext cx="288000" cy="216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7925" tIns="38963" rIns="77925" bIns="38963"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42" name="Group 28"/>
              <p:cNvGrpSpPr>
                <a:grpSpLocks/>
              </p:cNvGrpSpPr>
              <p:nvPr/>
            </p:nvGrpSpPr>
            <p:grpSpPr bwMode="auto">
              <a:xfrm>
                <a:off x="-1526944" y="3633707"/>
                <a:ext cx="173038" cy="168275"/>
                <a:chOff x="2972947" y="1981328"/>
                <a:chExt cx="227418" cy="228291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2972947" y="1981328"/>
                  <a:ext cx="227418" cy="22829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2972947" y="1981328"/>
                  <a:ext cx="227418" cy="228291"/>
                </a:xfrm>
                <a:prstGeom prst="ellipse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3" name="Group 33"/>
              <p:cNvGrpSpPr>
                <a:grpSpLocks/>
              </p:cNvGrpSpPr>
              <p:nvPr/>
            </p:nvGrpSpPr>
            <p:grpSpPr bwMode="auto">
              <a:xfrm>
                <a:off x="-1526944" y="3338429"/>
                <a:ext cx="173038" cy="166687"/>
                <a:chOff x="2972947" y="1981552"/>
                <a:chExt cx="227418" cy="227655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2972947" y="1981552"/>
                  <a:ext cx="227418" cy="227655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2972947" y="1981552"/>
                  <a:ext cx="227418" cy="227655"/>
                </a:xfrm>
                <a:prstGeom prst="ellipse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1" name="Group 192"/>
            <p:cNvGrpSpPr/>
            <p:nvPr/>
          </p:nvGrpSpPr>
          <p:grpSpPr>
            <a:xfrm>
              <a:off x="323528" y="3061234"/>
              <a:ext cx="285089" cy="498746"/>
              <a:chOff x="6804248" y="3126110"/>
              <a:chExt cx="360040" cy="600447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804248" y="3582541"/>
                <a:ext cx="360040" cy="14401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33CC"/>
                  </a:buClr>
                  <a:buSzPct val="60000"/>
                  <a:buFont typeface="Wingdings" pitchFamily="2" charset="2"/>
                  <a:buNone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804248" y="3126110"/>
                <a:ext cx="360040" cy="14401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33CC"/>
                  </a:buClr>
                  <a:buSzPct val="60000"/>
                  <a:buFont typeface="Wingdings" pitchFamily="2" charset="2"/>
                  <a:buNone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2" name="Group 165"/>
            <p:cNvGrpSpPr/>
            <p:nvPr/>
          </p:nvGrpSpPr>
          <p:grpSpPr>
            <a:xfrm>
              <a:off x="3828714" y="2946253"/>
              <a:ext cx="199540" cy="747562"/>
              <a:chOff x="-1593609" y="3089046"/>
              <a:chExt cx="288000" cy="952752"/>
            </a:xfrm>
          </p:grpSpPr>
          <p:sp>
            <p:nvSpPr>
              <p:cNvPr id="30" name="Rectangle 29"/>
              <p:cNvSpPr/>
              <p:nvPr/>
            </p:nvSpPr>
            <p:spPr bwMode="auto">
              <a:xfrm>
                <a:off x="-1593609" y="3089046"/>
                <a:ext cx="288000" cy="216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7925" tIns="38963" rIns="77925" bIns="38963"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-1593609" y="3825798"/>
                <a:ext cx="288000" cy="216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7925" tIns="38963" rIns="77925" bIns="38963"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2" name="Group 28"/>
              <p:cNvGrpSpPr>
                <a:grpSpLocks/>
              </p:cNvGrpSpPr>
              <p:nvPr/>
            </p:nvGrpSpPr>
            <p:grpSpPr bwMode="auto">
              <a:xfrm>
                <a:off x="-1526944" y="3633707"/>
                <a:ext cx="173038" cy="168275"/>
                <a:chOff x="2972947" y="1981328"/>
                <a:chExt cx="227418" cy="228291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2972947" y="1981328"/>
                  <a:ext cx="227418" cy="22829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2972947" y="1981328"/>
                  <a:ext cx="227418" cy="228291"/>
                </a:xfrm>
                <a:prstGeom prst="ellipse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3" name="Group 33"/>
              <p:cNvGrpSpPr>
                <a:grpSpLocks/>
              </p:cNvGrpSpPr>
              <p:nvPr/>
            </p:nvGrpSpPr>
            <p:grpSpPr bwMode="auto">
              <a:xfrm>
                <a:off x="-1526944" y="3338429"/>
                <a:ext cx="173038" cy="166687"/>
                <a:chOff x="2972947" y="1981552"/>
                <a:chExt cx="227418" cy="227655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2972947" y="1981552"/>
                  <a:ext cx="227418" cy="227655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2972947" y="1981552"/>
                  <a:ext cx="227418" cy="227655"/>
                </a:xfrm>
                <a:prstGeom prst="ellipse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914400">
                    <a:lnSpc>
                      <a:spcPct val="120000"/>
                    </a:lnSpc>
                    <a:buClr>
                      <a:srgbClr val="3333CC"/>
                    </a:buClr>
                    <a:buSzPct val="60000"/>
                    <a:buFont typeface="Wingdings" pitchFamily="2" charset="2"/>
                    <a:buNone/>
                    <a:defRPr/>
                  </a:pPr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3" name="Group 175"/>
            <p:cNvGrpSpPr/>
            <p:nvPr/>
          </p:nvGrpSpPr>
          <p:grpSpPr>
            <a:xfrm>
              <a:off x="408842" y="1515027"/>
              <a:ext cx="3588924" cy="3854639"/>
              <a:chOff x="-2803289" y="1412776"/>
              <a:chExt cx="4532463" cy="4640651"/>
            </a:xfrm>
          </p:grpSpPr>
          <p:cxnSp>
            <p:nvCxnSpPr>
              <p:cNvPr id="23" name="Straight Connector 26"/>
              <p:cNvCxnSpPr/>
              <p:nvPr/>
            </p:nvCxnSpPr>
            <p:spPr bwMode="auto">
              <a:xfrm>
                <a:off x="-1052274" y="5982009"/>
                <a:ext cx="2201862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4" name="Rectangle 28"/>
              <p:cNvSpPr/>
              <p:nvPr/>
            </p:nvSpPr>
            <p:spPr bwMode="auto">
              <a:xfrm>
                <a:off x="1149588" y="3645873"/>
                <a:ext cx="58738" cy="240755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Rectangle 27"/>
              <p:cNvSpPr/>
              <p:nvPr/>
            </p:nvSpPr>
            <p:spPr bwMode="auto">
              <a:xfrm>
                <a:off x="-1111012" y="3645873"/>
                <a:ext cx="58738" cy="240755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6" name="Straight Connector 26"/>
              <p:cNvCxnSpPr/>
              <p:nvPr/>
            </p:nvCxnSpPr>
            <p:spPr bwMode="auto">
              <a:xfrm rot="10800000">
                <a:off x="-1058593" y="1474849"/>
                <a:ext cx="2203297" cy="174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7" name="Rectangle 28"/>
              <p:cNvSpPr/>
              <p:nvPr/>
            </p:nvSpPr>
            <p:spPr bwMode="auto">
              <a:xfrm rot="10800000">
                <a:off x="-1116632" y="1412776"/>
                <a:ext cx="58040" cy="2157684"/>
              </a:xfrm>
              <a:prstGeom prst="rect">
                <a:avLst/>
              </a:prstGeom>
              <a:noFill/>
              <a:ln w="6350">
                <a:prstDash val="sysDash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 rot="10800000">
                <a:off x="1144704" y="1412776"/>
                <a:ext cx="58040" cy="2157684"/>
              </a:xfrm>
              <a:prstGeom prst="rect">
                <a:avLst/>
              </a:prstGeom>
              <a:noFill/>
              <a:ln w="6350">
                <a:prstDash val="sysDash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Rectangle 25"/>
              <p:cNvSpPr/>
              <p:nvPr/>
            </p:nvSpPr>
            <p:spPr bwMode="auto">
              <a:xfrm>
                <a:off x="-2803289" y="3519405"/>
                <a:ext cx="4532463" cy="1143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3771697" y="1710462"/>
              <a:ext cx="36202" cy="358031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SzPct val="60000"/>
                <a:buFont typeface="Wingdings" pitchFamily="2" charset="2"/>
                <a:buNone/>
              </a:pPr>
              <a:endParaRPr lang="en-GB" sz="1600">
                <a:solidFill>
                  <a:srgbClr val="FFFFFF"/>
                </a:solidFill>
              </a:endParaRPr>
            </a:p>
          </p:txBody>
        </p:sp>
        <p:grpSp>
          <p:nvGrpSpPr>
            <p:cNvPr id="15" name="Group 20"/>
            <p:cNvGrpSpPr>
              <a:grpSpLocks/>
            </p:cNvGrpSpPr>
            <p:nvPr/>
          </p:nvGrpSpPr>
          <p:grpSpPr bwMode="auto">
            <a:xfrm>
              <a:off x="692734" y="2922518"/>
              <a:ext cx="688849" cy="777551"/>
              <a:chOff x="991492" y="2056956"/>
              <a:chExt cx="1143348" cy="762764"/>
            </a:xfrm>
          </p:grpSpPr>
          <p:sp>
            <p:nvSpPr>
              <p:cNvPr id="16" name="Rectangle 3"/>
              <p:cNvSpPr/>
              <p:nvPr/>
            </p:nvSpPr>
            <p:spPr>
              <a:xfrm>
                <a:off x="991492" y="2056956"/>
                <a:ext cx="1143348" cy="762764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>
                  <a:lnSpc>
                    <a:spcPct val="120000"/>
                  </a:lnSpc>
                  <a:buClr>
                    <a:srgbClr val="3333CC"/>
                  </a:buClr>
                  <a:buSzPct val="60000"/>
                  <a:buFont typeface="Wingdings" pitchFamily="2" charset="2"/>
                  <a:buNone/>
                  <a:defRPr/>
                </a:pPr>
                <a:endParaRPr lang="en-US" sz="1600" dirty="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7" name="Straight Connector 37"/>
              <p:cNvCxnSpPr/>
              <p:nvPr/>
            </p:nvCxnSpPr>
            <p:spPr>
              <a:xfrm>
                <a:off x="991492" y="2130990"/>
                <a:ext cx="1143348" cy="224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991492" y="2207266"/>
                <a:ext cx="1143348" cy="224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991492" y="2362062"/>
                <a:ext cx="1143348" cy="224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991492" y="2512372"/>
                <a:ext cx="1143348" cy="224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991492" y="2664924"/>
                <a:ext cx="1143348" cy="224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991492" y="2741201"/>
                <a:ext cx="1143348" cy="224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6" name="Picture 2" descr="https://espace.cern.ch/wire-scanner-workspace/Lists/Team%20Discussion/Attachments/31/Wire%20Scanner%202%20e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562" t="-3" r="13987" b="-1462"/>
          <a:stretch/>
        </p:blipFill>
        <p:spPr bwMode="auto">
          <a:xfrm>
            <a:off x="4734026" y="1227833"/>
            <a:ext cx="4253750" cy="4811619"/>
          </a:xfrm>
          <a:prstGeom prst="rect">
            <a:avLst/>
          </a:prstGeom>
          <a:noFill/>
        </p:spPr>
      </p:pic>
      <p:sp>
        <p:nvSpPr>
          <p:cNvPr id="57" name="TextBox 56"/>
          <p:cNvSpPr txBox="1"/>
          <p:nvPr/>
        </p:nvSpPr>
        <p:spPr>
          <a:xfrm>
            <a:off x="3665337" y="933012"/>
            <a:ext cx="1237262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 smtClean="0">
                <a:solidFill>
                  <a:srgbClr val="000000"/>
                </a:solidFill>
              </a:rPr>
              <a:t>Optical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Fiber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5496" y="957634"/>
            <a:ext cx="163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Vacuum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chamber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4283968" y="1244504"/>
            <a:ext cx="15251" cy="72135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7057" y="4968596"/>
            <a:ext cx="1388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Motor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Stator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1187624" y="4435593"/>
            <a:ext cx="0" cy="6468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331640" y="5832692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Wire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672709" y="3621930"/>
            <a:ext cx="545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Fork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1870373" y="5559774"/>
            <a:ext cx="0" cy="4800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183386" y="4788233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Beam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142889" y="5920678"/>
            <a:ext cx="1544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i="1"/>
            </a:lvl1pPr>
          </a:lstStyle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dirty="0">
                <a:solidFill>
                  <a:srgbClr val="000000"/>
                </a:solidFill>
              </a:rPr>
              <a:t>Vacuum pipe</a:t>
            </a:r>
          </a:p>
        </p:txBody>
      </p:sp>
      <p:cxnSp>
        <p:nvCxnSpPr>
          <p:cNvPr id="67" name="Straight Arrow Connector 66"/>
          <p:cNvCxnSpPr>
            <a:endCxn id="8" idx="5"/>
          </p:cNvCxnSpPr>
          <p:nvPr/>
        </p:nvCxnSpPr>
        <p:spPr>
          <a:xfrm flipV="1">
            <a:off x="3155030" y="5303070"/>
            <a:ext cx="0" cy="6988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151715" y="902872"/>
            <a:ext cx="158417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 smtClean="0">
                <a:solidFill>
                  <a:srgbClr val="000000"/>
                </a:solidFill>
              </a:rPr>
              <a:t>Optical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Disc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in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vacuum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7856" y="4558034"/>
            <a:ext cx="112976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Resolver</a:t>
            </a:r>
          </a:p>
        </p:txBody>
      </p:sp>
      <p:cxnSp>
        <p:nvCxnSpPr>
          <p:cNvPr id="70" name="Straight Arrow Connector 69"/>
          <p:cNvCxnSpPr>
            <a:stCxn id="76" idx="2"/>
          </p:cNvCxnSpPr>
          <p:nvPr/>
        </p:nvCxnSpPr>
        <p:spPr>
          <a:xfrm>
            <a:off x="869757" y="2148517"/>
            <a:ext cx="0" cy="115616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131840" y="6223393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 smtClean="0">
                <a:solidFill>
                  <a:srgbClr val="000000"/>
                </a:solidFill>
              </a:rPr>
              <a:t>Bearings</a:t>
            </a:r>
            <a:endParaRPr lang="en-US" sz="1600" i="1" dirty="0">
              <a:solidFill>
                <a:srgbClr val="000000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flipV="1">
            <a:off x="3836669" y="3960484"/>
            <a:ext cx="0" cy="23762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212242" y="3177613"/>
            <a:ext cx="62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Shaft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1659708" y="1126911"/>
            <a:ext cx="5797" cy="4319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336834" y="3828320"/>
            <a:ext cx="0" cy="72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7834" y="1809963"/>
            <a:ext cx="1643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600" i="1" dirty="0">
                <a:solidFill>
                  <a:srgbClr val="000000"/>
                </a:solidFill>
              </a:rPr>
              <a:t>Rotor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in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vacuum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3155030" y="1296188"/>
            <a:ext cx="562760" cy="60371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4734026" y="6366829"/>
            <a:ext cx="1573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2200" b="1" i="1" dirty="0">
                <a:solidFill>
                  <a:srgbClr val="0066FF"/>
                </a:solidFill>
              </a:rPr>
              <a:t>3D Mockup </a:t>
            </a:r>
          </a:p>
        </p:txBody>
      </p:sp>
      <p:cxnSp>
        <p:nvCxnSpPr>
          <p:cNvPr id="79" name="Straight Connector 78"/>
          <p:cNvCxnSpPr/>
          <p:nvPr/>
        </p:nvCxnSpPr>
        <p:spPr>
          <a:xfrm>
            <a:off x="4716016" y="1647517"/>
            <a:ext cx="0" cy="5256584"/>
          </a:xfrm>
          <a:prstGeom prst="line">
            <a:avLst/>
          </a:prstGeom>
          <a:ln w="19050">
            <a:solidFill>
              <a:srgbClr val="0066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105276" y="6346503"/>
            <a:ext cx="1375698" cy="471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GB" sz="2200" b="1" i="1" dirty="0" smtClean="0">
                <a:solidFill>
                  <a:srgbClr val="0066FF"/>
                </a:solidFill>
              </a:rPr>
              <a:t>Schematic</a:t>
            </a:r>
            <a:endParaRPr lang="en-US" sz="2200" b="1" i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43933"/>
            <a:ext cx="7965175" cy="87835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/>
              <a:t>Continuous Beam Size Measurement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Rest Gas </a:t>
            </a:r>
            <a:r>
              <a:rPr lang="en-US" dirty="0" err="1" smtClean="0"/>
              <a:t>Ionisation</a:t>
            </a:r>
            <a:r>
              <a:rPr lang="en-US" dirty="0" smtClean="0"/>
              <a:t> Monitors</a:t>
            </a:r>
            <a:endParaRPr lang="en-US" dirty="0"/>
          </a:p>
        </p:txBody>
      </p:sp>
      <p:pic>
        <p:nvPicPr>
          <p:cNvPr id="4" name="Picture 1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8466" y="1430878"/>
            <a:ext cx="49958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8" y="1600211"/>
            <a:ext cx="3511787" cy="432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525" y="147633"/>
            <a:ext cx="7965175" cy="74765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Continuous Beam Size Measurement</a:t>
            </a:r>
            <a:br>
              <a:rPr lang="en-US" dirty="0" smtClean="0"/>
            </a:br>
            <a:r>
              <a:rPr lang="en-US" dirty="0" smtClean="0"/>
              <a:t>Rest Gas </a:t>
            </a:r>
            <a:r>
              <a:rPr lang="en-US" dirty="0" err="1" smtClean="0"/>
              <a:t>Ionisation</a:t>
            </a:r>
            <a:r>
              <a:rPr lang="en-US" dirty="0" smtClean="0"/>
              <a:t> Monitors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255059"/>
            <a:ext cx="3439735" cy="5459008"/>
          </a:xfrm>
        </p:spPr>
        <p:txBody>
          <a:bodyPr>
            <a:normAutofit/>
          </a:bodyPr>
          <a:lstStyle/>
          <a:p>
            <a:r>
              <a:rPr lang="en-US" b="1" dirty="0" smtClean="0"/>
              <a:t>SPS System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Prototype to be refurbished with LHC type optical readout system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Aim </a:t>
            </a:r>
            <a:r>
              <a:rPr lang="en-US" dirty="0" smtClean="0"/>
              <a:t>to </a:t>
            </a:r>
            <a:r>
              <a:rPr lang="en-US" dirty="0" smtClean="0"/>
              <a:t>test in 2012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Look at possibility to develop similar system for the PS and possibly PSB</a:t>
            </a:r>
          </a:p>
          <a:p>
            <a:pPr marL="177800" indent="-177800">
              <a:buFont typeface="Arial" pitchFamily="34" charset="0"/>
              <a:buChar char="•"/>
            </a:pPr>
            <a:endParaRPr lang="en-US" dirty="0" smtClean="0"/>
          </a:p>
          <a:p>
            <a:pPr marL="177800" indent="-177800"/>
            <a:r>
              <a:rPr lang="en-US" b="1" dirty="0" smtClean="0"/>
              <a:t>Challenge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To understand &amp; </a:t>
            </a:r>
            <a:r>
              <a:rPr lang="en-US" dirty="0" err="1" smtClean="0"/>
              <a:t>optimise</a:t>
            </a:r>
            <a:r>
              <a:rPr lang="en-US" dirty="0" smtClean="0"/>
              <a:t> the system for different particle energies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To make this a compact instrument for PS /  PSB</a:t>
            </a:r>
          </a:p>
          <a:p>
            <a:pPr marL="177800" indent="-177800">
              <a:buFont typeface="Arial" pitchFamily="34" charset="0"/>
              <a:buChar char="•"/>
            </a:pPr>
            <a:endParaRPr lang="en-US" dirty="0" smtClean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966093" y="3383551"/>
            <a:ext cx="4425950" cy="3298825"/>
            <a:chOff x="2775" y="1952"/>
            <a:chExt cx="2910" cy="2128"/>
          </a:xfrm>
        </p:grpSpPr>
        <p:graphicFrame>
          <p:nvGraphicFramePr>
            <p:cNvPr id="5" name="Object 8"/>
            <p:cNvGraphicFramePr>
              <a:graphicFrameLocks noChangeAspect="1"/>
            </p:cNvGraphicFramePr>
            <p:nvPr/>
          </p:nvGraphicFramePr>
          <p:xfrm>
            <a:off x="2809" y="1952"/>
            <a:ext cx="2876" cy="2128"/>
          </p:xfrm>
          <a:graphic>
            <a:graphicData uri="http://schemas.openxmlformats.org/presentationml/2006/ole">
              <p:oleObj spid="_x0000_s2050" name="Document" r:id="rId3" imgW="6202680" imgH="4589780" progId="Word.Document.8">
                <p:embed/>
              </p:oleObj>
            </a:graphicData>
          </a:graphic>
        </p:graphicFrame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2775" y="1979"/>
              <a:ext cx="912" cy="4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Times New Roman" pitchFamily="18" charset="0"/>
                </a:rPr>
                <a:t>3D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Times New Roman" pitchFamily="18" charset="0"/>
                </a:rPr>
                <a:t>Image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10199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</p:grpSp>
      <p:sp>
        <p:nvSpPr>
          <p:cNvPr id="7" name="Text Box 12"/>
          <p:cNvSpPr txBox="1">
            <a:spLocks noChangeArrowheads="1"/>
          </p:cNvSpPr>
          <p:nvPr/>
        </p:nvSpPr>
        <p:spPr bwMode="auto">
          <a:xfrm rot="2328714">
            <a:off x="4240730" y="5960064"/>
            <a:ext cx="1273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10199"/>
                </a:solidFill>
                <a:effectLst/>
                <a:uLnTx/>
                <a:uFillTx/>
                <a:latin typeface="Times New Roman" pitchFamily="18" charset="0"/>
              </a:rPr>
              <a:t>Beam Size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 rot="-2424271">
            <a:off x="6917255" y="5944189"/>
            <a:ext cx="715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10199"/>
                </a:solidFill>
                <a:effectLst/>
                <a:uLnTx/>
                <a:uFillTx/>
                <a:latin typeface="Times New Roman" pitchFamily="18" charset="0"/>
              </a:rPr>
              <a:t>Time</a:t>
            </a: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H="1">
            <a:off x="6752155" y="6375989"/>
            <a:ext cx="268288" cy="211137"/>
          </a:xfrm>
          <a:prstGeom prst="line">
            <a:avLst/>
          </a:prstGeom>
          <a:noFill/>
          <a:ln w="9525">
            <a:solidFill>
              <a:srgbClr val="0101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6879155" y="2372314"/>
            <a:ext cx="1631950" cy="1949450"/>
            <a:chOff x="4732" y="1315"/>
            <a:chExt cx="1028" cy="1228"/>
          </a:xfrm>
        </p:grpSpPr>
        <p:sp>
          <p:nvSpPr>
            <p:cNvPr id="11" name="Line 16"/>
            <p:cNvSpPr>
              <a:spLocks noChangeShapeType="1"/>
            </p:cNvSpPr>
            <p:nvPr/>
          </p:nvSpPr>
          <p:spPr bwMode="auto">
            <a:xfrm flipH="1">
              <a:off x="4732" y="1586"/>
              <a:ext cx="444" cy="9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4926" y="1315"/>
              <a:ext cx="834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marR="0" lvl="0" indent="-342900" algn="l" defTabSz="91440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FFCC00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Injection</a:t>
              </a: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5288480" y="1202326"/>
            <a:ext cx="3222625" cy="3046413"/>
            <a:chOff x="3730" y="578"/>
            <a:chExt cx="2030" cy="1919"/>
          </a:xfrm>
        </p:grpSpPr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3730" y="578"/>
              <a:ext cx="2030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marR="0" lvl="0" indent="-342900" defTabSz="91440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FFCC00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Beam size shrinks as</a:t>
              </a:r>
            </a:p>
            <a:p>
              <a:pPr marL="342900" marR="0" lvl="0" indent="-342900" defTabSz="91440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FFCC00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beam is accelerated</a:t>
              </a: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>
              <a:off x="4340" y="1071"/>
              <a:ext cx="347" cy="14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>
            <a:off x="4469330" y="2115139"/>
            <a:ext cx="2197100" cy="2543175"/>
            <a:chOff x="3214" y="1153"/>
            <a:chExt cx="1384" cy="1602"/>
          </a:xfrm>
        </p:grpSpPr>
        <p:sp>
          <p:nvSpPr>
            <p:cNvPr id="17" name="Rectangle 22"/>
            <p:cNvSpPr>
              <a:spLocks noChangeArrowheads="1"/>
            </p:cNvSpPr>
            <p:nvPr/>
          </p:nvSpPr>
          <p:spPr bwMode="auto">
            <a:xfrm>
              <a:off x="3214" y="1153"/>
              <a:ext cx="1384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marR="0" lvl="0" indent="-342900" algn="l" defTabSz="91440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FFCC00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Fast extraction</a:t>
              </a: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4058" y="1391"/>
              <a:ext cx="34" cy="13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3707330" y="2618376"/>
            <a:ext cx="2197100" cy="2416175"/>
            <a:chOff x="2734" y="1470"/>
            <a:chExt cx="1384" cy="1522"/>
          </a:xfrm>
        </p:grpSpPr>
        <p:sp>
          <p:nvSpPr>
            <p:cNvPr id="20" name="Rectangle 25"/>
            <p:cNvSpPr>
              <a:spLocks noChangeArrowheads="1"/>
            </p:cNvSpPr>
            <p:nvPr/>
          </p:nvSpPr>
          <p:spPr bwMode="auto">
            <a:xfrm>
              <a:off x="2734" y="1470"/>
              <a:ext cx="1384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marR="0" lvl="0" indent="-342900" algn="l" defTabSz="91440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FFCC00"/>
                </a:buClr>
                <a:buSzPct val="80000"/>
                <a:buFont typeface="Arial" charset="0"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Slow extraction</a:t>
              </a: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3490" y="1734"/>
              <a:ext cx="300" cy="125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Satellites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3971" y="1126067"/>
            <a:ext cx="3793067" cy="260152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LHC</a:t>
            </a:r>
          </a:p>
          <a:p>
            <a:r>
              <a:rPr lang="en-US" dirty="0" smtClean="0"/>
              <a:t>Longitudinal Density Monitor using synchrotron light &amp; photon counting techniques gives dynamic range of 10</a:t>
            </a:r>
            <a:r>
              <a:rPr lang="en-US" baseline="30000" dirty="0" smtClean="0"/>
              <a:t>5</a:t>
            </a:r>
            <a:r>
              <a:rPr lang="en-US" dirty="0" smtClean="0"/>
              <a:t> with integration over a few minutes</a:t>
            </a:r>
          </a:p>
          <a:p>
            <a:endParaRPr lang="en-US" dirty="0" smtClean="0"/>
          </a:p>
          <a:p>
            <a:r>
              <a:rPr lang="en-US" b="1" dirty="0" smtClean="0"/>
              <a:t>Where do they come from?</a:t>
            </a:r>
          </a:p>
          <a:p>
            <a:endParaRPr lang="en-US" dirty="0" smtClean="0"/>
          </a:p>
        </p:txBody>
      </p:sp>
      <p:pic>
        <p:nvPicPr>
          <p:cNvPr id="4" name="Picture 2" descr="\\cern.ch\dfs\Users\a\ajeff\Documents\First results of LDM\satellites - filled with no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2789" y="1126067"/>
            <a:ext cx="5151982" cy="2601524"/>
          </a:xfrm>
          <a:prstGeom prst="rect">
            <a:avLst/>
          </a:prstGeom>
          <a:noFill/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143971" y="3810010"/>
            <a:ext cx="8940800" cy="3028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Injectors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Do not benefit from synchrotron light (apart from SPS above 400GeV)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latin typeface="Arial"/>
                <a:cs typeface="Arial"/>
              </a:rPr>
              <a:t> Are not colliders &amp; hence require fast measurements</a:t>
            </a:r>
            <a:endParaRPr kumimoji="0" lang="en-US" sz="20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lang="en-US" sz="1000" dirty="0" smtClean="0">
              <a:latin typeface="Arial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Challenge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lang="en-US" sz="2000" dirty="0" smtClean="0">
                <a:latin typeface="Arial"/>
                <a:cs typeface="Arial"/>
              </a:rPr>
              <a:t>Find technique to allow monitoring of populations at % level within 200 turns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latin typeface="Arial"/>
                <a:cs typeface="Arial"/>
              </a:rPr>
              <a:t> Would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allow further RF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optimisation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minimisation</a:t>
            </a:r>
            <a:endParaRPr lang="en-US" sz="2000" dirty="0" smtClean="0">
              <a:latin typeface="Arial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OR RF tuning </a:t>
            </a:r>
            <a:r>
              <a:rPr lang="en-US" sz="2000" dirty="0" smtClean="0">
                <a:latin typeface="Arial"/>
                <a:cs typeface="Arial"/>
              </a:rPr>
              <a:t>to create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desired satellites (main v satellite for ALICE)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1508</TotalTime>
  <Words>1059</Words>
  <Application>Microsoft Office PowerPoint</Application>
  <PresentationFormat>On-screen Show (4:3)</PresentationFormat>
  <Paragraphs>193</Paragraphs>
  <Slides>17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LIU_PowerPoint_Template</vt:lpstr>
      <vt:lpstr>Document</vt:lpstr>
      <vt:lpstr>Slide 1</vt:lpstr>
      <vt:lpstr>Challenges in Beam Instrumentation </vt:lpstr>
      <vt:lpstr>Introduction</vt:lpstr>
      <vt:lpstr>Measurement of Beam Size</vt:lpstr>
      <vt:lpstr>Current Wirescanner Limitations</vt:lpstr>
      <vt:lpstr>R&amp;D on a New CERN Vacuum Wire Scanner</vt:lpstr>
      <vt:lpstr>Continuous Beam Size Measurement Rest Gas Ionisation Monitors</vt:lpstr>
      <vt:lpstr>Continuous Beam Size Measurement Rest Gas Ionisation Monitors</vt:lpstr>
      <vt:lpstr>Measurement of Satellites</vt:lpstr>
      <vt:lpstr>Measurement of Satellites</vt:lpstr>
      <vt:lpstr>Measurement of Satellites</vt:lpstr>
      <vt:lpstr>BPM System Upgrades - PS</vt:lpstr>
      <vt:lpstr>BPM System Upgrades - PSB</vt:lpstr>
      <vt:lpstr>BPM System Upgrades - SPS</vt:lpstr>
      <vt:lpstr>BLM System Upgrade</vt:lpstr>
      <vt:lpstr>BLM System Upgrade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Jones</cp:lastModifiedBy>
  <cp:revision>24</cp:revision>
  <dcterms:created xsi:type="dcterms:W3CDTF">2011-05-16T09:28:26Z</dcterms:created>
  <dcterms:modified xsi:type="dcterms:W3CDTF">2011-11-24T22:14:50Z</dcterms:modified>
</cp:coreProperties>
</file>