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4" r:id="rId4"/>
    <p:sldId id="261" r:id="rId5"/>
    <p:sldId id="265" r:id="rId6"/>
    <p:sldId id="263" r:id="rId7"/>
    <p:sldId id="266" r:id="rId8"/>
    <p:sldId id="267" r:id="rId9"/>
    <p:sldId id="268" r:id="rId10"/>
    <p:sldId id="271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082"/>
    <a:srgbClr val="3F062A"/>
    <a:srgbClr val="0055A0"/>
    <a:srgbClr val="6E0A49"/>
    <a:srgbClr val="FFB2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 autoAdjust="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xmlns="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781" y="239486"/>
            <a:ext cx="7965175" cy="74765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Planning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11763" y="1235407"/>
            <a:ext cx="3155546" cy="2803149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 algn="ctr"/>
            <a:r>
              <a:rPr lang="en-US" i="1" u="sng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Finemet</a:t>
            </a:r>
            <a:r>
              <a:rPr lang="en-US" i="1" u="sng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2011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Design, produce and install in 6L1 a test cavity (5 cells, 3 kV).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2012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Beam test on dedicated users and MDs.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2013 - 2014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13 cells, 8 kV installed in 6L1.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2015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Beam test on dedicated users and MDs.</a:t>
            </a:r>
          </a:p>
          <a:p>
            <a:pPr marL="182563" indent="-182563"/>
            <a:endParaRPr lang="en-US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8176" y="1235407"/>
            <a:ext cx="2775857" cy="2803149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 algn="ctr"/>
            <a:r>
              <a:rPr lang="en-US" i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C02 and C04 standard</a:t>
            </a:r>
          </a:p>
          <a:p>
            <a:pPr marL="182563" indent="-182563" algn="ctr"/>
            <a:endParaRPr lang="en-US" sz="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2011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Design an upgraded C04 final amplifier and renovate test place.</a:t>
            </a:r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2012 – 2014 </a:t>
            </a:r>
          </a:p>
          <a:p>
            <a:pPr marL="182563" indent="-7938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C04 tests in the test place. </a:t>
            </a:r>
          </a:p>
          <a:p>
            <a:pPr marL="174625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C02 and C04 tuning and filament supplies studies.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2015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Specification of items for C02 and C04 consolidation.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1763" y="4636019"/>
            <a:ext cx="3111327" cy="1563472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2016 - ?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Production of cells to fully equip the PSB with wideband cavities instead of C02 and C04! </a:t>
            </a:r>
          </a:p>
          <a:p>
            <a:pPr marL="182563" indent="-182563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Procurement of power supplies, ITL, new cables installation, etc.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23384" y="4636018"/>
            <a:ext cx="2510815" cy="1563473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2016 - ?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Production of C04 upgraded amplifiers. </a:t>
            </a:r>
          </a:p>
          <a:p>
            <a:pPr marL="174625" indent="-174625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Procurement of power supplies, ITL, new cables installation, etc. for C02 and C04 consolidation</a:t>
            </a:r>
          </a:p>
        </p:txBody>
      </p:sp>
      <p:sp>
        <p:nvSpPr>
          <p:cNvPr id="13" name="Right Arrow 12"/>
          <p:cNvSpPr/>
          <p:nvPr/>
        </p:nvSpPr>
        <p:spPr bwMode="auto">
          <a:xfrm rot="7564254">
            <a:off x="3431532" y="4757893"/>
            <a:ext cx="418426" cy="216024"/>
          </a:xfrm>
          <a:prstGeom prst="rightArrow">
            <a:avLst>
              <a:gd name="adj1" fmla="val 5157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31569" y="4254580"/>
            <a:ext cx="3312368" cy="288032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 anchor="ctr">
            <a:noAutofit/>
          </a:bodyPr>
          <a:lstStyle/>
          <a:p>
            <a:pPr marL="182563" indent="-182563" algn="ctr"/>
            <a:r>
              <a:rPr lang="en-US" sz="1400" b="1" i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Depending on test results</a:t>
            </a:r>
          </a:p>
        </p:txBody>
      </p:sp>
      <p:sp>
        <p:nvSpPr>
          <p:cNvPr id="15" name="Right Arrow 14"/>
          <p:cNvSpPr/>
          <p:nvPr/>
        </p:nvSpPr>
        <p:spPr bwMode="auto">
          <a:xfrm rot="3114729">
            <a:off x="4000102" y="4759300"/>
            <a:ext cx="418426" cy="216024"/>
          </a:xfrm>
          <a:prstGeom prst="rightArrow">
            <a:avLst>
              <a:gd name="adj1" fmla="val 5157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rot="3114729">
            <a:off x="3427947" y="5862002"/>
            <a:ext cx="418426" cy="216024"/>
          </a:xfrm>
          <a:prstGeom prst="rightArrow">
            <a:avLst>
              <a:gd name="adj1" fmla="val 5157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 rot="7564254">
            <a:off x="3996519" y="5860595"/>
            <a:ext cx="418426" cy="216024"/>
          </a:xfrm>
          <a:prstGeom prst="rightArrow">
            <a:avLst>
              <a:gd name="adj1" fmla="val 5157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30257" y="1235407"/>
            <a:ext cx="288032" cy="2376264"/>
          </a:xfrm>
          <a:prstGeom prst="rect">
            <a:avLst/>
          </a:prstGeom>
          <a:noFill/>
          <a:ln w="25400" cmpd="dbl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vert" wrap="square" rtlCol="0" anchor="ctr">
            <a:noAutofit/>
          </a:bodyPr>
          <a:lstStyle/>
          <a:p>
            <a:pPr marL="182563" indent="-182563" algn="ctr"/>
            <a:r>
              <a:rPr lang="en-US" sz="1400" b="1" i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Parallel activities</a:t>
            </a:r>
          </a:p>
        </p:txBody>
      </p:sp>
      <p:sp>
        <p:nvSpPr>
          <p:cNvPr id="19" name="Bent Arrow 18"/>
          <p:cNvSpPr/>
          <p:nvPr/>
        </p:nvSpPr>
        <p:spPr bwMode="auto">
          <a:xfrm rot="10800000">
            <a:off x="5343938" y="4110565"/>
            <a:ext cx="432048" cy="365202"/>
          </a:xfrm>
          <a:prstGeom prst="bentArrow">
            <a:avLst>
              <a:gd name="adj1" fmla="val 36042"/>
              <a:gd name="adj2" fmla="val 25000"/>
              <a:gd name="adj3" fmla="val 2776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0" name="Bent Arrow 19"/>
          <p:cNvSpPr/>
          <p:nvPr/>
        </p:nvSpPr>
        <p:spPr bwMode="auto">
          <a:xfrm flipV="1">
            <a:off x="1599521" y="4110565"/>
            <a:ext cx="432048" cy="365202"/>
          </a:xfrm>
          <a:prstGeom prst="bentArrow">
            <a:avLst>
              <a:gd name="adj1" fmla="val 36042"/>
              <a:gd name="adj2" fmla="val 25000"/>
              <a:gd name="adj3" fmla="val 2776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1763" y="6304852"/>
            <a:ext cx="7497013" cy="360040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 algn="ctr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LS 2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Wideband cavities installation or C02 and C04 consolidation + C16 consolidation</a:t>
            </a:r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52788" y="1235407"/>
            <a:ext cx="2184168" cy="2803149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 algn="ctr"/>
            <a:r>
              <a:rPr lang="en-US" i="1" u="sng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C16</a:t>
            </a:r>
          </a:p>
          <a:p>
            <a:pPr marL="182563" indent="-182563" algn="ctr"/>
            <a:endParaRPr lang="en-US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2012 - 2014</a:t>
            </a:r>
          </a:p>
          <a:p>
            <a:pPr marL="182563" indent="-182563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C16 Tuning and filament supplies studies.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2015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Specification of items for consolidation.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Bent Arrow 23"/>
          <p:cNvSpPr/>
          <p:nvPr/>
        </p:nvSpPr>
        <p:spPr bwMode="auto">
          <a:xfrm rot="10800000">
            <a:off x="6085275" y="4115727"/>
            <a:ext cx="1697843" cy="360041"/>
          </a:xfrm>
          <a:prstGeom prst="bentArrow">
            <a:avLst>
              <a:gd name="adj1" fmla="val 36042"/>
              <a:gd name="adj2" fmla="val 34448"/>
              <a:gd name="adj3" fmla="val 2776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`</a:t>
            </a:r>
          </a:p>
        </p:txBody>
      </p:sp>
      <p:sp>
        <p:nvSpPr>
          <p:cNvPr id="25" name="Right Arrow 24"/>
          <p:cNvSpPr/>
          <p:nvPr/>
        </p:nvSpPr>
        <p:spPr bwMode="auto">
          <a:xfrm rot="5400000">
            <a:off x="8078708" y="4187738"/>
            <a:ext cx="360041" cy="216024"/>
          </a:xfrm>
          <a:prstGeom prst="rightArrow">
            <a:avLst>
              <a:gd name="adj1" fmla="val 5157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04991" y="4633204"/>
            <a:ext cx="1861242" cy="1420590"/>
          </a:xfrm>
          <a:prstGeom prst="rect">
            <a:avLst/>
          </a:prstGeom>
          <a:noFill/>
          <a:ln w="25400" cmpd="dbl">
            <a:solidFill>
              <a:schemeClr val="accent1">
                <a:lumMod val="5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2016 - ?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Procurement of power supplies, ITL, new cables installation, etc. for C16 consolidation</a:t>
            </a:r>
          </a:p>
        </p:txBody>
      </p:sp>
      <p:sp>
        <p:nvSpPr>
          <p:cNvPr id="27" name="Right Arrow 26"/>
          <p:cNvSpPr/>
          <p:nvPr/>
        </p:nvSpPr>
        <p:spPr bwMode="auto">
          <a:xfrm rot="7645130">
            <a:off x="7786814" y="6177573"/>
            <a:ext cx="418426" cy="216024"/>
          </a:xfrm>
          <a:prstGeom prst="rightArrow">
            <a:avLst>
              <a:gd name="adj1" fmla="val 5157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94033" y="1163399"/>
            <a:ext cx="288032" cy="2592288"/>
          </a:xfrm>
          <a:prstGeom prst="rect">
            <a:avLst/>
          </a:prstGeom>
          <a:noFill/>
          <a:ln w="25400" cmpd="dbl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vert" wrap="square" rtlCol="0" anchor="ctr">
            <a:noAutofit/>
          </a:bodyPr>
          <a:lstStyle/>
          <a:p>
            <a:pPr marL="182563" indent="-182563" algn="ctr"/>
            <a:r>
              <a:rPr lang="en-US" sz="1400" b="1" i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Parallel activities</a:t>
            </a:r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PSB RF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863" y="2859692"/>
            <a:ext cx="8701471" cy="1374589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Renovation and upgrade plans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err="1" smtClean="0"/>
              <a:t>M.Paoluzzi</a:t>
            </a:r>
            <a:r>
              <a:rPr lang="en-US" dirty="0" smtClean="0"/>
              <a:t> BE/RF </a:t>
            </a:r>
          </a:p>
          <a:p>
            <a:r>
              <a:rPr lang="en-US" dirty="0" smtClean="0"/>
              <a:t>25 November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Summary</a:t>
            </a:r>
            <a:endParaRPr lang="en-US" sz="4000" dirty="0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sz="quarter" idx="10"/>
          </p:nvPr>
        </p:nvSpPr>
        <p:spPr>
          <a:xfrm>
            <a:off x="1788932" y="1759352"/>
            <a:ext cx="6037230" cy="362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163082"/>
                </a:solidFill>
              </a:rPr>
              <a:t>Existing RF systems.</a:t>
            </a:r>
          </a:p>
          <a:p>
            <a:r>
              <a:rPr lang="en-US" sz="2800" b="1" i="1" dirty="0" smtClean="0">
                <a:solidFill>
                  <a:srgbClr val="163082"/>
                </a:solidFill>
              </a:rPr>
              <a:t>Foreseen consolidation / upgrade.</a:t>
            </a:r>
          </a:p>
          <a:p>
            <a:r>
              <a:rPr lang="en-US" sz="2800" b="1" i="1" dirty="0" smtClean="0">
                <a:solidFill>
                  <a:srgbClr val="163082"/>
                </a:solidFill>
              </a:rPr>
              <a:t>New technology for C02 and C04.</a:t>
            </a:r>
          </a:p>
          <a:p>
            <a:r>
              <a:rPr lang="en-US" sz="2800" b="1" i="1" dirty="0" smtClean="0">
                <a:solidFill>
                  <a:srgbClr val="163082"/>
                </a:solidFill>
              </a:rPr>
              <a:t>Advantages / Risks.</a:t>
            </a:r>
          </a:p>
          <a:p>
            <a:r>
              <a:rPr lang="en-US" sz="2800" b="1" i="1" dirty="0" smtClean="0">
                <a:solidFill>
                  <a:srgbClr val="163082"/>
                </a:solidFill>
              </a:rPr>
              <a:t>5-cells </a:t>
            </a:r>
            <a:r>
              <a:rPr lang="en-US" sz="2800" b="1" i="1" dirty="0" err="1" smtClean="0">
                <a:solidFill>
                  <a:srgbClr val="163082"/>
                </a:solidFill>
              </a:rPr>
              <a:t>Finemet</a:t>
            </a:r>
            <a:r>
              <a:rPr lang="en-US" sz="2800" b="1" i="1" baseline="30000" dirty="0" smtClean="0">
                <a:solidFill>
                  <a:srgbClr val="163082"/>
                </a:solidFill>
              </a:rPr>
              <a:t>®</a:t>
            </a:r>
            <a:r>
              <a:rPr lang="en-US" sz="2800" b="1" i="1" dirty="0" smtClean="0">
                <a:solidFill>
                  <a:srgbClr val="163082"/>
                </a:solidFill>
              </a:rPr>
              <a:t> cavity prototype.</a:t>
            </a:r>
          </a:p>
          <a:p>
            <a:r>
              <a:rPr lang="en-US" sz="2800" b="1" i="1" dirty="0" smtClean="0">
                <a:solidFill>
                  <a:srgbClr val="163082"/>
                </a:solidFill>
              </a:rPr>
              <a:t>Foreseen tests.</a:t>
            </a:r>
          </a:p>
          <a:p>
            <a:r>
              <a:rPr lang="en-US" sz="2800" b="1" i="1" dirty="0" smtClean="0">
                <a:solidFill>
                  <a:srgbClr val="163082"/>
                </a:solidFill>
              </a:rPr>
              <a:t>Planning.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Existing RF systems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7664" y="1624391"/>
            <a:ext cx="8668569" cy="4894395"/>
          </a:xfrm>
        </p:spPr>
        <p:txBody>
          <a:bodyPr numCol="2">
            <a:normAutofit/>
          </a:bodyPr>
          <a:lstStyle/>
          <a:p>
            <a:pPr marL="176213" indent="-176213" algn="ctr"/>
            <a:r>
              <a:rPr lang="en-US" sz="1400" b="1" u="sng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C02</a:t>
            </a:r>
          </a:p>
          <a:p>
            <a:pPr marL="176213" indent="-176213" algn="ctr">
              <a:buSzPts val="1800"/>
              <a:buFont typeface="Arial"/>
              <a:buChar char="•"/>
            </a:pPr>
            <a:endParaRPr lang="en-US" sz="1400" b="1" u="sng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76213" lvl="2" indent="-176213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Frequency range 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0.6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1.0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) – 1.8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MHz</a:t>
            </a:r>
            <a:endParaRPr lang="en-US" sz="14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76213" lvl="2" indent="-176213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Gap Voltage 	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kV</a:t>
            </a:r>
          </a:p>
          <a:p>
            <a:pPr marL="176213" lvl="2" indent="-176213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Installed in sections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7L1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and 10L1</a:t>
            </a:r>
          </a:p>
          <a:p>
            <a:pPr marL="176213" indent="-176213"/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/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/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76213" indent="-176213" algn="ctr">
              <a:buSzPts val="1800"/>
            </a:pPr>
            <a:r>
              <a:rPr lang="en-US" sz="1400" b="1" u="sng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C04</a:t>
            </a:r>
          </a:p>
          <a:p>
            <a:pPr marL="176213" indent="-176213" algn="ctr">
              <a:buSzPts val="1800"/>
              <a:buFont typeface="Arial"/>
              <a:buChar char="•"/>
            </a:pPr>
            <a:endParaRPr lang="en-US" sz="1400" b="1" u="sng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76213" lvl="2" indent="-176213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Frequency range 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1.2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1400" baseline="30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en-US" sz="1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2.0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) – 3.8 MHz</a:t>
            </a:r>
          </a:p>
          <a:p>
            <a:pPr marL="176213" lvl="2" indent="-176213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Gap Voltage 	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kV</a:t>
            </a:r>
          </a:p>
          <a:p>
            <a:pPr marL="176213" lvl="2" indent="-176213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Installed in section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13L1</a:t>
            </a:r>
            <a:endParaRPr lang="en-US" sz="14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600" b="1" i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* </a:t>
            </a:r>
            <a:r>
              <a:rPr lang="en-US" sz="1600" b="1" i="1" dirty="0" smtClean="0">
                <a:solidFill>
                  <a:srgbClr val="A50021"/>
                </a:solidFill>
                <a:latin typeface="Arial" pitchFamily="34" charset="0"/>
                <a:cs typeface="Arial" pitchFamily="34" charset="0"/>
              </a:rPr>
              <a:t>Frequency with injection from LINAC4</a:t>
            </a: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SzPts val="1800"/>
            </a:pPr>
            <a:r>
              <a:rPr lang="en-US" sz="1400" b="1" u="sng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C16</a:t>
            </a:r>
          </a:p>
          <a:p>
            <a:pPr algn="ctr">
              <a:buSzPts val="1800"/>
              <a:buFont typeface="Arial"/>
              <a:buChar char="•"/>
            </a:pPr>
            <a:endParaRPr lang="en-US" sz="1400" b="1" u="sng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lvl="2">
              <a:spcBef>
                <a:spcPts val="0"/>
              </a:spcBef>
              <a:buSzPts val="18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Frequency range 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6.0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– 16 MHz</a:t>
            </a:r>
          </a:p>
          <a:p>
            <a:pPr lvl="2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Gap Voltage 	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kV</a:t>
            </a:r>
          </a:p>
          <a:p>
            <a:pPr lvl="2">
              <a:spcBef>
                <a:spcPts val="0"/>
              </a:spcBef>
              <a:buSzPts val="1600"/>
              <a:buFont typeface="Wingdings"/>
              <a:buChar char="§"/>
            </a:pP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Installed in section		</a:t>
            </a:r>
            <a:r>
              <a:rPr lang="en-US" sz="14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5L1</a:t>
            </a:r>
            <a:endParaRPr lang="en-US" sz="14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  <a:p>
            <a:endParaRPr lang="en-US" sz="900" dirty="0" smtClean="0">
              <a:solidFill>
                <a:srgbClr val="1966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layou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007" y="3347884"/>
            <a:ext cx="3561599" cy="2693459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178277" y="4313903"/>
            <a:ext cx="1954162" cy="4572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406877" y="2755489"/>
            <a:ext cx="1932039" cy="975853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717890" y="2853812"/>
            <a:ext cx="688375" cy="87753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5" idx="0"/>
          </p:cNvCxnSpPr>
          <p:nvPr/>
        </p:nvCxnSpPr>
        <p:spPr>
          <a:xfrm>
            <a:off x="3406877" y="2755489"/>
            <a:ext cx="2642930" cy="592395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445342" y="1255059"/>
            <a:ext cx="6599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Three systems are presently installed in the machine:</a:t>
            </a:r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Foreseen consolidation/upgrade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104588"/>
            <a:ext cx="8763034" cy="559715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2200" b="1" i="1" dirty="0" smtClean="0">
                <a:solidFill>
                  <a:srgbClr val="163082"/>
                </a:solidFill>
              </a:rPr>
              <a:t>In the ring</a:t>
            </a:r>
            <a:r>
              <a:rPr lang="en-US" sz="2200" dirty="0" smtClean="0">
                <a:solidFill>
                  <a:srgbClr val="163082"/>
                </a:solidFill>
              </a:rPr>
              <a:t>:</a:t>
            </a:r>
          </a:p>
          <a:p>
            <a:pPr marL="531813" lvl="1" indent="-173038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163082"/>
                </a:solidFill>
              </a:rPr>
              <a:t>Keep the cavities</a:t>
            </a:r>
          </a:p>
          <a:p>
            <a:pPr marL="531813" lvl="1" indent="-173038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163082"/>
                </a:solidFill>
              </a:rPr>
              <a:t>Keep the C02 and C16 final amplifiers</a:t>
            </a:r>
          </a:p>
          <a:p>
            <a:pPr marL="531813" lvl="1" indent="-173038">
              <a:lnSpc>
                <a:spcPct val="12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163082"/>
                </a:solidFill>
              </a:rPr>
              <a:t>Redesign the C04 final amplifier to:</a:t>
            </a:r>
          </a:p>
          <a:p>
            <a:pPr marL="989013" lvl="4" indent="-173038">
              <a:lnSpc>
                <a:spcPct val="7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163082"/>
                </a:solidFill>
              </a:rPr>
              <a:t>Increase the mean available RF power</a:t>
            </a:r>
          </a:p>
          <a:p>
            <a:pPr marL="989013" lvl="4" indent="-173038">
              <a:lnSpc>
                <a:spcPct val="7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163082"/>
                </a:solidFill>
              </a:rPr>
              <a:t>Increase the available RF current for beam loading compensation.</a:t>
            </a:r>
          </a:p>
          <a:p>
            <a:pPr marL="989013" lvl="4" indent="-173038">
              <a:lnSpc>
                <a:spcPct val="7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US" sz="1700" dirty="0" smtClean="0">
                <a:solidFill>
                  <a:srgbClr val="163082"/>
                </a:solidFill>
              </a:rPr>
              <a:t>Deal with the foreseen 2 </a:t>
            </a:r>
            <a:r>
              <a:rPr lang="en-US" sz="1700" dirty="0" err="1" smtClean="0">
                <a:solidFill>
                  <a:srgbClr val="163082"/>
                </a:solidFill>
              </a:rPr>
              <a:t>GeV</a:t>
            </a:r>
            <a:r>
              <a:rPr lang="en-US" sz="1700" dirty="0" smtClean="0">
                <a:solidFill>
                  <a:srgbClr val="163082"/>
                </a:solidFill>
              </a:rPr>
              <a:t> energy upgrade.</a:t>
            </a:r>
          </a:p>
          <a:p>
            <a:pPr marL="531813" lvl="3" indent="-173038">
              <a:spcBef>
                <a:spcPts val="0"/>
              </a:spcBef>
              <a:buFont typeface="Arial" pitchFamily="34" charset="0"/>
              <a:buChar char="•"/>
            </a:pPr>
            <a:endParaRPr lang="en-US" sz="1700" dirty="0" smtClean="0">
              <a:solidFill>
                <a:srgbClr val="163082"/>
              </a:solidFill>
            </a:endParaRPr>
          </a:p>
          <a:p>
            <a:pPr marL="531813" lvl="1" indent="-173038"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163082"/>
                </a:solidFill>
              </a:rPr>
              <a:t>Replace all the irradiated cables.</a:t>
            </a:r>
          </a:p>
          <a:p>
            <a:pPr marL="639763" lvl="1" indent="-182563">
              <a:spcBef>
                <a:spcPts val="0"/>
              </a:spcBef>
              <a:buNone/>
            </a:pPr>
            <a:endParaRPr lang="en-US" sz="2200" dirty="0" smtClean="0">
              <a:solidFill>
                <a:srgbClr val="163082"/>
              </a:solidFill>
            </a:endParaRPr>
          </a:p>
          <a:p>
            <a:pPr marL="639763" lvl="1" indent="-182563">
              <a:spcBef>
                <a:spcPts val="0"/>
              </a:spcBef>
              <a:buNone/>
            </a:pPr>
            <a:endParaRPr lang="en-US" sz="2200" dirty="0" smtClean="0">
              <a:solidFill>
                <a:srgbClr val="163082"/>
              </a:solidFill>
            </a:endParaRPr>
          </a:p>
          <a:p>
            <a:pPr marL="1096963" lvl="2" indent="-1096963" algn="ctr">
              <a:spcBef>
                <a:spcPts val="0"/>
              </a:spcBef>
              <a:buNone/>
            </a:pPr>
            <a:r>
              <a:rPr lang="en-US" sz="2200" b="1" i="1" dirty="0" smtClean="0">
                <a:solidFill>
                  <a:srgbClr val="163082"/>
                </a:solidFill>
              </a:rPr>
              <a:t>On the surface:</a:t>
            </a: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Replace the interlock system with modern PLC.</a:t>
            </a: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Replace the interfaces with the control system (G64!!!).</a:t>
            </a:r>
            <a:endParaRPr lang="en-US" sz="1000" dirty="0" smtClean="0">
              <a:solidFill>
                <a:srgbClr val="163082"/>
              </a:solidFill>
            </a:endParaRP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Move the AVC and Tuning loops to the new digital beam control electronics.</a:t>
            </a:r>
            <a:endParaRPr lang="en-US" sz="1000" dirty="0" smtClean="0">
              <a:solidFill>
                <a:srgbClr val="163082"/>
              </a:solidFill>
            </a:endParaRP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Implement new protections.</a:t>
            </a: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Replace the 6 kV - 8 kV Anode HV power supplies and grid bias supplies.</a:t>
            </a:r>
            <a:endParaRPr lang="en-US" sz="1000" dirty="0" smtClean="0">
              <a:solidFill>
                <a:srgbClr val="163082"/>
              </a:solidFill>
            </a:endParaRP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Install new stabilized tubes filament heaters.</a:t>
            </a:r>
          </a:p>
          <a:p>
            <a:pPr marL="639763" lvl="1" indent="-280988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Replace tuning supplies.</a:t>
            </a:r>
            <a:endParaRPr lang="en-US" sz="1000" dirty="0" smtClean="0">
              <a:solidFill>
                <a:srgbClr val="163082"/>
              </a:solidFill>
            </a:endParaRPr>
          </a:p>
          <a:p>
            <a:pPr marL="182563" indent="-182563">
              <a:spcBef>
                <a:spcPts val="0"/>
              </a:spcBef>
            </a:pP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New technology for C02 and C04.</a:t>
            </a:r>
            <a:endParaRPr lang="en-US" sz="4000" dirty="0"/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70053" y="868102"/>
            <a:ext cx="2343476" cy="671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Aft>
                <a:spcPts val="0"/>
              </a:spcAft>
              <a:buClr>
                <a:srgbClr val="0055A0"/>
              </a:buClr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3488" y="4368025"/>
            <a:ext cx="3612801" cy="22818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rgbClr val="163082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2-Rings cavity</a:t>
            </a:r>
          </a:p>
          <a:p>
            <a:endParaRPr lang="en-US" sz="1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Size compatible</a:t>
            </a:r>
          </a:p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  with PSB.</a:t>
            </a:r>
          </a:p>
          <a:p>
            <a:endParaRPr lang="en-US" sz="1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V</a:t>
            </a:r>
            <a:r>
              <a:rPr lang="en-US" sz="10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Gap</a:t>
            </a:r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&gt;700 V</a:t>
            </a:r>
            <a:r>
              <a:rPr lang="en-US" sz="10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Peak</a:t>
            </a:r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</a:p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Freq &gt; 600 KHz</a:t>
            </a:r>
          </a:p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 = 2 x 670 W</a:t>
            </a:r>
          </a:p>
          <a:p>
            <a:r>
              <a:rPr lang="en-US" sz="1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Length =13 cm</a:t>
            </a:r>
          </a:p>
          <a:p>
            <a:endParaRPr lang="en-US" sz="1200" b="1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  <a:p>
            <a:endParaRPr lang="en-US" sz="1000" b="1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2193" y="4441384"/>
            <a:ext cx="2442362" cy="205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Placeholder 2"/>
          <p:cNvSpPr txBox="1">
            <a:spLocks/>
          </p:cNvSpPr>
          <p:nvPr/>
        </p:nvSpPr>
        <p:spPr>
          <a:xfrm>
            <a:off x="2064031" y="1022292"/>
            <a:ext cx="5074170" cy="547938"/>
          </a:xfrm>
          <a:prstGeom prst="rect">
            <a:avLst/>
          </a:prstGeom>
          <a:ln w="38100" cmpd="dbl">
            <a:solidFill>
              <a:srgbClr val="C00000"/>
            </a:solidFill>
          </a:ln>
        </p:spPr>
        <p:txBody>
          <a:bodyPr vert="horz" lIns="91440" tIns="45720" rIns="91440" bIns="45720" numCol="1" rtlCol="0" anchor="ctr">
            <a:noAutofit/>
          </a:bodyPr>
          <a:lstStyle/>
          <a:p>
            <a:pPr algn="ctr">
              <a:buClr>
                <a:srgbClr val="0055A0"/>
              </a:buClr>
              <a:defRPr/>
            </a:pP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A substantial improvement could be achieved  using wideband (0.6MHz to 4MHz) , </a:t>
            </a:r>
            <a:r>
              <a:rPr lang="en-US" sz="1400" b="1" i="1" dirty="0" err="1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Finemet</a:t>
            </a:r>
            <a:r>
              <a:rPr lang="en-US" sz="1400" b="1" i="1" baseline="30000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®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 loaded cavities.</a:t>
            </a:r>
            <a:r>
              <a:rPr lang="en-US" sz="1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sz="1400" b="1" i="1" u="sng" dirty="0" smtClean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3490" y="1654821"/>
            <a:ext cx="3612800" cy="25108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rgbClr val="163082"/>
            </a:solidFill>
          </a:ln>
        </p:spPr>
        <p:txBody>
          <a:bodyPr wrap="square" rtlCol="0" anchor="ctr" anchorCtr="0">
            <a:noAutofit/>
          </a:bodyPr>
          <a:lstStyle/>
          <a:p>
            <a:pPr lvl="1"/>
            <a:endParaRPr lang="en-US" sz="1400" b="1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163490" y="1654821"/>
            <a:ext cx="3615641" cy="365456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/>
          <a:p>
            <a:pPr marL="358775" lvl="4" indent="-185738"/>
            <a:r>
              <a:rPr lang="en-US" sz="1400" b="1" u="sng" dirty="0" err="1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Finemet</a:t>
            </a:r>
            <a:r>
              <a:rPr lang="en-US" sz="1400" b="1" u="sng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  exhibits wideband response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6776" y="2469691"/>
            <a:ext cx="2579514" cy="169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163489" y="1916333"/>
            <a:ext cx="3511065" cy="4746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en-US" sz="1000" b="1" i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sz="1000" b="1" i="1" baseline="-25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mostly depends on geometry and drives the high frequency response. The capacitive effect is enhanced by the final stage output capacitance</a:t>
            </a:r>
            <a:r>
              <a:rPr lang="en-US" sz="1000" dirty="0" smtClean="0">
                <a:solidFill>
                  <a:schemeClr val="accent6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en-US" sz="1400" dirty="0" smtClean="0">
              <a:solidFill>
                <a:schemeClr val="accent1">
                  <a:lumMod val="50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3490" y="2651488"/>
            <a:ext cx="1068702" cy="14020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lvl="1"/>
            <a:r>
              <a:rPr lang="en-US" sz="1000" b="1" i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000" b="1" i="1" baseline="-25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1000" b="1" i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sz="1000" b="1" i="1" baseline="-25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drive</a:t>
            </a:r>
          </a:p>
          <a:p>
            <a:pPr marL="0" lvl="1"/>
            <a:r>
              <a:rPr lang="en-US" sz="1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the  low frequency  response. They and are mostly dependent on </a:t>
            </a:r>
            <a:r>
              <a:rPr lang="en-US" sz="1000" dirty="0" err="1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Finemet</a:t>
            </a:r>
            <a:r>
              <a:rPr lang="en-US" sz="1000" baseline="30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1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 Characteristics.</a:t>
            </a:r>
            <a:endParaRPr lang="en-US" sz="1000" b="1" dirty="0" smtClean="0">
              <a:solidFill>
                <a:srgbClr val="163082"/>
              </a:solidFill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37819" y="1654821"/>
            <a:ext cx="4851071" cy="44098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rgbClr val="163082"/>
            </a:solidFill>
          </a:ln>
        </p:spPr>
        <p:txBody>
          <a:bodyPr wrap="square" rtlCol="0" anchor="ctr" anchorCtr="0">
            <a:noAutofit/>
          </a:bodyPr>
          <a:lstStyle/>
          <a:p>
            <a:endParaRPr lang="en-US" sz="1200" b="1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  <a:p>
            <a:endParaRPr lang="en-US" sz="1000" b="1" dirty="0" smtClean="0">
              <a:solidFill>
                <a:schemeClr val="accent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036153" y="1714925"/>
            <a:ext cx="2725982" cy="2338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1100" b="1" i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A basic cell configuration composed of one gap and two cores gives many advantages:</a:t>
            </a:r>
            <a:endParaRPr lang="en-US" sz="1100" b="1" i="1" u="sng" dirty="0" smtClean="0">
              <a:solidFill>
                <a:srgbClr val="163082"/>
              </a:solidFill>
              <a:latin typeface="Arial"/>
              <a:cs typeface="Arial"/>
            </a:endParaRPr>
          </a:p>
          <a:p>
            <a:pPr marL="182563" indent="-182563"/>
            <a:endParaRPr lang="en-US" sz="1100" dirty="0" smtClean="0">
              <a:solidFill>
                <a:srgbClr val="163082"/>
              </a:solidFill>
              <a:latin typeface="Arial" pitchFamily="34" charset="0"/>
              <a:cs typeface="Arial" pitchFamily="34" charset="0"/>
            </a:endParaRPr>
          </a:p>
          <a:p>
            <a:pPr marL="182563" indent="-182563">
              <a:buFont typeface="Wingdings" pitchFamily="2" charset="2"/>
              <a:buChar char="§"/>
            </a:pPr>
            <a:r>
              <a:rPr lang="en-US" sz="11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Full exploitation of the </a:t>
            </a:r>
            <a:r>
              <a:rPr lang="en-US" sz="1100" dirty="0" err="1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Finemet</a:t>
            </a:r>
            <a:r>
              <a:rPr lang="en-US" sz="1100" baseline="300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® </a:t>
            </a:r>
            <a:r>
              <a:rPr lang="en-US" sz="11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wideband response.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sz="11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Power requirements in the range of compact solid-state amplifiers.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sz="11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Fast RF feedback feasible to reduce the gap impedance and compensate the beam induced voltage.</a:t>
            </a:r>
          </a:p>
          <a:p>
            <a:pPr marL="182563" indent="-182563">
              <a:buFont typeface="Wingdings" pitchFamily="2" charset="2"/>
              <a:buChar char="§"/>
            </a:pPr>
            <a:r>
              <a:rPr lang="en-US" sz="1100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Gap voltage compatible with solid-state gap shorting devices. </a:t>
            </a:r>
          </a:p>
        </p:txBody>
      </p:sp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8201" y="2252991"/>
            <a:ext cx="1452241" cy="138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6153" y="4053540"/>
            <a:ext cx="1584176" cy="169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7945" y="3955070"/>
            <a:ext cx="2693603" cy="2013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2"/>
          <p:cNvSpPr txBox="1">
            <a:spLocks/>
          </p:cNvSpPr>
          <p:nvPr/>
        </p:nvSpPr>
        <p:spPr>
          <a:xfrm>
            <a:off x="3937818" y="6201696"/>
            <a:ext cx="4343401" cy="448131"/>
          </a:xfrm>
          <a:prstGeom prst="rect">
            <a:avLst/>
          </a:prstGeom>
          <a:ln w="38100" cmpd="dbl">
            <a:solidFill>
              <a:srgbClr val="C00000"/>
            </a:solidFill>
          </a:ln>
        </p:spPr>
        <p:txBody>
          <a:bodyPr vert="horz" lIns="91440" tIns="45720" rIns="91440" bIns="45720" numCol="1" rtlCol="0" anchor="ctr">
            <a:noAutofit/>
          </a:bodyPr>
          <a:lstStyle/>
          <a:p>
            <a:pPr algn="ctr">
              <a:buClr>
                <a:srgbClr val="0055A0"/>
              </a:buClr>
              <a:defRPr/>
            </a:pPr>
            <a:r>
              <a:rPr lang="en-US" sz="1200" b="1" i="1" dirty="0" smtClean="0">
                <a:solidFill>
                  <a:schemeClr val="accent1">
                    <a:lumMod val="50000"/>
                  </a:schemeClr>
                </a:solidFill>
                <a:latin typeface="Arial"/>
                <a:cs typeface="Arial"/>
              </a:rPr>
              <a:t>In the available space a substantial voltage increase can be achieved or  hot spares can be installed.</a:t>
            </a:r>
            <a:r>
              <a:rPr lang="en-US" sz="12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sz="1200" b="1" i="1" u="sng" dirty="0" smtClean="0">
              <a:solidFill>
                <a:schemeClr val="accent1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Advantages / Risks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1058" y="1349829"/>
            <a:ext cx="7079344" cy="4490669"/>
          </a:xfrm>
        </p:spPr>
        <p:txBody>
          <a:bodyPr>
            <a:normAutofit/>
          </a:bodyPr>
          <a:lstStyle/>
          <a:p>
            <a:pPr algn="ctr"/>
            <a:r>
              <a:rPr lang="en-US" b="1" i="1" dirty="0" smtClean="0">
                <a:solidFill>
                  <a:srgbClr val="163082"/>
                </a:solidFill>
              </a:rPr>
              <a:t>Advantages</a:t>
            </a:r>
            <a:endParaRPr lang="en-US" dirty="0" smtClean="0">
              <a:solidFill>
                <a:srgbClr val="163082"/>
              </a:solidFill>
            </a:endParaRP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Single system to cover C02 and C04 frequency range.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Modular system.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Solid-state amplifier.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Multi harmonic operation.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No tuning.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Substantial increase of installed RF voltage (up to 300%).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Increased system reliability (hot back-up by on line spare cells).</a:t>
            </a:r>
          </a:p>
          <a:p>
            <a:pPr marL="639763" lvl="1" indent="-182563">
              <a:spcBef>
                <a:spcPts val="0"/>
              </a:spcBef>
              <a:buNone/>
            </a:pPr>
            <a:endParaRPr lang="en-US" sz="1800" dirty="0" smtClean="0">
              <a:solidFill>
                <a:srgbClr val="163082"/>
              </a:solidFill>
            </a:endParaRPr>
          </a:p>
          <a:p>
            <a:pPr marL="1096963" lvl="2" indent="-1096963" algn="ctr">
              <a:spcBef>
                <a:spcPts val="0"/>
              </a:spcBef>
              <a:buNone/>
            </a:pPr>
            <a:r>
              <a:rPr lang="en-US" sz="2000" b="1" i="1" dirty="0" smtClean="0">
                <a:solidFill>
                  <a:srgbClr val="163082"/>
                </a:solidFill>
              </a:rPr>
              <a:t>Risks: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New technology.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New configuration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Completely new design.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Different beam compensation scheme.</a:t>
            </a:r>
          </a:p>
          <a:p>
            <a:pPr marL="182563" indent="-182563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163082"/>
                </a:solidFill>
              </a:rPr>
              <a:t>…?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6056522"/>
            <a:ext cx="8356633" cy="4320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Tests with beam absolutely needed.</a:t>
            </a:r>
            <a:endParaRPr lang="en-US" sz="28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5-cells </a:t>
            </a:r>
            <a:r>
              <a:rPr lang="en-US" sz="4000" dirty="0" err="1" smtClean="0"/>
              <a:t>Finemet</a:t>
            </a:r>
            <a:r>
              <a:rPr lang="en-US" sz="4000" baseline="30000" dirty="0" smtClean="0"/>
              <a:t>®</a:t>
            </a:r>
            <a:r>
              <a:rPr lang="en-US" sz="4000" dirty="0" smtClean="0"/>
              <a:t> cavity prototype </a:t>
            </a:r>
            <a:endParaRPr lang="en-US" sz="4000" dirty="0"/>
          </a:p>
        </p:txBody>
      </p:sp>
      <p:pic>
        <p:nvPicPr>
          <p:cNvPr id="6" name="Picture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76" y="4324943"/>
            <a:ext cx="3024336" cy="2326234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Picture 7" descr="Photo03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639" y="1430896"/>
            <a:ext cx="3024336" cy="2268252"/>
          </a:xfrm>
          <a:prstGeom prst="rect">
            <a:avLst/>
          </a:prstGeom>
          <a:ln w="25400" cmpd="sng">
            <a:solidFill>
              <a:srgbClr val="C00000"/>
            </a:solidFill>
          </a:ln>
        </p:spPr>
      </p:pic>
      <p:pic>
        <p:nvPicPr>
          <p:cNvPr id="9" name="Picture 8" descr="Photo029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76" y="1430896"/>
            <a:ext cx="3024336" cy="2268252"/>
          </a:xfrm>
          <a:prstGeom prst="rect">
            <a:avLst/>
          </a:prstGeom>
          <a:ln w="25400" cmpd="sng">
            <a:solidFill>
              <a:srgbClr val="C00000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5713639" y="4487453"/>
            <a:ext cx="2571750" cy="2267564"/>
          </a:xfrm>
          <a:prstGeom prst="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3639" y="4487452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3639" y="5054343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3639" y="5621234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3639" y="6188125"/>
            <a:ext cx="2571750" cy="56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963418" y="4118121"/>
            <a:ext cx="214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Vacuum chamber.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2623" y="1061564"/>
            <a:ext cx="228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5-cells open cavity.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5153" y="1029298"/>
            <a:ext cx="175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Full assembly.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2312" y="106156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Solid-State amp.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2070" y="3933455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Installation layout in PSB 6L1.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498386" y="1858297"/>
            <a:ext cx="1762385" cy="52567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363929" y="2667000"/>
            <a:ext cx="768201" cy="145112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Photo0285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32312" y="4487453"/>
            <a:ext cx="2030991" cy="1523243"/>
          </a:xfrm>
          <a:prstGeom prst="rect">
            <a:avLst/>
          </a:prstGeom>
          <a:ln w="25400" cmpd="sng">
            <a:solidFill>
              <a:srgbClr val="FF0000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3712320" y="6010696"/>
            <a:ext cx="1786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latin typeface="Arial" pitchFamily="34" charset="0"/>
                <a:cs typeface="Arial" pitchFamily="34" charset="0"/>
              </a:rPr>
              <a:t>Finemet</a:t>
            </a:r>
            <a:r>
              <a:rPr lang="en-US" b="1" baseline="30000" dirty="0" smtClean="0">
                <a:latin typeface="Arial" pitchFamily="34" charset="0"/>
                <a:cs typeface="Arial" pitchFamily="34" charset="0"/>
              </a:rPr>
              <a:t>®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on a </a:t>
            </a:r>
          </a:p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cooling ring.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2440858" y="2667001"/>
            <a:ext cx="1710813" cy="165794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Photo0313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02510" y="1437826"/>
            <a:ext cx="1819733" cy="2261322"/>
          </a:xfrm>
          <a:prstGeom prst="rect">
            <a:avLst/>
          </a:prstGeom>
          <a:ln w="25400" cmpd="sng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Foreseen tests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79928" y="2367331"/>
            <a:ext cx="7079344" cy="4185869"/>
          </a:xfrm>
        </p:spPr>
        <p:txBody>
          <a:bodyPr>
            <a:normAutofit fontScale="92500"/>
          </a:bodyPr>
          <a:lstStyle/>
          <a:p>
            <a:pPr marL="182563" indent="-182563" algn="ctr"/>
            <a:r>
              <a:rPr lang="en-US" b="1" dirty="0" smtClean="0">
                <a:solidFill>
                  <a:srgbClr val="163082"/>
                </a:solidFill>
              </a:rPr>
              <a:t>Beam test required to study: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rgbClr val="163082"/>
              </a:solidFill>
            </a:endParaRPr>
          </a:p>
          <a:p>
            <a:pPr marL="1431925" lvl="1" indent="-176213">
              <a:spcBef>
                <a:spcPts val="0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163082"/>
                </a:solidFill>
              </a:rPr>
              <a:t>Operation with wideband cavities.</a:t>
            </a:r>
          </a:p>
          <a:p>
            <a:pPr marL="1431925" lvl="1" indent="-176213">
              <a:spcBef>
                <a:spcPts val="0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163082"/>
                </a:solidFill>
              </a:rPr>
              <a:t>Beam loading compensation.</a:t>
            </a:r>
          </a:p>
          <a:p>
            <a:pPr marL="1431925" lvl="1" indent="-176213">
              <a:spcBef>
                <a:spcPts val="0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163082"/>
                </a:solidFill>
              </a:rPr>
              <a:t>Beam instabilities build-up.</a:t>
            </a:r>
          </a:p>
          <a:p>
            <a:pPr marL="1431925" lvl="1" indent="-176213">
              <a:spcBef>
                <a:spcPts val="0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163082"/>
                </a:solidFill>
              </a:rPr>
              <a:t>Amplifier reliability.</a:t>
            </a:r>
          </a:p>
          <a:p>
            <a:pPr marL="1431925" lvl="1" indent="-176213">
              <a:spcBef>
                <a:spcPts val="0"/>
              </a:spcBef>
              <a:buFont typeface="Arial" pitchFamily="34" charset="0"/>
              <a:buChar char="•"/>
            </a:pPr>
            <a:r>
              <a:rPr lang="en-US" sz="1900" dirty="0" smtClean="0">
                <a:solidFill>
                  <a:srgbClr val="163082"/>
                </a:solidFill>
              </a:rPr>
              <a:t>… and much more!</a:t>
            </a:r>
          </a:p>
          <a:p>
            <a:pPr marL="639763" lvl="1" indent="-182563">
              <a:buNone/>
            </a:pPr>
            <a:endParaRPr lang="en-US" dirty="0" smtClean="0">
              <a:solidFill>
                <a:srgbClr val="163082"/>
              </a:solidFill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Beam will be initially accelerated with the existing system to study the beam induced voltage and compensation effectiveness (RF feedback).</a:t>
            </a:r>
          </a:p>
          <a:p>
            <a:pPr marL="182563" indent="-182563">
              <a:buFont typeface="Arial" pitchFamily="34" charset="0"/>
              <a:buChar char="•"/>
            </a:pPr>
            <a:endParaRPr lang="en-US" sz="1000" dirty="0" smtClean="0">
              <a:solidFill>
                <a:srgbClr val="163082"/>
              </a:solidFill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</a:rPr>
              <a:t>The new </a:t>
            </a:r>
            <a:r>
              <a:rPr lang="en-US" dirty="0" err="1" smtClean="0">
                <a:solidFill>
                  <a:srgbClr val="163082"/>
                </a:solidFill>
              </a:rPr>
              <a:t>Finemet</a:t>
            </a:r>
            <a:r>
              <a:rPr lang="en-US" baseline="30000" dirty="0" smtClean="0">
                <a:solidFill>
                  <a:srgbClr val="163082"/>
                </a:solidFill>
              </a:rPr>
              <a:t>®</a:t>
            </a:r>
            <a:r>
              <a:rPr lang="en-US" dirty="0" smtClean="0">
                <a:solidFill>
                  <a:srgbClr val="163082"/>
                </a:solidFill>
              </a:rPr>
              <a:t> system will then be used for acceleration using it ether in parallel with the existing one or alone.</a:t>
            </a:r>
          </a:p>
        </p:txBody>
      </p:sp>
      <p:sp>
        <p:nvSpPr>
          <p:cNvPr id="5" name="Rectangle 4"/>
          <p:cNvSpPr/>
          <p:nvPr/>
        </p:nvSpPr>
        <p:spPr>
          <a:xfrm>
            <a:off x="879928" y="1219199"/>
            <a:ext cx="6620329" cy="923330"/>
          </a:xfrm>
          <a:prstGeom prst="rect">
            <a:avLst/>
          </a:prstGeom>
          <a:ln w="25400" cmpd="sng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87313" lvl="1" indent="-87313">
              <a:buFont typeface="Arial" pitchFamily="34" charset="0"/>
              <a:buChar char="•"/>
            </a:pPr>
            <a:r>
              <a:rPr lang="en-US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PPM operation.</a:t>
            </a:r>
          </a:p>
          <a:p>
            <a:pPr marL="87313" lvl="1" indent="-87313">
              <a:buFont typeface="Arial" pitchFamily="34" charset="0"/>
              <a:buChar char="•"/>
            </a:pPr>
            <a:r>
              <a:rPr lang="en-US" b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Each gap equipped with shorting relays.</a:t>
            </a:r>
          </a:p>
          <a:p>
            <a:pPr marL="87313" lvl="1" indent="-87313">
              <a:buFont typeface="Arial" pitchFamily="34" charset="0"/>
              <a:buChar char="•"/>
            </a:pPr>
            <a:r>
              <a:rPr lang="en-US" b="1" dirty="0" smtClean="0">
                <a:solidFill>
                  <a:srgbClr val="163082"/>
                </a:solidFill>
                <a:latin typeface="Arial" pitchFamily="34" charset="0"/>
                <a:cs typeface="Arial" pitchFamily="34" charset="0"/>
              </a:rPr>
              <a:t> Dedicated beam control low level electronics available.</a:t>
            </a:r>
          </a:p>
        </p:txBody>
      </p:sp>
    </p:spTree>
    <p:extLst>
      <p:ext uri="{BB962C8B-B14F-4D97-AF65-F5344CB8AC3E}">
        <p14:creationId xmlns:p14="http://schemas.microsoft.com/office/powerpoint/2010/main" xmlns="" val="28404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851</TotalTime>
  <Words>772</Words>
  <Application>Microsoft Office PowerPoint</Application>
  <PresentationFormat>On-screen Show (4:3)</PresentationFormat>
  <Paragraphs>174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LIU_PowerPoint_Template</vt:lpstr>
      <vt:lpstr>Slide 1</vt:lpstr>
      <vt:lpstr>PSB RF</vt:lpstr>
      <vt:lpstr>Summary</vt:lpstr>
      <vt:lpstr>Existing RF systems</vt:lpstr>
      <vt:lpstr>Foreseen consolidation/upgrade</vt:lpstr>
      <vt:lpstr>New technology for C02 and C04.</vt:lpstr>
      <vt:lpstr>Advantages / Risks</vt:lpstr>
      <vt:lpstr>5-cells Finemet® cavity prototype </vt:lpstr>
      <vt:lpstr>Foreseen tests</vt:lpstr>
      <vt:lpstr>Planning</vt:lpstr>
      <vt:lpstr>Slide 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paoluzzi</cp:lastModifiedBy>
  <cp:revision>84</cp:revision>
  <dcterms:created xsi:type="dcterms:W3CDTF">2011-05-16T09:28:26Z</dcterms:created>
  <dcterms:modified xsi:type="dcterms:W3CDTF">2011-11-24T09:57:17Z</dcterms:modified>
</cp:coreProperties>
</file>