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24"/>
  </p:notesMasterIdLst>
  <p:handoutMasterIdLst>
    <p:handoutMasterId r:id="rId25"/>
  </p:handoutMasterIdLst>
  <p:sldIdLst>
    <p:sldId id="259" r:id="rId2"/>
    <p:sldId id="260" r:id="rId3"/>
    <p:sldId id="279" r:id="rId4"/>
    <p:sldId id="261" r:id="rId5"/>
    <p:sldId id="263" r:id="rId6"/>
    <p:sldId id="264" r:id="rId7"/>
    <p:sldId id="265" r:id="rId8"/>
    <p:sldId id="280" r:id="rId9"/>
    <p:sldId id="283" r:id="rId10"/>
    <p:sldId id="266" r:id="rId11"/>
    <p:sldId id="267" r:id="rId12"/>
    <p:sldId id="281" r:id="rId13"/>
    <p:sldId id="268" r:id="rId14"/>
    <p:sldId id="270" r:id="rId15"/>
    <p:sldId id="274" r:id="rId16"/>
    <p:sldId id="273" r:id="rId17"/>
    <p:sldId id="285" r:id="rId18"/>
    <p:sldId id="282" r:id="rId19"/>
    <p:sldId id="278" r:id="rId20"/>
    <p:sldId id="284" r:id="rId21"/>
    <p:sldId id="277" r:id="rId22"/>
    <p:sldId id="262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9" autoAdjust="0"/>
    <p:restoredTop sz="94660"/>
  </p:normalViewPr>
  <p:slideViewPr>
    <p:cSldViewPr snapToGrid="0" snapToObjects="1">
      <p:cViewPr>
        <p:scale>
          <a:sx n="75" d="100"/>
          <a:sy n="75" d="100"/>
        </p:scale>
        <p:origin x="-35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11/24/2011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11/24/2011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274638"/>
            <a:ext cx="7241242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 bwMode="auto">
          <a:xfrm>
            <a:off x="8242300" y="133584"/>
            <a:ext cx="901700" cy="9540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3861AA"/>
                </a:solidFill>
                <a:effectLst>
                  <a:outerShdw blurRad="50800" dist="63500" dir="2700000" algn="tl" rotWithShape="0">
                    <a:prstClr val="black">
                      <a:alpha val="40000"/>
                    </a:prstClr>
                  </a:outerShdw>
                </a:effectLst>
                <a:latin typeface="Bauhaus 93" pitchFamily="82" charset="0"/>
              </a:rPr>
              <a:t>TE </a:t>
            </a:r>
          </a:p>
          <a:p>
            <a:pPr>
              <a:defRPr/>
            </a:pPr>
            <a:r>
              <a:rPr lang="en-US" sz="2800" dirty="0">
                <a:solidFill>
                  <a:srgbClr val="3861AA"/>
                </a:solidFill>
                <a:effectLst>
                  <a:outerShdw blurRad="50800" dist="63500" dir="2700000" algn="tl" rotWithShape="0">
                    <a:prstClr val="black">
                      <a:alpha val="40000"/>
                    </a:prstClr>
                  </a:outerShdw>
                </a:effectLst>
                <a:latin typeface="Bauhaus 93" pitchFamily="82" charset="0"/>
              </a:rPr>
              <a:t>EPC</a:t>
            </a:r>
          </a:p>
        </p:txBody>
      </p:sp>
      <p:sp>
        <p:nvSpPr>
          <p:cNvPr id="11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20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5A0"/>
                </a:solidFill>
              </a:defRPr>
            </a:lvl1pPr>
          </a:lstStyle>
          <a:p>
            <a:pPr>
              <a:defRPr/>
            </a:pPr>
            <a:fld id="{816D1650-519B-41DC-A113-E4F62170C5E9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=""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existing Booster MPS at 2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Upgrade scaling on one cycle</a:t>
            </a:r>
          </a:p>
          <a:p>
            <a:r>
              <a:rPr lang="en-US" sz="1800" dirty="0" smtClean="0"/>
              <a:t>MPS peak current: </a:t>
            </a:r>
            <a:r>
              <a:rPr lang="en-US" sz="1800" dirty="0" smtClean="0">
                <a:solidFill>
                  <a:srgbClr val="FF0000"/>
                </a:solidFill>
              </a:rPr>
              <a:t>+30%</a:t>
            </a:r>
          </a:p>
          <a:p>
            <a:r>
              <a:rPr lang="en-US" sz="1800" dirty="0" smtClean="0"/>
              <a:t>MPS </a:t>
            </a:r>
            <a:r>
              <a:rPr lang="en-US" sz="1800" dirty="0" err="1" smtClean="0"/>
              <a:t>rms</a:t>
            </a:r>
            <a:r>
              <a:rPr lang="en-US" sz="1800" dirty="0" smtClean="0"/>
              <a:t> current: </a:t>
            </a:r>
            <a:r>
              <a:rPr lang="en-US" sz="1800" dirty="0" smtClean="0">
                <a:solidFill>
                  <a:srgbClr val="FF0000"/>
                </a:solidFill>
              </a:rPr>
              <a:t>+35%</a:t>
            </a:r>
          </a:p>
          <a:p>
            <a:r>
              <a:rPr lang="en-US" sz="1800" dirty="0" smtClean="0"/>
              <a:t>18kV apparent power: </a:t>
            </a:r>
            <a:r>
              <a:rPr lang="en-US" sz="1800" dirty="0" smtClean="0">
                <a:solidFill>
                  <a:srgbClr val="FF0000"/>
                </a:solidFill>
              </a:rPr>
              <a:t>+77%</a:t>
            </a:r>
          </a:p>
          <a:p>
            <a:r>
              <a:rPr lang="en-US" sz="1800" dirty="0" smtClean="0"/>
              <a:t>18kV peak power: </a:t>
            </a:r>
            <a:r>
              <a:rPr lang="en-US" sz="1800" dirty="0" smtClean="0">
                <a:solidFill>
                  <a:srgbClr val="FF0000"/>
                </a:solidFill>
              </a:rPr>
              <a:t>+45%</a:t>
            </a:r>
          </a:p>
          <a:p>
            <a:r>
              <a:rPr lang="en-US" sz="1800" dirty="0" smtClean="0"/>
              <a:t>TRIM A peak current: </a:t>
            </a:r>
            <a:r>
              <a:rPr lang="en-US" sz="1800" dirty="0" smtClean="0">
                <a:solidFill>
                  <a:srgbClr val="FF0000"/>
                </a:solidFill>
              </a:rPr>
              <a:t>+540%</a:t>
            </a:r>
          </a:p>
          <a:p>
            <a:r>
              <a:rPr lang="en-US" sz="1800" dirty="0" smtClean="0"/>
              <a:t>TRIM Q peak current: </a:t>
            </a:r>
            <a:r>
              <a:rPr lang="en-US" sz="1800" dirty="0" smtClean="0">
                <a:solidFill>
                  <a:srgbClr val="FF0000"/>
                </a:solidFill>
              </a:rPr>
              <a:t>+40%</a:t>
            </a:r>
          </a:p>
          <a:p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D1650-519B-41DC-A113-E4F62170C5E9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7967663" y="1873250"/>
            <a:ext cx="10255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/>
              <a:t>64 BHZ </a:t>
            </a:r>
          </a:p>
          <a:p>
            <a:r>
              <a:rPr lang="en-US" sz="1600" dirty="0"/>
              <a:t>Ring 1&amp;4</a:t>
            </a:r>
          </a:p>
        </p:txBody>
      </p:sp>
      <p:sp>
        <p:nvSpPr>
          <p:cNvPr id="8" name="TextBox 27"/>
          <p:cNvSpPr txBox="1">
            <a:spLocks noChangeArrowheads="1"/>
          </p:cNvSpPr>
          <p:nvPr/>
        </p:nvSpPr>
        <p:spPr bwMode="auto">
          <a:xfrm>
            <a:off x="7243763" y="3521075"/>
            <a:ext cx="1187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Reference </a:t>
            </a:r>
          </a:p>
          <a:p>
            <a:pPr algn="ctr"/>
            <a:r>
              <a:rPr lang="en-US" sz="1600"/>
              <a:t>magnet</a:t>
            </a:r>
          </a:p>
        </p:txBody>
      </p:sp>
      <p:sp>
        <p:nvSpPr>
          <p:cNvPr id="9" name="TextBox 121"/>
          <p:cNvSpPr txBox="1">
            <a:spLocks noChangeArrowheads="1"/>
          </p:cNvSpPr>
          <p:nvPr/>
        </p:nvSpPr>
        <p:spPr bwMode="auto">
          <a:xfrm>
            <a:off x="8253413" y="3949700"/>
            <a:ext cx="584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GND</a:t>
            </a:r>
          </a:p>
        </p:txBody>
      </p:sp>
      <p:grpSp>
        <p:nvGrpSpPr>
          <p:cNvPr id="10" name="Group 67"/>
          <p:cNvGrpSpPr>
            <a:grpSpLocks/>
          </p:cNvGrpSpPr>
          <p:nvPr/>
        </p:nvGrpSpPr>
        <p:grpSpPr bwMode="auto">
          <a:xfrm>
            <a:off x="7681913" y="1735138"/>
            <a:ext cx="357187" cy="857250"/>
            <a:chOff x="2428860" y="2071678"/>
            <a:chExt cx="357191" cy="857256"/>
          </a:xfrm>
        </p:grpSpPr>
        <p:sp>
          <p:nvSpPr>
            <p:cNvPr id="11" name="Freeform 10"/>
            <p:cNvSpPr/>
            <p:nvPr/>
          </p:nvSpPr>
          <p:spPr>
            <a:xfrm rot="5400000">
              <a:off x="2538399" y="2109778"/>
              <a:ext cx="141289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 rot="5400000">
              <a:off x="2535223" y="2251067"/>
              <a:ext cx="141288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 rot="5400000">
              <a:off x="2535223" y="2393943"/>
              <a:ext cx="141288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 rot="5400000">
              <a:off x="2535223" y="2536819"/>
              <a:ext cx="141288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5400000" flipH="1" flipV="1">
              <a:off x="2357421" y="2143117"/>
              <a:ext cx="14287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 flipH="1" flipV="1">
              <a:off x="2357421" y="2857497"/>
              <a:ext cx="14287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68"/>
          <p:cNvGrpSpPr>
            <a:grpSpLocks/>
          </p:cNvGrpSpPr>
          <p:nvPr/>
        </p:nvGrpSpPr>
        <p:grpSpPr bwMode="auto">
          <a:xfrm>
            <a:off x="7681913" y="2592388"/>
            <a:ext cx="357187" cy="857250"/>
            <a:chOff x="2428860" y="2071678"/>
            <a:chExt cx="357191" cy="857256"/>
          </a:xfrm>
        </p:grpSpPr>
        <p:sp>
          <p:nvSpPr>
            <p:cNvPr id="18" name="Freeform 17"/>
            <p:cNvSpPr/>
            <p:nvPr/>
          </p:nvSpPr>
          <p:spPr>
            <a:xfrm rot="5400000">
              <a:off x="2538399" y="2109778"/>
              <a:ext cx="141289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 rot="5400000">
              <a:off x="2535223" y="2251067"/>
              <a:ext cx="141288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 rot="5400000">
              <a:off x="2535223" y="2393943"/>
              <a:ext cx="141288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 rot="5400000">
              <a:off x="2535223" y="2536819"/>
              <a:ext cx="141288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2" name="Straight Connector 21"/>
            <p:cNvCxnSpPr/>
            <p:nvPr/>
          </p:nvCxnSpPr>
          <p:spPr>
            <a:xfrm rot="5400000" flipH="1" flipV="1">
              <a:off x="2357421" y="2143117"/>
              <a:ext cx="14287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 flipH="1" flipV="1">
              <a:off x="2357421" y="2857497"/>
              <a:ext cx="14287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77"/>
          <p:cNvGrpSpPr>
            <a:grpSpLocks/>
          </p:cNvGrpSpPr>
          <p:nvPr/>
        </p:nvGrpSpPr>
        <p:grpSpPr bwMode="auto">
          <a:xfrm>
            <a:off x="6932613" y="3449638"/>
            <a:ext cx="357187" cy="857250"/>
            <a:chOff x="2428860" y="2071678"/>
            <a:chExt cx="357191" cy="857256"/>
          </a:xfrm>
        </p:grpSpPr>
        <p:sp>
          <p:nvSpPr>
            <p:cNvPr id="25" name="Freeform 24"/>
            <p:cNvSpPr/>
            <p:nvPr/>
          </p:nvSpPr>
          <p:spPr>
            <a:xfrm rot="5400000">
              <a:off x="2538399" y="2109778"/>
              <a:ext cx="141289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 rot="5400000">
              <a:off x="2535223" y="2251067"/>
              <a:ext cx="141288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 rot="5400000">
              <a:off x="2535223" y="2393943"/>
              <a:ext cx="141288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 rot="5400000">
              <a:off x="2535223" y="2536819"/>
              <a:ext cx="141288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9" name="Straight Connector 28"/>
            <p:cNvCxnSpPr/>
            <p:nvPr/>
          </p:nvCxnSpPr>
          <p:spPr>
            <a:xfrm rot="5400000" flipH="1" flipV="1">
              <a:off x="2357421" y="2143117"/>
              <a:ext cx="14287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 flipH="1" flipV="1">
              <a:off x="2357421" y="2857497"/>
              <a:ext cx="14287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84"/>
          <p:cNvGrpSpPr>
            <a:grpSpLocks/>
          </p:cNvGrpSpPr>
          <p:nvPr/>
        </p:nvGrpSpPr>
        <p:grpSpPr bwMode="auto">
          <a:xfrm>
            <a:off x="7681913" y="4306888"/>
            <a:ext cx="357187" cy="857250"/>
            <a:chOff x="2428860" y="2071678"/>
            <a:chExt cx="357191" cy="857256"/>
          </a:xfrm>
        </p:grpSpPr>
        <p:sp>
          <p:nvSpPr>
            <p:cNvPr id="32" name="Freeform 31"/>
            <p:cNvSpPr/>
            <p:nvPr/>
          </p:nvSpPr>
          <p:spPr>
            <a:xfrm rot="5400000">
              <a:off x="2538399" y="2109778"/>
              <a:ext cx="141289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 rot="5400000">
              <a:off x="2535223" y="2251067"/>
              <a:ext cx="141288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 rot="5400000">
              <a:off x="2535223" y="2393943"/>
              <a:ext cx="141288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 rot="5400000">
              <a:off x="2535223" y="2536819"/>
              <a:ext cx="141288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6" name="Straight Connector 35"/>
            <p:cNvCxnSpPr/>
            <p:nvPr/>
          </p:nvCxnSpPr>
          <p:spPr>
            <a:xfrm rot="5400000" flipH="1" flipV="1">
              <a:off x="2357421" y="2143117"/>
              <a:ext cx="14287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5400000" flipH="1" flipV="1">
              <a:off x="2357421" y="2857497"/>
              <a:ext cx="14287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92"/>
          <p:cNvGrpSpPr>
            <a:grpSpLocks/>
          </p:cNvGrpSpPr>
          <p:nvPr/>
        </p:nvGrpSpPr>
        <p:grpSpPr bwMode="auto">
          <a:xfrm>
            <a:off x="7681913" y="5164138"/>
            <a:ext cx="357187" cy="857250"/>
            <a:chOff x="2428860" y="2071678"/>
            <a:chExt cx="357191" cy="857256"/>
          </a:xfrm>
        </p:grpSpPr>
        <p:sp>
          <p:nvSpPr>
            <p:cNvPr id="39" name="Freeform 38"/>
            <p:cNvSpPr/>
            <p:nvPr/>
          </p:nvSpPr>
          <p:spPr>
            <a:xfrm rot="5400000">
              <a:off x="2538399" y="2109778"/>
              <a:ext cx="141289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" name="Freeform 39"/>
            <p:cNvSpPr/>
            <p:nvPr/>
          </p:nvSpPr>
          <p:spPr>
            <a:xfrm rot="5400000">
              <a:off x="2535223" y="2251067"/>
              <a:ext cx="141288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 rot="5400000">
              <a:off x="2535223" y="2393943"/>
              <a:ext cx="141288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 rot="5400000">
              <a:off x="2535223" y="2536819"/>
              <a:ext cx="141288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43" name="Straight Connector 42"/>
            <p:cNvCxnSpPr/>
            <p:nvPr/>
          </p:nvCxnSpPr>
          <p:spPr>
            <a:xfrm rot="5400000" flipH="1" flipV="1">
              <a:off x="2357421" y="2143117"/>
              <a:ext cx="14287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 flipH="1" flipV="1">
              <a:off x="2357421" y="2857497"/>
              <a:ext cx="14287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Straight Connector 44"/>
          <p:cNvCxnSpPr/>
          <p:nvPr/>
        </p:nvCxnSpPr>
        <p:spPr>
          <a:xfrm>
            <a:off x="6932613" y="3449638"/>
            <a:ext cx="7493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932613" y="4306888"/>
            <a:ext cx="7493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23"/>
          <p:cNvSpPr txBox="1">
            <a:spLocks noChangeArrowheads="1"/>
          </p:cNvSpPr>
          <p:nvPr/>
        </p:nvSpPr>
        <p:spPr bwMode="auto">
          <a:xfrm>
            <a:off x="7967663" y="2730500"/>
            <a:ext cx="12522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/>
              <a:t>128 QFO </a:t>
            </a:r>
          </a:p>
          <a:p>
            <a:r>
              <a:rPr lang="en-US" sz="1600" dirty="0"/>
              <a:t>Ring </a:t>
            </a:r>
            <a:r>
              <a:rPr lang="en-US" sz="1600" dirty="0" smtClean="0"/>
              <a:t>1,2,3&amp;4</a:t>
            </a:r>
          </a:p>
          <a:p>
            <a:endParaRPr lang="en-US" sz="1600" dirty="0"/>
          </a:p>
        </p:txBody>
      </p:sp>
      <p:cxnSp>
        <p:nvCxnSpPr>
          <p:cNvPr id="48" name="Straight Connector 47"/>
          <p:cNvCxnSpPr>
            <a:endCxn id="9" idx="1"/>
          </p:cNvCxnSpPr>
          <p:nvPr/>
        </p:nvCxnSpPr>
        <p:spPr>
          <a:xfrm flipV="1">
            <a:off x="7681913" y="4103688"/>
            <a:ext cx="571500" cy="203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23"/>
          <p:cNvSpPr txBox="1">
            <a:spLocks noChangeArrowheads="1"/>
          </p:cNvSpPr>
          <p:nvPr/>
        </p:nvSpPr>
        <p:spPr bwMode="auto">
          <a:xfrm>
            <a:off x="7967663" y="4445000"/>
            <a:ext cx="12522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/>
              <a:t>64 QDE </a:t>
            </a:r>
          </a:p>
          <a:p>
            <a:r>
              <a:rPr lang="en-US" sz="1600" dirty="0"/>
              <a:t>Ring </a:t>
            </a:r>
            <a:r>
              <a:rPr lang="en-US" sz="1600" dirty="0" smtClean="0"/>
              <a:t>1,2,3&amp;4</a:t>
            </a:r>
          </a:p>
          <a:p>
            <a:endParaRPr lang="en-US" sz="1600" dirty="0"/>
          </a:p>
        </p:txBody>
      </p:sp>
      <p:sp>
        <p:nvSpPr>
          <p:cNvPr id="50" name="TextBox 23"/>
          <p:cNvSpPr txBox="1">
            <a:spLocks noChangeArrowheads="1"/>
          </p:cNvSpPr>
          <p:nvPr/>
        </p:nvSpPr>
        <p:spPr bwMode="auto">
          <a:xfrm>
            <a:off x="7967663" y="5302250"/>
            <a:ext cx="10255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64 BHZ </a:t>
            </a:r>
          </a:p>
          <a:p>
            <a:r>
              <a:rPr lang="en-US" sz="1600"/>
              <a:t>Ring 2&amp;3</a:t>
            </a:r>
          </a:p>
        </p:txBody>
      </p:sp>
      <p:sp>
        <p:nvSpPr>
          <p:cNvPr id="51" name="TextBox 54"/>
          <p:cNvSpPr txBox="1">
            <a:spLocks noChangeArrowheads="1"/>
          </p:cNvSpPr>
          <p:nvPr/>
        </p:nvSpPr>
        <p:spPr bwMode="auto">
          <a:xfrm>
            <a:off x="4283968" y="2816932"/>
            <a:ext cx="736099" cy="73866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MPS</a:t>
            </a:r>
          </a:p>
          <a:p>
            <a:r>
              <a:rPr lang="en-US" sz="1200" dirty="0"/>
              <a:t>3600V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5300A</a:t>
            </a:r>
            <a:r>
              <a:rPr lang="en-US" sz="1200" baseline="-25000" dirty="0" smtClean="0">
                <a:solidFill>
                  <a:srgbClr val="FF0000"/>
                </a:solidFill>
              </a:rPr>
              <a:t>pk</a:t>
            </a:r>
            <a:endParaRPr lang="en-US" sz="1200" baseline="-25000" dirty="0">
              <a:solidFill>
                <a:srgbClr val="FF0000"/>
              </a:solidFill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>
            <a:off x="5126038" y="1735138"/>
            <a:ext cx="25558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0800000">
            <a:off x="6623050" y="2592388"/>
            <a:ext cx="10588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5400000">
            <a:off x="5776913" y="2589213"/>
            <a:ext cx="1708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5418138" y="1800225"/>
            <a:ext cx="698781" cy="5847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TRIM A</a:t>
            </a:r>
          </a:p>
          <a:p>
            <a:r>
              <a:rPr lang="en-US" sz="1000" dirty="0"/>
              <a:t>1900V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270A</a:t>
            </a:r>
            <a:r>
              <a:rPr lang="en-US" sz="1000" baseline="-25000" dirty="0" smtClean="0">
                <a:solidFill>
                  <a:srgbClr val="FF0000"/>
                </a:solidFill>
              </a:rPr>
              <a:t>pk</a:t>
            </a:r>
            <a:endParaRPr lang="en-US" sz="1000" baseline="-25000" dirty="0">
              <a:solidFill>
                <a:srgbClr val="FF0000"/>
              </a:solidFill>
            </a:endParaRPr>
          </a:p>
        </p:txBody>
      </p:sp>
      <p:sp>
        <p:nvSpPr>
          <p:cNvPr id="56" name="TextBox 54"/>
          <p:cNvSpPr txBox="1">
            <a:spLocks noChangeArrowheads="1"/>
          </p:cNvSpPr>
          <p:nvPr/>
        </p:nvSpPr>
        <p:spPr bwMode="auto">
          <a:xfrm>
            <a:off x="5544326" y="2744924"/>
            <a:ext cx="572593" cy="5847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QFO</a:t>
            </a:r>
          </a:p>
          <a:p>
            <a:r>
              <a:rPr lang="en-US" sz="1000" dirty="0"/>
              <a:t>520V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420A</a:t>
            </a:r>
            <a:r>
              <a:rPr lang="en-US" sz="1000" baseline="-25000" dirty="0" smtClean="0">
                <a:solidFill>
                  <a:srgbClr val="FF0000"/>
                </a:solidFill>
              </a:rPr>
              <a:t>pk</a:t>
            </a:r>
            <a:endParaRPr lang="en-US" sz="1000" baseline="-25000" dirty="0">
              <a:solidFill>
                <a:srgbClr val="FF0000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6623050" y="3449638"/>
            <a:ext cx="3095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4"/>
          <p:cNvSpPr txBox="1">
            <a:spLocks noChangeArrowheads="1"/>
          </p:cNvSpPr>
          <p:nvPr/>
        </p:nvSpPr>
        <p:spPr bwMode="auto">
          <a:xfrm>
            <a:off x="5544326" y="4509120"/>
            <a:ext cx="572593" cy="5847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QDE</a:t>
            </a:r>
          </a:p>
          <a:p>
            <a:r>
              <a:rPr lang="en-US" sz="1000" dirty="0"/>
              <a:t>520V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420A</a:t>
            </a:r>
            <a:r>
              <a:rPr lang="en-US" sz="1000" baseline="-25000" dirty="0" smtClean="0">
                <a:solidFill>
                  <a:srgbClr val="FF0000"/>
                </a:solidFill>
              </a:rPr>
              <a:t>pk</a:t>
            </a:r>
            <a:endParaRPr lang="en-US" sz="1000" baseline="-25000" dirty="0">
              <a:solidFill>
                <a:srgbClr val="FF0000"/>
              </a:solidFill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 rot="5400000" flipH="1" flipV="1">
            <a:off x="6188869" y="4753769"/>
            <a:ext cx="876300" cy="79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623050" y="4319588"/>
            <a:ext cx="3286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10800000">
            <a:off x="6623050" y="5195888"/>
            <a:ext cx="10588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5126038" y="5999163"/>
            <a:ext cx="25558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121"/>
          <p:cNvGrpSpPr/>
          <p:nvPr/>
        </p:nvGrpSpPr>
        <p:grpSpPr>
          <a:xfrm>
            <a:off x="6308755" y="1878006"/>
            <a:ext cx="642942" cy="642942"/>
            <a:chOff x="1500166" y="2071678"/>
            <a:chExt cx="642942" cy="642942"/>
          </a:xfrm>
          <a:solidFill>
            <a:schemeClr val="bg1"/>
          </a:solidFill>
        </p:grpSpPr>
        <p:sp>
          <p:nvSpPr>
            <p:cNvPr id="64" name="Oval 63"/>
            <p:cNvSpPr/>
            <p:nvPr/>
          </p:nvSpPr>
          <p:spPr>
            <a:xfrm>
              <a:off x="1500166" y="2071678"/>
              <a:ext cx="642942" cy="642942"/>
            </a:xfrm>
            <a:prstGeom prst="ellipse">
              <a:avLst/>
            </a:prstGeom>
            <a:grpFill/>
            <a:ln w="12700">
              <a:solidFill>
                <a:srgbClr val="4A7E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5" name="Straight Connector 64"/>
            <p:cNvCxnSpPr>
              <a:stCxn id="64" idx="2"/>
              <a:endCxn id="64" idx="6"/>
            </p:cNvCxnSpPr>
            <p:nvPr/>
          </p:nvCxnSpPr>
          <p:spPr>
            <a:xfrm rot="10800000" flipH="1">
              <a:off x="1500166" y="2393149"/>
              <a:ext cx="642942" cy="0"/>
            </a:xfrm>
            <a:prstGeom prst="line">
              <a:avLst/>
            </a:prstGeom>
            <a:grpFill/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148"/>
          <p:cNvGrpSpPr/>
          <p:nvPr/>
        </p:nvGrpSpPr>
        <p:grpSpPr>
          <a:xfrm>
            <a:off x="6308755" y="2727319"/>
            <a:ext cx="642942" cy="642942"/>
            <a:chOff x="1500166" y="2071678"/>
            <a:chExt cx="642942" cy="642942"/>
          </a:xfrm>
          <a:solidFill>
            <a:schemeClr val="bg1"/>
          </a:solidFill>
        </p:grpSpPr>
        <p:sp>
          <p:nvSpPr>
            <p:cNvPr id="67" name="Oval 66"/>
            <p:cNvSpPr/>
            <p:nvPr/>
          </p:nvSpPr>
          <p:spPr>
            <a:xfrm>
              <a:off x="1500166" y="2071678"/>
              <a:ext cx="642942" cy="642942"/>
            </a:xfrm>
            <a:prstGeom prst="ellipse">
              <a:avLst/>
            </a:prstGeom>
            <a:grpFill/>
            <a:ln w="12700">
              <a:solidFill>
                <a:srgbClr val="4A7E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8" name="Straight Connector 67"/>
            <p:cNvCxnSpPr>
              <a:stCxn id="67" idx="2"/>
              <a:endCxn id="67" idx="6"/>
            </p:cNvCxnSpPr>
            <p:nvPr/>
          </p:nvCxnSpPr>
          <p:spPr>
            <a:xfrm rot="10800000" flipH="1">
              <a:off x="1500166" y="2393149"/>
              <a:ext cx="642942" cy="0"/>
            </a:xfrm>
            <a:prstGeom prst="line">
              <a:avLst/>
            </a:prstGeom>
            <a:grpFill/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176"/>
          <p:cNvGrpSpPr/>
          <p:nvPr/>
        </p:nvGrpSpPr>
        <p:grpSpPr>
          <a:xfrm>
            <a:off x="6308755" y="4449775"/>
            <a:ext cx="642942" cy="642942"/>
            <a:chOff x="1500166" y="2071678"/>
            <a:chExt cx="642942" cy="642942"/>
          </a:xfrm>
          <a:solidFill>
            <a:schemeClr val="bg1"/>
          </a:solidFill>
        </p:grpSpPr>
        <p:sp>
          <p:nvSpPr>
            <p:cNvPr id="70" name="Oval 69"/>
            <p:cNvSpPr/>
            <p:nvPr/>
          </p:nvSpPr>
          <p:spPr>
            <a:xfrm>
              <a:off x="1500166" y="2071678"/>
              <a:ext cx="642942" cy="642942"/>
            </a:xfrm>
            <a:prstGeom prst="ellipse">
              <a:avLst/>
            </a:prstGeom>
            <a:grpFill/>
            <a:ln w="12700">
              <a:solidFill>
                <a:srgbClr val="4A7E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71" name="Straight Connector 70"/>
            <p:cNvCxnSpPr>
              <a:stCxn id="70" idx="2"/>
              <a:endCxn id="70" idx="6"/>
            </p:cNvCxnSpPr>
            <p:nvPr/>
          </p:nvCxnSpPr>
          <p:spPr>
            <a:xfrm rot="10800000" flipH="1">
              <a:off x="1500166" y="2393149"/>
              <a:ext cx="642942" cy="0"/>
            </a:xfrm>
            <a:prstGeom prst="line">
              <a:avLst/>
            </a:prstGeom>
            <a:grpFill/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2" name="Straight Connector 71"/>
          <p:cNvCxnSpPr/>
          <p:nvPr/>
        </p:nvCxnSpPr>
        <p:spPr>
          <a:xfrm rot="5400000">
            <a:off x="2990056" y="3863182"/>
            <a:ext cx="427196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201"/>
          <p:cNvGrpSpPr/>
          <p:nvPr/>
        </p:nvGrpSpPr>
        <p:grpSpPr>
          <a:xfrm>
            <a:off x="4797430" y="3589342"/>
            <a:ext cx="642942" cy="642942"/>
            <a:chOff x="1500166" y="2071678"/>
            <a:chExt cx="642942" cy="642942"/>
          </a:xfrm>
          <a:solidFill>
            <a:schemeClr val="bg1"/>
          </a:solidFill>
        </p:grpSpPr>
        <p:sp>
          <p:nvSpPr>
            <p:cNvPr id="74" name="Oval 73"/>
            <p:cNvSpPr/>
            <p:nvPr/>
          </p:nvSpPr>
          <p:spPr>
            <a:xfrm>
              <a:off x="1500166" y="2071678"/>
              <a:ext cx="642942" cy="642942"/>
            </a:xfrm>
            <a:prstGeom prst="ellipse">
              <a:avLst/>
            </a:prstGeom>
            <a:grpFill/>
            <a:ln w="12700">
              <a:solidFill>
                <a:srgbClr val="4A7E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75" name="Straight Connector 74"/>
            <p:cNvCxnSpPr>
              <a:stCxn id="74" idx="2"/>
              <a:endCxn id="74" idx="6"/>
            </p:cNvCxnSpPr>
            <p:nvPr/>
          </p:nvCxnSpPr>
          <p:spPr>
            <a:xfrm rot="10800000" flipH="1">
              <a:off x="1500166" y="2393149"/>
              <a:ext cx="642942" cy="0"/>
            </a:xfrm>
            <a:prstGeom prst="line">
              <a:avLst/>
            </a:prstGeom>
            <a:grpFill/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81028"/>
            <a:ext cx="4680000" cy="2710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the 18kV </a:t>
            </a:r>
            <a:r>
              <a:rPr lang="en-US" dirty="0" err="1" smtClean="0"/>
              <a:t>Meyrin</a:t>
            </a:r>
            <a:r>
              <a:rPr lang="en-US" dirty="0" smtClean="0"/>
              <a:t> network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Fast transients with 2GeV cycle which can not be compensated by </a:t>
            </a:r>
            <a:r>
              <a:rPr lang="en-US" dirty="0" err="1" smtClean="0"/>
              <a:t>Meyrin</a:t>
            </a:r>
            <a:r>
              <a:rPr lang="en-US" dirty="0" smtClean="0"/>
              <a:t> SVC.</a:t>
            </a:r>
          </a:p>
          <a:p>
            <a:r>
              <a:rPr lang="en-US" dirty="0" smtClean="0"/>
              <a:t>50% increase of active power,       30% increase of reactive power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D1650-519B-41DC-A113-E4F62170C5E9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8145" r="7209"/>
          <a:stretch>
            <a:fillRect/>
          </a:stretch>
        </p:blipFill>
        <p:spPr bwMode="auto">
          <a:xfrm>
            <a:off x="4332485" y="2528900"/>
            <a:ext cx="481151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8522" r="7879"/>
          <a:stretch>
            <a:fillRect/>
          </a:stretch>
        </p:blipFill>
        <p:spPr bwMode="auto">
          <a:xfrm>
            <a:off x="0" y="2528899"/>
            <a:ext cx="475202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</a:t>
            </a:r>
            <a:r>
              <a:rPr lang="en-US" sz="2800" dirty="0" smtClean="0">
                <a:solidFill>
                  <a:schemeClr val="bg2"/>
                </a:solidFill>
              </a:rPr>
              <a:t>Overview of the existing Booster MPS system.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solidFill>
                <a:schemeClr val="bg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2"/>
                </a:solidFill>
              </a:rPr>
              <a:t>  The 2GeV requirements.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solidFill>
                <a:schemeClr val="bg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2"/>
                </a:solidFill>
              </a:rPr>
              <a:t>  </a:t>
            </a:r>
            <a:r>
              <a:rPr lang="en-US" sz="2800" dirty="0" smtClean="0"/>
              <a:t>LIU baseline: The “POPS” style alternative.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solidFill>
                <a:schemeClr val="bg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2"/>
                </a:solidFill>
              </a:rPr>
              <a:t>  Technical alternatives.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D1650-519B-41DC-A113-E4F62170C5E9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“POPS” basic principles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The energy to be transferred to the magnets is stored in capacitors.</a:t>
            </a:r>
          </a:p>
          <a:p>
            <a:pPr marL="173038" indent="-173038">
              <a:buFontTx/>
              <a:buChar char="•"/>
              <a:defRPr/>
            </a:pPr>
            <a:endParaRPr lang="en-GB" sz="1400" dirty="0" smtClean="0"/>
          </a:p>
          <a:p>
            <a:pPr marL="173038" indent="-173038">
              <a:buFontTx/>
              <a:buChar char="•"/>
              <a:defRPr/>
            </a:pPr>
            <a:r>
              <a:rPr lang="en-GB" sz="1400" dirty="0" smtClean="0"/>
              <a:t>DC/DC converters transfer the power from the storage capacitors  to the magnets.</a:t>
            </a:r>
          </a:p>
          <a:p>
            <a:pPr marL="173038" indent="-173038">
              <a:buFontTx/>
              <a:buChar char="•"/>
              <a:defRPr/>
            </a:pPr>
            <a:r>
              <a:rPr lang="en-GB" sz="1400" dirty="0" smtClean="0">
                <a:solidFill>
                  <a:srgbClr val="0070C0"/>
                </a:solidFill>
              </a:rPr>
              <a:t>Four flying capacitors banks are not connected directly to the mains. They are charged via the magnets.</a:t>
            </a:r>
          </a:p>
          <a:p>
            <a:pPr marL="173038" indent="-173038">
              <a:buFontTx/>
              <a:buChar char="•"/>
              <a:defRPr/>
            </a:pPr>
            <a:r>
              <a:rPr lang="en-GB" sz="1400" dirty="0" smtClean="0">
                <a:solidFill>
                  <a:srgbClr val="FF0000"/>
                </a:solidFill>
              </a:rPr>
              <a:t>Only two AC/DC converters (called chargers) are connected to the mains and supply the losses of the system. </a:t>
            </a:r>
          </a:p>
          <a:p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D1650-519B-41DC-A113-E4F62170C5E9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grpSp>
        <p:nvGrpSpPr>
          <p:cNvPr id="7" name="Group 25"/>
          <p:cNvGrpSpPr>
            <a:grpSpLocks noChangeAspect="1"/>
          </p:cNvGrpSpPr>
          <p:nvPr/>
        </p:nvGrpSpPr>
        <p:grpSpPr bwMode="auto">
          <a:xfrm>
            <a:off x="3367088" y="2808288"/>
            <a:ext cx="5400675" cy="3413125"/>
            <a:chOff x="3476610" y="2975171"/>
            <a:chExt cx="5076513" cy="3207977"/>
          </a:xfrm>
        </p:grpSpPr>
        <p:graphicFrame>
          <p:nvGraphicFramePr>
            <p:cNvPr id="8" name="Object 3"/>
            <p:cNvGraphicFramePr>
              <a:graphicFrameLocks noChangeAspect="1"/>
            </p:cNvGraphicFramePr>
            <p:nvPr/>
          </p:nvGraphicFramePr>
          <p:xfrm>
            <a:off x="3513123" y="3027357"/>
            <a:ext cx="5040000" cy="2950244"/>
          </p:xfrm>
          <a:graphic>
            <a:graphicData uri="http://schemas.openxmlformats.org/presentationml/2006/ole">
              <p:oleObj spid="_x0000_s1030" name="Visio" r:id="rId3" imgW="10436733" imgH="6098286" progId="Visio.Drawing.11">
                <p:embed/>
              </p:oleObj>
            </a:graphicData>
          </a:graphic>
        </p:graphicFrame>
        <p:sp>
          <p:nvSpPr>
            <p:cNvPr id="9" name="Oval 10"/>
            <p:cNvSpPr>
              <a:spLocks noChangeArrowheads="1"/>
            </p:cNvSpPr>
            <p:nvPr/>
          </p:nvSpPr>
          <p:spPr bwMode="auto">
            <a:xfrm>
              <a:off x="6470676" y="3246435"/>
              <a:ext cx="1643063" cy="812794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GB" sz="20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10" name="Text Box 17"/>
            <p:cNvSpPr txBox="1">
              <a:spLocks noChangeArrowheads="1"/>
            </p:cNvSpPr>
            <p:nvPr/>
          </p:nvSpPr>
          <p:spPr bwMode="auto">
            <a:xfrm>
              <a:off x="7566066" y="2975171"/>
              <a:ext cx="941283" cy="30777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1400">
                  <a:solidFill>
                    <a:srgbClr val="FF0000"/>
                  </a:solidFill>
                  <a:latin typeface="Comic Sans MS" pitchFamily="66" charset="0"/>
                </a:rPr>
                <a:t>Chargers</a:t>
              </a:r>
            </a:p>
          </p:txBody>
        </p:sp>
        <p:sp>
          <p:nvSpPr>
            <p:cNvPr id="11" name="Oval 16"/>
            <p:cNvSpPr>
              <a:spLocks noChangeArrowheads="1"/>
            </p:cNvSpPr>
            <p:nvPr/>
          </p:nvSpPr>
          <p:spPr bwMode="auto">
            <a:xfrm>
              <a:off x="3659174" y="5254650"/>
              <a:ext cx="547695" cy="657234"/>
            </a:xfrm>
            <a:prstGeom prst="ellipse">
              <a:avLst/>
            </a:prstGeom>
            <a:noFill/>
            <a:ln w="127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GB" sz="2000">
                <a:latin typeface="Comic Sans MS" pitchFamily="66" charset="0"/>
              </a:endParaRPr>
            </a:p>
          </p:txBody>
        </p:sp>
        <p:sp>
          <p:nvSpPr>
            <p:cNvPr id="12" name="Text Box 17"/>
            <p:cNvSpPr txBox="1">
              <a:spLocks noChangeArrowheads="1"/>
            </p:cNvSpPr>
            <p:nvPr/>
          </p:nvSpPr>
          <p:spPr bwMode="auto">
            <a:xfrm>
              <a:off x="3476610" y="5875371"/>
              <a:ext cx="1596912" cy="30777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1400" dirty="0">
                  <a:solidFill>
                    <a:srgbClr val="0066FF"/>
                  </a:solidFill>
                  <a:latin typeface="Comic Sans MS" pitchFamily="66" charset="0"/>
                </a:rPr>
                <a:t>Flying capacitors</a:t>
              </a:r>
            </a:p>
          </p:txBody>
        </p:sp>
      </p:grpSp>
      <p:grpSp>
        <p:nvGrpSpPr>
          <p:cNvPr id="13" name="Group 24"/>
          <p:cNvGrpSpPr>
            <a:grpSpLocks/>
          </p:cNvGrpSpPr>
          <p:nvPr/>
        </p:nvGrpSpPr>
        <p:grpSpPr bwMode="auto">
          <a:xfrm>
            <a:off x="190500" y="2808288"/>
            <a:ext cx="2800350" cy="1851025"/>
            <a:chOff x="190440" y="3149600"/>
            <a:chExt cx="2800350" cy="1851023"/>
          </a:xfrm>
        </p:grpSpPr>
        <p:pic>
          <p:nvPicPr>
            <p:cNvPr id="14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0440" y="3282948"/>
              <a:ext cx="2800350" cy="1717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411103" y="3149600"/>
              <a:ext cx="2533650" cy="3159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marL="342900" indent="-342900" eaLnBrk="0" hangingPunct="0">
                <a:lnSpc>
                  <a:spcPct val="90000"/>
                </a:lnSpc>
              </a:pPr>
              <a:r>
                <a:rPr lang="en-US" sz="1200">
                  <a:latin typeface="Comic Sans MS" pitchFamily="66" charset="0"/>
                </a:rPr>
                <a:t>Power to the magnets:</a:t>
              </a: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1649353" y="3511548"/>
              <a:ext cx="1095375" cy="230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eaLnBrk="0" hangingPunct="0">
                <a:lnSpc>
                  <a:spcPct val="90000"/>
                </a:lnSpc>
              </a:pPr>
              <a:r>
                <a:rPr lang="en-US" sz="1100">
                  <a:solidFill>
                    <a:srgbClr val="FF0000"/>
                  </a:solidFill>
                  <a:latin typeface="Comic Sans MS" pitchFamily="66" charset="0"/>
                </a:rPr>
                <a:t>+50MW peak </a:t>
              </a:r>
            </a:p>
          </p:txBody>
        </p:sp>
      </p:grpSp>
      <p:grpSp>
        <p:nvGrpSpPr>
          <p:cNvPr id="17" name="Group 30"/>
          <p:cNvGrpSpPr>
            <a:grpSpLocks/>
          </p:cNvGrpSpPr>
          <p:nvPr/>
        </p:nvGrpSpPr>
        <p:grpSpPr bwMode="auto">
          <a:xfrm>
            <a:off x="153988" y="4670425"/>
            <a:ext cx="2884487" cy="1816100"/>
            <a:chOff x="153928" y="4753021"/>
            <a:chExt cx="2884526" cy="1816097"/>
          </a:xfrm>
        </p:grpSpPr>
        <p:pic>
          <p:nvPicPr>
            <p:cNvPr id="18" name="Picture 10"/>
            <p:cNvPicPr>
              <a:picLocks noChangeAspect="1" noChangeArrowheads="1"/>
            </p:cNvPicPr>
            <p:nvPr/>
          </p:nvPicPr>
          <p:blipFill>
            <a:blip r:embed="rId5" cstate="print"/>
            <a:srcRect r="14326"/>
            <a:stretch>
              <a:fillRect/>
            </a:stretch>
          </p:blipFill>
          <p:spPr bwMode="auto">
            <a:xfrm>
              <a:off x="153928" y="4849856"/>
              <a:ext cx="2884526" cy="1719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Rectangle 14"/>
            <p:cNvSpPr>
              <a:spLocks noChangeArrowheads="1"/>
            </p:cNvSpPr>
            <p:nvPr/>
          </p:nvSpPr>
          <p:spPr bwMode="auto">
            <a:xfrm>
              <a:off x="682607" y="4753021"/>
              <a:ext cx="2133600" cy="3159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marL="342900" indent="-342900" eaLnBrk="0" hangingPunct="0">
                <a:lnSpc>
                  <a:spcPct val="90000"/>
                </a:lnSpc>
              </a:pPr>
              <a:r>
                <a:rPr lang="en-US" sz="1200">
                  <a:latin typeface="Comic Sans MS" pitchFamily="66" charset="0"/>
                </a:rPr>
                <a:t>Power from the mains </a:t>
              </a:r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1906551" y="5067343"/>
              <a:ext cx="1095375" cy="230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eaLnBrk="0" hangingPunct="0">
                <a:lnSpc>
                  <a:spcPct val="90000"/>
                </a:lnSpc>
              </a:pPr>
              <a:r>
                <a:rPr lang="en-US" sz="1100">
                  <a:solidFill>
                    <a:srgbClr val="FF0000"/>
                  </a:solidFill>
                  <a:latin typeface="Comic Sans MS" pitchFamily="66" charset="0"/>
                </a:rPr>
                <a:t>10MW 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 Baseline: Fast cycle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D1650-519B-41DC-A113-E4F62170C5E9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88740"/>
            <a:ext cx="4680000" cy="5103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932040" y="1124744"/>
            <a:ext cx="3946401" cy="202725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Upgrade scaling on one cycle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MPS peak current: +30%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MPS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rms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current: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+3%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18kV apparent power: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-26%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18kV peak power: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-78%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391980" y="3465004"/>
            <a:ext cx="540060" cy="2052228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760132" y="3320988"/>
            <a:ext cx="540060" cy="3168352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995936" y="4113076"/>
            <a:ext cx="396044" cy="36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12" idx="1"/>
          </p:cNvCxnSpPr>
          <p:nvPr/>
        </p:nvCxnSpPr>
        <p:spPr>
          <a:xfrm>
            <a:off x="2375756" y="2312876"/>
            <a:ext cx="3463466" cy="14721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4133088" y="3465005"/>
          <a:ext cx="4892040" cy="2661718"/>
        </p:xfrm>
        <a:graphic>
          <a:graphicData uri="http://schemas.openxmlformats.org/presentationml/2006/ole">
            <p:oleObj spid="_x0000_s4103" name="Visio" r:id="rId4" imgW="8528736" imgH="4785748" progId="Visio.Drawing.11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LIU-PSB 5.2 WU– MPS power converter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D1650-519B-41DC-A113-E4F62170C5E9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-1" y="1114579"/>
          <a:ext cx="9144000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-CH" dirty="0" err="1" smtClean="0">
                          <a:solidFill>
                            <a:schemeClr val="bg1"/>
                          </a:solidFill>
                        </a:rPr>
                        <a:t>physics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LS1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 smtClean="0">
                          <a:solidFill>
                            <a:schemeClr val="bg1"/>
                          </a:solidFill>
                        </a:rPr>
                        <a:t>physics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LS2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>
                          <a:solidFill>
                            <a:schemeClr val="bg1"/>
                          </a:solidFill>
                        </a:rPr>
                        <a:t>physics</a:t>
                      </a:r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2011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2012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2014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2015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2016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2017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2018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2019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Isosceles Triangle 8"/>
          <p:cNvSpPr/>
          <p:nvPr/>
        </p:nvSpPr>
        <p:spPr>
          <a:xfrm>
            <a:off x="863588" y="1860600"/>
            <a:ext cx="286232" cy="294063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75656" y="2132856"/>
            <a:ext cx="900000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 dirty="0" smtClean="0"/>
              <a:t>Alternative with new magnet studied</a:t>
            </a:r>
            <a:endParaRPr lang="en-GB" sz="1100" b="1" i="1" dirty="0"/>
          </a:p>
        </p:txBody>
      </p:sp>
      <p:sp>
        <p:nvSpPr>
          <p:cNvPr id="11" name="Isosceles Triangle 10"/>
          <p:cNvSpPr/>
          <p:nvPr/>
        </p:nvSpPr>
        <p:spPr>
          <a:xfrm>
            <a:off x="2879812" y="1850435"/>
            <a:ext cx="286232" cy="294063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591880" y="2122691"/>
            <a:ext cx="900000" cy="60016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 dirty="0" smtClean="0"/>
              <a:t>Specification ready for submission</a:t>
            </a:r>
            <a:endParaRPr lang="en-GB" sz="1100" b="1" i="1" dirty="0"/>
          </a:p>
        </p:txBody>
      </p:sp>
      <p:sp>
        <p:nvSpPr>
          <p:cNvPr id="13" name="Isosceles Triangle 12"/>
          <p:cNvSpPr/>
          <p:nvPr/>
        </p:nvSpPr>
        <p:spPr>
          <a:xfrm>
            <a:off x="1871700" y="1860600"/>
            <a:ext cx="286232" cy="294063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583768" y="2132856"/>
            <a:ext cx="900000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 dirty="0" smtClean="0"/>
              <a:t>Design baseline confirmed and refined</a:t>
            </a:r>
            <a:endParaRPr lang="en-GB" sz="1100" b="1" i="1" dirty="0"/>
          </a:p>
        </p:txBody>
      </p:sp>
      <p:sp>
        <p:nvSpPr>
          <p:cNvPr id="15" name="Isosceles Triangle 14"/>
          <p:cNvSpPr/>
          <p:nvPr/>
        </p:nvSpPr>
        <p:spPr>
          <a:xfrm>
            <a:off x="3923928" y="1860600"/>
            <a:ext cx="286232" cy="294063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3635896" y="2132856"/>
            <a:ext cx="900100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 dirty="0" smtClean="0"/>
              <a:t>Market survey and call for tender completed</a:t>
            </a:r>
            <a:endParaRPr lang="en-GB" sz="1100" b="1" i="1" dirty="0"/>
          </a:p>
        </p:txBody>
      </p:sp>
      <p:sp>
        <p:nvSpPr>
          <p:cNvPr id="17" name="Isosceles Triangle 16"/>
          <p:cNvSpPr/>
          <p:nvPr/>
        </p:nvSpPr>
        <p:spPr>
          <a:xfrm>
            <a:off x="6948164" y="1850435"/>
            <a:ext cx="286232" cy="294063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660232" y="2122691"/>
            <a:ext cx="900000" cy="60016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 dirty="0" smtClean="0"/>
              <a:t>Converter system commissioned</a:t>
            </a:r>
          </a:p>
        </p:txBody>
      </p:sp>
      <p:sp>
        <p:nvSpPr>
          <p:cNvPr id="19" name="Isosceles Triangle 18"/>
          <p:cNvSpPr/>
          <p:nvPr/>
        </p:nvSpPr>
        <p:spPr>
          <a:xfrm>
            <a:off x="7848364" y="1860600"/>
            <a:ext cx="286232" cy="294063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7668343" y="2132856"/>
            <a:ext cx="1253773" cy="60016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 dirty="0" smtClean="0"/>
              <a:t>Converter commissioned and ready for operation</a:t>
            </a:r>
            <a:endParaRPr lang="en-GB" sz="1100" b="1" i="1" dirty="0"/>
          </a:p>
        </p:txBody>
      </p:sp>
      <p:sp>
        <p:nvSpPr>
          <p:cNvPr id="21" name="Isosceles Triangle 20"/>
          <p:cNvSpPr/>
          <p:nvPr/>
        </p:nvSpPr>
        <p:spPr>
          <a:xfrm>
            <a:off x="5940152" y="1860600"/>
            <a:ext cx="286232" cy="294063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5652120" y="2132856"/>
            <a:ext cx="900100" cy="60016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 dirty="0" smtClean="0"/>
              <a:t>Converter manufactured and installed</a:t>
            </a:r>
            <a:endParaRPr lang="en-GB" sz="1100" b="1" i="1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46674" y="2722855"/>
            <a:ext cx="3375442" cy="36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" y="2733021"/>
            <a:ext cx="5546675" cy="285396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Benefits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  Overall voltage available increases and would allow a reduction of the RMS current using a faster ramping.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  The capacitor bank totally absorbs the peak power on the 18kV network. </a:t>
            </a:r>
            <a:r>
              <a:rPr lang="en-US" sz="1200" dirty="0" err="1" smtClean="0"/>
              <a:t>Meyrin</a:t>
            </a:r>
            <a:r>
              <a:rPr lang="en-US" sz="1200" dirty="0" smtClean="0"/>
              <a:t> SVC would then become optional.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  Spare sharing between MPS A and B and eventually with POPS.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  Only a few new cables needed between the reference magnet (BCER) and the MPS.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  New B-field regulation to minimize eddy currents and saturation effects impact at higher current and acceleration rate.</a:t>
            </a:r>
          </a:p>
          <a:p>
            <a:r>
              <a:rPr lang="en-US" sz="1600" dirty="0" smtClean="0"/>
              <a:t>Drawbacks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  Cost.</a:t>
            </a:r>
          </a:p>
          <a:p>
            <a:endParaRPr lang="en-US" sz="1200" dirty="0"/>
          </a:p>
        </p:txBody>
      </p:sp>
      <p:graphicFrame>
        <p:nvGraphicFramePr>
          <p:cNvPr id="6149" name="Object 3"/>
          <p:cNvGraphicFramePr>
            <a:graphicFrameLocks noChangeAspect="1"/>
          </p:cNvGraphicFramePr>
          <p:nvPr/>
        </p:nvGraphicFramePr>
        <p:xfrm>
          <a:off x="1475656" y="4899025"/>
          <a:ext cx="3600450" cy="1958975"/>
        </p:xfrm>
        <a:graphic>
          <a:graphicData uri="http://schemas.openxmlformats.org/presentationml/2006/ole">
            <p:oleObj spid="_x0000_s6153" name="Visio" r:id="rId4" imgW="8528736" imgH="4785748" progId="Visio.Drawing.11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  <p:bldP spid="20" grpId="0"/>
      <p:bldP spid="21" grpId="0" animBg="1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LIU-PSB 5.2 WU– MPS civil engineering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D1650-519B-41DC-A113-E4F62170C5E9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-1" y="1114579"/>
          <a:ext cx="9144000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-CH" dirty="0" err="1" smtClean="0">
                          <a:solidFill>
                            <a:schemeClr val="bg1"/>
                          </a:solidFill>
                        </a:rPr>
                        <a:t>physics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LS1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 smtClean="0">
                          <a:solidFill>
                            <a:schemeClr val="bg1"/>
                          </a:solidFill>
                        </a:rPr>
                        <a:t>physics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LS2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>
                          <a:solidFill>
                            <a:schemeClr val="bg1"/>
                          </a:solidFill>
                        </a:rPr>
                        <a:t>physics</a:t>
                      </a:r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2011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2012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2014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2015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2016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2017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2018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2019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Isosceles Triangle 8"/>
          <p:cNvSpPr/>
          <p:nvPr/>
        </p:nvSpPr>
        <p:spPr>
          <a:xfrm>
            <a:off x="863588" y="1860600"/>
            <a:ext cx="286232" cy="294063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75656" y="2132856"/>
            <a:ext cx="900000" cy="60016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 dirty="0" smtClean="0"/>
              <a:t>Civil engineering pre-study completed</a:t>
            </a:r>
            <a:endParaRPr lang="en-GB" sz="1100" b="1" i="1" dirty="0"/>
          </a:p>
        </p:txBody>
      </p:sp>
      <p:sp>
        <p:nvSpPr>
          <p:cNvPr id="11" name="Isosceles Triangle 10"/>
          <p:cNvSpPr/>
          <p:nvPr/>
        </p:nvSpPr>
        <p:spPr>
          <a:xfrm>
            <a:off x="2879812" y="1850435"/>
            <a:ext cx="286232" cy="294063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591880" y="2122691"/>
            <a:ext cx="900000" cy="60016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 dirty="0" smtClean="0"/>
              <a:t>Civil engineering heavy workload done</a:t>
            </a:r>
            <a:endParaRPr lang="en-GB" sz="1100" b="1" i="1" dirty="0"/>
          </a:p>
        </p:txBody>
      </p:sp>
      <p:sp>
        <p:nvSpPr>
          <p:cNvPr id="13" name="Isosceles Triangle 12"/>
          <p:cNvSpPr/>
          <p:nvPr/>
        </p:nvSpPr>
        <p:spPr>
          <a:xfrm>
            <a:off x="1871700" y="1860600"/>
            <a:ext cx="286232" cy="294063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583768" y="2132856"/>
            <a:ext cx="900000" cy="43088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 dirty="0" smtClean="0"/>
              <a:t>Civil engineering designed</a:t>
            </a:r>
            <a:endParaRPr lang="en-GB" sz="1100" b="1" i="1" dirty="0"/>
          </a:p>
        </p:txBody>
      </p:sp>
      <p:sp>
        <p:nvSpPr>
          <p:cNvPr id="15" name="Isosceles Triangle 14"/>
          <p:cNvSpPr/>
          <p:nvPr/>
        </p:nvSpPr>
        <p:spPr>
          <a:xfrm>
            <a:off x="3923928" y="1860600"/>
            <a:ext cx="286232" cy="294063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3635896" y="2132856"/>
            <a:ext cx="900100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 dirty="0" smtClean="0"/>
              <a:t>Building infrastructure &amp; services ready</a:t>
            </a:r>
            <a:endParaRPr lang="en-GB" sz="1100" b="1" i="1" dirty="0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 cstate="print"/>
          <a:srcRect t="15581" b="16256"/>
          <a:stretch>
            <a:fillRect/>
          </a:stretch>
        </p:blipFill>
        <p:spPr bwMode="auto">
          <a:xfrm>
            <a:off x="6071616" y="2388089"/>
            <a:ext cx="3068023" cy="3542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32956"/>
            <a:ext cx="3780000" cy="319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3923928" y="3032955"/>
            <a:ext cx="2147688" cy="3198461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Arial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With this new building: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 We can install and commission during Booster operation.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 We have a backup power supply during the first years.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 Easy connection to existing cables and cooling services.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Building 245 </a:t>
            </a:r>
            <a:r>
              <a:rPr lang="en-US" dirty="0" smtClean="0"/>
              <a:t>- Preliminary </a:t>
            </a:r>
            <a:r>
              <a:rPr lang="en-US" dirty="0" smtClean="0"/>
              <a:t>Drawing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D1650-519B-41DC-A113-E4F62170C5E9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2799" y="1022292"/>
            <a:ext cx="7429501" cy="5251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562100" y="5240893"/>
            <a:ext cx="277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Designed by Nigel </a:t>
            </a:r>
            <a:r>
              <a:rPr lang="en-US" dirty="0" err="1" smtClean="0"/>
              <a:t>Baddams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</a:t>
            </a:r>
            <a:r>
              <a:rPr lang="en-US" sz="2800" dirty="0" smtClean="0">
                <a:solidFill>
                  <a:schemeClr val="bg2"/>
                </a:solidFill>
              </a:rPr>
              <a:t>Overview of the existing Booster MPS system.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solidFill>
                <a:schemeClr val="bg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2"/>
                </a:solidFill>
              </a:rPr>
              <a:t>  The 2GeV requirements.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solidFill>
                <a:schemeClr val="bg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2"/>
                </a:solidFill>
              </a:rPr>
              <a:t>  LIU baseline: The “POPS” style alternative.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solidFill>
                <a:schemeClr val="bg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2"/>
                </a:solidFill>
              </a:rPr>
              <a:t>  </a:t>
            </a:r>
            <a:r>
              <a:rPr lang="en-US" sz="2800" dirty="0" smtClean="0"/>
              <a:t>Technical alternatives.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D1650-519B-41DC-A113-E4F62170C5E9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MPS with new magnets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Preliminary design of the magnets by TE-MSC: R=0.52Ohm, L=0.42H, Inom@2GeV=3500A.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Simulation shows that the existing MPS could be reused (consolidation sill needed!).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Stress on the </a:t>
            </a:r>
            <a:r>
              <a:rPr lang="en-US" dirty="0" err="1" smtClean="0"/>
              <a:t>meyrin</a:t>
            </a:r>
            <a:r>
              <a:rPr lang="en-US" dirty="0" smtClean="0"/>
              <a:t> 18kV network similar to what is measured today at 1.4GeV.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D1650-519B-41DC-A113-E4F62170C5E9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881" y="3530147"/>
            <a:ext cx="4320000" cy="2619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7953" y="3592514"/>
            <a:ext cx="4320000" cy="2387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PSB </a:t>
            </a:r>
            <a:br>
              <a:rPr lang="en-US" dirty="0" smtClean="0"/>
            </a:br>
            <a:r>
              <a:rPr lang="en-US" dirty="0" smtClean="0"/>
              <a:t>Main Power Supply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Serge Pittet</a:t>
            </a:r>
          </a:p>
          <a:p>
            <a:r>
              <a:rPr lang="en-US" dirty="0" smtClean="0"/>
              <a:t>Jean-Paul Burnet, Karsten Kahle, Fulvio Boattini, Max Chamiot-Clerc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TE-EPC Serge PITTET</a:t>
            </a:r>
          </a:p>
          <a:p>
            <a:r>
              <a:rPr lang="en-US" dirty="0" smtClean="0"/>
              <a:t>LIU-2011 Event, 25/11/2011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MPS with new magnets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6477000" cy="4745691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Allows fast cycle and significant reduction of the RMS current in the magnets.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 Cost of an adapted POPS style MPS to be compared to the consolidation cost of the existing one.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D1650-519B-41DC-A113-E4F62170C5E9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800" y="3642666"/>
            <a:ext cx="4320000" cy="2321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6234" y="3642666"/>
            <a:ext cx="4253894" cy="232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6" name="Picture 10" descr="http://www.bois-modifie-thermiquement.com/images/ecologie_log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80200" y="274638"/>
            <a:ext cx="1533525" cy="285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 on Power Consumption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Values plotted below are based on the existing magnets, 5000 hours of operation per year and 0.051CHF/kWh (average price in 2010).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 In any cases several MCHF would be saved on a new supply and/or on electricity consumption with new magnets.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/>
              <a:t>  Does not include a foreseeable increase of the price per kWh.</a:t>
            </a:r>
          </a:p>
          <a:p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D1650-519B-41DC-A113-E4F62170C5E9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45756" y="3167746"/>
            <a:ext cx="6652488" cy="3341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Overview of the existing Booster MPS system.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solidFill>
                <a:schemeClr val="bg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2"/>
                </a:solidFill>
              </a:rPr>
              <a:t>  The 2GeV requirements.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solidFill>
                <a:schemeClr val="bg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2"/>
                </a:solidFill>
              </a:rPr>
              <a:t>  LIU baseline: The “POPS” style alternative.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solidFill>
                <a:schemeClr val="bg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2"/>
                </a:solidFill>
              </a:rPr>
              <a:t>  Technical alternatives.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D1650-519B-41DC-A113-E4F62170C5E9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Booster MPS load characteristic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D1650-519B-41DC-A113-E4F62170C5E9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92000" y="3429000"/>
          <a:ext cx="7560000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0"/>
                <a:gridCol w="1440000"/>
                <a:gridCol w="1800000"/>
                <a:gridCol w="1800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Magnets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quantity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Total resistance [</a:t>
                      </a:r>
                      <a:r>
                        <a:rPr lang="en-US" sz="1600" dirty="0" err="1" smtClean="0"/>
                        <a:t>mOhms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Total inductance [</a:t>
                      </a:r>
                      <a:r>
                        <a:rPr lang="en-US" sz="1600" dirty="0" err="1" smtClean="0"/>
                        <a:t>mH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Dipoles outer ring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172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64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Focusing quadrupoles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128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Reference magnet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Defocusing quadrupoles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Dipoles inner ring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172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64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Total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324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479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146</a:t>
                      </a:r>
                      <a:endParaRPr lang="en-US" sz="1600" b="1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8" name="Picture 73" descr="http://psb-machine.web.cern.ch/psb-machine/sectors/sect01.gif"/>
          <p:cNvPicPr>
            <a:picLocks noChangeAspect="1" noChangeArrowheads="1"/>
          </p:cNvPicPr>
          <p:nvPr/>
        </p:nvPicPr>
        <p:blipFill>
          <a:blip r:embed="rId2" cstate="print"/>
          <a:srcRect t="22130" b="8876"/>
          <a:stretch>
            <a:fillRect/>
          </a:stretch>
        </p:blipFill>
        <p:spPr bwMode="auto">
          <a:xfrm>
            <a:off x="612000" y="1185951"/>
            <a:ext cx="7920000" cy="209903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3528" y="1268760"/>
            <a:ext cx="208262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16 periods, 4 rings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Booster MPS circuit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1.4GeV margins:</a:t>
            </a:r>
          </a:p>
          <a:p>
            <a:r>
              <a:rPr lang="en-US" sz="1800" dirty="0" smtClean="0"/>
              <a:t>MPS voltage: </a:t>
            </a:r>
            <a:r>
              <a:rPr lang="en-US" sz="1800" dirty="0" smtClean="0">
                <a:solidFill>
                  <a:srgbClr val="FF0000"/>
                </a:solidFill>
              </a:rPr>
              <a:t>-2%</a:t>
            </a:r>
          </a:p>
          <a:p>
            <a:r>
              <a:rPr lang="en-US" sz="1800" dirty="0" smtClean="0"/>
              <a:t>MPS peak current: </a:t>
            </a:r>
            <a:r>
              <a:rPr lang="en-US" sz="1800" dirty="0" smtClean="0">
                <a:solidFill>
                  <a:srgbClr val="FF0000"/>
                </a:solidFill>
              </a:rPr>
              <a:t>-2%</a:t>
            </a:r>
          </a:p>
          <a:p>
            <a:r>
              <a:rPr lang="en-US" sz="1800" dirty="0" smtClean="0"/>
              <a:t>MPS </a:t>
            </a:r>
            <a:r>
              <a:rPr lang="en-US" sz="1800" dirty="0" err="1" smtClean="0"/>
              <a:t>rms</a:t>
            </a:r>
            <a:r>
              <a:rPr lang="en-US" sz="1800" dirty="0" smtClean="0"/>
              <a:t> current: 3%</a:t>
            </a:r>
          </a:p>
          <a:p>
            <a:r>
              <a:rPr lang="en-US" sz="1800" dirty="0" smtClean="0"/>
              <a:t>TRIM A peak current: 40%</a:t>
            </a:r>
          </a:p>
          <a:p>
            <a:r>
              <a:rPr lang="en-US" sz="1800" dirty="0" smtClean="0"/>
              <a:t>TRIM Q peak current: 0%</a:t>
            </a:r>
          </a:p>
          <a:p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D1650-519B-41DC-A113-E4F62170C5E9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7967663" y="1617663"/>
            <a:ext cx="94128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/>
              <a:t>64 BHZ </a:t>
            </a:r>
            <a:endParaRPr lang="en-US" sz="1600" dirty="0"/>
          </a:p>
          <a:p>
            <a:r>
              <a:rPr lang="en-US" sz="1600" dirty="0" smtClean="0"/>
              <a:t>Ring 1&amp;4</a:t>
            </a:r>
            <a:endParaRPr lang="en-US" sz="1600" dirty="0"/>
          </a:p>
        </p:txBody>
      </p:sp>
      <p:sp>
        <p:nvSpPr>
          <p:cNvPr id="8" name="TextBox 27"/>
          <p:cNvSpPr txBox="1">
            <a:spLocks noChangeArrowheads="1"/>
          </p:cNvSpPr>
          <p:nvPr/>
        </p:nvSpPr>
        <p:spPr bwMode="auto">
          <a:xfrm>
            <a:off x="7243763" y="3265488"/>
            <a:ext cx="1187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Reference </a:t>
            </a:r>
          </a:p>
          <a:p>
            <a:pPr algn="ctr"/>
            <a:r>
              <a:rPr lang="en-US" sz="1600"/>
              <a:t>magnet</a:t>
            </a:r>
          </a:p>
        </p:txBody>
      </p:sp>
      <p:sp>
        <p:nvSpPr>
          <p:cNvPr id="9" name="TextBox 121"/>
          <p:cNvSpPr txBox="1">
            <a:spLocks noChangeArrowheads="1"/>
          </p:cNvSpPr>
          <p:nvPr/>
        </p:nvSpPr>
        <p:spPr bwMode="auto">
          <a:xfrm>
            <a:off x="8253413" y="3694113"/>
            <a:ext cx="584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GND</a:t>
            </a:r>
          </a:p>
        </p:txBody>
      </p:sp>
      <p:grpSp>
        <p:nvGrpSpPr>
          <p:cNvPr id="10" name="Group 67"/>
          <p:cNvGrpSpPr>
            <a:grpSpLocks/>
          </p:cNvGrpSpPr>
          <p:nvPr/>
        </p:nvGrpSpPr>
        <p:grpSpPr bwMode="auto">
          <a:xfrm>
            <a:off x="7681913" y="1479550"/>
            <a:ext cx="357187" cy="857250"/>
            <a:chOff x="2428860" y="2071678"/>
            <a:chExt cx="357191" cy="857256"/>
          </a:xfrm>
        </p:grpSpPr>
        <p:sp>
          <p:nvSpPr>
            <p:cNvPr id="11" name="Freeform 10"/>
            <p:cNvSpPr/>
            <p:nvPr/>
          </p:nvSpPr>
          <p:spPr>
            <a:xfrm rot="5400000">
              <a:off x="2538399" y="2109779"/>
              <a:ext cx="141288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 rot="5400000">
              <a:off x="2535223" y="2251067"/>
              <a:ext cx="141289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 rot="5400000">
              <a:off x="2535223" y="2393943"/>
              <a:ext cx="141289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 rot="5400000">
              <a:off x="2535223" y="2536819"/>
              <a:ext cx="141289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5400000" flipH="1" flipV="1">
              <a:off x="2357421" y="2143117"/>
              <a:ext cx="14287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 flipH="1" flipV="1">
              <a:off x="2357421" y="2857497"/>
              <a:ext cx="14287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68"/>
          <p:cNvGrpSpPr>
            <a:grpSpLocks/>
          </p:cNvGrpSpPr>
          <p:nvPr/>
        </p:nvGrpSpPr>
        <p:grpSpPr bwMode="auto">
          <a:xfrm>
            <a:off x="7681913" y="2336800"/>
            <a:ext cx="357187" cy="857250"/>
            <a:chOff x="2428860" y="2071678"/>
            <a:chExt cx="357191" cy="857256"/>
          </a:xfrm>
        </p:grpSpPr>
        <p:sp>
          <p:nvSpPr>
            <p:cNvPr id="18" name="Freeform 17"/>
            <p:cNvSpPr/>
            <p:nvPr/>
          </p:nvSpPr>
          <p:spPr>
            <a:xfrm rot="5400000">
              <a:off x="2538399" y="2109779"/>
              <a:ext cx="141288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 rot="5400000">
              <a:off x="2535223" y="2251067"/>
              <a:ext cx="141289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 rot="5400000">
              <a:off x="2535223" y="2393943"/>
              <a:ext cx="141289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 rot="5400000">
              <a:off x="2535223" y="2536819"/>
              <a:ext cx="141289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2" name="Straight Connector 21"/>
            <p:cNvCxnSpPr/>
            <p:nvPr/>
          </p:nvCxnSpPr>
          <p:spPr>
            <a:xfrm rot="5400000" flipH="1" flipV="1">
              <a:off x="2357421" y="2143117"/>
              <a:ext cx="14287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 flipH="1" flipV="1">
              <a:off x="2357421" y="2857497"/>
              <a:ext cx="14287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77"/>
          <p:cNvGrpSpPr>
            <a:grpSpLocks/>
          </p:cNvGrpSpPr>
          <p:nvPr/>
        </p:nvGrpSpPr>
        <p:grpSpPr bwMode="auto">
          <a:xfrm>
            <a:off x="6932613" y="3194050"/>
            <a:ext cx="357187" cy="857250"/>
            <a:chOff x="2428860" y="2071678"/>
            <a:chExt cx="357191" cy="857256"/>
          </a:xfrm>
        </p:grpSpPr>
        <p:sp>
          <p:nvSpPr>
            <p:cNvPr id="25" name="Freeform 24"/>
            <p:cNvSpPr/>
            <p:nvPr/>
          </p:nvSpPr>
          <p:spPr>
            <a:xfrm rot="5400000">
              <a:off x="2538399" y="2109779"/>
              <a:ext cx="141288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 rot="5400000">
              <a:off x="2535223" y="2251067"/>
              <a:ext cx="141289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 rot="5400000">
              <a:off x="2535223" y="2393943"/>
              <a:ext cx="141289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 rot="5400000">
              <a:off x="2535223" y="2536819"/>
              <a:ext cx="141289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9" name="Straight Connector 28"/>
            <p:cNvCxnSpPr/>
            <p:nvPr/>
          </p:nvCxnSpPr>
          <p:spPr>
            <a:xfrm rot="5400000" flipH="1" flipV="1">
              <a:off x="2357421" y="2143117"/>
              <a:ext cx="14287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 flipH="1" flipV="1">
              <a:off x="2357421" y="2857497"/>
              <a:ext cx="14287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84"/>
          <p:cNvGrpSpPr>
            <a:grpSpLocks/>
          </p:cNvGrpSpPr>
          <p:nvPr/>
        </p:nvGrpSpPr>
        <p:grpSpPr bwMode="auto">
          <a:xfrm>
            <a:off x="7681913" y="4051300"/>
            <a:ext cx="357187" cy="857250"/>
            <a:chOff x="2428860" y="2071678"/>
            <a:chExt cx="357191" cy="857256"/>
          </a:xfrm>
        </p:grpSpPr>
        <p:sp>
          <p:nvSpPr>
            <p:cNvPr id="32" name="Freeform 31"/>
            <p:cNvSpPr/>
            <p:nvPr/>
          </p:nvSpPr>
          <p:spPr>
            <a:xfrm rot="5400000">
              <a:off x="2538399" y="2109779"/>
              <a:ext cx="141288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 rot="5400000">
              <a:off x="2535223" y="2251067"/>
              <a:ext cx="141289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 rot="5400000">
              <a:off x="2535223" y="2393943"/>
              <a:ext cx="141289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 rot="5400000">
              <a:off x="2535223" y="2536819"/>
              <a:ext cx="141289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6" name="Straight Connector 35"/>
            <p:cNvCxnSpPr/>
            <p:nvPr/>
          </p:nvCxnSpPr>
          <p:spPr>
            <a:xfrm rot="5400000" flipH="1" flipV="1">
              <a:off x="2357421" y="2143117"/>
              <a:ext cx="14287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5400000" flipH="1" flipV="1">
              <a:off x="2357421" y="2857497"/>
              <a:ext cx="14287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92"/>
          <p:cNvGrpSpPr>
            <a:grpSpLocks/>
          </p:cNvGrpSpPr>
          <p:nvPr/>
        </p:nvGrpSpPr>
        <p:grpSpPr bwMode="auto">
          <a:xfrm>
            <a:off x="7681913" y="4908550"/>
            <a:ext cx="357187" cy="857250"/>
            <a:chOff x="2428860" y="2071678"/>
            <a:chExt cx="357191" cy="857256"/>
          </a:xfrm>
        </p:grpSpPr>
        <p:sp>
          <p:nvSpPr>
            <p:cNvPr id="39" name="Freeform 38"/>
            <p:cNvSpPr/>
            <p:nvPr/>
          </p:nvSpPr>
          <p:spPr>
            <a:xfrm rot="5400000">
              <a:off x="2538399" y="2109779"/>
              <a:ext cx="141288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" name="Freeform 39"/>
            <p:cNvSpPr/>
            <p:nvPr/>
          </p:nvSpPr>
          <p:spPr>
            <a:xfrm rot="5400000">
              <a:off x="2535223" y="2251067"/>
              <a:ext cx="141289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 rot="5400000">
              <a:off x="2535223" y="2393943"/>
              <a:ext cx="141289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 rot="5400000">
              <a:off x="2535223" y="2536819"/>
              <a:ext cx="141289" cy="354016"/>
            </a:xfrm>
            <a:custGeom>
              <a:avLst/>
              <a:gdLst>
                <a:gd name="connsiteX0" fmla="*/ 0 w 300038"/>
                <a:gd name="connsiteY0" fmla="*/ 0 h 390525"/>
                <a:gd name="connsiteX1" fmla="*/ 300038 w 300038"/>
                <a:gd name="connsiteY1" fmla="*/ 390525 h 390525"/>
                <a:gd name="connsiteX0" fmla="*/ 0 w 442914"/>
                <a:gd name="connsiteY0" fmla="*/ 0 h 33335"/>
                <a:gd name="connsiteX1" fmla="*/ 442914 w 442914"/>
                <a:gd name="connsiteY1" fmla="*/ 33335 h 33335"/>
                <a:gd name="connsiteX0" fmla="*/ 0 w 442914"/>
                <a:gd name="connsiteY0" fmla="*/ 567528 h 600863"/>
                <a:gd name="connsiteX1" fmla="*/ 442914 w 442914"/>
                <a:gd name="connsiteY1" fmla="*/ 600863 h 600863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567528 h 567528"/>
                <a:gd name="connsiteX1" fmla="*/ 428628 w 428628"/>
                <a:gd name="connsiteY1" fmla="*/ 567528 h 567528"/>
                <a:gd name="connsiteX0" fmla="*/ 0 w 428628"/>
                <a:gd name="connsiteY0" fmla="*/ 422264 h 422264"/>
                <a:gd name="connsiteX1" fmla="*/ 428628 w 428628"/>
                <a:gd name="connsiteY1" fmla="*/ 422264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28" h="422264">
                  <a:moveTo>
                    <a:pt x="0" y="422264"/>
                  </a:moveTo>
                  <a:cubicBezTo>
                    <a:pt x="2419" y="0"/>
                    <a:pt x="411976" y="44443"/>
                    <a:pt x="428628" y="42226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43" name="Straight Connector 42"/>
            <p:cNvCxnSpPr/>
            <p:nvPr/>
          </p:nvCxnSpPr>
          <p:spPr>
            <a:xfrm rot="5400000" flipH="1" flipV="1">
              <a:off x="2357421" y="2143117"/>
              <a:ext cx="14287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 flipH="1" flipV="1">
              <a:off x="2357421" y="2857497"/>
              <a:ext cx="14287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Straight Connector 44"/>
          <p:cNvCxnSpPr/>
          <p:nvPr/>
        </p:nvCxnSpPr>
        <p:spPr>
          <a:xfrm>
            <a:off x="6932613" y="3194050"/>
            <a:ext cx="7493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932613" y="4051300"/>
            <a:ext cx="7493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23"/>
          <p:cNvSpPr txBox="1">
            <a:spLocks noChangeArrowheads="1"/>
          </p:cNvSpPr>
          <p:nvPr/>
        </p:nvSpPr>
        <p:spPr bwMode="auto">
          <a:xfrm>
            <a:off x="8101895" y="2336800"/>
            <a:ext cx="91063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/>
              <a:t>128 QFO</a:t>
            </a:r>
          </a:p>
          <a:p>
            <a:r>
              <a:rPr lang="en-US" sz="1600" dirty="0" smtClean="0"/>
              <a:t>Ring </a:t>
            </a:r>
          </a:p>
          <a:p>
            <a:r>
              <a:rPr lang="en-US" sz="1600" dirty="0" smtClean="0"/>
              <a:t>1,2,3&amp;4</a:t>
            </a:r>
          </a:p>
          <a:p>
            <a:r>
              <a:rPr lang="en-US" sz="1600" dirty="0" smtClean="0"/>
              <a:t> </a:t>
            </a:r>
            <a:endParaRPr lang="en-US" sz="1600" dirty="0"/>
          </a:p>
        </p:txBody>
      </p:sp>
      <p:cxnSp>
        <p:nvCxnSpPr>
          <p:cNvPr id="48" name="Straight Connector 47"/>
          <p:cNvCxnSpPr>
            <a:endCxn id="9" idx="1"/>
          </p:cNvCxnSpPr>
          <p:nvPr/>
        </p:nvCxnSpPr>
        <p:spPr>
          <a:xfrm flipV="1">
            <a:off x="7681913" y="3848100"/>
            <a:ext cx="571500" cy="203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23"/>
          <p:cNvSpPr txBox="1">
            <a:spLocks noChangeArrowheads="1"/>
          </p:cNvSpPr>
          <p:nvPr/>
        </p:nvSpPr>
        <p:spPr bwMode="auto">
          <a:xfrm>
            <a:off x="8101895" y="4051300"/>
            <a:ext cx="85151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/>
              <a:t>64 QDE </a:t>
            </a:r>
          </a:p>
          <a:p>
            <a:r>
              <a:rPr lang="en-US" sz="1600" dirty="0" smtClean="0"/>
              <a:t>Ring </a:t>
            </a:r>
          </a:p>
          <a:p>
            <a:r>
              <a:rPr lang="en-US" sz="1600" dirty="0" smtClean="0"/>
              <a:t>1,2,3&amp;4</a:t>
            </a:r>
          </a:p>
          <a:p>
            <a:endParaRPr lang="en-US" sz="1600" dirty="0" smtClean="0"/>
          </a:p>
        </p:txBody>
      </p:sp>
      <p:sp>
        <p:nvSpPr>
          <p:cNvPr id="50" name="TextBox 23"/>
          <p:cNvSpPr txBox="1">
            <a:spLocks noChangeArrowheads="1"/>
          </p:cNvSpPr>
          <p:nvPr/>
        </p:nvSpPr>
        <p:spPr bwMode="auto">
          <a:xfrm>
            <a:off x="7967663" y="5046663"/>
            <a:ext cx="94128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/>
              <a:t>64 BHZ </a:t>
            </a:r>
            <a:endParaRPr lang="en-US" sz="1600" dirty="0"/>
          </a:p>
          <a:p>
            <a:r>
              <a:rPr lang="en-US" sz="1600" dirty="0"/>
              <a:t>Ring 2&amp;3</a:t>
            </a:r>
          </a:p>
        </p:txBody>
      </p:sp>
      <p:sp>
        <p:nvSpPr>
          <p:cNvPr id="51" name="TextBox 54"/>
          <p:cNvSpPr txBox="1">
            <a:spLocks noChangeArrowheads="1"/>
          </p:cNvSpPr>
          <p:nvPr/>
        </p:nvSpPr>
        <p:spPr bwMode="auto">
          <a:xfrm>
            <a:off x="4170363" y="2274888"/>
            <a:ext cx="854075" cy="9239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MPS</a:t>
            </a:r>
          </a:p>
          <a:p>
            <a:r>
              <a:rPr lang="en-US" sz="1200"/>
              <a:t>3600V</a:t>
            </a:r>
          </a:p>
          <a:p>
            <a:r>
              <a:rPr lang="en-US" sz="1200"/>
              <a:t>4000A</a:t>
            </a:r>
            <a:r>
              <a:rPr lang="en-US" sz="1200" baseline="-25000"/>
              <a:t>pk</a:t>
            </a:r>
          </a:p>
          <a:p>
            <a:r>
              <a:rPr lang="en-US" sz="1200"/>
              <a:t>2300A</a:t>
            </a:r>
            <a:r>
              <a:rPr lang="en-US" sz="1200" baseline="-25000"/>
              <a:t>RMS</a:t>
            </a:r>
          </a:p>
        </p:txBody>
      </p:sp>
      <p:cxnSp>
        <p:nvCxnSpPr>
          <p:cNvPr id="52" name="Straight Connector 51"/>
          <p:cNvCxnSpPr/>
          <p:nvPr/>
        </p:nvCxnSpPr>
        <p:spPr>
          <a:xfrm>
            <a:off x="5126038" y="1479550"/>
            <a:ext cx="25558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0800000">
            <a:off x="6623050" y="2336800"/>
            <a:ext cx="10588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5400000">
            <a:off x="5776913" y="2333625"/>
            <a:ext cx="1708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5418138" y="1544638"/>
            <a:ext cx="741362" cy="7381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TRIM A</a:t>
            </a:r>
          </a:p>
          <a:p>
            <a:r>
              <a:rPr lang="en-US" sz="1000"/>
              <a:t>1900V</a:t>
            </a:r>
          </a:p>
          <a:p>
            <a:r>
              <a:rPr lang="en-US" sz="1000"/>
              <a:t>50A</a:t>
            </a:r>
            <a:r>
              <a:rPr lang="en-US" sz="1000" baseline="-25000"/>
              <a:t>pk</a:t>
            </a:r>
          </a:p>
          <a:p>
            <a:r>
              <a:rPr lang="en-US" sz="1000"/>
              <a:t>30A</a:t>
            </a:r>
            <a:r>
              <a:rPr lang="en-US" sz="1000" baseline="-25000"/>
              <a:t>RMS</a:t>
            </a:r>
          </a:p>
        </p:txBody>
      </p:sp>
      <p:sp>
        <p:nvSpPr>
          <p:cNvPr id="56" name="TextBox 54"/>
          <p:cNvSpPr txBox="1">
            <a:spLocks noChangeArrowheads="1"/>
          </p:cNvSpPr>
          <p:nvPr/>
        </p:nvSpPr>
        <p:spPr bwMode="auto">
          <a:xfrm>
            <a:off x="5454650" y="2384425"/>
            <a:ext cx="671513" cy="7381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QFO</a:t>
            </a:r>
          </a:p>
          <a:p>
            <a:r>
              <a:rPr lang="en-US" sz="1000"/>
              <a:t>520V</a:t>
            </a:r>
          </a:p>
          <a:p>
            <a:r>
              <a:rPr lang="en-US" sz="1000"/>
              <a:t>300A</a:t>
            </a:r>
            <a:r>
              <a:rPr lang="en-US" sz="1000" baseline="-25000"/>
              <a:t>pk</a:t>
            </a:r>
          </a:p>
          <a:p>
            <a:r>
              <a:rPr lang="en-US" sz="1000"/>
              <a:t>200A</a:t>
            </a:r>
            <a:r>
              <a:rPr lang="en-US" sz="1000" baseline="-25000"/>
              <a:t>RMS</a:t>
            </a:r>
          </a:p>
        </p:txBody>
      </p:sp>
      <p:cxnSp>
        <p:nvCxnSpPr>
          <p:cNvPr id="57" name="Straight Connector 56"/>
          <p:cNvCxnSpPr/>
          <p:nvPr/>
        </p:nvCxnSpPr>
        <p:spPr>
          <a:xfrm>
            <a:off x="6623050" y="3194050"/>
            <a:ext cx="3095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4"/>
          <p:cNvSpPr txBox="1">
            <a:spLocks noChangeArrowheads="1"/>
          </p:cNvSpPr>
          <p:nvPr/>
        </p:nvSpPr>
        <p:spPr bwMode="auto">
          <a:xfrm>
            <a:off x="5454650" y="4106863"/>
            <a:ext cx="671513" cy="7381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QDE</a:t>
            </a:r>
          </a:p>
          <a:p>
            <a:r>
              <a:rPr lang="en-US" sz="1000"/>
              <a:t>520V</a:t>
            </a:r>
          </a:p>
          <a:p>
            <a:r>
              <a:rPr lang="en-US" sz="1000"/>
              <a:t>300A</a:t>
            </a:r>
            <a:r>
              <a:rPr lang="en-US" sz="1000" baseline="-25000"/>
              <a:t>pk</a:t>
            </a:r>
          </a:p>
          <a:p>
            <a:r>
              <a:rPr lang="en-US" sz="1000"/>
              <a:t>200A</a:t>
            </a:r>
            <a:r>
              <a:rPr lang="en-US" sz="1000" baseline="-25000"/>
              <a:t>RMS</a:t>
            </a:r>
          </a:p>
        </p:txBody>
      </p:sp>
      <p:cxnSp>
        <p:nvCxnSpPr>
          <p:cNvPr id="59" name="Straight Connector 58"/>
          <p:cNvCxnSpPr/>
          <p:nvPr/>
        </p:nvCxnSpPr>
        <p:spPr>
          <a:xfrm rot="5400000" flipH="1" flipV="1">
            <a:off x="6188869" y="4498181"/>
            <a:ext cx="876300" cy="79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623050" y="4064000"/>
            <a:ext cx="3286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10800000">
            <a:off x="6623050" y="4940300"/>
            <a:ext cx="10588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5126038" y="5743575"/>
            <a:ext cx="25558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121"/>
          <p:cNvGrpSpPr/>
          <p:nvPr/>
        </p:nvGrpSpPr>
        <p:grpSpPr>
          <a:xfrm>
            <a:off x="6308755" y="1622441"/>
            <a:ext cx="642942" cy="642942"/>
            <a:chOff x="1500166" y="2071678"/>
            <a:chExt cx="642942" cy="642942"/>
          </a:xfrm>
          <a:solidFill>
            <a:schemeClr val="bg1"/>
          </a:solidFill>
        </p:grpSpPr>
        <p:sp>
          <p:nvSpPr>
            <p:cNvPr id="64" name="Oval 63"/>
            <p:cNvSpPr/>
            <p:nvPr/>
          </p:nvSpPr>
          <p:spPr>
            <a:xfrm>
              <a:off x="1500166" y="2071678"/>
              <a:ext cx="642942" cy="642942"/>
            </a:xfrm>
            <a:prstGeom prst="ellipse">
              <a:avLst/>
            </a:prstGeom>
            <a:grpFill/>
            <a:ln w="12700">
              <a:solidFill>
                <a:srgbClr val="4A7E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5" name="Straight Connector 64"/>
            <p:cNvCxnSpPr>
              <a:stCxn id="64" idx="2"/>
              <a:endCxn id="64" idx="6"/>
            </p:cNvCxnSpPr>
            <p:nvPr/>
          </p:nvCxnSpPr>
          <p:spPr>
            <a:xfrm rot="10800000" flipH="1">
              <a:off x="1500166" y="2393149"/>
              <a:ext cx="642942" cy="0"/>
            </a:xfrm>
            <a:prstGeom prst="line">
              <a:avLst/>
            </a:prstGeom>
            <a:grpFill/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148"/>
          <p:cNvGrpSpPr/>
          <p:nvPr/>
        </p:nvGrpSpPr>
        <p:grpSpPr>
          <a:xfrm>
            <a:off x="6308755" y="2471754"/>
            <a:ext cx="642942" cy="642942"/>
            <a:chOff x="1500166" y="2071678"/>
            <a:chExt cx="642942" cy="642942"/>
          </a:xfrm>
          <a:solidFill>
            <a:schemeClr val="bg1"/>
          </a:solidFill>
        </p:grpSpPr>
        <p:sp>
          <p:nvSpPr>
            <p:cNvPr id="67" name="Oval 66"/>
            <p:cNvSpPr/>
            <p:nvPr/>
          </p:nvSpPr>
          <p:spPr>
            <a:xfrm>
              <a:off x="1500166" y="2071678"/>
              <a:ext cx="642942" cy="642942"/>
            </a:xfrm>
            <a:prstGeom prst="ellipse">
              <a:avLst/>
            </a:prstGeom>
            <a:grpFill/>
            <a:ln w="12700">
              <a:solidFill>
                <a:srgbClr val="4A7E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8" name="Straight Connector 67"/>
            <p:cNvCxnSpPr>
              <a:stCxn id="67" idx="2"/>
              <a:endCxn id="67" idx="6"/>
            </p:cNvCxnSpPr>
            <p:nvPr/>
          </p:nvCxnSpPr>
          <p:spPr>
            <a:xfrm rot="10800000" flipH="1">
              <a:off x="1500166" y="2393149"/>
              <a:ext cx="642942" cy="0"/>
            </a:xfrm>
            <a:prstGeom prst="line">
              <a:avLst/>
            </a:prstGeom>
            <a:grpFill/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176"/>
          <p:cNvGrpSpPr/>
          <p:nvPr/>
        </p:nvGrpSpPr>
        <p:grpSpPr>
          <a:xfrm>
            <a:off x="6308755" y="4194210"/>
            <a:ext cx="642942" cy="642942"/>
            <a:chOff x="1500166" y="2071678"/>
            <a:chExt cx="642942" cy="642942"/>
          </a:xfrm>
          <a:solidFill>
            <a:schemeClr val="bg1"/>
          </a:solidFill>
        </p:grpSpPr>
        <p:sp>
          <p:nvSpPr>
            <p:cNvPr id="70" name="Oval 69"/>
            <p:cNvSpPr/>
            <p:nvPr/>
          </p:nvSpPr>
          <p:spPr>
            <a:xfrm>
              <a:off x="1500166" y="2071678"/>
              <a:ext cx="642942" cy="642942"/>
            </a:xfrm>
            <a:prstGeom prst="ellipse">
              <a:avLst/>
            </a:prstGeom>
            <a:grpFill/>
            <a:ln w="12700">
              <a:solidFill>
                <a:srgbClr val="4A7E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71" name="Straight Connector 70"/>
            <p:cNvCxnSpPr>
              <a:stCxn id="70" idx="2"/>
              <a:endCxn id="70" idx="6"/>
            </p:cNvCxnSpPr>
            <p:nvPr/>
          </p:nvCxnSpPr>
          <p:spPr>
            <a:xfrm rot="10800000" flipH="1">
              <a:off x="1500166" y="2393149"/>
              <a:ext cx="642942" cy="0"/>
            </a:xfrm>
            <a:prstGeom prst="line">
              <a:avLst/>
            </a:prstGeom>
            <a:grpFill/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2" name="Straight Connector 71"/>
          <p:cNvCxnSpPr/>
          <p:nvPr/>
        </p:nvCxnSpPr>
        <p:spPr>
          <a:xfrm rot="5400000">
            <a:off x="2990057" y="3607594"/>
            <a:ext cx="427196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201"/>
          <p:cNvGrpSpPr/>
          <p:nvPr/>
        </p:nvGrpSpPr>
        <p:grpSpPr>
          <a:xfrm>
            <a:off x="4797430" y="3333777"/>
            <a:ext cx="642942" cy="642942"/>
            <a:chOff x="1500166" y="2071678"/>
            <a:chExt cx="642942" cy="642942"/>
          </a:xfrm>
          <a:solidFill>
            <a:schemeClr val="bg1"/>
          </a:solidFill>
        </p:grpSpPr>
        <p:sp>
          <p:nvSpPr>
            <p:cNvPr id="74" name="Oval 73"/>
            <p:cNvSpPr/>
            <p:nvPr/>
          </p:nvSpPr>
          <p:spPr>
            <a:xfrm>
              <a:off x="1500166" y="2071678"/>
              <a:ext cx="642942" cy="642942"/>
            </a:xfrm>
            <a:prstGeom prst="ellipse">
              <a:avLst/>
            </a:prstGeom>
            <a:grpFill/>
            <a:ln w="12700">
              <a:solidFill>
                <a:srgbClr val="4A7E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75" name="Straight Connector 74"/>
            <p:cNvCxnSpPr>
              <a:stCxn id="74" idx="2"/>
              <a:endCxn id="74" idx="6"/>
            </p:cNvCxnSpPr>
            <p:nvPr/>
          </p:nvCxnSpPr>
          <p:spPr>
            <a:xfrm rot="10800000" flipH="1">
              <a:off x="1500166" y="2393149"/>
              <a:ext cx="642942" cy="0"/>
            </a:xfrm>
            <a:prstGeom prst="line">
              <a:avLst/>
            </a:prstGeom>
            <a:grpFill/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45024"/>
            <a:ext cx="4680000" cy="2710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Booster MPS: the eighties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D1650-519B-41DC-A113-E4F62170C5E9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pic>
        <p:nvPicPr>
          <p:cNvPr id="1026" name="Picture 2" descr="\\cern.ch\dfs\Users\m\mchamiot\Public\Booster_MPS_photos\4  R0 et SEL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55059"/>
            <a:ext cx="3600000" cy="2400000"/>
          </a:xfrm>
          <a:prstGeom prst="rect">
            <a:avLst/>
          </a:prstGeom>
          <a:noFill/>
        </p:spPr>
      </p:pic>
      <p:pic>
        <p:nvPicPr>
          <p:cNvPr id="1028" name="Picture 4" descr="\\cern.ch\dfs\Users\m\mchamiot\Public\Booster_MPS_photos\Surveillance fusibles thyristors.JPG"/>
          <p:cNvPicPr>
            <a:picLocks noChangeAspect="1" noChangeArrowheads="1"/>
          </p:cNvPicPr>
          <p:nvPr/>
        </p:nvPicPr>
        <p:blipFill>
          <a:blip r:embed="rId3"/>
          <a:srcRect l="18844"/>
          <a:stretch>
            <a:fillRect/>
          </a:stretch>
        </p:blipFill>
        <p:spPr bwMode="auto">
          <a:xfrm>
            <a:off x="6611112" y="1501947"/>
            <a:ext cx="2532888" cy="3902075"/>
          </a:xfrm>
          <a:prstGeom prst="rect">
            <a:avLst/>
          </a:prstGeom>
          <a:noFill/>
        </p:spPr>
      </p:pic>
      <p:pic>
        <p:nvPicPr>
          <p:cNvPr id="1029" name="Picture 5" descr="\\cern.ch\dfs\Users\m\mchamiot\Public\Booster_MPS_photos\Banc _de_capa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64008" y="1716819"/>
            <a:ext cx="2880000" cy="2304000"/>
          </a:xfrm>
          <a:prstGeom prst="rect">
            <a:avLst/>
          </a:prstGeom>
          <a:noFill/>
        </p:spPr>
      </p:pic>
      <p:pic>
        <p:nvPicPr>
          <p:cNvPr id="1030" name="Picture 6" descr="\\cern.ch\dfs\Users\m\mchamiot\Public\Booster_MPS_photos\Groupes thyristors.JPG"/>
          <p:cNvPicPr>
            <a:picLocks noChangeAspect="1" noChangeArrowheads="1"/>
          </p:cNvPicPr>
          <p:nvPr/>
        </p:nvPicPr>
        <p:blipFill>
          <a:blip r:embed="rId5"/>
          <a:srcRect b="9927"/>
          <a:stretch>
            <a:fillRect/>
          </a:stretch>
        </p:blipFill>
        <p:spPr bwMode="auto">
          <a:xfrm>
            <a:off x="387656" y="3762250"/>
            <a:ext cx="3600000" cy="2594100"/>
          </a:xfrm>
          <a:prstGeom prst="rect">
            <a:avLst/>
          </a:prstGeom>
          <a:noFill/>
        </p:spPr>
      </p:pic>
      <p:pic>
        <p:nvPicPr>
          <p:cNvPr id="1031" name="Picture 7" descr="\\cern.ch\dfs\Users\m\mchamiot\Public\Booster_MPS_photos\Mise a la terre.JPG"/>
          <p:cNvPicPr>
            <a:picLocks noChangeAspect="1" noChangeArrowheads="1"/>
          </p:cNvPicPr>
          <p:nvPr/>
        </p:nvPicPr>
        <p:blipFill>
          <a:blip r:embed="rId6"/>
          <a:srcRect r="21166"/>
          <a:stretch>
            <a:fillRect/>
          </a:stretch>
        </p:blipFill>
        <p:spPr bwMode="auto">
          <a:xfrm>
            <a:off x="4142752" y="4243817"/>
            <a:ext cx="1800000" cy="18266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Booster MPS: 1998 consolidation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Automation &amp; firing								Trims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D1650-519B-41DC-A113-E4F62170C5E9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pic>
        <p:nvPicPr>
          <p:cNvPr id="2050" name="Picture 2" descr="\\cern.ch\dfs\Users\m\mchamiot\Public\Booster_MPS_photos\Automate&amp;firing_thyristors\Rack SIMATIC et 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87286"/>
            <a:ext cx="3600000" cy="2880000"/>
          </a:xfrm>
          <a:prstGeom prst="rect">
            <a:avLst/>
          </a:prstGeom>
          <a:noFill/>
        </p:spPr>
      </p:pic>
      <p:pic>
        <p:nvPicPr>
          <p:cNvPr id="2051" name="Picture 3" descr="\\cern.ch\dfs\Users\m\mchamiot\Public\Booster_MPS_photos\Automate&amp;firing_thyristors\SIMATIC Gr0.JPG"/>
          <p:cNvPicPr>
            <a:picLocks noChangeAspect="1" noChangeArrowheads="1"/>
          </p:cNvPicPr>
          <p:nvPr/>
        </p:nvPicPr>
        <p:blipFill>
          <a:blip r:embed="rId3"/>
          <a:srcRect t="4410" b="12678"/>
          <a:stretch>
            <a:fillRect/>
          </a:stretch>
        </p:blipFill>
        <p:spPr bwMode="auto">
          <a:xfrm>
            <a:off x="896800" y="4695302"/>
            <a:ext cx="2880000" cy="1910283"/>
          </a:xfrm>
          <a:prstGeom prst="rect">
            <a:avLst/>
          </a:prstGeom>
          <a:noFill/>
        </p:spPr>
      </p:pic>
      <p:pic>
        <p:nvPicPr>
          <p:cNvPr id="2052" name="Picture 4" descr="\\cern.ch\dfs\Users\m\mchamiot\Public\Booster_MPS_photos\TRIMs\BPH Trim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66899" y="1687286"/>
            <a:ext cx="2160000" cy="3240000"/>
          </a:xfrm>
          <a:prstGeom prst="rect">
            <a:avLst/>
          </a:prstGeom>
          <a:noFill/>
        </p:spPr>
      </p:pic>
      <p:pic>
        <p:nvPicPr>
          <p:cNvPr id="2053" name="Picture 5" descr="\\cern.ch\dfs\Users\m\mchamiot\Public\Booster_MPS_photos\TRIMs\P00332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6234" y="2727960"/>
            <a:ext cx="2160000" cy="288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</a:t>
            </a:r>
            <a:r>
              <a:rPr lang="en-US" sz="2800" dirty="0" smtClean="0">
                <a:solidFill>
                  <a:schemeClr val="bg2"/>
                </a:solidFill>
              </a:rPr>
              <a:t>Overview of the existing Booster MPS system.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solidFill>
                <a:schemeClr val="bg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2"/>
                </a:solidFill>
              </a:rPr>
              <a:t>  </a:t>
            </a:r>
            <a:r>
              <a:rPr lang="en-US" sz="2800" dirty="0" smtClean="0"/>
              <a:t>The 2GeV requirements.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solidFill>
                <a:schemeClr val="bg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2"/>
                </a:solidFill>
              </a:rPr>
              <a:t>  LIU baseline: The “POPS” style alternative.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solidFill>
                <a:schemeClr val="bg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2"/>
                </a:solidFill>
              </a:rPr>
              <a:t>  Technical alternatives.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D1650-519B-41DC-A113-E4F62170C5E9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 project scaling factors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5544457" cy="5466416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From 1.4Gev to 2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Considering some saturation effect, margin for B-field regulation and operation.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Power dissipation in the magnets with today’s ramp rate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Power dissipation in the magnets with existing MPS at maximal ramp rate.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indent="-342900"/>
            <a:r>
              <a:rPr lang="en-US" b="1" dirty="0" smtClean="0"/>
              <a:t>New magnets and/or new MPS needed in any case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D1650-519B-41DC-A113-E4F62170C5E9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5916168" y="1255059"/>
            <a:ext cx="3227832" cy="47456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B-field: x1.3</a:t>
            </a:r>
          </a:p>
          <a:p>
            <a:endParaRPr lang="en-US" dirty="0"/>
          </a:p>
          <a:p>
            <a:r>
              <a:rPr lang="en-US" dirty="0" smtClean="0"/>
              <a:t>Peak Current: x1.4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Power: x2</a:t>
            </a:r>
          </a:p>
          <a:p>
            <a:r>
              <a:rPr lang="en-US" i="1" dirty="0" smtClean="0">
                <a:solidFill>
                  <a:srgbClr val="FFC000"/>
                </a:solidFill>
              </a:rPr>
              <a:t>Far from design margins (20-30%)…</a:t>
            </a:r>
          </a:p>
          <a:p>
            <a:endParaRPr lang="en-US" dirty="0" smtClean="0"/>
          </a:p>
          <a:p>
            <a:r>
              <a:rPr lang="en-US" dirty="0" smtClean="0"/>
              <a:t>Power: x1.8</a:t>
            </a:r>
          </a:p>
          <a:p>
            <a:r>
              <a:rPr lang="en-US" i="1" dirty="0" smtClean="0">
                <a:solidFill>
                  <a:srgbClr val="FFC000"/>
                </a:solidFill>
              </a:rPr>
              <a:t>Better but not enough…</a:t>
            </a:r>
          </a:p>
          <a:p>
            <a:endParaRPr lang="en-US" dirty="0" smtClean="0"/>
          </a:p>
        </p:txBody>
      </p:sp>
      <p:sp>
        <p:nvSpPr>
          <p:cNvPr id="9" name="Notched Right Arrow 8"/>
          <p:cNvSpPr/>
          <p:nvPr/>
        </p:nvSpPr>
        <p:spPr>
          <a:xfrm rot="8852784">
            <a:off x="5118100" y="5056592"/>
            <a:ext cx="914400" cy="565150"/>
          </a:xfrm>
          <a:prstGeom prst="notchedRightArrow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2937</TotalTime>
  <Words>1008</Words>
  <Application>Microsoft Office PowerPoint</Application>
  <PresentationFormat>On-screen Show (4:3)</PresentationFormat>
  <Paragraphs>266</Paragraphs>
  <Slides>22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LIU_PowerPoint_Template</vt:lpstr>
      <vt:lpstr>Visio</vt:lpstr>
      <vt:lpstr>Slide 1</vt:lpstr>
      <vt:lpstr> PSB  Main Power Supply</vt:lpstr>
      <vt:lpstr>Slide 3</vt:lpstr>
      <vt:lpstr>Booster MPS load characteristic</vt:lpstr>
      <vt:lpstr>Booster MPS circuit</vt:lpstr>
      <vt:lpstr>Booster MPS: the eighties</vt:lpstr>
      <vt:lpstr>Booster MPS: 1998 consolidation</vt:lpstr>
      <vt:lpstr>Slide 8</vt:lpstr>
      <vt:lpstr>LIU project scaling factors</vt:lpstr>
      <vt:lpstr>The existing Booster MPS at 2 GeV</vt:lpstr>
      <vt:lpstr>Impact on the 18kV Meyrin network</vt:lpstr>
      <vt:lpstr>Slide 12</vt:lpstr>
      <vt:lpstr>“POPS” basic principles</vt:lpstr>
      <vt:lpstr>LIU Baseline: Fast cycle</vt:lpstr>
      <vt:lpstr>LIU-PSB 5.2 WU– MPS power converter</vt:lpstr>
      <vt:lpstr>LIU-PSB 5.2 WU– MPS civil engineering</vt:lpstr>
      <vt:lpstr>Building 245 - Preliminary Drawing</vt:lpstr>
      <vt:lpstr>Slide 18</vt:lpstr>
      <vt:lpstr>Existing MPS with new magnets</vt:lpstr>
      <vt:lpstr>New MPS with new magnets</vt:lpstr>
      <vt:lpstr>Comments on Power Consumption</vt:lpstr>
      <vt:lpstr>Slide 22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NICE</cp:lastModifiedBy>
  <cp:revision>79</cp:revision>
  <dcterms:created xsi:type="dcterms:W3CDTF">2011-05-16T09:28:26Z</dcterms:created>
  <dcterms:modified xsi:type="dcterms:W3CDTF">2011-11-24T19:54:24Z</dcterms:modified>
</cp:coreProperties>
</file>