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xml" ContentType="application/vnd.openxmlformats-officedocument.presentationml.tags+xml"/>
  <Override PartName="/ppt/notesSlides/notesSlide26.xml" ContentType="application/vnd.openxmlformats-officedocument.presentationml.notesSlide+xml"/>
  <Override PartName="/ppt/tags/tag2.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9"/>
  </p:notesMasterIdLst>
  <p:handoutMasterIdLst>
    <p:handoutMasterId r:id="rId150"/>
  </p:handoutMasterIdLst>
  <p:sldIdLst>
    <p:sldId id="766" r:id="rId2"/>
    <p:sldId id="403" r:id="rId3"/>
    <p:sldId id="673" r:id="rId4"/>
    <p:sldId id="496" r:id="rId5"/>
    <p:sldId id="498" r:id="rId6"/>
    <p:sldId id="491" r:id="rId7"/>
    <p:sldId id="805" r:id="rId8"/>
    <p:sldId id="433" r:id="rId9"/>
    <p:sldId id="453" r:id="rId10"/>
    <p:sldId id="674" r:id="rId11"/>
    <p:sldId id="434" r:id="rId12"/>
    <p:sldId id="428" r:id="rId13"/>
    <p:sldId id="808" r:id="rId14"/>
    <p:sldId id="475" r:id="rId15"/>
    <p:sldId id="696" r:id="rId16"/>
    <p:sldId id="721" r:id="rId17"/>
    <p:sldId id="806" r:id="rId18"/>
    <p:sldId id="822" r:id="rId19"/>
    <p:sldId id="785" r:id="rId20"/>
    <p:sldId id="803" r:id="rId21"/>
    <p:sldId id="804" r:id="rId22"/>
    <p:sldId id="789" r:id="rId23"/>
    <p:sldId id="692" r:id="rId24"/>
    <p:sldId id="788" r:id="rId25"/>
    <p:sldId id="702" r:id="rId26"/>
    <p:sldId id="570" r:id="rId27"/>
    <p:sldId id="787" r:id="rId28"/>
    <p:sldId id="722" r:id="rId29"/>
    <p:sldId id="752" r:id="rId30"/>
    <p:sldId id="677" r:id="rId31"/>
    <p:sldId id="678" r:id="rId32"/>
    <p:sldId id="845" r:id="rId33"/>
    <p:sldId id="807" r:id="rId34"/>
    <p:sldId id="541" r:id="rId35"/>
    <p:sldId id="810" r:id="rId36"/>
    <p:sldId id="667" r:id="rId37"/>
    <p:sldId id="518" r:id="rId38"/>
    <p:sldId id="848" r:id="rId39"/>
    <p:sldId id="519" r:id="rId40"/>
    <p:sldId id="520" r:id="rId41"/>
    <p:sldId id="795" r:id="rId42"/>
    <p:sldId id="827" r:id="rId43"/>
    <p:sldId id="523" r:id="rId44"/>
    <p:sldId id="708" r:id="rId45"/>
    <p:sldId id="844" r:id="rId46"/>
    <p:sldId id="762" r:id="rId47"/>
    <p:sldId id="457" r:id="rId48"/>
    <p:sldId id="705" r:id="rId49"/>
    <p:sldId id="809" r:id="rId50"/>
    <p:sldId id="600" r:id="rId51"/>
    <p:sldId id="724" r:id="rId52"/>
    <p:sldId id="489" r:id="rId53"/>
    <p:sldId id="771" r:id="rId54"/>
    <p:sldId id="477" r:id="rId55"/>
    <p:sldId id="716" r:id="rId56"/>
    <p:sldId id="717" r:id="rId57"/>
    <p:sldId id="718" r:id="rId58"/>
    <p:sldId id="719" r:id="rId59"/>
    <p:sldId id="763" r:id="rId60"/>
    <p:sldId id="764" r:id="rId61"/>
    <p:sldId id="440" r:id="rId62"/>
    <p:sldId id="436" r:id="rId63"/>
    <p:sldId id="470" r:id="rId64"/>
    <p:sldId id="484" r:id="rId65"/>
    <p:sldId id="485" r:id="rId66"/>
    <p:sldId id="492" r:id="rId67"/>
    <p:sldId id="435" r:id="rId68"/>
    <p:sldId id="480" r:id="rId69"/>
    <p:sldId id="481" r:id="rId70"/>
    <p:sldId id="471" r:id="rId71"/>
    <p:sldId id="483" r:id="rId72"/>
    <p:sldId id="744" r:id="rId73"/>
    <p:sldId id="746" r:id="rId74"/>
    <p:sldId id="747" r:id="rId75"/>
    <p:sldId id="802" r:id="rId76"/>
    <p:sldId id="748" r:id="rId77"/>
    <p:sldId id="538" r:id="rId78"/>
    <p:sldId id="539" r:id="rId79"/>
    <p:sldId id="533" r:id="rId80"/>
    <p:sldId id="534" r:id="rId81"/>
    <p:sldId id="672" r:id="rId82"/>
    <p:sldId id="536" r:id="rId83"/>
    <p:sldId id="537" r:id="rId84"/>
    <p:sldId id="624" r:id="rId85"/>
    <p:sldId id="625" r:id="rId86"/>
    <p:sldId id="846" r:id="rId87"/>
    <p:sldId id="628" r:id="rId88"/>
    <p:sldId id="629" r:id="rId89"/>
    <p:sldId id="778" r:id="rId90"/>
    <p:sldId id="494" r:id="rId91"/>
    <p:sldId id="823" r:id="rId92"/>
    <p:sldId id="773" r:id="rId93"/>
    <p:sldId id="720" r:id="rId94"/>
    <p:sldId id="767" r:id="rId95"/>
    <p:sldId id="768" r:id="rId96"/>
    <p:sldId id="687" r:id="rId97"/>
    <p:sldId id="726" r:id="rId98"/>
    <p:sldId id="660" r:id="rId99"/>
    <p:sldId id="829" r:id="rId100"/>
    <p:sldId id="828" r:id="rId101"/>
    <p:sldId id="825" r:id="rId102"/>
    <p:sldId id="826" r:id="rId103"/>
    <p:sldId id="824" r:id="rId104"/>
    <p:sldId id="754" r:id="rId105"/>
    <p:sldId id="838" r:id="rId106"/>
    <p:sldId id="839" r:id="rId107"/>
    <p:sldId id="837" r:id="rId108"/>
    <p:sldId id="840" r:id="rId109"/>
    <p:sldId id="841" r:id="rId110"/>
    <p:sldId id="842" r:id="rId111"/>
    <p:sldId id="843" r:id="rId112"/>
    <p:sldId id="830" r:id="rId113"/>
    <p:sldId id="832" r:id="rId114"/>
    <p:sldId id="833" r:id="rId115"/>
    <p:sldId id="834" r:id="rId116"/>
    <p:sldId id="835" r:id="rId117"/>
    <p:sldId id="836" r:id="rId118"/>
    <p:sldId id="811" r:id="rId119"/>
    <p:sldId id="812" r:id="rId120"/>
    <p:sldId id="813" r:id="rId121"/>
    <p:sldId id="735" r:id="rId122"/>
    <p:sldId id="732" r:id="rId123"/>
    <p:sldId id="733" r:id="rId124"/>
    <p:sldId id="577" r:id="rId125"/>
    <p:sldId id="734" r:id="rId126"/>
    <p:sldId id="665" r:id="rId127"/>
    <p:sldId id="619" r:id="rId128"/>
    <p:sldId id="601" r:id="rId129"/>
    <p:sldId id="602" r:id="rId130"/>
    <p:sldId id="783" r:id="rId131"/>
    <p:sldId id="784" r:id="rId132"/>
    <p:sldId id="731" r:id="rId133"/>
    <p:sldId id="645" r:id="rId134"/>
    <p:sldId id="684" r:id="rId135"/>
    <p:sldId id="685" r:id="rId136"/>
    <p:sldId id="686" r:id="rId137"/>
    <p:sldId id="749" r:id="rId138"/>
    <p:sldId id="847" r:id="rId139"/>
    <p:sldId id="736" r:id="rId140"/>
    <p:sldId id="737" r:id="rId141"/>
    <p:sldId id="738" r:id="rId142"/>
    <p:sldId id="739" r:id="rId143"/>
    <p:sldId id="740" r:id="rId144"/>
    <p:sldId id="741" r:id="rId145"/>
    <p:sldId id="797" r:id="rId146"/>
    <p:sldId id="798" r:id="rId147"/>
    <p:sldId id="799" r:id="rId148"/>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3404" autoAdjust="0"/>
    <p:restoredTop sz="94660"/>
  </p:normalViewPr>
  <p:slideViewPr>
    <p:cSldViewPr snapToGrid="0" snapToObjects="1">
      <p:cViewPr>
        <p:scale>
          <a:sx n="90" d="100"/>
          <a:sy n="90" d="100"/>
        </p:scale>
        <p:origin x="-1080" y="-176"/>
      </p:cViewPr>
      <p:guideLst>
        <p:guide orient="horz" pos="2160"/>
        <p:guide pos="2880"/>
      </p:guideLst>
    </p:cSldViewPr>
  </p:slideViewPr>
  <p:notesTextViewPr>
    <p:cViewPr>
      <p:scale>
        <a:sx n="155" d="100"/>
        <a:sy n="155" d="100"/>
      </p:scale>
      <p:origin x="0" y="0"/>
    </p:cViewPr>
  </p:notesTextViewPr>
  <p:sorterViewPr>
    <p:cViewPr>
      <p:scale>
        <a:sx n="65" d="100"/>
        <a:sy n="65" d="100"/>
      </p:scale>
      <p:origin x="0" y="1536"/>
    </p:cViewPr>
  </p:sorter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150" Type="http://schemas.openxmlformats.org/officeDocument/2006/relationships/handoutMaster" Target="handoutMasters/handoutMaster1.xml"/><Relationship Id="rId151" Type="http://schemas.openxmlformats.org/officeDocument/2006/relationships/printerSettings" Target="printerSettings/printerSettings1.bin"/><Relationship Id="rId152" Type="http://schemas.openxmlformats.org/officeDocument/2006/relationships/presProps" Target="presProps.xml"/><Relationship Id="rId153" Type="http://schemas.openxmlformats.org/officeDocument/2006/relationships/viewProps" Target="viewProps.xml"/><Relationship Id="rId154" Type="http://schemas.openxmlformats.org/officeDocument/2006/relationships/theme" Target="theme/theme1.xml"/><Relationship Id="rId155"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slide" Target="slides/slide143.xml"/><Relationship Id="rId145" Type="http://schemas.openxmlformats.org/officeDocument/2006/relationships/slide" Target="slides/slide144.xml"/><Relationship Id="rId146" Type="http://schemas.openxmlformats.org/officeDocument/2006/relationships/slide" Target="slides/slide145.xml"/><Relationship Id="rId147" Type="http://schemas.openxmlformats.org/officeDocument/2006/relationships/slide" Target="slides/slide146.xml"/><Relationship Id="rId148" Type="http://schemas.openxmlformats.org/officeDocument/2006/relationships/slide" Target="slides/slide147.xml"/><Relationship Id="rId1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B4C0F9-5B2E-482C-886F-C5A8CE24E41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90335E0-E34B-415C-BD31-BF38B2547EF6}">
      <dgm:prSet phldrT="[Text]" custT="1"/>
      <dgm:spPr/>
      <dgm:t>
        <a:bodyPr/>
        <a:lstStyle/>
        <a:p>
          <a:pPr algn="ctr"/>
          <a:r>
            <a:rPr lang="en-GB" sz="1400" dirty="0" smtClean="0">
              <a:latin typeface="+mj-lt"/>
            </a:rPr>
            <a:t>Topological Association Algorithms</a:t>
          </a:r>
          <a:endParaRPr lang="en-GB" sz="1400" dirty="0">
            <a:latin typeface="+mj-lt"/>
          </a:endParaRPr>
        </a:p>
      </dgm:t>
    </dgm:pt>
    <dgm:pt modelId="{48BEDFBD-8F4D-4333-B2A8-6F7DE99E9763}" type="parTrans" cxnId="{A2F0B05B-291E-4E1C-A0F6-6096B536D68D}">
      <dgm:prSet/>
      <dgm:spPr/>
      <dgm:t>
        <a:bodyPr/>
        <a:lstStyle/>
        <a:p>
          <a:endParaRPr lang="en-GB" sz="1400"/>
        </a:p>
      </dgm:t>
    </dgm:pt>
    <dgm:pt modelId="{B6F174B6-EB0C-4F89-98DC-13CCB4371015}" type="sibTrans" cxnId="{A2F0B05B-291E-4E1C-A0F6-6096B536D68D}">
      <dgm:prSet/>
      <dgm:spPr/>
      <dgm:t>
        <a:bodyPr/>
        <a:lstStyle/>
        <a:p>
          <a:endParaRPr lang="en-GB" sz="1400"/>
        </a:p>
      </dgm:t>
    </dgm:pt>
    <dgm:pt modelId="{73B50316-3DF9-459C-9661-74D12BF2D87C}">
      <dgm:prSet phldrT="[Text]" custT="1"/>
      <dgm:spPr/>
      <dgm:t>
        <a:bodyPr/>
        <a:lstStyle/>
        <a:p>
          <a:pPr algn="ctr"/>
          <a:r>
            <a:rPr lang="en-GB" sz="1400" dirty="0" smtClean="0">
              <a:latin typeface="+mj-lt"/>
            </a:rPr>
            <a:t>Track-Cluster Association Algorithms</a:t>
          </a:r>
          <a:endParaRPr lang="en-GB" sz="1400" dirty="0">
            <a:latin typeface="+mj-lt"/>
          </a:endParaRPr>
        </a:p>
      </dgm:t>
    </dgm:pt>
    <dgm:pt modelId="{AA7909E5-3315-49DD-9EBF-3E0BCB253089}" type="parTrans" cxnId="{0A8269AC-F3C3-4076-9D3F-E1C4A23B8E74}">
      <dgm:prSet/>
      <dgm:spPr/>
      <dgm:t>
        <a:bodyPr/>
        <a:lstStyle/>
        <a:p>
          <a:endParaRPr lang="en-GB" sz="1400"/>
        </a:p>
      </dgm:t>
    </dgm:pt>
    <dgm:pt modelId="{3F9F3C44-2ADB-4462-81FE-9867A2D7675B}" type="sibTrans" cxnId="{0A8269AC-F3C3-4076-9D3F-E1C4A23B8E74}">
      <dgm:prSet/>
      <dgm:spPr/>
      <dgm:t>
        <a:bodyPr/>
        <a:lstStyle/>
        <a:p>
          <a:endParaRPr lang="en-GB" sz="1400"/>
        </a:p>
      </dgm:t>
    </dgm:pt>
    <dgm:pt modelId="{B2ABA8B7-CA4F-4374-A2FD-12C8A97A7E3B}">
      <dgm:prSet phldrT="[Text]" custT="1"/>
      <dgm:spPr>
        <a:solidFill>
          <a:schemeClr val="accent1">
            <a:hueOff val="0"/>
            <a:satOff val="0"/>
            <a:lumOff val="0"/>
          </a:schemeClr>
        </a:solidFill>
      </dgm:spPr>
      <dgm:t>
        <a:bodyPr/>
        <a:lstStyle/>
        <a:p>
          <a:pPr algn="ctr"/>
          <a:r>
            <a:rPr lang="en-GB" sz="1400" dirty="0" smtClean="0">
              <a:latin typeface="+mj-lt"/>
            </a:rPr>
            <a:t>Reclustering Algorithms</a:t>
          </a:r>
          <a:endParaRPr lang="en-GB" sz="1400" dirty="0">
            <a:latin typeface="+mj-lt"/>
          </a:endParaRPr>
        </a:p>
      </dgm:t>
    </dgm:pt>
    <dgm:pt modelId="{5ACFC14B-54A1-4DD7-9FFF-2532831A4CD5}" type="parTrans" cxnId="{0B0EA0C1-2EE2-4335-BF0A-4881245F6586}">
      <dgm:prSet/>
      <dgm:spPr/>
      <dgm:t>
        <a:bodyPr/>
        <a:lstStyle/>
        <a:p>
          <a:endParaRPr lang="en-GB" sz="1400"/>
        </a:p>
      </dgm:t>
    </dgm:pt>
    <dgm:pt modelId="{A64DE96A-F877-46BD-A09E-3DD9D6690B0F}" type="sibTrans" cxnId="{0B0EA0C1-2EE2-4335-BF0A-4881245F6586}">
      <dgm:prSet/>
      <dgm:spPr/>
      <dgm:t>
        <a:bodyPr/>
        <a:lstStyle/>
        <a:p>
          <a:endParaRPr lang="en-GB" sz="1400"/>
        </a:p>
      </dgm:t>
    </dgm:pt>
    <dgm:pt modelId="{7DD8127E-CA78-4F22-B01C-10D24325372A}">
      <dgm:prSet phldrT="[Text]" custT="1"/>
      <dgm:spPr>
        <a:solidFill>
          <a:schemeClr val="accent1">
            <a:hueOff val="0"/>
            <a:satOff val="0"/>
            <a:lumOff val="0"/>
          </a:schemeClr>
        </a:solidFill>
      </dgm:spPr>
      <dgm:t>
        <a:bodyPr/>
        <a:lstStyle/>
        <a:p>
          <a:pPr algn="ctr"/>
          <a:r>
            <a:rPr lang="en-GB" sz="1400" dirty="0" smtClean="0">
              <a:latin typeface="+mj-lt"/>
            </a:rPr>
            <a:t>Fragment Removal Algorithms</a:t>
          </a:r>
          <a:endParaRPr lang="en-GB" sz="1400" dirty="0">
            <a:latin typeface="+mj-lt"/>
          </a:endParaRPr>
        </a:p>
      </dgm:t>
    </dgm:pt>
    <dgm:pt modelId="{BCF892B3-6B91-4B8F-9FD6-046CC67E6CEB}" type="parTrans" cxnId="{78C1B950-032A-4B72-89FB-A50974749919}">
      <dgm:prSet/>
      <dgm:spPr/>
      <dgm:t>
        <a:bodyPr/>
        <a:lstStyle/>
        <a:p>
          <a:endParaRPr lang="en-GB" sz="1400"/>
        </a:p>
      </dgm:t>
    </dgm:pt>
    <dgm:pt modelId="{A580E63C-9A9F-4EA9-BFD2-2F2B66832D31}" type="sibTrans" cxnId="{78C1B950-032A-4B72-89FB-A50974749919}">
      <dgm:prSet/>
      <dgm:spPr/>
      <dgm:t>
        <a:bodyPr/>
        <a:lstStyle/>
        <a:p>
          <a:endParaRPr lang="en-GB" sz="1400"/>
        </a:p>
      </dgm:t>
    </dgm:pt>
    <dgm:pt modelId="{A3B35D89-83B8-4547-A33F-0851B3426427}">
      <dgm:prSet phldrT="[Text]" custT="1"/>
      <dgm:spPr>
        <a:solidFill>
          <a:schemeClr val="accent1">
            <a:hueOff val="0"/>
            <a:satOff val="0"/>
            <a:lumOff val="0"/>
          </a:schemeClr>
        </a:solidFill>
      </dgm:spPr>
      <dgm:t>
        <a:bodyPr/>
        <a:lstStyle/>
        <a:p>
          <a:pPr algn="ctr"/>
          <a:r>
            <a:rPr lang="en-GB" sz="1400" dirty="0" smtClean="0">
              <a:latin typeface="+mj-lt"/>
            </a:rPr>
            <a:t>PFO Construction Algorithms</a:t>
          </a:r>
          <a:endParaRPr lang="en-GB" sz="1400" dirty="0">
            <a:latin typeface="+mj-lt"/>
          </a:endParaRPr>
        </a:p>
      </dgm:t>
    </dgm:pt>
    <dgm:pt modelId="{A44AE58C-3FD3-4749-8623-777DC39B6A8D}" type="parTrans" cxnId="{531830F0-6886-45CA-8260-983C2136442F}">
      <dgm:prSet/>
      <dgm:spPr/>
      <dgm:t>
        <a:bodyPr/>
        <a:lstStyle/>
        <a:p>
          <a:endParaRPr lang="en-GB" sz="1400"/>
        </a:p>
      </dgm:t>
    </dgm:pt>
    <dgm:pt modelId="{9D001EB1-F249-4E6F-BF21-ED0DA3DA0E31}" type="sibTrans" cxnId="{531830F0-6886-45CA-8260-983C2136442F}">
      <dgm:prSet/>
      <dgm:spPr/>
      <dgm:t>
        <a:bodyPr/>
        <a:lstStyle/>
        <a:p>
          <a:endParaRPr lang="en-GB" sz="1400"/>
        </a:p>
      </dgm:t>
    </dgm:pt>
    <dgm:pt modelId="{4E0E6616-5464-495B-AEEE-E75D1302C79D}">
      <dgm:prSet phldrT="[Text]" custT="1"/>
      <dgm:spPr/>
      <dgm:t>
        <a:bodyPr/>
        <a:lstStyle/>
        <a:p>
          <a:pPr algn="ctr"/>
          <a:r>
            <a:rPr lang="en-GB" sz="1400" dirty="0" smtClean="0">
              <a:latin typeface="+mj-lt"/>
            </a:rPr>
            <a:t>ConeClustering Algorithm</a:t>
          </a:r>
          <a:endParaRPr lang="en-GB" sz="1400" dirty="0">
            <a:latin typeface="+mj-lt"/>
          </a:endParaRPr>
        </a:p>
      </dgm:t>
    </dgm:pt>
    <dgm:pt modelId="{27F3F1C5-0272-4A10-8137-23715FD38F16}" type="parTrans" cxnId="{23939C82-5B99-4414-ADFA-1C4212CD32C2}">
      <dgm:prSet/>
      <dgm:spPr/>
      <dgm:t>
        <a:bodyPr/>
        <a:lstStyle/>
        <a:p>
          <a:endParaRPr lang="en-GB" sz="1400"/>
        </a:p>
      </dgm:t>
    </dgm:pt>
    <dgm:pt modelId="{846688E0-19C5-417C-9374-607E801DA7EB}" type="sibTrans" cxnId="{23939C82-5B99-4414-ADFA-1C4212CD32C2}">
      <dgm:prSet/>
      <dgm:spPr/>
      <dgm:t>
        <a:bodyPr/>
        <a:lstStyle/>
        <a:p>
          <a:endParaRPr lang="en-GB" sz="1400"/>
        </a:p>
      </dgm:t>
    </dgm:pt>
    <dgm:pt modelId="{B7A36F85-6679-47B6-8DFF-C9F64BAFB02D}" type="pres">
      <dgm:prSet presAssocID="{4AB4C0F9-5B2E-482C-886F-C5A8CE24E411}" presName="linear" presStyleCnt="0">
        <dgm:presLayoutVars>
          <dgm:animLvl val="lvl"/>
          <dgm:resizeHandles val="exact"/>
        </dgm:presLayoutVars>
      </dgm:prSet>
      <dgm:spPr/>
      <dgm:t>
        <a:bodyPr/>
        <a:lstStyle/>
        <a:p>
          <a:endParaRPr lang="en-GB"/>
        </a:p>
      </dgm:t>
    </dgm:pt>
    <dgm:pt modelId="{6F1A1EC6-E508-4EF6-B547-877D4FC42BC1}" type="pres">
      <dgm:prSet presAssocID="{4E0E6616-5464-495B-AEEE-E75D1302C79D}" presName="parentText" presStyleLbl="node1" presStyleIdx="0" presStyleCnt="6">
        <dgm:presLayoutVars>
          <dgm:chMax val="0"/>
          <dgm:bulletEnabled val="1"/>
        </dgm:presLayoutVars>
      </dgm:prSet>
      <dgm:spPr/>
      <dgm:t>
        <a:bodyPr/>
        <a:lstStyle/>
        <a:p>
          <a:endParaRPr lang="en-GB"/>
        </a:p>
      </dgm:t>
    </dgm:pt>
    <dgm:pt modelId="{DA1F3B79-2C41-4044-9AB5-B87148D89DDE}" type="pres">
      <dgm:prSet presAssocID="{846688E0-19C5-417C-9374-607E801DA7EB}" presName="spacer" presStyleCnt="0"/>
      <dgm:spPr/>
    </dgm:pt>
    <dgm:pt modelId="{611C2636-8B23-4D73-BAC0-8D2DC8F9D36D}" type="pres">
      <dgm:prSet presAssocID="{590335E0-E34B-415C-BD31-BF38B2547EF6}" presName="parentText" presStyleLbl="node1" presStyleIdx="1" presStyleCnt="6">
        <dgm:presLayoutVars>
          <dgm:chMax val="0"/>
          <dgm:bulletEnabled val="1"/>
        </dgm:presLayoutVars>
      </dgm:prSet>
      <dgm:spPr/>
      <dgm:t>
        <a:bodyPr/>
        <a:lstStyle/>
        <a:p>
          <a:endParaRPr lang="en-GB"/>
        </a:p>
      </dgm:t>
    </dgm:pt>
    <dgm:pt modelId="{71C7B32A-E10C-408C-9BDA-58CD87CE180E}" type="pres">
      <dgm:prSet presAssocID="{B6F174B6-EB0C-4F89-98DC-13CCB4371015}" presName="spacer" presStyleCnt="0"/>
      <dgm:spPr/>
    </dgm:pt>
    <dgm:pt modelId="{DF37CFAB-AE99-43A0-9160-6FE90A41CC84}" type="pres">
      <dgm:prSet presAssocID="{73B50316-3DF9-459C-9661-74D12BF2D87C}" presName="parentText" presStyleLbl="node1" presStyleIdx="2" presStyleCnt="6">
        <dgm:presLayoutVars>
          <dgm:chMax val="0"/>
          <dgm:bulletEnabled val="1"/>
        </dgm:presLayoutVars>
      </dgm:prSet>
      <dgm:spPr/>
      <dgm:t>
        <a:bodyPr/>
        <a:lstStyle/>
        <a:p>
          <a:endParaRPr lang="en-GB"/>
        </a:p>
      </dgm:t>
    </dgm:pt>
    <dgm:pt modelId="{74CE2AA8-39B5-463E-A875-2A033F53EFB9}" type="pres">
      <dgm:prSet presAssocID="{3F9F3C44-2ADB-4462-81FE-9867A2D7675B}" presName="spacer" presStyleCnt="0"/>
      <dgm:spPr/>
    </dgm:pt>
    <dgm:pt modelId="{B94D6EDB-B812-42D3-BBB6-A54C168239C2}" type="pres">
      <dgm:prSet presAssocID="{B2ABA8B7-CA4F-4374-A2FD-12C8A97A7E3B}" presName="parentText" presStyleLbl="node1" presStyleIdx="3" presStyleCnt="6">
        <dgm:presLayoutVars>
          <dgm:chMax val="0"/>
          <dgm:bulletEnabled val="1"/>
        </dgm:presLayoutVars>
      </dgm:prSet>
      <dgm:spPr/>
      <dgm:t>
        <a:bodyPr/>
        <a:lstStyle/>
        <a:p>
          <a:endParaRPr lang="en-GB"/>
        </a:p>
      </dgm:t>
    </dgm:pt>
    <dgm:pt modelId="{978E331A-B343-4D0C-83F7-1F35EC62E38C}" type="pres">
      <dgm:prSet presAssocID="{A64DE96A-F877-46BD-A09E-3DD9D6690B0F}" presName="spacer" presStyleCnt="0"/>
      <dgm:spPr/>
    </dgm:pt>
    <dgm:pt modelId="{262B6902-D195-47E8-940F-05861FD7C230}" type="pres">
      <dgm:prSet presAssocID="{7DD8127E-CA78-4F22-B01C-10D24325372A}" presName="parentText" presStyleLbl="node1" presStyleIdx="4" presStyleCnt="6">
        <dgm:presLayoutVars>
          <dgm:chMax val="0"/>
          <dgm:bulletEnabled val="1"/>
        </dgm:presLayoutVars>
      </dgm:prSet>
      <dgm:spPr/>
      <dgm:t>
        <a:bodyPr/>
        <a:lstStyle/>
        <a:p>
          <a:endParaRPr lang="en-GB"/>
        </a:p>
      </dgm:t>
    </dgm:pt>
    <dgm:pt modelId="{6A19281F-A7F9-420A-8027-8A671BE7CD54}" type="pres">
      <dgm:prSet presAssocID="{A580E63C-9A9F-4EA9-BFD2-2F2B66832D31}" presName="spacer" presStyleCnt="0"/>
      <dgm:spPr/>
    </dgm:pt>
    <dgm:pt modelId="{58552F76-8C08-463A-A803-B61685A9AA67}" type="pres">
      <dgm:prSet presAssocID="{A3B35D89-83B8-4547-A33F-0851B3426427}" presName="parentText" presStyleLbl="node1" presStyleIdx="5" presStyleCnt="6">
        <dgm:presLayoutVars>
          <dgm:chMax val="0"/>
          <dgm:bulletEnabled val="1"/>
        </dgm:presLayoutVars>
      </dgm:prSet>
      <dgm:spPr/>
      <dgm:t>
        <a:bodyPr/>
        <a:lstStyle/>
        <a:p>
          <a:endParaRPr lang="en-GB"/>
        </a:p>
      </dgm:t>
    </dgm:pt>
  </dgm:ptLst>
  <dgm:cxnLst>
    <dgm:cxn modelId="{A2F0B05B-291E-4E1C-A0F6-6096B536D68D}" srcId="{4AB4C0F9-5B2E-482C-886F-C5A8CE24E411}" destId="{590335E0-E34B-415C-BD31-BF38B2547EF6}" srcOrd="1" destOrd="0" parTransId="{48BEDFBD-8F4D-4333-B2A8-6F7DE99E9763}" sibTransId="{B6F174B6-EB0C-4F89-98DC-13CCB4371015}"/>
    <dgm:cxn modelId="{531830F0-6886-45CA-8260-983C2136442F}" srcId="{4AB4C0F9-5B2E-482C-886F-C5A8CE24E411}" destId="{A3B35D89-83B8-4547-A33F-0851B3426427}" srcOrd="5" destOrd="0" parTransId="{A44AE58C-3FD3-4749-8623-777DC39B6A8D}" sibTransId="{9D001EB1-F249-4E6F-BF21-ED0DA3DA0E31}"/>
    <dgm:cxn modelId="{EF47B81B-291D-AA47-9234-169A7E3E5536}" type="presOf" srcId="{A3B35D89-83B8-4547-A33F-0851B3426427}" destId="{58552F76-8C08-463A-A803-B61685A9AA67}" srcOrd="0" destOrd="0" presId="urn:microsoft.com/office/officeart/2005/8/layout/vList2"/>
    <dgm:cxn modelId="{0B0EA0C1-2EE2-4335-BF0A-4881245F6586}" srcId="{4AB4C0F9-5B2E-482C-886F-C5A8CE24E411}" destId="{B2ABA8B7-CA4F-4374-A2FD-12C8A97A7E3B}" srcOrd="3" destOrd="0" parTransId="{5ACFC14B-54A1-4DD7-9FFF-2532831A4CD5}" sibTransId="{A64DE96A-F877-46BD-A09E-3DD9D6690B0F}"/>
    <dgm:cxn modelId="{0A8269AC-F3C3-4076-9D3F-E1C4A23B8E74}" srcId="{4AB4C0F9-5B2E-482C-886F-C5A8CE24E411}" destId="{73B50316-3DF9-459C-9661-74D12BF2D87C}" srcOrd="2" destOrd="0" parTransId="{AA7909E5-3315-49DD-9EBF-3E0BCB253089}" sibTransId="{3F9F3C44-2ADB-4462-81FE-9867A2D7675B}"/>
    <dgm:cxn modelId="{C69E5394-0DE2-7644-9138-28B490F176E1}" type="presOf" srcId="{4E0E6616-5464-495B-AEEE-E75D1302C79D}" destId="{6F1A1EC6-E508-4EF6-B547-877D4FC42BC1}" srcOrd="0" destOrd="0" presId="urn:microsoft.com/office/officeart/2005/8/layout/vList2"/>
    <dgm:cxn modelId="{058EDA39-2007-8544-ADA1-FB0BA6CED04C}" type="presOf" srcId="{4AB4C0F9-5B2E-482C-886F-C5A8CE24E411}" destId="{B7A36F85-6679-47B6-8DFF-C9F64BAFB02D}" srcOrd="0" destOrd="0" presId="urn:microsoft.com/office/officeart/2005/8/layout/vList2"/>
    <dgm:cxn modelId="{94BBDA77-3CD5-BA49-A4A5-36B9E8EBD3FD}" type="presOf" srcId="{7DD8127E-CA78-4F22-B01C-10D24325372A}" destId="{262B6902-D195-47E8-940F-05861FD7C230}" srcOrd="0" destOrd="0" presId="urn:microsoft.com/office/officeart/2005/8/layout/vList2"/>
    <dgm:cxn modelId="{A265D02A-1ED7-D549-9819-993FD60054C6}" type="presOf" srcId="{590335E0-E34B-415C-BD31-BF38B2547EF6}" destId="{611C2636-8B23-4D73-BAC0-8D2DC8F9D36D}" srcOrd="0" destOrd="0" presId="urn:microsoft.com/office/officeart/2005/8/layout/vList2"/>
    <dgm:cxn modelId="{EF8769C3-AB21-8849-AB0E-008B6752EC84}" type="presOf" srcId="{73B50316-3DF9-459C-9661-74D12BF2D87C}" destId="{DF37CFAB-AE99-43A0-9160-6FE90A41CC84}" srcOrd="0" destOrd="0" presId="urn:microsoft.com/office/officeart/2005/8/layout/vList2"/>
    <dgm:cxn modelId="{23C5E067-2ED8-6149-8764-A07BBBE07E65}" type="presOf" srcId="{B2ABA8B7-CA4F-4374-A2FD-12C8A97A7E3B}" destId="{B94D6EDB-B812-42D3-BBB6-A54C168239C2}" srcOrd="0" destOrd="0" presId="urn:microsoft.com/office/officeart/2005/8/layout/vList2"/>
    <dgm:cxn modelId="{78C1B950-032A-4B72-89FB-A50974749919}" srcId="{4AB4C0F9-5B2E-482C-886F-C5A8CE24E411}" destId="{7DD8127E-CA78-4F22-B01C-10D24325372A}" srcOrd="4" destOrd="0" parTransId="{BCF892B3-6B91-4B8F-9FD6-046CC67E6CEB}" sibTransId="{A580E63C-9A9F-4EA9-BFD2-2F2B66832D31}"/>
    <dgm:cxn modelId="{23939C82-5B99-4414-ADFA-1C4212CD32C2}" srcId="{4AB4C0F9-5B2E-482C-886F-C5A8CE24E411}" destId="{4E0E6616-5464-495B-AEEE-E75D1302C79D}" srcOrd="0" destOrd="0" parTransId="{27F3F1C5-0272-4A10-8137-23715FD38F16}" sibTransId="{846688E0-19C5-417C-9374-607E801DA7EB}"/>
    <dgm:cxn modelId="{92BC8E1B-2655-8044-9B53-528A9D5A34EB}" type="presParOf" srcId="{B7A36F85-6679-47B6-8DFF-C9F64BAFB02D}" destId="{6F1A1EC6-E508-4EF6-B547-877D4FC42BC1}" srcOrd="0" destOrd="0" presId="urn:microsoft.com/office/officeart/2005/8/layout/vList2"/>
    <dgm:cxn modelId="{545ED630-65F7-0544-9217-043DFE09FD6F}" type="presParOf" srcId="{B7A36F85-6679-47B6-8DFF-C9F64BAFB02D}" destId="{DA1F3B79-2C41-4044-9AB5-B87148D89DDE}" srcOrd="1" destOrd="0" presId="urn:microsoft.com/office/officeart/2005/8/layout/vList2"/>
    <dgm:cxn modelId="{4EB7BD7C-E794-454B-BBD3-57B0906C7A4A}" type="presParOf" srcId="{B7A36F85-6679-47B6-8DFF-C9F64BAFB02D}" destId="{611C2636-8B23-4D73-BAC0-8D2DC8F9D36D}" srcOrd="2" destOrd="0" presId="urn:microsoft.com/office/officeart/2005/8/layout/vList2"/>
    <dgm:cxn modelId="{59FA0AA8-930C-1248-8829-3CD05C37A36C}" type="presParOf" srcId="{B7A36F85-6679-47B6-8DFF-C9F64BAFB02D}" destId="{71C7B32A-E10C-408C-9BDA-58CD87CE180E}" srcOrd="3" destOrd="0" presId="urn:microsoft.com/office/officeart/2005/8/layout/vList2"/>
    <dgm:cxn modelId="{0691065C-87DB-1548-9093-D2EBCF20299C}" type="presParOf" srcId="{B7A36F85-6679-47B6-8DFF-C9F64BAFB02D}" destId="{DF37CFAB-AE99-43A0-9160-6FE90A41CC84}" srcOrd="4" destOrd="0" presId="urn:microsoft.com/office/officeart/2005/8/layout/vList2"/>
    <dgm:cxn modelId="{7448DE72-6CEC-5944-9F88-67E375FE9847}" type="presParOf" srcId="{B7A36F85-6679-47B6-8DFF-C9F64BAFB02D}" destId="{74CE2AA8-39B5-463E-A875-2A033F53EFB9}" srcOrd="5" destOrd="0" presId="urn:microsoft.com/office/officeart/2005/8/layout/vList2"/>
    <dgm:cxn modelId="{FC1AD6E1-92AB-9446-AA32-A8759FB55430}" type="presParOf" srcId="{B7A36F85-6679-47B6-8DFF-C9F64BAFB02D}" destId="{B94D6EDB-B812-42D3-BBB6-A54C168239C2}" srcOrd="6" destOrd="0" presId="urn:microsoft.com/office/officeart/2005/8/layout/vList2"/>
    <dgm:cxn modelId="{267F996D-8F5F-4D47-BCB3-EEF79F79AD5A}" type="presParOf" srcId="{B7A36F85-6679-47B6-8DFF-C9F64BAFB02D}" destId="{978E331A-B343-4D0C-83F7-1F35EC62E38C}" srcOrd="7" destOrd="0" presId="urn:microsoft.com/office/officeart/2005/8/layout/vList2"/>
    <dgm:cxn modelId="{BCA3422D-CB1F-9C49-AD8E-669B9AD1ACF1}" type="presParOf" srcId="{B7A36F85-6679-47B6-8DFF-C9F64BAFB02D}" destId="{262B6902-D195-47E8-940F-05861FD7C230}" srcOrd="8" destOrd="0" presId="urn:microsoft.com/office/officeart/2005/8/layout/vList2"/>
    <dgm:cxn modelId="{9096A58F-3E26-3342-85EB-03DE126EF6B5}" type="presParOf" srcId="{B7A36F85-6679-47B6-8DFF-C9F64BAFB02D}" destId="{6A19281F-A7F9-420A-8027-8A671BE7CD54}" srcOrd="9" destOrd="0" presId="urn:microsoft.com/office/officeart/2005/8/layout/vList2"/>
    <dgm:cxn modelId="{20B4A29E-1A25-4D4E-AE6E-46C10BDC795E}" type="presParOf" srcId="{B7A36F85-6679-47B6-8DFF-C9F64BAFB02D}" destId="{58552F76-8C08-463A-A803-B61685A9AA67}"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1A1EC6-E508-4EF6-B547-877D4FC42BC1}">
      <dsp:nvSpPr>
        <dsp:cNvPr id="0" name=""/>
        <dsp:cNvSpPr/>
      </dsp:nvSpPr>
      <dsp:spPr>
        <a:xfrm>
          <a:off x="0" y="10534"/>
          <a:ext cx="1696720" cy="7609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ConeClustering Algorithm</a:t>
          </a:r>
          <a:endParaRPr lang="en-GB" sz="1400" kern="1200" dirty="0">
            <a:latin typeface="+mj-lt"/>
          </a:endParaRPr>
        </a:p>
      </dsp:txBody>
      <dsp:txXfrm>
        <a:off x="37146" y="47680"/>
        <a:ext cx="1622428" cy="686646"/>
      </dsp:txXfrm>
    </dsp:sp>
    <dsp:sp modelId="{611C2636-8B23-4D73-BAC0-8D2DC8F9D36D}">
      <dsp:nvSpPr>
        <dsp:cNvPr id="0" name=""/>
        <dsp:cNvSpPr/>
      </dsp:nvSpPr>
      <dsp:spPr>
        <a:xfrm>
          <a:off x="0" y="803153"/>
          <a:ext cx="1696720" cy="7609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Topological Association Algorithms</a:t>
          </a:r>
          <a:endParaRPr lang="en-GB" sz="1400" kern="1200" dirty="0">
            <a:latin typeface="+mj-lt"/>
          </a:endParaRPr>
        </a:p>
      </dsp:txBody>
      <dsp:txXfrm>
        <a:off x="37146" y="840299"/>
        <a:ext cx="1622428" cy="686646"/>
      </dsp:txXfrm>
    </dsp:sp>
    <dsp:sp modelId="{DF37CFAB-AE99-43A0-9160-6FE90A41CC84}">
      <dsp:nvSpPr>
        <dsp:cNvPr id="0" name=""/>
        <dsp:cNvSpPr/>
      </dsp:nvSpPr>
      <dsp:spPr>
        <a:xfrm>
          <a:off x="0" y="1595772"/>
          <a:ext cx="1696720" cy="7609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Track-Cluster Association Algorithms</a:t>
          </a:r>
          <a:endParaRPr lang="en-GB" sz="1400" kern="1200" dirty="0">
            <a:latin typeface="+mj-lt"/>
          </a:endParaRPr>
        </a:p>
      </dsp:txBody>
      <dsp:txXfrm>
        <a:off x="37146" y="1632918"/>
        <a:ext cx="1622428" cy="686646"/>
      </dsp:txXfrm>
    </dsp:sp>
    <dsp:sp modelId="{B94D6EDB-B812-42D3-BBB6-A54C168239C2}">
      <dsp:nvSpPr>
        <dsp:cNvPr id="0" name=""/>
        <dsp:cNvSpPr/>
      </dsp:nvSpPr>
      <dsp:spPr>
        <a:xfrm>
          <a:off x="0" y="2388391"/>
          <a:ext cx="1696720" cy="760938"/>
        </a:xfrm>
        <a:prstGeom prst="roundRect">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Reclustering Algorithms</a:t>
          </a:r>
          <a:endParaRPr lang="en-GB" sz="1400" kern="1200" dirty="0">
            <a:latin typeface="+mj-lt"/>
          </a:endParaRPr>
        </a:p>
      </dsp:txBody>
      <dsp:txXfrm>
        <a:off x="37146" y="2425537"/>
        <a:ext cx="1622428" cy="686646"/>
      </dsp:txXfrm>
    </dsp:sp>
    <dsp:sp modelId="{262B6902-D195-47E8-940F-05861FD7C230}">
      <dsp:nvSpPr>
        <dsp:cNvPr id="0" name=""/>
        <dsp:cNvSpPr/>
      </dsp:nvSpPr>
      <dsp:spPr>
        <a:xfrm>
          <a:off x="0" y="3181009"/>
          <a:ext cx="1696720" cy="760938"/>
        </a:xfrm>
        <a:prstGeom prst="roundRect">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Fragment Removal Algorithms</a:t>
          </a:r>
          <a:endParaRPr lang="en-GB" sz="1400" kern="1200" dirty="0">
            <a:latin typeface="+mj-lt"/>
          </a:endParaRPr>
        </a:p>
      </dsp:txBody>
      <dsp:txXfrm>
        <a:off x="37146" y="3218155"/>
        <a:ext cx="1622428" cy="686646"/>
      </dsp:txXfrm>
    </dsp:sp>
    <dsp:sp modelId="{58552F76-8C08-463A-A803-B61685A9AA67}">
      <dsp:nvSpPr>
        <dsp:cNvPr id="0" name=""/>
        <dsp:cNvSpPr/>
      </dsp:nvSpPr>
      <dsp:spPr>
        <a:xfrm>
          <a:off x="0" y="3973628"/>
          <a:ext cx="1696720" cy="760938"/>
        </a:xfrm>
        <a:prstGeom prst="roundRect">
          <a:avLst/>
        </a:prstGeom>
        <a:solidFill>
          <a:schemeClr val="accent1">
            <a:hueOff val="0"/>
            <a:satOff val="0"/>
            <a:lum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kern="1200" dirty="0" smtClean="0">
              <a:latin typeface="+mj-lt"/>
            </a:rPr>
            <a:t>PFO Construction Algorithms</a:t>
          </a:r>
          <a:endParaRPr lang="en-GB" sz="1400" kern="1200" dirty="0">
            <a:latin typeface="+mj-lt"/>
          </a:endParaRPr>
        </a:p>
      </dsp:txBody>
      <dsp:txXfrm>
        <a:off x="37146" y="4010774"/>
        <a:ext cx="1622428" cy="68664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2.png"/><Relationship Id="rId2" Type="http://schemas.openxmlformats.org/officeDocument/2006/relationships/image" Target="../media/image11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E15B90CD-0A43-9249-9A9D-B0DF1225B0B3}" type="datetime1">
              <a:rPr lang="en-US"/>
              <a:pPr>
                <a:defRPr/>
              </a:pPr>
              <a:t>27/10/2011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CF5F1DC-7170-BF47-80F1-61F555D705FD}" type="slidenum">
              <a:rPr lang="en-US"/>
              <a:pPr>
                <a:defRPr/>
              </a:pPr>
              <a:t>‹#›</a:t>
            </a:fld>
            <a:endParaRPr lang="en-US"/>
          </a:p>
        </p:txBody>
      </p:sp>
    </p:spTree>
    <p:extLst>
      <p:ext uri="{BB962C8B-B14F-4D97-AF65-F5344CB8AC3E}">
        <p14:creationId xmlns:p14="http://schemas.microsoft.com/office/powerpoint/2010/main" val="42152103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charset="-128"/>
                <a:cs typeface="ＭＳ Ｐゴシック"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043A422D-237A-324D-8595-49DD4EFA25F7}" type="datetime1">
              <a:rPr lang="en-US"/>
              <a:pPr>
                <a:defRPr/>
              </a:pPr>
              <a:t>27/10/2011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ＭＳ Ｐゴシック" charset="-128"/>
                <a:cs typeface="ＭＳ Ｐゴシック"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E386B091-C331-8344-890F-39FFC693A06F}" type="slidenum">
              <a:rPr lang="en-US"/>
              <a:pPr>
                <a:defRPr/>
              </a:pPr>
              <a:t>‹#›</a:t>
            </a:fld>
            <a:endParaRPr lang="en-US"/>
          </a:p>
        </p:txBody>
      </p:sp>
    </p:spTree>
    <p:extLst>
      <p:ext uri="{BB962C8B-B14F-4D97-AF65-F5344CB8AC3E}">
        <p14:creationId xmlns:p14="http://schemas.microsoft.com/office/powerpoint/2010/main" val="245166663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6.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E1C54C8-4258-8745-BAFE-D5F792F3F27A}" type="slidenum">
              <a:rPr lang="en-GB" sz="1200"/>
              <a:pPr eaLnBrk="1" hangingPunct="1"/>
              <a:t>3</a:t>
            </a:fld>
            <a:endParaRPr lang="en-GB" sz="1200"/>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a:r>
              <a:rPr lang="en-US" sz="1400">
                <a:latin typeface="Calibri" charset="0"/>
                <a:ea typeface="ＭＳ Ｐゴシック" charset="0"/>
              </a:rPr>
              <a:t>2.5 </a:t>
            </a:r>
            <a:r>
              <a:rPr lang="el-GR" sz="1400">
                <a:latin typeface="Calibri" charset="0"/>
                <a:ea typeface="ＭＳ Ｐゴシック" charset="0"/>
              </a:rPr>
              <a:t>σ</a:t>
            </a:r>
            <a:r>
              <a:rPr lang="en-US" sz="1400">
                <a:latin typeface="Calibri" charset="0"/>
                <a:ea typeface="ＭＳ Ｐゴシック" charset="0"/>
              </a:rPr>
              <a:t> W/Z separation requires </a:t>
            </a:r>
            <a:r>
              <a:rPr lang="el-GR" sz="1400">
                <a:latin typeface="Calibri" charset="0"/>
                <a:ea typeface="ＭＳ Ｐゴシック" charset="0"/>
              </a:rPr>
              <a:t>σ</a:t>
            </a:r>
            <a:r>
              <a:rPr lang="en-US" sz="1400">
                <a:latin typeface="Calibri" charset="0"/>
                <a:ea typeface="ＭＳ Ｐゴシック" charset="0"/>
              </a:rPr>
              <a:t>E/E=3.5%, </a:t>
            </a:r>
            <a:br>
              <a:rPr lang="en-US" sz="1400">
                <a:latin typeface="Calibri" charset="0"/>
                <a:ea typeface="ＭＳ Ｐゴシック" charset="0"/>
              </a:rPr>
            </a:br>
            <a:r>
              <a:rPr lang="en-US" sz="1400">
                <a:latin typeface="Calibri" charset="0"/>
                <a:ea typeface="ＭＳ Ｐゴシック" charset="0"/>
              </a:rPr>
              <a:t>for Ej up to 1 TeV.</a:t>
            </a:r>
          </a:p>
          <a:p>
            <a:endParaRPr lang="en-US">
              <a:latin typeface="Calibri" charset="0"/>
              <a:ea typeface="ＭＳ Ｐゴシック" charset="0"/>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56E708D-92A4-7240-A7F7-896F8D2B7A38}" type="slidenum">
              <a:rPr lang="en-US" sz="1200"/>
              <a:pPr eaLnBrk="1" hangingPunct="1"/>
              <a:t>18</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See fig. 2.12 of CDR vol2.</a:t>
            </a:r>
          </a:p>
        </p:txBody>
      </p:sp>
      <p:sp>
        <p:nvSpPr>
          <p:cNvPr id="471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8C7B8D7-86E5-0A42-A8A3-4B110BE96EFC}" type="slidenum">
              <a:rPr lang="en-US" sz="1200"/>
              <a:pPr eaLnBrk="1" hangingPunct="1"/>
              <a:t>19</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solidFill>
                  <a:srgbClr val="00B0F0"/>
                </a:solidFill>
                <a:latin typeface="Calibri" charset="0"/>
                <a:ea typeface="ＭＳ Ｐゴシック" charset="0"/>
                <a:cs typeface="ＭＳ Ｐゴシック" charset="0"/>
              </a:rPr>
              <a:t>CLIC beam crossing angle is 20 mrad, (ILC: 14 mrad) =&gt; modifications of the design of the very forward region components:</a:t>
            </a:r>
            <a:r>
              <a:rPr lang="en-US">
                <a:latin typeface="Calibri" charset="0"/>
                <a:ea typeface="ＭＳ Ｐゴシック" charset="0"/>
                <a:cs typeface="ＭＳ Ｐゴシック" charset="0"/>
              </a:rPr>
              <a:t> </a:t>
            </a:r>
          </a:p>
          <a:p>
            <a:pPr>
              <a:buFontTx/>
              <a:buChar char="•"/>
            </a:pPr>
            <a:r>
              <a:rPr lang="en-US">
                <a:latin typeface="Calibri" charset="0"/>
                <a:ea typeface="ＭＳ Ｐゴシック" charset="0"/>
                <a:cs typeface="ＭＳ Ｐゴシック" charset="0"/>
              </a:rPr>
              <a:t> LumiCal (40-100 mrad)  : luminosity measurement</a:t>
            </a:r>
          </a:p>
          <a:p>
            <a:pPr>
              <a:buFontTx/>
              <a:buChar char="•"/>
            </a:pPr>
            <a:r>
              <a:rPr lang="en-US">
                <a:latin typeface="Calibri" charset="0"/>
                <a:ea typeface="ＭＳ Ｐゴシック" charset="0"/>
                <a:cs typeface="ＭＳ Ｐゴシック" charset="0"/>
              </a:rPr>
              <a:t> BeamCal (10- 40 mrad)  : electron detection</a:t>
            </a:r>
          </a:p>
          <a:p>
            <a:pPr>
              <a:buFontTx/>
              <a:buChar char="•"/>
            </a:pPr>
            <a:r>
              <a:rPr lang="en-US">
                <a:latin typeface="Calibri" charset="0"/>
                <a:ea typeface="ＭＳ Ｐゴシック" charset="0"/>
                <a:cs typeface="ＭＳ Ｐゴシック" charset="0"/>
              </a:rPr>
              <a:t> Beam position monitor</a:t>
            </a:r>
          </a:p>
          <a:p>
            <a:pPr>
              <a:buFontTx/>
              <a:buChar char="•"/>
            </a:pPr>
            <a:r>
              <a:rPr lang="en-US">
                <a:latin typeface="Calibri" charset="0"/>
                <a:ea typeface="ＭＳ Ｐゴシック" charset="0"/>
                <a:cs typeface="ＭＳ Ｐゴシック" charset="0"/>
              </a:rPr>
              <a:t> Beam Kicker: intra train feedback</a:t>
            </a:r>
          </a:p>
          <a:p>
            <a:pPr>
              <a:buFontTx/>
              <a:buChar char="•"/>
            </a:pPr>
            <a:r>
              <a:rPr lang="en-US">
                <a:latin typeface="Calibri" charset="0"/>
                <a:ea typeface="ＭＳ Ｐゴシック" charset="0"/>
                <a:cs typeface="ＭＳ Ｐゴシック" charset="0"/>
              </a:rPr>
              <a:t> Final focus quadrupole: QD0</a:t>
            </a:r>
          </a:p>
          <a:p>
            <a:pPr>
              <a:buFontTx/>
              <a:buChar char="•"/>
            </a:pPr>
            <a:r>
              <a:rPr lang="en-US">
                <a:latin typeface="Calibri" charset="0"/>
                <a:ea typeface="ＭＳ Ｐゴシック" charset="0"/>
                <a:cs typeface="ＭＳ Ｐゴシック" charset="0"/>
              </a:rPr>
              <a:t> Anti-Solenoid: field compensation</a:t>
            </a:r>
          </a:p>
          <a:p>
            <a:pPr>
              <a:buFontTx/>
              <a:buChar char="•"/>
            </a:pPr>
            <a:r>
              <a:rPr lang="en-US">
                <a:latin typeface="Calibri" charset="0"/>
                <a:ea typeface="ＭＳ Ｐゴシック" charset="0"/>
                <a:cs typeface="ＭＳ Ｐゴシック" charset="0"/>
              </a:rPr>
              <a:t> Shielding masks: protect</a:t>
            </a:r>
          </a:p>
          <a:p>
            <a:r>
              <a:rPr lang="en-US">
                <a:latin typeface="Calibri" charset="0"/>
                <a:ea typeface="ＭＳ Ｐゴシック" charset="0"/>
                <a:cs typeface="ＭＳ Ｐゴシック" charset="0"/>
              </a:rPr>
              <a:t>   upstream detectors and </a:t>
            </a:r>
          </a:p>
          <a:p>
            <a:r>
              <a:rPr lang="en-US">
                <a:latin typeface="Calibri" charset="0"/>
                <a:ea typeface="ＭＳ Ｐゴシック" charset="0"/>
                <a:cs typeface="ＭＳ Ｐゴシック" charset="0"/>
              </a:rPr>
              <a:t>   BPM, Kicker, …</a:t>
            </a:r>
          </a:p>
          <a:p>
            <a:endParaRPr lang="en-US">
              <a:latin typeface="Calibri" charset="0"/>
              <a:ea typeface="ＭＳ Ｐゴシック" charset="0"/>
              <a:cs typeface="ＭＳ Ｐゴシック" charset="0"/>
            </a:endParaRPr>
          </a:p>
          <a:p>
            <a:endParaRPr lang="en-US">
              <a:latin typeface="Calibri" charset="0"/>
              <a:ea typeface="ＭＳ Ｐゴシック" charset="0"/>
              <a:cs typeface="ＭＳ Ｐゴシック" charset="0"/>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257A004-34C3-824B-9011-D7AD7F1A99BA}" type="slidenum">
              <a:rPr lang="en-US" sz="1200"/>
              <a:pPr eaLnBrk="1" hangingPunct="1"/>
              <a:t>22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A6A3F2F-4221-F741-8805-0E4F0D6F6AA7}" type="slidenum">
              <a:rPr lang="en-GB" sz="1200"/>
              <a:pPr eaLnBrk="1" hangingPunct="1"/>
              <a:t>23</a:t>
            </a:fld>
            <a:endParaRPr lang="en-GB" sz="1200"/>
          </a:p>
        </p:txBody>
      </p:sp>
      <p:sp>
        <p:nvSpPr>
          <p:cNvPr id="532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EB2EFF4-BDD2-BD45-B181-1F2C0ACAFC3D}" type="slidenum">
              <a:rPr lang="en-GB" sz="1200"/>
              <a:pPr eaLnBrk="1" hangingPunct="1"/>
              <a:t>27</a:t>
            </a:fld>
            <a:endParaRPr lang="en-GB" sz="1200"/>
          </a:p>
        </p:txBody>
      </p:sp>
      <p:sp>
        <p:nvSpPr>
          <p:cNvPr id="552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2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4DA6344-359F-714B-9843-B5BC97D9004A}" type="slidenum">
              <a:rPr lang="en-GB" sz="1200"/>
              <a:pPr eaLnBrk="1" hangingPunct="1"/>
              <a:t>28</a:t>
            </a:fld>
            <a:endParaRPr lang="en-GB" sz="1200"/>
          </a:p>
        </p:txBody>
      </p:sp>
      <p:sp>
        <p:nvSpPr>
          <p:cNvPr id="6041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041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A453E9-E2AE-4D46-AC55-305370B7B5D5}" type="slidenum">
              <a:rPr lang="en-GB" sz="1200"/>
              <a:pPr eaLnBrk="1" hangingPunct="1"/>
              <a:t>29</a:t>
            </a:fld>
            <a:endParaRPr lang="en-GB" sz="1200"/>
          </a:p>
        </p:txBody>
      </p:sp>
      <p:sp>
        <p:nvSpPr>
          <p:cNvPr id="624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BDDA4B1-FB15-8946-990E-6070F13537F6}" type="slidenum">
              <a:rPr lang="en-GB" sz="1200"/>
              <a:pPr eaLnBrk="1" hangingPunct="1"/>
              <a:t>30</a:t>
            </a:fld>
            <a:endParaRPr lang="en-GB" sz="1200"/>
          </a:p>
        </p:txBody>
      </p:sp>
      <p:sp>
        <p:nvSpPr>
          <p:cNvPr id="645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pPr>
            <a:r>
              <a:rPr lang="en-US">
                <a:latin typeface="Calibri" charset="0"/>
                <a:ea typeface="ＭＳ Ｐゴシック" charset="0"/>
                <a:cs typeface="ＭＳ Ｐゴシック" charset="0"/>
              </a:rPr>
              <a:t>“Mean time of first hit for 10 GeV 􀀀 as a function of radial distance from the shower core (a tile index of 10 corresponds to</a:t>
            </a:r>
          </a:p>
          <a:p>
            <a:pPr>
              <a:lnSpc>
                <a:spcPct val="90000"/>
              </a:lnSpc>
            </a:pPr>
            <a:r>
              <a:rPr lang="en-US">
                <a:latin typeface="Calibri" charset="0"/>
                <a:ea typeface="ＭＳ Ｐゴシック" charset="0"/>
                <a:cs typeface="ＭＳ Ｐゴシック" charset="0"/>
              </a:rPr>
              <a:t>approximately 30 cm). The data are compared with simulations using QGSP BERT and QGSP BERT HP. The error bars and the width of the area in the case of QGSP BERT HP simulations show the statistical error, while for QGSP BERT the errors are omitted for clarity.”</a:t>
            </a:r>
          </a:p>
          <a:p>
            <a:pPr>
              <a:lnSpc>
                <a:spcPct val="90000"/>
              </a:lnSpc>
            </a:pPr>
            <a:r>
              <a:rPr lang="en-US">
                <a:latin typeface="Calibri" charset="0"/>
                <a:ea typeface="ＭＳ Ｐゴシック" charset="0"/>
                <a:cs typeface="ＭＳ Ｐゴシック" charset="0"/>
              </a:rPr>
              <a:t>While QGSP BERT HP gives an excellent description of the data, QGSP BERT shows very</a:t>
            </a:r>
          </a:p>
          <a:p>
            <a:pPr>
              <a:lnSpc>
                <a:spcPct val="90000"/>
              </a:lnSpc>
            </a:pPr>
            <a:r>
              <a:rPr lang="en-US">
                <a:latin typeface="Calibri" charset="0"/>
                <a:ea typeface="ＭＳ Ｐゴシック" charset="0"/>
                <a:cs typeface="ＭＳ Ｐゴシック" charset="0"/>
              </a:rPr>
              <a:t>large discrepancies, with significantly overestimated late contributions at larger radii. This demonstrates the</a:t>
            </a:r>
          </a:p>
          <a:p>
            <a:pPr>
              <a:lnSpc>
                <a:spcPct val="90000"/>
              </a:lnSpc>
            </a:pPr>
            <a:r>
              <a:rPr lang="en-US">
                <a:latin typeface="Calibri" charset="0"/>
                <a:ea typeface="ＭＳ Ｐゴシック" charset="0"/>
                <a:cs typeface="ＭＳ Ｐゴシック" charset="0"/>
              </a:rPr>
              <a:t>importance of the high precision neutron tracking in Geant4 for a realistic reproduction of the time evolution</a:t>
            </a:r>
          </a:p>
          <a:p>
            <a:pPr>
              <a:lnSpc>
                <a:spcPct val="90000"/>
              </a:lnSpc>
            </a:pPr>
            <a:r>
              <a:rPr lang="en-US">
                <a:latin typeface="Calibri" charset="0"/>
                <a:ea typeface="ＭＳ Ｐゴシック" charset="0"/>
                <a:cs typeface="ＭＳ Ｐゴシック" charset="0"/>
              </a:rPr>
              <a:t>of hadronic showers in tungsten.</a:t>
            </a:r>
          </a:p>
          <a:p>
            <a:pPr>
              <a:lnSpc>
                <a:spcPct val="90000"/>
              </a:lnSpc>
            </a:pPr>
            <a:endParaRPr lang="en-US">
              <a:latin typeface="Calibri" charset="0"/>
              <a:ea typeface="ＭＳ Ｐゴシック" charset="0"/>
              <a:cs typeface="ＭＳ Ｐゴシック" charset="0"/>
            </a:endParaRPr>
          </a:p>
          <a:p>
            <a:pPr>
              <a:lnSpc>
                <a:spcPct val="90000"/>
              </a:lnSpc>
            </a:pPr>
            <a:r>
              <a:rPr lang="en-US">
                <a:latin typeface="Calibri" charset="0"/>
                <a:ea typeface="ＭＳ Ｐゴシック" charset="0"/>
                <a:cs typeface="ＭＳ Ｐゴシック" charset="0"/>
              </a:rPr>
              <a:t>“simulated with the QGSP BERT and QGSP BERT HP physics lists [6]. The latter provides</a:t>
            </a:r>
          </a:p>
          <a:p>
            <a:pPr>
              <a:lnSpc>
                <a:spcPct val="90000"/>
              </a:lnSpc>
            </a:pPr>
            <a:r>
              <a:rPr lang="en-US">
                <a:latin typeface="Calibri" charset="0"/>
                <a:ea typeface="ＭＳ Ｐゴシック" charset="0"/>
                <a:cs typeface="ＭＳ Ｐゴシック" charset="0"/>
              </a:rPr>
              <a:t>additional high precision neutron tracking, and is expected to give an improved description of the shower</a:t>
            </a:r>
          </a:p>
          <a:p>
            <a:pPr>
              <a:lnSpc>
                <a:spcPct val="90000"/>
              </a:lnSpc>
            </a:pPr>
            <a:r>
              <a:rPr lang="en-US">
                <a:latin typeface="Calibri" charset="0"/>
                <a:ea typeface="ＭＳ Ｐゴシック" charset="0"/>
                <a:cs typeface="ＭＳ Ｐゴシック" charset="0"/>
              </a:rPr>
              <a:t>evolution in heavy absorbers, while the former is the list mostly used in the simulation of LHC detectors and</a:t>
            </a:r>
          </a:p>
          <a:p>
            <a:pPr>
              <a:lnSpc>
                <a:spcPct val="90000"/>
              </a:lnSpc>
            </a:pPr>
            <a:r>
              <a:rPr lang="en-US">
                <a:latin typeface="Calibri" charset="0"/>
                <a:ea typeface="ＭＳ Ｐゴシック" charset="0"/>
                <a:cs typeface="ＭＳ Ｐゴシック" charset="0"/>
              </a:rPr>
              <a:t>for linear collider optimization studies.”</a:t>
            </a: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7E34C20-B95C-2F4F-834A-71F553B8A55E}" type="slidenum">
              <a:rPr lang="en-US" sz="1200"/>
              <a:pPr eaLnBrk="1" hangingPunct="1"/>
              <a:t>31</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47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For the HCAL endcap with steel for the absorber material 90% of the energy is recorded within 6 ns (corrected for time-of-flight). For the tungsten absorber assumed for the HCAL barrel, only 82% of the energy is deposited within 25 ns. The calorimetric response of tungsten is slower than that of steel due to the much larger component of the energy in nuclear fragments. </a:t>
            </a:r>
          </a:p>
          <a:p>
            <a:endParaRPr lang="en-US">
              <a:latin typeface="Calibri" charset="0"/>
              <a:ea typeface="ＭＳ Ｐゴシック" charset="0"/>
              <a:cs typeface="ＭＳ Ｐゴシック" charset="0"/>
            </a:endParaRPr>
          </a:p>
        </p:txBody>
      </p:sp>
      <p:sp>
        <p:nvSpPr>
          <p:cNvPr id="747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E00EA2C-0ECF-CE43-A128-A4A6117F0816}" type="slidenum">
              <a:rPr lang="en-US" sz="1200"/>
              <a:pPr eaLnBrk="1" hangingPunct="1"/>
              <a:t>35</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390525"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Superconducting accelerating structures</a:t>
            </a:r>
          </a:p>
          <a:p>
            <a:pPr marL="782638" lvl="1"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Very low losses – High efficiency</a:t>
            </a:r>
          </a:p>
          <a:p>
            <a:pPr marL="782638" lvl="1"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Long pulse trains: good for detectors and feedback</a:t>
            </a:r>
          </a:p>
          <a:p>
            <a:pPr marL="782638" lvl="1"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Low peak power</a:t>
            </a:r>
          </a:p>
          <a:p>
            <a:pPr marL="782638" lvl="1"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Lower frequencies</a:t>
            </a:r>
          </a:p>
          <a:p>
            <a:pPr marL="390525"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BUT: lower gradient: 31.5 MV/m (ILC design value)</a:t>
            </a:r>
          </a:p>
          <a:p>
            <a:pPr marL="782638" lvl="1"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smtClean="0">
                <a:latin typeface="Palatino" charset="0"/>
                <a:ea typeface="ＭＳ Ｐゴシック" charset="0"/>
              </a:rPr>
              <a:t>limited by: pulsed surf. heating, RF breakdown, structure damage</a:t>
            </a:r>
          </a:p>
          <a:p>
            <a:pPr>
              <a:defRPr/>
            </a:pPr>
            <a:endParaRPr lang="en-US" dirty="0"/>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D942387-6006-5544-93C3-700F7F430382}" type="slidenum">
              <a:rPr lang="en-US" sz="1200"/>
              <a:pPr eaLnBrk="1" hangingPunct="1"/>
              <a:t>8</a:t>
            </a:fld>
            <a:endParaRPr 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68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marL="171450" indent="-171450">
              <a:buFontTx/>
              <a:buChar char="•"/>
            </a:pPr>
            <a:endParaRPr lang="en-US">
              <a:latin typeface="Calibri" charset="0"/>
              <a:ea typeface="ＭＳ Ｐゴシック" charset="0"/>
              <a:cs typeface="ＭＳ Ｐゴシック" charset="0"/>
            </a:endParaRPr>
          </a:p>
        </p:txBody>
      </p:sp>
      <p:sp>
        <p:nvSpPr>
          <p:cNvPr id="768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311480-944C-DA44-8AAB-BC058EC06B68}" type="slidenum">
              <a:rPr lang="en-US" sz="1200"/>
              <a:pPr eaLnBrk="1" hangingPunct="1"/>
              <a:t>36</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904950" lvl="1" indent="-285750">
              <a:buClr>
                <a:schemeClr val="tx2"/>
              </a:buClr>
              <a:buFont typeface="Arial"/>
              <a:buChar char="•"/>
              <a:defRPr/>
            </a:pPr>
            <a:r>
              <a:rPr lang="en-GB" dirty="0" smtClean="0">
                <a:solidFill>
                  <a:schemeClr val="tx2"/>
                </a:solidFill>
                <a:latin typeface="Palatino"/>
                <a:cs typeface="Palatino"/>
              </a:rPr>
              <a:t>charged particles – mostly matched to </a:t>
            </a:r>
            <a:r>
              <a:rPr lang="en-GB" dirty="0" smtClean="0">
                <a:solidFill>
                  <a:srgbClr val="FF0000"/>
                </a:solidFill>
                <a:latin typeface="Palatino"/>
                <a:cs typeface="Palatino"/>
              </a:rPr>
              <a:t>clusters</a:t>
            </a:r>
          </a:p>
          <a:p>
            <a:pPr marL="904950" lvl="1" indent="-285750">
              <a:buClr>
                <a:schemeClr val="tx2"/>
              </a:buClr>
              <a:buFont typeface="Arial"/>
              <a:buChar char="•"/>
              <a:defRPr/>
            </a:pPr>
            <a:r>
              <a:rPr lang="en-GB" dirty="0" smtClean="0">
                <a:solidFill>
                  <a:srgbClr val="1F497D"/>
                </a:solidFill>
                <a:latin typeface="Palatino"/>
                <a:cs typeface="Palatino"/>
              </a:rPr>
              <a:t> photons – EM </a:t>
            </a:r>
            <a:r>
              <a:rPr lang="en-GB" dirty="0" smtClean="0">
                <a:solidFill>
                  <a:srgbClr val="FF0000"/>
                </a:solidFill>
                <a:latin typeface="Palatino"/>
                <a:cs typeface="Palatino"/>
              </a:rPr>
              <a:t>clusters</a:t>
            </a:r>
            <a:r>
              <a:rPr lang="en-GB" dirty="0" smtClean="0">
                <a:solidFill>
                  <a:srgbClr val="000090"/>
                </a:solidFill>
                <a:latin typeface="Palatino"/>
                <a:cs typeface="Palatino"/>
              </a:rPr>
              <a:t> </a:t>
            </a:r>
          </a:p>
          <a:p>
            <a:pPr marL="904950" lvl="1" indent="-285750">
              <a:buClr>
                <a:schemeClr val="tx2"/>
              </a:buClr>
              <a:buFont typeface="Arial"/>
              <a:buChar char="•"/>
              <a:defRPr/>
            </a:pPr>
            <a:r>
              <a:rPr lang="en-GB" dirty="0" smtClean="0">
                <a:solidFill>
                  <a:srgbClr val="1F497D"/>
                </a:solidFill>
                <a:latin typeface="Palatino"/>
                <a:cs typeface="Palatino"/>
              </a:rPr>
              <a:t> neutral hadrons – </a:t>
            </a:r>
            <a:r>
              <a:rPr lang="en-GB" dirty="0" smtClean="0">
                <a:solidFill>
                  <a:srgbClr val="FF0000"/>
                </a:solidFill>
                <a:latin typeface="Palatino"/>
                <a:cs typeface="Palatino"/>
              </a:rPr>
              <a:t>clusters</a:t>
            </a:r>
          </a:p>
          <a:p>
            <a:pPr>
              <a:defRPr/>
            </a:pPr>
            <a:endParaRPr lang="en-GB" dirty="0" smtClean="0">
              <a:solidFill>
                <a:srgbClr val="1F497D"/>
              </a:solidFill>
              <a:latin typeface="Palatino"/>
              <a:cs typeface="Palatino"/>
            </a:endParaRPr>
          </a:p>
          <a:p>
            <a:pPr>
              <a:defRPr/>
            </a:pPr>
            <a:r>
              <a:rPr lang="en-GB" dirty="0" smtClean="0">
                <a:solidFill>
                  <a:srgbClr val="1F497D"/>
                </a:solidFill>
                <a:latin typeface="Palatino"/>
                <a:cs typeface="Palatino"/>
              </a:rPr>
              <a:t>- High granularity calorimeter -  even low energy clusters have many hits</a:t>
            </a:r>
          </a:p>
          <a:p>
            <a:pPr marL="0" lvl="1">
              <a:defRPr/>
            </a:pPr>
            <a:r>
              <a:rPr lang="en-US" dirty="0" smtClean="0"/>
              <a:t>- </a:t>
            </a:r>
            <a:r>
              <a:rPr lang="en-GB" dirty="0" smtClean="0">
                <a:solidFill>
                  <a:srgbClr val="1F497D"/>
                </a:solidFill>
                <a:latin typeface="Palatino"/>
                <a:cs typeface="Palatino"/>
              </a:rPr>
              <a:t>account for helical propagation time </a:t>
            </a:r>
          </a:p>
          <a:p>
            <a:pPr>
              <a:defRPr/>
            </a:pPr>
            <a:endParaRPr lang="en-US" dirty="0"/>
          </a:p>
        </p:txBody>
      </p:sp>
      <p:sp>
        <p:nvSpPr>
          <p:cNvPr id="788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B55014-A8FB-E54B-8242-0997ADD5AF9A}" type="slidenum">
              <a:rPr lang="en-US" sz="1200"/>
              <a:pPr eaLnBrk="1" hangingPunct="1"/>
              <a:t>37</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904950" lvl="1" indent="-285750">
              <a:buClr>
                <a:schemeClr val="tx2"/>
              </a:buClr>
              <a:buFont typeface="Arial"/>
              <a:buChar char="•"/>
              <a:defRPr/>
            </a:pPr>
            <a:r>
              <a:rPr lang="en-GB" dirty="0" smtClean="0">
                <a:solidFill>
                  <a:schemeClr val="tx2"/>
                </a:solidFill>
                <a:latin typeface="Palatino"/>
                <a:cs typeface="Palatino"/>
              </a:rPr>
              <a:t>charged particles – mostly matched to </a:t>
            </a:r>
            <a:r>
              <a:rPr lang="en-GB" dirty="0" smtClean="0">
                <a:solidFill>
                  <a:srgbClr val="FF0000"/>
                </a:solidFill>
                <a:latin typeface="Palatino"/>
                <a:cs typeface="Palatino"/>
              </a:rPr>
              <a:t>clusters</a:t>
            </a:r>
          </a:p>
          <a:p>
            <a:pPr marL="904950" lvl="1" indent="-285750">
              <a:buClr>
                <a:schemeClr val="tx2"/>
              </a:buClr>
              <a:buFont typeface="Arial"/>
              <a:buChar char="•"/>
              <a:defRPr/>
            </a:pPr>
            <a:r>
              <a:rPr lang="en-GB" dirty="0" smtClean="0">
                <a:solidFill>
                  <a:srgbClr val="1F497D"/>
                </a:solidFill>
                <a:latin typeface="Palatino"/>
                <a:cs typeface="Palatino"/>
              </a:rPr>
              <a:t> photons – EM </a:t>
            </a:r>
            <a:r>
              <a:rPr lang="en-GB" dirty="0" smtClean="0">
                <a:solidFill>
                  <a:srgbClr val="FF0000"/>
                </a:solidFill>
                <a:latin typeface="Palatino"/>
                <a:cs typeface="Palatino"/>
              </a:rPr>
              <a:t>clusters</a:t>
            </a:r>
            <a:r>
              <a:rPr lang="en-GB" dirty="0" smtClean="0">
                <a:solidFill>
                  <a:srgbClr val="000090"/>
                </a:solidFill>
                <a:latin typeface="Palatino"/>
                <a:cs typeface="Palatino"/>
              </a:rPr>
              <a:t> </a:t>
            </a:r>
          </a:p>
          <a:p>
            <a:pPr marL="904950" lvl="1" indent="-285750">
              <a:buClr>
                <a:schemeClr val="tx2"/>
              </a:buClr>
              <a:buFont typeface="Arial"/>
              <a:buChar char="•"/>
              <a:defRPr/>
            </a:pPr>
            <a:r>
              <a:rPr lang="en-GB" dirty="0" smtClean="0">
                <a:solidFill>
                  <a:srgbClr val="1F497D"/>
                </a:solidFill>
                <a:latin typeface="Palatino"/>
                <a:cs typeface="Palatino"/>
              </a:rPr>
              <a:t> neutral hadrons – </a:t>
            </a:r>
            <a:r>
              <a:rPr lang="en-GB" dirty="0" smtClean="0">
                <a:solidFill>
                  <a:srgbClr val="FF0000"/>
                </a:solidFill>
                <a:latin typeface="Palatino"/>
                <a:cs typeface="Palatino"/>
              </a:rPr>
              <a:t>clusters</a:t>
            </a:r>
          </a:p>
          <a:p>
            <a:pPr>
              <a:defRPr/>
            </a:pPr>
            <a:endParaRPr lang="en-GB" dirty="0" smtClean="0">
              <a:solidFill>
                <a:srgbClr val="1F497D"/>
              </a:solidFill>
              <a:latin typeface="Palatino"/>
              <a:cs typeface="Palatino"/>
            </a:endParaRPr>
          </a:p>
          <a:p>
            <a:pPr>
              <a:defRPr/>
            </a:pPr>
            <a:r>
              <a:rPr lang="en-GB" dirty="0" smtClean="0">
                <a:solidFill>
                  <a:srgbClr val="1F497D"/>
                </a:solidFill>
                <a:latin typeface="Palatino"/>
                <a:cs typeface="Palatino"/>
              </a:rPr>
              <a:t>- High granularity calorimeter -  even low energy clusters have many hits</a:t>
            </a:r>
          </a:p>
          <a:p>
            <a:pPr marL="0" lvl="1">
              <a:defRPr/>
            </a:pPr>
            <a:r>
              <a:rPr lang="en-US" dirty="0" smtClean="0"/>
              <a:t>- </a:t>
            </a:r>
            <a:r>
              <a:rPr lang="en-GB" dirty="0" smtClean="0">
                <a:solidFill>
                  <a:srgbClr val="1F497D"/>
                </a:solidFill>
                <a:latin typeface="Palatino"/>
                <a:cs typeface="Palatino"/>
              </a:rPr>
              <a:t>account for helical propagation time </a:t>
            </a:r>
          </a:p>
          <a:p>
            <a:pPr>
              <a:defRPr/>
            </a:pPr>
            <a:endParaRPr lang="en-US" dirty="0"/>
          </a:p>
        </p:txBody>
      </p:sp>
      <p:sp>
        <p:nvSpPr>
          <p:cNvPr id="788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B55014-A8FB-E54B-8242-0997ADD5AF9A}" type="slidenum">
              <a:rPr lang="en-US" sz="1200"/>
              <a:pPr eaLnBrk="1" hangingPunct="1"/>
              <a:t>38</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70000" lnSpcReduction="20000"/>
          </a:bodyPr>
          <a:lstStyle/>
          <a:p>
            <a:pPr marL="342900" indent="-342900">
              <a:buClr>
                <a:schemeClr val="tx2"/>
              </a:buClr>
              <a:buFont typeface="Arial"/>
              <a:buChar char="•"/>
              <a:defRPr/>
            </a:pPr>
            <a:r>
              <a:rPr lang="en-GB" sz="2000" dirty="0" smtClean="0">
                <a:solidFill>
                  <a:srgbClr val="1F497D"/>
                </a:solidFill>
                <a:latin typeface="Palatino"/>
                <a:cs typeface="Palatino"/>
              </a:rPr>
              <a:t>At LEP, preferred jet-finding algorithm: </a:t>
            </a:r>
            <a:r>
              <a:rPr lang="en-GB" sz="2000" dirty="0" smtClean="0">
                <a:solidFill>
                  <a:srgbClr val="FF0000"/>
                </a:solidFill>
                <a:latin typeface="Palatino"/>
                <a:cs typeface="Palatino"/>
              </a:rPr>
              <a:t>Durham </a:t>
            </a:r>
            <a:r>
              <a:rPr lang="en-GB" sz="2000" dirty="0" err="1" smtClean="0">
                <a:solidFill>
                  <a:srgbClr val="FF0000"/>
                </a:solidFill>
                <a:latin typeface="Palatino"/>
                <a:cs typeface="Palatino"/>
              </a:rPr>
              <a:t>k</a:t>
            </a:r>
            <a:r>
              <a:rPr lang="en-GB" sz="1600" baseline="-25000" dirty="0" err="1" smtClean="0">
                <a:solidFill>
                  <a:srgbClr val="FF0000"/>
                </a:solidFill>
                <a:latin typeface="Palatino"/>
                <a:cs typeface="Palatino"/>
              </a:rPr>
              <a:t>T</a:t>
            </a:r>
            <a:endParaRPr lang="en-GB" sz="1600" baseline="-25000" dirty="0" smtClean="0">
              <a:solidFill>
                <a:srgbClr val="FF0000"/>
              </a:solidFill>
              <a:latin typeface="Palatino"/>
              <a:cs typeface="Palatino"/>
            </a:endParaRPr>
          </a:p>
          <a:p>
            <a:pPr marL="800100" lvl="1" indent="-342900">
              <a:buClr>
                <a:schemeClr val="tx1"/>
              </a:buClr>
              <a:buFont typeface="Arial"/>
              <a:buChar char="•"/>
              <a:defRPr/>
            </a:pPr>
            <a:r>
              <a:rPr lang="en-GB" sz="2000" dirty="0" smtClean="0">
                <a:solidFill>
                  <a:srgbClr val="FF0000"/>
                </a:solidFill>
                <a:latin typeface="Palatino"/>
                <a:cs typeface="Palatino"/>
              </a:rPr>
              <a:t>All particles </a:t>
            </a:r>
            <a:r>
              <a:rPr lang="en-GB" sz="2000" dirty="0" smtClean="0">
                <a:latin typeface="Palatino"/>
                <a:cs typeface="Palatino"/>
              </a:rPr>
              <a:t>in event clustered into the jets</a:t>
            </a:r>
          </a:p>
          <a:p>
            <a:pPr marL="800100" lvl="1" indent="-342900">
              <a:buClr>
                <a:schemeClr val="tx1"/>
              </a:buClr>
              <a:buFont typeface="Arial"/>
              <a:buChar char="•"/>
              <a:defRPr/>
            </a:pPr>
            <a:r>
              <a:rPr lang="en-GB" sz="2000" dirty="0" smtClean="0">
                <a:latin typeface="Palatino"/>
                <a:cs typeface="Palatino"/>
              </a:rPr>
              <a:t>not appropriate for CLIC</a:t>
            </a:r>
          </a:p>
          <a:p>
            <a:pPr marL="800100" lvl="1" indent="-342900">
              <a:buClr>
                <a:schemeClr val="tx1"/>
              </a:buClr>
              <a:buFont typeface="Arial"/>
              <a:buChar char="•"/>
              <a:defRPr/>
            </a:pPr>
            <a:endParaRPr lang="en-GB" sz="2000" dirty="0" smtClean="0">
              <a:latin typeface="Palatino"/>
              <a:cs typeface="Palatino"/>
            </a:endParaRPr>
          </a:p>
          <a:p>
            <a:pPr marL="800100" lvl="1" indent="-342900">
              <a:buClr>
                <a:schemeClr val="tx1"/>
              </a:buClr>
              <a:buFont typeface="Arial"/>
              <a:buChar char="•"/>
              <a:defRPr/>
            </a:pPr>
            <a:endParaRPr lang="en-GB" sz="2000" dirty="0" smtClean="0">
              <a:latin typeface="Palatino"/>
              <a:cs typeface="Palatino"/>
            </a:endParaRPr>
          </a:p>
          <a:p>
            <a:pPr marL="342900" indent="-342900">
              <a:buFont typeface="Arial"/>
              <a:buChar char="•"/>
              <a:defRPr/>
            </a:pPr>
            <a:r>
              <a:rPr lang="en-GB" sz="2000" dirty="0" smtClean="0">
                <a:solidFill>
                  <a:srgbClr val="1F497D"/>
                </a:solidFill>
                <a:latin typeface="Palatino"/>
                <a:cs typeface="Palatino"/>
              </a:rPr>
              <a:t>Events at CLIC </a:t>
            </a:r>
            <a:endParaRPr lang="en-GB" sz="1600" baseline="-25000" dirty="0" smtClean="0">
              <a:solidFill>
                <a:srgbClr val="1F497D"/>
              </a:solidFill>
              <a:latin typeface="Palatino"/>
              <a:cs typeface="Palatino"/>
            </a:endParaRPr>
          </a:p>
          <a:p>
            <a:pPr marL="800100" lvl="1" indent="-342900">
              <a:buFont typeface="Arial"/>
              <a:buChar char="•"/>
              <a:defRPr/>
            </a:pPr>
            <a:r>
              <a:rPr lang="en-GB" sz="2000" dirty="0" smtClean="0">
                <a:latin typeface="Palatino"/>
                <a:cs typeface="Palatino"/>
              </a:rPr>
              <a:t>significant background from </a:t>
            </a:r>
            <a:r>
              <a:rPr lang="en-GB" sz="2000" dirty="0" smtClean="0">
                <a:solidFill>
                  <a:srgbClr val="FF0000"/>
                </a:solidFill>
                <a:latin typeface="Palatino"/>
                <a:cs typeface="Palatino"/>
              </a:rPr>
              <a:t>forward-peaked </a:t>
            </a:r>
            <a:r>
              <a:rPr lang="en-GB" sz="2000" dirty="0" smtClean="0">
                <a:latin typeface="Palatino"/>
                <a:cs typeface="Palatino"/>
              </a:rPr>
              <a:t>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r>
              <a:rPr lang="en-GB" sz="2000" dirty="0" smtClean="0">
                <a:latin typeface="Palatino"/>
                <a:cs typeface="Palatino"/>
              </a:rPr>
              <a:t>events are often </a:t>
            </a:r>
            <a:r>
              <a:rPr lang="en-GB" sz="2000" dirty="0" smtClean="0">
                <a:solidFill>
                  <a:srgbClr val="FF0000"/>
                </a:solidFill>
                <a:latin typeface="Palatino"/>
                <a:cs typeface="Palatino"/>
              </a:rPr>
              <a:t>boosted</a:t>
            </a:r>
            <a:r>
              <a:rPr lang="en-GB" sz="2000" dirty="0" smtClean="0">
                <a:latin typeface="Palatino"/>
                <a:cs typeface="Palatino"/>
              </a:rPr>
              <a:t> along beam axis (</a:t>
            </a:r>
            <a:r>
              <a:rPr lang="en-GB" sz="2000" dirty="0" err="1" smtClean="0">
                <a:latin typeface="Palatino"/>
                <a:cs typeface="Palatino"/>
              </a:rPr>
              <a:t>beamstrahlung</a:t>
            </a:r>
            <a:r>
              <a:rPr lang="en-GB" sz="2000" dirty="0" smtClean="0">
                <a:latin typeface="Palatino"/>
                <a:cs typeface="Palatino"/>
              </a:rPr>
              <a:t>)</a:t>
            </a:r>
          </a:p>
          <a:p>
            <a:pPr marL="800100" lvl="1" indent="-342900">
              <a:buFont typeface="Arial"/>
              <a:buChar char="•"/>
              <a:defRPr/>
            </a:pPr>
            <a:r>
              <a:rPr lang="en-GB" sz="2000" dirty="0" smtClean="0">
                <a:latin typeface="Palatino"/>
                <a:cs typeface="Palatino"/>
              </a:rPr>
              <a:t>“hadron collider” type algorithms more appropriate</a:t>
            </a:r>
          </a:p>
          <a:p>
            <a:pPr marL="342900" indent="-342900">
              <a:buFont typeface="Arial"/>
              <a:buChar char="•"/>
              <a:defRPr/>
            </a:pPr>
            <a:endParaRPr lang="en-GB" sz="2000" dirty="0" smtClean="0">
              <a:solidFill>
                <a:srgbClr val="1F497D"/>
              </a:solidFill>
              <a:latin typeface="Palatino"/>
              <a:cs typeface="Palatino"/>
            </a:endParaRPr>
          </a:p>
          <a:p>
            <a:pPr marL="342900" indent="-342900">
              <a:buFont typeface="Arial"/>
              <a:buChar char="•"/>
              <a:defRPr/>
            </a:pPr>
            <a:r>
              <a:rPr lang="en-GB" sz="2000" dirty="0" smtClean="0">
                <a:solidFill>
                  <a:srgbClr val="1F497D"/>
                </a:solidFill>
                <a:latin typeface="Palatino"/>
                <a:cs typeface="Palatino"/>
              </a:rPr>
              <a:t> </a:t>
            </a:r>
            <a:r>
              <a:rPr lang="en-GB" sz="2000" dirty="0" err="1" smtClean="0">
                <a:solidFill>
                  <a:srgbClr val="1F497D"/>
                </a:solidFill>
                <a:latin typeface="Palatino"/>
                <a:cs typeface="Palatino"/>
              </a:rPr>
              <a:t>k</a:t>
            </a:r>
            <a:r>
              <a:rPr lang="en-GB" sz="2000" baseline="-25000" dirty="0" err="1" smtClean="0">
                <a:solidFill>
                  <a:srgbClr val="1F497D"/>
                </a:solidFill>
                <a:latin typeface="Palatino"/>
                <a:cs typeface="Palatino"/>
              </a:rPr>
              <a:t>T</a:t>
            </a:r>
            <a:r>
              <a:rPr lang="en-GB" sz="2000" dirty="0" smtClean="0">
                <a:solidFill>
                  <a:srgbClr val="1F497D"/>
                </a:solidFill>
                <a:latin typeface="Palatino"/>
                <a:cs typeface="Palatino"/>
              </a:rPr>
              <a:t> algorithm at CLIC studied for benchmark physics analyses</a:t>
            </a:r>
            <a:endParaRPr lang="en-GB" sz="2000" dirty="0" smtClean="0">
              <a:latin typeface="Palatino"/>
              <a:cs typeface="Palatino"/>
            </a:endParaRPr>
          </a:p>
          <a:p>
            <a:pPr marL="764100" lvl="1" indent="-342900">
              <a:buClr>
                <a:schemeClr val="tx1"/>
              </a:buClr>
              <a:buFont typeface="Arial"/>
              <a:buChar char="•"/>
              <a:defRPr/>
            </a:pPr>
            <a:r>
              <a:rPr lang="en-GB" sz="2000" dirty="0" smtClean="0">
                <a:latin typeface="Palatino"/>
                <a:cs typeface="Palatino"/>
              </a:rPr>
              <a:t>invariant under longitudinal boosts                           </a:t>
            </a:r>
          </a:p>
          <a:p>
            <a:pPr marL="800100" lvl="1" indent="-342900">
              <a:buClr>
                <a:schemeClr val="tx1"/>
              </a:buClr>
              <a:buFont typeface="Arial"/>
              <a:buChar char="•"/>
              <a:defRPr/>
            </a:pPr>
            <a:r>
              <a:rPr lang="en-GB" sz="2000" dirty="0" smtClean="0">
                <a:latin typeface="Palatino"/>
                <a:cs typeface="Palatino"/>
              </a:rPr>
              <a:t>particles either combined with existing jet or beam axis</a:t>
            </a:r>
          </a:p>
          <a:p>
            <a:pPr marL="1239300" lvl="2" indent="-342900">
              <a:buClr>
                <a:schemeClr val="tx1"/>
              </a:buClr>
              <a:buFont typeface="Arial"/>
              <a:buChar char="•"/>
              <a:defRPr/>
            </a:pPr>
            <a:r>
              <a:rPr lang="en-GB" sz="2000" dirty="0" smtClean="0">
                <a:latin typeface="Palatino"/>
                <a:cs typeface="Palatino"/>
              </a:rPr>
              <a:t>reduces sensitivity to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endParaRPr lang="en-GB" sz="2000" dirty="0" smtClean="0">
              <a:latin typeface="Palatino"/>
              <a:cs typeface="Palatino"/>
            </a:endParaRPr>
          </a:p>
        </p:txBody>
      </p:sp>
      <p:sp>
        <p:nvSpPr>
          <p:cNvPr id="829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731E6C7-44D4-BB41-BCD1-807A68C80F86}" type="slidenum">
              <a:rPr lang="en-US" sz="1200"/>
              <a:pPr eaLnBrk="1" hangingPunct="1"/>
              <a:t>41</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70000" lnSpcReduction="20000"/>
          </a:bodyPr>
          <a:lstStyle/>
          <a:p>
            <a:pPr marL="342900" indent="-342900">
              <a:buClr>
                <a:schemeClr val="tx2"/>
              </a:buClr>
              <a:buFont typeface="Arial"/>
              <a:buChar char="•"/>
              <a:defRPr/>
            </a:pPr>
            <a:r>
              <a:rPr lang="en-GB" sz="2000" dirty="0" smtClean="0">
                <a:solidFill>
                  <a:srgbClr val="1F497D"/>
                </a:solidFill>
                <a:latin typeface="Palatino"/>
                <a:cs typeface="Palatino"/>
              </a:rPr>
              <a:t>At LEP, preferred jet-finding algorithm: </a:t>
            </a:r>
            <a:r>
              <a:rPr lang="en-GB" sz="2000" dirty="0" smtClean="0">
                <a:solidFill>
                  <a:srgbClr val="FF0000"/>
                </a:solidFill>
                <a:latin typeface="Palatino"/>
                <a:cs typeface="Palatino"/>
              </a:rPr>
              <a:t>Durham </a:t>
            </a:r>
            <a:r>
              <a:rPr lang="en-GB" sz="2000" dirty="0" err="1" smtClean="0">
                <a:solidFill>
                  <a:srgbClr val="FF0000"/>
                </a:solidFill>
                <a:latin typeface="Palatino"/>
                <a:cs typeface="Palatino"/>
              </a:rPr>
              <a:t>k</a:t>
            </a:r>
            <a:r>
              <a:rPr lang="en-GB" sz="1600" baseline="-25000" dirty="0" err="1" smtClean="0">
                <a:solidFill>
                  <a:srgbClr val="FF0000"/>
                </a:solidFill>
                <a:latin typeface="Palatino"/>
                <a:cs typeface="Palatino"/>
              </a:rPr>
              <a:t>T</a:t>
            </a:r>
            <a:endParaRPr lang="en-GB" sz="1600" baseline="-25000" dirty="0" smtClean="0">
              <a:solidFill>
                <a:srgbClr val="FF0000"/>
              </a:solidFill>
              <a:latin typeface="Palatino"/>
              <a:cs typeface="Palatino"/>
            </a:endParaRPr>
          </a:p>
          <a:p>
            <a:pPr marL="800100" lvl="1" indent="-342900">
              <a:buClr>
                <a:schemeClr val="tx1"/>
              </a:buClr>
              <a:buFont typeface="Arial"/>
              <a:buChar char="•"/>
              <a:defRPr/>
            </a:pPr>
            <a:r>
              <a:rPr lang="en-GB" sz="2000" dirty="0" smtClean="0">
                <a:solidFill>
                  <a:srgbClr val="FF0000"/>
                </a:solidFill>
                <a:latin typeface="Palatino"/>
                <a:cs typeface="Palatino"/>
              </a:rPr>
              <a:t>All particles </a:t>
            </a:r>
            <a:r>
              <a:rPr lang="en-GB" sz="2000" dirty="0" smtClean="0">
                <a:latin typeface="Palatino"/>
                <a:cs typeface="Palatino"/>
              </a:rPr>
              <a:t>in event clustered into the jets</a:t>
            </a:r>
          </a:p>
          <a:p>
            <a:pPr marL="800100" lvl="1" indent="-342900">
              <a:buClr>
                <a:schemeClr val="tx1"/>
              </a:buClr>
              <a:buFont typeface="Arial"/>
              <a:buChar char="•"/>
              <a:defRPr/>
            </a:pPr>
            <a:r>
              <a:rPr lang="en-GB" sz="2000" dirty="0" smtClean="0">
                <a:latin typeface="Palatino"/>
                <a:cs typeface="Palatino"/>
              </a:rPr>
              <a:t>not appropriate for CLIC</a:t>
            </a:r>
          </a:p>
          <a:p>
            <a:pPr marL="800100" lvl="1" indent="-342900">
              <a:buClr>
                <a:schemeClr val="tx1"/>
              </a:buClr>
              <a:buFont typeface="Arial"/>
              <a:buChar char="•"/>
              <a:defRPr/>
            </a:pPr>
            <a:endParaRPr lang="en-GB" sz="2000" dirty="0" smtClean="0">
              <a:latin typeface="Palatino"/>
              <a:cs typeface="Palatino"/>
            </a:endParaRPr>
          </a:p>
          <a:p>
            <a:pPr marL="800100" lvl="1" indent="-342900">
              <a:buClr>
                <a:schemeClr val="tx1"/>
              </a:buClr>
              <a:buFont typeface="Arial"/>
              <a:buChar char="•"/>
              <a:defRPr/>
            </a:pPr>
            <a:endParaRPr lang="en-GB" sz="2000" dirty="0" smtClean="0">
              <a:latin typeface="Palatino"/>
              <a:cs typeface="Palatino"/>
            </a:endParaRPr>
          </a:p>
          <a:p>
            <a:pPr marL="342900" indent="-342900">
              <a:buFont typeface="Arial"/>
              <a:buChar char="•"/>
              <a:defRPr/>
            </a:pPr>
            <a:r>
              <a:rPr lang="en-GB" sz="2000" dirty="0" smtClean="0">
                <a:solidFill>
                  <a:srgbClr val="1F497D"/>
                </a:solidFill>
                <a:latin typeface="Palatino"/>
                <a:cs typeface="Palatino"/>
              </a:rPr>
              <a:t>Events at CLIC </a:t>
            </a:r>
            <a:endParaRPr lang="en-GB" sz="1600" baseline="-25000" dirty="0" smtClean="0">
              <a:solidFill>
                <a:srgbClr val="1F497D"/>
              </a:solidFill>
              <a:latin typeface="Palatino"/>
              <a:cs typeface="Palatino"/>
            </a:endParaRPr>
          </a:p>
          <a:p>
            <a:pPr marL="800100" lvl="1" indent="-342900">
              <a:buFont typeface="Arial"/>
              <a:buChar char="•"/>
              <a:defRPr/>
            </a:pPr>
            <a:r>
              <a:rPr lang="en-GB" sz="2000" dirty="0" smtClean="0">
                <a:latin typeface="Palatino"/>
                <a:cs typeface="Palatino"/>
              </a:rPr>
              <a:t>significant background from </a:t>
            </a:r>
            <a:r>
              <a:rPr lang="en-GB" sz="2000" dirty="0" smtClean="0">
                <a:solidFill>
                  <a:srgbClr val="FF0000"/>
                </a:solidFill>
                <a:latin typeface="Palatino"/>
                <a:cs typeface="Palatino"/>
              </a:rPr>
              <a:t>forward-peaked </a:t>
            </a:r>
            <a:r>
              <a:rPr lang="en-GB" sz="2000" dirty="0" smtClean="0">
                <a:latin typeface="Palatino"/>
                <a:cs typeface="Palatino"/>
              </a:rPr>
              <a:t>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r>
              <a:rPr lang="en-GB" sz="2000" dirty="0" smtClean="0">
                <a:latin typeface="Palatino"/>
                <a:cs typeface="Palatino"/>
              </a:rPr>
              <a:t>events are often </a:t>
            </a:r>
            <a:r>
              <a:rPr lang="en-GB" sz="2000" dirty="0" smtClean="0">
                <a:solidFill>
                  <a:srgbClr val="FF0000"/>
                </a:solidFill>
                <a:latin typeface="Palatino"/>
                <a:cs typeface="Palatino"/>
              </a:rPr>
              <a:t>boosted</a:t>
            </a:r>
            <a:r>
              <a:rPr lang="en-GB" sz="2000" dirty="0" smtClean="0">
                <a:latin typeface="Palatino"/>
                <a:cs typeface="Palatino"/>
              </a:rPr>
              <a:t> along beam axis (</a:t>
            </a:r>
            <a:r>
              <a:rPr lang="en-GB" sz="2000" dirty="0" err="1" smtClean="0">
                <a:latin typeface="Palatino"/>
                <a:cs typeface="Palatino"/>
              </a:rPr>
              <a:t>beamstrahlung</a:t>
            </a:r>
            <a:r>
              <a:rPr lang="en-GB" sz="2000" dirty="0" smtClean="0">
                <a:latin typeface="Palatino"/>
                <a:cs typeface="Palatino"/>
              </a:rPr>
              <a:t>)</a:t>
            </a:r>
          </a:p>
          <a:p>
            <a:pPr marL="800100" lvl="1" indent="-342900">
              <a:buFont typeface="Arial"/>
              <a:buChar char="•"/>
              <a:defRPr/>
            </a:pPr>
            <a:r>
              <a:rPr lang="en-GB" sz="2000" dirty="0" smtClean="0">
                <a:latin typeface="Palatino"/>
                <a:cs typeface="Palatino"/>
              </a:rPr>
              <a:t>“hadron collider” type algorithms more appropriate</a:t>
            </a:r>
          </a:p>
          <a:p>
            <a:pPr marL="342900" indent="-342900">
              <a:buFont typeface="Arial"/>
              <a:buChar char="•"/>
              <a:defRPr/>
            </a:pPr>
            <a:endParaRPr lang="en-GB" sz="2000" dirty="0" smtClean="0">
              <a:solidFill>
                <a:srgbClr val="1F497D"/>
              </a:solidFill>
              <a:latin typeface="Palatino"/>
              <a:cs typeface="Palatino"/>
            </a:endParaRPr>
          </a:p>
          <a:p>
            <a:pPr marL="342900" indent="-342900">
              <a:buFont typeface="Arial"/>
              <a:buChar char="•"/>
              <a:defRPr/>
            </a:pPr>
            <a:r>
              <a:rPr lang="en-GB" sz="2000" dirty="0" smtClean="0">
                <a:solidFill>
                  <a:srgbClr val="1F497D"/>
                </a:solidFill>
                <a:latin typeface="Palatino"/>
                <a:cs typeface="Palatino"/>
              </a:rPr>
              <a:t> </a:t>
            </a:r>
            <a:r>
              <a:rPr lang="en-GB" sz="2000" dirty="0" err="1" smtClean="0">
                <a:solidFill>
                  <a:srgbClr val="1F497D"/>
                </a:solidFill>
                <a:latin typeface="Palatino"/>
                <a:cs typeface="Palatino"/>
              </a:rPr>
              <a:t>k</a:t>
            </a:r>
            <a:r>
              <a:rPr lang="en-GB" sz="2000" baseline="-25000" dirty="0" err="1" smtClean="0">
                <a:solidFill>
                  <a:srgbClr val="1F497D"/>
                </a:solidFill>
                <a:latin typeface="Palatino"/>
                <a:cs typeface="Palatino"/>
              </a:rPr>
              <a:t>T</a:t>
            </a:r>
            <a:r>
              <a:rPr lang="en-GB" sz="2000" dirty="0" smtClean="0">
                <a:solidFill>
                  <a:srgbClr val="1F497D"/>
                </a:solidFill>
                <a:latin typeface="Palatino"/>
                <a:cs typeface="Palatino"/>
              </a:rPr>
              <a:t> algorithm at CLIC studied for benchmark physics analyses</a:t>
            </a:r>
            <a:endParaRPr lang="en-GB" sz="2000" dirty="0" smtClean="0">
              <a:latin typeface="Palatino"/>
              <a:cs typeface="Palatino"/>
            </a:endParaRPr>
          </a:p>
          <a:p>
            <a:pPr marL="764100" lvl="1" indent="-342900">
              <a:buClr>
                <a:schemeClr val="tx1"/>
              </a:buClr>
              <a:buFont typeface="Arial"/>
              <a:buChar char="•"/>
              <a:defRPr/>
            </a:pPr>
            <a:r>
              <a:rPr lang="en-GB" sz="2000" dirty="0" smtClean="0">
                <a:latin typeface="Palatino"/>
                <a:cs typeface="Palatino"/>
              </a:rPr>
              <a:t>invariant under longitudinal boosts                           </a:t>
            </a:r>
          </a:p>
          <a:p>
            <a:pPr marL="800100" lvl="1" indent="-342900">
              <a:buClr>
                <a:schemeClr val="tx1"/>
              </a:buClr>
              <a:buFont typeface="Arial"/>
              <a:buChar char="•"/>
              <a:defRPr/>
            </a:pPr>
            <a:r>
              <a:rPr lang="en-GB" sz="2000" dirty="0" smtClean="0">
                <a:latin typeface="Palatino"/>
                <a:cs typeface="Palatino"/>
              </a:rPr>
              <a:t>particles either combined with existing jet or beam axis</a:t>
            </a:r>
          </a:p>
          <a:p>
            <a:pPr marL="1239300" lvl="2" indent="-342900">
              <a:buClr>
                <a:schemeClr val="tx1"/>
              </a:buClr>
              <a:buFont typeface="Arial"/>
              <a:buChar char="•"/>
              <a:defRPr/>
            </a:pPr>
            <a:r>
              <a:rPr lang="en-GB" sz="2000" dirty="0" smtClean="0">
                <a:latin typeface="Palatino"/>
                <a:cs typeface="Palatino"/>
              </a:rPr>
              <a:t>reduces sensitivity to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endParaRPr lang="en-GB" sz="2000" dirty="0" smtClean="0">
              <a:latin typeface="Palatino"/>
              <a:cs typeface="Palatino"/>
            </a:endParaRPr>
          </a:p>
        </p:txBody>
      </p:sp>
      <p:sp>
        <p:nvSpPr>
          <p:cNvPr id="829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731E6C7-44D4-BB41-BCD1-807A68C80F86}" type="slidenum">
              <a:rPr lang="en-US" sz="1200"/>
              <a:pPr eaLnBrk="1" hangingPunct="1"/>
              <a:t>42</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a:defRPr/>
            </a:pPr>
            <a:r>
              <a:rPr lang="en-US" dirty="0" err="1" smtClean="0"/>
              <a:t>Testcase</a:t>
            </a:r>
            <a:r>
              <a:rPr lang="en-US" dirty="0" smtClean="0"/>
              <a:t> for almost everything:</a:t>
            </a:r>
          </a:p>
          <a:p>
            <a:pPr marL="171450" indent="-171450">
              <a:buFontTx/>
              <a:buChar char="-"/>
              <a:defRPr/>
            </a:pPr>
            <a:r>
              <a:rPr lang="en-US" dirty="0" smtClean="0"/>
              <a:t>Secondary vertices, high multiplicity of tracks, high multiplicity of jets, high energies.</a:t>
            </a:r>
          </a:p>
          <a:p>
            <a:pPr>
              <a:defRPr/>
            </a:pPr>
            <a:r>
              <a:rPr lang="en-US" dirty="0" smtClean="0"/>
              <a:t>Natural width of these particles is 6 </a:t>
            </a:r>
            <a:r>
              <a:rPr lang="en-US" dirty="0" err="1" smtClean="0"/>
              <a:t>GeV</a:t>
            </a:r>
            <a:r>
              <a:rPr lang="en-US" dirty="0" smtClean="0"/>
              <a:t>.</a:t>
            </a:r>
            <a:endParaRPr lang="en-US" dirty="0"/>
          </a:p>
        </p:txBody>
      </p:sp>
      <p:sp>
        <p:nvSpPr>
          <p:cNvPr id="880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0609668-027C-8741-B212-57347821DE9D}" type="slidenum">
              <a:rPr lang="en-US" sz="1200"/>
              <a:pPr eaLnBrk="1" hangingPunct="1"/>
              <a:t>44</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421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625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bwMode="auto">
          <a:xfrm>
            <a:off x="1319213" y="877888"/>
            <a:ext cx="4222750" cy="31670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83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64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solidFill>
                  <a:srgbClr val="1F497D"/>
                </a:solidFill>
                <a:latin typeface="Palatino" charset="0"/>
                <a:ea typeface="ＭＳ Ｐゴシック" charset="0"/>
                <a:cs typeface="Palatino" charset="0"/>
              </a:rPr>
              <a:t>Only at the higher energies will the second drive beam be needed.</a:t>
            </a:r>
          </a:p>
          <a:p>
            <a:endParaRPr lang="en-US">
              <a:latin typeface="Calibri" charset="0"/>
              <a:ea typeface="ＭＳ Ｐゴシック" charset="0"/>
              <a:cs typeface="ＭＳ Ｐゴシック" charset="0"/>
            </a:endParaRPr>
          </a:p>
        </p:txBody>
      </p:sp>
      <p:sp>
        <p:nvSpPr>
          <p:cNvPr id="1064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B5E87FE-5935-AE49-90AC-CB1CCAD5E8FD}" type="slidenum">
              <a:rPr lang="en-US" sz="1200"/>
              <a:pPr eaLnBrk="1" hangingPunct="1"/>
              <a:t>55</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25000"/>
              </a:lnSpc>
              <a:spcBef>
                <a:spcPct val="20000"/>
              </a:spcBef>
              <a:buClr>
                <a:schemeClr val="tx2"/>
              </a:buClr>
              <a:buFontTx/>
              <a:buChar char="•"/>
            </a:pPr>
            <a:r>
              <a:rPr lang="en-GB" sz="1600" b="1">
                <a:solidFill>
                  <a:srgbClr val="1F497D"/>
                </a:solidFill>
                <a:latin typeface="Palatino" charset="0"/>
                <a:ea typeface="ＭＳ Ｐゴシック" charset="0"/>
                <a:cs typeface="Arial" charset="0"/>
                <a:sym typeface="Wingdings" charset="0"/>
              </a:rPr>
              <a:t>12 GHz is a higher frequency than the 0.5ns between BXs.</a:t>
            </a:r>
          </a:p>
          <a:p>
            <a:pPr lvl="1" eaLnBrk="1" hangingPunct="1">
              <a:lnSpc>
                <a:spcPct val="125000"/>
              </a:lnSpc>
              <a:spcBef>
                <a:spcPct val="20000"/>
              </a:spcBef>
              <a:buFont typeface="Arial" charset="0"/>
              <a:buChar char="–"/>
            </a:pPr>
            <a:r>
              <a:rPr lang="en-GB" sz="1400" b="1">
                <a:latin typeface="Palatino" charset="0"/>
                <a:ea typeface="ＭＳ Ｐゴシック" charset="0"/>
                <a:cs typeface="Arial" charset="0"/>
                <a:sym typeface="Wingdings" charset="0"/>
              </a:rPr>
              <a:t>Time needed between the BXs, not to have them interfere &amp; for the RF to come back to nominal.</a:t>
            </a:r>
          </a:p>
          <a:p>
            <a:pPr eaLnBrk="1" hangingPunct="1">
              <a:lnSpc>
                <a:spcPct val="125000"/>
              </a:lnSpc>
              <a:spcBef>
                <a:spcPct val="20000"/>
              </a:spcBef>
              <a:buClr>
                <a:schemeClr val="tx2"/>
              </a:buClr>
              <a:buFontTx/>
              <a:buChar char="•"/>
            </a:pPr>
            <a:r>
              <a:rPr lang="en-GB" sz="1600" b="1">
                <a:solidFill>
                  <a:srgbClr val="1F497D"/>
                </a:solidFill>
                <a:latin typeface="Palatino" charset="0"/>
                <a:ea typeface="ＭＳ Ｐゴシック" charset="0"/>
                <a:cs typeface="Arial" charset="0"/>
                <a:sym typeface="Wingdings" charset="0"/>
              </a:rPr>
              <a:t>The RFs cannot continuously be operated, hence the ‘long’ deadtime between trains.</a:t>
            </a:r>
          </a:p>
          <a:p>
            <a:endParaRPr lang="en-US">
              <a:latin typeface="Calibri" charset="0"/>
              <a:ea typeface="ＭＳ Ｐゴシック" charset="0"/>
              <a:cs typeface="ＭＳ Ｐゴシック" charset="0"/>
            </a:endParaRP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56131B1-E3B1-1848-92BF-2DAABECFED0F}" type="slidenum">
              <a:rPr lang="en-US" sz="1200"/>
              <a:pPr eaLnBrk="1" hangingPunct="1"/>
              <a:t>9</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16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First stage ML structures are re-used</a:t>
            </a:r>
          </a:p>
          <a:p>
            <a:endParaRPr lang="en-US">
              <a:latin typeface="Calibri" charset="0"/>
              <a:ea typeface="ＭＳ Ｐゴシック" charset="0"/>
              <a:cs typeface="ＭＳ Ｐゴシック" charset="0"/>
            </a:endParaRPr>
          </a:p>
        </p:txBody>
      </p:sp>
      <p:sp>
        <p:nvSpPr>
          <p:cNvPr id="1116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1553447-76B9-8C41-9FE8-4222028ABB30}" type="slidenum">
              <a:rPr lang="en-US" sz="1200"/>
              <a:pPr eaLnBrk="1" hangingPunct="1"/>
              <a:t>59</a:t>
            </a:fld>
            <a:endParaRPr 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36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First stage ML structures are re-used</a:t>
            </a:r>
          </a:p>
          <a:p>
            <a:endParaRPr lang="en-US">
              <a:latin typeface="Calibri" charset="0"/>
              <a:ea typeface="ＭＳ Ｐゴシック" charset="0"/>
              <a:cs typeface="ＭＳ Ｐゴシック" charset="0"/>
            </a:endParaRPr>
          </a:p>
        </p:txBody>
      </p:sp>
      <p:sp>
        <p:nvSpPr>
          <p:cNvPr id="1136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6933C38-092F-1C48-9F0F-91CCBDB5E723}" type="slidenum">
              <a:rPr lang="en-US" sz="1200"/>
              <a:pPr eaLnBrk="1" hangingPunct="1"/>
              <a:t>60</a:t>
            </a:fld>
            <a:endParaRPr 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7762" name="Slide Number Placeholder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A1E2DE3-605C-7C4A-BEA2-A11F3141D9E5}" type="slidenum">
              <a:rPr lang="en-US" sz="1200"/>
              <a:pPr eaLnBrk="1" hangingPunct="1"/>
              <a:t>63</a:t>
            </a:fld>
            <a:endParaRPr lang="en-US" sz="1200"/>
          </a:p>
        </p:txBody>
      </p:sp>
      <p:sp>
        <p:nvSpPr>
          <p:cNvPr id="113665"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3666" name="Text Box 2"/>
          <p:cNvSpPr txBox="1">
            <a:spLocks noGrp="1" noChangeArrowheads="1"/>
          </p:cNvSpPr>
          <p:nvPr>
            <p:ph type="body" idx="1"/>
          </p:nvPr>
        </p:nvSpPr>
        <p:spPr>
          <a:xfrm>
            <a:off x="685800" y="4343400"/>
            <a:ext cx="5486400" cy="4037013"/>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mtClean="0">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dirty="0" smtClean="0">
                <a:solidFill>
                  <a:srgbClr val="000000"/>
                </a:solidFill>
                <a:latin typeface="Palatino"/>
                <a:cs typeface="Palatino"/>
              </a:rPr>
              <a:t>Demonstrate </a:t>
            </a:r>
            <a:r>
              <a:rPr lang="en-US" dirty="0" smtClean="0">
                <a:solidFill>
                  <a:srgbClr val="FF0000"/>
                </a:solidFill>
                <a:latin typeface="Palatino"/>
                <a:cs typeface="Palatino"/>
              </a:rPr>
              <a:t>Drive Beam generation</a:t>
            </a:r>
            <a:r>
              <a:rPr lang="en-US" dirty="0" smtClean="0">
                <a:solidFill>
                  <a:srgbClr val="000000"/>
                </a:solidFill>
                <a:latin typeface="Palatino"/>
                <a:cs typeface="Palatino"/>
              </a:rPr>
              <a:t> </a:t>
            </a:r>
            <a:br>
              <a:rPr lang="en-US" dirty="0" smtClean="0">
                <a:solidFill>
                  <a:srgbClr val="000000"/>
                </a:solidFill>
                <a:latin typeface="Palatino"/>
                <a:cs typeface="Palatino"/>
              </a:rPr>
            </a:br>
            <a:r>
              <a:rPr lang="en-US" dirty="0" smtClean="0">
                <a:solidFill>
                  <a:srgbClr val="000000"/>
                </a:solidFill>
                <a:latin typeface="Palatino"/>
                <a:cs typeface="Palatino"/>
              </a:rPr>
              <a:t>(fully loaded acceleration, beam intensity and bunch frequency multiplication x8)</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dirty="0" smtClean="0">
                <a:solidFill>
                  <a:srgbClr val="000000"/>
                </a:solidFill>
                <a:latin typeface="Palatino"/>
                <a:cs typeface="Palatino"/>
              </a:rPr>
              <a:t>Demonstrate </a:t>
            </a:r>
            <a:r>
              <a:rPr lang="en-US" dirty="0" smtClean="0">
                <a:solidFill>
                  <a:srgbClr val="FF0000"/>
                </a:solidFill>
                <a:latin typeface="Palatino"/>
                <a:cs typeface="Palatino"/>
              </a:rPr>
              <a:t>RF Power Production</a:t>
            </a:r>
            <a:r>
              <a:rPr lang="en-US" dirty="0" smtClean="0">
                <a:solidFill>
                  <a:srgbClr val="000000"/>
                </a:solidFill>
                <a:latin typeface="Palatino"/>
                <a:cs typeface="Palatino"/>
              </a:rPr>
              <a:t> and test Power </a:t>
            </a:r>
            <a:r>
              <a:rPr lang="en-US" dirty="0" smtClean="0">
                <a:solidFill>
                  <a:srgbClr val="FF0000"/>
                </a:solidFill>
                <a:latin typeface="Palatino"/>
                <a:cs typeface="Palatino"/>
              </a:rPr>
              <a:t>Structures</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dirty="0" smtClean="0">
                <a:solidFill>
                  <a:srgbClr val="000000"/>
                </a:solidFill>
                <a:latin typeface="Palatino"/>
                <a:cs typeface="Palatino"/>
              </a:rPr>
              <a:t>Demonstrate </a:t>
            </a:r>
            <a:r>
              <a:rPr lang="en-US" dirty="0" smtClean="0">
                <a:solidFill>
                  <a:srgbClr val="FF0000"/>
                </a:solidFill>
                <a:latin typeface="Palatino"/>
                <a:cs typeface="Palatino"/>
              </a:rPr>
              <a:t>Two Beam Acceleration</a:t>
            </a:r>
            <a:r>
              <a:rPr lang="en-US" dirty="0" smtClean="0">
                <a:solidFill>
                  <a:srgbClr val="000000"/>
                </a:solidFill>
                <a:latin typeface="Palatino"/>
                <a:cs typeface="Palatino"/>
              </a:rPr>
              <a:t> and test </a:t>
            </a:r>
            <a:r>
              <a:rPr lang="en-US" dirty="0" smtClean="0">
                <a:solidFill>
                  <a:srgbClr val="FF0000"/>
                </a:solidFill>
                <a:latin typeface="Palatino"/>
                <a:cs typeface="Palatino"/>
              </a:rPr>
              <a:t>Accelerating Structures</a:t>
            </a:r>
          </a:p>
          <a:p>
            <a:pPr>
              <a:defRPr/>
            </a:pPr>
            <a:endParaRPr lang="en-US" dirty="0"/>
          </a:p>
        </p:txBody>
      </p:sp>
      <p:sp>
        <p:nvSpPr>
          <p:cNvPr id="1228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F7B9A58-A49A-FC48-90EE-A921B9CEB5E4}" type="slidenum">
              <a:rPr lang="en-US" sz="1200"/>
              <a:pPr eaLnBrk="1" hangingPunct="1"/>
              <a:t>67</a:t>
            </a:fld>
            <a:endParaRPr 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Placeholder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4930" name="Placeholder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Placeholder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6978" name="Placeholder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a typeface="ＭＳ Ｐゴシック" charset="0"/>
              <a:cs typeface="ＭＳ Ｐゴシック"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9026" name="Slide Number Placeholder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C9A08CD-B82B-6345-AA21-D1D6DD5E0885}" type="slidenum">
              <a:rPr lang="en-US" sz="1200"/>
              <a:pPr eaLnBrk="1" hangingPunct="1"/>
              <a:t>70</a:t>
            </a:fld>
            <a:endParaRPr lang="en-US" sz="1200"/>
          </a:p>
        </p:txBody>
      </p:sp>
      <p:sp>
        <p:nvSpPr>
          <p:cNvPr id="114689"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114690" name="Text Box 2"/>
          <p:cNvSpPr txBox="1">
            <a:spLocks noGrp="1" noChangeArrowheads="1"/>
          </p:cNvSpPr>
          <p:nvPr>
            <p:ph type="body" idx="1"/>
          </p:nvPr>
        </p:nvSpPr>
        <p:spPr>
          <a:xfrm>
            <a:off x="685800" y="4343400"/>
            <a:ext cx="5486400" cy="4037013"/>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mtClean="0">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Placeholder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1074" name="Placeholder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a typeface="ＭＳ Ｐゴシック" charset="0"/>
              <a:cs typeface="ＭＳ Ｐゴシック"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26963FB-B2E5-6949-A68D-742764366ADE}" type="slidenum">
              <a:rPr lang="en-GB" sz="1200"/>
              <a:pPr eaLnBrk="1" hangingPunct="1"/>
              <a:t>75</a:t>
            </a:fld>
            <a:endParaRPr lang="en-GB" sz="1200"/>
          </a:p>
        </p:txBody>
      </p:sp>
      <p:sp>
        <p:nvSpPr>
          <p:cNvPr id="13721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721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Tunnel (and MDI) all the way up to the detector</a:t>
            </a: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B99BAE-DA08-334F-9ADE-0C2445249E0A}" type="slidenum">
              <a:rPr lang="en-US" sz="1200"/>
              <a:pPr eaLnBrk="1" hangingPunct="1"/>
              <a:t>91</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D4A3E85-3D42-A648-B2F9-79DC2D69EBFF}" type="slidenum">
              <a:rPr lang="en-GB" sz="1200"/>
              <a:pPr eaLnBrk="1" hangingPunct="1"/>
              <a:t>10</a:t>
            </a:fld>
            <a:endParaRPr lang="en-GB" sz="1200"/>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92500" lnSpcReduction="10000"/>
          </a:bodyPr>
          <a:lstStyle/>
          <a:p>
            <a:pPr lvl="1">
              <a:buFont typeface="Wingdings" charset="0"/>
              <a:buChar char="à"/>
              <a:defRPr/>
            </a:pPr>
            <a:r>
              <a:rPr lang="en-US" sz="1600" dirty="0" smtClean="0">
                <a:solidFill>
                  <a:srgbClr val="0000FF"/>
                </a:solidFill>
                <a:sym typeface="Wingdings"/>
              </a:rPr>
              <a:t>Occupancy</a:t>
            </a:r>
            <a:r>
              <a:rPr lang="en-US" sz="1600" dirty="0" smtClean="0">
                <a:sym typeface="Wingdings"/>
              </a:rPr>
              <a:t> = #hits / #readout-cells can reach large values</a:t>
            </a:r>
          </a:p>
          <a:p>
            <a:pPr lvl="1">
              <a:buFont typeface="Arial"/>
              <a:buChar char="•"/>
              <a:defRPr/>
            </a:pPr>
            <a:endParaRPr lang="en-US" sz="1600" smtClean="0">
              <a:solidFill>
                <a:srgbClr val="0000FF"/>
              </a:solidFill>
              <a:sym typeface="Wingdings"/>
            </a:endParaRPr>
          </a:p>
          <a:p>
            <a:pPr lvl="1">
              <a:buFont typeface="Arial"/>
              <a:buChar char="•"/>
              <a:defRPr/>
            </a:pPr>
            <a:r>
              <a:rPr lang="en-US" sz="1600" smtClean="0">
                <a:solidFill>
                  <a:srgbClr val="0000FF"/>
                </a:solidFill>
                <a:sym typeface="Wingdings"/>
              </a:rPr>
              <a:t>trigger</a:t>
            </a:r>
            <a:r>
              <a:rPr lang="en-US" sz="1600" dirty="0" smtClean="0">
                <a:solidFill>
                  <a:srgbClr val="0000FF"/>
                </a:solidFill>
                <a:sym typeface="Wingdings"/>
              </a:rPr>
              <a:t>-less readout</a:t>
            </a:r>
            <a:r>
              <a:rPr lang="en-US" sz="1600" dirty="0" smtClean="0">
                <a:sym typeface="Wingdings"/>
              </a:rPr>
              <a:t> of whole train</a:t>
            </a:r>
          </a:p>
          <a:p>
            <a:pPr lvl="1">
              <a:buFont typeface="Wingdings" charset="0"/>
              <a:buChar char="à"/>
              <a:defRPr/>
            </a:pPr>
            <a:r>
              <a:rPr lang="en-US" sz="1600" dirty="0" smtClean="0">
                <a:sym typeface="Wingdings"/>
              </a:rPr>
              <a:t> </a:t>
            </a:r>
            <a:r>
              <a:rPr lang="en-US" sz="1600" dirty="0" smtClean="0">
                <a:solidFill>
                  <a:srgbClr val="0000FF"/>
                </a:solidFill>
                <a:sym typeface="Wingdings"/>
              </a:rPr>
              <a:t>power pulsing</a:t>
            </a:r>
            <a:r>
              <a:rPr lang="en-US" sz="1600" dirty="0" smtClean="0">
                <a:sym typeface="Wingdings"/>
              </a:rPr>
              <a:t> of readout electronics, </a:t>
            </a:r>
            <a:br>
              <a:rPr lang="en-US" sz="1600" dirty="0" smtClean="0">
                <a:sym typeface="Wingdings"/>
              </a:rPr>
            </a:br>
            <a:r>
              <a:rPr lang="en-US" sz="1600" dirty="0" smtClean="0">
                <a:sym typeface="Wingdings"/>
              </a:rPr>
              <a:t> to minimize material needed for cooling</a:t>
            </a:r>
            <a:br>
              <a:rPr lang="en-US" sz="1600" dirty="0" smtClean="0">
                <a:sym typeface="Wingdings"/>
              </a:rPr>
            </a:br>
            <a:endParaRPr lang="en-US" sz="1600" dirty="0" smtClean="0"/>
          </a:p>
          <a:p>
            <a:pPr>
              <a:defRPr/>
            </a:pPr>
            <a:endParaRPr lang="en-US" sz="1600" dirty="0" smtClean="0"/>
          </a:p>
          <a:p>
            <a:pPr>
              <a:defRPr/>
            </a:pPr>
            <a:endParaRPr lang="en-US" dirty="0"/>
          </a:p>
        </p:txBody>
      </p:sp>
      <p:sp>
        <p:nvSpPr>
          <p:cNvPr id="160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0A669A2-F6DF-534B-B9AF-77704B00A7B5}" type="slidenum">
              <a:rPr lang="en-US" sz="1200"/>
              <a:pPr eaLnBrk="1" hangingPunct="1"/>
              <a:t>93</a:t>
            </a:fld>
            <a:endParaRPr lang="en-US" sz="12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61DEA5D-C6E5-6541-81BF-530126DB63D0}" type="slidenum">
              <a:rPr lang="en-GB" sz="1200"/>
              <a:pPr eaLnBrk="1" hangingPunct="1"/>
              <a:t>94</a:t>
            </a:fld>
            <a:endParaRPr lang="en-GB" sz="1200"/>
          </a:p>
        </p:txBody>
      </p:sp>
      <p:sp>
        <p:nvSpPr>
          <p:cNvPr id="16281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281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3730143-629F-A941-9960-A03F98768D37}" type="slidenum">
              <a:rPr lang="en-GB" sz="1200"/>
              <a:pPr eaLnBrk="1" hangingPunct="1"/>
              <a:t>95</a:t>
            </a:fld>
            <a:endParaRPr lang="en-GB" sz="1200"/>
          </a:p>
        </p:txBody>
      </p:sp>
      <p:sp>
        <p:nvSpPr>
          <p:cNvPr id="1669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69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4F9F92-80BD-1944-A6B5-EE2A1861100A}" type="slidenum">
              <a:rPr lang="en-GB" sz="1200"/>
              <a:pPr eaLnBrk="1" hangingPunct="1"/>
              <a:t>96</a:t>
            </a:fld>
            <a:endParaRPr lang="en-GB" sz="1200"/>
          </a:p>
        </p:txBody>
      </p:sp>
      <p:sp>
        <p:nvSpPr>
          <p:cNvPr id="1689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89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Need low-mass cooling solutions!</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BDC90A0-18CD-AF44-8559-7410F7FC24A5}" type="slidenum">
              <a:rPr lang="en-GB" sz="1200"/>
              <a:pPr eaLnBrk="1" hangingPunct="1"/>
              <a:t>97</a:t>
            </a:fld>
            <a:endParaRPr lang="en-GB" sz="1200"/>
          </a:p>
        </p:txBody>
      </p:sp>
      <p:sp>
        <p:nvSpPr>
          <p:cNvPr id="17101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101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70000" lnSpcReduction="20000"/>
          </a:bodyPr>
          <a:lstStyle/>
          <a:p>
            <a:pPr marL="342900" indent="-342900">
              <a:buClr>
                <a:schemeClr val="tx2"/>
              </a:buClr>
              <a:buFont typeface="Arial"/>
              <a:buChar char="•"/>
              <a:defRPr/>
            </a:pPr>
            <a:r>
              <a:rPr lang="en-GB" sz="2000" dirty="0" smtClean="0">
                <a:solidFill>
                  <a:srgbClr val="1F497D"/>
                </a:solidFill>
                <a:latin typeface="Palatino"/>
                <a:cs typeface="Palatino"/>
              </a:rPr>
              <a:t>At LEP, preferred jet-finding algorithm: </a:t>
            </a:r>
            <a:r>
              <a:rPr lang="en-GB" sz="2000" dirty="0" smtClean="0">
                <a:solidFill>
                  <a:srgbClr val="FF0000"/>
                </a:solidFill>
                <a:latin typeface="Palatino"/>
                <a:cs typeface="Palatino"/>
              </a:rPr>
              <a:t>Durham </a:t>
            </a:r>
            <a:r>
              <a:rPr lang="en-GB" sz="2000" dirty="0" err="1" smtClean="0">
                <a:solidFill>
                  <a:srgbClr val="FF0000"/>
                </a:solidFill>
                <a:latin typeface="Palatino"/>
                <a:cs typeface="Palatino"/>
              </a:rPr>
              <a:t>k</a:t>
            </a:r>
            <a:r>
              <a:rPr lang="en-GB" sz="1600" baseline="-25000" dirty="0" err="1" smtClean="0">
                <a:solidFill>
                  <a:srgbClr val="FF0000"/>
                </a:solidFill>
                <a:latin typeface="Palatino"/>
                <a:cs typeface="Palatino"/>
              </a:rPr>
              <a:t>T</a:t>
            </a:r>
            <a:endParaRPr lang="en-GB" sz="1600" baseline="-25000" dirty="0" smtClean="0">
              <a:solidFill>
                <a:srgbClr val="FF0000"/>
              </a:solidFill>
              <a:latin typeface="Palatino"/>
              <a:cs typeface="Palatino"/>
            </a:endParaRPr>
          </a:p>
          <a:p>
            <a:pPr marL="800100" lvl="1" indent="-342900">
              <a:buClr>
                <a:schemeClr val="tx1"/>
              </a:buClr>
              <a:buFont typeface="Arial"/>
              <a:buChar char="•"/>
              <a:defRPr/>
            </a:pPr>
            <a:r>
              <a:rPr lang="en-GB" sz="2000" dirty="0" smtClean="0">
                <a:solidFill>
                  <a:srgbClr val="FF0000"/>
                </a:solidFill>
                <a:latin typeface="Palatino"/>
                <a:cs typeface="Palatino"/>
              </a:rPr>
              <a:t>All particles </a:t>
            </a:r>
            <a:r>
              <a:rPr lang="en-GB" sz="2000" dirty="0" smtClean="0">
                <a:latin typeface="Palatino"/>
                <a:cs typeface="Palatino"/>
              </a:rPr>
              <a:t>in event clustered into the jets</a:t>
            </a:r>
          </a:p>
          <a:p>
            <a:pPr marL="800100" lvl="1" indent="-342900">
              <a:buClr>
                <a:schemeClr val="tx1"/>
              </a:buClr>
              <a:buFont typeface="Arial"/>
              <a:buChar char="•"/>
              <a:defRPr/>
            </a:pPr>
            <a:r>
              <a:rPr lang="en-GB" sz="2000" dirty="0" smtClean="0">
                <a:latin typeface="Palatino"/>
                <a:cs typeface="Palatino"/>
              </a:rPr>
              <a:t>not appropriate for CLIC</a:t>
            </a:r>
          </a:p>
          <a:p>
            <a:pPr marL="800100" lvl="1" indent="-342900">
              <a:buClr>
                <a:schemeClr val="tx1"/>
              </a:buClr>
              <a:buFont typeface="Arial"/>
              <a:buChar char="•"/>
              <a:defRPr/>
            </a:pPr>
            <a:endParaRPr lang="en-GB" sz="2000" dirty="0" smtClean="0">
              <a:latin typeface="Palatino"/>
              <a:cs typeface="Palatino"/>
            </a:endParaRPr>
          </a:p>
          <a:p>
            <a:pPr marL="800100" lvl="1" indent="-342900">
              <a:buClr>
                <a:schemeClr val="tx1"/>
              </a:buClr>
              <a:buFont typeface="Arial"/>
              <a:buChar char="•"/>
              <a:defRPr/>
            </a:pPr>
            <a:endParaRPr lang="en-GB" sz="2000" dirty="0" smtClean="0">
              <a:latin typeface="Palatino"/>
              <a:cs typeface="Palatino"/>
            </a:endParaRPr>
          </a:p>
          <a:p>
            <a:pPr marL="342900" indent="-342900">
              <a:buFont typeface="Arial"/>
              <a:buChar char="•"/>
              <a:defRPr/>
            </a:pPr>
            <a:r>
              <a:rPr lang="en-GB" sz="2000" dirty="0" smtClean="0">
                <a:solidFill>
                  <a:srgbClr val="1F497D"/>
                </a:solidFill>
                <a:latin typeface="Palatino"/>
                <a:cs typeface="Palatino"/>
              </a:rPr>
              <a:t>Events at CLIC </a:t>
            </a:r>
            <a:endParaRPr lang="en-GB" sz="1600" baseline="-25000" dirty="0" smtClean="0">
              <a:solidFill>
                <a:srgbClr val="1F497D"/>
              </a:solidFill>
              <a:latin typeface="Palatino"/>
              <a:cs typeface="Palatino"/>
            </a:endParaRPr>
          </a:p>
          <a:p>
            <a:pPr marL="800100" lvl="1" indent="-342900">
              <a:buFont typeface="Arial"/>
              <a:buChar char="•"/>
              <a:defRPr/>
            </a:pPr>
            <a:r>
              <a:rPr lang="en-GB" sz="2000" dirty="0" smtClean="0">
                <a:latin typeface="Palatino"/>
                <a:cs typeface="Palatino"/>
              </a:rPr>
              <a:t>significant background from </a:t>
            </a:r>
            <a:r>
              <a:rPr lang="en-GB" sz="2000" dirty="0" smtClean="0">
                <a:solidFill>
                  <a:srgbClr val="FF0000"/>
                </a:solidFill>
                <a:latin typeface="Palatino"/>
                <a:cs typeface="Palatino"/>
              </a:rPr>
              <a:t>forward-peaked </a:t>
            </a:r>
            <a:r>
              <a:rPr lang="en-GB" sz="2000" dirty="0" smtClean="0">
                <a:latin typeface="Palatino"/>
                <a:cs typeface="Palatino"/>
              </a:rPr>
              <a:t>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r>
              <a:rPr lang="en-GB" sz="2000" dirty="0" smtClean="0">
                <a:latin typeface="Palatino"/>
                <a:cs typeface="Palatino"/>
              </a:rPr>
              <a:t>events are often </a:t>
            </a:r>
            <a:r>
              <a:rPr lang="en-GB" sz="2000" dirty="0" smtClean="0">
                <a:solidFill>
                  <a:srgbClr val="FF0000"/>
                </a:solidFill>
                <a:latin typeface="Palatino"/>
                <a:cs typeface="Palatino"/>
              </a:rPr>
              <a:t>boosted</a:t>
            </a:r>
            <a:r>
              <a:rPr lang="en-GB" sz="2000" dirty="0" smtClean="0">
                <a:latin typeface="Palatino"/>
                <a:cs typeface="Palatino"/>
              </a:rPr>
              <a:t> along beam axis (</a:t>
            </a:r>
            <a:r>
              <a:rPr lang="en-GB" sz="2000" dirty="0" err="1" smtClean="0">
                <a:latin typeface="Palatino"/>
                <a:cs typeface="Palatino"/>
              </a:rPr>
              <a:t>beamstrahlung</a:t>
            </a:r>
            <a:r>
              <a:rPr lang="en-GB" sz="2000" dirty="0" smtClean="0">
                <a:latin typeface="Palatino"/>
                <a:cs typeface="Palatino"/>
              </a:rPr>
              <a:t>)</a:t>
            </a:r>
          </a:p>
          <a:p>
            <a:pPr marL="800100" lvl="1" indent="-342900">
              <a:buFont typeface="Arial"/>
              <a:buChar char="•"/>
              <a:defRPr/>
            </a:pPr>
            <a:r>
              <a:rPr lang="en-GB" sz="2000" dirty="0" smtClean="0">
                <a:latin typeface="Palatino"/>
                <a:cs typeface="Palatino"/>
              </a:rPr>
              <a:t>“hadron collider” type algorithms more appropriate</a:t>
            </a:r>
          </a:p>
          <a:p>
            <a:pPr marL="342900" indent="-342900">
              <a:buFont typeface="Arial"/>
              <a:buChar char="•"/>
              <a:defRPr/>
            </a:pPr>
            <a:endParaRPr lang="en-GB" sz="2000" dirty="0" smtClean="0">
              <a:solidFill>
                <a:srgbClr val="1F497D"/>
              </a:solidFill>
              <a:latin typeface="Palatino"/>
              <a:cs typeface="Palatino"/>
            </a:endParaRPr>
          </a:p>
          <a:p>
            <a:pPr marL="342900" indent="-342900">
              <a:buFont typeface="Arial"/>
              <a:buChar char="•"/>
              <a:defRPr/>
            </a:pPr>
            <a:r>
              <a:rPr lang="en-GB" sz="2000" dirty="0" smtClean="0">
                <a:solidFill>
                  <a:srgbClr val="1F497D"/>
                </a:solidFill>
                <a:latin typeface="Palatino"/>
                <a:cs typeface="Palatino"/>
              </a:rPr>
              <a:t> </a:t>
            </a:r>
            <a:r>
              <a:rPr lang="en-GB" sz="2000" dirty="0" err="1" smtClean="0">
                <a:solidFill>
                  <a:srgbClr val="1F497D"/>
                </a:solidFill>
                <a:latin typeface="Palatino"/>
                <a:cs typeface="Palatino"/>
              </a:rPr>
              <a:t>k</a:t>
            </a:r>
            <a:r>
              <a:rPr lang="en-GB" sz="2000" baseline="-25000" dirty="0" err="1" smtClean="0">
                <a:solidFill>
                  <a:srgbClr val="1F497D"/>
                </a:solidFill>
                <a:latin typeface="Palatino"/>
                <a:cs typeface="Palatino"/>
              </a:rPr>
              <a:t>T</a:t>
            </a:r>
            <a:r>
              <a:rPr lang="en-GB" sz="2000" dirty="0" smtClean="0">
                <a:solidFill>
                  <a:srgbClr val="1F497D"/>
                </a:solidFill>
                <a:latin typeface="Palatino"/>
                <a:cs typeface="Palatino"/>
              </a:rPr>
              <a:t> algorithm at CLIC studied for benchmark physics analyses</a:t>
            </a:r>
            <a:endParaRPr lang="en-GB" sz="2000" dirty="0" smtClean="0">
              <a:latin typeface="Palatino"/>
              <a:cs typeface="Palatino"/>
            </a:endParaRPr>
          </a:p>
          <a:p>
            <a:pPr marL="764100" lvl="1" indent="-342900">
              <a:buClr>
                <a:schemeClr val="tx1"/>
              </a:buClr>
              <a:buFont typeface="Arial"/>
              <a:buChar char="•"/>
              <a:defRPr/>
            </a:pPr>
            <a:r>
              <a:rPr lang="en-GB" sz="2000" dirty="0" smtClean="0">
                <a:latin typeface="Palatino"/>
                <a:cs typeface="Palatino"/>
              </a:rPr>
              <a:t>invariant under longitudinal boosts                           </a:t>
            </a:r>
          </a:p>
          <a:p>
            <a:pPr marL="800100" lvl="1" indent="-342900">
              <a:buClr>
                <a:schemeClr val="tx1"/>
              </a:buClr>
              <a:buFont typeface="Arial"/>
              <a:buChar char="•"/>
              <a:defRPr/>
            </a:pPr>
            <a:r>
              <a:rPr lang="en-GB" sz="2000" dirty="0" smtClean="0">
                <a:latin typeface="Palatino"/>
                <a:cs typeface="Palatino"/>
              </a:rPr>
              <a:t>particles either combined with existing jet or beam axis</a:t>
            </a:r>
          </a:p>
          <a:p>
            <a:pPr marL="1239300" lvl="2" indent="-342900">
              <a:buClr>
                <a:schemeClr val="tx1"/>
              </a:buClr>
              <a:buFont typeface="Arial"/>
              <a:buChar char="•"/>
              <a:defRPr/>
            </a:pPr>
            <a:r>
              <a:rPr lang="en-GB" sz="2000" dirty="0" smtClean="0">
                <a:latin typeface="Palatino"/>
                <a:cs typeface="Palatino"/>
              </a:rPr>
              <a:t>reduces sensitivity to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endParaRPr lang="en-GB" sz="2000" dirty="0" smtClean="0">
              <a:latin typeface="Palatino"/>
              <a:cs typeface="Palatino"/>
            </a:endParaRPr>
          </a:p>
        </p:txBody>
      </p:sp>
      <p:sp>
        <p:nvSpPr>
          <p:cNvPr id="829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731E6C7-44D4-BB41-BCD1-807A68C80F86}" type="slidenum">
              <a:rPr lang="en-US" sz="1200"/>
              <a:pPr eaLnBrk="1" hangingPunct="1"/>
              <a:t>101</a:t>
            </a:fld>
            <a:endParaRPr lang="en-US" sz="12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70000" lnSpcReduction="20000"/>
          </a:bodyPr>
          <a:lstStyle/>
          <a:p>
            <a:pPr marL="342900" indent="-342900">
              <a:buClr>
                <a:schemeClr val="tx2"/>
              </a:buClr>
              <a:buFont typeface="Arial"/>
              <a:buChar char="•"/>
              <a:defRPr/>
            </a:pPr>
            <a:r>
              <a:rPr lang="en-GB" sz="2000" dirty="0" smtClean="0">
                <a:solidFill>
                  <a:srgbClr val="1F497D"/>
                </a:solidFill>
                <a:latin typeface="Palatino"/>
                <a:cs typeface="Palatino"/>
              </a:rPr>
              <a:t>At LEP, preferred jet-finding algorithm: </a:t>
            </a:r>
            <a:r>
              <a:rPr lang="en-GB" sz="2000" dirty="0" smtClean="0">
                <a:solidFill>
                  <a:srgbClr val="FF0000"/>
                </a:solidFill>
                <a:latin typeface="Palatino"/>
                <a:cs typeface="Palatino"/>
              </a:rPr>
              <a:t>Durham </a:t>
            </a:r>
            <a:r>
              <a:rPr lang="en-GB" sz="2000" dirty="0" err="1" smtClean="0">
                <a:solidFill>
                  <a:srgbClr val="FF0000"/>
                </a:solidFill>
                <a:latin typeface="Palatino"/>
                <a:cs typeface="Palatino"/>
              </a:rPr>
              <a:t>k</a:t>
            </a:r>
            <a:r>
              <a:rPr lang="en-GB" sz="1600" baseline="-25000" dirty="0" err="1" smtClean="0">
                <a:solidFill>
                  <a:srgbClr val="FF0000"/>
                </a:solidFill>
                <a:latin typeface="Palatino"/>
                <a:cs typeface="Palatino"/>
              </a:rPr>
              <a:t>T</a:t>
            </a:r>
            <a:endParaRPr lang="en-GB" sz="1600" baseline="-25000" dirty="0" smtClean="0">
              <a:solidFill>
                <a:srgbClr val="FF0000"/>
              </a:solidFill>
              <a:latin typeface="Palatino"/>
              <a:cs typeface="Palatino"/>
            </a:endParaRPr>
          </a:p>
          <a:p>
            <a:pPr marL="800100" lvl="1" indent="-342900">
              <a:buClr>
                <a:schemeClr val="tx1"/>
              </a:buClr>
              <a:buFont typeface="Arial"/>
              <a:buChar char="•"/>
              <a:defRPr/>
            </a:pPr>
            <a:r>
              <a:rPr lang="en-GB" sz="2000" dirty="0" smtClean="0">
                <a:solidFill>
                  <a:srgbClr val="FF0000"/>
                </a:solidFill>
                <a:latin typeface="Palatino"/>
                <a:cs typeface="Palatino"/>
              </a:rPr>
              <a:t>All particles </a:t>
            </a:r>
            <a:r>
              <a:rPr lang="en-GB" sz="2000" dirty="0" smtClean="0">
                <a:latin typeface="Palatino"/>
                <a:cs typeface="Palatino"/>
              </a:rPr>
              <a:t>in event clustered into the jets</a:t>
            </a:r>
          </a:p>
          <a:p>
            <a:pPr marL="800100" lvl="1" indent="-342900">
              <a:buClr>
                <a:schemeClr val="tx1"/>
              </a:buClr>
              <a:buFont typeface="Arial"/>
              <a:buChar char="•"/>
              <a:defRPr/>
            </a:pPr>
            <a:r>
              <a:rPr lang="en-GB" sz="2000" dirty="0" smtClean="0">
                <a:latin typeface="Palatino"/>
                <a:cs typeface="Palatino"/>
              </a:rPr>
              <a:t>not appropriate for CLIC</a:t>
            </a:r>
          </a:p>
          <a:p>
            <a:pPr marL="800100" lvl="1" indent="-342900">
              <a:buClr>
                <a:schemeClr val="tx1"/>
              </a:buClr>
              <a:buFont typeface="Arial"/>
              <a:buChar char="•"/>
              <a:defRPr/>
            </a:pPr>
            <a:endParaRPr lang="en-GB" sz="2000" dirty="0" smtClean="0">
              <a:latin typeface="Palatino"/>
              <a:cs typeface="Palatino"/>
            </a:endParaRPr>
          </a:p>
          <a:p>
            <a:pPr marL="800100" lvl="1" indent="-342900">
              <a:buClr>
                <a:schemeClr val="tx1"/>
              </a:buClr>
              <a:buFont typeface="Arial"/>
              <a:buChar char="•"/>
              <a:defRPr/>
            </a:pPr>
            <a:endParaRPr lang="en-GB" sz="2000" dirty="0" smtClean="0">
              <a:latin typeface="Palatino"/>
              <a:cs typeface="Palatino"/>
            </a:endParaRPr>
          </a:p>
          <a:p>
            <a:pPr marL="342900" indent="-342900">
              <a:buFont typeface="Arial"/>
              <a:buChar char="•"/>
              <a:defRPr/>
            </a:pPr>
            <a:r>
              <a:rPr lang="en-GB" sz="2000" dirty="0" smtClean="0">
                <a:solidFill>
                  <a:srgbClr val="1F497D"/>
                </a:solidFill>
                <a:latin typeface="Palatino"/>
                <a:cs typeface="Palatino"/>
              </a:rPr>
              <a:t>Events at CLIC </a:t>
            </a:r>
            <a:endParaRPr lang="en-GB" sz="1600" baseline="-25000" dirty="0" smtClean="0">
              <a:solidFill>
                <a:srgbClr val="1F497D"/>
              </a:solidFill>
              <a:latin typeface="Palatino"/>
              <a:cs typeface="Palatino"/>
            </a:endParaRPr>
          </a:p>
          <a:p>
            <a:pPr marL="800100" lvl="1" indent="-342900">
              <a:buFont typeface="Arial"/>
              <a:buChar char="•"/>
              <a:defRPr/>
            </a:pPr>
            <a:r>
              <a:rPr lang="en-GB" sz="2000" dirty="0" smtClean="0">
                <a:latin typeface="Palatino"/>
                <a:cs typeface="Palatino"/>
              </a:rPr>
              <a:t>significant background from </a:t>
            </a:r>
            <a:r>
              <a:rPr lang="en-GB" sz="2000" dirty="0" smtClean="0">
                <a:solidFill>
                  <a:srgbClr val="FF0000"/>
                </a:solidFill>
                <a:latin typeface="Palatino"/>
                <a:cs typeface="Palatino"/>
              </a:rPr>
              <a:t>forward-peaked </a:t>
            </a:r>
            <a:r>
              <a:rPr lang="en-GB" sz="2000" dirty="0" smtClean="0">
                <a:latin typeface="Palatino"/>
                <a:cs typeface="Palatino"/>
              </a:rPr>
              <a:t>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r>
              <a:rPr lang="en-GB" sz="2000" dirty="0" smtClean="0">
                <a:latin typeface="Palatino"/>
                <a:cs typeface="Palatino"/>
              </a:rPr>
              <a:t>events are often </a:t>
            </a:r>
            <a:r>
              <a:rPr lang="en-GB" sz="2000" dirty="0" smtClean="0">
                <a:solidFill>
                  <a:srgbClr val="FF0000"/>
                </a:solidFill>
                <a:latin typeface="Palatino"/>
                <a:cs typeface="Palatino"/>
              </a:rPr>
              <a:t>boosted</a:t>
            </a:r>
            <a:r>
              <a:rPr lang="en-GB" sz="2000" dirty="0" smtClean="0">
                <a:latin typeface="Palatino"/>
                <a:cs typeface="Palatino"/>
              </a:rPr>
              <a:t> along beam axis (</a:t>
            </a:r>
            <a:r>
              <a:rPr lang="en-GB" sz="2000" dirty="0" err="1" smtClean="0">
                <a:latin typeface="Palatino"/>
                <a:cs typeface="Palatino"/>
              </a:rPr>
              <a:t>beamstrahlung</a:t>
            </a:r>
            <a:r>
              <a:rPr lang="en-GB" sz="2000" dirty="0" smtClean="0">
                <a:latin typeface="Palatino"/>
                <a:cs typeface="Palatino"/>
              </a:rPr>
              <a:t>)</a:t>
            </a:r>
          </a:p>
          <a:p>
            <a:pPr marL="800100" lvl="1" indent="-342900">
              <a:buFont typeface="Arial"/>
              <a:buChar char="•"/>
              <a:defRPr/>
            </a:pPr>
            <a:r>
              <a:rPr lang="en-GB" sz="2000" dirty="0" smtClean="0">
                <a:latin typeface="Palatino"/>
                <a:cs typeface="Palatino"/>
              </a:rPr>
              <a:t>“hadron collider” type algorithms more appropriate</a:t>
            </a:r>
          </a:p>
          <a:p>
            <a:pPr marL="342900" indent="-342900">
              <a:buFont typeface="Arial"/>
              <a:buChar char="•"/>
              <a:defRPr/>
            </a:pPr>
            <a:endParaRPr lang="en-GB" sz="2000" dirty="0" smtClean="0">
              <a:solidFill>
                <a:srgbClr val="1F497D"/>
              </a:solidFill>
              <a:latin typeface="Palatino"/>
              <a:cs typeface="Palatino"/>
            </a:endParaRPr>
          </a:p>
          <a:p>
            <a:pPr marL="342900" indent="-342900">
              <a:buFont typeface="Arial"/>
              <a:buChar char="•"/>
              <a:defRPr/>
            </a:pPr>
            <a:r>
              <a:rPr lang="en-GB" sz="2000" dirty="0" smtClean="0">
                <a:solidFill>
                  <a:srgbClr val="1F497D"/>
                </a:solidFill>
                <a:latin typeface="Palatino"/>
                <a:cs typeface="Palatino"/>
              </a:rPr>
              <a:t> </a:t>
            </a:r>
            <a:r>
              <a:rPr lang="en-GB" sz="2000" dirty="0" err="1" smtClean="0">
                <a:solidFill>
                  <a:srgbClr val="1F497D"/>
                </a:solidFill>
                <a:latin typeface="Palatino"/>
                <a:cs typeface="Palatino"/>
              </a:rPr>
              <a:t>k</a:t>
            </a:r>
            <a:r>
              <a:rPr lang="en-GB" sz="2000" baseline="-25000" dirty="0" err="1" smtClean="0">
                <a:solidFill>
                  <a:srgbClr val="1F497D"/>
                </a:solidFill>
                <a:latin typeface="Palatino"/>
                <a:cs typeface="Palatino"/>
              </a:rPr>
              <a:t>T</a:t>
            </a:r>
            <a:r>
              <a:rPr lang="en-GB" sz="2000" dirty="0" smtClean="0">
                <a:solidFill>
                  <a:srgbClr val="1F497D"/>
                </a:solidFill>
                <a:latin typeface="Palatino"/>
                <a:cs typeface="Palatino"/>
              </a:rPr>
              <a:t> algorithm at CLIC studied for benchmark physics analyses</a:t>
            </a:r>
            <a:endParaRPr lang="en-GB" sz="2000" dirty="0" smtClean="0">
              <a:latin typeface="Palatino"/>
              <a:cs typeface="Palatino"/>
            </a:endParaRPr>
          </a:p>
          <a:p>
            <a:pPr marL="764100" lvl="1" indent="-342900">
              <a:buClr>
                <a:schemeClr val="tx1"/>
              </a:buClr>
              <a:buFont typeface="Arial"/>
              <a:buChar char="•"/>
              <a:defRPr/>
            </a:pPr>
            <a:r>
              <a:rPr lang="en-GB" sz="2000" dirty="0" smtClean="0">
                <a:latin typeface="Palatino"/>
                <a:cs typeface="Palatino"/>
              </a:rPr>
              <a:t>invariant under longitudinal boosts                           </a:t>
            </a:r>
          </a:p>
          <a:p>
            <a:pPr marL="800100" lvl="1" indent="-342900">
              <a:buClr>
                <a:schemeClr val="tx1"/>
              </a:buClr>
              <a:buFont typeface="Arial"/>
              <a:buChar char="•"/>
              <a:defRPr/>
            </a:pPr>
            <a:r>
              <a:rPr lang="en-GB" sz="2000" dirty="0" smtClean="0">
                <a:latin typeface="Palatino"/>
                <a:cs typeface="Palatino"/>
              </a:rPr>
              <a:t>particles either combined with existing jet or beam axis</a:t>
            </a:r>
          </a:p>
          <a:p>
            <a:pPr marL="1239300" lvl="2" indent="-342900">
              <a:buClr>
                <a:schemeClr val="tx1"/>
              </a:buClr>
              <a:buFont typeface="Arial"/>
              <a:buChar char="•"/>
              <a:defRPr/>
            </a:pPr>
            <a:r>
              <a:rPr lang="en-GB" sz="2000" dirty="0" smtClean="0">
                <a:latin typeface="Palatino"/>
                <a:cs typeface="Palatino"/>
              </a:rPr>
              <a:t>reduces sensitivity to </a:t>
            </a:r>
            <a:r>
              <a:rPr lang="en-GB" sz="2000" dirty="0" err="1" smtClean="0">
                <a:latin typeface="Symbol" charset="2"/>
                <a:cs typeface="Symbol" charset="2"/>
              </a:rPr>
              <a:t>gg</a:t>
            </a:r>
            <a:r>
              <a:rPr lang="en-GB" sz="2000" dirty="0" smtClean="0">
                <a:latin typeface="Palatino"/>
                <a:cs typeface="Palatino"/>
              </a:rPr>
              <a:t>  → hadrons</a:t>
            </a:r>
          </a:p>
          <a:p>
            <a:pPr marL="800100" lvl="1" indent="-342900">
              <a:buFont typeface="Arial"/>
              <a:buChar char="•"/>
              <a:defRPr/>
            </a:pPr>
            <a:endParaRPr lang="en-GB" sz="2000" dirty="0" smtClean="0">
              <a:latin typeface="Palatino"/>
              <a:cs typeface="Palatino"/>
            </a:endParaRPr>
          </a:p>
          <a:p>
            <a:pPr>
              <a:defRPr/>
            </a:pPr>
            <a:endParaRPr lang="en-US" dirty="0"/>
          </a:p>
        </p:txBody>
      </p:sp>
      <p:sp>
        <p:nvSpPr>
          <p:cNvPr id="849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858F69-683A-4E44-8EC6-D0D37DF4123F}" type="slidenum">
              <a:rPr lang="en-US" sz="1200"/>
              <a:pPr eaLnBrk="1" hangingPunct="1"/>
              <a:t>102</a:t>
            </a:fld>
            <a:endParaRPr lang="en-US" sz="12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904950" lvl="1" indent="-285750">
              <a:buClr>
                <a:schemeClr val="tx2"/>
              </a:buClr>
              <a:buFont typeface="Arial"/>
              <a:buChar char="•"/>
              <a:defRPr/>
            </a:pPr>
            <a:r>
              <a:rPr lang="en-GB" dirty="0" smtClean="0">
                <a:solidFill>
                  <a:schemeClr val="tx2"/>
                </a:solidFill>
                <a:latin typeface="Palatino"/>
                <a:cs typeface="Palatino"/>
              </a:rPr>
              <a:t>charged particles – mostly matched to </a:t>
            </a:r>
            <a:r>
              <a:rPr lang="en-GB" dirty="0" smtClean="0">
                <a:solidFill>
                  <a:srgbClr val="FF0000"/>
                </a:solidFill>
                <a:latin typeface="Palatino"/>
                <a:cs typeface="Palatino"/>
              </a:rPr>
              <a:t>clusters</a:t>
            </a:r>
          </a:p>
          <a:p>
            <a:pPr marL="904950" lvl="1" indent="-285750">
              <a:buClr>
                <a:schemeClr val="tx2"/>
              </a:buClr>
              <a:buFont typeface="Arial"/>
              <a:buChar char="•"/>
              <a:defRPr/>
            </a:pPr>
            <a:r>
              <a:rPr lang="en-GB" dirty="0" smtClean="0">
                <a:solidFill>
                  <a:srgbClr val="1F497D"/>
                </a:solidFill>
                <a:latin typeface="Palatino"/>
                <a:cs typeface="Palatino"/>
              </a:rPr>
              <a:t> photons – EM </a:t>
            </a:r>
            <a:r>
              <a:rPr lang="en-GB" dirty="0" smtClean="0">
                <a:solidFill>
                  <a:srgbClr val="FF0000"/>
                </a:solidFill>
                <a:latin typeface="Palatino"/>
                <a:cs typeface="Palatino"/>
              </a:rPr>
              <a:t>clusters</a:t>
            </a:r>
            <a:r>
              <a:rPr lang="en-GB" dirty="0" smtClean="0">
                <a:solidFill>
                  <a:srgbClr val="000090"/>
                </a:solidFill>
                <a:latin typeface="Palatino"/>
                <a:cs typeface="Palatino"/>
              </a:rPr>
              <a:t> </a:t>
            </a:r>
          </a:p>
          <a:p>
            <a:pPr marL="904950" lvl="1" indent="-285750">
              <a:buClr>
                <a:schemeClr val="tx2"/>
              </a:buClr>
              <a:buFont typeface="Arial"/>
              <a:buChar char="•"/>
              <a:defRPr/>
            </a:pPr>
            <a:r>
              <a:rPr lang="en-GB" dirty="0" smtClean="0">
                <a:solidFill>
                  <a:srgbClr val="1F497D"/>
                </a:solidFill>
                <a:latin typeface="Palatino"/>
                <a:cs typeface="Palatino"/>
              </a:rPr>
              <a:t> neutral hadrons – </a:t>
            </a:r>
            <a:r>
              <a:rPr lang="en-GB" dirty="0" smtClean="0">
                <a:solidFill>
                  <a:srgbClr val="FF0000"/>
                </a:solidFill>
                <a:latin typeface="Palatino"/>
                <a:cs typeface="Palatino"/>
              </a:rPr>
              <a:t>clusters</a:t>
            </a:r>
          </a:p>
          <a:p>
            <a:pPr>
              <a:defRPr/>
            </a:pPr>
            <a:endParaRPr lang="en-GB" dirty="0" smtClean="0">
              <a:solidFill>
                <a:srgbClr val="1F497D"/>
              </a:solidFill>
              <a:latin typeface="Palatino"/>
              <a:cs typeface="Palatino"/>
            </a:endParaRPr>
          </a:p>
          <a:p>
            <a:pPr>
              <a:defRPr/>
            </a:pPr>
            <a:r>
              <a:rPr lang="en-GB" dirty="0" smtClean="0">
                <a:solidFill>
                  <a:srgbClr val="1F497D"/>
                </a:solidFill>
                <a:latin typeface="Palatino"/>
                <a:cs typeface="Palatino"/>
              </a:rPr>
              <a:t>- High granularity calorimeter -  even low energy clusters have many hits</a:t>
            </a:r>
          </a:p>
          <a:p>
            <a:pPr marL="0" lvl="1">
              <a:defRPr/>
            </a:pPr>
            <a:r>
              <a:rPr lang="en-US" dirty="0" smtClean="0"/>
              <a:t>- </a:t>
            </a:r>
            <a:r>
              <a:rPr lang="en-GB" dirty="0" smtClean="0">
                <a:solidFill>
                  <a:srgbClr val="1F497D"/>
                </a:solidFill>
                <a:latin typeface="Palatino"/>
                <a:cs typeface="Palatino"/>
              </a:rPr>
              <a:t>account for helical propagation time </a:t>
            </a:r>
          </a:p>
          <a:p>
            <a:pPr>
              <a:defRPr/>
            </a:pPr>
            <a:endParaRPr lang="en-US" dirty="0"/>
          </a:p>
        </p:txBody>
      </p:sp>
      <p:sp>
        <p:nvSpPr>
          <p:cNvPr id="788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B55014-A8FB-E54B-8242-0997ADD5AF9A}" type="slidenum">
              <a:rPr lang="en-US" sz="1200"/>
              <a:pPr eaLnBrk="1" hangingPunct="1"/>
              <a:t>103</a:t>
            </a:fld>
            <a:endParaRPr 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5C961B6-2D8E-B247-8BFF-786A5FB50504}" type="slidenum">
              <a:rPr lang="en-GB" sz="1200"/>
              <a:pPr eaLnBrk="1" hangingPunct="1"/>
              <a:t>113</a:t>
            </a:fld>
            <a:endParaRPr lang="en-GB" sz="1200"/>
          </a:p>
        </p:txBody>
      </p:sp>
      <p:sp>
        <p:nvSpPr>
          <p:cNvPr id="2385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85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59E8F52-FC81-3046-A6B9-554DE6942F79}" type="slidenum">
              <a:rPr lang="en-GB" sz="1200"/>
              <a:pPr eaLnBrk="1" hangingPunct="1"/>
              <a:t>114</a:t>
            </a:fld>
            <a:endParaRPr lang="en-GB" sz="1200"/>
          </a:p>
        </p:txBody>
      </p:sp>
      <p:sp>
        <p:nvSpPr>
          <p:cNvPr id="23961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961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en-US">
                <a:latin typeface="Calibri" charset="0"/>
                <a:ea typeface="ＭＳ Ｐゴシック" charset="0"/>
                <a:cs typeface="ＭＳ Ｐゴシック" charset="0"/>
              </a:rPr>
              <a:t>Lower E complex can run most of the time will rest is being built.</a:t>
            </a:r>
          </a:p>
          <a:p>
            <a:pPr marL="171450" indent="-171450">
              <a:buFontTx/>
              <a:buChar char="-"/>
            </a:pPr>
            <a:r>
              <a:rPr lang="en-US">
                <a:latin typeface="Calibri" charset="0"/>
                <a:ea typeface="ＭＳ Ｐゴシック" charset="0"/>
                <a:cs typeface="ＭＳ Ｐゴシック" charset="0"/>
              </a:rPr>
              <a:t>First stages only require one drive beam complex </a:t>
            </a:r>
            <a:r>
              <a:rPr lang="en-US">
                <a:latin typeface="Calibri" charset="0"/>
                <a:ea typeface="ＭＳ Ｐゴシック" charset="0"/>
                <a:cs typeface="ＭＳ Ｐゴシック" charset="0"/>
                <a:sym typeface="Wingdings" charset="0"/>
              </a:rPr>
              <a:t> saves money</a:t>
            </a:r>
          </a:p>
          <a:p>
            <a:pPr marL="171450" indent="-171450">
              <a:buFontTx/>
              <a:buChar char="-"/>
            </a:pPr>
            <a:r>
              <a:rPr lang="en-US">
                <a:latin typeface="Calibri" charset="0"/>
                <a:ea typeface="ＭＳ Ｐゴシック" charset="0"/>
                <a:cs typeface="ＭＳ Ｐゴシック" charset="0"/>
                <a:sym typeface="Wingdings" charset="0"/>
              </a:rPr>
              <a:t>BDS length remains the same</a:t>
            </a:r>
          </a:p>
          <a:p>
            <a:pPr marL="171450" indent="-171450">
              <a:buFontTx/>
              <a:buChar char="-"/>
            </a:pPr>
            <a:r>
              <a:rPr lang="en-US">
                <a:latin typeface="Calibri" charset="0"/>
                <a:ea typeface="ＭＳ Ｐゴシック" charset="0"/>
                <a:cs typeface="ＭＳ Ｐゴシック" charset="0"/>
                <a:sym typeface="Wingdings" charset="0"/>
              </a:rPr>
              <a:t>Turnaround magnets can be reused everytime</a:t>
            </a:r>
          </a:p>
          <a:p>
            <a:pPr marL="171450" indent="-171450">
              <a:buFontTx/>
              <a:buChar char="-"/>
            </a:pPr>
            <a:endParaRPr lang="en-US">
              <a:latin typeface="Calibri" charset="0"/>
              <a:ea typeface="ＭＳ Ｐゴシック" charset="0"/>
              <a:cs typeface="ＭＳ Ｐゴシック" charset="0"/>
            </a:endParaRP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FDF235B-42D7-E346-B51F-FE547B1FDFA6}" type="slidenum">
              <a:rPr lang="en-US" sz="1200"/>
              <a:pPr eaLnBrk="1" hangingPunct="1"/>
              <a:t>11</a:t>
            </a:fld>
            <a:endParaRPr lang="en-US"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F2B3AD9-7B02-2C4C-BA8B-3BFC5F2DF652}" type="slidenum">
              <a:rPr lang="en-GB" sz="1200"/>
              <a:pPr eaLnBrk="1" hangingPunct="1"/>
              <a:t>115</a:t>
            </a:fld>
            <a:endParaRPr lang="en-GB" sz="1200"/>
          </a:p>
        </p:txBody>
      </p:sp>
      <p:sp>
        <p:nvSpPr>
          <p:cNvPr id="24064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064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349D0BB-6F9A-F247-8CB5-447BBEFC0BF3}" type="slidenum">
              <a:rPr lang="en-GB" sz="1200"/>
              <a:pPr eaLnBrk="1" hangingPunct="1"/>
              <a:t>116</a:t>
            </a:fld>
            <a:endParaRPr lang="en-GB" sz="1200"/>
          </a:p>
        </p:txBody>
      </p:sp>
      <p:sp>
        <p:nvSpPr>
          <p:cNvPr id="2416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16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defTabSz="914400" eaLnBrk="1" fontAlgn="auto" hangingPunct="1">
              <a:spcBef>
                <a:spcPts val="0"/>
              </a:spcBef>
              <a:spcAft>
                <a:spcPts val="0"/>
              </a:spcAft>
              <a:defRPr/>
            </a:pPr>
            <a:r>
              <a:rPr lang="en-GB" dirty="0" smtClean="0">
                <a:ea typeface="+mn-ea"/>
                <a:cs typeface="+mn-cs"/>
              </a:rPr>
              <a:t>In barrel region, both detectors show only small variation with jet angle.</a:t>
            </a:r>
          </a:p>
        </p:txBody>
      </p:sp>
      <p:sp>
        <p:nvSpPr>
          <p:cNvPr id="2426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FB5C39E-C27C-2148-A2E0-4884878BF5B3}" type="slidenum">
              <a:rPr lang="en-GB" sz="1200"/>
              <a:pPr eaLnBrk="1" hangingPunct="1"/>
              <a:t>119</a:t>
            </a:fld>
            <a:endParaRPr lang="en-GB" sz="12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EEA975B-DDE4-6142-BC2B-BAA0DAEF2279}" type="slidenum">
              <a:rPr lang="en-GB" sz="1200"/>
              <a:pPr eaLnBrk="1" hangingPunct="1"/>
              <a:t>122</a:t>
            </a:fld>
            <a:endParaRPr lang="en-GB" sz="1200"/>
          </a:p>
        </p:txBody>
      </p:sp>
      <p:sp>
        <p:nvSpPr>
          <p:cNvPr id="1925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25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FB3A1F9-B114-7D4A-929A-D820634A3782}" type="slidenum">
              <a:rPr lang="en-GB" sz="1200"/>
              <a:pPr eaLnBrk="1" hangingPunct="1"/>
              <a:t>123</a:t>
            </a:fld>
            <a:endParaRPr lang="en-GB" sz="1200"/>
          </a:p>
        </p:txBody>
      </p:sp>
      <p:sp>
        <p:nvSpPr>
          <p:cNvPr id="1945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92500" lnSpcReduction="10000"/>
          </a:bodyPr>
          <a:lstStyle/>
          <a:p>
            <a:pPr>
              <a:defRPr/>
            </a:pPr>
            <a:r>
              <a:rPr lang="en-US" dirty="0" smtClean="0"/>
              <a:t>In the case of the ECAL the average is given for layers 5 – 10 which broadly correspond to maximum</a:t>
            </a:r>
          </a:p>
          <a:p>
            <a:pPr>
              <a:defRPr/>
            </a:pPr>
            <a:r>
              <a:rPr lang="en-US" dirty="0" smtClean="0"/>
              <a:t>energy deposit of typical EM showers. In the case of the HCAL the average is quoted for layers 35 – 45</a:t>
            </a:r>
          </a:p>
          <a:p>
            <a:pPr>
              <a:defRPr/>
            </a:pPr>
            <a:r>
              <a:rPr lang="en-US" dirty="0" smtClean="0"/>
              <a:t>where the maximum activity from the neutron background is observed.</a:t>
            </a:r>
          </a:p>
          <a:p>
            <a:pPr>
              <a:defRPr/>
            </a:pPr>
            <a:r>
              <a:rPr lang="en-US" dirty="0" smtClean="0"/>
              <a:t>However, the forward region of the</a:t>
            </a:r>
          </a:p>
          <a:p>
            <a:pPr>
              <a:defRPr/>
            </a:pPr>
            <a:r>
              <a:rPr lang="en-US" dirty="0" smtClean="0"/>
              <a:t>GEANT4 models of the CLIC_ILD and </a:t>
            </a:r>
            <a:r>
              <a:rPr lang="en-US" dirty="0" err="1" smtClean="0"/>
              <a:t>CLIC_SiD</a:t>
            </a:r>
            <a:r>
              <a:rPr lang="en-US" dirty="0" smtClean="0"/>
              <a:t> detector concepts were designed before the impact</a:t>
            </a:r>
          </a:p>
          <a:p>
            <a:pPr>
              <a:defRPr/>
            </a:pPr>
            <a:r>
              <a:rPr lang="en-US" dirty="0" smtClean="0"/>
              <a:t>of the scattered neutron background from the incoherent pairs interacting in the </a:t>
            </a:r>
            <a:r>
              <a:rPr lang="en-US" dirty="0" err="1" smtClean="0"/>
              <a:t>BeamCal</a:t>
            </a:r>
            <a:r>
              <a:rPr lang="en-US" dirty="0" smtClean="0"/>
              <a:t> was fully</a:t>
            </a:r>
          </a:p>
          <a:p>
            <a:pPr>
              <a:defRPr/>
            </a:pPr>
            <a:r>
              <a:rPr lang="en-US" dirty="0" smtClean="0"/>
              <a:t>understood. The level of background in the low radius region of the HCAL in the current detector</a:t>
            </a:r>
          </a:p>
          <a:p>
            <a:pPr>
              <a:defRPr/>
            </a:pPr>
            <a:r>
              <a:rPr lang="en-US" dirty="0" smtClean="0"/>
              <a:t>models is too high. However, there are a number of possible ways in which to reduce this component</a:t>
            </a:r>
          </a:p>
          <a:p>
            <a:pPr>
              <a:defRPr/>
            </a:pPr>
            <a:r>
              <a:rPr lang="en-US" dirty="0" smtClean="0"/>
              <a:t>of the background. These will be studied in the future and include: increased shielding between the</a:t>
            </a:r>
          </a:p>
          <a:p>
            <a:pPr>
              <a:defRPr/>
            </a:pPr>
            <a:r>
              <a:rPr lang="en-US" dirty="0" err="1" smtClean="0"/>
              <a:t>BeamCal</a:t>
            </a:r>
            <a:r>
              <a:rPr lang="en-US" dirty="0" smtClean="0"/>
              <a:t> and the inner regions of the HCAL; the possibility of using a different absorber which, unlike</a:t>
            </a:r>
          </a:p>
          <a:p>
            <a:pPr>
              <a:defRPr/>
            </a:pPr>
            <a:r>
              <a:rPr lang="en-US" dirty="0" smtClean="0"/>
              <a:t>plastic scintillator, is relatively insensitive to neutrons; and increasing the transverse segmentation to</a:t>
            </a:r>
          </a:p>
          <a:p>
            <a:pPr>
              <a:defRPr/>
            </a:pPr>
            <a:r>
              <a:rPr lang="en-US" dirty="0" smtClean="0"/>
              <a:t>resolve the occupancy issue.</a:t>
            </a:r>
            <a:endParaRPr lang="en-US" dirty="0"/>
          </a:p>
        </p:txBody>
      </p:sp>
      <p:sp>
        <p:nvSpPr>
          <p:cNvPr id="1966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0880E72-FA9D-A64E-886C-5EEEC88566B2}" type="slidenum">
              <a:rPr lang="en-US" sz="1200"/>
              <a:pPr eaLnBrk="1" hangingPunct="1"/>
              <a:t>124</a:t>
            </a:fld>
            <a:endParaRPr lang="en-US" sz="12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3DF16F5-8CFC-9047-99AB-68B4CBF085B6}" type="slidenum">
              <a:rPr lang="en-GB" sz="1200"/>
              <a:pPr eaLnBrk="1" hangingPunct="1"/>
              <a:t>125</a:t>
            </a:fld>
            <a:endParaRPr lang="en-GB" sz="1200"/>
          </a:p>
        </p:txBody>
      </p:sp>
      <p:sp>
        <p:nvSpPr>
          <p:cNvPr id="1986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86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9046E71-9D89-A94F-940E-722EF359F919}" type="slidenum">
              <a:rPr lang="en-GB" sz="1200"/>
              <a:pPr eaLnBrk="1" hangingPunct="1"/>
              <a:t>134</a:t>
            </a:fld>
            <a:endParaRPr lang="en-GB" sz="1200"/>
          </a:p>
        </p:txBody>
      </p:sp>
      <p:sp>
        <p:nvSpPr>
          <p:cNvPr id="20889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88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CADC5B3-042F-2248-810D-2DC5DD8E8C65}" type="slidenum">
              <a:rPr lang="en-GB" sz="1200"/>
              <a:pPr eaLnBrk="1" hangingPunct="1"/>
              <a:t>135</a:t>
            </a:fld>
            <a:endParaRPr lang="en-GB" sz="1200"/>
          </a:p>
        </p:txBody>
      </p:sp>
      <p:sp>
        <p:nvSpPr>
          <p:cNvPr id="21094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094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C72ED97-1366-584B-BD8B-C1A388E12C94}" type="slidenum">
              <a:rPr lang="en-GB" sz="1200"/>
              <a:pPr eaLnBrk="1" hangingPunct="1"/>
              <a:t>136</a:t>
            </a:fld>
            <a:endParaRPr lang="en-GB" sz="1200"/>
          </a:p>
        </p:txBody>
      </p:sp>
      <p:sp>
        <p:nvSpPr>
          <p:cNvPr id="21299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6569401-CFA8-D448-A82E-6BE6A766B9C0}" type="slidenum">
              <a:rPr lang="en-US" sz="1200">
                <a:latin typeface="Calibri" charset="0"/>
              </a:rPr>
              <a:pPr eaLnBrk="1" hangingPunct="1"/>
              <a:t>12</a:t>
            </a:fld>
            <a:endParaRPr lang="en-US" sz="1200">
              <a:latin typeface="Calibri"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92500"/>
          </a:bodyPr>
          <a:lstStyle/>
          <a:p>
            <a:pPr>
              <a:defRPr/>
            </a:pPr>
            <a:r>
              <a:rPr lang="en-US" dirty="0" smtClean="0"/>
              <a:t>Search reach in the </a:t>
            </a:r>
            <a:r>
              <a:rPr lang="en-US" i="1" dirty="0" smtClean="0"/>
              <a:t>mA </a:t>
            </a:r>
            <a:r>
              <a:rPr lang="en-US" dirty="0" smtClean="0"/>
              <a:t>− tan β plane for LHC and CLIC. The left-most </a:t>
            </a:r>
            <a:r>
              <a:rPr lang="en-US" dirty="0" err="1" smtClean="0"/>
              <a:t>coloured</a:t>
            </a:r>
            <a:r>
              <a:rPr lang="en-US" dirty="0" smtClean="0"/>
              <a:t> regions are </a:t>
            </a:r>
          </a:p>
          <a:p>
            <a:pPr>
              <a:defRPr/>
            </a:pPr>
            <a:r>
              <a:rPr lang="en-US" dirty="0" smtClean="0"/>
              <a:t>current limits from the </a:t>
            </a:r>
            <a:r>
              <a:rPr lang="en-US" dirty="0" err="1" smtClean="0"/>
              <a:t>Tevatron</a:t>
            </a:r>
            <a:r>
              <a:rPr lang="en-US" dirty="0" smtClean="0"/>
              <a:t> with ∼ 7.5 fb−1 of data at √s = 1.96 </a:t>
            </a:r>
            <a:r>
              <a:rPr lang="en-US" dirty="0" err="1" smtClean="0"/>
              <a:t>TeV</a:t>
            </a:r>
            <a:r>
              <a:rPr lang="en-US" dirty="0" smtClean="0"/>
              <a:t> and from ∼ 1 fb−1 of LHC </a:t>
            </a:r>
          </a:p>
          <a:p>
            <a:pPr>
              <a:defRPr/>
            </a:pPr>
            <a:r>
              <a:rPr lang="en-US" dirty="0" smtClean="0"/>
              <a:t>data at √s = 7 </a:t>
            </a:r>
            <a:r>
              <a:rPr lang="en-US" dirty="0" err="1" smtClean="0"/>
              <a:t>TeV</a:t>
            </a:r>
            <a:r>
              <a:rPr lang="en-US" dirty="0" smtClean="0"/>
              <a:t>. The black line is projection of search reach at LHC with √s = 14 </a:t>
            </a:r>
            <a:r>
              <a:rPr lang="en-US" dirty="0" err="1" smtClean="0"/>
              <a:t>TeV</a:t>
            </a:r>
            <a:r>
              <a:rPr lang="en-US" dirty="0" smtClean="0"/>
              <a:t> and 300 fb−1 √ </a:t>
            </a:r>
          </a:p>
          <a:p>
            <a:pPr>
              <a:defRPr/>
            </a:pPr>
            <a:r>
              <a:rPr lang="en-US" dirty="0" smtClean="0"/>
              <a:t>of luminosity [78]. The right-most red line is search reach of CLIC in the HA mode with </a:t>
            </a:r>
            <a:r>
              <a:rPr lang="en-US" i="1" dirty="0" smtClean="0"/>
              <a:t>s </a:t>
            </a:r>
            <a:r>
              <a:rPr lang="en-US" dirty="0" smtClean="0"/>
              <a:t>= 3 </a:t>
            </a:r>
            <a:r>
              <a:rPr lang="en-US" dirty="0" err="1" smtClean="0"/>
              <a:t>TeV</a:t>
            </a:r>
            <a:r>
              <a:rPr lang="en-US" dirty="0" smtClean="0"/>
              <a:t>. </a:t>
            </a:r>
          </a:p>
          <a:p>
            <a:pPr>
              <a:defRPr/>
            </a:pPr>
            <a:endParaRPr lang="en-US" dirty="0" smtClean="0"/>
          </a:p>
          <a:p>
            <a:pPr>
              <a:defRPr/>
            </a:pPr>
            <a:r>
              <a:rPr lang="en-US" dirty="0" smtClean="0"/>
              <a:t>This search capacity extends well beyond the LHC. A linear collider at  √s = 500 </a:t>
            </a:r>
            <a:r>
              <a:rPr lang="en-US" dirty="0" err="1" smtClean="0"/>
              <a:t>GeV</a:t>
            </a:r>
            <a:r>
              <a:rPr lang="en-US" dirty="0" smtClean="0"/>
              <a:t> can find heavy</a:t>
            </a:r>
            <a:br>
              <a:rPr lang="en-US" dirty="0" smtClean="0"/>
            </a:br>
            <a:r>
              <a:rPr lang="en-US" dirty="0" smtClean="0"/>
              <a:t>Higgs mass </a:t>
            </a:r>
            <a:r>
              <a:rPr lang="en-US" dirty="0" err="1" smtClean="0"/>
              <a:t>eigenstates</a:t>
            </a:r>
            <a:r>
              <a:rPr lang="en-US" dirty="0" smtClean="0"/>
              <a:t> if their masses are below kinematic threshold of 250 </a:t>
            </a:r>
            <a:r>
              <a:rPr lang="en-US" dirty="0" err="1" smtClean="0"/>
              <a:t>GeV</a:t>
            </a:r>
            <a:r>
              <a:rPr lang="en-US" dirty="0" smtClean="0"/>
              <a:t>. </a:t>
            </a:r>
          </a:p>
          <a:p>
            <a:pPr>
              <a:defRPr/>
            </a:pPr>
            <a:endParaRPr lang="en-US" dirty="0" smtClean="0"/>
          </a:p>
          <a:p>
            <a:pPr>
              <a:defRPr/>
            </a:pPr>
            <a:endParaRPr lang="en-US" dirty="0" smtClean="0"/>
          </a:p>
          <a:p>
            <a:pPr>
              <a:defRPr/>
            </a:pPr>
            <a:r>
              <a:rPr lang="en-US" dirty="0" smtClean="0"/>
              <a:t>Resolving SUSY breaking models and masses with CLIC: Shown are the nearly degenerate spectra of a </a:t>
            </a:r>
            <a:r>
              <a:rPr lang="en-US" dirty="0" err="1" smtClean="0"/>
              <a:t>mSUGRA</a:t>
            </a:r>
            <a:r>
              <a:rPr lang="en-US" dirty="0" smtClean="0"/>
              <a:t> model and a </a:t>
            </a:r>
            <a:r>
              <a:rPr lang="en-US" dirty="0" err="1" smtClean="0"/>
              <a:t>mGMSB</a:t>
            </a:r>
            <a:r>
              <a:rPr lang="en-US" dirty="0" smtClean="0"/>
              <a:t> model. Assuming some of the SUSY particles masses are measured, with a spectrum of the type above predicted by the different models of </a:t>
            </a:r>
            <a:r>
              <a:rPr lang="en-US" dirty="0" err="1" smtClean="0"/>
              <a:t>Supersymmetry</a:t>
            </a:r>
            <a:r>
              <a:rPr lang="en-US" dirty="0" smtClean="0"/>
              <a:t> breaking, CLIC would be able to discern not only some of the </a:t>
            </a:r>
            <a:r>
              <a:rPr lang="en-US" dirty="0" err="1" smtClean="0"/>
              <a:t>slepton</a:t>
            </a:r>
            <a:r>
              <a:rPr lang="en-US" dirty="0" smtClean="0"/>
              <a:t> masses and the heavier </a:t>
            </a:r>
            <a:r>
              <a:rPr lang="en-US" dirty="0" err="1" smtClean="0"/>
              <a:t>charginos</a:t>
            </a:r>
            <a:r>
              <a:rPr lang="en-US" dirty="0" smtClean="0"/>
              <a:t> within the two models, but also the SUSY Higgs masses. For </a:t>
            </a:r>
            <a:r>
              <a:rPr lang="en-US" dirty="0" err="1" smtClean="0"/>
              <a:t>mSUGRA</a:t>
            </a:r>
            <a:r>
              <a:rPr lang="en-US" dirty="0" smtClean="0"/>
              <a:t> the soft masses are </a:t>
            </a:r>
            <a:r>
              <a:rPr lang="en-US" i="1" dirty="0" smtClean="0"/>
              <a:t>m0 </a:t>
            </a:r>
            <a:r>
              <a:rPr lang="en-US" dirty="0" smtClean="0"/>
              <a:t>= 175 </a:t>
            </a:r>
            <a:r>
              <a:rPr lang="en-US" dirty="0" err="1" smtClean="0"/>
              <a:t>GeV</a:t>
            </a:r>
            <a:r>
              <a:rPr lang="en-US" dirty="0" smtClean="0"/>
              <a:t>, </a:t>
            </a:r>
            <a:r>
              <a:rPr lang="en-US" i="1" dirty="0" smtClean="0"/>
              <a:t>m1/2 </a:t>
            </a:r>
            <a:r>
              <a:rPr lang="en-US" dirty="0" smtClean="0"/>
              <a:t>= 645 </a:t>
            </a:r>
            <a:r>
              <a:rPr lang="en-US" dirty="0" err="1" smtClean="0"/>
              <a:t>GeV</a:t>
            </a:r>
            <a:r>
              <a:rPr lang="en-US" dirty="0" smtClean="0"/>
              <a:t>, </a:t>
            </a:r>
            <a:r>
              <a:rPr lang="en-US" i="1" dirty="0" smtClean="0"/>
              <a:t>A0 </a:t>
            </a:r>
            <a:r>
              <a:rPr lang="en-US" dirty="0" smtClean="0"/>
              <a:t>= 0, with tan β = 10 and μ &gt; 0. For </a:t>
            </a:r>
            <a:r>
              <a:rPr lang="en-US" dirty="0" err="1" smtClean="0"/>
              <a:t>mGMSB</a:t>
            </a:r>
            <a:r>
              <a:rPr lang="en-US" dirty="0" smtClean="0"/>
              <a:t> the number of messengers are </a:t>
            </a:r>
            <a:r>
              <a:rPr lang="en-US" i="1" dirty="0" err="1" smtClean="0"/>
              <a:t>nl</a:t>
            </a:r>
            <a:r>
              <a:rPr lang="en-US" i="1" dirty="0" smtClean="0"/>
              <a:t> </a:t>
            </a:r>
            <a:r>
              <a:rPr lang="en-US" dirty="0" smtClean="0"/>
              <a:t>= </a:t>
            </a:r>
            <a:r>
              <a:rPr lang="en-US" i="1" dirty="0" err="1" smtClean="0"/>
              <a:t>nq</a:t>
            </a:r>
            <a:r>
              <a:rPr lang="en-US" i="1" dirty="0" smtClean="0"/>
              <a:t> </a:t>
            </a:r>
            <a:r>
              <a:rPr lang="en-US" dirty="0" smtClean="0"/>
              <a:t>= 5, and ΛSUSY = 4·104 </a:t>
            </a:r>
            <a:r>
              <a:rPr lang="en-US" dirty="0" err="1" smtClean="0"/>
              <a:t>GeV</a:t>
            </a:r>
            <a:r>
              <a:rPr lang="en-US" dirty="0" smtClean="0"/>
              <a:t>, </a:t>
            </a:r>
            <a:r>
              <a:rPr lang="en-US" i="1" dirty="0" err="1" smtClean="0"/>
              <a:t>MMess</a:t>
            </a:r>
            <a:r>
              <a:rPr lang="en-US" i="1" dirty="0" smtClean="0"/>
              <a:t> </a:t>
            </a:r>
            <a:r>
              <a:rPr lang="en-US" dirty="0" smtClean="0"/>
              <a:t>= 1012 </a:t>
            </a:r>
            <a:r>
              <a:rPr lang="en-US" dirty="0" err="1" smtClean="0"/>
              <a:t>GeV</a:t>
            </a:r>
            <a:r>
              <a:rPr lang="en-US" dirty="0" smtClean="0"/>
              <a:t>, with tanβ = 10. </a:t>
            </a:r>
          </a:p>
          <a:p>
            <a:pPr>
              <a:defRPr/>
            </a:pPr>
            <a:endParaRPr lang="en-US" dirty="0" smtClean="0"/>
          </a:p>
          <a:p>
            <a:pPr>
              <a:defRPr/>
            </a:pPr>
            <a:endParaRPr lang="en-US" dirty="0" smtClean="0"/>
          </a:p>
          <a:p>
            <a:pPr>
              <a:defRPr/>
            </a:pPr>
            <a:endParaRPr lang="en-US" dirty="0"/>
          </a:p>
        </p:txBody>
      </p:sp>
      <p:sp>
        <p:nvSpPr>
          <p:cNvPr id="2263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8E1694-AFD8-4D49-8F5E-4C11368A894A}" type="slidenum">
              <a:rPr lang="en-US" sz="1200"/>
              <a:pPr eaLnBrk="1" hangingPunct="1"/>
              <a:t>146</a:t>
            </a:fld>
            <a:endParaRPr lang="en-US" sz="12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83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ＭＳ Ｐゴシック" charset="0"/>
                <a:cs typeface="ＭＳ Ｐゴシック" charset="0"/>
              </a:rPr>
              <a:t>Fig. 1.15: Left: Observation of new gauge boson resonances in the μ+μ− channel by auto-scan at 3 TeV. The two resonances are the </a:t>
            </a:r>
            <a:r>
              <a:rPr lang="en-US" i="1">
                <a:latin typeface="Calibri" charset="0"/>
                <a:ea typeface="ＭＳ Ｐゴシック" charset="0"/>
                <a:cs typeface="ＭＳ Ｐゴシック" charset="0"/>
              </a:rPr>
              <a:t>Z1,2 </a:t>
            </a:r>
            <a:r>
              <a:rPr lang="en-US">
                <a:latin typeface="Calibri" charset="0"/>
                <a:ea typeface="ＭＳ Ｐゴシック" charset="0"/>
                <a:cs typeface="ＭＳ Ｐゴシック" charset="0"/>
              </a:rPr>
              <a:t>predicted by the 4-site Higgsless model of [64]. Right : Expected resolution at CLIC with √s = 3 TeV and L = 1 ab−1 on the “</a:t>
            </a:r>
            <a:r>
              <a:rPr lang="en-US" altLang="ja-JP">
                <a:latin typeface="Calibri" charset="0"/>
                <a:ea typeface="ＭＳ Ｐゴシック" charset="0"/>
                <a:cs typeface="ＭＳ Ｐゴシック" charset="0"/>
              </a:rPr>
              <a:t>normalised</a:t>
            </a:r>
            <a:r>
              <a:rPr 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 leptonic couplings of a 10 TeV Z′ in various models, assuming lepton universality. The couplings can be determined up to a twofold ambiguity. The mass of the Z′ is assumed to be unknown. χ, η, φ refer to various linear combinations of </a:t>
            </a:r>
            <a:r>
              <a:rPr lang="en-US" altLang="ja-JP" i="1">
                <a:latin typeface="Calibri" charset="0"/>
                <a:ea typeface="ＭＳ Ｐゴシック" charset="0"/>
                <a:cs typeface="ＭＳ Ｐゴシック" charset="0"/>
              </a:rPr>
              <a:t>U(1) </a:t>
            </a:r>
            <a:r>
              <a:rPr lang="en-US" altLang="ja-JP">
                <a:latin typeface="Calibri" charset="0"/>
                <a:ea typeface="ＭＳ Ｐゴシック" charset="0"/>
                <a:cs typeface="ＭＳ Ｐゴシック" charset="0"/>
              </a:rPr>
              <a:t>subgroups of </a:t>
            </a:r>
            <a:r>
              <a:rPr lang="en-US" altLang="ja-JP" i="1">
                <a:latin typeface="Calibri" charset="0"/>
                <a:ea typeface="ＭＳ Ｐゴシック" charset="0"/>
                <a:cs typeface="ＭＳ Ｐゴシック" charset="0"/>
              </a:rPr>
              <a:t>E6; </a:t>
            </a:r>
            <a:r>
              <a:rPr lang="en-US" altLang="ja-JP">
                <a:latin typeface="Calibri" charset="0"/>
                <a:ea typeface="ＭＳ Ｐゴシック" charset="0"/>
                <a:cs typeface="ＭＳ Ｐゴシック" charset="0"/>
              </a:rPr>
              <a:t>the SSM has the same couplings as the SM Z; and, LR is </a:t>
            </a:r>
            <a:r>
              <a:rPr lang="en-US" altLang="ja-JP" i="1">
                <a:latin typeface="Calibri" charset="0"/>
                <a:ea typeface="ＭＳ Ｐゴシック" charset="0"/>
                <a:cs typeface="ＭＳ Ｐゴシック" charset="0"/>
              </a:rPr>
              <a:t>U(1) </a:t>
            </a:r>
            <a:r>
              <a:rPr lang="en-US" altLang="ja-JP">
                <a:latin typeface="Calibri" charset="0"/>
                <a:ea typeface="ＭＳ Ｐゴシック" charset="0"/>
                <a:cs typeface="ＭＳ Ｐゴシック" charset="0"/>
              </a:rPr>
              <a:t>surviving in Left-Right model. The two fold ambiguity is due to the inability to distinguish (a,v) from (−a, −v). </a:t>
            </a:r>
          </a:p>
          <a:p>
            <a:endParaRPr lang="en-US">
              <a:latin typeface="Calibri" charset="0"/>
              <a:ea typeface="ＭＳ Ｐゴシック" charset="0"/>
              <a:cs typeface="ＭＳ Ｐゴシック" charset="0"/>
            </a:endParaRPr>
          </a:p>
        </p:txBody>
      </p:sp>
      <p:sp>
        <p:nvSpPr>
          <p:cNvPr id="2283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BD039C8-2574-CC4F-B5B8-52D1C8FDE408}" type="slidenum">
              <a:rPr lang="en-US" sz="1200"/>
              <a:pPr eaLnBrk="1" hangingPunct="1"/>
              <a:t>147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dirty="0" smtClean="0">
                <a:solidFill>
                  <a:srgbClr val="000000"/>
                </a:solidFill>
                <a:latin typeface="Palatino"/>
                <a:cs typeface="Palatino"/>
              </a:rPr>
              <a:t>Demonstrate </a:t>
            </a:r>
            <a:r>
              <a:rPr lang="en-US" dirty="0" smtClean="0">
                <a:solidFill>
                  <a:srgbClr val="FF0000"/>
                </a:solidFill>
                <a:latin typeface="Palatino"/>
                <a:cs typeface="Palatino"/>
              </a:rPr>
              <a:t>Drive Beam generation</a:t>
            </a:r>
            <a:r>
              <a:rPr lang="en-US" dirty="0" smtClean="0">
                <a:solidFill>
                  <a:srgbClr val="000000"/>
                </a:solidFill>
                <a:latin typeface="Palatino"/>
                <a:cs typeface="Palatino"/>
              </a:rPr>
              <a:t> </a:t>
            </a:r>
            <a:br>
              <a:rPr lang="en-US" dirty="0" smtClean="0">
                <a:solidFill>
                  <a:srgbClr val="000000"/>
                </a:solidFill>
                <a:latin typeface="Palatino"/>
                <a:cs typeface="Palatino"/>
              </a:rPr>
            </a:br>
            <a:r>
              <a:rPr lang="en-US" dirty="0" smtClean="0">
                <a:solidFill>
                  <a:srgbClr val="000000"/>
                </a:solidFill>
                <a:latin typeface="Palatino"/>
                <a:cs typeface="Palatino"/>
              </a:rPr>
              <a:t>(fully loaded acceleration, beam intensity and bunch frequency multiplication x8)</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dirty="0" smtClean="0">
                <a:solidFill>
                  <a:srgbClr val="000000"/>
                </a:solidFill>
                <a:latin typeface="Palatino"/>
                <a:cs typeface="Palatino"/>
              </a:rPr>
              <a:t>Demonstrate </a:t>
            </a:r>
            <a:r>
              <a:rPr lang="en-US" dirty="0" smtClean="0">
                <a:solidFill>
                  <a:srgbClr val="FF0000"/>
                </a:solidFill>
                <a:latin typeface="Palatino"/>
                <a:cs typeface="Palatino"/>
              </a:rPr>
              <a:t>RF Power Production</a:t>
            </a:r>
            <a:r>
              <a:rPr lang="en-US" dirty="0" smtClean="0">
                <a:solidFill>
                  <a:srgbClr val="000000"/>
                </a:solidFill>
                <a:latin typeface="Palatino"/>
                <a:cs typeface="Palatino"/>
              </a:rPr>
              <a:t> and test Power </a:t>
            </a:r>
            <a:r>
              <a:rPr lang="en-US" dirty="0" smtClean="0">
                <a:solidFill>
                  <a:srgbClr val="FF0000"/>
                </a:solidFill>
                <a:latin typeface="Palatino"/>
                <a:cs typeface="Palatino"/>
              </a:rPr>
              <a:t>Structures</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dirty="0" smtClean="0">
                <a:solidFill>
                  <a:srgbClr val="000000"/>
                </a:solidFill>
                <a:latin typeface="Palatino"/>
                <a:cs typeface="Palatino"/>
              </a:rPr>
              <a:t>Demonstrate </a:t>
            </a:r>
            <a:r>
              <a:rPr lang="en-US" dirty="0" smtClean="0">
                <a:solidFill>
                  <a:srgbClr val="FF0000"/>
                </a:solidFill>
                <a:latin typeface="Palatino"/>
                <a:cs typeface="Palatino"/>
              </a:rPr>
              <a:t>Two Beam Acceleration</a:t>
            </a:r>
            <a:r>
              <a:rPr lang="en-US" dirty="0" smtClean="0">
                <a:solidFill>
                  <a:srgbClr val="000000"/>
                </a:solidFill>
                <a:latin typeface="Palatino"/>
                <a:cs typeface="Palatino"/>
              </a:rPr>
              <a:t> and test </a:t>
            </a:r>
            <a:r>
              <a:rPr lang="en-US" dirty="0" smtClean="0">
                <a:solidFill>
                  <a:srgbClr val="FF0000"/>
                </a:solidFill>
                <a:latin typeface="Palatino"/>
                <a:cs typeface="Palatino"/>
              </a:rPr>
              <a:t>Accelerating Structures</a:t>
            </a:r>
          </a:p>
          <a:p>
            <a:pPr>
              <a:defRPr/>
            </a:pPr>
            <a:endParaRPr lang="en-US" dirty="0"/>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CFDB052-E7A7-B148-9BB0-A4F2EA3B294B}" type="slidenum">
              <a:rPr lang="en-US" sz="1200"/>
              <a:pPr eaLnBrk="1" hangingPunct="1"/>
              <a:t>13</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92500" lnSpcReduction="10000"/>
          </a:bodyPr>
          <a:lstStyle/>
          <a:p>
            <a:pPr lvl="1">
              <a:buFont typeface="Wingdings" charset="0"/>
              <a:buChar char="à"/>
              <a:defRPr/>
            </a:pPr>
            <a:r>
              <a:rPr lang="en-US" sz="1600" dirty="0" smtClean="0">
                <a:solidFill>
                  <a:srgbClr val="0000FF"/>
                </a:solidFill>
                <a:sym typeface="Wingdings"/>
              </a:rPr>
              <a:t>Occupancy</a:t>
            </a:r>
            <a:r>
              <a:rPr lang="en-US" sz="1600" dirty="0" smtClean="0">
                <a:sym typeface="Wingdings"/>
              </a:rPr>
              <a:t> = #hits / #readout-cells can reach large values</a:t>
            </a:r>
          </a:p>
          <a:p>
            <a:pPr lvl="1">
              <a:buFont typeface="Arial"/>
              <a:buChar char="•"/>
              <a:defRPr/>
            </a:pPr>
            <a:endParaRPr lang="en-US" sz="1600" dirty="0" smtClean="0">
              <a:solidFill>
                <a:srgbClr val="0000FF"/>
              </a:solidFill>
              <a:sym typeface="Wingdings"/>
            </a:endParaRPr>
          </a:p>
          <a:p>
            <a:pPr lvl="1">
              <a:buFont typeface="Arial"/>
              <a:buChar char="•"/>
              <a:defRPr/>
            </a:pPr>
            <a:r>
              <a:rPr lang="en-US" sz="1600" dirty="0" smtClean="0">
                <a:solidFill>
                  <a:srgbClr val="0000FF"/>
                </a:solidFill>
                <a:sym typeface="Wingdings"/>
              </a:rPr>
              <a:t>trigger-less readout</a:t>
            </a:r>
            <a:r>
              <a:rPr lang="en-US" sz="1600" dirty="0" smtClean="0">
                <a:sym typeface="Wingdings"/>
              </a:rPr>
              <a:t> of whole train</a:t>
            </a:r>
          </a:p>
          <a:p>
            <a:pPr lvl="1">
              <a:buFont typeface="Wingdings" charset="0"/>
              <a:buChar char="à"/>
              <a:defRPr/>
            </a:pPr>
            <a:r>
              <a:rPr lang="en-US" sz="1600" dirty="0" smtClean="0">
                <a:sym typeface="Wingdings"/>
              </a:rPr>
              <a:t> </a:t>
            </a:r>
            <a:r>
              <a:rPr lang="en-US" sz="1600" dirty="0" smtClean="0">
                <a:solidFill>
                  <a:srgbClr val="0000FF"/>
                </a:solidFill>
                <a:sym typeface="Wingdings"/>
              </a:rPr>
              <a:t>power pulsing</a:t>
            </a:r>
            <a:r>
              <a:rPr lang="en-US" sz="1600" dirty="0" smtClean="0">
                <a:sym typeface="Wingdings"/>
              </a:rPr>
              <a:t> of readout electronics, </a:t>
            </a:r>
            <a:br>
              <a:rPr lang="en-US" sz="1600" dirty="0" smtClean="0">
                <a:sym typeface="Wingdings"/>
              </a:rPr>
            </a:br>
            <a:r>
              <a:rPr lang="en-US" sz="1600" dirty="0" smtClean="0">
                <a:sym typeface="Wingdings"/>
              </a:rPr>
              <a:t> to minimize material needed for cooling</a:t>
            </a:r>
            <a:br>
              <a:rPr lang="en-US" sz="1600" dirty="0" smtClean="0">
                <a:sym typeface="Wingdings"/>
              </a:rPr>
            </a:br>
            <a:endParaRPr lang="en-US" sz="1600" dirty="0" smtClean="0"/>
          </a:p>
          <a:p>
            <a:pPr>
              <a:defRPr/>
            </a:pPr>
            <a:endParaRPr lang="en-US" sz="1600" dirty="0" smtClean="0"/>
          </a:p>
          <a:p>
            <a:pPr>
              <a:defRPr/>
            </a:pPr>
            <a:endParaRPr lang="en-US" dirty="0"/>
          </a:p>
        </p:txBody>
      </p:sp>
      <p:sp>
        <p:nvSpPr>
          <p:cNvPr id="389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F70C088-EC05-F544-8B23-BE58951BAA7C}" type="slidenum">
              <a:rPr lang="en-US" sz="1200"/>
              <a:pPr eaLnBrk="1" hangingPunct="1"/>
              <a:t>14</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C5BCA1C-E0E6-1941-8D13-1A204D02DBB3}" type="slidenum">
              <a:rPr lang="en-GB" sz="1200"/>
              <a:pPr eaLnBrk="1" hangingPunct="1"/>
              <a:t>15</a:t>
            </a:fld>
            <a:endParaRPr lang="en-GB" sz="1200"/>
          </a:p>
        </p:txBody>
      </p:sp>
      <p:sp>
        <p:nvSpPr>
          <p:cNvPr id="4096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6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6" name="Slide Number Placeholder 5"/>
          <p:cNvSpPr>
            <a:spLocks noGrp="1"/>
          </p:cNvSpPr>
          <p:nvPr>
            <p:ph type="sldNum" sz="quarter" idx="12"/>
          </p:nvPr>
        </p:nvSpPr>
        <p:spPr/>
        <p:txBody>
          <a:bodyPr/>
          <a:lstStyle>
            <a:lvl1pPr>
              <a:defRPr/>
            </a:lvl1pPr>
          </a:lstStyle>
          <a:p>
            <a:pPr>
              <a:defRPr/>
            </a:pPr>
            <a:fld id="{23C1C894-BB65-614E-BA1B-5DECE2A93317}" type="slidenum">
              <a:rPr lang="en-US"/>
              <a:pPr>
                <a:defRPr/>
              </a:pPr>
              <a:t>‹#›</a:t>
            </a:fld>
            <a:endParaRPr lang="en-US"/>
          </a:p>
        </p:txBody>
      </p:sp>
    </p:spTree>
    <p:extLst>
      <p:ext uri="{BB962C8B-B14F-4D97-AF65-F5344CB8AC3E}">
        <p14:creationId xmlns:p14="http://schemas.microsoft.com/office/powerpoint/2010/main" val="4018294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6" name="Slide Number Placeholder 5"/>
          <p:cNvSpPr>
            <a:spLocks noGrp="1"/>
          </p:cNvSpPr>
          <p:nvPr>
            <p:ph type="sldNum" sz="quarter" idx="12"/>
          </p:nvPr>
        </p:nvSpPr>
        <p:spPr/>
        <p:txBody>
          <a:bodyPr/>
          <a:lstStyle>
            <a:lvl1pPr>
              <a:defRPr/>
            </a:lvl1pPr>
          </a:lstStyle>
          <a:p>
            <a:pPr>
              <a:defRPr/>
            </a:pPr>
            <a:fld id="{7E4B4B2C-F5B7-0D4C-9B46-776EA093D452}" type="slidenum">
              <a:rPr lang="en-US"/>
              <a:pPr>
                <a:defRPr/>
              </a:pPr>
              <a:t>‹#›</a:t>
            </a:fld>
            <a:endParaRPr lang="en-US"/>
          </a:p>
        </p:txBody>
      </p:sp>
    </p:spTree>
    <p:extLst>
      <p:ext uri="{BB962C8B-B14F-4D97-AF65-F5344CB8AC3E}">
        <p14:creationId xmlns:p14="http://schemas.microsoft.com/office/powerpoint/2010/main" val="2788333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6" name="Slide Number Placeholder 5"/>
          <p:cNvSpPr>
            <a:spLocks noGrp="1"/>
          </p:cNvSpPr>
          <p:nvPr>
            <p:ph type="sldNum" sz="quarter" idx="12"/>
          </p:nvPr>
        </p:nvSpPr>
        <p:spPr/>
        <p:txBody>
          <a:bodyPr/>
          <a:lstStyle>
            <a:lvl1pPr>
              <a:defRPr/>
            </a:lvl1pPr>
          </a:lstStyle>
          <a:p>
            <a:pPr>
              <a:defRPr/>
            </a:pPr>
            <a:fld id="{9675DBEE-1D80-8F49-860C-450AA89C16A4}" type="slidenum">
              <a:rPr lang="en-US"/>
              <a:pPr>
                <a:defRPr/>
              </a:pPr>
              <a:t>‹#›</a:t>
            </a:fld>
            <a:endParaRPr lang="en-US"/>
          </a:p>
        </p:txBody>
      </p:sp>
    </p:spTree>
    <p:extLst>
      <p:ext uri="{BB962C8B-B14F-4D97-AF65-F5344CB8AC3E}">
        <p14:creationId xmlns:p14="http://schemas.microsoft.com/office/powerpoint/2010/main" val="1286042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5" name="Slide Number Placeholder 5"/>
          <p:cNvSpPr>
            <a:spLocks noGrp="1"/>
          </p:cNvSpPr>
          <p:nvPr>
            <p:ph type="sldNum" sz="quarter" idx="12"/>
          </p:nvPr>
        </p:nvSpPr>
        <p:spPr/>
        <p:txBody>
          <a:bodyPr/>
          <a:lstStyle>
            <a:lvl1pPr>
              <a:defRPr/>
            </a:lvl1pPr>
          </a:lstStyle>
          <a:p>
            <a:pPr>
              <a:defRPr/>
            </a:pPr>
            <a:fld id="{4FD4792C-0506-BA4B-9492-F6B81934AA7F}" type="slidenum">
              <a:rPr lang="en-US"/>
              <a:pPr>
                <a:defRPr/>
              </a:pPr>
              <a:t>‹#›</a:t>
            </a:fld>
            <a:endParaRPr lang="en-US"/>
          </a:p>
        </p:txBody>
      </p:sp>
    </p:spTree>
    <p:extLst>
      <p:ext uri="{BB962C8B-B14F-4D97-AF65-F5344CB8AC3E}">
        <p14:creationId xmlns:p14="http://schemas.microsoft.com/office/powerpoint/2010/main" val="2892818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Titelstijl van model bewerken</a:t>
            </a:r>
            <a:endParaRPr lang="nl-NL"/>
          </a:p>
        </p:txBody>
      </p:sp>
      <p:sp>
        <p:nvSpPr>
          <p:cNvPr id="3" name="Tijdelijke aanduiding voor inhoud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nl-NL"/>
          </a:p>
        </p:txBody>
      </p:sp>
      <p:sp>
        <p:nvSpPr>
          <p:cNvPr id="4" name="Tijdelijke aanduiding voor inhoud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Klik om de tekststijl van het model te bewerken</a:t>
            </a:r>
          </a:p>
          <a:p>
            <a:pPr lvl="1"/>
            <a:r>
              <a:rPr lang="en-US" smtClean="0"/>
              <a:t>Tweede niveau</a:t>
            </a:r>
          </a:p>
          <a:p>
            <a:pPr lvl="2"/>
            <a:r>
              <a:rPr lang="en-US" smtClean="0"/>
              <a:t>Derde niveau</a:t>
            </a:r>
          </a:p>
          <a:p>
            <a:pPr lvl="3"/>
            <a:r>
              <a:rPr lang="en-US" smtClean="0"/>
              <a:t>Vierde niveau</a:t>
            </a:r>
          </a:p>
          <a:p>
            <a:pPr lvl="4"/>
            <a:r>
              <a:rPr lang="en-US" smtClean="0"/>
              <a:t>Vijfde niveau</a:t>
            </a:r>
            <a:endParaRPr lang="nl-NL"/>
          </a:p>
        </p:txBody>
      </p:sp>
      <p:sp>
        <p:nvSpPr>
          <p:cNvPr id="5" name="Tijdelijke aanduiding voor datum 4"/>
          <p:cNvSpPr>
            <a:spLocks noGrp="1"/>
          </p:cNvSpPr>
          <p:nvPr>
            <p:ph type="dt" sz="half" idx="10"/>
          </p:nvPr>
        </p:nvSpPr>
        <p:spPr/>
        <p:txBody>
          <a:bodyPr/>
          <a:lstStyle>
            <a:lvl1pPr>
              <a:defRPr/>
            </a:lvl1pPr>
          </a:lstStyle>
          <a:p>
            <a:pPr>
              <a:defRPr/>
            </a:pPr>
            <a:r>
              <a:rPr lang="en-US"/>
              <a:t>Nikhef colloquium 28 October 2011 </a:t>
            </a:r>
            <a:endParaRPr lang="nl-NL"/>
          </a:p>
        </p:txBody>
      </p:sp>
      <p:sp>
        <p:nvSpPr>
          <p:cNvPr id="6" name="Tijdelijke aanduiding voor voettekst 5"/>
          <p:cNvSpPr>
            <a:spLocks noGrp="1"/>
          </p:cNvSpPr>
          <p:nvPr>
            <p:ph type="ftr" sz="quarter" idx="11"/>
          </p:nvPr>
        </p:nvSpPr>
        <p:spPr/>
        <p:txBody>
          <a:bodyPr/>
          <a:lstStyle>
            <a:lvl1pPr>
              <a:defRPr/>
            </a:lvl1pPr>
          </a:lstStyle>
          <a:p>
            <a:pPr>
              <a:defRPr/>
            </a:pPr>
            <a:r>
              <a:rPr lang="nl-NL"/>
              <a:t>Erik van der Kraaij, CERN LCD</a:t>
            </a:r>
          </a:p>
        </p:txBody>
      </p:sp>
      <p:sp>
        <p:nvSpPr>
          <p:cNvPr id="7" name="Tijdelijke aanduiding voor dianummer 6"/>
          <p:cNvSpPr>
            <a:spLocks noGrp="1"/>
          </p:cNvSpPr>
          <p:nvPr>
            <p:ph type="sldNum" sz="quarter" idx="12"/>
          </p:nvPr>
        </p:nvSpPr>
        <p:spPr/>
        <p:txBody>
          <a:bodyPr/>
          <a:lstStyle>
            <a:lvl1pPr>
              <a:defRPr/>
            </a:lvl1pPr>
          </a:lstStyle>
          <a:p>
            <a:pPr>
              <a:defRPr/>
            </a:pPr>
            <a:fld id="{6186FB7D-9FA8-5A45-9849-1FB66529F9DC}" type="slidenum">
              <a:rPr lang="nl-NL"/>
              <a:pPr>
                <a:defRPr/>
              </a:pPr>
              <a:t>‹#›</a:t>
            </a:fld>
            <a:endParaRPr lang="nl-NL"/>
          </a:p>
        </p:txBody>
      </p:sp>
    </p:spTree>
    <p:extLst>
      <p:ext uri="{BB962C8B-B14F-4D97-AF65-F5344CB8AC3E}">
        <p14:creationId xmlns:p14="http://schemas.microsoft.com/office/powerpoint/2010/main" val="4262871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6" name="Slide Number Placeholder 5"/>
          <p:cNvSpPr>
            <a:spLocks noGrp="1"/>
          </p:cNvSpPr>
          <p:nvPr>
            <p:ph type="sldNum" sz="quarter" idx="12"/>
          </p:nvPr>
        </p:nvSpPr>
        <p:spPr/>
        <p:txBody>
          <a:bodyPr/>
          <a:lstStyle>
            <a:lvl1pPr>
              <a:defRPr/>
            </a:lvl1pPr>
          </a:lstStyle>
          <a:p>
            <a:pPr>
              <a:defRPr/>
            </a:pPr>
            <a:fld id="{1BCD317D-4DF2-B341-8D7E-3CFA921A51C4}" type="slidenum">
              <a:rPr lang="en-US"/>
              <a:pPr>
                <a:defRPr/>
              </a:pPr>
              <a:t>‹#›</a:t>
            </a:fld>
            <a:endParaRPr lang="en-US"/>
          </a:p>
        </p:txBody>
      </p:sp>
    </p:spTree>
    <p:extLst>
      <p:ext uri="{BB962C8B-B14F-4D97-AF65-F5344CB8AC3E}">
        <p14:creationId xmlns:p14="http://schemas.microsoft.com/office/powerpoint/2010/main" val="24939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6" name="Slide Number Placeholder 5"/>
          <p:cNvSpPr>
            <a:spLocks noGrp="1"/>
          </p:cNvSpPr>
          <p:nvPr>
            <p:ph type="sldNum" sz="quarter" idx="12"/>
          </p:nvPr>
        </p:nvSpPr>
        <p:spPr/>
        <p:txBody>
          <a:bodyPr/>
          <a:lstStyle>
            <a:lvl1pPr>
              <a:defRPr/>
            </a:lvl1pPr>
          </a:lstStyle>
          <a:p>
            <a:pPr>
              <a:defRPr/>
            </a:pPr>
            <a:fld id="{064C045E-02DA-CF40-99EA-24670EA56A16}" type="slidenum">
              <a:rPr lang="en-US"/>
              <a:pPr>
                <a:defRPr/>
              </a:pPr>
              <a:t>‹#›</a:t>
            </a:fld>
            <a:endParaRPr lang="en-US"/>
          </a:p>
        </p:txBody>
      </p:sp>
    </p:spTree>
    <p:extLst>
      <p:ext uri="{BB962C8B-B14F-4D97-AF65-F5344CB8AC3E}">
        <p14:creationId xmlns:p14="http://schemas.microsoft.com/office/powerpoint/2010/main" val="774490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2769" y="880248"/>
            <a:ext cx="4038600" cy="5289206"/>
          </a:xfrm>
        </p:spPr>
        <p:txBody>
          <a:bodyPr/>
          <a:lstStyle>
            <a:lvl1pPr>
              <a:buClr>
                <a:schemeClr val="tx2"/>
              </a:buCl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Content Placeholder 2"/>
          <p:cNvSpPr>
            <a:spLocks noGrp="1"/>
          </p:cNvSpPr>
          <p:nvPr>
            <p:ph sz="half" idx="13"/>
          </p:nvPr>
        </p:nvSpPr>
        <p:spPr>
          <a:xfrm>
            <a:off x="4873625" y="880248"/>
            <a:ext cx="4038600" cy="5289206"/>
          </a:xfrm>
        </p:spPr>
        <p:txBody>
          <a:bodyPr/>
          <a:lstStyle>
            <a:lvl1pPr>
              <a:buClr>
                <a:schemeClr val="tx2"/>
              </a:buCl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4"/>
          </p:nvPr>
        </p:nvSpPr>
        <p:spPr/>
        <p:txBody>
          <a:bodyPr/>
          <a:lstStyle>
            <a:lvl1pPr>
              <a:defRPr/>
            </a:lvl1pPr>
          </a:lstStyle>
          <a:p>
            <a:pPr>
              <a:defRPr/>
            </a:pPr>
            <a:r>
              <a:rPr lang="en-US"/>
              <a:t>Nikhef colloquium 28 October 2011 </a:t>
            </a:r>
            <a:endParaRPr lang="en-US" dirty="0"/>
          </a:p>
        </p:txBody>
      </p:sp>
      <p:sp>
        <p:nvSpPr>
          <p:cNvPr id="6" name="Footer Placeholder 4"/>
          <p:cNvSpPr>
            <a:spLocks noGrp="1"/>
          </p:cNvSpPr>
          <p:nvPr>
            <p:ph type="ftr" sz="quarter" idx="15"/>
          </p:nvPr>
        </p:nvSpPr>
        <p:spPr/>
        <p:txBody>
          <a:bodyPr/>
          <a:lstStyle>
            <a:lvl1pPr>
              <a:defRPr/>
            </a:lvl1pPr>
          </a:lstStyle>
          <a:p>
            <a:pPr>
              <a:defRPr/>
            </a:pPr>
            <a:r>
              <a:rPr lang="en-US"/>
              <a:t>Erik van der Kraaij, CERN LCD</a:t>
            </a:r>
          </a:p>
        </p:txBody>
      </p:sp>
      <p:sp>
        <p:nvSpPr>
          <p:cNvPr id="7" name="Slide Number Placeholder 5"/>
          <p:cNvSpPr>
            <a:spLocks noGrp="1"/>
          </p:cNvSpPr>
          <p:nvPr>
            <p:ph type="sldNum" sz="quarter" idx="16"/>
          </p:nvPr>
        </p:nvSpPr>
        <p:spPr/>
        <p:txBody>
          <a:bodyPr/>
          <a:lstStyle>
            <a:lvl1pPr>
              <a:defRPr/>
            </a:lvl1pPr>
          </a:lstStyle>
          <a:p>
            <a:pPr>
              <a:defRPr/>
            </a:pPr>
            <a:fld id="{4AA7B63B-D540-8743-9AEF-DA8FC1878AF5}" type="slidenum">
              <a:rPr lang="en-US"/>
              <a:pPr>
                <a:defRPr/>
              </a:pPr>
              <a:t>‹#›</a:t>
            </a:fld>
            <a:endParaRPr lang="en-US"/>
          </a:p>
        </p:txBody>
      </p:sp>
    </p:spTree>
    <p:extLst>
      <p:ext uri="{BB962C8B-B14F-4D97-AF65-F5344CB8AC3E}">
        <p14:creationId xmlns:p14="http://schemas.microsoft.com/office/powerpoint/2010/main" val="495974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9" name="Slide Number Placeholder 5"/>
          <p:cNvSpPr>
            <a:spLocks noGrp="1"/>
          </p:cNvSpPr>
          <p:nvPr>
            <p:ph type="sldNum" sz="quarter" idx="12"/>
          </p:nvPr>
        </p:nvSpPr>
        <p:spPr/>
        <p:txBody>
          <a:bodyPr/>
          <a:lstStyle>
            <a:lvl1pPr>
              <a:defRPr/>
            </a:lvl1pPr>
          </a:lstStyle>
          <a:p>
            <a:pPr>
              <a:defRPr/>
            </a:pPr>
            <a:fld id="{8BB5D3D1-D484-8440-A7FF-B37BEE0ED0FD}" type="slidenum">
              <a:rPr lang="en-US"/>
              <a:pPr>
                <a:defRPr/>
              </a:pPr>
              <a:t>‹#›</a:t>
            </a:fld>
            <a:endParaRPr lang="en-US"/>
          </a:p>
        </p:txBody>
      </p:sp>
    </p:spTree>
    <p:extLst>
      <p:ext uri="{BB962C8B-B14F-4D97-AF65-F5344CB8AC3E}">
        <p14:creationId xmlns:p14="http://schemas.microsoft.com/office/powerpoint/2010/main" val="3709102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Table Placeholder 8"/>
          <p:cNvSpPr>
            <a:spLocks noGrp="1"/>
          </p:cNvSpPr>
          <p:nvPr>
            <p:ph type="tbl" sz="quarter" idx="13"/>
          </p:nvPr>
        </p:nvSpPr>
        <p:spPr>
          <a:xfrm>
            <a:off x="2501900" y="2451100"/>
            <a:ext cx="2781300" cy="2501900"/>
          </a:xfrm>
        </p:spPr>
        <p:txBody>
          <a:bodyPr/>
          <a:lstStyle/>
          <a:p>
            <a:pPr lvl="0"/>
            <a:endParaRPr lang="en-US" noProof="0"/>
          </a:p>
        </p:txBody>
      </p:sp>
      <p:sp>
        <p:nvSpPr>
          <p:cNvPr id="4" name="Date Placeholder 3"/>
          <p:cNvSpPr>
            <a:spLocks noGrp="1"/>
          </p:cNvSpPr>
          <p:nvPr>
            <p:ph type="dt" sz="half" idx="14"/>
          </p:nvPr>
        </p:nvSpPr>
        <p:spPr/>
        <p:txBody>
          <a:bodyPr/>
          <a:lstStyle>
            <a:lvl1pPr>
              <a:defRPr/>
            </a:lvl1pPr>
          </a:lstStyle>
          <a:p>
            <a:pPr>
              <a:defRPr/>
            </a:pPr>
            <a:r>
              <a:rPr lang="en-US"/>
              <a:t>Nikhef colloquium 28 October 2011 </a:t>
            </a:r>
            <a:endParaRPr lang="en-US" dirty="0"/>
          </a:p>
        </p:txBody>
      </p:sp>
      <p:sp>
        <p:nvSpPr>
          <p:cNvPr id="5" name="Footer Placeholder 4"/>
          <p:cNvSpPr>
            <a:spLocks noGrp="1"/>
          </p:cNvSpPr>
          <p:nvPr>
            <p:ph type="ftr" sz="quarter" idx="15"/>
          </p:nvPr>
        </p:nvSpPr>
        <p:spPr/>
        <p:txBody>
          <a:bodyPr/>
          <a:lstStyle>
            <a:lvl1pPr>
              <a:defRPr/>
            </a:lvl1pPr>
          </a:lstStyle>
          <a:p>
            <a:pPr>
              <a:defRPr/>
            </a:pPr>
            <a:r>
              <a:rPr lang="en-US"/>
              <a:t>Erik van der Kraaij, CERN LCD</a:t>
            </a:r>
          </a:p>
        </p:txBody>
      </p:sp>
      <p:sp>
        <p:nvSpPr>
          <p:cNvPr id="6" name="Slide Number Placeholder 5"/>
          <p:cNvSpPr>
            <a:spLocks noGrp="1"/>
          </p:cNvSpPr>
          <p:nvPr>
            <p:ph type="sldNum" sz="quarter" idx="16"/>
          </p:nvPr>
        </p:nvSpPr>
        <p:spPr/>
        <p:txBody>
          <a:bodyPr/>
          <a:lstStyle>
            <a:lvl1pPr>
              <a:defRPr/>
            </a:lvl1pPr>
          </a:lstStyle>
          <a:p>
            <a:pPr>
              <a:defRPr/>
            </a:pPr>
            <a:fld id="{C679D8FA-9E9D-1F45-B305-8B4FCE0F03CE}" type="slidenum">
              <a:rPr lang="en-US"/>
              <a:pPr>
                <a:defRPr/>
              </a:pPr>
              <a:t>‹#›</a:t>
            </a:fld>
            <a:endParaRPr lang="en-US"/>
          </a:p>
        </p:txBody>
      </p:sp>
    </p:spTree>
    <p:extLst>
      <p:ext uri="{BB962C8B-B14F-4D97-AF65-F5344CB8AC3E}">
        <p14:creationId xmlns:p14="http://schemas.microsoft.com/office/powerpoint/2010/main" val="2053232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4" name="Slide Number Placeholder 5"/>
          <p:cNvSpPr>
            <a:spLocks noGrp="1"/>
          </p:cNvSpPr>
          <p:nvPr>
            <p:ph type="sldNum" sz="quarter" idx="12"/>
          </p:nvPr>
        </p:nvSpPr>
        <p:spPr/>
        <p:txBody>
          <a:bodyPr/>
          <a:lstStyle>
            <a:lvl1pPr>
              <a:defRPr/>
            </a:lvl1pPr>
          </a:lstStyle>
          <a:p>
            <a:pPr>
              <a:defRPr/>
            </a:pPr>
            <a:fld id="{D36EB76A-FA7F-F34A-AC59-4E55850F8968}" type="slidenum">
              <a:rPr lang="en-US"/>
              <a:pPr>
                <a:defRPr/>
              </a:pPr>
              <a:t>‹#›</a:t>
            </a:fld>
            <a:endParaRPr lang="en-US"/>
          </a:p>
        </p:txBody>
      </p:sp>
    </p:spTree>
    <p:extLst>
      <p:ext uri="{BB962C8B-B14F-4D97-AF65-F5344CB8AC3E}">
        <p14:creationId xmlns:p14="http://schemas.microsoft.com/office/powerpoint/2010/main" val="1636541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7" name="Slide Number Placeholder 5"/>
          <p:cNvSpPr>
            <a:spLocks noGrp="1"/>
          </p:cNvSpPr>
          <p:nvPr>
            <p:ph type="sldNum" sz="quarter" idx="12"/>
          </p:nvPr>
        </p:nvSpPr>
        <p:spPr/>
        <p:txBody>
          <a:bodyPr/>
          <a:lstStyle>
            <a:lvl1pPr>
              <a:defRPr/>
            </a:lvl1pPr>
          </a:lstStyle>
          <a:p>
            <a:pPr>
              <a:defRPr/>
            </a:pPr>
            <a:fld id="{FD108AE8-1E9C-6840-BA98-44D73BF4D1D5}" type="slidenum">
              <a:rPr lang="en-US"/>
              <a:pPr>
                <a:defRPr/>
              </a:pPr>
              <a:t>‹#›</a:t>
            </a:fld>
            <a:endParaRPr lang="en-US"/>
          </a:p>
        </p:txBody>
      </p:sp>
    </p:spTree>
    <p:extLst>
      <p:ext uri="{BB962C8B-B14F-4D97-AF65-F5344CB8AC3E}">
        <p14:creationId xmlns:p14="http://schemas.microsoft.com/office/powerpoint/2010/main" val="321257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Nikhef colloquium 28 October 2011 </a:t>
            </a:r>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Erik van der Kraaij, CERN LCD</a:t>
            </a:r>
          </a:p>
        </p:txBody>
      </p:sp>
      <p:sp>
        <p:nvSpPr>
          <p:cNvPr id="7" name="Slide Number Placeholder 5"/>
          <p:cNvSpPr>
            <a:spLocks noGrp="1"/>
          </p:cNvSpPr>
          <p:nvPr>
            <p:ph type="sldNum" sz="quarter" idx="12"/>
          </p:nvPr>
        </p:nvSpPr>
        <p:spPr/>
        <p:txBody>
          <a:bodyPr/>
          <a:lstStyle>
            <a:lvl1pPr>
              <a:defRPr/>
            </a:lvl1pPr>
          </a:lstStyle>
          <a:p>
            <a:pPr>
              <a:defRPr/>
            </a:pPr>
            <a:fld id="{7E9C6663-1D72-2F46-9019-339CAB75E0EB}" type="slidenum">
              <a:rPr lang="en-US"/>
              <a:pPr>
                <a:defRPr/>
              </a:pPr>
              <a:t>‹#›</a:t>
            </a:fld>
            <a:endParaRPr lang="en-US"/>
          </a:p>
        </p:txBody>
      </p:sp>
    </p:spTree>
    <p:extLst>
      <p:ext uri="{BB962C8B-B14F-4D97-AF65-F5344CB8AC3E}">
        <p14:creationId xmlns:p14="http://schemas.microsoft.com/office/powerpoint/2010/main" val="16717547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6"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85813" y="36513"/>
            <a:ext cx="6689725"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227388" y="6516688"/>
            <a:ext cx="2619375" cy="365125"/>
          </a:xfrm>
          <a:prstGeom prst="rect">
            <a:avLst/>
          </a:prstGeom>
        </p:spPr>
        <p:txBody>
          <a:bodyPr vert="horz" lIns="91440" tIns="45720" rIns="91440" bIns="45720" rtlCol="0" anchor="ctr"/>
          <a:lstStyle>
            <a:lvl1pPr algn="l" fontAlgn="auto">
              <a:spcBef>
                <a:spcPts val="0"/>
              </a:spcBef>
              <a:spcAft>
                <a:spcPts val="0"/>
              </a:spcAft>
              <a:defRPr sz="1200">
                <a:solidFill>
                  <a:srgbClr val="7F7F7F"/>
                </a:solidFill>
                <a:latin typeface="Palatino"/>
                <a:ea typeface="+mn-ea"/>
                <a:cs typeface="Palatino"/>
              </a:defRPr>
            </a:lvl1pPr>
          </a:lstStyle>
          <a:p>
            <a:pPr>
              <a:defRPr/>
            </a:pPr>
            <a:r>
              <a:rPr lang="en-US"/>
              <a:t>Nikhef colloquium 28 October 2011 </a:t>
            </a:r>
            <a:endParaRPr lang="en-US" dirty="0"/>
          </a:p>
        </p:txBody>
      </p:sp>
      <p:sp>
        <p:nvSpPr>
          <p:cNvPr id="5" name="Footer Placeholder 4"/>
          <p:cNvSpPr>
            <a:spLocks noGrp="1"/>
          </p:cNvSpPr>
          <p:nvPr>
            <p:ph type="ftr" sz="quarter" idx="3"/>
          </p:nvPr>
        </p:nvSpPr>
        <p:spPr>
          <a:xfrm>
            <a:off x="-295275" y="6516688"/>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7F7F7F"/>
                </a:solidFill>
                <a:latin typeface="Palatino"/>
                <a:ea typeface="+mn-ea"/>
                <a:cs typeface="Palatino"/>
              </a:defRPr>
            </a:lvl1pPr>
          </a:lstStyle>
          <a:p>
            <a:pPr>
              <a:defRPr/>
            </a:pPr>
            <a:r>
              <a:rPr lang="en-US"/>
              <a:t>Erik van der Kraaij, CERN LCD</a:t>
            </a:r>
          </a:p>
        </p:txBody>
      </p:sp>
      <p:sp>
        <p:nvSpPr>
          <p:cNvPr id="6" name="Slide Number Placeholder 5"/>
          <p:cNvSpPr>
            <a:spLocks noGrp="1"/>
          </p:cNvSpPr>
          <p:nvPr>
            <p:ph type="sldNum" sz="quarter" idx="4"/>
          </p:nvPr>
        </p:nvSpPr>
        <p:spPr>
          <a:xfrm>
            <a:off x="7926388" y="6516688"/>
            <a:ext cx="1100137" cy="368300"/>
          </a:xfrm>
          <a:prstGeom prst="rect">
            <a:avLst/>
          </a:prstGeom>
        </p:spPr>
        <p:txBody>
          <a:bodyPr vert="horz" wrap="square" lIns="91440" tIns="45720" rIns="91440" bIns="45720" numCol="1" anchor="ctr" anchorCtr="0" compatLnSpc="1">
            <a:prstTxWarp prst="textNoShape">
              <a:avLst/>
            </a:prstTxWarp>
          </a:bodyPr>
          <a:lstStyle>
            <a:lvl1pPr algn="r">
              <a:defRPr sz="1200">
                <a:latin typeface="Palatino" charset="0"/>
                <a:cs typeface="Palatino" charset="0"/>
              </a:defRPr>
            </a:lvl1pPr>
          </a:lstStyle>
          <a:p>
            <a:pPr>
              <a:defRPr/>
            </a:pPr>
            <a:fld id="{374AE4FA-FCA8-4F4B-973F-25A055E0AF0F}" type="slidenum">
              <a:rPr lang="en-US"/>
              <a:pPr>
                <a:defRPr/>
              </a:pPr>
              <a:t>‹#›</a:t>
            </a:fld>
            <a:endParaRPr lang="en-US"/>
          </a:p>
        </p:txBody>
      </p:sp>
      <p:pic>
        <p:nvPicPr>
          <p:cNvPr id="1031" name="Picture 7" descr="cern_logo_white.gif"/>
          <p:cNvPicPr>
            <a:picLocks noChangeAspect="1"/>
          </p:cNvPicPr>
          <p:nvPr userDrawn="1"/>
        </p:nvPicPr>
        <p:blipFill>
          <a:blip r:embed="rId15" cstate="print">
            <a:extLst>
              <a:ext uri="{28A0092B-C50C-407E-A947-70E740481C1C}">
                <a14:useLocalDpi xmlns:a14="http://schemas.microsoft.com/office/drawing/2010/main"/>
              </a:ext>
            </a:extLst>
          </a:blip>
          <a:srcRect/>
          <a:stretch>
            <a:fillRect/>
          </a:stretch>
        </p:blipFill>
        <p:spPr bwMode="auto">
          <a:xfrm>
            <a:off x="95250" y="76200"/>
            <a:ext cx="452438"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userDrawn="1"/>
        </p:nvCxnSpPr>
        <p:spPr>
          <a:xfrm>
            <a:off x="0" y="617538"/>
            <a:ext cx="9144000" cy="0"/>
          </a:xfrm>
          <a:prstGeom prst="line">
            <a:avLst/>
          </a:prstGeom>
          <a:ln w="12700" cap="flat" cmpd="sng" algn="ctr">
            <a:solidFill>
              <a:schemeClr val="bg1">
                <a:lumMod val="5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0" y="6532563"/>
            <a:ext cx="9144000" cy="0"/>
          </a:xfrm>
          <a:prstGeom prst="line">
            <a:avLst/>
          </a:prstGeom>
          <a:ln w="12700" cap="flat" cmpd="sng" algn="ctr">
            <a:solidFill>
              <a:schemeClr val="bg1">
                <a:lumMod val="5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1034" name="Picture 1" descr="clic-logo2010t.png"/>
          <p:cNvPicPr>
            <a:picLocks noChangeAspect="1"/>
          </p:cNvPicPr>
          <p:nvPr userDrawn="1"/>
        </p:nvPicPr>
        <p:blipFill>
          <a:blip r:embed="rId16" cstate="print">
            <a:alphaModFix amt="67000"/>
            <a:extLst>
              <a:ext uri="{28A0092B-C50C-407E-A947-70E740481C1C}">
                <a14:useLocalDpi xmlns:a14="http://schemas.microsoft.com/office/drawing/2010/main"/>
              </a:ext>
            </a:extLst>
          </a:blip>
          <a:srcRect/>
          <a:stretch>
            <a:fillRect/>
          </a:stretch>
        </p:blipFill>
        <p:spPr bwMode="auto">
          <a:xfrm>
            <a:off x="8648700" y="76200"/>
            <a:ext cx="414338" cy="417513"/>
          </a:xfrm>
          <a:prstGeom prst="rect">
            <a:avLst/>
          </a:prstGeom>
          <a:noFill/>
          <a:ln>
            <a:noFill/>
          </a:ln>
          <a:extLst>
            <a:ext uri="{909E8E84-426E-40dd-AFC4-6F175D3DCCD1}">
              <a14:hiddenFill xmlns:a14="http://schemas.microsoft.com/office/drawing/2010/main">
                <a:solidFill>
                  <a:srgbClr val="FFFFFF">
                    <a:alpha val="67058"/>
                  </a:srgbClr>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Lst>
  <p:hf hdr="0"/>
  <p:txStyles>
    <p:titleStyle>
      <a:lvl1pPr algn="l" defTabSz="457200" rtl="0" eaLnBrk="0" fontAlgn="base" hangingPunct="0">
        <a:spcBef>
          <a:spcPct val="0"/>
        </a:spcBef>
        <a:spcAft>
          <a:spcPct val="0"/>
        </a:spcAft>
        <a:defRPr sz="3200" kern="1200">
          <a:solidFill>
            <a:srgbClr val="1F497D"/>
          </a:solidFill>
          <a:latin typeface="Palatino"/>
          <a:ea typeface="ＭＳ Ｐゴシック" charset="-128"/>
          <a:cs typeface="Palatino"/>
        </a:defRPr>
      </a:lvl1pPr>
      <a:lvl2pPr algn="l" defTabSz="457200" rtl="0" eaLnBrk="0" fontAlgn="base" hangingPunct="0">
        <a:spcBef>
          <a:spcPct val="0"/>
        </a:spcBef>
        <a:spcAft>
          <a:spcPct val="0"/>
        </a:spcAft>
        <a:defRPr sz="3200">
          <a:solidFill>
            <a:srgbClr val="1F497D"/>
          </a:solidFill>
          <a:latin typeface="Palatino" charset="0"/>
          <a:ea typeface="ＭＳ Ｐゴシック" charset="-128"/>
          <a:cs typeface="ＭＳ Ｐゴシック" charset="-128"/>
        </a:defRPr>
      </a:lvl2pPr>
      <a:lvl3pPr algn="l" defTabSz="457200" rtl="0" eaLnBrk="0" fontAlgn="base" hangingPunct="0">
        <a:spcBef>
          <a:spcPct val="0"/>
        </a:spcBef>
        <a:spcAft>
          <a:spcPct val="0"/>
        </a:spcAft>
        <a:defRPr sz="3200">
          <a:solidFill>
            <a:srgbClr val="1F497D"/>
          </a:solidFill>
          <a:latin typeface="Palatino" charset="0"/>
          <a:ea typeface="ＭＳ Ｐゴシック" charset="-128"/>
          <a:cs typeface="ＭＳ Ｐゴシック" charset="-128"/>
        </a:defRPr>
      </a:lvl3pPr>
      <a:lvl4pPr algn="l" defTabSz="457200" rtl="0" eaLnBrk="0" fontAlgn="base" hangingPunct="0">
        <a:spcBef>
          <a:spcPct val="0"/>
        </a:spcBef>
        <a:spcAft>
          <a:spcPct val="0"/>
        </a:spcAft>
        <a:defRPr sz="3200">
          <a:solidFill>
            <a:srgbClr val="1F497D"/>
          </a:solidFill>
          <a:latin typeface="Palatino" charset="0"/>
          <a:ea typeface="ＭＳ Ｐゴシック" charset="-128"/>
          <a:cs typeface="ＭＳ Ｐゴシック" charset="-128"/>
        </a:defRPr>
      </a:lvl4pPr>
      <a:lvl5pPr algn="l" defTabSz="457200" rtl="0" eaLnBrk="0" fontAlgn="base" hangingPunct="0">
        <a:spcBef>
          <a:spcPct val="0"/>
        </a:spcBef>
        <a:spcAft>
          <a:spcPct val="0"/>
        </a:spcAft>
        <a:defRPr sz="3200">
          <a:solidFill>
            <a:srgbClr val="1F497D"/>
          </a:solidFill>
          <a:latin typeface="Palatino" charset="0"/>
          <a:ea typeface="ＭＳ Ｐゴシック" charset="-128"/>
          <a:cs typeface="ＭＳ Ｐゴシック" charset="-128"/>
        </a:defRPr>
      </a:lvl5pPr>
      <a:lvl6pPr marL="457200" algn="l" defTabSz="457200" rtl="0" fontAlgn="base">
        <a:spcBef>
          <a:spcPct val="0"/>
        </a:spcBef>
        <a:spcAft>
          <a:spcPct val="0"/>
        </a:spcAft>
        <a:defRPr sz="4000">
          <a:solidFill>
            <a:schemeClr val="tx1"/>
          </a:solidFill>
          <a:latin typeface="Calisto MT" charset="0"/>
          <a:ea typeface="ＭＳ Ｐゴシック" charset="-128"/>
          <a:cs typeface="ＭＳ Ｐゴシック" charset="-128"/>
        </a:defRPr>
      </a:lvl6pPr>
      <a:lvl7pPr marL="914400" algn="l" defTabSz="457200" rtl="0" fontAlgn="base">
        <a:spcBef>
          <a:spcPct val="0"/>
        </a:spcBef>
        <a:spcAft>
          <a:spcPct val="0"/>
        </a:spcAft>
        <a:defRPr sz="4000">
          <a:solidFill>
            <a:schemeClr val="tx1"/>
          </a:solidFill>
          <a:latin typeface="Calisto MT" charset="0"/>
          <a:ea typeface="ＭＳ Ｐゴシック" charset="-128"/>
          <a:cs typeface="ＭＳ Ｐゴシック" charset="-128"/>
        </a:defRPr>
      </a:lvl7pPr>
      <a:lvl8pPr marL="1371600" algn="l" defTabSz="457200" rtl="0" fontAlgn="base">
        <a:spcBef>
          <a:spcPct val="0"/>
        </a:spcBef>
        <a:spcAft>
          <a:spcPct val="0"/>
        </a:spcAft>
        <a:defRPr sz="4000">
          <a:solidFill>
            <a:schemeClr val="tx1"/>
          </a:solidFill>
          <a:latin typeface="Calisto MT" charset="0"/>
          <a:ea typeface="ＭＳ Ｐゴシック" charset="-128"/>
          <a:cs typeface="ＭＳ Ｐゴシック" charset="-128"/>
        </a:defRPr>
      </a:lvl8pPr>
      <a:lvl9pPr marL="1828800" algn="l" defTabSz="457200" rtl="0" fontAlgn="base">
        <a:spcBef>
          <a:spcPct val="0"/>
        </a:spcBef>
        <a:spcAft>
          <a:spcPct val="0"/>
        </a:spcAft>
        <a:defRPr sz="4000">
          <a:solidFill>
            <a:schemeClr val="tx1"/>
          </a:solidFill>
          <a:latin typeface="Calisto MT"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chemeClr val="tx2"/>
        </a:buClr>
        <a:buFont typeface="Arial" charset="0"/>
        <a:buChar char="•"/>
        <a:defRPr sz="2400" kern="1200">
          <a:solidFill>
            <a:schemeClr val="tx2"/>
          </a:solidFill>
          <a:latin typeface="Palatino"/>
          <a:ea typeface="ＭＳ Ｐゴシック" charset="-128"/>
          <a:cs typeface="Palatino"/>
        </a:defRPr>
      </a:lvl1pPr>
      <a:lvl2pPr marL="742950" indent="-285750" algn="l" defTabSz="457200" rtl="0" eaLnBrk="0" fontAlgn="base" hangingPunct="0">
        <a:spcBef>
          <a:spcPct val="20000"/>
        </a:spcBef>
        <a:spcAft>
          <a:spcPct val="0"/>
        </a:spcAft>
        <a:buFont typeface="Arial" charset="0"/>
        <a:buChar char="–"/>
        <a:defRPr sz="2200" kern="1200">
          <a:solidFill>
            <a:schemeClr val="tx1"/>
          </a:solidFill>
          <a:latin typeface="Palatino"/>
          <a:ea typeface="ＭＳ Ｐゴシック" charset="-128"/>
          <a:cs typeface="Palatino"/>
        </a:defRPr>
      </a:lvl2pPr>
      <a:lvl3pPr marL="1143000" indent="-228600" algn="l" defTabSz="457200" rtl="0" eaLnBrk="0" fontAlgn="base" hangingPunct="0">
        <a:spcBef>
          <a:spcPct val="20000"/>
        </a:spcBef>
        <a:spcAft>
          <a:spcPct val="0"/>
        </a:spcAft>
        <a:buClr>
          <a:schemeClr val="tx2"/>
        </a:buClr>
        <a:buFont typeface="Arial" charset="0"/>
        <a:buChar char="•"/>
        <a:defRPr sz="2000" kern="1200">
          <a:solidFill>
            <a:schemeClr val="tx2"/>
          </a:solidFill>
          <a:latin typeface="Palatino"/>
          <a:ea typeface="ＭＳ Ｐゴシック" charset="-128"/>
          <a:cs typeface="Palatino"/>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Palatino"/>
          <a:ea typeface="ＭＳ Ｐゴシック" charset="-128"/>
          <a:cs typeface="Palatino"/>
        </a:defRPr>
      </a:lvl4pPr>
      <a:lvl5pPr marL="2057400" indent="-228600" algn="l" defTabSz="457200" rtl="0" eaLnBrk="0" fontAlgn="base" hangingPunct="0">
        <a:spcBef>
          <a:spcPct val="20000"/>
        </a:spcBef>
        <a:spcAft>
          <a:spcPct val="0"/>
        </a:spcAft>
        <a:buClr>
          <a:schemeClr val="tx2"/>
        </a:buClr>
        <a:buFont typeface="Arial" charset="0"/>
        <a:buChar char="»"/>
        <a:defRPr sz="1600" kern="1200">
          <a:solidFill>
            <a:srgbClr val="1F497D"/>
          </a:solidFill>
          <a:latin typeface="Palatino"/>
          <a:ea typeface="ＭＳ Ｐゴシック" charset="-128"/>
          <a:cs typeface="Palatin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15.emf"/></Relationships>
</file>

<file path=ppt/slides/_rels/slide10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32.png"/><Relationship Id="rId1" Type="http://schemas.openxmlformats.org/officeDocument/2006/relationships/slideLayout" Target="../slideLayouts/slideLayout2.xml"/><Relationship Id="rId2" Type="http://schemas.openxmlformats.org/officeDocument/2006/relationships/image" Target="../media/image131.png"/></Relationships>
</file>

<file path=ppt/slides/_rels/slide101.xml.rels><?xml version="1.0" encoding="UTF-8" standalone="yes"?>
<Relationships xmlns="http://schemas.openxmlformats.org/package/2006/relationships"><Relationship Id="rId3" Type="http://schemas.openxmlformats.org/officeDocument/2006/relationships/image" Target="../media/image57.emf"/><Relationship Id="rId4" Type="http://schemas.openxmlformats.org/officeDocument/2006/relationships/image" Target="../media/image58.emf"/><Relationship Id="rId5" Type="http://schemas.openxmlformats.org/officeDocument/2006/relationships/image" Target="../media/image59.png"/><Relationship Id="rId6" Type="http://schemas.openxmlformats.org/officeDocument/2006/relationships/image" Target="../media/image60.png"/><Relationship Id="rId1" Type="http://schemas.openxmlformats.org/officeDocument/2006/relationships/slideLayout" Target="../slideLayouts/slideLayout4.xml"/><Relationship Id="rId2" Type="http://schemas.openxmlformats.org/officeDocument/2006/relationships/notesSlide" Target="../notesSlides/notesSlide45.xml"/></Relationships>
</file>

<file path=ppt/slides/_rels/slide102.xml.rels><?xml version="1.0" encoding="UTF-8" standalone="yes"?>
<Relationships xmlns="http://schemas.openxmlformats.org/package/2006/relationships"><Relationship Id="rId3" Type="http://schemas.openxmlformats.org/officeDocument/2006/relationships/image" Target="../media/image61.emf"/><Relationship Id="rId4" Type="http://schemas.openxmlformats.org/officeDocument/2006/relationships/image" Target="../media/image58.emf"/><Relationship Id="rId5" Type="http://schemas.openxmlformats.org/officeDocument/2006/relationships/image" Target="../media/image59.png"/><Relationship Id="rId6" Type="http://schemas.openxmlformats.org/officeDocument/2006/relationships/image" Target="../media/image60.png"/><Relationship Id="rId1" Type="http://schemas.openxmlformats.org/officeDocument/2006/relationships/slideLayout" Target="../slideLayouts/slideLayout4.xml"/><Relationship Id="rId2" Type="http://schemas.openxmlformats.org/officeDocument/2006/relationships/notesSlide" Target="../notesSlides/notesSlide46.xml"/></Relationships>
</file>

<file path=ppt/slides/_rels/slide103.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emf"/><Relationship Id="rId5" Type="http://schemas.openxmlformats.org/officeDocument/2006/relationships/image" Target="../media/image51.emf"/><Relationship Id="rId6" Type="http://schemas.openxmlformats.org/officeDocument/2006/relationships/image" Target="../media/image52.emf"/><Relationship Id="rId7" Type="http://schemas.openxmlformats.org/officeDocument/2006/relationships/image" Target="../media/image53.emf"/><Relationship Id="rId1" Type="http://schemas.openxmlformats.org/officeDocument/2006/relationships/slideLayout" Target="../slideLayouts/slideLayout4.xml"/><Relationship Id="rId2" Type="http://schemas.openxmlformats.org/officeDocument/2006/relationships/notesSlide" Target="../notesSlides/notesSlide4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8.png"/></Relationships>
</file>

<file path=ppt/slides/_rels/slide105.xml.rels><?xml version="1.0" encoding="UTF-8" standalone="yes"?>
<Relationships xmlns="http://schemas.openxmlformats.org/package/2006/relationships"><Relationship Id="rId3" Type="http://schemas.openxmlformats.org/officeDocument/2006/relationships/image" Target="../media/image134.png"/><Relationship Id="rId4" Type="http://schemas.openxmlformats.org/officeDocument/2006/relationships/image" Target="../media/image135.png"/><Relationship Id="rId1" Type="http://schemas.openxmlformats.org/officeDocument/2006/relationships/slideLayout" Target="../slideLayouts/slideLayout2.xml"/><Relationship Id="rId2" Type="http://schemas.openxmlformats.org/officeDocument/2006/relationships/image" Target="../media/image133.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6.png"/><Relationship Id="rId3" Type="http://schemas.openxmlformats.org/officeDocument/2006/relationships/image" Target="../media/image137.png"/></Relationships>
</file>

<file path=ppt/slides/_rels/slide107.xml.rels><?xml version="1.0" encoding="UTF-8" standalone="yes"?>
<Relationships xmlns="http://schemas.openxmlformats.org/package/2006/relationships"><Relationship Id="rId3" Type="http://schemas.openxmlformats.org/officeDocument/2006/relationships/image" Target="../media/image135.png"/><Relationship Id="rId4" Type="http://schemas.openxmlformats.org/officeDocument/2006/relationships/image" Target="../media/image136.png"/><Relationship Id="rId1" Type="http://schemas.openxmlformats.org/officeDocument/2006/relationships/slideLayout" Target="../slideLayouts/slideLayout2.xml"/><Relationship Id="rId2" Type="http://schemas.openxmlformats.org/officeDocument/2006/relationships/image" Target="../media/image134.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0.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141.emf"/><Relationship Id="rId4" Type="http://schemas.openxmlformats.org/officeDocument/2006/relationships/image" Target="../media/image142.emf"/><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114.xml.rels><?xml version="1.0" encoding="UTF-8" standalone="yes"?>
<Relationships xmlns="http://schemas.openxmlformats.org/package/2006/relationships"><Relationship Id="rId3" Type="http://schemas.openxmlformats.org/officeDocument/2006/relationships/image" Target="../media/image143.emf"/><Relationship Id="rId4" Type="http://schemas.openxmlformats.org/officeDocument/2006/relationships/image" Target="../media/image144.emf"/><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145.emf"/></Relationships>
</file>

<file path=ppt/slides/_rels/slide116.xml.rels><?xml version="1.0" encoding="UTF-8" standalone="yes"?>
<Relationships xmlns="http://schemas.openxmlformats.org/package/2006/relationships"><Relationship Id="rId3" Type="http://schemas.openxmlformats.org/officeDocument/2006/relationships/image" Target="../media/image146.emf"/><Relationship Id="rId4" Type="http://schemas.openxmlformats.org/officeDocument/2006/relationships/image" Target="../media/image147.emf"/><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8.emf"/></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9.png"/><Relationship Id="rId3" Type="http://schemas.openxmlformats.org/officeDocument/2006/relationships/image" Target="../media/image150.png"/></Relationships>
</file>

<file path=ppt/slides/_rels/slide119.xml.rels><?xml version="1.0" encoding="UTF-8" standalone="yes"?>
<Relationships xmlns="http://schemas.openxmlformats.org/package/2006/relationships"><Relationship Id="rId3" Type="http://schemas.openxmlformats.org/officeDocument/2006/relationships/image" Target="../media/image151.png"/><Relationship Id="rId4" Type="http://schemas.openxmlformats.org/officeDocument/2006/relationships/image" Target="../media/image152.png"/><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3.png"/><Relationship Id="rId3" Type="http://schemas.openxmlformats.org/officeDocument/2006/relationships/image" Target="../media/image154.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3" Type="http://schemas.openxmlformats.org/officeDocument/2006/relationships/image" Target="../media/image155.emf"/><Relationship Id="rId4" Type="http://schemas.openxmlformats.org/officeDocument/2006/relationships/image" Target="../media/image156.emf"/><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123.xml.rels><?xml version="1.0" encoding="UTF-8" standalone="yes"?>
<Relationships xmlns="http://schemas.openxmlformats.org/package/2006/relationships"><Relationship Id="rId3" Type="http://schemas.openxmlformats.org/officeDocument/2006/relationships/image" Target="../media/image157.emf"/><Relationship Id="rId4" Type="http://schemas.openxmlformats.org/officeDocument/2006/relationships/image" Target="../media/image158.emf"/><Relationship Id="rId5" Type="http://schemas.openxmlformats.org/officeDocument/2006/relationships/image" Target="../media/image159.emf"/><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160.emf"/></Relationships>
</file>

<file path=ppt/slides/_rels/slide125.xml.rels><?xml version="1.0" encoding="UTF-8" standalone="yes"?>
<Relationships xmlns="http://schemas.openxmlformats.org/package/2006/relationships"><Relationship Id="rId3" Type="http://schemas.openxmlformats.org/officeDocument/2006/relationships/image" Target="../media/image161.emf"/><Relationship Id="rId4" Type="http://schemas.openxmlformats.org/officeDocument/2006/relationships/image" Target="../media/image162.emf"/><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3.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4.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jpe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5.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6.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167.png"/><Relationship Id="rId4" Type="http://schemas.openxmlformats.org/officeDocument/2006/relationships/image" Target="../media/image168.png"/><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169.png"/></Relationships>
</file>

<file path=ppt/slides/_rels/slide136.xml.rels><?xml version="1.0" encoding="UTF-8" standalone="yes"?>
<Relationships xmlns="http://schemas.openxmlformats.org/package/2006/relationships"><Relationship Id="rId3" Type="http://schemas.openxmlformats.org/officeDocument/2006/relationships/image" Target="../media/image170.png"/><Relationship Id="rId4" Type="http://schemas.openxmlformats.org/officeDocument/2006/relationships/image" Target="../media/image171.png"/><Relationship Id="rId5" Type="http://schemas.openxmlformats.org/officeDocument/2006/relationships/image" Target="../media/image172.png"/><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3.pn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4.emf"/></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5.tiff"/></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177.png"/><Relationship Id="rId4" Type="http://schemas.openxmlformats.org/officeDocument/2006/relationships/image" Target="../media/image178.png"/><Relationship Id="rId1" Type="http://schemas.openxmlformats.org/officeDocument/2006/relationships/slideLayout" Target="../slideLayouts/slideLayout2.xml"/><Relationship Id="rId2" Type="http://schemas.openxmlformats.org/officeDocument/2006/relationships/image" Target="../media/image176.png"/></Relationships>
</file>

<file path=ppt/slides/_rels/slide143.xml.rels><?xml version="1.0" encoding="UTF-8" standalone="yes"?>
<Relationships xmlns="http://schemas.openxmlformats.org/package/2006/relationships"><Relationship Id="rId3" Type="http://schemas.openxmlformats.org/officeDocument/2006/relationships/image" Target="../media/image180.png"/><Relationship Id="rId4" Type="http://schemas.openxmlformats.org/officeDocument/2006/relationships/image" Target="../media/image181.emf"/><Relationship Id="rId1" Type="http://schemas.openxmlformats.org/officeDocument/2006/relationships/slideLayout" Target="../slideLayouts/slideLayout2.xml"/><Relationship Id="rId2" Type="http://schemas.openxmlformats.org/officeDocument/2006/relationships/image" Target="../media/image179.png"/></Relationships>
</file>

<file path=ppt/slides/_rels/slide144.xml.rels><?xml version="1.0" encoding="UTF-8" standalone="yes"?>
<Relationships xmlns="http://schemas.openxmlformats.org/package/2006/relationships"><Relationship Id="rId3" Type="http://schemas.openxmlformats.org/officeDocument/2006/relationships/image" Target="../media/image183.png"/><Relationship Id="rId4" Type="http://schemas.openxmlformats.org/officeDocument/2006/relationships/image" Target="../media/image184.png"/><Relationship Id="rId1" Type="http://schemas.openxmlformats.org/officeDocument/2006/relationships/slideLayout" Target="../slideLayouts/slideLayout2.xml"/><Relationship Id="rId2" Type="http://schemas.openxmlformats.org/officeDocument/2006/relationships/image" Target="../media/image182.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3" Type="http://schemas.openxmlformats.org/officeDocument/2006/relationships/image" Target="../media/image185.emf"/><Relationship Id="rId4" Type="http://schemas.openxmlformats.org/officeDocument/2006/relationships/image" Target="../media/image186.emf"/><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147.xml.rels><?xml version="1.0" encoding="UTF-8" standalone="yes"?>
<Relationships xmlns="http://schemas.openxmlformats.org/package/2006/relationships"><Relationship Id="rId3" Type="http://schemas.openxmlformats.org/officeDocument/2006/relationships/image" Target="../media/image187.emf"/><Relationship Id="rId4" Type="http://schemas.openxmlformats.org/officeDocument/2006/relationships/image" Target="../media/image188.emf"/><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emf"/><Relationship Id="rId5" Type="http://schemas.openxmlformats.org/officeDocument/2006/relationships/image" Target="../media/image22.e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emf"/><Relationship Id="rId3" Type="http://schemas.openxmlformats.org/officeDocument/2006/relationships/image" Target="../media/image2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0.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jpeg"/><Relationship Id="rId1" Type="http://schemas.openxmlformats.org/officeDocument/2006/relationships/slideLayout" Target="../slideLayouts/slideLayout12.xml"/><Relationship Id="rId2" Type="http://schemas.openxmlformats.org/officeDocument/2006/relationships/image" Target="../media/image33.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7.emf"/></Relationships>
</file>

<file path=ppt/slides/_rels/slide28.xml.rels><?xml version="1.0" encoding="UTF-8" standalone="yes"?>
<Relationships xmlns="http://schemas.openxmlformats.org/package/2006/relationships"><Relationship Id="rId3" Type="http://schemas.openxmlformats.org/officeDocument/2006/relationships/image" Target="../media/image38.emf"/><Relationship Id="rId4"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9.xml.rels><?xml version="1.0" encoding="UTF-8" standalone="yes"?>
<Relationships xmlns="http://schemas.openxmlformats.org/package/2006/relationships"><Relationship Id="rId3" Type="http://schemas.openxmlformats.org/officeDocument/2006/relationships/image" Target="../media/image40.emf"/><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4.emf"/></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1.xml.rels><?xml version="1.0" encoding="UTF-8" standalone="yes"?>
<Relationships xmlns="http://schemas.openxmlformats.org/package/2006/relationships"><Relationship Id="rId3" Type="http://schemas.openxmlformats.org/officeDocument/2006/relationships/image" Target="../media/image44.emf"/><Relationship Id="rId4" Type="http://schemas.openxmlformats.org/officeDocument/2006/relationships/image" Target="../media/image45.emf"/><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47.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48.png"/></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emf"/><Relationship Id="rId5" Type="http://schemas.openxmlformats.org/officeDocument/2006/relationships/image" Target="../media/image51.emf"/><Relationship Id="rId6" Type="http://schemas.openxmlformats.org/officeDocument/2006/relationships/image" Target="../media/image52.emf"/><Relationship Id="rId7" Type="http://schemas.openxmlformats.org/officeDocument/2006/relationships/image" Target="../media/image53.emf"/><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 Id="rId3" Type="http://schemas.openxmlformats.org/officeDocument/2006/relationships/image" Target="../media/image6.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5.png"/><Relationship Id="rId3" Type="http://schemas.openxmlformats.org/officeDocument/2006/relationships/image" Target="../media/image56.png"/></Relationships>
</file>

<file path=ppt/slides/_rels/slide41.xml.rels><?xml version="1.0" encoding="UTF-8" standalone="yes"?>
<Relationships xmlns="http://schemas.openxmlformats.org/package/2006/relationships"><Relationship Id="rId3" Type="http://schemas.openxmlformats.org/officeDocument/2006/relationships/image" Target="../media/image57.emf"/><Relationship Id="rId4" Type="http://schemas.openxmlformats.org/officeDocument/2006/relationships/image" Target="../media/image58.emf"/><Relationship Id="rId5" Type="http://schemas.openxmlformats.org/officeDocument/2006/relationships/image" Target="../media/image59.png"/><Relationship Id="rId6" Type="http://schemas.openxmlformats.org/officeDocument/2006/relationships/image" Target="../media/image60.png"/><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42.xml.rels><?xml version="1.0" encoding="UTF-8" standalone="yes"?>
<Relationships xmlns="http://schemas.openxmlformats.org/package/2006/relationships"><Relationship Id="rId3" Type="http://schemas.openxmlformats.org/officeDocument/2006/relationships/image" Target="../media/image57.emf"/><Relationship Id="rId4" Type="http://schemas.openxmlformats.org/officeDocument/2006/relationships/image" Target="../media/image58.emf"/><Relationship Id="rId5" Type="http://schemas.openxmlformats.org/officeDocument/2006/relationships/image" Target="../media/image59.png"/><Relationship Id="rId6" Type="http://schemas.openxmlformats.org/officeDocument/2006/relationships/image" Target="../media/image60.png"/><Relationship Id="rId7" Type="http://schemas.openxmlformats.org/officeDocument/2006/relationships/image" Target="../media/image61.emf"/><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43.xml.rels><?xml version="1.0" encoding="UTF-8" standalone="yes"?>
<Relationships xmlns="http://schemas.openxmlformats.org/package/2006/relationships"><Relationship Id="rId3" Type="http://schemas.openxmlformats.org/officeDocument/2006/relationships/image" Target="../media/image63.emf"/><Relationship Id="rId4" Type="http://schemas.openxmlformats.org/officeDocument/2006/relationships/image" Target="../media/image64.emf"/><Relationship Id="rId5" Type="http://schemas.openxmlformats.org/officeDocument/2006/relationships/image" Target="../media/image65.emf"/><Relationship Id="rId1" Type="http://schemas.openxmlformats.org/officeDocument/2006/relationships/slideLayout" Target="../slideLayouts/slideLayout4.xml"/><Relationship Id="rId2" Type="http://schemas.openxmlformats.org/officeDocument/2006/relationships/image" Target="../media/image62.emf"/></Relationships>
</file>

<file path=ppt/slides/_rels/slide44.xml.rels><?xml version="1.0" encoding="UTF-8" standalone="yes"?>
<Relationships xmlns="http://schemas.openxmlformats.org/package/2006/relationships"><Relationship Id="rId3" Type="http://schemas.openxmlformats.org/officeDocument/2006/relationships/image" Target="../media/image66.emf"/><Relationship Id="rId4" Type="http://schemas.openxmlformats.org/officeDocument/2006/relationships/image" Target="../media/image67.png"/><Relationship Id="rId5" Type="http://schemas.openxmlformats.org/officeDocument/2006/relationships/image" Target="../media/image68.emf"/><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9.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dms.cern.ch/file/1160419/1/CLIC_CDR_Review_080911.pdf" TargetMode="External"/><Relationship Id="rId3" Type="http://schemas.openxmlformats.org/officeDocument/2006/relationships/hyperlink" Target="https://indico.cern.ch/conferenceDisplay.py?confId=136364"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 Id="rId3" Type="http://schemas.openxmlformats.org/officeDocument/2006/relationships/image" Target="../media/image8.emf"/></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6.xml"/><Relationship Id="rId5" Type="http://schemas.openxmlformats.org/officeDocument/2006/relationships/package" Target="../embeddings/Microsoft_Excel_Sheet1.xlsx"/><Relationship Id="rId6" Type="http://schemas.openxmlformats.org/officeDocument/2006/relationships/image" Target="../media/image72.emf"/><Relationship Id="rId1" Type="http://schemas.openxmlformats.org/officeDocument/2006/relationships/vmlDrawing" Target="../drawings/vmlDrawing1.vml"/><Relationship Id="rId2" Type="http://schemas.openxmlformats.org/officeDocument/2006/relationships/tags" Target="../tags/tag1.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7.xml"/><Relationship Id="rId5" Type="http://schemas.openxmlformats.org/officeDocument/2006/relationships/package" Target="../embeddings/Microsoft_Excel_Sheet2.xlsx"/><Relationship Id="rId6" Type="http://schemas.openxmlformats.org/officeDocument/2006/relationships/image" Target="../media/image72.emf"/><Relationship Id="rId1" Type="http://schemas.openxmlformats.org/officeDocument/2006/relationships/vmlDrawing" Target="../drawings/vmlDrawing2.vml"/><Relationship Id="rId2" Type="http://schemas.openxmlformats.org/officeDocument/2006/relationships/tags" Target="../tags/tag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7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wmf"/></Relationships>
</file>

<file path=ppt/slides/_rels/slide55.xml.rels><?xml version="1.0" encoding="UTF-8" standalone="yes"?>
<Relationships xmlns="http://schemas.openxmlformats.org/package/2006/relationships"><Relationship Id="rId3" Type="http://schemas.openxmlformats.org/officeDocument/2006/relationships/image" Target="../media/image76.emf"/><Relationship Id="rId4" Type="http://schemas.openxmlformats.org/officeDocument/2006/relationships/image" Target="../media/image77.emf"/><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emf"/><Relationship Id="rId3" Type="http://schemas.openxmlformats.org/officeDocument/2006/relationships/image" Target="../media/image77.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emf"/><Relationship Id="rId3" Type="http://schemas.openxmlformats.org/officeDocument/2006/relationships/image" Target="../media/image78.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emf"/><Relationship Id="rId3" Type="http://schemas.openxmlformats.org/officeDocument/2006/relationships/image" Target="../media/image80.emf"/></Relationships>
</file>

<file path=ppt/slides/_rels/slide59.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8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8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65.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5" Type="http://schemas.openxmlformats.org/officeDocument/2006/relationships/image" Target="../media/image91.png"/><Relationship Id="rId6"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image" Target="../media/image18.png"/></Relationships>
</file>

<file path=ppt/slides/_rels/slide68.xml.rels><?xml version="1.0" encoding="UTF-8" standalone="yes"?>
<Relationships xmlns="http://schemas.openxmlformats.org/package/2006/relationships"><Relationship Id="rId3" Type="http://schemas.openxmlformats.org/officeDocument/2006/relationships/image" Target="../media/image93.png"/><Relationship Id="rId4" Type="http://schemas.openxmlformats.org/officeDocument/2006/relationships/image" Target="../media/image94.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69.xml.rels><?xml version="1.0" encoding="UTF-8" standalone="yes"?>
<Relationships xmlns="http://schemas.openxmlformats.org/package/2006/relationships"><Relationship Id="rId3" Type="http://schemas.openxmlformats.org/officeDocument/2006/relationships/image" Target="../media/image95.png"/><Relationship Id="rId4" Type="http://schemas.openxmlformats.org/officeDocument/2006/relationships/image" Target="../media/image96.jpe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97.png"/></Relationships>
</file>

<file path=ppt/slides/_rels/slide71.xml.rels><?xml version="1.0" encoding="UTF-8" standalone="yes"?>
<Relationships xmlns="http://schemas.openxmlformats.org/package/2006/relationships"><Relationship Id="rId3" Type="http://schemas.openxmlformats.org/officeDocument/2006/relationships/image" Target="../media/image98.emf"/><Relationship Id="rId4" Type="http://schemas.openxmlformats.org/officeDocument/2006/relationships/image" Target="../media/image99.jpeg"/><Relationship Id="rId5" Type="http://schemas.openxmlformats.org/officeDocument/2006/relationships/image" Target="../media/image100.jpe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png"/><Relationship Id="rId3" Type="http://schemas.openxmlformats.org/officeDocument/2006/relationships/image" Target="../media/image102.e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emf"/><Relationship Id="rId3" Type="http://schemas.openxmlformats.org/officeDocument/2006/relationships/image" Target="../media/image104.png"/></Relationships>
</file>

<file path=ppt/slides/_rels/slide75.xml.rels><?xml version="1.0" encoding="UTF-8" standalone="yes"?>
<Relationships xmlns="http://schemas.openxmlformats.org/package/2006/relationships"><Relationship Id="rId3" Type="http://schemas.openxmlformats.org/officeDocument/2006/relationships/image" Target="../media/image105.emf"/><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7.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8.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9.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0.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1.png"/></Relationships>
</file>

<file path=ppt/slides/_rels/slide84.xml.rels><?xml version="1.0" encoding="UTF-8" standalone="yes"?>
<Relationships xmlns="http://schemas.openxmlformats.org/package/2006/relationships"><Relationship Id="rId3" Type="http://schemas.openxmlformats.org/officeDocument/2006/relationships/oleObject" Target="file:///\\localhost\Users\erik\Documents\CLIC_LCD\SeminarAtNikhef\Macintosh%20HD:Users:andreagaddi:Desktop:CLIC-CDR-folder:Volume3-Chapter-9&amp;13:CDR-Chapter9-v8-textonly.docx!OLE_LINK1" TargetMode="External"/><Relationship Id="rId4" Type="http://schemas.openxmlformats.org/officeDocument/2006/relationships/image" Target="../media/image112.png"/><Relationship Id="rId5" Type="http://schemas.openxmlformats.org/officeDocument/2006/relationships/oleObject" Target="%5C???" TargetMode="External"/><Relationship Id="rId6" Type="http://schemas.openxmlformats.org/officeDocument/2006/relationships/image" Target="../media/image113.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4.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5.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6.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7.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19.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0.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s>
</file>

<file path=ppt/slides/_rels/slide94.xml.rels><?xml version="1.0" encoding="UTF-8" standalone="yes"?>
<Relationships xmlns="http://schemas.openxmlformats.org/package/2006/relationships"><Relationship Id="rId3" Type="http://schemas.openxmlformats.org/officeDocument/2006/relationships/image" Target="../media/image121.emf"/><Relationship Id="rId4" Type="http://schemas.openxmlformats.org/officeDocument/2006/relationships/image" Target="../media/image122.emf"/><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95.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123.emf"/><Relationship Id="rId5" Type="http://schemas.openxmlformats.org/officeDocument/2006/relationships/image" Target="../media/image124.emf"/><Relationship Id="rId6" Type="http://schemas.openxmlformats.org/officeDocument/2006/relationships/image" Target="../media/image125.emf"/><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26.jpe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127.emf"/></Relationships>
</file>

<file path=ppt/slides/_rels/slide98.xml.rels><?xml version="1.0" encoding="UTF-8" standalone="yes"?>
<Relationships xmlns="http://schemas.openxmlformats.org/package/2006/relationships"><Relationship Id="rId3" Type="http://schemas.openxmlformats.org/officeDocument/2006/relationships/image" Target="../media/image129.png"/><Relationship Id="rId4" Type="http://schemas.openxmlformats.org/officeDocument/2006/relationships/image" Target="../media/image130.png"/><Relationship Id="rId1" Type="http://schemas.openxmlformats.org/officeDocument/2006/relationships/slideLayout" Target="../slideLayouts/slideLayout2.xml"/><Relationship Id="rId2" Type="http://schemas.openxmlformats.org/officeDocument/2006/relationships/image" Target="../media/image128.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685800" y="1573213"/>
            <a:ext cx="7772400" cy="915987"/>
          </a:xfrm>
        </p:spPr>
        <p:txBody>
          <a:bodyPr/>
          <a:lstStyle/>
          <a:p>
            <a:pPr eaLnBrk="1" hangingPunct="1"/>
            <a:r>
              <a:rPr lang="en-US">
                <a:latin typeface="Palatino" charset="0"/>
                <a:ea typeface="ＭＳ Ｐゴシック" charset="0"/>
              </a:rPr>
              <a:t>Physics and detectors at CLIC</a:t>
            </a:r>
            <a:br>
              <a:rPr lang="en-US">
                <a:latin typeface="Palatino" charset="0"/>
                <a:ea typeface="ＭＳ Ｐゴシック" charset="0"/>
              </a:rPr>
            </a:br>
            <a:r>
              <a:rPr lang="en-US" sz="2400">
                <a:latin typeface="Palatino" charset="0"/>
                <a:ea typeface="ＭＳ Ｐゴシック" charset="0"/>
              </a:rPr>
              <a:t> – a multi-TeV e</a:t>
            </a:r>
            <a:r>
              <a:rPr lang="en-US" sz="2400" baseline="30000">
                <a:latin typeface="Palatino" charset="0"/>
                <a:ea typeface="ＭＳ Ｐゴシック" charset="0"/>
              </a:rPr>
              <a:t>+</a:t>
            </a:r>
            <a:r>
              <a:rPr lang="en-US" sz="2400">
                <a:latin typeface="Palatino" charset="0"/>
                <a:ea typeface="ＭＳ Ｐゴシック" charset="0"/>
              </a:rPr>
              <a:t>e</a:t>
            </a:r>
            <a:r>
              <a:rPr lang="en-US" sz="2400" baseline="30000">
                <a:latin typeface="Palatino" charset="0"/>
                <a:ea typeface="ＭＳ Ｐゴシック" charset="0"/>
              </a:rPr>
              <a:t>-</a:t>
            </a:r>
            <a:r>
              <a:rPr lang="en-US" sz="2400">
                <a:latin typeface="Palatino" charset="0"/>
                <a:ea typeface="ＭＳ Ｐゴシック" charset="0"/>
              </a:rPr>
              <a:t> linear collider</a:t>
            </a:r>
            <a:r>
              <a:rPr lang="en-US">
                <a:latin typeface="Palatino" charset="0"/>
                <a:ea typeface="ＭＳ Ｐゴシック" charset="0"/>
              </a:rPr>
              <a:t/>
            </a:r>
            <a:br>
              <a:rPr lang="en-US">
                <a:latin typeface="Palatino" charset="0"/>
                <a:ea typeface="ＭＳ Ｐゴシック" charset="0"/>
              </a:rPr>
            </a:br>
            <a:r>
              <a:rPr lang="en-US">
                <a:latin typeface="Palatino" charset="0"/>
                <a:ea typeface="ＭＳ Ｐゴシック" charset="0"/>
              </a:rPr>
              <a:t/>
            </a:r>
            <a:br>
              <a:rPr lang="en-US">
                <a:latin typeface="Palatino" charset="0"/>
                <a:ea typeface="ＭＳ Ｐゴシック" charset="0"/>
              </a:rPr>
            </a:br>
            <a:r>
              <a:rPr lang="en-US">
                <a:latin typeface="Palatino" charset="0"/>
                <a:ea typeface="ＭＳ Ｐゴシック" charset="0"/>
              </a:rPr>
              <a:t> </a:t>
            </a:r>
            <a:br>
              <a:rPr lang="en-US">
                <a:latin typeface="Palatino" charset="0"/>
                <a:ea typeface="ＭＳ Ｐゴシック" charset="0"/>
              </a:rPr>
            </a:br>
            <a:endParaRPr lang="en-US" sz="2400">
              <a:solidFill>
                <a:schemeClr val="tx1"/>
              </a:solidFill>
              <a:latin typeface="Palatino" charset="0"/>
              <a:ea typeface="ＭＳ Ｐゴシック" charset="0"/>
            </a:endParaRPr>
          </a:p>
        </p:txBody>
      </p:sp>
      <p:sp>
        <p:nvSpPr>
          <p:cNvPr id="17410" name="Subtitle 2"/>
          <p:cNvSpPr>
            <a:spLocks noGrp="1"/>
          </p:cNvSpPr>
          <p:nvPr>
            <p:ph type="subTitle" idx="1"/>
          </p:nvPr>
        </p:nvSpPr>
        <p:spPr>
          <a:xfrm>
            <a:off x="1371600" y="2249488"/>
            <a:ext cx="6400800" cy="1752600"/>
          </a:xfrm>
        </p:spPr>
        <p:txBody>
          <a:bodyPr/>
          <a:lstStyle/>
          <a:p>
            <a:pPr eaLnBrk="1" hangingPunct="1"/>
            <a:r>
              <a:rPr lang="en-US">
                <a:solidFill>
                  <a:srgbClr val="898989"/>
                </a:solidFill>
                <a:latin typeface="Palatino" charset="0"/>
                <a:ea typeface="ＭＳ Ｐゴシック" charset="0"/>
              </a:rPr>
              <a:t>Erik van der Kraaij</a:t>
            </a:r>
          </a:p>
          <a:p>
            <a:pPr eaLnBrk="1" hangingPunct="1"/>
            <a:r>
              <a:rPr lang="en-US" sz="1800">
                <a:solidFill>
                  <a:srgbClr val="898989"/>
                </a:solidFill>
                <a:latin typeface="Palatino" charset="0"/>
                <a:ea typeface="ＭＳ Ｐゴシック" charset="0"/>
              </a:rPr>
              <a:t>on behalf of </a:t>
            </a:r>
            <a:br>
              <a:rPr lang="en-US" sz="1800">
                <a:solidFill>
                  <a:srgbClr val="898989"/>
                </a:solidFill>
                <a:latin typeface="Palatino" charset="0"/>
                <a:ea typeface="ＭＳ Ｐゴシック" charset="0"/>
              </a:rPr>
            </a:br>
            <a:r>
              <a:rPr lang="en-US" sz="1800">
                <a:solidFill>
                  <a:srgbClr val="898989"/>
                </a:solidFill>
                <a:latin typeface="Palatino" charset="0"/>
                <a:ea typeface="ＭＳ Ｐゴシック" charset="0"/>
              </a:rPr>
              <a:t>CLIC physics &amp; detectors study group</a:t>
            </a:r>
          </a:p>
          <a:p>
            <a:pPr eaLnBrk="1" hangingPunct="1"/>
            <a:endParaRPr lang="en-US">
              <a:solidFill>
                <a:srgbClr val="898989"/>
              </a:solidFill>
              <a:latin typeface="Palatino" charset="0"/>
              <a:ea typeface="ＭＳ Ｐゴシック" charset="0"/>
            </a:endParaRPr>
          </a:p>
          <a:p>
            <a:pPr eaLnBrk="1" hangingPunct="1"/>
            <a:endParaRPr lang="en-US">
              <a:solidFill>
                <a:srgbClr val="898989"/>
              </a:solidFill>
              <a:latin typeface="Palatino" charset="0"/>
              <a:ea typeface="ＭＳ Ｐゴシック" charset="0"/>
            </a:endParaRPr>
          </a:p>
        </p:txBody>
      </p:sp>
      <p:grpSp>
        <p:nvGrpSpPr>
          <p:cNvPr id="17411" name="Group 1"/>
          <p:cNvGrpSpPr>
            <a:grpSpLocks/>
          </p:cNvGrpSpPr>
          <p:nvPr/>
        </p:nvGrpSpPr>
        <p:grpSpPr bwMode="auto">
          <a:xfrm>
            <a:off x="1104900" y="3656013"/>
            <a:ext cx="6667500" cy="2517775"/>
            <a:chOff x="1104900" y="2596443"/>
            <a:chExt cx="6667500" cy="2517422"/>
          </a:xfrm>
        </p:grpSpPr>
        <p:pic>
          <p:nvPicPr>
            <p:cNvPr id="17412"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l="9184" t="4881" r="11224" b="8351"/>
            <a:stretch>
              <a:fillRect/>
            </a:stretch>
          </p:blipFill>
          <p:spPr bwMode="auto">
            <a:xfrm>
              <a:off x="3459467" y="2596443"/>
              <a:ext cx="2048926" cy="2517422"/>
            </a:xfrm>
            <a:prstGeom prst="rect">
              <a:avLst/>
            </a:prstGeom>
            <a:noFill/>
            <a:ln w="57150">
              <a:solidFill>
                <a:srgbClr val="0082FB"/>
              </a:solidFill>
              <a:miter lim="800000"/>
              <a:headEnd/>
              <a:tailEnd/>
            </a:ln>
            <a:extLst>
              <a:ext uri="{909E8E84-426E-40dd-AFC4-6F175D3DCCD1}">
                <a14:hiddenFill xmlns:a14="http://schemas.microsoft.com/office/drawing/2010/main">
                  <a:solidFill>
                    <a:srgbClr val="FFFFFF"/>
                  </a:solidFill>
                </a14:hiddenFill>
              </a:ext>
            </a:extLst>
          </p:spPr>
        </p:pic>
        <p:pic>
          <p:nvPicPr>
            <p:cNvPr id="1741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l="9184" t="4881" r="11224" b="8351"/>
            <a:stretch>
              <a:fillRect/>
            </a:stretch>
          </p:blipFill>
          <p:spPr bwMode="auto">
            <a:xfrm>
              <a:off x="5723474" y="2596443"/>
              <a:ext cx="2048926" cy="2517422"/>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41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l="9184" t="4881" r="11224" b="8351"/>
            <a:stretch>
              <a:fillRect/>
            </a:stretch>
          </p:blipFill>
          <p:spPr bwMode="auto">
            <a:xfrm>
              <a:off x="1104900" y="2596443"/>
              <a:ext cx="2048926" cy="2517422"/>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7415" name="Rectangle 6"/>
            <p:cNvSpPr>
              <a:spLocks noChangeArrowheads="1"/>
            </p:cNvSpPr>
            <p:nvPr/>
          </p:nvSpPr>
          <p:spPr bwMode="auto">
            <a:xfrm>
              <a:off x="1150180" y="3840686"/>
              <a:ext cx="1992326" cy="1215307"/>
            </a:xfrm>
            <a:prstGeom prst="rect">
              <a:avLst/>
            </a:prstGeom>
            <a:solidFill>
              <a:schemeClr val="bg1"/>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a:lstStyle/>
            <a:p>
              <a:pPr defTabSz="914400" eaLnBrk="0" hangingPunct="0"/>
              <a:endParaRPr lang="en-US" sz="2000">
                <a:solidFill>
                  <a:srgbClr val="3333FF"/>
                </a:solidFill>
                <a:latin typeface="Palatino" charset="0"/>
                <a:cs typeface="Palatino" charset="0"/>
              </a:endParaRPr>
            </a:p>
          </p:txBody>
        </p:sp>
        <p:sp>
          <p:nvSpPr>
            <p:cNvPr id="17416" name="TextBox 5"/>
            <p:cNvSpPr txBox="1">
              <a:spLocks noChangeArrowheads="1"/>
            </p:cNvSpPr>
            <p:nvPr/>
          </p:nvSpPr>
          <p:spPr bwMode="auto">
            <a:xfrm>
              <a:off x="1284980" y="4072173"/>
              <a:ext cx="1551038"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Palatino" charset="0"/>
                  <a:cs typeface="Palatino" charset="0"/>
                </a:rPr>
                <a:t>Vol. 1:</a:t>
              </a:r>
            </a:p>
            <a:p>
              <a:pPr algn="ctr" eaLnBrk="1" hangingPunct="1"/>
              <a:r>
                <a:rPr lang="en-US" sz="1000">
                  <a:latin typeface="Palatino" charset="0"/>
                  <a:cs typeface="Palatino" charset="0"/>
                </a:rPr>
                <a:t>ACCELERATOR AND </a:t>
              </a:r>
            </a:p>
            <a:p>
              <a:pPr algn="ctr" eaLnBrk="1" hangingPunct="1"/>
              <a:r>
                <a:rPr lang="en-US" sz="1000">
                  <a:latin typeface="Palatino" charset="0"/>
                  <a:cs typeface="Palatino" charset="0"/>
                </a:rPr>
                <a:t>TECHNICAL SYSTEMS</a:t>
              </a:r>
            </a:p>
          </p:txBody>
        </p:sp>
        <p:sp>
          <p:nvSpPr>
            <p:cNvPr id="17417" name="Rectangle 7"/>
            <p:cNvSpPr>
              <a:spLocks noChangeArrowheads="1"/>
            </p:cNvSpPr>
            <p:nvPr/>
          </p:nvSpPr>
          <p:spPr bwMode="auto">
            <a:xfrm>
              <a:off x="5753661" y="3826218"/>
              <a:ext cx="1992326" cy="1215307"/>
            </a:xfrm>
            <a:prstGeom prst="rect">
              <a:avLst/>
            </a:prstGeom>
            <a:solidFill>
              <a:schemeClr val="bg1"/>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a:lstStyle/>
            <a:p>
              <a:pPr defTabSz="914400" eaLnBrk="0" hangingPunct="0"/>
              <a:endParaRPr lang="en-US" sz="2000">
                <a:solidFill>
                  <a:srgbClr val="3333FF"/>
                </a:solidFill>
                <a:latin typeface="Palatino" charset="0"/>
                <a:cs typeface="Palatino" charset="0"/>
              </a:endParaRPr>
            </a:p>
          </p:txBody>
        </p:sp>
        <p:sp>
          <p:nvSpPr>
            <p:cNvPr id="17418" name="TextBox 8"/>
            <p:cNvSpPr txBox="1">
              <a:spLocks noChangeArrowheads="1"/>
            </p:cNvSpPr>
            <p:nvPr/>
          </p:nvSpPr>
          <p:spPr bwMode="auto">
            <a:xfrm>
              <a:off x="5904594" y="4072173"/>
              <a:ext cx="163008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Palatino" charset="0"/>
                  <a:cs typeface="Palatino" charset="0"/>
                </a:rPr>
                <a:t>Vol. 3:</a:t>
              </a:r>
            </a:p>
            <a:p>
              <a:pPr algn="ctr" eaLnBrk="1" hangingPunct="1"/>
              <a:r>
                <a:rPr lang="en-US" sz="1000">
                  <a:latin typeface="Palatino" charset="0"/>
                  <a:cs typeface="Palatino" charset="0"/>
                </a:rPr>
                <a:t>SUMMARY, COST  AND STRATEGY</a:t>
              </a:r>
            </a:p>
          </p:txBody>
        </p:sp>
        <p:sp>
          <p:nvSpPr>
            <p:cNvPr id="17419" name="Rectangle 14"/>
            <p:cNvSpPr>
              <a:spLocks noChangeArrowheads="1"/>
            </p:cNvSpPr>
            <p:nvPr/>
          </p:nvSpPr>
          <p:spPr bwMode="auto">
            <a:xfrm>
              <a:off x="3459467" y="3840686"/>
              <a:ext cx="1992326" cy="680513"/>
            </a:xfrm>
            <a:prstGeom prst="rect">
              <a:avLst/>
            </a:prstGeom>
            <a:solidFill>
              <a:schemeClr val="bg1"/>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a:lstStyle/>
            <a:p>
              <a:pPr defTabSz="914400" eaLnBrk="0" hangingPunct="0"/>
              <a:endParaRPr lang="en-US" sz="2000">
                <a:solidFill>
                  <a:srgbClr val="3333FF"/>
                </a:solidFill>
                <a:latin typeface="Palatino" charset="0"/>
                <a:cs typeface="Palatino" charset="0"/>
              </a:endParaRPr>
            </a:p>
          </p:txBody>
        </p:sp>
        <p:sp>
          <p:nvSpPr>
            <p:cNvPr id="17420" name="TextBox 5"/>
            <p:cNvSpPr txBox="1">
              <a:spLocks noChangeArrowheads="1"/>
            </p:cNvSpPr>
            <p:nvPr/>
          </p:nvSpPr>
          <p:spPr bwMode="auto">
            <a:xfrm>
              <a:off x="3615809" y="4089397"/>
              <a:ext cx="1835984" cy="6155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a:latin typeface="Palatino" charset="0"/>
                  <a:cs typeface="Palatino" charset="0"/>
                </a:rPr>
                <a:t>Vol.2:</a:t>
              </a:r>
            </a:p>
            <a:p>
              <a:pPr algn="ctr" eaLnBrk="1" hangingPunct="1"/>
              <a:r>
                <a:rPr lang="en-US" sz="1000">
                  <a:latin typeface="Palatino" charset="0"/>
                  <a:cs typeface="Palatino" charset="0"/>
                </a:rPr>
                <a:t>PHYSICS AND DETECTORS AT CLIC</a:t>
              </a:r>
            </a:p>
          </p:txBody>
        </p:sp>
        <p:sp>
          <p:nvSpPr>
            <p:cNvPr id="17421" name="TextBox 5"/>
            <p:cNvSpPr txBox="1">
              <a:spLocks noChangeArrowheads="1"/>
            </p:cNvSpPr>
            <p:nvPr/>
          </p:nvSpPr>
          <p:spPr bwMode="auto">
            <a:xfrm>
              <a:off x="1146335" y="3620911"/>
              <a:ext cx="1992853" cy="27699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a:latin typeface="Palatino" charset="0"/>
                  <a:cs typeface="Palatino" charset="0"/>
                </a:rPr>
                <a:t>Conceptual Design Report</a:t>
              </a:r>
            </a:p>
          </p:txBody>
        </p:sp>
        <p:sp>
          <p:nvSpPr>
            <p:cNvPr id="17422" name="TextBox 5"/>
            <p:cNvSpPr txBox="1">
              <a:spLocks noChangeArrowheads="1"/>
            </p:cNvSpPr>
            <p:nvPr/>
          </p:nvSpPr>
          <p:spPr bwMode="auto">
            <a:xfrm>
              <a:off x="3501273" y="3623018"/>
              <a:ext cx="1992853" cy="27699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a:latin typeface="Palatino" charset="0"/>
                  <a:cs typeface="Palatino" charset="0"/>
                </a:rPr>
                <a:t>Conceptual Design Report</a:t>
              </a:r>
            </a:p>
          </p:txBody>
        </p:sp>
        <p:sp>
          <p:nvSpPr>
            <p:cNvPr id="17423" name="TextBox 5"/>
            <p:cNvSpPr txBox="1">
              <a:spLocks noChangeArrowheads="1"/>
            </p:cNvSpPr>
            <p:nvPr/>
          </p:nvSpPr>
          <p:spPr bwMode="auto">
            <a:xfrm>
              <a:off x="5763484" y="3620911"/>
              <a:ext cx="1992853" cy="27699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a:latin typeface="Palatino" charset="0"/>
                  <a:cs typeface="Palatino" charset="0"/>
                </a:rPr>
                <a:t>Conceptual Design Report</a:t>
              </a:r>
            </a:p>
          </p:txBody>
        </p:sp>
      </p:grpSp>
    </p:spTree>
  </p:cSld>
  <p:clrMapOvr>
    <a:masterClrMapping/>
  </p:clrMapOvr>
  <p:transition xmlns:p14="http://schemas.microsoft.com/office/powerpoint/2010/main" spd="slow" advTm="12632"/>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1613" y="1143000"/>
            <a:ext cx="8815387"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8" name="TextBox 1"/>
          <p:cNvSpPr txBox="1">
            <a:spLocks noChangeArrowheads="1"/>
          </p:cNvSpPr>
          <p:nvPr/>
        </p:nvSpPr>
        <p:spPr bwMode="auto">
          <a:xfrm>
            <a:off x="2987675" y="3789363"/>
            <a:ext cx="1096963" cy="400050"/>
          </a:xfrm>
          <a:prstGeom prst="rect">
            <a:avLst/>
          </a:prstGeom>
          <a:solidFill>
            <a:srgbClr val="FFFFFF"/>
          </a:solidFill>
          <a:ln w="9525">
            <a:solidFill>
              <a:schemeClr val="tx1"/>
            </a:solidFill>
            <a:miter lim="800000"/>
            <a:headEnd/>
            <a:tailEnd/>
          </a:ln>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48.3 km</a:t>
            </a:r>
          </a:p>
        </p:txBody>
      </p:sp>
      <p:sp>
        <p:nvSpPr>
          <p:cNvPr id="29699" name="Title 2"/>
          <p:cNvSpPr>
            <a:spLocks noGrp="1"/>
          </p:cNvSpPr>
          <p:nvPr>
            <p:ph type="title"/>
          </p:nvPr>
        </p:nvSpPr>
        <p:spPr/>
        <p:txBody>
          <a:bodyPr/>
          <a:lstStyle/>
          <a:p>
            <a:r>
              <a:rPr lang="en-US">
                <a:latin typeface="Palatino" charset="0"/>
                <a:ea typeface="ＭＳ Ｐゴシック" charset="0"/>
              </a:rPr>
              <a:t>CLIC 3 TeV machine layout</a:t>
            </a:r>
          </a:p>
        </p:txBody>
      </p:sp>
      <p:sp>
        <p:nvSpPr>
          <p:cNvPr id="5" name="Date Placeholder 4"/>
          <p:cNvSpPr>
            <a:spLocks noGrp="1"/>
          </p:cNvSpPr>
          <p:nvPr>
            <p:ph type="dt" sz="quarter" idx="14"/>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5"/>
          </p:nvPr>
        </p:nvSpPr>
        <p:spPr/>
        <p:txBody>
          <a:bodyPr/>
          <a:lstStyle/>
          <a:p>
            <a:pPr>
              <a:defRPr/>
            </a:pPr>
            <a:r>
              <a:rPr lang="en-US" smtClean="0"/>
              <a:t>Erik van der Kraaij, CERN LCD</a:t>
            </a:r>
            <a:endParaRPr lang="en-US"/>
          </a:p>
        </p:txBody>
      </p:sp>
      <p:sp>
        <p:nvSpPr>
          <p:cNvPr id="29702" name="Slide Number Placeholder 6"/>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B4B5A7D-C792-B644-A122-FB7E9EB8C983}" type="slidenum">
              <a:rPr lang="en-US" sz="1200">
                <a:latin typeface="Palatino" charset="0"/>
                <a:cs typeface="Palatino" charset="0"/>
              </a:rPr>
              <a:pPr eaLnBrk="1" hangingPunct="1"/>
              <a:t>10</a:t>
            </a:fld>
            <a:endParaRPr lang="en-US" sz="1200">
              <a:latin typeface="Palatino" charset="0"/>
              <a:cs typeface="Palatino" charset="0"/>
            </a:endParaRPr>
          </a:p>
        </p:txBody>
      </p:sp>
      <p:sp>
        <p:nvSpPr>
          <p:cNvPr id="8" name="Rectangle 3"/>
          <p:cNvSpPr>
            <a:spLocks noChangeArrowheads="1"/>
          </p:cNvSpPr>
          <p:nvPr/>
        </p:nvSpPr>
        <p:spPr bwMode="auto">
          <a:xfrm>
            <a:off x="706438" y="5441950"/>
            <a:ext cx="1150937" cy="738188"/>
          </a:xfrm>
          <a:prstGeom prst="rect">
            <a:avLst/>
          </a:prstGeom>
          <a:solidFill>
            <a:srgbClr val="FFFF99"/>
          </a:solidFill>
          <a:ln w="0">
            <a:noFill/>
            <a:miter lim="800000"/>
            <a:headEnd/>
            <a:tailEnd/>
          </a:ln>
          <a:effectLst>
            <a:outerShdw blurRad="50800" dist="38100" dir="2700000">
              <a:srgbClr val="000000">
                <a:alpha val="43000"/>
              </a:srgbClr>
            </a:outerShdw>
          </a:effectLst>
        </p:spPr>
        <p:txBody>
          <a:bodyPr lIns="91422" tIns="45711" rIns="91422" bIns="45711">
            <a:spAutoFit/>
          </a:bodyPr>
          <a:lstStyle/>
          <a:p>
            <a:pPr defTabSz="913660" fontAlgn="auto">
              <a:spcBef>
                <a:spcPts val="0"/>
              </a:spcBef>
              <a:spcAft>
                <a:spcPts val="0"/>
              </a:spcAft>
              <a:defRPr/>
            </a:pPr>
            <a:r>
              <a:rPr lang="en-US" sz="1400" b="1" dirty="0">
                <a:solidFill>
                  <a:srgbClr val="0000FF"/>
                </a:solidFill>
              </a:rPr>
              <a:t>Main Beam Generation Complex</a:t>
            </a:r>
          </a:p>
        </p:txBody>
      </p:sp>
      <p:sp>
        <p:nvSpPr>
          <p:cNvPr id="9" name="Rectangle 3"/>
          <p:cNvSpPr>
            <a:spLocks noChangeArrowheads="1"/>
          </p:cNvSpPr>
          <p:nvPr/>
        </p:nvSpPr>
        <p:spPr bwMode="auto">
          <a:xfrm>
            <a:off x="3330575" y="941388"/>
            <a:ext cx="1316038" cy="739775"/>
          </a:xfrm>
          <a:prstGeom prst="rect">
            <a:avLst/>
          </a:prstGeom>
          <a:solidFill>
            <a:srgbClr val="FFFF99"/>
          </a:solidFill>
          <a:ln w="0">
            <a:noFill/>
            <a:miter lim="800000"/>
            <a:headEnd/>
            <a:tailEnd/>
          </a:ln>
          <a:effectLst>
            <a:outerShdw blurRad="50800" dist="38100" dir="2700000" algn="tl" rotWithShape="0">
              <a:srgbClr val="000000">
                <a:alpha val="43000"/>
              </a:srgbClr>
            </a:outerShdw>
          </a:effectLst>
        </p:spPr>
        <p:txBody>
          <a:bodyPr lIns="91422" tIns="45711" rIns="91422" bIns="45711">
            <a:spAutoFit/>
          </a:bodyPr>
          <a:lstStyle/>
          <a:p>
            <a:pPr defTabSz="913660" fontAlgn="auto">
              <a:spcBef>
                <a:spcPts val="0"/>
              </a:spcBef>
              <a:spcAft>
                <a:spcPts val="0"/>
              </a:spcAft>
              <a:defRPr/>
            </a:pPr>
            <a:r>
              <a:rPr lang="en-US" sz="1400" b="1" dirty="0">
                <a:solidFill>
                  <a:srgbClr val="0000FF"/>
                </a:solidFill>
              </a:rPr>
              <a:t>Drive Beam Generation Complex</a:t>
            </a:r>
          </a:p>
        </p:txBody>
      </p:sp>
    </p:spTree>
  </p:cSld>
  <p:clrMapOvr>
    <a:masterClrMapping/>
  </p:clrMapOvr>
  <p:transition xmlns:p14="http://schemas.microsoft.com/office/powerpoint/2010/main" spd="slow" advTm="20204"/>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GB" sz="4600" dirty="0" smtClean="0"/>
              <a:t>PandoraPFA</a:t>
            </a:r>
            <a:endParaRPr lang="en-GB" sz="4600" dirty="0"/>
          </a:p>
        </p:txBody>
      </p:sp>
      <p:grpSp>
        <p:nvGrpSpPr>
          <p:cNvPr id="72706" name="Group 2"/>
          <p:cNvGrpSpPr>
            <a:grpSpLocks/>
          </p:cNvGrpSpPr>
          <p:nvPr/>
        </p:nvGrpSpPr>
        <p:grpSpPr bwMode="auto">
          <a:xfrm>
            <a:off x="0" y="846138"/>
            <a:ext cx="9144000" cy="5614987"/>
            <a:chOff x="0" y="1162185"/>
            <a:chExt cx="9144000" cy="5614535"/>
          </a:xfrm>
        </p:grpSpPr>
        <p:pic>
          <p:nvPicPr>
            <p:cNvPr id="72710"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418866" y="5056326"/>
              <a:ext cx="1991018" cy="1720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2711" name="Group 299"/>
            <p:cNvGrpSpPr>
              <a:grpSpLocks/>
            </p:cNvGrpSpPr>
            <p:nvPr/>
          </p:nvGrpSpPr>
          <p:grpSpPr bwMode="auto">
            <a:xfrm rot="-9970028">
              <a:off x="589174" y="1654492"/>
              <a:ext cx="2352212" cy="858073"/>
              <a:chOff x="581149" y="2066234"/>
              <a:chExt cx="2040437" cy="777012"/>
            </a:xfrm>
          </p:grpSpPr>
          <p:sp>
            <p:nvSpPr>
              <p:cNvPr id="73027" name="Oval 6"/>
              <p:cNvSpPr>
                <a:spLocks noChangeAspect="1" noChangeArrowheads="1"/>
              </p:cNvSpPr>
              <p:nvPr/>
            </p:nvSpPr>
            <p:spPr bwMode="auto">
              <a:xfrm rot="1132745">
                <a:off x="2296973" y="2368483"/>
                <a:ext cx="51928"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28" name="Oval 7"/>
              <p:cNvSpPr>
                <a:spLocks noChangeAspect="1" noChangeArrowheads="1"/>
              </p:cNvSpPr>
              <p:nvPr/>
            </p:nvSpPr>
            <p:spPr bwMode="auto">
              <a:xfrm rot="1132745">
                <a:off x="2571389" y="2347843"/>
                <a:ext cx="50197"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29" name="Oval 8"/>
              <p:cNvSpPr>
                <a:spLocks noChangeAspect="1" noChangeArrowheads="1"/>
              </p:cNvSpPr>
              <p:nvPr/>
            </p:nvSpPr>
            <p:spPr bwMode="auto">
              <a:xfrm rot="1132745">
                <a:off x="2155512" y="2788303"/>
                <a:ext cx="50197"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0" name="Oval 9"/>
              <p:cNvSpPr>
                <a:spLocks noChangeAspect="1" noChangeArrowheads="1"/>
              </p:cNvSpPr>
              <p:nvPr/>
            </p:nvSpPr>
            <p:spPr bwMode="auto">
              <a:xfrm rot="1132745">
                <a:off x="2041451" y="2340823"/>
                <a:ext cx="50197"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1" name="Oval 10"/>
              <p:cNvSpPr>
                <a:spLocks noChangeAspect="1" noChangeArrowheads="1"/>
              </p:cNvSpPr>
              <p:nvPr/>
            </p:nvSpPr>
            <p:spPr bwMode="auto">
              <a:xfrm rot="1132745">
                <a:off x="1952208" y="2600991"/>
                <a:ext cx="51928"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2" name="Oval 11"/>
              <p:cNvSpPr>
                <a:spLocks noChangeAspect="1" noChangeArrowheads="1"/>
              </p:cNvSpPr>
              <p:nvPr/>
            </p:nvSpPr>
            <p:spPr bwMode="auto">
              <a:xfrm rot="1132745">
                <a:off x="1220389" y="2408502"/>
                <a:ext cx="50197"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3" name="Oval 12"/>
              <p:cNvSpPr>
                <a:spLocks noChangeAspect="1" noChangeArrowheads="1"/>
              </p:cNvSpPr>
              <p:nvPr/>
            </p:nvSpPr>
            <p:spPr bwMode="auto">
              <a:xfrm rot="1132745">
                <a:off x="947304" y="2431545"/>
                <a:ext cx="51928" cy="56838"/>
              </a:xfrm>
              <a:prstGeom prst="ellipse">
                <a:avLst/>
              </a:prstGeom>
              <a:solidFill>
                <a:srgbClr val="FFFF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4" name="Oval 13"/>
              <p:cNvSpPr>
                <a:spLocks noChangeAspect="1" noChangeArrowheads="1"/>
              </p:cNvSpPr>
              <p:nvPr/>
            </p:nvSpPr>
            <p:spPr bwMode="auto">
              <a:xfrm rot="1132745">
                <a:off x="1766728" y="2363306"/>
                <a:ext cx="51928"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5" name="Oval 14"/>
              <p:cNvSpPr>
                <a:spLocks noChangeAspect="1" noChangeArrowheads="1"/>
              </p:cNvSpPr>
              <p:nvPr/>
            </p:nvSpPr>
            <p:spPr bwMode="auto">
              <a:xfrm rot="1132745">
                <a:off x="1732549" y="2467511"/>
                <a:ext cx="50197"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6" name="Line 15"/>
              <p:cNvSpPr>
                <a:spLocks noChangeAspect="1" noChangeShapeType="1"/>
              </p:cNvSpPr>
              <p:nvPr/>
            </p:nvSpPr>
            <p:spPr bwMode="auto">
              <a:xfrm rot="1132745" flipV="1">
                <a:off x="581149" y="2410529"/>
                <a:ext cx="301183" cy="10988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037" name="Oval 16"/>
              <p:cNvSpPr>
                <a:spLocks noChangeAspect="1" noChangeArrowheads="1"/>
              </p:cNvSpPr>
              <p:nvPr/>
            </p:nvSpPr>
            <p:spPr bwMode="auto">
              <a:xfrm rot="-5436025">
                <a:off x="1461309" y="2274181"/>
                <a:ext cx="577856" cy="294259"/>
              </a:xfrm>
              <a:prstGeom prst="ellipse">
                <a:avLst/>
              </a:prstGeom>
              <a:solidFill>
                <a:srgbClr val="CCFFFF">
                  <a:alpha val="45882"/>
                </a:srgbClr>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38" name="Line 17"/>
              <p:cNvSpPr>
                <a:spLocks noChangeAspect="1" noChangeShapeType="1"/>
              </p:cNvSpPr>
              <p:nvPr/>
            </p:nvSpPr>
            <p:spPr bwMode="auto">
              <a:xfrm rot="-4239899" flipH="1" flipV="1">
                <a:off x="1251804" y="2133266"/>
                <a:ext cx="469864" cy="33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39" name="Line 18"/>
              <p:cNvSpPr>
                <a:spLocks noChangeAspect="1" noChangeShapeType="1"/>
              </p:cNvSpPr>
              <p:nvPr/>
            </p:nvSpPr>
            <p:spPr bwMode="auto">
              <a:xfrm rot="17360101" flipH="1">
                <a:off x="1447949" y="2325782"/>
                <a:ext cx="92835" cy="510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40" name="Oval 19"/>
              <p:cNvSpPr>
                <a:spLocks noChangeAspect="1" noChangeArrowheads="1"/>
              </p:cNvSpPr>
              <p:nvPr/>
            </p:nvSpPr>
            <p:spPr bwMode="auto">
              <a:xfrm rot="-5436025">
                <a:off x="1062441" y="2371408"/>
                <a:ext cx="344819" cy="155784"/>
              </a:xfrm>
              <a:prstGeom prst="ellipse">
                <a:avLst/>
              </a:prstGeom>
              <a:solidFill>
                <a:srgbClr val="CCFFFF">
                  <a:alpha val="45882"/>
                </a:srgbClr>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41" name="Line 20"/>
              <p:cNvSpPr>
                <a:spLocks noChangeAspect="1" noChangeShapeType="1"/>
              </p:cNvSpPr>
              <p:nvPr/>
            </p:nvSpPr>
            <p:spPr bwMode="auto">
              <a:xfrm rot="-4239899" flipH="1" flipV="1">
                <a:off x="961890" y="2309815"/>
                <a:ext cx="234931" cy="1505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42" name="Line 21"/>
              <p:cNvSpPr>
                <a:spLocks noChangeAspect="1" noChangeShapeType="1"/>
              </p:cNvSpPr>
              <p:nvPr/>
            </p:nvSpPr>
            <p:spPr bwMode="auto">
              <a:xfrm rot="17360101" flipH="1">
                <a:off x="1076198" y="2400038"/>
                <a:ext cx="56838" cy="2717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43" name="Oval 22"/>
              <p:cNvSpPr>
                <a:spLocks noChangeAspect="1" noChangeArrowheads="1"/>
              </p:cNvSpPr>
              <p:nvPr/>
            </p:nvSpPr>
            <p:spPr bwMode="auto">
              <a:xfrm rot="-5436025">
                <a:off x="1329543" y="2344609"/>
                <a:ext cx="344818" cy="155784"/>
              </a:xfrm>
              <a:prstGeom prst="ellipse">
                <a:avLst/>
              </a:prstGeom>
              <a:solidFill>
                <a:srgbClr val="CCFFFF">
                  <a:alpha val="45882"/>
                </a:srgbClr>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44" name="Line 23"/>
              <p:cNvSpPr>
                <a:spLocks noChangeAspect="1" noChangeShapeType="1"/>
              </p:cNvSpPr>
              <p:nvPr/>
            </p:nvSpPr>
            <p:spPr bwMode="auto">
              <a:xfrm rot="-4239899" flipH="1" flipV="1">
                <a:off x="1228504" y="2284531"/>
                <a:ext cx="233037" cy="15059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45" name="Line 24"/>
              <p:cNvSpPr>
                <a:spLocks noChangeAspect="1" noChangeShapeType="1"/>
              </p:cNvSpPr>
              <p:nvPr/>
            </p:nvSpPr>
            <p:spPr bwMode="auto">
              <a:xfrm rot="17360101" flipH="1">
                <a:off x="1342685" y="2375031"/>
                <a:ext cx="56838" cy="27175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46" name="Oval 25"/>
              <p:cNvSpPr>
                <a:spLocks noChangeAspect="1" noChangeArrowheads="1"/>
              </p:cNvSpPr>
              <p:nvPr/>
            </p:nvSpPr>
            <p:spPr bwMode="auto">
              <a:xfrm rot="1132745">
                <a:off x="2014783" y="2417853"/>
                <a:ext cx="50197"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47" name="Oval 26"/>
              <p:cNvSpPr>
                <a:spLocks noChangeAspect="1" noChangeArrowheads="1"/>
              </p:cNvSpPr>
              <p:nvPr/>
            </p:nvSpPr>
            <p:spPr bwMode="auto">
              <a:xfrm rot="1132745">
                <a:off x="1467020" y="2463099"/>
                <a:ext cx="51928"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48" name="Oval 27"/>
              <p:cNvSpPr>
                <a:spLocks noChangeAspect="1" noChangeArrowheads="1"/>
              </p:cNvSpPr>
              <p:nvPr/>
            </p:nvSpPr>
            <p:spPr bwMode="auto">
              <a:xfrm rot="1132745">
                <a:off x="1484493" y="2412955"/>
                <a:ext cx="51928"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49" name="Oval 28"/>
              <p:cNvSpPr>
                <a:spLocks noChangeAspect="1" noChangeArrowheads="1"/>
              </p:cNvSpPr>
              <p:nvPr/>
            </p:nvSpPr>
            <p:spPr bwMode="auto">
              <a:xfrm rot="1132745">
                <a:off x="1748949" y="2415289"/>
                <a:ext cx="51928"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50" name="Oval 29"/>
              <p:cNvSpPr>
                <a:spLocks noChangeAspect="1" noChangeArrowheads="1"/>
              </p:cNvSpPr>
              <p:nvPr/>
            </p:nvSpPr>
            <p:spPr bwMode="auto">
              <a:xfrm rot="1132745">
                <a:off x="1802283" y="2259324"/>
                <a:ext cx="51928"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51" name="Oval 30"/>
              <p:cNvSpPr>
                <a:spLocks noChangeAspect="1" noChangeArrowheads="1"/>
              </p:cNvSpPr>
              <p:nvPr/>
            </p:nvSpPr>
            <p:spPr bwMode="auto">
              <a:xfrm rot="1132745">
                <a:off x="2259165" y="2473684"/>
                <a:ext cx="51928"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52" name="Oval 31"/>
              <p:cNvSpPr>
                <a:spLocks noChangeAspect="1" noChangeArrowheads="1"/>
              </p:cNvSpPr>
              <p:nvPr/>
            </p:nvSpPr>
            <p:spPr bwMode="auto">
              <a:xfrm rot="1132745">
                <a:off x="2508859" y="2530694"/>
                <a:ext cx="50197"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53" name="Oval 32"/>
              <p:cNvSpPr>
                <a:spLocks noChangeAspect="1" noChangeArrowheads="1"/>
              </p:cNvSpPr>
              <p:nvPr/>
            </p:nvSpPr>
            <p:spPr bwMode="auto">
              <a:xfrm rot="1132745">
                <a:off x="1766422" y="2363251"/>
                <a:ext cx="51928"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54" name="Oval 33"/>
              <p:cNvSpPr>
                <a:spLocks noChangeAspect="1" noChangeArrowheads="1"/>
              </p:cNvSpPr>
              <p:nvPr/>
            </p:nvSpPr>
            <p:spPr bwMode="auto">
              <a:xfrm rot="1132745">
                <a:off x="1730866" y="2467226"/>
                <a:ext cx="51928" cy="56838"/>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3055" name="Oval 34"/>
              <p:cNvSpPr>
                <a:spLocks noChangeAspect="1" noChangeArrowheads="1"/>
              </p:cNvSpPr>
              <p:nvPr/>
            </p:nvSpPr>
            <p:spPr bwMode="auto">
              <a:xfrm rot="1132745">
                <a:off x="1220084" y="2410334"/>
                <a:ext cx="50197" cy="54943"/>
              </a:xfrm>
              <a:prstGeom prst="ellipse">
                <a:avLst/>
              </a:prstGeom>
              <a:solidFill>
                <a:srgbClr val="FF0000"/>
              </a:solidFill>
              <a:ln w="9525">
                <a:solidFill>
                  <a:schemeClr val="tx1"/>
                </a:solidFill>
                <a:round/>
                <a:headEnd/>
                <a:tailEnd/>
              </a:ln>
            </p:spPr>
            <p:txBody>
              <a:bodyPr wrap="none" anchor="ctr"/>
              <a:lstStyle/>
              <a:p>
                <a:endParaRPr lang="en-GB" sz="1100">
                  <a:latin typeface="Palatino" charset="0"/>
                  <a:cs typeface="Palatino" charset="0"/>
                </a:endParaRPr>
              </a:p>
            </p:txBody>
          </p:sp>
        </p:grpSp>
        <p:graphicFrame>
          <p:nvGraphicFramePr>
            <p:cNvPr id="35" name="Diagram 34"/>
            <p:cNvGraphicFramePr/>
            <p:nvPr/>
          </p:nvGraphicFramePr>
          <p:xfrm>
            <a:off x="3708400" y="1686560"/>
            <a:ext cx="1696720" cy="47447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 name="Right Arrow 35"/>
            <p:cNvSpPr/>
            <p:nvPr/>
          </p:nvSpPr>
          <p:spPr>
            <a:xfrm rot="10800000">
              <a:off x="3184525" y="3505146"/>
              <a:ext cx="366713" cy="311125"/>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7" name="Right Arrow 36"/>
            <p:cNvSpPr/>
            <p:nvPr/>
          </p:nvSpPr>
          <p:spPr>
            <a:xfrm rot="10800000" flipH="1">
              <a:off x="5559425" y="2535261"/>
              <a:ext cx="357188" cy="301601"/>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grpSp>
          <p:nvGrpSpPr>
            <p:cNvPr id="72715" name="Group 44"/>
            <p:cNvGrpSpPr>
              <a:grpSpLocks/>
            </p:cNvGrpSpPr>
            <p:nvPr/>
          </p:nvGrpSpPr>
          <p:grpSpPr bwMode="auto">
            <a:xfrm>
              <a:off x="6108568" y="1162185"/>
              <a:ext cx="2818614" cy="1844027"/>
              <a:chOff x="-70659" y="2780943"/>
              <a:chExt cx="3174023" cy="1873997"/>
            </a:xfrm>
          </p:grpSpPr>
          <p:grpSp>
            <p:nvGrpSpPr>
              <p:cNvPr id="72933" name="Group 306"/>
              <p:cNvGrpSpPr>
                <a:grpSpLocks/>
              </p:cNvGrpSpPr>
              <p:nvPr/>
            </p:nvGrpSpPr>
            <p:grpSpPr bwMode="auto">
              <a:xfrm>
                <a:off x="1980942" y="3208579"/>
                <a:ext cx="1122422" cy="813020"/>
                <a:chOff x="7847332" y="3653048"/>
                <a:chExt cx="979464" cy="712352"/>
              </a:xfrm>
            </p:grpSpPr>
            <p:sp>
              <p:nvSpPr>
                <p:cNvPr id="73011" name="Oval 143"/>
                <p:cNvSpPr>
                  <a:spLocks noChangeAspect="1" noChangeArrowheads="1"/>
                </p:cNvSpPr>
                <p:nvPr/>
              </p:nvSpPr>
              <p:spPr bwMode="auto">
                <a:xfrm>
                  <a:off x="7979260" y="4180772"/>
                  <a:ext cx="43976" cy="46344"/>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2" name="Oval 144"/>
                <p:cNvSpPr>
                  <a:spLocks noChangeAspect="1" noChangeArrowheads="1"/>
                </p:cNvSpPr>
                <p:nvPr/>
              </p:nvSpPr>
              <p:spPr bwMode="auto">
                <a:xfrm>
                  <a:off x="8129578" y="3958768"/>
                  <a:ext cx="43976" cy="46344"/>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3" name="Oval 145"/>
                <p:cNvSpPr>
                  <a:spLocks noChangeAspect="1" noChangeArrowheads="1"/>
                </p:cNvSpPr>
                <p:nvPr/>
              </p:nvSpPr>
              <p:spPr bwMode="auto">
                <a:xfrm>
                  <a:off x="8173554" y="3924384"/>
                  <a:ext cx="44776" cy="45597"/>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4" name="Oval 146"/>
                <p:cNvSpPr>
                  <a:spLocks noChangeAspect="1" noChangeArrowheads="1"/>
                </p:cNvSpPr>
                <p:nvPr/>
              </p:nvSpPr>
              <p:spPr bwMode="auto">
                <a:xfrm>
                  <a:off x="8246314" y="3857111"/>
                  <a:ext cx="43976" cy="46344"/>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5" name="Oval 147"/>
                <p:cNvSpPr>
                  <a:spLocks noChangeAspect="1" noChangeArrowheads="1"/>
                </p:cNvSpPr>
                <p:nvPr/>
              </p:nvSpPr>
              <p:spPr bwMode="auto">
                <a:xfrm>
                  <a:off x="8319074" y="3810768"/>
                  <a:ext cx="43976" cy="46344"/>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6" name="Oval 148"/>
                <p:cNvSpPr>
                  <a:spLocks noChangeAspect="1" noChangeArrowheads="1"/>
                </p:cNvSpPr>
                <p:nvPr/>
              </p:nvSpPr>
              <p:spPr bwMode="auto">
                <a:xfrm>
                  <a:off x="8572535" y="3789090"/>
                  <a:ext cx="43976" cy="46344"/>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7" name="Oval 149"/>
                <p:cNvSpPr>
                  <a:spLocks noChangeAspect="1" noChangeArrowheads="1"/>
                </p:cNvSpPr>
                <p:nvPr/>
              </p:nvSpPr>
              <p:spPr bwMode="auto">
                <a:xfrm>
                  <a:off x="8636500" y="3822727"/>
                  <a:ext cx="44776" cy="46344"/>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8" name="Oval 150"/>
                <p:cNvSpPr>
                  <a:spLocks noChangeAspect="1" noChangeArrowheads="1"/>
                </p:cNvSpPr>
                <p:nvPr/>
              </p:nvSpPr>
              <p:spPr bwMode="auto">
                <a:xfrm>
                  <a:off x="8681275" y="3857111"/>
                  <a:ext cx="43976" cy="46344"/>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9" name="Oval 151"/>
                <p:cNvSpPr>
                  <a:spLocks noChangeAspect="1" noChangeArrowheads="1"/>
                </p:cNvSpPr>
                <p:nvPr/>
              </p:nvSpPr>
              <p:spPr bwMode="auto">
                <a:xfrm>
                  <a:off x="8718055" y="3890747"/>
                  <a:ext cx="43976" cy="46344"/>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20" name="Oval 152"/>
                <p:cNvSpPr>
                  <a:spLocks noChangeAspect="1" noChangeArrowheads="1"/>
                </p:cNvSpPr>
                <p:nvPr/>
              </p:nvSpPr>
              <p:spPr bwMode="auto">
                <a:xfrm>
                  <a:off x="8754036" y="3955779"/>
                  <a:ext cx="49572" cy="36626"/>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21" name="Line 153"/>
                <p:cNvSpPr>
                  <a:spLocks noChangeAspect="1" noChangeShapeType="1"/>
                </p:cNvSpPr>
                <p:nvPr/>
              </p:nvSpPr>
              <p:spPr bwMode="auto">
                <a:xfrm>
                  <a:off x="7847332" y="4227115"/>
                  <a:ext cx="979464" cy="298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22" name="Oval 154"/>
                <p:cNvSpPr>
                  <a:spLocks noChangeAspect="1" noChangeArrowheads="1"/>
                </p:cNvSpPr>
                <p:nvPr/>
              </p:nvSpPr>
              <p:spPr bwMode="auto">
                <a:xfrm>
                  <a:off x="8024036" y="4112750"/>
                  <a:ext cx="43976" cy="46344"/>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23" name="Line 155"/>
                <p:cNvSpPr>
                  <a:spLocks noChangeAspect="1" noChangeShapeType="1"/>
                </p:cNvSpPr>
                <p:nvPr/>
              </p:nvSpPr>
              <p:spPr bwMode="auto">
                <a:xfrm flipV="1">
                  <a:off x="7956872" y="4250288"/>
                  <a:ext cx="22387" cy="115112"/>
                </a:xfrm>
                <a:prstGeom prst="line">
                  <a:avLst/>
                </a:prstGeom>
                <a:noFill/>
                <a:ln w="38100">
                  <a:solidFill>
                    <a:srgbClr val="663300"/>
                  </a:solidFill>
                  <a:round/>
                  <a:headEnd/>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73024" name="Line 156"/>
                <p:cNvSpPr>
                  <a:spLocks noChangeAspect="1" noChangeShapeType="1"/>
                </p:cNvSpPr>
                <p:nvPr/>
              </p:nvSpPr>
              <p:spPr bwMode="auto">
                <a:xfrm flipV="1">
                  <a:off x="8137573" y="3653048"/>
                  <a:ext cx="398982" cy="339357"/>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025" name="Line 157"/>
                <p:cNvSpPr>
                  <a:spLocks noChangeAspect="1" noChangeShapeType="1"/>
                </p:cNvSpPr>
                <p:nvPr/>
              </p:nvSpPr>
              <p:spPr bwMode="auto">
                <a:xfrm flipH="1" flipV="1">
                  <a:off x="8391034" y="3687432"/>
                  <a:ext cx="363001" cy="252650"/>
                </a:xfrm>
                <a:prstGeom prst="line">
                  <a:avLst/>
                </a:prstGeom>
                <a:noFill/>
                <a:ln w="1905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026" name="Oval 158"/>
                <p:cNvSpPr>
                  <a:spLocks noChangeAspect="1" noChangeArrowheads="1"/>
                </p:cNvSpPr>
                <p:nvPr/>
              </p:nvSpPr>
              <p:spPr bwMode="auto">
                <a:xfrm>
                  <a:off x="8064813" y="4026043"/>
                  <a:ext cx="43176" cy="45597"/>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sp>
            <p:nvSpPr>
              <p:cNvPr id="72934" name="Oval 160"/>
              <p:cNvSpPr>
                <a:spLocks noChangeAspect="1" noChangeArrowheads="1"/>
              </p:cNvSpPr>
              <p:nvPr/>
            </p:nvSpPr>
            <p:spPr bwMode="auto">
              <a:xfrm>
                <a:off x="1214314" y="3806971"/>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35" name="Oval 161"/>
              <p:cNvSpPr>
                <a:spLocks noChangeAspect="1" noChangeArrowheads="1"/>
              </p:cNvSpPr>
              <p:nvPr/>
            </p:nvSpPr>
            <p:spPr bwMode="auto">
              <a:xfrm>
                <a:off x="1294930" y="3635896"/>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36" name="Oval 162"/>
              <p:cNvSpPr>
                <a:spLocks noChangeAspect="1" noChangeArrowheads="1"/>
              </p:cNvSpPr>
              <p:nvPr/>
            </p:nvSpPr>
            <p:spPr bwMode="auto">
              <a:xfrm>
                <a:off x="1347601" y="3550918"/>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37" name="Oval 163"/>
              <p:cNvSpPr>
                <a:spLocks noChangeAspect="1" noChangeArrowheads="1"/>
              </p:cNvSpPr>
              <p:nvPr/>
            </p:nvSpPr>
            <p:spPr bwMode="auto">
              <a:xfrm>
                <a:off x="1320727" y="3492773"/>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38" name="Oval 164"/>
              <p:cNvSpPr>
                <a:spLocks noChangeAspect="1" noChangeArrowheads="1"/>
              </p:cNvSpPr>
              <p:nvPr/>
            </p:nvSpPr>
            <p:spPr bwMode="auto">
              <a:xfrm>
                <a:off x="1266984" y="3407795"/>
                <a:ext cx="53744"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39" name="Oval 165"/>
              <p:cNvSpPr>
                <a:spLocks noChangeAspect="1" noChangeArrowheads="1"/>
              </p:cNvSpPr>
              <p:nvPr/>
            </p:nvSpPr>
            <p:spPr bwMode="auto">
              <a:xfrm>
                <a:off x="1427139" y="3578870"/>
                <a:ext cx="52669" cy="5702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0" name="Oval 166"/>
              <p:cNvSpPr>
                <a:spLocks noChangeAspect="1" noChangeArrowheads="1"/>
              </p:cNvSpPr>
              <p:nvPr/>
            </p:nvSpPr>
            <p:spPr bwMode="auto">
              <a:xfrm>
                <a:off x="1480884" y="3635896"/>
                <a:ext cx="52669" cy="5702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1" name="Oval 167"/>
              <p:cNvSpPr>
                <a:spLocks noChangeAspect="1" noChangeArrowheads="1"/>
              </p:cNvSpPr>
              <p:nvPr/>
            </p:nvSpPr>
            <p:spPr bwMode="auto">
              <a:xfrm>
                <a:off x="1560425" y="3663850"/>
                <a:ext cx="52669" cy="5814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2" name="Oval 168"/>
              <p:cNvSpPr>
                <a:spLocks noChangeAspect="1" noChangeArrowheads="1"/>
              </p:cNvSpPr>
              <p:nvPr/>
            </p:nvSpPr>
            <p:spPr bwMode="auto">
              <a:xfrm>
                <a:off x="1614167" y="3721993"/>
                <a:ext cx="52669" cy="5702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3" name="Oval 169"/>
              <p:cNvSpPr>
                <a:spLocks noChangeAspect="1" noChangeArrowheads="1"/>
              </p:cNvSpPr>
              <p:nvPr/>
            </p:nvSpPr>
            <p:spPr bwMode="auto">
              <a:xfrm>
                <a:off x="1666836" y="3779019"/>
                <a:ext cx="53744" cy="5702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4" name="Oval 171"/>
              <p:cNvSpPr>
                <a:spLocks noChangeAspect="1" noChangeArrowheads="1"/>
              </p:cNvSpPr>
              <p:nvPr/>
            </p:nvSpPr>
            <p:spPr bwMode="auto">
              <a:xfrm>
                <a:off x="1241187" y="3721993"/>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5" name="Line 172"/>
              <p:cNvSpPr>
                <a:spLocks noChangeAspect="1" noChangeShapeType="1"/>
              </p:cNvSpPr>
              <p:nvPr/>
            </p:nvSpPr>
            <p:spPr bwMode="auto">
              <a:xfrm flipV="1">
                <a:off x="1214314" y="3863996"/>
                <a:ext cx="26873" cy="143123"/>
              </a:xfrm>
              <a:prstGeom prst="line">
                <a:avLst/>
              </a:prstGeom>
              <a:noFill/>
              <a:ln w="38100">
                <a:solidFill>
                  <a:srgbClr val="663300"/>
                </a:solidFill>
                <a:round/>
                <a:headEnd/>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72946" name="Oval 173"/>
              <p:cNvSpPr>
                <a:spLocks noChangeAspect="1" noChangeArrowheads="1"/>
              </p:cNvSpPr>
              <p:nvPr/>
            </p:nvSpPr>
            <p:spPr bwMode="auto">
              <a:xfrm>
                <a:off x="1214314" y="3321698"/>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7" name="Oval 174"/>
              <p:cNvSpPr>
                <a:spLocks noChangeAspect="1" noChangeArrowheads="1"/>
              </p:cNvSpPr>
              <p:nvPr/>
            </p:nvSpPr>
            <p:spPr bwMode="auto">
              <a:xfrm>
                <a:off x="1347601" y="3435749"/>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8" name="Oval 175"/>
              <p:cNvSpPr>
                <a:spLocks noChangeAspect="1" noChangeArrowheads="1"/>
              </p:cNvSpPr>
              <p:nvPr/>
            </p:nvSpPr>
            <p:spPr bwMode="auto">
              <a:xfrm>
                <a:off x="1347601" y="3378723"/>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49" name="Oval 176"/>
              <p:cNvSpPr>
                <a:spLocks noChangeAspect="1" noChangeArrowheads="1"/>
              </p:cNvSpPr>
              <p:nvPr/>
            </p:nvSpPr>
            <p:spPr bwMode="auto">
              <a:xfrm>
                <a:off x="1347601" y="3321698"/>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0" name="Oval 177"/>
              <p:cNvSpPr>
                <a:spLocks noChangeAspect="1" noChangeArrowheads="1"/>
              </p:cNvSpPr>
              <p:nvPr/>
            </p:nvSpPr>
            <p:spPr bwMode="auto">
              <a:xfrm>
                <a:off x="1161645" y="3292627"/>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1" name="Oval 178"/>
              <p:cNvSpPr>
                <a:spLocks noChangeAspect="1" noChangeArrowheads="1"/>
              </p:cNvSpPr>
              <p:nvPr/>
            </p:nvSpPr>
            <p:spPr bwMode="auto">
              <a:xfrm>
                <a:off x="1107903" y="3264672"/>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2" name="Oval 179"/>
              <p:cNvSpPr>
                <a:spLocks noChangeAspect="1" noChangeArrowheads="1"/>
              </p:cNvSpPr>
              <p:nvPr/>
            </p:nvSpPr>
            <p:spPr bwMode="auto">
              <a:xfrm>
                <a:off x="1401343" y="3293744"/>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3" name="Oval 180"/>
              <p:cNvSpPr>
                <a:spLocks noChangeAspect="1" noChangeArrowheads="1"/>
              </p:cNvSpPr>
              <p:nvPr/>
            </p:nvSpPr>
            <p:spPr bwMode="auto">
              <a:xfrm>
                <a:off x="1454011" y="3264672"/>
                <a:ext cx="53744"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4" name="Oval 181"/>
              <p:cNvSpPr>
                <a:spLocks noChangeAspect="1" noChangeArrowheads="1"/>
              </p:cNvSpPr>
              <p:nvPr/>
            </p:nvSpPr>
            <p:spPr bwMode="auto">
              <a:xfrm>
                <a:off x="1507755" y="3236720"/>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5" name="Oval 182"/>
              <p:cNvSpPr>
                <a:spLocks noChangeAspect="1" noChangeArrowheads="1"/>
              </p:cNvSpPr>
              <p:nvPr/>
            </p:nvSpPr>
            <p:spPr bwMode="auto">
              <a:xfrm>
                <a:off x="1374469" y="3464820"/>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6" name="Oval 183"/>
              <p:cNvSpPr>
                <a:spLocks noChangeAspect="1" noChangeArrowheads="1"/>
              </p:cNvSpPr>
              <p:nvPr/>
            </p:nvSpPr>
            <p:spPr bwMode="auto">
              <a:xfrm>
                <a:off x="1374469" y="3492773"/>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7" name="Oval 184"/>
              <p:cNvSpPr>
                <a:spLocks noChangeAspect="1" noChangeArrowheads="1"/>
              </p:cNvSpPr>
              <p:nvPr/>
            </p:nvSpPr>
            <p:spPr bwMode="auto">
              <a:xfrm>
                <a:off x="1401343" y="3407795"/>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8" name="Oval 185"/>
              <p:cNvSpPr>
                <a:spLocks noChangeAspect="1" noChangeArrowheads="1"/>
              </p:cNvSpPr>
              <p:nvPr/>
            </p:nvSpPr>
            <p:spPr bwMode="auto">
              <a:xfrm>
                <a:off x="1560425" y="3179694"/>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59" name="Oval 186"/>
              <p:cNvSpPr>
                <a:spLocks noChangeAspect="1" noChangeArrowheads="1"/>
              </p:cNvSpPr>
              <p:nvPr/>
            </p:nvSpPr>
            <p:spPr bwMode="auto">
              <a:xfrm>
                <a:off x="1347601" y="3264672"/>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0" name="Oval 187"/>
              <p:cNvSpPr>
                <a:spLocks noChangeAspect="1" noChangeArrowheads="1"/>
              </p:cNvSpPr>
              <p:nvPr/>
            </p:nvSpPr>
            <p:spPr bwMode="auto">
              <a:xfrm>
                <a:off x="1294930" y="3207649"/>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1" name="Oval 188"/>
              <p:cNvSpPr>
                <a:spLocks noChangeAspect="1" noChangeArrowheads="1"/>
              </p:cNvSpPr>
              <p:nvPr/>
            </p:nvSpPr>
            <p:spPr bwMode="auto">
              <a:xfrm>
                <a:off x="1294930" y="3378723"/>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2" name="Oval 189"/>
              <p:cNvSpPr>
                <a:spLocks noChangeAspect="1" noChangeArrowheads="1"/>
              </p:cNvSpPr>
              <p:nvPr/>
            </p:nvSpPr>
            <p:spPr bwMode="auto">
              <a:xfrm>
                <a:off x="1320727" y="3321698"/>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3" name="Oval 190"/>
              <p:cNvSpPr>
                <a:spLocks noChangeAspect="1" noChangeArrowheads="1"/>
              </p:cNvSpPr>
              <p:nvPr/>
            </p:nvSpPr>
            <p:spPr bwMode="auto">
              <a:xfrm>
                <a:off x="1266984" y="3150622"/>
                <a:ext cx="53744"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4" name="Oval 191"/>
              <p:cNvSpPr>
                <a:spLocks noChangeAspect="1" noChangeArrowheads="1"/>
              </p:cNvSpPr>
              <p:nvPr/>
            </p:nvSpPr>
            <p:spPr bwMode="auto">
              <a:xfrm>
                <a:off x="1241187" y="3093597"/>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5" name="Oval 192"/>
              <p:cNvSpPr>
                <a:spLocks noChangeAspect="1" noChangeArrowheads="1"/>
              </p:cNvSpPr>
              <p:nvPr/>
            </p:nvSpPr>
            <p:spPr bwMode="auto">
              <a:xfrm>
                <a:off x="1082105" y="3207649"/>
                <a:ext cx="52669" cy="5814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6" name="Oval 193"/>
              <p:cNvSpPr>
                <a:spLocks noChangeAspect="1" noChangeArrowheads="1"/>
              </p:cNvSpPr>
              <p:nvPr/>
            </p:nvSpPr>
            <p:spPr bwMode="auto">
              <a:xfrm>
                <a:off x="1400268" y="3350769"/>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7" name="Oval 194"/>
              <p:cNvSpPr>
                <a:spLocks noChangeAspect="1" noChangeArrowheads="1"/>
              </p:cNvSpPr>
              <p:nvPr/>
            </p:nvSpPr>
            <p:spPr bwMode="auto">
              <a:xfrm>
                <a:off x="1294930" y="3407795"/>
                <a:ext cx="52669" cy="5702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68" name="Line 195"/>
              <p:cNvSpPr>
                <a:spLocks noChangeAspect="1" noChangeShapeType="1"/>
              </p:cNvSpPr>
              <p:nvPr/>
            </p:nvSpPr>
            <p:spPr bwMode="auto">
              <a:xfrm flipH="1" flipV="1">
                <a:off x="1320727" y="3492773"/>
                <a:ext cx="346110" cy="285127"/>
              </a:xfrm>
              <a:prstGeom prst="line">
                <a:avLst/>
              </a:prstGeom>
              <a:noFill/>
              <a:ln w="28575">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69" name="Rectangle 196"/>
              <p:cNvSpPr>
                <a:spLocks noChangeAspect="1" noChangeArrowheads="1"/>
              </p:cNvSpPr>
              <p:nvPr/>
            </p:nvSpPr>
            <p:spPr bwMode="auto">
              <a:xfrm>
                <a:off x="1163514" y="3387393"/>
                <a:ext cx="398778" cy="86097"/>
              </a:xfrm>
              <a:prstGeom prst="rect">
                <a:avLst/>
              </a:prstGeom>
              <a:solidFill>
                <a:srgbClr val="FF9900">
                  <a:alpha val="25882"/>
                </a:srgbClr>
              </a:solidFill>
              <a:ln w="9525">
                <a:solidFill>
                  <a:schemeClr val="tx1"/>
                </a:solidFill>
                <a:miter lim="800000"/>
                <a:headEnd/>
                <a:tailEnd/>
              </a:ln>
            </p:spPr>
            <p:txBody>
              <a:bodyPr wrap="none" anchor="ctr"/>
              <a:lstStyle/>
              <a:p>
                <a:endParaRPr lang="en-GB" sz="1100">
                  <a:latin typeface="Palatino" charset="0"/>
                  <a:cs typeface="Palatino" charset="0"/>
                </a:endParaRPr>
              </a:p>
            </p:txBody>
          </p:sp>
          <p:grpSp>
            <p:nvGrpSpPr>
              <p:cNvPr id="72970" name="Group 307"/>
              <p:cNvGrpSpPr>
                <a:grpSpLocks/>
              </p:cNvGrpSpPr>
              <p:nvPr/>
            </p:nvGrpSpPr>
            <p:grpSpPr bwMode="auto">
              <a:xfrm>
                <a:off x="133362" y="2780943"/>
                <a:ext cx="614980" cy="1075054"/>
                <a:chOff x="6287221" y="3278359"/>
                <a:chExt cx="593947" cy="941940"/>
              </a:xfrm>
            </p:grpSpPr>
            <p:sp>
              <p:nvSpPr>
                <p:cNvPr id="72976" name="Oval 198"/>
                <p:cNvSpPr>
                  <a:spLocks noChangeAspect="1" noChangeArrowheads="1"/>
                </p:cNvSpPr>
                <p:nvPr/>
              </p:nvSpPr>
              <p:spPr bwMode="auto">
                <a:xfrm>
                  <a:off x="6569036" y="3984554"/>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77" name="Oval 199"/>
                <p:cNvSpPr>
                  <a:spLocks noChangeAspect="1" noChangeArrowheads="1"/>
                </p:cNvSpPr>
                <p:nvPr/>
              </p:nvSpPr>
              <p:spPr bwMode="auto">
                <a:xfrm>
                  <a:off x="6569036" y="3937820"/>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78" name="Oval 200"/>
                <p:cNvSpPr>
                  <a:spLocks noChangeAspect="1" noChangeArrowheads="1"/>
                </p:cNvSpPr>
                <p:nvPr/>
              </p:nvSpPr>
              <p:spPr bwMode="auto">
                <a:xfrm>
                  <a:off x="6600042" y="3890568"/>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79" name="Oval 201"/>
                <p:cNvSpPr>
                  <a:spLocks noChangeAspect="1" noChangeArrowheads="1"/>
                </p:cNvSpPr>
                <p:nvPr/>
              </p:nvSpPr>
              <p:spPr bwMode="auto">
                <a:xfrm>
                  <a:off x="6538029" y="3890568"/>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0" name="Oval 202"/>
                <p:cNvSpPr>
                  <a:spLocks noChangeAspect="1" noChangeArrowheads="1"/>
                </p:cNvSpPr>
                <p:nvPr/>
              </p:nvSpPr>
              <p:spPr bwMode="auto">
                <a:xfrm>
                  <a:off x="6474638" y="3866681"/>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1" name="Oval 203"/>
                <p:cNvSpPr>
                  <a:spLocks noChangeAspect="1" noChangeArrowheads="1"/>
                </p:cNvSpPr>
                <p:nvPr/>
              </p:nvSpPr>
              <p:spPr bwMode="auto">
                <a:xfrm>
                  <a:off x="6411936" y="3819949"/>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2" name="Oval 204"/>
                <p:cNvSpPr>
                  <a:spLocks noChangeAspect="1" noChangeArrowheads="1"/>
                </p:cNvSpPr>
                <p:nvPr/>
              </p:nvSpPr>
              <p:spPr bwMode="auto">
                <a:xfrm>
                  <a:off x="6411936" y="3772696"/>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3" name="Oval 205"/>
                <p:cNvSpPr>
                  <a:spLocks noChangeAspect="1" noChangeArrowheads="1"/>
                </p:cNvSpPr>
                <p:nvPr/>
              </p:nvSpPr>
              <p:spPr bwMode="auto">
                <a:xfrm>
                  <a:off x="6506333" y="3819949"/>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4" name="Oval 206"/>
                <p:cNvSpPr>
                  <a:spLocks noChangeAspect="1" noChangeArrowheads="1"/>
                </p:cNvSpPr>
                <p:nvPr/>
              </p:nvSpPr>
              <p:spPr bwMode="auto">
                <a:xfrm>
                  <a:off x="6631737" y="3843315"/>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5" name="Oval 207"/>
                <p:cNvSpPr>
                  <a:spLocks noChangeAspect="1" noChangeArrowheads="1"/>
                </p:cNvSpPr>
                <p:nvPr/>
              </p:nvSpPr>
              <p:spPr bwMode="auto">
                <a:xfrm>
                  <a:off x="6662744" y="3796062"/>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6" name="Oval 208"/>
                <p:cNvSpPr>
                  <a:spLocks noChangeAspect="1" noChangeArrowheads="1"/>
                </p:cNvSpPr>
                <p:nvPr/>
              </p:nvSpPr>
              <p:spPr bwMode="auto">
                <a:xfrm>
                  <a:off x="6506333" y="3772696"/>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7" name="Oval 209"/>
                <p:cNvSpPr>
                  <a:spLocks noChangeAspect="1" noChangeArrowheads="1"/>
                </p:cNvSpPr>
                <p:nvPr/>
              </p:nvSpPr>
              <p:spPr bwMode="auto">
                <a:xfrm>
                  <a:off x="6538029" y="3725443"/>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8" name="Oval 210"/>
                <p:cNvSpPr>
                  <a:spLocks noChangeAspect="1" noChangeArrowheads="1"/>
                </p:cNvSpPr>
                <p:nvPr/>
              </p:nvSpPr>
              <p:spPr bwMode="auto">
                <a:xfrm>
                  <a:off x="6569036" y="4031807"/>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89" name="Oval 211"/>
                <p:cNvSpPr>
                  <a:spLocks noChangeAspect="1" noChangeArrowheads="1"/>
                </p:cNvSpPr>
                <p:nvPr/>
              </p:nvSpPr>
              <p:spPr bwMode="auto">
                <a:xfrm>
                  <a:off x="6600042" y="4079060"/>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0" name="Oval 212"/>
                <p:cNvSpPr>
                  <a:spLocks noChangeAspect="1" noChangeArrowheads="1"/>
                </p:cNvSpPr>
                <p:nvPr/>
              </p:nvSpPr>
              <p:spPr bwMode="auto">
                <a:xfrm>
                  <a:off x="6631049" y="4126312"/>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1" name="Oval 213"/>
                <p:cNvSpPr>
                  <a:spLocks noChangeAspect="1" noChangeArrowheads="1"/>
                </p:cNvSpPr>
                <p:nvPr/>
              </p:nvSpPr>
              <p:spPr bwMode="auto">
                <a:xfrm>
                  <a:off x="6662744" y="4173046"/>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2" name="Oval 214"/>
                <p:cNvSpPr>
                  <a:spLocks noChangeAspect="1" noChangeArrowheads="1"/>
                </p:cNvSpPr>
                <p:nvPr/>
              </p:nvSpPr>
              <p:spPr bwMode="auto">
                <a:xfrm>
                  <a:off x="6568347" y="3843315"/>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3" name="Oval 215"/>
                <p:cNvSpPr>
                  <a:spLocks noChangeAspect="1" noChangeArrowheads="1"/>
                </p:cNvSpPr>
                <p:nvPr/>
              </p:nvSpPr>
              <p:spPr bwMode="auto">
                <a:xfrm>
                  <a:off x="6693751" y="3749328"/>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4" name="Oval 216"/>
                <p:cNvSpPr>
                  <a:spLocks noChangeAspect="1" noChangeArrowheads="1"/>
                </p:cNvSpPr>
                <p:nvPr/>
              </p:nvSpPr>
              <p:spPr bwMode="auto">
                <a:xfrm>
                  <a:off x="6693751" y="3702076"/>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5" name="Oval 217"/>
                <p:cNvSpPr>
                  <a:spLocks noChangeAspect="1" noChangeArrowheads="1"/>
                </p:cNvSpPr>
                <p:nvPr/>
              </p:nvSpPr>
              <p:spPr bwMode="auto">
                <a:xfrm>
                  <a:off x="6412625" y="3843835"/>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6" name="Oval 218"/>
                <p:cNvSpPr>
                  <a:spLocks noChangeAspect="1" noChangeArrowheads="1"/>
                </p:cNvSpPr>
                <p:nvPr/>
              </p:nvSpPr>
              <p:spPr bwMode="auto">
                <a:xfrm>
                  <a:off x="6380929" y="3725962"/>
                  <a:ext cx="62013" cy="47253"/>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97" name="Oval 219"/>
                <p:cNvSpPr>
                  <a:spLocks noChangeAspect="1" noChangeArrowheads="1"/>
                </p:cNvSpPr>
                <p:nvPr/>
              </p:nvSpPr>
              <p:spPr bwMode="auto">
                <a:xfrm>
                  <a:off x="6287221" y="3278359"/>
                  <a:ext cx="531244" cy="141239"/>
                </a:xfrm>
                <a:prstGeom prst="ellipse">
                  <a:avLst/>
                </a:prstGeom>
                <a:solidFill>
                  <a:schemeClr val="accent1"/>
                </a:solidFill>
                <a:ln w="9525">
                  <a:solidFill>
                    <a:schemeClr val="tx1"/>
                  </a:solidFill>
                  <a:round/>
                  <a:headEnd/>
                  <a:tailEnd/>
                </a:ln>
              </p:spPr>
              <p:txBody>
                <a:bodyPr wrap="none" anchor="ctr"/>
                <a:lstStyle/>
                <a:p>
                  <a:endParaRPr lang="en-GB" sz="1100">
                    <a:latin typeface="Palatino" charset="0"/>
                    <a:cs typeface="Palatino" charset="0"/>
                  </a:endParaRPr>
                </a:p>
              </p:txBody>
            </p:sp>
            <p:sp>
              <p:nvSpPr>
                <p:cNvPr id="72998" name="Line 220"/>
                <p:cNvSpPr>
                  <a:spLocks noChangeAspect="1" noChangeShapeType="1"/>
                </p:cNvSpPr>
                <p:nvPr/>
              </p:nvSpPr>
              <p:spPr bwMode="auto">
                <a:xfrm flipH="1" flipV="1">
                  <a:off x="6287221" y="3348978"/>
                  <a:ext cx="312821" cy="58884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99" name="Line 221"/>
                <p:cNvSpPr>
                  <a:spLocks noChangeAspect="1" noChangeShapeType="1"/>
                </p:cNvSpPr>
                <p:nvPr/>
              </p:nvSpPr>
              <p:spPr bwMode="auto">
                <a:xfrm flipV="1">
                  <a:off x="6600042" y="3348978"/>
                  <a:ext cx="218424" cy="58832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000" name="Oval 222"/>
                <p:cNvSpPr>
                  <a:spLocks noChangeAspect="1" noChangeArrowheads="1"/>
                </p:cNvSpPr>
                <p:nvPr/>
              </p:nvSpPr>
              <p:spPr bwMode="auto">
                <a:xfrm>
                  <a:off x="6693751" y="3419598"/>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1" name="Oval 223"/>
                <p:cNvSpPr>
                  <a:spLocks noChangeAspect="1" noChangeArrowheads="1"/>
                </p:cNvSpPr>
                <p:nvPr/>
              </p:nvSpPr>
              <p:spPr bwMode="auto">
                <a:xfrm>
                  <a:off x="6724757" y="3443485"/>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2" name="Oval 224"/>
                <p:cNvSpPr>
                  <a:spLocks noChangeAspect="1" noChangeArrowheads="1"/>
                </p:cNvSpPr>
                <p:nvPr/>
              </p:nvSpPr>
              <p:spPr bwMode="auto">
                <a:xfrm>
                  <a:off x="6755764" y="3419598"/>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3" name="Oval 225"/>
                <p:cNvSpPr>
                  <a:spLocks noChangeAspect="1" noChangeArrowheads="1"/>
                </p:cNvSpPr>
                <p:nvPr/>
              </p:nvSpPr>
              <p:spPr bwMode="auto">
                <a:xfrm>
                  <a:off x="6755764" y="3466851"/>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4" name="Oval 226"/>
                <p:cNvSpPr>
                  <a:spLocks noChangeAspect="1" noChangeArrowheads="1"/>
                </p:cNvSpPr>
                <p:nvPr/>
              </p:nvSpPr>
              <p:spPr bwMode="auto">
                <a:xfrm>
                  <a:off x="6693061" y="3490217"/>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5" name="Oval 227"/>
                <p:cNvSpPr>
                  <a:spLocks noChangeAspect="1" noChangeArrowheads="1"/>
                </p:cNvSpPr>
                <p:nvPr/>
              </p:nvSpPr>
              <p:spPr bwMode="auto">
                <a:xfrm>
                  <a:off x="6662056" y="3443485"/>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6" name="Oval 228"/>
                <p:cNvSpPr>
                  <a:spLocks noChangeAspect="1" noChangeArrowheads="1"/>
                </p:cNvSpPr>
                <p:nvPr/>
              </p:nvSpPr>
              <p:spPr bwMode="auto">
                <a:xfrm>
                  <a:off x="6724757" y="3490217"/>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7" name="Oval 229"/>
                <p:cNvSpPr>
                  <a:spLocks noChangeAspect="1" noChangeArrowheads="1"/>
                </p:cNvSpPr>
                <p:nvPr/>
              </p:nvSpPr>
              <p:spPr bwMode="auto">
                <a:xfrm>
                  <a:off x="6755764" y="3396232"/>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8" name="Oval 230"/>
                <p:cNvSpPr>
                  <a:spLocks noChangeAspect="1" noChangeArrowheads="1"/>
                </p:cNvSpPr>
                <p:nvPr/>
              </p:nvSpPr>
              <p:spPr bwMode="auto">
                <a:xfrm>
                  <a:off x="6819155" y="3419598"/>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09" name="Oval 231"/>
                <p:cNvSpPr>
                  <a:spLocks noChangeAspect="1" noChangeArrowheads="1"/>
                </p:cNvSpPr>
                <p:nvPr/>
              </p:nvSpPr>
              <p:spPr bwMode="auto">
                <a:xfrm>
                  <a:off x="6693061" y="3372864"/>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3010" name="Oval 232"/>
                <p:cNvSpPr>
                  <a:spLocks noChangeAspect="1" noChangeArrowheads="1"/>
                </p:cNvSpPr>
                <p:nvPr/>
              </p:nvSpPr>
              <p:spPr bwMode="auto">
                <a:xfrm>
                  <a:off x="6755764" y="3348978"/>
                  <a:ext cx="62013" cy="47253"/>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sp>
            <p:nvSpPr>
              <p:cNvPr id="72971" name="Line 102"/>
              <p:cNvSpPr>
                <a:spLocks noChangeAspect="1" noChangeShapeType="1"/>
              </p:cNvSpPr>
              <p:nvPr/>
            </p:nvSpPr>
            <p:spPr bwMode="auto">
              <a:xfrm>
                <a:off x="106284" y="3886346"/>
                <a:ext cx="71453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72" name="Line 102"/>
              <p:cNvSpPr>
                <a:spLocks noChangeAspect="1" noChangeShapeType="1"/>
              </p:cNvSpPr>
              <p:nvPr/>
            </p:nvSpPr>
            <p:spPr bwMode="auto">
              <a:xfrm>
                <a:off x="1063902" y="3874968"/>
                <a:ext cx="71453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73" name="TextBox 85"/>
              <p:cNvSpPr txBox="1">
                <a:spLocks noChangeArrowheads="1"/>
              </p:cNvSpPr>
              <p:nvPr/>
            </p:nvSpPr>
            <p:spPr bwMode="auto">
              <a:xfrm>
                <a:off x="2041818" y="4043969"/>
                <a:ext cx="977829" cy="43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Looping tracks</a:t>
                </a:r>
              </a:p>
            </p:txBody>
          </p:sp>
          <p:sp>
            <p:nvSpPr>
              <p:cNvPr id="72974" name="TextBox 86"/>
              <p:cNvSpPr txBox="1">
                <a:spLocks noChangeArrowheads="1"/>
              </p:cNvSpPr>
              <p:nvPr/>
            </p:nvSpPr>
            <p:spPr bwMode="auto">
              <a:xfrm>
                <a:off x="-70659" y="4043969"/>
                <a:ext cx="1078744" cy="43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Cone</a:t>
                </a:r>
                <a:br>
                  <a:rPr lang="en-GB" sz="1100">
                    <a:latin typeface="Palatino" charset="0"/>
                    <a:cs typeface="Palatino" charset="0"/>
                  </a:rPr>
                </a:br>
                <a:r>
                  <a:rPr lang="en-GB" sz="1100">
                    <a:latin typeface="Palatino" charset="0"/>
                    <a:cs typeface="Palatino" charset="0"/>
                  </a:rPr>
                  <a:t>associations</a:t>
                </a:r>
              </a:p>
            </p:txBody>
          </p:sp>
          <p:sp>
            <p:nvSpPr>
              <p:cNvPr id="72975" name="TextBox 87"/>
              <p:cNvSpPr txBox="1">
                <a:spLocks noChangeArrowheads="1"/>
              </p:cNvSpPr>
              <p:nvPr/>
            </p:nvSpPr>
            <p:spPr bwMode="auto">
              <a:xfrm>
                <a:off x="887531" y="4045022"/>
                <a:ext cx="1164903" cy="609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Back-scattered tracks</a:t>
                </a:r>
              </a:p>
            </p:txBody>
          </p:sp>
        </p:grpSp>
        <p:sp>
          <p:nvSpPr>
            <p:cNvPr id="72716" name="Text Box 6"/>
            <p:cNvSpPr txBox="1">
              <a:spLocks noChangeArrowheads="1"/>
            </p:cNvSpPr>
            <p:nvPr/>
          </p:nvSpPr>
          <p:spPr bwMode="auto">
            <a:xfrm>
              <a:off x="5855070" y="6383007"/>
              <a:ext cx="11542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Neutral hadron</a:t>
              </a:r>
            </a:p>
          </p:txBody>
        </p:sp>
        <p:sp>
          <p:nvSpPr>
            <p:cNvPr id="72717" name="Line 7"/>
            <p:cNvSpPr>
              <a:spLocks noChangeShapeType="1"/>
            </p:cNvSpPr>
            <p:nvPr/>
          </p:nvSpPr>
          <p:spPr bwMode="auto">
            <a:xfrm flipV="1">
              <a:off x="6759020" y="6391371"/>
              <a:ext cx="263949" cy="47136"/>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718" name="Text Box 8"/>
            <p:cNvSpPr txBox="1">
              <a:spLocks noChangeArrowheads="1"/>
            </p:cNvSpPr>
            <p:nvPr/>
          </p:nvSpPr>
          <p:spPr bwMode="auto">
            <a:xfrm>
              <a:off x="7802846" y="6363171"/>
              <a:ext cx="120917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Charged hadron</a:t>
              </a:r>
            </a:p>
          </p:txBody>
        </p:sp>
        <p:sp>
          <p:nvSpPr>
            <p:cNvPr id="72719" name="Line 9"/>
            <p:cNvSpPr>
              <a:spLocks noChangeShapeType="1"/>
            </p:cNvSpPr>
            <p:nvPr/>
          </p:nvSpPr>
          <p:spPr bwMode="auto">
            <a:xfrm flipH="1" flipV="1">
              <a:off x="7773855" y="6164420"/>
              <a:ext cx="333198" cy="264661"/>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720" name="Text Box 10"/>
            <p:cNvSpPr txBox="1">
              <a:spLocks noChangeArrowheads="1"/>
            </p:cNvSpPr>
            <p:nvPr/>
          </p:nvSpPr>
          <p:spPr bwMode="auto">
            <a:xfrm>
              <a:off x="6961211" y="6375307"/>
              <a:ext cx="63410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Photon</a:t>
              </a:r>
            </a:p>
          </p:txBody>
        </p:sp>
        <p:sp>
          <p:nvSpPr>
            <p:cNvPr id="72721" name="Line 11"/>
            <p:cNvSpPr>
              <a:spLocks noChangeShapeType="1"/>
            </p:cNvSpPr>
            <p:nvPr/>
          </p:nvSpPr>
          <p:spPr bwMode="auto">
            <a:xfrm flipV="1">
              <a:off x="7268066" y="6136849"/>
              <a:ext cx="84841" cy="29223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72722" name="Group 136"/>
            <p:cNvGrpSpPr>
              <a:grpSpLocks/>
            </p:cNvGrpSpPr>
            <p:nvPr/>
          </p:nvGrpSpPr>
          <p:grpSpPr bwMode="auto">
            <a:xfrm>
              <a:off x="399518" y="5071621"/>
              <a:ext cx="1193665" cy="1504868"/>
              <a:chOff x="6833345" y="1928802"/>
              <a:chExt cx="1209540" cy="1908954"/>
            </a:xfrm>
          </p:grpSpPr>
          <p:sp>
            <p:nvSpPr>
              <p:cNvPr id="72888" name="Line 33"/>
              <p:cNvSpPr>
                <a:spLocks noChangeShapeType="1"/>
              </p:cNvSpPr>
              <p:nvPr/>
            </p:nvSpPr>
            <p:spPr bwMode="auto">
              <a:xfrm flipH="1" flipV="1">
                <a:off x="7316795" y="2806987"/>
                <a:ext cx="36873" cy="3194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89" name="Oval 733"/>
              <p:cNvSpPr>
                <a:spLocks noChangeArrowheads="1"/>
              </p:cNvSpPr>
              <p:nvPr/>
            </p:nvSpPr>
            <p:spPr bwMode="auto">
              <a:xfrm>
                <a:off x="7279922" y="272691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0" name="Oval 734"/>
              <p:cNvSpPr>
                <a:spLocks noChangeArrowheads="1"/>
              </p:cNvSpPr>
              <p:nvPr/>
            </p:nvSpPr>
            <p:spPr bwMode="auto">
              <a:xfrm>
                <a:off x="7279922" y="264683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1" name="Oval 735"/>
              <p:cNvSpPr>
                <a:spLocks noChangeArrowheads="1"/>
              </p:cNvSpPr>
              <p:nvPr/>
            </p:nvSpPr>
            <p:spPr bwMode="auto">
              <a:xfrm>
                <a:off x="7279922" y="256764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2" name="Oval 736"/>
              <p:cNvSpPr>
                <a:spLocks noChangeArrowheads="1"/>
              </p:cNvSpPr>
              <p:nvPr/>
            </p:nvSpPr>
            <p:spPr bwMode="auto">
              <a:xfrm>
                <a:off x="7261895" y="248756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3" name="Oval 737"/>
              <p:cNvSpPr>
                <a:spLocks noChangeArrowheads="1"/>
              </p:cNvSpPr>
              <p:nvPr/>
            </p:nvSpPr>
            <p:spPr bwMode="auto">
              <a:xfrm>
                <a:off x="7243048" y="248756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4" name="Oval 738"/>
              <p:cNvSpPr>
                <a:spLocks noChangeArrowheads="1"/>
              </p:cNvSpPr>
              <p:nvPr/>
            </p:nvSpPr>
            <p:spPr bwMode="auto">
              <a:xfrm>
                <a:off x="7243048" y="2447089"/>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5" name="Oval 739"/>
              <p:cNvSpPr>
                <a:spLocks noChangeArrowheads="1"/>
              </p:cNvSpPr>
              <p:nvPr/>
            </p:nvSpPr>
            <p:spPr bwMode="auto">
              <a:xfrm>
                <a:off x="7168483" y="2367894"/>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6" name="Oval 740"/>
              <p:cNvSpPr>
                <a:spLocks noChangeArrowheads="1"/>
              </p:cNvSpPr>
              <p:nvPr/>
            </p:nvSpPr>
            <p:spPr bwMode="auto">
              <a:xfrm>
                <a:off x="7168483" y="2287820"/>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7" name="Oval 741"/>
              <p:cNvSpPr>
                <a:spLocks noChangeArrowheads="1"/>
              </p:cNvSpPr>
              <p:nvPr/>
            </p:nvSpPr>
            <p:spPr bwMode="auto">
              <a:xfrm>
                <a:off x="7280741" y="2367894"/>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8" name="Oval 742"/>
              <p:cNvSpPr>
                <a:spLocks noChangeArrowheads="1"/>
              </p:cNvSpPr>
              <p:nvPr/>
            </p:nvSpPr>
            <p:spPr bwMode="auto">
              <a:xfrm>
                <a:off x="7224202" y="240749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99" name="Oval 743"/>
              <p:cNvSpPr>
                <a:spLocks noChangeArrowheads="1"/>
              </p:cNvSpPr>
              <p:nvPr/>
            </p:nvSpPr>
            <p:spPr bwMode="auto">
              <a:xfrm>
                <a:off x="7224202" y="232741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0" name="Oval 744"/>
              <p:cNvSpPr>
                <a:spLocks noChangeArrowheads="1"/>
              </p:cNvSpPr>
              <p:nvPr/>
            </p:nvSpPr>
            <p:spPr bwMode="auto">
              <a:xfrm>
                <a:off x="7280741" y="2287820"/>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1" name="Oval 745"/>
              <p:cNvSpPr>
                <a:spLocks noChangeArrowheads="1"/>
              </p:cNvSpPr>
              <p:nvPr/>
            </p:nvSpPr>
            <p:spPr bwMode="auto">
              <a:xfrm>
                <a:off x="7298768" y="2207744"/>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2" name="Oval 746"/>
              <p:cNvSpPr>
                <a:spLocks noChangeArrowheads="1"/>
              </p:cNvSpPr>
              <p:nvPr/>
            </p:nvSpPr>
            <p:spPr bwMode="auto">
              <a:xfrm>
                <a:off x="7411846" y="2088072"/>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3" name="Oval 747"/>
              <p:cNvSpPr>
                <a:spLocks noChangeArrowheads="1"/>
              </p:cNvSpPr>
              <p:nvPr/>
            </p:nvSpPr>
            <p:spPr bwMode="auto">
              <a:xfrm>
                <a:off x="7448719" y="2128549"/>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4" name="Oval 748"/>
              <p:cNvSpPr>
                <a:spLocks noChangeArrowheads="1"/>
              </p:cNvSpPr>
              <p:nvPr/>
            </p:nvSpPr>
            <p:spPr bwMode="auto">
              <a:xfrm>
                <a:off x="7355307" y="2188386"/>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5" name="Oval 749"/>
              <p:cNvSpPr>
                <a:spLocks noChangeArrowheads="1"/>
              </p:cNvSpPr>
              <p:nvPr/>
            </p:nvSpPr>
            <p:spPr bwMode="auto">
              <a:xfrm>
                <a:off x="7356126" y="2268461"/>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6" name="Oval 750"/>
              <p:cNvSpPr>
                <a:spLocks noChangeArrowheads="1"/>
              </p:cNvSpPr>
              <p:nvPr/>
            </p:nvSpPr>
            <p:spPr bwMode="auto">
              <a:xfrm>
                <a:off x="7355307" y="2308058"/>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7" name="Oval 751"/>
              <p:cNvSpPr>
                <a:spLocks noChangeArrowheads="1"/>
              </p:cNvSpPr>
              <p:nvPr/>
            </p:nvSpPr>
            <p:spPr bwMode="auto">
              <a:xfrm>
                <a:off x="7374153" y="2128549"/>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8" name="Oval 752"/>
              <p:cNvSpPr>
                <a:spLocks noChangeArrowheads="1"/>
              </p:cNvSpPr>
              <p:nvPr/>
            </p:nvSpPr>
            <p:spPr bwMode="auto">
              <a:xfrm>
                <a:off x="7354487" y="2367894"/>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09" name="Oval 753"/>
              <p:cNvSpPr>
                <a:spLocks noChangeArrowheads="1"/>
              </p:cNvSpPr>
              <p:nvPr/>
            </p:nvSpPr>
            <p:spPr bwMode="auto">
              <a:xfrm>
                <a:off x="7485592" y="2048475"/>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0" name="Oval 754"/>
              <p:cNvSpPr>
                <a:spLocks noChangeArrowheads="1"/>
              </p:cNvSpPr>
              <p:nvPr/>
            </p:nvSpPr>
            <p:spPr bwMode="auto">
              <a:xfrm>
                <a:off x="7393000" y="1929682"/>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1" name="Oval 755"/>
              <p:cNvSpPr>
                <a:spLocks noChangeArrowheads="1"/>
              </p:cNvSpPr>
              <p:nvPr/>
            </p:nvSpPr>
            <p:spPr bwMode="auto">
              <a:xfrm>
                <a:off x="7411027" y="2008877"/>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2" name="Oval 756"/>
              <p:cNvSpPr>
                <a:spLocks noChangeArrowheads="1"/>
              </p:cNvSpPr>
              <p:nvPr/>
            </p:nvSpPr>
            <p:spPr bwMode="auto">
              <a:xfrm>
                <a:off x="7485592" y="1968399"/>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3" name="Line 58"/>
              <p:cNvSpPr>
                <a:spLocks noChangeShapeType="1"/>
              </p:cNvSpPr>
              <p:nvPr/>
            </p:nvSpPr>
            <p:spPr bwMode="auto">
              <a:xfrm>
                <a:off x="7075890" y="2806987"/>
                <a:ext cx="78089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914" name="Oval 758"/>
              <p:cNvSpPr>
                <a:spLocks noChangeArrowheads="1"/>
              </p:cNvSpPr>
              <p:nvPr/>
            </p:nvSpPr>
            <p:spPr bwMode="auto">
              <a:xfrm>
                <a:off x="7298768" y="2147908"/>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5" name="Oval 759"/>
              <p:cNvSpPr>
                <a:spLocks noChangeArrowheads="1"/>
              </p:cNvSpPr>
              <p:nvPr/>
            </p:nvSpPr>
            <p:spPr bwMode="auto">
              <a:xfrm>
                <a:off x="7225021" y="2188386"/>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6" name="Oval 760"/>
              <p:cNvSpPr>
                <a:spLocks noChangeArrowheads="1"/>
              </p:cNvSpPr>
              <p:nvPr/>
            </p:nvSpPr>
            <p:spPr bwMode="auto">
              <a:xfrm>
                <a:off x="7298768" y="208807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7" name="Oval 761"/>
              <p:cNvSpPr>
                <a:spLocks noChangeArrowheads="1"/>
              </p:cNvSpPr>
              <p:nvPr/>
            </p:nvSpPr>
            <p:spPr bwMode="auto">
              <a:xfrm>
                <a:off x="7335641" y="2048475"/>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8" name="Oval 762"/>
              <p:cNvSpPr>
                <a:spLocks noChangeArrowheads="1"/>
              </p:cNvSpPr>
              <p:nvPr/>
            </p:nvSpPr>
            <p:spPr bwMode="auto">
              <a:xfrm>
                <a:off x="7279922" y="2028236"/>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19" name="Oval 763"/>
              <p:cNvSpPr>
                <a:spLocks noChangeArrowheads="1"/>
              </p:cNvSpPr>
              <p:nvPr/>
            </p:nvSpPr>
            <p:spPr bwMode="auto">
              <a:xfrm>
                <a:off x="7335641" y="1988638"/>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20" name="Oval 764"/>
              <p:cNvSpPr>
                <a:spLocks noChangeArrowheads="1"/>
              </p:cNvSpPr>
              <p:nvPr/>
            </p:nvSpPr>
            <p:spPr bwMode="auto">
              <a:xfrm>
                <a:off x="7317614" y="192880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21" name="Oval 765"/>
              <p:cNvSpPr>
                <a:spLocks noChangeArrowheads="1"/>
              </p:cNvSpPr>
              <p:nvPr/>
            </p:nvSpPr>
            <p:spPr bwMode="auto">
              <a:xfrm>
                <a:off x="7112763" y="224822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922" name="Text Box 67"/>
              <p:cNvSpPr txBox="1">
                <a:spLocks noChangeArrowheads="1"/>
              </p:cNvSpPr>
              <p:nvPr/>
            </p:nvSpPr>
            <p:spPr bwMode="auto">
              <a:xfrm>
                <a:off x="6855715" y="2874177"/>
                <a:ext cx="576959" cy="33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9 GeV</a:t>
                </a:r>
              </a:p>
            </p:txBody>
          </p:sp>
          <p:sp>
            <p:nvSpPr>
              <p:cNvPr id="72923" name="Text Box 68"/>
              <p:cNvSpPr txBox="1">
                <a:spLocks noChangeArrowheads="1"/>
              </p:cNvSpPr>
              <p:nvPr/>
            </p:nvSpPr>
            <p:spPr bwMode="auto">
              <a:xfrm>
                <a:off x="6833345" y="2518364"/>
                <a:ext cx="576959" cy="33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rgbClr val="FF0000"/>
                    </a:solidFill>
                    <a:latin typeface="Palatino" charset="0"/>
                    <a:cs typeface="Palatino" charset="0"/>
                  </a:rPr>
                  <a:t>6 GeV </a:t>
                </a:r>
              </a:p>
            </p:txBody>
          </p:sp>
          <p:sp>
            <p:nvSpPr>
              <p:cNvPr id="72924" name="Text Box 69"/>
              <p:cNvSpPr txBox="1">
                <a:spLocks noChangeArrowheads="1"/>
              </p:cNvSpPr>
              <p:nvPr/>
            </p:nvSpPr>
            <p:spPr bwMode="auto">
              <a:xfrm>
                <a:off x="7465926" y="2198945"/>
                <a:ext cx="576959" cy="33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chemeClr val="accent1"/>
                    </a:solidFill>
                    <a:latin typeface="Palatino" charset="0"/>
                    <a:cs typeface="Palatino" charset="0"/>
                  </a:rPr>
                  <a:t>3 GeV </a:t>
                </a:r>
              </a:p>
            </p:txBody>
          </p:sp>
          <p:sp>
            <p:nvSpPr>
              <p:cNvPr id="72925" name="Line 113"/>
              <p:cNvSpPr>
                <a:spLocks noChangeShapeType="1"/>
              </p:cNvSpPr>
              <p:nvPr/>
            </p:nvSpPr>
            <p:spPr bwMode="auto">
              <a:xfrm>
                <a:off x="7299587" y="2407492"/>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26" name="Line 114"/>
              <p:cNvSpPr>
                <a:spLocks noChangeShapeType="1"/>
              </p:cNvSpPr>
              <p:nvPr/>
            </p:nvSpPr>
            <p:spPr bwMode="auto">
              <a:xfrm>
                <a:off x="7299587" y="2327417"/>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27" name="Line 115"/>
              <p:cNvSpPr>
                <a:spLocks noChangeShapeType="1"/>
              </p:cNvSpPr>
              <p:nvPr/>
            </p:nvSpPr>
            <p:spPr bwMode="auto">
              <a:xfrm>
                <a:off x="7299587" y="2227983"/>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28" name="Line 116"/>
              <p:cNvSpPr>
                <a:spLocks noChangeShapeType="1"/>
              </p:cNvSpPr>
              <p:nvPr/>
            </p:nvSpPr>
            <p:spPr bwMode="auto">
              <a:xfrm>
                <a:off x="7318434" y="2168147"/>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29" name="Line 117"/>
              <p:cNvSpPr>
                <a:spLocks noChangeShapeType="1"/>
              </p:cNvSpPr>
              <p:nvPr/>
            </p:nvSpPr>
            <p:spPr bwMode="auto">
              <a:xfrm>
                <a:off x="7337280" y="2108311"/>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30" name="Line 118"/>
              <p:cNvSpPr>
                <a:spLocks noChangeShapeType="1"/>
              </p:cNvSpPr>
              <p:nvPr/>
            </p:nvSpPr>
            <p:spPr bwMode="auto">
              <a:xfrm>
                <a:off x="7355307" y="2048475"/>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31" name="Line 119"/>
              <p:cNvSpPr>
                <a:spLocks noChangeShapeType="1"/>
              </p:cNvSpPr>
              <p:nvPr/>
            </p:nvSpPr>
            <p:spPr bwMode="auto">
              <a:xfrm>
                <a:off x="7337280" y="1968399"/>
                <a:ext cx="111439" cy="0"/>
              </a:xfrm>
              <a:prstGeom prst="line">
                <a:avLst/>
              </a:prstGeom>
              <a:noFill/>
              <a:ln w="9525">
                <a:solidFill>
                  <a:srgbClr val="FFFF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932" name="Text Box 154"/>
              <p:cNvSpPr txBox="1">
                <a:spLocks noChangeArrowheads="1"/>
              </p:cNvSpPr>
              <p:nvPr/>
            </p:nvSpPr>
            <p:spPr bwMode="auto">
              <a:xfrm>
                <a:off x="6860481" y="3291168"/>
                <a:ext cx="1119305" cy="54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Layers in close </a:t>
                </a:r>
              </a:p>
              <a:p>
                <a:pPr algn="ctr" eaLnBrk="1" hangingPunct="1"/>
                <a:r>
                  <a:rPr lang="en-GB" sz="1100">
                    <a:latin typeface="Palatino" charset="0"/>
                    <a:cs typeface="Palatino" charset="0"/>
                  </a:rPr>
                  <a:t>contact</a:t>
                </a:r>
              </a:p>
            </p:txBody>
          </p:sp>
        </p:grpSp>
        <p:grpSp>
          <p:nvGrpSpPr>
            <p:cNvPr id="72723" name="Group 182"/>
            <p:cNvGrpSpPr>
              <a:grpSpLocks/>
            </p:cNvGrpSpPr>
            <p:nvPr/>
          </p:nvGrpSpPr>
          <p:grpSpPr bwMode="auto">
            <a:xfrm>
              <a:off x="1775913" y="4938424"/>
              <a:ext cx="1364142" cy="1629181"/>
              <a:chOff x="6891309" y="4071942"/>
              <a:chExt cx="1424096" cy="2304811"/>
            </a:xfrm>
          </p:grpSpPr>
          <p:sp>
            <p:nvSpPr>
              <p:cNvPr id="72844" name="Line 70"/>
              <p:cNvSpPr>
                <a:spLocks noChangeShapeType="1"/>
              </p:cNvSpPr>
              <p:nvPr/>
            </p:nvSpPr>
            <p:spPr bwMode="auto">
              <a:xfrm flipH="1" flipV="1">
                <a:off x="7494235" y="5269547"/>
                <a:ext cx="36873" cy="3194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45" name="Oval 779"/>
              <p:cNvSpPr>
                <a:spLocks noChangeArrowheads="1"/>
              </p:cNvSpPr>
              <p:nvPr/>
            </p:nvSpPr>
            <p:spPr bwMode="auto">
              <a:xfrm>
                <a:off x="7457362" y="518947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46" name="Oval 780"/>
              <p:cNvSpPr>
                <a:spLocks noChangeArrowheads="1"/>
              </p:cNvSpPr>
              <p:nvPr/>
            </p:nvSpPr>
            <p:spPr bwMode="auto">
              <a:xfrm>
                <a:off x="7457362" y="510939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47" name="Oval 781"/>
              <p:cNvSpPr>
                <a:spLocks noChangeArrowheads="1"/>
              </p:cNvSpPr>
              <p:nvPr/>
            </p:nvSpPr>
            <p:spPr bwMode="auto">
              <a:xfrm>
                <a:off x="7457362" y="503020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48" name="Oval 782"/>
              <p:cNvSpPr>
                <a:spLocks noChangeArrowheads="1"/>
              </p:cNvSpPr>
              <p:nvPr/>
            </p:nvSpPr>
            <p:spPr bwMode="auto">
              <a:xfrm>
                <a:off x="7439335" y="495012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49" name="Oval 783"/>
              <p:cNvSpPr>
                <a:spLocks noChangeArrowheads="1"/>
              </p:cNvSpPr>
              <p:nvPr/>
            </p:nvSpPr>
            <p:spPr bwMode="auto">
              <a:xfrm>
                <a:off x="7420489" y="495012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0" name="Oval 784"/>
              <p:cNvSpPr>
                <a:spLocks noChangeArrowheads="1"/>
              </p:cNvSpPr>
              <p:nvPr/>
            </p:nvSpPr>
            <p:spPr bwMode="auto">
              <a:xfrm>
                <a:off x="7457362" y="5149874"/>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1" name="Oval 785"/>
              <p:cNvSpPr>
                <a:spLocks noChangeArrowheads="1"/>
              </p:cNvSpPr>
              <p:nvPr/>
            </p:nvSpPr>
            <p:spPr bwMode="auto">
              <a:xfrm>
                <a:off x="7345923" y="4830454"/>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2" name="Oval 786"/>
              <p:cNvSpPr>
                <a:spLocks noChangeArrowheads="1"/>
              </p:cNvSpPr>
              <p:nvPr/>
            </p:nvSpPr>
            <p:spPr bwMode="auto">
              <a:xfrm>
                <a:off x="7345923" y="4750380"/>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3" name="Oval 787"/>
              <p:cNvSpPr>
                <a:spLocks noChangeArrowheads="1"/>
              </p:cNvSpPr>
              <p:nvPr/>
            </p:nvSpPr>
            <p:spPr bwMode="auto">
              <a:xfrm>
                <a:off x="7495055" y="5070679"/>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4" name="Oval 788"/>
              <p:cNvSpPr>
                <a:spLocks noChangeArrowheads="1"/>
              </p:cNvSpPr>
              <p:nvPr/>
            </p:nvSpPr>
            <p:spPr bwMode="auto">
              <a:xfrm>
                <a:off x="7438516" y="511027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5" name="Oval 789"/>
              <p:cNvSpPr>
                <a:spLocks noChangeArrowheads="1"/>
              </p:cNvSpPr>
              <p:nvPr/>
            </p:nvSpPr>
            <p:spPr bwMode="auto">
              <a:xfrm>
                <a:off x="7438516" y="503020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6" name="Oval 790"/>
              <p:cNvSpPr>
                <a:spLocks noChangeArrowheads="1"/>
              </p:cNvSpPr>
              <p:nvPr/>
            </p:nvSpPr>
            <p:spPr bwMode="auto">
              <a:xfrm>
                <a:off x="7495055" y="4990604"/>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7" name="Oval 791"/>
              <p:cNvSpPr>
                <a:spLocks noChangeArrowheads="1"/>
              </p:cNvSpPr>
              <p:nvPr/>
            </p:nvSpPr>
            <p:spPr bwMode="auto">
              <a:xfrm>
                <a:off x="7513081" y="4910529"/>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8" name="Oval 792"/>
              <p:cNvSpPr>
                <a:spLocks noChangeArrowheads="1"/>
              </p:cNvSpPr>
              <p:nvPr/>
            </p:nvSpPr>
            <p:spPr bwMode="auto">
              <a:xfrm>
                <a:off x="7439335" y="4409841"/>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59" name="Oval 793"/>
              <p:cNvSpPr>
                <a:spLocks noChangeArrowheads="1"/>
              </p:cNvSpPr>
              <p:nvPr/>
            </p:nvSpPr>
            <p:spPr bwMode="auto">
              <a:xfrm>
                <a:off x="7494235" y="4411601"/>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0" name="Oval 794"/>
              <p:cNvSpPr>
                <a:spLocks noChangeArrowheads="1"/>
              </p:cNvSpPr>
              <p:nvPr/>
            </p:nvSpPr>
            <p:spPr bwMode="auto">
              <a:xfrm>
                <a:off x="7363950" y="4331526"/>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1" name="Oval 795"/>
              <p:cNvSpPr>
                <a:spLocks noChangeArrowheads="1"/>
              </p:cNvSpPr>
              <p:nvPr/>
            </p:nvSpPr>
            <p:spPr bwMode="auto">
              <a:xfrm>
                <a:off x="7364769" y="4411601"/>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2" name="Oval 796"/>
              <p:cNvSpPr>
                <a:spLocks noChangeArrowheads="1"/>
              </p:cNvSpPr>
              <p:nvPr/>
            </p:nvSpPr>
            <p:spPr bwMode="auto">
              <a:xfrm>
                <a:off x="7363950" y="4451198"/>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3" name="Oval 797"/>
              <p:cNvSpPr>
                <a:spLocks noChangeArrowheads="1"/>
              </p:cNvSpPr>
              <p:nvPr/>
            </p:nvSpPr>
            <p:spPr bwMode="auto">
              <a:xfrm>
                <a:off x="7568801" y="4291928"/>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4" name="Oval 798"/>
              <p:cNvSpPr>
                <a:spLocks noChangeArrowheads="1"/>
              </p:cNvSpPr>
              <p:nvPr/>
            </p:nvSpPr>
            <p:spPr bwMode="auto">
              <a:xfrm>
                <a:off x="7327077" y="4531273"/>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5" name="Oval 799"/>
              <p:cNvSpPr>
                <a:spLocks noChangeArrowheads="1"/>
              </p:cNvSpPr>
              <p:nvPr/>
            </p:nvSpPr>
            <p:spPr bwMode="auto">
              <a:xfrm>
                <a:off x="7513081" y="4370243"/>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6" name="Oval 800"/>
              <p:cNvSpPr>
                <a:spLocks noChangeArrowheads="1"/>
              </p:cNvSpPr>
              <p:nvPr/>
            </p:nvSpPr>
            <p:spPr bwMode="auto">
              <a:xfrm>
                <a:off x="7420489" y="4251451"/>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7" name="Oval 801"/>
              <p:cNvSpPr>
                <a:spLocks noChangeArrowheads="1"/>
              </p:cNvSpPr>
              <p:nvPr/>
            </p:nvSpPr>
            <p:spPr bwMode="auto">
              <a:xfrm>
                <a:off x="7438516" y="4330646"/>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8" name="Oval 802"/>
              <p:cNvSpPr>
                <a:spLocks noChangeArrowheads="1"/>
              </p:cNvSpPr>
              <p:nvPr/>
            </p:nvSpPr>
            <p:spPr bwMode="auto">
              <a:xfrm>
                <a:off x="7513081" y="4290168"/>
                <a:ext cx="73746" cy="80075"/>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69" name="Line 95"/>
              <p:cNvSpPr>
                <a:spLocks noChangeShapeType="1"/>
              </p:cNvSpPr>
              <p:nvPr/>
            </p:nvSpPr>
            <p:spPr bwMode="auto">
              <a:xfrm>
                <a:off x="7253330" y="5269547"/>
                <a:ext cx="780893"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70" name="Oval 804"/>
              <p:cNvSpPr>
                <a:spLocks noChangeArrowheads="1"/>
              </p:cNvSpPr>
              <p:nvPr/>
            </p:nvSpPr>
            <p:spPr bwMode="auto">
              <a:xfrm>
                <a:off x="7513081" y="4850693"/>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1" name="Oval 805"/>
              <p:cNvSpPr>
                <a:spLocks noChangeArrowheads="1"/>
              </p:cNvSpPr>
              <p:nvPr/>
            </p:nvSpPr>
            <p:spPr bwMode="auto">
              <a:xfrm>
                <a:off x="7439335" y="4891171"/>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2" name="Oval 806"/>
              <p:cNvSpPr>
                <a:spLocks noChangeArrowheads="1"/>
              </p:cNvSpPr>
              <p:nvPr/>
            </p:nvSpPr>
            <p:spPr bwMode="auto">
              <a:xfrm>
                <a:off x="7513081" y="479085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3" name="Oval 807"/>
              <p:cNvSpPr>
                <a:spLocks noChangeArrowheads="1"/>
              </p:cNvSpPr>
              <p:nvPr/>
            </p:nvSpPr>
            <p:spPr bwMode="auto">
              <a:xfrm>
                <a:off x="7549955" y="4751259"/>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4" name="Oval 808"/>
              <p:cNvSpPr>
                <a:spLocks noChangeArrowheads="1"/>
              </p:cNvSpPr>
              <p:nvPr/>
            </p:nvSpPr>
            <p:spPr bwMode="auto">
              <a:xfrm>
                <a:off x="7494235" y="4731021"/>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5" name="Oval 809"/>
              <p:cNvSpPr>
                <a:spLocks noChangeArrowheads="1"/>
              </p:cNvSpPr>
              <p:nvPr/>
            </p:nvSpPr>
            <p:spPr bwMode="auto">
              <a:xfrm>
                <a:off x="7549955" y="4691423"/>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6" name="Oval 810"/>
              <p:cNvSpPr>
                <a:spLocks noChangeArrowheads="1"/>
              </p:cNvSpPr>
              <p:nvPr/>
            </p:nvSpPr>
            <p:spPr bwMode="auto">
              <a:xfrm>
                <a:off x="7531928" y="4631587"/>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7" name="Oval 811"/>
              <p:cNvSpPr>
                <a:spLocks noChangeArrowheads="1"/>
              </p:cNvSpPr>
              <p:nvPr/>
            </p:nvSpPr>
            <p:spPr bwMode="auto">
              <a:xfrm>
                <a:off x="7290203" y="4710782"/>
                <a:ext cx="73746" cy="80075"/>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78" name="Text Box 104"/>
              <p:cNvSpPr txBox="1">
                <a:spLocks noChangeArrowheads="1"/>
              </p:cNvSpPr>
              <p:nvPr/>
            </p:nvSpPr>
            <p:spPr bwMode="auto">
              <a:xfrm>
                <a:off x="7008450" y="5370687"/>
                <a:ext cx="594411" cy="37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9 GeV</a:t>
                </a:r>
              </a:p>
            </p:txBody>
          </p:sp>
          <p:sp>
            <p:nvSpPr>
              <p:cNvPr id="72879" name="Text Box 105"/>
              <p:cNvSpPr txBox="1">
                <a:spLocks noChangeArrowheads="1"/>
              </p:cNvSpPr>
              <p:nvPr/>
            </p:nvSpPr>
            <p:spPr bwMode="auto">
              <a:xfrm>
                <a:off x="6891309" y="4959297"/>
                <a:ext cx="594411" cy="37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rgbClr val="FF0000"/>
                    </a:solidFill>
                    <a:latin typeface="Palatino" charset="0"/>
                    <a:cs typeface="Palatino" charset="0"/>
                  </a:rPr>
                  <a:t>6 GeV </a:t>
                </a:r>
              </a:p>
            </p:txBody>
          </p:sp>
          <p:sp>
            <p:nvSpPr>
              <p:cNvPr id="72880" name="Text Box 106"/>
              <p:cNvSpPr txBox="1">
                <a:spLocks noChangeArrowheads="1"/>
              </p:cNvSpPr>
              <p:nvPr/>
            </p:nvSpPr>
            <p:spPr bwMode="auto">
              <a:xfrm>
                <a:off x="7679424" y="4371121"/>
                <a:ext cx="594411" cy="37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chemeClr val="accent1"/>
                    </a:solidFill>
                    <a:latin typeface="Palatino" charset="0"/>
                    <a:cs typeface="Palatino" charset="0"/>
                  </a:rPr>
                  <a:t>3 GeV </a:t>
                </a:r>
              </a:p>
            </p:txBody>
          </p:sp>
          <p:sp>
            <p:nvSpPr>
              <p:cNvPr id="72881" name="Oval 815"/>
              <p:cNvSpPr>
                <a:spLocks noChangeArrowheads="1"/>
              </p:cNvSpPr>
              <p:nvPr/>
            </p:nvSpPr>
            <p:spPr bwMode="auto">
              <a:xfrm>
                <a:off x="7104199" y="4071942"/>
                <a:ext cx="650607" cy="15927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sz="1100">
                  <a:latin typeface="Palatino" charset="0"/>
                  <a:cs typeface="Palatino" charset="0"/>
                </a:endParaRPr>
              </a:p>
            </p:txBody>
          </p:sp>
          <p:sp>
            <p:nvSpPr>
              <p:cNvPr id="72882" name="Oval 816"/>
              <p:cNvSpPr>
                <a:spLocks noChangeArrowheads="1"/>
              </p:cNvSpPr>
              <p:nvPr/>
            </p:nvSpPr>
            <p:spPr bwMode="auto">
              <a:xfrm>
                <a:off x="7233665" y="4111540"/>
                <a:ext cx="372010" cy="80075"/>
              </a:xfrm>
              <a:prstGeom prst="ellipse">
                <a:avLst/>
              </a:prstGeom>
              <a:noFill/>
              <a:ln w="9525">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sz="1100">
                  <a:latin typeface="Palatino" charset="0"/>
                  <a:cs typeface="Palatino" charset="0"/>
                </a:endParaRPr>
              </a:p>
            </p:txBody>
          </p:sp>
          <p:sp>
            <p:nvSpPr>
              <p:cNvPr id="72883" name="Line 109"/>
              <p:cNvSpPr>
                <a:spLocks noChangeShapeType="1"/>
              </p:cNvSpPr>
              <p:nvPr/>
            </p:nvSpPr>
            <p:spPr bwMode="auto">
              <a:xfrm flipH="1" flipV="1">
                <a:off x="7104199" y="4171376"/>
                <a:ext cx="390037" cy="109817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84" name="Line 110"/>
              <p:cNvSpPr>
                <a:spLocks noChangeShapeType="1"/>
              </p:cNvSpPr>
              <p:nvPr/>
            </p:nvSpPr>
            <p:spPr bwMode="auto">
              <a:xfrm flipV="1">
                <a:off x="7494235" y="4171376"/>
                <a:ext cx="260571" cy="111753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885" name="Line 111"/>
              <p:cNvSpPr>
                <a:spLocks noChangeShapeType="1"/>
              </p:cNvSpPr>
              <p:nvPr/>
            </p:nvSpPr>
            <p:spPr bwMode="auto">
              <a:xfrm flipH="1" flipV="1">
                <a:off x="7234484" y="4131778"/>
                <a:ext cx="259752" cy="115712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2886" name="Line 112"/>
              <p:cNvSpPr>
                <a:spLocks noChangeShapeType="1"/>
              </p:cNvSpPr>
              <p:nvPr/>
            </p:nvSpPr>
            <p:spPr bwMode="auto">
              <a:xfrm flipV="1">
                <a:off x="7494235" y="4152017"/>
                <a:ext cx="112258" cy="1097291"/>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2887" name="Text Box 156"/>
              <p:cNvSpPr txBox="1">
                <a:spLocks noChangeArrowheads="1"/>
              </p:cNvSpPr>
              <p:nvPr/>
            </p:nvSpPr>
            <p:spPr bwMode="auto">
              <a:xfrm>
                <a:off x="6931123" y="5767175"/>
                <a:ext cx="1384282" cy="609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Fraction of energy </a:t>
                </a:r>
              </a:p>
              <a:p>
                <a:pPr algn="ctr" eaLnBrk="1" hangingPunct="1"/>
                <a:r>
                  <a:rPr lang="en-GB" sz="1100">
                    <a:latin typeface="Palatino" charset="0"/>
                    <a:cs typeface="Palatino" charset="0"/>
                  </a:rPr>
                  <a:t>in cone</a:t>
                </a:r>
              </a:p>
            </p:txBody>
          </p:sp>
        </p:grpSp>
        <p:grpSp>
          <p:nvGrpSpPr>
            <p:cNvPr id="72724" name="Group 835"/>
            <p:cNvGrpSpPr>
              <a:grpSpLocks/>
            </p:cNvGrpSpPr>
            <p:nvPr/>
          </p:nvGrpSpPr>
          <p:grpSpPr bwMode="auto">
            <a:xfrm>
              <a:off x="166618" y="3029920"/>
              <a:ext cx="2949519" cy="1375189"/>
              <a:chOff x="413441" y="2786625"/>
              <a:chExt cx="2949519" cy="1375189"/>
            </a:xfrm>
          </p:grpSpPr>
          <p:pic>
            <p:nvPicPr>
              <p:cNvPr id="72839" name="Picture 4"/>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63867" y="2786625"/>
                <a:ext cx="1442720" cy="1375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840" name="Text Box 6"/>
              <p:cNvSpPr txBox="1">
                <a:spLocks noChangeArrowheads="1"/>
              </p:cNvSpPr>
              <p:nvPr/>
            </p:nvSpPr>
            <p:spPr bwMode="auto">
              <a:xfrm>
                <a:off x="2149297" y="3311101"/>
                <a:ext cx="121366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Projected track position</a:t>
                </a:r>
              </a:p>
            </p:txBody>
          </p:sp>
          <p:sp>
            <p:nvSpPr>
              <p:cNvPr id="72841" name="Line 7"/>
              <p:cNvSpPr>
                <a:spLocks noChangeShapeType="1"/>
              </p:cNvSpPr>
              <p:nvPr/>
            </p:nvSpPr>
            <p:spPr bwMode="auto">
              <a:xfrm flipH="1">
                <a:off x="1831782" y="3427429"/>
                <a:ext cx="423645" cy="5545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842" name="Text Box 6"/>
              <p:cNvSpPr txBox="1">
                <a:spLocks noChangeArrowheads="1"/>
              </p:cNvSpPr>
              <p:nvPr/>
            </p:nvSpPr>
            <p:spPr bwMode="auto">
              <a:xfrm>
                <a:off x="413441" y="3367312"/>
                <a:ext cx="104207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100">
                    <a:latin typeface="Palatino" charset="0"/>
                    <a:cs typeface="Palatino" charset="0"/>
                  </a:rPr>
                  <a:t>Cluster first</a:t>
                </a:r>
                <a:br>
                  <a:rPr lang="en-GB" sz="1100">
                    <a:latin typeface="Palatino" charset="0"/>
                    <a:cs typeface="Palatino" charset="0"/>
                  </a:rPr>
                </a:br>
                <a:r>
                  <a:rPr lang="en-GB" sz="1100">
                    <a:latin typeface="Palatino" charset="0"/>
                    <a:cs typeface="Palatino" charset="0"/>
                  </a:rPr>
                  <a:t>layer position</a:t>
                </a:r>
              </a:p>
            </p:txBody>
          </p:sp>
          <p:sp>
            <p:nvSpPr>
              <p:cNvPr id="72843" name="Line 7"/>
              <p:cNvSpPr>
                <a:spLocks noChangeShapeType="1"/>
              </p:cNvSpPr>
              <p:nvPr/>
            </p:nvSpPr>
            <p:spPr bwMode="auto">
              <a:xfrm flipV="1">
                <a:off x="1330909" y="3494315"/>
                <a:ext cx="455154" cy="42538"/>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72725" name="Group 834"/>
            <p:cNvGrpSpPr>
              <a:grpSpLocks/>
            </p:cNvGrpSpPr>
            <p:nvPr/>
          </p:nvGrpSpPr>
          <p:grpSpPr bwMode="auto">
            <a:xfrm>
              <a:off x="6082500" y="3214536"/>
              <a:ext cx="2894563" cy="1413637"/>
              <a:chOff x="5755322" y="4333544"/>
              <a:chExt cx="3217388" cy="1623512"/>
            </a:xfrm>
          </p:grpSpPr>
          <p:grpSp>
            <p:nvGrpSpPr>
              <p:cNvPr id="72734" name="Group 164"/>
              <p:cNvGrpSpPr>
                <a:grpSpLocks/>
              </p:cNvGrpSpPr>
              <p:nvPr/>
            </p:nvGrpSpPr>
            <p:grpSpPr bwMode="auto">
              <a:xfrm>
                <a:off x="5755322" y="4333544"/>
                <a:ext cx="3217388" cy="1623512"/>
                <a:chOff x="5466083" y="5500610"/>
                <a:chExt cx="3526713" cy="1364404"/>
              </a:xfrm>
            </p:grpSpPr>
            <p:grpSp>
              <p:nvGrpSpPr>
                <p:cNvPr id="72737" name="Group 62"/>
                <p:cNvGrpSpPr>
                  <a:grpSpLocks/>
                </p:cNvGrpSpPr>
                <p:nvPr/>
              </p:nvGrpSpPr>
              <p:grpSpPr bwMode="auto">
                <a:xfrm>
                  <a:off x="6186567" y="6124667"/>
                  <a:ext cx="403418" cy="503338"/>
                  <a:chOff x="3969" y="2477"/>
                  <a:chExt cx="298" cy="363"/>
                </a:xfrm>
              </p:grpSpPr>
              <p:sp>
                <p:nvSpPr>
                  <p:cNvPr id="72826" name="Oval 63"/>
                  <p:cNvSpPr>
                    <a:spLocks noChangeArrowheads="1"/>
                  </p:cNvSpPr>
                  <p:nvPr/>
                </p:nvSpPr>
                <p:spPr bwMode="auto">
                  <a:xfrm>
                    <a:off x="4119" y="2792"/>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7" name="Oval 64"/>
                  <p:cNvSpPr>
                    <a:spLocks noChangeArrowheads="1"/>
                  </p:cNvSpPr>
                  <p:nvPr/>
                </p:nvSpPr>
                <p:spPr bwMode="auto">
                  <a:xfrm>
                    <a:off x="4119" y="2743"/>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8" name="Oval 65"/>
                  <p:cNvSpPr>
                    <a:spLocks noChangeArrowheads="1"/>
                  </p:cNvSpPr>
                  <p:nvPr/>
                </p:nvSpPr>
                <p:spPr bwMode="auto">
                  <a:xfrm>
                    <a:off x="4119" y="2695"/>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9" name="Oval 66"/>
                  <p:cNvSpPr>
                    <a:spLocks noChangeArrowheads="1"/>
                  </p:cNvSpPr>
                  <p:nvPr/>
                </p:nvSpPr>
                <p:spPr bwMode="auto">
                  <a:xfrm>
                    <a:off x="4148" y="2647"/>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0" name="Oval 67"/>
                  <p:cNvSpPr>
                    <a:spLocks noChangeArrowheads="1"/>
                  </p:cNvSpPr>
                  <p:nvPr/>
                </p:nvSpPr>
                <p:spPr bwMode="auto">
                  <a:xfrm>
                    <a:off x="4089" y="2647"/>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1" name="Oval 68"/>
                  <p:cNvSpPr>
                    <a:spLocks noChangeArrowheads="1"/>
                  </p:cNvSpPr>
                  <p:nvPr/>
                </p:nvSpPr>
                <p:spPr bwMode="auto">
                  <a:xfrm>
                    <a:off x="4029" y="2622"/>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2" name="Oval 69"/>
                  <p:cNvSpPr>
                    <a:spLocks noChangeArrowheads="1"/>
                  </p:cNvSpPr>
                  <p:nvPr/>
                </p:nvSpPr>
                <p:spPr bwMode="auto">
                  <a:xfrm>
                    <a:off x="3969" y="2574"/>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3" name="Oval 70"/>
                  <p:cNvSpPr>
                    <a:spLocks noChangeArrowheads="1"/>
                  </p:cNvSpPr>
                  <p:nvPr/>
                </p:nvSpPr>
                <p:spPr bwMode="auto">
                  <a:xfrm>
                    <a:off x="3969" y="2526"/>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4" name="Oval 71"/>
                  <p:cNvSpPr>
                    <a:spLocks noChangeArrowheads="1"/>
                  </p:cNvSpPr>
                  <p:nvPr/>
                </p:nvSpPr>
                <p:spPr bwMode="auto">
                  <a:xfrm>
                    <a:off x="4059" y="2574"/>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5" name="Oval 72"/>
                  <p:cNvSpPr>
                    <a:spLocks noChangeArrowheads="1"/>
                  </p:cNvSpPr>
                  <p:nvPr/>
                </p:nvSpPr>
                <p:spPr bwMode="auto">
                  <a:xfrm>
                    <a:off x="4178" y="2598"/>
                    <a:ext cx="60"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6" name="Oval 73"/>
                  <p:cNvSpPr>
                    <a:spLocks noChangeArrowheads="1"/>
                  </p:cNvSpPr>
                  <p:nvPr/>
                </p:nvSpPr>
                <p:spPr bwMode="auto">
                  <a:xfrm>
                    <a:off x="4208" y="2550"/>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7" name="Oval 74"/>
                  <p:cNvSpPr>
                    <a:spLocks noChangeArrowheads="1"/>
                  </p:cNvSpPr>
                  <p:nvPr/>
                </p:nvSpPr>
                <p:spPr bwMode="auto">
                  <a:xfrm>
                    <a:off x="4059" y="2526"/>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38" name="Oval 75"/>
                  <p:cNvSpPr>
                    <a:spLocks noChangeArrowheads="1"/>
                  </p:cNvSpPr>
                  <p:nvPr/>
                </p:nvSpPr>
                <p:spPr bwMode="auto">
                  <a:xfrm>
                    <a:off x="4089" y="2477"/>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38" name="Group 76"/>
                <p:cNvGrpSpPr>
                  <a:grpSpLocks/>
                </p:cNvGrpSpPr>
                <p:nvPr/>
              </p:nvGrpSpPr>
              <p:grpSpPr bwMode="auto">
                <a:xfrm>
                  <a:off x="6246192" y="5747542"/>
                  <a:ext cx="282937" cy="267618"/>
                  <a:chOff x="4168" y="2205"/>
                  <a:chExt cx="209" cy="193"/>
                </a:xfrm>
              </p:grpSpPr>
              <p:sp>
                <p:nvSpPr>
                  <p:cNvPr id="72815" name="Oval 77"/>
                  <p:cNvSpPr>
                    <a:spLocks noChangeArrowheads="1"/>
                  </p:cNvSpPr>
                  <p:nvPr/>
                </p:nvSpPr>
                <p:spPr bwMode="auto">
                  <a:xfrm>
                    <a:off x="4198" y="2277"/>
                    <a:ext cx="60"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6" name="Oval 78"/>
                  <p:cNvSpPr>
                    <a:spLocks noChangeArrowheads="1"/>
                  </p:cNvSpPr>
                  <p:nvPr/>
                </p:nvSpPr>
                <p:spPr bwMode="auto">
                  <a:xfrm>
                    <a:off x="4228" y="2302"/>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7" name="Oval 79"/>
                  <p:cNvSpPr>
                    <a:spLocks noChangeArrowheads="1"/>
                  </p:cNvSpPr>
                  <p:nvPr/>
                </p:nvSpPr>
                <p:spPr bwMode="auto">
                  <a:xfrm>
                    <a:off x="4258" y="2277"/>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8" name="Oval 80"/>
                  <p:cNvSpPr>
                    <a:spLocks noChangeArrowheads="1"/>
                  </p:cNvSpPr>
                  <p:nvPr/>
                </p:nvSpPr>
                <p:spPr bwMode="auto">
                  <a:xfrm>
                    <a:off x="4258" y="2326"/>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9" name="Oval 81"/>
                  <p:cNvSpPr>
                    <a:spLocks noChangeArrowheads="1"/>
                  </p:cNvSpPr>
                  <p:nvPr/>
                </p:nvSpPr>
                <p:spPr bwMode="auto">
                  <a:xfrm>
                    <a:off x="4198" y="2350"/>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0" name="Oval 82"/>
                  <p:cNvSpPr>
                    <a:spLocks noChangeArrowheads="1"/>
                  </p:cNvSpPr>
                  <p:nvPr/>
                </p:nvSpPr>
                <p:spPr bwMode="auto">
                  <a:xfrm>
                    <a:off x="4168" y="2302"/>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1" name="Oval 83"/>
                  <p:cNvSpPr>
                    <a:spLocks noChangeArrowheads="1"/>
                  </p:cNvSpPr>
                  <p:nvPr/>
                </p:nvSpPr>
                <p:spPr bwMode="auto">
                  <a:xfrm>
                    <a:off x="4228" y="2350"/>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2" name="Oval 84"/>
                  <p:cNvSpPr>
                    <a:spLocks noChangeArrowheads="1"/>
                  </p:cNvSpPr>
                  <p:nvPr/>
                </p:nvSpPr>
                <p:spPr bwMode="auto">
                  <a:xfrm>
                    <a:off x="4258" y="2253"/>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3" name="Oval 85"/>
                  <p:cNvSpPr>
                    <a:spLocks noChangeArrowheads="1"/>
                  </p:cNvSpPr>
                  <p:nvPr/>
                </p:nvSpPr>
                <p:spPr bwMode="auto">
                  <a:xfrm>
                    <a:off x="4318" y="2277"/>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4" name="Oval 86"/>
                  <p:cNvSpPr>
                    <a:spLocks noChangeArrowheads="1"/>
                  </p:cNvSpPr>
                  <p:nvPr/>
                </p:nvSpPr>
                <p:spPr bwMode="auto">
                  <a:xfrm>
                    <a:off x="4198" y="2229"/>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25" name="Oval 87"/>
                  <p:cNvSpPr>
                    <a:spLocks noChangeArrowheads="1"/>
                  </p:cNvSpPr>
                  <p:nvPr/>
                </p:nvSpPr>
                <p:spPr bwMode="auto">
                  <a:xfrm>
                    <a:off x="4258" y="2205"/>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39" name="Group 90"/>
                <p:cNvGrpSpPr>
                  <a:grpSpLocks/>
                </p:cNvGrpSpPr>
                <p:nvPr/>
              </p:nvGrpSpPr>
              <p:grpSpPr bwMode="auto">
                <a:xfrm>
                  <a:off x="6528999" y="5622747"/>
                  <a:ext cx="282930" cy="267618"/>
                  <a:chOff x="4168" y="2205"/>
                  <a:chExt cx="209" cy="193"/>
                </a:xfrm>
              </p:grpSpPr>
              <p:sp>
                <p:nvSpPr>
                  <p:cNvPr id="72804" name="Oval 91"/>
                  <p:cNvSpPr>
                    <a:spLocks noChangeArrowheads="1"/>
                  </p:cNvSpPr>
                  <p:nvPr/>
                </p:nvSpPr>
                <p:spPr bwMode="auto">
                  <a:xfrm>
                    <a:off x="4198" y="2277"/>
                    <a:ext cx="60"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5" name="Oval 92"/>
                  <p:cNvSpPr>
                    <a:spLocks noChangeArrowheads="1"/>
                  </p:cNvSpPr>
                  <p:nvPr/>
                </p:nvSpPr>
                <p:spPr bwMode="auto">
                  <a:xfrm>
                    <a:off x="4228" y="2302"/>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6" name="Oval 93"/>
                  <p:cNvSpPr>
                    <a:spLocks noChangeArrowheads="1"/>
                  </p:cNvSpPr>
                  <p:nvPr/>
                </p:nvSpPr>
                <p:spPr bwMode="auto">
                  <a:xfrm>
                    <a:off x="4258" y="2277"/>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7" name="Oval 94"/>
                  <p:cNvSpPr>
                    <a:spLocks noChangeArrowheads="1"/>
                  </p:cNvSpPr>
                  <p:nvPr/>
                </p:nvSpPr>
                <p:spPr bwMode="auto">
                  <a:xfrm>
                    <a:off x="4258" y="2326"/>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8" name="Oval 95"/>
                  <p:cNvSpPr>
                    <a:spLocks noChangeArrowheads="1"/>
                  </p:cNvSpPr>
                  <p:nvPr/>
                </p:nvSpPr>
                <p:spPr bwMode="auto">
                  <a:xfrm>
                    <a:off x="4198" y="2350"/>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9" name="Oval 96"/>
                  <p:cNvSpPr>
                    <a:spLocks noChangeArrowheads="1"/>
                  </p:cNvSpPr>
                  <p:nvPr/>
                </p:nvSpPr>
                <p:spPr bwMode="auto">
                  <a:xfrm>
                    <a:off x="4168" y="2302"/>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0" name="Oval 97"/>
                  <p:cNvSpPr>
                    <a:spLocks noChangeArrowheads="1"/>
                  </p:cNvSpPr>
                  <p:nvPr/>
                </p:nvSpPr>
                <p:spPr bwMode="auto">
                  <a:xfrm>
                    <a:off x="4228" y="2350"/>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1" name="Oval 98"/>
                  <p:cNvSpPr>
                    <a:spLocks noChangeArrowheads="1"/>
                  </p:cNvSpPr>
                  <p:nvPr/>
                </p:nvSpPr>
                <p:spPr bwMode="auto">
                  <a:xfrm>
                    <a:off x="4258" y="2253"/>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2" name="Oval 99"/>
                  <p:cNvSpPr>
                    <a:spLocks noChangeArrowheads="1"/>
                  </p:cNvSpPr>
                  <p:nvPr/>
                </p:nvSpPr>
                <p:spPr bwMode="auto">
                  <a:xfrm>
                    <a:off x="4318" y="2277"/>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3" name="Oval 100"/>
                  <p:cNvSpPr>
                    <a:spLocks noChangeArrowheads="1"/>
                  </p:cNvSpPr>
                  <p:nvPr/>
                </p:nvSpPr>
                <p:spPr bwMode="auto">
                  <a:xfrm>
                    <a:off x="4198" y="2229"/>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14" name="Oval 101"/>
                  <p:cNvSpPr>
                    <a:spLocks noChangeArrowheads="1"/>
                  </p:cNvSpPr>
                  <p:nvPr/>
                </p:nvSpPr>
                <p:spPr bwMode="auto">
                  <a:xfrm>
                    <a:off x="4258" y="2205"/>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40" name="Group 237"/>
                <p:cNvGrpSpPr>
                  <a:grpSpLocks/>
                </p:cNvGrpSpPr>
                <p:nvPr/>
              </p:nvGrpSpPr>
              <p:grpSpPr bwMode="auto">
                <a:xfrm>
                  <a:off x="6589961" y="5500610"/>
                  <a:ext cx="282933" cy="201054"/>
                  <a:chOff x="6375400" y="5289565"/>
                  <a:chExt cx="331788" cy="230187"/>
                </a:xfrm>
              </p:grpSpPr>
              <p:sp>
                <p:nvSpPr>
                  <p:cNvPr id="72795" name="Oval 103"/>
                  <p:cNvSpPr>
                    <a:spLocks noChangeArrowheads="1"/>
                  </p:cNvSpPr>
                  <p:nvPr/>
                </p:nvSpPr>
                <p:spPr bwMode="auto">
                  <a:xfrm>
                    <a:off x="6423025" y="5327665"/>
                    <a:ext cx="95250"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6" name="Oval 104"/>
                  <p:cNvSpPr>
                    <a:spLocks noChangeArrowheads="1"/>
                  </p:cNvSpPr>
                  <p:nvPr/>
                </p:nvSpPr>
                <p:spPr bwMode="auto">
                  <a:xfrm>
                    <a:off x="6470650" y="53673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7" name="Oval 105"/>
                  <p:cNvSpPr>
                    <a:spLocks noChangeArrowheads="1"/>
                  </p:cNvSpPr>
                  <p:nvPr/>
                </p:nvSpPr>
                <p:spPr bwMode="auto">
                  <a:xfrm>
                    <a:off x="6518275" y="5327665"/>
                    <a:ext cx="93663"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8" name="Oval 106"/>
                  <p:cNvSpPr>
                    <a:spLocks noChangeArrowheads="1"/>
                  </p:cNvSpPr>
                  <p:nvPr/>
                </p:nvSpPr>
                <p:spPr bwMode="auto">
                  <a:xfrm>
                    <a:off x="6518275" y="54054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9" name="Oval 107"/>
                  <p:cNvSpPr>
                    <a:spLocks noChangeArrowheads="1"/>
                  </p:cNvSpPr>
                  <p:nvPr/>
                </p:nvSpPr>
                <p:spPr bwMode="auto">
                  <a:xfrm>
                    <a:off x="6423025" y="54435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0" name="Oval 108"/>
                  <p:cNvSpPr>
                    <a:spLocks noChangeArrowheads="1"/>
                  </p:cNvSpPr>
                  <p:nvPr/>
                </p:nvSpPr>
                <p:spPr bwMode="auto">
                  <a:xfrm>
                    <a:off x="6375400" y="53673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1" name="Oval 109"/>
                  <p:cNvSpPr>
                    <a:spLocks noChangeArrowheads="1"/>
                  </p:cNvSpPr>
                  <p:nvPr/>
                </p:nvSpPr>
                <p:spPr bwMode="auto">
                  <a:xfrm>
                    <a:off x="6470650" y="54435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2" name="Oval 110"/>
                  <p:cNvSpPr>
                    <a:spLocks noChangeArrowheads="1"/>
                  </p:cNvSpPr>
                  <p:nvPr/>
                </p:nvSpPr>
                <p:spPr bwMode="auto">
                  <a:xfrm>
                    <a:off x="6518275" y="5289565"/>
                    <a:ext cx="93663"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803" name="Oval 111"/>
                  <p:cNvSpPr>
                    <a:spLocks noChangeArrowheads="1"/>
                  </p:cNvSpPr>
                  <p:nvPr/>
                </p:nvSpPr>
                <p:spPr bwMode="auto">
                  <a:xfrm>
                    <a:off x="6613525" y="5327665"/>
                    <a:ext cx="93663"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41" name="Group 117"/>
                <p:cNvGrpSpPr>
                  <a:grpSpLocks/>
                </p:cNvGrpSpPr>
                <p:nvPr/>
              </p:nvGrpSpPr>
              <p:grpSpPr bwMode="auto">
                <a:xfrm>
                  <a:off x="7548435" y="6124667"/>
                  <a:ext cx="403418" cy="503338"/>
                  <a:chOff x="3969" y="2477"/>
                  <a:chExt cx="298" cy="363"/>
                </a:xfrm>
              </p:grpSpPr>
              <p:sp>
                <p:nvSpPr>
                  <p:cNvPr id="72782" name="Oval 118"/>
                  <p:cNvSpPr>
                    <a:spLocks noChangeArrowheads="1"/>
                  </p:cNvSpPr>
                  <p:nvPr/>
                </p:nvSpPr>
                <p:spPr bwMode="auto">
                  <a:xfrm>
                    <a:off x="4119" y="2792"/>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3" name="Oval 119"/>
                  <p:cNvSpPr>
                    <a:spLocks noChangeArrowheads="1"/>
                  </p:cNvSpPr>
                  <p:nvPr/>
                </p:nvSpPr>
                <p:spPr bwMode="auto">
                  <a:xfrm>
                    <a:off x="4119" y="2743"/>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4" name="Oval 120"/>
                  <p:cNvSpPr>
                    <a:spLocks noChangeArrowheads="1"/>
                  </p:cNvSpPr>
                  <p:nvPr/>
                </p:nvSpPr>
                <p:spPr bwMode="auto">
                  <a:xfrm>
                    <a:off x="4119" y="2695"/>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5" name="Oval 121"/>
                  <p:cNvSpPr>
                    <a:spLocks noChangeArrowheads="1"/>
                  </p:cNvSpPr>
                  <p:nvPr/>
                </p:nvSpPr>
                <p:spPr bwMode="auto">
                  <a:xfrm>
                    <a:off x="4148" y="2647"/>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6" name="Oval 122"/>
                  <p:cNvSpPr>
                    <a:spLocks noChangeArrowheads="1"/>
                  </p:cNvSpPr>
                  <p:nvPr/>
                </p:nvSpPr>
                <p:spPr bwMode="auto">
                  <a:xfrm>
                    <a:off x="4089" y="2647"/>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7" name="Oval 123"/>
                  <p:cNvSpPr>
                    <a:spLocks noChangeArrowheads="1"/>
                  </p:cNvSpPr>
                  <p:nvPr/>
                </p:nvSpPr>
                <p:spPr bwMode="auto">
                  <a:xfrm>
                    <a:off x="4029" y="2622"/>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8" name="Oval 124"/>
                  <p:cNvSpPr>
                    <a:spLocks noChangeArrowheads="1"/>
                  </p:cNvSpPr>
                  <p:nvPr/>
                </p:nvSpPr>
                <p:spPr bwMode="auto">
                  <a:xfrm>
                    <a:off x="3969" y="2574"/>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9" name="Oval 125"/>
                  <p:cNvSpPr>
                    <a:spLocks noChangeArrowheads="1"/>
                  </p:cNvSpPr>
                  <p:nvPr/>
                </p:nvSpPr>
                <p:spPr bwMode="auto">
                  <a:xfrm>
                    <a:off x="3969" y="2526"/>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0" name="Oval 126"/>
                  <p:cNvSpPr>
                    <a:spLocks noChangeArrowheads="1"/>
                  </p:cNvSpPr>
                  <p:nvPr/>
                </p:nvSpPr>
                <p:spPr bwMode="auto">
                  <a:xfrm>
                    <a:off x="4059" y="2574"/>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1" name="Oval 127"/>
                  <p:cNvSpPr>
                    <a:spLocks noChangeArrowheads="1"/>
                  </p:cNvSpPr>
                  <p:nvPr/>
                </p:nvSpPr>
                <p:spPr bwMode="auto">
                  <a:xfrm>
                    <a:off x="4178" y="2598"/>
                    <a:ext cx="60"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2" name="Oval 128"/>
                  <p:cNvSpPr>
                    <a:spLocks noChangeArrowheads="1"/>
                  </p:cNvSpPr>
                  <p:nvPr/>
                </p:nvSpPr>
                <p:spPr bwMode="auto">
                  <a:xfrm>
                    <a:off x="4208" y="2550"/>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3" name="Oval 129"/>
                  <p:cNvSpPr>
                    <a:spLocks noChangeArrowheads="1"/>
                  </p:cNvSpPr>
                  <p:nvPr/>
                </p:nvSpPr>
                <p:spPr bwMode="auto">
                  <a:xfrm>
                    <a:off x="4059" y="2526"/>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94" name="Oval 130"/>
                  <p:cNvSpPr>
                    <a:spLocks noChangeArrowheads="1"/>
                  </p:cNvSpPr>
                  <p:nvPr/>
                </p:nvSpPr>
                <p:spPr bwMode="auto">
                  <a:xfrm>
                    <a:off x="4089" y="2477"/>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42" name="Group 131"/>
                <p:cNvGrpSpPr>
                  <a:grpSpLocks/>
                </p:cNvGrpSpPr>
                <p:nvPr/>
              </p:nvGrpSpPr>
              <p:grpSpPr bwMode="auto">
                <a:xfrm>
                  <a:off x="7548495" y="5747542"/>
                  <a:ext cx="282937" cy="267618"/>
                  <a:chOff x="4168" y="2205"/>
                  <a:chExt cx="209" cy="193"/>
                </a:xfrm>
              </p:grpSpPr>
              <p:sp>
                <p:nvSpPr>
                  <p:cNvPr id="72771" name="Oval 132"/>
                  <p:cNvSpPr>
                    <a:spLocks noChangeArrowheads="1"/>
                  </p:cNvSpPr>
                  <p:nvPr/>
                </p:nvSpPr>
                <p:spPr bwMode="auto">
                  <a:xfrm>
                    <a:off x="4198" y="2277"/>
                    <a:ext cx="60"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2" name="Oval 133"/>
                  <p:cNvSpPr>
                    <a:spLocks noChangeArrowheads="1"/>
                  </p:cNvSpPr>
                  <p:nvPr/>
                </p:nvSpPr>
                <p:spPr bwMode="auto">
                  <a:xfrm>
                    <a:off x="4228" y="2302"/>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3" name="Oval 134"/>
                  <p:cNvSpPr>
                    <a:spLocks noChangeArrowheads="1"/>
                  </p:cNvSpPr>
                  <p:nvPr/>
                </p:nvSpPr>
                <p:spPr bwMode="auto">
                  <a:xfrm>
                    <a:off x="4258" y="2277"/>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4" name="Oval 135"/>
                  <p:cNvSpPr>
                    <a:spLocks noChangeArrowheads="1"/>
                  </p:cNvSpPr>
                  <p:nvPr/>
                </p:nvSpPr>
                <p:spPr bwMode="auto">
                  <a:xfrm>
                    <a:off x="4258" y="2326"/>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5" name="Oval 136"/>
                  <p:cNvSpPr>
                    <a:spLocks noChangeArrowheads="1"/>
                  </p:cNvSpPr>
                  <p:nvPr/>
                </p:nvSpPr>
                <p:spPr bwMode="auto">
                  <a:xfrm>
                    <a:off x="4198" y="2350"/>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6" name="Oval 137"/>
                  <p:cNvSpPr>
                    <a:spLocks noChangeArrowheads="1"/>
                  </p:cNvSpPr>
                  <p:nvPr/>
                </p:nvSpPr>
                <p:spPr bwMode="auto">
                  <a:xfrm>
                    <a:off x="4168" y="2302"/>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7" name="Oval 138"/>
                  <p:cNvSpPr>
                    <a:spLocks noChangeArrowheads="1"/>
                  </p:cNvSpPr>
                  <p:nvPr/>
                </p:nvSpPr>
                <p:spPr bwMode="auto">
                  <a:xfrm>
                    <a:off x="4228" y="2350"/>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8" name="Oval 139"/>
                  <p:cNvSpPr>
                    <a:spLocks noChangeArrowheads="1"/>
                  </p:cNvSpPr>
                  <p:nvPr/>
                </p:nvSpPr>
                <p:spPr bwMode="auto">
                  <a:xfrm>
                    <a:off x="4258" y="2253"/>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9" name="Oval 140"/>
                  <p:cNvSpPr>
                    <a:spLocks noChangeArrowheads="1"/>
                  </p:cNvSpPr>
                  <p:nvPr/>
                </p:nvSpPr>
                <p:spPr bwMode="auto">
                  <a:xfrm>
                    <a:off x="4318" y="2277"/>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0" name="Oval 141"/>
                  <p:cNvSpPr>
                    <a:spLocks noChangeArrowheads="1"/>
                  </p:cNvSpPr>
                  <p:nvPr/>
                </p:nvSpPr>
                <p:spPr bwMode="auto">
                  <a:xfrm>
                    <a:off x="4198" y="2229"/>
                    <a:ext cx="59" cy="49"/>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81" name="Oval 142"/>
                  <p:cNvSpPr>
                    <a:spLocks noChangeArrowheads="1"/>
                  </p:cNvSpPr>
                  <p:nvPr/>
                </p:nvSpPr>
                <p:spPr bwMode="auto">
                  <a:xfrm>
                    <a:off x="4258" y="2205"/>
                    <a:ext cx="59" cy="48"/>
                  </a:xfrm>
                  <a:prstGeom prst="ellipse">
                    <a:avLst/>
                  </a:prstGeom>
                  <a:solidFill>
                    <a:srgbClr val="FF0000"/>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43" name="Group 143"/>
                <p:cNvGrpSpPr>
                  <a:grpSpLocks/>
                </p:cNvGrpSpPr>
                <p:nvPr/>
              </p:nvGrpSpPr>
              <p:grpSpPr bwMode="auto">
                <a:xfrm>
                  <a:off x="7831301" y="5622747"/>
                  <a:ext cx="282930" cy="267618"/>
                  <a:chOff x="4168" y="2205"/>
                  <a:chExt cx="209" cy="193"/>
                </a:xfrm>
              </p:grpSpPr>
              <p:sp>
                <p:nvSpPr>
                  <p:cNvPr id="72760" name="Oval 144"/>
                  <p:cNvSpPr>
                    <a:spLocks noChangeArrowheads="1"/>
                  </p:cNvSpPr>
                  <p:nvPr/>
                </p:nvSpPr>
                <p:spPr bwMode="auto">
                  <a:xfrm>
                    <a:off x="4198" y="2277"/>
                    <a:ext cx="60"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1" name="Oval 145"/>
                  <p:cNvSpPr>
                    <a:spLocks noChangeArrowheads="1"/>
                  </p:cNvSpPr>
                  <p:nvPr/>
                </p:nvSpPr>
                <p:spPr bwMode="auto">
                  <a:xfrm>
                    <a:off x="4228" y="2302"/>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2" name="Oval 146"/>
                  <p:cNvSpPr>
                    <a:spLocks noChangeArrowheads="1"/>
                  </p:cNvSpPr>
                  <p:nvPr/>
                </p:nvSpPr>
                <p:spPr bwMode="auto">
                  <a:xfrm>
                    <a:off x="4258" y="2277"/>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3" name="Oval 147"/>
                  <p:cNvSpPr>
                    <a:spLocks noChangeArrowheads="1"/>
                  </p:cNvSpPr>
                  <p:nvPr/>
                </p:nvSpPr>
                <p:spPr bwMode="auto">
                  <a:xfrm>
                    <a:off x="4258" y="2326"/>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4" name="Oval 148"/>
                  <p:cNvSpPr>
                    <a:spLocks noChangeArrowheads="1"/>
                  </p:cNvSpPr>
                  <p:nvPr/>
                </p:nvSpPr>
                <p:spPr bwMode="auto">
                  <a:xfrm>
                    <a:off x="4198" y="2350"/>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5" name="Oval 149"/>
                  <p:cNvSpPr>
                    <a:spLocks noChangeArrowheads="1"/>
                  </p:cNvSpPr>
                  <p:nvPr/>
                </p:nvSpPr>
                <p:spPr bwMode="auto">
                  <a:xfrm>
                    <a:off x="4168" y="2302"/>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6" name="Oval 150"/>
                  <p:cNvSpPr>
                    <a:spLocks noChangeArrowheads="1"/>
                  </p:cNvSpPr>
                  <p:nvPr/>
                </p:nvSpPr>
                <p:spPr bwMode="auto">
                  <a:xfrm>
                    <a:off x="4228" y="2350"/>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7" name="Oval 151"/>
                  <p:cNvSpPr>
                    <a:spLocks noChangeArrowheads="1"/>
                  </p:cNvSpPr>
                  <p:nvPr/>
                </p:nvSpPr>
                <p:spPr bwMode="auto">
                  <a:xfrm>
                    <a:off x="4258" y="2253"/>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8" name="Oval 152"/>
                  <p:cNvSpPr>
                    <a:spLocks noChangeArrowheads="1"/>
                  </p:cNvSpPr>
                  <p:nvPr/>
                </p:nvSpPr>
                <p:spPr bwMode="auto">
                  <a:xfrm>
                    <a:off x="4318" y="2277"/>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69" name="Oval 153"/>
                  <p:cNvSpPr>
                    <a:spLocks noChangeArrowheads="1"/>
                  </p:cNvSpPr>
                  <p:nvPr/>
                </p:nvSpPr>
                <p:spPr bwMode="auto">
                  <a:xfrm>
                    <a:off x="4198" y="2229"/>
                    <a:ext cx="59" cy="49"/>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70" name="Oval 154"/>
                  <p:cNvSpPr>
                    <a:spLocks noChangeArrowheads="1"/>
                  </p:cNvSpPr>
                  <p:nvPr/>
                </p:nvSpPr>
                <p:spPr bwMode="auto">
                  <a:xfrm>
                    <a:off x="4258" y="2205"/>
                    <a:ext cx="59" cy="48"/>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grpSp>
              <p:nvGrpSpPr>
                <p:cNvPr id="72744" name="Group 238"/>
                <p:cNvGrpSpPr>
                  <a:grpSpLocks/>
                </p:cNvGrpSpPr>
                <p:nvPr/>
              </p:nvGrpSpPr>
              <p:grpSpPr bwMode="auto">
                <a:xfrm>
                  <a:off x="7892263" y="5500610"/>
                  <a:ext cx="282933" cy="201054"/>
                  <a:chOff x="7902575" y="5289565"/>
                  <a:chExt cx="331788" cy="230187"/>
                </a:xfrm>
              </p:grpSpPr>
              <p:sp>
                <p:nvSpPr>
                  <p:cNvPr id="72751" name="Oval 156"/>
                  <p:cNvSpPr>
                    <a:spLocks noChangeArrowheads="1"/>
                  </p:cNvSpPr>
                  <p:nvPr/>
                </p:nvSpPr>
                <p:spPr bwMode="auto">
                  <a:xfrm>
                    <a:off x="7950200" y="5327665"/>
                    <a:ext cx="95250"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2" name="Oval 157"/>
                  <p:cNvSpPr>
                    <a:spLocks noChangeArrowheads="1"/>
                  </p:cNvSpPr>
                  <p:nvPr/>
                </p:nvSpPr>
                <p:spPr bwMode="auto">
                  <a:xfrm>
                    <a:off x="7997825" y="53673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3" name="Oval 158"/>
                  <p:cNvSpPr>
                    <a:spLocks noChangeArrowheads="1"/>
                  </p:cNvSpPr>
                  <p:nvPr/>
                </p:nvSpPr>
                <p:spPr bwMode="auto">
                  <a:xfrm>
                    <a:off x="8045450" y="5327665"/>
                    <a:ext cx="93663"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4" name="Oval 159"/>
                  <p:cNvSpPr>
                    <a:spLocks noChangeArrowheads="1"/>
                  </p:cNvSpPr>
                  <p:nvPr/>
                </p:nvSpPr>
                <p:spPr bwMode="auto">
                  <a:xfrm>
                    <a:off x="8045450" y="54054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5" name="Oval 160"/>
                  <p:cNvSpPr>
                    <a:spLocks noChangeArrowheads="1"/>
                  </p:cNvSpPr>
                  <p:nvPr/>
                </p:nvSpPr>
                <p:spPr bwMode="auto">
                  <a:xfrm>
                    <a:off x="7950200" y="54435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6" name="Oval 161"/>
                  <p:cNvSpPr>
                    <a:spLocks noChangeArrowheads="1"/>
                  </p:cNvSpPr>
                  <p:nvPr/>
                </p:nvSpPr>
                <p:spPr bwMode="auto">
                  <a:xfrm>
                    <a:off x="7902575" y="53673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7" name="Oval 162"/>
                  <p:cNvSpPr>
                    <a:spLocks noChangeArrowheads="1"/>
                  </p:cNvSpPr>
                  <p:nvPr/>
                </p:nvSpPr>
                <p:spPr bwMode="auto">
                  <a:xfrm>
                    <a:off x="7997825" y="5443552"/>
                    <a:ext cx="93663" cy="76200"/>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8" name="Oval 163"/>
                  <p:cNvSpPr>
                    <a:spLocks noChangeArrowheads="1"/>
                  </p:cNvSpPr>
                  <p:nvPr/>
                </p:nvSpPr>
                <p:spPr bwMode="auto">
                  <a:xfrm>
                    <a:off x="8045450" y="5289565"/>
                    <a:ext cx="93663"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sp>
                <p:nvSpPr>
                  <p:cNvPr id="72759" name="Oval 164"/>
                  <p:cNvSpPr>
                    <a:spLocks noChangeArrowheads="1"/>
                  </p:cNvSpPr>
                  <p:nvPr/>
                </p:nvSpPr>
                <p:spPr bwMode="auto">
                  <a:xfrm>
                    <a:off x="8140700" y="5327665"/>
                    <a:ext cx="93663" cy="77787"/>
                  </a:xfrm>
                  <a:prstGeom prst="ellipse">
                    <a:avLst/>
                  </a:prstGeom>
                  <a:solidFill>
                    <a:schemeClr val="accent2"/>
                  </a:solidFill>
                  <a:ln w="9525">
                    <a:solidFill>
                      <a:schemeClr val="tx1"/>
                    </a:solidFill>
                    <a:round/>
                    <a:headEnd/>
                    <a:tailEnd/>
                  </a:ln>
                </p:spPr>
                <p:txBody>
                  <a:bodyPr wrap="none" anchor="ctr"/>
                  <a:lstStyle/>
                  <a:p>
                    <a:pPr algn="ctr"/>
                    <a:endParaRPr lang="en-US" sz="1100">
                      <a:solidFill>
                        <a:srgbClr val="FF0000"/>
                      </a:solidFill>
                      <a:latin typeface="Palatino" charset="0"/>
                      <a:cs typeface="Palatino" charset="0"/>
                    </a:endParaRPr>
                  </a:p>
                </p:txBody>
              </p:sp>
            </p:grpSp>
            <p:sp>
              <p:nvSpPr>
                <p:cNvPr id="72745" name="Text Box 286"/>
                <p:cNvSpPr txBox="1">
                  <a:spLocks noChangeAspect="1" noChangeArrowheads="1"/>
                </p:cNvSpPr>
                <p:nvPr/>
              </p:nvSpPr>
              <p:spPr bwMode="auto">
                <a:xfrm>
                  <a:off x="5466083" y="6184307"/>
                  <a:ext cx="777452" cy="25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rgbClr val="FF0000"/>
                      </a:solidFill>
                      <a:latin typeface="Palatino" charset="0"/>
                      <a:cs typeface="Palatino" charset="0"/>
                    </a:rPr>
                    <a:t>12 GeV</a:t>
                  </a:r>
                </a:p>
              </p:txBody>
            </p:sp>
            <p:sp>
              <p:nvSpPr>
                <p:cNvPr id="72746" name="Text Box 287"/>
                <p:cNvSpPr txBox="1">
                  <a:spLocks noChangeAspect="1" noChangeArrowheads="1"/>
                </p:cNvSpPr>
                <p:nvPr/>
              </p:nvSpPr>
              <p:spPr bwMode="auto">
                <a:xfrm>
                  <a:off x="8215344" y="6184307"/>
                  <a:ext cx="777452" cy="25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rgbClr val="FF0000"/>
                      </a:solidFill>
                      <a:latin typeface="Palatino" charset="0"/>
                      <a:cs typeface="Palatino" charset="0"/>
                    </a:rPr>
                    <a:t>32 GeV</a:t>
                  </a:r>
                </a:p>
              </p:txBody>
            </p:sp>
            <p:sp>
              <p:nvSpPr>
                <p:cNvPr id="72747" name="Text Box 288"/>
                <p:cNvSpPr txBox="1">
                  <a:spLocks noChangeAspect="1" noChangeArrowheads="1"/>
                </p:cNvSpPr>
                <p:nvPr/>
              </p:nvSpPr>
              <p:spPr bwMode="auto">
                <a:xfrm>
                  <a:off x="8215344" y="5687947"/>
                  <a:ext cx="777452" cy="25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rgbClr val="0000CC"/>
                      </a:solidFill>
                      <a:latin typeface="Palatino" charset="0"/>
                      <a:cs typeface="Palatino" charset="0"/>
                    </a:rPr>
                    <a:t>18 GeV</a:t>
                  </a:r>
                </a:p>
              </p:txBody>
            </p:sp>
            <p:sp>
              <p:nvSpPr>
                <p:cNvPr id="72748" name="AutoShape 289"/>
                <p:cNvSpPr>
                  <a:spLocks noChangeArrowheads="1"/>
                </p:cNvSpPr>
                <p:nvPr/>
              </p:nvSpPr>
              <p:spPr bwMode="auto">
                <a:xfrm>
                  <a:off x="6879675" y="6019652"/>
                  <a:ext cx="273398" cy="180264"/>
                </a:xfrm>
                <a:prstGeom prst="rightArrow">
                  <a:avLst>
                    <a:gd name="adj1" fmla="val 50000"/>
                    <a:gd name="adj2" fmla="val 49727"/>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GB" sz="1100">
                    <a:latin typeface="Palatino" charset="0"/>
                    <a:cs typeface="Palatino" charset="0"/>
                  </a:endParaRPr>
                </a:p>
              </p:txBody>
            </p:sp>
            <p:sp>
              <p:nvSpPr>
                <p:cNvPr id="72749" name="Text Box 54"/>
                <p:cNvSpPr txBox="1">
                  <a:spLocks noChangeArrowheads="1"/>
                </p:cNvSpPr>
                <p:nvPr/>
              </p:nvSpPr>
              <p:spPr bwMode="auto">
                <a:xfrm>
                  <a:off x="6567000" y="6612515"/>
                  <a:ext cx="1240600" cy="25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30 GeV Track</a:t>
                  </a:r>
                </a:p>
              </p:txBody>
            </p:sp>
            <p:sp>
              <p:nvSpPr>
                <p:cNvPr id="72750" name="Text Box 288"/>
                <p:cNvSpPr txBox="1">
                  <a:spLocks noChangeAspect="1" noChangeArrowheads="1"/>
                </p:cNvSpPr>
                <p:nvPr/>
              </p:nvSpPr>
              <p:spPr bwMode="auto">
                <a:xfrm>
                  <a:off x="5478545" y="5685124"/>
                  <a:ext cx="777452" cy="25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solidFill>
                        <a:srgbClr val="0000CC"/>
                      </a:solidFill>
                      <a:latin typeface="Palatino" charset="0"/>
                      <a:cs typeface="Palatino" charset="0"/>
                    </a:rPr>
                    <a:t>38 GeV</a:t>
                  </a:r>
                </a:p>
              </p:txBody>
            </p:sp>
          </p:grpSp>
          <p:cxnSp>
            <p:nvCxnSpPr>
              <p:cNvPr id="830" name="Straight Arrow Connector 829"/>
              <p:cNvCxnSpPr/>
              <p:nvPr/>
            </p:nvCxnSpPr>
            <p:spPr>
              <a:xfrm flipV="1">
                <a:off x="6629664" y="5730132"/>
                <a:ext cx="0" cy="158605"/>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2" name="Straight Arrow Connector 831"/>
              <p:cNvCxnSpPr/>
              <p:nvPr/>
            </p:nvCxnSpPr>
            <p:spPr>
              <a:xfrm flipV="1">
                <a:off x="7871908" y="5730132"/>
                <a:ext cx="0" cy="158605"/>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37" name="Right Arrow 836"/>
            <p:cNvSpPr/>
            <p:nvPr/>
          </p:nvSpPr>
          <p:spPr>
            <a:xfrm rot="10800000" flipH="1">
              <a:off x="5561013" y="4119459"/>
              <a:ext cx="357187" cy="303189"/>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38" name="Right Arrow 837"/>
            <p:cNvSpPr/>
            <p:nvPr/>
          </p:nvSpPr>
          <p:spPr>
            <a:xfrm rot="10800000" flipH="1">
              <a:off x="5561013" y="5894141"/>
              <a:ext cx="357187" cy="301601"/>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39" name="Right Arrow 838"/>
            <p:cNvSpPr/>
            <p:nvPr/>
          </p:nvSpPr>
          <p:spPr>
            <a:xfrm rot="10800000">
              <a:off x="3190875" y="5108392"/>
              <a:ext cx="366713" cy="311125"/>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40" name="Right Arrow 839"/>
            <p:cNvSpPr/>
            <p:nvPr/>
          </p:nvSpPr>
          <p:spPr>
            <a:xfrm rot="10800000">
              <a:off x="3182938" y="1924124"/>
              <a:ext cx="366712" cy="311125"/>
            </a:xfrm>
            <a:prstGeom prst="rightArrow">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cxnSp>
          <p:nvCxnSpPr>
            <p:cNvPr id="843" name="Straight Connector 842"/>
            <p:cNvCxnSpPr/>
            <p:nvPr/>
          </p:nvCxnSpPr>
          <p:spPr>
            <a:xfrm flipH="1">
              <a:off x="0" y="2714635"/>
              <a:ext cx="3478213" cy="0"/>
            </a:xfrm>
            <a:prstGeom prst="line">
              <a:avLst/>
            </a:prstGeom>
            <a:ln>
              <a:solidFill>
                <a:schemeClr val="accent1">
                  <a:shade val="50000"/>
                  <a:satMod val="103000"/>
                  <a:alpha val="10000"/>
                </a:schemeClr>
              </a:solidFill>
            </a:ln>
          </p:spPr>
          <p:style>
            <a:lnRef idx="1">
              <a:schemeClr val="accent1"/>
            </a:lnRef>
            <a:fillRef idx="0">
              <a:schemeClr val="accent1"/>
            </a:fillRef>
            <a:effectRef idx="0">
              <a:schemeClr val="accent1"/>
            </a:effectRef>
            <a:fontRef idx="minor">
              <a:schemeClr val="tx1"/>
            </a:fontRef>
          </p:style>
        </p:cxnSp>
        <p:cxnSp>
          <p:nvCxnSpPr>
            <p:cNvPr id="844" name="Straight Connector 843"/>
            <p:cNvCxnSpPr/>
            <p:nvPr/>
          </p:nvCxnSpPr>
          <p:spPr>
            <a:xfrm flipH="1">
              <a:off x="0" y="4667103"/>
              <a:ext cx="3478213" cy="0"/>
            </a:xfrm>
            <a:prstGeom prst="line">
              <a:avLst/>
            </a:prstGeom>
            <a:ln>
              <a:solidFill>
                <a:schemeClr val="accent1">
                  <a:shade val="50000"/>
                  <a:satMod val="103000"/>
                  <a:alpha val="10000"/>
                </a:schemeClr>
              </a:solidFill>
            </a:ln>
          </p:spPr>
          <p:style>
            <a:lnRef idx="1">
              <a:schemeClr val="accent1"/>
            </a:lnRef>
            <a:fillRef idx="0">
              <a:schemeClr val="accent1"/>
            </a:fillRef>
            <a:effectRef idx="0">
              <a:schemeClr val="accent1"/>
            </a:effectRef>
            <a:fontRef idx="minor">
              <a:schemeClr val="tx1"/>
            </a:fontRef>
          </p:style>
        </p:cxnSp>
        <p:cxnSp>
          <p:nvCxnSpPr>
            <p:cNvPr id="845" name="Straight Connector 844"/>
            <p:cNvCxnSpPr/>
            <p:nvPr/>
          </p:nvCxnSpPr>
          <p:spPr>
            <a:xfrm flipH="1">
              <a:off x="5665788" y="2952741"/>
              <a:ext cx="3478212" cy="0"/>
            </a:xfrm>
            <a:prstGeom prst="line">
              <a:avLst/>
            </a:prstGeom>
            <a:ln>
              <a:solidFill>
                <a:schemeClr val="accent1">
                  <a:shade val="50000"/>
                  <a:satMod val="103000"/>
                  <a:alpha val="10000"/>
                </a:schemeClr>
              </a:solidFill>
            </a:ln>
          </p:spPr>
          <p:style>
            <a:lnRef idx="1">
              <a:schemeClr val="accent1"/>
            </a:lnRef>
            <a:fillRef idx="0">
              <a:schemeClr val="accent1"/>
            </a:fillRef>
            <a:effectRef idx="0">
              <a:schemeClr val="accent1"/>
            </a:effectRef>
            <a:fontRef idx="minor">
              <a:schemeClr val="tx1"/>
            </a:fontRef>
          </p:style>
        </p:cxnSp>
        <p:cxnSp>
          <p:nvCxnSpPr>
            <p:cNvPr id="846" name="Straight Connector 845"/>
            <p:cNvCxnSpPr/>
            <p:nvPr/>
          </p:nvCxnSpPr>
          <p:spPr>
            <a:xfrm flipH="1">
              <a:off x="5665788" y="4846475"/>
              <a:ext cx="3478212" cy="0"/>
            </a:xfrm>
            <a:prstGeom prst="line">
              <a:avLst/>
            </a:prstGeom>
            <a:ln>
              <a:solidFill>
                <a:schemeClr val="accent1">
                  <a:shade val="50000"/>
                  <a:satMod val="103000"/>
                  <a:alpha val="10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38" name="Footer Placeholder 37"/>
          <p:cNvSpPr>
            <a:spLocks noGrp="1"/>
          </p:cNvSpPr>
          <p:nvPr>
            <p:ph type="ftr" sz="quarter" idx="11"/>
          </p:nvPr>
        </p:nvSpPr>
        <p:spPr/>
        <p:txBody>
          <a:bodyPr/>
          <a:lstStyle/>
          <a:p>
            <a:pPr>
              <a:defRPr/>
            </a:pPr>
            <a:r>
              <a:rPr lang="en-US" smtClean="0"/>
              <a:t>Erik van der Kraaij, CERN LCD</a:t>
            </a:r>
            <a:endParaRPr lang="en-US"/>
          </a:p>
        </p:txBody>
      </p:sp>
      <p:sp>
        <p:nvSpPr>
          <p:cNvPr id="72709" name="Slide Number Placeholder 3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6FE1B5-E549-1D49-BD85-6546413B485A}" type="slidenum">
              <a:rPr lang="en-US" sz="1200">
                <a:latin typeface="Palatino" charset="0"/>
                <a:cs typeface="Palatino" charset="0"/>
              </a:rPr>
              <a:pPr eaLnBrk="1" hangingPunct="1"/>
              <a:t>100</a:t>
            </a:fld>
            <a:endParaRPr lang="en-US" sz="1200">
              <a:latin typeface="Palatino" charset="0"/>
              <a:cs typeface="Palatino" charset="0"/>
            </a:endParaRPr>
          </a:p>
        </p:txBody>
      </p:sp>
    </p:spTree>
    <p:extLst>
      <p:ext uri="{BB962C8B-B14F-4D97-AF65-F5344CB8AC3E}">
        <p14:creationId xmlns:p14="http://schemas.microsoft.com/office/powerpoint/2010/main" val="2990081162"/>
      </p:ext>
    </p:extLst>
  </p:cSld>
  <p:clrMapOvr>
    <a:masterClrMapping/>
  </p:clrMapOvr>
  <p:transition xmlns:p14="http://schemas.microsoft.com/office/powerpoint/2010/main" spd="slow" advTm="96760"/>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7" descr="JetFinding_compare_E_vis__FJ_ee_kt_algorithm_ExclusiveNJets_2.pdf"/>
          <p:cNvPicPr>
            <a:picLocks noChangeAspect="1"/>
          </p:cNvPicPr>
          <p:nvPr/>
        </p:nvPicPr>
        <p:blipFill>
          <a:blip r:embed="rId3" cstate="print">
            <a:extLst>
              <a:ext uri="{28A0092B-C50C-407E-A947-70E740481C1C}">
                <a14:useLocalDpi xmlns:a14="http://schemas.microsoft.com/office/drawing/2010/main"/>
              </a:ext>
            </a:extLst>
          </a:blip>
          <a:srcRect l="5598" t="5934" r="1283"/>
          <a:stretch>
            <a:fillRect/>
          </a:stretch>
        </p:blipFill>
        <p:spPr bwMode="auto">
          <a:xfrm rot="5400000">
            <a:off x="4732337" y="2565401"/>
            <a:ext cx="3262313" cy="359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922" name="Straight Arrow Connector 20"/>
          <p:cNvCxnSpPr>
            <a:cxnSpLocks noChangeShapeType="1"/>
          </p:cNvCxnSpPr>
          <p:nvPr/>
        </p:nvCxnSpPr>
        <p:spPr bwMode="auto">
          <a:xfrm>
            <a:off x="5846763" y="2366963"/>
            <a:ext cx="996950" cy="666750"/>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81923" name="Straight Arrow Connector 24"/>
          <p:cNvCxnSpPr>
            <a:cxnSpLocks noChangeShapeType="1"/>
          </p:cNvCxnSpPr>
          <p:nvPr/>
        </p:nvCxnSpPr>
        <p:spPr bwMode="auto">
          <a:xfrm flipH="1">
            <a:off x="6216650" y="2532063"/>
            <a:ext cx="1081088" cy="600075"/>
          </a:xfrm>
          <a:prstGeom prst="straightConnector1">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81924" name="Title 3"/>
          <p:cNvSpPr>
            <a:spLocks noGrp="1"/>
          </p:cNvSpPr>
          <p:nvPr>
            <p:ph type="title"/>
          </p:nvPr>
        </p:nvSpPr>
        <p:spPr/>
        <p:txBody>
          <a:bodyPr/>
          <a:lstStyle/>
          <a:p>
            <a:r>
              <a:rPr lang="en-US">
                <a:latin typeface="Palatino" charset="0"/>
                <a:ea typeface="ＭＳ Ｐゴシック" charset="0"/>
              </a:rPr>
              <a:t>Jet Finding at CLIC</a:t>
            </a:r>
          </a:p>
        </p:txBody>
      </p:sp>
      <p:sp>
        <p:nvSpPr>
          <p:cNvPr id="81925" name="TextBox 8"/>
          <p:cNvSpPr txBox="1">
            <a:spLocks noChangeArrowheads="1"/>
          </p:cNvSpPr>
          <p:nvPr/>
        </p:nvSpPr>
        <p:spPr bwMode="auto">
          <a:xfrm>
            <a:off x="209550" y="3810000"/>
            <a:ext cx="3841750"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Aft>
                <a:spcPts val="200"/>
              </a:spcAft>
              <a:buFont typeface="Arial" charset="0"/>
              <a:buChar char="•"/>
            </a:pPr>
            <a:r>
              <a:rPr lang="en-GB" sz="2000">
                <a:solidFill>
                  <a:schemeClr val="tx2"/>
                </a:solidFill>
                <a:latin typeface="Palatino" charset="0"/>
                <a:cs typeface="Palatino" charset="0"/>
              </a:rPr>
              <a:t> Using Durham k</a:t>
            </a:r>
            <a:r>
              <a:rPr lang="en-GB" baseline="-25000">
                <a:solidFill>
                  <a:schemeClr val="tx2"/>
                </a:solidFill>
                <a:latin typeface="Palatino" charset="0"/>
                <a:cs typeface="Palatino" charset="0"/>
              </a:rPr>
              <a:t>T</a:t>
            </a:r>
            <a:r>
              <a:rPr lang="en-GB" sz="2000">
                <a:solidFill>
                  <a:schemeClr val="tx2"/>
                </a:solidFill>
                <a:latin typeface="Palatino" charset="0"/>
                <a:cs typeface="Palatino" charset="0"/>
              </a:rPr>
              <a:t> à la LEP</a:t>
            </a:r>
            <a:endParaRPr lang="en-GB" sz="1600" baseline="-25000">
              <a:solidFill>
                <a:schemeClr val="tx2"/>
              </a:solidFill>
              <a:latin typeface="Palatino" charset="0"/>
              <a:cs typeface="Palatino" charset="0"/>
            </a:endParaRPr>
          </a:p>
          <a:p>
            <a:pPr lvl="1">
              <a:buClr>
                <a:schemeClr val="tx1"/>
              </a:buClr>
              <a:buFont typeface="Arial" charset="0"/>
              <a:buChar char="•"/>
            </a:pPr>
            <a:r>
              <a:rPr lang="en-GB" sz="2000">
                <a:solidFill>
                  <a:schemeClr val="tx2"/>
                </a:solidFill>
                <a:latin typeface="Palatino" charset="0"/>
                <a:cs typeface="Palatino" charset="0"/>
              </a:rPr>
              <a:t>Timing cuts are effective</a:t>
            </a:r>
          </a:p>
          <a:p>
            <a:pPr lvl="1">
              <a:buClr>
                <a:schemeClr val="tx1"/>
              </a:buClr>
              <a:buFont typeface="Arial" charset="0"/>
              <a:buChar char="•"/>
            </a:pPr>
            <a:r>
              <a:rPr lang="en-GB" sz="2000">
                <a:solidFill>
                  <a:srgbClr val="FF0000"/>
                </a:solidFill>
                <a:latin typeface="Palatino" charset="0"/>
                <a:cs typeface="Palatino" charset="0"/>
              </a:rPr>
              <a:t>Yet all particles </a:t>
            </a:r>
            <a:r>
              <a:rPr lang="en-GB" sz="2000">
                <a:solidFill>
                  <a:srgbClr val="1F497D"/>
                </a:solidFill>
                <a:latin typeface="Palatino" charset="0"/>
                <a:cs typeface="Palatino" charset="0"/>
              </a:rPr>
              <a:t>in event clustered into the jets</a:t>
            </a:r>
          </a:p>
          <a:p>
            <a:pPr eaLnBrk="1" hangingPunct="1">
              <a:buFont typeface="Arial" charset="0"/>
              <a:buChar char="•"/>
            </a:pPr>
            <a:endParaRPr lang="en-US">
              <a:solidFill>
                <a:schemeClr val="tx2"/>
              </a:solidFill>
              <a:latin typeface="Palatino" charset="0"/>
              <a:cs typeface="Palatino" charset="0"/>
            </a:endParaRPr>
          </a:p>
        </p:txBody>
      </p:sp>
      <p:sp>
        <p:nvSpPr>
          <p:cNvPr id="20" name="Text Box 160"/>
          <p:cNvSpPr txBox="1">
            <a:spLocks noChangeArrowheads="1"/>
          </p:cNvSpPr>
          <p:nvPr/>
        </p:nvSpPr>
        <p:spPr bwMode="auto">
          <a:xfrm>
            <a:off x="293688" y="1012825"/>
            <a:ext cx="390525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spcAft>
                <a:spcPts val="600"/>
              </a:spcAft>
              <a:buFont typeface="Arial"/>
              <a:buChar char="•"/>
              <a:defRPr/>
            </a:pPr>
            <a:r>
              <a:rPr lang="en-GB" sz="2000" dirty="0">
                <a:latin typeface="Palatino"/>
                <a:cs typeface="Palatino"/>
              </a:rPr>
              <a:t> e.g.</a:t>
            </a:r>
            <a:endParaRPr lang="en-GB" sz="1600" baseline="-25000" dirty="0">
              <a:latin typeface="Palatino"/>
              <a:cs typeface="Palatino"/>
            </a:endParaRPr>
          </a:p>
          <a:p>
            <a:pPr marL="764100" lvl="1" indent="-342900">
              <a:spcAft>
                <a:spcPts val="600"/>
              </a:spcAft>
              <a:buFont typeface="Arial"/>
              <a:buChar char="•"/>
              <a:defRPr/>
            </a:pPr>
            <a:r>
              <a:rPr lang="en-GB" sz="2000" dirty="0">
                <a:latin typeface="Palatino"/>
                <a:cs typeface="Palatino"/>
              </a:rPr>
              <a:t> two jets + missing energy</a:t>
            </a:r>
          </a:p>
        </p:txBody>
      </p:sp>
      <p:pic>
        <p:nvPicPr>
          <p:cNvPr id="81927" name="Picture 23"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249363" y="1052513"/>
            <a:ext cx="2801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8" name="Picture 25" descr="Squark2tight.png"/>
          <p:cNvPicPr>
            <a:picLocks noChangeAspect="1"/>
          </p:cNvPicPr>
          <p:nvPr/>
        </p:nvPicPr>
        <p:blipFill>
          <a:blip r:embed="rId5" cstate="print">
            <a:extLst>
              <a:ext uri="{28A0092B-C50C-407E-A947-70E740481C1C}">
                <a14:useLocalDpi xmlns:a14="http://schemas.microsoft.com/office/drawing/2010/main"/>
              </a:ext>
            </a:extLst>
          </a:blip>
          <a:srcRect l="12042" t="15994" r="13139" b="17082"/>
          <a:stretch>
            <a:fillRect/>
          </a:stretch>
        </p:blipFill>
        <p:spPr bwMode="auto">
          <a:xfrm>
            <a:off x="7091363" y="1020763"/>
            <a:ext cx="19923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9" name="Picture 26" descr="Squark2All.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4237038" y="981075"/>
            <a:ext cx="19796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30" name="Right Arrow 27"/>
          <p:cNvSpPr>
            <a:spLocks noChangeArrowheads="1"/>
          </p:cNvSpPr>
          <p:nvPr/>
        </p:nvSpPr>
        <p:spPr bwMode="auto">
          <a:xfrm>
            <a:off x="6427788" y="1981200"/>
            <a:ext cx="663575" cy="342900"/>
          </a:xfrm>
          <a:prstGeom prst="rightArrow">
            <a:avLst>
              <a:gd name="adj1" fmla="val 50000"/>
              <a:gd name="adj2" fmla="val 49876"/>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81931" name="TextBox 28"/>
          <p:cNvSpPr txBox="1">
            <a:spLocks noChangeArrowheads="1"/>
          </p:cNvSpPr>
          <p:nvPr/>
        </p:nvSpPr>
        <p:spPr bwMode="auto">
          <a:xfrm>
            <a:off x="6221413" y="1196975"/>
            <a:ext cx="995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latin typeface="Palatino" charset="0"/>
                <a:cs typeface="Palatino" charset="0"/>
              </a:rPr>
              <a:t>TIGHT</a:t>
            </a:r>
          </a:p>
          <a:p>
            <a:pPr eaLnBrk="1" hangingPunct="1"/>
            <a:r>
              <a:rPr lang="en-US" sz="2000">
                <a:solidFill>
                  <a:srgbClr val="FF0000"/>
                </a:solidFill>
                <a:latin typeface="Palatino" charset="0"/>
                <a:cs typeface="Palatino" charset="0"/>
              </a:rPr>
              <a:t>timing</a:t>
            </a:r>
          </a:p>
        </p:txBody>
      </p:sp>
      <p:sp>
        <p:nvSpPr>
          <p:cNvPr id="11" name="Date Placeholder 10"/>
          <p:cNvSpPr>
            <a:spLocks noGrp="1"/>
          </p:cNvSpPr>
          <p:nvPr>
            <p:ph type="dt" sz="quarter" idx="14"/>
          </p:nvPr>
        </p:nvSpPr>
        <p:spPr/>
        <p:txBody>
          <a:bodyPr/>
          <a:lstStyle/>
          <a:p>
            <a:pPr>
              <a:defRPr/>
            </a:pPr>
            <a:r>
              <a:rPr lang="en-US" smtClean="0"/>
              <a:t>Nikhef colloquium 28 October 2011 </a:t>
            </a:r>
            <a:endParaRPr lang="en-US" dirty="0"/>
          </a:p>
        </p:txBody>
      </p:sp>
      <p:sp>
        <p:nvSpPr>
          <p:cNvPr id="12" name="Footer Placeholder 11"/>
          <p:cNvSpPr>
            <a:spLocks noGrp="1"/>
          </p:cNvSpPr>
          <p:nvPr>
            <p:ph type="ftr" sz="quarter" idx="15"/>
          </p:nvPr>
        </p:nvSpPr>
        <p:spPr/>
        <p:txBody>
          <a:bodyPr/>
          <a:lstStyle/>
          <a:p>
            <a:pPr>
              <a:defRPr/>
            </a:pPr>
            <a:r>
              <a:rPr lang="en-US" smtClean="0"/>
              <a:t>Erik van der Kraaij, CERN LCD</a:t>
            </a:r>
            <a:endParaRPr lang="en-US"/>
          </a:p>
        </p:txBody>
      </p:sp>
      <p:sp>
        <p:nvSpPr>
          <p:cNvPr id="81934" name="Slide Number Placeholder 12"/>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859E9C-42B9-9546-AE66-FEE459EFDAA2}" type="slidenum">
              <a:rPr lang="en-US" sz="1200">
                <a:latin typeface="Palatino" charset="0"/>
                <a:cs typeface="Palatino" charset="0"/>
              </a:rPr>
              <a:pPr eaLnBrk="1" hangingPunct="1"/>
              <a:t>101</a:t>
            </a:fld>
            <a:endParaRPr lang="en-US" sz="1200">
              <a:latin typeface="Palatino" charset="0"/>
              <a:cs typeface="Palatino" charset="0"/>
            </a:endParaRPr>
          </a:p>
        </p:txBody>
      </p:sp>
    </p:spTree>
    <p:extLst>
      <p:ext uri="{BB962C8B-B14F-4D97-AF65-F5344CB8AC3E}">
        <p14:creationId xmlns:p14="http://schemas.microsoft.com/office/powerpoint/2010/main" val="2575224061"/>
      </p:ext>
    </p:extLst>
  </p:cSld>
  <p:clrMapOvr>
    <a:masterClrMapping/>
  </p:clrMapOvr>
  <p:transition xmlns:p14="http://schemas.microsoft.com/office/powerpoint/2010/main" spd="slow" advTm="74964"/>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23" descr="JetFinding_compare_E_vis__FJ_kt_algorithm_0_7_ExclusiveNJets_2.pdf"/>
          <p:cNvPicPr>
            <a:picLocks noChangeAspect="1"/>
          </p:cNvPicPr>
          <p:nvPr/>
        </p:nvPicPr>
        <p:blipFill>
          <a:blip r:embed="rId3" cstate="print">
            <a:extLst>
              <a:ext uri="{28A0092B-C50C-407E-A947-70E740481C1C}">
                <a14:useLocalDpi xmlns:a14="http://schemas.microsoft.com/office/drawing/2010/main"/>
              </a:ext>
            </a:extLst>
          </a:blip>
          <a:srcRect l="5278" t="6528" r="2690"/>
          <a:stretch>
            <a:fillRect/>
          </a:stretch>
        </p:blipFill>
        <p:spPr bwMode="auto">
          <a:xfrm rot="5400000">
            <a:off x="4755357" y="2542381"/>
            <a:ext cx="3244850" cy="359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0" name="Title 1"/>
          <p:cNvSpPr>
            <a:spLocks noGrp="1"/>
          </p:cNvSpPr>
          <p:nvPr>
            <p:ph type="title"/>
          </p:nvPr>
        </p:nvSpPr>
        <p:spPr/>
        <p:txBody>
          <a:bodyPr/>
          <a:lstStyle/>
          <a:p>
            <a:r>
              <a:rPr lang="en-US">
                <a:latin typeface="Palatino" charset="0"/>
                <a:ea typeface="ＭＳ Ｐゴシック" charset="0"/>
              </a:rPr>
              <a:t>Jet Finding at CLIC</a:t>
            </a:r>
          </a:p>
        </p:txBody>
      </p:sp>
      <p:sp>
        <p:nvSpPr>
          <p:cNvPr id="10" name="Text Box 160"/>
          <p:cNvSpPr txBox="1">
            <a:spLocks noChangeArrowheads="1"/>
          </p:cNvSpPr>
          <p:nvPr/>
        </p:nvSpPr>
        <p:spPr bwMode="auto">
          <a:xfrm>
            <a:off x="293688" y="1012825"/>
            <a:ext cx="3905250" cy="78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spcAft>
                <a:spcPts val="600"/>
              </a:spcAft>
              <a:buFont typeface="Arial"/>
              <a:buChar char="•"/>
              <a:defRPr/>
            </a:pPr>
            <a:r>
              <a:rPr lang="en-GB" sz="2000" dirty="0">
                <a:latin typeface="Palatino"/>
                <a:cs typeface="Palatino"/>
              </a:rPr>
              <a:t> e.g.</a:t>
            </a:r>
            <a:endParaRPr lang="en-GB" sz="1600" baseline="-25000" dirty="0">
              <a:latin typeface="Palatino"/>
              <a:cs typeface="Palatino"/>
            </a:endParaRPr>
          </a:p>
          <a:p>
            <a:pPr marL="764100" lvl="1" indent="-342900">
              <a:spcAft>
                <a:spcPts val="600"/>
              </a:spcAft>
              <a:buFont typeface="Arial"/>
              <a:buChar char="•"/>
              <a:defRPr/>
            </a:pPr>
            <a:r>
              <a:rPr lang="en-GB" sz="2000" dirty="0">
                <a:latin typeface="Palatino"/>
                <a:cs typeface="Palatino"/>
              </a:rPr>
              <a:t> two jets + missing energy</a:t>
            </a:r>
          </a:p>
        </p:txBody>
      </p:sp>
      <p:pic>
        <p:nvPicPr>
          <p:cNvPr id="83972" name="Picture 2"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249363" y="1052513"/>
            <a:ext cx="2801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3" name="Picture 35" descr="Squark2tight.png"/>
          <p:cNvPicPr>
            <a:picLocks noChangeAspect="1"/>
          </p:cNvPicPr>
          <p:nvPr/>
        </p:nvPicPr>
        <p:blipFill>
          <a:blip r:embed="rId5" cstate="print">
            <a:extLst>
              <a:ext uri="{28A0092B-C50C-407E-A947-70E740481C1C}">
                <a14:useLocalDpi xmlns:a14="http://schemas.microsoft.com/office/drawing/2010/main"/>
              </a:ext>
            </a:extLst>
          </a:blip>
          <a:srcRect l="12042" t="15994" r="13139" b="17082"/>
          <a:stretch>
            <a:fillRect/>
          </a:stretch>
        </p:blipFill>
        <p:spPr bwMode="auto">
          <a:xfrm>
            <a:off x="7091363" y="1020763"/>
            <a:ext cx="19923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4" name="Picture 37" descr="Squark2All.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4237038" y="981075"/>
            <a:ext cx="19796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5" name="Right Arrow 39"/>
          <p:cNvSpPr>
            <a:spLocks noChangeArrowheads="1"/>
          </p:cNvSpPr>
          <p:nvPr/>
        </p:nvSpPr>
        <p:spPr bwMode="auto">
          <a:xfrm>
            <a:off x="6427788" y="1981200"/>
            <a:ext cx="663575" cy="342900"/>
          </a:xfrm>
          <a:prstGeom prst="rightArrow">
            <a:avLst>
              <a:gd name="adj1" fmla="val 50000"/>
              <a:gd name="adj2" fmla="val 49876"/>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83976" name="TextBox 15"/>
          <p:cNvSpPr txBox="1">
            <a:spLocks noChangeArrowheads="1"/>
          </p:cNvSpPr>
          <p:nvPr/>
        </p:nvSpPr>
        <p:spPr bwMode="auto">
          <a:xfrm>
            <a:off x="6221413" y="1196975"/>
            <a:ext cx="995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latin typeface="Palatino" charset="0"/>
                <a:cs typeface="Palatino" charset="0"/>
              </a:rPr>
              <a:t>TIGHT</a:t>
            </a:r>
          </a:p>
          <a:p>
            <a:pPr eaLnBrk="1" hangingPunct="1"/>
            <a:r>
              <a:rPr lang="en-US" sz="2000">
                <a:solidFill>
                  <a:srgbClr val="FF0000"/>
                </a:solidFill>
                <a:latin typeface="Palatino" charset="0"/>
                <a:cs typeface="Palatino" charset="0"/>
              </a:rPr>
              <a:t>timing</a:t>
            </a:r>
          </a:p>
        </p:txBody>
      </p:sp>
      <p:sp>
        <p:nvSpPr>
          <p:cNvPr id="26" name="Text Box 160"/>
          <p:cNvSpPr txBox="1">
            <a:spLocks noChangeArrowheads="1"/>
          </p:cNvSpPr>
          <p:nvPr/>
        </p:nvSpPr>
        <p:spPr bwMode="auto">
          <a:xfrm>
            <a:off x="279400" y="3152775"/>
            <a:ext cx="3897313" cy="23241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342900" indent="-342900">
              <a:spcAft>
                <a:spcPts val="200"/>
              </a:spcAft>
              <a:buFont typeface="Arial"/>
              <a:buChar char="•"/>
              <a:defRPr/>
            </a:pPr>
            <a:r>
              <a:rPr lang="en-GB" sz="2000" dirty="0">
                <a:solidFill>
                  <a:schemeClr val="tx2"/>
                </a:solidFill>
                <a:latin typeface="Palatino"/>
                <a:cs typeface="Palatino"/>
              </a:rPr>
              <a:t> “hadron collider” </a:t>
            </a:r>
            <a:r>
              <a:rPr lang="en-GB" sz="2000" dirty="0" err="1">
                <a:solidFill>
                  <a:schemeClr val="tx2"/>
                </a:solidFill>
                <a:latin typeface="Palatino"/>
                <a:cs typeface="Palatino"/>
              </a:rPr>
              <a:t>k</a:t>
            </a:r>
            <a:r>
              <a:rPr lang="en-GB" baseline="-25000" dirty="0" err="1">
                <a:solidFill>
                  <a:schemeClr val="tx2"/>
                </a:solidFill>
                <a:latin typeface="Palatino"/>
                <a:cs typeface="Palatino"/>
              </a:rPr>
              <a:t>T</a:t>
            </a:r>
            <a:r>
              <a:rPr lang="en-GB" sz="2000" dirty="0">
                <a:solidFill>
                  <a:schemeClr val="tx2"/>
                </a:solidFill>
                <a:latin typeface="Palatino"/>
                <a:cs typeface="Palatino"/>
              </a:rPr>
              <a:t> : R = 0.7</a:t>
            </a:r>
            <a:endParaRPr lang="en-GB" sz="1600" baseline="-25000" dirty="0">
              <a:solidFill>
                <a:schemeClr val="tx2"/>
              </a:solidFill>
              <a:latin typeface="Palatino"/>
              <a:cs typeface="Palatino"/>
            </a:endParaRPr>
          </a:p>
          <a:p>
            <a:pPr marL="764100" lvl="1" indent="-342900">
              <a:spcAft>
                <a:spcPts val="200"/>
              </a:spcAft>
              <a:buFont typeface="Arial"/>
              <a:buChar char="•"/>
              <a:defRPr/>
            </a:pPr>
            <a:r>
              <a:rPr lang="en-GB" sz="2000" dirty="0">
                <a:solidFill>
                  <a:schemeClr val="tx2"/>
                </a:solidFill>
                <a:latin typeface="Palatino"/>
                <a:cs typeface="Palatino"/>
              </a:rPr>
              <a:t>much of background clustered with beam axis</a:t>
            </a:r>
          </a:p>
          <a:p>
            <a:pPr marL="764100" lvl="1" indent="-342900">
              <a:spcAft>
                <a:spcPts val="200"/>
              </a:spcAft>
              <a:buFont typeface="Arial"/>
              <a:buChar char="•"/>
              <a:defRPr/>
            </a:pPr>
            <a:r>
              <a:rPr lang="en-GB" sz="2000" dirty="0">
                <a:solidFill>
                  <a:schemeClr val="tx2"/>
                </a:solidFill>
                <a:latin typeface="Palatino"/>
                <a:cs typeface="Palatino"/>
              </a:rPr>
              <a:t>timing cuts do less work</a:t>
            </a:r>
          </a:p>
          <a:p>
            <a:pPr marL="764100" lvl="1" indent="-342900">
              <a:spcAft>
                <a:spcPts val="200"/>
              </a:spcAft>
              <a:buFont typeface="Arial"/>
              <a:buChar char="•"/>
              <a:defRPr/>
            </a:pPr>
            <a:r>
              <a:rPr lang="en-GB" sz="2000" dirty="0">
                <a:solidFill>
                  <a:schemeClr val="tx2"/>
                </a:solidFill>
                <a:latin typeface="Palatino"/>
                <a:cs typeface="Palatino"/>
              </a:rPr>
              <a:t>relative impact of timing and jet-finding depends on event topology</a:t>
            </a:r>
          </a:p>
        </p:txBody>
      </p:sp>
      <p:sp>
        <p:nvSpPr>
          <p:cNvPr id="4" name="Date Placeholder 3"/>
          <p:cNvSpPr>
            <a:spLocks noGrp="1"/>
          </p:cNvSpPr>
          <p:nvPr>
            <p:ph type="dt" sz="quarter" idx="14"/>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5"/>
          </p:nvPr>
        </p:nvSpPr>
        <p:spPr/>
        <p:txBody>
          <a:bodyPr/>
          <a:lstStyle/>
          <a:p>
            <a:pPr>
              <a:defRPr/>
            </a:pPr>
            <a:r>
              <a:rPr lang="en-US" smtClean="0"/>
              <a:t>Erik van der Kraaij, CERN LCD</a:t>
            </a:r>
            <a:endParaRPr lang="en-US"/>
          </a:p>
        </p:txBody>
      </p:sp>
      <p:sp>
        <p:nvSpPr>
          <p:cNvPr id="83980" name="Slide Number Placeholder 5"/>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CA5721C-5E79-7042-8D44-91190A62A83D}" type="slidenum">
              <a:rPr lang="en-US" sz="1200">
                <a:latin typeface="Palatino" charset="0"/>
                <a:cs typeface="Palatino" charset="0"/>
              </a:rPr>
              <a:pPr eaLnBrk="1" hangingPunct="1"/>
              <a:t>102</a:t>
            </a:fld>
            <a:endParaRPr lang="en-US" sz="1200">
              <a:latin typeface="Palatino" charset="0"/>
              <a:cs typeface="Palatino" charset="0"/>
            </a:endParaRPr>
          </a:p>
        </p:txBody>
      </p:sp>
      <p:sp>
        <p:nvSpPr>
          <p:cNvPr id="17" name="Text Box 160"/>
          <p:cNvSpPr txBox="1">
            <a:spLocks noChangeArrowheads="1"/>
          </p:cNvSpPr>
          <p:nvPr/>
        </p:nvSpPr>
        <p:spPr bwMode="auto">
          <a:xfrm>
            <a:off x="342900" y="6062663"/>
            <a:ext cx="58785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buClr>
                <a:schemeClr val="tx2"/>
              </a:buClr>
              <a:buFont typeface="Wingdings" charset="2"/>
              <a:buChar char="Ø"/>
              <a:defRPr/>
            </a:pPr>
            <a:r>
              <a:rPr lang="en-GB" sz="2000" dirty="0">
                <a:solidFill>
                  <a:srgbClr val="1F497D"/>
                </a:solidFill>
                <a:latin typeface="Palatino"/>
                <a:cs typeface="Palatino"/>
              </a:rPr>
              <a:t> To tackle background: </a:t>
            </a:r>
            <a:r>
              <a:rPr lang="en-GB" sz="2000" dirty="0">
                <a:solidFill>
                  <a:srgbClr val="FF0000"/>
                </a:solidFill>
                <a:latin typeface="Palatino"/>
                <a:cs typeface="Palatino"/>
              </a:rPr>
              <a:t>timing cuts </a:t>
            </a:r>
            <a:r>
              <a:rPr lang="en-GB" sz="2000" dirty="0">
                <a:latin typeface="Palatino"/>
                <a:cs typeface="Palatino"/>
              </a:rPr>
              <a:t>+ </a:t>
            </a:r>
            <a:r>
              <a:rPr lang="en-GB" sz="2000" dirty="0">
                <a:solidFill>
                  <a:srgbClr val="FF0000"/>
                </a:solidFill>
                <a:latin typeface="Palatino"/>
                <a:cs typeface="Palatino"/>
              </a:rPr>
              <a:t>jet finding  </a:t>
            </a:r>
          </a:p>
        </p:txBody>
      </p:sp>
    </p:spTree>
    <p:extLst>
      <p:ext uri="{BB962C8B-B14F-4D97-AF65-F5344CB8AC3E}">
        <p14:creationId xmlns:p14="http://schemas.microsoft.com/office/powerpoint/2010/main" val="2626161709"/>
      </p:ext>
    </p:extLst>
  </p:cSld>
  <p:clrMapOvr>
    <a:masterClrMapping/>
  </p:clrMapOvr>
  <p:transition xmlns:p14="http://schemas.microsoft.com/office/powerpoint/2010/main" spd="slow" advTm="30969"/>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a:latin typeface="Palatino" charset="0"/>
                <a:ea typeface="ＭＳ Ｐゴシック" charset="0"/>
              </a:rPr>
              <a:t>Reconstruction in time</a:t>
            </a:r>
          </a:p>
        </p:txBody>
      </p:sp>
      <p:grpSp>
        <p:nvGrpSpPr>
          <p:cNvPr id="77826" name="Group 3"/>
          <p:cNvGrpSpPr>
            <a:grpSpLocks/>
          </p:cNvGrpSpPr>
          <p:nvPr/>
        </p:nvGrpSpPr>
        <p:grpSpPr bwMode="auto">
          <a:xfrm>
            <a:off x="1381125" y="2468563"/>
            <a:ext cx="2171700" cy="1376362"/>
            <a:chOff x="6777880" y="1052736"/>
            <a:chExt cx="2351584" cy="1377444"/>
          </a:xfrm>
        </p:grpSpPr>
        <p:grpSp>
          <p:nvGrpSpPr>
            <p:cNvPr id="77842" name="Group 24"/>
            <p:cNvGrpSpPr>
              <a:grpSpLocks/>
            </p:cNvGrpSpPr>
            <p:nvPr/>
          </p:nvGrpSpPr>
          <p:grpSpPr bwMode="auto">
            <a:xfrm>
              <a:off x="6777880" y="1052736"/>
              <a:ext cx="2351584" cy="1004602"/>
              <a:chOff x="6345832" y="1484783"/>
              <a:chExt cx="1991544" cy="877439"/>
            </a:xfrm>
          </p:grpSpPr>
          <p:sp>
            <p:nvSpPr>
              <p:cNvPr id="14" name="Line 35"/>
              <p:cNvSpPr>
                <a:spLocks noChangeShapeType="1"/>
              </p:cNvSpPr>
              <p:nvPr/>
            </p:nvSpPr>
            <p:spPr bwMode="auto">
              <a:xfrm>
                <a:off x="6345832" y="2347897"/>
                <a:ext cx="199154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5" name="Line 49"/>
              <p:cNvSpPr>
                <a:spLocks noChangeShapeType="1"/>
              </p:cNvSpPr>
              <p:nvPr/>
            </p:nvSpPr>
            <p:spPr bwMode="auto">
              <a:xfrm flipV="1">
                <a:off x="6609334" y="1766474"/>
                <a:ext cx="0" cy="581423"/>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6" name="Line 49"/>
              <p:cNvSpPr>
                <a:spLocks noChangeShapeType="1"/>
              </p:cNvSpPr>
              <p:nvPr/>
            </p:nvSpPr>
            <p:spPr bwMode="auto">
              <a:xfrm flipV="1">
                <a:off x="6680668" y="1484783"/>
                <a:ext cx="0" cy="870052"/>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7" name="Line 49"/>
              <p:cNvSpPr>
                <a:spLocks noChangeShapeType="1"/>
              </p:cNvSpPr>
              <p:nvPr/>
            </p:nvSpPr>
            <p:spPr bwMode="auto">
              <a:xfrm flipV="1">
                <a:off x="6753458" y="1766474"/>
                <a:ext cx="0" cy="588361"/>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8" name="Line 49"/>
              <p:cNvSpPr>
                <a:spLocks noChangeShapeType="1"/>
              </p:cNvSpPr>
              <p:nvPr/>
            </p:nvSpPr>
            <p:spPr bwMode="auto">
              <a:xfrm flipH="1" flipV="1">
                <a:off x="6536543" y="2060655"/>
                <a:ext cx="0" cy="30111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9" name="Line 49"/>
              <p:cNvSpPr>
                <a:spLocks noChangeShapeType="1"/>
              </p:cNvSpPr>
              <p:nvPr/>
            </p:nvSpPr>
            <p:spPr bwMode="auto">
              <a:xfrm flipH="1" flipV="1">
                <a:off x="6824793" y="2060655"/>
                <a:ext cx="0" cy="30111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0" name="Line 49"/>
              <p:cNvSpPr>
                <a:spLocks noChangeShapeType="1"/>
              </p:cNvSpPr>
              <p:nvPr/>
            </p:nvSpPr>
            <p:spPr bwMode="auto">
              <a:xfrm flipH="1" flipV="1">
                <a:off x="6968917"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1" name="Line 49"/>
              <p:cNvSpPr>
                <a:spLocks noChangeShapeType="1"/>
              </p:cNvSpPr>
              <p:nvPr/>
            </p:nvSpPr>
            <p:spPr bwMode="auto">
              <a:xfrm flipH="1" flipV="1">
                <a:off x="7121778" y="2060655"/>
                <a:ext cx="0" cy="30111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2" name="Line 49"/>
              <p:cNvSpPr>
                <a:spLocks noChangeShapeType="1"/>
              </p:cNvSpPr>
              <p:nvPr/>
            </p:nvSpPr>
            <p:spPr bwMode="auto">
              <a:xfrm flipH="1" flipV="1">
                <a:off x="7185833"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3" name="Line 49"/>
              <p:cNvSpPr>
                <a:spLocks noChangeShapeType="1"/>
              </p:cNvSpPr>
              <p:nvPr/>
            </p:nvSpPr>
            <p:spPr bwMode="auto">
              <a:xfrm flipH="1" flipV="1">
                <a:off x="7472627"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4" name="Line 49"/>
              <p:cNvSpPr>
                <a:spLocks noChangeShapeType="1"/>
              </p:cNvSpPr>
              <p:nvPr/>
            </p:nvSpPr>
            <p:spPr bwMode="auto">
              <a:xfrm flipH="1" flipV="1">
                <a:off x="7977792"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grpSp>
        <p:cxnSp>
          <p:nvCxnSpPr>
            <p:cNvPr id="77843" name="Straight Arrow Connector 26"/>
            <p:cNvCxnSpPr>
              <a:cxnSpLocks noChangeShapeType="1"/>
            </p:cNvCxnSpPr>
            <p:nvPr/>
          </p:nvCxnSpPr>
          <p:spPr bwMode="auto">
            <a:xfrm flipV="1">
              <a:off x="7173868" y="2057338"/>
              <a:ext cx="0" cy="219534"/>
            </a:xfrm>
            <a:prstGeom prst="straightConnector1">
              <a:avLst/>
            </a:prstGeom>
            <a:noFill/>
            <a:ln w="22225">
              <a:solidFill>
                <a:srgbClr val="660066"/>
              </a:solidFill>
              <a:round/>
              <a:headEnd/>
              <a:tailEnd type="arrow" w="med" len="med"/>
            </a:ln>
            <a:extLst>
              <a:ext uri="{909E8E84-426E-40dd-AFC4-6F175D3DCCD1}">
                <a14:hiddenFill xmlns:a14="http://schemas.microsoft.com/office/drawing/2010/main">
                  <a:noFill/>
                </a14:hiddenFill>
              </a:ext>
            </a:extLst>
          </p:spPr>
        </p:cxnSp>
        <p:sp>
          <p:nvSpPr>
            <p:cNvPr id="77844" name="TextBox 27"/>
            <p:cNvSpPr txBox="1">
              <a:spLocks noChangeArrowheads="1"/>
            </p:cNvSpPr>
            <p:nvPr/>
          </p:nvSpPr>
          <p:spPr bwMode="auto">
            <a:xfrm>
              <a:off x="7424567" y="2060848"/>
              <a:ext cx="1089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660066"/>
                  </a:solidFill>
                  <a:latin typeface="Palatino" charset="0"/>
                  <a:cs typeface="Palatino" charset="0"/>
                </a:rPr>
                <a:t>tCluster</a:t>
              </a:r>
            </a:p>
          </p:txBody>
        </p:sp>
        <p:cxnSp>
          <p:nvCxnSpPr>
            <p:cNvPr id="77845" name="Straight Connector 29"/>
            <p:cNvCxnSpPr>
              <a:cxnSpLocks noChangeShapeType="1"/>
            </p:cNvCxnSpPr>
            <p:nvPr/>
          </p:nvCxnSpPr>
          <p:spPr bwMode="auto">
            <a:xfrm>
              <a:off x="7173868" y="2276872"/>
              <a:ext cx="250699" cy="0"/>
            </a:xfrm>
            <a:prstGeom prst="line">
              <a:avLst/>
            </a:prstGeom>
            <a:noFill/>
            <a:ln w="22225">
              <a:solidFill>
                <a:srgbClr val="660066"/>
              </a:solidFill>
              <a:round/>
              <a:headEnd/>
              <a:tailEnd/>
            </a:ln>
            <a:extLst>
              <a:ext uri="{909E8E84-426E-40dd-AFC4-6F175D3DCCD1}">
                <a14:hiddenFill xmlns:a14="http://schemas.microsoft.com/office/drawing/2010/main">
                  <a:noFill/>
                </a14:hiddenFill>
              </a:ext>
            </a:extLst>
          </p:spPr>
        </p:cxnSp>
      </p:grpSp>
      <p:sp>
        <p:nvSpPr>
          <p:cNvPr id="31" name="Text Box 160"/>
          <p:cNvSpPr txBox="1">
            <a:spLocks noChangeArrowheads="1"/>
          </p:cNvSpPr>
          <p:nvPr/>
        </p:nvSpPr>
        <p:spPr bwMode="auto">
          <a:xfrm>
            <a:off x="250825" y="1033463"/>
            <a:ext cx="8272463" cy="563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Clr>
                <a:schemeClr val="tx2"/>
              </a:buClr>
              <a:defRPr/>
            </a:pPr>
            <a:r>
              <a:rPr lang="en-GB" sz="2000" dirty="0">
                <a:solidFill>
                  <a:schemeClr val="tx2"/>
                </a:solidFill>
                <a:latin typeface="Palatino"/>
                <a:cs typeface="Palatino"/>
              </a:rPr>
              <a:t>After reconstruction have a list of Particle Flow Objects (PFOs)</a:t>
            </a:r>
          </a:p>
          <a:p>
            <a:pPr marL="285750" indent="-285750">
              <a:buClr>
                <a:schemeClr val="tx2"/>
              </a:buClr>
              <a:buFont typeface="Arial"/>
              <a:buChar char="•"/>
              <a:defRPr/>
            </a:pPr>
            <a:endParaRPr lang="en-GB" sz="2000" dirty="0">
              <a:solidFill>
                <a:srgbClr val="1F497D"/>
              </a:solidFill>
              <a:latin typeface="Palatino"/>
              <a:cs typeface="Palatino"/>
            </a:endParaRPr>
          </a:p>
          <a:p>
            <a:pPr marL="285750" indent="-285750">
              <a:buClr>
                <a:schemeClr val="tx2"/>
              </a:buClr>
              <a:buFont typeface="Arial"/>
              <a:buChar char="•"/>
              <a:defRPr/>
            </a:pPr>
            <a:r>
              <a:rPr lang="en-GB" sz="2000" dirty="0">
                <a:solidFill>
                  <a:srgbClr val="1F497D"/>
                </a:solidFill>
                <a:latin typeface="Palatino"/>
                <a:cs typeface="Palatino"/>
              </a:rPr>
              <a:t>Calculate energy </a:t>
            </a:r>
            <a:r>
              <a:rPr lang="en-GB" sz="2000" dirty="0" smtClean="0">
                <a:solidFill>
                  <a:srgbClr val="1F497D"/>
                </a:solidFill>
                <a:latin typeface="Palatino"/>
                <a:cs typeface="Palatino"/>
              </a:rPr>
              <a:t>weighted </a:t>
            </a:r>
            <a:r>
              <a:rPr lang="en-GB" sz="2000" dirty="0">
                <a:solidFill>
                  <a:srgbClr val="1F497D"/>
                </a:solidFill>
                <a:latin typeface="Palatino"/>
                <a:cs typeface="Palatino"/>
              </a:rPr>
              <a:t>mean time of each </a:t>
            </a:r>
            <a:r>
              <a:rPr lang="en-GB" sz="2000" dirty="0">
                <a:solidFill>
                  <a:srgbClr val="FF0000"/>
                </a:solidFill>
                <a:latin typeface="Palatino"/>
                <a:cs typeface="Palatino"/>
              </a:rPr>
              <a:t>cluster</a:t>
            </a:r>
          </a:p>
          <a:p>
            <a:pPr marL="1379700" lvl="2" indent="-342900">
              <a:buClr>
                <a:schemeClr val="tx2"/>
              </a:buClr>
              <a:buFont typeface="Wingdings" charset="2"/>
              <a:buChar char="Ø"/>
              <a:defRPr/>
            </a:pPr>
            <a:r>
              <a:rPr lang="en-GB" sz="2000" dirty="0">
                <a:solidFill>
                  <a:srgbClr val="1F497D"/>
                </a:solidFill>
                <a:latin typeface="Palatino"/>
                <a:cs typeface="Palatino"/>
              </a:rPr>
              <a:t>sub-ns resolution</a:t>
            </a: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447750" indent="-285750">
              <a:buClr>
                <a:schemeClr val="tx2"/>
              </a:buClr>
              <a:buFont typeface="Arial"/>
              <a:buChar char="•"/>
              <a:defRPr/>
            </a:pPr>
            <a:r>
              <a:rPr lang="en-GB" sz="2000" dirty="0">
                <a:solidFill>
                  <a:srgbClr val="1F497D"/>
                </a:solidFill>
                <a:latin typeface="Palatino"/>
                <a:cs typeface="Palatino"/>
              </a:rPr>
              <a:t>Use times to reject clusters</a:t>
            </a:r>
            <a:br>
              <a:rPr lang="en-GB" sz="2000" dirty="0">
                <a:solidFill>
                  <a:srgbClr val="1F497D"/>
                </a:solidFill>
                <a:latin typeface="Palatino"/>
                <a:cs typeface="Palatino"/>
              </a:rPr>
            </a:br>
            <a:r>
              <a:rPr lang="en-GB" sz="2000" dirty="0">
                <a:solidFill>
                  <a:srgbClr val="1F497D"/>
                </a:solidFill>
                <a:latin typeface="Palatino"/>
                <a:cs typeface="Palatino"/>
              </a:rPr>
              <a:t>and associated tracks</a:t>
            </a:r>
            <a:br>
              <a:rPr lang="en-GB" sz="2000" dirty="0">
                <a:solidFill>
                  <a:srgbClr val="1F497D"/>
                </a:solidFill>
                <a:latin typeface="Palatino"/>
                <a:cs typeface="Palatino"/>
              </a:rPr>
            </a:br>
            <a:endParaRPr lang="en-GB" sz="2000" dirty="0">
              <a:solidFill>
                <a:srgbClr val="1F497D"/>
              </a:solidFill>
              <a:latin typeface="Palatino"/>
              <a:cs typeface="Palatino"/>
            </a:endParaRPr>
          </a:p>
          <a:p>
            <a:pPr marL="285750" indent="-285750">
              <a:buClr>
                <a:schemeClr val="tx2"/>
              </a:buClr>
              <a:buFont typeface="Arial"/>
              <a:buChar char="•"/>
              <a:defRPr/>
            </a:pPr>
            <a:r>
              <a:rPr lang="en-GB" sz="2000" dirty="0">
                <a:latin typeface="Palatino"/>
                <a:cs typeface="Palatino"/>
              </a:rPr>
              <a:t> </a:t>
            </a:r>
            <a:r>
              <a:rPr lang="en-GB" sz="2000" dirty="0">
                <a:solidFill>
                  <a:srgbClr val="1F497D"/>
                </a:solidFill>
                <a:latin typeface="Palatino"/>
                <a:cs typeface="Palatino"/>
              </a:rPr>
              <a:t>Reject PFOs from background </a:t>
            </a:r>
          </a:p>
          <a:p>
            <a:pPr marL="904950" lvl="1" indent="-285750">
              <a:buClr>
                <a:schemeClr val="tx2"/>
              </a:buClr>
              <a:buFont typeface="Arial"/>
              <a:buChar char="•"/>
              <a:defRPr/>
            </a:pPr>
            <a:r>
              <a:rPr lang="en-GB" sz="2000" dirty="0">
                <a:solidFill>
                  <a:srgbClr val="1F497D"/>
                </a:solidFill>
                <a:latin typeface="Palatino"/>
                <a:cs typeface="Palatino"/>
              </a:rPr>
              <a:t> e.g. neutral hadrons in </a:t>
            </a:r>
            <a:r>
              <a:rPr lang="en-GB" sz="2000" dirty="0" err="1">
                <a:solidFill>
                  <a:srgbClr val="1F497D"/>
                </a:solidFill>
                <a:latin typeface="Palatino"/>
                <a:cs typeface="Palatino"/>
              </a:rPr>
              <a:t>Endcap</a:t>
            </a:r>
            <a:endParaRPr lang="en-GB" sz="2000" dirty="0">
              <a:solidFill>
                <a:srgbClr val="1F497D"/>
              </a:solidFill>
              <a:latin typeface="Palatino"/>
              <a:cs typeface="Palatino"/>
            </a:endParaRPr>
          </a:p>
          <a:p>
            <a:pPr marL="904950" lvl="1" indent="-285750">
              <a:buClr>
                <a:schemeClr val="tx2"/>
              </a:buClr>
              <a:buFont typeface="Arial"/>
              <a:buChar char="•"/>
              <a:defRPr/>
            </a:pPr>
            <a:endParaRPr lang="en-GB" sz="2000" dirty="0">
              <a:solidFill>
                <a:srgbClr val="1F497D"/>
              </a:solidFill>
              <a:latin typeface="Palatino"/>
              <a:cs typeface="Palatino"/>
            </a:endParaRPr>
          </a:p>
        </p:txBody>
      </p:sp>
      <p:cxnSp>
        <p:nvCxnSpPr>
          <p:cNvPr id="77828" name="Straight Arrow Connector 9"/>
          <p:cNvCxnSpPr>
            <a:cxnSpLocks noChangeShapeType="1"/>
          </p:cNvCxnSpPr>
          <p:nvPr/>
        </p:nvCxnSpPr>
        <p:spPr bwMode="auto">
          <a:xfrm flipV="1">
            <a:off x="4524375" y="5510213"/>
            <a:ext cx="646113" cy="330200"/>
          </a:xfrm>
          <a:prstGeom prst="straightConnector1">
            <a:avLst/>
          </a:prstGeom>
          <a:noFill/>
          <a:ln w="22225">
            <a:solidFill>
              <a:srgbClr val="000000"/>
            </a:solidFill>
            <a:round/>
            <a:headEnd/>
            <a:tailEnd type="arrow" w="med" len="med"/>
          </a:ln>
          <a:extLst>
            <a:ext uri="{909E8E84-426E-40dd-AFC4-6F175D3DCCD1}">
              <a14:hiddenFill xmlns:a14="http://schemas.microsoft.com/office/drawing/2010/main">
                <a:noFill/>
              </a14:hiddenFill>
            </a:ext>
          </a:extLst>
        </p:spPr>
      </p:cxnSp>
      <p:grpSp>
        <p:nvGrpSpPr>
          <p:cNvPr id="77829" name="Group 4"/>
          <p:cNvGrpSpPr>
            <a:grpSpLocks/>
          </p:cNvGrpSpPr>
          <p:nvPr/>
        </p:nvGrpSpPr>
        <p:grpSpPr bwMode="auto">
          <a:xfrm>
            <a:off x="5178425" y="2157413"/>
            <a:ext cx="3716338" cy="4227512"/>
            <a:chOff x="5037283" y="2298649"/>
            <a:chExt cx="3716466" cy="4226696"/>
          </a:xfrm>
        </p:grpSpPr>
        <p:pic>
          <p:nvPicPr>
            <p:cNvPr id="77833" name="Picture 34" descr="NeutralEndCapPTE.gif"/>
            <p:cNvPicPr>
              <a:picLocks noChangeAspect="1"/>
            </p:cNvPicPr>
            <p:nvPr/>
          </p:nvPicPr>
          <p:blipFill>
            <a:blip r:embed="rId3" cstate="print">
              <a:extLst>
                <a:ext uri="{28A0092B-C50C-407E-A947-70E740481C1C}">
                  <a14:useLocalDpi xmlns:a14="http://schemas.microsoft.com/office/drawing/2010/main"/>
                </a:ext>
              </a:extLst>
            </a:blip>
            <a:srcRect l="8270" t="5289" r="1932" b="10760"/>
            <a:stretch>
              <a:fillRect/>
            </a:stretch>
          </p:blipFill>
          <p:spPr bwMode="auto">
            <a:xfrm>
              <a:off x="5215093" y="2620473"/>
              <a:ext cx="3435018" cy="3627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4" name="Picture 35"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331376" y="6295746"/>
              <a:ext cx="818848" cy="22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5" name="Picture 36" descr="latex-image-1.pd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rot="-5400000">
              <a:off x="4684456" y="3623657"/>
              <a:ext cx="907958" cy="20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6" name="Picture 11" descr="latex-image-1.pd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837239" y="3162424"/>
              <a:ext cx="131298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7837" name="Straight Arrow Connector 37"/>
            <p:cNvCxnSpPr>
              <a:cxnSpLocks noChangeShapeType="1"/>
            </p:cNvCxnSpPr>
            <p:nvPr/>
          </p:nvCxnSpPr>
          <p:spPr bwMode="auto">
            <a:xfrm flipH="1">
              <a:off x="6933208" y="3423380"/>
              <a:ext cx="419389" cy="412392"/>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77838" name="Straight Arrow Connector 8"/>
            <p:cNvCxnSpPr>
              <a:cxnSpLocks noChangeShapeType="1"/>
            </p:cNvCxnSpPr>
            <p:nvPr/>
          </p:nvCxnSpPr>
          <p:spPr bwMode="auto">
            <a:xfrm>
              <a:off x="7828977" y="5877272"/>
              <a:ext cx="924772" cy="0"/>
            </a:xfrm>
            <a:prstGeom prst="straightConnector1">
              <a:avLst/>
            </a:prstGeom>
            <a:noFill/>
            <a:ln w="222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77839" name="TextBox 32"/>
            <p:cNvSpPr txBox="1">
              <a:spLocks noChangeArrowheads="1"/>
            </p:cNvSpPr>
            <p:nvPr/>
          </p:nvSpPr>
          <p:spPr bwMode="auto">
            <a:xfrm>
              <a:off x="6952364" y="2298649"/>
              <a:ext cx="16819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FF0000"/>
                  </a:solidFill>
                  <a:latin typeface="Palatino" charset="0"/>
                  <a:cs typeface="Palatino" charset="0"/>
                </a:rPr>
                <a:t>Neutral hadrons</a:t>
              </a:r>
            </a:p>
          </p:txBody>
        </p:sp>
        <p:cxnSp>
          <p:nvCxnSpPr>
            <p:cNvPr id="77840" name="Straight Arrow Connector 38"/>
            <p:cNvCxnSpPr>
              <a:cxnSpLocks noChangeShapeType="1"/>
            </p:cNvCxnSpPr>
            <p:nvPr/>
          </p:nvCxnSpPr>
          <p:spPr bwMode="auto">
            <a:xfrm flipH="1">
              <a:off x="6412554" y="5517232"/>
              <a:ext cx="546558" cy="268376"/>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pic>
          <p:nvPicPr>
            <p:cNvPr id="77841" name="Picture 39" descr="latex-image-1.pdf"/>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7031350" y="5373340"/>
              <a:ext cx="762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8" name="Footer Placeholder 7"/>
          <p:cNvSpPr>
            <a:spLocks noGrp="1"/>
          </p:cNvSpPr>
          <p:nvPr>
            <p:ph type="ftr" sz="quarter" idx="15"/>
          </p:nvPr>
        </p:nvSpPr>
        <p:spPr/>
        <p:txBody>
          <a:bodyPr/>
          <a:lstStyle/>
          <a:p>
            <a:pPr>
              <a:defRPr/>
            </a:pPr>
            <a:r>
              <a:rPr lang="en-US" smtClean="0"/>
              <a:t>Erik van der Kraaij, CERN LCD</a:t>
            </a:r>
            <a:endParaRPr lang="en-US"/>
          </a:p>
        </p:txBody>
      </p:sp>
      <p:sp>
        <p:nvSpPr>
          <p:cNvPr id="77832" name="Slide Number Placeholder 10"/>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7B5253-0BE9-2941-9CEB-31563E884DA9}" type="slidenum">
              <a:rPr lang="en-US" sz="1200">
                <a:latin typeface="Palatino" charset="0"/>
                <a:cs typeface="Palatino" charset="0"/>
              </a:rPr>
              <a:pPr eaLnBrk="1" hangingPunct="1"/>
              <a:t>103</a:t>
            </a:fld>
            <a:endParaRPr lang="en-US" sz="1200">
              <a:latin typeface="Palatino" charset="0"/>
              <a:cs typeface="Palatino" charset="0"/>
            </a:endParaRPr>
          </a:p>
        </p:txBody>
      </p:sp>
    </p:spTree>
    <p:extLst>
      <p:ext uri="{BB962C8B-B14F-4D97-AF65-F5344CB8AC3E}">
        <p14:creationId xmlns:p14="http://schemas.microsoft.com/office/powerpoint/2010/main" val="1827347465"/>
      </p:ext>
    </p:extLst>
  </p:cSld>
  <p:clrMapOvr>
    <a:masterClrMapping/>
  </p:clrMapOvr>
  <p:transition xmlns:p14="http://schemas.microsoft.com/office/powerpoint/2010/main" spd="slow" advTm="98255"/>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Title 1"/>
          <p:cNvSpPr>
            <a:spLocks noGrp="1"/>
          </p:cNvSpPr>
          <p:nvPr>
            <p:ph type="title"/>
          </p:nvPr>
        </p:nvSpPr>
        <p:spPr/>
        <p:txBody>
          <a:bodyPr/>
          <a:lstStyle/>
          <a:p>
            <a:r>
              <a:rPr lang="en-US">
                <a:latin typeface="Palatino" charset="0"/>
                <a:ea typeface="ＭＳ Ｐゴシック" charset="0"/>
              </a:rPr>
              <a:t>Timing requirements in the pile-up</a:t>
            </a:r>
          </a:p>
        </p:txBody>
      </p:sp>
      <p:sp>
        <p:nvSpPr>
          <p:cNvPr id="3" name="Content Placeholder 2"/>
          <p:cNvSpPr>
            <a:spLocks noGrp="1"/>
          </p:cNvSpPr>
          <p:nvPr>
            <p:ph sz="half" idx="1"/>
          </p:nvPr>
        </p:nvSpPr>
        <p:spPr>
          <a:xfrm>
            <a:off x="442913" y="877888"/>
            <a:ext cx="8235950" cy="1295400"/>
          </a:xfrm>
        </p:spPr>
        <p:txBody>
          <a:bodyPr/>
          <a:lstStyle/>
          <a:p>
            <a:pPr marL="342900" lvl="1" indent="-342900">
              <a:buClr>
                <a:schemeClr val="tx2"/>
              </a:buClr>
              <a:buFont typeface="Arial" charset="0"/>
              <a:buChar char="•"/>
              <a:defRPr/>
            </a:pPr>
            <a:r>
              <a:rPr lang="en-GB" sz="2000" dirty="0"/>
              <a:t>integrate over &gt; 20 BXs to accumulate calorimetric </a:t>
            </a:r>
            <a:r>
              <a:rPr lang="en-GB" sz="2000" dirty="0" smtClean="0"/>
              <a:t>signals</a:t>
            </a:r>
          </a:p>
          <a:p>
            <a:pPr marL="342900" lvl="1" indent="-342900">
              <a:buClr>
                <a:schemeClr val="tx2"/>
              </a:buClr>
              <a:buFont typeface="Arial" charset="0"/>
              <a:buChar char="•"/>
              <a:defRPr/>
            </a:pPr>
            <a:r>
              <a:rPr lang="en-GB" sz="2000" dirty="0" smtClean="0"/>
              <a:t>integrate over </a:t>
            </a:r>
            <a:r>
              <a:rPr lang="en-GB" sz="2000" dirty="0" smtClean="0">
                <a:solidFill>
                  <a:srgbClr val="000000"/>
                </a:solidFill>
              </a:rPr>
              <a:t>&lt;   5 BXs </a:t>
            </a:r>
            <a:r>
              <a:rPr lang="en-GB" sz="2000" dirty="0" smtClean="0"/>
              <a:t>for acceptable </a:t>
            </a:r>
            <a:r>
              <a:rPr lang="en-GB" sz="2000" dirty="0" err="1">
                <a:latin typeface="Symbol" charset="2"/>
                <a:cs typeface="Symbol" charset="2"/>
              </a:rPr>
              <a:t>gg</a:t>
            </a:r>
            <a:r>
              <a:rPr lang="en-GB" sz="2000" dirty="0" smtClean="0"/>
              <a:t>  → hadrons backgrounds</a:t>
            </a:r>
          </a:p>
          <a:p>
            <a:pPr marL="0" lvl="1" indent="0">
              <a:buClr>
                <a:schemeClr val="tx2"/>
              </a:buClr>
              <a:buFont typeface="Arial" charset="0"/>
              <a:buNone/>
              <a:defRPr/>
            </a:pPr>
            <a:endParaRPr lang="en-GB" sz="2000" dirty="0"/>
          </a:p>
          <a:p>
            <a:pPr marL="342900" lvl="1" indent="-342900">
              <a:buClr>
                <a:schemeClr val="tx2"/>
              </a:buClr>
              <a:buFont typeface="Arial" charset="0"/>
              <a:buChar char="•"/>
              <a:defRPr/>
            </a:pPr>
            <a:endParaRPr lang="en-US" sz="2000" dirty="0" smtClean="0"/>
          </a:p>
          <a:p>
            <a:pPr marL="0" indent="0">
              <a:buFont typeface="Arial" charset="0"/>
              <a:buNone/>
              <a:defRPr/>
            </a:pPr>
            <a:endParaRPr lang="en-US" sz="2000" dirty="0" smtClean="0"/>
          </a:p>
          <a:p>
            <a:pPr>
              <a:defRPr/>
            </a:pPr>
            <a:endParaRPr lang="en-US" sz="2000" dirty="0"/>
          </a:p>
        </p:txBody>
      </p:sp>
      <p:sp>
        <p:nvSpPr>
          <p:cNvPr id="5" name="Date Placeholder 4"/>
          <p:cNvSpPr>
            <a:spLocks noGrp="1"/>
          </p:cNvSpPr>
          <p:nvPr>
            <p:ph type="dt" sz="quarter" idx="14"/>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5"/>
          </p:nvPr>
        </p:nvSpPr>
        <p:spPr/>
        <p:txBody>
          <a:bodyPr/>
          <a:lstStyle/>
          <a:p>
            <a:pPr>
              <a:defRPr/>
            </a:pPr>
            <a:r>
              <a:rPr lang="en-US" smtClean="0"/>
              <a:t>Erik van der Kraaij, CERN LCD</a:t>
            </a:r>
            <a:endParaRPr lang="en-US"/>
          </a:p>
        </p:txBody>
      </p:sp>
      <p:sp>
        <p:nvSpPr>
          <p:cNvPr id="179205" name="Slide Number Placeholder 6"/>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05AE3AE-1B36-A545-8FCA-2842CB3C81F9}" type="slidenum">
              <a:rPr lang="en-US" sz="1200">
                <a:latin typeface="Palatino" charset="0"/>
                <a:cs typeface="Palatino" charset="0"/>
              </a:rPr>
              <a:pPr eaLnBrk="1" hangingPunct="1"/>
              <a:t>104</a:t>
            </a:fld>
            <a:endParaRPr lang="en-US" sz="1200">
              <a:latin typeface="Palatino" charset="0"/>
              <a:cs typeface="Palatino" charset="0"/>
            </a:endParaRPr>
          </a:p>
        </p:txBody>
      </p:sp>
      <p:pic>
        <p:nvPicPr>
          <p:cNvPr id="179206" name="Picture 5" descr="Screen shot 2011-05-21 at 11.32.44 AM.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365250" y="1905000"/>
            <a:ext cx="4159250"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Arrow Connector 12"/>
          <p:cNvCxnSpPr/>
          <p:nvPr/>
        </p:nvCxnSpPr>
        <p:spPr>
          <a:xfrm rot="5400000" flipH="1" flipV="1">
            <a:off x="962025" y="2493963"/>
            <a:ext cx="938213" cy="1587"/>
          </a:xfrm>
          <a:prstGeom prst="straightConnector1">
            <a:avLst/>
          </a:prstGeom>
          <a:ln w="254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79208" name="TextBox 10"/>
          <p:cNvSpPr txBox="1">
            <a:spLocks noChangeArrowheads="1"/>
          </p:cNvSpPr>
          <p:nvPr/>
        </p:nvSpPr>
        <p:spPr bwMode="auto">
          <a:xfrm>
            <a:off x="339725" y="2195513"/>
            <a:ext cx="876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rPr>
              <a:t>Radius</a:t>
            </a:r>
          </a:p>
        </p:txBody>
      </p:sp>
      <p:cxnSp>
        <p:nvCxnSpPr>
          <p:cNvPr id="15" name="Straight Arrow Connector 14"/>
          <p:cNvCxnSpPr/>
          <p:nvPr/>
        </p:nvCxnSpPr>
        <p:spPr>
          <a:xfrm>
            <a:off x="3255963" y="4564063"/>
            <a:ext cx="1290637" cy="1587"/>
          </a:xfrm>
          <a:prstGeom prst="straightConnector1">
            <a:avLst/>
          </a:prstGeom>
          <a:ln w="254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79210" name="TextBox 13"/>
          <p:cNvSpPr txBox="1">
            <a:spLocks noChangeArrowheads="1"/>
          </p:cNvSpPr>
          <p:nvPr/>
        </p:nvSpPr>
        <p:spPr bwMode="auto">
          <a:xfrm>
            <a:off x="4648200" y="4406900"/>
            <a:ext cx="701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rPr>
              <a:t>Time</a:t>
            </a:r>
          </a:p>
        </p:txBody>
      </p:sp>
      <p:cxnSp>
        <p:nvCxnSpPr>
          <p:cNvPr id="17" name="Straight Arrow Connector 16"/>
          <p:cNvCxnSpPr/>
          <p:nvPr/>
        </p:nvCxnSpPr>
        <p:spPr>
          <a:xfrm flipH="1" flipV="1">
            <a:off x="5526088" y="2617788"/>
            <a:ext cx="320675" cy="1587"/>
          </a:xfrm>
          <a:prstGeom prst="straightConnector1">
            <a:avLst/>
          </a:prstGeom>
          <a:ln w="254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5526088" y="3425825"/>
            <a:ext cx="320675" cy="1588"/>
          </a:xfrm>
          <a:prstGeom prst="straightConnector1">
            <a:avLst/>
          </a:prstGeom>
          <a:ln w="254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5526088" y="4232275"/>
            <a:ext cx="320675" cy="1588"/>
          </a:xfrm>
          <a:prstGeom prst="straightConnector1">
            <a:avLst/>
          </a:prstGeom>
          <a:ln w="254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79214" name="TextBox 19"/>
          <p:cNvSpPr txBox="1">
            <a:spLocks noChangeArrowheads="1"/>
          </p:cNvSpPr>
          <p:nvPr/>
        </p:nvSpPr>
        <p:spPr bwMode="auto">
          <a:xfrm>
            <a:off x="6057900" y="2438400"/>
            <a:ext cx="1417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0000FF"/>
                </a:solidFill>
              </a:rPr>
              <a:t>Calorimeter</a:t>
            </a:r>
          </a:p>
        </p:txBody>
      </p:sp>
      <p:sp>
        <p:nvSpPr>
          <p:cNvPr id="179215" name="TextBox 20"/>
          <p:cNvSpPr txBox="1">
            <a:spLocks noChangeArrowheads="1"/>
          </p:cNvSpPr>
          <p:nvPr/>
        </p:nvSpPr>
        <p:spPr bwMode="auto">
          <a:xfrm>
            <a:off x="6057900" y="3246438"/>
            <a:ext cx="1868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0000FF"/>
                </a:solidFill>
              </a:rPr>
              <a:t>TPC</a:t>
            </a:r>
          </a:p>
        </p:txBody>
      </p:sp>
      <p:sp>
        <p:nvSpPr>
          <p:cNvPr id="179216" name="TextBox 21"/>
          <p:cNvSpPr txBox="1">
            <a:spLocks noChangeArrowheads="1"/>
          </p:cNvSpPr>
          <p:nvPr/>
        </p:nvSpPr>
        <p:spPr bwMode="auto">
          <a:xfrm>
            <a:off x="6088063" y="4013200"/>
            <a:ext cx="2217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0000FF"/>
                </a:solidFill>
              </a:rPr>
              <a:t>Si tracking/vertex</a:t>
            </a:r>
          </a:p>
        </p:txBody>
      </p:sp>
      <p:sp>
        <p:nvSpPr>
          <p:cNvPr id="179217" name="Content Placeholder 3"/>
          <p:cNvSpPr>
            <a:spLocks noGrp="1"/>
          </p:cNvSpPr>
          <p:nvPr>
            <p:ph sz="half" idx="13"/>
          </p:nvPr>
        </p:nvSpPr>
        <p:spPr>
          <a:xfrm>
            <a:off x="3471863" y="5172075"/>
            <a:ext cx="4402137" cy="1217613"/>
          </a:xfrm>
        </p:spPr>
        <p:txBody>
          <a:bodyPr/>
          <a:lstStyle/>
          <a:p>
            <a:pPr marL="423863" lvl="1" indent="-342900">
              <a:buClr>
                <a:schemeClr val="tx2"/>
              </a:buClr>
              <a:buFont typeface="Arial" charset="0"/>
              <a:buChar char="•"/>
            </a:pPr>
            <a:r>
              <a:rPr lang="en-GB" sz="2000">
                <a:solidFill>
                  <a:schemeClr val="tx2"/>
                </a:solidFill>
                <a:latin typeface="Palatino" charset="0"/>
                <a:ea typeface="ＭＳ Ｐゴシック" charset="0"/>
              </a:rPr>
              <a:t> Excellent time resolution </a:t>
            </a:r>
          </a:p>
          <a:p>
            <a:pPr marL="423863" lvl="1" indent="-342900">
              <a:buClr>
                <a:schemeClr val="tx2"/>
              </a:buClr>
              <a:buFont typeface="Arial" charset="0"/>
              <a:buChar char="•"/>
            </a:pPr>
            <a:r>
              <a:rPr lang="en-GB" sz="2000">
                <a:solidFill>
                  <a:schemeClr val="tx2"/>
                </a:solidFill>
                <a:latin typeface="Palatino" charset="0"/>
                <a:ea typeface="ＭＳ Ｐゴシック" charset="0"/>
              </a:rPr>
              <a:t> High granularity calorimetry</a:t>
            </a:r>
          </a:p>
          <a:p>
            <a:pPr marL="423863" lvl="1" indent="-342900">
              <a:buClr>
                <a:schemeClr val="tx2"/>
              </a:buClr>
              <a:buFont typeface="Arial" charset="0"/>
              <a:buChar char="•"/>
            </a:pPr>
            <a:r>
              <a:rPr lang="en-GB" sz="2000">
                <a:solidFill>
                  <a:schemeClr val="tx2"/>
                </a:solidFill>
                <a:latin typeface="Palatino" charset="0"/>
                <a:ea typeface="ＭＳ Ｐゴシック" charset="0"/>
              </a:rPr>
              <a:t> Sophisticated reconstruction</a:t>
            </a:r>
          </a:p>
          <a:p>
            <a:endParaRPr lang="en-US">
              <a:latin typeface="Palatino" charset="0"/>
              <a:ea typeface="ＭＳ Ｐゴシック" charset="0"/>
            </a:endParaRPr>
          </a:p>
        </p:txBody>
      </p:sp>
      <p:sp>
        <p:nvSpPr>
          <p:cNvPr id="179218" name="Content Placeholder 3"/>
          <p:cNvSpPr txBox="1">
            <a:spLocks/>
          </p:cNvSpPr>
          <p:nvPr/>
        </p:nvSpPr>
        <p:spPr bwMode="auto">
          <a:xfrm>
            <a:off x="1655763" y="5145088"/>
            <a:ext cx="4402137"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963"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a:spcBef>
                <a:spcPct val="20000"/>
              </a:spcBef>
              <a:buClr>
                <a:schemeClr val="tx2"/>
              </a:buClr>
              <a:buFont typeface="Arial" charset="0"/>
              <a:buNone/>
            </a:pPr>
            <a:r>
              <a:rPr lang="en-GB" sz="2000">
                <a:solidFill>
                  <a:schemeClr val="tx2"/>
                </a:solidFill>
                <a:latin typeface="Palatino" charset="0"/>
                <a:cs typeface="Palatino" charset="0"/>
              </a:rPr>
              <a:t>The way out:</a:t>
            </a:r>
            <a:endParaRPr lang="en-US" sz="2200">
              <a:latin typeface="Palatino" charset="0"/>
              <a:cs typeface="Palatino" charset="0"/>
            </a:endParaRPr>
          </a:p>
        </p:txBody>
      </p:sp>
    </p:spTree>
  </p:cSld>
  <p:clrMapOvr>
    <a:masterClrMapping/>
  </p:clrMapOvr>
  <p:transition xmlns:p14="http://schemas.microsoft.com/office/powerpoint/2010/main" spd="slow" advTm="115453"/>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p:cNvSpPr>
            <a:spLocks noGrp="1"/>
          </p:cNvSpPr>
          <p:nvPr>
            <p:ph type="title"/>
          </p:nvPr>
        </p:nvSpPr>
        <p:spPr/>
        <p:txBody>
          <a:bodyPr/>
          <a:lstStyle/>
          <a:p>
            <a:r>
              <a:rPr lang="en-GB" sz="3600" i="1">
                <a:latin typeface="Palatino" charset="0"/>
                <a:ea typeface="ＭＳ Ｐゴシック" charset="0"/>
              </a:rPr>
              <a:t>W</a:t>
            </a:r>
            <a:r>
              <a:rPr lang="en-GB" sz="3600">
                <a:latin typeface="Palatino" charset="0"/>
                <a:ea typeface="ＭＳ Ｐゴシック" charset="0"/>
              </a:rPr>
              <a:t>/</a:t>
            </a:r>
            <a:r>
              <a:rPr lang="en-GB" sz="3600" i="1">
                <a:latin typeface="Palatino" charset="0"/>
                <a:ea typeface="ＭＳ Ｐゴシック" charset="0"/>
              </a:rPr>
              <a:t>Z</a:t>
            </a:r>
            <a:r>
              <a:rPr lang="en-GB" sz="3600">
                <a:latin typeface="Palatino" charset="0"/>
                <a:ea typeface="ＭＳ Ｐゴシック" charset="0"/>
              </a:rPr>
              <a:t> Separation</a:t>
            </a:r>
            <a:endParaRPr lang="en-GB" sz="3600" i="1">
              <a:latin typeface="Palatino" charset="0"/>
              <a:ea typeface="ＭＳ Ｐゴシック" charset="0"/>
            </a:endParaRPr>
          </a:p>
        </p:txBody>
      </p:sp>
      <p:sp>
        <p:nvSpPr>
          <p:cNvPr id="4" name="Rectangle 3"/>
          <p:cNvSpPr/>
          <p:nvPr/>
        </p:nvSpPr>
        <p:spPr>
          <a:xfrm>
            <a:off x="168275" y="930275"/>
            <a:ext cx="4572000" cy="2455863"/>
          </a:xfrm>
          <a:prstGeom prst="rect">
            <a:avLst/>
          </a:prstGeom>
        </p:spPr>
        <p:txBody>
          <a:bodyPr>
            <a:spAutoFit/>
          </a:bodyPr>
          <a:lstStyle/>
          <a:p>
            <a:pPr marL="274320" indent="-274320">
              <a:spcBef>
                <a:spcPct val="20000"/>
              </a:spcBef>
              <a:buClr>
                <a:schemeClr val="tx2"/>
              </a:buClr>
              <a:buSzPct val="95000"/>
              <a:buFont typeface="Wingdings 2"/>
              <a:buChar char=""/>
              <a:defRPr/>
            </a:pPr>
            <a:r>
              <a:rPr lang="en-GB" sz="1600" dirty="0">
                <a:solidFill>
                  <a:schemeClr val="tx2"/>
                </a:solidFill>
                <a:latin typeface="+mj-lt"/>
              </a:rPr>
              <a:t>Separation calculated by applying optimal cut, minimising number of misidentified events.</a:t>
            </a:r>
          </a:p>
          <a:p>
            <a:pPr marL="274320" indent="-274320">
              <a:spcBef>
                <a:spcPct val="20000"/>
              </a:spcBef>
              <a:buClr>
                <a:schemeClr val="tx2"/>
              </a:buClr>
              <a:buSzPct val="95000"/>
              <a:buFont typeface="Wingdings 2"/>
              <a:buChar char=""/>
              <a:defRPr/>
            </a:pPr>
            <a:r>
              <a:rPr lang="en-GB" sz="1600" dirty="0">
                <a:solidFill>
                  <a:schemeClr val="tx2"/>
                </a:solidFill>
                <a:latin typeface="+mj-lt"/>
              </a:rPr>
              <a:t>For ideal Gaussian distributions, misidentification of 15.8% corresponds to 2</a:t>
            </a:r>
            <a:r>
              <a:rPr lang="en-GB" sz="1600" i="1" dirty="0">
                <a:solidFill>
                  <a:schemeClr val="tx2"/>
                </a:solidFill>
                <a:latin typeface="+mj-lt"/>
                <a:sym typeface="Symbol"/>
              </a:rPr>
              <a:t></a:t>
            </a:r>
            <a:r>
              <a:rPr lang="en-GB" sz="1600" dirty="0">
                <a:solidFill>
                  <a:schemeClr val="tx2"/>
                </a:solidFill>
                <a:latin typeface="+mj-lt"/>
              </a:rPr>
              <a:t> separation.</a:t>
            </a:r>
          </a:p>
          <a:p>
            <a:pPr marL="274320" indent="-274320">
              <a:spcBef>
                <a:spcPct val="20000"/>
              </a:spcBef>
              <a:buClr>
                <a:schemeClr val="tx2"/>
              </a:buClr>
              <a:buSzPct val="95000"/>
              <a:buFont typeface="Wingdings 2"/>
              <a:buChar char=""/>
              <a:defRPr/>
            </a:pPr>
            <a:r>
              <a:rPr lang="en-GB" sz="1600" dirty="0">
                <a:solidFill>
                  <a:schemeClr val="tx2"/>
                </a:solidFill>
                <a:latin typeface="+mj-lt"/>
              </a:rPr>
              <a:t>If tails present in distribution, separation drops below 2</a:t>
            </a:r>
            <a:r>
              <a:rPr lang="en-GB" sz="1600" i="1" dirty="0">
                <a:solidFill>
                  <a:schemeClr val="tx2"/>
                </a:solidFill>
                <a:sym typeface="Symbol"/>
              </a:rPr>
              <a:t></a:t>
            </a:r>
            <a:r>
              <a:rPr lang="en-GB" sz="1600" dirty="0">
                <a:solidFill>
                  <a:schemeClr val="tx2"/>
                </a:solidFill>
                <a:latin typeface="+mj-lt"/>
              </a:rPr>
              <a:t> even if main peaks remain 2</a:t>
            </a:r>
            <a:r>
              <a:rPr lang="en-GB" sz="1600" i="1" dirty="0">
                <a:solidFill>
                  <a:schemeClr val="tx2"/>
                </a:solidFill>
                <a:sym typeface="Symbol"/>
              </a:rPr>
              <a:t></a:t>
            </a:r>
            <a:r>
              <a:rPr lang="en-GB" sz="1600" dirty="0">
                <a:solidFill>
                  <a:schemeClr val="tx2"/>
                </a:solidFill>
                <a:latin typeface="+mj-lt"/>
              </a:rPr>
              <a:t> apart.</a:t>
            </a:r>
          </a:p>
          <a:p>
            <a:pPr marL="274320" indent="-274320">
              <a:spcBef>
                <a:spcPct val="20000"/>
              </a:spcBef>
              <a:buClr>
                <a:schemeClr val="tx2"/>
              </a:buClr>
              <a:buSzPct val="95000"/>
              <a:buFont typeface="Wingdings 2"/>
              <a:buChar char=""/>
              <a:defRPr/>
            </a:pPr>
            <a:r>
              <a:rPr lang="en-GB" sz="1600" dirty="0">
                <a:solidFill>
                  <a:schemeClr val="tx2"/>
                </a:solidFill>
                <a:latin typeface="+mj-lt"/>
              </a:rPr>
              <a:t>Obtainable separation limited by natural width of </a:t>
            </a:r>
            <a:r>
              <a:rPr lang="en-GB" sz="1600" i="1" dirty="0">
                <a:solidFill>
                  <a:schemeClr val="tx2"/>
                </a:solidFill>
                <a:latin typeface="+mj-lt"/>
              </a:rPr>
              <a:t>W</a:t>
            </a:r>
            <a:r>
              <a:rPr lang="en-GB" sz="1600" dirty="0">
                <a:solidFill>
                  <a:schemeClr val="tx2"/>
                </a:solidFill>
                <a:latin typeface="+mj-lt"/>
              </a:rPr>
              <a:t> and </a:t>
            </a:r>
            <a:r>
              <a:rPr lang="en-GB" sz="1600" i="1" dirty="0">
                <a:solidFill>
                  <a:schemeClr val="tx2"/>
                </a:solidFill>
                <a:latin typeface="+mj-lt"/>
              </a:rPr>
              <a:t>Z</a:t>
            </a:r>
            <a:r>
              <a:rPr lang="en-GB" sz="1600" dirty="0">
                <a:solidFill>
                  <a:schemeClr val="tx2"/>
                </a:solidFill>
                <a:latin typeface="+mj-lt"/>
              </a:rPr>
              <a:t> to identification efficiency of 94%.</a:t>
            </a:r>
          </a:p>
        </p:txBody>
      </p:sp>
      <p:pic>
        <p:nvPicPr>
          <p:cNvPr id="18432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06463" y="3660775"/>
            <a:ext cx="31305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24"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27663" y="885825"/>
            <a:ext cx="309245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25"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40363" y="3660775"/>
            <a:ext cx="30797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8432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569923-B4B3-1242-9E90-D1353A46A419}" type="slidenum">
              <a:rPr lang="en-US" sz="1200">
                <a:latin typeface="Palatino" charset="0"/>
                <a:cs typeface="Palatino" charset="0"/>
              </a:rPr>
              <a:pPr eaLnBrk="1" hangingPunct="1"/>
              <a:t>105</a:t>
            </a:fld>
            <a:endParaRPr lang="en-US" sz="1200">
              <a:latin typeface="Palatino" charset="0"/>
              <a:cs typeface="Palatino" charset="0"/>
            </a:endParaRPr>
          </a:p>
        </p:txBody>
      </p:sp>
    </p:spTree>
    <p:extLst>
      <p:ext uri="{BB962C8B-B14F-4D97-AF65-F5344CB8AC3E}">
        <p14:creationId xmlns:p14="http://schemas.microsoft.com/office/powerpoint/2010/main" val="2462211254"/>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Title 1"/>
          <p:cNvSpPr>
            <a:spLocks noGrp="1"/>
          </p:cNvSpPr>
          <p:nvPr>
            <p:ph type="title"/>
          </p:nvPr>
        </p:nvSpPr>
        <p:spPr/>
        <p:txBody>
          <a:bodyPr/>
          <a:lstStyle/>
          <a:p>
            <a:r>
              <a:rPr lang="en-GB" sz="3600" i="1">
                <a:latin typeface="Palatino" charset="0"/>
                <a:ea typeface="ＭＳ Ｐゴシック" charset="0"/>
              </a:rPr>
              <a:t>W</a:t>
            </a:r>
            <a:r>
              <a:rPr lang="en-GB" sz="3600">
                <a:latin typeface="Palatino" charset="0"/>
                <a:ea typeface="ＭＳ Ｐゴシック" charset="0"/>
              </a:rPr>
              <a:t>/</a:t>
            </a:r>
            <a:r>
              <a:rPr lang="en-GB" sz="3600" i="1">
                <a:latin typeface="Palatino" charset="0"/>
                <a:ea typeface="ＭＳ Ｐゴシック" charset="0"/>
              </a:rPr>
              <a:t>Z</a:t>
            </a:r>
            <a:r>
              <a:rPr lang="en-GB" sz="3600">
                <a:latin typeface="Palatino" charset="0"/>
                <a:ea typeface="ＭＳ Ｐゴシック" charset="0"/>
              </a:rPr>
              <a:t> Separation</a:t>
            </a:r>
            <a:endParaRPr lang="en-GB" sz="3600" i="1">
              <a:latin typeface="Palatino" charset="0"/>
              <a:ea typeface="ＭＳ Ｐゴシック" charset="0"/>
            </a:endParaRPr>
          </a:p>
        </p:txBody>
      </p:sp>
      <p:pic>
        <p:nvPicPr>
          <p:cNvPr id="1853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5900" y="2728913"/>
            <a:ext cx="3906838"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3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59338" y="2728913"/>
            <a:ext cx="3884612"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90500" y="1836738"/>
            <a:ext cx="8712200" cy="646112"/>
          </a:xfrm>
          <a:prstGeom prst="rect">
            <a:avLst/>
          </a:prstGeom>
        </p:spPr>
        <p:txBody>
          <a:bodyPr>
            <a:spAutoFit/>
          </a:bodyPr>
          <a:lstStyle/>
          <a:p>
            <a:pPr marL="274320" indent="-274320">
              <a:spcBef>
                <a:spcPct val="20000"/>
              </a:spcBef>
              <a:buClr>
                <a:schemeClr val="tx2"/>
              </a:buClr>
              <a:buSzPct val="95000"/>
              <a:buFont typeface="Wingdings 2"/>
              <a:buChar char=""/>
              <a:defRPr/>
            </a:pPr>
            <a:r>
              <a:rPr lang="en-GB" sz="1800" dirty="0">
                <a:solidFill>
                  <a:srgbClr val="1F497D"/>
                </a:solidFill>
                <a:latin typeface="+mj-lt"/>
              </a:rPr>
              <a:t>Separation between </a:t>
            </a:r>
            <a:r>
              <a:rPr lang="en-GB" sz="1800" i="1" dirty="0">
                <a:solidFill>
                  <a:srgbClr val="1F497D"/>
                </a:solidFill>
                <a:latin typeface="+mj-lt"/>
              </a:rPr>
              <a:t>W</a:t>
            </a:r>
            <a:r>
              <a:rPr lang="en-GB" sz="1800" dirty="0">
                <a:solidFill>
                  <a:srgbClr val="1F497D"/>
                </a:solidFill>
                <a:latin typeface="+mj-lt"/>
              </a:rPr>
              <a:t> and </a:t>
            </a:r>
            <a:r>
              <a:rPr lang="en-GB" sz="1800" i="1" dirty="0">
                <a:solidFill>
                  <a:srgbClr val="1F497D"/>
                </a:solidFill>
                <a:latin typeface="+mj-lt"/>
              </a:rPr>
              <a:t>Z</a:t>
            </a:r>
            <a:r>
              <a:rPr lang="en-GB" sz="1800" dirty="0">
                <a:solidFill>
                  <a:srgbClr val="1F497D"/>
                </a:solidFill>
                <a:latin typeface="+mj-lt"/>
              </a:rPr>
              <a:t> peaks with no background and with 60BX of background:</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8535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0C7633F-A637-6249-94E7-DB000C065E2B}" type="slidenum">
              <a:rPr lang="en-US" sz="1200">
                <a:latin typeface="Palatino" charset="0"/>
                <a:cs typeface="Palatino" charset="0"/>
              </a:rPr>
              <a:pPr eaLnBrk="1" hangingPunct="1"/>
              <a:t>106</a:t>
            </a:fld>
            <a:endParaRPr lang="en-US" sz="1200">
              <a:latin typeface="Palatino" charset="0"/>
              <a:cs typeface="Palatino" charset="0"/>
            </a:endParaRPr>
          </a:p>
        </p:txBody>
      </p:sp>
    </p:spTree>
    <p:extLst>
      <p:ext uri="{BB962C8B-B14F-4D97-AF65-F5344CB8AC3E}">
        <p14:creationId xmlns:p14="http://schemas.microsoft.com/office/powerpoint/2010/main" val="3979448290"/>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Title 1"/>
          <p:cNvSpPr>
            <a:spLocks noGrp="1"/>
          </p:cNvSpPr>
          <p:nvPr>
            <p:ph type="title"/>
          </p:nvPr>
        </p:nvSpPr>
        <p:spPr/>
        <p:txBody>
          <a:bodyPr/>
          <a:lstStyle/>
          <a:p>
            <a:r>
              <a:rPr lang="en-GB" sz="3600" i="1">
                <a:latin typeface="Palatino" charset="0"/>
                <a:ea typeface="ＭＳ Ｐゴシック" charset="0"/>
              </a:rPr>
              <a:t>W</a:t>
            </a:r>
            <a:r>
              <a:rPr lang="en-GB" sz="3600">
                <a:latin typeface="Palatino" charset="0"/>
                <a:ea typeface="ＭＳ Ｐゴシック" charset="0"/>
              </a:rPr>
              <a:t>/</a:t>
            </a:r>
            <a:r>
              <a:rPr lang="en-GB" sz="3600" i="1">
                <a:latin typeface="Palatino" charset="0"/>
                <a:ea typeface="ＭＳ Ｐゴシック" charset="0"/>
              </a:rPr>
              <a:t>Z</a:t>
            </a:r>
            <a:r>
              <a:rPr lang="en-GB" sz="3600">
                <a:latin typeface="Palatino" charset="0"/>
                <a:ea typeface="ＭＳ Ｐゴシック" charset="0"/>
              </a:rPr>
              <a:t> Separation</a:t>
            </a:r>
            <a:endParaRPr lang="en-GB" sz="3600" i="1">
              <a:latin typeface="Palatino" charset="0"/>
              <a:ea typeface="ＭＳ Ｐゴシック" charset="0"/>
            </a:endParaRPr>
          </a:p>
        </p:txBody>
      </p:sp>
      <p:sp>
        <p:nvSpPr>
          <p:cNvPr id="4" name="Rectangle 3"/>
          <p:cNvSpPr/>
          <p:nvPr/>
        </p:nvSpPr>
        <p:spPr>
          <a:xfrm>
            <a:off x="3354388" y="930275"/>
            <a:ext cx="5437187" cy="1384300"/>
          </a:xfrm>
          <a:prstGeom prst="rect">
            <a:avLst/>
          </a:prstGeom>
        </p:spPr>
        <p:txBody>
          <a:bodyPr>
            <a:spAutoFit/>
          </a:bodyPr>
          <a:lstStyle/>
          <a:p>
            <a:pPr marL="274320" indent="-274320">
              <a:spcBef>
                <a:spcPct val="20000"/>
              </a:spcBef>
              <a:buClr>
                <a:schemeClr val="tx2"/>
              </a:buClr>
              <a:buSzPct val="95000"/>
              <a:buFont typeface="Wingdings 2"/>
              <a:buChar char=""/>
              <a:defRPr/>
            </a:pPr>
            <a:r>
              <a:rPr lang="en-GB" sz="2000" dirty="0">
                <a:solidFill>
                  <a:schemeClr val="tx2"/>
                </a:solidFill>
                <a:latin typeface="+mj-lt"/>
              </a:rPr>
              <a:t>For ideal Gauss, misidentification of 15.8% corresponds to 2</a:t>
            </a:r>
            <a:r>
              <a:rPr lang="en-GB" sz="2000" i="1" dirty="0">
                <a:solidFill>
                  <a:schemeClr val="tx2"/>
                </a:solidFill>
                <a:latin typeface="+mj-lt"/>
                <a:sym typeface="Symbol"/>
              </a:rPr>
              <a:t></a:t>
            </a:r>
            <a:r>
              <a:rPr lang="en-GB" sz="2000" dirty="0">
                <a:solidFill>
                  <a:schemeClr val="tx2"/>
                </a:solidFill>
                <a:latin typeface="+mj-lt"/>
              </a:rPr>
              <a:t> separation.</a:t>
            </a:r>
          </a:p>
          <a:p>
            <a:pPr marL="274320" indent="-274320">
              <a:spcBef>
                <a:spcPct val="20000"/>
              </a:spcBef>
              <a:buClr>
                <a:schemeClr val="tx2"/>
              </a:buClr>
              <a:buSzPct val="95000"/>
              <a:buFont typeface="Wingdings 2"/>
              <a:buChar char=""/>
              <a:defRPr/>
            </a:pPr>
            <a:r>
              <a:rPr lang="en-GB" sz="2000" dirty="0">
                <a:solidFill>
                  <a:schemeClr val="tx2"/>
                </a:solidFill>
                <a:latin typeface="+mj-lt"/>
              </a:rPr>
              <a:t>With tails in distribution, separation drops below 2</a:t>
            </a:r>
            <a:r>
              <a:rPr lang="en-GB" sz="2000" i="1" dirty="0">
                <a:solidFill>
                  <a:schemeClr val="tx2"/>
                </a:solidFill>
                <a:sym typeface="Symbol"/>
              </a:rPr>
              <a:t></a:t>
            </a:r>
            <a:r>
              <a:rPr lang="en-GB" sz="2000" dirty="0">
                <a:solidFill>
                  <a:schemeClr val="tx2"/>
                </a:solidFill>
                <a:latin typeface="+mj-lt"/>
              </a:rPr>
              <a:t> even if main peaks remain 2</a:t>
            </a:r>
            <a:r>
              <a:rPr lang="en-GB" sz="2000" i="1" dirty="0">
                <a:solidFill>
                  <a:schemeClr val="tx2"/>
                </a:solidFill>
                <a:sym typeface="Symbol"/>
              </a:rPr>
              <a:t></a:t>
            </a:r>
            <a:r>
              <a:rPr lang="en-GB" sz="2000" dirty="0">
                <a:solidFill>
                  <a:schemeClr val="tx2"/>
                </a:solidFill>
                <a:latin typeface="+mj-lt"/>
              </a:rPr>
              <a:t> apart.</a:t>
            </a:r>
          </a:p>
        </p:txBody>
      </p:sp>
      <p:pic>
        <p:nvPicPr>
          <p:cNvPr id="183299"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4938" y="930275"/>
            <a:ext cx="309245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330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7638" y="3660775"/>
            <a:ext cx="307975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8330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5BF896-46C9-6245-801E-61E0E22ADE90}" type="slidenum">
              <a:rPr lang="en-US" sz="1200">
                <a:latin typeface="Palatino" charset="0"/>
                <a:cs typeface="Palatino" charset="0"/>
              </a:rPr>
              <a:pPr eaLnBrk="1" hangingPunct="1"/>
              <a:t>107</a:t>
            </a:fld>
            <a:endParaRPr lang="en-US" sz="1200">
              <a:latin typeface="Palatino" charset="0"/>
              <a:cs typeface="Palatino" charset="0"/>
            </a:endParaRPr>
          </a:p>
        </p:txBody>
      </p:sp>
      <p:pic>
        <p:nvPicPr>
          <p:cNvPr id="183304"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84738" y="3251200"/>
            <a:ext cx="3906837"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3305" name="TextBox 6"/>
          <p:cNvSpPr txBox="1">
            <a:spLocks noChangeArrowheads="1"/>
          </p:cNvSpPr>
          <p:nvPr/>
        </p:nvSpPr>
        <p:spPr bwMode="auto">
          <a:xfrm>
            <a:off x="5264150" y="2557463"/>
            <a:ext cx="37623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Wingdings" charset="0"/>
              <a:buChar char="Ø"/>
            </a:pPr>
            <a:r>
              <a:rPr lang="en-GB" sz="2000">
                <a:solidFill>
                  <a:srgbClr val="1F497D"/>
                </a:solidFill>
                <a:latin typeface="Palatino" charset="0"/>
                <a:cs typeface="Palatino" charset="0"/>
              </a:rPr>
              <a:t>Separation with &amp; without background:</a:t>
            </a:r>
            <a:endParaRPr lang="en-US" sz="2000">
              <a:latin typeface="Palatino" charset="0"/>
              <a:cs typeface="Palatino" charset="0"/>
            </a:endParaRPr>
          </a:p>
        </p:txBody>
      </p:sp>
    </p:spTree>
    <p:extLst>
      <p:ext uri="{BB962C8B-B14F-4D97-AF65-F5344CB8AC3E}">
        <p14:creationId xmlns:p14="http://schemas.microsoft.com/office/powerpoint/2010/main" val="3535267770"/>
      </p:ext>
    </p:extLst>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Title 1"/>
          <p:cNvSpPr>
            <a:spLocks noGrp="1"/>
          </p:cNvSpPr>
          <p:nvPr>
            <p:ph type="title"/>
          </p:nvPr>
        </p:nvSpPr>
        <p:spPr/>
        <p:txBody>
          <a:bodyPr/>
          <a:lstStyle/>
          <a:p>
            <a:r>
              <a:rPr lang="en-US">
                <a:latin typeface="Palatino" charset="0"/>
                <a:ea typeface="ＭＳ Ｐゴシック" charset="0"/>
              </a:rPr>
              <a:t>Default PFO Selection</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8637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6FF3E0F-8F1B-0F43-9616-D05DC4D96B3A}" type="slidenum">
              <a:rPr lang="en-US" sz="1200">
                <a:latin typeface="Palatino" charset="0"/>
                <a:cs typeface="Palatino" charset="0"/>
              </a:rPr>
              <a:pPr eaLnBrk="1" hangingPunct="1"/>
              <a:t>108</a:t>
            </a:fld>
            <a:endParaRPr lang="en-US" sz="1200">
              <a:latin typeface="Palatino" charset="0"/>
              <a:cs typeface="Palatino" charset="0"/>
            </a:endParaRPr>
          </a:p>
        </p:txBody>
      </p:sp>
      <p:pic>
        <p:nvPicPr>
          <p:cNvPr id="18637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95438" y="1266825"/>
            <a:ext cx="5934075"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151467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itle 1"/>
          <p:cNvSpPr>
            <a:spLocks noGrp="1"/>
          </p:cNvSpPr>
          <p:nvPr>
            <p:ph type="title"/>
          </p:nvPr>
        </p:nvSpPr>
        <p:spPr/>
        <p:txBody>
          <a:bodyPr/>
          <a:lstStyle/>
          <a:p>
            <a:r>
              <a:rPr lang="en-US">
                <a:latin typeface="Palatino" charset="0"/>
                <a:ea typeface="ＭＳ Ｐゴシック" charset="0"/>
              </a:rPr>
              <a:t>Loose PFO Selection</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8739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A8808D4-86FE-EB43-ADA2-A74F131A1EE7}" type="slidenum">
              <a:rPr lang="en-US" sz="1200">
                <a:latin typeface="Palatino" charset="0"/>
                <a:cs typeface="Palatino" charset="0"/>
              </a:rPr>
              <a:pPr eaLnBrk="1" hangingPunct="1"/>
              <a:t>109</a:t>
            </a:fld>
            <a:endParaRPr lang="en-US" sz="1200">
              <a:latin typeface="Palatino" charset="0"/>
              <a:cs typeface="Palatino" charset="0"/>
            </a:endParaRPr>
          </a:p>
        </p:txBody>
      </p:sp>
      <p:pic>
        <p:nvPicPr>
          <p:cNvPr id="187397"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04963" y="1211263"/>
            <a:ext cx="593090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4622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5" name="Group 4"/>
          <p:cNvGrpSpPr>
            <a:grpSpLocks/>
          </p:cNvGrpSpPr>
          <p:nvPr/>
        </p:nvGrpSpPr>
        <p:grpSpPr bwMode="auto">
          <a:xfrm>
            <a:off x="412750" y="4894263"/>
            <a:ext cx="8513763" cy="1538287"/>
            <a:chOff x="395288" y="5319713"/>
            <a:chExt cx="8513762" cy="1538287"/>
          </a:xfrm>
        </p:grpSpPr>
        <p:sp>
          <p:nvSpPr>
            <p:cNvPr id="31818" name="Rectangle 6"/>
            <p:cNvSpPr>
              <a:spLocks noChangeArrowheads="1"/>
            </p:cNvSpPr>
            <p:nvPr/>
          </p:nvSpPr>
          <p:spPr bwMode="auto">
            <a:xfrm>
              <a:off x="2895600" y="5334000"/>
              <a:ext cx="9271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300" noProof="1">
                  <a:solidFill>
                    <a:srgbClr val="0000FF"/>
                  </a:solidFill>
                  <a:latin typeface="Arial Unicode MS" charset="0"/>
                </a:rPr>
                <a:t>3 TeV Stage</a:t>
              </a:r>
              <a:endParaRPr noProof="1">
                <a:latin typeface="Arial Unicode MS" charset="0"/>
              </a:endParaRPr>
            </a:p>
          </p:txBody>
        </p:sp>
        <p:sp>
          <p:nvSpPr>
            <p:cNvPr id="31819" name="Oval 7"/>
            <p:cNvSpPr>
              <a:spLocks noChangeArrowheads="1"/>
            </p:cNvSpPr>
            <p:nvPr/>
          </p:nvSpPr>
          <p:spPr bwMode="auto">
            <a:xfrm>
              <a:off x="4668838" y="5745163"/>
              <a:ext cx="6350" cy="6350"/>
            </a:xfrm>
            <a:prstGeom prst="ellipse">
              <a:avLst/>
            </a:prstGeom>
            <a:solidFill>
              <a:srgbClr val="FFFFFF"/>
            </a:solidFill>
            <a:ln w="0">
              <a:solidFill>
                <a:srgbClr val="000000"/>
              </a:solidFill>
              <a:round/>
              <a:headEnd/>
              <a:tailEnd/>
            </a:ln>
          </p:spPr>
          <p:txBody>
            <a:bodyPr lIns="84216" tIns="42108" rIns="84216" bIns="42108"/>
            <a:lstStyle/>
            <a:p>
              <a:endParaRPr lang="en-US" sz="1800"/>
            </a:p>
          </p:txBody>
        </p:sp>
        <p:sp>
          <p:nvSpPr>
            <p:cNvPr id="31820" name="Freeform 8"/>
            <p:cNvSpPr>
              <a:spLocks/>
            </p:cNvSpPr>
            <p:nvPr/>
          </p:nvSpPr>
          <p:spPr bwMode="auto">
            <a:xfrm>
              <a:off x="452438" y="5659438"/>
              <a:ext cx="8389937" cy="36512"/>
            </a:xfrm>
            <a:custGeom>
              <a:avLst/>
              <a:gdLst>
                <a:gd name="T0" fmla="*/ 0 w 5275"/>
                <a:gd name="T1" fmla="*/ 2147483647 h 22"/>
                <a:gd name="T2" fmla="*/ 2147483647 w 5275"/>
                <a:gd name="T3" fmla="*/ 2147483647 h 22"/>
                <a:gd name="T4" fmla="*/ 2147483647 w 5275"/>
                <a:gd name="T5" fmla="*/ 0 h 22"/>
                <a:gd name="T6" fmla="*/ 0 w 5275"/>
                <a:gd name="T7" fmla="*/ 2147483647 h 22"/>
                <a:gd name="T8" fmla="*/ 0 w 5275"/>
                <a:gd name="T9" fmla="*/ 2147483647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75" h="22">
                  <a:moveTo>
                    <a:pt x="0" y="22"/>
                  </a:moveTo>
                  <a:lnTo>
                    <a:pt x="5275" y="21"/>
                  </a:lnTo>
                  <a:lnTo>
                    <a:pt x="5275" y="0"/>
                  </a:lnTo>
                  <a:lnTo>
                    <a:pt x="0" y="2"/>
                  </a:lnTo>
                  <a:lnTo>
                    <a:pt x="0" y="22"/>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821" name="Rectangle 9"/>
            <p:cNvSpPr>
              <a:spLocks noChangeArrowheads="1"/>
            </p:cNvSpPr>
            <p:nvPr/>
          </p:nvSpPr>
          <p:spPr bwMode="auto">
            <a:xfrm>
              <a:off x="581025" y="5662613"/>
              <a:ext cx="3008313" cy="333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22" name="Rectangle 10"/>
            <p:cNvSpPr>
              <a:spLocks noChangeArrowheads="1"/>
            </p:cNvSpPr>
            <p:nvPr/>
          </p:nvSpPr>
          <p:spPr bwMode="auto">
            <a:xfrm>
              <a:off x="1944688" y="5319713"/>
              <a:ext cx="4413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FF0000"/>
                  </a:solidFill>
                  <a:latin typeface="Comic Sans MS" charset="0"/>
                </a:rPr>
                <a:t>Linac 1</a:t>
              </a:r>
              <a:endParaRPr noProof="1">
                <a:latin typeface="Times New Roman" charset="0"/>
              </a:endParaRPr>
            </a:p>
          </p:txBody>
        </p:sp>
        <p:sp>
          <p:nvSpPr>
            <p:cNvPr id="31823" name="Rectangle 11"/>
            <p:cNvSpPr>
              <a:spLocks noChangeArrowheads="1"/>
            </p:cNvSpPr>
            <p:nvPr/>
          </p:nvSpPr>
          <p:spPr bwMode="auto">
            <a:xfrm>
              <a:off x="7118350" y="5319713"/>
              <a:ext cx="46355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FF0000"/>
                  </a:solidFill>
                  <a:latin typeface="Comic Sans MS" charset="0"/>
                </a:rPr>
                <a:t>Linac 2</a:t>
              </a:r>
              <a:endParaRPr noProof="1">
                <a:latin typeface="Times New Roman" charset="0"/>
              </a:endParaRPr>
            </a:p>
          </p:txBody>
        </p:sp>
        <p:sp>
          <p:nvSpPr>
            <p:cNvPr id="31824" name="Rectangle 12"/>
            <p:cNvSpPr>
              <a:spLocks noChangeArrowheads="1"/>
            </p:cNvSpPr>
            <p:nvPr/>
          </p:nvSpPr>
          <p:spPr bwMode="auto">
            <a:xfrm>
              <a:off x="4079875" y="6065838"/>
              <a:ext cx="566738"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808080"/>
                  </a:solidFill>
                  <a:latin typeface="Comic Sans MS" charset="0"/>
                </a:rPr>
                <a:t>Injector </a:t>
              </a:r>
              <a:endParaRPr noProof="1">
                <a:latin typeface="Times New Roman" charset="0"/>
              </a:endParaRPr>
            </a:p>
          </p:txBody>
        </p:sp>
        <p:sp>
          <p:nvSpPr>
            <p:cNvPr id="31825" name="Rectangle 13"/>
            <p:cNvSpPr>
              <a:spLocks noChangeArrowheads="1"/>
            </p:cNvSpPr>
            <p:nvPr/>
          </p:nvSpPr>
          <p:spPr bwMode="auto">
            <a:xfrm>
              <a:off x="4667250" y="6065838"/>
              <a:ext cx="542925" cy="16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808080"/>
                  </a:solidFill>
                  <a:latin typeface="Comic Sans MS" charset="0"/>
                </a:rPr>
                <a:t>Complex</a:t>
              </a:r>
              <a:endParaRPr noProof="1">
                <a:latin typeface="Times New Roman" charset="0"/>
              </a:endParaRPr>
            </a:p>
          </p:txBody>
        </p:sp>
        <p:sp>
          <p:nvSpPr>
            <p:cNvPr id="31826" name="Rectangle 14"/>
            <p:cNvSpPr>
              <a:spLocks noChangeArrowheads="1"/>
            </p:cNvSpPr>
            <p:nvPr/>
          </p:nvSpPr>
          <p:spPr bwMode="auto">
            <a:xfrm>
              <a:off x="4584700" y="5319713"/>
              <a:ext cx="220663"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0000FF"/>
                  </a:solidFill>
                  <a:latin typeface="Comic Sans MS" charset="0"/>
                </a:rPr>
                <a:t>I.P.</a:t>
              </a:r>
              <a:endParaRPr noProof="1">
                <a:latin typeface="Times New Roman" charset="0"/>
              </a:endParaRPr>
            </a:p>
          </p:txBody>
        </p:sp>
        <p:sp>
          <p:nvSpPr>
            <p:cNvPr id="31827" name="Line 15"/>
            <p:cNvSpPr>
              <a:spLocks noChangeShapeType="1"/>
            </p:cNvSpPr>
            <p:nvPr/>
          </p:nvSpPr>
          <p:spPr bwMode="auto">
            <a:xfrm flipH="1" flipV="1">
              <a:off x="4540250" y="5710238"/>
              <a:ext cx="26988"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28" name="Freeform 16"/>
            <p:cNvSpPr>
              <a:spLocks/>
            </p:cNvSpPr>
            <p:nvPr/>
          </p:nvSpPr>
          <p:spPr bwMode="auto">
            <a:xfrm>
              <a:off x="4540250" y="5710238"/>
              <a:ext cx="57150" cy="50800"/>
            </a:xfrm>
            <a:custGeom>
              <a:avLst/>
              <a:gdLst>
                <a:gd name="T0" fmla="*/ 2147483647 w 37"/>
                <a:gd name="T1" fmla="*/ 2147483647 h 31"/>
                <a:gd name="T2" fmla="*/ 0 w 37"/>
                <a:gd name="T3" fmla="*/ 0 h 31"/>
                <a:gd name="T4" fmla="*/ 2147483647 w 37"/>
                <a:gd name="T5" fmla="*/ 2147483647 h 31"/>
                <a:gd name="T6" fmla="*/ 2147483647 w 37"/>
                <a:gd name="T7" fmla="*/ 2147483647 h 31"/>
                <a:gd name="T8" fmla="*/ 2147483647 w 37"/>
                <a:gd name="T9" fmla="*/ 2147483647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1">
                  <a:moveTo>
                    <a:pt x="19" y="31"/>
                  </a:moveTo>
                  <a:lnTo>
                    <a:pt x="0" y="0"/>
                  </a:lnTo>
                  <a:lnTo>
                    <a:pt x="37" y="5"/>
                  </a:lnTo>
                  <a:lnTo>
                    <a:pt x="14" y="9"/>
                  </a:lnTo>
                  <a:lnTo>
                    <a:pt x="19" y="31"/>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829" name="Rectangle 17"/>
            <p:cNvSpPr>
              <a:spLocks noChangeArrowheads="1"/>
            </p:cNvSpPr>
            <p:nvPr/>
          </p:nvSpPr>
          <p:spPr bwMode="auto">
            <a:xfrm>
              <a:off x="4643438" y="5611813"/>
              <a:ext cx="23812" cy="13335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30" name="Line 18"/>
            <p:cNvSpPr>
              <a:spLocks noChangeShapeType="1"/>
            </p:cNvSpPr>
            <p:nvPr/>
          </p:nvSpPr>
          <p:spPr bwMode="auto">
            <a:xfrm>
              <a:off x="4656138" y="6380163"/>
              <a:ext cx="1587" cy="1936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31" name="Line 19"/>
            <p:cNvSpPr>
              <a:spLocks noChangeShapeType="1"/>
            </p:cNvSpPr>
            <p:nvPr/>
          </p:nvSpPr>
          <p:spPr bwMode="auto">
            <a:xfrm flipV="1">
              <a:off x="4651375" y="6470650"/>
              <a:ext cx="1068388" cy="3175"/>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32" name="Rectangle 20"/>
            <p:cNvSpPr>
              <a:spLocks noChangeArrowheads="1"/>
            </p:cNvSpPr>
            <p:nvPr/>
          </p:nvSpPr>
          <p:spPr bwMode="auto">
            <a:xfrm>
              <a:off x="5092700" y="6416675"/>
              <a:ext cx="319088" cy="1317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33" name="Rectangle 21"/>
            <p:cNvSpPr>
              <a:spLocks noChangeArrowheads="1"/>
            </p:cNvSpPr>
            <p:nvPr/>
          </p:nvSpPr>
          <p:spPr bwMode="auto">
            <a:xfrm>
              <a:off x="5092700" y="6416675"/>
              <a:ext cx="2635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900">
                  <a:solidFill>
                    <a:srgbClr val="000000"/>
                  </a:solidFill>
                  <a:latin typeface="Times New Roman" charset="0"/>
                </a:rPr>
                <a:t> 3</a:t>
              </a:r>
              <a:r>
                <a:rPr sz="900" noProof="1">
                  <a:solidFill>
                    <a:srgbClr val="000000"/>
                  </a:solidFill>
                  <a:latin typeface="Times New Roman" charset="0"/>
                </a:rPr>
                <a:t> km</a:t>
              </a:r>
              <a:endParaRPr noProof="1">
                <a:latin typeface="Times New Roman" charset="0"/>
              </a:endParaRPr>
            </a:p>
          </p:txBody>
        </p:sp>
        <p:sp>
          <p:nvSpPr>
            <p:cNvPr id="31834" name="Line 22"/>
            <p:cNvSpPr>
              <a:spLocks noChangeShapeType="1"/>
            </p:cNvSpPr>
            <p:nvPr/>
          </p:nvSpPr>
          <p:spPr bwMode="auto">
            <a:xfrm flipH="1">
              <a:off x="568325" y="6380163"/>
              <a:ext cx="0" cy="203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35" name="Line 23"/>
            <p:cNvSpPr>
              <a:spLocks noChangeShapeType="1"/>
            </p:cNvSpPr>
            <p:nvPr/>
          </p:nvSpPr>
          <p:spPr bwMode="auto">
            <a:xfrm>
              <a:off x="3589338" y="6380163"/>
              <a:ext cx="1587" cy="203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36" name="Line 24"/>
            <p:cNvSpPr>
              <a:spLocks noChangeShapeType="1"/>
            </p:cNvSpPr>
            <p:nvPr/>
          </p:nvSpPr>
          <p:spPr bwMode="auto">
            <a:xfrm>
              <a:off x="566738" y="6478588"/>
              <a:ext cx="302260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37" name="Freeform 25"/>
            <p:cNvSpPr>
              <a:spLocks/>
            </p:cNvSpPr>
            <p:nvPr/>
          </p:nvSpPr>
          <p:spPr bwMode="auto">
            <a:xfrm>
              <a:off x="566738" y="6451600"/>
              <a:ext cx="49212" cy="50800"/>
            </a:xfrm>
            <a:custGeom>
              <a:avLst/>
              <a:gdLst>
                <a:gd name="T0" fmla="*/ 2147483647 w 31"/>
                <a:gd name="T1" fmla="*/ 0 h 31"/>
                <a:gd name="T2" fmla="*/ 0 w 31"/>
                <a:gd name="T3" fmla="*/ 2147483647 h 31"/>
                <a:gd name="T4" fmla="*/ 2147483647 w 31"/>
                <a:gd name="T5" fmla="*/ 2147483647 h 31"/>
                <a:gd name="T6" fmla="*/ 2147483647 w 31"/>
                <a:gd name="T7" fmla="*/ 2147483647 h 31"/>
                <a:gd name="T8" fmla="*/ 2147483647 w 31"/>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 h="31">
                  <a:moveTo>
                    <a:pt x="31" y="0"/>
                  </a:moveTo>
                  <a:lnTo>
                    <a:pt x="0" y="16"/>
                  </a:lnTo>
                  <a:lnTo>
                    <a:pt x="31" y="31"/>
                  </a:lnTo>
                  <a:lnTo>
                    <a:pt x="16" y="16"/>
                  </a:lnTo>
                  <a:lnTo>
                    <a:pt x="31" y="0"/>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838" name="Freeform 26"/>
            <p:cNvSpPr>
              <a:spLocks/>
            </p:cNvSpPr>
            <p:nvPr/>
          </p:nvSpPr>
          <p:spPr bwMode="auto">
            <a:xfrm>
              <a:off x="3535363" y="6451600"/>
              <a:ext cx="53975" cy="50800"/>
            </a:xfrm>
            <a:custGeom>
              <a:avLst/>
              <a:gdLst>
                <a:gd name="T0" fmla="*/ 0 w 33"/>
                <a:gd name="T1" fmla="*/ 0 h 31"/>
                <a:gd name="T2" fmla="*/ 2147483647 w 33"/>
                <a:gd name="T3" fmla="*/ 2147483647 h 31"/>
                <a:gd name="T4" fmla="*/ 0 w 33"/>
                <a:gd name="T5" fmla="*/ 2147483647 h 31"/>
                <a:gd name="T6" fmla="*/ 2147483647 w 33"/>
                <a:gd name="T7" fmla="*/ 2147483647 h 31"/>
                <a:gd name="T8" fmla="*/ 0 w 3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1">
                  <a:moveTo>
                    <a:pt x="0" y="0"/>
                  </a:moveTo>
                  <a:lnTo>
                    <a:pt x="33" y="16"/>
                  </a:lnTo>
                  <a:lnTo>
                    <a:pt x="0" y="31"/>
                  </a:lnTo>
                  <a:lnTo>
                    <a:pt x="15" y="16"/>
                  </a:lnTo>
                  <a:lnTo>
                    <a:pt x="0" y="0"/>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839" name="Rectangle 27"/>
            <p:cNvSpPr>
              <a:spLocks noChangeArrowheads="1"/>
            </p:cNvSpPr>
            <p:nvPr/>
          </p:nvSpPr>
          <p:spPr bwMode="auto">
            <a:xfrm>
              <a:off x="2070100" y="6423025"/>
              <a:ext cx="373063" cy="138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40" name="Rectangle 28"/>
            <p:cNvSpPr>
              <a:spLocks noChangeArrowheads="1"/>
            </p:cNvSpPr>
            <p:nvPr/>
          </p:nvSpPr>
          <p:spPr bwMode="auto">
            <a:xfrm>
              <a:off x="2070100" y="6423025"/>
              <a:ext cx="3778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900">
                  <a:solidFill>
                    <a:srgbClr val="000000"/>
                  </a:solidFill>
                  <a:latin typeface="Times New Roman" charset="0"/>
                </a:rPr>
                <a:t>20.8</a:t>
              </a:r>
              <a:r>
                <a:rPr sz="900" noProof="1">
                  <a:solidFill>
                    <a:srgbClr val="000000"/>
                  </a:solidFill>
                  <a:latin typeface="Times New Roman" charset="0"/>
                </a:rPr>
                <a:t> km</a:t>
              </a:r>
              <a:endParaRPr noProof="1">
                <a:latin typeface="Times New Roman" charset="0"/>
              </a:endParaRPr>
            </a:p>
          </p:txBody>
        </p:sp>
        <p:sp>
          <p:nvSpPr>
            <p:cNvPr id="31841" name="Line 29"/>
            <p:cNvSpPr>
              <a:spLocks noChangeShapeType="1"/>
            </p:cNvSpPr>
            <p:nvPr/>
          </p:nvSpPr>
          <p:spPr bwMode="auto">
            <a:xfrm>
              <a:off x="5719763" y="6375400"/>
              <a:ext cx="0" cy="2032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42" name="Line 30"/>
            <p:cNvSpPr>
              <a:spLocks noChangeShapeType="1"/>
            </p:cNvSpPr>
            <p:nvPr/>
          </p:nvSpPr>
          <p:spPr bwMode="auto">
            <a:xfrm>
              <a:off x="8726488" y="6384925"/>
              <a:ext cx="0" cy="2111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43" name="Line 31"/>
            <p:cNvSpPr>
              <a:spLocks noChangeShapeType="1"/>
            </p:cNvSpPr>
            <p:nvPr/>
          </p:nvSpPr>
          <p:spPr bwMode="auto">
            <a:xfrm>
              <a:off x="5719763" y="6478588"/>
              <a:ext cx="300672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44" name="Freeform 32"/>
            <p:cNvSpPr>
              <a:spLocks/>
            </p:cNvSpPr>
            <p:nvPr/>
          </p:nvSpPr>
          <p:spPr bwMode="auto">
            <a:xfrm>
              <a:off x="5719763" y="6451600"/>
              <a:ext cx="52387" cy="50800"/>
            </a:xfrm>
            <a:custGeom>
              <a:avLst/>
              <a:gdLst>
                <a:gd name="T0" fmla="*/ 2147483647 w 33"/>
                <a:gd name="T1" fmla="*/ 0 h 31"/>
                <a:gd name="T2" fmla="*/ 0 w 33"/>
                <a:gd name="T3" fmla="*/ 2147483647 h 31"/>
                <a:gd name="T4" fmla="*/ 2147483647 w 33"/>
                <a:gd name="T5" fmla="*/ 2147483647 h 31"/>
                <a:gd name="T6" fmla="*/ 2147483647 w 33"/>
                <a:gd name="T7" fmla="*/ 2147483647 h 31"/>
                <a:gd name="T8" fmla="*/ 2147483647 w 3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1">
                  <a:moveTo>
                    <a:pt x="33" y="0"/>
                  </a:moveTo>
                  <a:lnTo>
                    <a:pt x="0" y="16"/>
                  </a:lnTo>
                  <a:lnTo>
                    <a:pt x="33" y="31"/>
                  </a:lnTo>
                  <a:lnTo>
                    <a:pt x="17" y="16"/>
                  </a:lnTo>
                  <a:lnTo>
                    <a:pt x="33" y="0"/>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845" name="Freeform 33"/>
            <p:cNvSpPr>
              <a:spLocks/>
            </p:cNvSpPr>
            <p:nvPr/>
          </p:nvSpPr>
          <p:spPr bwMode="auto">
            <a:xfrm>
              <a:off x="8675688" y="6451600"/>
              <a:ext cx="50800" cy="50800"/>
            </a:xfrm>
            <a:custGeom>
              <a:avLst/>
              <a:gdLst>
                <a:gd name="T0" fmla="*/ 0 w 33"/>
                <a:gd name="T1" fmla="*/ 0 h 31"/>
                <a:gd name="T2" fmla="*/ 2147483647 w 33"/>
                <a:gd name="T3" fmla="*/ 2147483647 h 31"/>
                <a:gd name="T4" fmla="*/ 0 w 33"/>
                <a:gd name="T5" fmla="*/ 2147483647 h 31"/>
                <a:gd name="T6" fmla="*/ 2147483647 w 33"/>
                <a:gd name="T7" fmla="*/ 2147483647 h 31"/>
                <a:gd name="T8" fmla="*/ 0 w 33"/>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31">
                  <a:moveTo>
                    <a:pt x="0" y="0"/>
                  </a:moveTo>
                  <a:lnTo>
                    <a:pt x="33" y="16"/>
                  </a:lnTo>
                  <a:lnTo>
                    <a:pt x="0" y="31"/>
                  </a:lnTo>
                  <a:lnTo>
                    <a:pt x="16" y="16"/>
                  </a:lnTo>
                  <a:lnTo>
                    <a:pt x="0" y="0"/>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846" name="Rectangle 34"/>
            <p:cNvSpPr>
              <a:spLocks noChangeArrowheads="1"/>
            </p:cNvSpPr>
            <p:nvPr/>
          </p:nvSpPr>
          <p:spPr bwMode="auto">
            <a:xfrm>
              <a:off x="7213600" y="6423025"/>
              <a:ext cx="374650" cy="138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47" name="Rectangle 35"/>
            <p:cNvSpPr>
              <a:spLocks noChangeArrowheads="1"/>
            </p:cNvSpPr>
            <p:nvPr/>
          </p:nvSpPr>
          <p:spPr bwMode="auto">
            <a:xfrm>
              <a:off x="7213600" y="6423025"/>
              <a:ext cx="3778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900">
                  <a:solidFill>
                    <a:srgbClr val="000000"/>
                  </a:solidFill>
                  <a:latin typeface="Times New Roman" charset="0"/>
                </a:rPr>
                <a:t>20.8</a:t>
              </a:r>
              <a:r>
                <a:rPr sz="900" noProof="1">
                  <a:solidFill>
                    <a:srgbClr val="000000"/>
                  </a:solidFill>
                  <a:latin typeface="Times New Roman" charset="0"/>
                </a:rPr>
                <a:t> km</a:t>
              </a:r>
              <a:endParaRPr noProof="1">
                <a:latin typeface="Times New Roman" charset="0"/>
              </a:endParaRPr>
            </a:p>
          </p:txBody>
        </p:sp>
        <p:sp>
          <p:nvSpPr>
            <p:cNvPr id="31848" name="Line 36"/>
            <p:cNvSpPr>
              <a:spLocks noChangeShapeType="1"/>
            </p:cNvSpPr>
            <p:nvPr/>
          </p:nvSpPr>
          <p:spPr bwMode="auto">
            <a:xfrm>
              <a:off x="3589338" y="6380163"/>
              <a:ext cx="1587" cy="1936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49" name="Line 37"/>
            <p:cNvSpPr>
              <a:spLocks noChangeShapeType="1"/>
            </p:cNvSpPr>
            <p:nvPr/>
          </p:nvSpPr>
          <p:spPr bwMode="auto">
            <a:xfrm>
              <a:off x="4656138" y="6380163"/>
              <a:ext cx="1587" cy="1936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50" name="Line 38"/>
            <p:cNvSpPr>
              <a:spLocks noChangeShapeType="1"/>
            </p:cNvSpPr>
            <p:nvPr/>
          </p:nvSpPr>
          <p:spPr bwMode="auto">
            <a:xfrm flipV="1">
              <a:off x="3594100" y="6470650"/>
              <a:ext cx="1062038" cy="3175"/>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51" name="Rectangle 39"/>
            <p:cNvSpPr>
              <a:spLocks noChangeArrowheads="1"/>
            </p:cNvSpPr>
            <p:nvPr/>
          </p:nvSpPr>
          <p:spPr bwMode="auto">
            <a:xfrm>
              <a:off x="4025900" y="6416675"/>
              <a:ext cx="317500" cy="1317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52" name="Rectangle 40"/>
            <p:cNvSpPr>
              <a:spLocks noChangeArrowheads="1"/>
            </p:cNvSpPr>
            <p:nvPr/>
          </p:nvSpPr>
          <p:spPr bwMode="auto">
            <a:xfrm>
              <a:off x="4025900" y="6416675"/>
              <a:ext cx="26352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900">
                  <a:solidFill>
                    <a:srgbClr val="000000"/>
                  </a:solidFill>
                  <a:latin typeface="Times New Roman" charset="0"/>
                </a:rPr>
                <a:t> 3</a:t>
              </a:r>
              <a:r>
                <a:rPr sz="900" noProof="1">
                  <a:solidFill>
                    <a:srgbClr val="000000"/>
                  </a:solidFill>
                  <a:latin typeface="Times New Roman" charset="0"/>
                </a:rPr>
                <a:t> km</a:t>
              </a:r>
              <a:endParaRPr noProof="1">
                <a:latin typeface="Times New Roman" charset="0"/>
              </a:endParaRPr>
            </a:p>
          </p:txBody>
        </p:sp>
        <p:sp>
          <p:nvSpPr>
            <p:cNvPr id="31853" name="Rectangle 41"/>
            <p:cNvSpPr>
              <a:spLocks noChangeArrowheads="1"/>
            </p:cNvSpPr>
            <p:nvPr/>
          </p:nvSpPr>
          <p:spPr bwMode="auto">
            <a:xfrm>
              <a:off x="5719763" y="5662613"/>
              <a:ext cx="3006725" cy="3333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854" name="Freeform 42"/>
            <p:cNvSpPr>
              <a:spLocks/>
            </p:cNvSpPr>
            <p:nvPr/>
          </p:nvSpPr>
          <p:spPr bwMode="auto">
            <a:xfrm>
              <a:off x="395288" y="5662613"/>
              <a:ext cx="185737" cy="146050"/>
            </a:xfrm>
            <a:custGeom>
              <a:avLst/>
              <a:gdLst>
                <a:gd name="T0" fmla="*/ 2147483647 w 117"/>
                <a:gd name="T1" fmla="*/ 0 h 89"/>
                <a:gd name="T2" fmla="*/ 2147483647 w 117"/>
                <a:gd name="T3" fmla="*/ 2147483647 h 89"/>
                <a:gd name="T4" fmla="*/ 2147483647 w 117"/>
                <a:gd name="T5" fmla="*/ 2147483647 h 89"/>
                <a:gd name="T6" fmla="*/ 2147483647 w 117"/>
                <a:gd name="T7" fmla="*/ 2147483647 h 89"/>
                <a:gd name="T8" fmla="*/ 0 w 117"/>
                <a:gd name="T9" fmla="*/ 2147483647 h 89"/>
                <a:gd name="T10" fmla="*/ 2147483647 w 117"/>
                <a:gd name="T11" fmla="*/ 2147483647 h 89"/>
                <a:gd name="T12" fmla="*/ 2147483647 w 117"/>
                <a:gd name="T13" fmla="*/ 2147483647 h 89"/>
                <a:gd name="T14" fmla="*/ 2147483647 w 117"/>
                <a:gd name="T15" fmla="*/ 2147483647 h 89"/>
                <a:gd name="T16" fmla="*/ 2147483647 w 117"/>
                <a:gd name="T17" fmla="*/ 2147483647 h 89"/>
                <a:gd name="T18" fmla="*/ 2147483647 w 117"/>
                <a:gd name="T19" fmla="*/ 2147483647 h 89"/>
                <a:gd name="T20" fmla="*/ 2147483647 w 117"/>
                <a:gd name="T21" fmla="*/ 2147483647 h 89"/>
                <a:gd name="T22" fmla="*/ 2147483647 w 117"/>
                <a:gd name="T23" fmla="*/ 2147483647 h 89"/>
                <a:gd name="T24" fmla="*/ 2147483647 w 117"/>
                <a:gd name="T25" fmla="*/ 2147483647 h 89"/>
                <a:gd name="T26" fmla="*/ 2147483647 w 117"/>
                <a:gd name="T27" fmla="*/ 2147483647 h 89"/>
                <a:gd name="T28" fmla="*/ 2147483647 w 117"/>
                <a:gd name="T29" fmla="*/ 2147483647 h 89"/>
                <a:gd name="T30" fmla="*/ 2147483647 w 117"/>
                <a:gd name="T31" fmla="*/ 2147483647 h 89"/>
                <a:gd name="T32" fmla="*/ 2147483647 w 117"/>
                <a:gd name="T33" fmla="*/ 2147483647 h 89"/>
                <a:gd name="T34" fmla="*/ 2147483647 w 117"/>
                <a:gd name="T35" fmla="*/ 2147483647 h 89"/>
                <a:gd name="T36" fmla="*/ 2147483647 w 117"/>
                <a:gd name="T37" fmla="*/ 0 h 89"/>
                <a:gd name="T38" fmla="*/ 2147483647 w 117"/>
                <a:gd name="T39" fmla="*/ 2147483647 h 89"/>
                <a:gd name="T40" fmla="*/ 2147483647 w 117"/>
                <a:gd name="T41" fmla="*/ 2147483647 h 89"/>
                <a:gd name="T42" fmla="*/ 2147483647 w 117"/>
                <a:gd name="T43" fmla="*/ 2147483647 h 89"/>
                <a:gd name="T44" fmla="*/ 2147483647 w 117"/>
                <a:gd name="T45" fmla="*/ 2147483647 h 89"/>
                <a:gd name="T46" fmla="*/ 2147483647 w 117"/>
                <a:gd name="T47" fmla="*/ 2147483647 h 89"/>
                <a:gd name="T48" fmla="*/ 2147483647 w 117"/>
                <a:gd name="T49" fmla="*/ 2147483647 h 89"/>
                <a:gd name="T50" fmla="*/ 2147483647 w 117"/>
                <a:gd name="T51" fmla="*/ 2147483647 h 89"/>
                <a:gd name="T52" fmla="*/ 2147483647 w 117"/>
                <a:gd name="T53" fmla="*/ 2147483647 h 89"/>
                <a:gd name="T54" fmla="*/ 2147483647 w 117"/>
                <a:gd name="T55" fmla="*/ 2147483647 h 89"/>
                <a:gd name="T56" fmla="*/ 2147483647 w 117"/>
                <a:gd name="T57" fmla="*/ 2147483647 h 89"/>
                <a:gd name="T58" fmla="*/ 2147483647 w 117"/>
                <a:gd name="T59" fmla="*/ 2147483647 h 89"/>
                <a:gd name="T60" fmla="*/ 2147483647 w 117"/>
                <a:gd name="T61" fmla="*/ 2147483647 h 89"/>
                <a:gd name="T62" fmla="*/ 2147483647 w 117"/>
                <a:gd name="T63" fmla="*/ 2147483647 h 89"/>
                <a:gd name="T64" fmla="*/ 2147483647 w 117"/>
                <a:gd name="T65" fmla="*/ 2147483647 h 89"/>
                <a:gd name="T66" fmla="*/ 2147483647 w 117"/>
                <a:gd name="T67" fmla="*/ 2147483647 h 89"/>
                <a:gd name="T68" fmla="*/ 2147483647 w 117"/>
                <a:gd name="T69" fmla="*/ 2147483647 h 89"/>
                <a:gd name="T70" fmla="*/ 2147483647 w 117"/>
                <a:gd name="T71" fmla="*/ 0 h 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17" h="89">
                  <a:moveTo>
                    <a:pt x="43" y="0"/>
                  </a:moveTo>
                  <a:lnTo>
                    <a:pt x="27" y="3"/>
                  </a:lnTo>
                  <a:lnTo>
                    <a:pt x="13" y="13"/>
                  </a:lnTo>
                  <a:lnTo>
                    <a:pt x="3" y="27"/>
                  </a:lnTo>
                  <a:lnTo>
                    <a:pt x="0" y="44"/>
                  </a:lnTo>
                  <a:lnTo>
                    <a:pt x="3" y="62"/>
                  </a:lnTo>
                  <a:lnTo>
                    <a:pt x="13" y="75"/>
                  </a:lnTo>
                  <a:lnTo>
                    <a:pt x="27" y="86"/>
                  </a:lnTo>
                  <a:lnTo>
                    <a:pt x="44" y="89"/>
                  </a:lnTo>
                  <a:lnTo>
                    <a:pt x="62" y="86"/>
                  </a:lnTo>
                  <a:lnTo>
                    <a:pt x="74" y="77"/>
                  </a:lnTo>
                  <a:lnTo>
                    <a:pt x="84" y="63"/>
                  </a:lnTo>
                  <a:lnTo>
                    <a:pt x="89" y="50"/>
                  </a:lnTo>
                  <a:lnTo>
                    <a:pt x="89" y="48"/>
                  </a:lnTo>
                  <a:lnTo>
                    <a:pt x="93" y="34"/>
                  </a:lnTo>
                  <a:lnTo>
                    <a:pt x="96" y="26"/>
                  </a:lnTo>
                  <a:lnTo>
                    <a:pt x="105" y="22"/>
                  </a:lnTo>
                  <a:lnTo>
                    <a:pt x="117" y="20"/>
                  </a:lnTo>
                  <a:lnTo>
                    <a:pt x="113" y="0"/>
                  </a:lnTo>
                  <a:lnTo>
                    <a:pt x="98" y="1"/>
                  </a:lnTo>
                  <a:lnTo>
                    <a:pt x="82" y="12"/>
                  </a:lnTo>
                  <a:lnTo>
                    <a:pt x="72" y="27"/>
                  </a:lnTo>
                  <a:lnTo>
                    <a:pt x="68" y="44"/>
                  </a:lnTo>
                  <a:lnTo>
                    <a:pt x="67" y="53"/>
                  </a:lnTo>
                  <a:lnTo>
                    <a:pt x="60" y="62"/>
                  </a:lnTo>
                  <a:lnTo>
                    <a:pt x="51" y="65"/>
                  </a:lnTo>
                  <a:lnTo>
                    <a:pt x="44" y="69"/>
                  </a:lnTo>
                  <a:lnTo>
                    <a:pt x="34" y="65"/>
                  </a:lnTo>
                  <a:lnTo>
                    <a:pt x="27" y="62"/>
                  </a:lnTo>
                  <a:lnTo>
                    <a:pt x="24" y="55"/>
                  </a:lnTo>
                  <a:lnTo>
                    <a:pt x="20" y="44"/>
                  </a:lnTo>
                  <a:lnTo>
                    <a:pt x="24" y="34"/>
                  </a:lnTo>
                  <a:lnTo>
                    <a:pt x="27" y="27"/>
                  </a:lnTo>
                  <a:lnTo>
                    <a:pt x="34" y="24"/>
                  </a:lnTo>
                  <a:lnTo>
                    <a:pt x="46" y="20"/>
                  </a:lnTo>
                  <a:lnTo>
                    <a:pt x="43" y="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855" name="Freeform 43"/>
            <p:cNvSpPr>
              <a:spLocks/>
            </p:cNvSpPr>
            <p:nvPr/>
          </p:nvSpPr>
          <p:spPr bwMode="auto">
            <a:xfrm>
              <a:off x="8723313" y="5662613"/>
              <a:ext cx="185737" cy="149225"/>
            </a:xfrm>
            <a:custGeom>
              <a:avLst/>
              <a:gdLst>
                <a:gd name="T0" fmla="*/ 2147483647 w 117"/>
                <a:gd name="T1" fmla="*/ 2147483647 h 91"/>
                <a:gd name="T2" fmla="*/ 2147483647 w 117"/>
                <a:gd name="T3" fmla="*/ 2147483647 h 91"/>
                <a:gd name="T4" fmla="*/ 2147483647 w 117"/>
                <a:gd name="T5" fmla="*/ 2147483647 h 91"/>
                <a:gd name="T6" fmla="*/ 2147483647 w 117"/>
                <a:gd name="T7" fmla="*/ 2147483647 h 91"/>
                <a:gd name="T8" fmla="*/ 2147483647 w 117"/>
                <a:gd name="T9" fmla="*/ 2147483647 h 91"/>
                <a:gd name="T10" fmla="*/ 2147483647 w 117"/>
                <a:gd name="T11" fmla="*/ 2147483647 h 91"/>
                <a:gd name="T12" fmla="*/ 2147483647 w 117"/>
                <a:gd name="T13" fmla="*/ 2147483647 h 91"/>
                <a:gd name="T14" fmla="*/ 2147483647 w 117"/>
                <a:gd name="T15" fmla="*/ 2147483647 h 91"/>
                <a:gd name="T16" fmla="*/ 2147483647 w 117"/>
                <a:gd name="T17" fmla="*/ 2147483647 h 91"/>
                <a:gd name="T18" fmla="*/ 2147483647 w 117"/>
                <a:gd name="T19" fmla="*/ 2147483647 h 91"/>
                <a:gd name="T20" fmla="*/ 2147483647 w 117"/>
                <a:gd name="T21" fmla="*/ 2147483647 h 91"/>
                <a:gd name="T22" fmla="*/ 2147483647 w 117"/>
                <a:gd name="T23" fmla="*/ 2147483647 h 91"/>
                <a:gd name="T24" fmla="*/ 2147483647 w 117"/>
                <a:gd name="T25" fmla="*/ 2147483647 h 91"/>
                <a:gd name="T26" fmla="*/ 2147483647 w 117"/>
                <a:gd name="T27" fmla="*/ 2147483647 h 91"/>
                <a:gd name="T28" fmla="*/ 2147483647 w 117"/>
                <a:gd name="T29" fmla="*/ 2147483647 h 91"/>
                <a:gd name="T30" fmla="*/ 2147483647 w 117"/>
                <a:gd name="T31" fmla="*/ 2147483647 h 91"/>
                <a:gd name="T32" fmla="*/ 2147483647 w 117"/>
                <a:gd name="T33" fmla="*/ 2147483647 h 91"/>
                <a:gd name="T34" fmla="*/ 0 w 117"/>
                <a:gd name="T35" fmla="*/ 2147483647 h 91"/>
                <a:gd name="T36" fmla="*/ 2147483647 w 117"/>
                <a:gd name="T37" fmla="*/ 2147483647 h 91"/>
                <a:gd name="T38" fmla="*/ 2147483647 w 117"/>
                <a:gd name="T39" fmla="*/ 2147483647 h 91"/>
                <a:gd name="T40" fmla="*/ 2147483647 w 117"/>
                <a:gd name="T41" fmla="*/ 2147483647 h 91"/>
                <a:gd name="T42" fmla="*/ 2147483647 w 117"/>
                <a:gd name="T43" fmla="*/ 2147483647 h 91"/>
                <a:gd name="T44" fmla="*/ 2147483647 w 117"/>
                <a:gd name="T45" fmla="*/ 2147483647 h 91"/>
                <a:gd name="T46" fmla="*/ 2147483647 w 117"/>
                <a:gd name="T47" fmla="*/ 2147483647 h 91"/>
                <a:gd name="T48" fmla="*/ 2147483647 w 117"/>
                <a:gd name="T49" fmla="*/ 2147483647 h 91"/>
                <a:gd name="T50" fmla="*/ 2147483647 w 117"/>
                <a:gd name="T51" fmla="*/ 2147483647 h 91"/>
                <a:gd name="T52" fmla="*/ 2147483647 w 117"/>
                <a:gd name="T53" fmla="*/ 2147483647 h 91"/>
                <a:gd name="T54" fmla="*/ 2147483647 w 117"/>
                <a:gd name="T55" fmla="*/ 2147483647 h 91"/>
                <a:gd name="T56" fmla="*/ 2147483647 w 117"/>
                <a:gd name="T57" fmla="*/ 2147483647 h 91"/>
                <a:gd name="T58" fmla="*/ 2147483647 w 117"/>
                <a:gd name="T59" fmla="*/ 2147483647 h 91"/>
                <a:gd name="T60" fmla="*/ 2147483647 w 117"/>
                <a:gd name="T61" fmla="*/ 2147483647 h 91"/>
                <a:gd name="T62" fmla="*/ 2147483647 w 117"/>
                <a:gd name="T63" fmla="*/ 2147483647 h 91"/>
                <a:gd name="T64" fmla="*/ 2147483647 w 117"/>
                <a:gd name="T65" fmla="*/ 2147483647 h 91"/>
                <a:gd name="T66" fmla="*/ 2147483647 w 117"/>
                <a:gd name="T67" fmla="*/ 0 h 91"/>
                <a:gd name="T68" fmla="*/ 2147483647 w 117"/>
                <a:gd name="T69" fmla="*/ 2147483647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7" h="91">
                  <a:moveTo>
                    <a:pt x="70" y="20"/>
                  </a:moveTo>
                  <a:lnTo>
                    <a:pt x="82" y="24"/>
                  </a:lnTo>
                  <a:lnTo>
                    <a:pt x="89" y="27"/>
                  </a:lnTo>
                  <a:lnTo>
                    <a:pt x="92" y="36"/>
                  </a:lnTo>
                  <a:lnTo>
                    <a:pt x="96" y="46"/>
                  </a:lnTo>
                  <a:lnTo>
                    <a:pt x="92" y="56"/>
                  </a:lnTo>
                  <a:lnTo>
                    <a:pt x="89" y="63"/>
                  </a:lnTo>
                  <a:lnTo>
                    <a:pt x="82" y="67"/>
                  </a:lnTo>
                  <a:lnTo>
                    <a:pt x="72" y="70"/>
                  </a:lnTo>
                  <a:lnTo>
                    <a:pt x="61" y="67"/>
                  </a:lnTo>
                  <a:lnTo>
                    <a:pt x="55" y="63"/>
                  </a:lnTo>
                  <a:lnTo>
                    <a:pt x="51" y="56"/>
                  </a:lnTo>
                  <a:lnTo>
                    <a:pt x="48" y="44"/>
                  </a:lnTo>
                  <a:lnTo>
                    <a:pt x="44" y="27"/>
                  </a:lnTo>
                  <a:lnTo>
                    <a:pt x="34" y="12"/>
                  </a:lnTo>
                  <a:lnTo>
                    <a:pt x="18" y="3"/>
                  </a:lnTo>
                  <a:lnTo>
                    <a:pt x="3" y="1"/>
                  </a:lnTo>
                  <a:lnTo>
                    <a:pt x="0" y="22"/>
                  </a:lnTo>
                  <a:lnTo>
                    <a:pt x="12" y="24"/>
                  </a:lnTo>
                  <a:lnTo>
                    <a:pt x="20" y="29"/>
                  </a:lnTo>
                  <a:lnTo>
                    <a:pt x="24" y="34"/>
                  </a:lnTo>
                  <a:lnTo>
                    <a:pt x="27" y="48"/>
                  </a:lnTo>
                  <a:lnTo>
                    <a:pt x="31" y="63"/>
                  </a:lnTo>
                  <a:lnTo>
                    <a:pt x="41" y="77"/>
                  </a:lnTo>
                  <a:lnTo>
                    <a:pt x="55" y="87"/>
                  </a:lnTo>
                  <a:lnTo>
                    <a:pt x="72" y="91"/>
                  </a:lnTo>
                  <a:lnTo>
                    <a:pt x="89" y="87"/>
                  </a:lnTo>
                  <a:lnTo>
                    <a:pt x="103" y="77"/>
                  </a:lnTo>
                  <a:lnTo>
                    <a:pt x="113" y="63"/>
                  </a:lnTo>
                  <a:lnTo>
                    <a:pt x="117" y="46"/>
                  </a:lnTo>
                  <a:lnTo>
                    <a:pt x="113" y="29"/>
                  </a:lnTo>
                  <a:lnTo>
                    <a:pt x="105" y="13"/>
                  </a:lnTo>
                  <a:lnTo>
                    <a:pt x="89" y="3"/>
                  </a:lnTo>
                  <a:lnTo>
                    <a:pt x="74" y="0"/>
                  </a:lnTo>
                  <a:lnTo>
                    <a:pt x="70" y="2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856" name="Rectangle 44"/>
            <p:cNvSpPr>
              <a:spLocks noChangeArrowheads="1"/>
            </p:cNvSpPr>
            <p:nvPr/>
          </p:nvSpPr>
          <p:spPr bwMode="auto">
            <a:xfrm>
              <a:off x="4494213" y="5913438"/>
              <a:ext cx="325437" cy="104775"/>
            </a:xfrm>
            <a:prstGeom prst="rect">
              <a:avLst/>
            </a:prstGeom>
            <a:solidFill>
              <a:srgbClr val="A1A1A1"/>
            </a:solidFill>
            <a:ln w="0">
              <a:solidFill>
                <a:srgbClr val="000000"/>
              </a:solidFill>
              <a:miter lim="800000"/>
              <a:headEnd/>
              <a:tailEnd/>
            </a:ln>
          </p:spPr>
          <p:txBody>
            <a:bodyPr lIns="84216" tIns="42108" rIns="84216" bIns="42108"/>
            <a:lstStyle/>
            <a:p>
              <a:endParaRPr lang="en-US" sz="1800"/>
            </a:p>
          </p:txBody>
        </p:sp>
        <p:sp>
          <p:nvSpPr>
            <p:cNvPr id="31857" name="Arc 45"/>
            <p:cNvSpPr>
              <a:spLocks/>
            </p:cNvSpPr>
            <p:nvPr/>
          </p:nvSpPr>
          <p:spPr bwMode="auto">
            <a:xfrm>
              <a:off x="4429125" y="5680075"/>
              <a:ext cx="228600" cy="239713"/>
            </a:xfrm>
            <a:custGeom>
              <a:avLst/>
              <a:gdLst>
                <a:gd name="T0" fmla="*/ 0 w 21742"/>
                <a:gd name="T1" fmla="*/ 2147483647 h 21600"/>
                <a:gd name="T2" fmla="*/ 2147483647 w 21742"/>
                <a:gd name="T3" fmla="*/ 2147483647 h 21600"/>
                <a:gd name="T4" fmla="*/ 2147483647 w 21742"/>
                <a:gd name="T5" fmla="*/ 2147483647 h 21600"/>
                <a:gd name="T6" fmla="*/ 0 60000 65536"/>
                <a:gd name="T7" fmla="*/ 0 60000 65536"/>
                <a:gd name="T8" fmla="*/ 0 60000 65536"/>
              </a:gdLst>
              <a:ahLst/>
              <a:cxnLst>
                <a:cxn ang="T6">
                  <a:pos x="T0" y="T1"/>
                </a:cxn>
                <a:cxn ang="T7">
                  <a:pos x="T2" y="T3"/>
                </a:cxn>
                <a:cxn ang="T8">
                  <a:pos x="T4" y="T5"/>
                </a:cxn>
              </a:cxnLst>
              <a:rect l="0" t="0" r="r" b="b"/>
              <a:pathLst>
                <a:path w="21742" h="21600" fill="none" extrusionOk="0">
                  <a:moveTo>
                    <a:pt x="-1" y="0"/>
                  </a:moveTo>
                  <a:cubicBezTo>
                    <a:pt x="49" y="0"/>
                    <a:pt x="99" y="-1"/>
                    <a:pt x="150" y="-1"/>
                  </a:cubicBezTo>
                  <a:cubicBezTo>
                    <a:pt x="11847" y="-1"/>
                    <a:pt x="21419" y="9311"/>
                    <a:pt x="21741" y="21004"/>
                  </a:cubicBezTo>
                </a:path>
                <a:path w="21742" h="21600" stroke="0" extrusionOk="0">
                  <a:moveTo>
                    <a:pt x="-1" y="0"/>
                  </a:moveTo>
                  <a:cubicBezTo>
                    <a:pt x="49" y="0"/>
                    <a:pt x="99" y="-1"/>
                    <a:pt x="150" y="-1"/>
                  </a:cubicBezTo>
                  <a:cubicBezTo>
                    <a:pt x="11847" y="-1"/>
                    <a:pt x="21419" y="9311"/>
                    <a:pt x="21741" y="21004"/>
                  </a:cubicBezTo>
                  <a:lnTo>
                    <a:pt x="150" y="21600"/>
                  </a:lnTo>
                  <a:lnTo>
                    <a:pt x="-1" y="0"/>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endParaRPr lang="en-US"/>
            </a:p>
          </p:txBody>
        </p:sp>
        <p:sp>
          <p:nvSpPr>
            <p:cNvPr id="31858" name="Arc 46"/>
            <p:cNvSpPr>
              <a:spLocks/>
            </p:cNvSpPr>
            <p:nvPr/>
          </p:nvSpPr>
          <p:spPr bwMode="auto">
            <a:xfrm>
              <a:off x="4657725" y="5680075"/>
              <a:ext cx="225425" cy="239713"/>
            </a:xfrm>
            <a:custGeom>
              <a:avLst/>
              <a:gdLst>
                <a:gd name="T0" fmla="*/ 0 w 21592"/>
                <a:gd name="T1" fmla="*/ 2147483647 h 21598"/>
                <a:gd name="T2" fmla="*/ 2147483647 w 21592"/>
                <a:gd name="T3" fmla="*/ 0 h 21598"/>
                <a:gd name="T4" fmla="*/ 2147483647 w 21592"/>
                <a:gd name="T5" fmla="*/ 2147483647 h 21598"/>
                <a:gd name="T6" fmla="*/ 0 60000 65536"/>
                <a:gd name="T7" fmla="*/ 0 60000 65536"/>
                <a:gd name="T8" fmla="*/ 0 60000 65536"/>
              </a:gdLst>
              <a:ahLst/>
              <a:cxnLst>
                <a:cxn ang="T6">
                  <a:pos x="T0" y="T1"/>
                </a:cxn>
                <a:cxn ang="T7">
                  <a:pos x="T2" y="T3"/>
                </a:cxn>
                <a:cxn ang="T8">
                  <a:pos x="T4" y="T5"/>
                </a:cxn>
              </a:cxnLst>
              <a:rect l="0" t="0" r="r" b="b"/>
              <a:pathLst>
                <a:path w="21592" h="21598" fill="none" extrusionOk="0">
                  <a:moveTo>
                    <a:pt x="-1" y="21010"/>
                  </a:moveTo>
                  <a:cubicBezTo>
                    <a:pt x="314" y="9431"/>
                    <a:pt x="9707" y="162"/>
                    <a:pt x="21290" y="0"/>
                  </a:cubicBezTo>
                </a:path>
                <a:path w="21592" h="21598" stroke="0" extrusionOk="0">
                  <a:moveTo>
                    <a:pt x="-1" y="21010"/>
                  </a:moveTo>
                  <a:cubicBezTo>
                    <a:pt x="314" y="9431"/>
                    <a:pt x="9707" y="162"/>
                    <a:pt x="21290" y="0"/>
                  </a:cubicBezTo>
                  <a:lnTo>
                    <a:pt x="21592" y="21598"/>
                  </a:lnTo>
                  <a:lnTo>
                    <a:pt x="-1" y="21010"/>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endParaRPr lang="en-US"/>
            </a:p>
          </p:txBody>
        </p:sp>
        <p:sp>
          <p:nvSpPr>
            <p:cNvPr id="31859" name="Line 47"/>
            <p:cNvSpPr>
              <a:spLocks noChangeShapeType="1"/>
            </p:cNvSpPr>
            <p:nvPr/>
          </p:nvSpPr>
          <p:spPr bwMode="auto">
            <a:xfrm flipV="1">
              <a:off x="4745038" y="5710238"/>
              <a:ext cx="28575" cy="158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60" name="Freeform 48"/>
            <p:cNvSpPr>
              <a:spLocks/>
            </p:cNvSpPr>
            <p:nvPr/>
          </p:nvSpPr>
          <p:spPr bwMode="auto">
            <a:xfrm>
              <a:off x="4716463" y="5710238"/>
              <a:ext cx="57150" cy="47625"/>
            </a:xfrm>
            <a:custGeom>
              <a:avLst/>
              <a:gdLst>
                <a:gd name="T0" fmla="*/ 0 w 36"/>
                <a:gd name="T1" fmla="*/ 2147483647 h 29"/>
                <a:gd name="T2" fmla="*/ 2147483647 w 36"/>
                <a:gd name="T3" fmla="*/ 0 h 29"/>
                <a:gd name="T4" fmla="*/ 2147483647 w 36"/>
                <a:gd name="T5" fmla="*/ 2147483647 h 29"/>
                <a:gd name="T6" fmla="*/ 2147483647 w 36"/>
                <a:gd name="T7" fmla="*/ 2147483647 h 29"/>
                <a:gd name="T8" fmla="*/ 0 w 36"/>
                <a:gd name="T9" fmla="*/ 214748364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29">
                  <a:moveTo>
                    <a:pt x="0" y="2"/>
                  </a:moveTo>
                  <a:lnTo>
                    <a:pt x="36" y="0"/>
                  </a:lnTo>
                  <a:lnTo>
                    <a:pt x="15" y="29"/>
                  </a:lnTo>
                  <a:lnTo>
                    <a:pt x="22" y="7"/>
                  </a:lnTo>
                  <a:lnTo>
                    <a:pt x="0" y="2"/>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861" name="Line 49"/>
            <p:cNvSpPr>
              <a:spLocks noChangeShapeType="1"/>
            </p:cNvSpPr>
            <p:nvPr/>
          </p:nvSpPr>
          <p:spPr bwMode="auto">
            <a:xfrm>
              <a:off x="446088" y="6645275"/>
              <a:ext cx="1587" cy="212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62" name="Line 50"/>
            <p:cNvSpPr>
              <a:spLocks noChangeShapeType="1"/>
            </p:cNvSpPr>
            <p:nvPr/>
          </p:nvSpPr>
          <p:spPr bwMode="auto">
            <a:xfrm>
              <a:off x="8848725" y="6645275"/>
              <a:ext cx="1588" cy="2127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63" name="Line 51"/>
            <p:cNvSpPr>
              <a:spLocks noChangeShapeType="1"/>
            </p:cNvSpPr>
            <p:nvPr/>
          </p:nvSpPr>
          <p:spPr bwMode="auto">
            <a:xfrm>
              <a:off x="468313" y="6751638"/>
              <a:ext cx="8367712" cy="1587"/>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64" name="Rectangle 52"/>
            <p:cNvSpPr>
              <a:spLocks noChangeArrowheads="1"/>
            </p:cNvSpPr>
            <p:nvPr/>
          </p:nvSpPr>
          <p:spPr bwMode="auto">
            <a:xfrm>
              <a:off x="4492625" y="6686550"/>
              <a:ext cx="377825" cy="142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900">
                  <a:solidFill>
                    <a:srgbClr val="000000"/>
                  </a:solidFill>
                  <a:latin typeface="Times New Roman" charset="0"/>
                </a:rPr>
                <a:t>48.2 km</a:t>
              </a:r>
              <a:endParaRPr noProof="1">
                <a:latin typeface="Times New Roman" charset="0"/>
              </a:endParaRPr>
            </a:p>
          </p:txBody>
        </p:sp>
      </p:grpSp>
      <p:grpSp>
        <p:nvGrpSpPr>
          <p:cNvPr id="31746" name="Group 1"/>
          <p:cNvGrpSpPr>
            <a:grpSpLocks/>
          </p:cNvGrpSpPr>
          <p:nvPr/>
        </p:nvGrpSpPr>
        <p:grpSpPr bwMode="auto">
          <a:xfrm>
            <a:off x="2301875" y="1076325"/>
            <a:ext cx="4783138" cy="3313113"/>
            <a:chOff x="2291364" y="1400473"/>
            <a:chExt cx="4783111" cy="3312914"/>
          </a:xfrm>
        </p:grpSpPr>
        <p:sp>
          <p:nvSpPr>
            <p:cNvPr id="31752" name="Line 75"/>
            <p:cNvSpPr>
              <a:spLocks noChangeShapeType="1"/>
            </p:cNvSpPr>
            <p:nvPr/>
          </p:nvSpPr>
          <p:spPr bwMode="auto">
            <a:xfrm>
              <a:off x="2477535" y="4388942"/>
              <a:ext cx="1699034"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53" name="Freeform 4"/>
            <p:cNvSpPr>
              <a:spLocks/>
            </p:cNvSpPr>
            <p:nvPr/>
          </p:nvSpPr>
          <p:spPr bwMode="auto">
            <a:xfrm>
              <a:off x="5325341" y="1710036"/>
              <a:ext cx="186171" cy="147339"/>
            </a:xfrm>
            <a:custGeom>
              <a:avLst/>
              <a:gdLst>
                <a:gd name="T0" fmla="*/ 2147483647 w 117"/>
                <a:gd name="T1" fmla="*/ 2147483647 h 90"/>
                <a:gd name="T2" fmla="*/ 2147483647 w 117"/>
                <a:gd name="T3" fmla="*/ 2147483647 h 90"/>
                <a:gd name="T4" fmla="*/ 2147483647 w 117"/>
                <a:gd name="T5" fmla="*/ 2147483647 h 90"/>
                <a:gd name="T6" fmla="*/ 2147483647 w 117"/>
                <a:gd name="T7" fmla="*/ 2147483647 h 90"/>
                <a:gd name="T8" fmla="*/ 2147483647 w 117"/>
                <a:gd name="T9" fmla="*/ 2147483647 h 90"/>
                <a:gd name="T10" fmla="*/ 2147483647 w 117"/>
                <a:gd name="T11" fmla="*/ 2147483647 h 90"/>
                <a:gd name="T12" fmla="*/ 2147483647 w 117"/>
                <a:gd name="T13" fmla="*/ 2147483647 h 90"/>
                <a:gd name="T14" fmla="*/ 2147483647 w 117"/>
                <a:gd name="T15" fmla="*/ 2147483647 h 90"/>
                <a:gd name="T16" fmla="*/ 2147483647 w 117"/>
                <a:gd name="T17" fmla="*/ 2147483647 h 90"/>
                <a:gd name="T18" fmla="*/ 2147483647 w 117"/>
                <a:gd name="T19" fmla="*/ 2147483647 h 90"/>
                <a:gd name="T20" fmla="*/ 2147483647 w 117"/>
                <a:gd name="T21" fmla="*/ 2147483647 h 90"/>
                <a:gd name="T22" fmla="*/ 2147483647 w 117"/>
                <a:gd name="T23" fmla="*/ 2147483647 h 90"/>
                <a:gd name="T24" fmla="*/ 2147483647 w 117"/>
                <a:gd name="T25" fmla="*/ 2147483647 h 90"/>
                <a:gd name="T26" fmla="*/ 2147483647 w 117"/>
                <a:gd name="T27" fmla="*/ 2147483647 h 90"/>
                <a:gd name="T28" fmla="*/ 2147483647 w 117"/>
                <a:gd name="T29" fmla="*/ 2147483647 h 90"/>
                <a:gd name="T30" fmla="*/ 2147483647 w 117"/>
                <a:gd name="T31" fmla="*/ 2147483647 h 90"/>
                <a:gd name="T32" fmla="*/ 2147483647 w 117"/>
                <a:gd name="T33" fmla="*/ 0 h 90"/>
                <a:gd name="T34" fmla="*/ 0 w 117"/>
                <a:gd name="T35" fmla="*/ 2147483647 h 90"/>
                <a:gd name="T36" fmla="*/ 2147483647 w 117"/>
                <a:gd name="T37" fmla="*/ 2147483647 h 90"/>
                <a:gd name="T38" fmla="*/ 2147483647 w 117"/>
                <a:gd name="T39" fmla="*/ 2147483647 h 90"/>
                <a:gd name="T40" fmla="*/ 2147483647 w 117"/>
                <a:gd name="T41" fmla="*/ 2147483647 h 90"/>
                <a:gd name="T42" fmla="*/ 2147483647 w 117"/>
                <a:gd name="T43" fmla="*/ 2147483647 h 90"/>
                <a:gd name="T44" fmla="*/ 2147483647 w 117"/>
                <a:gd name="T45" fmla="*/ 2147483647 h 90"/>
                <a:gd name="T46" fmla="*/ 2147483647 w 117"/>
                <a:gd name="T47" fmla="*/ 2147483647 h 90"/>
                <a:gd name="T48" fmla="*/ 2147483647 w 117"/>
                <a:gd name="T49" fmla="*/ 2147483647 h 90"/>
                <a:gd name="T50" fmla="*/ 2147483647 w 117"/>
                <a:gd name="T51" fmla="*/ 2147483647 h 90"/>
                <a:gd name="T52" fmla="*/ 2147483647 w 117"/>
                <a:gd name="T53" fmla="*/ 2147483647 h 90"/>
                <a:gd name="T54" fmla="*/ 2147483647 w 117"/>
                <a:gd name="T55" fmla="*/ 2147483647 h 90"/>
                <a:gd name="T56" fmla="*/ 2147483647 w 117"/>
                <a:gd name="T57" fmla="*/ 2147483647 h 90"/>
                <a:gd name="T58" fmla="*/ 2147483647 w 117"/>
                <a:gd name="T59" fmla="*/ 2147483647 h 90"/>
                <a:gd name="T60" fmla="*/ 2147483647 w 117"/>
                <a:gd name="T61" fmla="*/ 2147483647 h 90"/>
                <a:gd name="T62" fmla="*/ 2147483647 w 117"/>
                <a:gd name="T63" fmla="*/ 2147483647 h 90"/>
                <a:gd name="T64" fmla="*/ 2147483647 w 117"/>
                <a:gd name="T65" fmla="*/ 2147483647 h 90"/>
                <a:gd name="T66" fmla="*/ 2147483647 w 117"/>
                <a:gd name="T67" fmla="*/ 0 h 90"/>
                <a:gd name="T68" fmla="*/ 2147483647 w 117"/>
                <a:gd name="T69" fmla="*/ 2147483647 h 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7" h="90">
                  <a:moveTo>
                    <a:pt x="71" y="21"/>
                  </a:moveTo>
                  <a:lnTo>
                    <a:pt x="83" y="25"/>
                  </a:lnTo>
                  <a:lnTo>
                    <a:pt x="90" y="28"/>
                  </a:lnTo>
                  <a:lnTo>
                    <a:pt x="93" y="35"/>
                  </a:lnTo>
                  <a:lnTo>
                    <a:pt x="97" y="45"/>
                  </a:lnTo>
                  <a:lnTo>
                    <a:pt x="93" y="55"/>
                  </a:lnTo>
                  <a:lnTo>
                    <a:pt x="90" y="62"/>
                  </a:lnTo>
                  <a:lnTo>
                    <a:pt x="83" y="66"/>
                  </a:lnTo>
                  <a:lnTo>
                    <a:pt x="73" y="69"/>
                  </a:lnTo>
                  <a:lnTo>
                    <a:pt x="62" y="68"/>
                  </a:lnTo>
                  <a:lnTo>
                    <a:pt x="55" y="64"/>
                  </a:lnTo>
                  <a:lnTo>
                    <a:pt x="52" y="57"/>
                  </a:lnTo>
                  <a:lnTo>
                    <a:pt x="48" y="45"/>
                  </a:lnTo>
                  <a:lnTo>
                    <a:pt x="45" y="28"/>
                  </a:lnTo>
                  <a:lnTo>
                    <a:pt x="35" y="14"/>
                  </a:lnTo>
                  <a:lnTo>
                    <a:pt x="19" y="2"/>
                  </a:lnTo>
                  <a:lnTo>
                    <a:pt x="4" y="0"/>
                  </a:lnTo>
                  <a:lnTo>
                    <a:pt x="0" y="21"/>
                  </a:lnTo>
                  <a:lnTo>
                    <a:pt x="12" y="23"/>
                  </a:lnTo>
                  <a:lnTo>
                    <a:pt x="21" y="28"/>
                  </a:lnTo>
                  <a:lnTo>
                    <a:pt x="24" y="35"/>
                  </a:lnTo>
                  <a:lnTo>
                    <a:pt x="28" y="49"/>
                  </a:lnTo>
                  <a:lnTo>
                    <a:pt x="31" y="64"/>
                  </a:lnTo>
                  <a:lnTo>
                    <a:pt x="42" y="78"/>
                  </a:lnTo>
                  <a:lnTo>
                    <a:pt x="55" y="88"/>
                  </a:lnTo>
                  <a:lnTo>
                    <a:pt x="73" y="90"/>
                  </a:lnTo>
                  <a:lnTo>
                    <a:pt x="90" y="86"/>
                  </a:lnTo>
                  <a:lnTo>
                    <a:pt x="103" y="76"/>
                  </a:lnTo>
                  <a:lnTo>
                    <a:pt x="114" y="62"/>
                  </a:lnTo>
                  <a:lnTo>
                    <a:pt x="117" y="45"/>
                  </a:lnTo>
                  <a:lnTo>
                    <a:pt x="114" y="28"/>
                  </a:lnTo>
                  <a:lnTo>
                    <a:pt x="103" y="14"/>
                  </a:lnTo>
                  <a:lnTo>
                    <a:pt x="90" y="4"/>
                  </a:lnTo>
                  <a:lnTo>
                    <a:pt x="74" y="0"/>
                  </a:lnTo>
                  <a:lnTo>
                    <a:pt x="71" y="2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754" name="Oval 53"/>
            <p:cNvSpPr>
              <a:spLocks noChangeArrowheads="1"/>
            </p:cNvSpPr>
            <p:nvPr/>
          </p:nvSpPr>
          <p:spPr bwMode="auto">
            <a:xfrm>
              <a:off x="4687455" y="3735586"/>
              <a:ext cx="7216" cy="8930"/>
            </a:xfrm>
            <a:prstGeom prst="ellipse">
              <a:avLst/>
            </a:prstGeom>
            <a:solidFill>
              <a:srgbClr val="FFFFFF"/>
            </a:solidFill>
            <a:ln w="0">
              <a:solidFill>
                <a:srgbClr val="000000"/>
              </a:solidFill>
              <a:round/>
              <a:headEnd/>
              <a:tailEnd/>
            </a:ln>
          </p:spPr>
          <p:txBody>
            <a:bodyPr lIns="84216" tIns="42108" rIns="84216" bIns="42108"/>
            <a:lstStyle/>
            <a:p>
              <a:endParaRPr lang="en-US" sz="1800"/>
            </a:p>
          </p:txBody>
        </p:sp>
        <p:sp>
          <p:nvSpPr>
            <p:cNvPr id="31755" name="Rectangle 54"/>
            <p:cNvSpPr>
              <a:spLocks noChangeArrowheads="1"/>
            </p:cNvSpPr>
            <p:nvPr/>
          </p:nvSpPr>
          <p:spPr bwMode="auto">
            <a:xfrm>
              <a:off x="2319194" y="3637360"/>
              <a:ext cx="4682739" cy="4571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56" name="Rectangle 55"/>
            <p:cNvSpPr>
              <a:spLocks noChangeArrowheads="1"/>
            </p:cNvSpPr>
            <p:nvPr/>
          </p:nvSpPr>
          <p:spPr bwMode="auto">
            <a:xfrm>
              <a:off x="2447638" y="3625872"/>
              <a:ext cx="1720272" cy="4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57" name="Rectangle 56"/>
            <p:cNvSpPr>
              <a:spLocks noChangeArrowheads="1"/>
            </p:cNvSpPr>
            <p:nvPr/>
          </p:nvSpPr>
          <p:spPr bwMode="auto">
            <a:xfrm>
              <a:off x="3355398" y="3360539"/>
              <a:ext cx="44137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FF0000"/>
                  </a:solidFill>
                  <a:latin typeface="Comic Sans MS" charset="0"/>
                </a:rPr>
                <a:t>Linac 1</a:t>
              </a:r>
              <a:endParaRPr noProof="1">
                <a:latin typeface="Times New Roman" charset="0"/>
              </a:endParaRPr>
            </a:p>
          </p:txBody>
        </p:sp>
        <p:sp>
          <p:nvSpPr>
            <p:cNvPr id="31758" name="Rectangle 57"/>
            <p:cNvSpPr>
              <a:spLocks noChangeArrowheads="1"/>
            </p:cNvSpPr>
            <p:nvPr/>
          </p:nvSpPr>
          <p:spPr bwMode="auto">
            <a:xfrm>
              <a:off x="5489864" y="3360539"/>
              <a:ext cx="46396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FF0000"/>
                  </a:solidFill>
                  <a:latin typeface="Comic Sans MS" charset="0"/>
                </a:rPr>
                <a:t>Linac 2</a:t>
              </a:r>
              <a:endParaRPr noProof="1">
                <a:latin typeface="Times New Roman" charset="0"/>
              </a:endParaRPr>
            </a:p>
          </p:txBody>
        </p:sp>
        <p:sp>
          <p:nvSpPr>
            <p:cNvPr id="31759" name="Rectangle 58"/>
            <p:cNvSpPr>
              <a:spLocks noChangeArrowheads="1"/>
            </p:cNvSpPr>
            <p:nvPr/>
          </p:nvSpPr>
          <p:spPr bwMode="auto">
            <a:xfrm>
              <a:off x="4088535" y="4057055"/>
              <a:ext cx="5659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808080"/>
                  </a:solidFill>
                  <a:latin typeface="Comic Sans MS" charset="0"/>
                </a:rPr>
                <a:t>Injector </a:t>
              </a:r>
              <a:endParaRPr noProof="1">
                <a:latin typeface="Times New Roman" charset="0"/>
              </a:endParaRPr>
            </a:p>
          </p:txBody>
        </p:sp>
        <p:sp>
          <p:nvSpPr>
            <p:cNvPr id="31760" name="Rectangle 59"/>
            <p:cNvSpPr>
              <a:spLocks noChangeArrowheads="1"/>
            </p:cNvSpPr>
            <p:nvPr/>
          </p:nvSpPr>
          <p:spPr bwMode="auto">
            <a:xfrm>
              <a:off x="4675910" y="4057055"/>
              <a:ext cx="5433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808080"/>
                  </a:solidFill>
                  <a:latin typeface="Comic Sans MS" charset="0"/>
                </a:rPr>
                <a:t>Complex</a:t>
              </a:r>
              <a:endParaRPr noProof="1">
                <a:latin typeface="Times New Roman" charset="0"/>
              </a:endParaRPr>
            </a:p>
          </p:txBody>
        </p:sp>
        <p:sp>
          <p:nvSpPr>
            <p:cNvPr id="31761" name="Rectangle 60"/>
            <p:cNvSpPr>
              <a:spLocks noChangeArrowheads="1"/>
            </p:cNvSpPr>
            <p:nvPr/>
          </p:nvSpPr>
          <p:spPr bwMode="auto">
            <a:xfrm>
              <a:off x="4540251" y="3360539"/>
              <a:ext cx="2207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0000FF"/>
                  </a:solidFill>
                  <a:latin typeface="Comic Sans MS" charset="0"/>
                </a:rPr>
                <a:t>I.P.</a:t>
              </a:r>
              <a:endParaRPr noProof="1">
                <a:latin typeface="Times New Roman" charset="0"/>
              </a:endParaRPr>
            </a:p>
          </p:txBody>
        </p:sp>
        <p:sp>
          <p:nvSpPr>
            <p:cNvPr id="31762" name="Rectangle 61"/>
            <p:cNvSpPr>
              <a:spLocks noChangeArrowheads="1"/>
            </p:cNvSpPr>
            <p:nvPr/>
          </p:nvSpPr>
          <p:spPr bwMode="auto">
            <a:xfrm>
              <a:off x="4641273" y="3589734"/>
              <a:ext cx="23091" cy="13245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63" name="Rectangle 62"/>
            <p:cNvSpPr>
              <a:spLocks noChangeArrowheads="1"/>
            </p:cNvSpPr>
            <p:nvPr/>
          </p:nvSpPr>
          <p:spPr bwMode="auto">
            <a:xfrm>
              <a:off x="5137727" y="3637360"/>
              <a:ext cx="1745673" cy="4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64" name="Arc 63"/>
            <p:cNvSpPr>
              <a:spLocks/>
            </p:cNvSpPr>
            <p:nvPr/>
          </p:nvSpPr>
          <p:spPr bwMode="auto">
            <a:xfrm>
              <a:off x="4652819" y="3655219"/>
              <a:ext cx="228023" cy="239614"/>
            </a:xfrm>
            <a:custGeom>
              <a:avLst/>
              <a:gdLst>
                <a:gd name="T0" fmla="*/ 0 w 21592"/>
                <a:gd name="T1" fmla="*/ 2147483647 h 21598"/>
                <a:gd name="T2" fmla="*/ 2147483647 w 21592"/>
                <a:gd name="T3" fmla="*/ 0 h 21598"/>
                <a:gd name="T4" fmla="*/ 2147483647 w 21592"/>
                <a:gd name="T5" fmla="*/ 2147483647 h 21598"/>
                <a:gd name="T6" fmla="*/ 0 60000 65536"/>
                <a:gd name="T7" fmla="*/ 0 60000 65536"/>
                <a:gd name="T8" fmla="*/ 0 60000 65536"/>
              </a:gdLst>
              <a:ahLst/>
              <a:cxnLst>
                <a:cxn ang="T6">
                  <a:pos x="T0" y="T1"/>
                </a:cxn>
                <a:cxn ang="T7">
                  <a:pos x="T2" y="T3"/>
                </a:cxn>
                <a:cxn ang="T8">
                  <a:pos x="T4" y="T5"/>
                </a:cxn>
              </a:cxnLst>
              <a:rect l="0" t="0" r="r" b="b"/>
              <a:pathLst>
                <a:path w="21592" h="21598" fill="none" extrusionOk="0">
                  <a:moveTo>
                    <a:pt x="0" y="21008"/>
                  </a:moveTo>
                  <a:cubicBezTo>
                    <a:pt x="316" y="9429"/>
                    <a:pt x="9709" y="161"/>
                    <a:pt x="21291" y="0"/>
                  </a:cubicBezTo>
                </a:path>
                <a:path w="21592" h="21598" stroke="0" extrusionOk="0">
                  <a:moveTo>
                    <a:pt x="0" y="21008"/>
                  </a:moveTo>
                  <a:cubicBezTo>
                    <a:pt x="316" y="9429"/>
                    <a:pt x="9709" y="161"/>
                    <a:pt x="21291" y="0"/>
                  </a:cubicBezTo>
                  <a:lnTo>
                    <a:pt x="21592" y="21598"/>
                  </a:lnTo>
                  <a:lnTo>
                    <a:pt x="0" y="21008"/>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endParaRPr lang="en-US"/>
            </a:p>
          </p:txBody>
        </p:sp>
        <p:sp>
          <p:nvSpPr>
            <p:cNvPr id="31765" name="Arc 64"/>
            <p:cNvSpPr>
              <a:spLocks/>
            </p:cNvSpPr>
            <p:nvPr/>
          </p:nvSpPr>
          <p:spPr bwMode="auto">
            <a:xfrm>
              <a:off x="4424796" y="3653731"/>
              <a:ext cx="230909" cy="241102"/>
            </a:xfrm>
            <a:custGeom>
              <a:avLst/>
              <a:gdLst>
                <a:gd name="T0" fmla="*/ 0 w 21741"/>
                <a:gd name="T1" fmla="*/ 2147483647 h 21600"/>
                <a:gd name="T2" fmla="*/ 2147483647 w 21741"/>
                <a:gd name="T3" fmla="*/ 2147483647 h 21600"/>
                <a:gd name="T4" fmla="*/ 2147483647 w 21741"/>
                <a:gd name="T5" fmla="*/ 2147483647 h 21600"/>
                <a:gd name="T6" fmla="*/ 0 60000 65536"/>
                <a:gd name="T7" fmla="*/ 0 60000 65536"/>
                <a:gd name="T8" fmla="*/ 0 60000 65536"/>
              </a:gdLst>
              <a:ahLst/>
              <a:cxnLst>
                <a:cxn ang="T6">
                  <a:pos x="T0" y="T1"/>
                </a:cxn>
                <a:cxn ang="T7">
                  <a:pos x="T2" y="T3"/>
                </a:cxn>
                <a:cxn ang="T8">
                  <a:pos x="T4" y="T5"/>
                </a:cxn>
              </a:cxnLst>
              <a:rect l="0" t="0" r="r" b="b"/>
              <a:pathLst>
                <a:path w="21741" h="21600" fill="none" extrusionOk="0">
                  <a:moveTo>
                    <a:pt x="-1" y="0"/>
                  </a:moveTo>
                  <a:cubicBezTo>
                    <a:pt x="49" y="0"/>
                    <a:pt x="99" y="-1"/>
                    <a:pt x="149" y="-1"/>
                  </a:cubicBezTo>
                  <a:cubicBezTo>
                    <a:pt x="11845" y="-1"/>
                    <a:pt x="21416" y="9310"/>
                    <a:pt x="21740" y="21002"/>
                  </a:cubicBezTo>
                </a:path>
                <a:path w="21741" h="21600" stroke="0" extrusionOk="0">
                  <a:moveTo>
                    <a:pt x="-1" y="0"/>
                  </a:moveTo>
                  <a:cubicBezTo>
                    <a:pt x="49" y="0"/>
                    <a:pt x="99" y="-1"/>
                    <a:pt x="149" y="-1"/>
                  </a:cubicBezTo>
                  <a:cubicBezTo>
                    <a:pt x="11845" y="-1"/>
                    <a:pt x="21416" y="9310"/>
                    <a:pt x="21740" y="21002"/>
                  </a:cubicBezTo>
                  <a:lnTo>
                    <a:pt x="149" y="21600"/>
                  </a:lnTo>
                  <a:lnTo>
                    <a:pt x="-1" y="0"/>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endParaRPr lang="en-US"/>
            </a:p>
          </p:txBody>
        </p:sp>
        <p:sp>
          <p:nvSpPr>
            <p:cNvPr id="31766" name="Line 65"/>
            <p:cNvSpPr>
              <a:spLocks noChangeShapeType="1"/>
            </p:cNvSpPr>
            <p:nvPr/>
          </p:nvSpPr>
          <p:spPr bwMode="auto">
            <a:xfrm flipH="1" flipV="1">
              <a:off x="4543136" y="3692427"/>
              <a:ext cx="24535" cy="1934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67" name="Freeform 66"/>
            <p:cNvSpPr>
              <a:spLocks/>
            </p:cNvSpPr>
            <p:nvPr/>
          </p:nvSpPr>
          <p:spPr bwMode="auto">
            <a:xfrm>
              <a:off x="4543137" y="3692426"/>
              <a:ext cx="57727" cy="52089"/>
            </a:xfrm>
            <a:custGeom>
              <a:avLst/>
              <a:gdLst>
                <a:gd name="T0" fmla="*/ 2147483647 w 36"/>
                <a:gd name="T1" fmla="*/ 2147483647 h 31"/>
                <a:gd name="T2" fmla="*/ 0 w 36"/>
                <a:gd name="T3" fmla="*/ 0 h 31"/>
                <a:gd name="T4" fmla="*/ 2147483647 w 36"/>
                <a:gd name="T5" fmla="*/ 2147483647 h 31"/>
                <a:gd name="T6" fmla="*/ 2147483647 w 36"/>
                <a:gd name="T7" fmla="*/ 2147483647 h 31"/>
                <a:gd name="T8" fmla="*/ 2147483647 w 36"/>
                <a:gd name="T9" fmla="*/ 2147483647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1">
                  <a:moveTo>
                    <a:pt x="17" y="31"/>
                  </a:moveTo>
                  <a:lnTo>
                    <a:pt x="0" y="0"/>
                  </a:lnTo>
                  <a:lnTo>
                    <a:pt x="36" y="4"/>
                  </a:lnTo>
                  <a:lnTo>
                    <a:pt x="14" y="9"/>
                  </a:lnTo>
                  <a:lnTo>
                    <a:pt x="17" y="31"/>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768" name="Line 67"/>
            <p:cNvSpPr>
              <a:spLocks noChangeShapeType="1"/>
            </p:cNvSpPr>
            <p:nvPr/>
          </p:nvSpPr>
          <p:spPr bwMode="auto">
            <a:xfrm flipV="1">
              <a:off x="4743739" y="3687961"/>
              <a:ext cx="23091" cy="1488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69" name="Freeform 68"/>
            <p:cNvSpPr>
              <a:spLocks/>
            </p:cNvSpPr>
            <p:nvPr/>
          </p:nvSpPr>
          <p:spPr bwMode="auto">
            <a:xfrm>
              <a:off x="4710546" y="3687961"/>
              <a:ext cx="56285" cy="50602"/>
            </a:xfrm>
            <a:custGeom>
              <a:avLst/>
              <a:gdLst>
                <a:gd name="T0" fmla="*/ 0 w 36"/>
                <a:gd name="T1" fmla="*/ 2147483647 h 31"/>
                <a:gd name="T2" fmla="*/ 2147483647 w 36"/>
                <a:gd name="T3" fmla="*/ 0 h 31"/>
                <a:gd name="T4" fmla="*/ 2147483647 w 36"/>
                <a:gd name="T5" fmla="*/ 2147483647 h 31"/>
                <a:gd name="T6" fmla="*/ 2147483647 w 36"/>
                <a:gd name="T7" fmla="*/ 2147483647 h 31"/>
                <a:gd name="T8" fmla="*/ 0 w 36"/>
                <a:gd name="T9" fmla="*/ 2147483647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1">
                  <a:moveTo>
                    <a:pt x="0" y="2"/>
                  </a:moveTo>
                  <a:lnTo>
                    <a:pt x="36" y="0"/>
                  </a:lnTo>
                  <a:lnTo>
                    <a:pt x="17" y="31"/>
                  </a:lnTo>
                  <a:lnTo>
                    <a:pt x="22" y="9"/>
                  </a:lnTo>
                  <a:lnTo>
                    <a:pt x="0" y="2"/>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770" name="Freeform 69"/>
            <p:cNvSpPr>
              <a:spLocks/>
            </p:cNvSpPr>
            <p:nvPr/>
          </p:nvSpPr>
          <p:spPr bwMode="auto">
            <a:xfrm>
              <a:off x="2291364" y="3637359"/>
              <a:ext cx="186171" cy="148828"/>
            </a:xfrm>
            <a:custGeom>
              <a:avLst/>
              <a:gdLst>
                <a:gd name="T0" fmla="*/ 2147483647 w 117"/>
                <a:gd name="T1" fmla="*/ 0 h 91"/>
                <a:gd name="T2" fmla="*/ 2147483647 w 117"/>
                <a:gd name="T3" fmla="*/ 2147483647 h 91"/>
                <a:gd name="T4" fmla="*/ 2147483647 w 117"/>
                <a:gd name="T5" fmla="*/ 2147483647 h 91"/>
                <a:gd name="T6" fmla="*/ 2147483647 w 117"/>
                <a:gd name="T7" fmla="*/ 2147483647 h 91"/>
                <a:gd name="T8" fmla="*/ 0 w 117"/>
                <a:gd name="T9" fmla="*/ 2147483647 h 91"/>
                <a:gd name="T10" fmla="*/ 2147483647 w 117"/>
                <a:gd name="T11" fmla="*/ 2147483647 h 91"/>
                <a:gd name="T12" fmla="*/ 2147483647 w 117"/>
                <a:gd name="T13" fmla="*/ 2147483647 h 91"/>
                <a:gd name="T14" fmla="*/ 2147483647 w 117"/>
                <a:gd name="T15" fmla="*/ 2147483647 h 91"/>
                <a:gd name="T16" fmla="*/ 2147483647 w 117"/>
                <a:gd name="T17" fmla="*/ 2147483647 h 91"/>
                <a:gd name="T18" fmla="*/ 2147483647 w 117"/>
                <a:gd name="T19" fmla="*/ 2147483647 h 91"/>
                <a:gd name="T20" fmla="*/ 2147483647 w 117"/>
                <a:gd name="T21" fmla="*/ 2147483647 h 91"/>
                <a:gd name="T22" fmla="*/ 2147483647 w 117"/>
                <a:gd name="T23" fmla="*/ 2147483647 h 91"/>
                <a:gd name="T24" fmla="*/ 2147483647 w 117"/>
                <a:gd name="T25" fmla="*/ 2147483647 h 91"/>
                <a:gd name="T26" fmla="*/ 2147483647 w 117"/>
                <a:gd name="T27" fmla="*/ 2147483647 h 91"/>
                <a:gd name="T28" fmla="*/ 2147483647 w 117"/>
                <a:gd name="T29" fmla="*/ 2147483647 h 91"/>
                <a:gd name="T30" fmla="*/ 2147483647 w 117"/>
                <a:gd name="T31" fmla="*/ 2147483647 h 91"/>
                <a:gd name="T32" fmla="*/ 2147483647 w 117"/>
                <a:gd name="T33" fmla="*/ 2147483647 h 91"/>
                <a:gd name="T34" fmla="*/ 2147483647 w 117"/>
                <a:gd name="T35" fmla="*/ 2147483647 h 91"/>
                <a:gd name="T36" fmla="*/ 2147483647 w 117"/>
                <a:gd name="T37" fmla="*/ 2147483647 h 91"/>
                <a:gd name="T38" fmla="*/ 2147483647 w 117"/>
                <a:gd name="T39" fmla="*/ 2147483647 h 91"/>
                <a:gd name="T40" fmla="*/ 2147483647 w 117"/>
                <a:gd name="T41" fmla="*/ 2147483647 h 91"/>
                <a:gd name="T42" fmla="*/ 2147483647 w 117"/>
                <a:gd name="T43" fmla="*/ 2147483647 h 91"/>
                <a:gd name="T44" fmla="*/ 2147483647 w 117"/>
                <a:gd name="T45" fmla="*/ 2147483647 h 91"/>
                <a:gd name="T46" fmla="*/ 2147483647 w 117"/>
                <a:gd name="T47" fmla="*/ 2147483647 h 91"/>
                <a:gd name="T48" fmla="*/ 2147483647 w 117"/>
                <a:gd name="T49" fmla="*/ 2147483647 h 91"/>
                <a:gd name="T50" fmla="*/ 2147483647 w 117"/>
                <a:gd name="T51" fmla="*/ 2147483647 h 91"/>
                <a:gd name="T52" fmla="*/ 2147483647 w 117"/>
                <a:gd name="T53" fmla="*/ 2147483647 h 91"/>
                <a:gd name="T54" fmla="*/ 2147483647 w 117"/>
                <a:gd name="T55" fmla="*/ 2147483647 h 91"/>
                <a:gd name="T56" fmla="*/ 2147483647 w 117"/>
                <a:gd name="T57" fmla="*/ 2147483647 h 91"/>
                <a:gd name="T58" fmla="*/ 2147483647 w 117"/>
                <a:gd name="T59" fmla="*/ 2147483647 h 91"/>
                <a:gd name="T60" fmla="*/ 2147483647 w 117"/>
                <a:gd name="T61" fmla="*/ 2147483647 h 91"/>
                <a:gd name="T62" fmla="*/ 2147483647 w 117"/>
                <a:gd name="T63" fmla="*/ 2147483647 h 91"/>
                <a:gd name="T64" fmla="*/ 2147483647 w 117"/>
                <a:gd name="T65" fmla="*/ 2147483647 h 91"/>
                <a:gd name="T66" fmla="*/ 2147483647 w 117"/>
                <a:gd name="T67" fmla="*/ 2147483647 h 91"/>
                <a:gd name="T68" fmla="*/ 2147483647 w 117"/>
                <a:gd name="T69" fmla="*/ 0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7" h="91">
                  <a:moveTo>
                    <a:pt x="43" y="0"/>
                  </a:moveTo>
                  <a:lnTo>
                    <a:pt x="27" y="3"/>
                  </a:lnTo>
                  <a:lnTo>
                    <a:pt x="14" y="14"/>
                  </a:lnTo>
                  <a:lnTo>
                    <a:pt x="3" y="27"/>
                  </a:lnTo>
                  <a:lnTo>
                    <a:pt x="0" y="45"/>
                  </a:lnTo>
                  <a:lnTo>
                    <a:pt x="3" y="62"/>
                  </a:lnTo>
                  <a:lnTo>
                    <a:pt x="12" y="77"/>
                  </a:lnTo>
                  <a:lnTo>
                    <a:pt x="27" y="88"/>
                  </a:lnTo>
                  <a:lnTo>
                    <a:pt x="45" y="91"/>
                  </a:lnTo>
                  <a:lnTo>
                    <a:pt x="62" y="88"/>
                  </a:lnTo>
                  <a:lnTo>
                    <a:pt x="74" y="79"/>
                  </a:lnTo>
                  <a:lnTo>
                    <a:pt x="84" y="65"/>
                  </a:lnTo>
                  <a:lnTo>
                    <a:pt x="89" y="48"/>
                  </a:lnTo>
                  <a:lnTo>
                    <a:pt x="93" y="34"/>
                  </a:lnTo>
                  <a:lnTo>
                    <a:pt x="96" y="29"/>
                  </a:lnTo>
                  <a:lnTo>
                    <a:pt x="105" y="24"/>
                  </a:lnTo>
                  <a:lnTo>
                    <a:pt x="117" y="22"/>
                  </a:lnTo>
                  <a:lnTo>
                    <a:pt x="113" y="2"/>
                  </a:lnTo>
                  <a:lnTo>
                    <a:pt x="98" y="3"/>
                  </a:lnTo>
                  <a:lnTo>
                    <a:pt x="83" y="12"/>
                  </a:lnTo>
                  <a:lnTo>
                    <a:pt x="72" y="27"/>
                  </a:lnTo>
                  <a:lnTo>
                    <a:pt x="69" y="45"/>
                  </a:lnTo>
                  <a:lnTo>
                    <a:pt x="67" y="55"/>
                  </a:lnTo>
                  <a:lnTo>
                    <a:pt x="60" y="64"/>
                  </a:lnTo>
                  <a:lnTo>
                    <a:pt x="52" y="67"/>
                  </a:lnTo>
                  <a:lnTo>
                    <a:pt x="45" y="70"/>
                  </a:lnTo>
                  <a:lnTo>
                    <a:pt x="34" y="67"/>
                  </a:lnTo>
                  <a:lnTo>
                    <a:pt x="29" y="64"/>
                  </a:lnTo>
                  <a:lnTo>
                    <a:pt x="24" y="55"/>
                  </a:lnTo>
                  <a:lnTo>
                    <a:pt x="21" y="45"/>
                  </a:lnTo>
                  <a:lnTo>
                    <a:pt x="24" y="34"/>
                  </a:lnTo>
                  <a:lnTo>
                    <a:pt x="27" y="27"/>
                  </a:lnTo>
                  <a:lnTo>
                    <a:pt x="34" y="24"/>
                  </a:lnTo>
                  <a:lnTo>
                    <a:pt x="46" y="21"/>
                  </a:lnTo>
                  <a:lnTo>
                    <a:pt x="43" y="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771" name="Freeform 70"/>
            <p:cNvSpPr>
              <a:spLocks/>
            </p:cNvSpPr>
            <p:nvPr/>
          </p:nvSpPr>
          <p:spPr bwMode="auto">
            <a:xfrm>
              <a:off x="6878713" y="3637359"/>
              <a:ext cx="183284" cy="148828"/>
            </a:xfrm>
            <a:custGeom>
              <a:avLst/>
              <a:gdLst>
                <a:gd name="T0" fmla="*/ 2147483647 w 115"/>
                <a:gd name="T1" fmla="*/ 2147483647 h 91"/>
                <a:gd name="T2" fmla="*/ 2147483647 w 115"/>
                <a:gd name="T3" fmla="*/ 2147483647 h 91"/>
                <a:gd name="T4" fmla="*/ 2147483647 w 115"/>
                <a:gd name="T5" fmla="*/ 2147483647 h 91"/>
                <a:gd name="T6" fmla="*/ 2147483647 w 115"/>
                <a:gd name="T7" fmla="*/ 2147483647 h 91"/>
                <a:gd name="T8" fmla="*/ 2147483647 w 115"/>
                <a:gd name="T9" fmla="*/ 2147483647 h 91"/>
                <a:gd name="T10" fmla="*/ 2147483647 w 115"/>
                <a:gd name="T11" fmla="*/ 2147483647 h 91"/>
                <a:gd name="T12" fmla="*/ 2147483647 w 115"/>
                <a:gd name="T13" fmla="*/ 2147483647 h 91"/>
                <a:gd name="T14" fmla="*/ 2147483647 w 115"/>
                <a:gd name="T15" fmla="*/ 2147483647 h 91"/>
                <a:gd name="T16" fmla="*/ 2147483647 w 115"/>
                <a:gd name="T17" fmla="*/ 2147483647 h 91"/>
                <a:gd name="T18" fmla="*/ 2147483647 w 115"/>
                <a:gd name="T19" fmla="*/ 2147483647 h 91"/>
                <a:gd name="T20" fmla="*/ 2147483647 w 115"/>
                <a:gd name="T21" fmla="*/ 2147483647 h 91"/>
                <a:gd name="T22" fmla="*/ 2147483647 w 115"/>
                <a:gd name="T23" fmla="*/ 2147483647 h 91"/>
                <a:gd name="T24" fmla="*/ 2147483647 w 115"/>
                <a:gd name="T25" fmla="*/ 2147483647 h 91"/>
                <a:gd name="T26" fmla="*/ 2147483647 w 115"/>
                <a:gd name="T27" fmla="*/ 2147483647 h 91"/>
                <a:gd name="T28" fmla="*/ 2147483647 w 115"/>
                <a:gd name="T29" fmla="*/ 2147483647 h 91"/>
                <a:gd name="T30" fmla="*/ 2147483647 w 115"/>
                <a:gd name="T31" fmla="*/ 2147483647 h 91"/>
                <a:gd name="T32" fmla="*/ 2147483647 w 115"/>
                <a:gd name="T33" fmla="*/ 2147483647 h 91"/>
                <a:gd name="T34" fmla="*/ 0 w 115"/>
                <a:gd name="T35" fmla="*/ 2147483647 h 91"/>
                <a:gd name="T36" fmla="*/ 2147483647 w 115"/>
                <a:gd name="T37" fmla="*/ 2147483647 h 91"/>
                <a:gd name="T38" fmla="*/ 2147483647 w 115"/>
                <a:gd name="T39" fmla="*/ 2147483647 h 91"/>
                <a:gd name="T40" fmla="*/ 2147483647 w 115"/>
                <a:gd name="T41" fmla="*/ 2147483647 h 91"/>
                <a:gd name="T42" fmla="*/ 2147483647 w 115"/>
                <a:gd name="T43" fmla="*/ 2147483647 h 91"/>
                <a:gd name="T44" fmla="*/ 2147483647 w 115"/>
                <a:gd name="T45" fmla="*/ 2147483647 h 91"/>
                <a:gd name="T46" fmla="*/ 2147483647 w 115"/>
                <a:gd name="T47" fmla="*/ 2147483647 h 91"/>
                <a:gd name="T48" fmla="*/ 2147483647 w 115"/>
                <a:gd name="T49" fmla="*/ 2147483647 h 91"/>
                <a:gd name="T50" fmla="*/ 2147483647 w 115"/>
                <a:gd name="T51" fmla="*/ 2147483647 h 91"/>
                <a:gd name="T52" fmla="*/ 2147483647 w 115"/>
                <a:gd name="T53" fmla="*/ 2147483647 h 91"/>
                <a:gd name="T54" fmla="*/ 2147483647 w 115"/>
                <a:gd name="T55" fmla="*/ 2147483647 h 91"/>
                <a:gd name="T56" fmla="*/ 2147483647 w 115"/>
                <a:gd name="T57" fmla="*/ 2147483647 h 91"/>
                <a:gd name="T58" fmla="*/ 2147483647 w 115"/>
                <a:gd name="T59" fmla="*/ 2147483647 h 91"/>
                <a:gd name="T60" fmla="*/ 2147483647 w 115"/>
                <a:gd name="T61" fmla="*/ 2147483647 h 91"/>
                <a:gd name="T62" fmla="*/ 2147483647 w 115"/>
                <a:gd name="T63" fmla="*/ 2147483647 h 91"/>
                <a:gd name="T64" fmla="*/ 2147483647 w 115"/>
                <a:gd name="T65" fmla="*/ 2147483647 h 91"/>
                <a:gd name="T66" fmla="*/ 2147483647 w 115"/>
                <a:gd name="T67" fmla="*/ 0 h 91"/>
                <a:gd name="T68" fmla="*/ 2147483647 w 115"/>
                <a:gd name="T69" fmla="*/ 2147483647 h 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5" h="91">
                  <a:moveTo>
                    <a:pt x="69" y="21"/>
                  </a:moveTo>
                  <a:lnTo>
                    <a:pt x="81" y="24"/>
                  </a:lnTo>
                  <a:lnTo>
                    <a:pt x="89" y="29"/>
                  </a:lnTo>
                  <a:lnTo>
                    <a:pt x="93" y="34"/>
                  </a:lnTo>
                  <a:lnTo>
                    <a:pt x="94" y="45"/>
                  </a:lnTo>
                  <a:lnTo>
                    <a:pt x="93" y="55"/>
                  </a:lnTo>
                  <a:lnTo>
                    <a:pt x="89" y="64"/>
                  </a:lnTo>
                  <a:lnTo>
                    <a:pt x="81" y="67"/>
                  </a:lnTo>
                  <a:lnTo>
                    <a:pt x="70" y="70"/>
                  </a:lnTo>
                  <a:lnTo>
                    <a:pt x="64" y="67"/>
                  </a:lnTo>
                  <a:lnTo>
                    <a:pt x="55" y="64"/>
                  </a:lnTo>
                  <a:lnTo>
                    <a:pt x="48" y="55"/>
                  </a:lnTo>
                  <a:lnTo>
                    <a:pt x="46" y="45"/>
                  </a:lnTo>
                  <a:lnTo>
                    <a:pt x="43" y="27"/>
                  </a:lnTo>
                  <a:lnTo>
                    <a:pt x="33" y="12"/>
                  </a:lnTo>
                  <a:lnTo>
                    <a:pt x="17" y="3"/>
                  </a:lnTo>
                  <a:lnTo>
                    <a:pt x="3" y="2"/>
                  </a:lnTo>
                  <a:lnTo>
                    <a:pt x="0" y="22"/>
                  </a:lnTo>
                  <a:lnTo>
                    <a:pt x="10" y="24"/>
                  </a:lnTo>
                  <a:lnTo>
                    <a:pt x="19" y="29"/>
                  </a:lnTo>
                  <a:lnTo>
                    <a:pt x="22" y="34"/>
                  </a:lnTo>
                  <a:lnTo>
                    <a:pt x="26" y="48"/>
                  </a:lnTo>
                  <a:lnTo>
                    <a:pt x="31" y="65"/>
                  </a:lnTo>
                  <a:lnTo>
                    <a:pt x="41" y="79"/>
                  </a:lnTo>
                  <a:lnTo>
                    <a:pt x="53" y="88"/>
                  </a:lnTo>
                  <a:lnTo>
                    <a:pt x="70" y="91"/>
                  </a:lnTo>
                  <a:lnTo>
                    <a:pt x="88" y="88"/>
                  </a:lnTo>
                  <a:lnTo>
                    <a:pt x="103" y="77"/>
                  </a:lnTo>
                  <a:lnTo>
                    <a:pt x="113" y="62"/>
                  </a:lnTo>
                  <a:lnTo>
                    <a:pt x="115" y="45"/>
                  </a:lnTo>
                  <a:lnTo>
                    <a:pt x="113" y="27"/>
                  </a:lnTo>
                  <a:lnTo>
                    <a:pt x="103" y="12"/>
                  </a:lnTo>
                  <a:lnTo>
                    <a:pt x="88" y="3"/>
                  </a:lnTo>
                  <a:lnTo>
                    <a:pt x="72" y="0"/>
                  </a:lnTo>
                  <a:lnTo>
                    <a:pt x="69" y="21"/>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772" name="Line 71"/>
            <p:cNvSpPr>
              <a:spLocks noChangeShapeType="1"/>
            </p:cNvSpPr>
            <p:nvPr/>
          </p:nvSpPr>
          <p:spPr bwMode="auto">
            <a:xfrm>
              <a:off x="5134841" y="4272856"/>
              <a:ext cx="1444" cy="22770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73" name="Rectangle 72"/>
            <p:cNvSpPr>
              <a:spLocks noChangeArrowheads="1"/>
            </p:cNvSpPr>
            <p:nvPr/>
          </p:nvSpPr>
          <p:spPr bwMode="auto">
            <a:xfrm>
              <a:off x="4766830" y="4342805"/>
              <a:ext cx="288636" cy="117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74" name="Line 73"/>
            <p:cNvSpPr>
              <a:spLocks noChangeShapeType="1"/>
            </p:cNvSpPr>
            <p:nvPr/>
          </p:nvSpPr>
          <p:spPr bwMode="auto">
            <a:xfrm>
              <a:off x="4176568" y="4295180"/>
              <a:ext cx="1444" cy="191989"/>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75" name="Line 74"/>
            <p:cNvSpPr>
              <a:spLocks noChangeShapeType="1"/>
            </p:cNvSpPr>
            <p:nvPr/>
          </p:nvSpPr>
          <p:spPr bwMode="auto">
            <a:xfrm>
              <a:off x="2487156" y="4292998"/>
              <a:ext cx="1444" cy="2232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76" name="Line 78"/>
            <p:cNvSpPr>
              <a:spLocks noChangeShapeType="1"/>
            </p:cNvSpPr>
            <p:nvPr/>
          </p:nvSpPr>
          <p:spPr bwMode="auto">
            <a:xfrm flipH="1">
              <a:off x="6859085" y="4272857"/>
              <a:ext cx="2886" cy="22324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77" name="Line 79"/>
            <p:cNvSpPr>
              <a:spLocks noChangeShapeType="1"/>
            </p:cNvSpPr>
            <p:nvPr/>
          </p:nvSpPr>
          <p:spPr bwMode="auto">
            <a:xfrm>
              <a:off x="5137727" y="4388942"/>
              <a:ext cx="1740986"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78" name="Rectangle 82"/>
            <p:cNvSpPr>
              <a:spLocks noChangeArrowheads="1"/>
            </p:cNvSpPr>
            <p:nvPr/>
          </p:nvSpPr>
          <p:spPr bwMode="auto">
            <a:xfrm>
              <a:off x="4489740" y="3888880"/>
              <a:ext cx="326159" cy="104180"/>
            </a:xfrm>
            <a:prstGeom prst="rect">
              <a:avLst/>
            </a:prstGeom>
            <a:solidFill>
              <a:srgbClr val="A1A1A1"/>
            </a:solidFill>
            <a:ln w="0">
              <a:solidFill>
                <a:srgbClr val="000000"/>
              </a:solidFill>
              <a:miter lim="800000"/>
              <a:headEnd/>
              <a:tailEnd/>
            </a:ln>
          </p:spPr>
          <p:txBody>
            <a:bodyPr lIns="84216" tIns="42108" rIns="84216" bIns="42108"/>
            <a:lstStyle/>
            <a:p>
              <a:endParaRPr lang="en-US" sz="1800"/>
            </a:p>
          </p:txBody>
        </p:sp>
        <p:sp>
          <p:nvSpPr>
            <p:cNvPr id="31779" name="Rectangle 84"/>
            <p:cNvSpPr>
              <a:spLocks noChangeArrowheads="1"/>
            </p:cNvSpPr>
            <p:nvPr/>
          </p:nvSpPr>
          <p:spPr bwMode="auto">
            <a:xfrm>
              <a:off x="2895600" y="3886200"/>
              <a:ext cx="107500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300" noProof="1">
                  <a:solidFill>
                    <a:srgbClr val="0000FF"/>
                  </a:solidFill>
                  <a:latin typeface="Arial Unicode MS" charset="0"/>
                </a:rPr>
                <a:t>1-2 TeV Stage  </a:t>
              </a:r>
              <a:endParaRPr noProof="1">
                <a:latin typeface="Arial Unicode MS" charset="0"/>
              </a:endParaRPr>
            </a:p>
          </p:txBody>
        </p:sp>
        <p:sp>
          <p:nvSpPr>
            <p:cNvPr id="31780" name="Rectangle 86"/>
            <p:cNvSpPr>
              <a:spLocks noChangeArrowheads="1"/>
            </p:cNvSpPr>
            <p:nvPr/>
          </p:nvSpPr>
          <p:spPr bwMode="auto">
            <a:xfrm>
              <a:off x="2895600" y="1905000"/>
              <a:ext cx="106580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300" noProof="1">
                  <a:solidFill>
                    <a:srgbClr val="0000FF"/>
                  </a:solidFill>
                  <a:latin typeface="Arial Unicode MS" charset="0"/>
                </a:rPr>
                <a:t>0.</a:t>
              </a:r>
              <a:r>
                <a:rPr lang="en-US" sz="1300">
                  <a:solidFill>
                    <a:srgbClr val="0000FF"/>
                  </a:solidFill>
                  <a:latin typeface="Arial Unicode MS" charset="0"/>
                </a:rPr>
                <a:t>5</a:t>
              </a:r>
              <a:r>
                <a:rPr sz="1300" noProof="1">
                  <a:solidFill>
                    <a:srgbClr val="0000FF"/>
                  </a:solidFill>
                  <a:latin typeface="Arial Unicode MS" charset="0"/>
                </a:rPr>
                <a:t> TeV Stage</a:t>
              </a:r>
              <a:endParaRPr noProof="1">
                <a:latin typeface="Arial Unicode MS" charset="0"/>
              </a:endParaRPr>
            </a:p>
          </p:txBody>
        </p:sp>
        <p:sp>
          <p:nvSpPr>
            <p:cNvPr id="31781" name="Oval 87"/>
            <p:cNvSpPr>
              <a:spLocks noChangeArrowheads="1"/>
            </p:cNvSpPr>
            <p:nvPr/>
          </p:nvSpPr>
          <p:spPr bwMode="auto">
            <a:xfrm>
              <a:off x="4687455" y="1806774"/>
              <a:ext cx="7216" cy="8930"/>
            </a:xfrm>
            <a:prstGeom prst="ellipse">
              <a:avLst/>
            </a:prstGeom>
            <a:solidFill>
              <a:srgbClr val="FFFFFF"/>
            </a:solidFill>
            <a:ln w="0">
              <a:solidFill>
                <a:srgbClr val="000000"/>
              </a:solidFill>
              <a:round/>
              <a:headEnd/>
              <a:tailEnd/>
            </a:ln>
          </p:spPr>
          <p:txBody>
            <a:bodyPr lIns="84216" tIns="42108" rIns="84216" bIns="42108"/>
            <a:lstStyle/>
            <a:p>
              <a:endParaRPr lang="en-US" sz="1800"/>
            </a:p>
          </p:txBody>
        </p:sp>
        <p:sp>
          <p:nvSpPr>
            <p:cNvPr id="31782" name="Rectangle 88"/>
            <p:cNvSpPr>
              <a:spLocks noChangeArrowheads="1"/>
            </p:cNvSpPr>
            <p:nvPr/>
          </p:nvSpPr>
          <p:spPr bwMode="auto">
            <a:xfrm>
              <a:off x="3810000" y="1713012"/>
              <a:ext cx="1648114" cy="3571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83" name="Rectangle 89"/>
            <p:cNvSpPr>
              <a:spLocks noChangeArrowheads="1"/>
            </p:cNvSpPr>
            <p:nvPr/>
          </p:nvSpPr>
          <p:spPr bwMode="auto">
            <a:xfrm>
              <a:off x="3919682" y="1713012"/>
              <a:ext cx="437285" cy="3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84" name="Rectangle 90"/>
            <p:cNvSpPr>
              <a:spLocks noChangeArrowheads="1"/>
            </p:cNvSpPr>
            <p:nvPr/>
          </p:nvSpPr>
          <p:spPr bwMode="auto">
            <a:xfrm>
              <a:off x="3775363" y="1400473"/>
              <a:ext cx="44137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FF0000"/>
                  </a:solidFill>
                  <a:latin typeface="Comic Sans MS" charset="0"/>
                </a:rPr>
                <a:t>Linac 1</a:t>
              </a:r>
              <a:endParaRPr noProof="1">
                <a:latin typeface="Times New Roman" charset="0"/>
              </a:endParaRPr>
            </a:p>
          </p:txBody>
        </p:sp>
        <p:sp>
          <p:nvSpPr>
            <p:cNvPr id="31785" name="Rectangle 91"/>
            <p:cNvSpPr>
              <a:spLocks noChangeArrowheads="1"/>
            </p:cNvSpPr>
            <p:nvPr/>
          </p:nvSpPr>
          <p:spPr bwMode="auto">
            <a:xfrm>
              <a:off x="5036705" y="1400473"/>
              <a:ext cx="46396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FF0000"/>
                  </a:solidFill>
                  <a:latin typeface="Comic Sans MS" charset="0"/>
                </a:rPr>
                <a:t>Linac 2</a:t>
              </a:r>
              <a:endParaRPr noProof="1">
                <a:latin typeface="Times New Roman" charset="0"/>
              </a:endParaRPr>
            </a:p>
          </p:txBody>
        </p:sp>
        <p:sp>
          <p:nvSpPr>
            <p:cNvPr id="31786" name="Rectangle 92"/>
            <p:cNvSpPr>
              <a:spLocks noChangeArrowheads="1"/>
            </p:cNvSpPr>
            <p:nvPr/>
          </p:nvSpPr>
          <p:spPr bwMode="auto">
            <a:xfrm>
              <a:off x="4139045" y="2117825"/>
              <a:ext cx="565979"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808080"/>
                  </a:solidFill>
                  <a:latin typeface="Comic Sans MS" charset="0"/>
                </a:rPr>
                <a:t>Injector </a:t>
              </a:r>
              <a:endParaRPr noProof="1">
                <a:latin typeface="Times New Roman" charset="0"/>
              </a:endParaRPr>
            </a:p>
          </p:txBody>
        </p:sp>
        <p:sp>
          <p:nvSpPr>
            <p:cNvPr id="31787" name="Rectangle 93"/>
            <p:cNvSpPr>
              <a:spLocks noChangeArrowheads="1"/>
            </p:cNvSpPr>
            <p:nvPr/>
          </p:nvSpPr>
          <p:spPr bwMode="auto">
            <a:xfrm>
              <a:off x="4727864" y="2117825"/>
              <a:ext cx="54338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808080"/>
                  </a:solidFill>
                  <a:latin typeface="Comic Sans MS" charset="0"/>
                </a:rPr>
                <a:t>Complex</a:t>
              </a:r>
              <a:endParaRPr noProof="1">
                <a:latin typeface="Times New Roman" charset="0"/>
              </a:endParaRPr>
            </a:p>
          </p:txBody>
        </p:sp>
        <p:sp>
          <p:nvSpPr>
            <p:cNvPr id="31788" name="Rectangle 94"/>
            <p:cNvSpPr>
              <a:spLocks noChangeArrowheads="1"/>
            </p:cNvSpPr>
            <p:nvPr/>
          </p:nvSpPr>
          <p:spPr bwMode="auto">
            <a:xfrm>
              <a:off x="4570558" y="1400473"/>
              <a:ext cx="22075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sz="1100" noProof="1">
                  <a:solidFill>
                    <a:srgbClr val="0000FF"/>
                  </a:solidFill>
                  <a:latin typeface="Comic Sans MS" charset="0"/>
                </a:rPr>
                <a:t>I.P.</a:t>
              </a:r>
              <a:endParaRPr noProof="1">
                <a:latin typeface="Times New Roman" charset="0"/>
              </a:endParaRPr>
            </a:p>
          </p:txBody>
        </p:sp>
        <p:sp>
          <p:nvSpPr>
            <p:cNvPr id="31789" name="Rectangle 95"/>
            <p:cNvSpPr>
              <a:spLocks noChangeArrowheads="1"/>
            </p:cNvSpPr>
            <p:nvPr/>
          </p:nvSpPr>
          <p:spPr bwMode="auto">
            <a:xfrm>
              <a:off x="4638387" y="1662411"/>
              <a:ext cx="21648" cy="13394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90" name="Rectangle 96"/>
            <p:cNvSpPr>
              <a:spLocks noChangeArrowheads="1"/>
            </p:cNvSpPr>
            <p:nvPr/>
          </p:nvSpPr>
          <p:spPr bwMode="auto">
            <a:xfrm>
              <a:off x="4906819" y="1713012"/>
              <a:ext cx="430068" cy="35719"/>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4216" tIns="42108" rIns="84216" bIns="42108"/>
            <a:lstStyle/>
            <a:p>
              <a:endParaRPr lang="en-US" sz="1800"/>
            </a:p>
          </p:txBody>
        </p:sp>
        <p:sp>
          <p:nvSpPr>
            <p:cNvPr id="31791" name="Arc 97"/>
            <p:cNvSpPr>
              <a:spLocks/>
            </p:cNvSpPr>
            <p:nvPr/>
          </p:nvSpPr>
          <p:spPr bwMode="auto">
            <a:xfrm>
              <a:off x="4649932" y="1727895"/>
              <a:ext cx="228023" cy="239613"/>
            </a:xfrm>
            <a:custGeom>
              <a:avLst/>
              <a:gdLst>
                <a:gd name="T0" fmla="*/ 0 w 21595"/>
                <a:gd name="T1" fmla="*/ 2147483647 h 21599"/>
                <a:gd name="T2" fmla="*/ 2147483647 w 21595"/>
                <a:gd name="T3" fmla="*/ 0 h 21599"/>
                <a:gd name="T4" fmla="*/ 2147483647 w 21595"/>
                <a:gd name="T5" fmla="*/ 2147483647 h 21599"/>
                <a:gd name="T6" fmla="*/ 0 60000 65536"/>
                <a:gd name="T7" fmla="*/ 0 60000 65536"/>
                <a:gd name="T8" fmla="*/ 0 60000 65536"/>
              </a:gdLst>
              <a:ahLst/>
              <a:cxnLst>
                <a:cxn ang="T6">
                  <a:pos x="T0" y="T1"/>
                </a:cxn>
                <a:cxn ang="T7">
                  <a:pos x="T2" y="T3"/>
                </a:cxn>
                <a:cxn ang="T8">
                  <a:pos x="T4" y="T5"/>
                </a:cxn>
              </a:cxnLst>
              <a:rect l="0" t="0" r="r" b="b"/>
              <a:pathLst>
                <a:path w="21595" h="21599" fill="none" extrusionOk="0">
                  <a:moveTo>
                    <a:pt x="-1" y="21154"/>
                  </a:moveTo>
                  <a:cubicBezTo>
                    <a:pt x="240" y="9459"/>
                    <a:pt x="9747" y="80"/>
                    <a:pt x="21444" y="-1"/>
                  </a:cubicBezTo>
                </a:path>
                <a:path w="21595" h="21599" stroke="0" extrusionOk="0">
                  <a:moveTo>
                    <a:pt x="-1" y="21154"/>
                  </a:moveTo>
                  <a:cubicBezTo>
                    <a:pt x="240" y="9459"/>
                    <a:pt x="9747" y="80"/>
                    <a:pt x="21444" y="-1"/>
                  </a:cubicBezTo>
                  <a:lnTo>
                    <a:pt x="21595" y="21599"/>
                  </a:lnTo>
                  <a:lnTo>
                    <a:pt x="-1" y="21154"/>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endParaRPr lang="en-US"/>
            </a:p>
          </p:txBody>
        </p:sp>
        <p:sp>
          <p:nvSpPr>
            <p:cNvPr id="31792" name="Arc 98"/>
            <p:cNvSpPr>
              <a:spLocks/>
            </p:cNvSpPr>
            <p:nvPr/>
          </p:nvSpPr>
          <p:spPr bwMode="auto">
            <a:xfrm>
              <a:off x="4421909" y="1727895"/>
              <a:ext cx="230909" cy="239613"/>
            </a:xfrm>
            <a:custGeom>
              <a:avLst/>
              <a:gdLst>
                <a:gd name="T0" fmla="*/ 0 w 21897"/>
                <a:gd name="T1" fmla="*/ 2147483647 h 21600"/>
                <a:gd name="T2" fmla="*/ 2147483647 w 21897"/>
                <a:gd name="T3" fmla="*/ 2147483647 h 21600"/>
                <a:gd name="T4" fmla="*/ 2147483647 w 21897"/>
                <a:gd name="T5" fmla="*/ 2147483647 h 21600"/>
                <a:gd name="T6" fmla="*/ 0 60000 65536"/>
                <a:gd name="T7" fmla="*/ 0 60000 65536"/>
                <a:gd name="T8" fmla="*/ 0 60000 65536"/>
              </a:gdLst>
              <a:ahLst/>
              <a:cxnLst>
                <a:cxn ang="T6">
                  <a:pos x="T0" y="T1"/>
                </a:cxn>
                <a:cxn ang="T7">
                  <a:pos x="T2" y="T3"/>
                </a:cxn>
                <a:cxn ang="T8">
                  <a:pos x="T4" y="T5"/>
                </a:cxn>
              </a:cxnLst>
              <a:rect l="0" t="0" r="r" b="b"/>
              <a:pathLst>
                <a:path w="21897" h="21600" fill="none" extrusionOk="0">
                  <a:moveTo>
                    <a:pt x="0" y="2"/>
                  </a:moveTo>
                  <a:cubicBezTo>
                    <a:pt x="100" y="0"/>
                    <a:pt x="201" y="-1"/>
                    <a:pt x="302" y="-1"/>
                  </a:cubicBezTo>
                  <a:cubicBezTo>
                    <a:pt x="12054" y="-1"/>
                    <a:pt x="21650" y="9396"/>
                    <a:pt x="21897" y="21146"/>
                  </a:cubicBezTo>
                </a:path>
                <a:path w="21897" h="21600" stroke="0" extrusionOk="0">
                  <a:moveTo>
                    <a:pt x="0" y="2"/>
                  </a:moveTo>
                  <a:cubicBezTo>
                    <a:pt x="100" y="0"/>
                    <a:pt x="201" y="-1"/>
                    <a:pt x="302" y="-1"/>
                  </a:cubicBezTo>
                  <a:cubicBezTo>
                    <a:pt x="12054" y="-1"/>
                    <a:pt x="21650" y="9396"/>
                    <a:pt x="21897" y="21146"/>
                  </a:cubicBezTo>
                  <a:lnTo>
                    <a:pt x="302" y="21600"/>
                  </a:lnTo>
                  <a:lnTo>
                    <a:pt x="0" y="2"/>
                  </a:lnTo>
                  <a:close/>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84216" tIns="42108" rIns="84216" bIns="42108"/>
            <a:lstStyle/>
            <a:p>
              <a:endParaRPr lang="en-US"/>
            </a:p>
          </p:txBody>
        </p:sp>
        <p:sp>
          <p:nvSpPr>
            <p:cNvPr id="31793" name="Line 99"/>
            <p:cNvSpPr>
              <a:spLocks noChangeShapeType="1"/>
            </p:cNvSpPr>
            <p:nvPr/>
          </p:nvSpPr>
          <p:spPr bwMode="auto">
            <a:xfrm flipH="1" flipV="1">
              <a:off x="4540250" y="1765102"/>
              <a:ext cx="27421" cy="1934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94" name="Freeform 100"/>
            <p:cNvSpPr>
              <a:spLocks/>
            </p:cNvSpPr>
            <p:nvPr/>
          </p:nvSpPr>
          <p:spPr bwMode="auto">
            <a:xfrm>
              <a:off x="4540250" y="1765102"/>
              <a:ext cx="57727" cy="50602"/>
            </a:xfrm>
            <a:custGeom>
              <a:avLst/>
              <a:gdLst>
                <a:gd name="T0" fmla="*/ 2147483647 w 37"/>
                <a:gd name="T1" fmla="*/ 2147483647 h 31"/>
                <a:gd name="T2" fmla="*/ 0 w 37"/>
                <a:gd name="T3" fmla="*/ 0 h 31"/>
                <a:gd name="T4" fmla="*/ 2147483647 w 37"/>
                <a:gd name="T5" fmla="*/ 2147483647 h 31"/>
                <a:gd name="T6" fmla="*/ 2147483647 w 37"/>
                <a:gd name="T7" fmla="*/ 2147483647 h 31"/>
                <a:gd name="T8" fmla="*/ 2147483647 w 37"/>
                <a:gd name="T9" fmla="*/ 2147483647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1">
                  <a:moveTo>
                    <a:pt x="18" y="31"/>
                  </a:moveTo>
                  <a:lnTo>
                    <a:pt x="0" y="0"/>
                  </a:lnTo>
                  <a:lnTo>
                    <a:pt x="37" y="5"/>
                  </a:lnTo>
                  <a:lnTo>
                    <a:pt x="14" y="9"/>
                  </a:lnTo>
                  <a:lnTo>
                    <a:pt x="18" y="31"/>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795" name="Line 101"/>
            <p:cNvSpPr>
              <a:spLocks noChangeShapeType="1"/>
            </p:cNvSpPr>
            <p:nvPr/>
          </p:nvSpPr>
          <p:spPr bwMode="auto">
            <a:xfrm flipV="1">
              <a:off x="4740853" y="1760638"/>
              <a:ext cx="25977" cy="1488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796" name="Freeform 102"/>
            <p:cNvSpPr>
              <a:spLocks/>
            </p:cNvSpPr>
            <p:nvPr/>
          </p:nvSpPr>
          <p:spPr bwMode="auto">
            <a:xfrm>
              <a:off x="4710546" y="1760637"/>
              <a:ext cx="56285" cy="50602"/>
            </a:xfrm>
            <a:custGeom>
              <a:avLst/>
              <a:gdLst>
                <a:gd name="T0" fmla="*/ 0 w 36"/>
                <a:gd name="T1" fmla="*/ 2147483647 h 30"/>
                <a:gd name="T2" fmla="*/ 2147483647 w 36"/>
                <a:gd name="T3" fmla="*/ 0 h 30"/>
                <a:gd name="T4" fmla="*/ 2147483647 w 36"/>
                <a:gd name="T5" fmla="*/ 2147483647 h 30"/>
                <a:gd name="T6" fmla="*/ 2147483647 w 36"/>
                <a:gd name="T7" fmla="*/ 2147483647 h 30"/>
                <a:gd name="T8" fmla="*/ 0 w 36"/>
                <a:gd name="T9" fmla="*/ 2147483647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0">
                  <a:moveTo>
                    <a:pt x="0" y="2"/>
                  </a:moveTo>
                  <a:lnTo>
                    <a:pt x="36" y="0"/>
                  </a:lnTo>
                  <a:lnTo>
                    <a:pt x="16" y="30"/>
                  </a:lnTo>
                  <a:lnTo>
                    <a:pt x="22" y="7"/>
                  </a:lnTo>
                  <a:lnTo>
                    <a:pt x="0" y="2"/>
                  </a:lnTo>
                  <a:close/>
                </a:path>
              </a:pathLst>
            </a:custGeom>
            <a:solidFill>
              <a:srgbClr val="000000"/>
            </a:solidFill>
            <a:ln w="0">
              <a:solidFill>
                <a:srgbClr val="000000"/>
              </a:solidFill>
              <a:prstDash val="solid"/>
              <a:round/>
              <a:headEnd/>
              <a:tailEnd/>
            </a:ln>
          </p:spPr>
          <p:txBody>
            <a:bodyPr lIns="84216" tIns="42108" rIns="84216" bIns="42108"/>
            <a:lstStyle/>
            <a:p>
              <a:endParaRPr lang="en-US"/>
            </a:p>
          </p:txBody>
        </p:sp>
        <p:sp>
          <p:nvSpPr>
            <p:cNvPr id="31797" name="Freeform 103"/>
            <p:cNvSpPr>
              <a:spLocks/>
            </p:cNvSpPr>
            <p:nvPr/>
          </p:nvSpPr>
          <p:spPr bwMode="auto">
            <a:xfrm>
              <a:off x="3749386" y="1713012"/>
              <a:ext cx="186171" cy="148828"/>
            </a:xfrm>
            <a:custGeom>
              <a:avLst/>
              <a:gdLst>
                <a:gd name="T0" fmla="*/ 2147483647 w 117"/>
                <a:gd name="T1" fmla="*/ 0 h 90"/>
                <a:gd name="T2" fmla="*/ 2147483647 w 117"/>
                <a:gd name="T3" fmla="*/ 2147483647 h 90"/>
                <a:gd name="T4" fmla="*/ 2147483647 w 117"/>
                <a:gd name="T5" fmla="*/ 2147483647 h 90"/>
                <a:gd name="T6" fmla="*/ 2147483647 w 117"/>
                <a:gd name="T7" fmla="*/ 2147483647 h 90"/>
                <a:gd name="T8" fmla="*/ 0 w 117"/>
                <a:gd name="T9" fmla="*/ 2147483647 h 90"/>
                <a:gd name="T10" fmla="*/ 2147483647 w 117"/>
                <a:gd name="T11" fmla="*/ 2147483647 h 90"/>
                <a:gd name="T12" fmla="*/ 2147483647 w 117"/>
                <a:gd name="T13" fmla="*/ 2147483647 h 90"/>
                <a:gd name="T14" fmla="*/ 2147483647 w 117"/>
                <a:gd name="T15" fmla="*/ 2147483647 h 90"/>
                <a:gd name="T16" fmla="*/ 2147483647 w 117"/>
                <a:gd name="T17" fmla="*/ 2147483647 h 90"/>
                <a:gd name="T18" fmla="*/ 2147483647 w 117"/>
                <a:gd name="T19" fmla="*/ 2147483647 h 90"/>
                <a:gd name="T20" fmla="*/ 2147483647 w 117"/>
                <a:gd name="T21" fmla="*/ 2147483647 h 90"/>
                <a:gd name="T22" fmla="*/ 2147483647 w 117"/>
                <a:gd name="T23" fmla="*/ 2147483647 h 90"/>
                <a:gd name="T24" fmla="*/ 2147483647 w 117"/>
                <a:gd name="T25" fmla="*/ 2147483647 h 90"/>
                <a:gd name="T26" fmla="*/ 2147483647 w 117"/>
                <a:gd name="T27" fmla="*/ 2147483647 h 90"/>
                <a:gd name="T28" fmla="*/ 2147483647 w 117"/>
                <a:gd name="T29" fmla="*/ 2147483647 h 90"/>
                <a:gd name="T30" fmla="*/ 2147483647 w 117"/>
                <a:gd name="T31" fmla="*/ 2147483647 h 90"/>
                <a:gd name="T32" fmla="*/ 2147483647 w 117"/>
                <a:gd name="T33" fmla="*/ 2147483647 h 90"/>
                <a:gd name="T34" fmla="*/ 2147483647 w 117"/>
                <a:gd name="T35" fmla="*/ 2147483647 h 90"/>
                <a:gd name="T36" fmla="*/ 2147483647 w 117"/>
                <a:gd name="T37" fmla="*/ 0 h 90"/>
                <a:gd name="T38" fmla="*/ 2147483647 w 117"/>
                <a:gd name="T39" fmla="*/ 2147483647 h 90"/>
                <a:gd name="T40" fmla="*/ 2147483647 w 117"/>
                <a:gd name="T41" fmla="*/ 2147483647 h 90"/>
                <a:gd name="T42" fmla="*/ 2147483647 w 117"/>
                <a:gd name="T43" fmla="*/ 2147483647 h 90"/>
                <a:gd name="T44" fmla="*/ 2147483647 w 117"/>
                <a:gd name="T45" fmla="*/ 2147483647 h 90"/>
                <a:gd name="T46" fmla="*/ 2147483647 w 117"/>
                <a:gd name="T47" fmla="*/ 2147483647 h 90"/>
                <a:gd name="T48" fmla="*/ 2147483647 w 117"/>
                <a:gd name="T49" fmla="*/ 2147483647 h 90"/>
                <a:gd name="T50" fmla="*/ 2147483647 w 117"/>
                <a:gd name="T51" fmla="*/ 2147483647 h 90"/>
                <a:gd name="T52" fmla="*/ 2147483647 w 117"/>
                <a:gd name="T53" fmla="*/ 2147483647 h 90"/>
                <a:gd name="T54" fmla="*/ 2147483647 w 117"/>
                <a:gd name="T55" fmla="*/ 2147483647 h 90"/>
                <a:gd name="T56" fmla="*/ 2147483647 w 117"/>
                <a:gd name="T57" fmla="*/ 2147483647 h 90"/>
                <a:gd name="T58" fmla="*/ 2147483647 w 117"/>
                <a:gd name="T59" fmla="*/ 2147483647 h 90"/>
                <a:gd name="T60" fmla="*/ 2147483647 w 117"/>
                <a:gd name="T61" fmla="*/ 2147483647 h 90"/>
                <a:gd name="T62" fmla="*/ 2147483647 w 117"/>
                <a:gd name="T63" fmla="*/ 2147483647 h 90"/>
                <a:gd name="T64" fmla="*/ 2147483647 w 117"/>
                <a:gd name="T65" fmla="*/ 2147483647 h 90"/>
                <a:gd name="T66" fmla="*/ 2147483647 w 117"/>
                <a:gd name="T67" fmla="*/ 2147483647 h 90"/>
                <a:gd name="T68" fmla="*/ 2147483647 w 117"/>
                <a:gd name="T69" fmla="*/ 0 h 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7" h="90">
                  <a:moveTo>
                    <a:pt x="43" y="0"/>
                  </a:moveTo>
                  <a:lnTo>
                    <a:pt x="28" y="4"/>
                  </a:lnTo>
                  <a:lnTo>
                    <a:pt x="14" y="14"/>
                  </a:lnTo>
                  <a:lnTo>
                    <a:pt x="4" y="28"/>
                  </a:lnTo>
                  <a:lnTo>
                    <a:pt x="0" y="45"/>
                  </a:lnTo>
                  <a:lnTo>
                    <a:pt x="4" y="62"/>
                  </a:lnTo>
                  <a:lnTo>
                    <a:pt x="14" y="76"/>
                  </a:lnTo>
                  <a:lnTo>
                    <a:pt x="28" y="86"/>
                  </a:lnTo>
                  <a:lnTo>
                    <a:pt x="45" y="90"/>
                  </a:lnTo>
                  <a:lnTo>
                    <a:pt x="62" y="86"/>
                  </a:lnTo>
                  <a:lnTo>
                    <a:pt x="76" y="76"/>
                  </a:lnTo>
                  <a:lnTo>
                    <a:pt x="86" y="64"/>
                  </a:lnTo>
                  <a:lnTo>
                    <a:pt x="90" y="50"/>
                  </a:lnTo>
                  <a:lnTo>
                    <a:pt x="90" y="48"/>
                  </a:lnTo>
                  <a:lnTo>
                    <a:pt x="93" y="36"/>
                  </a:lnTo>
                  <a:lnTo>
                    <a:pt x="98" y="28"/>
                  </a:lnTo>
                  <a:lnTo>
                    <a:pt x="107" y="23"/>
                  </a:lnTo>
                  <a:lnTo>
                    <a:pt x="117" y="21"/>
                  </a:lnTo>
                  <a:lnTo>
                    <a:pt x="114" y="0"/>
                  </a:lnTo>
                  <a:lnTo>
                    <a:pt x="100" y="2"/>
                  </a:lnTo>
                  <a:lnTo>
                    <a:pt x="84" y="14"/>
                  </a:lnTo>
                  <a:lnTo>
                    <a:pt x="72" y="26"/>
                  </a:lnTo>
                  <a:lnTo>
                    <a:pt x="69" y="45"/>
                  </a:lnTo>
                  <a:lnTo>
                    <a:pt x="62" y="62"/>
                  </a:lnTo>
                  <a:lnTo>
                    <a:pt x="55" y="66"/>
                  </a:lnTo>
                  <a:lnTo>
                    <a:pt x="45" y="69"/>
                  </a:lnTo>
                  <a:lnTo>
                    <a:pt x="35" y="66"/>
                  </a:lnTo>
                  <a:lnTo>
                    <a:pt x="28" y="62"/>
                  </a:lnTo>
                  <a:lnTo>
                    <a:pt x="24" y="55"/>
                  </a:lnTo>
                  <a:lnTo>
                    <a:pt x="21" y="45"/>
                  </a:lnTo>
                  <a:lnTo>
                    <a:pt x="24" y="35"/>
                  </a:lnTo>
                  <a:lnTo>
                    <a:pt x="28" y="28"/>
                  </a:lnTo>
                  <a:lnTo>
                    <a:pt x="35" y="24"/>
                  </a:lnTo>
                  <a:lnTo>
                    <a:pt x="47" y="21"/>
                  </a:lnTo>
                  <a:lnTo>
                    <a:pt x="43" y="0"/>
                  </a:lnTo>
                  <a:close/>
                </a:path>
              </a:pathLst>
            </a:custGeom>
            <a:solidFill>
              <a:srgbClr val="A1A1A1"/>
            </a:solidFill>
            <a:ln>
              <a:noFill/>
            </a:ln>
            <a:extLst>
              <a:ext uri="{91240B29-F687-4f45-9708-019B960494DF}">
                <a14:hiddenLine xmlns:a14="http://schemas.microsoft.com/office/drawing/2010/main" w="9525">
                  <a:solidFill>
                    <a:srgbClr val="000000"/>
                  </a:solidFill>
                  <a:round/>
                  <a:headEnd/>
                  <a:tailEnd/>
                </a14:hiddenLine>
              </a:ext>
            </a:extLst>
          </p:spPr>
          <p:txBody>
            <a:bodyPr lIns="84216" tIns="42108" rIns="84216" bIns="42108"/>
            <a:lstStyle/>
            <a:p>
              <a:endParaRPr lang="en-US"/>
            </a:p>
          </p:txBody>
        </p:sp>
        <p:sp>
          <p:nvSpPr>
            <p:cNvPr id="31798" name="Rectangle 104"/>
            <p:cNvSpPr>
              <a:spLocks noChangeArrowheads="1"/>
            </p:cNvSpPr>
            <p:nvPr/>
          </p:nvSpPr>
          <p:spPr bwMode="auto">
            <a:xfrm>
              <a:off x="4488296" y="1963043"/>
              <a:ext cx="324716" cy="101203"/>
            </a:xfrm>
            <a:prstGeom prst="rect">
              <a:avLst/>
            </a:prstGeom>
            <a:solidFill>
              <a:srgbClr val="C0C0C0"/>
            </a:solidFill>
            <a:ln w="0">
              <a:solidFill>
                <a:srgbClr val="000000"/>
              </a:solidFill>
              <a:miter lim="800000"/>
              <a:headEnd/>
              <a:tailEnd/>
            </a:ln>
          </p:spPr>
          <p:txBody>
            <a:bodyPr lIns="84216" tIns="42108" rIns="84216" bIns="42108"/>
            <a:lstStyle/>
            <a:p>
              <a:endParaRPr lang="en-US" sz="1800"/>
            </a:p>
          </p:txBody>
        </p:sp>
        <p:sp>
          <p:nvSpPr>
            <p:cNvPr id="31799" name="Line 105"/>
            <p:cNvSpPr>
              <a:spLocks noChangeShapeType="1"/>
            </p:cNvSpPr>
            <p:nvPr/>
          </p:nvSpPr>
          <p:spPr bwMode="auto">
            <a:xfrm>
              <a:off x="3896591" y="2363391"/>
              <a:ext cx="1444" cy="2068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0" name="Line 106"/>
            <p:cNvSpPr>
              <a:spLocks noChangeShapeType="1"/>
            </p:cNvSpPr>
            <p:nvPr/>
          </p:nvSpPr>
          <p:spPr bwMode="auto">
            <a:xfrm flipH="1">
              <a:off x="4302125" y="2363391"/>
              <a:ext cx="0" cy="2068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1" name="Line 107"/>
            <p:cNvSpPr>
              <a:spLocks noChangeShapeType="1"/>
            </p:cNvSpPr>
            <p:nvPr/>
          </p:nvSpPr>
          <p:spPr bwMode="auto">
            <a:xfrm>
              <a:off x="3909580" y="2454177"/>
              <a:ext cx="404091" cy="1488"/>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2" name="Rectangle 108"/>
            <p:cNvSpPr>
              <a:spLocks noChangeArrowheads="1"/>
            </p:cNvSpPr>
            <p:nvPr/>
          </p:nvSpPr>
          <p:spPr bwMode="auto">
            <a:xfrm>
              <a:off x="3987512" y="2418458"/>
              <a:ext cx="243656" cy="123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800">
                  <a:solidFill>
                    <a:srgbClr val="000000"/>
                  </a:solidFill>
                  <a:latin typeface="Times New Roman" charset="0"/>
                </a:rPr>
                <a:t>4 </a:t>
              </a:r>
              <a:r>
                <a:rPr sz="800" noProof="1">
                  <a:solidFill>
                    <a:srgbClr val="000000"/>
                  </a:solidFill>
                  <a:latin typeface="Times New Roman" charset="0"/>
                </a:rPr>
                <a:t> km</a:t>
              </a:r>
              <a:endParaRPr noProof="1">
                <a:latin typeface="Times New Roman" charset="0"/>
              </a:endParaRPr>
            </a:p>
          </p:txBody>
        </p:sp>
        <p:sp>
          <p:nvSpPr>
            <p:cNvPr id="31803" name="Line 109"/>
            <p:cNvSpPr>
              <a:spLocks noChangeShapeType="1"/>
            </p:cNvSpPr>
            <p:nvPr/>
          </p:nvSpPr>
          <p:spPr bwMode="auto">
            <a:xfrm flipH="1">
              <a:off x="3799899" y="2591099"/>
              <a:ext cx="2886" cy="20389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4" name="Line 110"/>
            <p:cNvSpPr>
              <a:spLocks noChangeShapeType="1"/>
            </p:cNvSpPr>
            <p:nvPr/>
          </p:nvSpPr>
          <p:spPr bwMode="auto">
            <a:xfrm flipH="1">
              <a:off x="5433580" y="2591099"/>
              <a:ext cx="0" cy="203894"/>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5" name="Line 111"/>
            <p:cNvSpPr>
              <a:spLocks noChangeShapeType="1"/>
            </p:cNvSpPr>
            <p:nvPr/>
          </p:nvSpPr>
          <p:spPr bwMode="auto">
            <a:xfrm flipV="1">
              <a:off x="3807114" y="2687836"/>
              <a:ext cx="1626466" cy="1489"/>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6" name="Rectangle 112"/>
            <p:cNvSpPr>
              <a:spLocks noChangeArrowheads="1"/>
            </p:cNvSpPr>
            <p:nvPr/>
          </p:nvSpPr>
          <p:spPr bwMode="auto">
            <a:xfrm>
              <a:off x="4443558" y="2628305"/>
              <a:ext cx="346249" cy="123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800">
                  <a:solidFill>
                    <a:srgbClr val="000000"/>
                  </a:solidFill>
                  <a:latin typeface="Times New Roman" charset="0"/>
                </a:rPr>
                <a:t> ~14</a:t>
              </a:r>
              <a:r>
                <a:rPr sz="800" noProof="1">
                  <a:solidFill>
                    <a:srgbClr val="000000"/>
                  </a:solidFill>
                  <a:latin typeface="Times New Roman" charset="0"/>
                </a:rPr>
                <a:t> km</a:t>
              </a:r>
              <a:r>
                <a:rPr lang="en-US" sz="800">
                  <a:solidFill>
                    <a:srgbClr val="000000"/>
                  </a:solidFill>
                  <a:latin typeface="Times New Roman" charset="0"/>
                </a:rPr>
                <a:t> </a:t>
              </a:r>
              <a:endParaRPr noProof="1">
                <a:latin typeface="Times New Roman" charset="0"/>
              </a:endParaRPr>
            </a:p>
          </p:txBody>
        </p:sp>
        <p:sp>
          <p:nvSpPr>
            <p:cNvPr id="31807" name="Line 113"/>
            <p:cNvSpPr>
              <a:spLocks noChangeShapeType="1"/>
            </p:cNvSpPr>
            <p:nvPr/>
          </p:nvSpPr>
          <p:spPr bwMode="auto">
            <a:xfrm>
              <a:off x="4890944" y="2373809"/>
              <a:ext cx="1443" cy="206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8" name="Line 114"/>
            <p:cNvSpPr>
              <a:spLocks noChangeShapeType="1"/>
            </p:cNvSpPr>
            <p:nvPr/>
          </p:nvSpPr>
          <p:spPr bwMode="auto">
            <a:xfrm flipH="1">
              <a:off x="5296477" y="2373809"/>
              <a:ext cx="0" cy="20687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09" name="Line 115"/>
            <p:cNvSpPr>
              <a:spLocks noChangeShapeType="1"/>
            </p:cNvSpPr>
            <p:nvPr/>
          </p:nvSpPr>
          <p:spPr bwMode="auto">
            <a:xfrm>
              <a:off x="4903932" y="2464594"/>
              <a:ext cx="404091" cy="1489"/>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lIns="84216" tIns="42108" rIns="84216" bIns="42108"/>
            <a:lstStyle/>
            <a:p>
              <a:endParaRPr lang="en-US"/>
            </a:p>
          </p:txBody>
        </p:sp>
        <p:sp>
          <p:nvSpPr>
            <p:cNvPr id="31810" name="Rectangle 116"/>
            <p:cNvSpPr>
              <a:spLocks noChangeArrowheads="1"/>
            </p:cNvSpPr>
            <p:nvPr/>
          </p:nvSpPr>
          <p:spPr bwMode="auto">
            <a:xfrm>
              <a:off x="4981864" y="2428876"/>
              <a:ext cx="243656" cy="1231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800">
                  <a:solidFill>
                    <a:srgbClr val="000000"/>
                  </a:solidFill>
                  <a:latin typeface="Times New Roman" charset="0"/>
                </a:rPr>
                <a:t>4 </a:t>
              </a:r>
              <a:r>
                <a:rPr sz="800" noProof="1">
                  <a:solidFill>
                    <a:srgbClr val="000000"/>
                  </a:solidFill>
                  <a:latin typeface="Times New Roman" charset="0"/>
                </a:rPr>
                <a:t> km</a:t>
              </a:r>
              <a:endParaRPr noProof="1">
                <a:latin typeface="Times New Roman" charset="0"/>
              </a:endParaRPr>
            </a:p>
          </p:txBody>
        </p:sp>
        <p:grpSp>
          <p:nvGrpSpPr>
            <p:cNvPr id="31811" name="Group 117"/>
            <p:cNvGrpSpPr>
              <a:grpSpLocks/>
            </p:cNvGrpSpPr>
            <p:nvPr/>
          </p:nvGrpSpPr>
          <p:grpSpPr bwMode="auto">
            <a:xfrm>
              <a:off x="2319194" y="4557117"/>
              <a:ext cx="4755281" cy="156270"/>
              <a:chOff x="1607" y="2912"/>
              <a:chExt cx="3295" cy="105"/>
            </a:xfrm>
          </p:grpSpPr>
          <p:sp>
            <p:nvSpPr>
              <p:cNvPr id="31814" name="Line 118"/>
              <p:cNvSpPr>
                <a:spLocks noChangeShapeType="1"/>
              </p:cNvSpPr>
              <p:nvPr/>
            </p:nvSpPr>
            <p:spPr bwMode="auto">
              <a:xfrm>
                <a:off x="1607" y="2912"/>
                <a:ext cx="2" cy="10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5" name="Line 119"/>
              <p:cNvSpPr>
                <a:spLocks noChangeShapeType="1"/>
              </p:cNvSpPr>
              <p:nvPr/>
            </p:nvSpPr>
            <p:spPr bwMode="auto">
              <a:xfrm flipH="1">
                <a:off x="4902" y="2912"/>
                <a:ext cx="0" cy="10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16" name="Line 120"/>
              <p:cNvSpPr>
                <a:spLocks noChangeShapeType="1"/>
              </p:cNvSpPr>
              <p:nvPr/>
            </p:nvSpPr>
            <p:spPr bwMode="auto">
              <a:xfrm>
                <a:off x="1607" y="2962"/>
                <a:ext cx="3295" cy="1"/>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a:lstStyle/>
              <a:p>
                <a:endParaRPr lang="en-US"/>
              </a:p>
            </p:txBody>
          </p:sp>
          <p:sp>
            <p:nvSpPr>
              <p:cNvPr id="31817" name="Rectangle 121"/>
              <p:cNvSpPr>
                <a:spLocks noChangeArrowheads="1"/>
              </p:cNvSpPr>
              <p:nvPr/>
            </p:nvSpPr>
            <p:spPr bwMode="auto">
              <a:xfrm>
                <a:off x="3146" y="2923"/>
                <a:ext cx="338" cy="8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800">
                    <a:solidFill>
                      <a:srgbClr val="000000"/>
                    </a:solidFill>
                    <a:latin typeface="Times New Roman" charset="0"/>
                  </a:rPr>
                  <a:t> ~20-34</a:t>
                </a:r>
                <a:r>
                  <a:rPr sz="800" noProof="1">
                    <a:solidFill>
                      <a:srgbClr val="000000"/>
                    </a:solidFill>
                    <a:latin typeface="Times New Roman" charset="0"/>
                  </a:rPr>
                  <a:t> km</a:t>
                </a:r>
                <a:r>
                  <a:rPr lang="en-US" sz="800">
                    <a:solidFill>
                      <a:srgbClr val="000000"/>
                    </a:solidFill>
                    <a:latin typeface="Times New Roman" charset="0"/>
                  </a:rPr>
                  <a:t> </a:t>
                </a:r>
                <a:endParaRPr noProof="1">
                  <a:latin typeface="Times New Roman" charset="0"/>
                </a:endParaRPr>
              </a:p>
            </p:txBody>
          </p:sp>
        </p:grpSp>
        <p:sp>
          <p:nvSpPr>
            <p:cNvPr id="31812" name="Rectangle 77"/>
            <p:cNvSpPr>
              <a:spLocks noChangeArrowheads="1"/>
            </p:cNvSpPr>
            <p:nvPr/>
          </p:nvSpPr>
          <p:spPr bwMode="auto">
            <a:xfrm>
              <a:off x="3223384" y="4342805"/>
              <a:ext cx="461665" cy="1231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800">
                  <a:solidFill>
                    <a:srgbClr val="000000"/>
                  </a:solidFill>
                  <a:latin typeface="Times New Roman" charset="0"/>
                </a:rPr>
                <a:t> 7.0-14</a:t>
              </a:r>
              <a:r>
                <a:rPr sz="800" noProof="1">
                  <a:solidFill>
                    <a:srgbClr val="000000"/>
                  </a:solidFill>
                  <a:latin typeface="Times New Roman" charset="0"/>
                </a:rPr>
                <a:t> km</a:t>
              </a:r>
              <a:endParaRPr noProof="1">
                <a:latin typeface="Times New Roman" charset="0"/>
              </a:endParaRPr>
            </a:p>
          </p:txBody>
        </p:sp>
        <p:sp>
          <p:nvSpPr>
            <p:cNvPr id="31813" name="Rectangle 81"/>
            <p:cNvSpPr>
              <a:spLocks noChangeArrowheads="1"/>
            </p:cNvSpPr>
            <p:nvPr/>
          </p:nvSpPr>
          <p:spPr bwMode="auto">
            <a:xfrm>
              <a:off x="5781781" y="4342805"/>
              <a:ext cx="461665" cy="1231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927100"/>
              <a:r>
                <a:rPr lang="en-US" sz="800">
                  <a:solidFill>
                    <a:srgbClr val="000000"/>
                  </a:solidFill>
                  <a:latin typeface="Times New Roman" charset="0"/>
                </a:rPr>
                <a:t> 7.0-14</a:t>
              </a:r>
              <a:r>
                <a:rPr sz="800" noProof="1">
                  <a:solidFill>
                    <a:srgbClr val="000000"/>
                  </a:solidFill>
                  <a:latin typeface="Times New Roman" charset="0"/>
                </a:rPr>
                <a:t> km</a:t>
              </a:r>
              <a:endParaRPr noProof="1">
                <a:latin typeface="Times New Roman" charset="0"/>
              </a:endParaRPr>
            </a:p>
          </p:txBody>
        </p:sp>
      </p:grpSp>
      <p:sp>
        <p:nvSpPr>
          <p:cNvPr id="31747" name="TextBox 121"/>
          <p:cNvSpPr txBox="1">
            <a:spLocks noChangeArrowheads="1"/>
          </p:cNvSpPr>
          <p:nvPr/>
        </p:nvSpPr>
        <p:spPr bwMode="auto">
          <a:xfrm>
            <a:off x="6408738" y="1076325"/>
            <a:ext cx="2697162" cy="8302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a:solidFill>
                  <a:srgbClr val="1F497D"/>
                </a:solidFill>
                <a:latin typeface="Palatino" charset="0"/>
                <a:cs typeface="Palatino" charset="0"/>
              </a:rPr>
              <a:t>Lower energies would require only 1 drive beam generation complex</a:t>
            </a:r>
          </a:p>
        </p:txBody>
      </p:sp>
      <p:sp>
        <p:nvSpPr>
          <p:cNvPr id="31748" name="Title 4"/>
          <p:cNvSpPr>
            <a:spLocks noGrp="1"/>
          </p:cNvSpPr>
          <p:nvPr>
            <p:ph type="title"/>
          </p:nvPr>
        </p:nvSpPr>
        <p:spPr/>
        <p:txBody>
          <a:bodyPr/>
          <a:lstStyle/>
          <a:p>
            <a:r>
              <a:rPr lang="en-US">
                <a:latin typeface="Palatino" charset="0"/>
                <a:ea typeface="ＭＳ Ｐゴシック" charset="0"/>
              </a:rPr>
              <a:t>CLIC energy staging</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3175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ED022FE-5FD3-EF49-A5CB-23F516139911}" type="slidenum">
              <a:rPr lang="en-US" sz="1200">
                <a:latin typeface="Palatino" charset="0"/>
                <a:cs typeface="Palatino" charset="0"/>
              </a:rPr>
              <a:pPr eaLnBrk="1" hangingPunct="1"/>
              <a:t>11</a:t>
            </a:fld>
            <a:endParaRPr lang="en-US" sz="1200">
              <a:latin typeface="Palatino" charset="0"/>
              <a:cs typeface="Palatino" charset="0"/>
            </a:endParaRPr>
          </a:p>
        </p:txBody>
      </p:sp>
    </p:spTree>
  </p:cSld>
  <p:clrMapOvr>
    <a:masterClrMapping/>
  </p:clrMapOvr>
  <p:transition xmlns:p14="http://schemas.microsoft.com/office/powerpoint/2010/main" spd="slow" advTm="99833"/>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itle 1"/>
          <p:cNvSpPr>
            <a:spLocks noGrp="1"/>
          </p:cNvSpPr>
          <p:nvPr>
            <p:ph type="title"/>
          </p:nvPr>
        </p:nvSpPr>
        <p:spPr/>
        <p:txBody>
          <a:bodyPr/>
          <a:lstStyle/>
          <a:p>
            <a:r>
              <a:rPr lang="en-US">
                <a:latin typeface="Palatino" charset="0"/>
                <a:ea typeface="ＭＳ Ｐゴシック" charset="0"/>
              </a:rPr>
              <a:t>Tight PFO Selection</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8842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7611055-96B0-244F-A0A4-B32329CA25E3}" type="slidenum">
              <a:rPr lang="en-US" sz="1200">
                <a:latin typeface="Palatino" charset="0"/>
                <a:cs typeface="Palatino" charset="0"/>
              </a:rPr>
              <a:pPr eaLnBrk="1" hangingPunct="1"/>
              <a:t>110</a:t>
            </a:fld>
            <a:endParaRPr lang="en-US" sz="1200">
              <a:latin typeface="Palatino" charset="0"/>
              <a:cs typeface="Palatino" charset="0"/>
            </a:endParaRPr>
          </a:p>
        </p:txBody>
      </p:sp>
      <p:pic>
        <p:nvPicPr>
          <p:cNvPr id="188421"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27200" y="1323975"/>
            <a:ext cx="567690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617144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p:cNvSpPr>
            <a:spLocks noGrp="1"/>
          </p:cNvSpPr>
          <p:nvPr>
            <p:ph type="title"/>
          </p:nvPr>
        </p:nvSpPr>
        <p:spPr/>
        <p:txBody>
          <a:bodyPr/>
          <a:lstStyle/>
          <a:p>
            <a:r>
              <a:rPr lang="en-US">
                <a:latin typeface="Palatino" charset="0"/>
                <a:ea typeface="ＭＳ Ｐゴシック" charset="0"/>
              </a:rPr>
              <a:t>Jet Finding at CLIC</a:t>
            </a:r>
          </a:p>
        </p:txBody>
      </p:sp>
      <p:sp>
        <p:nvSpPr>
          <p:cNvPr id="10" name="Text Box 160"/>
          <p:cNvSpPr txBox="1">
            <a:spLocks noChangeArrowheads="1"/>
          </p:cNvSpPr>
          <p:nvPr/>
        </p:nvSpPr>
        <p:spPr bwMode="auto">
          <a:xfrm>
            <a:off x="508000" y="1250950"/>
            <a:ext cx="7827963" cy="50165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buClr>
                <a:schemeClr val="tx2"/>
              </a:buClr>
              <a:buFont typeface="Arial"/>
              <a:buChar char="•"/>
              <a:defRPr/>
            </a:pPr>
            <a:r>
              <a:rPr lang="en-GB" sz="2000" dirty="0">
                <a:solidFill>
                  <a:srgbClr val="1F497D"/>
                </a:solidFill>
                <a:latin typeface="Palatino"/>
                <a:cs typeface="Palatino"/>
              </a:rPr>
              <a:t>At LEP, preferred jet-finding algorithm: </a:t>
            </a:r>
            <a:r>
              <a:rPr lang="en-GB" sz="2000" dirty="0">
                <a:solidFill>
                  <a:srgbClr val="FF0000"/>
                </a:solidFill>
                <a:latin typeface="Palatino"/>
                <a:cs typeface="Palatino"/>
              </a:rPr>
              <a:t>Durham </a:t>
            </a:r>
            <a:r>
              <a:rPr lang="en-GB" sz="2000" dirty="0" err="1">
                <a:solidFill>
                  <a:srgbClr val="FF0000"/>
                </a:solidFill>
                <a:latin typeface="Palatino"/>
                <a:cs typeface="Palatino"/>
              </a:rPr>
              <a:t>k</a:t>
            </a:r>
            <a:r>
              <a:rPr lang="en-GB" sz="1600" baseline="-25000" dirty="0" err="1">
                <a:solidFill>
                  <a:srgbClr val="FF0000"/>
                </a:solidFill>
                <a:latin typeface="Palatino"/>
                <a:cs typeface="Palatino"/>
              </a:rPr>
              <a:t>T</a:t>
            </a:r>
            <a:endParaRPr lang="en-GB" sz="1600" baseline="-25000" dirty="0">
              <a:solidFill>
                <a:srgbClr val="FF0000"/>
              </a:solidFill>
              <a:latin typeface="Palatino"/>
              <a:cs typeface="Palatino"/>
            </a:endParaRPr>
          </a:p>
          <a:p>
            <a:pPr marL="800100" lvl="1" indent="-342900">
              <a:buClr>
                <a:schemeClr val="tx1"/>
              </a:buClr>
              <a:buFont typeface="Arial"/>
              <a:buChar char="•"/>
              <a:defRPr/>
            </a:pPr>
            <a:r>
              <a:rPr lang="en-GB" sz="2000" dirty="0">
                <a:solidFill>
                  <a:srgbClr val="FF0000"/>
                </a:solidFill>
                <a:latin typeface="Palatino"/>
                <a:cs typeface="Palatino"/>
              </a:rPr>
              <a:t>All particles </a:t>
            </a:r>
            <a:r>
              <a:rPr lang="en-GB" sz="2000" dirty="0">
                <a:latin typeface="Palatino"/>
                <a:cs typeface="Palatino"/>
              </a:rPr>
              <a:t>in event clustered into the jets</a:t>
            </a:r>
          </a:p>
          <a:p>
            <a:pPr marL="800100" lvl="1" indent="-342900">
              <a:buClr>
                <a:schemeClr val="tx1"/>
              </a:buClr>
              <a:buFont typeface="Arial"/>
              <a:buChar char="•"/>
              <a:defRPr/>
            </a:pPr>
            <a:r>
              <a:rPr lang="en-GB" sz="2000" dirty="0">
                <a:latin typeface="Palatino"/>
                <a:cs typeface="Palatino"/>
              </a:rPr>
              <a:t>not appropriate for CLIC</a:t>
            </a:r>
          </a:p>
          <a:p>
            <a:pPr marL="800100" lvl="1" indent="-342900">
              <a:buClr>
                <a:schemeClr val="tx1"/>
              </a:buClr>
              <a:buFont typeface="Arial"/>
              <a:buChar char="•"/>
              <a:defRPr/>
            </a:pPr>
            <a:endParaRPr lang="en-GB" sz="2000" dirty="0">
              <a:latin typeface="Palatino"/>
              <a:cs typeface="Palatino"/>
            </a:endParaRPr>
          </a:p>
          <a:p>
            <a:pPr marL="800100" lvl="1" indent="-342900">
              <a:buClr>
                <a:schemeClr val="tx1"/>
              </a:buClr>
              <a:buFont typeface="Arial"/>
              <a:buChar char="•"/>
              <a:defRPr/>
            </a:pPr>
            <a:endParaRPr lang="en-GB" sz="2000" dirty="0">
              <a:latin typeface="Palatino"/>
              <a:cs typeface="Palatino"/>
            </a:endParaRPr>
          </a:p>
          <a:p>
            <a:pPr marL="342900" indent="-342900">
              <a:buFont typeface="Arial"/>
              <a:buChar char="•"/>
              <a:defRPr/>
            </a:pPr>
            <a:r>
              <a:rPr lang="en-GB" sz="2000" dirty="0">
                <a:solidFill>
                  <a:srgbClr val="1F497D"/>
                </a:solidFill>
                <a:latin typeface="Palatino"/>
                <a:cs typeface="Palatino"/>
              </a:rPr>
              <a:t>Events at CLIC </a:t>
            </a:r>
            <a:endParaRPr lang="en-GB" sz="1600" baseline="-25000" dirty="0">
              <a:solidFill>
                <a:srgbClr val="1F497D"/>
              </a:solidFill>
              <a:latin typeface="Palatino"/>
              <a:cs typeface="Palatino"/>
            </a:endParaRPr>
          </a:p>
          <a:p>
            <a:pPr marL="800100" lvl="1" indent="-342900">
              <a:buFont typeface="Arial"/>
              <a:buChar char="•"/>
              <a:defRPr/>
            </a:pPr>
            <a:r>
              <a:rPr lang="en-GB" sz="2000" dirty="0">
                <a:latin typeface="Palatino"/>
                <a:cs typeface="Palatino"/>
              </a:rPr>
              <a:t>significant background from </a:t>
            </a:r>
            <a:r>
              <a:rPr lang="en-GB" sz="2000" dirty="0">
                <a:solidFill>
                  <a:srgbClr val="FF0000"/>
                </a:solidFill>
                <a:latin typeface="Palatino"/>
                <a:cs typeface="Palatino"/>
              </a:rPr>
              <a:t>forward-peaked </a:t>
            </a:r>
            <a:r>
              <a:rPr lang="en-GB" sz="2000" dirty="0">
                <a:latin typeface="Palatino"/>
                <a:cs typeface="Palatino"/>
              </a:rPr>
              <a:t> </a:t>
            </a:r>
            <a:r>
              <a:rPr lang="en-GB" sz="2000" dirty="0" err="1">
                <a:latin typeface="Symbol" charset="2"/>
                <a:cs typeface="Symbol" charset="2"/>
              </a:rPr>
              <a:t>gg</a:t>
            </a:r>
            <a:r>
              <a:rPr lang="en-GB" sz="2000" dirty="0">
                <a:latin typeface="Palatino"/>
                <a:cs typeface="Palatino"/>
              </a:rPr>
              <a:t>  → hadrons</a:t>
            </a:r>
          </a:p>
          <a:p>
            <a:pPr marL="800100" lvl="1" indent="-342900">
              <a:buFont typeface="Arial"/>
              <a:buChar char="•"/>
              <a:defRPr/>
            </a:pPr>
            <a:r>
              <a:rPr lang="en-GB" sz="2000" dirty="0">
                <a:latin typeface="Palatino"/>
                <a:cs typeface="Palatino"/>
              </a:rPr>
              <a:t>events are often </a:t>
            </a:r>
            <a:r>
              <a:rPr lang="en-GB" sz="2000" dirty="0">
                <a:solidFill>
                  <a:srgbClr val="FF0000"/>
                </a:solidFill>
                <a:latin typeface="Palatino"/>
                <a:cs typeface="Palatino"/>
              </a:rPr>
              <a:t>boosted</a:t>
            </a:r>
            <a:r>
              <a:rPr lang="en-GB" sz="2000" dirty="0">
                <a:latin typeface="Palatino"/>
                <a:cs typeface="Palatino"/>
              </a:rPr>
              <a:t> along beam axis (</a:t>
            </a:r>
            <a:r>
              <a:rPr lang="en-GB" sz="2000" dirty="0" err="1">
                <a:latin typeface="Palatino"/>
                <a:cs typeface="Palatino"/>
              </a:rPr>
              <a:t>beamstrahlung</a:t>
            </a:r>
            <a:r>
              <a:rPr lang="en-GB" sz="2000" dirty="0">
                <a:latin typeface="Palatino"/>
                <a:cs typeface="Palatino"/>
              </a:rPr>
              <a:t>)</a:t>
            </a:r>
          </a:p>
          <a:p>
            <a:pPr marL="800100" lvl="1" indent="-342900">
              <a:buFont typeface="Arial"/>
              <a:buChar char="•"/>
              <a:defRPr/>
            </a:pPr>
            <a:r>
              <a:rPr lang="en-GB" sz="2000" dirty="0">
                <a:latin typeface="Palatino"/>
                <a:cs typeface="Palatino"/>
              </a:rPr>
              <a:t>“hadron collider” type algorithms more appropriate</a:t>
            </a:r>
          </a:p>
          <a:p>
            <a:pPr marL="342900" indent="-342900">
              <a:buFont typeface="Arial"/>
              <a:buChar char="•"/>
              <a:defRPr/>
            </a:pPr>
            <a:endParaRPr lang="en-GB" sz="2000" dirty="0">
              <a:solidFill>
                <a:srgbClr val="1F497D"/>
              </a:solidFill>
              <a:latin typeface="Palatino"/>
              <a:cs typeface="Palatino"/>
            </a:endParaRPr>
          </a:p>
          <a:p>
            <a:pPr marL="342900" indent="-342900">
              <a:buFont typeface="Arial"/>
              <a:buChar char="•"/>
              <a:defRPr/>
            </a:pPr>
            <a:r>
              <a:rPr lang="en-GB" sz="2000" dirty="0">
                <a:solidFill>
                  <a:srgbClr val="1F497D"/>
                </a:solidFill>
                <a:latin typeface="Palatino"/>
                <a:cs typeface="Palatino"/>
              </a:rPr>
              <a:t> </a:t>
            </a:r>
            <a:r>
              <a:rPr lang="en-GB" sz="2000" dirty="0" err="1">
                <a:solidFill>
                  <a:srgbClr val="1F497D"/>
                </a:solidFill>
                <a:latin typeface="Palatino"/>
                <a:cs typeface="Palatino"/>
              </a:rPr>
              <a:t>k</a:t>
            </a:r>
            <a:r>
              <a:rPr lang="en-GB" sz="2000" baseline="-25000" dirty="0" err="1">
                <a:solidFill>
                  <a:srgbClr val="1F497D"/>
                </a:solidFill>
                <a:latin typeface="Palatino"/>
                <a:cs typeface="Palatino"/>
              </a:rPr>
              <a:t>T</a:t>
            </a:r>
            <a:r>
              <a:rPr lang="en-GB" sz="2000" dirty="0">
                <a:solidFill>
                  <a:srgbClr val="1F497D"/>
                </a:solidFill>
                <a:latin typeface="Palatino"/>
                <a:cs typeface="Palatino"/>
              </a:rPr>
              <a:t> algorithm at CLIC studied for benchmark physics analyses</a:t>
            </a:r>
            <a:endParaRPr lang="en-GB" sz="2000" dirty="0">
              <a:latin typeface="Palatino"/>
              <a:cs typeface="Palatino"/>
            </a:endParaRPr>
          </a:p>
          <a:p>
            <a:pPr marL="764100" lvl="1" indent="-342900">
              <a:buClr>
                <a:schemeClr val="tx1"/>
              </a:buClr>
              <a:buFont typeface="Arial"/>
              <a:buChar char="•"/>
              <a:defRPr/>
            </a:pPr>
            <a:r>
              <a:rPr lang="en-GB" sz="2000" dirty="0">
                <a:latin typeface="Palatino"/>
                <a:cs typeface="Palatino"/>
              </a:rPr>
              <a:t>invariant under longitudinal boosts                           </a:t>
            </a:r>
          </a:p>
          <a:p>
            <a:pPr marL="800100" lvl="1" indent="-342900">
              <a:buClr>
                <a:schemeClr val="tx1"/>
              </a:buClr>
              <a:buFont typeface="Arial"/>
              <a:buChar char="•"/>
              <a:defRPr/>
            </a:pPr>
            <a:r>
              <a:rPr lang="en-GB" sz="2000" dirty="0">
                <a:latin typeface="Palatino"/>
                <a:cs typeface="Palatino"/>
              </a:rPr>
              <a:t>particles either combined with existing jet or beam axis</a:t>
            </a:r>
          </a:p>
          <a:p>
            <a:pPr marL="1239300" lvl="2" indent="-342900">
              <a:buClr>
                <a:schemeClr val="tx1"/>
              </a:buClr>
              <a:buFont typeface="Arial"/>
              <a:buChar char="•"/>
              <a:defRPr/>
            </a:pPr>
            <a:r>
              <a:rPr lang="en-GB" sz="2000" dirty="0">
                <a:latin typeface="Palatino"/>
                <a:cs typeface="Palatino"/>
              </a:rPr>
              <a:t>reduces sensitivity to </a:t>
            </a:r>
            <a:r>
              <a:rPr lang="en-GB" sz="2000" dirty="0" err="1">
                <a:latin typeface="Symbol" charset="2"/>
                <a:cs typeface="Symbol" charset="2"/>
              </a:rPr>
              <a:t>gg</a:t>
            </a:r>
            <a:r>
              <a:rPr lang="en-GB" sz="2000" dirty="0">
                <a:latin typeface="Palatino"/>
                <a:cs typeface="Palatino"/>
              </a:rPr>
              <a:t>  → hadrons</a:t>
            </a:r>
          </a:p>
          <a:p>
            <a:pPr marL="800100" lvl="1" indent="-342900">
              <a:buFont typeface="Arial"/>
              <a:buChar char="•"/>
              <a:defRPr/>
            </a:pPr>
            <a:endParaRPr lang="en-GB" sz="2000" dirty="0">
              <a:latin typeface="Palatino"/>
              <a:cs typeface="Palatino"/>
            </a:endParaRPr>
          </a:p>
          <a:p>
            <a:pPr marL="800100" lvl="1" indent="-342900">
              <a:buClr>
                <a:schemeClr val="tx1"/>
              </a:buClr>
              <a:buFont typeface="Arial"/>
              <a:buChar char="•"/>
              <a:defRPr/>
            </a:pPr>
            <a:endParaRPr lang="en-GB" sz="2000" dirty="0">
              <a:latin typeface="Palatino"/>
              <a:cs typeface="Palatino"/>
            </a:endParaRPr>
          </a:p>
        </p:txBody>
      </p:sp>
      <p:grpSp>
        <p:nvGrpSpPr>
          <p:cNvPr id="189443" name="Group 65"/>
          <p:cNvGrpSpPr>
            <a:grpSpLocks/>
          </p:cNvGrpSpPr>
          <p:nvPr/>
        </p:nvGrpSpPr>
        <p:grpSpPr bwMode="auto">
          <a:xfrm>
            <a:off x="6899275" y="1052513"/>
            <a:ext cx="2125663" cy="1501775"/>
            <a:chOff x="7545288" y="992922"/>
            <a:chExt cx="2303562" cy="1501624"/>
          </a:xfrm>
        </p:grpSpPr>
        <p:cxnSp>
          <p:nvCxnSpPr>
            <p:cNvPr id="189448" name="Straight Connector 3"/>
            <p:cNvCxnSpPr>
              <a:cxnSpLocks noChangeShapeType="1"/>
            </p:cNvCxnSpPr>
            <p:nvPr/>
          </p:nvCxnSpPr>
          <p:spPr bwMode="auto">
            <a:xfrm flipV="1">
              <a:off x="8630519" y="1038566"/>
              <a:ext cx="421658" cy="68177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189449" name="Straight Connector 10"/>
            <p:cNvCxnSpPr>
              <a:cxnSpLocks noChangeShapeType="1"/>
            </p:cNvCxnSpPr>
            <p:nvPr/>
          </p:nvCxnSpPr>
          <p:spPr bwMode="auto">
            <a:xfrm flipV="1">
              <a:off x="8627660" y="1003320"/>
              <a:ext cx="570618" cy="705164"/>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189450" name="Straight Connector 14"/>
            <p:cNvCxnSpPr>
              <a:cxnSpLocks noChangeShapeType="1"/>
            </p:cNvCxnSpPr>
            <p:nvPr/>
          </p:nvCxnSpPr>
          <p:spPr bwMode="auto">
            <a:xfrm flipV="1">
              <a:off x="8629626" y="1099657"/>
              <a:ext cx="604452" cy="6169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189451" name="Straight Connector 18"/>
            <p:cNvCxnSpPr>
              <a:cxnSpLocks noChangeShapeType="1"/>
            </p:cNvCxnSpPr>
            <p:nvPr/>
          </p:nvCxnSpPr>
          <p:spPr bwMode="auto">
            <a:xfrm flipV="1">
              <a:off x="8631592" y="992922"/>
              <a:ext cx="420585" cy="73186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189452" name="Straight Connector 21"/>
            <p:cNvCxnSpPr>
              <a:cxnSpLocks noChangeShapeType="1"/>
            </p:cNvCxnSpPr>
            <p:nvPr/>
          </p:nvCxnSpPr>
          <p:spPr bwMode="auto">
            <a:xfrm rot="5757048" flipV="1">
              <a:off x="8607013" y="1750540"/>
              <a:ext cx="569788" cy="563870"/>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189453" name="Straight Connector 22"/>
            <p:cNvCxnSpPr>
              <a:cxnSpLocks noChangeShapeType="1"/>
            </p:cNvCxnSpPr>
            <p:nvPr/>
          </p:nvCxnSpPr>
          <p:spPr bwMode="auto">
            <a:xfrm rot="5757048" flipV="1">
              <a:off x="8530141" y="1832010"/>
              <a:ext cx="720080" cy="551676"/>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189454" name="Straight Connector 23"/>
            <p:cNvCxnSpPr>
              <a:cxnSpLocks noChangeShapeType="1"/>
            </p:cNvCxnSpPr>
            <p:nvPr/>
          </p:nvCxnSpPr>
          <p:spPr bwMode="auto">
            <a:xfrm>
              <a:off x="8644818" y="1720282"/>
              <a:ext cx="407359" cy="774264"/>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189455" name="Straight Connector 24"/>
            <p:cNvCxnSpPr>
              <a:cxnSpLocks noChangeShapeType="1"/>
            </p:cNvCxnSpPr>
            <p:nvPr/>
          </p:nvCxnSpPr>
          <p:spPr bwMode="auto">
            <a:xfrm rot="5757048" flipV="1">
              <a:off x="8716559" y="1647246"/>
              <a:ext cx="432048" cy="640452"/>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189456" name="Straight Connector 28"/>
            <p:cNvCxnSpPr>
              <a:cxnSpLocks noChangeShapeType="1"/>
            </p:cNvCxnSpPr>
            <p:nvPr/>
          </p:nvCxnSpPr>
          <p:spPr bwMode="auto">
            <a:xfrm flipH="1" flipV="1">
              <a:off x="7833320" y="1628800"/>
              <a:ext cx="758366" cy="79684"/>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57" name="Straight Connector 30"/>
            <p:cNvCxnSpPr>
              <a:cxnSpLocks noChangeShapeType="1"/>
            </p:cNvCxnSpPr>
            <p:nvPr/>
          </p:nvCxnSpPr>
          <p:spPr bwMode="auto">
            <a:xfrm flipH="1">
              <a:off x="7833320" y="1724785"/>
              <a:ext cx="758366" cy="56415"/>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58" name="Straight Connector 33"/>
            <p:cNvCxnSpPr>
              <a:cxnSpLocks noChangeShapeType="1"/>
            </p:cNvCxnSpPr>
            <p:nvPr/>
          </p:nvCxnSpPr>
          <p:spPr bwMode="auto">
            <a:xfrm flipH="1">
              <a:off x="7833320" y="1724785"/>
              <a:ext cx="758366" cy="208815"/>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59" name="Straight Connector 36"/>
            <p:cNvCxnSpPr>
              <a:cxnSpLocks noChangeShapeType="1"/>
            </p:cNvCxnSpPr>
            <p:nvPr/>
          </p:nvCxnSpPr>
          <p:spPr bwMode="auto">
            <a:xfrm flipH="1">
              <a:off x="7867042" y="1722501"/>
              <a:ext cx="758366" cy="338347"/>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0" name="Straight Arrow Connector 41"/>
            <p:cNvCxnSpPr>
              <a:cxnSpLocks noChangeShapeType="1"/>
            </p:cNvCxnSpPr>
            <p:nvPr/>
          </p:nvCxnSpPr>
          <p:spPr bwMode="auto">
            <a:xfrm flipV="1">
              <a:off x="7545288" y="1700808"/>
              <a:ext cx="2303562" cy="7676"/>
            </a:xfrm>
            <a:prstGeom prst="straightConnector1">
              <a:avLst/>
            </a:prstGeom>
            <a:noFill/>
            <a:ln w="222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89461" name="Straight Connector 44"/>
            <p:cNvCxnSpPr>
              <a:cxnSpLocks noChangeShapeType="1"/>
            </p:cNvCxnSpPr>
            <p:nvPr/>
          </p:nvCxnSpPr>
          <p:spPr bwMode="auto">
            <a:xfrm flipH="1" flipV="1">
              <a:off x="7833320" y="1484784"/>
              <a:ext cx="758366" cy="22370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2" name="Straight Connector 56"/>
            <p:cNvCxnSpPr>
              <a:cxnSpLocks noChangeShapeType="1"/>
            </p:cNvCxnSpPr>
            <p:nvPr/>
          </p:nvCxnSpPr>
          <p:spPr bwMode="auto">
            <a:xfrm flipH="1" flipV="1">
              <a:off x="7867042" y="1340768"/>
              <a:ext cx="724644" cy="367716"/>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grpSp>
          <p:nvGrpSpPr>
            <p:cNvPr id="189463" name="Group 64"/>
            <p:cNvGrpSpPr>
              <a:grpSpLocks/>
            </p:cNvGrpSpPr>
            <p:nvPr/>
          </p:nvGrpSpPr>
          <p:grpSpPr bwMode="auto">
            <a:xfrm rot="10800000">
              <a:off x="8651868" y="1373085"/>
              <a:ext cx="792088" cy="720080"/>
              <a:chOff x="7985720" y="1493168"/>
              <a:chExt cx="792088" cy="720080"/>
            </a:xfrm>
          </p:grpSpPr>
          <p:cxnSp>
            <p:nvCxnSpPr>
              <p:cNvPr id="189464" name="Straight Connector 58"/>
              <p:cNvCxnSpPr>
                <a:cxnSpLocks noChangeShapeType="1"/>
              </p:cNvCxnSpPr>
              <p:nvPr/>
            </p:nvCxnSpPr>
            <p:spPr bwMode="auto">
              <a:xfrm flipH="1" flipV="1">
                <a:off x="7985720" y="1781200"/>
                <a:ext cx="758366" cy="79684"/>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5" name="Straight Connector 59"/>
              <p:cNvCxnSpPr>
                <a:cxnSpLocks noChangeShapeType="1"/>
              </p:cNvCxnSpPr>
              <p:nvPr/>
            </p:nvCxnSpPr>
            <p:spPr bwMode="auto">
              <a:xfrm flipH="1">
                <a:off x="7985720" y="1877185"/>
                <a:ext cx="758366" cy="56415"/>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6" name="Straight Connector 60"/>
              <p:cNvCxnSpPr>
                <a:cxnSpLocks noChangeShapeType="1"/>
              </p:cNvCxnSpPr>
              <p:nvPr/>
            </p:nvCxnSpPr>
            <p:spPr bwMode="auto">
              <a:xfrm flipH="1">
                <a:off x="7985720" y="1877185"/>
                <a:ext cx="758366" cy="208815"/>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7" name="Straight Connector 61"/>
              <p:cNvCxnSpPr>
                <a:cxnSpLocks noChangeShapeType="1"/>
              </p:cNvCxnSpPr>
              <p:nvPr/>
            </p:nvCxnSpPr>
            <p:spPr bwMode="auto">
              <a:xfrm flipH="1">
                <a:off x="8019442" y="1874901"/>
                <a:ext cx="758366" cy="338347"/>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8" name="Straight Connector 62"/>
              <p:cNvCxnSpPr>
                <a:cxnSpLocks noChangeShapeType="1"/>
              </p:cNvCxnSpPr>
              <p:nvPr/>
            </p:nvCxnSpPr>
            <p:spPr bwMode="auto">
              <a:xfrm flipH="1" flipV="1">
                <a:off x="7985720" y="1637184"/>
                <a:ext cx="758366" cy="22370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cxnSp>
            <p:nvCxnSpPr>
              <p:cNvPr id="189469" name="Straight Connector 63"/>
              <p:cNvCxnSpPr>
                <a:cxnSpLocks noChangeShapeType="1"/>
              </p:cNvCxnSpPr>
              <p:nvPr/>
            </p:nvCxnSpPr>
            <p:spPr bwMode="auto">
              <a:xfrm flipH="1" flipV="1">
                <a:off x="8019442" y="1493168"/>
                <a:ext cx="724644" cy="367716"/>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cxnSp>
        </p:grpSp>
      </p:grpSp>
      <p:sp>
        <p:nvSpPr>
          <p:cNvPr id="30" name="Text Box 160"/>
          <p:cNvSpPr txBox="1">
            <a:spLocks noChangeArrowheads="1"/>
          </p:cNvSpPr>
          <p:nvPr/>
        </p:nvSpPr>
        <p:spPr bwMode="auto">
          <a:xfrm>
            <a:off x="2963863" y="5883275"/>
            <a:ext cx="5878512"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buClr>
                <a:schemeClr val="tx2"/>
              </a:buClr>
              <a:buFont typeface="Wingdings" charset="2"/>
              <a:buChar char="Ø"/>
              <a:defRPr/>
            </a:pPr>
            <a:r>
              <a:rPr lang="en-GB" sz="2000" dirty="0">
                <a:solidFill>
                  <a:srgbClr val="1F497D"/>
                </a:solidFill>
                <a:latin typeface="Palatino"/>
                <a:cs typeface="Palatino"/>
              </a:rPr>
              <a:t> To tackle background: </a:t>
            </a:r>
            <a:r>
              <a:rPr lang="en-GB" sz="2000" dirty="0">
                <a:solidFill>
                  <a:srgbClr val="FF0000"/>
                </a:solidFill>
                <a:latin typeface="Palatino"/>
                <a:cs typeface="Palatino"/>
              </a:rPr>
              <a:t>timing cuts </a:t>
            </a:r>
            <a:r>
              <a:rPr lang="en-GB" sz="2000" dirty="0">
                <a:latin typeface="Palatino"/>
                <a:cs typeface="Palatino"/>
              </a:rPr>
              <a:t>+ </a:t>
            </a:r>
            <a:r>
              <a:rPr lang="en-GB" sz="2000" dirty="0">
                <a:solidFill>
                  <a:srgbClr val="FF0000"/>
                </a:solidFill>
                <a:latin typeface="Palatino"/>
                <a:cs typeface="Palatino"/>
              </a:rPr>
              <a:t>jet finding  </a:t>
            </a:r>
          </a:p>
        </p:txBody>
      </p:sp>
      <p:sp>
        <p:nvSpPr>
          <p:cNvPr id="2" name="Date Placeholder 1"/>
          <p:cNvSpPr>
            <a:spLocks noGrp="1"/>
          </p:cNvSpPr>
          <p:nvPr>
            <p:ph type="dt" sz="quarter" idx="14"/>
          </p:nvPr>
        </p:nvSpPr>
        <p:spPr/>
        <p:txBody>
          <a:bodyPr/>
          <a:lstStyle/>
          <a:p>
            <a:pPr>
              <a:defRPr/>
            </a:pPr>
            <a:r>
              <a:rPr lang="en-US" smtClean="0"/>
              <a:t>Nikhef colloquium 28 October 2011 </a:t>
            </a:r>
            <a:endParaRPr lang="en-US" dirty="0"/>
          </a:p>
        </p:txBody>
      </p:sp>
      <p:sp>
        <p:nvSpPr>
          <p:cNvPr id="3" name="Footer Placeholder 2"/>
          <p:cNvSpPr>
            <a:spLocks noGrp="1"/>
          </p:cNvSpPr>
          <p:nvPr>
            <p:ph type="ftr" sz="quarter" idx="15"/>
          </p:nvPr>
        </p:nvSpPr>
        <p:spPr/>
        <p:txBody>
          <a:bodyPr/>
          <a:lstStyle/>
          <a:p>
            <a:pPr>
              <a:defRPr/>
            </a:pPr>
            <a:r>
              <a:rPr lang="en-US" smtClean="0"/>
              <a:t>Erik van der Kraaij, CERN LCD</a:t>
            </a:r>
            <a:endParaRPr lang="en-US"/>
          </a:p>
        </p:txBody>
      </p:sp>
      <p:sp>
        <p:nvSpPr>
          <p:cNvPr id="189447" name="Slide Number Placeholder 3"/>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88C238B-5F7B-334F-8482-9131DE32BAD5}" type="slidenum">
              <a:rPr lang="en-US" sz="1200">
                <a:latin typeface="Palatino" charset="0"/>
                <a:cs typeface="Palatino" charset="0"/>
              </a:rPr>
              <a:pPr eaLnBrk="1" hangingPunct="1"/>
              <a:t>111</a:t>
            </a:fld>
            <a:endParaRPr lang="en-US" sz="1200">
              <a:latin typeface="Palatino" charset="0"/>
              <a:cs typeface="Palatino" charset="0"/>
            </a:endParaRPr>
          </a:p>
        </p:txBody>
      </p:sp>
    </p:spTree>
    <p:extLst>
      <p:ext uri="{BB962C8B-B14F-4D97-AF65-F5344CB8AC3E}">
        <p14:creationId xmlns:p14="http://schemas.microsoft.com/office/powerpoint/2010/main" val="1532730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Title 1"/>
          <p:cNvSpPr>
            <a:spLocks noGrp="1"/>
          </p:cNvSpPr>
          <p:nvPr>
            <p:ph type="ctrTitle"/>
          </p:nvPr>
        </p:nvSpPr>
        <p:spPr>
          <a:xfrm>
            <a:off x="685800" y="2054225"/>
            <a:ext cx="7772400" cy="2755900"/>
          </a:xfrm>
        </p:spPr>
        <p:txBody>
          <a:bodyPr/>
          <a:lstStyle/>
          <a:p>
            <a:pPr eaLnBrk="1" hangingPunct="1"/>
            <a:r>
              <a:rPr lang="en-US" dirty="0">
                <a:latin typeface="Palatino" charset="0"/>
                <a:ea typeface="ＭＳ Ｐゴシック" charset="0"/>
              </a:rPr>
              <a:t>Backup slides </a:t>
            </a:r>
            <a:br>
              <a:rPr lang="en-US" dirty="0">
                <a:latin typeface="Palatino" charset="0"/>
                <a:ea typeface="ＭＳ Ｐゴシック" charset="0"/>
              </a:rPr>
            </a:br>
            <a:r>
              <a:rPr lang="en-US" dirty="0">
                <a:latin typeface="Palatino" charset="0"/>
                <a:ea typeface="ＭＳ Ｐゴシック" charset="0"/>
              </a:rPr>
              <a:t>- </a:t>
            </a:r>
            <a:r>
              <a:rPr lang="en-US" dirty="0" smtClean="0">
                <a:latin typeface="Palatino" charset="0"/>
                <a:ea typeface="ＭＳ Ｐゴシック" charset="0"/>
              </a:rPr>
              <a:t>reconstruction resolutions</a:t>
            </a:r>
            <a:endParaRPr lang="en-US" sz="2400" dirty="0">
              <a:solidFill>
                <a:schemeClr val="tx1"/>
              </a:solidFill>
              <a:latin typeface="Palatino" charset="0"/>
              <a:ea typeface="ＭＳ Ｐゴシック" charset="0"/>
            </a:endParaRPr>
          </a:p>
        </p:txBody>
      </p:sp>
      <p:sp>
        <p:nvSpPr>
          <p:cNvPr id="2" name="TextBox 1"/>
          <p:cNvSpPr txBox="1"/>
          <p:nvPr/>
        </p:nvSpPr>
        <p:spPr>
          <a:xfrm>
            <a:off x="-1340556" y="1834444"/>
            <a:ext cx="184666" cy="461665"/>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76006649"/>
      </p:ext>
    </p:extLst>
  </p:cSld>
  <p:clrMapOvr>
    <a:masterClrMapping/>
  </p:clrMapOvr>
  <p:timing>
    <p:tnLst>
      <p:par>
        <p:cTn xmlns:p14="http://schemas.microsoft.com/office/powerpoint/2010/mai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1" name="Picture 3" descr="results-ILD-IP-mokka.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371476" y="1304925"/>
            <a:ext cx="3649662"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0402" name="Picture 4" descr="results-SiD-IP-slic.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5400000">
            <a:off x="5134770" y="1304131"/>
            <a:ext cx="3649662"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44525" y="631825"/>
            <a:ext cx="8070850" cy="1200150"/>
          </a:xfrm>
          <a:prstGeom prst="rect">
            <a:avLst/>
          </a:prstGeom>
          <a:noFill/>
        </p:spPr>
        <p:txBody>
          <a:bodyPr wrap="none">
            <a:spAutoFit/>
          </a:bodyPr>
          <a:lstStyle/>
          <a:p>
            <a:pPr>
              <a:defRPr/>
            </a:pPr>
            <a:r>
              <a:rPr lang="en-US" sz="1800" dirty="0">
                <a:latin typeface="Palatino"/>
                <a:cs typeface="Palatino"/>
              </a:rPr>
              <a:t>d</a:t>
            </a:r>
            <a:r>
              <a:rPr lang="en-US" sz="1800" baseline="-25000" dirty="0">
                <a:latin typeface="Palatino"/>
                <a:cs typeface="Palatino"/>
              </a:rPr>
              <a:t>0</a:t>
            </a:r>
            <a:r>
              <a:rPr lang="en-US" sz="1800" dirty="0">
                <a:latin typeface="Palatino"/>
                <a:cs typeface="Palatino"/>
              </a:rPr>
              <a:t>: distance of closest approach to interaction point in R-phi plane</a:t>
            </a:r>
          </a:p>
          <a:p>
            <a:pPr marL="342900" indent="-342900">
              <a:buFont typeface="Wingdings" charset="0"/>
              <a:buChar char="à"/>
              <a:defRPr/>
            </a:pPr>
            <a:r>
              <a:rPr lang="en-US" sz="1800" dirty="0">
                <a:latin typeface="Palatino"/>
                <a:cs typeface="Palatino"/>
              </a:rPr>
              <a:t>main benchmark parameter for vertex detector performance</a:t>
            </a:r>
          </a:p>
          <a:p>
            <a:pPr>
              <a:defRPr/>
            </a:pPr>
            <a:r>
              <a:rPr lang="en-US" sz="1800" dirty="0">
                <a:solidFill>
                  <a:srgbClr val="0000FF"/>
                </a:solidFill>
                <a:latin typeface="Palatino"/>
                <a:cs typeface="Palatino"/>
              </a:rPr>
              <a:t>Fast simulation</a:t>
            </a:r>
            <a:r>
              <a:rPr lang="en-US" sz="1800" dirty="0">
                <a:latin typeface="Palatino"/>
                <a:cs typeface="Palatino"/>
              </a:rPr>
              <a:t>: </a:t>
            </a:r>
            <a:r>
              <a:rPr lang="en-US" sz="1800" dirty="0" err="1">
                <a:latin typeface="Palatino"/>
                <a:cs typeface="Palatino"/>
              </a:rPr>
              <a:t>LiC</a:t>
            </a:r>
            <a:r>
              <a:rPr lang="en-US" sz="1800" dirty="0">
                <a:latin typeface="Palatino"/>
                <a:cs typeface="Palatino"/>
              </a:rPr>
              <a:t> detector toy tool, used for design </a:t>
            </a:r>
            <a:r>
              <a:rPr lang="en-US" sz="1800" dirty="0" err="1">
                <a:latin typeface="Palatino"/>
                <a:cs typeface="Palatino"/>
              </a:rPr>
              <a:t>optimisation</a:t>
            </a:r>
            <a:endParaRPr lang="en-US" sz="1800" dirty="0">
              <a:latin typeface="Palatino"/>
              <a:cs typeface="Palatino"/>
            </a:endParaRPr>
          </a:p>
          <a:p>
            <a:pPr>
              <a:defRPr/>
            </a:pPr>
            <a:r>
              <a:rPr lang="en-US" sz="1800" dirty="0">
                <a:solidFill>
                  <a:srgbClr val="0000FF"/>
                </a:solidFill>
                <a:latin typeface="Palatino"/>
                <a:cs typeface="Palatino"/>
              </a:rPr>
              <a:t>Full simulation</a:t>
            </a:r>
            <a:r>
              <a:rPr lang="en-US" sz="1800" dirty="0">
                <a:latin typeface="Palatino"/>
                <a:cs typeface="Palatino"/>
              </a:rPr>
              <a:t>: Geant4-based ILD/</a:t>
            </a:r>
            <a:r>
              <a:rPr lang="en-US" sz="1800" dirty="0" err="1">
                <a:latin typeface="Palatino"/>
                <a:cs typeface="Palatino"/>
              </a:rPr>
              <a:t>SiD</a:t>
            </a:r>
            <a:r>
              <a:rPr lang="en-US" sz="1800" dirty="0">
                <a:latin typeface="Palatino"/>
                <a:cs typeface="Palatino"/>
              </a:rPr>
              <a:t> frameworks, used for physics studies</a:t>
            </a:r>
          </a:p>
        </p:txBody>
      </p:sp>
      <p:sp>
        <p:nvSpPr>
          <p:cNvPr id="3" name="TextBox 2"/>
          <p:cNvSpPr txBox="1"/>
          <p:nvPr/>
        </p:nvSpPr>
        <p:spPr>
          <a:xfrm>
            <a:off x="179388" y="5168900"/>
            <a:ext cx="4262437" cy="1322388"/>
          </a:xfrm>
          <a:prstGeom prst="rect">
            <a:avLst/>
          </a:prstGeom>
          <a:noFill/>
        </p:spPr>
        <p:txBody>
          <a:bodyPr wrap="none">
            <a:spAutoFit/>
          </a:bodyPr>
          <a:lstStyle/>
          <a:p>
            <a:pPr>
              <a:defRPr/>
            </a:pPr>
            <a:r>
              <a:rPr lang="en-US" sz="1600" b="1" dirty="0">
                <a:latin typeface="Palatino"/>
                <a:cs typeface="Palatino"/>
              </a:rPr>
              <a:t>CLIC_ILD:</a:t>
            </a:r>
          </a:p>
          <a:p>
            <a:pPr marL="342900" indent="-342900">
              <a:buFont typeface="Arial"/>
              <a:buChar char="•"/>
              <a:defRPr/>
            </a:pPr>
            <a:r>
              <a:rPr lang="en-US" sz="1600" dirty="0">
                <a:latin typeface="Palatino"/>
                <a:cs typeface="Palatino"/>
              </a:rPr>
              <a:t>Both full and fast simulation perform</a:t>
            </a:r>
            <a:br>
              <a:rPr lang="en-US" sz="1600" dirty="0">
                <a:latin typeface="Palatino"/>
                <a:cs typeface="Palatino"/>
              </a:rPr>
            </a:br>
            <a:r>
              <a:rPr lang="en-US" sz="1600" dirty="0">
                <a:latin typeface="Palatino"/>
                <a:cs typeface="Palatino"/>
              </a:rPr>
              <a:t>simple Gaussian hit smearing</a:t>
            </a:r>
          </a:p>
          <a:p>
            <a:pPr marL="342900" indent="-342900">
              <a:buFont typeface="Arial"/>
              <a:buChar char="•"/>
              <a:defRPr/>
            </a:pPr>
            <a:r>
              <a:rPr lang="en-US" sz="1600" dirty="0">
                <a:latin typeface="Palatino"/>
                <a:cs typeface="Palatino"/>
              </a:rPr>
              <a:t>Full simulation without TPC information</a:t>
            </a:r>
          </a:p>
          <a:p>
            <a:pPr lvl="1">
              <a:defRPr/>
            </a:pPr>
            <a:r>
              <a:rPr lang="en-US" sz="1600" dirty="0">
                <a:latin typeface="Palatino"/>
                <a:cs typeface="Palatino"/>
                <a:sym typeface="Wingdings"/>
              </a:rPr>
              <a:t> Worse resolution for high momenta</a:t>
            </a:r>
            <a:endParaRPr lang="en-US" sz="1600" dirty="0">
              <a:latin typeface="Palatino"/>
              <a:cs typeface="Palatino"/>
            </a:endParaRPr>
          </a:p>
        </p:txBody>
      </p:sp>
      <p:sp>
        <p:nvSpPr>
          <p:cNvPr id="10" name="TextBox 9"/>
          <p:cNvSpPr txBox="1"/>
          <p:nvPr/>
        </p:nvSpPr>
        <p:spPr>
          <a:xfrm>
            <a:off x="4714875" y="5168900"/>
            <a:ext cx="4519613" cy="1322388"/>
          </a:xfrm>
          <a:prstGeom prst="rect">
            <a:avLst/>
          </a:prstGeom>
          <a:noFill/>
        </p:spPr>
        <p:txBody>
          <a:bodyPr wrap="none">
            <a:spAutoFit/>
          </a:bodyPr>
          <a:lstStyle/>
          <a:p>
            <a:pPr>
              <a:defRPr/>
            </a:pPr>
            <a:r>
              <a:rPr lang="en-US" sz="1600" b="1" dirty="0" err="1">
                <a:latin typeface="Palatino"/>
                <a:cs typeface="Palatino"/>
              </a:rPr>
              <a:t>CLIC_SiD</a:t>
            </a:r>
            <a:r>
              <a:rPr lang="en-US" sz="1600" b="1" dirty="0">
                <a:latin typeface="Palatino"/>
                <a:cs typeface="Palatino"/>
              </a:rPr>
              <a:t>:</a:t>
            </a:r>
          </a:p>
          <a:p>
            <a:pPr marL="342900" indent="-342900">
              <a:buFont typeface="Arial"/>
              <a:buChar char="•"/>
              <a:defRPr/>
            </a:pPr>
            <a:r>
              <a:rPr lang="en-US" sz="1600" dirty="0">
                <a:latin typeface="Palatino"/>
                <a:cs typeface="Palatino"/>
              </a:rPr>
              <a:t>Full simulation models clustering according</a:t>
            </a:r>
            <a:br>
              <a:rPr lang="en-US" sz="1600" dirty="0">
                <a:latin typeface="Palatino"/>
                <a:cs typeface="Palatino"/>
              </a:rPr>
            </a:br>
            <a:r>
              <a:rPr lang="en-US" sz="1600" dirty="0">
                <a:latin typeface="Palatino"/>
                <a:cs typeface="Palatino"/>
              </a:rPr>
              <a:t>to </a:t>
            </a:r>
            <a:r>
              <a:rPr lang="en-US" sz="1600" dirty="0" err="1">
                <a:latin typeface="Palatino"/>
                <a:cs typeface="Palatino"/>
              </a:rPr>
              <a:t>parametrisation</a:t>
            </a:r>
            <a:r>
              <a:rPr lang="en-US" sz="1600" dirty="0">
                <a:latin typeface="Palatino"/>
                <a:cs typeface="Palatino"/>
              </a:rPr>
              <a:t> of </a:t>
            </a:r>
            <a:r>
              <a:rPr lang="en-US" sz="1600" dirty="0" err="1">
                <a:latin typeface="Palatino"/>
                <a:cs typeface="Palatino"/>
              </a:rPr>
              <a:t>KPiX</a:t>
            </a:r>
            <a:r>
              <a:rPr lang="en-US" sz="1600" dirty="0">
                <a:latin typeface="Palatino"/>
                <a:cs typeface="Palatino"/>
              </a:rPr>
              <a:t> readout chip</a:t>
            </a:r>
            <a:br>
              <a:rPr lang="en-US" sz="1600" dirty="0">
                <a:latin typeface="Palatino"/>
                <a:cs typeface="Palatino"/>
              </a:rPr>
            </a:br>
            <a:r>
              <a:rPr lang="en-US" sz="1600" dirty="0">
                <a:latin typeface="Palatino"/>
                <a:cs typeface="Palatino"/>
                <a:sym typeface="Wingdings"/>
              </a:rPr>
              <a:t> added realism leads to worse resolution</a:t>
            </a:r>
            <a:br>
              <a:rPr lang="en-US" sz="1600" dirty="0">
                <a:latin typeface="Palatino"/>
                <a:cs typeface="Palatino"/>
                <a:sym typeface="Wingdings"/>
              </a:rPr>
            </a:br>
            <a:r>
              <a:rPr lang="en-US" sz="1600" dirty="0">
                <a:latin typeface="Palatino"/>
                <a:cs typeface="Palatino"/>
                <a:sym typeface="Wingdings"/>
              </a:rPr>
              <a:t>in full simulation, as expected</a:t>
            </a:r>
            <a:endParaRPr lang="en-US" sz="1600" dirty="0">
              <a:latin typeface="Palatino"/>
              <a:cs typeface="Palatino"/>
            </a:endParaRPr>
          </a:p>
        </p:txBody>
      </p:sp>
      <p:sp>
        <p:nvSpPr>
          <p:cNvPr id="230406" name="TextBox 12"/>
          <p:cNvSpPr txBox="1">
            <a:spLocks noChangeArrowheads="1"/>
          </p:cNvSpPr>
          <p:nvPr/>
        </p:nvSpPr>
        <p:spPr bwMode="auto">
          <a:xfrm>
            <a:off x="565150" y="4808538"/>
            <a:ext cx="933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4.4a</a:t>
            </a:r>
          </a:p>
        </p:txBody>
      </p:sp>
      <p:sp>
        <p:nvSpPr>
          <p:cNvPr id="230407" name="TextBox 13"/>
          <p:cNvSpPr txBox="1">
            <a:spLocks noChangeArrowheads="1"/>
          </p:cNvSpPr>
          <p:nvPr/>
        </p:nvSpPr>
        <p:spPr bwMode="auto">
          <a:xfrm>
            <a:off x="5403850" y="4829175"/>
            <a:ext cx="9445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4.4b</a:t>
            </a:r>
          </a:p>
        </p:txBody>
      </p:sp>
      <p:sp>
        <p:nvSpPr>
          <p:cNvPr id="230408" name="Title 5"/>
          <p:cNvSpPr>
            <a:spLocks noGrp="1"/>
          </p:cNvSpPr>
          <p:nvPr>
            <p:ph type="title"/>
          </p:nvPr>
        </p:nvSpPr>
        <p:spPr/>
        <p:txBody>
          <a:bodyPr/>
          <a:lstStyle/>
          <a:p>
            <a:r>
              <a:rPr lang="en-US" sz="2800">
                <a:latin typeface="Palatino" charset="0"/>
                <a:ea typeface="ＭＳ Ｐゴシック" charset="0"/>
              </a:rPr>
              <a:t>Transverse impact-parameter resolution</a:t>
            </a:r>
          </a:p>
        </p:txBody>
      </p:sp>
      <p:sp>
        <p:nvSpPr>
          <p:cNvPr id="11" name="Date Placeholder 10"/>
          <p:cNvSpPr>
            <a:spLocks noGrp="1"/>
          </p:cNvSpPr>
          <p:nvPr>
            <p:ph type="dt" sz="quarter" idx="10"/>
          </p:nvPr>
        </p:nvSpPr>
        <p:spPr/>
        <p:txBody>
          <a:bodyPr/>
          <a:lstStyle/>
          <a:p>
            <a:pPr>
              <a:defRPr/>
            </a:pPr>
            <a:r>
              <a:rPr lang="en-US" smtClean="0"/>
              <a:t>Nikhef colloquium 28 October 2011 </a:t>
            </a:r>
            <a:endParaRPr lang="en-US" dirty="0"/>
          </a:p>
        </p:txBody>
      </p:sp>
      <p:sp>
        <p:nvSpPr>
          <p:cNvPr id="12" name="Footer Placeholder 11"/>
          <p:cNvSpPr>
            <a:spLocks noGrp="1"/>
          </p:cNvSpPr>
          <p:nvPr>
            <p:ph type="ftr" sz="quarter" idx="11"/>
          </p:nvPr>
        </p:nvSpPr>
        <p:spPr/>
        <p:txBody>
          <a:bodyPr/>
          <a:lstStyle/>
          <a:p>
            <a:pPr>
              <a:defRPr/>
            </a:pPr>
            <a:r>
              <a:rPr lang="en-US" smtClean="0"/>
              <a:t>Erik van der Kraaij, CERN LCD</a:t>
            </a:r>
            <a:endParaRPr lang="en-US"/>
          </a:p>
        </p:txBody>
      </p:sp>
      <p:sp>
        <p:nvSpPr>
          <p:cNvPr id="230411" name="Slide Number Placeholder 1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AA80D49-3023-C447-9EE3-9656CF10DD5B}" type="slidenum">
              <a:rPr lang="en-US" sz="1200">
                <a:latin typeface="Palatino" charset="0"/>
                <a:cs typeface="Palatino" charset="0"/>
              </a:rPr>
              <a:pPr eaLnBrk="1" hangingPunct="1"/>
              <a:t>113</a:t>
            </a:fld>
            <a:endParaRPr lang="en-US" sz="1200">
              <a:latin typeface="Palatino" charset="0"/>
              <a:cs typeface="Palatino" charset="0"/>
            </a:endParaRPr>
          </a:p>
        </p:txBody>
      </p:sp>
    </p:spTree>
    <p:extLst>
      <p:ext uri="{BB962C8B-B14F-4D97-AF65-F5344CB8AC3E}">
        <p14:creationId xmlns:p14="http://schemas.microsoft.com/office/powerpoint/2010/main" val="1207592485"/>
      </p:ext>
    </p:extLst>
  </p:cSld>
  <p:clrMapOvr>
    <a:masterClrMapping/>
  </p:clrMapOvr>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25" name="Picture 1" descr="IP-resolution-vs-pixel-size-1GeV.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5138737" y="268288"/>
            <a:ext cx="3649663"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1426" name="Picture 2" descr="IP-resolution-vs-pixel-size-100GeV.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5400000">
            <a:off x="458787" y="268288"/>
            <a:ext cx="3649663"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1427" name="TextBox 9"/>
          <p:cNvSpPr txBox="1">
            <a:spLocks noChangeArrowheads="1"/>
          </p:cNvSpPr>
          <p:nvPr/>
        </p:nvSpPr>
        <p:spPr bwMode="auto">
          <a:xfrm>
            <a:off x="207963" y="4203700"/>
            <a:ext cx="8712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1800">
                <a:latin typeface="Palatino" charset="0"/>
                <a:cs typeface="Palatino" charset="0"/>
              </a:rPr>
              <a:t>Varied </a:t>
            </a:r>
            <a:r>
              <a:rPr lang="en-US" sz="1800">
                <a:solidFill>
                  <a:srgbClr val="0000FF"/>
                </a:solidFill>
                <a:latin typeface="Palatino" charset="0"/>
                <a:cs typeface="Palatino" charset="0"/>
              </a:rPr>
              <a:t>single-point resolution </a:t>
            </a:r>
            <a:r>
              <a:rPr lang="en-US" sz="1800">
                <a:latin typeface="Palatino" charset="0"/>
                <a:cs typeface="Palatino" charset="0"/>
              </a:rPr>
              <a:t>by +- 50% (~ pixel sizes 10x10, 20x20, 30x30 μm</a:t>
            </a:r>
            <a:r>
              <a:rPr lang="en-US" sz="1800" baseline="30000">
                <a:latin typeface="Palatino" charset="0"/>
                <a:cs typeface="Palatino" charset="0"/>
              </a:rPr>
              <a:t>2</a:t>
            </a:r>
            <a:r>
              <a:rPr lang="en-US" sz="1800">
                <a:latin typeface="Palatino" charset="0"/>
                <a:cs typeface="Palatino" charset="0"/>
              </a:rPr>
              <a:t>)</a:t>
            </a:r>
          </a:p>
          <a:p>
            <a:pPr eaLnBrk="1" hangingPunct="1">
              <a:buFont typeface="Arial" charset="0"/>
              <a:buChar char="•"/>
            </a:pPr>
            <a:r>
              <a:rPr lang="en-US" sz="1800">
                <a:latin typeface="Palatino" charset="0"/>
                <a:cs typeface="Palatino" charset="0"/>
              </a:rPr>
              <a:t>Observed change in d</a:t>
            </a:r>
            <a:r>
              <a:rPr lang="en-US" sz="1800" baseline="-25000">
                <a:latin typeface="Palatino" charset="0"/>
                <a:cs typeface="Palatino" charset="0"/>
              </a:rPr>
              <a:t>0</a:t>
            </a:r>
            <a:r>
              <a:rPr lang="en-US" sz="1800">
                <a:latin typeface="Palatino" charset="0"/>
                <a:cs typeface="Palatino" charset="0"/>
              </a:rPr>
              <a:t>-resolution:</a:t>
            </a:r>
          </a:p>
          <a:p>
            <a:pPr lvl="1" eaLnBrk="1" hangingPunct="1">
              <a:buFont typeface="Arial" charset="0"/>
              <a:buChar char="•"/>
            </a:pPr>
            <a:r>
              <a:rPr lang="en-US" sz="1800">
                <a:latin typeface="Palatino" charset="0"/>
                <a:cs typeface="Palatino" charset="0"/>
              </a:rPr>
              <a:t>+- 40% for p = 100 GeV</a:t>
            </a:r>
          </a:p>
          <a:p>
            <a:pPr lvl="1" eaLnBrk="1" hangingPunct="1">
              <a:buFont typeface="Arial" charset="0"/>
              <a:buChar char="•"/>
            </a:pPr>
            <a:r>
              <a:rPr lang="en-US" sz="1800">
                <a:latin typeface="Palatino" charset="0"/>
                <a:cs typeface="Palatino" charset="0"/>
              </a:rPr>
              <a:t>+- 15% for p = 1 GeV</a:t>
            </a:r>
          </a:p>
          <a:p>
            <a:pPr eaLnBrk="1" hangingPunct="1">
              <a:buFont typeface="Arial" charset="0"/>
              <a:buChar char="•"/>
            </a:pPr>
            <a:r>
              <a:rPr lang="en-US" sz="1800">
                <a:latin typeface="Palatino" charset="0"/>
                <a:cs typeface="Palatino" charset="0"/>
              </a:rPr>
              <a:t>Resolution close to or better than target values for all cases</a:t>
            </a:r>
          </a:p>
          <a:p>
            <a:pPr eaLnBrk="1" hangingPunct="1">
              <a:buFont typeface="Arial" charset="0"/>
              <a:buChar char="•"/>
            </a:pPr>
            <a:r>
              <a:rPr lang="en-US" sz="1800">
                <a:latin typeface="Palatino" charset="0"/>
                <a:cs typeface="Palatino" charset="0"/>
              </a:rPr>
              <a:t>Pixel size is also constrained by:</a:t>
            </a:r>
          </a:p>
          <a:p>
            <a:pPr lvl="1" eaLnBrk="1" hangingPunct="1">
              <a:buFont typeface="Arial" charset="0"/>
              <a:buChar char="•"/>
            </a:pPr>
            <a:r>
              <a:rPr lang="en-US" sz="1800">
                <a:latin typeface="Palatino" charset="0"/>
                <a:cs typeface="Palatino" charset="0"/>
              </a:rPr>
              <a:t>Expected background occupancy</a:t>
            </a:r>
          </a:p>
          <a:p>
            <a:pPr lvl="1" eaLnBrk="1" hangingPunct="1">
              <a:buFont typeface="Arial" charset="0"/>
              <a:buChar char="•"/>
            </a:pPr>
            <a:r>
              <a:rPr lang="en-US" sz="1800">
                <a:latin typeface="Palatino" charset="0"/>
                <a:cs typeface="Palatino" charset="0"/>
              </a:rPr>
              <a:t>Ability to separate adjacent tracks in dense jets</a:t>
            </a:r>
          </a:p>
        </p:txBody>
      </p:sp>
      <p:sp>
        <p:nvSpPr>
          <p:cNvPr id="231428" name="TextBox 11"/>
          <p:cNvSpPr txBox="1">
            <a:spLocks noChangeArrowheads="1"/>
          </p:cNvSpPr>
          <p:nvPr/>
        </p:nvSpPr>
        <p:spPr bwMode="auto">
          <a:xfrm>
            <a:off x="134938" y="3771900"/>
            <a:ext cx="9350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4.5a</a:t>
            </a:r>
          </a:p>
        </p:txBody>
      </p:sp>
      <p:sp>
        <p:nvSpPr>
          <p:cNvPr id="231429" name="TextBox 12"/>
          <p:cNvSpPr txBox="1">
            <a:spLocks noChangeArrowheads="1"/>
          </p:cNvSpPr>
          <p:nvPr/>
        </p:nvSpPr>
        <p:spPr bwMode="auto">
          <a:xfrm>
            <a:off x="4960938" y="3771900"/>
            <a:ext cx="9445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4.5b</a:t>
            </a:r>
          </a:p>
        </p:txBody>
      </p:sp>
      <p:sp>
        <p:nvSpPr>
          <p:cNvPr id="231430" name="Title 3"/>
          <p:cNvSpPr>
            <a:spLocks noGrp="1"/>
          </p:cNvSpPr>
          <p:nvPr>
            <p:ph type="title"/>
          </p:nvPr>
        </p:nvSpPr>
        <p:spPr/>
        <p:txBody>
          <a:bodyPr/>
          <a:lstStyle/>
          <a:p>
            <a:r>
              <a:rPr lang="en-US" sz="2800">
                <a:latin typeface="Palatino" charset="0"/>
                <a:ea typeface="ＭＳ Ｐゴシック" charset="0"/>
              </a:rPr>
              <a:t>Dependence on single-point resolution</a:t>
            </a:r>
          </a:p>
        </p:txBody>
      </p:sp>
      <p:sp>
        <p:nvSpPr>
          <p:cNvPr id="5" name="Date Placeholder 4"/>
          <p:cNvSpPr>
            <a:spLocks noGrp="1"/>
          </p:cNvSpPr>
          <p:nvPr>
            <p:ph type="dt" sz="quarter" idx="10"/>
          </p:nvPr>
        </p:nvSpPr>
        <p:spPr/>
        <p:txBody>
          <a:bodyPr/>
          <a:lstStyle/>
          <a:p>
            <a:pPr>
              <a:defRPr/>
            </a:pPr>
            <a:r>
              <a:rPr lang="en-US" smtClean="0"/>
              <a:t>Nikhef colloquium 28 October 2011 </a:t>
            </a:r>
            <a:endParaRPr lang="en-US" dirty="0"/>
          </a:p>
        </p:txBody>
      </p:sp>
      <p:sp>
        <p:nvSpPr>
          <p:cNvPr id="6" name="Footer Placeholder 5"/>
          <p:cNvSpPr>
            <a:spLocks noGrp="1"/>
          </p:cNvSpPr>
          <p:nvPr>
            <p:ph type="ftr" sz="quarter" idx="11"/>
          </p:nvPr>
        </p:nvSpPr>
        <p:spPr/>
        <p:txBody>
          <a:bodyPr/>
          <a:lstStyle/>
          <a:p>
            <a:pPr>
              <a:defRPr/>
            </a:pPr>
            <a:r>
              <a:rPr lang="en-US" smtClean="0"/>
              <a:t>Erik van der Kraaij, CERN LCD</a:t>
            </a:r>
            <a:endParaRPr lang="en-US"/>
          </a:p>
        </p:txBody>
      </p:sp>
      <p:sp>
        <p:nvSpPr>
          <p:cNvPr id="231433" name="Slide Number Placeholder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4EFE1B7-7989-AE41-8EE6-589F5950FE56}" type="slidenum">
              <a:rPr lang="en-US" sz="1200">
                <a:latin typeface="Palatino" charset="0"/>
                <a:cs typeface="Palatino" charset="0"/>
              </a:rPr>
              <a:pPr eaLnBrk="1" hangingPunct="1"/>
              <a:t>114</a:t>
            </a:fld>
            <a:endParaRPr lang="en-US" sz="1200">
              <a:latin typeface="Palatino" charset="0"/>
              <a:cs typeface="Palatino" charset="0"/>
            </a:endParaRPr>
          </a:p>
        </p:txBody>
      </p:sp>
    </p:spTree>
    <p:extLst>
      <p:ext uri="{BB962C8B-B14F-4D97-AF65-F5344CB8AC3E}">
        <p14:creationId xmlns:p14="http://schemas.microsoft.com/office/powerpoint/2010/main" val="2863021295"/>
      </p:ext>
    </p:extLst>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449" name="Picture 4" descr="barrel-radius.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662113" y="790575"/>
            <a:ext cx="6088062"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2450" name="TextBox 9"/>
          <p:cNvSpPr txBox="1">
            <a:spLocks noChangeArrowheads="1"/>
          </p:cNvSpPr>
          <p:nvPr/>
        </p:nvSpPr>
        <p:spPr bwMode="auto">
          <a:xfrm>
            <a:off x="222250" y="4375150"/>
            <a:ext cx="87122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1800">
                <a:latin typeface="Palatino" charset="0"/>
                <a:cs typeface="Palatino" charset="0"/>
              </a:rPr>
              <a:t>Varied </a:t>
            </a:r>
            <a:r>
              <a:rPr lang="en-US" sz="1800">
                <a:solidFill>
                  <a:srgbClr val="0000FF"/>
                </a:solidFill>
                <a:latin typeface="Palatino" charset="0"/>
                <a:cs typeface="Palatino" charset="0"/>
              </a:rPr>
              <a:t>distance to interaction point</a:t>
            </a:r>
            <a:r>
              <a:rPr lang="en-US" sz="1800">
                <a:latin typeface="Palatino" charset="0"/>
                <a:cs typeface="Palatino" charset="0"/>
              </a:rPr>
              <a:t>, by changing radii of beam pipe and barrel vertex layers in CLIC_ILD model</a:t>
            </a:r>
          </a:p>
          <a:p>
            <a:pPr eaLnBrk="1" hangingPunct="1">
              <a:buFont typeface="Arial" charset="0"/>
              <a:buChar char="•"/>
            </a:pPr>
            <a:r>
              <a:rPr lang="en-US" sz="1800">
                <a:latin typeface="Palatino" charset="0"/>
                <a:cs typeface="Palatino" charset="0"/>
              </a:rPr>
              <a:t>Observed change in d</a:t>
            </a:r>
            <a:r>
              <a:rPr lang="en-US" sz="1800" baseline="-25000">
                <a:latin typeface="Palatino" charset="0"/>
                <a:cs typeface="Palatino" charset="0"/>
              </a:rPr>
              <a:t>0</a:t>
            </a:r>
            <a:r>
              <a:rPr lang="en-US" sz="1800">
                <a:latin typeface="Palatino" charset="0"/>
                <a:cs typeface="Palatino" charset="0"/>
              </a:rPr>
              <a:t>-resolution:</a:t>
            </a:r>
          </a:p>
          <a:p>
            <a:pPr lvl="1" eaLnBrk="1" hangingPunct="1">
              <a:buFont typeface="Arial" charset="0"/>
              <a:buChar char="•"/>
            </a:pPr>
            <a:r>
              <a:rPr lang="en-US" sz="1800">
                <a:latin typeface="Palatino" charset="0"/>
                <a:cs typeface="Palatino" charset="0"/>
              </a:rPr>
              <a:t>3.2% / mm for high momenta (parameter ‘a’)</a:t>
            </a:r>
          </a:p>
          <a:p>
            <a:pPr lvl="1" eaLnBrk="1" hangingPunct="1">
              <a:buFont typeface="Arial" charset="0"/>
              <a:buChar char="•"/>
            </a:pPr>
            <a:r>
              <a:rPr lang="en-US" sz="1800">
                <a:latin typeface="Palatino" charset="0"/>
                <a:cs typeface="Palatino" charset="0"/>
              </a:rPr>
              <a:t>0.8% / mm for low momenta (parameter ‘b’)</a:t>
            </a:r>
          </a:p>
          <a:p>
            <a:pPr eaLnBrk="1" hangingPunct="1">
              <a:buFont typeface="Arial" charset="0"/>
              <a:buChar char="•"/>
            </a:pPr>
            <a:r>
              <a:rPr lang="en-US" sz="1800">
                <a:latin typeface="Palatino" charset="0"/>
                <a:cs typeface="Palatino" charset="0"/>
              </a:rPr>
              <a:t>Distance to interaction point is constrained by direct hits from incoherent pairs</a:t>
            </a:r>
            <a:br>
              <a:rPr lang="en-US" sz="1800">
                <a:latin typeface="Palatino" charset="0"/>
                <a:cs typeface="Palatino" charset="0"/>
              </a:rPr>
            </a:br>
            <a:r>
              <a:rPr lang="en-US" sz="1800">
                <a:latin typeface="Palatino" charset="0"/>
                <a:cs typeface="Palatino" charset="0"/>
              </a:rPr>
              <a:t>(see André Sailer’s presentation on backgrounds)</a:t>
            </a:r>
          </a:p>
        </p:txBody>
      </p:sp>
      <p:sp>
        <p:nvSpPr>
          <p:cNvPr id="232451" name="TextBox 10"/>
          <p:cNvSpPr txBox="1">
            <a:spLocks noChangeArrowheads="1"/>
          </p:cNvSpPr>
          <p:nvPr/>
        </p:nvSpPr>
        <p:spPr bwMode="auto">
          <a:xfrm>
            <a:off x="509588" y="1006475"/>
            <a:ext cx="831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4.6</a:t>
            </a:r>
          </a:p>
        </p:txBody>
      </p:sp>
      <p:sp>
        <p:nvSpPr>
          <p:cNvPr id="232452" name="Title 1"/>
          <p:cNvSpPr>
            <a:spLocks noGrp="1"/>
          </p:cNvSpPr>
          <p:nvPr>
            <p:ph type="title"/>
          </p:nvPr>
        </p:nvSpPr>
        <p:spPr/>
        <p:txBody>
          <a:bodyPr/>
          <a:lstStyle/>
          <a:p>
            <a:r>
              <a:rPr lang="en-US">
                <a:latin typeface="Palatino" charset="0"/>
                <a:ea typeface="ＭＳ Ｐゴシック" charset="0"/>
              </a:rPr>
              <a:t>Dependence on distance to IP</a:t>
            </a: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6" name="Footer Placeholder 5"/>
          <p:cNvSpPr>
            <a:spLocks noGrp="1"/>
          </p:cNvSpPr>
          <p:nvPr>
            <p:ph type="ftr" sz="quarter" idx="11"/>
          </p:nvPr>
        </p:nvSpPr>
        <p:spPr/>
        <p:txBody>
          <a:bodyPr/>
          <a:lstStyle/>
          <a:p>
            <a:pPr>
              <a:defRPr/>
            </a:pPr>
            <a:r>
              <a:rPr lang="en-US" smtClean="0"/>
              <a:t>Erik van der Kraaij, CERN LCD</a:t>
            </a:r>
            <a:endParaRPr lang="en-US"/>
          </a:p>
        </p:txBody>
      </p:sp>
      <p:sp>
        <p:nvSpPr>
          <p:cNvPr id="232455"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56E7E3C-9949-7F4F-B7F4-7414BF4E6809}" type="slidenum">
              <a:rPr lang="en-US" sz="1200">
                <a:latin typeface="Palatino" charset="0"/>
                <a:cs typeface="Palatino" charset="0"/>
              </a:rPr>
              <a:pPr eaLnBrk="1" hangingPunct="1"/>
              <a:t>115</a:t>
            </a:fld>
            <a:endParaRPr lang="en-US" sz="1200">
              <a:latin typeface="Palatino" charset="0"/>
              <a:cs typeface="Palatino" charset="0"/>
            </a:endParaRPr>
          </a:p>
        </p:txBody>
      </p:sp>
    </p:spTree>
    <p:extLst>
      <p:ext uri="{BB962C8B-B14F-4D97-AF65-F5344CB8AC3E}">
        <p14:creationId xmlns:p14="http://schemas.microsoft.com/office/powerpoint/2010/main" val="3762955229"/>
      </p:ext>
    </p:extLst>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3" name="Picture 1" descr="resolution_vs_beampipe-thickness.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658019" y="354807"/>
            <a:ext cx="3648075"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3474" name="Picture 2" descr="resolution_vs_layer-thickness.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5400000">
            <a:off x="5122069" y="337344"/>
            <a:ext cx="3649663" cy="432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3475" name="TextBox 3"/>
          <p:cNvSpPr txBox="1">
            <a:spLocks noChangeArrowheads="1"/>
          </p:cNvSpPr>
          <p:nvPr/>
        </p:nvSpPr>
        <p:spPr bwMode="auto">
          <a:xfrm>
            <a:off x="596900" y="4479925"/>
            <a:ext cx="74295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1800">
                <a:latin typeface="Palatino" charset="0"/>
                <a:cs typeface="Palatino" charset="0"/>
              </a:rPr>
              <a:t>Very small amount of material in baseline designs</a:t>
            </a:r>
          </a:p>
          <a:p>
            <a:pPr eaLnBrk="1" hangingPunct="1">
              <a:buFont typeface="Arial" charset="0"/>
              <a:buChar char="•"/>
            </a:pPr>
            <a:r>
              <a:rPr lang="en-US" sz="1800">
                <a:latin typeface="Palatino" charset="0"/>
                <a:cs typeface="Palatino" charset="0"/>
              </a:rPr>
              <a:t>Realistic models for supports, cabling, cooling not available yet</a:t>
            </a:r>
          </a:p>
          <a:p>
            <a:pPr eaLnBrk="1" hangingPunct="1">
              <a:buFont typeface="Arial" charset="0"/>
              <a:buChar char="•"/>
            </a:pPr>
            <a:r>
              <a:rPr lang="en-US" sz="1800">
                <a:latin typeface="Palatino" charset="0"/>
                <a:cs typeface="Palatino" charset="0"/>
              </a:rPr>
              <a:t>Studied sensitivity of d</a:t>
            </a:r>
            <a:r>
              <a:rPr lang="en-US" sz="1800" baseline="-25000">
                <a:latin typeface="Palatino" charset="0"/>
                <a:cs typeface="Palatino" charset="0"/>
              </a:rPr>
              <a:t>0</a:t>
            </a:r>
            <a:r>
              <a:rPr lang="en-US" sz="1800">
                <a:latin typeface="Palatino" charset="0"/>
                <a:cs typeface="Palatino" charset="0"/>
              </a:rPr>
              <a:t> resolution for low momenta</a:t>
            </a:r>
            <a:br>
              <a:rPr lang="en-US" sz="1800">
                <a:latin typeface="Palatino" charset="0"/>
                <a:cs typeface="Palatino" charset="0"/>
              </a:rPr>
            </a:br>
            <a:r>
              <a:rPr lang="en-US" sz="1800">
                <a:latin typeface="Palatino" charset="0"/>
                <a:cs typeface="Palatino" charset="0"/>
              </a:rPr>
              <a:t>on material in beampipe and silicon pixel layers of CLIC_ILD</a:t>
            </a:r>
          </a:p>
          <a:p>
            <a:pPr eaLnBrk="1" hangingPunct="1">
              <a:buFont typeface="Arial" charset="0"/>
              <a:buChar char="•"/>
            </a:pPr>
            <a:r>
              <a:rPr lang="en-US" sz="1800">
                <a:latin typeface="Palatino" charset="0"/>
                <a:cs typeface="Palatino" charset="0"/>
              </a:rPr>
              <a:t>Doubling beam-pipe thickness </a:t>
            </a:r>
            <a:r>
              <a:rPr lang="en-US" sz="1800">
                <a:latin typeface="Palatino" charset="0"/>
                <a:cs typeface="Palatino" charset="0"/>
                <a:sym typeface="Wingdings" charset="0"/>
              </a:rPr>
              <a:t> ~20% worse resolution at 90</a:t>
            </a:r>
            <a:r>
              <a:rPr lang="en-US" sz="1800" baseline="30000">
                <a:latin typeface="Palatino" charset="0"/>
                <a:cs typeface="Palatino" charset="0"/>
                <a:sym typeface="Wingdings" charset="0"/>
              </a:rPr>
              <a:t>o</a:t>
            </a:r>
          </a:p>
          <a:p>
            <a:pPr eaLnBrk="1" hangingPunct="1">
              <a:buFont typeface="Arial" charset="0"/>
              <a:buChar char="•"/>
            </a:pPr>
            <a:r>
              <a:rPr lang="en-US" sz="1800">
                <a:latin typeface="Palatino" charset="0"/>
                <a:cs typeface="Palatino" charset="0"/>
                <a:sym typeface="Wingdings" charset="0"/>
              </a:rPr>
              <a:t>Doubling material in silicon layers  ~20% worse resolution at 90</a:t>
            </a:r>
            <a:r>
              <a:rPr lang="en-US" sz="1800" baseline="30000">
                <a:latin typeface="Palatino" charset="0"/>
                <a:cs typeface="Palatino" charset="0"/>
                <a:sym typeface="Wingdings" charset="0"/>
              </a:rPr>
              <a:t>o</a:t>
            </a:r>
            <a:r>
              <a:rPr lang="en-US" sz="1800">
                <a:latin typeface="Palatino" charset="0"/>
                <a:cs typeface="Palatino" charset="0"/>
                <a:sym typeface="Wingdings" charset="0"/>
              </a:rPr>
              <a:t> </a:t>
            </a:r>
          </a:p>
          <a:p>
            <a:pPr eaLnBrk="1" hangingPunct="1">
              <a:buFont typeface="Arial" charset="0"/>
              <a:buChar char="•"/>
            </a:pPr>
            <a:r>
              <a:rPr lang="en-US" sz="1800">
                <a:latin typeface="Palatino" charset="0"/>
                <a:cs typeface="Palatino" charset="0"/>
                <a:sym typeface="Wingdings" charset="0"/>
              </a:rPr>
              <a:t>Steeper slope in forward region</a:t>
            </a:r>
            <a:endParaRPr lang="en-US" sz="1800">
              <a:latin typeface="Palatino" charset="0"/>
              <a:cs typeface="Palatino" charset="0"/>
            </a:endParaRPr>
          </a:p>
        </p:txBody>
      </p:sp>
      <p:sp>
        <p:nvSpPr>
          <p:cNvPr id="233476" name="TextBox 9"/>
          <p:cNvSpPr txBox="1">
            <a:spLocks noChangeArrowheads="1"/>
          </p:cNvSpPr>
          <p:nvPr/>
        </p:nvSpPr>
        <p:spPr bwMode="auto">
          <a:xfrm>
            <a:off x="177800" y="3786188"/>
            <a:ext cx="9350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4.7a</a:t>
            </a:r>
          </a:p>
        </p:txBody>
      </p:sp>
      <p:sp>
        <p:nvSpPr>
          <p:cNvPr id="233477" name="TextBox 10"/>
          <p:cNvSpPr txBox="1">
            <a:spLocks noChangeArrowheads="1"/>
          </p:cNvSpPr>
          <p:nvPr/>
        </p:nvSpPr>
        <p:spPr bwMode="auto">
          <a:xfrm>
            <a:off x="4930775" y="3786188"/>
            <a:ext cx="9445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Fig. 4.7b</a:t>
            </a:r>
          </a:p>
        </p:txBody>
      </p:sp>
      <p:sp>
        <p:nvSpPr>
          <p:cNvPr id="233478" name="Title 4"/>
          <p:cNvSpPr>
            <a:spLocks noGrp="1"/>
          </p:cNvSpPr>
          <p:nvPr>
            <p:ph type="title"/>
          </p:nvPr>
        </p:nvSpPr>
        <p:spPr/>
        <p:txBody>
          <a:bodyPr/>
          <a:lstStyle/>
          <a:p>
            <a:r>
              <a:rPr lang="en-US">
                <a:latin typeface="Palatino" charset="0"/>
                <a:ea typeface="ＭＳ Ｐゴシック" charset="0"/>
              </a:rPr>
              <a:t>Dependence on material</a:t>
            </a:r>
          </a:p>
        </p:txBody>
      </p:sp>
      <p:sp>
        <p:nvSpPr>
          <p:cNvPr id="6" name="Date Placeholder 5"/>
          <p:cNvSpPr>
            <a:spLocks noGrp="1"/>
          </p:cNvSpPr>
          <p:nvPr>
            <p:ph type="dt" sz="quarter" idx="10"/>
          </p:nvPr>
        </p:nvSpPr>
        <p:spPr/>
        <p:txBody>
          <a:bodyPr/>
          <a:lstStyle/>
          <a:p>
            <a:pPr>
              <a:defRPr/>
            </a:pPr>
            <a:r>
              <a:rPr lang="en-US" smtClean="0"/>
              <a:t>Nikhef colloquium 28 October 2011 </a:t>
            </a:r>
            <a:endParaRPr lang="en-US" dirty="0"/>
          </a:p>
        </p:txBody>
      </p:sp>
      <p:sp>
        <p:nvSpPr>
          <p:cNvPr id="12" name="Footer Placeholder 11"/>
          <p:cNvSpPr>
            <a:spLocks noGrp="1"/>
          </p:cNvSpPr>
          <p:nvPr>
            <p:ph type="ftr" sz="quarter" idx="11"/>
          </p:nvPr>
        </p:nvSpPr>
        <p:spPr/>
        <p:txBody>
          <a:bodyPr/>
          <a:lstStyle/>
          <a:p>
            <a:pPr>
              <a:defRPr/>
            </a:pPr>
            <a:r>
              <a:rPr lang="en-US" smtClean="0"/>
              <a:t>Erik van der Kraaij, CERN LCD</a:t>
            </a:r>
            <a:endParaRPr lang="en-US"/>
          </a:p>
        </p:txBody>
      </p:sp>
      <p:sp>
        <p:nvSpPr>
          <p:cNvPr id="233481" name="Slide Number Placeholder 1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22FD991-AE85-D443-BB65-8649D5E78B2C}" type="slidenum">
              <a:rPr lang="en-US" sz="1200">
                <a:latin typeface="Palatino" charset="0"/>
                <a:cs typeface="Palatino" charset="0"/>
              </a:rPr>
              <a:pPr eaLnBrk="1" hangingPunct="1"/>
              <a:t>116</a:t>
            </a:fld>
            <a:endParaRPr lang="en-US" sz="1200">
              <a:latin typeface="Palatino" charset="0"/>
              <a:cs typeface="Palatino" charset="0"/>
            </a:endParaRPr>
          </a:p>
        </p:txBody>
      </p:sp>
    </p:spTree>
    <p:extLst>
      <p:ext uri="{BB962C8B-B14F-4D97-AF65-F5344CB8AC3E}">
        <p14:creationId xmlns:p14="http://schemas.microsoft.com/office/powerpoint/2010/main" val="124886712"/>
      </p:ext>
    </p:extLst>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Title 1"/>
          <p:cNvSpPr>
            <a:spLocks noGrp="1"/>
          </p:cNvSpPr>
          <p:nvPr>
            <p:ph type="title"/>
          </p:nvPr>
        </p:nvSpPr>
        <p:spPr/>
        <p:txBody>
          <a:bodyPr/>
          <a:lstStyle/>
          <a:p>
            <a:r>
              <a:rPr lang="en-US">
                <a:latin typeface="Palatino" charset="0"/>
                <a:ea typeface="ＭＳ Ｐゴシック" charset="0"/>
              </a:rPr>
              <a:t>Tracking performance CLIC_ILD </a:t>
            </a: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3450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E2656E-A159-F74A-BB83-B8FAC0953BDD}" type="slidenum">
              <a:rPr lang="en-US" sz="1200">
                <a:latin typeface="Palatino" charset="0"/>
                <a:cs typeface="Palatino" charset="0"/>
              </a:rPr>
              <a:pPr eaLnBrk="1" hangingPunct="1"/>
              <a:t>117</a:t>
            </a:fld>
            <a:endParaRPr lang="en-US" sz="1200">
              <a:latin typeface="Palatino" charset="0"/>
              <a:cs typeface="Palatino" charset="0"/>
            </a:endParaRPr>
          </a:p>
        </p:txBody>
      </p:sp>
      <p:grpSp>
        <p:nvGrpSpPr>
          <p:cNvPr id="234501" name="Group 9"/>
          <p:cNvGrpSpPr>
            <a:grpSpLocks/>
          </p:cNvGrpSpPr>
          <p:nvPr/>
        </p:nvGrpSpPr>
        <p:grpSpPr bwMode="auto">
          <a:xfrm>
            <a:off x="355600" y="712788"/>
            <a:ext cx="8448675" cy="5803900"/>
            <a:chOff x="355600" y="712788"/>
            <a:chExt cx="8448322" cy="5803900"/>
          </a:xfrm>
        </p:grpSpPr>
        <p:pic>
          <p:nvPicPr>
            <p:cNvPr id="234502"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55600" y="712788"/>
              <a:ext cx="8420100" cy="580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503" name="TextBox 7"/>
            <p:cNvSpPr txBox="1">
              <a:spLocks noChangeArrowheads="1"/>
            </p:cNvSpPr>
            <p:nvPr/>
          </p:nvSpPr>
          <p:spPr bwMode="auto">
            <a:xfrm>
              <a:off x="468488" y="5940778"/>
              <a:ext cx="4797778" cy="4616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a:p>
          </p:txBody>
        </p:sp>
        <p:sp>
          <p:nvSpPr>
            <p:cNvPr id="234504" name="TextBox 8"/>
            <p:cNvSpPr txBox="1">
              <a:spLocks noChangeArrowheads="1"/>
            </p:cNvSpPr>
            <p:nvPr/>
          </p:nvSpPr>
          <p:spPr bwMode="auto">
            <a:xfrm>
              <a:off x="8619256" y="5940778"/>
              <a:ext cx="184666" cy="46166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  </a:t>
              </a:r>
            </a:p>
          </p:txBody>
        </p:sp>
      </p:grpSp>
    </p:spTree>
    <p:extLst>
      <p:ext uri="{BB962C8B-B14F-4D97-AF65-F5344CB8AC3E}">
        <p14:creationId xmlns:p14="http://schemas.microsoft.com/office/powerpoint/2010/main" val="352804245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4788" y="998538"/>
            <a:ext cx="8713787" cy="338137"/>
          </a:xfrm>
          <a:prstGeom prst="rect">
            <a:avLst/>
          </a:prstGeom>
        </p:spPr>
        <p:txBody>
          <a:bodyPr>
            <a:spAutoFit/>
          </a:bodyPr>
          <a:lstStyle/>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Barrel region |cos </a:t>
            </a:r>
            <a:r>
              <a:rPr lang="en-GB" sz="1600" dirty="0">
                <a:solidFill>
                  <a:srgbClr val="1F497D"/>
                </a:solidFill>
                <a:latin typeface="Palatino"/>
                <a:cs typeface="Palatino"/>
                <a:sym typeface="Symbol"/>
              </a:rPr>
              <a:t>| &lt; 0.7</a:t>
            </a:r>
            <a:r>
              <a:rPr lang="en-GB" sz="1600" dirty="0">
                <a:solidFill>
                  <a:srgbClr val="1F497D"/>
                </a:solidFill>
                <a:latin typeface="Palatino"/>
                <a:cs typeface="Palatino"/>
              </a:rPr>
              <a:t>, no background, no jet reconstruction:</a:t>
            </a:r>
          </a:p>
        </p:txBody>
      </p:sp>
      <p:pic>
        <p:nvPicPr>
          <p:cNvPr id="2355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1300" y="1597025"/>
            <a:ext cx="3919538"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49813" y="1597025"/>
            <a:ext cx="3967162"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215900" y="5008563"/>
            <a:ext cx="8713788" cy="1127125"/>
          </a:xfrm>
          <a:prstGeom prst="rect">
            <a:avLst/>
          </a:prstGeom>
        </p:spPr>
        <p:txBody>
          <a:bodyPr>
            <a:spAutoFit/>
          </a:bodyPr>
          <a:lstStyle/>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At lower energies, CLIC_ILD benefits from its larger radius.</a:t>
            </a:r>
          </a:p>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At higher energies, particle separation becomes more difficult; confusion term dominates energy resolution; particle flow can become energy flow. Both detectors show similar performance.</a:t>
            </a:r>
          </a:p>
        </p:txBody>
      </p:sp>
      <p:sp>
        <p:nvSpPr>
          <p:cNvPr id="235525" name="Title 2"/>
          <p:cNvSpPr>
            <a:spLocks noGrp="1"/>
          </p:cNvSpPr>
          <p:nvPr>
            <p:ph type="title"/>
          </p:nvPr>
        </p:nvSpPr>
        <p:spPr/>
        <p:txBody>
          <a:bodyPr/>
          <a:lstStyle/>
          <a:p>
            <a:r>
              <a:rPr lang="en-GB">
                <a:latin typeface="Palatino" charset="0"/>
                <a:ea typeface="ＭＳ Ｐゴシック" charset="0"/>
              </a:rPr>
              <a:t>Resolution vs. Jet Energy</a:t>
            </a:r>
            <a:endParaRPr lang="en-US">
              <a:latin typeface="Palatino" charset="0"/>
              <a:ea typeface="ＭＳ Ｐゴシック" charset="0"/>
            </a:endParaRPr>
          </a:p>
        </p:txBody>
      </p:sp>
      <p:sp>
        <p:nvSpPr>
          <p:cNvPr id="5" name="Date Placeholder 4"/>
          <p:cNvSpPr>
            <a:spLocks noGrp="1"/>
          </p:cNvSpPr>
          <p:nvPr>
            <p:ph type="dt" sz="quarter" idx="10"/>
          </p:nvPr>
        </p:nvSpPr>
        <p:spPr/>
        <p:txBody>
          <a:bodyPr/>
          <a:lstStyle/>
          <a:p>
            <a:pPr>
              <a:defRPr/>
            </a:pPr>
            <a:r>
              <a:rPr lang="en-US" smtClean="0"/>
              <a:t>Nikhef colloquium 28 October 2011 </a:t>
            </a:r>
            <a:endParaRPr lang="en-US" dirty="0"/>
          </a:p>
        </p:txBody>
      </p:sp>
      <p:sp>
        <p:nvSpPr>
          <p:cNvPr id="6" name="Footer Placeholder 5"/>
          <p:cNvSpPr>
            <a:spLocks noGrp="1"/>
          </p:cNvSpPr>
          <p:nvPr>
            <p:ph type="ftr" sz="quarter" idx="11"/>
          </p:nvPr>
        </p:nvSpPr>
        <p:spPr/>
        <p:txBody>
          <a:bodyPr/>
          <a:lstStyle/>
          <a:p>
            <a:pPr>
              <a:defRPr/>
            </a:pPr>
            <a:r>
              <a:rPr lang="en-US" smtClean="0"/>
              <a:t>Erik van der Kraaij, CERN LCD</a:t>
            </a:r>
            <a:endParaRPr lang="en-US"/>
          </a:p>
        </p:txBody>
      </p:sp>
      <p:sp>
        <p:nvSpPr>
          <p:cNvPr id="235528"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932855E-4B51-8949-9031-4D3E293AE50E}" type="slidenum">
              <a:rPr lang="en-US" sz="1200">
                <a:latin typeface="Palatino" charset="0"/>
                <a:cs typeface="Palatino" charset="0"/>
              </a:rPr>
              <a:pPr eaLnBrk="1" hangingPunct="1"/>
              <a:t>118</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5900" y="1081088"/>
            <a:ext cx="8713788" cy="338137"/>
          </a:xfrm>
          <a:prstGeom prst="rect">
            <a:avLst/>
          </a:prstGeom>
        </p:spPr>
        <p:txBody>
          <a:bodyPr>
            <a:spAutoFit/>
          </a:bodyPr>
          <a:lstStyle/>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No background, no jet reconstruction:</a:t>
            </a:r>
          </a:p>
        </p:txBody>
      </p:sp>
      <p:pic>
        <p:nvPicPr>
          <p:cNvPr id="23654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2413" y="1679575"/>
            <a:ext cx="3932237"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54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95850" y="1679575"/>
            <a:ext cx="3860800"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27013" y="5019675"/>
            <a:ext cx="8712200" cy="1125538"/>
          </a:xfrm>
          <a:prstGeom prst="rect">
            <a:avLst/>
          </a:prstGeom>
        </p:spPr>
        <p:txBody>
          <a:bodyPr>
            <a:spAutoFit/>
          </a:bodyPr>
          <a:lstStyle/>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Resolution for CLIC_SiD is worse in the forward region, due to reduced angular coverage. There is no HCAL coverage below </a:t>
            </a:r>
            <a:r>
              <a:rPr lang="en-GB" sz="1600" i="1" dirty="0">
                <a:solidFill>
                  <a:srgbClr val="1F497D"/>
                </a:solidFill>
                <a:latin typeface="Palatino"/>
                <a:cs typeface="Palatino"/>
                <a:sym typeface="Symbol"/>
              </a:rPr>
              <a:t> </a:t>
            </a:r>
            <a:r>
              <a:rPr lang="en-GB" sz="1600" dirty="0">
                <a:solidFill>
                  <a:srgbClr val="1F497D"/>
                </a:solidFill>
                <a:latin typeface="Palatino"/>
                <a:cs typeface="Palatino"/>
                <a:sym typeface="Symbol"/>
              </a:rPr>
              <a:t>= 15.5.</a:t>
            </a:r>
          </a:p>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sym typeface="Symbol"/>
              </a:rPr>
              <a:t>Resolution for CLIC_ILD dips in barrel/endcap overlap region, due to gap between ECAL barrel and endcap. Leakage effects due to this gap are more pronounced at higher energies.</a:t>
            </a:r>
            <a:endParaRPr lang="en-GB" sz="1600" dirty="0">
              <a:solidFill>
                <a:srgbClr val="1F497D"/>
              </a:solidFill>
              <a:latin typeface="Palatino"/>
              <a:cs typeface="Palatino"/>
            </a:endParaRPr>
          </a:p>
        </p:txBody>
      </p:sp>
      <p:sp>
        <p:nvSpPr>
          <p:cNvPr id="236549" name="Title 2"/>
          <p:cNvSpPr>
            <a:spLocks noGrp="1"/>
          </p:cNvSpPr>
          <p:nvPr>
            <p:ph type="title"/>
          </p:nvPr>
        </p:nvSpPr>
        <p:spPr/>
        <p:txBody>
          <a:bodyPr/>
          <a:lstStyle/>
          <a:p>
            <a:r>
              <a:rPr lang="en-GB">
                <a:latin typeface="Palatino" charset="0"/>
                <a:ea typeface="ＭＳ Ｐゴシック" charset="0"/>
              </a:rPr>
              <a:t>Resolution vs. Angle</a:t>
            </a:r>
            <a:endParaRPr lang="en-US">
              <a:latin typeface="Palatino" charset="0"/>
              <a:ea typeface="ＭＳ Ｐゴシック" charset="0"/>
            </a:endParaRPr>
          </a:p>
        </p:txBody>
      </p:sp>
      <p:sp>
        <p:nvSpPr>
          <p:cNvPr id="5" name="Date Placeholder 4"/>
          <p:cNvSpPr>
            <a:spLocks noGrp="1"/>
          </p:cNvSpPr>
          <p:nvPr>
            <p:ph type="dt" sz="quarter" idx="10"/>
          </p:nvPr>
        </p:nvSpPr>
        <p:spPr/>
        <p:txBody>
          <a:bodyPr/>
          <a:lstStyle/>
          <a:p>
            <a:pPr>
              <a:defRPr/>
            </a:pPr>
            <a:r>
              <a:rPr lang="en-US" smtClean="0"/>
              <a:t>Nikhef colloquium 28 October 2011 </a:t>
            </a:r>
            <a:endParaRPr lang="en-US" dirty="0"/>
          </a:p>
        </p:txBody>
      </p:sp>
      <p:sp>
        <p:nvSpPr>
          <p:cNvPr id="7" name="Footer Placeholder 6"/>
          <p:cNvSpPr>
            <a:spLocks noGrp="1"/>
          </p:cNvSpPr>
          <p:nvPr>
            <p:ph type="ftr" sz="quarter" idx="11"/>
          </p:nvPr>
        </p:nvSpPr>
        <p:spPr/>
        <p:txBody>
          <a:bodyPr/>
          <a:lstStyle/>
          <a:p>
            <a:pPr>
              <a:defRPr/>
            </a:pPr>
            <a:r>
              <a:rPr lang="en-US" smtClean="0"/>
              <a:t>Erik van der Kraaij, CERN LCD</a:t>
            </a:r>
            <a:endParaRPr lang="en-US"/>
          </a:p>
        </p:txBody>
      </p:sp>
      <p:sp>
        <p:nvSpPr>
          <p:cNvPr id="236552"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1C73F97-5C67-9840-A6C7-D2A1CE41524A}" type="slidenum">
              <a:rPr lang="en-US" sz="1200">
                <a:latin typeface="Palatino" charset="0"/>
                <a:cs typeface="Palatino" charset="0"/>
              </a:rPr>
              <a:pPr eaLnBrk="1" hangingPunct="1"/>
              <a:t>119</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13" descr="Region-light-PNG2.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11125" y="700088"/>
            <a:ext cx="6232525" cy="414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4" name="Title 1"/>
          <p:cNvSpPr>
            <a:spLocks noGrp="1"/>
          </p:cNvSpPr>
          <p:nvPr>
            <p:ph type="title"/>
          </p:nvPr>
        </p:nvSpPr>
        <p:spPr/>
        <p:txBody>
          <a:bodyPr/>
          <a:lstStyle/>
          <a:p>
            <a:r>
              <a:rPr lang="en-US">
                <a:latin typeface="Palatino" charset="0"/>
                <a:ea typeface="ＭＳ Ｐゴシック" charset="0"/>
              </a:rPr>
              <a:t>Possible construction location</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3379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051852-3ADB-F84C-A52B-E16AFF7BF078}" type="slidenum">
              <a:rPr lang="en-US" sz="1200">
                <a:latin typeface="Palatino" charset="0"/>
                <a:cs typeface="Palatino" charset="0"/>
              </a:rPr>
              <a:pPr eaLnBrk="1" hangingPunct="1"/>
              <a:t>12</a:t>
            </a:fld>
            <a:endParaRPr lang="en-US" sz="1200">
              <a:latin typeface="Palatino" charset="0"/>
              <a:cs typeface="Palatino" charset="0"/>
            </a:endParaRPr>
          </a:p>
        </p:txBody>
      </p:sp>
      <p:grpSp>
        <p:nvGrpSpPr>
          <p:cNvPr id="7" name="Group 11"/>
          <p:cNvGrpSpPr>
            <a:grpSpLocks/>
          </p:cNvGrpSpPr>
          <p:nvPr/>
        </p:nvGrpSpPr>
        <p:grpSpPr bwMode="auto">
          <a:xfrm>
            <a:off x="4402666" y="3753556"/>
            <a:ext cx="4826000" cy="2637544"/>
            <a:chOff x="1117600" y="3218574"/>
            <a:chExt cx="6070600" cy="3631805"/>
          </a:xfrm>
          <a:solidFill>
            <a:srgbClr val="FFFFFF"/>
          </a:solidFill>
        </p:grpSpPr>
        <p:pic>
          <p:nvPicPr>
            <p:cNvPr id="8" name="Picture 8" descr="Langenprofil_rund.pdf"/>
            <p:cNvPicPr>
              <a:picLocks noChangeAspect="1"/>
            </p:cNvPicPr>
            <p:nvPr/>
          </p:nvPicPr>
          <p:blipFill>
            <a:blip r:embed="rId4" cstate="print">
              <a:extLst>
                <a:ext uri="{28A0092B-C50C-407E-A947-70E740481C1C}">
                  <a14:useLocalDpi xmlns:a14="http://schemas.microsoft.com/office/drawing/2010/main"/>
                </a:ext>
              </a:extLst>
            </a:blip>
            <a:srcRect l="6148" t="4507" r="11119"/>
            <a:stretch>
              <a:fillRect/>
            </a:stretch>
          </p:blipFill>
          <p:spPr bwMode="auto">
            <a:xfrm>
              <a:off x="1117600" y="3218574"/>
              <a:ext cx="5918200" cy="363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TextBox 10"/>
            <p:cNvSpPr txBox="1">
              <a:spLocks noChangeArrowheads="1"/>
            </p:cNvSpPr>
            <p:nvPr/>
          </p:nvSpPr>
          <p:spPr bwMode="auto">
            <a:xfrm>
              <a:off x="6845300" y="6254751"/>
              <a:ext cx="342900" cy="59562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1800"/>
            </a:p>
          </p:txBody>
        </p:sp>
      </p:grpSp>
      <p:sp>
        <p:nvSpPr>
          <p:cNvPr id="33799" name="TextBox 8"/>
          <p:cNvSpPr txBox="1">
            <a:spLocks noChangeArrowheads="1"/>
          </p:cNvSpPr>
          <p:nvPr/>
        </p:nvSpPr>
        <p:spPr bwMode="auto">
          <a:xfrm>
            <a:off x="155575" y="5368925"/>
            <a:ext cx="47085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chemeClr val="tx2"/>
                </a:solidFill>
                <a:latin typeface="Palatino" charset="0"/>
                <a:cs typeface="Palatino" charset="0"/>
              </a:rPr>
              <a:t>Interaction region, caverns and surface installation, as foreseen in the CDR, at CERN Prevessin</a:t>
            </a:r>
          </a:p>
        </p:txBody>
      </p:sp>
      <p:sp>
        <p:nvSpPr>
          <p:cNvPr id="4" name="TextBox 3"/>
          <p:cNvSpPr txBox="1"/>
          <p:nvPr/>
        </p:nvSpPr>
        <p:spPr>
          <a:xfrm>
            <a:off x="6500844" y="1161280"/>
            <a:ext cx="1566655" cy="646331"/>
          </a:xfrm>
          <a:prstGeom prst="rect">
            <a:avLst/>
          </a:prstGeom>
          <a:noFill/>
        </p:spPr>
        <p:txBody>
          <a:bodyPr wrap="none" rtlCol="0">
            <a:spAutoFit/>
          </a:bodyPr>
          <a:lstStyle/>
          <a:p>
            <a:r>
              <a:rPr lang="en-US" sz="1800" i="1" u="sng" dirty="0" smtClean="0">
                <a:solidFill>
                  <a:srgbClr val="FF0000"/>
                </a:solidFill>
                <a:latin typeface="Palatino"/>
                <a:cs typeface="Palatino"/>
              </a:rPr>
              <a:t>J. Osborne</a:t>
            </a:r>
          </a:p>
          <a:p>
            <a:r>
              <a:rPr lang="en-US" sz="1800" i="1" u="sng" dirty="0" smtClean="0">
                <a:solidFill>
                  <a:srgbClr val="FF0000"/>
                </a:solidFill>
                <a:latin typeface="Palatino"/>
                <a:cs typeface="Palatino"/>
              </a:rPr>
              <a:t>CERN GS-SE</a:t>
            </a:r>
            <a:endParaRPr lang="en-US" sz="1800" i="1" u="sng" dirty="0">
              <a:solidFill>
                <a:srgbClr val="FF0000"/>
              </a:solidFill>
              <a:latin typeface="Palatino"/>
              <a:cs typeface="Palatino"/>
            </a:endParaRPr>
          </a:p>
        </p:txBody>
      </p:sp>
    </p:spTree>
  </p:cSld>
  <p:clrMapOvr>
    <a:masterClrMapping/>
  </p:clrMapOvr>
  <p:transition xmlns:p14="http://schemas.microsoft.com/office/powerpoint/2010/main" spd="slow" advTm="2546"/>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6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93688" y="1560513"/>
            <a:ext cx="3937000"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0"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37125" y="1560513"/>
            <a:ext cx="3965575"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57175" y="962025"/>
            <a:ext cx="8713788" cy="338138"/>
          </a:xfrm>
          <a:prstGeom prst="rect">
            <a:avLst/>
          </a:prstGeom>
        </p:spPr>
        <p:txBody>
          <a:bodyPr>
            <a:spAutoFit/>
          </a:bodyPr>
          <a:lstStyle/>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No background, no jet reconstruction:</a:t>
            </a:r>
          </a:p>
        </p:txBody>
      </p:sp>
      <p:sp>
        <p:nvSpPr>
          <p:cNvPr id="7" name="Rectangle 6"/>
          <p:cNvSpPr/>
          <p:nvPr/>
        </p:nvSpPr>
        <p:spPr>
          <a:xfrm>
            <a:off x="268288" y="4918075"/>
            <a:ext cx="8712200" cy="1125538"/>
          </a:xfrm>
          <a:prstGeom prst="rect">
            <a:avLst/>
          </a:prstGeom>
        </p:spPr>
        <p:txBody>
          <a:bodyPr>
            <a:spAutoFit/>
          </a:bodyPr>
          <a:lstStyle/>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Impact of </a:t>
            </a:r>
            <a:r>
              <a:rPr lang="en-GB" sz="1600" b="1" dirty="0">
                <a:solidFill>
                  <a:srgbClr val="1F497D"/>
                </a:solidFill>
                <a:latin typeface="Palatino"/>
                <a:cs typeface="Palatino"/>
              </a:rPr>
              <a:t>CLICPfoSelector</a:t>
            </a:r>
            <a:r>
              <a:rPr lang="en-GB" sz="1600" dirty="0">
                <a:solidFill>
                  <a:srgbClr val="1F497D"/>
                </a:solidFill>
                <a:latin typeface="Palatino"/>
                <a:cs typeface="Palatino"/>
              </a:rPr>
              <a:t> timing cuts on the physics event is studied by applying the cuts without overlaying any background.</a:t>
            </a:r>
          </a:p>
          <a:p>
            <a:pPr marL="274320" indent="-274320">
              <a:spcBef>
                <a:spcPct val="20000"/>
              </a:spcBef>
              <a:buClr>
                <a:schemeClr val="accent3"/>
              </a:buClr>
              <a:buSzPct val="95000"/>
              <a:buFont typeface="Wingdings 2"/>
              <a:buChar char=""/>
              <a:defRPr/>
            </a:pPr>
            <a:r>
              <a:rPr lang="en-GB" sz="1600" dirty="0">
                <a:solidFill>
                  <a:srgbClr val="1F497D"/>
                </a:solidFill>
                <a:latin typeface="Palatino"/>
                <a:cs typeface="Palatino"/>
              </a:rPr>
              <a:t>Whilst timing cuts result in degradation of jet energy resolution for low energy jets, the impact is small for jets above 500GeV.</a:t>
            </a:r>
          </a:p>
        </p:txBody>
      </p:sp>
      <p:sp>
        <p:nvSpPr>
          <p:cNvPr id="237573" name="Title 2"/>
          <p:cNvSpPr>
            <a:spLocks noGrp="1"/>
          </p:cNvSpPr>
          <p:nvPr>
            <p:ph type="title"/>
          </p:nvPr>
        </p:nvSpPr>
        <p:spPr/>
        <p:txBody>
          <a:bodyPr/>
          <a:lstStyle/>
          <a:p>
            <a:r>
              <a:rPr lang="en-GB">
                <a:latin typeface="Palatino" charset="0"/>
                <a:ea typeface="ＭＳ Ｐゴシック" charset="0"/>
              </a:rPr>
              <a:t>Timing Cuts</a:t>
            </a:r>
            <a:endParaRPr lang="en-US">
              <a:latin typeface="Palatino" charset="0"/>
              <a:ea typeface="ＭＳ Ｐゴシック" charset="0"/>
            </a:endParaRP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37576"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80D5EC5-5E15-3743-B808-AED843A4AD0C}" type="slidenum">
              <a:rPr lang="en-US" sz="1200">
                <a:latin typeface="Palatino" charset="0"/>
                <a:cs typeface="Palatino" charset="0"/>
              </a:rPr>
              <a:pPr eaLnBrk="1" hangingPunct="1"/>
              <a:t>120</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occupancies</a:t>
            </a:r>
            <a:endParaRPr lang="en-US" sz="2400">
              <a:solidFill>
                <a:schemeClr val="tx1"/>
              </a:solidFill>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89" name="Picture 3" descr="occupancies-barrel.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07950" y="790575"/>
            <a:ext cx="4572000" cy="386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1490" name="Picture 4" descr="vtx-ftd-hit-density.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5400000">
            <a:off x="4897438" y="407987"/>
            <a:ext cx="3887788" cy="460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1" name="TextBox 5"/>
          <p:cNvSpPr txBox="1">
            <a:spLocks noChangeArrowheads="1"/>
          </p:cNvSpPr>
          <p:nvPr/>
        </p:nvSpPr>
        <p:spPr bwMode="auto">
          <a:xfrm>
            <a:off x="1476375" y="692150"/>
            <a:ext cx="2365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chemeClr val="tx2"/>
                </a:solidFill>
                <a:latin typeface="Palatino" charset="0"/>
                <a:cs typeface="Palatino" charset="0"/>
              </a:rPr>
              <a:t>Barrel cylinder layers</a:t>
            </a:r>
          </a:p>
        </p:txBody>
      </p:sp>
      <p:sp>
        <p:nvSpPr>
          <p:cNvPr id="191492" name="TextBox 13"/>
          <p:cNvSpPr txBox="1">
            <a:spLocks noChangeArrowheads="1"/>
          </p:cNvSpPr>
          <p:nvPr/>
        </p:nvSpPr>
        <p:spPr bwMode="auto">
          <a:xfrm>
            <a:off x="5292725" y="692150"/>
            <a:ext cx="2225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1F497D"/>
                </a:solidFill>
                <a:latin typeface="Palatino" charset="0"/>
                <a:cs typeface="Palatino" charset="0"/>
              </a:rPr>
              <a:t>Forward disk layers</a:t>
            </a:r>
          </a:p>
        </p:txBody>
      </p:sp>
      <p:sp>
        <p:nvSpPr>
          <p:cNvPr id="191493" name="Title 1"/>
          <p:cNvSpPr>
            <a:spLocks noGrp="1"/>
          </p:cNvSpPr>
          <p:nvPr>
            <p:ph type="title"/>
          </p:nvPr>
        </p:nvSpPr>
        <p:spPr/>
        <p:txBody>
          <a:bodyPr/>
          <a:lstStyle/>
          <a:p>
            <a:r>
              <a:rPr lang="en-US" sz="2800">
                <a:latin typeface="Palatino" charset="0"/>
                <a:ea typeface="ＭＳ Ｐゴシック" charset="0"/>
              </a:rPr>
              <a:t>Occupancies in CLIC_ILD vertex region</a:t>
            </a:r>
          </a:p>
        </p:txBody>
      </p:sp>
      <p:sp>
        <p:nvSpPr>
          <p:cNvPr id="12" name="Content Placeholder 2"/>
          <p:cNvSpPr>
            <a:spLocks noGrp="1"/>
          </p:cNvSpPr>
          <p:nvPr>
            <p:ph idx="1"/>
          </p:nvPr>
        </p:nvSpPr>
        <p:spPr>
          <a:xfrm>
            <a:off x="306388" y="4759325"/>
            <a:ext cx="8601075" cy="1674813"/>
          </a:xfrm>
        </p:spPr>
        <p:txBody>
          <a:bodyPr/>
          <a:lstStyle/>
          <a:p>
            <a:pPr marL="0" indent="0">
              <a:buFont typeface="Arial" charset="0"/>
              <a:buNone/>
              <a:defRPr/>
            </a:pPr>
            <a:r>
              <a:rPr lang="en-US" sz="1800" dirty="0"/>
              <a:t>Direct hits from incoherent </a:t>
            </a:r>
            <a:r>
              <a:rPr lang="en-US" sz="1800" dirty="0" err="1"/>
              <a:t>e</a:t>
            </a:r>
            <a:r>
              <a:rPr lang="en-US" sz="1800" baseline="30000" dirty="0" err="1"/>
              <a:t>+</a:t>
            </a:r>
            <a:r>
              <a:rPr lang="en-US" sz="1800" dirty="0" err="1"/>
              <a:t>e</a:t>
            </a:r>
            <a:r>
              <a:rPr lang="en-US" sz="1800" baseline="30000" dirty="0"/>
              <a:t>-</a:t>
            </a:r>
            <a:r>
              <a:rPr lang="en-US" sz="1800" dirty="0"/>
              <a:t> pairs dominate</a:t>
            </a:r>
          </a:p>
          <a:p>
            <a:pPr marL="285750" indent="-285750">
              <a:buFont typeface="Arial"/>
              <a:buChar char="•"/>
              <a:defRPr/>
            </a:pPr>
            <a:r>
              <a:rPr lang="en-US" sz="1800" dirty="0"/>
              <a:t>Up to 3x10</a:t>
            </a:r>
            <a:r>
              <a:rPr lang="en-US" sz="1800" baseline="30000" dirty="0"/>
              <a:t>-4</a:t>
            </a:r>
            <a:r>
              <a:rPr lang="en-US" sz="1800" dirty="0"/>
              <a:t> hits/mm^2/BX in barrel region </a:t>
            </a:r>
            <a:r>
              <a:rPr lang="en-US" sz="1800" dirty="0">
                <a:sym typeface="Wingdings"/>
              </a:rPr>
              <a:t> </a:t>
            </a:r>
            <a:r>
              <a:rPr lang="en-US" sz="1800" dirty="0">
                <a:solidFill>
                  <a:srgbClr val="FF0000"/>
                </a:solidFill>
                <a:sym typeface="Wingdings"/>
              </a:rPr>
              <a:t>1.9% train occupancy / pixel</a:t>
            </a:r>
            <a:endParaRPr lang="en-US" sz="1800" dirty="0">
              <a:solidFill>
                <a:srgbClr val="FF0000"/>
              </a:solidFill>
            </a:endParaRPr>
          </a:p>
          <a:p>
            <a:pPr marL="285750" indent="-285750">
              <a:buFont typeface="Arial"/>
              <a:buChar char="•"/>
              <a:defRPr/>
            </a:pPr>
            <a:r>
              <a:rPr lang="en-US" sz="1800" dirty="0"/>
              <a:t>Up to 5x10</a:t>
            </a:r>
            <a:r>
              <a:rPr lang="en-US" sz="1800" baseline="30000" dirty="0"/>
              <a:t>-4</a:t>
            </a:r>
            <a:r>
              <a:rPr lang="en-US" sz="1800" dirty="0"/>
              <a:t> hits/mm^2/BX in forward region </a:t>
            </a:r>
            <a:r>
              <a:rPr lang="en-US" sz="1800" dirty="0">
                <a:sym typeface="Wingdings"/>
              </a:rPr>
              <a:t> </a:t>
            </a:r>
            <a:r>
              <a:rPr lang="en-US" sz="1800" dirty="0">
                <a:solidFill>
                  <a:srgbClr val="FF0000"/>
                </a:solidFill>
                <a:sym typeface="Wingdings"/>
              </a:rPr>
              <a:t>2.9% train occupancy / pixel</a:t>
            </a:r>
            <a:r>
              <a:rPr lang="en-US" sz="1800" dirty="0">
                <a:sym typeface="Wingdings"/>
              </a:rPr>
              <a:t/>
            </a:r>
            <a:br>
              <a:rPr lang="en-US" sz="1800" dirty="0">
                <a:sym typeface="Wingdings"/>
              </a:rPr>
            </a:br>
            <a:r>
              <a:rPr lang="en-US" sz="1800" dirty="0">
                <a:sym typeface="Wingdings"/>
              </a:rPr>
              <a:t>     (including factors for simulation uncertainty and clustering)</a:t>
            </a:r>
            <a:br>
              <a:rPr lang="en-US" sz="1800" dirty="0">
                <a:sym typeface="Wingdings"/>
              </a:rPr>
            </a:br>
            <a:r>
              <a:rPr lang="en-US" sz="1800" dirty="0">
                <a:sym typeface="Wingdings"/>
              </a:rPr>
              <a:t>for comparison: </a:t>
            </a:r>
            <a:r>
              <a:rPr lang="en-US" sz="1800" dirty="0">
                <a:solidFill>
                  <a:srgbClr val="FF0000"/>
                </a:solidFill>
                <a:sym typeface="Wingdings"/>
              </a:rPr>
              <a:t>ATLAS/CMS pixel occupancy ~0.1% / BX </a:t>
            </a:r>
            <a:endParaRPr lang="en-US" sz="1800" dirty="0">
              <a:solidFill>
                <a:srgbClr val="FF0000"/>
              </a:solidFill>
            </a:endParaRPr>
          </a:p>
          <a:p>
            <a:pPr>
              <a:defRPr/>
            </a:pPr>
            <a:endParaRPr lang="en-US" sz="1800" dirty="0"/>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8" name="Footer Placeholder 7"/>
          <p:cNvSpPr>
            <a:spLocks noGrp="1"/>
          </p:cNvSpPr>
          <p:nvPr>
            <p:ph type="ftr" sz="quarter" idx="11"/>
          </p:nvPr>
        </p:nvSpPr>
        <p:spPr/>
        <p:txBody>
          <a:bodyPr/>
          <a:lstStyle/>
          <a:p>
            <a:pPr>
              <a:defRPr/>
            </a:pPr>
            <a:r>
              <a:rPr lang="en-US" smtClean="0"/>
              <a:t>Erik van der Kraaij, CERN LCD</a:t>
            </a:r>
            <a:endParaRPr lang="en-US"/>
          </a:p>
        </p:txBody>
      </p:sp>
      <p:sp>
        <p:nvSpPr>
          <p:cNvPr id="191497" name="Slide Number Placeholder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DEB5531-7EFA-B046-8CA5-FA8A64C7100B}" type="slidenum">
              <a:rPr lang="en-US" sz="1200">
                <a:latin typeface="Palatino" charset="0"/>
                <a:cs typeface="Palatino" charset="0"/>
              </a:rPr>
              <a:pPr eaLnBrk="1" hangingPunct="1"/>
              <a:t>122</a:t>
            </a:fld>
            <a:endParaRPr lang="en-US" sz="1200">
              <a:latin typeface="Palatino" charset="0"/>
              <a:cs typeface="Palatino" charset="0"/>
            </a:endParaRPr>
          </a:p>
        </p:txBody>
      </p:sp>
      <p:sp>
        <p:nvSpPr>
          <p:cNvPr id="191498" name="TextBox 6"/>
          <p:cNvSpPr txBox="1">
            <a:spLocks noChangeArrowheads="1"/>
          </p:cNvSpPr>
          <p:nvPr/>
        </p:nvSpPr>
        <p:spPr bwMode="auto">
          <a:xfrm>
            <a:off x="6958013" y="420688"/>
            <a:ext cx="1936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Dominik – sep’11</a:t>
            </a:r>
          </a:p>
        </p:txBody>
      </p:sp>
    </p:spTree>
  </p:cSld>
  <p:clrMapOvr>
    <a:masterClrMapping/>
  </p:clrMapOvr>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7" name="Picture 1" descr="ECalRadiusGandPMacro.pdf"/>
          <p:cNvPicPr>
            <a:picLocks noChangeAspect="1"/>
          </p:cNvPicPr>
          <p:nvPr/>
        </p:nvPicPr>
        <p:blipFill>
          <a:blip r:embed="rId3" cstate="print">
            <a:extLst>
              <a:ext uri="{28A0092B-C50C-407E-A947-70E740481C1C}">
                <a14:useLocalDpi xmlns:a14="http://schemas.microsoft.com/office/drawing/2010/main"/>
              </a:ext>
            </a:extLst>
          </a:blip>
          <a:srcRect l="4045" r="381"/>
          <a:stretch>
            <a:fillRect/>
          </a:stretch>
        </p:blipFill>
        <p:spPr bwMode="auto">
          <a:xfrm rot="5400000">
            <a:off x="868363" y="606425"/>
            <a:ext cx="276225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3538" name="Picture 2" descr="HCalRadiusGandPMacro.pdf"/>
          <p:cNvPicPr>
            <a:picLocks noChangeAspect="1"/>
          </p:cNvPicPr>
          <p:nvPr/>
        </p:nvPicPr>
        <p:blipFill>
          <a:blip r:embed="rId4" cstate="print">
            <a:extLst>
              <a:ext uri="{28A0092B-C50C-407E-A947-70E740481C1C}">
                <a14:useLocalDpi xmlns:a14="http://schemas.microsoft.com/office/drawing/2010/main"/>
              </a:ext>
            </a:extLst>
          </a:blip>
          <a:srcRect l="5336"/>
          <a:stretch>
            <a:fillRect/>
          </a:stretch>
        </p:blipFill>
        <p:spPr bwMode="auto">
          <a:xfrm rot="5400000">
            <a:off x="5454651" y="630237"/>
            <a:ext cx="2735262" cy="342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539" name="TextBox 7"/>
          <p:cNvSpPr txBox="1">
            <a:spLocks noChangeArrowheads="1"/>
          </p:cNvSpPr>
          <p:nvPr/>
        </p:nvSpPr>
        <p:spPr bwMode="auto">
          <a:xfrm>
            <a:off x="179388" y="658813"/>
            <a:ext cx="39862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0000FF"/>
                </a:solidFill>
                <a:latin typeface="Palatino" charset="0"/>
                <a:cs typeface="Palatino" charset="0"/>
              </a:rPr>
              <a:t>ECAL</a:t>
            </a:r>
            <a:r>
              <a:rPr lang="en-US" sz="1600">
                <a:latin typeface="Palatino" charset="0"/>
                <a:cs typeface="Palatino" charset="0"/>
              </a:rPr>
              <a:t> Endcap layer 5-10 train occupancy:  </a:t>
            </a:r>
          </a:p>
        </p:txBody>
      </p:sp>
      <p:sp>
        <p:nvSpPr>
          <p:cNvPr id="193540" name="TextBox 17"/>
          <p:cNvSpPr txBox="1">
            <a:spLocks noChangeArrowheads="1"/>
          </p:cNvSpPr>
          <p:nvPr/>
        </p:nvSpPr>
        <p:spPr bwMode="auto">
          <a:xfrm>
            <a:off x="4762500" y="658813"/>
            <a:ext cx="41132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660066"/>
                </a:solidFill>
                <a:latin typeface="Palatino" charset="0"/>
                <a:cs typeface="Palatino" charset="0"/>
              </a:rPr>
              <a:t>HCAL</a:t>
            </a:r>
            <a:r>
              <a:rPr lang="en-US" sz="1600">
                <a:solidFill>
                  <a:srgbClr val="660066"/>
                </a:solidFill>
                <a:latin typeface="Palatino" charset="0"/>
                <a:cs typeface="Palatino" charset="0"/>
              </a:rPr>
              <a:t> </a:t>
            </a:r>
            <a:r>
              <a:rPr lang="en-US" sz="1600">
                <a:latin typeface="Palatino" charset="0"/>
                <a:cs typeface="Palatino" charset="0"/>
              </a:rPr>
              <a:t>Endcap layer 35-40 train occupancy:</a:t>
            </a:r>
          </a:p>
        </p:txBody>
      </p:sp>
      <p:sp>
        <p:nvSpPr>
          <p:cNvPr id="193541" name="TextBox 8"/>
          <p:cNvSpPr txBox="1">
            <a:spLocks noChangeArrowheads="1"/>
          </p:cNvSpPr>
          <p:nvPr/>
        </p:nvSpPr>
        <p:spPr bwMode="auto">
          <a:xfrm>
            <a:off x="2033588" y="2149475"/>
            <a:ext cx="14589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5x5 mm</a:t>
            </a:r>
            <a:r>
              <a:rPr lang="en-US" sz="1600" baseline="30000">
                <a:latin typeface="Palatino" charset="0"/>
                <a:cs typeface="Palatino" charset="0"/>
              </a:rPr>
              <a:t>2</a:t>
            </a:r>
            <a:r>
              <a:rPr lang="en-US" sz="1600">
                <a:latin typeface="Palatino" charset="0"/>
                <a:cs typeface="Palatino" charset="0"/>
              </a:rPr>
              <a:t> cells</a:t>
            </a:r>
          </a:p>
        </p:txBody>
      </p:sp>
      <p:sp>
        <p:nvSpPr>
          <p:cNvPr id="193542" name="TextBox 18"/>
          <p:cNvSpPr txBox="1">
            <a:spLocks noChangeArrowheads="1"/>
          </p:cNvSpPr>
          <p:nvPr/>
        </p:nvSpPr>
        <p:spPr bwMode="auto">
          <a:xfrm>
            <a:off x="6732588" y="2171700"/>
            <a:ext cx="13350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3x3 cm</a:t>
            </a:r>
            <a:r>
              <a:rPr lang="en-US" sz="1600" baseline="30000">
                <a:latin typeface="Palatino" charset="0"/>
                <a:cs typeface="Palatino" charset="0"/>
              </a:rPr>
              <a:t>2</a:t>
            </a:r>
            <a:r>
              <a:rPr lang="en-US" sz="1600">
                <a:latin typeface="Palatino" charset="0"/>
                <a:cs typeface="Palatino" charset="0"/>
              </a:rPr>
              <a:t> cells</a:t>
            </a:r>
          </a:p>
        </p:txBody>
      </p:sp>
      <p:pic>
        <p:nvPicPr>
          <p:cNvPr id="193543" name="Picture 9"/>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779963" y="4581525"/>
            <a:ext cx="396875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3544" name="TextBox 10"/>
          <p:cNvSpPr txBox="1">
            <a:spLocks noChangeArrowheads="1"/>
          </p:cNvSpPr>
          <p:nvPr/>
        </p:nvSpPr>
        <p:spPr bwMode="auto">
          <a:xfrm>
            <a:off x="4859338" y="4292600"/>
            <a:ext cx="25304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500">
                <a:latin typeface="Palatino" charset="0"/>
                <a:cs typeface="Palatino" charset="0"/>
              </a:rPr>
              <a:t>Total energy release / train:</a:t>
            </a:r>
          </a:p>
        </p:txBody>
      </p:sp>
      <p:sp>
        <p:nvSpPr>
          <p:cNvPr id="193545" name="Title 3"/>
          <p:cNvSpPr>
            <a:spLocks noGrp="1"/>
          </p:cNvSpPr>
          <p:nvPr>
            <p:ph type="title"/>
          </p:nvPr>
        </p:nvSpPr>
        <p:spPr/>
        <p:txBody>
          <a:bodyPr/>
          <a:lstStyle/>
          <a:p>
            <a:r>
              <a:rPr lang="en-US" sz="2800">
                <a:latin typeface="Palatino" charset="0"/>
                <a:ea typeface="ＭＳ Ｐゴシック" charset="0"/>
              </a:rPr>
              <a:t>Backgrounds in CLIC_ILD Calorimeters</a:t>
            </a:r>
          </a:p>
        </p:txBody>
      </p:sp>
      <p:sp>
        <p:nvSpPr>
          <p:cNvPr id="22" name="Content Placeholder 2"/>
          <p:cNvSpPr>
            <a:spLocks noGrp="1"/>
          </p:cNvSpPr>
          <p:nvPr>
            <p:ph idx="1"/>
          </p:nvPr>
        </p:nvSpPr>
        <p:spPr>
          <a:xfrm>
            <a:off x="303213" y="3697288"/>
            <a:ext cx="8229600" cy="2530475"/>
          </a:xfrm>
        </p:spPr>
        <p:txBody>
          <a:bodyPr/>
          <a:lstStyle/>
          <a:p>
            <a:pPr marL="285750" indent="-285750">
              <a:buFont typeface="Arial"/>
              <a:buChar char="•"/>
              <a:defRPr/>
            </a:pPr>
            <a:r>
              <a:rPr lang="en-US" sz="1400" dirty="0"/>
              <a:t>Up to 50% train occupancy in </a:t>
            </a:r>
            <a:r>
              <a:rPr lang="en-US" sz="1400" b="1" dirty="0">
                <a:solidFill>
                  <a:srgbClr val="0000FF"/>
                </a:solidFill>
              </a:rPr>
              <a:t>ECAL</a:t>
            </a:r>
            <a:r>
              <a:rPr lang="en-US" sz="1400" dirty="0"/>
              <a:t> </a:t>
            </a:r>
            <a:r>
              <a:rPr lang="en-US" sz="1400" dirty="0" err="1"/>
              <a:t>Endcap</a:t>
            </a:r>
            <a:r>
              <a:rPr lang="en-US" sz="1400" dirty="0"/>
              <a:t>, not including safety factors</a:t>
            </a:r>
          </a:p>
          <a:p>
            <a:pPr marL="285750" indent="-285750">
              <a:buFont typeface="Arial"/>
              <a:buChar char="•"/>
              <a:defRPr/>
            </a:pPr>
            <a:r>
              <a:rPr lang="en-US" sz="1400" dirty="0"/>
              <a:t>Up to 1000% train occupancy in </a:t>
            </a:r>
            <a:r>
              <a:rPr lang="en-US" sz="1400" b="1" dirty="0">
                <a:solidFill>
                  <a:srgbClr val="660066"/>
                </a:solidFill>
              </a:rPr>
              <a:t>HCAL</a:t>
            </a:r>
            <a:r>
              <a:rPr lang="en-US" sz="1400" dirty="0"/>
              <a:t> </a:t>
            </a:r>
            <a:r>
              <a:rPr lang="en-US" sz="1400" dirty="0" err="1"/>
              <a:t>Endcap</a:t>
            </a:r>
            <a:r>
              <a:rPr lang="en-US" sz="1400" dirty="0"/>
              <a:t>, not including safety factors</a:t>
            </a:r>
          </a:p>
          <a:p>
            <a:pPr marL="285750" indent="-285750">
              <a:buFont typeface="Wingdings" charset="0"/>
              <a:buChar char="à"/>
              <a:defRPr/>
            </a:pPr>
            <a:r>
              <a:rPr lang="en-US" sz="1400" dirty="0">
                <a:sym typeface="Wingdings"/>
              </a:rPr>
              <a:t>Need several readouts per train</a:t>
            </a:r>
          </a:p>
          <a:p>
            <a:pPr marL="285750" indent="-285750">
              <a:buFont typeface="Wingdings" charset="0"/>
              <a:buChar char="à"/>
              <a:defRPr/>
            </a:pPr>
            <a:r>
              <a:rPr lang="en-US" sz="1400" dirty="0">
                <a:sym typeface="Wingdings"/>
              </a:rPr>
              <a:t>May need even higher granularity</a:t>
            </a:r>
          </a:p>
          <a:p>
            <a:pPr marL="285750" indent="-285750">
              <a:buFont typeface="Wingdings" charset="0"/>
              <a:buChar char="à"/>
              <a:defRPr/>
            </a:pPr>
            <a:endParaRPr lang="en-US" sz="1400" dirty="0">
              <a:sym typeface="Wingdings"/>
            </a:endParaRPr>
          </a:p>
          <a:p>
            <a:pPr marL="0" indent="0">
              <a:buFont typeface="Arial" charset="0"/>
              <a:buNone/>
              <a:defRPr/>
            </a:pPr>
            <a:r>
              <a:rPr lang="en-US" sz="1400" b="1" dirty="0">
                <a:solidFill>
                  <a:srgbClr val="FF0000"/>
                </a:solidFill>
                <a:sym typeface="Wingdings"/>
              </a:rPr>
              <a:t>37 </a:t>
            </a:r>
            <a:r>
              <a:rPr lang="en-US" sz="1400" b="1" dirty="0" err="1">
                <a:solidFill>
                  <a:srgbClr val="FF0000"/>
                </a:solidFill>
                <a:sym typeface="Wingdings"/>
              </a:rPr>
              <a:t>TeV</a:t>
            </a:r>
            <a:r>
              <a:rPr lang="en-US" sz="1400" b="1" dirty="0">
                <a:solidFill>
                  <a:srgbClr val="FF0000"/>
                </a:solidFill>
                <a:sym typeface="Wingdings"/>
              </a:rPr>
              <a:t> </a:t>
            </a:r>
            <a:r>
              <a:rPr lang="en-US" sz="1400" dirty="0">
                <a:sym typeface="Wingdings"/>
              </a:rPr>
              <a:t>energy release / train</a:t>
            </a:r>
          </a:p>
          <a:p>
            <a:pPr marL="0" indent="0">
              <a:buFont typeface="Arial" charset="0"/>
              <a:buNone/>
              <a:defRPr/>
            </a:pPr>
            <a:r>
              <a:rPr lang="en-US" sz="1400" dirty="0">
                <a:sym typeface="Wingdings"/>
              </a:rPr>
              <a:t> challenge for (jet) reconstruction</a:t>
            </a:r>
            <a:br>
              <a:rPr lang="en-US" sz="1400" dirty="0">
                <a:sym typeface="Wingdings"/>
              </a:rPr>
            </a:br>
            <a:endParaRPr lang="en-US" sz="1400" dirty="0">
              <a:sym typeface="Wingdings"/>
            </a:endParaRPr>
          </a:p>
          <a:p>
            <a:pPr>
              <a:defRPr/>
            </a:pPr>
            <a:r>
              <a:rPr lang="en-US" sz="1400" dirty="0">
                <a:sym typeface="Wingdings"/>
              </a:rPr>
              <a:t>Note: forward region not yet optimized</a:t>
            </a:r>
            <a:br>
              <a:rPr lang="en-US" sz="1400" dirty="0">
                <a:sym typeface="Wingdings"/>
              </a:rPr>
            </a:br>
            <a:r>
              <a:rPr lang="en-US" sz="1400" dirty="0">
                <a:sym typeface="Wingdings"/>
              </a:rPr>
              <a:t>for backscatters into HCAL</a:t>
            </a:r>
            <a:endParaRPr lang="en-US" sz="1400" dirty="0"/>
          </a:p>
          <a:p>
            <a:pPr>
              <a:defRPr/>
            </a:pPr>
            <a:endParaRPr lang="en-US" sz="1400" dirty="0"/>
          </a:p>
        </p:txBody>
      </p:sp>
      <p:sp>
        <p:nvSpPr>
          <p:cNvPr id="5" name="Date Placeholder 4"/>
          <p:cNvSpPr>
            <a:spLocks noGrp="1"/>
          </p:cNvSpPr>
          <p:nvPr>
            <p:ph type="dt" sz="quarter" idx="10"/>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1"/>
          </p:nvPr>
        </p:nvSpPr>
        <p:spPr/>
        <p:txBody>
          <a:bodyPr/>
          <a:lstStyle/>
          <a:p>
            <a:pPr>
              <a:defRPr/>
            </a:pPr>
            <a:r>
              <a:rPr lang="en-US" smtClean="0"/>
              <a:t>Erik van der Kraaij, CERN LCD</a:t>
            </a:r>
            <a:endParaRPr lang="en-US"/>
          </a:p>
        </p:txBody>
      </p:sp>
      <p:sp>
        <p:nvSpPr>
          <p:cNvPr id="193549" name="Slide Number Placeholder 1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4754581-5672-984A-87E4-225E769BE07D}" type="slidenum">
              <a:rPr lang="en-US" sz="1200">
                <a:latin typeface="Palatino" charset="0"/>
                <a:cs typeface="Palatino" charset="0"/>
              </a:rPr>
              <a:pPr eaLnBrk="1" hangingPunct="1"/>
              <a:t>123</a:t>
            </a:fld>
            <a:endParaRPr lang="en-US" sz="1200">
              <a:latin typeface="Palatino" charset="0"/>
              <a:cs typeface="Palatino" charset="0"/>
            </a:endParaRPr>
          </a:p>
        </p:txBody>
      </p:sp>
      <p:sp>
        <p:nvSpPr>
          <p:cNvPr id="193550" name="TextBox 14"/>
          <p:cNvSpPr txBox="1">
            <a:spLocks noChangeArrowheads="1"/>
          </p:cNvSpPr>
          <p:nvPr/>
        </p:nvSpPr>
        <p:spPr bwMode="auto">
          <a:xfrm>
            <a:off x="6958013" y="420688"/>
            <a:ext cx="1936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Dominik – sep’11</a:t>
            </a:r>
          </a:p>
        </p:txBody>
      </p:sp>
    </p:spTree>
  </p:cSld>
  <p:clrMapOvr>
    <a:masterClrMapping/>
  </p:clrMapOvr>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Calorimeter </a:t>
            </a:r>
            <a:r>
              <a:rPr lang="en-US" dirty="0" err="1" smtClean="0"/>
              <a:t>endcap</a:t>
            </a:r>
            <a:r>
              <a:rPr lang="en-US" dirty="0" smtClean="0"/>
              <a:t> occupancies</a:t>
            </a:r>
            <a:endParaRPr lang="en-US" dirty="0"/>
          </a:p>
        </p:txBody>
      </p:sp>
      <p:sp>
        <p:nvSpPr>
          <p:cNvPr id="61442" name="TextBox 3"/>
          <p:cNvSpPr txBox="1">
            <a:spLocks noChangeArrowheads="1"/>
          </p:cNvSpPr>
          <p:nvPr/>
        </p:nvSpPr>
        <p:spPr bwMode="auto">
          <a:xfrm>
            <a:off x="649288" y="51038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dirty="0">
                <a:solidFill>
                  <a:srgbClr val="1F497D"/>
                </a:solidFill>
                <a:latin typeface="Palatino"/>
                <a:cs typeface="Palatino"/>
              </a:rPr>
              <a:t>High occupancy due to incoherent pairs </a:t>
            </a:r>
            <a:r>
              <a:rPr lang="en-US" sz="1800" dirty="0" smtClean="0">
                <a:solidFill>
                  <a:srgbClr val="1F497D"/>
                </a:solidFill>
                <a:latin typeface="Palatino"/>
                <a:cs typeface="Palatino"/>
              </a:rPr>
              <a:t>in </a:t>
            </a:r>
            <a:r>
              <a:rPr lang="en-US" sz="1800" dirty="0">
                <a:solidFill>
                  <a:srgbClr val="1F497D"/>
                </a:solidFill>
                <a:latin typeface="Palatino"/>
                <a:cs typeface="Palatino"/>
              </a:rPr>
              <a:t>high-z </a:t>
            </a:r>
            <a:r>
              <a:rPr lang="en-US" sz="1800" dirty="0" smtClean="0">
                <a:solidFill>
                  <a:srgbClr val="1F497D"/>
                </a:solidFill>
                <a:latin typeface="Palatino"/>
                <a:cs typeface="Palatino"/>
              </a:rPr>
              <a:t>region of </a:t>
            </a:r>
            <a:r>
              <a:rPr lang="en-US" sz="1800" dirty="0">
                <a:solidFill>
                  <a:srgbClr val="1F497D"/>
                </a:solidFill>
                <a:latin typeface="Palatino"/>
                <a:cs typeface="Palatino"/>
              </a:rPr>
              <a:t>HCAL </a:t>
            </a:r>
            <a:r>
              <a:rPr lang="en-US" sz="1800" dirty="0" err="1" smtClean="0">
                <a:solidFill>
                  <a:srgbClr val="1F497D"/>
                </a:solidFill>
                <a:latin typeface="Palatino"/>
                <a:cs typeface="Palatino"/>
              </a:rPr>
              <a:t>endcap</a:t>
            </a:r>
            <a:r>
              <a:rPr lang="en-US" sz="1800" dirty="0" smtClean="0">
                <a:solidFill>
                  <a:srgbClr val="1F497D"/>
                </a:solidFill>
                <a:latin typeface="Palatino"/>
                <a:cs typeface="Palatino"/>
              </a:rPr>
              <a:t> </a:t>
            </a:r>
          </a:p>
          <a:p>
            <a:pPr marL="285750" indent="-285750" eaLnBrk="1" hangingPunct="1">
              <a:buFont typeface="Arial"/>
              <a:buChar char="•"/>
              <a:defRPr/>
            </a:pPr>
            <a:r>
              <a:rPr lang="en-US" sz="1800" dirty="0" smtClean="0">
                <a:solidFill>
                  <a:srgbClr val="1F497D"/>
                </a:solidFill>
                <a:latin typeface="Palatino"/>
                <a:cs typeface="Palatino"/>
              </a:rPr>
              <a:t>Inadequate </a:t>
            </a:r>
            <a:r>
              <a:rPr lang="en-US" sz="1800" dirty="0">
                <a:solidFill>
                  <a:srgbClr val="1F497D"/>
                </a:solidFill>
                <a:latin typeface="Palatino"/>
                <a:cs typeface="Palatino"/>
              </a:rPr>
              <a:t>shielding from the very forward </a:t>
            </a:r>
            <a:r>
              <a:rPr lang="en-US" sz="1800" dirty="0" err="1">
                <a:solidFill>
                  <a:srgbClr val="1F497D"/>
                </a:solidFill>
                <a:latin typeface="Palatino"/>
                <a:cs typeface="Palatino"/>
              </a:rPr>
              <a:t>calorimetry</a:t>
            </a:r>
            <a:r>
              <a:rPr lang="en-US" sz="1800" dirty="0">
                <a:solidFill>
                  <a:srgbClr val="1F497D"/>
                </a:solidFill>
                <a:latin typeface="Palatino"/>
                <a:cs typeface="Palatino"/>
              </a:rPr>
              <a:t> </a:t>
            </a:r>
            <a:r>
              <a:rPr lang="en-US" sz="1800" dirty="0" smtClean="0">
                <a:solidFill>
                  <a:srgbClr val="1F497D"/>
                </a:solidFill>
                <a:latin typeface="Palatino"/>
                <a:cs typeface="Palatino"/>
              </a:rPr>
              <a:t>region</a:t>
            </a:r>
          </a:p>
          <a:p>
            <a:pPr marL="285750" indent="-285750" eaLnBrk="1" hangingPunct="1">
              <a:buFont typeface="Arial"/>
              <a:buChar char="•"/>
              <a:defRPr/>
            </a:pPr>
            <a:endParaRPr lang="en-US" sz="1800" dirty="0" smtClean="0">
              <a:solidFill>
                <a:srgbClr val="1F497D"/>
              </a:solidFill>
              <a:latin typeface="Palatino"/>
              <a:cs typeface="Palatino"/>
            </a:endParaRPr>
          </a:p>
          <a:p>
            <a:pPr marL="285750" indent="-285750" algn="r" eaLnBrk="1" hangingPunct="1">
              <a:buFont typeface="Wingdings" charset="2"/>
              <a:buChar char="Ø"/>
              <a:defRPr/>
            </a:pPr>
            <a:r>
              <a:rPr lang="en-US" sz="1800" b="1" dirty="0" smtClean="0">
                <a:solidFill>
                  <a:srgbClr val="FF0000"/>
                </a:solidFill>
                <a:latin typeface="Palatino"/>
                <a:cs typeface="Palatino"/>
              </a:rPr>
              <a:t>Can be solved</a:t>
            </a:r>
            <a:endParaRPr lang="en-US" sz="1800" b="1" dirty="0">
              <a:solidFill>
                <a:srgbClr val="FF0000"/>
              </a:solidFill>
              <a:latin typeface="Palatino"/>
              <a:cs typeface="Palatino"/>
            </a:endParaRP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9558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3ED35AB-2D8A-EA45-B35E-0EE38B8C2DDE}" type="slidenum">
              <a:rPr lang="en-US" sz="1200">
                <a:latin typeface="Palatino" charset="0"/>
                <a:cs typeface="Palatino" charset="0"/>
              </a:rPr>
              <a:pPr eaLnBrk="1" hangingPunct="1"/>
              <a:t>124</a:t>
            </a:fld>
            <a:endParaRPr lang="en-US" sz="1200">
              <a:latin typeface="Palatino" charset="0"/>
              <a:cs typeface="Palatino" charset="0"/>
            </a:endParaRPr>
          </a:p>
        </p:txBody>
      </p:sp>
      <p:pic>
        <p:nvPicPr>
          <p:cNvPr id="195590" name="Pictur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14338" y="1419225"/>
            <a:ext cx="8315325" cy="33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591" name="TextBox 6"/>
          <p:cNvSpPr txBox="1">
            <a:spLocks noChangeArrowheads="1"/>
          </p:cNvSpPr>
          <p:nvPr/>
        </p:nvSpPr>
        <p:spPr bwMode="auto">
          <a:xfrm>
            <a:off x="2170113" y="2825750"/>
            <a:ext cx="1430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layers 5 – 10 </a:t>
            </a:r>
          </a:p>
        </p:txBody>
      </p:sp>
      <p:sp>
        <p:nvSpPr>
          <p:cNvPr id="195592" name="TextBox 8"/>
          <p:cNvSpPr txBox="1">
            <a:spLocks noChangeArrowheads="1"/>
          </p:cNvSpPr>
          <p:nvPr/>
        </p:nvSpPr>
        <p:spPr bwMode="auto">
          <a:xfrm>
            <a:off x="6877050" y="2855913"/>
            <a:ext cx="15065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layers 35 - 45 </a:t>
            </a:r>
          </a:p>
        </p:txBody>
      </p:sp>
      <p:sp>
        <p:nvSpPr>
          <p:cNvPr id="195593" name="TextBox 7"/>
          <p:cNvSpPr txBox="1">
            <a:spLocks noChangeArrowheads="1"/>
          </p:cNvSpPr>
          <p:nvPr/>
        </p:nvSpPr>
        <p:spPr bwMode="auto">
          <a:xfrm>
            <a:off x="785813" y="858838"/>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rgbClr val="FF0000"/>
                </a:solidFill>
                <a:latin typeface="Palatino" charset="0"/>
                <a:cs typeface="Palatino" charset="0"/>
              </a:rPr>
              <a:t>Full detector simulations: </a:t>
            </a:r>
          </a:p>
        </p:txBody>
      </p:sp>
    </p:spTree>
  </p:cSld>
  <p:clrMapOvr>
    <a:masterClrMapping/>
  </p:clrMapOvr>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3" name="Picture 19" descr="FTDAllDosePairs.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783263" y="3789363"/>
            <a:ext cx="3238500"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7634" name="Rectangle 2"/>
          <p:cNvSpPr>
            <a:spLocks noGrp="1" noChangeArrowheads="1"/>
          </p:cNvSpPr>
          <p:nvPr>
            <p:ph type="title"/>
          </p:nvPr>
        </p:nvSpPr>
        <p:spPr>
          <a:xfrm>
            <a:off x="609600" y="0"/>
            <a:ext cx="7772400" cy="609600"/>
          </a:xfrm>
        </p:spPr>
        <p:txBody>
          <a:bodyPr/>
          <a:lstStyle/>
          <a:p>
            <a:r>
              <a:rPr lang="en-US" sz="2800">
                <a:latin typeface="Palatino" charset="0"/>
                <a:ea typeface="ＭＳ Ｐゴシック" charset="0"/>
              </a:rPr>
              <a:t>Radiation exposure in silicon layers</a:t>
            </a:r>
          </a:p>
        </p:txBody>
      </p:sp>
      <p:pic>
        <p:nvPicPr>
          <p:cNvPr id="197635" name="Picture 5" descr="VXDFluxCDR.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699125" y="765175"/>
            <a:ext cx="340995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7636" name="TextBox 13"/>
          <p:cNvSpPr txBox="1">
            <a:spLocks noChangeArrowheads="1"/>
          </p:cNvSpPr>
          <p:nvPr/>
        </p:nvSpPr>
        <p:spPr bwMode="auto">
          <a:xfrm>
            <a:off x="5940425" y="581025"/>
            <a:ext cx="793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FF"/>
                </a:solidFill>
                <a:latin typeface="Palatino" charset="0"/>
                <a:cs typeface="Palatino" charset="0"/>
              </a:rPr>
              <a:t>NIEL</a:t>
            </a:r>
            <a:r>
              <a:rPr lang="en-US" sz="1800">
                <a:latin typeface="Palatino" charset="0"/>
                <a:cs typeface="Palatino" charset="0"/>
              </a:rPr>
              <a:t>:</a:t>
            </a:r>
          </a:p>
        </p:txBody>
      </p:sp>
      <p:sp>
        <p:nvSpPr>
          <p:cNvPr id="197637" name="TextBox 14"/>
          <p:cNvSpPr txBox="1">
            <a:spLocks noChangeArrowheads="1"/>
          </p:cNvSpPr>
          <p:nvPr/>
        </p:nvSpPr>
        <p:spPr bwMode="auto">
          <a:xfrm>
            <a:off x="6037263" y="3573463"/>
            <a:ext cx="639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latin typeface="Palatino" charset="0"/>
                <a:cs typeface="Palatino" charset="0"/>
              </a:rPr>
              <a:t>TID</a:t>
            </a:r>
            <a:r>
              <a:rPr lang="en-US" sz="1800">
                <a:latin typeface="Palatino" charset="0"/>
                <a:cs typeface="Palatino" charset="0"/>
              </a:rPr>
              <a:t>:</a:t>
            </a:r>
          </a:p>
        </p:txBody>
      </p:sp>
      <p:sp>
        <p:nvSpPr>
          <p:cNvPr id="2" name="TextBox 1"/>
          <p:cNvSpPr txBox="1"/>
          <p:nvPr/>
        </p:nvSpPr>
        <p:spPr>
          <a:xfrm>
            <a:off x="323850" y="836613"/>
            <a:ext cx="4070350" cy="1200150"/>
          </a:xfrm>
          <a:prstGeom prst="rect">
            <a:avLst/>
          </a:prstGeom>
          <a:noFill/>
        </p:spPr>
        <p:txBody>
          <a:bodyPr wrap="none">
            <a:spAutoFit/>
          </a:bodyPr>
          <a:lstStyle/>
          <a:p>
            <a:pPr>
              <a:defRPr/>
            </a:pPr>
            <a:r>
              <a:rPr lang="en-US" sz="1800" dirty="0">
                <a:solidFill>
                  <a:srgbClr val="3366FF"/>
                </a:solidFill>
                <a:latin typeface="Palatino"/>
                <a:cs typeface="Palatino"/>
              </a:rPr>
              <a:t>Non-Ionizing Energy Loss (NIEL)</a:t>
            </a:r>
            <a:r>
              <a:rPr lang="en-US" sz="1800" dirty="0">
                <a:latin typeface="Palatino"/>
                <a:cs typeface="Palatino"/>
              </a:rPr>
              <a:t>:</a:t>
            </a:r>
          </a:p>
          <a:p>
            <a:pPr marL="285750" indent="-285750">
              <a:buFont typeface="Arial"/>
              <a:buChar char="•"/>
              <a:defRPr/>
            </a:pPr>
            <a:r>
              <a:rPr lang="en-US" sz="1800" dirty="0">
                <a:latin typeface="Palatino"/>
                <a:cs typeface="Palatino"/>
              </a:rPr>
              <a:t>Displacement damage in silicon</a:t>
            </a:r>
          </a:p>
          <a:p>
            <a:pPr marL="285750" indent="-285750">
              <a:buFont typeface="Arial"/>
              <a:buChar char="•"/>
              <a:defRPr/>
            </a:pPr>
            <a:r>
              <a:rPr lang="en-US" sz="1800" dirty="0">
                <a:latin typeface="Palatino"/>
                <a:cs typeface="Palatino"/>
              </a:rPr>
              <a:t>Obtained from hit rates scaled with</a:t>
            </a:r>
            <a:br>
              <a:rPr lang="en-US" sz="1800" dirty="0">
                <a:latin typeface="Palatino"/>
                <a:cs typeface="Palatino"/>
              </a:rPr>
            </a:br>
            <a:r>
              <a:rPr lang="en-US" sz="1800" dirty="0">
                <a:latin typeface="Palatino"/>
                <a:cs typeface="Palatino"/>
              </a:rPr>
              <a:t>tabulated damage factors</a:t>
            </a:r>
          </a:p>
        </p:txBody>
      </p:sp>
      <p:sp>
        <p:nvSpPr>
          <p:cNvPr id="21" name="TextBox 20"/>
          <p:cNvSpPr txBox="1"/>
          <p:nvPr/>
        </p:nvSpPr>
        <p:spPr>
          <a:xfrm>
            <a:off x="323850" y="2133600"/>
            <a:ext cx="4237038" cy="954088"/>
          </a:xfrm>
          <a:prstGeom prst="rect">
            <a:avLst/>
          </a:prstGeom>
          <a:noFill/>
        </p:spPr>
        <p:txBody>
          <a:bodyPr wrap="none">
            <a:spAutoFit/>
          </a:bodyPr>
          <a:lstStyle/>
          <a:p>
            <a:pPr>
              <a:defRPr/>
            </a:pPr>
            <a:r>
              <a:rPr lang="en-US" sz="1800" dirty="0">
                <a:solidFill>
                  <a:srgbClr val="FF0000"/>
                </a:solidFill>
                <a:latin typeface="Palatino"/>
                <a:cs typeface="Palatino"/>
              </a:rPr>
              <a:t>Total Ionizing Dose (TID)</a:t>
            </a:r>
            <a:r>
              <a:rPr lang="en-US" sz="1800" dirty="0">
                <a:latin typeface="Palatino"/>
                <a:cs typeface="Palatino"/>
              </a:rPr>
              <a:t>:</a:t>
            </a:r>
          </a:p>
          <a:p>
            <a:pPr marL="285750" indent="-285750">
              <a:buFont typeface="Arial"/>
              <a:buChar char="•"/>
              <a:defRPr/>
            </a:pPr>
            <a:r>
              <a:rPr lang="en-US" sz="1800" dirty="0">
                <a:latin typeface="Palatino"/>
                <a:cs typeface="Palatino"/>
              </a:rPr>
              <a:t>Obtained from simulated energy loss</a:t>
            </a:r>
            <a:br>
              <a:rPr lang="en-US" sz="1800" dirty="0">
                <a:latin typeface="Palatino"/>
                <a:cs typeface="Palatino"/>
              </a:rPr>
            </a:br>
            <a:r>
              <a:rPr lang="en-US" sz="1800" dirty="0">
                <a:latin typeface="Palatino"/>
                <a:cs typeface="Palatino"/>
              </a:rPr>
              <a:t>in silicon layers</a:t>
            </a:r>
          </a:p>
        </p:txBody>
      </p:sp>
      <p:graphicFrame>
        <p:nvGraphicFramePr>
          <p:cNvPr id="22" name="Table 21"/>
          <p:cNvGraphicFramePr>
            <a:graphicFrameLocks noGrp="1"/>
          </p:cNvGraphicFramePr>
          <p:nvPr/>
        </p:nvGraphicFramePr>
        <p:xfrm>
          <a:off x="250825" y="3429000"/>
          <a:ext cx="5537200" cy="1854200"/>
        </p:xfrm>
        <a:graphic>
          <a:graphicData uri="http://schemas.openxmlformats.org/drawingml/2006/table">
            <a:tbl>
              <a:tblPr firstRow="1" bandRow="1">
                <a:tableStyleId>{5C22544A-7EE6-4342-B048-85BDC9FD1C3A}</a:tableStyleId>
              </a:tblPr>
              <a:tblGrid>
                <a:gridCol w="3177870"/>
                <a:gridCol w="1351094"/>
                <a:gridCol w="1008236"/>
              </a:tblGrid>
              <a:tr h="370840">
                <a:tc>
                  <a:txBody>
                    <a:bodyPr/>
                    <a:lstStyle/>
                    <a:p>
                      <a:endParaRPr lang="en-US" sz="1600" dirty="0">
                        <a:solidFill>
                          <a:srgbClr val="0000FF"/>
                        </a:solidFill>
                      </a:endParaRPr>
                    </a:p>
                  </a:txBody>
                  <a:tcPr marL="91451" marR="91451"/>
                </a:tc>
                <a:tc>
                  <a:txBody>
                    <a:bodyPr/>
                    <a:lstStyle/>
                    <a:p>
                      <a:pPr algn="ctr"/>
                      <a:r>
                        <a:rPr lang="en-US" sz="1600" dirty="0" smtClean="0">
                          <a:solidFill>
                            <a:schemeClr val="bg1"/>
                          </a:solidFill>
                        </a:rPr>
                        <a:t>CLIC_ILD</a:t>
                      </a:r>
                      <a:endParaRPr lang="en-US" sz="1600" dirty="0">
                        <a:solidFill>
                          <a:schemeClr val="bg1"/>
                        </a:solidFill>
                      </a:endParaRPr>
                    </a:p>
                  </a:txBody>
                  <a:tcPr marL="91451" marR="91451"/>
                </a:tc>
                <a:tc>
                  <a:txBody>
                    <a:bodyPr/>
                    <a:lstStyle/>
                    <a:p>
                      <a:pPr algn="ctr"/>
                      <a:r>
                        <a:rPr lang="en-US" sz="1600" dirty="0" smtClean="0">
                          <a:solidFill>
                            <a:srgbClr val="660066"/>
                          </a:solidFill>
                        </a:rPr>
                        <a:t>LHC</a:t>
                      </a:r>
                      <a:endParaRPr lang="en-US" sz="1600" dirty="0">
                        <a:solidFill>
                          <a:srgbClr val="660066"/>
                        </a:solidFill>
                      </a:endParaRPr>
                    </a:p>
                  </a:txBody>
                  <a:tcPr marL="91451" marR="91451"/>
                </a:tc>
              </a:tr>
              <a:tr h="370840">
                <a:tc>
                  <a:txBody>
                    <a:bodyPr/>
                    <a:lstStyle/>
                    <a:p>
                      <a:r>
                        <a:rPr lang="en-US" sz="1600" dirty="0" smtClean="0">
                          <a:solidFill>
                            <a:srgbClr val="0000FF"/>
                          </a:solidFill>
                        </a:rPr>
                        <a:t>NIEL</a:t>
                      </a:r>
                      <a:r>
                        <a:rPr lang="en-US" sz="1600" dirty="0" smtClean="0"/>
                        <a:t> VTX</a:t>
                      </a:r>
                      <a:r>
                        <a:rPr lang="en-US" sz="1600" baseline="0" dirty="0" smtClean="0"/>
                        <a:t> </a:t>
                      </a:r>
                      <a:r>
                        <a:rPr lang="en-US" sz="1600" dirty="0" smtClean="0"/>
                        <a:t>barrel [1-MeV-n</a:t>
                      </a:r>
                      <a:r>
                        <a:rPr lang="en-US" sz="1600" baseline="-25000" dirty="0" smtClean="0"/>
                        <a:t>eq</a:t>
                      </a:r>
                      <a:r>
                        <a:rPr lang="en-US" sz="1600" dirty="0" smtClean="0"/>
                        <a:t>/</a:t>
                      </a:r>
                      <a:r>
                        <a:rPr lang="en-US" sz="1600" dirty="0" err="1" smtClean="0"/>
                        <a:t>yr</a:t>
                      </a:r>
                      <a:r>
                        <a:rPr lang="en-US" sz="1600" dirty="0" smtClean="0"/>
                        <a:t>]</a:t>
                      </a:r>
                      <a:endParaRPr lang="en-US" sz="1600" dirty="0"/>
                    </a:p>
                  </a:txBody>
                  <a:tcPr marL="91451" marR="91451"/>
                </a:tc>
                <a:tc>
                  <a:txBody>
                    <a:bodyPr/>
                    <a:lstStyle/>
                    <a:p>
                      <a:pPr algn="ctr"/>
                      <a:r>
                        <a:rPr lang="en-US" sz="1600" dirty="0" smtClean="0"/>
                        <a:t>4x10</a:t>
                      </a:r>
                      <a:r>
                        <a:rPr lang="en-US" sz="1600" baseline="30000" dirty="0" smtClean="0"/>
                        <a:t>10</a:t>
                      </a:r>
                      <a:endParaRPr lang="en-US" sz="1600" baseline="30000" dirty="0"/>
                    </a:p>
                  </a:txBody>
                  <a:tcPr marL="91451" marR="91451"/>
                </a:tc>
                <a:tc rowSpan="2">
                  <a:txBody>
                    <a:bodyPr/>
                    <a:lstStyle/>
                    <a:p>
                      <a:pPr marL="0" algn="ctr">
                        <a:spcBef>
                          <a:spcPts val="0"/>
                        </a:spcBef>
                      </a:pPr>
                      <a:r>
                        <a:rPr lang="en-US" sz="1600" dirty="0" smtClean="0">
                          <a:solidFill>
                            <a:srgbClr val="660066"/>
                          </a:solidFill>
                        </a:rPr>
                        <a:t>&gt;~10</a:t>
                      </a:r>
                      <a:r>
                        <a:rPr lang="en-US" sz="1600" baseline="30000" dirty="0" smtClean="0">
                          <a:solidFill>
                            <a:srgbClr val="660066"/>
                          </a:solidFill>
                        </a:rPr>
                        <a:t>14</a:t>
                      </a:r>
                      <a:r>
                        <a:rPr lang="en-US" sz="1600" dirty="0" smtClean="0">
                          <a:solidFill>
                            <a:srgbClr val="660066"/>
                          </a:solidFill>
                        </a:rPr>
                        <a:t> </a:t>
                      </a:r>
                      <a:endParaRPr lang="en-US" sz="1600" dirty="0">
                        <a:solidFill>
                          <a:srgbClr val="660066"/>
                        </a:solidFill>
                      </a:endParaRPr>
                    </a:p>
                  </a:txBody>
                  <a:tcPr marL="91451" marR="91451" marT="234000"/>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rgbClr val="0000FF"/>
                          </a:solidFill>
                        </a:rPr>
                        <a:t>NIEL</a:t>
                      </a:r>
                      <a:r>
                        <a:rPr lang="en-US" sz="1600" dirty="0" smtClean="0"/>
                        <a:t> FTD [1-MeV-n</a:t>
                      </a:r>
                      <a:r>
                        <a:rPr lang="en-US" sz="1600" baseline="-25000" dirty="0" smtClean="0"/>
                        <a:t>eq</a:t>
                      </a:r>
                      <a:r>
                        <a:rPr lang="en-US" sz="1600" baseline="0" dirty="0" smtClean="0"/>
                        <a:t>/</a:t>
                      </a:r>
                      <a:r>
                        <a:rPr lang="en-US" sz="1600" baseline="0" dirty="0" err="1" smtClean="0"/>
                        <a:t>yr</a:t>
                      </a:r>
                      <a:r>
                        <a:rPr lang="en-US" sz="1600" dirty="0" smtClean="0"/>
                        <a:t>]</a:t>
                      </a:r>
                    </a:p>
                  </a:txBody>
                  <a:tcPr marL="91451" marR="91451"/>
                </a:tc>
                <a:tc>
                  <a:txBody>
                    <a:bodyPr/>
                    <a:lstStyle/>
                    <a:p>
                      <a:pPr algn="ctr"/>
                      <a:r>
                        <a:rPr lang="en-US" sz="1600" dirty="0" smtClean="0"/>
                        <a:t>5x10</a:t>
                      </a:r>
                      <a:r>
                        <a:rPr lang="en-US" sz="1600" baseline="30000" dirty="0" smtClean="0"/>
                        <a:t>10</a:t>
                      </a:r>
                      <a:endParaRPr lang="en-US" sz="1600" baseline="30000" dirty="0"/>
                    </a:p>
                  </a:txBody>
                  <a:tcPr marL="91451" marR="91451"/>
                </a:tc>
                <a:tc vMerge="1">
                  <a:txBody>
                    <a:bodyPr/>
                    <a:lstStyle/>
                    <a:p>
                      <a:endParaRPr lang="en-US" dirty="0"/>
                    </a:p>
                  </a:txBody>
                  <a:tcPr/>
                </a:tc>
              </a:tr>
              <a:tr h="370840">
                <a:tc>
                  <a:txBody>
                    <a:bodyPr/>
                    <a:lstStyle/>
                    <a:p>
                      <a:r>
                        <a:rPr lang="en-US" sz="1600" dirty="0" smtClean="0">
                          <a:solidFill>
                            <a:srgbClr val="FF0000"/>
                          </a:solidFill>
                        </a:rPr>
                        <a:t>TID</a:t>
                      </a:r>
                      <a:r>
                        <a:rPr lang="en-US" sz="1600" dirty="0" smtClean="0"/>
                        <a:t> VTX barrel [</a:t>
                      </a:r>
                      <a:r>
                        <a:rPr lang="en-US" sz="1600" dirty="0" err="1" smtClean="0"/>
                        <a:t>Gy</a:t>
                      </a:r>
                      <a:r>
                        <a:rPr lang="en-US" sz="1600" dirty="0" smtClean="0"/>
                        <a:t>/</a:t>
                      </a:r>
                      <a:r>
                        <a:rPr lang="en-US" sz="1600" dirty="0" err="1" smtClean="0"/>
                        <a:t>yr</a:t>
                      </a:r>
                      <a:r>
                        <a:rPr lang="en-US" sz="1600" dirty="0" smtClean="0"/>
                        <a:t>]</a:t>
                      </a:r>
                      <a:endParaRPr lang="en-US" sz="1600" dirty="0"/>
                    </a:p>
                  </a:txBody>
                  <a:tcPr marL="91451" marR="91451"/>
                </a:tc>
                <a:tc>
                  <a:txBody>
                    <a:bodyPr/>
                    <a:lstStyle/>
                    <a:p>
                      <a:pPr algn="ctr"/>
                      <a:r>
                        <a:rPr lang="en-US" sz="1600" dirty="0" smtClean="0"/>
                        <a:t>200</a:t>
                      </a:r>
                      <a:endParaRPr lang="en-US" sz="1600" dirty="0"/>
                    </a:p>
                  </a:txBody>
                  <a:tcPr marL="91451" marR="91451"/>
                </a:tc>
                <a:tc rowSpan="2">
                  <a:txBody>
                    <a:bodyPr/>
                    <a:lstStyle/>
                    <a:p>
                      <a:pPr algn="ctr"/>
                      <a:r>
                        <a:rPr lang="en-US" sz="1600" dirty="0" smtClean="0">
                          <a:solidFill>
                            <a:srgbClr val="660066"/>
                          </a:solidFill>
                        </a:rPr>
                        <a:t>&gt;~ 10</a:t>
                      </a:r>
                      <a:r>
                        <a:rPr lang="en-US" sz="1600" baseline="30000" dirty="0" smtClean="0">
                          <a:solidFill>
                            <a:srgbClr val="660066"/>
                          </a:solidFill>
                        </a:rPr>
                        <a:t>5</a:t>
                      </a:r>
                      <a:endParaRPr lang="en-US" sz="1600" baseline="30000" dirty="0">
                        <a:solidFill>
                          <a:srgbClr val="660066"/>
                        </a:solidFill>
                      </a:endParaRPr>
                    </a:p>
                  </a:txBody>
                  <a:tcPr marL="91451" marR="91451" marT="187200" marB="0"/>
                </a:tc>
              </a:tr>
              <a:tr h="370840">
                <a:tc>
                  <a:txBody>
                    <a:bodyPr/>
                    <a:lstStyle/>
                    <a:p>
                      <a:r>
                        <a:rPr lang="en-US" sz="1600" dirty="0" smtClean="0">
                          <a:solidFill>
                            <a:srgbClr val="FF0000"/>
                          </a:solidFill>
                        </a:rPr>
                        <a:t>TID</a:t>
                      </a:r>
                      <a:r>
                        <a:rPr lang="en-US" sz="1600" dirty="0" smtClean="0"/>
                        <a:t> FTD [</a:t>
                      </a:r>
                      <a:r>
                        <a:rPr lang="en-US" sz="1600" dirty="0" err="1" smtClean="0"/>
                        <a:t>Gy</a:t>
                      </a:r>
                      <a:r>
                        <a:rPr lang="en-US" sz="1600" dirty="0" smtClean="0"/>
                        <a:t>/</a:t>
                      </a:r>
                      <a:r>
                        <a:rPr lang="en-US" sz="1600" dirty="0" err="1" smtClean="0"/>
                        <a:t>yr</a:t>
                      </a:r>
                      <a:r>
                        <a:rPr lang="en-US" sz="1600" dirty="0" smtClean="0"/>
                        <a:t>]</a:t>
                      </a:r>
                      <a:endParaRPr lang="en-US" sz="1600" dirty="0"/>
                    </a:p>
                  </a:txBody>
                  <a:tcPr marL="91451" marR="91451"/>
                </a:tc>
                <a:tc>
                  <a:txBody>
                    <a:bodyPr/>
                    <a:lstStyle/>
                    <a:p>
                      <a:pPr algn="ctr"/>
                      <a:r>
                        <a:rPr lang="en-US" sz="1600" dirty="0" smtClean="0"/>
                        <a:t>180</a:t>
                      </a:r>
                      <a:endParaRPr lang="en-US" sz="1600" dirty="0"/>
                    </a:p>
                  </a:txBody>
                  <a:tcPr marL="91451" marR="91451"/>
                </a:tc>
                <a:tc vMerge="1">
                  <a:txBody>
                    <a:bodyPr/>
                    <a:lstStyle/>
                    <a:p>
                      <a:endParaRPr lang="en-US" dirty="0"/>
                    </a:p>
                  </a:txBody>
                  <a:tcPr/>
                </a:tc>
              </a:tr>
            </a:tbl>
          </a:graphicData>
        </a:graphic>
      </p:graphicFrame>
      <p:sp>
        <p:nvSpPr>
          <p:cNvPr id="197664" name="TextBox 2"/>
          <p:cNvSpPr txBox="1">
            <a:spLocks noChangeArrowheads="1"/>
          </p:cNvSpPr>
          <p:nvPr/>
        </p:nvSpPr>
        <p:spPr bwMode="auto">
          <a:xfrm>
            <a:off x="6804025" y="4292600"/>
            <a:ext cx="584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FTD</a:t>
            </a:r>
          </a:p>
        </p:txBody>
      </p:sp>
      <p:sp>
        <p:nvSpPr>
          <p:cNvPr id="197665" name="TextBox 22"/>
          <p:cNvSpPr txBox="1">
            <a:spLocks noChangeArrowheads="1"/>
          </p:cNvSpPr>
          <p:nvPr/>
        </p:nvSpPr>
        <p:spPr bwMode="auto">
          <a:xfrm>
            <a:off x="6948488" y="1412875"/>
            <a:ext cx="11795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VTX barrel</a:t>
            </a:r>
          </a:p>
        </p:txBody>
      </p:sp>
      <p:sp>
        <p:nvSpPr>
          <p:cNvPr id="197666" name="TextBox 3"/>
          <p:cNvSpPr txBox="1">
            <a:spLocks noChangeArrowheads="1"/>
          </p:cNvSpPr>
          <p:nvPr/>
        </p:nvSpPr>
        <p:spPr bwMode="auto">
          <a:xfrm>
            <a:off x="419100" y="5589588"/>
            <a:ext cx="4044950" cy="646112"/>
          </a:xfrm>
          <a:prstGeom prst="rect">
            <a:avLst/>
          </a:prstGeom>
          <a:noFill/>
          <a:ln w="9525">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sym typeface="Wingdings" charset="0"/>
              </a:rPr>
              <a:t> </a:t>
            </a:r>
            <a:r>
              <a:rPr lang="en-US" sz="1800">
                <a:latin typeface="Palatino" charset="0"/>
                <a:cs typeface="Palatino" charset="0"/>
              </a:rPr>
              <a:t>Small expected radiation exposure, </a:t>
            </a:r>
            <a:br>
              <a:rPr lang="en-US" sz="1800">
                <a:latin typeface="Palatino" charset="0"/>
                <a:cs typeface="Palatino" charset="0"/>
              </a:rPr>
            </a:br>
            <a:r>
              <a:rPr lang="en-US" sz="1800">
                <a:latin typeface="Palatino" charset="0"/>
                <a:cs typeface="Palatino" charset="0"/>
              </a:rPr>
              <a:t>compared to LHC experiments</a:t>
            </a:r>
          </a:p>
        </p:txBody>
      </p:sp>
      <p:sp>
        <p:nvSpPr>
          <p:cNvPr id="5" name="Date Placeholder 4"/>
          <p:cNvSpPr>
            <a:spLocks noGrp="1"/>
          </p:cNvSpPr>
          <p:nvPr>
            <p:ph type="dt" sz="quarter" idx="10"/>
          </p:nvPr>
        </p:nvSpPr>
        <p:spPr/>
        <p:txBody>
          <a:bodyPr/>
          <a:lstStyle/>
          <a:p>
            <a:pPr>
              <a:defRPr/>
            </a:pPr>
            <a:r>
              <a:rPr lang="en-US"/>
              <a:t>Nikhef colloquium 28 October 2011 </a:t>
            </a:r>
            <a:endParaRPr lang="en-US" dirty="0"/>
          </a:p>
        </p:txBody>
      </p:sp>
      <p:sp>
        <p:nvSpPr>
          <p:cNvPr id="7" name="Footer Placeholder 6"/>
          <p:cNvSpPr>
            <a:spLocks noGrp="1"/>
          </p:cNvSpPr>
          <p:nvPr>
            <p:ph type="ftr" sz="quarter" idx="11"/>
          </p:nvPr>
        </p:nvSpPr>
        <p:spPr/>
        <p:txBody>
          <a:bodyPr/>
          <a:lstStyle/>
          <a:p>
            <a:pPr>
              <a:defRPr/>
            </a:pPr>
            <a:r>
              <a:rPr lang="en-US" smtClean="0"/>
              <a:t>Erik van der Kraaij, CERN LCD</a:t>
            </a:r>
            <a:endParaRPr lang="en-US"/>
          </a:p>
        </p:txBody>
      </p:sp>
      <p:sp>
        <p:nvSpPr>
          <p:cNvPr id="197669"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F29C96-5BCC-C943-A699-9431133B7468}" type="slidenum">
              <a:rPr lang="en-US" sz="1200">
                <a:latin typeface="Palatino" charset="0"/>
                <a:cs typeface="Palatino" charset="0"/>
              </a:rPr>
              <a:pPr eaLnBrk="1" hangingPunct="1"/>
              <a:t>125</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Title 1"/>
          <p:cNvSpPr>
            <a:spLocks noGrp="1"/>
          </p:cNvSpPr>
          <p:nvPr>
            <p:ph type="title"/>
          </p:nvPr>
        </p:nvSpPr>
        <p:spPr/>
        <p:txBody>
          <a:bodyPr/>
          <a:lstStyle/>
          <a:p>
            <a:r>
              <a:rPr lang="en-US">
                <a:latin typeface="Palatino" charset="0"/>
                <a:ea typeface="ＭＳ Ｐゴシック" charset="0"/>
              </a:rPr>
              <a:t>Backgrounds in the calorimeters</a:t>
            </a:r>
          </a:p>
        </p:txBody>
      </p:sp>
      <p:sp>
        <p:nvSpPr>
          <p:cNvPr id="4" name="Content Placeholder 3"/>
          <p:cNvSpPr>
            <a:spLocks noGrp="1"/>
          </p:cNvSpPr>
          <p:nvPr>
            <p:ph sz="half" idx="1"/>
          </p:nvPr>
        </p:nvSpPr>
        <p:spPr>
          <a:xfrm>
            <a:off x="565150" y="762000"/>
            <a:ext cx="8347075" cy="5407025"/>
          </a:xfrm>
        </p:spPr>
        <p:txBody>
          <a:bodyPr/>
          <a:lstStyle/>
          <a:p>
            <a:pPr>
              <a:defRPr/>
            </a:pPr>
            <a:r>
              <a:rPr lang="en-GB" sz="2200" dirty="0"/>
              <a:t>Calorimeter backgrounds per bunch-train (3 </a:t>
            </a:r>
            <a:r>
              <a:rPr lang="en-GB" sz="2200" dirty="0" err="1"/>
              <a:t>TeV</a:t>
            </a:r>
            <a:r>
              <a:rPr lang="en-GB" sz="2200" dirty="0" smtClean="0"/>
              <a:t>)</a:t>
            </a:r>
          </a:p>
          <a:p>
            <a:pPr>
              <a:defRPr/>
            </a:pPr>
            <a:endParaRPr lang="en-GB" sz="2200" dirty="0" smtClean="0">
              <a:solidFill>
                <a:srgbClr val="FF0000"/>
              </a:solidFill>
            </a:endParaRPr>
          </a:p>
          <a:p>
            <a:pPr>
              <a:defRPr/>
            </a:pPr>
            <a:endParaRPr lang="en-GB" sz="2200" dirty="0">
              <a:solidFill>
                <a:srgbClr val="FF0000"/>
              </a:solidFill>
            </a:endParaRPr>
          </a:p>
          <a:p>
            <a:pPr>
              <a:defRPr/>
            </a:pPr>
            <a:endParaRPr lang="en-GB" sz="2200" dirty="0" smtClean="0">
              <a:solidFill>
                <a:srgbClr val="FF0000"/>
              </a:solidFill>
            </a:endParaRPr>
          </a:p>
          <a:p>
            <a:pPr>
              <a:defRPr/>
            </a:pPr>
            <a:endParaRPr lang="en-GB" sz="2200" dirty="0" smtClean="0">
              <a:solidFill>
                <a:srgbClr val="FF0000"/>
              </a:solidFill>
            </a:endParaRPr>
          </a:p>
          <a:p>
            <a:pPr>
              <a:defRPr/>
            </a:pPr>
            <a:endParaRPr lang="en-GB" sz="2200" dirty="0">
              <a:solidFill>
                <a:srgbClr val="FF0000"/>
              </a:solidFill>
            </a:endParaRPr>
          </a:p>
          <a:p>
            <a:pPr>
              <a:defRPr/>
            </a:pPr>
            <a:endParaRPr lang="en-GB" sz="2200" dirty="0" smtClean="0">
              <a:solidFill>
                <a:srgbClr val="FF0000"/>
              </a:solidFill>
            </a:endParaRPr>
          </a:p>
          <a:p>
            <a:pPr>
              <a:defRPr/>
            </a:pPr>
            <a:endParaRPr lang="en-GB" sz="2200" dirty="0">
              <a:solidFill>
                <a:srgbClr val="FF0000"/>
              </a:solidFill>
            </a:endParaRPr>
          </a:p>
          <a:p>
            <a:pPr marL="0" indent="0">
              <a:buFont typeface="Arial" charset="0"/>
              <a:buNone/>
              <a:defRPr/>
            </a:pPr>
            <a:endParaRPr lang="en-GB" sz="2200" dirty="0">
              <a:solidFill>
                <a:srgbClr val="FF0000"/>
              </a:solidFill>
            </a:endParaRPr>
          </a:p>
          <a:p>
            <a:pPr>
              <a:defRPr/>
            </a:pPr>
            <a:r>
              <a:rPr lang="en-GB" sz="2000" dirty="0"/>
              <a:t>Calorimeter backgrounds </a:t>
            </a:r>
            <a:r>
              <a:rPr lang="en-GB" sz="2000" dirty="0">
                <a:solidFill>
                  <a:srgbClr val="FF0000"/>
                </a:solidFill>
              </a:rPr>
              <a:t>per</a:t>
            </a:r>
            <a:r>
              <a:rPr lang="en-GB" sz="2000" dirty="0"/>
              <a:t> </a:t>
            </a:r>
            <a:r>
              <a:rPr lang="en-GB" sz="2000" dirty="0">
                <a:solidFill>
                  <a:srgbClr val="FF0000"/>
                </a:solidFill>
              </a:rPr>
              <a:t>bunch-crossing </a:t>
            </a:r>
            <a:r>
              <a:rPr lang="en-GB" sz="2000" dirty="0"/>
              <a:t>are manageable</a:t>
            </a:r>
            <a:r>
              <a:rPr lang="en-GB" sz="2000" dirty="0" smtClean="0"/>
              <a:t>,</a:t>
            </a:r>
            <a:br>
              <a:rPr lang="en-GB" sz="2000" dirty="0" smtClean="0"/>
            </a:br>
            <a:r>
              <a:rPr lang="en-GB" sz="2000" dirty="0" smtClean="0"/>
              <a:t> </a:t>
            </a:r>
            <a:r>
              <a:rPr lang="en-GB" sz="2000" dirty="0"/>
              <a:t>~ </a:t>
            </a:r>
            <a:r>
              <a:rPr lang="en-GB" sz="2000" dirty="0">
                <a:solidFill>
                  <a:srgbClr val="000000"/>
                </a:solidFill>
              </a:rPr>
              <a:t>60 </a:t>
            </a:r>
            <a:r>
              <a:rPr lang="en-GB" sz="2000" dirty="0" err="1">
                <a:solidFill>
                  <a:srgbClr val="000000"/>
                </a:solidFill>
              </a:rPr>
              <a:t>GeV</a:t>
            </a:r>
            <a:r>
              <a:rPr lang="en-GB" sz="2000" dirty="0">
                <a:solidFill>
                  <a:srgbClr val="000000"/>
                </a:solidFill>
              </a:rPr>
              <a:t>   </a:t>
            </a:r>
          </a:p>
          <a:p>
            <a:pPr>
              <a:defRPr/>
            </a:pPr>
            <a:r>
              <a:rPr lang="en-GB" sz="2000" dirty="0"/>
              <a:t>Hence want to integrate over as few as possible BXs </a:t>
            </a:r>
          </a:p>
          <a:p>
            <a:pPr>
              <a:defRPr/>
            </a:pPr>
            <a:r>
              <a:rPr lang="en-GB" sz="2000" dirty="0">
                <a:solidFill>
                  <a:srgbClr val="FF0000"/>
                </a:solidFill>
              </a:rPr>
              <a:t>Tight timing requirements – </a:t>
            </a:r>
            <a:r>
              <a:rPr lang="en-GB" sz="2000" i="1" dirty="0">
                <a:solidFill>
                  <a:srgbClr val="FF0000"/>
                </a:solidFill>
              </a:rPr>
              <a:t>O</a:t>
            </a:r>
            <a:r>
              <a:rPr lang="en-GB" sz="2000" dirty="0">
                <a:solidFill>
                  <a:srgbClr val="FF0000"/>
                </a:solidFill>
              </a:rPr>
              <a:t>(ns) !</a:t>
            </a:r>
          </a:p>
          <a:p>
            <a:pPr>
              <a:defRPr/>
            </a:pPr>
            <a:endParaRPr lang="en-GB" sz="2000" dirty="0">
              <a:solidFill>
                <a:srgbClr val="FF0000"/>
              </a:solidFill>
            </a:endParaRPr>
          </a:p>
          <a:p>
            <a:pPr>
              <a:defRPr/>
            </a:pPr>
            <a:endParaRPr lang="en-US" sz="2200" dirty="0"/>
          </a:p>
        </p:txBody>
      </p:sp>
      <p:sp>
        <p:nvSpPr>
          <p:cNvPr id="5" name="Date Placeholder 4"/>
          <p:cNvSpPr>
            <a:spLocks noGrp="1"/>
          </p:cNvSpPr>
          <p:nvPr>
            <p:ph type="dt" sz="quarter" idx="14"/>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5"/>
          </p:nvPr>
        </p:nvSpPr>
        <p:spPr/>
        <p:txBody>
          <a:bodyPr/>
          <a:lstStyle/>
          <a:p>
            <a:pPr>
              <a:defRPr/>
            </a:pPr>
            <a:r>
              <a:rPr lang="en-US" smtClean="0"/>
              <a:t>Erik van der Kraaij, CERN LCD</a:t>
            </a:r>
            <a:endParaRPr lang="en-US"/>
          </a:p>
        </p:txBody>
      </p:sp>
      <p:sp>
        <p:nvSpPr>
          <p:cNvPr id="199685" name="Slide Number Placeholder 6"/>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EDAA42-867B-EC4B-ABCE-C1C1FEC4347F}" type="slidenum">
              <a:rPr lang="en-US" sz="1200">
                <a:latin typeface="Palatino" charset="0"/>
                <a:cs typeface="Palatino" charset="0"/>
              </a:rPr>
              <a:pPr eaLnBrk="1" hangingPunct="1"/>
              <a:t>126</a:t>
            </a:fld>
            <a:endParaRPr lang="en-US" sz="1200">
              <a:latin typeface="Palatino" charset="0"/>
              <a:cs typeface="Palatino" charset="0"/>
            </a:endParaRPr>
          </a:p>
        </p:txBody>
      </p:sp>
      <p:graphicFrame>
        <p:nvGraphicFramePr>
          <p:cNvPr id="8" name="Table 7"/>
          <p:cNvGraphicFramePr>
            <a:graphicFrameLocks noGrp="1"/>
          </p:cNvGraphicFramePr>
          <p:nvPr/>
        </p:nvGraphicFramePr>
        <p:xfrm>
          <a:off x="204788" y="1408113"/>
          <a:ext cx="4491038" cy="2522541"/>
        </p:xfrm>
        <a:graphic>
          <a:graphicData uri="http://schemas.openxmlformats.org/drawingml/2006/table">
            <a:tbl>
              <a:tblPr firstRow="1" bandRow="1">
                <a:tableStyleId>{5C22544A-7EE6-4342-B048-85BDC9FD1C3A}</a:tableStyleId>
              </a:tblPr>
              <a:tblGrid>
                <a:gridCol w="2245519"/>
                <a:gridCol w="2245519"/>
              </a:tblGrid>
              <a:tr h="457181">
                <a:tc>
                  <a:txBody>
                    <a:bodyPr/>
                    <a:lstStyle/>
                    <a:p>
                      <a:r>
                        <a:rPr lang="en-US" sz="2000" dirty="0" smtClean="0">
                          <a:solidFill>
                            <a:schemeClr val="bg1"/>
                          </a:solidFill>
                        </a:rPr>
                        <a:t>Detector</a:t>
                      </a:r>
                      <a:endParaRPr lang="en-US" sz="2000" dirty="0">
                        <a:solidFill>
                          <a:schemeClr val="bg1"/>
                        </a:solidFill>
                      </a:endParaRPr>
                    </a:p>
                  </a:txBody>
                  <a:tcPr marL="84411" marR="84411" marT="45711" marB="45711">
                    <a:lnL w="12700" cap="flat" cmpd="sng" algn="ctr">
                      <a:solidFill>
                        <a:srgbClr val="FF6600"/>
                      </a:solidFill>
                      <a:prstDash val="solid"/>
                      <a:round/>
                      <a:headEnd type="none" w="med" len="med"/>
                      <a:tailEnd type="none" w="med" len="med"/>
                    </a:lnL>
                    <a:lnT w="12700" cap="flat" cmpd="sng" algn="ctr">
                      <a:solidFill>
                        <a:srgbClr val="FF6600"/>
                      </a:solidFill>
                      <a:prstDash val="solid"/>
                      <a:round/>
                      <a:headEnd type="none" w="med" len="med"/>
                      <a:tailEnd type="none" w="med" len="med"/>
                    </a:lnT>
                  </a:tcPr>
                </a:tc>
                <a:tc>
                  <a:txBody>
                    <a:bodyPr/>
                    <a:lstStyle/>
                    <a:p>
                      <a:r>
                        <a:rPr lang="en-GB" sz="2400" dirty="0" err="1" smtClean="0">
                          <a:solidFill>
                            <a:schemeClr val="bg1"/>
                          </a:solidFill>
                          <a:latin typeface="Symbol" charset="2"/>
                          <a:cs typeface="Symbol" charset="2"/>
                        </a:rPr>
                        <a:t>gg</a:t>
                      </a:r>
                      <a:r>
                        <a:rPr lang="en-GB" sz="2000" dirty="0" smtClean="0">
                          <a:solidFill>
                            <a:schemeClr val="bg1"/>
                          </a:solidFill>
                        </a:rPr>
                        <a:t>→ hadrons </a:t>
                      </a:r>
                      <a:endParaRPr lang="en-US" sz="2000" dirty="0">
                        <a:solidFill>
                          <a:schemeClr val="bg1"/>
                        </a:solidFill>
                      </a:endParaRPr>
                    </a:p>
                  </a:txBody>
                  <a:tcPr marL="84411" marR="84411" marT="45711" marB="45711">
                    <a:lnR w="12700" cap="flat" cmpd="sng" algn="ctr">
                      <a:solidFill>
                        <a:srgbClr val="FF6600"/>
                      </a:solidFill>
                      <a:prstDash val="solid"/>
                      <a:round/>
                      <a:headEnd type="none" w="med" len="med"/>
                      <a:tailEnd type="none" w="med" len="med"/>
                    </a:lnR>
                    <a:lnT w="12700" cap="flat" cmpd="sng" algn="ctr">
                      <a:solidFill>
                        <a:srgbClr val="FF6600"/>
                      </a:solidFill>
                      <a:prstDash val="solid"/>
                      <a:round/>
                      <a:headEnd type="none" w="med" len="med"/>
                      <a:tailEnd type="none" w="med" len="med"/>
                    </a:lnT>
                  </a:tcPr>
                </a:tc>
              </a:tr>
              <a:tr h="412248">
                <a:tc>
                  <a:txBody>
                    <a:bodyPr/>
                    <a:lstStyle/>
                    <a:p>
                      <a:r>
                        <a:rPr lang="en-US" sz="2000" dirty="0" smtClean="0"/>
                        <a:t>ECAL </a:t>
                      </a:r>
                      <a:r>
                        <a:rPr lang="en-US" sz="2000" dirty="0" err="1" smtClean="0"/>
                        <a:t>endcaps</a:t>
                      </a:r>
                      <a:endParaRPr lang="en-US" sz="2000" dirty="0"/>
                    </a:p>
                  </a:txBody>
                  <a:tcPr marL="84411" marR="84411" marT="45711" marB="45711">
                    <a:lnL w="12700" cap="flat" cmpd="sng" algn="ctr">
                      <a:solidFill>
                        <a:srgbClr val="FF6600"/>
                      </a:solidFill>
                      <a:prstDash val="solid"/>
                      <a:round/>
                      <a:headEnd type="none" w="med" len="med"/>
                      <a:tailEnd type="none" w="med" len="med"/>
                    </a:lnL>
                  </a:tcPr>
                </a:tc>
                <a:tc>
                  <a:txBody>
                    <a:bodyPr/>
                    <a:lstStyle/>
                    <a:p>
                      <a:pPr algn="ctr"/>
                      <a:r>
                        <a:rPr lang="en-US" sz="2000" dirty="0" smtClean="0"/>
                        <a:t> </a:t>
                      </a:r>
                      <a:r>
                        <a:rPr lang="en-US" sz="2000" b="1" dirty="0" smtClean="0">
                          <a:solidFill>
                            <a:srgbClr val="FF0000"/>
                          </a:solidFill>
                        </a:rPr>
                        <a:t>11 </a:t>
                      </a:r>
                      <a:r>
                        <a:rPr lang="en-US" sz="2000" b="1" dirty="0" err="1" smtClean="0">
                          <a:solidFill>
                            <a:srgbClr val="FF0000"/>
                          </a:solidFill>
                        </a:rPr>
                        <a:t>TeV</a:t>
                      </a:r>
                      <a:endParaRPr lang="en-US" sz="2000" b="1" dirty="0">
                        <a:solidFill>
                          <a:srgbClr val="FF0000"/>
                        </a:solidFill>
                      </a:endParaRPr>
                    </a:p>
                  </a:txBody>
                  <a:tcPr marL="84411" marR="84411" marT="45711" marB="45711">
                    <a:lnR w="12700" cap="flat" cmpd="sng" algn="ctr">
                      <a:solidFill>
                        <a:srgbClr val="FF6600"/>
                      </a:solidFill>
                      <a:prstDash val="solid"/>
                      <a:round/>
                      <a:headEnd type="none" w="med" len="med"/>
                      <a:tailEnd type="none" w="med" len="med"/>
                    </a:lnR>
                  </a:tcPr>
                </a:tc>
              </a:tr>
              <a:tr h="396221">
                <a:tc>
                  <a:txBody>
                    <a:bodyPr/>
                    <a:lstStyle/>
                    <a:p>
                      <a:r>
                        <a:rPr lang="en-US" sz="2000" dirty="0" smtClean="0"/>
                        <a:t>ECAL</a:t>
                      </a:r>
                      <a:r>
                        <a:rPr lang="en-US" sz="2000" baseline="0" dirty="0" smtClean="0"/>
                        <a:t> barrel</a:t>
                      </a:r>
                      <a:endParaRPr lang="en-US" sz="2000" dirty="0"/>
                    </a:p>
                  </a:txBody>
                  <a:tcPr marL="84411" marR="84411" marT="45711" marB="45711">
                    <a:lnL w="12700" cap="flat" cmpd="sng" algn="ctr">
                      <a:solidFill>
                        <a:srgbClr val="FF6600"/>
                      </a:solidFill>
                      <a:prstDash val="solid"/>
                      <a:round/>
                      <a:headEnd type="none" w="med" len="med"/>
                      <a:tailEnd type="none" w="med" len="med"/>
                    </a:lnL>
                  </a:tcPr>
                </a:tc>
                <a:tc>
                  <a:txBody>
                    <a:bodyPr/>
                    <a:lstStyle/>
                    <a:p>
                      <a:pPr algn="ctr"/>
                      <a:r>
                        <a:rPr lang="en-US" sz="2000" dirty="0" smtClean="0"/>
                        <a:t>1.5 </a:t>
                      </a:r>
                      <a:r>
                        <a:rPr lang="en-US" sz="2000" dirty="0" err="1" smtClean="0"/>
                        <a:t>TeV</a:t>
                      </a:r>
                      <a:endParaRPr lang="en-US" sz="2000" dirty="0"/>
                    </a:p>
                  </a:txBody>
                  <a:tcPr marL="84411" marR="84411" marT="45711" marB="45711">
                    <a:lnR w="12700" cap="flat" cmpd="sng" algn="ctr">
                      <a:solidFill>
                        <a:srgbClr val="FF6600"/>
                      </a:solidFill>
                      <a:prstDash val="solid"/>
                      <a:round/>
                      <a:headEnd type="none" w="med" len="med"/>
                      <a:tailEnd type="none" w="med" len="med"/>
                    </a:lnR>
                  </a:tcPr>
                </a:tc>
              </a:tr>
              <a:tr h="464445">
                <a:tc>
                  <a:txBody>
                    <a:bodyPr/>
                    <a:lstStyle/>
                    <a:p>
                      <a:r>
                        <a:rPr lang="en-US" sz="2000" dirty="0" smtClean="0"/>
                        <a:t>HCAL </a:t>
                      </a:r>
                      <a:r>
                        <a:rPr lang="en-US" sz="2000" dirty="0" err="1" smtClean="0"/>
                        <a:t>endcaps</a:t>
                      </a:r>
                      <a:endParaRPr lang="en-US" sz="2000" dirty="0"/>
                    </a:p>
                  </a:txBody>
                  <a:tcPr marL="84411" marR="84411" marT="45711" marB="45711">
                    <a:lnL w="12700" cap="flat" cmpd="sng" algn="ctr">
                      <a:solidFill>
                        <a:srgbClr val="FF6600"/>
                      </a:solidFill>
                      <a:prstDash val="solid"/>
                      <a:round/>
                      <a:headEnd type="none" w="med" len="med"/>
                      <a:tailEnd type="none" w="med" len="med"/>
                    </a:lnL>
                  </a:tcPr>
                </a:tc>
                <a:tc>
                  <a:txBody>
                    <a:bodyPr/>
                    <a:lstStyle/>
                    <a:p>
                      <a:pPr algn="ctr"/>
                      <a:r>
                        <a:rPr lang="en-US" sz="2000" dirty="0" smtClean="0"/>
                        <a:t> </a:t>
                      </a:r>
                      <a:r>
                        <a:rPr lang="en-US" sz="2000" b="1" dirty="0" smtClean="0">
                          <a:solidFill>
                            <a:srgbClr val="FF0000"/>
                          </a:solidFill>
                        </a:rPr>
                        <a:t>  6 </a:t>
                      </a:r>
                      <a:r>
                        <a:rPr lang="en-US" sz="2000" b="1" dirty="0" err="1" smtClean="0">
                          <a:solidFill>
                            <a:srgbClr val="FF0000"/>
                          </a:solidFill>
                        </a:rPr>
                        <a:t>TeV</a:t>
                      </a:r>
                      <a:endParaRPr lang="en-US" sz="2000" b="1" dirty="0">
                        <a:solidFill>
                          <a:srgbClr val="FF0000"/>
                        </a:solidFill>
                      </a:endParaRPr>
                    </a:p>
                  </a:txBody>
                  <a:tcPr marL="84411" marR="84411" marT="45711" marB="45711">
                    <a:lnR w="12700" cap="flat" cmpd="sng" algn="ctr">
                      <a:solidFill>
                        <a:srgbClr val="FF6600"/>
                      </a:solidFill>
                      <a:prstDash val="solid"/>
                      <a:round/>
                      <a:headEnd type="none" w="med" len="med"/>
                      <a:tailEnd type="none" w="med" len="med"/>
                    </a:lnR>
                  </a:tcPr>
                </a:tc>
              </a:tr>
              <a:tr h="396221">
                <a:tc>
                  <a:txBody>
                    <a:bodyPr/>
                    <a:lstStyle/>
                    <a:p>
                      <a:r>
                        <a:rPr lang="en-US" sz="2000" dirty="0" smtClean="0"/>
                        <a:t>HCAL</a:t>
                      </a:r>
                      <a:r>
                        <a:rPr lang="en-US" sz="2000" baseline="0" dirty="0" smtClean="0"/>
                        <a:t> barrel</a:t>
                      </a:r>
                      <a:endParaRPr lang="en-US" sz="2000" dirty="0"/>
                    </a:p>
                  </a:txBody>
                  <a:tcPr marL="84411" marR="84411" marT="45711" marB="45711">
                    <a:lnL w="12700" cap="flat" cmpd="sng" algn="ctr">
                      <a:solidFill>
                        <a:srgbClr val="FF6600"/>
                      </a:solidFill>
                      <a:prstDash val="solid"/>
                      <a:round/>
                      <a:headEnd type="none" w="med" len="med"/>
                      <a:tailEnd type="none" w="med" len="med"/>
                    </a:lnL>
                    <a:lnB w="12700" cap="flat" cmpd="sng" algn="ctr">
                      <a:solidFill>
                        <a:srgbClr val="FF6600"/>
                      </a:solidFill>
                      <a:prstDash val="solid"/>
                      <a:round/>
                      <a:headEnd type="none" w="med" len="med"/>
                      <a:tailEnd type="none" w="med" len="med"/>
                    </a:lnB>
                  </a:tcPr>
                </a:tc>
                <a:tc>
                  <a:txBody>
                    <a:bodyPr/>
                    <a:lstStyle/>
                    <a:p>
                      <a:pPr algn="ctr"/>
                      <a:r>
                        <a:rPr lang="en-US" sz="2000" dirty="0" smtClean="0"/>
                        <a:t>0.3 </a:t>
                      </a:r>
                      <a:r>
                        <a:rPr lang="en-US" sz="2000" dirty="0" err="1" smtClean="0"/>
                        <a:t>TeV</a:t>
                      </a:r>
                      <a:endParaRPr lang="en-US" sz="2000" dirty="0"/>
                    </a:p>
                  </a:txBody>
                  <a:tcPr marL="84411" marR="84411" marT="45711" marB="45711">
                    <a:lnR w="12700" cap="flat" cmpd="sng" algn="ctr">
                      <a:solidFill>
                        <a:srgbClr val="FF6600"/>
                      </a:solidFill>
                      <a:prstDash val="solid"/>
                      <a:round/>
                      <a:headEnd type="none" w="med" len="med"/>
                      <a:tailEnd type="none" w="med" len="med"/>
                    </a:lnR>
                    <a:lnB w="12700" cap="flat" cmpd="sng" algn="ctr">
                      <a:solidFill>
                        <a:srgbClr val="FF6600"/>
                      </a:solidFill>
                      <a:prstDash val="solid"/>
                      <a:round/>
                      <a:headEnd type="none" w="med" len="med"/>
                      <a:tailEnd type="none" w="med" len="med"/>
                    </a:lnB>
                  </a:tcPr>
                </a:tc>
              </a:tr>
              <a:tr h="396221">
                <a:tc>
                  <a:txBody>
                    <a:bodyPr/>
                    <a:lstStyle/>
                    <a:p>
                      <a:r>
                        <a:rPr lang="en-US" sz="2000" b="1" dirty="0" smtClean="0"/>
                        <a:t>Total</a:t>
                      </a:r>
                      <a:endParaRPr lang="en-US" sz="2000" b="1" dirty="0"/>
                    </a:p>
                  </a:txBody>
                  <a:tcPr marL="84411" marR="84411" marT="45711" marB="45711">
                    <a:lnL w="12700" cap="flat" cmpd="sng" algn="ctr">
                      <a:solidFill>
                        <a:srgbClr val="FF6600"/>
                      </a:solidFill>
                      <a:prstDash val="solid"/>
                      <a:round/>
                      <a:headEnd type="none" w="med" len="med"/>
                      <a:tailEnd type="none" w="med" len="med"/>
                    </a:lnL>
                    <a:lnT w="12700"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tcPr>
                </a:tc>
                <a:tc>
                  <a:txBody>
                    <a:bodyPr/>
                    <a:lstStyle/>
                    <a:p>
                      <a:pPr algn="ctr"/>
                      <a:r>
                        <a:rPr lang="en-US" sz="2000" b="1" dirty="0" smtClean="0"/>
                        <a:t> 19 </a:t>
                      </a:r>
                      <a:r>
                        <a:rPr lang="en-US" sz="2000" b="1" dirty="0" err="1" smtClean="0"/>
                        <a:t>TeV</a:t>
                      </a:r>
                      <a:endParaRPr lang="en-US" sz="2000" b="1" dirty="0"/>
                    </a:p>
                  </a:txBody>
                  <a:tcPr marL="84411" marR="84411" marT="45711" marB="45711">
                    <a:lnR w="12700" cap="flat" cmpd="sng" algn="ctr">
                      <a:solidFill>
                        <a:srgbClr val="FF6600"/>
                      </a:solidFill>
                      <a:prstDash val="solid"/>
                      <a:round/>
                      <a:headEnd type="none" w="med" len="med"/>
                      <a:tailEnd type="none" w="med" len="med"/>
                    </a:lnR>
                    <a:lnT w="12700" cap="flat" cmpd="sng" algn="ctr">
                      <a:solidFill>
                        <a:srgbClr val="FF6600"/>
                      </a:solidFill>
                      <a:prstDash val="solid"/>
                      <a:round/>
                      <a:headEnd type="none" w="med" len="med"/>
                      <a:tailEnd type="none" w="med" len="med"/>
                    </a:lnT>
                    <a:lnB w="12700" cap="flat" cmpd="sng" algn="ctr">
                      <a:solidFill>
                        <a:srgbClr val="FF6600"/>
                      </a:solidFill>
                      <a:prstDash val="solid"/>
                      <a:round/>
                      <a:headEnd type="none" w="med" len="med"/>
                      <a:tailEnd type="none" w="med" len="med"/>
                    </a:lnB>
                  </a:tcPr>
                </a:tc>
              </a:tr>
            </a:tbl>
          </a:graphicData>
        </a:graphic>
      </p:graphicFrame>
      <p:pic>
        <p:nvPicPr>
          <p:cNvPr id="199709" name="Picture 10" descr="ECalEnergyRadiusGandPMacro.png"/>
          <p:cNvPicPr>
            <a:picLocks noChangeAspect="1"/>
          </p:cNvPicPr>
          <p:nvPr/>
        </p:nvPicPr>
        <p:blipFill>
          <a:blip r:embed="rId2" cstate="print">
            <a:extLst>
              <a:ext uri="{28A0092B-C50C-407E-A947-70E740481C1C}">
                <a14:useLocalDpi xmlns:a14="http://schemas.microsoft.com/office/drawing/2010/main"/>
              </a:ext>
            </a:extLst>
          </a:blip>
          <a:srcRect t="3342" r="5367"/>
          <a:stretch>
            <a:fillRect/>
          </a:stretch>
        </p:blipFill>
        <p:spPr bwMode="auto">
          <a:xfrm>
            <a:off x="5360988" y="1408113"/>
            <a:ext cx="3265487" cy="304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9710" name="Group 11"/>
          <p:cNvGrpSpPr>
            <a:grpSpLocks/>
          </p:cNvGrpSpPr>
          <p:nvPr/>
        </p:nvGrpSpPr>
        <p:grpSpPr bwMode="auto">
          <a:xfrm>
            <a:off x="5440363" y="5611813"/>
            <a:ext cx="3105150" cy="901700"/>
            <a:chOff x="2864768" y="4869160"/>
            <a:chExt cx="3364400" cy="902116"/>
          </a:xfrm>
        </p:grpSpPr>
        <p:sp>
          <p:nvSpPr>
            <p:cNvPr id="13" name="Line 35"/>
            <p:cNvSpPr>
              <a:spLocks noChangeShapeType="1"/>
            </p:cNvSpPr>
            <p:nvPr/>
          </p:nvSpPr>
          <p:spPr bwMode="auto">
            <a:xfrm>
              <a:off x="3225977" y="5374218"/>
              <a:ext cx="262650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14" name="Line 36"/>
            <p:cNvSpPr>
              <a:spLocks noChangeShapeType="1"/>
            </p:cNvSpPr>
            <p:nvPr/>
          </p:nvSpPr>
          <p:spPr bwMode="auto">
            <a:xfrm flipV="1">
              <a:off x="3513223"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15" name="Line 37"/>
            <p:cNvSpPr>
              <a:spLocks noChangeShapeType="1"/>
            </p:cNvSpPr>
            <p:nvPr/>
          </p:nvSpPr>
          <p:spPr bwMode="auto">
            <a:xfrm flipV="1">
              <a:off x="3692107"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16" name="Line 38"/>
            <p:cNvSpPr>
              <a:spLocks noChangeShapeType="1"/>
            </p:cNvSpPr>
            <p:nvPr/>
          </p:nvSpPr>
          <p:spPr bwMode="auto">
            <a:xfrm flipV="1">
              <a:off x="3872712"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17" name="Line 39"/>
            <p:cNvSpPr>
              <a:spLocks noChangeShapeType="1"/>
            </p:cNvSpPr>
            <p:nvPr/>
          </p:nvSpPr>
          <p:spPr bwMode="auto">
            <a:xfrm flipV="1">
              <a:off x="4051596"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18" name="Line 40"/>
            <p:cNvSpPr>
              <a:spLocks noChangeShapeType="1"/>
            </p:cNvSpPr>
            <p:nvPr/>
          </p:nvSpPr>
          <p:spPr bwMode="auto">
            <a:xfrm flipV="1">
              <a:off x="4232200"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19" name="Line 41"/>
            <p:cNvSpPr>
              <a:spLocks noChangeShapeType="1"/>
            </p:cNvSpPr>
            <p:nvPr/>
          </p:nvSpPr>
          <p:spPr bwMode="auto">
            <a:xfrm flipV="1">
              <a:off x="4412805"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0" name="Line 42"/>
            <p:cNvSpPr>
              <a:spLocks noChangeShapeType="1"/>
            </p:cNvSpPr>
            <p:nvPr/>
          </p:nvSpPr>
          <p:spPr bwMode="auto">
            <a:xfrm flipV="1">
              <a:off x="3330899"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1" name="Line 43"/>
            <p:cNvSpPr>
              <a:spLocks noChangeShapeType="1"/>
            </p:cNvSpPr>
            <p:nvPr/>
          </p:nvSpPr>
          <p:spPr bwMode="auto">
            <a:xfrm flipV="1">
              <a:off x="4772293"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2" name="Line 44"/>
            <p:cNvSpPr>
              <a:spLocks noChangeShapeType="1"/>
            </p:cNvSpPr>
            <p:nvPr/>
          </p:nvSpPr>
          <p:spPr bwMode="auto">
            <a:xfrm flipV="1">
              <a:off x="4952898"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3" name="Line 45"/>
            <p:cNvSpPr>
              <a:spLocks noChangeShapeType="1"/>
            </p:cNvSpPr>
            <p:nvPr/>
          </p:nvSpPr>
          <p:spPr bwMode="auto">
            <a:xfrm flipV="1">
              <a:off x="5133501"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4" name="Line 46"/>
            <p:cNvSpPr>
              <a:spLocks noChangeShapeType="1"/>
            </p:cNvSpPr>
            <p:nvPr/>
          </p:nvSpPr>
          <p:spPr bwMode="auto">
            <a:xfrm flipV="1">
              <a:off x="5312386"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5" name="Line 47"/>
            <p:cNvSpPr>
              <a:spLocks noChangeShapeType="1"/>
            </p:cNvSpPr>
            <p:nvPr/>
          </p:nvSpPr>
          <p:spPr bwMode="auto">
            <a:xfrm flipV="1">
              <a:off x="5491270"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6" name="Line 48"/>
            <p:cNvSpPr>
              <a:spLocks noChangeShapeType="1"/>
            </p:cNvSpPr>
            <p:nvPr/>
          </p:nvSpPr>
          <p:spPr bwMode="auto">
            <a:xfrm flipV="1">
              <a:off x="5673594"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7" name="Line 49"/>
            <p:cNvSpPr>
              <a:spLocks noChangeShapeType="1"/>
            </p:cNvSpPr>
            <p:nvPr/>
          </p:nvSpPr>
          <p:spPr bwMode="auto">
            <a:xfrm flipV="1">
              <a:off x="4591689" y="4905689"/>
              <a:ext cx="0" cy="468529"/>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28" name="Text Box 52"/>
            <p:cNvSpPr txBox="1">
              <a:spLocks noChangeArrowheads="1"/>
            </p:cNvSpPr>
            <p:nvPr/>
          </p:nvSpPr>
          <p:spPr bwMode="auto">
            <a:xfrm>
              <a:off x="5709716" y="4897748"/>
              <a:ext cx="519452" cy="370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a:solidFill>
                    <a:srgbClr val="0000FF"/>
                  </a:solidFill>
                </a:rPr>
                <a:t>….</a:t>
              </a:r>
            </a:p>
          </p:txBody>
        </p:sp>
        <p:sp>
          <p:nvSpPr>
            <p:cNvPr id="29" name="Text Box 53"/>
            <p:cNvSpPr txBox="1">
              <a:spLocks noChangeArrowheads="1"/>
            </p:cNvSpPr>
            <p:nvPr/>
          </p:nvSpPr>
          <p:spPr bwMode="auto">
            <a:xfrm>
              <a:off x="2864768" y="4869160"/>
              <a:ext cx="519452" cy="370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a:solidFill>
                    <a:srgbClr val="0000FF"/>
                  </a:solidFill>
                </a:rPr>
                <a:t>….</a:t>
              </a:r>
            </a:p>
          </p:txBody>
        </p:sp>
        <p:sp>
          <p:nvSpPr>
            <p:cNvPr id="30" name="Line 58"/>
            <p:cNvSpPr>
              <a:spLocks noChangeShapeType="1"/>
            </p:cNvSpPr>
            <p:nvPr/>
          </p:nvSpPr>
          <p:spPr bwMode="auto">
            <a:xfrm flipV="1">
              <a:off x="4378404" y="5229688"/>
              <a:ext cx="251126" cy="0"/>
            </a:xfrm>
            <a:prstGeom prst="line">
              <a:avLst/>
            </a:prstGeom>
            <a:noFill/>
            <a:ln w="190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p>
          </p:txBody>
        </p:sp>
        <p:sp>
          <p:nvSpPr>
            <p:cNvPr id="31" name="Text Box 59"/>
            <p:cNvSpPr txBox="1">
              <a:spLocks noChangeArrowheads="1"/>
            </p:cNvSpPr>
            <p:nvPr/>
          </p:nvSpPr>
          <p:spPr bwMode="auto">
            <a:xfrm>
              <a:off x="4196080" y="5432982"/>
              <a:ext cx="806699" cy="338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a:t>0.5 ns</a:t>
              </a:r>
            </a:p>
          </p:txBody>
        </p:sp>
      </p:grpSp>
      <p:sp>
        <p:nvSpPr>
          <p:cNvPr id="199711" name="TextBox 31"/>
          <p:cNvSpPr txBox="1">
            <a:spLocks noChangeArrowheads="1"/>
          </p:cNvSpPr>
          <p:nvPr/>
        </p:nvSpPr>
        <p:spPr bwMode="auto">
          <a:xfrm>
            <a:off x="7186613" y="2667000"/>
            <a:ext cx="777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rPr>
              <a:t>ECAL</a:t>
            </a:r>
          </a:p>
        </p:txBody>
      </p:sp>
    </p:spTree>
  </p:cSld>
  <p:clrMapOvr>
    <a:masterClrMapping/>
  </p:clrMapOvr>
  <p:transition xmlns:p14="http://schemas.microsoft.com/office/powerpoint/2010/main" spd="slow"/>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CLIC detector </a:t>
            </a:r>
            <a:br>
              <a:rPr lang="en-US">
                <a:latin typeface="Palatino" charset="0"/>
                <a:ea typeface="ＭＳ Ｐゴシック" charset="0"/>
              </a:rPr>
            </a:br>
            <a:r>
              <a:rPr lang="en-US">
                <a:latin typeface="Palatino" charset="0"/>
                <a:ea typeface="ＭＳ Ｐゴシック" charset="0"/>
              </a:rPr>
              <a:t>– electronics</a:t>
            </a:r>
          </a:p>
        </p:txBody>
      </p:sp>
    </p:spTree>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Title 1"/>
          <p:cNvSpPr>
            <a:spLocks noGrp="1"/>
          </p:cNvSpPr>
          <p:nvPr>
            <p:ph type="title"/>
          </p:nvPr>
        </p:nvSpPr>
        <p:spPr>
          <a:xfrm>
            <a:off x="785813" y="36513"/>
            <a:ext cx="7756525" cy="515937"/>
          </a:xfrm>
        </p:spPr>
        <p:txBody>
          <a:bodyPr/>
          <a:lstStyle/>
          <a:p>
            <a:r>
              <a:rPr lang="en-US" sz="2400">
                <a:latin typeface="Palatino" charset="0"/>
                <a:ea typeface="ＭＳ Ｐゴシック" charset="0"/>
              </a:rPr>
              <a:t>5 detector categories with similar readout specifications</a:t>
            </a:r>
          </a:p>
        </p:txBody>
      </p:sp>
      <p:sp>
        <p:nvSpPr>
          <p:cNvPr id="201730" name="Content Placeholder 2"/>
          <p:cNvSpPr>
            <a:spLocks noGrp="1"/>
          </p:cNvSpPr>
          <p:nvPr>
            <p:ph idx="1"/>
          </p:nvPr>
        </p:nvSpPr>
        <p:spPr>
          <a:xfrm>
            <a:off x="346075" y="823913"/>
            <a:ext cx="8686800" cy="5832475"/>
          </a:xfrm>
        </p:spPr>
        <p:txBody>
          <a:bodyPr/>
          <a:lstStyle/>
          <a:p>
            <a:r>
              <a:rPr lang="en-US" sz="1800">
                <a:latin typeface="Palatino" charset="0"/>
                <a:ea typeface="ＭＳ Ｐゴシック" charset="0"/>
              </a:rPr>
              <a:t>Silicon pixel detectors</a:t>
            </a:r>
          </a:p>
          <a:p>
            <a:pPr lvl="1"/>
            <a:r>
              <a:rPr lang="en-US" sz="1800">
                <a:latin typeface="Palatino" charset="0"/>
                <a:ea typeface="ＭＳ Ｐゴシック" charset="0"/>
              </a:rPr>
              <a:t>Arrival time for 1 hit readout per train</a:t>
            </a:r>
          </a:p>
          <a:p>
            <a:pPr lvl="1"/>
            <a:r>
              <a:rPr lang="en-US" sz="1800">
                <a:latin typeface="Palatino" charset="0"/>
                <a:ea typeface="ＭＳ Ｐゴシック" charset="0"/>
              </a:rPr>
              <a:t>Zero suppression</a:t>
            </a:r>
          </a:p>
          <a:p>
            <a:r>
              <a:rPr lang="en-US" sz="1800">
                <a:latin typeface="Palatino" charset="0"/>
                <a:ea typeface="ＭＳ Ｐゴシック" charset="0"/>
              </a:rPr>
              <a:t>Silicon strip detectors</a:t>
            </a:r>
          </a:p>
          <a:p>
            <a:pPr lvl="1"/>
            <a:r>
              <a:rPr lang="en-US" sz="1800">
                <a:latin typeface="Palatino" charset="0"/>
                <a:ea typeface="ＭＳ Ｐゴシック" charset="0"/>
              </a:rPr>
              <a:t>Arrival time for &gt;1 hits per train</a:t>
            </a:r>
          </a:p>
          <a:p>
            <a:pPr lvl="1"/>
            <a:r>
              <a:rPr lang="en-US" sz="1800">
                <a:latin typeface="Palatino" charset="0"/>
                <a:ea typeface="ＭＳ Ｐゴシック" charset="0"/>
              </a:rPr>
              <a:t>Sampling of  pulse at regular interval </a:t>
            </a:r>
          </a:p>
          <a:p>
            <a:pPr lvl="1"/>
            <a:r>
              <a:rPr lang="en-US" sz="1800">
                <a:latin typeface="Palatino" charset="0"/>
                <a:ea typeface="ＭＳ Ｐゴシック" charset="0"/>
              </a:rPr>
              <a:t>No zero suppression due to the large occupancies</a:t>
            </a:r>
          </a:p>
          <a:p>
            <a:r>
              <a:rPr lang="en-US" sz="1800">
                <a:latin typeface="Palatino" charset="0"/>
                <a:ea typeface="ＭＳ Ｐゴシック" charset="0"/>
              </a:rPr>
              <a:t>TPC</a:t>
            </a:r>
          </a:p>
          <a:p>
            <a:pPr lvl="1"/>
            <a:r>
              <a:rPr lang="en-US" sz="1800">
                <a:latin typeface="Palatino" charset="0"/>
                <a:ea typeface="ＭＳ Ｐゴシック" charset="0"/>
              </a:rPr>
              <a:t>Analog pad readout for 1000 voxels per channel</a:t>
            </a:r>
          </a:p>
          <a:p>
            <a:r>
              <a:rPr lang="en-US" sz="1800">
                <a:latin typeface="Palatino" charset="0"/>
                <a:ea typeface="ＭＳ Ｐゴシック" charset="0"/>
              </a:rPr>
              <a:t>Calorimeters</a:t>
            </a:r>
          </a:p>
          <a:p>
            <a:pPr lvl="1"/>
            <a:r>
              <a:rPr lang="en-US" sz="1800">
                <a:latin typeface="Palatino" charset="0"/>
                <a:ea typeface="ＭＳ Ｐゴシック" charset="0"/>
              </a:rPr>
              <a:t>Arrival time for &gt;1 hits per train</a:t>
            </a:r>
          </a:p>
          <a:p>
            <a:pPr lvl="1"/>
            <a:r>
              <a:rPr lang="en-US" sz="1800">
                <a:latin typeface="Palatino" charset="0"/>
                <a:ea typeface="ＭＳ Ｐゴシック" charset="0"/>
              </a:rPr>
              <a:t>Sampling of  pulse at regular interval </a:t>
            </a:r>
          </a:p>
          <a:p>
            <a:pPr lvl="1"/>
            <a:r>
              <a:rPr lang="en-US" sz="1800">
                <a:latin typeface="Palatino" charset="0"/>
                <a:ea typeface="ＭＳ Ｐゴシック" charset="0"/>
              </a:rPr>
              <a:t>Pulse heights higher than strip detectors </a:t>
            </a:r>
            <a:r>
              <a:rPr lang="en-US" sz="1800">
                <a:latin typeface="Palatino" charset="0"/>
                <a:ea typeface="ＭＳ Ｐゴシック" charset="0"/>
                <a:sym typeface="Wingdings" charset="0"/>
              </a:rPr>
              <a:t> </a:t>
            </a:r>
            <a:r>
              <a:rPr lang="en-US" sz="1800">
                <a:latin typeface="Palatino" charset="0"/>
                <a:ea typeface="ＭＳ Ｐゴシック" charset="0"/>
              </a:rPr>
              <a:t>time resolution</a:t>
            </a:r>
          </a:p>
          <a:p>
            <a:pPr lvl="1"/>
            <a:r>
              <a:rPr lang="en-US" sz="1800">
                <a:latin typeface="Palatino" charset="0"/>
                <a:ea typeface="ＭＳ Ｐゴシック" charset="0"/>
              </a:rPr>
              <a:t>No zero suppression</a:t>
            </a:r>
          </a:p>
          <a:p>
            <a:r>
              <a:rPr lang="en-US" sz="1800">
                <a:latin typeface="Palatino" charset="0"/>
                <a:ea typeface="ＭＳ Ｐゴシック" charset="0"/>
              </a:rPr>
              <a:t>Muon detectors</a:t>
            </a:r>
          </a:p>
          <a:p>
            <a:pPr lvl="1"/>
            <a:r>
              <a:rPr lang="en-US" sz="1800">
                <a:latin typeface="Palatino" charset="0"/>
                <a:ea typeface="ＭＳ Ｐゴシック" charset="0"/>
              </a:rPr>
              <a:t>Digital readout of &gt; 1 hits per train with a multi-hit TDC</a:t>
            </a:r>
          </a:p>
          <a:p>
            <a:pPr lvl="1"/>
            <a:r>
              <a:rPr lang="en-US" sz="1800">
                <a:latin typeface="Palatino" charset="0"/>
                <a:ea typeface="ＭＳ Ｐゴシック" charset="0"/>
              </a:rPr>
              <a:t>Zero suppression</a:t>
            </a:r>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20173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7FA9F0-3459-004F-92E6-F6B3D7A26946}" type="slidenum">
              <a:rPr lang="en-US" sz="1200">
                <a:latin typeface="Palatino" charset="0"/>
                <a:cs typeface="Palatino" charset="0"/>
              </a:rPr>
              <a:pPr eaLnBrk="1" hangingPunct="1"/>
              <a:t>128</a:t>
            </a:fld>
            <a:endParaRPr lang="en-US" sz="1200">
              <a:latin typeface="Palatino" charset="0"/>
              <a:cs typeface="Palatino" charset="0"/>
            </a:endParaRPr>
          </a:p>
        </p:txBody>
      </p:sp>
      <p:sp>
        <p:nvSpPr>
          <p:cNvPr id="5" name="Date Placeholder 4"/>
          <p:cNvSpPr>
            <a:spLocks noGrp="1"/>
          </p:cNvSpPr>
          <p:nvPr>
            <p:ph type="dt" sz="quarter" idx="10"/>
          </p:nvPr>
        </p:nvSpPr>
        <p:spPr/>
        <p:txBody>
          <a:bodyPr/>
          <a:lstStyle/>
          <a:p>
            <a:pPr>
              <a:defRPr/>
            </a:pPr>
            <a:r>
              <a:rPr lang="en-US"/>
              <a:t>Nikhef colloquium 28 October 2011 </a:t>
            </a:r>
            <a:endParaRPr lang="en-US" dirty="0"/>
          </a:p>
        </p:txBody>
      </p:sp>
    </p:spTree>
  </p:cSld>
  <p:clrMapOvr>
    <a:masterClrMapping/>
  </p:clrMapOvr>
  <p:transition xmlns:p14="http://schemas.microsoft.com/office/powerpoint/2010/main" spd="slow" advTm="100121"/>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itle 1"/>
          <p:cNvSpPr>
            <a:spLocks noGrp="1"/>
          </p:cNvSpPr>
          <p:nvPr>
            <p:ph type="title"/>
          </p:nvPr>
        </p:nvSpPr>
        <p:spPr/>
        <p:txBody>
          <a:bodyPr/>
          <a:lstStyle/>
          <a:p>
            <a:endParaRPr lang="en-US">
              <a:latin typeface="Palatino" charset="0"/>
              <a:ea typeface="ＭＳ Ｐゴシック" charset="0"/>
            </a:endParaRPr>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20275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D1627C7-A663-AE43-BEC1-0CF0D125C49A}" type="slidenum">
              <a:rPr lang="en-US" sz="1200">
                <a:latin typeface="Palatino" charset="0"/>
                <a:cs typeface="Palatino" charset="0"/>
              </a:rPr>
              <a:pPr eaLnBrk="1" hangingPunct="1"/>
              <a:t>129</a:t>
            </a:fld>
            <a:endParaRPr lang="en-US" sz="1200">
              <a:latin typeface="Palatino" charset="0"/>
              <a:cs typeface="Palatino" charset="0"/>
            </a:endParaRPr>
          </a:p>
        </p:txBody>
      </p:sp>
      <p:sp>
        <p:nvSpPr>
          <p:cNvPr id="202756" name="TextBox 7"/>
          <p:cNvSpPr txBox="1">
            <a:spLocks noChangeArrowheads="1"/>
          </p:cNvSpPr>
          <p:nvPr/>
        </p:nvSpPr>
        <p:spPr bwMode="auto">
          <a:xfrm>
            <a:off x="4716463" y="6362700"/>
            <a:ext cx="42481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400">
                <a:solidFill>
                  <a:schemeClr val="bg1"/>
                </a:solidFill>
              </a:rPr>
              <a:t>Safety factor 5/2 for </a:t>
            </a:r>
          </a:p>
          <a:p>
            <a:pPr algn="r" eaLnBrk="1" hangingPunct="1"/>
            <a:r>
              <a:rPr lang="en-US" sz="1400">
                <a:solidFill>
                  <a:schemeClr val="bg1"/>
                </a:solidFill>
              </a:rPr>
              <a:t>incoherent pairs/</a:t>
            </a:r>
            <a:r>
              <a:rPr lang="el-GR" sz="1400">
                <a:solidFill>
                  <a:srgbClr val="000000"/>
                </a:solidFill>
              </a:rPr>
              <a:t>γγ</a:t>
            </a:r>
            <a:r>
              <a:rPr lang="en-US" sz="1400">
                <a:solidFill>
                  <a:srgbClr val="000000"/>
                </a:solidFill>
              </a:rPr>
              <a:t> to hadrons, TPC no safety</a:t>
            </a:r>
          </a:p>
        </p:txBody>
      </p:sp>
      <p:sp>
        <p:nvSpPr>
          <p:cNvPr id="202757" name="TextBox 8"/>
          <p:cNvSpPr txBox="1">
            <a:spLocks noChangeArrowheads="1"/>
          </p:cNvSpPr>
          <p:nvPr/>
        </p:nvSpPr>
        <p:spPr bwMode="auto">
          <a:xfrm>
            <a:off x="2700338" y="692150"/>
            <a:ext cx="4248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400">
                <a:solidFill>
                  <a:schemeClr val="bg1"/>
                </a:solidFill>
              </a:rPr>
              <a:t>per train</a:t>
            </a:r>
          </a:p>
        </p:txBody>
      </p:sp>
      <p:sp>
        <p:nvSpPr>
          <p:cNvPr id="6" name="Date Placeholder 5"/>
          <p:cNvSpPr>
            <a:spLocks noGrp="1"/>
          </p:cNvSpPr>
          <p:nvPr>
            <p:ph type="dt" sz="quarter" idx="10"/>
          </p:nvPr>
        </p:nvSpPr>
        <p:spPr/>
        <p:txBody>
          <a:bodyPr/>
          <a:lstStyle/>
          <a:p>
            <a:pPr>
              <a:defRPr/>
            </a:pPr>
            <a:r>
              <a:rPr lang="en-US"/>
              <a:t>Nikhef colloquium 28 October 2011 </a:t>
            </a:r>
            <a:endParaRPr lang="en-US" dirty="0"/>
          </a:p>
        </p:txBody>
      </p:sp>
      <p:pic>
        <p:nvPicPr>
          <p:cNvPr id="202759" name="Picture 6" descr="tmp.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6513" y="-15875"/>
            <a:ext cx="9144000"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Tm="2317"/>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4"/>
          <p:cNvGrpSpPr>
            <a:grpSpLocks/>
          </p:cNvGrpSpPr>
          <p:nvPr/>
        </p:nvGrpSpPr>
        <p:grpSpPr bwMode="auto">
          <a:xfrm>
            <a:off x="123825" y="736600"/>
            <a:ext cx="5461000" cy="3919538"/>
            <a:chOff x="2981362" y="1824030"/>
            <a:chExt cx="6122947" cy="4692657"/>
          </a:xfrm>
        </p:grpSpPr>
        <p:pic>
          <p:nvPicPr>
            <p:cNvPr id="3585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81362" y="1824030"/>
              <a:ext cx="6122947" cy="469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51" name="Line 3"/>
            <p:cNvSpPr>
              <a:spLocks noChangeShapeType="1"/>
            </p:cNvSpPr>
            <p:nvPr/>
          </p:nvSpPr>
          <p:spPr bwMode="auto">
            <a:xfrm flipV="1">
              <a:off x="3634015" y="3278578"/>
              <a:ext cx="3295259" cy="2736643"/>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52" name="Oval 4"/>
            <p:cNvSpPr>
              <a:spLocks noChangeArrowheads="1"/>
            </p:cNvSpPr>
            <p:nvPr/>
          </p:nvSpPr>
          <p:spPr bwMode="auto">
            <a:xfrm rot="-2247610">
              <a:off x="6143032" y="3120342"/>
              <a:ext cx="665175" cy="469059"/>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latin typeface="Palatino" charset="0"/>
                <a:cs typeface="Palatino" charset="0"/>
              </a:endParaRPr>
            </a:p>
          </p:txBody>
        </p:sp>
        <p:sp>
          <p:nvSpPr>
            <p:cNvPr id="35853" name="Freeform 5"/>
            <p:cNvSpPr>
              <a:spLocks/>
            </p:cNvSpPr>
            <p:nvPr/>
          </p:nvSpPr>
          <p:spPr bwMode="auto">
            <a:xfrm>
              <a:off x="6816556" y="2172336"/>
              <a:ext cx="1445850" cy="1206553"/>
            </a:xfrm>
            <a:custGeom>
              <a:avLst/>
              <a:gdLst>
                <a:gd name="T0" fmla="*/ 0 w 1039"/>
                <a:gd name="T1" fmla="*/ 2147483647 h 854"/>
                <a:gd name="T2" fmla="*/ 2147483647 w 1039"/>
                <a:gd name="T3" fmla="*/ 2147483647 h 854"/>
                <a:gd name="T4" fmla="*/ 2147483647 w 1039"/>
                <a:gd name="T5" fmla="*/ 2147483647 h 854"/>
                <a:gd name="T6" fmla="*/ 2147483647 w 1039"/>
                <a:gd name="T7" fmla="*/ 2147483647 h 854"/>
                <a:gd name="T8" fmla="*/ 2147483647 w 1039"/>
                <a:gd name="T9" fmla="*/ 2147483647 h 854"/>
                <a:gd name="T10" fmla="*/ 2147483647 w 1039"/>
                <a:gd name="T11" fmla="*/ 2147483647 h 854"/>
                <a:gd name="T12" fmla="*/ 2147483647 w 1039"/>
                <a:gd name="T13" fmla="*/ 2147483647 h 854"/>
                <a:gd name="T14" fmla="*/ 2147483647 w 1039"/>
                <a:gd name="T15" fmla="*/ 2147483647 h 854"/>
                <a:gd name="T16" fmla="*/ 2147483647 w 1039"/>
                <a:gd name="T17" fmla="*/ 2147483647 h 854"/>
                <a:gd name="T18" fmla="*/ 2147483647 w 1039"/>
                <a:gd name="T19" fmla="*/ 2147483647 h 854"/>
                <a:gd name="T20" fmla="*/ 2147483647 w 1039"/>
                <a:gd name="T21" fmla="*/ 2147483647 h 854"/>
                <a:gd name="T22" fmla="*/ 2147483647 w 1039"/>
                <a:gd name="T23" fmla="*/ 2147483647 h 854"/>
                <a:gd name="T24" fmla="*/ 2147483647 w 1039"/>
                <a:gd name="T25" fmla="*/ 2147483647 h 854"/>
                <a:gd name="T26" fmla="*/ 2147483647 w 1039"/>
                <a:gd name="T27" fmla="*/ 2147483647 h 854"/>
                <a:gd name="T28" fmla="*/ 2147483647 w 1039"/>
                <a:gd name="T29" fmla="*/ 2147483647 h 854"/>
                <a:gd name="T30" fmla="*/ 2147483647 w 1039"/>
                <a:gd name="T31" fmla="*/ 2147483647 h 854"/>
                <a:gd name="T32" fmla="*/ 2147483647 w 1039"/>
                <a:gd name="T33" fmla="*/ 2147483647 h 854"/>
                <a:gd name="T34" fmla="*/ 2147483647 w 1039"/>
                <a:gd name="T35" fmla="*/ 2147483647 h 8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9"/>
                <a:gd name="T55" fmla="*/ 0 h 854"/>
                <a:gd name="T56" fmla="*/ 1039 w 1039"/>
                <a:gd name="T57" fmla="*/ 854 h 8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9" h="854">
                  <a:moveTo>
                    <a:pt x="0" y="854"/>
                  </a:moveTo>
                  <a:cubicBezTo>
                    <a:pt x="12" y="833"/>
                    <a:pt x="69" y="795"/>
                    <a:pt x="72" y="728"/>
                  </a:cubicBezTo>
                  <a:cubicBezTo>
                    <a:pt x="75" y="661"/>
                    <a:pt x="11" y="516"/>
                    <a:pt x="18" y="449"/>
                  </a:cubicBezTo>
                  <a:cubicBezTo>
                    <a:pt x="25" y="382"/>
                    <a:pt x="74" y="359"/>
                    <a:pt x="114" y="323"/>
                  </a:cubicBezTo>
                  <a:cubicBezTo>
                    <a:pt x="154" y="287"/>
                    <a:pt x="200" y="278"/>
                    <a:pt x="260" y="235"/>
                  </a:cubicBezTo>
                  <a:cubicBezTo>
                    <a:pt x="320" y="192"/>
                    <a:pt x="408" y="103"/>
                    <a:pt x="474" y="65"/>
                  </a:cubicBezTo>
                  <a:cubicBezTo>
                    <a:pt x="540" y="27"/>
                    <a:pt x="593" y="0"/>
                    <a:pt x="657" y="8"/>
                  </a:cubicBezTo>
                  <a:cubicBezTo>
                    <a:pt x="721" y="16"/>
                    <a:pt x="801" y="75"/>
                    <a:pt x="861" y="116"/>
                  </a:cubicBezTo>
                  <a:cubicBezTo>
                    <a:pt x="921" y="157"/>
                    <a:pt x="995" y="194"/>
                    <a:pt x="1017" y="254"/>
                  </a:cubicBezTo>
                  <a:cubicBezTo>
                    <a:pt x="1039" y="314"/>
                    <a:pt x="1037" y="400"/>
                    <a:pt x="993" y="473"/>
                  </a:cubicBezTo>
                  <a:cubicBezTo>
                    <a:pt x="949" y="546"/>
                    <a:pt x="824" y="638"/>
                    <a:pt x="753" y="695"/>
                  </a:cubicBezTo>
                  <a:cubicBezTo>
                    <a:pt x="682" y="752"/>
                    <a:pt x="632" y="797"/>
                    <a:pt x="567" y="818"/>
                  </a:cubicBezTo>
                  <a:cubicBezTo>
                    <a:pt x="502" y="839"/>
                    <a:pt x="421" y="837"/>
                    <a:pt x="360" y="821"/>
                  </a:cubicBezTo>
                  <a:cubicBezTo>
                    <a:pt x="299" y="805"/>
                    <a:pt x="243" y="756"/>
                    <a:pt x="201" y="722"/>
                  </a:cubicBezTo>
                  <a:cubicBezTo>
                    <a:pt x="159" y="688"/>
                    <a:pt x="128" y="655"/>
                    <a:pt x="108" y="614"/>
                  </a:cubicBezTo>
                  <a:cubicBezTo>
                    <a:pt x="88" y="573"/>
                    <a:pt x="77" y="518"/>
                    <a:pt x="78" y="476"/>
                  </a:cubicBezTo>
                  <a:cubicBezTo>
                    <a:pt x="79" y="434"/>
                    <a:pt x="90" y="394"/>
                    <a:pt x="114" y="359"/>
                  </a:cubicBezTo>
                  <a:cubicBezTo>
                    <a:pt x="138" y="324"/>
                    <a:pt x="202" y="283"/>
                    <a:pt x="225" y="263"/>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4" name="Freeform 6"/>
            <p:cNvSpPr>
              <a:spLocks/>
            </p:cNvSpPr>
            <p:nvPr/>
          </p:nvSpPr>
          <p:spPr bwMode="auto">
            <a:xfrm>
              <a:off x="6912575" y="3243257"/>
              <a:ext cx="125242" cy="45210"/>
            </a:xfrm>
            <a:custGeom>
              <a:avLst/>
              <a:gdLst>
                <a:gd name="T0" fmla="*/ 0 w 90"/>
                <a:gd name="T1" fmla="*/ 2147483647 h 32"/>
                <a:gd name="T2" fmla="*/ 2147483647 w 90"/>
                <a:gd name="T3" fmla="*/ 2147483647 h 32"/>
                <a:gd name="T4" fmla="*/ 2147483647 w 90"/>
                <a:gd name="T5" fmla="*/ 0 h 32"/>
                <a:gd name="T6" fmla="*/ 0 60000 65536"/>
                <a:gd name="T7" fmla="*/ 0 60000 65536"/>
                <a:gd name="T8" fmla="*/ 0 60000 65536"/>
                <a:gd name="T9" fmla="*/ 0 w 90"/>
                <a:gd name="T10" fmla="*/ 0 h 32"/>
                <a:gd name="T11" fmla="*/ 90 w 90"/>
                <a:gd name="T12" fmla="*/ 32 h 32"/>
              </a:gdLst>
              <a:ahLst/>
              <a:cxnLst>
                <a:cxn ang="T6">
                  <a:pos x="T0" y="T1"/>
                </a:cxn>
                <a:cxn ang="T7">
                  <a:pos x="T2" y="T3"/>
                </a:cxn>
                <a:cxn ang="T8">
                  <a:pos x="T4" y="T5"/>
                </a:cxn>
              </a:cxnLst>
              <a:rect l="T9" t="T10" r="T11" b="T12"/>
              <a:pathLst>
                <a:path w="90" h="32">
                  <a:moveTo>
                    <a:pt x="0" y="32"/>
                  </a:moveTo>
                  <a:lnTo>
                    <a:pt x="42" y="12"/>
                  </a:lnTo>
                  <a:lnTo>
                    <a:pt x="90" y="0"/>
                  </a:ln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5" name="Freeform 7"/>
            <p:cNvSpPr>
              <a:spLocks/>
            </p:cNvSpPr>
            <p:nvPr/>
          </p:nvSpPr>
          <p:spPr bwMode="auto">
            <a:xfrm>
              <a:off x="5230157" y="3103388"/>
              <a:ext cx="2696880" cy="2009039"/>
            </a:xfrm>
            <a:custGeom>
              <a:avLst/>
              <a:gdLst>
                <a:gd name="T0" fmla="*/ 2147483647 w 1938"/>
                <a:gd name="T1" fmla="*/ 0 h 1422"/>
                <a:gd name="T2" fmla="*/ 2147483647 w 1938"/>
                <a:gd name="T3" fmla="*/ 2147483647 h 1422"/>
                <a:gd name="T4" fmla="*/ 2147483647 w 1938"/>
                <a:gd name="T5" fmla="*/ 2147483647 h 1422"/>
                <a:gd name="T6" fmla="*/ 2147483647 w 1938"/>
                <a:gd name="T7" fmla="*/ 2147483647 h 1422"/>
                <a:gd name="T8" fmla="*/ 2147483647 w 1938"/>
                <a:gd name="T9" fmla="*/ 2147483647 h 1422"/>
                <a:gd name="T10" fmla="*/ 0 w 1938"/>
                <a:gd name="T11" fmla="*/ 2147483647 h 1422"/>
                <a:gd name="T12" fmla="*/ 0 60000 65536"/>
                <a:gd name="T13" fmla="*/ 0 60000 65536"/>
                <a:gd name="T14" fmla="*/ 0 60000 65536"/>
                <a:gd name="T15" fmla="*/ 0 60000 65536"/>
                <a:gd name="T16" fmla="*/ 0 60000 65536"/>
                <a:gd name="T17" fmla="*/ 0 60000 65536"/>
                <a:gd name="T18" fmla="*/ 0 w 1938"/>
                <a:gd name="T19" fmla="*/ 0 h 1422"/>
                <a:gd name="T20" fmla="*/ 1938 w 1938"/>
                <a:gd name="T21" fmla="*/ 1422 h 1422"/>
              </a:gdLst>
              <a:ahLst/>
              <a:cxnLst>
                <a:cxn ang="T12">
                  <a:pos x="T0" y="T1"/>
                </a:cxn>
                <a:cxn ang="T13">
                  <a:pos x="T2" y="T3"/>
                </a:cxn>
                <a:cxn ang="T14">
                  <a:pos x="T4" y="T5"/>
                </a:cxn>
                <a:cxn ang="T15">
                  <a:pos x="T6" y="T7"/>
                </a:cxn>
                <a:cxn ang="T16">
                  <a:pos x="T8" y="T9"/>
                </a:cxn>
                <a:cxn ang="T17">
                  <a:pos x="T10" y="T11"/>
                </a:cxn>
              </a:cxnLst>
              <a:rect l="T18" t="T19" r="T20" b="T21"/>
              <a:pathLst>
                <a:path w="1938" h="1422">
                  <a:moveTo>
                    <a:pt x="1938" y="0"/>
                  </a:moveTo>
                  <a:cubicBezTo>
                    <a:pt x="1910" y="25"/>
                    <a:pt x="1829" y="98"/>
                    <a:pt x="1767" y="150"/>
                  </a:cubicBezTo>
                  <a:cubicBezTo>
                    <a:pt x="1705" y="202"/>
                    <a:pt x="1650" y="243"/>
                    <a:pt x="1563" y="312"/>
                  </a:cubicBezTo>
                  <a:cubicBezTo>
                    <a:pt x="1476" y="381"/>
                    <a:pt x="1346" y="508"/>
                    <a:pt x="1242" y="564"/>
                  </a:cubicBezTo>
                  <a:cubicBezTo>
                    <a:pt x="1138" y="620"/>
                    <a:pt x="1143" y="508"/>
                    <a:pt x="936" y="651"/>
                  </a:cubicBezTo>
                  <a:cubicBezTo>
                    <a:pt x="729" y="794"/>
                    <a:pt x="195" y="1261"/>
                    <a:pt x="0" y="1422"/>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6" name="Rectangle 8"/>
            <p:cNvSpPr>
              <a:spLocks noChangeArrowheads="1"/>
            </p:cNvSpPr>
            <p:nvPr/>
          </p:nvSpPr>
          <p:spPr bwMode="auto">
            <a:xfrm>
              <a:off x="3622883" y="4034440"/>
              <a:ext cx="129138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chemeClr val="bg1"/>
                  </a:solidFill>
                  <a:latin typeface="Palatino" charset="0"/>
                  <a:cs typeface="Palatino" charset="0"/>
                </a:rPr>
                <a:t>DRIVE BEAM </a:t>
              </a:r>
            </a:p>
            <a:p>
              <a:r>
                <a:rPr lang="en-US" sz="1600">
                  <a:solidFill>
                    <a:schemeClr val="bg1"/>
                  </a:solidFill>
                  <a:latin typeface="Palatino" charset="0"/>
                  <a:cs typeface="Palatino" charset="0"/>
                </a:rPr>
                <a:t>LINAC</a:t>
              </a:r>
              <a:endParaRPr sz="1600" noProof="1">
                <a:solidFill>
                  <a:schemeClr val="bg1"/>
                </a:solidFill>
                <a:latin typeface="Palatino" charset="0"/>
                <a:cs typeface="Palatino" charset="0"/>
              </a:endParaRPr>
            </a:p>
          </p:txBody>
        </p:sp>
        <p:sp>
          <p:nvSpPr>
            <p:cNvPr id="35857" name="Freeform 9"/>
            <p:cNvSpPr>
              <a:spLocks/>
            </p:cNvSpPr>
            <p:nvPr/>
          </p:nvSpPr>
          <p:spPr bwMode="auto">
            <a:xfrm>
              <a:off x="5593359" y="4243538"/>
              <a:ext cx="654042" cy="651313"/>
            </a:xfrm>
            <a:custGeom>
              <a:avLst/>
              <a:gdLst>
                <a:gd name="T0" fmla="*/ 2147483647 w 470"/>
                <a:gd name="T1" fmla="*/ 0 h 461"/>
                <a:gd name="T2" fmla="*/ 2147483647 w 470"/>
                <a:gd name="T3" fmla="*/ 2147483647 h 461"/>
                <a:gd name="T4" fmla="*/ 2147483647 w 470"/>
                <a:gd name="T5" fmla="*/ 2147483647 h 461"/>
                <a:gd name="T6" fmla="*/ 2147483647 w 470"/>
                <a:gd name="T7" fmla="*/ 2147483647 h 461"/>
                <a:gd name="T8" fmla="*/ 0 w 470"/>
                <a:gd name="T9" fmla="*/ 2147483647 h 461"/>
                <a:gd name="T10" fmla="*/ 0 60000 65536"/>
                <a:gd name="T11" fmla="*/ 0 60000 65536"/>
                <a:gd name="T12" fmla="*/ 0 60000 65536"/>
                <a:gd name="T13" fmla="*/ 0 60000 65536"/>
                <a:gd name="T14" fmla="*/ 0 60000 65536"/>
                <a:gd name="T15" fmla="*/ 0 w 470"/>
                <a:gd name="T16" fmla="*/ 0 h 461"/>
                <a:gd name="T17" fmla="*/ 470 w 470"/>
                <a:gd name="T18" fmla="*/ 461 h 461"/>
              </a:gdLst>
              <a:ahLst/>
              <a:cxnLst>
                <a:cxn ang="T10">
                  <a:pos x="T0" y="T1"/>
                </a:cxn>
                <a:cxn ang="T11">
                  <a:pos x="T2" y="T3"/>
                </a:cxn>
                <a:cxn ang="T12">
                  <a:pos x="T4" y="T5"/>
                </a:cxn>
                <a:cxn ang="T13">
                  <a:pos x="T6" y="T7"/>
                </a:cxn>
                <a:cxn ang="T14">
                  <a:pos x="T8" y="T9"/>
                </a:cxn>
              </a:cxnLst>
              <a:rect l="T15" t="T16" r="T17" b="T18"/>
              <a:pathLst>
                <a:path w="470" h="461">
                  <a:moveTo>
                    <a:pt x="470" y="0"/>
                  </a:moveTo>
                  <a:cubicBezTo>
                    <a:pt x="462" y="8"/>
                    <a:pt x="433" y="27"/>
                    <a:pt x="420" y="50"/>
                  </a:cubicBezTo>
                  <a:cubicBezTo>
                    <a:pt x="407" y="73"/>
                    <a:pt x="421" y="103"/>
                    <a:pt x="389" y="141"/>
                  </a:cubicBezTo>
                  <a:cubicBezTo>
                    <a:pt x="357" y="179"/>
                    <a:pt x="294" y="225"/>
                    <a:pt x="229" y="278"/>
                  </a:cubicBezTo>
                  <a:cubicBezTo>
                    <a:pt x="164" y="331"/>
                    <a:pt x="48" y="423"/>
                    <a:pt x="0" y="461"/>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8" name="Freeform 10"/>
            <p:cNvSpPr>
              <a:spLocks/>
            </p:cNvSpPr>
            <p:nvPr/>
          </p:nvSpPr>
          <p:spPr bwMode="auto">
            <a:xfrm>
              <a:off x="5669895" y="4278859"/>
              <a:ext cx="780675" cy="652725"/>
            </a:xfrm>
            <a:custGeom>
              <a:avLst/>
              <a:gdLst>
                <a:gd name="T0" fmla="*/ 2147483647 w 561"/>
                <a:gd name="T1" fmla="*/ 0 h 462"/>
                <a:gd name="T2" fmla="*/ 0 w 561"/>
                <a:gd name="T3" fmla="*/ 2147483647 h 462"/>
                <a:gd name="T4" fmla="*/ 0 60000 65536"/>
                <a:gd name="T5" fmla="*/ 0 60000 65536"/>
                <a:gd name="T6" fmla="*/ 0 w 561"/>
                <a:gd name="T7" fmla="*/ 0 h 462"/>
                <a:gd name="T8" fmla="*/ 561 w 561"/>
                <a:gd name="T9" fmla="*/ 462 h 462"/>
              </a:gdLst>
              <a:ahLst/>
              <a:cxnLst>
                <a:cxn ang="T4">
                  <a:pos x="T0" y="T1"/>
                </a:cxn>
                <a:cxn ang="T5">
                  <a:pos x="T2" y="T3"/>
                </a:cxn>
              </a:cxnLst>
              <a:rect l="T6" t="T7" r="T8" b="T9"/>
              <a:pathLst>
                <a:path w="561" h="462">
                  <a:moveTo>
                    <a:pt x="561" y="0"/>
                  </a:moveTo>
                  <a:lnTo>
                    <a:pt x="0" y="462"/>
                  </a:ln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59" name="Freeform 11"/>
            <p:cNvSpPr>
              <a:spLocks/>
            </p:cNvSpPr>
            <p:nvPr/>
          </p:nvSpPr>
          <p:spPr bwMode="auto">
            <a:xfrm>
              <a:off x="4510710" y="5023418"/>
              <a:ext cx="197605" cy="271263"/>
            </a:xfrm>
            <a:custGeom>
              <a:avLst/>
              <a:gdLst>
                <a:gd name="T0" fmla="*/ 0 w 142"/>
                <a:gd name="T1" fmla="*/ 2147483647 h 192"/>
                <a:gd name="T2" fmla="*/ 2147483647 w 142"/>
                <a:gd name="T3" fmla="*/ 2147483647 h 192"/>
                <a:gd name="T4" fmla="*/ 2147483647 w 142"/>
                <a:gd name="T5" fmla="*/ 2147483647 h 192"/>
                <a:gd name="T6" fmla="*/ 2147483647 w 142"/>
                <a:gd name="T7" fmla="*/ 2147483647 h 192"/>
                <a:gd name="T8" fmla="*/ 2147483647 w 142"/>
                <a:gd name="T9" fmla="*/ 0 h 192"/>
                <a:gd name="T10" fmla="*/ 0 60000 65536"/>
                <a:gd name="T11" fmla="*/ 0 60000 65536"/>
                <a:gd name="T12" fmla="*/ 0 60000 65536"/>
                <a:gd name="T13" fmla="*/ 0 60000 65536"/>
                <a:gd name="T14" fmla="*/ 0 60000 65536"/>
                <a:gd name="T15" fmla="*/ 0 w 142"/>
                <a:gd name="T16" fmla="*/ 0 h 192"/>
                <a:gd name="T17" fmla="*/ 142 w 142"/>
                <a:gd name="T18" fmla="*/ 192 h 192"/>
              </a:gdLst>
              <a:ahLst/>
              <a:cxnLst>
                <a:cxn ang="T10">
                  <a:pos x="T0" y="T1"/>
                </a:cxn>
                <a:cxn ang="T11">
                  <a:pos x="T2" y="T3"/>
                </a:cxn>
                <a:cxn ang="T12">
                  <a:pos x="T4" y="T5"/>
                </a:cxn>
                <a:cxn ang="T13">
                  <a:pos x="T6" y="T7"/>
                </a:cxn>
                <a:cxn ang="T14">
                  <a:pos x="T8" y="T9"/>
                </a:cxn>
              </a:cxnLst>
              <a:rect l="T15" t="T16" r="T17" b="T18"/>
              <a:pathLst>
                <a:path w="142" h="192">
                  <a:moveTo>
                    <a:pt x="0" y="192"/>
                  </a:moveTo>
                  <a:cubicBezTo>
                    <a:pt x="12" y="180"/>
                    <a:pt x="56" y="143"/>
                    <a:pt x="72" y="119"/>
                  </a:cubicBezTo>
                  <a:cubicBezTo>
                    <a:pt x="88" y="95"/>
                    <a:pt x="89" y="63"/>
                    <a:pt x="96" y="48"/>
                  </a:cubicBezTo>
                  <a:cubicBezTo>
                    <a:pt x="103" y="33"/>
                    <a:pt x="104" y="35"/>
                    <a:pt x="112" y="27"/>
                  </a:cubicBezTo>
                  <a:cubicBezTo>
                    <a:pt x="120" y="19"/>
                    <a:pt x="137" y="4"/>
                    <a:pt x="142" y="0"/>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60" name="Freeform 12"/>
            <p:cNvSpPr>
              <a:spLocks/>
            </p:cNvSpPr>
            <p:nvPr/>
          </p:nvSpPr>
          <p:spPr bwMode="auto">
            <a:xfrm>
              <a:off x="5811836" y="3959560"/>
              <a:ext cx="180905" cy="252895"/>
            </a:xfrm>
            <a:custGeom>
              <a:avLst/>
              <a:gdLst>
                <a:gd name="T0" fmla="*/ 0 w 130"/>
                <a:gd name="T1" fmla="*/ 2147483647 h 179"/>
                <a:gd name="T2" fmla="*/ 2147483647 w 130"/>
                <a:gd name="T3" fmla="*/ 2147483647 h 179"/>
                <a:gd name="T4" fmla="*/ 2147483647 w 130"/>
                <a:gd name="T5" fmla="*/ 2147483647 h 179"/>
                <a:gd name="T6" fmla="*/ 2147483647 w 130"/>
                <a:gd name="T7" fmla="*/ 2147483647 h 179"/>
                <a:gd name="T8" fmla="*/ 2147483647 w 130"/>
                <a:gd name="T9" fmla="*/ 0 h 179"/>
                <a:gd name="T10" fmla="*/ 0 60000 65536"/>
                <a:gd name="T11" fmla="*/ 0 60000 65536"/>
                <a:gd name="T12" fmla="*/ 0 60000 65536"/>
                <a:gd name="T13" fmla="*/ 0 60000 65536"/>
                <a:gd name="T14" fmla="*/ 0 60000 65536"/>
                <a:gd name="T15" fmla="*/ 0 w 130"/>
                <a:gd name="T16" fmla="*/ 0 h 179"/>
                <a:gd name="T17" fmla="*/ 130 w 130"/>
                <a:gd name="T18" fmla="*/ 179 h 179"/>
              </a:gdLst>
              <a:ahLst/>
              <a:cxnLst>
                <a:cxn ang="T10">
                  <a:pos x="T0" y="T1"/>
                </a:cxn>
                <a:cxn ang="T11">
                  <a:pos x="T2" y="T3"/>
                </a:cxn>
                <a:cxn ang="T12">
                  <a:pos x="T4" y="T5"/>
                </a:cxn>
                <a:cxn ang="T13">
                  <a:pos x="T6" y="T7"/>
                </a:cxn>
                <a:cxn ang="T14">
                  <a:pos x="T8" y="T9"/>
                </a:cxn>
              </a:cxnLst>
              <a:rect l="T15" t="T16" r="T17" b="T18"/>
              <a:pathLst>
                <a:path w="130" h="179">
                  <a:moveTo>
                    <a:pt x="0" y="179"/>
                  </a:moveTo>
                  <a:cubicBezTo>
                    <a:pt x="12" y="167"/>
                    <a:pt x="56" y="129"/>
                    <a:pt x="72" y="106"/>
                  </a:cubicBezTo>
                  <a:cubicBezTo>
                    <a:pt x="88" y="83"/>
                    <a:pt x="88" y="54"/>
                    <a:pt x="94" y="39"/>
                  </a:cubicBezTo>
                  <a:cubicBezTo>
                    <a:pt x="100" y="24"/>
                    <a:pt x="104" y="24"/>
                    <a:pt x="110" y="17"/>
                  </a:cubicBezTo>
                  <a:cubicBezTo>
                    <a:pt x="116" y="10"/>
                    <a:pt x="126" y="4"/>
                    <a:pt x="130" y="0"/>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61" name="Freeform 13"/>
            <p:cNvSpPr>
              <a:spLocks/>
            </p:cNvSpPr>
            <p:nvPr/>
          </p:nvSpPr>
          <p:spPr bwMode="auto">
            <a:xfrm>
              <a:off x="5959344" y="3828167"/>
              <a:ext cx="308931" cy="161062"/>
            </a:xfrm>
            <a:custGeom>
              <a:avLst/>
              <a:gdLst>
                <a:gd name="T0" fmla="*/ 2147483647 w 222"/>
                <a:gd name="T1" fmla="*/ 0 h 114"/>
                <a:gd name="T2" fmla="*/ 2147483647 w 222"/>
                <a:gd name="T3" fmla="*/ 2147483647 h 114"/>
                <a:gd name="T4" fmla="*/ 2147483647 w 222"/>
                <a:gd name="T5" fmla="*/ 2147483647 h 114"/>
                <a:gd name="T6" fmla="*/ 2147483647 w 222"/>
                <a:gd name="T7" fmla="*/ 2147483647 h 114"/>
                <a:gd name="T8" fmla="*/ 0 w 222"/>
                <a:gd name="T9" fmla="*/ 2147483647 h 114"/>
                <a:gd name="T10" fmla="*/ 0 60000 65536"/>
                <a:gd name="T11" fmla="*/ 0 60000 65536"/>
                <a:gd name="T12" fmla="*/ 0 60000 65536"/>
                <a:gd name="T13" fmla="*/ 0 60000 65536"/>
                <a:gd name="T14" fmla="*/ 0 60000 65536"/>
                <a:gd name="T15" fmla="*/ 0 w 222"/>
                <a:gd name="T16" fmla="*/ 0 h 114"/>
                <a:gd name="T17" fmla="*/ 222 w 222"/>
                <a:gd name="T18" fmla="*/ 114 h 114"/>
              </a:gdLst>
              <a:ahLst/>
              <a:cxnLst>
                <a:cxn ang="T10">
                  <a:pos x="T0" y="T1"/>
                </a:cxn>
                <a:cxn ang="T11">
                  <a:pos x="T2" y="T3"/>
                </a:cxn>
                <a:cxn ang="T12">
                  <a:pos x="T4" y="T5"/>
                </a:cxn>
                <a:cxn ang="T13">
                  <a:pos x="T6" y="T7"/>
                </a:cxn>
                <a:cxn ang="T14">
                  <a:pos x="T8" y="T9"/>
                </a:cxn>
              </a:cxnLst>
              <a:rect l="T15" t="T16" r="T17" b="T18"/>
              <a:pathLst>
                <a:path w="222" h="114">
                  <a:moveTo>
                    <a:pt x="222" y="0"/>
                  </a:moveTo>
                  <a:cubicBezTo>
                    <a:pt x="207" y="10"/>
                    <a:pt x="163" y="50"/>
                    <a:pt x="136" y="62"/>
                  </a:cubicBezTo>
                  <a:cubicBezTo>
                    <a:pt x="109" y="74"/>
                    <a:pt x="75" y="68"/>
                    <a:pt x="58" y="72"/>
                  </a:cubicBezTo>
                  <a:cubicBezTo>
                    <a:pt x="41" y="76"/>
                    <a:pt x="41" y="82"/>
                    <a:pt x="31" y="89"/>
                  </a:cubicBezTo>
                  <a:cubicBezTo>
                    <a:pt x="21" y="96"/>
                    <a:pt x="6" y="109"/>
                    <a:pt x="0" y="114"/>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5862" name="Rectangle 14"/>
            <p:cNvSpPr>
              <a:spLocks noChangeArrowheads="1"/>
            </p:cNvSpPr>
            <p:nvPr/>
          </p:nvSpPr>
          <p:spPr bwMode="auto">
            <a:xfrm>
              <a:off x="5799875" y="5241333"/>
              <a:ext cx="143610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de-CH" sz="1600">
                  <a:solidFill>
                    <a:schemeClr val="bg1"/>
                  </a:solidFill>
                  <a:latin typeface="Palatino" charset="0"/>
                  <a:cs typeface="Palatino" charset="0"/>
                </a:rPr>
                <a:t>CLEX</a:t>
              </a:r>
            </a:p>
            <a:p>
              <a:r>
                <a:rPr lang="de-CH" sz="1200">
                  <a:solidFill>
                    <a:schemeClr val="bg1"/>
                  </a:solidFill>
                  <a:latin typeface="Palatino" charset="0"/>
                  <a:cs typeface="Palatino" charset="0"/>
                </a:rPr>
                <a:t>CLIC Experimental Area</a:t>
              </a:r>
              <a:endParaRPr sz="1200" noProof="1">
                <a:solidFill>
                  <a:schemeClr val="bg1"/>
                </a:solidFill>
                <a:latin typeface="Palatino" charset="0"/>
                <a:cs typeface="Palatino" charset="0"/>
              </a:endParaRPr>
            </a:p>
          </p:txBody>
        </p:sp>
        <p:sp>
          <p:nvSpPr>
            <p:cNvPr id="35863" name="Line 15"/>
            <p:cNvSpPr>
              <a:spLocks noChangeShapeType="1"/>
            </p:cNvSpPr>
            <p:nvPr/>
          </p:nvSpPr>
          <p:spPr bwMode="auto">
            <a:xfrm>
              <a:off x="4571939" y="5101124"/>
              <a:ext cx="301973" cy="257134"/>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4" name="Line 16"/>
            <p:cNvSpPr>
              <a:spLocks noChangeShapeType="1"/>
            </p:cNvSpPr>
            <p:nvPr/>
          </p:nvSpPr>
          <p:spPr bwMode="auto">
            <a:xfrm flipV="1">
              <a:off x="4673525" y="5005051"/>
              <a:ext cx="0" cy="55099"/>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5" name="Line 17"/>
            <p:cNvSpPr>
              <a:spLocks noChangeShapeType="1"/>
            </p:cNvSpPr>
            <p:nvPr/>
          </p:nvSpPr>
          <p:spPr bwMode="auto">
            <a:xfrm flipH="1">
              <a:off x="4569156" y="5006464"/>
              <a:ext cx="104369" cy="9466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6" name="Line 18"/>
            <p:cNvSpPr>
              <a:spLocks noChangeShapeType="1"/>
            </p:cNvSpPr>
            <p:nvPr/>
          </p:nvSpPr>
          <p:spPr bwMode="auto">
            <a:xfrm flipH="1">
              <a:off x="4871129" y="5365322"/>
              <a:ext cx="2783" cy="108788"/>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7" name="Line 19"/>
            <p:cNvSpPr>
              <a:spLocks noChangeShapeType="1"/>
            </p:cNvSpPr>
            <p:nvPr/>
          </p:nvSpPr>
          <p:spPr bwMode="auto">
            <a:xfrm flipH="1">
              <a:off x="4786242" y="5462807"/>
              <a:ext cx="96019" cy="77705"/>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868" name="Rectangle 20"/>
            <p:cNvSpPr>
              <a:spLocks noChangeArrowheads="1"/>
            </p:cNvSpPr>
            <p:nvPr/>
          </p:nvSpPr>
          <p:spPr bwMode="auto">
            <a:xfrm>
              <a:off x="5536305" y="2669650"/>
              <a:ext cx="712487" cy="515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400">
                  <a:solidFill>
                    <a:schemeClr val="bg1"/>
                  </a:solidFill>
                  <a:latin typeface="Palatino" charset="0"/>
                  <a:cs typeface="Palatino" charset="0"/>
                </a:rPr>
                <a:t>DELAY </a:t>
              </a:r>
            </a:p>
            <a:p>
              <a:r>
                <a:rPr lang="en-US" sz="1400">
                  <a:solidFill>
                    <a:schemeClr val="bg1"/>
                  </a:solidFill>
                  <a:latin typeface="Palatino" charset="0"/>
                  <a:cs typeface="Palatino" charset="0"/>
                </a:rPr>
                <a:t>LOOP</a:t>
              </a:r>
              <a:endParaRPr sz="1400" noProof="1">
                <a:solidFill>
                  <a:schemeClr val="bg1"/>
                </a:solidFill>
                <a:latin typeface="Palatino" charset="0"/>
                <a:cs typeface="Palatino" charset="0"/>
              </a:endParaRPr>
            </a:p>
          </p:txBody>
        </p:sp>
        <p:sp>
          <p:nvSpPr>
            <p:cNvPr id="35869" name="Rectangle 21"/>
            <p:cNvSpPr>
              <a:spLocks noChangeArrowheads="1"/>
            </p:cNvSpPr>
            <p:nvPr/>
          </p:nvSpPr>
          <p:spPr bwMode="auto">
            <a:xfrm>
              <a:off x="7766477" y="3390562"/>
              <a:ext cx="126655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chemeClr val="bg1"/>
                  </a:solidFill>
                  <a:latin typeface="Palatino" charset="0"/>
                  <a:cs typeface="Palatino" charset="0"/>
                </a:rPr>
                <a:t>COMBINER</a:t>
              </a:r>
              <a:br>
                <a:rPr lang="en-US" sz="1600">
                  <a:solidFill>
                    <a:schemeClr val="bg1"/>
                  </a:solidFill>
                  <a:latin typeface="Palatino" charset="0"/>
                  <a:cs typeface="Palatino" charset="0"/>
                </a:rPr>
              </a:br>
              <a:r>
                <a:rPr lang="en-US" sz="1600">
                  <a:solidFill>
                    <a:schemeClr val="bg1"/>
                  </a:solidFill>
                  <a:latin typeface="Palatino" charset="0"/>
                  <a:cs typeface="Palatino" charset="0"/>
                </a:rPr>
                <a:t>RING</a:t>
              </a:r>
              <a:endParaRPr sz="1600" noProof="1">
                <a:solidFill>
                  <a:schemeClr val="bg1"/>
                </a:solidFill>
                <a:latin typeface="Palatino" charset="0"/>
                <a:cs typeface="Palatino" charset="0"/>
              </a:endParaRPr>
            </a:p>
          </p:txBody>
        </p:sp>
        <p:sp>
          <p:nvSpPr>
            <p:cNvPr id="35870" name="Line 25"/>
            <p:cNvSpPr>
              <a:spLocks noChangeAspect="1" noChangeShapeType="1"/>
            </p:cNvSpPr>
            <p:nvPr/>
          </p:nvSpPr>
          <p:spPr bwMode="auto">
            <a:xfrm flipV="1">
              <a:off x="3345959" y="5171765"/>
              <a:ext cx="336762" cy="282565"/>
            </a:xfrm>
            <a:prstGeom prst="line">
              <a:avLst/>
            </a:prstGeom>
            <a:noFill/>
            <a:ln w="9525">
              <a:solidFill>
                <a:schemeClr val="bg1"/>
              </a:solidFill>
              <a:round/>
              <a:headEnd type="diamond" w="med" len="med"/>
              <a:tailEnd type="diamond" w="med" len="med"/>
            </a:ln>
            <a:extLst>
              <a:ext uri="{909E8E84-426E-40dd-AFC4-6F175D3DCCD1}">
                <a14:hiddenFill xmlns:a14="http://schemas.microsoft.com/office/drawing/2010/main">
                  <a:noFill/>
                </a14:hiddenFill>
              </a:ext>
            </a:extLst>
          </p:spPr>
          <p:txBody>
            <a:bodyPr/>
            <a:lstStyle/>
            <a:p>
              <a:endParaRPr lang="en-US"/>
            </a:p>
          </p:txBody>
        </p:sp>
        <p:sp>
          <p:nvSpPr>
            <p:cNvPr id="35871" name="Rectangle 26"/>
            <p:cNvSpPr>
              <a:spLocks noChangeArrowheads="1"/>
            </p:cNvSpPr>
            <p:nvPr/>
          </p:nvSpPr>
          <p:spPr bwMode="auto">
            <a:xfrm>
              <a:off x="3247156" y="5119490"/>
              <a:ext cx="246310" cy="14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000">
                  <a:solidFill>
                    <a:schemeClr val="bg1"/>
                  </a:solidFill>
                  <a:latin typeface="Palatino" charset="0"/>
                  <a:cs typeface="Palatino" charset="0"/>
                </a:rPr>
                <a:t>10 m</a:t>
              </a:r>
              <a:endParaRPr sz="1000" noProof="1">
                <a:solidFill>
                  <a:schemeClr val="bg1"/>
                </a:solidFill>
                <a:latin typeface="Palatino" charset="0"/>
                <a:cs typeface="Palatino" charset="0"/>
              </a:endParaRPr>
            </a:p>
          </p:txBody>
        </p:sp>
        <p:sp>
          <p:nvSpPr>
            <p:cNvPr id="35872" name="Line 27"/>
            <p:cNvSpPr>
              <a:spLocks noChangeShapeType="1"/>
            </p:cNvSpPr>
            <p:nvPr/>
          </p:nvSpPr>
          <p:spPr bwMode="auto">
            <a:xfrm>
              <a:off x="5097956" y="3508869"/>
              <a:ext cx="989413" cy="339079"/>
            </a:xfrm>
            <a:prstGeom prst="line">
              <a:avLst/>
            </a:prstGeom>
            <a:noFill/>
            <a:ln w="9525">
              <a:solidFill>
                <a:srgbClr val="FF99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873" name="Rectangle 28"/>
            <p:cNvSpPr>
              <a:spLocks noChangeArrowheads="1"/>
            </p:cNvSpPr>
            <p:nvPr/>
          </p:nvSpPr>
          <p:spPr bwMode="auto">
            <a:xfrm>
              <a:off x="3666639" y="2832575"/>
              <a:ext cx="1869665" cy="911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rgbClr val="FF9900"/>
                  </a:solidFill>
                  <a:latin typeface="Palatino" charset="0"/>
                  <a:cs typeface="Palatino" charset="0"/>
                </a:rPr>
                <a:t>4 A – 1.2 ms</a:t>
              </a:r>
            </a:p>
            <a:p>
              <a:r>
                <a:rPr lang="de-CH" sz="1600">
                  <a:solidFill>
                    <a:srgbClr val="FF9900"/>
                  </a:solidFill>
                  <a:latin typeface="Palatino" charset="0"/>
                  <a:cs typeface="Palatino" charset="0"/>
                </a:rPr>
                <a:t>150 Mev</a:t>
              </a:r>
            </a:p>
            <a:p>
              <a:r>
                <a:rPr sz="1600" noProof="1">
                  <a:solidFill>
                    <a:srgbClr val="FF9900"/>
                  </a:solidFill>
                  <a:latin typeface="Palatino" charset="0"/>
                  <a:cs typeface="Palatino" charset="0"/>
                </a:rPr>
                <a:t>1.5 GHz bunch spacing</a:t>
              </a:r>
            </a:p>
          </p:txBody>
        </p:sp>
        <p:sp>
          <p:nvSpPr>
            <p:cNvPr id="35874" name="Line 30"/>
            <p:cNvSpPr>
              <a:spLocks noChangeShapeType="1"/>
            </p:cNvSpPr>
            <p:nvPr/>
          </p:nvSpPr>
          <p:spPr bwMode="auto">
            <a:xfrm flipH="1" flipV="1">
              <a:off x="6912575" y="4212455"/>
              <a:ext cx="564981" cy="310822"/>
            </a:xfrm>
            <a:prstGeom prst="line">
              <a:avLst/>
            </a:prstGeom>
            <a:noFill/>
            <a:ln w="9525">
              <a:solidFill>
                <a:srgbClr val="FF99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35842" name="Title 1"/>
          <p:cNvSpPr>
            <a:spLocks noGrp="1"/>
          </p:cNvSpPr>
          <p:nvPr>
            <p:ph type="title"/>
          </p:nvPr>
        </p:nvSpPr>
        <p:spPr/>
        <p:txBody>
          <a:bodyPr/>
          <a:lstStyle/>
          <a:p>
            <a:r>
              <a:rPr lang="en-US">
                <a:solidFill>
                  <a:schemeClr val="tx2"/>
                </a:solidFill>
                <a:latin typeface="Palatino" charset="0"/>
                <a:ea typeface="ＭＳ Ｐゴシック" charset="0"/>
              </a:rPr>
              <a:t>The CLIC Test Facility (CTF3)</a:t>
            </a:r>
          </a:p>
        </p:txBody>
      </p:sp>
      <p:sp>
        <p:nvSpPr>
          <p:cNvPr id="3" name="Date Placeholder 2"/>
          <p:cNvSpPr>
            <a:spLocks noGrp="1"/>
          </p:cNvSpPr>
          <p:nvPr>
            <p:ph type="dt" sz="quarter" idx="14"/>
          </p:nvPr>
        </p:nvSpPr>
        <p:spPr/>
        <p:txBody>
          <a:bodyPr/>
          <a:lstStyle/>
          <a:p>
            <a:pPr>
              <a:defRPr/>
            </a:pPr>
            <a:r>
              <a:rPr lang="en-US"/>
              <a:t>Nikhef colloquium 28 October 2011 </a:t>
            </a:r>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35845"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DDF91E7-999F-7348-8A73-0CEF33C240DE}" type="slidenum">
              <a:rPr lang="en-US" sz="1200">
                <a:latin typeface="Palatino" charset="0"/>
                <a:cs typeface="Palatino" charset="0"/>
              </a:rPr>
              <a:pPr eaLnBrk="1" hangingPunct="1"/>
              <a:t>13</a:t>
            </a:fld>
            <a:endParaRPr lang="en-US" sz="1200">
              <a:latin typeface="Palatino" charset="0"/>
              <a:cs typeface="Palatino" charset="0"/>
            </a:endParaRPr>
          </a:p>
        </p:txBody>
      </p:sp>
      <p:pic>
        <p:nvPicPr>
          <p:cNvPr id="35846" name="Picture 8" descr="DSC_5667.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4910138" y="3621088"/>
            <a:ext cx="4116387" cy="273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Rectangle 29"/>
          <p:cNvSpPr>
            <a:spLocks noChangeArrowheads="1"/>
          </p:cNvSpPr>
          <p:nvPr/>
        </p:nvSpPr>
        <p:spPr bwMode="auto">
          <a:xfrm>
            <a:off x="4070350" y="2957513"/>
            <a:ext cx="1430338" cy="9858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sz="1600">
                <a:solidFill>
                  <a:srgbClr val="FF9900"/>
                </a:solidFill>
                <a:latin typeface="Palatino" charset="0"/>
                <a:cs typeface="Palatino" charset="0"/>
              </a:rPr>
              <a:t>32 A – 140 ns</a:t>
            </a:r>
          </a:p>
          <a:p>
            <a:pPr algn="ctr"/>
            <a:r>
              <a:rPr lang="de-CH" sz="1600">
                <a:solidFill>
                  <a:srgbClr val="FF9900"/>
                </a:solidFill>
                <a:latin typeface="Palatino" charset="0"/>
                <a:cs typeface="Palatino" charset="0"/>
              </a:rPr>
              <a:t>150 Mev</a:t>
            </a:r>
          </a:p>
          <a:p>
            <a:pPr algn="ctr"/>
            <a:r>
              <a:rPr sz="1600" noProof="1">
                <a:solidFill>
                  <a:srgbClr val="FF9900"/>
                </a:solidFill>
                <a:latin typeface="Palatino" charset="0"/>
                <a:cs typeface="Palatino" charset="0"/>
              </a:rPr>
              <a:t>12 GHz bunch spacing</a:t>
            </a:r>
          </a:p>
        </p:txBody>
      </p:sp>
      <p:sp>
        <p:nvSpPr>
          <p:cNvPr id="2" name="TextBox 1"/>
          <p:cNvSpPr txBox="1"/>
          <p:nvPr/>
        </p:nvSpPr>
        <p:spPr>
          <a:xfrm>
            <a:off x="87313" y="5221288"/>
            <a:ext cx="4495800" cy="1624012"/>
          </a:xfrm>
          <a:prstGeom prst="rect">
            <a:avLst/>
          </a:prstGeom>
          <a:noFill/>
        </p:spPr>
        <p:txBody>
          <a:bodyPr>
            <a:spAutoFit/>
          </a:bodyPr>
          <a:lstStyle/>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600" dirty="0">
                <a:solidFill>
                  <a:srgbClr val="1F497D"/>
                </a:solidFill>
                <a:latin typeface="Palatino"/>
                <a:cs typeface="Palatino"/>
              </a:rPr>
              <a:t>Demonstrate</a:t>
            </a:r>
            <a:r>
              <a:rPr lang="en-US" sz="1600" dirty="0">
                <a:solidFill>
                  <a:srgbClr val="000000"/>
                </a:solidFill>
                <a:latin typeface="Palatino"/>
                <a:cs typeface="Palatino"/>
              </a:rPr>
              <a:t> </a:t>
            </a:r>
            <a:r>
              <a:rPr lang="en-US" sz="1600" dirty="0">
                <a:solidFill>
                  <a:srgbClr val="FF0000"/>
                </a:solidFill>
                <a:latin typeface="Palatino"/>
                <a:cs typeface="Palatino"/>
              </a:rPr>
              <a:t>Two Beam Acceleration</a:t>
            </a:r>
            <a:r>
              <a:rPr lang="en-US" sz="1600" dirty="0">
                <a:solidFill>
                  <a:srgbClr val="000000"/>
                </a:solidFill>
                <a:latin typeface="Palatino"/>
                <a:cs typeface="Palatino"/>
              </a:rPr>
              <a:t> </a:t>
            </a:r>
            <a:r>
              <a:rPr lang="en-US" sz="1600" dirty="0">
                <a:solidFill>
                  <a:srgbClr val="1F497D"/>
                </a:solidFill>
                <a:latin typeface="Palatino"/>
                <a:cs typeface="Palatino"/>
              </a:rPr>
              <a:t>and test </a:t>
            </a:r>
            <a:r>
              <a:rPr lang="en-US" sz="1600" dirty="0">
                <a:solidFill>
                  <a:srgbClr val="FF0000"/>
                </a:solidFill>
                <a:latin typeface="Palatino"/>
                <a:cs typeface="Palatino"/>
              </a:rPr>
              <a:t>Accelerating Structures</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600" dirty="0">
                <a:solidFill>
                  <a:srgbClr val="1F497D"/>
                </a:solidFill>
                <a:latin typeface="Palatino"/>
                <a:cs typeface="Palatino"/>
              </a:rPr>
              <a:t>Study</a:t>
            </a:r>
            <a:r>
              <a:rPr lang="en-US" sz="1600" dirty="0">
                <a:solidFill>
                  <a:srgbClr val="FF0000"/>
                </a:solidFill>
                <a:latin typeface="Palatino"/>
                <a:cs typeface="Palatino"/>
              </a:rPr>
              <a:t> deceleration</a:t>
            </a:r>
          </a:p>
          <a:p>
            <a:pPr>
              <a:defRPr/>
            </a:pPr>
            <a:endParaRPr lang="en-US" sz="1600" dirty="0"/>
          </a:p>
          <a:p>
            <a:pPr>
              <a:defRPr/>
            </a:pPr>
            <a:endParaRPr lang="en-US" sz="1600" dirty="0"/>
          </a:p>
        </p:txBody>
      </p:sp>
      <p:sp>
        <p:nvSpPr>
          <p:cNvPr id="35" name="TextBox 34"/>
          <p:cNvSpPr txBox="1"/>
          <p:nvPr/>
        </p:nvSpPr>
        <p:spPr>
          <a:xfrm>
            <a:off x="5846763" y="877888"/>
            <a:ext cx="3179762" cy="2116137"/>
          </a:xfrm>
          <a:prstGeom prst="rect">
            <a:avLst/>
          </a:prstGeom>
          <a:noFill/>
        </p:spPr>
        <p:txBody>
          <a:bodyPr>
            <a:spAutoFit/>
          </a:bodyPr>
          <a:lstStyle/>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600" dirty="0">
                <a:solidFill>
                  <a:srgbClr val="FF0000"/>
                </a:solidFill>
                <a:latin typeface="Palatino"/>
                <a:cs typeface="Palatino"/>
              </a:rPr>
              <a:t>Drive Beam generation.</a:t>
            </a:r>
            <a:r>
              <a:rPr lang="en-US" sz="1600" dirty="0">
                <a:solidFill>
                  <a:srgbClr val="000000"/>
                </a:solidFill>
                <a:latin typeface="Palatino"/>
                <a:cs typeface="Palatino"/>
              </a:rPr>
              <a:t> </a:t>
            </a:r>
            <a:br>
              <a:rPr lang="en-US" sz="1600" dirty="0">
                <a:solidFill>
                  <a:srgbClr val="000000"/>
                </a:solidFill>
                <a:latin typeface="Palatino"/>
                <a:cs typeface="Palatino"/>
              </a:rPr>
            </a:br>
            <a:r>
              <a:rPr lang="en-US" sz="1600" dirty="0">
                <a:solidFill>
                  <a:srgbClr val="1F497D"/>
                </a:solidFill>
                <a:latin typeface="Palatino"/>
                <a:cs typeface="Palatino"/>
              </a:rPr>
              <a:t>fully loaded acceleration, beam intensity and bunch frequency multiplication x8</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600" dirty="0">
                <a:solidFill>
                  <a:srgbClr val="FF0000"/>
                </a:solidFill>
                <a:latin typeface="Palatino"/>
                <a:cs typeface="Palatino"/>
              </a:rPr>
              <a:t>RF Power Production</a:t>
            </a:r>
            <a:r>
              <a:rPr lang="en-US" sz="1600" dirty="0">
                <a:solidFill>
                  <a:srgbClr val="1F497D"/>
                </a:solidFill>
                <a:latin typeface="Palatino"/>
                <a:cs typeface="Palatino"/>
              </a:rPr>
              <a:t> and test Power </a:t>
            </a:r>
            <a:r>
              <a:rPr lang="en-US" sz="1600" dirty="0">
                <a:solidFill>
                  <a:srgbClr val="FF0000"/>
                </a:solidFill>
                <a:latin typeface="Palatino"/>
                <a:cs typeface="Palatino"/>
              </a:rPr>
              <a:t>Structures</a:t>
            </a:r>
            <a:endParaRPr lang="en-US" sz="1600" dirty="0"/>
          </a:p>
          <a:p>
            <a:pPr>
              <a:defRPr/>
            </a:pPr>
            <a:endParaRPr lang="en-US" sz="1600" dirty="0"/>
          </a:p>
        </p:txBody>
      </p:sp>
    </p:spTree>
  </p:cSld>
  <p:clrMapOvr>
    <a:masterClrMapping/>
  </p:clrMapOvr>
  <p:transition xmlns:p14="http://schemas.microsoft.com/office/powerpoint/2010/main" spd="slow" advTm="48711"/>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Title 1"/>
          <p:cNvSpPr>
            <a:spLocks noGrp="1"/>
          </p:cNvSpPr>
          <p:nvPr>
            <p:ph type="title"/>
          </p:nvPr>
        </p:nvSpPr>
        <p:spPr>
          <a:xfrm>
            <a:off x="785813" y="36513"/>
            <a:ext cx="7664450" cy="515937"/>
          </a:xfrm>
        </p:spPr>
        <p:txBody>
          <a:bodyPr/>
          <a:lstStyle/>
          <a:p>
            <a:r>
              <a:rPr lang="en-US" sz="2400">
                <a:latin typeface="Palatino" charset="0"/>
                <a:ea typeface="ＭＳ Ｐゴシック" charset="0"/>
              </a:rPr>
              <a:t>Implementation Example: Analog Calo Readout</a:t>
            </a:r>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20377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1806E30-DF99-DC48-A532-D9E7E28C2DB6}" type="slidenum">
              <a:rPr lang="en-US" sz="1200">
                <a:latin typeface="Palatino" charset="0"/>
                <a:cs typeface="Palatino" charset="0"/>
              </a:rPr>
              <a:pPr eaLnBrk="1" hangingPunct="1"/>
              <a:t>130</a:t>
            </a:fld>
            <a:endParaRPr lang="en-US" sz="1200">
              <a:latin typeface="Palatino" charset="0"/>
              <a:cs typeface="Palatino" charset="0"/>
            </a:endParaRPr>
          </a:p>
        </p:txBody>
      </p:sp>
      <p:pic>
        <p:nvPicPr>
          <p:cNvPr id="203780" name="Picture 5" descr="tmp.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1854200"/>
            <a:ext cx="9144000" cy="313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quarter" idx="10"/>
          </p:nvPr>
        </p:nvSpPr>
        <p:spPr/>
        <p:txBody>
          <a:bodyPr/>
          <a:lstStyle/>
          <a:p>
            <a:pPr>
              <a:defRPr/>
            </a:pPr>
            <a:r>
              <a:rPr lang="en-US" smtClean="0"/>
              <a:t>Nikhef colloquium 28 October 2011 </a:t>
            </a:r>
            <a:endParaRPr lang="en-US" dirty="0"/>
          </a:p>
        </p:txBody>
      </p:sp>
    </p:spTree>
  </p:cSld>
  <p:clrMapOvr>
    <a:masterClrMapping/>
  </p:clrMapOvr>
  <p:transition xmlns:p14="http://schemas.microsoft.com/office/powerpoint/2010/main" spd="slow" advTm="8482"/>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Title 1"/>
          <p:cNvSpPr>
            <a:spLocks noGrp="1"/>
          </p:cNvSpPr>
          <p:nvPr>
            <p:ph type="title"/>
          </p:nvPr>
        </p:nvSpPr>
        <p:spPr/>
        <p:txBody>
          <a:bodyPr/>
          <a:lstStyle/>
          <a:p>
            <a:r>
              <a:rPr lang="en-US">
                <a:latin typeface="Palatino" charset="0"/>
                <a:ea typeface="ＭＳ Ｐゴシック" charset="0"/>
              </a:rPr>
              <a:t>DAQ aspects</a:t>
            </a:r>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204803"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8BC0302-252B-D445-916D-ED0281E0DC3B}" type="slidenum">
              <a:rPr lang="en-US" sz="1200">
                <a:latin typeface="Palatino" charset="0"/>
                <a:cs typeface="Palatino" charset="0"/>
              </a:rPr>
              <a:pPr eaLnBrk="1" hangingPunct="1"/>
              <a:t>131</a:t>
            </a:fld>
            <a:endParaRPr lang="en-US" sz="1200">
              <a:latin typeface="Palatino" charset="0"/>
              <a:cs typeface="Palatino" charset="0"/>
            </a:endParaRPr>
          </a:p>
        </p:txBody>
      </p:sp>
      <p:pic>
        <p:nvPicPr>
          <p:cNvPr id="204804" name="Picture 4" descr="tmp.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971550" y="1150938"/>
            <a:ext cx="7443788"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quarter" idx="10"/>
          </p:nvPr>
        </p:nvSpPr>
        <p:spPr/>
        <p:txBody>
          <a:bodyPr/>
          <a:lstStyle/>
          <a:p>
            <a:pPr>
              <a:defRPr/>
            </a:pPr>
            <a:r>
              <a:rPr lang="en-US" smtClean="0"/>
              <a:t>Nikhef colloquium 28 October 2011 </a:t>
            </a:r>
            <a:endParaRPr lang="en-US" dirty="0"/>
          </a:p>
        </p:txBody>
      </p:sp>
    </p:spTree>
  </p:cSld>
  <p:clrMapOvr>
    <a:masterClrMapping/>
  </p:clrMapOvr>
  <p:transition xmlns:p14="http://schemas.microsoft.com/office/powerpoint/2010/main" spd="slow" advTm="52245"/>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CLIC detector </a:t>
            </a:r>
            <a:br>
              <a:rPr lang="en-US">
                <a:latin typeface="Palatino" charset="0"/>
                <a:ea typeface="ＭＳ Ｐゴシック" charset="0"/>
              </a:rPr>
            </a:br>
            <a:r>
              <a:rPr lang="en-US">
                <a:latin typeface="Palatino" charset="0"/>
                <a:ea typeface="ＭＳ Ｐゴシック" charset="0"/>
              </a:rPr>
              <a:t>– R&amp;D</a:t>
            </a:r>
          </a:p>
        </p:txBody>
      </p:sp>
    </p:spTree>
  </p:cSld>
  <p:clrMapOvr>
    <a:masterClrMapping/>
  </p:clrMapOvr>
  <p:timing>
    <p:tnLst>
      <p:par>
        <p:cTn xmlns:p14="http://schemas.microsoft.com/office/powerpoint/2010/mai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normAutofit fontScale="90000"/>
          </a:bodyPr>
          <a:lstStyle/>
          <a:p>
            <a:pPr>
              <a:defRPr/>
            </a:pPr>
            <a:r>
              <a:rPr lang="en-US" smtClean="0">
                <a:ea typeface="ＭＳ Ｐゴシック" pitchFamily="-112" charset="-128"/>
              </a:rPr>
              <a:t>Hardware/engineering R&amp;D</a:t>
            </a:r>
          </a:p>
        </p:txBody>
      </p:sp>
      <p:sp>
        <p:nvSpPr>
          <p:cNvPr id="206850" name="Content Placeholder 2"/>
          <p:cNvSpPr>
            <a:spLocks noGrp="1"/>
          </p:cNvSpPr>
          <p:nvPr>
            <p:ph idx="1"/>
          </p:nvPr>
        </p:nvSpPr>
        <p:spPr>
          <a:xfrm>
            <a:off x="393700" y="911225"/>
            <a:ext cx="8542338" cy="5314950"/>
          </a:xfrm>
        </p:spPr>
        <p:txBody>
          <a:bodyPr lIns="91385" tIns="45693" rIns="91385" bIns="45693"/>
          <a:lstStyle/>
          <a:p>
            <a:pPr>
              <a:buFontTx/>
              <a:buNone/>
            </a:pPr>
            <a:r>
              <a:rPr lang="en-US" sz="2000">
                <a:solidFill>
                  <a:srgbClr val="FF0000"/>
                </a:solidFill>
                <a:latin typeface="Palatino" charset="0"/>
                <a:ea typeface="ＭＳ Ｐゴシック" charset="0"/>
                <a:cs typeface="Arial" charset="0"/>
              </a:rPr>
              <a:t>CERN LCD hardware/engineering R&amp;D </a:t>
            </a:r>
            <a:br>
              <a:rPr lang="en-US" sz="2000">
                <a:solidFill>
                  <a:srgbClr val="FF0000"/>
                </a:solidFill>
                <a:latin typeface="Palatino" charset="0"/>
                <a:ea typeface="ＭＳ Ｐゴシック" charset="0"/>
                <a:cs typeface="Arial" charset="0"/>
              </a:rPr>
            </a:br>
            <a:r>
              <a:rPr lang="en-US" sz="2000">
                <a:solidFill>
                  <a:srgbClr val="FF0000"/>
                </a:solidFill>
                <a:latin typeface="Palatino" charset="0"/>
                <a:ea typeface="ＭＳ Ｐゴシック" charset="0"/>
                <a:cs typeface="Arial" charset="0"/>
              </a:rPr>
              <a:t>(</a:t>
            </a:r>
            <a:r>
              <a:rPr lang="en-US" sz="2000" u="sng">
                <a:solidFill>
                  <a:srgbClr val="FF0000"/>
                </a:solidFill>
                <a:latin typeface="Palatino" charset="0"/>
                <a:ea typeface="ＭＳ Ｐゴシック" charset="0"/>
                <a:cs typeface="Arial" charset="0"/>
              </a:rPr>
              <a:t>needed</a:t>
            </a:r>
            <a:r>
              <a:rPr lang="en-US" sz="2000">
                <a:solidFill>
                  <a:srgbClr val="FF0000"/>
                </a:solidFill>
                <a:latin typeface="Palatino" charset="0"/>
                <a:ea typeface="ＭＳ Ｐゴシック" charset="0"/>
                <a:cs typeface="Arial" charset="0"/>
              </a:rPr>
              <a:t> beyond  ILC existing developments):</a:t>
            </a:r>
          </a:p>
          <a:p>
            <a:r>
              <a:rPr lang="en-US" sz="2000">
                <a:solidFill>
                  <a:srgbClr val="1F497D"/>
                </a:solidFill>
                <a:latin typeface="Palatino" charset="0"/>
                <a:ea typeface="ＭＳ Ｐゴシック" charset="0"/>
                <a:cs typeface="Arial" charset="0"/>
              </a:rPr>
              <a:t>Vertex detector</a:t>
            </a:r>
          </a:p>
          <a:p>
            <a:pPr lvl="1"/>
            <a:r>
              <a:rPr lang="en-US" sz="1600">
                <a:latin typeface="Palatino" charset="0"/>
                <a:ea typeface="ＭＳ Ｐゴシック" charset="0"/>
                <a:cs typeface="Arial" charset="0"/>
              </a:rPr>
              <a:t>trade-off between pixel size, amount of material and timing resolution</a:t>
            </a:r>
          </a:p>
          <a:p>
            <a:r>
              <a:rPr lang="en-US" sz="2000">
                <a:solidFill>
                  <a:srgbClr val="1F497D"/>
                </a:solidFill>
                <a:latin typeface="Palatino" charset="0"/>
                <a:ea typeface="ＭＳ Ｐゴシック" charset="0"/>
                <a:cs typeface="Arial" charset="0"/>
              </a:rPr>
              <a:t>Hadron calorimetry</a:t>
            </a:r>
          </a:p>
          <a:p>
            <a:pPr lvl="1"/>
            <a:r>
              <a:rPr lang="en-US" sz="1600">
                <a:solidFill>
                  <a:srgbClr val="000000"/>
                </a:solidFill>
                <a:latin typeface="Palatino" charset="0"/>
                <a:ea typeface="ＭＳ Ｐゴシック" charset="0"/>
                <a:cs typeface="Arial" charset="0"/>
              </a:rPr>
              <a:t>Tungsten-based HCAL (PFA calo, within CALICE)</a:t>
            </a:r>
          </a:p>
          <a:p>
            <a:r>
              <a:rPr lang="en-US" sz="2000">
                <a:latin typeface="Palatino" charset="0"/>
                <a:ea typeface="ＭＳ Ｐゴシック" charset="0"/>
                <a:cs typeface="Arial" charset="0"/>
              </a:rPr>
              <a:t>Electronics</a:t>
            </a:r>
          </a:p>
          <a:p>
            <a:pPr lvl="1"/>
            <a:r>
              <a:rPr lang="en-US" sz="1600">
                <a:solidFill>
                  <a:srgbClr val="000000"/>
                </a:solidFill>
                <a:latin typeface="Palatino" charset="0"/>
                <a:ea typeface="ＭＳ Ｐゴシック" charset="0"/>
                <a:cs typeface="Arial" charset="0"/>
              </a:rPr>
              <a:t>Power pulsing for all sub-detectors (50 Hz) </a:t>
            </a:r>
          </a:p>
          <a:p>
            <a:pPr lvl="1"/>
            <a:r>
              <a:rPr lang="en-US" sz="1600">
                <a:solidFill>
                  <a:srgbClr val="000000"/>
                </a:solidFill>
                <a:latin typeface="Palatino" charset="0"/>
                <a:ea typeface="ＭＳ Ｐゴシック" charset="0"/>
                <a:cs typeface="Arial" charset="0"/>
              </a:rPr>
              <a:t>Fast readout with pulse-height + time + multi-hit in 156 ns</a:t>
            </a:r>
          </a:p>
          <a:p>
            <a:r>
              <a:rPr lang="en-US" sz="2000">
                <a:solidFill>
                  <a:srgbClr val="1F497D"/>
                </a:solidFill>
                <a:latin typeface="Palatino" charset="0"/>
                <a:ea typeface="ＭＳ Ｐゴシック" charset="0"/>
                <a:cs typeface="Arial" charset="0"/>
              </a:rPr>
              <a:t>Solenoid coil</a:t>
            </a:r>
          </a:p>
          <a:p>
            <a:pPr lvl="1"/>
            <a:r>
              <a:rPr lang="en-US" sz="1600">
                <a:solidFill>
                  <a:srgbClr val="000000"/>
                </a:solidFill>
                <a:latin typeface="Palatino" charset="0"/>
                <a:ea typeface="ＭＳ Ｐゴシック" charset="0"/>
                <a:cs typeface="Arial" charset="0"/>
              </a:rPr>
              <a:t>Large high-field solenoid concept</a:t>
            </a:r>
            <a:r>
              <a:rPr lang="en-US" sz="2000">
                <a:solidFill>
                  <a:srgbClr val="000000"/>
                </a:solidFill>
                <a:latin typeface="Palatino" charset="0"/>
                <a:ea typeface="ＭＳ Ｐゴシック" charset="0"/>
                <a:cs typeface="Arial" charset="0"/>
              </a:rPr>
              <a:t>, </a:t>
            </a:r>
            <a:r>
              <a:rPr lang="en-US" sz="1600">
                <a:solidFill>
                  <a:srgbClr val="000000"/>
                </a:solidFill>
                <a:latin typeface="Palatino" charset="0"/>
                <a:ea typeface="ＭＳ Ｐゴシック" charset="0"/>
                <a:cs typeface="Arial" charset="0"/>
              </a:rPr>
              <a:t>reinforced conductor (CMS/ATLAS experience)</a:t>
            </a:r>
          </a:p>
          <a:p>
            <a:r>
              <a:rPr lang="en-US" sz="2000">
                <a:solidFill>
                  <a:srgbClr val="1F497D"/>
                </a:solidFill>
                <a:latin typeface="Palatino" charset="0"/>
                <a:ea typeface="ＭＳ Ｐゴシック" charset="0"/>
                <a:cs typeface="Arial" charset="0"/>
              </a:rPr>
              <a:t>Overall engineering design and integration studies</a:t>
            </a:r>
          </a:p>
          <a:p>
            <a:pPr lvl="1"/>
            <a:r>
              <a:rPr lang="en-US" sz="1600">
                <a:solidFill>
                  <a:srgbClr val="000000"/>
                </a:solidFill>
                <a:latin typeface="Palatino" charset="0"/>
                <a:ea typeface="ＭＳ Ｐゴシック" charset="0"/>
                <a:cs typeface="Arial" charset="0"/>
              </a:rPr>
              <a:t>In view of sub-nm precision required for FF quadrupoles</a:t>
            </a:r>
          </a:p>
          <a:p>
            <a:pPr lvl="1"/>
            <a:r>
              <a:rPr lang="en-US" sz="1600">
                <a:latin typeface="Palatino" charset="0"/>
                <a:ea typeface="ＭＳ Ｐゴシック" charset="0"/>
                <a:cs typeface="Arial" charset="0"/>
              </a:rPr>
              <a:t>For heavier calorimeter, larger overall CLIC detector size etc.</a:t>
            </a:r>
          </a:p>
          <a:p>
            <a:pPr lvl="1"/>
            <a:endParaRPr lang="en-US" sz="1000">
              <a:solidFill>
                <a:srgbClr val="000000"/>
              </a:solidFill>
              <a:latin typeface="Palatino" charset="0"/>
              <a:ea typeface="ＭＳ Ｐゴシック" charset="0"/>
              <a:cs typeface="Arial" charset="0"/>
            </a:endParaRPr>
          </a:p>
          <a:p>
            <a:r>
              <a:rPr lang="en-US" sz="2000">
                <a:solidFill>
                  <a:srgbClr val="1F497D"/>
                </a:solidFill>
                <a:latin typeface="Palatino" charset="0"/>
                <a:ea typeface="ＭＳ Ｐゴシック" charset="0"/>
                <a:cs typeface="Arial" charset="0"/>
              </a:rPr>
              <a:t>In addition at CERN: TPC electronics development </a:t>
            </a:r>
            <a:br>
              <a:rPr lang="en-US" sz="2000">
                <a:solidFill>
                  <a:srgbClr val="1F497D"/>
                </a:solidFill>
                <a:latin typeface="Palatino" charset="0"/>
                <a:ea typeface="ＭＳ Ｐゴシック" charset="0"/>
                <a:cs typeface="Arial" charset="0"/>
              </a:rPr>
            </a:br>
            <a:r>
              <a:rPr lang="en-US" sz="2000">
                <a:solidFill>
                  <a:srgbClr val="1F497D"/>
                </a:solidFill>
                <a:latin typeface="Palatino" charset="0"/>
                <a:ea typeface="ＭＳ Ｐゴシック" charset="0"/>
                <a:cs typeface="Arial" charset="0"/>
              </a:rPr>
              <a:t>(Timepix-2, S-ALTRO)</a:t>
            </a:r>
          </a:p>
          <a:p>
            <a:endParaRPr lang="en-US" sz="2000">
              <a:solidFill>
                <a:srgbClr val="0000FF"/>
              </a:solidFill>
              <a:latin typeface="Palatino" charset="0"/>
              <a:ea typeface="ＭＳ Ｐゴシック" charset="0"/>
              <a:cs typeface="Arial" charset="0"/>
            </a:endParaRPr>
          </a:p>
          <a:p>
            <a:pPr lvl="1">
              <a:buFontTx/>
              <a:buNone/>
            </a:pPr>
            <a:endParaRPr lang="en-US" sz="1000">
              <a:solidFill>
                <a:srgbClr val="000000"/>
              </a:solidFill>
              <a:latin typeface="Palatino" charset="0"/>
              <a:ea typeface="ＭＳ Ｐゴシック" charset="0"/>
              <a:cs typeface="Arial" charset="0"/>
            </a:endParaRP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20685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4C498AC-0B54-FB4D-9FC7-FDA8179C50A2}" type="slidenum">
              <a:rPr lang="en-US" sz="1200">
                <a:latin typeface="Palatino" charset="0"/>
                <a:cs typeface="Palatino" charset="0"/>
              </a:rPr>
              <a:pPr eaLnBrk="1" hangingPunct="1"/>
              <a:t>133</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3" name="Picture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435600" y="4414838"/>
            <a:ext cx="3168650" cy="210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74" name="Picture 1"/>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213475" y="1916113"/>
            <a:ext cx="1671638"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875" name="Title 3"/>
          <p:cNvSpPr>
            <a:spLocks noGrp="1"/>
          </p:cNvSpPr>
          <p:nvPr>
            <p:ph type="title"/>
          </p:nvPr>
        </p:nvSpPr>
        <p:spPr/>
        <p:txBody>
          <a:bodyPr/>
          <a:lstStyle/>
          <a:p>
            <a:r>
              <a:rPr lang="en-US">
                <a:latin typeface="Palatino" charset="0"/>
                <a:ea typeface="ＭＳ Ｐゴシック" charset="0"/>
              </a:rPr>
              <a:t>Pixel-detector technology options</a:t>
            </a:r>
          </a:p>
        </p:txBody>
      </p:sp>
      <p:sp>
        <p:nvSpPr>
          <p:cNvPr id="207876" name="Content Placeholder 2"/>
          <p:cNvSpPr>
            <a:spLocks noGrp="1"/>
          </p:cNvSpPr>
          <p:nvPr>
            <p:ph idx="1"/>
          </p:nvPr>
        </p:nvSpPr>
        <p:spPr>
          <a:xfrm>
            <a:off x="374650" y="779463"/>
            <a:ext cx="8229600" cy="4525962"/>
          </a:xfrm>
        </p:spPr>
        <p:txBody>
          <a:bodyPr/>
          <a:lstStyle/>
          <a:p>
            <a:r>
              <a:rPr lang="en-US" sz="1800">
                <a:latin typeface="Palatino" charset="0"/>
                <a:ea typeface="ＭＳ Ｐゴシック" charset="0"/>
              </a:rPr>
              <a:t>20x20 μm</a:t>
            </a:r>
            <a:r>
              <a:rPr lang="en-US" sz="1800" baseline="30000">
                <a:latin typeface="Palatino" charset="0"/>
                <a:ea typeface="ＭＳ Ｐゴシック" charset="0"/>
              </a:rPr>
              <a:t>2</a:t>
            </a:r>
            <a:r>
              <a:rPr lang="en-US" sz="1800">
                <a:latin typeface="Palatino" charset="0"/>
                <a:ea typeface="ＭＳ Ｐゴシック" charset="0"/>
              </a:rPr>
              <a:t> pixel sizes </a:t>
            </a:r>
            <a:r>
              <a:rPr lang="en-US" sz="1800">
                <a:latin typeface="Palatino" charset="0"/>
                <a:ea typeface="ＭＳ Ｐゴシック" charset="0"/>
                <a:sym typeface="Wingdings" charset="0"/>
              </a:rPr>
              <a:t></a:t>
            </a:r>
            <a:r>
              <a:rPr lang="en-US" sz="1800">
                <a:solidFill>
                  <a:srgbClr val="FF0000"/>
                </a:solidFill>
                <a:latin typeface="Palatino" charset="0"/>
                <a:ea typeface="ＭＳ Ｐゴシック" charset="0"/>
              </a:rPr>
              <a:t> need small feature sizes</a:t>
            </a:r>
          </a:p>
          <a:p>
            <a:r>
              <a:rPr lang="en-US" sz="1800">
                <a:latin typeface="Palatino" charset="0"/>
                <a:ea typeface="ＭＳ Ｐゴシック" charset="0"/>
              </a:rPr>
              <a:t>Time-stamping ~5-10 ns </a:t>
            </a:r>
            <a:r>
              <a:rPr lang="en-US" sz="1800">
                <a:latin typeface="Palatino" charset="0"/>
                <a:ea typeface="ＭＳ Ｐゴシック" charset="0"/>
                <a:sym typeface="Wingdings" charset="0"/>
              </a:rPr>
              <a:t></a:t>
            </a:r>
            <a:r>
              <a:rPr lang="en-US" sz="1800">
                <a:solidFill>
                  <a:srgbClr val="FF0000"/>
                </a:solidFill>
                <a:latin typeface="Palatino" charset="0"/>
                <a:ea typeface="ＭＳ Ｐゴシック" charset="0"/>
              </a:rPr>
              <a:t> need high-resistivity sensor</a:t>
            </a:r>
          </a:p>
          <a:p>
            <a:r>
              <a:rPr lang="en-US" sz="1800">
                <a:latin typeface="Palatino" charset="0"/>
                <a:ea typeface="ＭＳ Ｐゴシック" charset="0"/>
              </a:rPr>
              <a:t>0.1%-0.2% material/layer </a:t>
            </a:r>
            <a:r>
              <a:rPr lang="en-US" sz="1800">
                <a:latin typeface="Palatino" charset="0"/>
                <a:ea typeface="ＭＳ Ｐゴシック" charset="0"/>
                <a:sym typeface="Wingdings" charset="0"/>
              </a:rPr>
              <a:t></a:t>
            </a:r>
            <a:r>
              <a:rPr lang="en-US" sz="1800">
                <a:latin typeface="Palatino" charset="0"/>
                <a:ea typeface="ＭＳ Ｐゴシック" charset="0"/>
              </a:rPr>
              <a:t> </a:t>
            </a:r>
            <a:r>
              <a:rPr lang="en-US" sz="1800">
                <a:solidFill>
                  <a:srgbClr val="FF0000"/>
                </a:solidFill>
                <a:latin typeface="Palatino" charset="0"/>
                <a:ea typeface="ＭＳ Ｐゴシック" charset="0"/>
              </a:rPr>
              <a:t>allows for ~50 μm sensor + ~50 μm electronics</a:t>
            </a:r>
          </a:p>
          <a:p>
            <a:r>
              <a:rPr lang="en-US" sz="1800">
                <a:solidFill>
                  <a:srgbClr val="000000"/>
                </a:solidFill>
                <a:latin typeface="Palatino" charset="0"/>
                <a:ea typeface="ＭＳ Ｐゴシック" charset="0"/>
              </a:rPr>
              <a:t>Read out full 156 ns bunch train, no trigger</a:t>
            </a:r>
            <a:br>
              <a:rPr lang="en-US" sz="1800">
                <a:solidFill>
                  <a:srgbClr val="000000"/>
                </a:solidFill>
                <a:latin typeface="Palatino" charset="0"/>
                <a:ea typeface="ＭＳ Ｐゴシック" charset="0"/>
              </a:rPr>
            </a:br>
            <a:endParaRPr lang="en-US" sz="1800">
              <a:solidFill>
                <a:srgbClr val="FF0000"/>
              </a:solidFill>
              <a:latin typeface="Palatino" charset="0"/>
              <a:ea typeface="ＭＳ Ｐゴシック" charset="0"/>
            </a:endParaRPr>
          </a:p>
          <a:p>
            <a:pPr>
              <a:buFont typeface="Arial" charset="0"/>
              <a:buNone/>
            </a:pPr>
            <a:r>
              <a:rPr lang="en-US" sz="1800" b="1">
                <a:latin typeface="Palatino" charset="0"/>
                <a:ea typeface="ＭＳ Ｐゴシック" charset="0"/>
              </a:rPr>
              <a:t>Technology Options:</a:t>
            </a:r>
          </a:p>
          <a:p>
            <a:pPr>
              <a:buFont typeface="Arial" charset="0"/>
              <a:buNone/>
            </a:pPr>
            <a:endParaRPr lang="en-US" sz="1800">
              <a:solidFill>
                <a:srgbClr val="FF0000"/>
              </a:solidFill>
              <a:latin typeface="Palatino" charset="0"/>
              <a:ea typeface="ＭＳ Ｐゴシック" charset="0"/>
            </a:endParaRPr>
          </a:p>
          <a:p>
            <a:pPr>
              <a:buFont typeface="Arial" charset="0"/>
              <a:buNone/>
            </a:pPr>
            <a:r>
              <a:rPr lang="en-US" sz="1800">
                <a:latin typeface="Palatino" charset="0"/>
                <a:ea typeface="ＭＳ Ｐゴシック" charset="0"/>
              </a:rPr>
              <a:t>1) Hybrid</a:t>
            </a:r>
          </a:p>
          <a:p>
            <a:r>
              <a:rPr lang="en-US" sz="1800">
                <a:latin typeface="Palatino" charset="0"/>
                <a:ea typeface="ＭＳ Ｐゴシック" charset="0"/>
              </a:rPr>
              <a:t>Thinned high-resistivity fully depleted sensors</a:t>
            </a:r>
          </a:p>
          <a:p>
            <a:r>
              <a:rPr lang="en-US" sz="1800">
                <a:latin typeface="Palatino" charset="0"/>
                <a:ea typeface="ＭＳ Ｐゴシック" charset="0"/>
              </a:rPr>
              <a:t>Fast, low-power highly integrated readout chip</a:t>
            </a:r>
          </a:p>
          <a:p>
            <a:r>
              <a:rPr lang="en-US" sz="1800">
                <a:latin typeface="Palatino" charset="0"/>
                <a:ea typeface="ＭＳ Ｐゴシック" charset="0"/>
              </a:rPr>
              <a:t>Low mass interconnects</a:t>
            </a:r>
          </a:p>
          <a:p>
            <a:pPr>
              <a:buFont typeface="Arial" charset="0"/>
              <a:buNone/>
            </a:pPr>
            <a:endParaRPr lang="en-US" sz="1800">
              <a:latin typeface="Palatino" charset="0"/>
              <a:ea typeface="ＭＳ Ｐゴシック" charset="0"/>
            </a:endParaRPr>
          </a:p>
          <a:p>
            <a:pPr>
              <a:buFont typeface="Arial" charset="0"/>
              <a:buNone/>
            </a:pPr>
            <a:r>
              <a:rPr lang="en-US" sz="1800">
                <a:latin typeface="Palatino" charset="0"/>
                <a:ea typeface="ＭＳ Ｐゴシック" charset="0"/>
              </a:rPr>
              <a:t>2) Integrated technologies</a:t>
            </a:r>
          </a:p>
          <a:p>
            <a:r>
              <a:rPr lang="en-US" sz="1800">
                <a:latin typeface="Palatino" charset="0"/>
                <a:ea typeface="ＭＳ Ｐゴシック" charset="0"/>
              </a:rPr>
              <a:t>Sensor and readout combined in one chip</a:t>
            </a:r>
          </a:p>
          <a:p>
            <a:r>
              <a:rPr lang="en-US" sz="1800">
                <a:latin typeface="Palatino" charset="0"/>
                <a:ea typeface="ＭＳ Ｐゴシック" charset="0"/>
              </a:rPr>
              <a:t>Charge collection in epitaxial layer</a:t>
            </a:r>
          </a:p>
          <a:p>
            <a:endParaRPr lang="en-US" sz="1800">
              <a:latin typeface="Palatino" charset="0"/>
              <a:ea typeface="ＭＳ Ｐゴシック" charset="0"/>
            </a:endParaRPr>
          </a:p>
        </p:txBody>
      </p:sp>
      <p:sp>
        <p:nvSpPr>
          <p:cNvPr id="7" name="Date Placeholder 6"/>
          <p:cNvSpPr>
            <a:spLocks noGrp="1"/>
          </p:cNvSpPr>
          <p:nvPr>
            <p:ph type="dt" sz="quarter" idx="10"/>
          </p:nvPr>
        </p:nvSpPr>
        <p:spPr/>
        <p:txBody>
          <a:bodyPr/>
          <a:lstStyle/>
          <a:p>
            <a:pPr>
              <a:defRPr/>
            </a:pPr>
            <a:r>
              <a:rPr lang="en-US"/>
              <a:t>Nikhef colloquium 28 October 2011 </a:t>
            </a:r>
            <a:endParaRPr lang="en-US" dirty="0"/>
          </a:p>
        </p:txBody>
      </p:sp>
      <p:sp>
        <p:nvSpPr>
          <p:cNvPr id="11" name="Footer Placeholder 10"/>
          <p:cNvSpPr>
            <a:spLocks noGrp="1"/>
          </p:cNvSpPr>
          <p:nvPr>
            <p:ph type="ftr" sz="quarter" idx="11"/>
          </p:nvPr>
        </p:nvSpPr>
        <p:spPr/>
        <p:txBody>
          <a:bodyPr/>
          <a:lstStyle/>
          <a:p>
            <a:pPr>
              <a:defRPr/>
            </a:pPr>
            <a:r>
              <a:rPr lang="en-US" smtClean="0"/>
              <a:t>Erik van der Kraaij, CERN LCD</a:t>
            </a:r>
            <a:endParaRPr lang="en-US"/>
          </a:p>
        </p:txBody>
      </p:sp>
      <p:sp>
        <p:nvSpPr>
          <p:cNvPr id="207879" name="Slide Number Placeholder 1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C32B274-8220-354A-AB36-B0E8F9E439DB}" type="slidenum">
              <a:rPr lang="en-US" sz="1200">
                <a:latin typeface="Palatino" charset="0"/>
                <a:cs typeface="Palatino" charset="0"/>
              </a:rPr>
              <a:pPr eaLnBrk="1" hangingPunct="1"/>
              <a:t>134</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921" name="Content Placeholder 4" descr="layout.gif"/>
          <p:cNvPicPr>
            <a:picLocks noChangeAspect="1"/>
          </p:cNvPicPr>
          <p:nvPr/>
        </p:nvPicPr>
        <p:blipFill>
          <a:blip r:embed="rId3" cstate="print">
            <a:extLst>
              <a:ext uri="{28A0092B-C50C-407E-A947-70E740481C1C}">
                <a14:useLocalDpi xmlns:a14="http://schemas.microsoft.com/office/drawing/2010/main"/>
              </a:ext>
            </a:extLst>
          </a:blip>
          <a:srcRect l="339" t="26508" r="339" b="26508"/>
          <a:stretch>
            <a:fillRect/>
          </a:stretch>
        </p:blipFill>
        <p:spPr bwMode="auto">
          <a:xfrm rot="5400000">
            <a:off x="5424488" y="3121025"/>
            <a:ext cx="4935538"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09922" name="Straight Arrow Connector 9"/>
          <p:cNvCxnSpPr>
            <a:cxnSpLocks noChangeShapeType="1"/>
          </p:cNvCxnSpPr>
          <p:nvPr/>
        </p:nvCxnSpPr>
        <p:spPr bwMode="auto">
          <a:xfrm>
            <a:off x="6956425" y="1411288"/>
            <a:ext cx="1795463" cy="0"/>
          </a:xfrm>
          <a:prstGeom prst="straightConnector1">
            <a:avLst/>
          </a:prstGeom>
          <a:noFill/>
          <a:ln w="2857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209923" name="Straight Arrow Connector 13"/>
          <p:cNvCxnSpPr>
            <a:cxnSpLocks noChangeShapeType="1"/>
          </p:cNvCxnSpPr>
          <p:nvPr/>
        </p:nvCxnSpPr>
        <p:spPr bwMode="auto">
          <a:xfrm flipV="1">
            <a:off x="6956425" y="1517650"/>
            <a:ext cx="0" cy="4881563"/>
          </a:xfrm>
          <a:prstGeom prst="straightConnector1">
            <a:avLst/>
          </a:prstGeom>
          <a:noFill/>
          <a:ln w="2857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209924" name="TextBox 4"/>
          <p:cNvSpPr txBox="1">
            <a:spLocks noChangeArrowheads="1"/>
          </p:cNvSpPr>
          <p:nvPr/>
        </p:nvSpPr>
        <p:spPr bwMode="auto">
          <a:xfrm>
            <a:off x="7388225" y="1108075"/>
            <a:ext cx="10795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110 μm</a:t>
            </a:r>
          </a:p>
        </p:txBody>
      </p:sp>
      <p:sp>
        <p:nvSpPr>
          <p:cNvPr id="209925" name="TextBox 14"/>
          <p:cNvSpPr txBox="1">
            <a:spLocks noChangeArrowheads="1"/>
          </p:cNvSpPr>
          <p:nvPr/>
        </p:nvSpPr>
        <p:spPr bwMode="auto">
          <a:xfrm rot="-5400000">
            <a:off x="6151562" y="3538538"/>
            <a:ext cx="12112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220 μm</a:t>
            </a:r>
          </a:p>
        </p:txBody>
      </p:sp>
      <p:sp>
        <p:nvSpPr>
          <p:cNvPr id="209926" name="TextBox 18"/>
          <p:cNvSpPr txBox="1">
            <a:spLocks noChangeArrowheads="1"/>
          </p:cNvSpPr>
          <p:nvPr/>
        </p:nvSpPr>
        <p:spPr bwMode="auto">
          <a:xfrm>
            <a:off x="6948488" y="723900"/>
            <a:ext cx="18716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Timepix3 design</a:t>
            </a:r>
          </a:p>
        </p:txBody>
      </p:sp>
      <p:sp>
        <p:nvSpPr>
          <p:cNvPr id="209927" name="TextBox 20"/>
          <p:cNvSpPr txBox="1">
            <a:spLocks noChangeArrowheads="1"/>
          </p:cNvSpPr>
          <p:nvPr/>
        </p:nvSpPr>
        <p:spPr bwMode="auto">
          <a:xfrm>
            <a:off x="6011863" y="5949950"/>
            <a:ext cx="99218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X. Llopart</a:t>
            </a:r>
          </a:p>
        </p:txBody>
      </p:sp>
      <p:sp>
        <p:nvSpPr>
          <p:cNvPr id="209928" name="Rectangle 1"/>
          <p:cNvSpPr>
            <a:spLocks noChangeArrowheads="1"/>
          </p:cNvSpPr>
          <p:nvPr/>
        </p:nvSpPr>
        <p:spPr bwMode="auto">
          <a:xfrm>
            <a:off x="7019925" y="1700213"/>
            <a:ext cx="1673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a:solidFill>
                  <a:schemeClr val="bg1"/>
                </a:solidFill>
                <a:latin typeface="Palatino" charset="0"/>
                <a:cs typeface="Palatino" charset="0"/>
              </a:rPr>
              <a:t>2x4 superpixel</a:t>
            </a:r>
          </a:p>
        </p:txBody>
      </p:sp>
      <p:sp>
        <p:nvSpPr>
          <p:cNvPr id="209929" name="Title 2"/>
          <p:cNvSpPr>
            <a:spLocks noGrp="1"/>
          </p:cNvSpPr>
          <p:nvPr>
            <p:ph type="title"/>
          </p:nvPr>
        </p:nvSpPr>
        <p:spPr/>
        <p:txBody>
          <a:bodyPr/>
          <a:lstStyle/>
          <a:p>
            <a:r>
              <a:rPr lang="en-US">
                <a:latin typeface="Palatino" charset="0"/>
                <a:ea typeface="ＭＳ Ｐゴシック" charset="0"/>
              </a:rPr>
              <a:t>Pixel-detector in hybrid technology</a:t>
            </a:r>
          </a:p>
        </p:txBody>
      </p:sp>
      <p:sp>
        <p:nvSpPr>
          <p:cNvPr id="209930" name="Content Placeholder 2"/>
          <p:cNvSpPr>
            <a:spLocks noGrp="1"/>
          </p:cNvSpPr>
          <p:nvPr>
            <p:ph idx="1"/>
          </p:nvPr>
        </p:nvSpPr>
        <p:spPr>
          <a:xfrm>
            <a:off x="238125" y="828675"/>
            <a:ext cx="8229600" cy="4525963"/>
          </a:xfrm>
        </p:spPr>
        <p:txBody>
          <a:bodyPr/>
          <a:lstStyle/>
          <a:p>
            <a:r>
              <a:rPr lang="en-US" sz="1600">
                <a:solidFill>
                  <a:srgbClr val="1F497D"/>
                </a:solidFill>
                <a:latin typeface="Palatino" charset="0"/>
                <a:ea typeface="ＭＳ Ｐゴシック" charset="0"/>
              </a:rPr>
              <a:t>Thinned depleted high-resistivity sensors, ~50 um active width</a:t>
            </a:r>
            <a:br>
              <a:rPr lang="en-US" sz="1600">
                <a:solidFill>
                  <a:srgbClr val="1F497D"/>
                </a:solidFill>
                <a:latin typeface="Palatino" charset="0"/>
                <a:ea typeface="ＭＳ Ｐゴシック" charset="0"/>
              </a:rPr>
            </a:br>
            <a:r>
              <a:rPr lang="en-US" sz="1600">
                <a:solidFill>
                  <a:srgbClr val="000000"/>
                </a:solidFill>
                <a:latin typeface="Palatino" charset="0"/>
                <a:ea typeface="ＭＳ Ｐゴシック" charset="0"/>
              </a:rPr>
              <a:t>Example: </a:t>
            </a:r>
            <a:r>
              <a:rPr lang="en-US" sz="1600">
                <a:solidFill>
                  <a:srgbClr val="0000FF"/>
                </a:solidFill>
                <a:latin typeface="Palatino" charset="0"/>
                <a:ea typeface="ＭＳ Ｐゴシック" charset="0"/>
              </a:rPr>
              <a:t>ALICE pixel upgrade </a:t>
            </a:r>
            <a:r>
              <a:rPr lang="en-US" sz="1600">
                <a:solidFill>
                  <a:srgbClr val="000000"/>
                </a:solidFill>
                <a:latin typeface="Palatino" charset="0"/>
                <a:ea typeface="ＭＳ Ｐゴシック" charset="0"/>
                <a:sym typeface="Wingdings" charset="0"/>
              </a:rPr>
              <a:t> </a:t>
            </a:r>
            <a:r>
              <a:rPr lang="en-US" sz="1600">
                <a:solidFill>
                  <a:srgbClr val="008000"/>
                </a:solidFill>
                <a:latin typeface="Palatino" charset="0"/>
                <a:ea typeface="ＭＳ Ｐゴシック" charset="0"/>
                <a:sym typeface="Wingdings" charset="0"/>
              </a:rPr>
              <a:t>meet CLIC goals</a:t>
            </a:r>
            <a:endParaRPr lang="en-US" sz="1600">
              <a:solidFill>
                <a:srgbClr val="008000"/>
              </a:solidFill>
              <a:latin typeface="Palatino" charset="0"/>
              <a:ea typeface="ＭＳ Ｐゴシック" charset="0"/>
            </a:endParaRPr>
          </a:p>
          <a:p>
            <a:pPr>
              <a:buFont typeface="Arial" charset="0"/>
              <a:buNone/>
            </a:pPr>
            <a:endParaRPr lang="en-US" sz="1100">
              <a:solidFill>
                <a:srgbClr val="000000"/>
              </a:solidFill>
              <a:latin typeface="Palatino" charset="0"/>
              <a:ea typeface="ＭＳ Ｐゴシック" charset="0"/>
            </a:endParaRPr>
          </a:p>
          <a:p>
            <a:r>
              <a:rPr lang="en-US" sz="1600">
                <a:solidFill>
                  <a:srgbClr val="1F497D"/>
                </a:solidFill>
                <a:latin typeface="Palatino" charset="0"/>
                <a:ea typeface="ＭＳ Ｐゴシック" charset="0"/>
              </a:rPr>
              <a:t>Fast, low-power, highly integrated readout chips</a:t>
            </a:r>
            <a:br>
              <a:rPr lang="en-US" sz="1600">
                <a:solidFill>
                  <a:srgbClr val="1F497D"/>
                </a:solidFill>
                <a:latin typeface="Palatino" charset="0"/>
                <a:ea typeface="ＭＳ Ｐゴシック" charset="0"/>
              </a:rPr>
            </a:br>
            <a:r>
              <a:rPr lang="en-US" sz="1600">
                <a:solidFill>
                  <a:srgbClr val="000000"/>
                </a:solidFill>
                <a:latin typeface="Palatino" charset="0"/>
                <a:ea typeface="ＭＳ Ｐゴシック" charset="0"/>
              </a:rPr>
              <a:t>Example: </a:t>
            </a:r>
            <a:r>
              <a:rPr lang="en-US" sz="1600">
                <a:solidFill>
                  <a:srgbClr val="0000FF"/>
                </a:solidFill>
                <a:latin typeface="Palatino" charset="0"/>
                <a:ea typeface="ＭＳ Ｐゴシック" charset="0"/>
              </a:rPr>
              <a:t>Timepix3</a:t>
            </a:r>
            <a:r>
              <a:rPr lang="en-US" sz="1600">
                <a:solidFill>
                  <a:srgbClr val="000000"/>
                </a:solidFill>
                <a:latin typeface="Palatino" charset="0"/>
                <a:ea typeface="ＭＳ Ｐゴシック" charset="0"/>
              </a:rPr>
              <a:t> (2012) 130 nm IBM CMOS</a:t>
            </a:r>
          </a:p>
          <a:p>
            <a:pPr lvl="1"/>
            <a:r>
              <a:rPr lang="en-US" sz="1600">
                <a:solidFill>
                  <a:srgbClr val="000000"/>
                </a:solidFill>
                <a:latin typeface="Palatino" charset="0"/>
                <a:ea typeface="ＭＳ Ｐゴシック" charset="0"/>
              </a:rPr>
              <a:t>50x50 μm</a:t>
            </a:r>
            <a:r>
              <a:rPr lang="en-US" sz="1600" baseline="30000">
                <a:solidFill>
                  <a:srgbClr val="000000"/>
                </a:solidFill>
                <a:latin typeface="Palatino" charset="0"/>
                <a:ea typeface="ＭＳ Ｐゴシック" charset="0"/>
              </a:rPr>
              <a:t>2</a:t>
            </a:r>
            <a:r>
              <a:rPr lang="en-US" sz="1600">
                <a:solidFill>
                  <a:srgbClr val="000000"/>
                </a:solidFill>
                <a:latin typeface="Palatino" charset="0"/>
                <a:ea typeface="ＭＳ Ｐゴシック" charset="0"/>
              </a:rPr>
              <a:t> pixels </a:t>
            </a:r>
            <a:r>
              <a:rPr lang="en-US" sz="1600">
                <a:solidFill>
                  <a:srgbClr val="000000"/>
                </a:solidFill>
                <a:latin typeface="Palatino" charset="0"/>
                <a:ea typeface="ＭＳ Ｐゴシック" charset="0"/>
                <a:sym typeface="Wingdings" charset="0"/>
              </a:rPr>
              <a:t> </a:t>
            </a:r>
            <a:r>
              <a:rPr lang="en-US" sz="1600">
                <a:solidFill>
                  <a:srgbClr val="FF0000"/>
                </a:solidFill>
                <a:latin typeface="Palatino" charset="0"/>
                <a:ea typeface="ＭＳ Ｐゴシック" charset="0"/>
                <a:sym typeface="Wingdings" charset="0"/>
              </a:rPr>
              <a:t>needs further reduction </a:t>
            </a:r>
            <a:r>
              <a:rPr lang="en-US" sz="1600">
                <a:solidFill>
                  <a:srgbClr val="000000"/>
                </a:solidFill>
                <a:latin typeface="Palatino" charset="0"/>
                <a:ea typeface="ＭＳ Ｐゴシック" charset="0"/>
                <a:sym typeface="Wingdings" charset="0"/>
              </a:rPr>
              <a:t>(&lt;~90 nm process)</a:t>
            </a:r>
          </a:p>
          <a:p>
            <a:pPr lvl="1"/>
            <a:r>
              <a:rPr lang="en-US" sz="1600">
                <a:solidFill>
                  <a:srgbClr val="000000"/>
                </a:solidFill>
                <a:latin typeface="Palatino" charset="0"/>
                <a:ea typeface="ＭＳ Ｐゴシック" charset="0"/>
              </a:rPr>
              <a:t>1.5 ns time resolution  </a:t>
            </a:r>
            <a:r>
              <a:rPr lang="en-US" sz="1600">
                <a:solidFill>
                  <a:srgbClr val="000000"/>
                </a:solidFill>
                <a:latin typeface="Palatino" charset="0"/>
                <a:ea typeface="ＭＳ Ｐゴシック" charset="0"/>
                <a:sym typeface="Wingdings" charset="0"/>
              </a:rPr>
              <a:t> </a:t>
            </a:r>
            <a:r>
              <a:rPr lang="en-US" sz="1600">
                <a:solidFill>
                  <a:srgbClr val="339933"/>
                </a:solidFill>
                <a:latin typeface="Palatino" charset="0"/>
                <a:ea typeface="ＭＳ Ｐゴシック" charset="0"/>
                <a:sym typeface="Wingdings" charset="0"/>
              </a:rPr>
              <a:t>exceeds CLIC goals</a:t>
            </a:r>
          </a:p>
          <a:p>
            <a:pPr lvl="1"/>
            <a:r>
              <a:rPr lang="en-US" sz="1600">
                <a:solidFill>
                  <a:srgbClr val="000000"/>
                </a:solidFill>
                <a:latin typeface="Palatino" charset="0"/>
                <a:ea typeface="ＭＳ Ｐゴシック" charset="0"/>
              </a:rPr>
              <a:t>P~350 mW/cm</a:t>
            </a:r>
            <a:r>
              <a:rPr lang="en-US" sz="1600" baseline="30000">
                <a:solidFill>
                  <a:srgbClr val="000000"/>
                </a:solidFill>
                <a:latin typeface="Palatino" charset="0"/>
                <a:ea typeface="ＭＳ Ｐゴシック" charset="0"/>
              </a:rPr>
              <a:t>2</a:t>
            </a:r>
            <a:r>
              <a:rPr lang="en-US" sz="1600">
                <a:solidFill>
                  <a:srgbClr val="000000"/>
                </a:solidFill>
                <a:latin typeface="Palatino" charset="0"/>
                <a:ea typeface="ＭＳ Ｐゴシック" charset="0"/>
              </a:rPr>
              <a:t> </a:t>
            </a:r>
            <a:r>
              <a:rPr lang="en-US" sz="1600">
                <a:solidFill>
                  <a:srgbClr val="000000"/>
                </a:solidFill>
                <a:latin typeface="Palatino" charset="0"/>
                <a:ea typeface="ＭＳ Ｐゴシック" charset="0"/>
                <a:sym typeface="Wingdings" charset="0"/>
              </a:rPr>
              <a:t> </a:t>
            </a:r>
            <a:r>
              <a:rPr lang="en-US" sz="1600">
                <a:solidFill>
                  <a:srgbClr val="339933"/>
                </a:solidFill>
                <a:latin typeface="Palatino" charset="0"/>
                <a:ea typeface="ＭＳ Ｐゴシック" charset="0"/>
                <a:sym typeface="Wingdings" charset="0"/>
              </a:rPr>
              <a:t>meets CLIC goals</a:t>
            </a:r>
            <a:r>
              <a:rPr lang="en-US" sz="1600">
                <a:latin typeface="Palatino" charset="0"/>
                <a:ea typeface="ＭＳ Ｐゴシック" charset="0"/>
                <a:sym typeface="Wingdings" charset="0"/>
              </a:rPr>
              <a:t> (with power pulsing)</a:t>
            </a:r>
            <a:endParaRPr lang="en-US" sz="1600">
              <a:latin typeface="Palatino" charset="0"/>
              <a:ea typeface="ＭＳ Ｐゴシック" charset="0"/>
            </a:endParaRPr>
          </a:p>
          <a:p>
            <a:pPr>
              <a:buFont typeface="Arial" charset="0"/>
              <a:buNone/>
            </a:pPr>
            <a:endParaRPr lang="en-US" sz="1100">
              <a:solidFill>
                <a:srgbClr val="000000"/>
              </a:solidFill>
              <a:latin typeface="Palatino" charset="0"/>
              <a:ea typeface="ＭＳ Ｐゴシック" charset="0"/>
            </a:endParaRPr>
          </a:p>
          <a:p>
            <a:r>
              <a:rPr lang="en-US" sz="1600">
                <a:solidFill>
                  <a:srgbClr val="1F497D"/>
                </a:solidFill>
                <a:latin typeface="Palatino" charset="0"/>
                <a:ea typeface="ＭＳ Ｐゴシック" charset="0"/>
              </a:rPr>
              <a:t>Low-mass interconnects between sensor+readout</a:t>
            </a:r>
          </a:p>
          <a:p>
            <a:pPr lvl="1"/>
            <a:r>
              <a:rPr lang="en-US" sz="1600">
                <a:solidFill>
                  <a:srgbClr val="000000"/>
                </a:solidFill>
                <a:latin typeface="Palatino" charset="0"/>
                <a:ea typeface="ＭＳ Ｐゴシック" charset="0"/>
              </a:rPr>
              <a:t>cost driver </a:t>
            </a:r>
            <a:r>
              <a:rPr lang="en-US" sz="1600">
                <a:solidFill>
                  <a:srgbClr val="000000"/>
                </a:solidFill>
                <a:latin typeface="Palatino" charset="0"/>
                <a:ea typeface="ＭＳ Ｐゴシック" charset="0"/>
                <a:sym typeface="Wingdings" charset="0"/>
              </a:rPr>
              <a:t> </a:t>
            </a:r>
            <a:r>
              <a:rPr lang="en-US" sz="1600">
                <a:solidFill>
                  <a:srgbClr val="FF0000"/>
                </a:solidFill>
                <a:latin typeface="Palatino" charset="0"/>
                <a:ea typeface="ＭＳ Ｐゴシック" charset="0"/>
              </a:rPr>
              <a:t>needs further R&amp;D</a:t>
            </a:r>
          </a:p>
          <a:p>
            <a:pPr>
              <a:buFont typeface="Arial" charset="0"/>
              <a:buNone/>
            </a:pPr>
            <a:endParaRPr lang="en-US" sz="1100">
              <a:solidFill>
                <a:srgbClr val="000000"/>
              </a:solidFill>
              <a:latin typeface="Palatino" charset="0"/>
              <a:ea typeface="ＭＳ Ｐゴシック" charset="0"/>
            </a:endParaRPr>
          </a:p>
          <a:p>
            <a:pPr>
              <a:buFont typeface="Arial" charset="0"/>
              <a:buNone/>
            </a:pPr>
            <a:r>
              <a:rPr lang="en-US" sz="1600">
                <a:solidFill>
                  <a:srgbClr val="1F497D"/>
                </a:solidFill>
                <a:latin typeface="Palatino" charset="0"/>
                <a:ea typeface="ＭＳ Ｐゴシック" charset="0"/>
              </a:rPr>
              <a:t>Advantages:</a:t>
            </a:r>
          </a:p>
          <a:p>
            <a:r>
              <a:rPr lang="en-US" sz="1600">
                <a:solidFill>
                  <a:srgbClr val="000000"/>
                </a:solidFill>
                <a:latin typeface="Palatino" charset="0"/>
                <a:ea typeface="ＭＳ Ｐゴシック" charset="0"/>
              </a:rPr>
              <a:t>Use industry-standard processes for readout</a:t>
            </a:r>
          </a:p>
          <a:p>
            <a:r>
              <a:rPr lang="en-US" sz="1600">
                <a:solidFill>
                  <a:srgbClr val="000000"/>
                </a:solidFill>
                <a:latin typeface="Palatino" charset="0"/>
                <a:ea typeface="ＭＳ Ｐゴシック" charset="0"/>
              </a:rPr>
              <a:t>Factorize sensor and readout R&amp;D</a:t>
            </a:r>
          </a:p>
          <a:p>
            <a:pPr>
              <a:buFont typeface="Arial" charset="0"/>
              <a:buNone/>
            </a:pPr>
            <a:endParaRPr lang="en-US" sz="1100">
              <a:solidFill>
                <a:srgbClr val="000000"/>
              </a:solidFill>
              <a:latin typeface="Palatino" charset="0"/>
              <a:ea typeface="ＭＳ Ｐゴシック" charset="0"/>
            </a:endParaRPr>
          </a:p>
          <a:p>
            <a:pPr>
              <a:buFont typeface="Arial" charset="0"/>
              <a:buNone/>
            </a:pPr>
            <a:r>
              <a:rPr lang="en-US" sz="1600">
                <a:solidFill>
                  <a:srgbClr val="1F497D"/>
                </a:solidFill>
                <a:latin typeface="Palatino" charset="0"/>
                <a:ea typeface="ＭＳ Ｐゴシック" charset="0"/>
              </a:rPr>
              <a:t>Drawbacks:</a:t>
            </a:r>
          </a:p>
          <a:p>
            <a:r>
              <a:rPr lang="en-US" sz="1600">
                <a:solidFill>
                  <a:srgbClr val="000000"/>
                </a:solidFill>
                <a:latin typeface="Palatino" charset="0"/>
                <a:ea typeface="ＭＳ Ｐゴシック" charset="0"/>
              </a:rPr>
              <a:t>Higher material budget than integrated approach</a:t>
            </a:r>
          </a:p>
          <a:p>
            <a:r>
              <a:rPr lang="en-US" sz="1600">
                <a:solidFill>
                  <a:srgbClr val="000000"/>
                </a:solidFill>
                <a:latin typeface="Palatino" charset="0"/>
                <a:ea typeface="ＭＳ Ｐゴシック" charset="0"/>
              </a:rPr>
              <a:t>Interconnects difficult/expensive</a:t>
            </a:r>
          </a:p>
          <a:p>
            <a:r>
              <a:rPr lang="en-US" sz="1600">
                <a:solidFill>
                  <a:srgbClr val="000000"/>
                </a:solidFill>
                <a:latin typeface="Palatino" charset="0"/>
                <a:ea typeface="ＭＳ Ｐゴシック" charset="0"/>
              </a:rPr>
              <a:t>Handling/bonding of thinned structures difficult</a:t>
            </a:r>
          </a:p>
          <a:p>
            <a:pPr>
              <a:buFont typeface="Arial" charset="0"/>
              <a:buNone/>
            </a:pPr>
            <a:endParaRPr lang="en-US" sz="1600">
              <a:solidFill>
                <a:srgbClr val="000000"/>
              </a:solidFill>
              <a:latin typeface="Palatino" charset="0"/>
              <a:ea typeface="ＭＳ Ｐゴシック" charset="0"/>
            </a:endParaRPr>
          </a:p>
        </p:txBody>
      </p:sp>
      <p:sp>
        <p:nvSpPr>
          <p:cNvPr id="6" name="Date Placeholder 5"/>
          <p:cNvSpPr>
            <a:spLocks noGrp="1"/>
          </p:cNvSpPr>
          <p:nvPr>
            <p:ph type="dt" sz="quarter" idx="10"/>
          </p:nvPr>
        </p:nvSpPr>
        <p:spPr/>
        <p:txBody>
          <a:bodyPr/>
          <a:lstStyle/>
          <a:p>
            <a:pPr>
              <a:defRPr/>
            </a:pPr>
            <a:r>
              <a:rPr lang="en-US"/>
              <a:t>Nikhef colloquium 28 October 2011 </a:t>
            </a:r>
            <a:endParaRPr lang="en-US" dirty="0"/>
          </a:p>
        </p:txBody>
      </p:sp>
      <p:sp>
        <p:nvSpPr>
          <p:cNvPr id="7" name="Footer Placeholder 6"/>
          <p:cNvSpPr>
            <a:spLocks noGrp="1"/>
          </p:cNvSpPr>
          <p:nvPr>
            <p:ph type="ftr" sz="quarter" idx="11"/>
          </p:nvPr>
        </p:nvSpPr>
        <p:spPr/>
        <p:txBody>
          <a:bodyPr/>
          <a:lstStyle/>
          <a:p>
            <a:pPr>
              <a:defRPr/>
            </a:pPr>
            <a:r>
              <a:rPr lang="en-US" smtClean="0"/>
              <a:t>Erik van der Kraaij, CERN LCD</a:t>
            </a:r>
            <a:endParaRPr lang="en-US"/>
          </a:p>
        </p:txBody>
      </p:sp>
      <p:sp>
        <p:nvSpPr>
          <p:cNvPr id="209933" name="Slide Number Placeholder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7CA859F-E8A7-834F-9E91-E233E686C773}" type="slidenum">
              <a:rPr lang="en-US" sz="1200">
                <a:latin typeface="Palatino" charset="0"/>
                <a:cs typeface="Palatino" charset="0"/>
              </a:rPr>
              <a:pPr eaLnBrk="1" hangingPunct="1"/>
              <a:t>135</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Slide Number Placeholder 5"/>
          <p:cNvSpPr>
            <a:spLocks noGrp="1"/>
          </p:cNvSpPr>
          <p:nvPr>
            <p:ph type="sldNum" sz="quarter" idx="12"/>
          </p:nvPr>
        </p:nvSpPr>
        <p:spPr bwMode="auto">
          <a:xfrm>
            <a:off x="6546850" y="57531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51D9A0-21A6-0A4A-BBA4-D8F221931209}" type="slidenum">
              <a:rPr lang="en-US" sz="1200">
                <a:latin typeface="Palatino" charset="0"/>
                <a:cs typeface="Palatino" charset="0"/>
              </a:rPr>
              <a:pPr eaLnBrk="1" hangingPunct="1"/>
              <a:t>136</a:t>
            </a:fld>
            <a:endParaRPr lang="en-US" sz="1200">
              <a:latin typeface="Palatino" charset="0"/>
              <a:cs typeface="Palatino" charset="0"/>
            </a:endParaRPr>
          </a:p>
        </p:txBody>
      </p:sp>
      <p:sp>
        <p:nvSpPr>
          <p:cNvPr id="211970" name="Content Placeholder 2"/>
          <p:cNvSpPr>
            <a:spLocks noGrp="1"/>
          </p:cNvSpPr>
          <p:nvPr>
            <p:ph idx="1"/>
          </p:nvPr>
        </p:nvSpPr>
        <p:spPr>
          <a:xfrm>
            <a:off x="34925" y="620713"/>
            <a:ext cx="9144000" cy="5334000"/>
          </a:xfrm>
        </p:spPr>
        <p:txBody>
          <a:bodyPr/>
          <a:lstStyle/>
          <a:p>
            <a:pPr>
              <a:buFont typeface="Arial" charset="0"/>
              <a:buNone/>
            </a:pPr>
            <a:endParaRPr lang="en-US" sz="2000">
              <a:solidFill>
                <a:srgbClr val="FF0000"/>
              </a:solidFill>
              <a:latin typeface="Palatino" charset="0"/>
              <a:ea typeface="ＭＳ Ｐゴシック" charset="0"/>
            </a:endParaRPr>
          </a:p>
          <a:p>
            <a:pPr>
              <a:buFont typeface="Arial" charset="0"/>
              <a:buNone/>
            </a:pPr>
            <a:endParaRPr lang="en-US" sz="2000">
              <a:solidFill>
                <a:srgbClr val="FF0000"/>
              </a:solidFill>
              <a:latin typeface="Palatino" charset="0"/>
              <a:ea typeface="ＭＳ Ｐゴシック" charset="0"/>
            </a:endParaRPr>
          </a:p>
        </p:txBody>
      </p:sp>
      <p:pic>
        <p:nvPicPr>
          <p:cNvPr id="211971" name="Picture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092950" y="876300"/>
            <a:ext cx="197961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972" name="TextBox 3"/>
          <p:cNvSpPr txBox="1">
            <a:spLocks noChangeArrowheads="1"/>
          </p:cNvSpPr>
          <p:nvPr/>
        </p:nvSpPr>
        <p:spPr bwMode="auto">
          <a:xfrm>
            <a:off x="7056438" y="836613"/>
            <a:ext cx="1301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Mimosa 26</a:t>
            </a:r>
          </a:p>
        </p:txBody>
      </p:sp>
      <p:sp>
        <p:nvSpPr>
          <p:cNvPr id="211973" name="TextBox 16"/>
          <p:cNvSpPr txBox="1">
            <a:spLocks noChangeArrowheads="1"/>
          </p:cNvSpPr>
          <p:nvPr/>
        </p:nvSpPr>
        <p:spPr bwMode="auto">
          <a:xfrm>
            <a:off x="8064500" y="2389188"/>
            <a:ext cx="992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M. Winter</a:t>
            </a:r>
          </a:p>
        </p:txBody>
      </p:sp>
      <p:pic>
        <p:nvPicPr>
          <p:cNvPr id="211974" name="Picture 1"/>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881813" y="3151188"/>
            <a:ext cx="2255837" cy="16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1975" name="Picture 5"/>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861175" y="4799013"/>
            <a:ext cx="2276475"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976" name="TextBox 15"/>
          <p:cNvSpPr txBox="1">
            <a:spLocks noChangeArrowheads="1"/>
          </p:cNvSpPr>
          <p:nvPr/>
        </p:nvSpPr>
        <p:spPr bwMode="auto">
          <a:xfrm>
            <a:off x="6875463" y="6130925"/>
            <a:ext cx="16081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High resistivity</a:t>
            </a:r>
          </a:p>
        </p:txBody>
      </p:sp>
      <p:sp>
        <p:nvSpPr>
          <p:cNvPr id="211977" name="TextBox 14"/>
          <p:cNvSpPr txBox="1">
            <a:spLocks noChangeArrowheads="1"/>
          </p:cNvSpPr>
          <p:nvPr/>
        </p:nvSpPr>
        <p:spPr bwMode="auto">
          <a:xfrm>
            <a:off x="6921500" y="4492625"/>
            <a:ext cx="15573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Low resistivity</a:t>
            </a:r>
          </a:p>
        </p:txBody>
      </p:sp>
      <p:sp>
        <p:nvSpPr>
          <p:cNvPr id="211978" name="TextBox 8"/>
          <p:cNvSpPr txBox="1">
            <a:spLocks noChangeArrowheads="1"/>
          </p:cNvSpPr>
          <p:nvPr/>
        </p:nvSpPr>
        <p:spPr bwMode="auto">
          <a:xfrm>
            <a:off x="7092950" y="2852738"/>
            <a:ext cx="1719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Epitaxial layer:</a:t>
            </a:r>
          </a:p>
        </p:txBody>
      </p:sp>
      <p:sp>
        <p:nvSpPr>
          <p:cNvPr id="211979" name="Title 4"/>
          <p:cNvSpPr>
            <a:spLocks noGrp="1"/>
          </p:cNvSpPr>
          <p:nvPr>
            <p:ph type="title"/>
          </p:nvPr>
        </p:nvSpPr>
        <p:spPr/>
        <p:txBody>
          <a:bodyPr/>
          <a:lstStyle/>
          <a:p>
            <a:r>
              <a:rPr lang="en-US" sz="2800">
                <a:latin typeface="Palatino" charset="0"/>
                <a:ea typeface="ＭＳ Ｐゴシック" charset="0"/>
              </a:rPr>
              <a:t>Pixel-detector in integrated technology</a:t>
            </a:r>
          </a:p>
        </p:txBody>
      </p:sp>
      <p:sp>
        <p:nvSpPr>
          <p:cNvPr id="21" name="Content Placeholder 2"/>
          <p:cNvSpPr txBox="1">
            <a:spLocks/>
          </p:cNvSpPr>
          <p:nvPr/>
        </p:nvSpPr>
        <p:spPr bwMode="auto">
          <a:xfrm>
            <a:off x="222250" y="8763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342900" indent="-342900" algn="l" defTabSz="457200" rtl="0" eaLnBrk="0" fontAlgn="base" hangingPunct="0">
              <a:spcBef>
                <a:spcPct val="20000"/>
              </a:spcBef>
              <a:spcAft>
                <a:spcPct val="0"/>
              </a:spcAft>
              <a:buClr>
                <a:schemeClr val="tx2"/>
              </a:buClr>
              <a:buFont typeface="Arial" charset="0"/>
              <a:buChar char="•"/>
              <a:defRPr sz="2400" kern="1200">
                <a:solidFill>
                  <a:schemeClr val="tx2"/>
                </a:solidFill>
                <a:latin typeface="Palatino"/>
                <a:ea typeface="ＭＳ Ｐゴシック" charset="-128"/>
                <a:cs typeface="Palatino"/>
              </a:defRPr>
            </a:lvl1pPr>
            <a:lvl2pPr marL="742950" indent="-285750" algn="l" defTabSz="457200" rtl="0" eaLnBrk="0" fontAlgn="base" hangingPunct="0">
              <a:spcBef>
                <a:spcPct val="20000"/>
              </a:spcBef>
              <a:spcAft>
                <a:spcPct val="0"/>
              </a:spcAft>
              <a:buFont typeface="Arial" charset="0"/>
              <a:buChar char="–"/>
              <a:defRPr sz="2200" kern="1200">
                <a:solidFill>
                  <a:schemeClr val="tx1"/>
                </a:solidFill>
                <a:latin typeface="Palatino"/>
                <a:ea typeface="ＭＳ Ｐゴシック" charset="-128"/>
                <a:cs typeface="Palatino"/>
              </a:defRPr>
            </a:lvl2pPr>
            <a:lvl3pPr marL="1143000" indent="-228600" algn="l" defTabSz="457200" rtl="0" eaLnBrk="0" fontAlgn="base" hangingPunct="0">
              <a:spcBef>
                <a:spcPct val="20000"/>
              </a:spcBef>
              <a:spcAft>
                <a:spcPct val="0"/>
              </a:spcAft>
              <a:buClr>
                <a:schemeClr val="tx2"/>
              </a:buClr>
              <a:buFont typeface="Arial" charset="0"/>
              <a:buChar char="•"/>
              <a:defRPr sz="2000" kern="1200">
                <a:solidFill>
                  <a:schemeClr val="tx2"/>
                </a:solidFill>
                <a:latin typeface="Palatino"/>
                <a:ea typeface="ＭＳ Ｐゴシック" charset="-128"/>
                <a:cs typeface="Palatino"/>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Palatino"/>
                <a:ea typeface="ＭＳ Ｐゴシック" charset="-128"/>
                <a:cs typeface="Palatino"/>
              </a:defRPr>
            </a:lvl4pPr>
            <a:lvl5pPr marL="2057400" indent="-228600" algn="l" defTabSz="457200" rtl="0" eaLnBrk="0" fontAlgn="base" hangingPunct="0">
              <a:spcBef>
                <a:spcPct val="20000"/>
              </a:spcBef>
              <a:spcAft>
                <a:spcPct val="0"/>
              </a:spcAft>
              <a:buClr>
                <a:schemeClr val="tx2"/>
              </a:buClr>
              <a:buFont typeface="Arial" charset="0"/>
              <a:buChar char="»"/>
              <a:defRPr sz="1600" kern="1200">
                <a:solidFill>
                  <a:srgbClr val="1F497D"/>
                </a:solidFill>
                <a:latin typeface="Palatino"/>
                <a:ea typeface="ＭＳ Ｐゴシック" charset="-128"/>
                <a:cs typeface="Palatin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defRPr/>
            </a:pPr>
            <a:r>
              <a:rPr lang="en-US" sz="1600" dirty="0" smtClean="0">
                <a:solidFill>
                  <a:srgbClr val="1F497D"/>
                </a:solidFill>
              </a:rPr>
              <a:t>Integrate sensor and readout in one chip</a:t>
            </a:r>
          </a:p>
          <a:p>
            <a:pPr>
              <a:defRPr/>
            </a:pPr>
            <a:r>
              <a:rPr lang="en-US" sz="1600" dirty="0" smtClean="0">
                <a:solidFill>
                  <a:srgbClr val="000000"/>
                </a:solidFill>
              </a:rPr>
              <a:t>Signal collection through electron drift in epitaxial layer</a:t>
            </a:r>
          </a:p>
          <a:p>
            <a:pPr>
              <a:buFontTx/>
              <a:buNone/>
              <a:defRPr/>
            </a:pPr>
            <a:endParaRPr lang="en-US" sz="1600" dirty="0" smtClean="0">
              <a:solidFill>
                <a:srgbClr val="000000"/>
              </a:solidFill>
            </a:endParaRPr>
          </a:p>
          <a:p>
            <a:pPr>
              <a:buFontTx/>
              <a:buNone/>
              <a:defRPr/>
            </a:pPr>
            <a:r>
              <a:rPr lang="en-US" sz="1600" dirty="0" smtClean="0">
                <a:solidFill>
                  <a:srgbClr val="1F497D"/>
                </a:solidFill>
              </a:rPr>
              <a:t>Example: MIMOSA chip family, 0.35 </a:t>
            </a:r>
            <a:r>
              <a:rPr lang="en-US" sz="1600" dirty="0" err="1" smtClean="0">
                <a:solidFill>
                  <a:srgbClr val="1F497D"/>
                </a:solidFill>
              </a:rPr>
              <a:t>μm</a:t>
            </a:r>
            <a:r>
              <a:rPr lang="en-US" sz="1600" dirty="0" smtClean="0">
                <a:solidFill>
                  <a:srgbClr val="1F497D"/>
                </a:solidFill>
              </a:rPr>
              <a:t> CMOS process</a:t>
            </a:r>
          </a:p>
          <a:p>
            <a:pPr>
              <a:defRPr/>
            </a:pPr>
            <a:r>
              <a:rPr lang="en-US" sz="1600" dirty="0" smtClean="0">
                <a:solidFill>
                  <a:srgbClr val="000000"/>
                </a:solidFill>
              </a:rPr>
              <a:t>50 </a:t>
            </a:r>
            <a:r>
              <a:rPr lang="en-US" sz="1600" dirty="0" err="1" smtClean="0">
                <a:solidFill>
                  <a:srgbClr val="000000"/>
                </a:solidFill>
              </a:rPr>
              <a:t>μm</a:t>
            </a:r>
            <a:r>
              <a:rPr lang="en-US" sz="1600" dirty="0" smtClean="0">
                <a:solidFill>
                  <a:srgbClr val="000000"/>
                </a:solidFill>
              </a:rPr>
              <a:t> total thickness </a:t>
            </a:r>
            <a:r>
              <a:rPr lang="en-US" sz="1600" dirty="0" smtClean="0">
                <a:solidFill>
                  <a:srgbClr val="000000"/>
                </a:solidFill>
                <a:sym typeface="Wingdings"/>
              </a:rPr>
              <a:t> </a:t>
            </a:r>
            <a:r>
              <a:rPr lang="en-US" sz="1600" dirty="0" smtClean="0">
                <a:solidFill>
                  <a:srgbClr val="339933"/>
                </a:solidFill>
                <a:sym typeface="Wingdings"/>
              </a:rPr>
              <a:t>meets CLIC goal</a:t>
            </a:r>
          </a:p>
          <a:p>
            <a:pPr>
              <a:defRPr/>
            </a:pPr>
            <a:r>
              <a:rPr lang="en-US" sz="1600" dirty="0" smtClean="0">
                <a:solidFill>
                  <a:srgbClr val="000000"/>
                </a:solidFill>
              </a:rPr>
              <a:t>&lt;&lt;1 </a:t>
            </a:r>
            <a:r>
              <a:rPr lang="en-US" sz="1600" dirty="0" err="1" smtClean="0">
                <a:solidFill>
                  <a:srgbClr val="000000"/>
                </a:solidFill>
              </a:rPr>
              <a:t>μm</a:t>
            </a:r>
            <a:r>
              <a:rPr lang="en-US" sz="1600" dirty="0" smtClean="0">
                <a:solidFill>
                  <a:srgbClr val="000000"/>
                </a:solidFill>
              </a:rPr>
              <a:t> depleted area </a:t>
            </a:r>
            <a:r>
              <a:rPr lang="en-US" sz="1600" dirty="0" smtClean="0">
                <a:solidFill>
                  <a:srgbClr val="000000"/>
                </a:solidFill>
                <a:sym typeface="Wingdings"/>
              </a:rPr>
              <a:t> </a:t>
            </a:r>
            <a:r>
              <a:rPr lang="en-US" sz="1600" dirty="0" smtClean="0">
                <a:solidFill>
                  <a:srgbClr val="FF0000"/>
                </a:solidFill>
                <a:sym typeface="Wingdings"/>
              </a:rPr>
              <a:t>need to increase</a:t>
            </a:r>
          </a:p>
          <a:p>
            <a:pPr>
              <a:defRPr/>
            </a:pPr>
            <a:r>
              <a:rPr lang="en-US" sz="1600" dirty="0" smtClean="0">
                <a:solidFill>
                  <a:srgbClr val="000000"/>
                </a:solidFill>
              </a:rPr>
              <a:t>100 </a:t>
            </a:r>
            <a:r>
              <a:rPr lang="en-US" sz="1600" dirty="0" err="1" smtClean="0">
                <a:solidFill>
                  <a:srgbClr val="000000"/>
                </a:solidFill>
              </a:rPr>
              <a:t>μs</a:t>
            </a:r>
            <a:r>
              <a:rPr lang="en-US" sz="1600" dirty="0" smtClean="0">
                <a:solidFill>
                  <a:srgbClr val="000000"/>
                </a:solidFill>
              </a:rPr>
              <a:t> readout time (rolling shutter) </a:t>
            </a:r>
            <a:r>
              <a:rPr lang="en-US" sz="1600" dirty="0" smtClean="0">
                <a:solidFill>
                  <a:srgbClr val="000000"/>
                </a:solidFill>
                <a:sym typeface="Wingdings"/>
              </a:rPr>
              <a:t> </a:t>
            </a:r>
            <a:r>
              <a:rPr lang="en-US" sz="1600" dirty="0" smtClean="0">
                <a:solidFill>
                  <a:srgbClr val="FF0000"/>
                </a:solidFill>
                <a:sym typeface="Wingdings"/>
              </a:rPr>
              <a:t>need single-pixel r/o</a:t>
            </a:r>
          </a:p>
          <a:p>
            <a:pPr>
              <a:defRPr/>
            </a:pPr>
            <a:r>
              <a:rPr lang="en-US" sz="1600" dirty="0" smtClean="0">
                <a:solidFill>
                  <a:srgbClr val="000000"/>
                </a:solidFill>
              </a:rPr>
              <a:t>18.4 </a:t>
            </a:r>
            <a:r>
              <a:rPr lang="en-US" sz="1600" dirty="0" err="1" smtClean="0">
                <a:solidFill>
                  <a:srgbClr val="000000"/>
                </a:solidFill>
              </a:rPr>
              <a:t>μm</a:t>
            </a:r>
            <a:r>
              <a:rPr lang="en-US" sz="1600" dirty="0" smtClean="0">
                <a:solidFill>
                  <a:srgbClr val="000000"/>
                </a:solidFill>
              </a:rPr>
              <a:t> pitch, σ</a:t>
            </a:r>
            <a:r>
              <a:rPr lang="en-US" sz="1600" baseline="-25000" dirty="0" smtClean="0">
                <a:solidFill>
                  <a:srgbClr val="000000"/>
                </a:solidFill>
              </a:rPr>
              <a:t>SP</a:t>
            </a:r>
            <a:r>
              <a:rPr lang="en-US" sz="1600" dirty="0" smtClean="0">
                <a:solidFill>
                  <a:srgbClr val="000000"/>
                </a:solidFill>
              </a:rPr>
              <a:t>~4 </a:t>
            </a:r>
            <a:r>
              <a:rPr lang="en-US" sz="1600" dirty="0" err="1" smtClean="0">
                <a:solidFill>
                  <a:srgbClr val="000000"/>
                </a:solidFill>
              </a:rPr>
              <a:t>μm</a:t>
            </a:r>
            <a:r>
              <a:rPr lang="en-US" sz="1600" dirty="0" smtClean="0">
                <a:solidFill>
                  <a:srgbClr val="000000"/>
                </a:solidFill>
              </a:rPr>
              <a:t> </a:t>
            </a:r>
            <a:r>
              <a:rPr lang="en-US" sz="1600" dirty="0" smtClean="0">
                <a:solidFill>
                  <a:srgbClr val="000000"/>
                </a:solidFill>
                <a:sym typeface="Wingdings"/>
              </a:rPr>
              <a:t> </a:t>
            </a:r>
            <a:r>
              <a:rPr lang="en-US" sz="1600" dirty="0" smtClean="0">
                <a:solidFill>
                  <a:srgbClr val="339933"/>
                </a:solidFill>
                <a:sym typeface="Wingdings"/>
              </a:rPr>
              <a:t>meets CLIC goal</a:t>
            </a:r>
          </a:p>
          <a:p>
            <a:pPr>
              <a:defRPr/>
            </a:pPr>
            <a:r>
              <a:rPr lang="en-US" sz="1600" dirty="0" smtClean="0">
                <a:solidFill>
                  <a:srgbClr val="000000"/>
                </a:solidFill>
              </a:rPr>
              <a:t>P~250 </a:t>
            </a:r>
            <a:r>
              <a:rPr lang="en-US" sz="1600" dirty="0" err="1" smtClean="0">
                <a:solidFill>
                  <a:srgbClr val="000000"/>
                </a:solidFill>
              </a:rPr>
              <a:t>mW</a:t>
            </a:r>
            <a:r>
              <a:rPr lang="en-US" sz="1600" dirty="0" smtClean="0">
                <a:solidFill>
                  <a:srgbClr val="000000"/>
                </a:solidFill>
              </a:rPr>
              <a:t>/cm</a:t>
            </a:r>
            <a:r>
              <a:rPr lang="en-US" sz="1600" baseline="30000" dirty="0" smtClean="0">
                <a:solidFill>
                  <a:srgbClr val="000000"/>
                </a:solidFill>
              </a:rPr>
              <a:t>2</a:t>
            </a:r>
            <a:r>
              <a:rPr lang="en-US" sz="1600" dirty="0" smtClean="0">
                <a:solidFill>
                  <a:srgbClr val="000000"/>
                </a:solidFill>
              </a:rPr>
              <a:t> </a:t>
            </a:r>
            <a:r>
              <a:rPr lang="en-US" sz="1600" dirty="0" smtClean="0">
                <a:solidFill>
                  <a:srgbClr val="000000"/>
                </a:solidFill>
                <a:sym typeface="Wingdings"/>
              </a:rPr>
              <a:t> </a:t>
            </a:r>
            <a:r>
              <a:rPr lang="en-US" sz="1600" dirty="0" smtClean="0">
                <a:solidFill>
                  <a:srgbClr val="339933"/>
                </a:solidFill>
                <a:sym typeface="Wingdings"/>
              </a:rPr>
              <a:t>meets CLIC goal </a:t>
            </a:r>
            <a:r>
              <a:rPr lang="en-US" sz="1600" dirty="0" smtClean="0">
                <a:solidFill>
                  <a:srgbClr val="000000"/>
                </a:solidFill>
                <a:sym typeface="Wingdings"/>
              </a:rPr>
              <a:t>(with power pulsing)</a:t>
            </a:r>
            <a:endParaRPr lang="en-US" sz="1600" baseline="30000" dirty="0" smtClean="0">
              <a:solidFill>
                <a:srgbClr val="000000"/>
              </a:solidFill>
            </a:endParaRPr>
          </a:p>
          <a:p>
            <a:pPr>
              <a:buFontTx/>
              <a:buNone/>
              <a:defRPr/>
            </a:pPr>
            <a:endParaRPr lang="en-US" sz="1600" dirty="0" smtClean="0">
              <a:solidFill>
                <a:srgbClr val="000000"/>
              </a:solidFill>
            </a:endParaRPr>
          </a:p>
          <a:p>
            <a:pPr>
              <a:buFontTx/>
              <a:buNone/>
              <a:defRPr/>
            </a:pPr>
            <a:r>
              <a:rPr lang="en-US" sz="1600" dirty="0" smtClean="0">
                <a:solidFill>
                  <a:srgbClr val="1F497D"/>
                </a:solidFill>
              </a:rPr>
              <a:t>Advantages:</a:t>
            </a:r>
          </a:p>
          <a:p>
            <a:pPr>
              <a:defRPr/>
            </a:pPr>
            <a:r>
              <a:rPr lang="en-US" sz="1600" dirty="0" smtClean="0">
                <a:solidFill>
                  <a:srgbClr val="000000"/>
                </a:solidFill>
              </a:rPr>
              <a:t>Very low material budgets achievable</a:t>
            </a:r>
          </a:p>
          <a:p>
            <a:pPr>
              <a:defRPr/>
            </a:pPr>
            <a:r>
              <a:rPr lang="en-US" sz="1600" dirty="0" smtClean="0">
                <a:solidFill>
                  <a:srgbClr val="000000"/>
                </a:solidFill>
              </a:rPr>
              <a:t>Very low power consumption possible</a:t>
            </a:r>
          </a:p>
          <a:p>
            <a:pPr>
              <a:buFontTx/>
              <a:buNone/>
              <a:defRPr/>
            </a:pPr>
            <a:endParaRPr lang="en-US" sz="1600" dirty="0" smtClean="0">
              <a:solidFill>
                <a:srgbClr val="000000"/>
              </a:solidFill>
            </a:endParaRPr>
          </a:p>
          <a:p>
            <a:pPr>
              <a:buFontTx/>
              <a:buNone/>
              <a:defRPr/>
            </a:pPr>
            <a:r>
              <a:rPr lang="en-US" sz="1600" dirty="0" smtClean="0">
                <a:solidFill>
                  <a:srgbClr val="1F497D"/>
                </a:solidFill>
              </a:rPr>
              <a:t>Drawbacks:</a:t>
            </a:r>
          </a:p>
          <a:p>
            <a:pPr>
              <a:defRPr/>
            </a:pPr>
            <a:r>
              <a:rPr lang="en-US" sz="1600" dirty="0" smtClean="0">
                <a:solidFill>
                  <a:srgbClr val="000000"/>
                </a:solidFill>
              </a:rPr>
              <a:t>Custom-made processes (availability in 10 years?)</a:t>
            </a:r>
          </a:p>
          <a:p>
            <a:pPr>
              <a:defRPr/>
            </a:pPr>
            <a:r>
              <a:rPr lang="en-US" sz="1600" dirty="0" smtClean="0">
                <a:solidFill>
                  <a:srgbClr val="000000"/>
                </a:solidFill>
              </a:rPr>
              <a:t>Difficult to get fast signal collection + good S/N</a:t>
            </a:r>
          </a:p>
          <a:p>
            <a:pPr>
              <a:defRPr/>
            </a:pPr>
            <a:r>
              <a:rPr lang="en-US" sz="1600" dirty="0" smtClean="0">
                <a:solidFill>
                  <a:srgbClr val="000000"/>
                </a:solidFill>
              </a:rPr>
              <a:t>Fast readout not yet demonstrated</a:t>
            </a:r>
          </a:p>
          <a:p>
            <a:pPr>
              <a:buFontTx/>
              <a:buNone/>
              <a:defRPr/>
            </a:pPr>
            <a:endParaRPr lang="en-US" sz="1600" dirty="0" smtClean="0">
              <a:solidFill>
                <a:srgbClr val="000000"/>
              </a:solidFill>
            </a:endParaRPr>
          </a:p>
          <a:p>
            <a:pPr>
              <a:buFontTx/>
              <a:buNone/>
              <a:defRPr/>
            </a:pPr>
            <a:endParaRPr lang="en-US" sz="1600" dirty="0" smtClean="0">
              <a:solidFill>
                <a:srgbClr val="000000"/>
              </a:solidFill>
            </a:endParaRPr>
          </a:p>
          <a:p>
            <a:pPr>
              <a:buFontTx/>
              <a:buNone/>
              <a:defRPr/>
            </a:pPr>
            <a:endParaRPr lang="en-US" sz="1600" dirty="0">
              <a:solidFill>
                <a:srgbClr val="000000"/>
              </a:solidFill>
            </a:endParaRPr>
          </a:p>
        </p:txBody>
      </p:sp>
      <p:sp>
        <p:nvSpPr>
          <p:cNvPr id="2" name="Date Placeholder 1"/>
          <p:cNvSpPr>
            <a:spLocks noGrp="1"/>
          </p:cNvSpPr>
          <p:nvPr>
            <p:ph type="dt" sz="quarter" idx="10"/>
          </p:nvPr>
        </p:nvSpPr>
        <p:spPr/>
        <p:txBody>
          <a:bodyPr/>
          <a:lstStyle/>
          <a:p>
            <a:pPr>
              <a:defRPr/>
            </a:pPr>
            <a:r>
              <a:rPr lang="en-US" smtClean="0"/>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Tree>
  </p:cSld>
  <p:clrMapOvr>
    <a:masterClrMapping/>
  </p:clrMapOvr>
  <p:timing>
    <p:tnLst>
      <p:par>
        <p:cTn xmlns:p14="http://schemas.microsoft.com/office/powerpoint/2010/mai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Hardware R&amp;D on the experiment</a:t>
            </a:r>
            <a:endParaRPr lang="en-US" dirty="0"/>
          </a:p>
        </p:txBody>
      </p:sp>
      <p:pic>
        <p:nvPicPr>
          <p:cNvPr id="214018" name="Picture 3" descr="2010-10-06_170232.png"/>
          <p:cNvPicPr>
            <a:picLocks noChangeAspect="1"/>
          </p:cNvPicPr>
          <p:nvPr/>
        </p:nvPicPr>
        <p:blipFill>
          <a:blip r:embed="rId2" cstate="print">
            <a:extLst>
              <a:ext uri="{28A0092B-C50C-407E-A947-70E740481C1C}">
                <a14:useLocalDpi xmlns:a14="http://schemas.microsoft.com/office/drawing/2010/main"/>
              </a:ext>
            </a:extLst>
          </a:blip>
          <a:srcRect l="3677" t="2927" r="3677" b="2927"/>
          <a:stretch>
            <a:fillRect/>
          </a:stretch>
        </p:blipFill>
        <p:spPr bwMode="auto">
          <a:xfrm>
            <a:off x="1927225" y="749300"/>
            <a:ext cx="6700838" cy="592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019" name="TextBox 4"/>
          <p:cNvSpPr txBox="1">
            <a:spLocks noChangeArrowheads="1"/>
          </p:cNvSpPr>
          <p:nvPr/>
        </p:nvSpPr>
        <p:spPr bwMode="auto">
          <a:xfrm>
            <a:off x="6183313" y="5273675"/>
            <a:ext cx="2960687" cy="1323975"/>
          </a:xfrm>
          <a:prstGeom prst="rect">
            <a:avLst/>
          </a:prstGeom>
          <a:solidFill>
            <a:srgbClr val="FFFFFF"/>
          </a:solidFill>
          <a:ln w="19050">
            <a:solidFill>
              <a:schemeClr val="tx1"/>
            </a:solid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             Pixel detector:</a:t>
            </a:r>
          </a:p>
          <a:p>
            <a:pPr eaLnBrk="1" hangingPunct="1"/>
            <a:r>
              <a:rPr lang="en-US" sz="1600">
                <a:latin typeface="Palatino" charset="0"/>
                <a:cs typeface="Palatino" charset="0"/>
              </a:rPr>
              <a:t>Integrated solid state sensors, deep submicron, small-pitch interconnect, low-mass cooling, ultra-thin materials</a:t>
            </a:r>
          </a:p>
        </p:txBody>
      </p:sp>
      <p:sp>
        <p:nvSpPr>
          <p:cNvPr id="214020" name="TextBox 5"/>
          <p:cNvSpPr txBox="1">
            <a:spLocks noChangeArrowheads="1"/>
          </p:cNvSpPr>
          <p:nvPr/>
        </p:nvSpPr>
        <p:spPr bwMode="auto">
          <a:xfrm>
            <a:off x="757238" y="5662613"/>
            <a:ext cx="2933700" cy="86201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Main tracker</a:t>
            </a:r>
          </a:p>
          <a:p>
            <a:pPr eaLnBrk="1" hangingPunct="1"/>
            <a:r>
              <a:rPr lang="en-US" sz="1600">
                <a:latin typeface="Palatino" charset="0"/>
                <a:cs typeface="Palatino" charset="0"/>
              </a:rPr>
              <a:t>(silicon strip detectors 150 m2,</a:t>
            </a:r>
          </a:p>
          <a:p>
            <a:pPr eaLnBrk="1" hangingPunct="1"/>
            <a:r>
              <a:rPr lang="en-US" sz="1600">
                <a:latin typeface="Palatino" charset="0"/>
                <a:cs typeface="Palatino" charset="0"/>
              </a:rPr>
              <a:t> TPC gas detector)</a:t>
            </a:r>
          </a:p>
        </p:txBody>
      </p:sp>
      <p:sp>
        <p:nvSpPr>
          <p:cNvPr id="214021" name="TextBox 6"/>
          <p:cNvSpPr txBox="1">
            <a:spLocks noChangeArrowheads="1"/>
          </p:cNvSpPr>
          <p:nvPr/>
        </p:nvSpPr>
        <p:spPr bwMode="auto">
          <a:xfrm>
            <a:off x="7938" y="4389438"/>
            <a:ext cx="2593975" cy="107791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Calorimetry:</a:t>
            </a:r>
          </a:p>
          <a:p>
            <a:pPr eaLnBrk="1" hangingPunct="1"/>
            <a:r>
              <a:rPr lang="en-US" sz="1600">
                <a:latin typeface="Palatino" charset="0"/>
                <a:cs typeface="Palatino" charset="0"/>
              </a:rPr>
              <a:t>&gt;1000 m2 cost-effective </a:t>
            </a:r>
          </a:p>
          <a:p>
            <a:pPr eaLnBrk="1" hangingPunct="1"/>
            <a:r>
              <a:rPr lang="en-US" sz="1600">
                <a:latin typeface="Palatino" charset="0"/>
                <a:cs typeface="Palatino" charset="0"/>
              </a:rPr>
              <a:t>silicon sensors; Integrated HCAL sensor planes</a:t>
            </a:r>
          </a:p>
        </p:txBody>
      </p:sp>
      <p:sp>
        <p:nvSpPr>
          <p:cNvPr id="214022" name="TextBox 7"/>
          <p:cNvSpPr txBox="1">
            <a:spLocks noChangeArrowheads="1"/>
          </p:cNvSpPr>
          <p:nvPr/>
        </p:nvSpPr>
        <p:spPr bwMode="auto">
          <a:xfrm>
            <a:off x="28575" y="3094038"/>
            <a:ext cx="2147888" cy="86201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Solenoid coil:</a:t>
            </a:r>
          </a:p>
          <a:p>
            <a:pPr eaLnBrk="1" hangingPunct="1"/>
            <a:r>
              <a:rPr lang="en-US" sz="1600">
                <a:latin typeface="Palatino" charset="0"/>
                <a:cs typeface="Palatino" charset="0"/>
              </a:rPr>
              <a:t>Reinforced conductor </a:t>
            </a:r>
          </a:p>
          <a:p>
            <a:pPr eaLnBrk="1" hangingPunct="1"/>
            <a:r>
              <a:rPr lang="en-US" sz="1600">
                <a:latin typeface="Palatino" charset="0"/>
                <a:cs typeface="Palatino" charset="0"/>
              </a:rPr>
              <a:t>tests. Materials</a:t>
            </a:r>
          </a:p>
        </p:txBody>
      </p:sp>
      <p:sp>
        <p:nvSpPr>
          <p:cNvPr id="214023" name="TextBox 8"/>
          <p:cNvSpPr txBox="1">
            <a:spLocks noChangeArrowheads="1"/>
          </p:cNvSpPr>
          <p:nvPr/>
        </p:nvSpPr>
        <p:spPr bwMode="auto">
          <a:xfrm>
            <a:off x="180975" y="842963"/>
            <a:ext cx="1903413" cy="1076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Power delivery, on/off at 50Hz, driven by front-end electronics</a:t>
            </a:r>
          </a:p>
        </p:txBody>
      </p:sp>
      <p:sp>
        <p:nvSpPr>
          <p:cNvPr id="214024" name="TextBox 9"/>
          <p:cNvSpPr txBox="1">
            <a:spLocks noChangeArrowheads="1"/>
          </p:cNvSpPr>
          <p:nvPr/>
        </p:nvSpPr>
        <p:spPr bwMode="auto">
          <a:xfrm>
            <a:off x="6991350" y="804863"/>
            <a:ext cx="2152650" cy="1076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Final Focus: Active and passive stabilisation, alignment</a:t>
            </a:r>
          </a:p>
        </p:txBody>
      </p:sp>
      <p:cxnSp>
        <p:nvCxnSpPr>
          <p:cNvPr id="14" name="Straight Arrow Connector 13"/>
          <p:cNvCxnSpPr/>
          <p:nvPr/>
        </p:nvCxnSpPr>
        <p:spPr>
          <a:xfrm flipH="1" flipV="1">
            <a:off x="5356225" y="3714750"/>
            <a:ext cx="1635125" cy="1558925"/>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flipH="1" flipV="1">
            <a:off x="3394869" y="3893344"/>
            <a:ext cx="1792288" cy="1746250"/>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284413" y="3543300"/>
            <a:ext cx="2333625" cy="846138"/>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rot="10800000" flipV="1">
            <a:off x="6565900" y="2005013"/>
            <a:ext cx="1208088" cy="955675"/>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2239963" y="2928938"/>
            <a:ext cx="2525712" cy="449262"/>
          </a:xfrm>
          <a:prstGeom prst="straightConnector1">
            <a:avLst/>
          </a:prstGeom>
          <a:ln w="1905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V="1">
            <a:off x="7383463" y="4389438"/>
            <a:ext cx="1244600" cy="923925"/>
          </a:xfrm>
          <a:prstGeom prst="straightConnector1">
            <a:avLst/>
          </a:prstGeom>
          <a:ln>
            <a:solidFill>
              <a:srgbClr val="0000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4031" name="TextBox 35"/>
          <p:cNvSpPr txBox="1">
            <a:spLocks noChangeArrowheads="1"/>
          </p:cNvSpPr>
          <p:nvPr/>
        </p:nvSpPr>
        <p:spPr bwMode="auto">
          <a:xfrm>
            <a:off x="8059738" y="4814888"/>
            <a:ext cx="5191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FF"/>
                </a:solidFill>
                <a:latin typeface="Palatino" charset="0"/>
                <a:cs typeface="Palatino" charset="0"/>
              </a:rPr>
              <a:t>6 m</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11" name="Footer Placeholder 10"/>
          <p:cNvSpPr>
            <a:spLocks noGrp="1"/>
          </p:cNvSpPr>
          <p:nvPr>
            <p:ph type="ftr" sz="quarter" idx="11"/>
          </p:nvPr>
        </p:nvSpPr>
        <p:spPr/>
        <p:txBody>
          <a:bodyPr/>
          <a:lstStyle/>
          <a:p>
            <a:pPr>
              <a:defRPr/>
            </a:pPr>
            <a:r>
              <a:rPr lang="en-US" smtClean="0"/>
              <a:t>Erik van der Kraaij, CERN LCD</a:t>
            </a:r>
            <a:endParaRPr lang="en-US"/>
          </a:p>
        </p:txBody>
      </p:sp>
      <p:sp>
        <p:nvSpPr>
          <p:cNvPr id="214034"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657C561-B6AC-254F-A653-79F07F5DE1B8}" type="slidenum">
              <a:rPr lang="en-US" sz="1200">
                <a:latin typeface="Palatino" charset="0"/>
                <a:cs typeface="Palatino" charset="0"/>
              </a:rPr>
              <a:pPr eaLnBrk="1" hangingPunct="1"/>
              <a:t>137</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RPC digital HCAL </a:t>
            </a:r>
            <a:r>
              <a:rPr lang="en-US" dirty="0" err="1" smtClean="0"/>
              <a:t>testbeam</a:t>
            </a:r>
            <a:endParaRPr lang="en-US" dirty="0"/>
          </a:p>
        </p:txBody>
      </p:sp>
      <p:sp>
        <p:nvSpPr>
          <p:cNvPr id="4" name="Date Placeholder 3"/>
          <p:cNvSpPr>
            <a:spLocks noGrp="1"/>
          </p:cNvSpPr>
          <p:nvPr>
            <p:ph type="dt" sz="half"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6" name="Slide Number Placeholder 5"/>
          <p:cNvSpPr>
            <a:spLocks noGrp="1"/>
          </p:cNvSpPr>
          <p:nvPr>
            <p:ph type="sldNum" sz="quarter" idx="12"/>
          </p:nvPr>
        </p:nvSpPr>
        <p:spPr/>
        <p:txBody>
          <a:bodyPr/>
          <a:lstStyle/>
          <a:p>
            <a:pPr>
              <a:defRPr/>
            </a:pPr>
            <a:fld id="{710EC0D4-3683-1A49-BCF6-882185631E1D}" type="slidenum">
              <a:rPr lang="en-US" smtClean="0"/>
              <a:pPr>
                <a:defRPr/>
              </a:pPr>
              <a:t>138</a:t>
            </a:fld>
            <a:endParaRPr lang="en-US"/>
          </a:p>
        </p:txBody>
      </p:sp>
      <p:pic>
        <p:nvPicPr>
          <p:cNvPr id="9" name="Picture 8"/>
          <p:cNvPicPr>
            <a:picLocks noChangeAspect="1"/>
          </p:cNvPicPr>
          <p:nvPr/>
        </p:nvPicPr>
        <p:blipFill rotWithShape="1">
          <a:blip r:embed="rId2" cstate="print">
            <a:extLst>
              <a:ext uri="{28A0092B-C50C-407E-A947-70E740481C1C}">
                <a14:useLocalDpi xmlns:a14="http://schemas.microsoft.com/office/drawing/2010/main"/>
              </a:ext>
            </a:extLst>
          </a:blip>
          <a:srcRect l="52389" t="15821" b="8559"/>
          <a:stretch/>
        </p:blipFill>
        <p:spPr>
          <a:xfrm>
            <a:off x="1092555" y="1058494"/>
            <a:ext cx="5215112" cy="5206839"/>
          </a:xfrm>
          <a:prstGeom prst="rect">
            <a:avLst/>
          </a:prstGeom>
        </p:spPr>
      </p:pic>
      <p:sp>
        <p:nvSpPr>
          <p:cNvPr id="11" name="TextBox 10"/>
          <p:cNvSpPr txBox="1"/>
          <p:nvPr/>
        </p:nvSpPr>
        <p:spPr>
          <a:xfrm>
            <a:off x="6677883" y="1846056"/>
            <a:ext cx="1595309" cy="400110"/>
          </a:xfrm>
          <a:prstGeom prst="rect">
            <a:avLst/>
          </a:prstGeom>
          <a:noFill/>
        </p:spPr>
        <p:txBody>
          <a:bodyPr wrap="none" rtlCol="0">
            <a:spAutoFit/>
          </a:bodyPr>
          <a:lstStyle/>
          <a:p>
            <a:r>
              <a:rPr lang="en-US" sz="2000" dirty="0" smtClean="0">
                <a:solidFill>
                  <a:srgbClr val="1F497D"/>
                </a:solidFill>
                <a:latin typeface="Palatino"/>
                <a:cs typeface="Palatino"/>
              </a:rPr>
              <a:t>32 </a:t>
            </a:r>
            <a:r>
              <a:rPr lang="en-US" sz="2000" dirty="0" err="1" smtClean="0">
                <a:solidFill>
                  <a:srgbClr val="1F497D"/>
                </a:solidFill>
                <a:latin typeface="Palatino"/>
                <a:cs typeface="Palatino"/>
              </a:rPr>
              <a:t>GeV</a:t>
            </a:r>
            <a:r>
              <a:rPr lang="en-US" sz="2000" dirty="0" smtClean="0">
                <a:solidFill>
                  <a:srgbClr val="1F497D"/>
                </a:solidFill>
                <a:latin typeface="Palatino"/>
                <a:cs typeface="Palatino"/>
              </a:rPr>
              <a:t> pion</a:t>
            </a:r>
            <a:endParaRPr lang="en-US" sz="2000" dirty="0">
              <a:solidFill>
                <a:srgbClr val="1F497D"/>
              </a:solidFill>
              <a:latin typeface="Palatino"/>
              <a:cs typeface="Palatino"/>
            </a:endParaRPr>
          </a:p>
        </p:txBody>
      </p:sp>
      <p:sp>
        <p:nvSpPr>
          <p:cNvPr id="3" name="TextBox 2"/>
          <p:cNvSpPr txBox="1"/>
          <p:nvPr/>
        </p:nvSpPr>
        <p:spPr>
          <a:xfrm>
            <a:off x="6353328" y="2356556"/>
            <a:ext cx="2582333" cy="707886"/>
          </a:xfrm>
          <a:prstGeom prst="rect">
            <a:avLst/>
          </a:prstGeom>
          <a:noFill/>
        </p:spPr>
        <p:txBody>
          <a:bodyPr wrap="square" rtlCol="0">
            <a:spAutoFit/>
          </a:bodyPr>
          <a:lstStyle/>
          <a:p>
            <a:pPr algn="ctr"/>
            <a:r>
              <a:rPr lang="en-US" sz="2000" dirty="0" smtClean="0">
                <a:latin typeface="Palatino"/>
                <a:cs typeface="Palatino"/>
              </a:rPr>
              <a:t>With Fe, performed at </a:t>
            </a:r>
            <a:r>
              <a:rPr lang="en-US" sz="2000" dirty="0" err="1" smtClean="0">
                <a:latin typeface="Palatino"/>
                <a:cs typeface="Palatino"/>
              </a:rPr>
              <a:t>Fermilab</a:t>
            </a:r>
            <a:endParaRPr lang="en-US" sz="2000" dirty="0">
              <a:latin typeface="Palatino"/>
              <a:cs typeface="Palatino"/>
            </a:endParaRPr>
          </a:p>
        </p:txBody>
      </p:sp>
    </p:spTree>
    <p:extLst>
      <p:ext uri="{BB962C8B-B14F-4D97-AF65-F5344CB8AC3E}">
        <p14:creationId xmlns:p14="http://schemas.microsoft.com/office/powerpoint/2010/main" val="64900880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3" name="Title 2"/>
          <p:cNvSpPr>
            <a:spLocks noGrp="1"/>
          </p:cNvSpPr>
          <p:nvPr>
            <p:ph type="ctrTitle"/>
          </p:nvPr>
        </p:nvSpPr>
        <p:spPr/>
        <p:txBody>
          <a:bodyPr/>
          <a:lstStyle/>
          <a:p>
            <a:r>
              <a:rPr lang="en-US">
                <a:latin typeface="Palatino" charset="0"/>
                <a:ea typeface="ＭＳ Ｐゴシック" charset="0"/>
              </a:rPr>
              <a:t>Beam Halo Muons</a:t>
            </a:r>
          </a:p>
        </p:txBody>
      </p:sp>
      <p:sp>
        <p:nvSpPr>
          <p:cNvPr id="4" name="Subtitle 3"/>
          <p:cNvSpPr>
            <a:spLocks noGrp="1"/>
          </p:cNvSpPr>
          <p:nvPr>
            <p:ph type="subTitle" idx="1"/>
          </p:nvPr>
        </p:nvSpPr>
        <p:spPr/>
        <p:txBody>
          <a:bodyPr/>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a:latin typeface="Palatino" charset="0"/>
                <a:ea typeface="ＭＳ Ｐゴシック" charset="0"/>
              </a:rPr>
              <a:t>CLIC parameters</a:t>
            </a:r>
          </a:p>
        </p:txBody>
      </p:sp>
      <p:sp>
        <p:nvSpPr>
          <p:cNvPr id="2" name="Date Placeholder 1"/>
          <p:cNvSpPr>
            <a:spLocks noGrp="1"/>
          </p:cNvSpPr>
          <p:nvPr>
            <p:ph type="dt" sz="quarter" idx="14"/>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5"/>
          </p:nvPr>
        </p:nvSpPr>
        <p:spPr/>
        <p:txBody>
          <a:bodyPr/>
          <a:lstStyle/>
          <a:p>
            <a:pPr>
              <a:defRPr/>
            </a:pPr>
            <a:r>
              <a:rPr lang="en-US" smtClean="0"/>
              <a:t>Erik van der Kraaij, CERN LCD</a:t>
            </a:r>
            <a:endParaRPr lang="en-US"/>
          </a:p>
        </p:txBody>
      </p:sp>
      <p:sp>
        <p:nvSpPr>
          <p:cNvPr id="37892" name="Slide Number Placeholder 3"/>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DA7C951-D395-9E43-B8E9-77B2AB337F16}" type="slidenum">
              <a:rPr lang="en-US" sz="1200">
                <a:latin typeface="Palatino" charset="0"/>
                <a:cs typeface="Palatino" charset="0"/>
              </a:rPr>
              <a:pPr eaLnBrk="1" hangingPunct="1"/>
              <a:t>14</a:t>
            </a:fld>
            <a:endParaRPr lang="en-US" sz="1200">
              <a:latin typeface="Palatino" charset="0"/>
              <a:cs typeface="Palatino" charset="0"/>
            </a:endParaRPr>
          </a:p>
        </p:txBody>
      </p:sp>
      <p:graphicFrame>
        <p:nvGraphicFramePr>
          <p:cNvPr id="16" name="Table 15"/>
          <p:cNvGraphicFramePr>
            <a:graphicFrameLocks noGrp="1"/>
          </p:cNvGraphicFramePr>
          <p:nvPr/>
        </p:nvGraphicFramePr>
        <p:xfrm>
          <a:off x="381000" y="3724275"/>
          <a:ext cx="8299450" cy="2373314"/>
        </p:xfrm>
        <a:graphic>
          <a:graphicData uri="http://schemas.openxmlformats.org/drawingml/2006/table">
            <a:tbl>
              <a:tblPr/>
              <a:tblGrid>
                <a:gridCol w="2438400"/>
                <a:gridCol w="1711325"/>
                <a:gridCol w="2074863"/>
                <a:gridCol w="2074862"/>
              </a:tblGrid>
              <a:tr h="39360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Palatino" charset="0"/>
                        <a:ea typeface="ＭＳ Ｐゴシック" charset="0"/>
                        <a:cs typeface="Palatino" charset="0"/>
                      </a:endParaRPr>
                    </a:p>
                  </a:txBody>
                  <a:tcPr marT="45709" marB="45709"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LEP 2</a:t>
                      </a:r>
                    </a:p>
                  </a:txBody>
                  <a:tcPr marL="90000" marR="90000" marT="46789" marB="46789"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ILC 0.5 TeV</a:t>
                      </a:r>
                    </a:p>
                  </a:txBody>
                  <a:tcPr marL="90000" marR="90000" marT="46789" marB="46789"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CLIC 3 TeV</a:t>
                      </a:r>
                    </a:p>
                  </a:txBody>
                  <a:tcPr marL="90000" marR="90000" marT="46789" marB="46789" anchor="ctr" anchorCtr="1"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100" b="1" i="0" u="none" strike="noStrike" cap="none" normalizeH="0" baseline="30000" dirty="0">
                        <a:ln>
                          <a:noFill/>
                        </a:ln>
                        <a:solidFill>
                          <a:schemeClr val="tx1"/>
                        </a:solidFill>
                        <a:effectLst/>
                        <a:latin typeface="Palatino" charset="0"/>
                        <a:ea typeface="ＭＳ Ｐゴシック" charset="0"/>
                        <a:cs typeface="Palatino" charset="0"/>
                      </a:endParaRP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00" b="0" i="0" u="none" strike="noStrike" cap="none" normalizeH="0" baseline="30000" dirty="0">
                        <a:ln>
                          <a:noFill/>
                        </a:ln>
                        <a:solidFill>
                          <a:schemeClr val="tx1"/>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00" b="0" i="0" u="none" strike="noStrike" cap="none" normalizeH="0" baseline="30000" dirty="0">
                        <a:ln>
                          <a:noFill/>
                        </a:ln>
                        <a:solidFill>
                          <a:schemeClr val="tx1"/>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00" b="0" i="0" u="none" strike="noStrike" cap="none" normalizeH="0" baseline="30000" dirty="0">
                        <a:ln>
                          <a:noFill/>
                        </a:ln>
                        <a:solidFill>
                          <a:schemeClr val="tx1"/>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3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Palatino" charset="0"/>
                          <a:ea typeface="ＭＳ Ｐゴシック" charset="0"/>
                          <a:cs typeface="MS PGothic" charset="0"/>
                        </a:rPr>
                        <a:t>L</a:t>
                      </a: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 [cm</a:t>
                      </a:r>
                      <a:r>
                        <a:rPr kumimoji="0" lang="en-GB" sz="1600" b="1" i="0" u="none" strike="noStrike" cap="none" normalizeH="0" baseline="30000" dirty="0">
                          <a:ln>
                            <a:noFill/>
                          </a:ln>
                          <a:solidFill>
                            <a:schemeClr val="tx1"/>
                          </a:solidFill>
                          <a:effectLst/>
                          <a:latin typeface="Palatino" charset="0"/>
                          <a:ea typeface="ＭＳ Ｐゴシック" charset="0"/>
                          <a:cs typeface="Palatino" charset="0"/>
                        </a:rPr>
                        <a:t>-2</a:t>
                      </a: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s</a:t>
                      </a:r>
                      <a:r>
                        <a:rPr kumimoji="0" lang="en-GB" sz="1600" b="1" i="0" u="none" strike="noStrike" cap="none" normalizeH="0" baseline="30000" dirty="0">
                          <a:ln>
                            <a:noFill/>
                          </a:ln>
                          <a:solidFill>
                            <a:schemeClr val="tx1"/>
                          </a:solidFill>
                          <a:effectLst/>
                          <a:latin typeface="Palatino" charset="0"/>
                          <a:ea typeface="ＭＳ Ｐゴシック" charset="0"/>
                          <a:cs typeface="Palatino" charset="0"/>
                        </a:rPr>
                        <a:t>-1]</a:t>
                      </a: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a:t>
                      </a:r>
                      <a:endParaRPr kumimoji="0" lang="en-GB" sz="1600" b="1" i="0" u="none" strike="noStrike" cap="none" normalizeH="0" baseline="30000" dirty="0">
                        <a:ln>
                          <a:noFill/>
                        </a:ln>
                        <a:solidFill>
                          <a:schemeClr val="tx1"/>
                        </a:solidFill>
                        <a:effectLst/>
                        <a:latin typeface="Palatino" charset="0"/>
                        <a:ea typeface="ＭＳ Ｐゴシック" charset="0"/>
                        <a:cs typeface="Palatino" charset="0"/>
                      </a:endParaRP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Palatino" charset="0"/>
                          <a:ea typeface="ＭＳ Ｐゴシック" charset="0"/>
                          <a:cs typeface="Palatino" charset="0"/>
                        </a:rPr>
                        <a:t>5</a:t>
                      </a:r>
                      <a:r>
                        <a:rPr kumimoji="0" lang="en-GB" sz="1600" b="0" i="0" u="none" strike="noStrike" cap="none" normalizeH="0" baseline="0" dirty="0">
                          <a:ln>
                            <a:noFill/>
                          </a:ln>
                          <a:solidFill>
                            <a:schemeClr val="tx1"/>
                          </a:solidFill>
                          <a:effectLst/>
                          <a:latin typeface="Palatino" charset="0"/>
                          <a:ea typeface="ＭＳ Ｐゴシック" charset="0"/>
                          <a:cs typeface="Arial" charset="0"/>
                        </a:rPr>
                        <a:t>×10</a:t>
                      </a:r>
                      <a:r>
                        <a:rPr kumimoji="0" lang="en-GB" sz="1600" b="0" i="0" u="none" strike="noStrike" cap="none" normalizeH="0" baseline="30000" dirty="0">
                          <a:ln>
                            <a:noFill/>
                          </a:ln>
                          <a:solidFill>
                            <a:schemeClr val="tx1"/>
                          </a:solidFill>
                          <a:effectLst/>
                          <a:latin typeface="Palatino" charset="0"/>
                          <a:ea typeface="ＭＳ Ｐゴシック" charset="0"/>
                          <a:cs typeface="Arial" charset="0"/>
                        </a:rPr>
                        <a:t>31</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Palatino" charset="0"/>
                          <a:ea typeface="ＭＳ Ｐゴシック" charset="0"/>
                          <a:cs typeface="Palatino" charset="0"/>
                        </a:rPr>
                        <a:t>2</a:t>
                      </a:r>
                      <a:r>
                        <a:rPr kumimoji="0" lang="en-GB" sz="1600" b="0" i="0" u="none" strike="noStrike" cap="none" normalizeH="0" baseline="0" dirty="0">
                          <a:ln>
                            <a:noFill/>
                          </a:ln>
                          <a:solidFill>
                            <a:schemeClr val="tx1"/>
                          </a:solidFill>
                          <a:effectLst/>
                          <a:latin typeface="Palatino" charset="0"/>
                          <a:ea typeface="ＭＳ Ｐゴシック" charset="0"/>
                          <a:cs typeface="Arial" charset="0"/>
                        </a:rPr>
                        <a:t>×10</a:t>
                      </a:r>
                      <a:r>
                        <a:rPr kumimoji="0" lang="en-GB" sz="1600" b="0" i="0" u="none" strike="noStrike" cap="none" normalizeH="0" baseline="30000" dirty="0">
                          <a:ln>
                            <a:noFill/>
                          </a:ln>
                          <a:solidFill>
                            <a:schemeClr val="tx1"/>
                          </a:solidFill>
                          <a:effectLst/>
                          <a:latin typeface="Palatino" charset="0"/>
                          <a:ea typeface="ＭＳ Ｐゴシック" charset="0"/>
                          <a:cs typeface="Arial" charset="0"/>
                        </a:rPr>
                        <a:t>34</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Palatino" charset="0"/>
                          <a:ea typeface="ＭＳ Ｐゴシック" charset="0"/>
                          <a:cs typeface="Palatino" charset="0"/>
                        </a:rPr>
                        <a:t>6</a:t>
                      </a:r>
                      <a:r>
                        <a:rPr kumimoji="0" lang="en-GB" sz="1600" b="0" i="0" u="none" strike="noStrike" cap="none" normalizeH="0" baseline="0" dirty="0">
                          <a:ln>
                            <a:noFill/>
                          </a:ln>
                          <a:solidFill>
                            <a:schemeClr val="tx1"/>
                          </a:solidFill>
                          <a:effectLst/>
                          <a:latin typeface="Palatino" charset="0"/>
                          <a:ea typeface="ＭＳ Ｐゴシック" charset="0"/>
                          <a:cs typeface="Arial" charset="0"/>
                        </a:rPr>
                        <a:t>×10</a:t>
                      </a:r>
                      <a:r>
                        <a:rPr kumimoji="0" lang="en-GB" sz="1600" b="0" i="0" u="none" strike="noStrike" cap="none" normalizeH="0" baseline="30000" dirty="0">
                          <a:ln>
                            <a:noFill/>
                          </a:ln>
                          <a:solidFill>
                            <a:schemeClr val="tx1"/>
                          </a:solidFill>
                          <a:effectLst/>
                          <a:latin typeface="Palatino" charset="0"/>
                          <a:ea typeface="ＭＳ Ｐゴシック" charset="0"/>
                          <a:cs typeface="Arial" charset="0"/>
                        </a:rPr>
                        <a:t>34</a:t>
                      </a: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3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Crossing angle</a:t>
                      </a: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600" b="0" i="0" u="none" strike="noStrike" cap="none" normalizeH="0" baseline="0">
                        <a:ln>
                          <a:noFill/>
                        </a:ln>
                        <a:solidFill>
                          <a:schemeClr val="tx1"/>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14 mrad</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20 mrad</a:t>
                      </a: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3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BX separation</a:t>
                      </a: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rgbClr val="009900"/>
                          </a:solidFill>
                          <a:effectLst/>
                          <a:latin typeface="Palatino" charset="0"/>
                          <a:ea typeface="ＭＳ Ｐゴシック" charset="0"/>
                          <a:cs typeface="Palatino" charset="0"/>
                        </a:rPr>
                        <a:t>~22 </a:t>
                      </a:r>
                      <a:r>
                        <a:rPr kumimoji="0" lang="en-GB" sz="1600" b="0" i="0" u="none" strike="noStrike" cap="none" normalizeH="0" baseline="0">
                          <a:ln>
                            <a:noFill/>
                          </a:ln>
                          <a:solidFill>
                            <a:srgbClr val="009900"/>
                          </a:solidFill>
                          <a:effectLst/>
                          <a:latin typeface="Symbol" charset="0"/>
                          <a:ea typeface="ＭＳ Ｐゴシック" charset="0"/>
                          <a:cs typeface="Symbol" charset="0"/>
                        </a:rPr>
                        <a:t>m</a:t>
                      </a:r>
                      <a:r>
                        <a:rPr kumimoji="0" lang="en-GB" sz="1600" b="0" i="0" u="none" strike="noStrike" cap="none" normalizeH="0" baseline="0">
                          <a:ln>
                            <a:noFill/>
                          </a:ln>
                          <a:solidFill>
                            <a:srgbClr val="009900"/>
                          </a:solidFill>
                          <a:effectLst/>
                          <a:latin typeface="Palatino" charset="0"/>
                          <a:ea typeface="ＭＳ Ｐゴシック" charset="0"/>
                          <a:cs typeface="Palatino" charset="0"/>
                        </a:rPr>
                        <a:t>s</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smtClean="0">
                          <a:ln>
                            <a:noFill/>
                          </a:ln>
                          <a:solidFill>
                            <a:srgbClr val="009900"/>
                          </a:solidFill>
                          <a:effectLst/>
                          <a:latin typeface="Palatino" charset="0"/>
                          <a:ea typeface="ＭＳ Ｐゴシック" charset="0"/>
                          <a:cs typeface="Palatino" charset="0"/>
                        </a:rPr>
                        <a:t>700 </a:t>
                      </a:r>
                      <a:r>
                        <a:rPr kumimoji="0" lang="en-GB" sz="1600" b="0" i="0" u="none" strike="noStrike" cap="none" normalizeH="0" baseline="0" dirty="0">
                          <a:ln>
                            <a:noFill/>
                          </a:ln>
                          <a:solidFill>
                            <a:srgbClr val="009900"/>
                          </a:solidFill>
                          <a:effectLst/>
                          <a:latin typeface="Palatino" charset="0"/>
                          <a:ea typeface="ＭＳ Ｐゴシック" charset="0"/>
                          <a:cs typeface="Palatino" charset="0"/>
                        </a:rPr>
                        <a:t>ns</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Palatino" charset="0"/>
                        </a:rPr>
                        <a:t>0.5 ns</a:t>
                      </a: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100" b="1" i="0" u="none" strike="noStrike" cap="none" normalizeH="0" baseline="-25000" dirty="0">
                        <a:ln>
                          <a:noFill/>
                        </a:ln>
                        <a:solidFill>
                          <a:schemeClr val="tx1"/>
                        </a:solidFill>
                        <a:effectLst/>
                        <a:latin typeface="Palatino" charset="0"/>
                        <a:ea typeface="ＭＳ Ｐゴシック" charset="0"/>
                        <a:cs typeface="Palatino" charset="0"/>
                      </a:endParaRP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00" b="0" i="0" u="none" strike="noStrike" cap="none" normalizeH="0" baseline="-25000" dirty="0">
                        <a:ln>
                          <a:noFill/>
                        </a:ln>
                        <a:solidFill>
                          <a:schemeClr val="tx1"/>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00" b="0" i="0" u="none" strike="noStrike" cap="none" normalizeH="0" baseline="-25000" dirty="0">
                        <a:ln>
                          <a:noFill/>
                        </a:ln>
                        <a:solidFill>
                          <a:schemeClr val="tx1"/>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00" b="0" i="0" u="none" strike="noStrike" cap="none" normalizeH="0" baseline="-25000" dirty="0">
                        <a:ln>
                          <a:noFill/>
                        </a:ln>
                        <a:solidFill>
                          <a:srgbClr val="FF0000"/>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3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600" b="0" i="0" u="none" strike="noStrike" cap="none" normalizeH="0" baseline="0" dirty="0">
                          <a:ln>
                            <a:noFill/>
                          </a:ln>
                          <a:solidFill>
                            <a:srgbClr val="000000"/>
                          </a:solidFill>
                          <a:effectLst/>
                          <a:latin typeface="Symbol" charset="0"/>
                          <a:ea typeface="ＭＳ Ｐゴシック" charset="0"/>
                          <a:cs typeface="Symbol" charset="0"/>
                        </a:rPr>
                        <a:t># (</a:t>
                      </a:r>
                      <a:r>
                        <a:rPr kumimoji="0" lang="en-US" altLang="ja-JP" sz="1600" b="0" i="0" u="none" strike="noStrike" cap="none" normalizeH="0" baseline="0" dirty="0" err="1" smtClean="0">
                          <a:ln>
                            <a:noFill/>
                          </a:ln>
                          <a:solidFill>
                            <a:srgbClr val="000000"/>
                          </a:solidFill>
                          <a:effectLst/>
                          <a:latin typeface="Symbol" charset="0"/>
                          <a:ea typeface="ＭＳ Ｐゴシック" charset="0"/>
                          <a:cs typeface="Symbol" charset="0"/>
                        </a:rPr>
                        <a:t>gg</a:t>
                      </a:r>
                      <a:r>
                        <a:rPr kumimoji="0" lang="en-US" altLang="ja-JP" sz="1600" b="0" i="0" u="none" strike="noStrike" cap="none" normalizeH="0" baseline="0" dirty="0" smtClean="0">
                          <a:ln>
                            <a:noFill/>
                          </a:ln>
                          <a:solidFill>
                            <a:srgbClr val="000000"/>
                          </a:solidFill>
                          <a:effectLst/>
                          <a:latin typeface="Symbol" charset="0"/>
                          <a:ea typeface="ＭＳ Ｐゴシック" charset="0"/>
                          <a:cs typeface="Symbol" charset="0"/>
                        </a:rPr>
                        <a:t> </a:t>
                      </a:r>
                      <a:r>
                        <a:rPr kumimoji="0" lang="en-GB" sz="1600" b="1" i="0" u="none" strike="noStrike" cap="none" normalizeH="0" baseline="0" dirty="0" smtClean="0">
                          <a:ln>
                            <a:noFill/>
                          </a:ln>
                          <a:solidFill>
                            <a:schemeClr val="tx1"/>
                          </a:solidFill>
                          <a:effectLst/>
                          <a:latin typeface="Palatino" charset="0"/>
                          <a:ea typeface="ＭＳ Ｐゴシック" charset="0"/>
                          <a:cs typeface="Palatino" charset="0"/>
                          <a:sym typeface="Wingdings 3" charset="0"/>
                        </a:rPr>
                        <a:t> hadrons</a:t>
                      </a:r>
                      <a:r>
                        <a:rPr kumimoji="0" lang="en-GB" sz="1600" b="1" i="0" u="none" strike="noStrike" cap="none" normalizeH="0" baseline="0" dirty="0">
                          <a:ln>
                            <a:noFill/>
                          </a:ln>
                          <a:solidFill>
                            <a:schemeClr val="tx1"/>
                          </a:solidFill>
                          <a:effectLst/>
                          <a:latin typeface="Palatino" charset="0"/>
                          <a:ea typeface="ＭＳ Ｐゴシック" charset="0"/>
                          <a:cs typeface="Palatino" charset="0"/>
                          <a:sym typeface="Wingdings 3" charset="0"/>
                        </a:rPr>
                        <a:t>) / </a:t>
                      </a: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BX</a:t>
                      </a: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negligible</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0.2</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smtClean="0">
                          <a:ln>
                            <a:noFill/>
                          </a:ln>
                          <a:solidFill>
                            <a:srgbClr val="FF0000"/>
                          </a:solidFill>
                          <a:effectLst/>
                          <a:latin typeface="Palatino" charset="0"/>
                          <a:ea typeface="ＭＳ Ｐゴシック" charset="0"/>
                          <a:cs typeface="Arial" charset="0"/>
                        </a:rPr>
                        <a:t>3.2</a:t>
                      </a:r>
                      <a:endParaRPr kumimoji="0" lang="en-GB" sz="1600" b="0" i="0" u="none" strike="noStrike" cap="none" normalizeH="0" baseline="30000" dirty="0">
                        <a:ln>
                          <a:noFill/>
                        </a:ln>
                        <a:solidFill>
                          <a:srgbClr val="FF0000"/>
                        </a:solidFill>
                        <a:effectLst/>
                        <a:latin typeface="Palatino" charset="0"/>
                        <a:ea typeface="ＭＳ Ｐゴシック" charset="0"/>
                        <a:cs typeface="Arial" charset="0"/>
                      </a:endParaRP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3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#Incoherent pairs / BX</a:t>
                      </a:r>
                    </a:p>
                  </a:txBody>
                  <a:tcPr marL="90000" marR="90000" marT="17996" marB="17996"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negligible</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rgbClr val="FF0000"/>
                          </a:solidFill>
                          <a:effectLst/>
                          <a:latin typeface="Palatino" charset="0"/>
                          <a:ea typeface="ＭＳ Ｐゴシック" charset="0"/>
                          <a:cs typeface="Palatino" charset="0"/>
                        </a:rPr>
                        <a:t>1 </a:t>
                      </a:r>
                      <a:r>
                        <a:rPr kumimoji="0" lang="en-GB" sz="1600" b="0" i="0" u="none" strike="noStrike" cap="none" normalizeH="0" baseline="0">
                          <a:ln>
                            <a:noFill/>
                          </a:ln>
                          <a:solidFill>
                            <a:srgbClr val="FF0000"/>
                          </a:solidFill>
                          <a:effectLst/>
                          <a:latin typeface="Palatino" charset="0"/>
                          <a:ea typeface="ＭＳ Ｐゴシック" charset="0"/>
                          <a:cs typeface="Arial" charset="0"/>
                        </a:rPr>
                        <a:t>× 10</a:t>
                      </a:r>
                      <a:r>
                        <a:rPr kumimoji="0" lang="en-GB" sz="1600" b="0" i="0" u="none" strike="noStrike" cap="none" normalizeH="0" baseline="30000">
                          <a:ln>
                            <a:noFill/>
                          </a:ln>
                          <a:solidFill>
                            <a:srgbClr val="FF0000"/>
                          </a:solidFill>
                          <a:effectLst/>
                          <a:latin typeface="Palatino" charset="0"/>
                          <a:ea typeface="ＭＳ Ｐゴシック" charset="0"/>
                          <a:cs typeface="Arial" charset="0"/>
                        </a:rPr>
                        <a:t>5</a:t>
                      </a:r>
                    </a:p>
                  </a:txBody>
                  <a:tcPr marL="90000" marR="90000" marT="17996" marB="1799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Palatino" charset="0"/>
                        </a:rPr>
                        <a:t>3 </a:t>
                      </a:r>
                      <a:r>
                        <a:rPr kumimoji="0" lang="en-GB" sz="1600" b="0" i="0" u="none" strike="noStrike" cap="none" normalizeH="0" baseline="0" dirty="0">
                          <a:ln>
                            <a:noFill/>
                          </a:ln>
                          <a:solidFill>
                            <a:srgbClr val="FF0000"/>
                          </a:solidFill>
                          <a:effectLst/>
                          <a:latin typeface="Palatino" charset="0"/>
                          <a:ea typeface="ＭＳ Ｐゴシック" charset="0"/>
                          <a:cs typeface="Arial" charset="0"/>
                        </a:rPr>
                        <a:t>× 10</a:t>
                      </a:r>
                      <a:r>
                        <a:rPr kumimoji="0" lang="en-GB" sz="1600" b="0" i="0" u="none" strike="noStrike" cap="none" normalizeH="0" baseline="30000" dirty="0">
                          <a:ln>
                            <a:noFill/>
                          </a:ln>
                          <a:solidFill>
                            <a:srgbClr val="FF0000"/>
                          </a:solidFill>
                          <a:effectLst/>
                          <a:latin typeface="Palatino" charset="0"/>
                          <a:ea typeface="ＭＳ Ｐゴシック" charset="0"/>
                          <a:cs typeface="Arial" charset="0"/>
                        </a:rPr>
                        <a:t>5</a:t>
                      </a:r>
                    </a:p>
                  </a:txBody>
                  <a:tcPr marL="90000" marR="90000" marT="17996" marB="17996"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37936" name="Text Box 8"/>
          <p:cNvSpPr txBox="1">
            <a:spLocks noChangeArrowheads="1"/>
          </p:cNvSpPr>
          <p:nvPr/>
        </p:nvSpPr>
        <p:spPr bwMode="auto">
          <a:xfrm>
            <a:off x="657225" y="1366838"/>
            <a:ext cx="752475" cy="427037"/>
          </a:xfrm>
          <a:prstGeom prst="rect">
            <a:avLst/>
          </a:prstGeom>
          <a:solidFill>
            <a:schemeClr val="bg1"/>
          </a:solidFill>
          <a:ln>
            <a:noFill/>
          </a:ln>
          <a:extLs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1800">
                <a:solidFill>
                  <a:srgbClr val="000099"/>
                </a:solidFill>
                <a:latin typeface="Palatino" charset="0"/>
                <a:cs typeface="Palatino" charset="0"/>
              </a:rPr>
              <a:t>CLIC</a:t>
            </a:r>
          </a:p>
        </p:txBody>
      </p:sp>
      <p:sp>
        <p:nvSpPr>
          <p:cNvPr id="37937" name="Line 18"/>
          <p:cNvSpPr>
            <a:spLocks noChangeShapeType="1"/>
          </p:cNvSpPr>
          <p:nvPr/>
        </p:nvSpPr>
        <p:spPr bwMode="auto">
          <a:xfrm>
            <a:off x="1981200" y="1635125"/>
            <a:ext cx="4876800" cy="0"/>
          </a:xfrm>
          <a:prstGeom prst="line">
            <a:avLst/>
          </a:prstGeom>
          <a:noFill/>
          <a:ln w="5715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938" name="Oval 19"/>
          <p:cNvSpPr>
            <a:spLocks noChangeArrowheads="1"/>
          </p:cNvSpPr>
          <p:nvPr/>
        </p:nvSpPr>
        <p:spPr bwMode="auto">
          <a:xfrm>
            <a:off x="2667000" y="1482725"/>
            <a:ext cx="381000" cy="3810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nSpc>
                <a:spcPct val="125000"/>
              </a:lnSpc>
            </a:pPr>
            <a:endParaRPr lang="en-US" sz="1800">
              <a:latin typeface="Palatino" charset="0"/>
              <a:cs typeface="Palatino" charset="0"/>
            </a:endParaRPr>
          </a:p>
        </p:txBody>
      </p:sp>
      <p:sp>
        <p:nvSpPr>
          <p:cNvPr id="37939" name="Line 20"/>
          <p:cNvSpPr>
            <a:spLocks noChangeShapeType="1"/>
          </p:cNvSpPr>
          <p:nvPr/>
        </p:nvSpPr>
        <p:spPr bwMode="auto">
          <a:xfrm>
            <a:off x="2971800" y="1787525"/>
            <a:ext cx="9144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940" name="Oval 21"/>
          <p:cNvSpPr>
            <a:spLocks noChangeArrowheads="1"/>
          </p:cNvSpPr>
          <p:nvPr/>
        </p:nvSpPr>
        <p:spPr bwMode="auto">
          <a:xfrm>
            <a:off x="3810000" y="1939925"/>
            <a:ext cx="4038600" cy="3810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nSpc>
                <a:spcPct val="125000"/>
              </a:lnSpc>
            </a:pPr>
            <a:endParaRPr lang="en-US" sz="1800">
              <a:latin typeface="Palatino" charset="0"/>
              <a:cs typeface="Palatino" charset="0"/>
            </a:endParaRPr>
          </a:p>
        </p:txBody>
      </p:sp>
      <p:sp>
        <p:nvSpPr>
          <p:cNvPr id="37941" name="Line 22"/>
          <p:cNvSpPr>
            <a:spLocks noChangeShapeType="1"/>
          </p:cNvSpPr>
          <p:nvPr/>
        </p:nvSpPr>
        <p:spPr bwMode="auto">
          <a:xfrm>
            <a:off x="4114800" y="2092325"/>
            <a:ext cx="3200400" cy="0"/>
          </a:xfrm>
          <a:prstGeom prst="line">
            <a:avLst/>
          </a:prstGeom>
          <a:noFill/>
          <a:ln w="28575">
            <a:solidFill>
              <a:srgbClr val="0000FF"/>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942" name="TextBox 14"/>
          <p:cNvSpPr txBox="1">
            <a:spLocks noChangeArrowheads="1"/>
          </p:cNvSpPr>
          <p:nvPr/>
        </p:nvSpPr>
        <p:spPr bwMode="auto">
          <a:xfrm>
            <a:off x="657225" y="2460625"/>
            <a:ext cx="7908925"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1800" b="1">
                <a:solidFill>
                  <a:srgbClr val="000090"/>
                </a:solidFill>
                <a:latin typeface="Palatino" charset="0"/>
                <a:cs typeface="Arial" charset="0"/>
              </a:rPr>
              <a:t>CLIC: </a:t>
            </a:r>
            <a:r>
              <a:rPr lang="en-US" sz="1800">
                <a:solidFill>
                  <a:srgbClr val="000090"/>
                </a:solidFill>
                <a:latin typeface="Palatino" charset="0"/>
                <a:cs typeface="Arial" charset="0"/>
              </a:rPr>
              <a:t>		trains at 50 Hz,	1 train = 312 bunches,     0.5 ns apart	</a:t>
            </a:r>
          </a:p>
          <a:p>
            <a:pPr eaLnBrk="1" hangingPunct="1">
              <a:lnSpc>
                <a:spcPct val="125000"/>
              </a:lnSpc>
            </a:pPr>
            <a:r>
              <a:rPr lang="en-US" sz="1800" b="1">
                <a:solidFill>
                  <a:srgbClr val="008000"/>
                </a:solidFill>
                <a:latin typeface="Palatino" charset="0"/>
                <a:cs typeface="Arial" charset="0"/>
              </a:rPr>
              <a:t>ILC:</a:t>
            </a:r>
            <a:r>
              <a:rPr lang="en-US" sz="1800">
                <a:solidFill>
                  <a:srgbClr val="008000"/>
                </a:solidFill>
                <a:latin typeface="Palatino" charset="0"/>
                <a:cs typeface="Arial" charset="0"/>
              </a:rPr>
              <a:t>			trains at 5 Hz	,	1 train = 1300 bunches,  700 ns apart		</a:t>
            </a:r>
          </a:p>
        </p:txBody>
      </p:sp>
      <p:sp>
        <p:nvSpPr>
          <p:cNvPr id="19" name="Rectangle 18"/>
          <p:cNvSpPr/>
          <p:nvPr/>
        </p:nvSpPr>
        <p:spPr>
          <a:xfrm>
            <a:off x="2228850" y="15001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1" name="Rectangle 20"/>
          <p:cNvSpPr/>
          <p:nvPr/>
        </p:nvSpPr>
        <p:spPr>
          <a:xfrm>
            <a:off x="3124200" y="15001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2" name="Rectangle 21"/>
          <p:cNvSpPr/>
          <p:nvPr/>
        </p:nvSpPr>
        <p:spPr>
          <a:xfrm>
            <a:off x="3886200" y="15763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3" name="Rectangle 22"/>
          <p:cNvSpPr/>
          <p:nvPr/>
        </p:nvSpPr>
        <p:spPr>
          <a:xfrm>
            <a:off x="4737100" y="15001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4" name="Rectangle 23"/>
          <p:cNvSpPr/>
          <p:nvPr/>
        </p:nvSpPr>
        <p:spPr>
          <a:xfrm>
            <a:off x="5537200" y="15890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5" name="Rectangle 24"/>
          <p:cNvSpPr/>
          <p:nvPr/>
        </p:nvSpPr>
        <p:spPr>
          <a:xfrm>
            <a:off x="6283325" y="15382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26" name="Straight Arrow Connector 25"/>
          <p:cNvCxnSpPr/>
          <p:nvPr/>
        </p:nvCxnSpPr>
        <p:spPr>
          <a:xfrm rot="5400000">
            <a:off x="4428331" y="1200944"/>
            <a:ext cx="492125" cy="217488"/>
          </a:xfrm>
          <a:prstGeom prst="straightConnector1">
            <a:avLst/>
          </a:prstGeom>
          <a:ln w="1905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7950" name="TextBox 19"/>
          <p:cNvSpPr txBox="1">
            <a:spLocks noChangeArrowheads="1"/>
          </p:cNvSpPr>
          <p:nvPr/>
        </p:nvSpPr>
        <p:spPr bwMode="auto">
          <a:xfrm>
            <a:off x="4402138" y="677863"/>
            <a:ext cx="820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FF"/>
                </a:solidFill>
                <a:latin typeface="Palatino" charset="0"/>
                <a:cs typeface="Palatino" charset="0"/>
              </a:rPr>
              <a:t>156 ns</a:t>
            </a:r>
          </a:p>
        </p:txBody>
      </p:sp>
      <p:cxnSp>
        <p:nvCxnSpPr>
          <p:cNvPr id="28" name="Straight Arrow Connector 27"/>
          <p:cNvCxnSpPr/>
          <p:nvPr/>
        </p:nvCxnSpPr>
        <p:spPr>
          <a:xfrm rot="5400000">
            <a:off x="5496719" y="1218407"/>
            <a:ext cx="492125" cy="217487"/>
          </a:xfrm>
          <a:prstGeom prst="straightConnector1">
            <a:avLst/>
          </a:prstGeom>
          <a:ln w="1905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7952" name="TextBox 21"/>
          <p:cNvSpPr txBox="1">
            <a:spLocks noChangeArrowheads="1"/>
          </p:cNvSpPr>
          <p:nvPr/>
        </p:nvSpPr>
        <p:spPr bwMode="auto">
          <a:xfrm>
            <a:off x="5653088" y="688975"/>
            <a:ext cx="774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FF"/>
                </a:solidFill>
                <a:latin typeface="Palatino" charset="0"/>
                <a:cs typeface="Palatino" charset="0"/>
              </a:rPr>
              <a:t>20 ms</a:t>
            </a:r>
          </a:p>
        </p:txBody>
      </p:sp>
    </p:spTree>
  </p:cSld>
  <p:clrMapOvr>
    <a:masterClrMapping/>
  </p:clrMapOvr>
  <p:transition xmlns:p14="http://schemas.microsoft.com/office/powerpoint/2010/main" spd="slow" advTm="120605"/>
  <p:timing>
    <p:tnLst>
      <p:par>
        <p:cTn xmlns:p14="http://schemas.microsoft.com/office/powerpoint/2010/mai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Title 4"/>
          <p:cNvSpPr>
            <a:spLocks noGrp="1"/>
          </p:cNvSpPr>
          <p:nvPr>
            <p:ph type="title"/>
          </p:nvPr>
        </p:nvSpPr>
        <p:spPr/>
        <p:txBody>
          <a:bodyPr/>
          <a:lstStyle/>
          <a:p>
            <a:r>
              <a:rPr lang="en-US">
                <a:latin typeface="Palatino" charset="0"/>
                <a:ea typeface="ＭＳ Ｐゴシック" charset="0"/>
              </a:rPr>
              <a:t>Beam halo muons</a:t>
            </a:r>
          </a:p>
        </p:txBody>
      </p:sp>
      <p:sp>
        <p:nvSpPr>
          <p:cNvPr id="219138" name="Content Placeholder 5"/>
          <p:cNvSpPr>
            <a:spLocks noGrp="1"/>
          </p:cNvSpPr>
          <p:nvPr>
            <p:ph idx="1"/>
          </p:nvPr>
        </p:nvSpPr>
        <p:spPr>
          <a:xfrm>
            <a:off x="457200" y="830263"/>
            <a:ext cx="8229600" cy="4525962"/>
          </a:xfrm>
        </p:spPr>
        <p:txBody>
          <a:bodyPr/>
          <a:lstStyle/>
          <a:p>
            <a:r>
              <a:rPr lang="en-US" sz="1800">
                <a:latin typeface="Palatino" charset="0"/>
                <a:ea typeface="ＭＳ Ｐゴシック" charset="0"/>
              </a:rPr>
              <a:t>Target muons/bunch crossing &lt; 1</a:t>
            </a:r>
          </a:p>
          <a:p>
            <a:pPr lvl="1">
              <a:buFont typeface="Arial" charset="0"/>
              <a:buChar char="•"/>
            </a:pPr>
            <a:r>
              <a:rPr lang="en-US" sz="1800">
                <a:latin typeface="Palatino" charset="0"/>
                <a:ea typeface="ＭＳ Ｐゴシック" charset="0"/>
              </a:rPr>
              <a:t> muons per lost particle ~ 10</a:t>
            </a:r>
            <a:r>
              <a:rPr lang="en-US" sz="1800" baseline="30000">
                <a:latin typeface="Palatino" charset="0"/>
                <a:ea typeface="ＭＳ Ｐゴシック" charset="0"/>
              </a:rPr>
              <a:t>-4</a:t>
            </a:r>
            <a:endParaRPr lang="en-US" sz="1800">
              <a:latin typeface="Palatino" charset="0"/>
              <a:ea typeface="ＭＳ Ｐゴシック" charset="0"/>
            </a:endParaRPr>
          </a:p>
          <a:p>
            <a:pPr lvl="1">
              <a:buFont typeface="Arial" charset="0"/>
              <a:buChar char="•"/>
            </a:pPr>
            <a:r>
              <a:rPr lang="en-US" sz="1800">
                <a:latin typeface="Palatino" charset="0"/>
                <a:ea typeface="ＭＳ Ｐゴシック" charset="0"/>
              </a:rPr>
              <a:t> </a:t>
            </a:r>
            <a:r>
              <a:rPr lang="en-US" sz="1800">
                <a:solidFill>
                  <a:srgbClr val="0000FF"/>
                </a:solidFill>
                <a:latin typeface="Palatino" charset="0"/>
                <a:ea typeface="ＭＳ Ｐゴシック" charset="0"/>
              </a:rPr>
              <a:t>allowed loss ~10</a:t>
            </a:r>
            <a:r>
              <a:rPr lang="en-US" sz="1800" baseline="30000">
                <a:solidFill>
                  <a:srgbClr val="0000FF"/>
                </a:solidFill>
                <a:latin typeface="Palatino" charset="0"/>
                <a:ea typeface="ＭＳ Ｐゴシック" charset="0"/>
              </a:rPr>
              <a:t>-6</a:t>
            </a:r>
            <a:endParaRPr lang="en-US" sz="1800">
              <a:latin typeface="Palatino" charset="0"/>
              <a:ea typeface="ＭＳ Ｐゴシック" charset="0"/>
            </a:endParaRPr>
          </a:p>
          <a:p>
            <a:r>
              <a:rPr lang="en-US" sz="1800">
                <a:latin typeface="Palatino" charset="0"/>
                <a:ea typeface="ＭＳ Ｐゴシック" charset="0"/>
              </a:rPr>
              <a:t> Muon spoilers gain factor 10, i.e. </a:t>
            </a:r>
            <a:r>
              <a:rPr lang="en-US" sz="1800">
                <a:solidFill>
                  <a:srgbClr val="0000FF"/>
                </a:solidFill>
                <a:latin typeface="Palatino" charset="0"/>
                <a:ea typeface="ＭＳ Ｐゴシック" charset="0"/>
              </a:rPr>
              <a:t>allowed loss ~10</a:t>
            </a:r>
            <a:r>
              <a:rPr lang="en-US" sz="1800" baseline="30000">
                <a:solidFill>
                  <a:srgbClr val="0000FF"/>
                </a:solidFill>
                <a:latin typeface="Palatino" charset="0"/>
                <a:ea typeface="ＭＳ Ｐゴシック" charset="0"/>
              </a:rPr>
              <a:t>-5</a:t>
            </a:r>
            <a:endParaRPr lang="en-US" sz="1800">
              <a:solidFill>
                <a:srgbClr val="0000FF"/>
              </a:solidFill>
              <a:latin typeface="Palatino" charset="0"/>
              <a:ea typeface="ＭＳ Ｐゴシック" charset="0"/>
            </a:endParaRPr>
          </a:p>
          <a:p>
            <a:pPr lvl="1">
              <a:buFont typeface="Arial" charset="0"/>
              <a:buChar char="•"/>
            </a:pPr>
            <a:r>
              <a:rPr lang="en-US" sz="1800">
                <a:latin typeface="Palatino" charset="0"/>
                <a:ea typeface="ＭＳ Ｐゴシック" charset="0"/>
              </a:rPr>
              <a:t> further reduction may be possible</a:t>
            </a:r>
          </a:p>
          <a:p>
            <a:r>
              <a:rPr lang="en-US" sz="1800">
                <a:latin typeface="Palatino" charset="0"/>
                <a:ea typeface="ＭＳ Ｐゴシック" charset="0"/>
              </a:rPr>
              <a:t> Main halo generation is elastic beam-gas scattering in the BDS</a:t>
            </a:r>
          </a:p>
          <a:p>
            <a:pPr lvl="1">
              <a:buFont typeface="Arial" charset="0"/>
              <a:buChar char="•"/>
            </a:pPr>
            <a:r>
              <a:rPr lang="en-US" sz="1800">
                <a:latin typeface="Palatino" charset="0"/>
                <a:ea typeface="ＭＳ Ｐゴシック" charset="0"/>
              </a:rPr>
              <a:t> </a:t>
            </a:r>
            <a:r>
              <a:rPr lang="en-US" sz="1800">
                <a:solidFill>
                  <a:srgbClr val="0000FF"/>
                </a:solidFill>
                <a:latin typeface="Palatino" charset="0"/>
                <a:ea typeface="ＭＳ Ｐゴシック" charset="0"/>
              </a:rPr>
              <a:t>expected loss  7 10</a:t>
            </a:r>
            <a:r>
              <a:rPr lang="en-US" sz="1800" baseline="30000">
                <a:solidFill>
                  <a:srgbClr val="0000FF"/>
                </a:solidFill>
                <a:latin typeface="Palatino" charset="0"/>
                <a:ea typeface="ＭＳ Ｐゴシック" charset="0"/>
              </a:rPr>
              <a:t>-8</a:t>
            </a:r>
            <a:r>
              <a:rPr lang="en-US" sz="1800">
                <a:latin typeface="Palatino" charset="0"/>
                <a:ea typeface="ＭＳ Ｐゴシック" charset="0"/>
              </a:rPr>
              <a:t>, i.e</a:t>
            </a:r>
            <a:r>
              <a:rPr lang="en-US" sz="1800">
                <a:solidFill>
                  <a:srgbClr val="0000FF"/>
                </a:solidFill>
                <a:latin typeface="Palatino" charset="0"/>
                <a:ea typeface="ＭＳ Ｐゴシック" charset="0"/>
              </a:rPr>
              <a:t>. </a:t>
            </a:r>
            <a:r>
              <a:rPr lang="en-US" sz="1800">
                <a:latin typeface="Palatino" charset="0"/>
                <a:ea typeface="ＭＳ Ｐゴシック" charset="0"/>
              </a:rPr>
              <a:t>0.05 muons with no spoilers</a:t>
            </a:r>
          </a:p>
          <a:p>
            <a:pPr lvl="1">
              <a:buFont typeface="Arial" charset="0"/>
              <a:buChar char="•"/>
            </a:pPr>
            <a:r>
              <a:rPr lang="en-US" sz="1800">
                <a:latin typeface="Palatino" charset="0"/>
                <a:ea typeface="ＭＳ Ｐゴシック" charset="0"/>
              </a:rPr>
              <a:t> Other sources to be reviewed</a:t>
            </a:r>
          </a:p>
          <a:p>
            <a:endParaRPr lang="en-US" sz="2000">
              <a:latin typeface="Palatino" charset="0"/>
              <a:ea typeface="ＭＳ Ｐゴシック" charset="0"/>
            </a:endParaRP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21914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8EF6A38-7EA5-564F-8E17-0E2D09EFE7B7}" type="slidenum">
              <a:rPr lang="en-US" sz="1200">
                <a:latin typeface="Palatino" charset="0"/>
                <a:cs typeface="Palatino" charset="0"/>
              </a:rPr>
              <a:pPr eaLnBrk="1" hangingPunct="1"/>
              <a:t>140</a:t>
            </a:fld>
            <a:endParaRPr lang="en-US" sz="1200">
              <a:latin typeface="Palatino" charset="0"/>
              <a:cs typeface="Palatino" charset="0"/>
            </a:endParaRPr>
          </a:p>
        </p:txBody>
      </p:sp>
      <p:pic>
        <p:nvPicPr>
          <p:cNvPr id="7" name="Picture 6" descr="p2.tiff"/>
          <p:cNvPicPr>
            <a:picLocks noChangeAspect="1"/>
          </p:cNvPicPr>
          <p:nvPr/>
        </p:nvPicPr>
        <p:blipFill>
          <a:blip r:embed="rId2"/>
          <a:stretch>
            <a:fillRect/>
          </a:stretch>
        </p:blipFill>
        <p:spPr>
          <a:xfrm>
            <a:off x="785813" y="3889161"/>
            <a:ext cx="7728479" cy="2518598"/>
          </a:xfrm>
          <a:prstGeom prst="rect">
            <a:avLst/>
          </a:prstGeom>
          <a:scene3d>
            <a:camera prst="orthographicFront">
              <a:rot lat="0" lon="0" rev="10800000"/>
            </a:camera>
            <a:lightRig rig="threePt" dir="t"/>
          </a:scene3d>
        </p:spPr>
      </p:pic>
    </p:spTree>
  </p:cSld>
  <p:clrMapOvr>
    <a:masterClrMapping/>
  </p:clrMapOvr>
  <p:timing>
    <p:tnLst>
      <p:par>
        <p:cTn xmlns:p14="http://schemas.microsoft.com/office/powerpoint/2010/mai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Title 1"/>
          <p:cNvSpPr>
            <a:spLocks noGrp="1"/>
          </p:cNvSpPr>
          <p:nvPr>
            <p:ph type="title"/>
          </p:nvPr>
        </p:nvSpPr>
        <p:spPr/>
        <p:txBody>
          <a:bodyPr/>
          <a:lstStyle/>
          <a:p>
            <a:r>
              <a:rPr lang="en-US">
                <a:latin typeface="Palatino" charset="0"/>
                <a:ea typeface="ＭＳ Ｐゴシック" charset="0"/>
              </a:rPr>
              <a:t>Beam Halo muons</a:t>
            </a:r>
          </a:p>
        </p:txBody>
      </p:sp>
      <p:sp>
        <p:nvSpPr>
          <p:cNvPr id="220162" name="Content Placeholder 2"/>
          <p:cNvSpPr>
            <a:spLocks noGrp="1"/>
          </p:cNvSpPr>
          <p:nvPr>
            <p:ph idx="1"/>
          </p:nvPr>
        </p:nvSpPr>
        <p:spPr>
          <a:xfrm>
            <a:off x="457200" y="931863"/>
            <a:ext cx="8229600" cy="5194300"/>
          </a:xfrm>
        </p:spPr>
        <p:txBody>
          <a:bodyPr/>
          <a:lstStyle/>
          <a:p>
            <a:r>
              <a:rPr lang="en-US" sz="2000">
                <a:latin typeface="Palatino" charset="0"/>
                <a:ea typeface="ＭＳ Ｐゴシック" charset="0"/>
              </a:rPr>
              <a:t>Most </a:t>
            </a:r>
            <a:r>
              <a:rPr lang="en-US" sz="2000">
                <a:solidFill>
                  <a:srgbClr val="1F497D"/>
                </a:solidFill>
                <a:latin typeface="Palatino" charset="0"/>
                <a:ea typeface="ＭＳ Ｐゴシック" charset="0"/>
              </a:rPr>
              <a:t>work for CDR concentrated on impact of </a:t>
            </a:r>
            <a:r>
              <a:rPr lang="en-GB" sz="2000">
                <a:solidFill>
                  <a:srgbClr val="1F497D"/>
                </a:solidFill>
                <a:latin typeface="Symbol" charset="0"/>
                <a:ea typeface="ＭＳ Ｐゴシック" charset="0"/>
                <a:cs typeface="Symbol" charset="0"/>
              </a:rPr>
              <a:t>gg</a:t>
            </a:r>
            <a:r>
              <a:rPr lang="en-GB" sz="2000">
                <a:solidFill>
                  <a:srgbClr val="1F497D"/>
                </a:solidFill>
                <a:latin typeface="Palatino" charset="0"/>
                <a:ea typeface="ＭＳ Ｐゴシック" charset="0"/>
              </a:rPr>
              <a:t>  → hadrons</a:t>
            </a:r>
          </a:p>
          <a:p>
            <a:pPr lvl="1"/>
            <a:r>
              <a:rPr lang="en-GB" sz="2000">
                <a:latin typeface="Palatino" charset="0"/>
                <a:ea typeface="ＭＳ Ｐゴシック" charset="0"/>
              </a:rPr>
              <a:t>Also looked at beam halo muons </a:t>
            </a:r>
            <a:endParaRPr lang="en-US" sz="2000">
              <a:latin typeface="Palatino" charset="0"/>
              <a:ea typeface="ＭＳ Ｐゴシック" charset="0"/>
            </a:endParaRPr>
          </a:p>
          <a:p>
            <a:r>
              <a:rPr lang="en-US" sz="2000">
                <a:latin typeface="Palatino" charset="0"/>
                <a:ea typeface="ＭＳ Ｐゴシック" charset="0"/>
              </a:rPr>
              <a:t> Simulated events with </a:t>
            </a:r>
            <a:r>
              <a:rPr lang="en-US" sz="2000">
                <a:solidFill>
                  <a:srgbClr val="FF0000"/>
                </a:solidFill>
                <a:latin typeface="Palatino" charset="0"/>
                <a:ea typeface="ＭＳ Ｐゴシック" charset="0"/>
              </a:rPr>
              <a:t>entire bunch train </a:t>
            </a:r>
            <a:r>
              <a:rPr lang="en-US" sz="2000">
                <a:latin typeface="Palatino" charset="0"/>
                <a:ea typeface="ＭＳ Ｐゴシック" charset="0"/>
              </a:rPr>
              <a:t>of beam halo muons</a:t>
            </a:r>
          </a:p>
          <a:p>
            <a:pPr lvl="1"/>
            <a:r>
              <a:rPr lang="en-US" sz="2000">
                <a:latin typeface="Palatino" charset="0"/>
                <a:ea typeface="ＭＳ Ｐゴシック" charset="0"/>
              </a:rPr>
              <a:t>For study assumed </a:t>
            </a:r>
            <a:r>
              <a:rPr lang="en-US" sz="2000">
                <a:solidFill>
                  <a:srgbClr val="FF0000"/>
                </a:solidFill>
                <a:latin typeface="Palatino" charset="0"/>
                <a:ea typeface="ＭＳ Ｐゴシック" charset="0"/>
              </a:rPr>
              <a:t>a bad case</a:t>
            </a:r>
            <a:r>
              <a:rPr lang="en-US" sz="2000">
                <a:latin typeface="Palatino" charset="0"/>
                <a:ea typeface="ＭＳ Ｐゴシック" charset="0"/>
              </a:rPr>
              <a:t>: 5 muons/BX through detector </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201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D797901-6156-AD43-A445-8E6D9E0F5A7F}" type="slidenum">
              <a:rPr lang="en-US" sz="1200">
                <a:latin typeface="Palatino" charset="0"/>
                <a:cs typeface="Palatino" charset="0"/>
              </a:rPr>
              <a:pPr eaLnBrk="1" hangingPunct="1"/>
              <a:t>141</a:t>
            </a:fld>
            <a:endParaRPr lang="en-US" sz="1200">
              <a:latin typeface="Palatino" charset="0"/>
              <a:cs typeface="Palatino" charset="0"/>
            </a:endParaRPr>
          </a:p>
        </p:txBody>
      </p:sp>
      <p:sp>
        <p:nvSpPr>
          <p:cNvPr id="220166" name="TextBox 6"/>
          <p:cNvSpPr txBox="1">
            <a:spLocks noChangeArrowheads="1"/>
          </p:cNvSpPr>
          <p:nvPr/>
        </p:nvSpPr>
        <p:spPr bwMode="auto">
          <a:xfrm>
            <a:off x="996950" y="2774950"/>
            <a:ext cx="484981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235075" indent="-28575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1800">
                <a:latin typeface="Palatino" charset="0"/>
                <a:cs typeface="Palatino" charset="0"/>
              </a:rPr>
              <a:t>In 150 ns from start of bunchtrain:</a:t>
            </a:r>
            <a:endParaRPr lang="en-US" sz="1800" baseline="-25000">
              <a:latin typeface="Palatino" charset="0"/>
              <a:cs typeface="Palatino" charset="0"/>
            </a:endParaRPr>
          </a:p>
          <a:p>
            <a:pPr lvl="1" eaLnBrk="1" hangingPunct="1">
              <a:buFont typeface="Arial" charset="0"/>
              <a:buChar char="•"/>
            </a:pPr>
            <a:r>
              <a:rPr lang="en-US" sz="1800">
                <a:latin typeface="Palatino" charset="0"/>
                <a:cs typeface="Palatino" charset="0"/>
              </a:rPr>
              <a:t> ECAL</a:t>
            </a:r>
          </a:p>
          <a:p>
            <a:pPr lvl="2" eaLnBrk="1" hangingPunct="1">
              <a:buFont typeface="Arial" charset="0"/>
              <a:buChar char="•"/>
            </a:pPr>
            <a:r>
              <a:rPr lang="en-US" sz="1800">
                <a:latin typeface="Palatino" charset="0"/>
                <a:cs typeface="Palatino" charset="0"/>
              </a:rPr>
              <a:t> </a:t>
            </a:r>
            <a:r>
              <a:rPr lang="en-US" sz="1800">
                <a:solidFill>
                  <a:schemeClr val="tx2"/>
                </a:solidFill>
                <a:latin typeface="Palatino" charset="0"/>
                <a:cs typeface="Palatino" charset="0"/>
              </a:rPr>
              <a:t>Total     =   1.5 TeV     (54k hits)       </a:t>
            </a:r>
          </a:p>
          <a:p>
            <a:pPr lvl="2" eaLnBrk="1" hangingPunct="1">
              <a:buFont typeface="Arial" charset="0"/>
              <a:buChar char="•"/>
            </a:pPr>
            <a:r>
              <a:rPr lang="en-US" sz="1800">
                <a:latin typeface="Palatino" charset="0"/>
                <a:cs typeface="Palatino" charset="0"/>
              </a:rPr>
              <a:t> Barrel   =   0.8 TeV     (18k)</a:t>
            </a:r>
          </a:p>
          <a:p>
            <a:pPr lvl="2" eaLnBrk="1" hangingPunct="1">
              <a:buFont typeface="Arial" charset="0"/>
              <a:buChar char="•"/>
            </a:pPr>
            <a:r>
              <a:rPr lang="en-US" sz="1800">
                <a:latin typeface="Palatino" charset="0"/>
                <a:cs typeface="Palatino" charset="0"/>
              </a:rPr>
              <a:t> Endcap =   0.7 TeV     (36k)</a:t>
            </a:r>
          </a:p>
          <a:p>
            <a:pPr lvl="2" eaLnBrk="1" hangingPunct="1">
              <a:buFont typeface="Arial" charset="0"/>
              <a:buChar char="•"/>
            </a:pPr>
            <a:endParaRPr lang="en-US" sz="1800">
              <a:latin typeface="Palatino" charset="0"/>
              <a:cs typeface="Palatino" charset="0"/>
            </a:endParaRPr>
          </a:p>
          <a:p>
            <a:pPr lvl="1" eaLnBrk="1" hangingPunct="1">
              <a:buFont typeface="Arial" charset="0"/>
              <a:buChar char="•"/>
            </a:pPr>
            <a:r>
              <a:rPr lang="en-US" sz="1800">
                <a:latin typeface="Palatino" charset="0"/>
                <a:cs typeface="Palatino" charset="0"/>
              </a:rPr>
              <a:t> HCAL</a:t>
            </a:r>
          </a:p>
          <a:p>
            <a:pPr lvl="2" eaLnBrk="1" hangingPunct="1">
              <a:buFont typeface="Arial" charset="0"/>
              <a:buChar char="•"/>
            </a:pPr>
            <a:r>
              <a:rPr lang="en-US" sz="1800">
                <a:latin typeface="Palatino" charset="0"/>
                <a:cs typeface="Palatino" charset="0"/>
              </a:rPr>
              <a:t> </a:t>
            </a:r>
            <a:r>
              <a:rPr lang="en-US" sz="1800">
                <a:solidFill>
                  <a:srgbClr val="000000"/>
                </a:solidFill>
                <a:latin typeface="Palatino" charset="0"/>
                <a:cs typeface="Palatino" charset="0"/>
              </a:rPr>
              <a:t>Total     =  10.8 TeV     (128k hits)       </a:t>
            </a:r>
          </a:p>
          <a:p>
            <a:pPr lvl="2" eaLnBrk="1" hangingPunct="1">
              <a:buFont typeface="Arial" charset="0"/>
              <a:buChar char="•"/>
            </a:pPr>
            <a:r>
              <a:rPr lang="en-US" sz="1800">
                <a:latin typeface="Palatino" charset="0"/>
                <a:cs typeface="Palatino" charset="0"/>
              </a:rPr>
              <a:t> Barrel   =    5.3 TeV     (32k) </a:t>
            </a:r>
          </a:p>
          <a:p>
            <a:pPr lvl="2" eaLnBrk="1" hangingPunct="1">
              <a:buFont typeface="Arial" charset="0"/>
              <a:buChar char="•"/>
            </a:pPr>
            <a:r>
              <a:rPr lang="en-US" sz="1800">
                <a:latin typeface="Palatino" charset="0"/>
                <a:cs typeface="Palatino" charset="0"/>
              </a:rPr>
              <a:t> Endcap =   5.5 TeV     (96k)</a:t>
            </a:r>
          </a:p>
          <a:p>
            <a:pPr eaLnBrk="1" hangingPunct="1">
              <a:buFont typeface="Arial" charset="0"/>
              <a:buChar char="•"/>
            </a:pPr>
            <a:endParaRPr lang="en-US" sz="1800">
              <a:latin typeface="Palatino" charset="0"/>
              <a:cs typeface="Palatino" charset="0"/>
            </a:endParaRPr>
          </a:p>
        </p:txBody>
      </p:sp>
      <p:sp>
        <p:nvSpPr>
          <p:cNvPr id="220167" name="TextBox 7"/>
          <p:cNvSpPr txBox="1">
            <a:spLocks noChangeArrowheads="1"/>
          </p:cNvSpPr>
          <p:nvPr/>
        </p:nvSpPr>
        <p:spPr bwMode="auto">
          <a:xfrm>
            <a:off x="6765925" y="4622800"/>
            <a:ext cx="1136650" cy="461963"/>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12 TeV</a:t>
            </a:r>
          </a:p>
        </p:txBody>
      </p:sp>
      <p:sp>
        <p:nvSpPr>
          <p:cNvPr id="220168" name="TextBox 8"/>
          <p:cNvSpPr txBox="1">
            <a:spLocks noChangeArrowheads="1"/>
          </p:cNvSpPr>
          <p:nvPr/>
        </p:nvSpPr>
        <p:spPr bwMode="auto">
          <a:xfrm>
            <a:off x="6100763" y="4005263"/>
            <a:ext cx="2517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For this very conservative</a:t>
            </a:r>
          </a:p>
          <a:p>
            <a:pPr eaLnBrk="1" hangingPunct="1"/>
            <a:r>
              <a:rPr lang="en-US" sz="1600">
                <a:latin typeface="Palatino" charset="0"/>
                <a:cs typeface="Palatino" charset="0"/>
              </a:rPr>
              <a:t> level of background:</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5" name="Picture 1" descr="BeamHaloSpoilers10ns50ns_5BX.gi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9063" y="3057525"/>
            <a:ext cx="2724150" cy="198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86" name="TextBox 3"/>
          <p:cNvSpPr txBox="1">
            <a:spLocks noChangeArrowheads="1"/>
          </p:cNvSpPr>
          <p:nvPr/>
        </p:nvSpPr>
        <p:spPr bwMode="auto">
          <a:xfrm>
            <a:off x="228600" y="981075"/>
            <a:ext cx="866140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Clr>
                <a:schemeClr val="tx2"/>
              </a:buClr>
              <a:buFont typeface="Arial" charset="0"/>
              <a:buChar char="•"/>
            </a:pPr>
            <a:r>
              <a:rPr lang="en-US" sz="2000">
                <a:solidFill>
                  <a:srgbClr val="FF0000"/>
                </a:solidFill>
                <a:latin typeface="Palatino" charset="0"/>
                <a:cs typeface="Palatino" charset="0"/>
              </a:rPr>
              <a:t> </a:t>
            </a:r>
            <a:r>
              <a:rPr lang="en-US" sz="2000">
                <a:solidFill>
                  <a:schemeClr val="tx2"/>
                </a:solidFill>
                <a:latin typeface="Palatino" charset="0"/>
                <a:cs typeface="Palatino" charset="0"/>
              </a:rPr>
              <a:t>Three steps of background reduction</a:t>
            </a:r>
            <a:endParaRPr lang="en-US" sz="2000" baseline="-25000">
              <a:solidFill>
                <a:schemeClr val="tx2"/>
              </a:solidFill>
              <a:latin typeface="Palatino" charset="0"/>
              <a:cs typeface="Palatino" charset="0"/>
            </a:endParaRPr>
          </a:p>
          <a:p>
            <a:pPr lvl="1" eaLnBrk="1" hangingPunct="1">
              <a:buFont typeface="Arial" charset="0"/>
              <a:buChar char="•"/>
            </a:pPr>
            <a:r>
              <a:rPr lang="en-US" sz="2000">
                <a:latin typeface="Palatino" charset="0"/>
                <a:cs typeface="Palatino" charset="0"/>
              </a:rPr>
              <a:t> Initial reconstruction window of 10 ns (</a:t>
            </a:r>
            <a:r>
              <a:rPr lang="en-US" sz="2000">
                <a:solidFill>
                  <a:srgbClr val="FF0000"/>
                </a:solidFill>
                <a:latin typeface="Palatino" charset="0"/>
                <a:cs typeface="Palatino" charset="0"/>
              </a:rPr>
              <a:t>50 ns </a:t>
            </a:r>
            <a:r>
              <a:rPr lang="en-US" sz="2000">
                <a:latin typeface="Palatino" charset="0"/>
                <a:cs typeface="Palatino" charset="0"/>
              </a:rPr>
              <a:t>in HCAL barrel)</a:t>
            </a:r>
          </a:p>
          <a:p>
            <a:pPr lvl="1" eaLnBrk="1" hangingPunct="1">
              <a:buFont typeface="Arial" charset="0"/>
              <a:buChar char="•"/>
            </a:pPr>
            <a:r>
              <a:rPr lang="en-US" sz="2000">
                <a:latin typeface="Palatino" charset="0"/>
                <a:cs typeface="Palatino" charset="0"/>
              </a:rPr>
              <a:t> Timing cuts at cluster level (TightPFOSelection)</a:t>
            </a:r>
          </a:p>
          <a:p>
            <a:pPr lvl="1" eaLnBrk="1" hangingPunct="1">
              <a:buFont typeface="Arial" charset="0"/>
              <a:buChar char="•"/>
            </a:pPr>
            <a:r>
              <a:rPr lang="en-US" sz="2000">
                <a:latin typeface="Palatino" charset="0"/>
                <a:cs typeface="Palatino" charset="0"/>
              </a:rPr>
              <a:t> Build in beam halo muon rejection into </a:t>
            </a:r>
            <a:r>
              <a:rPr lang="en-US" sz="2000">
                <a:solidFill>
                  <a:srgbClr val="FF0000"/>
                </a:solidFill>
                <a:latin typeface="Palatino" charset="0"/>
                <a:cs typeface="Palatino" charset="0"/>
              </a:rPr>
              <a:t>particle flow </a:t>
            </a:r>
            <a:r>
              <a:rPr lang="en-US" sz="2000">
                <a:latin typeface="Palatino" charset="0"/>
                <a:cs typeface="Palatino" charset="0"/>
              </a:rPr>
              <a:t>reconstruction</a:t>
            </a:r>
            <a:endParaRPr lang="en-US" sz="2000">
              <a:solidFill>
                <a:srgbClr val="FF0000"/>
              </a:solidFill>
              <a:latin typeface="Palatino" charset="0"/>
              <a:cs typeface="Palatino" charset="0"/>
            </a:endParaRPr>
          </a:p>
        </p:txBody>
      </p:sp>
      <p:sp>
        <p:nvSpPr>
          <p:cNvPr id="221187" name="TextBox 3"/>
          <p:cNvSpPr txBox="1">
            <a:spLocks noChangeArrowheads="1"/>
          </p:cNvSpPr>
          <p:nvPr/>
        </p:nvSpPr>
        <p:spPr bwMode="auto">
          <a:xfrm>
            <a:off x="254000" y="2308225"/>
            <a:ext cx="6562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2000">
                <a:solidFill>
                  <a:srgbClr val="1F497D"/>
                </a:solidFill>
                <a:latin typeface="Palatino" charset="0"/>
                <a:cs typeface="Palatino" charset="0"/>
              </a:rPr>
              <a:t> For </a:t>
            </a:r>
            <a:r>
              <a:rPr lang="en-US" sz="2000">
                <a:solidFill>
                  <a:srgbClr val="FF0000"/>
                </a:solidFill>
                <a:latin typeface="Palatino" charset="0"/>
                <a:cs typeface="Palatino" charset="0"/>
              </a:rPr>
              <a:t>very conservative </a:t>
            </a:r>
            <a:r>
              <a:rPr lang="en-US" sz="2000">
                <a:solidFill>
                  <a:srgbClr val="1F497D"/>
                </a:solidFill>
                <a:latin typeface="Palatino" charset="0"/>
                <a:cs typeface="Palatino" charset="0"/>
              </a:rPr>
              <a:t>assumption of 5 muons per BX </a:t>
            </a:r>
            <a:endParaRPr lang="en-US" sz="2000" baseline="-25000">
              <a:solidFill>
                <a:srgbClr val="1F497D"/>
              </a:solidFill>
              <a:latin typeface="Palatino" charset="0"/>
              <a:cs typeface="Palatino" charset="0"/>
            </a:endParaRPr>
          </a:p>
        </p:txBody>
      </p:sp>
      <p:sp>
        <p:nvSpPr>
          <p:cNvPr id="221188" name="TextBox 11"/>
          <p:cNvSpPr txBox="1">
            <a:spLocks noChangeArrowheads="1"/>
          </p:cNvSpPr>
          <p:nvPr/>
        </p:nvSpPr>
        <p:spPr bwMode="auto">
          <a:xfrm>
            <a:off x="827088" y="5084763"/>
            <a:ext cx="1222375" cy="46196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2.2 TeV</a:t>
            </a:r>
          </a:p>
        </p:txBody>
      </p:sp>
      <p:sp>
        <p:nvSpPr>
          <p:cNvPr id="221189" name="Title 5"/>
          <p:cNvSpPr>
            <a:spLocks noGrp="1"/>
          </p:cNvSpPr>
          <p:nvPr>
            <p:ph type="title"/>
          </p:nvPr>
        </p:nvSpPr>
        <p:spPr/>
        <p:txBody>
          <a:bodyPr/>
          <a:lstStyle/>
          <a:p>
            <a:r>
              <a:rPr lang="en-US">
                <a:latin typeface="Palatino" charset="0"/>
                <a:ea typeface="ＭＳ Ｐゴシック" charset="0"/>
              </a:rPr>
              <a:t>Software Mitigation</a:t>
            </a:r>
          </a:p>
        </p:txBody>
      </p:sp>
      <p:pic>
        <p:nvPicPr>
          <p:cNvPr id="221190" name="Picture 18" descr="BeamHaloSpoilersPfoSelection_5BX.gi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109913" y="3038475"/>
            <a:ext cx="2970212"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91" name="TextBox 19"/>
          <p:cNvSpPr txBox="1">
            <a:spLocks noChangeArrowheads="1"/>
          </p:cNvSpPr>
          <p:nvPr/>
        </p:nvSpPr>
        <p:spPr bwMode="auto">
          <a:xfrm>
            <a:off x="3973513" y="5084763"/>
            <a:ext cx="1328737" cy="46196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420 GeV</a:t>
            </a:r>
          </a:p>
        </p:txBody>
      </p:sp>
      <p:pic>
        <p:nvPicPr>
          <p:cNvPr id="221192" name="Picture 20" descr="BeamHaloSpoilersMuonRemovalPfoSelection_5BX.gif"/>
          <p:cNvPicPr>
            <a:picLocks noChangeAspect="1"/>
          </p:cNvPicPr>
          <p:nvPr/>
        </p:nvPicPr>
        <p:blipFill>
          <a:blip r:embed="rId4" cstate="print">
            <a:extLst>
              <a:ext uri="{28A0092B-C50C-407E-A947-70E740481C1C}">
                <a14:useLocalDpi xmlns:a14="http://schemas.microsoft.com/office/drawing/2010/main"/>
              </a:ext>
            </a:extLst>
          </a:blip>
          <a:srcRect t="998" r="6055"/>
          <a:stretch>
            <a:fillRect/>
          </a:stretch>
        </p:blipFill>
        <p:spPr bwMode="auto">
          <a:xfrm>
            <a:off x="6167438" y="3038475"/>
            <a:ext cx="2952750" cy="204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93" name="TextBox 21"/>
          <p:cNvSpPr txBox="1">
            <a:spLocks noChangeArrowheads="1"/>
          </p:cNvSpPr>
          <p:nvPr/>
        </p:nvSpPr>
        <p:spPr bwMode="auto">
          <a:xfrm>
            <a:off x="7153275" y="5084763"/>
            <a:ext cx="1173163" cy="46196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30 GeV</a:t>
            </a:r>
          </a:p>
        </p:txBody>
      </p:sp>
      <p:sp>
        <p:nvSpPr>
          <p:cNvPr id="221194" name="Right Arrow 14"/>
          <p:cNvSpPr>
            <a:spLocks noChangeArrowheads="1"/>
          </p:cNvSpPr>
          <p:nvPr/>
        </p:nvSpPr>
        <p:spPr bwMode="auto">
          <a:xfrm>
            <a:off x="2860675" y="4005263"/>
            <a:ext cx="315913" cy="738187"/>
          </a:xfrm>
          <a:prstGeom prst="rightArrow">
            <a:avLst>
              <a:gd name="adj1" fmla="val 50000"/>
              <a:gd name="adj2" fmla="val 50000"/>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221195" name="Right Arrow 23"/>
          <p:cNvSpPr>
            <a:spLocks noChangeArrowheads="1"/>
          </p:cNvSpPr>
          <p:nvPr/>
        </p:nvSpPr>
        <p:spPr bwMode="auto">
          <a:xfrm>
            <a:off x="5984875" y="4005263"/>
            <a:ext cx="315913" cy="738187"/>
          </a:xfrm>
          <a:prstGeom prst="rightArrow">
            <a:avLst>
              <a:gd name="adj1" fmla="val 50000"/>
              <a:gd name="adj2" fmla="val 50000"/>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221196" name="TextBox 2"/>
          <p:cNvSpPr txBox="1">
            <a:spLocks noChangeArrowheads="1"/>
          </p:cNvSpPr>
          <p:nvPr/>
        </p:nvSpPr>
        <p:spPr bwMode="auto">
          <a:xfrm>
            <a:off x="674688" y="2781300"/>
            <a:ext cx="17621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Readout window</a:t>
            </a:r>
          </a:p>
        </p:txBody>
      </p:sp>
      <p:sp>
        <p:nvSpPr>
          <p:cNvPr id="221197" name="TextBox 24"/>
          <p:cNvSpPr txBox="1">
            <a:spLocks noChangeArrowheads="1"/>
          </p:cNvSpPr>
          <p:nvPr/>
        </p:nvSpPr>
        <p:spPr bwMode="auto">
          <a:xfrm>
            <a:off x="3708400" y="2781300"/>
            <a:ext cx="1898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TightPFOSelection</a:t>
            </a:r>
          </a:p>
        </p:txBody>
      </p:sp>
      <p:sp>
        <p:nvSpPr>
          <p:cNvPr id="221198" name="TextBox 25"/>
          <p:cNvSpPr txBox="1">
            <a:spLocks noChangeArrowheads="1"/>
          </p:cNvSpPr>
          <p:nvPr/>
        </p:nvSpPr>
        <p:spPr bwMode="auto">
          <a:xfrm>
            <a:off x="6838950" y="2781300"/>
            <a:ext cx="21637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 dedicated reco. Alg.</a:t>
            </a:r>
          </a:p>
        </p:txBody>
      </p:sp>
      <p:sp>
        <p:nvSpPr>
          <p:cNvPr id="221199" name="TextBox 3"/>
          <p:cNvSpPr txBox="1">
            <a:spLocks noChangeArrowheads="1"/>
          </p:cNvSpPr>
          <p:nvPr/>
        </p:nvSpPr>
        <p:spPr bwMode="auto">
          <a:xfrm>
            <a:off x="250825" y="5876925"/>
            <a:ext cx="8764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2000">
                <a:solidFill>
                  <a:srgbClr val="1F497D"/>
                </a:solidFill>
                <a:latin typeface="Palatino" charset="0"/>
                <a:cs typeface="Palatino" charset="0"/>
              </a:rPr>
              <a:t> Background rejection very effective due to </a:t>
            </a:r>
            <a:r>
              <a:rPr lang="en-US" sz="2000">
                <a:solidFill>
                  <a:srgbClr val="FF0000"/>
                </a:solidFill>
                <a:latin typeface="Palatino" charset="0"/>
                <a:cs typeface="Palatino" charset="0"/>
              </a:rPr>
              <a:t>high granularity </a:t>
            </a:r>
            <a:r>
              <a:rPr lang="en-US" sz="2000">
                <a:solidFill>
                  <a:srgbClr val="1F497D"/>
                </a:solidFill>
                <a:latin typeface="Palatino" charset="0"/>
                <a:cs typeface="Palatino" charset="0"/>
              </a:rPr>
              <a:t>calorimeters </a:t>
            </a:r>
            <a:endParaRPr lang="en-US" sz="2000" baseline="-25000">
              <a:solidFill>
                <a:srgbClr val="1F497D"/>
              </a:solidFill>
              <a:latin typeface="Palatino" charset="0"/>
              <a:cs typeface="Palatino" charset="0"/>
            </a:endParaRPr>
          </a:p>
        </p:txBody>
      </p:sp>
      <p:sp>
        <p:nvSpPr>
          <p:cNvPr id="2" name="Date Placeholder 1"/>
          <p:cNvSpPr>
            <a:spLocks noGrp="1"/>
          </p:cNvSpPr>
          <p:nvPr>
            <p:ph type="dt" sz="quarter" idx="10"/>
          </p:nvPr>
        </p:nvSpPr>
        <p:spPr/>
        <p:txBody>
          <a:bodyPr/>
          <a:lstStyle/>
          <a:p>
            <a:pPr>
              <a:defRPr/>
            </a:pPr>
            <a:r>
              <a:rPr lang="en-US" smtClean="0"/>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22120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F102542-720D-8B43-BCCC-9DED08EB19E9}" type="slidenum">
              <a:rPr lang="en-US" sz="1200">
                <a:latin typeface="Palatino" charset="0"/>
                <a:cs typeface="Palatino" charset="0"/>
              </a:rPr>
              <a:pPr eaLnBrk="1" hangingPunct="1"/>
              <a:t>142</a:t>
            </a:fld>
            <a:endParaRPr lang="en-US" sz="1200">
              <a:latin typeface="Palatino" charset="0"/>
              <a:cs typeface="Palatino" charset="0"/>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09" name="Picture 16" descr="BeamHaloMuonWW.gi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438150" y="3213100"/>
            <a:ext cx="3735388"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0" name="TextBox 3"/>
          <p:cNvSpPr txBox="1">
            <a:spLocks noChangeArrowheads="1"/>
          </p:cNvSpPr>
          <p:nvPr/>
        </p:nvSpPr>
        <p:spPr bwMode="auto">
          <a:xfrm>
            <a:off x="228600" y="931863"/>
            <a:ext cx="6391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Clr>
                <a:schemeClr val="tx2"/>
              </a:buClr>
              <a:buFont typeface="Arial" charset="0"/>
              <a:buChar char="•"/>
            </a:pPr>
            <a:r>
              <a:rPr lang="en-US" sz="1800">
                <a:solidFill>
                  <a:srgbClr val="FF0000"/>
                </a:solidFill>
                <a:latin typeface="Palatino" charset="0"/>
                <a:cs typeface="Palatino" charset="0"/>
              </a:rPr>
              <a:t> </a:t>
            </a:r>
            <a:r>
              <a:rPr lang="en-US" sz="1800">
                <a:solidFill>
                  <a:schemeClr val="tx2"/>
                </a:solidFill>
                <a:latin typeface="Palatino" charset="0"/>
                <a:cs typeface="Palatino" charset="0"/>
              </a:rPr>
              <a:t>Tested in by looking at W reconstruction in  </a:t>
            </a:r>
            <a:endParaRPr lang="en-US" sz="1800" baseline="-25000">
              <a:solidFill>
                <a:schemeClr val="tx2"/>
              </a:solidFill>
              <a:latin typeface="Palatino" charset="0"/>
              <a:cs typeface="Palatino" charset="0"/>
            </a:endParaRPr>
          </a:p>
          <a:p>
            <a:pPr lvl="1" eaLnBrk="1" hangingPunct="1">
              <a:buFont typeface="Arial" charset="0"/>
              <a:buChar char="•"/>
            </a:pPr>
            <a:r>
              <a:rPr lang="en-US" sz="1800">
                <a:latin typeface="Palatino" charset="0"/>
                <a:cs typeface="Palatino" charset="0"/>
              </a:rPr>
              <a:t>  Sample of 500 GeV hadronic W decays</a:t>
            </a:r>
          </a:p>
          <a:p>
            <a:pPr lvl="1" eaLnBrk="1" hangingPunct="1">
              <a:buFont typeface="Arial" charset="0"/>
              <a:buChar char="•"/>
            </a:pPr>
            <a:r>
              <a:rPr lang="en-US" sz="1800">
                <a:latin typeface="Palatino" charset="0"/>
                <a:cs typeface="Palatino" charset="0"/>
              </a:rPr>
              <a:t>  Again very conservative assumptions (5 muons/BX)</a:t>
            </a:r>
          </a:p>
        </p:txBody>
      </p:sp>
      <p:pic>
        <p:nvPicPr>
          <p:cNvPr id="222211" name="Picture 15" descr="BHWWCC.gif"/>
          <p:cNvPicPr>
            <a:picLocks noChangeAspect="1"/>
          </p:cNvPicPr>
          <p:nvPr/>
        </p:nvPicPr>
        <p:blipFill>
          <a:blip r:embed="rId3" cstate="print">
            <a:extLst>
              <a:ext uri="{28A0092B-C50C-407E-A947-70E740481C1C}">
                <a14:useLocalDpi xmlns:a14="http://schemas.microsoft.com/office/drawing/2010/main"/>
              </a:ext>
            </a:extLst>
          </a:blip>
          <a:srcRect l="10426" t="15350" r="4834" b="9361"/>
          <a:stretch>
            <a:fillRect/>
          </a:stretch>
        </p:blipFill>
        <p:spPr bwMode="auto">
          <a:xfrm>
            <a:off x="4918075" y="3213100"/>
            <a:ext cx="3708400"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2" name="TextBox 3"/>
          <p:cNvSpPr txBox="1">
            <a:spLocks noChangeArrowheads="1"/>
          </p:cNvSpPr>
          <p:nvPr/>
        </p:nvSpPr>
        <p:spPr bwMode="auto">
          <a:xfrm>
            <a:off x="228600" y="1808163"/>
            <a:ext cx="8737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Clr>
                <a:schemeClr val="tx2"/>
              </a:buClr>
              <a:buFont typeface="Arial" charset="0"/>
              <a:buChar char="•"/>
            </a:pPr>
            <a:r>
              <a:rPr lang="en-US" sz="1800">
                <a:solidFill>
                  <a:srgbClr val="FF0000"/>
                </a:solidFill>
                <a:latin typeface="Palatino" charset="0"/>
                <a:cs typeface="Palatino" charset="0"/>
              </a:rPr>
              <a:t> </a:t>
            </a:r>
            <a:r>
              <a:rPr lang="en-US" sz="1800">
                <a:solidFill>
                  <a:srgbClr val="1F497D"/>
                </a:solidFill>
                <a:latin typeface="Palatino" charset="0"/>
                <a:cs typeface="Palatino" charset="0"/>
              </a:rPr>
              <a:t>Two effects observed</a:t>
            </a:r>
            <a:endParaRPr lang="en-US" sz="1800" baseline="-25000">
              <a:solidFill>
                <a:srgbClr val="1F497D"/>
              </a:solidFill>
              <a:latin typeface="Palatino" charset="0"/>
              <a:cs typeface="Palatino" charset="0"/>
            </a:endParaRPr>
          </a:p>
          <a:p>
            <a:pPr lvl="1" eaLnBrk="1" hangingPunct="1">
              <a:buFont typeface="Arial" charset="0"/>
              <a:buChar char="•"/>
            </a:pPr>
            <a:r>
              <a:rPr lang="en-US" sz="1800">
                <a:latin typeface="Palatino" charset="0"/>
                <a:cs typeface="Palatino" charset="0"/>
              </a:rPr>
              <a:t>  Extra energy from clusters from beam halo muons: 30 GeV </a:t>
            </a:r>
          </a:p>
          <a:p>
            <a:pPr lvl="1" eaLnBrk="1" hangingPunct="1">
              <a:buFont typeface="Arial" charset="0"/>
              <a:buChar char="•"/>
            </a:pPr>
            <a:r>
              <a:rPr lang="en-US" sz="1800">
                <a:latin typeface="Palatino" charset="0"/>
                <a:cs typeface="Palatino" charset="0"/>
              </a:rPr>
              <a:t>  Energy of reconstructed jets also biased “pick” up hits from muons: </a:t>
            </a:r>
            <a:r>
              <a:rPr lang="en-US" sz="1800">
                <a:solidFill>
                  <a:srgbClr val="000000"/>
                </a:solidFill>
                <a:latin typeface="Palatino" charset="0"/>
                <a:cs typeface="Palatino" charset="0"/>
              </a:rPr>
              <a:t>30 GeV</a:t>
            </a:r>
          </a:p>
        </p:txBody>
      </p:sp>
      <p:pic>
        <p:nvPicPr>
          <p:cNvPr id="222213" name="Picture 1"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119688" y="1014413"/>
            <a:ext cx="15001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4" name="Right Arrow 11"/>
          <p:cNvSpPr>
            <a:spLocks noChangeArrowheads="1"/>
          </p:cNvSpPr>
          <p:nvPr/>
        </p:nvSpPr>
        <p:spPr bwMode="auto">
          <a:xfrm>
            <a:off x="4306888" y="4508500"/>
            <a:ext cx="314325" cy="738188"/>
          </a:xfrm>
          <a:prstGeom prst="rightArrow">
            <a:avLst>
              <a:gd name="adj1" fmla="val 50000"/>
              <a:gd name="adj2" fmla="val 50000"/>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222215" name="TextBox 18"/>
          <p:cNvSpPr txBox="1">
            <a:spLocks noChangeArrowheads="1"/>
          </p:cNvSpPr>
          <p:nvPr/>
        </p:nvSpPr>
        <p:spPr bwMode="auto">
          <a:xfrm>
            <a:off x="1581150" y="2946400"/>
            <a:ext cx="17621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Readout window</a:t>
            </a:r>
          </a:p>
        </p:txBody>
      </p:sp>
      <p:sp>
        <p:nvSpPr>
          <p:cNvPr id="222216" name="TextBox 19"/>
          <p:cNvSpPr txBox="1">
            <a:spLocks noChangeArrowheads="1"/>
          </p:cNvSpPr>
          <p:nvPr/>
        </p:nvSpPr>
        <p:spPr bwMode="auto">
          <a:xfrm>
            <a:off x="5303838" y="2946400"/>
            <a:ext cx="29765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TightPFOSelection + reco. alg.</a:t>
            </a:r>
          </a:p>
        </p:txBody>
      </p:sp>
      <p:sp>
        <p:nvSpPr>
          <p:cNvPr id="222217" name="Title 2"/>
          <p:cNvSpPr>
            <a:spLocks noGrp="1"/>
          </p:cNvSpPr>
          <p:nvPr>
            <p:ph type="title"/>
          </p:nvPr>
        </p:nvSpPr>
        <p:spPr/>
        <p:txBody>
          <a:bodyPr/>
          <a:lstStyle/>
          <a:p>
            <a:r>
              <a:rPr lang="en-US">
                <a:latin typeface="Palatino" charset="0"/>
                <a:ea typeface="ＭＳ Ｐゴシック" charset="0"/>
              </a:rPr>
              <a:t> Impact on Physics</a:t>
            </a:r>
          </a:p>
        </p:txBody>
      </p:sp>
      <p:sp>
        <p:nvSpPr>
          <p:cNvPr id="2" name="Date Placeholder 1"/>
          <p:cNvSpPr>
            <a:spLocks noGrp="1"/>
          </p:cNvSpPr>
          <p:nvPr>
            <p:ph type="dt" sz="quarter" idx="10"/>
          </p:nvPr>
        </p:nvSpPr>
        <p:spPr/>
        <p:txBody>
          <a:bodyPr/>
          <a:lstStyle/>
          <a:p>
            <a:pPr>
              <a:defRPr/>
            </a:pPr>
            <a:r>
              <a:rPr lang="en-US" smtClean="0"/>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22222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D8ECC2B-CBCD-6740-BFC6-57F64262507E}" type="slidenum">
              <a:rPr lang="en-US" sz="1200">
                <a:latin typeface="Palatino" charset="0"/>
                <a:cs typeface="Palatino" charset="0"/>
              </a:rPr>
              <a:pPr eaLnBrk="1" hangingPunct="1"/>
              <a:t>143</a:t>
            </a:fld>
            <a:endParaRPr lang="en-US" sz="1200">
              <a:latin typeface="Palatino" charset="0"/>
              <a:cs typeface="Palatino" charset="0"/>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3233" name="Group 1"/>
          <p:cNvGrpSpPr>
            <a:grpSpLocks/>
          </p:cNvGrpSpPr>
          <p:nvPr/>
        </p:nvGrpSpPr>
        <p:grpSpPr bwMode="auto">
          <a:xfrm>
            <a:off x="-14288" y="2492375"/>
            <a:ext cx="9091613" cy="3179763"/>
            <a:chOff x="56456" y="2708920"/>
            <a:chExt cx="9849544" cy="3178775"/>
          </a:xfrm>
        </p:grpSpPr>
        <p:pic>
          <p:nvPicPr>
            <p:cNvPr id="223242" name="Picture 7" descr="WW1000_no_vs_muon1.gif"/>
            <p:cNvPicPr>
              <a:picLocks noChangeAspect="1"/>
            </p:cNvPicPr>
            <p:nvPr/>
          </p:nvPicPr>
          <p:blipFill>
            <a:blip r:embed="rId2" cstate="print">
              <a:extLst>
                <a:ext uri="{28A0092B-C50C-407E-A947-70E740481C1C}">
                  <a14:useLocalDpi xmlns:a14="http://schemas.microsoft.com/office/drawing/2010/main"/>
                </a:ext>
              </a:extLst>
            </a:blip>
            <a:srcRect t="5557" r="2225" b="4308"/>
            <a:stretch>
              <a:fillRect/>
            </a:stretch>
          </p:blipFill>
          <p:spPr bwMode="auto">
            <a:xfrm>
              <a:off x="6648515" y="3152894"/>
              <a:ext cx="3257485" cy="267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3243" name="Picture 8" descr="WW1000_no_vs_muon5.gif"/>
            <p:cNvPicPr>
              <a:picLocks noChangeAspect="1"/>
            </p:cNvPicPr>
            <p:nvPr/>
          </p:nvPicPr>
          <p:blipFill>
            <a:blip r:embed="rId3" cstate="print">
              <a:extLst>
                <a:ext uri="{28A0092B-C50C-407E-A947-70E740481C1C}">
                  <a14:useLocalDpi xmlns:a14="http://schemas.microsoft.com/office/drawing/2010/main"/>
                </a:ext>
              </a:extLst>
            </a:blip>
            <a:srcRect t="6181" r="2538" b="2747"/>
            <a:stretch>
              <a:fillRect/>
            </a:stretch>
          </p:blipFill>
          <p:spPr bwMode="auto">
            <a:xfrm>
              <a:off x="3286533" y="3140968"/>
              <a:ext cx="3322651" cy="274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44" name="TextBox 11"/>
            <p:cNvSpPr txBox="1">
              <a:spLocks noChangeArrowheads="1"/>
            </p:cNvSpPr>
            <p:nvPr/>
          </p:nvSpPr>
          <p:spPr bwMode="auto">
            <a:xfrm>
              <a:off x="4017378" y="2708920"/>
              <a:ext cx="19966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00"/>
                  </a:solidFill>
                  <a:latin typeface="Palatino" charset="0"/>
                  <a:cs typeface="Palatino" charset="0"/>
                </a:rPr>
                <a:t>muon halo (5/BX)</a:t>
              </a:r>
            </a:p>
          </p:txBody>
        </p:sp>
        <p:pic>
          <p:nvPicPr>
            <p:cNvPr id="223245" name="Picture 20" descr="WW1000_no_vs_overlay.gif"/>
            <p:cNvPicPr>
              <a:picLocks noChangeAspect="1"/>
            </p:cNvPicPr>
            <p:nvPr/>
          </p:nvPicPr>
          <p:blipFill>
            <a:blip r:embed="rId4" cstate="print">
              <a:extLst>
                <a:ext uri="{28A0092B-C50C-407E-A947-70E740481C1C}">
                  <a14:useLocalDpi xmlns:a14="http://schemas.microsoft.com/office/drawing/2010/main"/>
                </a:ext>
              </a:extLst>
            </a:blip>
            <a:srcRect t="6329" r="1971" b="2589"/>
            <a:stretch>
              <a:fillRect/>
            </a:stretch>
          </p:blipFill>
          <p:spPr bwMode="auto">
            <a:xfrm>
              <a:off x="56456" y="3154612"/>
              <a:ext cx="3312368" cy="272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3246" name="Rectangle 13"/>
            <p:cNvSpPr>
              <a:spLocks noChangeArrowheads="1"/>
            </p:cNvSpPr>
            <p:nvPr/>
          </p:nvSpPr>
          <p:spPr bwMode="auto">
            <a:xfrm>
              <a:off x="1136576" y="2708920"/>
              <a:ext cx="17490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800">
                  <a:solidFill>
                    <a:srgbClr val="000000"/>
                  </a:solidFill>
                  <a:latin typeface="Symbol" charset="0"/>
                  <a:cs typeface="Symbol" charset="0"/>
                </a:rPr>
                <a:t>gg</a:t>
              </a:r>
              <a:r>
                <a:rPr lang="en-GB" sz="1800">
                  <a:latin typeface="Palatino" charset="0"/>
                  <a:cs typeface="Palatino" charset="0"/>
                </a:rPr>
                <a:t>  → hadrons </a:t>
              </a:r>
              <a:endParaRPr lang="en-US" sz="1800">
                <a:latin typeface="Palatino" charset="0"/>
                <a:cs typeface="Palatino" charset="0"/>
              </a:endParaRPr>
            </a:p>
          </p:txBody>
        </p:sp>
        <p:sp>
          <p:nvSpPr>
            <p:cNvPr id="223247" name="TextBox 14"/>
            <p:cNvSpPr txBox="1">
              <a:spLocks noChangeArrowheads="1"/>
            </p:cNvSpPr>
            <p:nvPr/>
          </p:nvSpPr>
          <p:spPr bwMode="auto">
            <a:xfrm>
              <a:off x="7473762" y="2708920"/>
              <a:ext cx="19966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000000"/>
                  </a:solidFill>
                  <a:latin typeface="Palatino" charset="0"/>
                  <a:cs typeface="Palatino" charset="0"/>
                </a:rPr>
                <a:t>muon halo (1/BX)</a:t>
              </a:r>
            </a:p>
          </p:txBody>
        </p:sp>
      </p:grpSp>
      <p:sp>
        <p:nvSpPr>
          <p:cNvPr id="223234" name="TextBox 3"/>
          <p:cNvSpPr txBox="1">
            <a:spLocks noChangeArrowheads="1"/>
          </p:cNvSpPr>
          <p:nvPr/>
        </p:nvSpPr>
        <p:spPr bwMode="auto">
          <a:xfrm>
            <a:off x="228600" y="981075"/>
            <a:ext cx="4313238"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2000">
                <a:solidFill>
                  <a:srgbClr val="1F497D"/>
                </a:solidFill>
                <a:latin typeface="Palatino" charset="0"/>
                <a:cs typeface="Palatino" charset="0"/>
              </a:rPr>
              <a:t> Compare W mass reconstruction</a:t>
            </a:r>
            <a:endParaRPr lang="en-US" sz="2000" baseline="-25000">
              <a:solidFill>
                <a:srgbClr val="1F497D"/>
              </a:solidFill>
              <a:latin typeface="Palatino" charset="0"/>
              <a:cs typeface="Palatino" charset="0"/>
            </a:endParaRPr>
          </a:p>
          <a:p>
            <a:pPr lvl="1" eaLnBrk="1" hangingPunct="1">
              <a:buFont typeface="Arial" charset="0"/>
              <a:buChar char="•"/>
            </a:pPr>
            <a:r>
              <a:rPr lang="en-US" sz="1800">
                <a:latin typeface="Palatino" charset="0"/>
                <a:cs typeface="Palatino" charset="0"/>
              </a:rPr>
              <a:t> </a:t>
            </a:r>
            <a:r>
              <a:rPr lang="en-US" sz="1600">
                <a:solidFill>
                  <a:srgbClr val="000000"/>
                </a:solidFill>
                <a:latin typeface="Palatino" charset="0"/>
                <a:cs typeface="Palatino" charset="0"/>
              </a:rPr>
              <a:t>no background</a:t>
            </a:r>
            <a:endParaRPr lang="en-US" sz="1400">
              <a:solidFill>
                <a:srgbClr val="000000"/>
              </a:solidFill>
              <a:latin typeface="Palatino" charset="0"/>
              <a:cs typeface="Palatino" charset="0"/>
            </a:endParaRPr>
          </a:p>
          <a:p>
            <a:pPr lvl="1" eaLnBrk="1" hangingPunct="1">
              <a:buFont typeface="Arial" charset="0"/>
              <a:buChar char="•"/>
            </a:pPr>
            <a:r>
              <a:rPr lang="en-US" sz="1600">
                <a:solidFill>
                  <a:srgbClr val="000000"/>
                </a:solidFill>
                <a:latin typeface="Palatino" charset="0"/>
                <a:cs typeface="Palatino" charset="0"/>
              </a:rPr>
              <a:t> </a:t>
            </a:r>
            <a:r>
              <a:rPr lang="en-GB" sz="1600">
                <a:solidFill>
                  <a:srgbClr val="000000"/>
                </a:solidFill>
                <a:latin typeface="Symbol" charset="0"/>
                <a:cs typeface="Symbol" charset="0"/>
              </a:rPr>
              <a:t>gg</a:t>
            </a:r>
            <a:r>
              <a:rPr lang="en-GB" sz="1600">
                <a:solidFill>
                  <a:srgbClr val="000000"/>
                </a:solidFill>
                <a:latin typeface="Palatino" charset="0"/>
                <a:cs typeface="Palatino" charset="0"/>
              </a:rPr>
              <a:t>  → hadrons </a:t>
            </a:r>
            <a:endParaRPr lang="en-US" sz="1600">
              <a:solidFill>
                <a:srgbClr val="000000"/>
              </a:solidFill>
              <a:latin typeface="Palatino" charset="0"/>
              <a:cs typeface="Palatino" charset="0"/>
            </a:endParaRPr>
          </a:p>
          <a:p>
            <a:pPr lvl="1" eaLnBrk="1" hangingPunct="1">
              <a:buFont typeface="Arial" charset="0"/>
              <a:buChar char="•"/>
            </a:pPr>
            <a:r>
              <a:rPr lang="en-US" sz="1600">
                <a:solidFill>
                  <a:srgbClr val="000000"/>
                </a:solidFill>
                <a:latin typeface="Palatino" charset="0"/>
                <a:cs typeface="Palatino" charset="0"/>
              </a:rPr>
              <a:t> 5 muons per BX  </a:t>
            </a:r>
            <a:r>
              <a:rPr lang="en-US" sz="1600">
                <a:solidFill>
                  <a:srgbClr val="FF0000"/>
                </a:solidFill>
                <a:latin typeface="Palatino" charset="0"/>
                <a:cs typeface="Palatino" charset="0"/>
              </a:rPr>
              <a:t>(very conservative)</a:t>
            </a:r>
          </a:p>
          <a:p>
            <a:pPr lvl="1" eaLnBrk="1" hangingPunct="1">
              <a:buFont typeface="Arial" charset="0"/>
              <a:buChar char="•"/>
            </a:pPr>
            <a:r>
              <a:rPr lang="en-US" sz="1600">
                <a:solidFill>
                  <a:srgbClr val="000000"/>
                </a:solidFill>
                <a:latin typeface="Palatino" charset="0"/>
                <a:cs typeface="Palatino" charset="0"/>
              </a:rPr>
              <a:t> 1 muon per BX</a:t>
            </a:r>
            <a:r>
              <a:rPr lang="en-US" sz="1600">
                <a:solidFill>
                  <a:srgbClr val="FF0000"/>
                </a:solidFill>
                <a:latin typeface="Palatino" charset="0"/>
                <a:cs typeface="Palatino" charset="0"/>
              </a:rPr>
              <a:t>    (conservative)</a:t>
            </a:r>
          </a:p>
          <a:p>
            <a:pPr lvl="1" eaLnBrk="1" hangingPunct="1">
              <a:buFont typeface="Arial" charset="0"/>
              <a:buChar char="•"/>
            </a:pPr>
            <a:endParaRPr lang="en-US" sz="1600">
              <a:solidFill>
                <a:srgbClr val="000000"/>
              </a:solidFill>
              <a:latin typeface="Palatino" charset="0"/>
              <a:cs typeface="Palatino" charset="0"/>
            </a:endParaRPr>
          </a:p>
        </p:txBody>
      </p:sp>
      <p:sp>
        <p:nvSpPr>
          <p:cNvPr id="223235" name="Right Brace 2"/>
          <p:cNvSpPr>
            <a:spLocks/>
          </p:cNvSpPr>
          <p:nvPr/>
        </p:nvSpPr>
        <p:spPr bwMode="auto">
          <a:xfrm>
            <a:off x="4541838" y="1844675"/>
            <a:ext cx="207962" cy="414338"/>
          </a:xfrm>
          <a:prstGeom prst="rightBrace">
            <a:avLst>
              <a:gd name="adj1" fmla="val 35789"/>
              <a:gd name="adj2" fmla="val 50000"/>
            </a:avLst>
          </a:prstGeom>
          <a:noFill/>
          <a:ln w="22225">
            <a:solidFill>
              <a:srgbClr val="000090"/>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223236" name="TextBox 3"/>
          <p:cNvSpPr txBox="1">
            <a:spLocks noChangeArrowheads="1"/>
          </p:cNvSpPr>
          <p:nvPr/>
        </p:nvSpPr>
        <p:spPr bwMode="auto">
          <a:xfrm>
            <a:off x="4754563" y="1873250"/>
            <a:ext cx="4292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Worst case as pattern recognition not optimal</a:t>
            </a:r>
          </a:p>
        </p:txBody>
      </p:sp>
      <p:sp>
        <p:nvSpPr>
          <p:cNvPr id="223237" name="TextBox 3"/>
          <p:cNvSpPr txBox="1">
            <a:spLocks noChangeArrowheads="1"/>
          </p:cNvSpPr>
          <p:nvPr/>
        </p:nvSpPr>
        <p:spPr bwMode="auto">
          <a:xfrm>
            <a:off x="185738" y="5734050"/>
            <a:ext cx="7686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Clr>
                <a:schemeClr val="tx2"/>
              </a:buClr>
              <a:buFont typeface="Wingdings" charset="0"/>
              <a:buChar char="Ø"/>
            </a:pPr>
            <a:r>
              <a:rPr lang="en-US" sz="1800">
                <a:solidFill>
                  <a:srgbClr val="FF0000"/>
                </a:solidFill>
                <a:latin typeface="Palatino" charset="0"/>
                <a:cs typeface="Palatino" charset="0"/>
              </a:rPr>
              <a:t> </a:t>
            </a:r>
            <a:r>
              <a:rPr lang="en-US" sz="1800">
                <a:solidFill>
                  <a:srgbClr val="1F497D"/>
                </a:solidFill>
                <a:latin typeface="Palatino" charset="0"/>
                <a:cs typeface="Palatino" charset="0"/>
              </a:rPr>
              <a:t>Conclude: a beam halo muon background of 1 muon/BX is acceptable</a:t>
            </a:r>
            <a:endParaRPr lang="en-US" sz="1800" baseline="-25000">
              <a:solidFill>
                <a:srgbClr val="1F497D"/>
              </a:solidFill>
              <a:latin typeface="Palatino" charset="0"/>
              <a:cs typeface="Palatino" charset="0"/>
            </a:endParaRPr>
          </a:p>
          <a:p>
            <a:pPr lvl="1" eaLnBrk="1" hangingPunct="1">
              <a:buFont typeface="Arial" charset="0"/>
              <a:buChar char="•"/>
            </a:pPr>
            <a:r>
              <a:rPr lang="en-US" sz="1800">
                <a:solidFill>
                  <a:srgbClr val="000000"/>
                </a:solidFill>
                <a:latin typeface="Palatino" charset="0"/>
                <a:cs typeface="Palatino" charset="0"/>
              </a:rPr>
              <a:t> Machine background likely to be much lower than this</a:t>
            </a:r>
          </a:p>
        </p:txBody>
      </p:sp>
      <p:sp>
        <p:nvSpPr>
          <p:cNvPr id="223238" name="Title 4"/>
          <p:cNvSpPr>
            <a:spLocks noGrp="1"/>
          </p:cNvSpPr>
          <p:nvPr>
            <p:ph type="title"/>
          </p:nvPr>
        </p:nvSpPr>
        <p:spPr/>
        <p:txBody>
          <a:bodyPr/>
          <a:lstStyle/>
          <a:p>
            <a:r>
              <a:rPr lang="en-US">
                <a:latin typeface="Palatino" charset="0"/>
                <a:ea typeface="ＭＳ Ｐゴシック" charset="0"/>
              </a:rPr>
              <a:t>Impact on W Reconstruction</a:t>
            </a:r>
          </a:p>
        </p:txBody>
      </p:sp>
      <p:sp>
        <p:nvSpPr>
          <p:cNvPr id="2" name="Date Placeholder 1"/>
          <p:cNvSpPr>
            <a:spLocks noGrp="1"/>
          </p:cNvSpPr>
          <p:nvPr>
            <p:ph type="dt" sz="quarter" idx="10"/>
          </p:nvPr>
        </p:nvSpPr>
        <p:spPr/>
        <p:txBody>
          <a:bodyPr/>
          <a:lstStyle/>
          <a:p>
            <a:pPr>
              <a:defRPr/>
            </a:pPr>
            <a:r>
              <a:rPr lang="en-US" smtClean="0"/>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22324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AAB23A8-53E0-354D-BE45-96DD3CA814EC}" type="slidenum">
              <a:rPr lang="en-US" sz="1200">
                <a:latin typeface="Palatino" charset="0"/>
                <a:cs typeface="Palatino" charset="0"/>
              </a:rPr>
              <a:pPr eaLnBrk="1" hangingPunct="1"/>
              <a:t>144</a:t>
            </a:fld>
            <a:endParaRPr lang="en-US" sz="1200">
              <a:latin typeface="Palatino" charset="0"/>
              <a:cs typeface="Palatino" charset="0"/>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physics examples</a:t>
            </a:r>
            <a:endParaRPr lang="en-US" sz="2400">
              <a:solidFill>
                <a:schemeClr val="tx1"/>
              </a:solidFill>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Title 1"/>
          <p:cNvSpPr>
            <a:spLocks noGrp="1"/>
          </p:cNvSpPr>
          <p:nvPr>
            <p:ph type="title"/>
          </p:nvPr>
        </p:nvSpPr>
        <p:spPr/>
        <p:txBody>
          <a:bodyPr/>
          <a:lstStyle/>
          <a:p>
            <a:r>
              <a:rPr lang="en-US">
                <a:latin typeface="Palatino" charset="0"/>
                <a:ea typeface="ＭＳ Ｐゴシック" charset="0"/>
              </a:rPr>
              <a:t>Susy</a:t>
            </a:r>
          </a:p>
        </p:txBody>
      </p:sp>
      <p:sp>
        <p:nvSpPr>
          <p:cNvPr id="17410" name="Content Placeholder 2"/>
          <p:cNvSpPr>
            <a:spLocks noGrp="1"/>
          </p:cNvSpPr>
          <p:nvPr>
            <p:ph idx="1"/>
          </p:nvPr>
        </p:nvSpPr>
        <p:spPr>
          <a:xfrm>
            <a:off x="117475" y="881063"/>
            <a:ext cx="5046663" cy="2819400"/>
          </a:xfrm>
        </p:spPr>
        <p:txBody>
          <a:bodyPr/>
          <a:lstStyle/>
          <a:p>
            <a:pPr>
              <a:defRPr/>
            </a:pPr>
            <a:r>
              <a:rPr lang="en-US" sz="1600" dirty="0"/>
              <a:t>Search reach in the </a:t>
            </a:r>
            <a:r>
              <a:rPr lang="en-US" sz="1600" i="1" dirty="0"/>
              <a:t>m</a:t>
            </a:r>
            <a:r>
              <a:rPr lang="en-US" sz="1600" i="1" baseline="-25000" dirty="0"/>
              <a:t>A</a:t>
            </a:r>
            <a:r>
              <a:rPr lang="en-US" sz="1600" i="1" dirty="0"/>
              <a:t> </a:t>
            </a:r>
            <a:r>
              <a:rPr lang="en-US" sz="1600" dirty="0"/>
              <a:t>− tan β plane for LHC and CLIC. The left-most </a:t>
            </a:r>
            <a:r>
              <a:rPr lang="en-US" sz="1600" dirty="0" err="1"/>
              <a:t>coloured</a:t>
            </a:r>
            <a:r>
              <a:rPr lang="en-US" sz="1600" dirty="0"/>
              <a:t> regions are </a:t>
            </a:r>
            <a:r>
              <a:rPr lang="en-US" sz="1600" dirty="0" smtClean="0"/>
              <a:t>current </a:t>
            </a:r>
            <a:r>
              <a:rPr lang="en-US" sz="1600" dirty="0"/>
              <a:t>limits from the </a:t>
            </a:r>
            <a:r>
              <a:rPr lang="en-US" sz="1600" dirty="0" err="1"/>
              <a:t>Tevatron</a:t>
            </a:r>
            <a:r>
              <a:rPr lang="en-US" sz="1600" dirty="0"/>
              <a:t> with </a:t>
            </a:r>
            <a:r>
              <a:rPr lang="en-US" sz="1600" dirty="0" smtClean="0"/>
              <a:t>∼7.5 </a:t>
            </a:r>
            <a:r>
              <a:rPr lang="en-US" sz="1600" dirty="0"/>
              <a:t>fb</a:t>
            </a:r>
            <a:r>
              <a:rPr lang="en-US" sz="1600" baseline="30000" dirty="0"/>
              <a:t>−1</a:t>
            </a:r>
            <a:r>
              <a:rPr lang="en-US" sz="1600" dirty="0"/>
              <a:t> of data at √s = 1.96 </a:t>
            </a:r>
            <a:r>
              <a:rPr lang="en-US" sz="1600" dirty="0" err="1"/>
              <a:t>TeV</a:t>
            </a:r>
            <a:r>
              <a:rPr lang="en-US" sz="1600" dirty="0"/>
              <a:t> and from </a:t>
            </a:r>
            <a:r>
              <a:rPr lang="en-US" sz="1600" dirty="0" smtClean="0"/>
              <a:t>∼1 </a:t>
            </a:r>
            <a:r>
              <a:rPr lang="en-US" sz="1600" dirty="0"/>
              <a:t>fb</a:t>
            </a:r>
            <a:r>
              <a:rPr lang="en-US" sz="1600" baseline="30000" dirty="0"/>
              <a:t>−1</a:t>
            </a:r>
            <a:r>
              <a:rPr lang="en-US" sz="1600" dirty="0"/>
              <a:t> of LHC </a:t>
            </a:r>
            <a:r>
              <a:rPr lang="en-US" sz="1600" dirty="0" smtClean="0"/>
              <a:t>data </a:t>
            </a:r>
            <a:r>
              <a:rPr lang="en-US" sz="1600" dirty="0"/>
              <a:t>at </a:t>
            </a:r>
            <a:r>
              <a:rPr lang="en-US" sz="1600" dirty="0" smtClean="0"/>
              <a:t/>
            </a:r>
            <a:br>
              <a:rPr lang="en-US" sz="1600" dirty="0" smtClean="0"/>
            </a:br>
            <a:r>
              <a:rPr lang="en-US" sz="1600" dirty="0" smtClean="0"/>
              <a:t>√</a:t>
            </a:r>
            <a:r>
              <a:rPr lang="en-US" sz="1600" dirty="0"/>
              <a:t>s = 7 </a:t>
            </a:r>
            <a:r>
              <a:rPr lang="en-US" sz="1600" dirty="0" err="1"/>
              <a:t>TeV</a:t>
            </a:r>
            <a:r>
              <a:rPr lang="en-US" sz="1600" dirty="0"/>
              <a:t>. </a:t>
            </a:r>
            <a:endParaRPr lang="en-US" sz="1600" dirty="0" smtClean="0"/>
          </a:p>
          <a:p>
            <a:pPr>
              <a:defRPr/>
            </a:pPr>
            <a:r>
              <a:rPr lang="en-US" sz="1600" dirty="0" smtClean="0"/>
              <a:t>Black </a:t>
            </a:r>
            <a:r>
              <a:rPr lang="en-US" sz="1600" dirty="0"/>
              <a:t>line is projection of search reach at LHC with √s = 14 </a:t>
            </a:r>
            <a:r>
              <a:rPr lang="en-US" sz="1600" dirty="0" err="1"/>
              <a:t>TeV</a:t>
            </a:r>
            <a:r>
              <a:rPr lang="en-US" sz="1600" dirty="0"/>
              <a:t> and 300 fb</a:t>
            </a:r>
            <a:r>
              <a:rPr lang="en-US" sz="1600" baseline="30000" dirty="0"/>
              <a:t>−1</a:t>
            </a:r>
            <a:r>
              <a:rPr lang="en-US" sz="1600" dirty="0"/>
              <a:t> </a:t>
            </a:r>
            <a:r>
              <a:rPr lang="en-US" sz="1600" dirty="0" smtClean="0"/>
              <a:t>of luminosity. </a:t>
            </a:r>
          </a:p>
          <a:p>
            <a:pPr>
              <a:defRPr/>
            </a:pPr>
            <a:r>
              <a:rPr lang="en-US" sz="1600" dirty="0" smtClean="0"/>
              <a:t>Right</a:t>
            </a:r>
            <a:r>
              <a:rPr lang="en-US" sz="1600" dirty="0"/>
              <a:t>-most red line is search reach of CLIC in the HA mode with </a:t>
            </a:r>
            <a:r>
              <a:rPr lang="en-US" sz="1600" i="1" dirty="0"/>
              <a:t>s </a:t>
            </a:r>
            <a:r>
              <a:rPr lang="en-US" sz="1600" dirty="0"/>
              <a:t>= 3 </a:t>
            </a:r>
            <a:r>
              <a:rPr lang="en-US" sz="1600" dirty="0" err="1"/>
              <a:t>TeV</a:t>
            </a:r>
            <a:r>
              <a:rPr lang="en-US" sz="1600" dirty="0"/>
              <a:t>. </a:t>
            </a:r>
          </a:p>
          <a:p>
            <a:pPr marL="0" indent="0">
              <a:buFont typeface="Arial" charset="0"/>
              <a:buNone/>
              <a:defRPr/>
            </a:pPr>
            <a:endParaRPr lang="en-US" sz="1600" dirty="0">
              <a:latin typeface="Palatino"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2528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15BF0F7-13CB-8D4F-A1F4-572D25D6DE49}" type="slidenum">
              <a:rPr lang="en-US" sz="1200">
                <a:latin typeface="Palatino" charset="0"/>
                <a:cs typeface="Palatino" charset="0"/>
              </a:rPr>
              <a:pPr eaLnBrk="1" hangingPunct="1"/>
              <a:t>146</a:t>
            </a:fld>
            <a:endParaRPr lang="en-US" sz="1200">
              <a:latin typeface="Palatino" charset="0"/>
              <a:cs typeface="Palatino" charset="0"/>
            </a:endParaRPr>
          </a:p>
        </p:txBody>
      </p:sp>
      <p:pic>
        <p:nvPicPr>
          <p:cNvPr id="225286" name="Picture 5" descr="susyHiggsMassReach.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164138" y="693738"/>
            <a:ext cx="3746500"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287" name="Picture 6" descr="susyResolvingWithCLIC.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17475" y="3700463"/>
            <a:ext cx="4965700" cy="273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288" name="Content Placeholder 2"/>
          <p:cNvSpPr txBox="1">
            <a:spLocks/>
          </p:cNvSpPr>
          <p:nvPr/>
        </p:nvSpPr>
        <p:spPr bwMode="auto">
          <a:xfrm>
            <a:off x="5083175" y="3708400"/>
            <a:ext cx="394335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chemeClr val="tx2"/>
              </a:buClr>
              <a:buFont typeface="Arial" charset="0"/>
              <a:buChar char="•"/>
            </a:pPr>
            <a:r>
              <a:rPr lang="en-US" sz="1400">
                <a:solidFill>
                  <a:schemeClr val="tx2"/>
                </a:solidFill>
                <a:latin typeface="Palatino" charset="0"/>
                <a:cs typeface="Palatino" charset="0"/>
              </a:rPr>
              <a:t>Resolving SUSY breaking models and masses with CLIC: Shown are the nearly degenerate spectra of a mSUGRA model and a mGMSB model. </a:t>
            </a:r>
          </a:p>
          <a:p>
            <a:pPr>
              <a:spcBef>
                <a:spcPct val="20000"/>
              </a:spcBef>
              <a:buClr>
                <a:schemeClr val="tx2"/>
              </a:buClr>
              <a:buFont typeface="Arial" charset="0"/>
              <a:buChar char="•"/>
            </a:pPr>
            <a:r>
              <a:rPr lang="en-US" sz="1400">
                <a:solidFill>
                  <a:schemeClr val="tx2"/>
                </a:solidFill>
                <a:latin typeface="Palatino" charset="0"/>
                <a:cs typeface="Palatino" charset="0"/>
              </a:rPr>
              <a:t>Assuming some of the SUSY masses are measured, with a spectrum of the type above predicted by the different models of Supersymmetry breaking, CLIC would be able to discern not only some of the slepton masses and the heavier charginos within the two models, but also the SUSY Higgs masses. </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Title 1"/>
          <p:cNvSpPr>
            <a:spLocks noGrp="1"/>
          </p:cNvSpPr>
          <p:nvPr>
            <p:ph type="title"/>
          </p:nvPr>
        </p:nvSpPr>
        <p:spPr/>
        <p:txBody>
          <a:bodyPr/>
          <a:lstStyle/>
          <a:p>
            <a:r>
              <a:rPr lang="en-US">
                <a:latin typeface="Palatino" charset="0"/>
                <a:ea typeface="ＭＳ Ｐゴシック" charset="0"/>
              </a:rPr>
              <a:t>Heavy gauge boson</a:t>
            </a:r>
          </a:p>
        </p:txBody>
      </p:sp>
      <p:sp>
        <p:nvSpPr>
          <p:cNvPr id="17410" name="Content Placeholder 2"/>
          <p:cNvSpPr>
            <a:spLocks noGrp="1"/>
          </p:cNvSpPr>
          <p:nvPr>
            <p:ph idx="1"/>
          </p:nvPr>
        </p:nvSpPr>
        <p:spPr>
          <a:xfrm>
            <a:off x="4035425" y="820738"/>
            <a:ext cx="4632325" cy="2159000"/>
          </a:xfrm>
        </p:spPr>
        <p:txBody>
          <a:bodyPr/>
          <a:lstStyle/>
          <a:p>
            <a:pPr marL="0" indent="0">
              <a:buFont typeface="Arial" charset="0"/>
              <a:buNone/>
              <a:defRPr/>
            </a:pPr>
            <a:r>
              <a:rPr lang="en-US" sz="1800" dirty="0" smtClean="0"/>
              <a:t>Observation </a:t>
            </a:r>
            <a:r>
              <a:rPr lang="en-US" sz="1800" dirty="0"/>
              <a:t>of new gauge boson resonances in the </a:t>
            </a:r>
            <a:r>
              <a:rPr lang="en-US" sz="1800" dirty="0" err="1"/>
              <a:t>μ</a:t>
            </a:r>
            <a:r>
              <a:rPr lang="en-US" sz="1800" baseline="30000" dirty="0" err="1"/>
              <a:t>+</a:t>
            </a:r>
            <a:r>
              <a:rPr lang="en-US" sz="1800" dirty="0" err="1"/>
              <a:t>μ</a:t>
            </a:r>
            <a:r>
              <a:rPr lang="en-US" sz="1800" baseline="30000" dirty="0"/>
              <a:t>−</a:t>
            </a:r>
            <a:r>
              <a:rPr lang="en-US" sz="1800" dirty="0"/>
              <a:t> channel by auto-scan at 3 </a:t>
            </a:r>
            <a:r>
              <a:rPr lang="en-US" sz="1800" dirty="0" err="1"/>
              <a:t>TeV</a:t>
            </a:r>
            <a:r>
              <a:rPr lang="en-US" sz="1800" dirty="0"/>
              <a:t>. The two resonances are the </a:t>
            </a:r>
            <a:r>
              <a:rPr lang="en-US" sz="1800" i="1" dirty="0"/>
              <a:t>Z</a:t>
            </a:r>
            <a:r>
              <a:rPr lang="en-US" sz="1800" i="1" baseline="-25000" dirty="0"/>
              <a:t>1,2</a:t>
            </a:r>
            <a:r>
              <a:rPr lang="en-US" sz="1800" i="1" dirty="0"/>
              <a:t> </a:t>
            </a:r>
            <a:r>
              <a:rPr lang="en-US" sz="1800" dirty="0"/>
              <a:t>predicted by the 4-site </a:t>
            </a:r>
            <a:r>
              <a:rPr lang="en-US" sz="1800" dirty="0" err="1"/>
              <a:t>Higgsless</a:t>
            </a:r>
            <a:r>
              <a:rPr lang="en-US" sz="1800" dirty="0"/>
              <a:t> </a:t>
            </a:r>
            <a:r>
              <a:rPr lang="en-US" sz="1800" dirty="0" smtClean="0"/>
              <a:t>model</a:t>
            </a:r>
          </a:p>
          <a:p>
            <a:pPr>
              <a:defRPr/>
            </a:pPr>
            <a:endParaRPr lang="en-US" sz="1800" dirty="0"/>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dirty="0" smtClean="0"/>
              <a:t>Erik van der Kraaij, CERN LCD</a:t>
            </a:r>
            <a:endParaRPr lang="en-US" dirty="0"/>
          </a:p>
        </p:txBody>
      </p:sp>
      <p:sp>
        <p:nvSpPr>
          <p:cNvPr id="22733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FA5C4F7-AC1E-A14B-81EC-F271416D42C5}" type="slidenum">
              <a:rPr lang="en-US" sz="1200">
                <a:latin typeface="Palatino" charset="0"/>
                <a:cs typeface="Palatino" charset="0"/>
              </a:rPr>
              <a:pPr eaLnBrk="1" hangingPunct="1"/>
              <a:t>147</a:t>
            </a:fld>
            <a:endParaRPr lang="en-US" sz="1200">
              <a:latin typeface="Palatino" charset="0"/>
              <a:cs typeface="Palatino" charset="0"/>
            </a:endParaRPr>
          </a:p>
        </p:txBody>
      </p:sp>
      <p:pic>
        <p:nvPicPr>
          <p:cNvPr id="227334" name="Picture 1" descr="Zprime_LeptonicCouplingResolution.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4163" y="3611563"/>
            <a:ext cx="3500437" cy="278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7335" name="Picture 2" descr="ZprimeResonances.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68300" y="812800"/>
            <a:ext cx="3487738"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336" name="Content Placeholder 2"/>
          <p:cNvSpPr txBox="1">
            <a:spLocks/>
          </p:cNvSpPr>
          <p:nvPr/>
        </p:nvSpPr>
        <p:spPr bwMode="auto">
          <a:xfrm>
            <a:off x="3856038" y="3568700"/>
            <a:ext cx="5037137" cy="294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chemeClr val="tx2"/>
              </a:buClr>
              <a:buFont typeface="Arial" charset="0"/>
              <a:buNone/>
            </a:pPr>
            <a:r>
              <a:rPr lang="en-US" sz="1800">
                <a:solidFill>
                  <a:schemeClr val="tx2"/>
                </a:solidFill>
                <a:latin typeface="Palatino" charset="0"/>
                <a:cs typeface="Palatino" charset="0"/>
              </a:rPr>
              <a:t>Expected resolution with √s = 3 TeV and 1 ab</a:t>
            </a:r>
            <a:r>
              <a:rPr lang="en-US" sz="1800" baseline="30000">
                <a:solidFill>
                  <a:schemeClr val="tx2"/>
                </a:solidFill>
                <a:latin typeface="Palatino" charset="0"/>
                <a:cs typeface="Palatino" charset="0"/>
              </a:rPr>
              <a:t>−1</a:t>
            </a:r>
            <a:r>
              <a:rPr lang="en-US" sz="1800">
                <a:solidFill>
                  <a:schemeClr val="tx2"/>
                </a:solidFill>
                <a:latin typeface="Palatino" charset="0"/>
                <a:cs typeface="Palatino" charset="0"/>
              </a:rPr>
              <a:t> on the “</a:t>
            </a:r>
            <a:r>
              <a:rPr lang="en-US" altLang="ja-JP" sz="1800">
                <a:solidFill>
                  <a:schemeClr val="tx2"/>
                </a:solidFill>
                <a:latin typeface="Palatino" charset="0"/>
                <a:cs typeface="Palatino" charset="0"/>
              </a:rPr>
              <a:t>normalised</a:t>
            </a:r>
            <a:r>
              <a:rPr lang="en-US" sz="1800">
                <a:solidFill>
                  <a:schemeClr val="tx2"/>
                </a:solidFill>
                <a:latin typeface="Palatino" charset="0"/>
                <a:cs typeface="Palatino" charset="0"/>
              </a:rPr>
              <a:t>”</a:t>
            </a:r>
            <a:r>
              <a:rPr lang="en-US" altLang="ja-JP" sz="1800">
                <a:solidFill>
                  <a:schemeClr val="tx2"/>
                </a:solidFill>
                <a:latin typeface="Palatino" charset="0"/>
                <a:cs typeface="Palatino" charset="0"/>
              </a:rPr>
              <a:t> leptonic couplings of a 10 TeV Z′ in various models, assuming lepton universality. The couplings can be determined up to a twofold ambiguity. </a:t>
            </a:r>
          </a:p>
          <a:p>
            <a:pPr lvl="1">
              <a:spcBef>
                <a:spcPct val="20000"/>
              </a:spcBef>
              <a:buFont typeface="Arial" charset="0"/>
              <a:buChar char="–"/>
            </a:pPr>
            <a:r>
              <a:rPr lang="en-US" sz="1600">
                <a:latin typeface="Palatino" charset="0"/>
                <a:cs typeface="Palatino" charset="0"/>
              </a:rPr>
              <a:t>Z′ mass is assumed to be unknown. </a:t>
            </a:r>
          </a:p>
          <a:p>
            <a:pPr lvl="1">
              <a:spcBef>
                <a:spcPct val="20000"/>
              </a:spcBef>
              <a:buFont typeface="Arial" charset="0"/>
              <a:buChar char="–"/>
            </a:pPr>
            <a:r>
              <a:rPr lang="en-US" sz="1600">
                <a:latin typeface="Palatino" charset="0"/>
                <a:cs typeface="Palatino" charset="0"/>
              </a:rPr>
              <a:t>χ, η, φ refer to various linear combinations of </a:t>
            </a:r>
            <a:r>
              <a:rPr lang="en-US" sz="1600" i="1">
                <a:latin typeface="Palatino" charset="0"/>
                <a:cs typeface="Palatino" charset="0"/>
              </a:rPr>
              <a:t>U(1) </a:t>
            </a:r>
            <a:r>
              <a:rPr lang="en-US" sz="1600">
                <a:latin typeface="Palatino" charset="0"/>
                <a:cs typeface="Palatino" charset="0"/>
              </a:rPr>
              <a:t>subgroups of </a:t>
            </a:r>
            <a:r>
              <a:rPr lang="en-US" sz="1600" i="1">
                <a:latin typeface="Palatino" charset="0"/>
                <a:cs typeface="Palatino" charset="0"/>
              </a:rPr>
              <a:t>E6; </a:t>
            </a:r>
            <a:r>
              <a:rPr lang="en-US" sz="1600">
                <a:latin typeface="Palatino" charset="0"/>
                <a:cs typeface="Palatino" charset="0"/>
              </a:rPr>
              <a:t>the SSM has the same couplings as the SM Z; and, LR is </a:t>
            </a:r>
            <a:r>
              <a:rPr lang="en-US" sz="1600" i="1">
                <a:latin typeface="Palatino" charset="0"/>
                <a:cs typeface="Palatino" charset="0"/>
              </a:rPr>
              <a:t>U(1) </a:t>
            </a:r>
            <a:r>
              <a:rPr lang="en-US" sz="1600">
                <a:latin typeface="Palatino" charset="0"/>
                <a:cs typeface="Palatino" charset="0"/>
              </a:rPr>
              <a:t>surviving in Left-Right model. </a:t>
            </a:r>
            <a:endParaRPr lang="en-US" sz="1800">
              <a:latin typeface="Palatino" charset="0"/>
              <a:cs typeface="Palatino"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609600" y="11113"/>
            <a:ext cx="7772400" cy="609600"/>
          </a:xfrm>
        </p:spPr>
        <p:txBody>
          <a:bodyPr/>
          <a:lstStyle/>
          <a:p>
            <a:r>
              <a:rPr lang="en-US" sz="2800">
                <a:latin typeface="Palatino" charset="0"/>
                <a:ea typeface="ＭＳ Ｐゴシック" charset="0"/>
              </a:rPr>
              <a:t>Beam-induced backgrounds</a:t>
            </a:r>
          </a:p>
        </p:txBody>
      </p:sp>
      <p:sp>
        <p:nvSpPr>
          <p:cNvPr id="7" name="Date Placeholder 6"/>
          <p:cNvSpPr>
            <a:spLocks noGrp="1"/>
          </p:cNvSpPr>
          <p:nvPr>
            <p:ph type="dt" sz="quarter" idx="10"/>
          </p:nvPr>
        </p:nvSpPr>
        <p:spPr/>
        <p:txBody>
          <a:bodyPr/>
          <a:lstStyle/>
          <a:p>
            <a:pPr>
              <a:defRPr/>
            </a:pPr>
            <a:r>
              <a:rPr lang="en-US"/>
              <a:t>Nikhef colloquium 28 October 2011 </a:t>
            </a:r>
            <a:endParaRPr lang="en-US" dirty="0"/>
          </a:p>
        </p:txBody>
      </p:sp>
      <p:sp>
        <p:nvSpPr>
          <p:cNvPr id="9" name="Footer Placeholder 8"/>
          <p:cNvSpPr>
            <a:spLocks noGrp="1"/>
          </p:cNvSpPr>
          <p:nvPr>
            <p:ph type="ftr" sz="quarter" idx="11"/>
          </p:nvPr>
        </p:nvSpPr>
        <p:spPr/>
        <p:txBody>
          <a:bodyPr/>
          <a:lstStyle/>
          <a:p>
            <a:pPr>
              <a:defRPr/>
            </a:pPr>
            <a:r>
              <a:rPr lang="en-US" smtClean="0"/>
              <a:t>Erik van der Kraaij, CERN LCD</a:t>
            </a:r>
            <a:endParaRPr lang="en-US"/>
          </a:p>
        </p:txBody>
      </p:sp>
      <p:sp>
        <p:nvSpPr>
          <p:cNvPr id="3994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8399C8B-6AA6-9140-8D65-6C57CFD4168F}" type="slidenum">
              <a:rPr lang="en-US" sz="1200">
                <a:latin typeface="Palatino" charset="0"/>
                <a:cs typeface="Palatino" charset="0"/>
              </a:rPr>
              <a:pPr eaLnBrk="1" hangingPunct="1"/>
              <a:t>15</a:t>
            </a:fld>
            <a:endParaRPr lang="en-US" sz="1200">
              <a:latin typeface="Palatino" charset="0"/>
              <a:cs typeface="Palatino" charset="0"/>
            </a:endParaRPr>
          </a:p>
        </p:txBody>
      </p:sp>
      <p:sp>
        <p:nvSpPr>
          <p:cNvPr id="11" name="TextBox 10"/>
          <p:cNvSpPr txBox="1"/>
          <p:nvPr/>
        </p:nvSpPr>
        <p:spPr>
          <a:xfrm>
            <a:off x="4800600" y="1138238"/>
            <a:ext cx="3471863" cy="2308225"/>
          </a:xfrm>
          <a:prstGeom prst="rect">
            <a:avLst/>
          </a:prstGeom>
          <a:noFill/>
        </p:spPr>
        <p:txBody>
          <a:bodyPr>
            <a:spAutoFit/>
          </a:bodyPr>
          <a:lstStyle/>
          <a:p>
            <a:pPr lvl="1">
              <a:defRPr/>
            </a:pPr>
            <a:endParaRPr lang="en-US" sz="1800" dirty="0">
              <a:solidFill>
                <a:schemeClr val="tx2"/>
              </a:solidFill>
              <a:latin typeface="Palatino"/>
              <a:cs typeface="Palatino"/>
              <a:sym typeface="Wingdings"/>
            </a:endParaRPr>
          </a:p>
          <a:p>
            <a:pPr marL="285750" indent="-285750">
              <a:buFont typeface="Wingdings" charset="0"/>
              <a:buChar char="à"/>
              <a:defRPr/>
            </a:pPr>
            <a:r>
              <a:rPr lang="en-US" sz="1800" dirty="0">
                <a:solidFill>
                  <a:schemeClr val="tx2"/>
                </a:solidFill>
                <a:latin typeface="Palatino"/>
                <a:cs typeface="Palatino"/>
                <a:sym typeface="Wingdings"/>
              </a:rPr>
              <a:t>Need </a:t>
            </a:r>
            <a:r>
              <a:rPr lang="en-US" sz="1800" b="1" dirty="0">
                <a:solidFill>
                  <a:schemeClr val="tx2"/>
                </a:solidFill>
                <a:latin typeface="Palatino"/>
                <a:cs typeface="Palatino"/>
                <a:sym typeface="Wingdings"/>
              </a:rPr>
              <a:t>pile-up rejection</a:t>
            </a:r>
          </a:p>
          <a:p>
            <a:pPr marL="285750" indent="-285750">
              <a:buFont typeface="Wingdings" charset="0"/>
              <a:buChar char="à"/>
              <a:defRPr/>
            </a:pPr>
            <a:r>
              <a:rPr lang="en-US" sz="1800" dirty="0">
                <a:solidFill>
                  <a:schemeClr val="tx2"/>
                </a:solidFill>
                <a:latin typeface="Palatino"/>
                <a:cs typeface="Palatino"/>
                <a:sym typeface="Wingdings"/>
              </a:rPr>
              <a:t>Need to include background in </a:t>
            </a:r>
            <a:r>
              <a:rPr lang="en-US" sz="1800" b="1" dirty="0">
                <a:solidFill>
                  <a:schemeClr val="tx2"/>
                </a:solidFill>
                <a:latin typeface="Palatino"/>
                <a:cs typeface="Palatino"/>
                <a:sym typeface="Wingdings"/>
              </a:rPr>
              <a:t>simulation</a:t>
            </a:r>
          </a:p>
          <a:p>
            <a:pPr marL="285750" lvl="1" indent="-285750">
              <a:buFont typeface="Wingdings" charset="0"/>
              <a:buChar char="à"/>
              <a:defRPr/>
            </a:pPr>
            <a:r>
              <a:rPr lang="en-US" sz="1800" dirty="0">
                <a:solidFill>
                  <a:schemeClr val="tx2"/>
                </a:solidFill>
                <a:latin typeface="Palatino"/>
                <a:cs typeface="Palatino"/>
              </a:rPr>
              <a:t>Detector starts at </a:t>
            </a:r>
            <a:r>
              <a:rPr lang="en-US" sz="1800" dirty="0" err="1">
                <a:solidFill>
                  <a:schemeClr val="tx2"/>
                </a:solidFill>
                <a:latin typeface="Palatino"/>
                <a:cs typeface="Palatino"/>
              </a:rPr>
              <a:t>θ</a:t>
            </a:r>
            <a:r>
              <a:rPr lang="en-US" sz="1800" dirty="0">
                <a:solidFill>
                  <a:schemeClr val="tx2"/>
                </a:solidFill>
                <a:latin typeface="Palatino"/>
                <a:cs typeface="Palatino"/>
              </a:rPr>
              <a:t>&gt;10 </a:t>
            </a:r>
            <a:r>
              <a:rPr lang="en-US" sz="1800" dirty="0" err="1">
                <a:solidFill>
                  <a:schemeClr val="tx2"/>
                </a:solidFill>
                <a:latin typeface="Palatino"/>
                <a:cs typeface="Palatino"/>
              </a:rPr>
              <a:t>mrad</a:t>
            </a:r>
            <a:endParaRPr lang="en-US" sz="1800" dirty="0">
              <a:solidFill>
                <a:schemeClr val="tx2"/>
              </a:solidFill>
              <a:latin typeface="Palatino"/>
              <a:cs typeface="Palatino"/>
            </a:endParaRPr>
          </a:p>
          <a:p>
            <a:pPr marL="285750" indent="-285750">
              <a:buFont typeface="Wingdings" charset="0"/>
              <a:buChar char="à"/>
              <a:defRPr/>
            </a:pPr>
            <a:endParaRPr lang="en-US" sz="1800" b="1" dirty="0">
              <a:solidFill>
                <a:schemeClr val="tx2"/>
              </a:solidFill>
              <a:latin typeface="Palatino"/>
              <a:cs typeface="Palatino"/>
              <a:sym typeface="Wingdings"/>
            </a:endParaRPr>
          </a:p>
          <a:p>
            <a:pPr>
              <a:defRPr/>
            </a:pPr>
            <a:endParaRPr lang="en-US" sz="1800" dirty="0">
              <a:solidFill>
                <a:schemeClr val="tx2"/>
              </a:solidFill>
              <a:latin typeface="Palatino"/>
              <a:cs typeface="Palatino"/>
            </a:endParaRPr>
          </a:p>
          <a:p>
            <a:pPr>
              <a:defRPr/>
            </a:pPr>
            <a:endParaRPr lang="en-US" sz="1800" dirty="0">
              <a:solidFill>
                <a:schemeClr val="tx2"/>
              </a:solidFill>
              <a:latin typeface="Palatino"/>
              <a:cs typeface="Palatino"/>
            </a:endParaRPr>
          </a:p>
        </p:txBody>
      </p:sp>
      <p:pic>
        <p:nvPicPr>
          <p:cNvPr id="39942" name="Picture 6"/>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38163" y="815975"/>
            <a:ext cx="3519487" cy="207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1"/>
          <p:cNvPicPr>
            <a:picLocks noChangeAspect="1"/>
          </p:cNvPicPr>
          <p:nvPr/>
        </p:nvPicPr>
        <p:blipFill rotWithShape="1">
          <a:blip r:embed="rId4" cstate="print">
            <a:extLst>
              <a:ext uri="{28A0092B-C50C-407E-A947-70E740481C1C}">
                <a14:useLocalDpi xmlns:a14="http://schemas.microsoft.com/office/drawing/2010/main"/>
              </a:ext>
            </a:extLst>
          </a:blip>
          <a:srcRect b="30232"/>
          <a:stretch/>
        </p:blipFill>
        <p:spPr bwMode="auto">
          <a:xfrm>
            <a:off x="661988" y="3400425"/>
            <a:ext cx="7915275" cy="1594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4" name="Picture 3"/>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719138" y="5337707"/>
            <a:ext cx="81565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p:cNvPicPr>
            <a:picLocks noChangeAspect="1"/>
          </p:cNvPicPr>
          <p:nvPr/>
        </p:nvPicPr>
        <p:blipFill rotWithShape="1">
          <a:blip r:embed="rId4" cstate="print">
            <a:extLst>
              <a:ext uri="{28A0092B-C50C-407E-A947-70E740481C1C}">
                <a14:useLocalDpi xmlns:a14="http://schemas.microsoft.com/office/drawing/2010/main"/>
              </a:ext>
            </a:extLst>
          </a:blip>
          <a:srcRect t="85039"/>
          <a:stretch/>
        </p:blipFill>
        <p:spPr bwMode="auto">
          <a:xfrm>
            <a:off x="661988" y="5009443"/>
            <a:ext cx="7915275" cy="34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Tm="67111"/>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Date Placeholder 33"/>
          <p:cNvSpPr>
            <a:spLocks noGrp="1"/>
          </p:cNvSpPr>
          <p:nvPr>
            <p:ph type="dt" sz="quarter" idx="10"/>
          </p:nvPr>
        </p:nvSpPr>
        <p:spPr/>
        <p:txBody>
          <a:bodyPr/>
          <a:lstStyle/>
          <a:p>
            <a:pPr>
              <a:defRPr/>
            </a:pPr>
            <a:r>
              <a:rPr lang="en-US"/>
              <a:t>Nikhef colloquium 28 October 2011 </a:t>
            </a:r>
          </a:p>
        </p:txBody>
      </p:sp>
      <p:sp>
        <p:nvSpPr>
          <p:cNvPr id="8" name="Footer Placeholder 7"/>
          <p:cNvSpPr>
            <a:spLocks noGrp="1"/>
          </p:cNvSpPr>
          <p:nvPr>
            <p:ph type="ftr" sz="quarter" idx="11"/>
          </p:nvPr>
        </p:nvSpPr>
        <p:spPr/>
        <p:txBody>
          <a:bodyPr/>
          <a:lstStyle/>
          <a:p>
            <a:pPr>
              <a:defRPr/>
            </a:pPr>
            <a:r>
              <a:rPr lang="en-US" smtClean="0"/>
              <a:t>Erik van der Kraaij, CERN LCD</a:t>
            </a:r>
            <a:endParaRPr lang="en-US"/>
          </a:p>
        </p:txBody>
      </p:sp>
      <p:sp>
        <p:nvSpPr>
          <p:cNvPr id="41987"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E446E4E-6DA5-8D4B-ABC1-D68E8DB9546C}" type="slidenum">
              <a:rPr lang="en-US" sz="1200">
                <a:latin typeface="Palatino" charset="0"/>
                <a:cs typeface="Palatino" charset="0"/>
              </a:rPr>
              <a:pPr eaLnBrk="1" hangingPunct="1"/>
              <a:t>16</a:t>
            </a:fld>
            <a:endParaRPr lang="en-US" sz="1200">
              <a:latin typeface="Palatino" charset="0"/>
              <a:cs typeface="Palatino" charset="0"/>
            </a:endParaRPr>
          </a:p>
        </p:txBody>
      </p:sp>
      <p:pic>
        <p:nvPicPr>
          <p:cNvPr id="41988" name="Picture 5" descr="p1.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77863" y="1033463"/>
            <a:ext cx="7610475" cy="366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Box 6"/>
          <p:cNvSpPr txBox="1">
            <a:spLocks noChangeArrowheads="1"/>
          </p:cNvSpPr>
          <p:nvPr/>
        </p:nvSpPr>
        <p:spPr bwMode="auto">
          <a:xfrm>
            <a:off x="276225" y="4733925"/>
            <a:ext cx="8626475" cy="91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1F497D"/>
                </a:solidFill>
                <a:latin typeface="Palatino" charset="0"/>
                <a:cs typeface="Palatino" charset="0"/>
              </a:rPr>
              <a:t>Includes beam energy spread and beamstrahlung</a:t>
            </a:r>
          </a:p>
          <a:p>
            <a:pPr eaLnBrk="1" hangingPunct="1"/>
            <a:endParaRPr lang="en-US" sz="2000" baseline="-25000">
              <a:solidFill>
                <a:srgbClr val="1F497D"/>
              </a:solidFill>
              <a:latin typeface="Palatino" charset="0"/>
              <a:cs typeface="Palatino" charset="0"/>
            </a:endParaRPr>
          </a:p>
          <a:p>
            <a:pPr eaLnBrk="1" hangingPunct="1"/>
            <a:r>
              <a:rPr lang="en-US" sz="2000">
                <a:solidFill>
                  <a:srgbClr val="1F497D"/>
                </a:solidFill>
                <a:latin typeface="Palatino" charset="0"/>
                <a:cs typeface="Palatino" charset="0"/>
              </a:rPr>
              <a:t>L</a:t>
            </a:r>
            <a:r>
              <a:rPr lang="en-US" sz="2000" baseline="-25000">
                <a:solidFill>
                  <a:srgbClr val="1F497D"/>
                </a:solidFill>
                <a:latin typeface="Palatino" charset="0"/>
                <a:cs typeface="Palatino" charset="0"/>
              </a:rPr>
              <a:t>tot</a:t>
            </a:r>
            <a:r>
              <a:rPr lang="en-US" sz="2000">
                <a:solidFill>
                  <a:srgbClr val="1F497D"/>
                </a:solidFill>
                <a:latin typeface="Palatino" charset="0"/>
                <a:cs typeface="Palatino" charset="0"/>
              </a:rPr>
              <a:t> = 6 </a:t>
            </a:r>
            <a:r>
              <a:rPr lang="en-US" sz="1200">
                <a:solidFill>
                  <a:srgbClr val="1F497D"/>
                </a:solidFill>
                <a:latin typeface="Wingdings" charset="0"/>
                <a:cs typeface="Wingdings" charset="0"/>
                <a:sym typeface="Wingdings" charset="0"/>
              </a:rPr>
              <a:t></a:t>
            </a:r>
            <a:r>
              <a:rPr lang="en-US" sz="2000">
                <a:solidFill>
                  <a:srgbClr val="1F497D"/>
                </a:solidFill>
                <a:latin typeface="Palatino" charset="0"/>
                <a:cs typeface="Palatino" charset="0"/>
              </a:rPr>
              <a:t>10</a:t>
            </a:r>
            <a:r>
              <a:rPr lang="en-US" sz="2000" baseline="30000">
                <a:solidFill>
                  <a:srgbClr val="1F497D"/>
                </a:solidFill>
                <a:latin typeface="Palatino" charset="0"/>
                <a:cs typeface="Palatino" charset="0"/>
              </a:rPr>
              <a:t>34</a:t>
            </a:r>
            <a:r>
              <a:rPr lang="en-US" sz="2000">
                <a:solidFill>
                  <a:srgbClr val="1F497D"/>
                </a:solidFill>
                <a:latin typeface="Palatino" charset="0"/>
                <a:cs typeface="Palatino" charset="0"/>
              </a:rPr>
              <a:t> cm</a:t>
            </a:r>
            <a:r>
              <a:rPr lang="en-US" sz="2000" baseline="30000">
                <a:solidFill>
                  <a:srgbClr val="1F497D"/>
                </a:solidFill>
                <a:latin typeface="Palatino" charset="0"/>
                <a:cs typeface="Palatino" charset="0"/>
              </a:rPr>
              <a:t>-2</a:t>
            </a:r>
            <a:r>
              <a:rPr lang="en-US" sz="2000">
                <a:solidFill>
                  <a:srgbClr val="1F497D"/>
                </a:solidFill>
                <a:latin typeface="Palatino" charset="0"/>
                <a:cs typeface="Palatino" charset="0"/>
              </a:rPr>
              <a:t>s</a:t>
            </a:r>
            <a:r>
              <a:rPr lang="en-US" sz="2000" baseline="30000">
                <a:solidFill>
                  <a:srgbClr val="1F497D"/>
                </a:solidFill>
                <a:latin typeface="Palatino" charset="0"/>
                <a:cs typeface="Palatino" charset="0"/>
              </a:rPr>
              <a:t>-1</a:t>
            </a:r>
            <a:r>
              <a:rPr lang="en-US" sz="2000">
                <a:solidFill>
                  <a:srgbClr val="1F497D"/>
                </a:solidFill>
                <a:latin typeface="Palatino" charset="0"/>
                <a:cs typeface="Palatino" charset="0"/>
              </a:rPr>
              <a:t>    ;   L</a:t>
            </a:r>
            <a:r>
              <a:rPr lang="en-US" sz="2000" baseline="-25000">
                <a:solidFill>
                  <a:srgbClr val="1F497D"/>
                </a:solidFill>
                <a:latin typeface="Palatino" charset="0"/>
                <a:cs typeface="Palatino" charset="0"/>
              </a:rPr>
              <a:t>0.01 </a:t>
            </a:r>
            <a:r>
              <a:rPr lang="en-US" sz="2000">
                <a:solidFill>
                  <a:srgbClr val="1F497D"/>
                </a:solidFill>
                <a:latin typeface="Palatino" charset="0"/>
                <a:cs typeface="Palatino" charset="0"/>
              </a:rPr>
              <a:t>= 2 </a:t>
            </a:r>
            <a:r>
              <a:rPr lang="en-US" sz="1200">
                <a:solidFill>
                  <a:srgbClr val="1F497D"/>
                </a:solidFill>
                <a:latin typeface="Wingdings" charset="0"/>
                <a:cs typeface="Wingdings" charset="0"/>
                <a:sym typeface="Wingdings" charset="0"/>
              </a:rPr>
              <a:t></a:t>
            </a:r>
            <a:r>
              <a:rPr lang="en-US" sz="2000">
                <a:solidFill>
                  <a:srgbClr val="1F497D"/>
                </a:solidFill>
                <a:latin typeface="Palatino" charset="0"/>
                <a:cs typeface="Palatino" charset="0"/>
              </a:rPr>
              <a:t>10</a:t>
            </a:r>
            <a:r>
              <a:rPr lang="en-US" sz="2000" baseline="30000">
                <a:solidFill>
                  <a:srgbClr val="1F497D"/>
                </a:solidFill>
                <a:latin typeface="Palatino" charset="0"/>
                <a:cs typeface="Palatino" charset="0"/>
              </a:rPr>
              <a:t>34</a:t>
            </a:r>
            <a:r>
              <a:rPr lang="en-US" sz="2000">
                <a:solidFill>
                  <a:srgbClr val="1F497D"/>
                </a:solidFill>
                <a:latin typeface="Palatino" charset="0"/>
                <a:cs typeface="Palatino" charset="0"/>
              </a:rPr>
              <a:t> cm</a:t>
            </a:r>
            <a:r>
              <a:rPr lang="en-US" sz="2000" baseline="30000">
                <a:solidFill>
                  <a:srgbClr val="1F497D"/>
                </a:solidFill>
                <a:latin typeface="Palatino" charset="0"/>
                <a:cs typeface="Palatino" charset="0"/>
              </a:rPr>
              <a:t>-2</a:t>
            </a:r>
            <a:r>
              <a:rPr lang="en-US" sz="2000">
                <a:solidFill>
                  <a:srgbClr val="1F497D"/>
                </a:solidFill>
                <a:latin typeface="Palatino" charset="0"/>
                <a:cs typeface="Palatino" charset="0"/>
              </a:rPr>
              <a:t>s</a:t>
            </a:r>
            <a:r>
              <a:rPr lang="en-US" sz="2000" baseline="30000">
                <a:solidFill>
                  <a:srgbClr val="1F497D"/>
                </a:solidFill>
                <a:latin typeface="Palatino" charset="0"/>
                <a:cs typeface="Palatino" charset="0"/>
              </a:rPr>
              <a:t>-1</a:t>
            </a:r>
            <a:r>
              <a:rPr lang="en-US" sz="2000">
                <a:solidFill>
                  <a:srgbClr val="1F497D"/>
                </a:solidFill>
                <a:latin typeface="Palatino" charset="0"/>
                <a:cs typeface="Palatino" charset="0"/>
              </a:rPr>
              <a:t>    (</a:t>
            </a:r>
            <a:r>
              <a:rPr lang="en-US" sz="2000">
                <a:solidFill>
                  <a:srgbClr val="FF0000"/>
                </a:solidFill>
                <a:latin typeface="Palatino" charset="0"/>
                <a:cs typeface="Palatino" charset="0"/>
              </a:rPr>
              <a:t>30% in “1% highest energy”</a:t>
            </a:r>
            <a:r>
              <a:rPr lang="en-US" altLang="ja-JP" sz="2000">
                <a:solidFill>
                  <a:srgbClr val="1F497D"/>
                </a:solidFill>
                <a:latin typeface="Palatino" charset="0"/>
                <a:cs typeface="Palatino" charset="0"/>
              </a:rPr>
              <a:t>)</a:t>
            </a:r>
            <a:endParaRPr lang="en-US" sz="2000">
              <a:solidFill>
                <a:srgbClr val="1F497D"/>
              </a:solidFill>
              <a:latin typeface="Palatino" charset="0"/>
              <a:cs typeface="Palatino" charset="0"/>
            </a:endParaRPr>
          </a:p>
        </p:txBody>
      </p:sp>
      <p:sp>
        <p:nvSpPr>
          <p:cNvPr id="41990" name="Rectangle 1"/>
          <p:cNvSpPr>
            <a:spLocks noChangeArrowheads="1"/>
          </p:cNvSpPr>
          <p:nvPr/>
        </p:nvSpPr>
        <p:spPr bwMode="auto">
          <a:xfrm>
            <a:off x="276225" y="5740400"/>
            <a:ext cx="87503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Wingdings" charset="0"/>
              <a:buChar char="à"/>
            </a:pPr>
            <a:r>
              <a:rPr lang="en-US" sz="1800">
                <a:solidFill>
                  <a:srgbClr val="1F497D"/>
                </a:solidFill>
                <a:latin typeface="Palatino" charset="0"/>
                <a:cs typeface="Palatino" charset="0"/>
              </a:rPr>
              <a:t>√s is not known per event! </a:t>
            </a:r>
          </a:p>
          <a:p>
            <a:pPr marL="285750" indent="-285750">
              <a:buFont typeface="Wingdings" charset="0"/>
              <a:buChar char="à"/>
            </a:pPr>
            <a:r>
              <a:rPr lang="en-US" sz="1800">
                <a:solidFill>
                  <a:srgbClr val="1F497D"/>
                </a:solidFill>
                <a:latin typeface="Palatino" charset="0"/>
                <a:cs typeface="Palatino" charset="0"/>
                <a:sym typeface="Wingdings" charset="0"/>
              </a:rPr>
              <a:t>Much like the hadronic PDFs, need to fold in luminosity spectrum in simulation</a:t>
            </a:r>
          </a:p>
        </p:txBody>
      </p:sp>
      <p:sp>
        <p:nvSpPr>
          <p:cNvPr id="41991" name="Title 2"/>
          <p:cNvSpPr>
            <a:spLocks noGrp="1"/>
          </p:cNvSpPr>
          <p:nvPr>
            <p:ph type="title"/>
          </p:nvPr>
        </p:nvSpPr>
        <p:spPr/>
        <p:txBody>
          <a:bodyPr/>
          <a:lstStyle/>
          <a:p>
            <a:r>
              <a:rPr lang="en-US">
                <a:latin typeface="Palatino" charset="0"/>
                <a:ea typeface="ＭＳ Ｐゴシック" charset="0"/>
              </a:rPr>
              <a:t>Luminosity spectrum</a:t>
            </a:r>
          </a:p>
        </p:txBody>
      </p:sp>
    </p:spTree>
  </p:cSld>
  <p:clrMapOvr>
    <a:masterClrMapping/>
  </p:clrMapOvr>
  <p:transition xmlns:p14="http://schemas.microsoft.com/office/powerpoint/2010/main" spd="slow" advTm="50013"/>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a:latin typeface="Palatino" charset="0"/>
                <a:ea typeface="ＭＳ Ｐゴシック" charset="0"/>
              </a:rPr>
              <a:t>Outline</a:t>
            </a:r>
          </a:p>
        </p:txBody>
      </p:sp>
      <p:sp>
        <p:nvSpPr>
          <p:cNvPr id="43010" name="Content Placeholder 2"/>
          <p:cNvSpPr>
            <a:spLocks noGrp="1"/>
          </p:cNvSpPr>
          <p:nvPr>
            <p:ph idx="1"/>
          </p:nvPr>
        </p:nvSpPr>
        <p:spPr>
          <a:xfrm>
            <a:off x="457200" y="1674813"/>
            <a:ext cx="7018338" cy="4152900"/>
          </a:xfrm>
        </p:spPr>
        <p:txBody>
          <a:bodyPr/>
          <a:lstStyle/>
          <a:p>
            <a:r>
              <a:rPr lang="en-US" sz="2000">
                <a:solidFill>
                  <a:srgbClr val="BFBFBF"/>
                </a:solidFill>
                <a:latin typeface="Palatino" charset="0"/>
                <a:ea typeface="ＭＳ Ｐゴシック" charset="0"/>
              </a:rPr>
              <a:t>Physics motivation</a:t>
            </a:r>
          </a:p>
          <a:p>
            <a:endParaRPr lang="en-US" sz="2000">
              <a:solidFill>
                <a:srgbClr val="BFBFBF"/>
              </a:solidFill>
              <a:latin typeface="Palatino" charset="0"/>
              <a:ea typeface="ＭＳ Ｐゴシック" charset="0"/>
            </a:endParaRPr>
          </a:p>
          <a:p>
            <a:r>
              <a:rPr lang="en-US" sz="2000">
                <a:solidFill>
                  <a:srgbClr val="BFBFBF"/>
                </a:solidFill>
                <a:latin typeface="Palatino" charset="0"/>
                <a:ea typeface="ＭＳ Ｐゴシック" charset="0"/>
              </a:rPr>
              <a:t>Accelerator design</a:t>
            </a:r>
          </a:p>
          <a:p>
            <a:pPr lvl="1"/>
            <a:r>
              <a:rPr lang="en-US" sz="2000">
                <a:solidFill>
                  <a:srgbClr val="BFBFBF"/>
                </a:solidFill>
                <a:latin typeface="Palatino" charset="0"/>
                <a:ea typeface="ＭＳ Ｐゴシック" charset="0"/>
              </a:rPr>
              <a:t>e</a:t>
            </a:r>
            <a:r>
              <a:rPr lang="en-US" sz="2000" baseline="30000">
                <a:solidFill>
                  <a:srgbClr val="BFBFBF"/>
                </a:solidFill>
                <a:latin typeface="Palatino" charset="0"/>
                <a:ea typeface="ＭＳ Ｐゴシック" charset="0"/>
              </a:rPr>
              <a:t>+</a:t>
            </a:r>
            <a:r>
              <a:rPr lang="en-US" sz="2000">
                <a:solidFill>
                  <a:srgbClr val="BFBFBF"/>
                </a:solidFill>
                <a:latin typeface="Palatino" charset="0"/>
                <a:ea typeface="ＭＳ Ｐゴシック" charset="0"/>
              </a:rPr>
              <a:t>e- collisions, yet not LEP-like</a:t>
            </a:r>
          </a:p>
          <a:p>
            <a:endParaRPr lang="en-US" sz="2000">
              <a:latin typeface="Palatino" charset="0"/>
              <a:ea typeface="ＭＳ Ｐゴシック" charset="0"/>
            </a:endParaRPr>
          </a:p>
          <a:p>
            <a:r>
              <a:rPr lang="en-US" sz="2000">
                <a:latin typeface="Palatino" charset="0"/>
                <a:ea typeface="ＭＳ Ｐゴシック" charset="0"/>
              </a:rPr>
              <a:t>Detector designs</a:t>
            </a:r>
          </a:p>
          <a:p>
            <a:pPr lvl="1"/>
            <a:r>
              <a:rPr lang="en-US" sz="2000">
                <a:latin typeface="Palatino" charset="0"/>
                <a:ea typeface="ＭＳ Ｐゴシック" charset="0"/>
              </a:rPr>
              <a:t>For unprecedented requirements</a:t>
            </a:r>
          </a:p>
          <a:p>
            <a:endParaRPr lang="en-US" sz="2000">
              <a:latin typeface="Palatino" charset="0"/>
              <a:ea typeface="ＭＳ Ｐゴシック" charset="0"/>
            </a:endParaRPr>
          </a:p>
          <a:p>
            <a:r>
              <a:rPr lang="en-US" sz="2000">
                <a:solidFill>
                  <a:srgbClr val="BFBFBF"/>
                </a:solidFill>
                <a:latin typeface="Palatino" charset="0"/>
                <a:ea typeface="ＭＳ Ｐゴシック" charset="0"/>
              </a:rPr>
              <a:t>Particle Flow – imaging calorimetry</a:t>
            </a:r>
          </a:p>
          <a:p>
            <a:pPr lvl="1"/>
            <a:r>
              <a:rPr lang="en-US" sz="2000">
                <a:solidFill>
                  <a:srgbClr val="BFBFBF"/>
                </a:solidFill>
                <a:latin typeface="Palatino" charset="0"/>
                <a:ea typeface="ＭＳ Ｐゴシック" charset="0"/>
              </a:rPr>
              <a:t>How to cope with background</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4301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7377C49-0C4D-C54C-A287-55E1C06FFA24}" type="slidenum">
              <a:rPr lang="en-US" sz="1200">
                <a:latin typeface="Palatino" charset="0"/>
                <a:cs typeface="Palatino" charset="0"/>
              </a:rPr>
              <a:pPr eaLnBrk="1" hangingPunct="1"/>
              <a:t>17</a:t>
            </a:fld>
            <a:endParaRPr lang="en-US" sz="1200">
              <a:latin typeface="Palatino" charset="0"/>
              <a:cs typeface="Palatino" charset="0"/>
            </a:endParaRPr>
          </a:p>
        </p:txBody>
      </p:sp>
    </p:spTree>
  </p:cSld>
  <p:clrMapOvr>
    <a:masterClrMapping/>
  </p:clrMapOvr>
  <p:transition xmlns:p14="http://schemas.microsoft.com/office/powerpoint/2010/main" spd="slow" advTm="7024"/>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a:latin typeface="Palatino" charset="0"/>
                <a:ea typeface="ＭＳ Ｐゴシック" charset="0"/>
              </a:rPr>
              <a:t>CLIC Detector Requirements (1/2)</a:t>
            </a:r>
          </a:p>
        </p:txBody>
      </p:sp>
      <p:sp>
        <p:nvSpPr>
          <p:cNvPr id="3" name="Content Placeholder 2"/>
          <p:cNvSpPr>
            <a:spLocks noGrp="1"/>
          </p:cNvSpPr>
          <p:nvPr>
            <p:ph idx="1"/>
          </p:nvPr>
        </p:nvSpPr>
        <p:spPr>
          <a:xfrm>
            <a:off x="471488" y="1001713"/>
            <a:ext cx="8229600" cy="5110162"/>
          </a:xfrm>
        </p:spPr>
        <p:txBody>
          <a:bodyPr/>
          <a:lstStyle/>
          <a:p>
            <a:pPr>
              <a:defRPr/>
            </a:pPr>
            <a:r>
              <a:rPr lang="en-US" sz="1800" dirty="0" smtClean="0">
                <a:sym typeface="Wingdings"/>
              </a:rPr>
              <a:t>H</a:t>
            </a:r>
            <a:r>
              <a:rPr lang="en-US" sz="1800" dirty="0" smtClean="0"/>
              <a:t>igh</a:t>
            </a:r>
            <a:r>
              <a:rPr lang="en-US" sz="1800" dirty="0"/>
              <a:t>-resolution pixel detector to measure</a:t>
            </a:r>
            <a:br>
              <a:rPr lang="en-US" sz="1800" dirty="0"/>
            </a:br>
            <a:r>
              <a:rPr lang="en-US" sz="1800" dirty="0"/>
              <a:t>displaced vertices</a:t>
            </a:r>
            <a:br>
              <a:rPr lang="en-US" sz="1800" dirty="0"/>
            </a:br>
            <a:r>
              <a:rPr lang="en-US" sz="1800" dirty="0" smtClean="0"/>
              <a:t>p = 1 </a:t>
            </a:r>
            <a:r>
              <a:rPr lang="en-US" sz="1800" dirty="0" err="1"/>
              <a:t>GeV</a:t>
            </a:r>
            <a:r>
              <a:rPr lang="en-US" sz="1800" dirty="0"/>
              <a:t>:		  </a:t>
            </a:r>
            <a:r>
              <a:rPr lang="en-US" sz="1800" dirty="0">
                <a:solidFill>
                  <a:srgbClr val="0000FF"/>
                </a:solidFill>
              </a:rPr>
              <a:t>σ</a:t>
            </a:r>
            <a:r>
              <a:rPr lang="en-US" sz="1800" baseline="-25000" dirty="0">
                <a:solidFill>
                  <a:srgbClr val="000000"/>
                </a:solidFill>
              </a:rPr>
              <a:t>d0</a:t>
            </a:r>
            <a:r>
              <a:rPr lang="en-US" sz="1800" dirty="0">
                <a:solidFill>
                  <a:srgbClr val="0000FF"/>
                </a:solidFill>
              </a:rPr>
              <a:t>~20 </a:t>
            </a:r>
            <a:r>
              <a:rPr lang="en-US" sz="1800" dirty="0" err="1">
                <a:solidFill>
                  <a:srgbClr val="0000FF"/>
                </a:solidFill>
              </a:rPr>
              <a:t>μm</a:t>
            </a:r>
            <a:r>
              <a:rPr lang="en-US" sz="1800" dirty="0">
                <a:solidFill>
                  <a:srgbClr val="0000FF"/>
                </a:solidFill>
              </a:rPr>
              <a:t> </a:t>
            </a:r>
            <a:r>
              <a:rPr lang="en-US" sz="1800" dirty="0"/>
              <a:t>(</a:t>
            </a:r>
            <a:r>
              <a:rPr lang="en-US" sz="1800" dirty="0">
                <a:solidFill>
                  <a:srgbClr val="660066"/>
                </a:solidFill>
              </a:rPr>
              <a:t>CMS: 90 </a:t>
            </a:r>
            <a:r>
              <a:rPr lang="en-US" sz="1800" dirty="0" err="1">
                <a:solidFill>
                  <a:srgbClr val="660066"/>
                </a:solidFill>
              </a:rPr>
              <a:t>μm</a:t>
            </a:r>
            <a:r>
              <a:rPr lang="en-US" sz="1800" dirty="0"/>
              <a:t>) </a:t>
            </a:r>
            <a:r>
              <a:rPr lang="en-US" sz="1800" b="1" dirty="0"/>
              <a:t/>
            </a:r>
            <a:br>
              <a:rPr lang="en-US" sz="1800" b="1" dirty="0"/>
            </a:br>
            <a:r>
              <a:rPr lang="en-US" sz="1800" dirty="0" smtClean="0"/>
              <a:t>p = 100 </a:t>
            </a:r>
            <a:r>
              <a:rPr lang="en-US" sz="1800" dirty="0" err="1"/>
              <a:t>GeV</a:t>
            </a:r>
            <a:r>
              <a:rPr lang="en-US" sz="1800" dirty="0"/>
              <a:t>:	 </a:t>
            </a:r>
            <a:r>
              <a:rPr lang="en-US" sz="1800" dirty="0" smtClean="0"/>
              <a:t>	 </a:t>
            </a:r>
            <a:r>
              <a:rPr lang="en-US" sz="1800" dirty="0">
                <a:solidFill>
                  <a:srgbClr val="0000FF"/>
                </a:solidFill>
              </a:rPr>
              <a:t>σ</a:t>
            </a:r>
            <a:r>
              <a:rPr lang="en-US" sz="1800" baseline="-25000" dirty="0"/>
              <a:t>d0</a:t>
            </a:r>
            <a:r>
              <a:rPr lang="en-US" sz="1800" dirty="0">
                <a:solidFill>
                  <a:srgbClr val="0000FF"/>
                </a:solidFill>
              </a:rPr>
              <a:t>~5 </a:t>
            </a:r>
            <a:r>
              <a:rPr lang="en-US" sz="1800" dirty="0" err="1">
                <a:solidFill>
                  <a:srgbClr val="0000FF"/>
                </a:solidFill>
              </a:rPr>
              <a:t>μm</a:t>
            </a:r>
            <a:r>
              <a:rPr lang="en-US" sz="1800" dirty="0"/>
              <a:t> (</a:t>
            </a:r>
            <a:r>
              <a:rPr lang="en-US" sz="1800" dirty="0">
                <a:solidFill>
                  <a:srgbClr val="660066"/>
                </a:solidFill>
              </a:rPr>
              <a:t>CMS: ~10μm</a:t>
            </a:r>
            <a:r>
              <a:rPr lang="en-US" sz="1800" dirty="0"/>
              <a:t>)  </a:t>
            </a:r>
            <a:br>
              <a:rPr lang="en-US" sz="1800" dirty="0"/>
            </a:br>
            <a:endParaRPr lang="en-US" sz="1800" dirty="0" smtClean="0"/>
          </a:p>
          <a:p>
            <a:pPr>
              <a:defRPr/>
            </a:pPr>
            <a:r>
              <a:rPr lang="en-US" sz="1800" dirty="0" smtClean="0"/>
              <a:t>momentum </a:t>
            </a:r>
            <a:r>
              <a:rPr lang="en-US" sz="1800" dirty="0"/>
              <a:t>resolution</a:t>
            </a:r>
            <a:br>
              <a:rPr lang="en-US" sz="1800" dirty="0"/>
            </a:br>
            <a:r>
              <a:rPr lang="en-US" sz="1800" dirty="0" smtClean="0"/>
              <a:t>p = 1 </a:t>
            </a:r>
            <a:r>
              <a:rPr lang="en-US" sz="1800" dirty="0" err="1"/>
              <a:t>GeV</a:t>
            </a:r>
            <a:r>
              <a:rPr lang="en-US" sz="1800" dirty="0"/>
              <a:t>: 	  </a:t>
            </a:r>
            <a:r>
              <a:rPr lang="en-US" sz="1800" dirty="0" smtClean="0"/>
              <a:t>	</a:t>
            </a:r>
            <a:r>
              <a:rPr lang="en-US" sz="1800" dirty="0" err="1" smtClean="0">
                <a:solidFill>
                  <a:srgbClr val="0000FF"/>
                </a:solidFill>
              </a:rPr>
              <a:t>σ</a:t>
            </a:r>
            <a:r>
              <a:rPr lang="en-US" sz="1800" dirty="0">
                <a:solidFill>
                  <a:srgbClr val="0000FF"/>
                </a:solidFill>
              </a:rPr>
              <a:t>(</a:t>
            </a:r>
            <a:r>
              <a:rPr lang="en-US" sz="1800" dirty="0" err="1">
                <a:solidFill>
                  <a:srgbClr val="0000FF"/>
                </a:solidFill>
              </a:rPr>
              <a:t>p</a:t>
            </a:r>
            <a:r>
              <a:rPr lang="en-US" sz="1800" baseline="-25000" dirty="0" err="1">
                <a:solidFill>
                  <a:srgbClr val="0000FF"/>
                </a:solidFill>
              </a:rPr>
              <a:t>T</a:t>
            </a:r>
            <a:r>
              <a:rPr lang="en-US" sz="1800" dirty="0">
                <a:solidFill>
                  <a:srgbClr val="0000FF"/>
                </a:solidFill>
              </a:rPr>
              <a:t>)/</a:t>
            </a:r>
            <a:r>
              <a:rPr lang="en-US" sz="1800" dirty="0" err="1">
                <a:solidFill>
                  <a:srgbClr val="0000FF"/>
                </a:solidFill>
              </a:rPr>
              <a:t>p</a:t>
            </a:r>
            <a:r>
              <a:rPr lang="en-US" sz="1800" baseline="-25000" dirty="0" err="1">
                <a:solidFill>
                  <a:srgbClr val="0000FF"/>
                </a:solidFill>
              </a:rPr>
              <a:t>T</a:t>
            </a:r>
            <a:r>
              <a:rPr lang="en-US" sz="1800" dirty="0">
                <a:solidFill>
                  <a:srgbClr val="0000FF"/>
                </a:solidFill>
              </a:rPr>
              <a:t> = 0.1% </a:t>
            </a:r>
            <a:r>
              <a:rPr lang="en-US" sz="1800" dirty="0"/>
              <a:t>(</a:t>
            </a:r>
            <a:r>
              <a:rPr lang="en-US" sz="1800" dirty="0">
                <a:solidFill>
                  <a:srgbClr val="660066"/>
                </a:solidFill>
              </a:rPr>
              <a:t>CMS: 0.7%</a:t>
            </a:r>
            <a:r>
              <a:rPr lang="en-US" sz="1800" dirty="0"/>
              <a:t>)</a:t>
            </a:r>
            <a:br>
              <a:rPr lang="en-US" sz="1800" dirty="0"/>
            </a:br>
            <a:r>
              <a:rPr lang="en-US" sz="1800" dirty="0" smtClean="0"/>
              <a:t>p = 100 </a:t>
            </a:r>
            <a:r>
              <a:rPr lang="en-US" sz="1800" dirty="0" err="1"/>
              <a:t>GeV</a:t>
            </a:r>
            <a:r>
              <a:rPr lang="en-US" sz="1800" dirty="0" smtClean="0"/>
              <a:t>:	</a:t>
            </a:r>
            <a:r>
              <a:rPr lang="en-US" sz="1800" dirty="0"/>
              <a:t>	</a:t>
            </a:r>
            <a:r>
              <a:rPr lang="en-US" sz="1800" dirty="0" err="1" smtClean="0">
                <a:solidFill>
                  <a:srgbClr val="0000FF"/>
                </a:solidFill>
              </a:rPr>
              <a:t>σ</a:t>
            </a:r>
            <a:r>
              <a:rPr lang="en-US" sz="1800" dirty="0">
                <a:solidFill>
                  <a:srgbClr val="0000FF"/>
                </a:solidFill>
              </a:rPr>
              <a:t>(</a:t>
            </a:r>
            <a:r>
              <a:rPr lang="en-US" sz="1800" dirty="0" err="1">
                <a:solidFill>
                  <a:srgbClr val="0000FF"/>
                </a:solidFill>
              </a:rPr>
              <a:t>p</a:t>
            </a:r>
            <a:r>
              <a:rPr lang="en-US" sz="1800" baseline="-25000" dirty="0" err="1">
                <a:solidFill>
                  <a:srgbClr val="0000FF"/>
                </a:solidFill>
              </a:rPr>
              <a:t>T</a:t>
            </a:r>
            <a:r>
              <a:rPr lang="en-US" sz="1800" dirty="0">
                <a:solidFill>
                  <a:srgbClr val="0000FF"/>
                </a:solidFill>
              </a:rPr>
              <a:t>)/</a:t>
            </a:r>
            <a:r>
              <a:rPr lang="en-US" sz="1800" dirty="0" err="1">
                <a:solidFill>
                  <a:srgbClr val="0000FF"/>
                </a:solidFill>
              </a:rPr>
              <a:t>p</a:t>
            </a:r>
            <a:r>
              <a:rPr lang="en-US" sz="1800" baseline="-25000" dirty="0" err="1">
                <a:solidFill>
                  <a:srgbClr val="0000FF"/>
                </a:solidFill>
              </a:rPr>
              <a:t>T</a:t>
            </a:r>
            <a:r>
              <a:rPr lang="en-US" sz="1800" dirty="0">
                <a:solidFill>
                  <a:srgbClr val="0000FF"/>
                </a:solidFill>
              </a:rPr>
              <a:t> = 0.2% </a:t>
            </a:r>
            <a:r>
              <a:rPr lang="en-US" sz="1800" dirty="0"/>
              <a:t>(</a:t>
            </a:r>
            <a:r>
              <a:rPr lang="en-US" sz="1800" dirty="0">
                <a:solidFill>
                  <a:srgbClr val="660066"/>
                </a:solidFill>
              </a:rPr>
              <a:t>CMS: 1.5%</a:t>
            </a:r>
            <a:r>
              <a:rPr lang="en-US" sz="1800" dirty="0"/>
              <a:t>) </a:t>
            </a:r>
            <a:br>
              <a:rPr lang="en-US" sz="1800" dirty="0"/>
            </a:br>
            <a:endParaRPr lang="en-US" sz="1800" dirty="0" smtClean="0"/>
          </a:p>
          <a:p>
            <a:pPr>
              <a:defRPr/>
            </a:pPr>
            <a:endParaRPr lang="en-US" sz="1800" dirty="0"/>
          </a:p>
          <a:p>
            <a:pPr marL="0" indent="0">
              <a:buFont typeface="Arial" charset="0"/>
              <a:buNone/>
              <a:defRPr/>
            </a:pPr>
            <a:endParaRPr lang="en-US" sz="1800" dirty="0" smtClean="0"/>
          </a:p>
          <a:p>
            <a:pPr>
              <a:defRPr/>
            </a:pPr>
            <a:r>
              <a:rPr lang="en-US" sz="2000" dirty="0"/>
              <a:t>Need very good jet-energy resolution </a:t>
            </a:r>
          </a:p>
          <a:p>
            <a:pPr marL="0" indent="0">
              <a:buFont typeface="Arial" charset="0"/>
              <a:buNone/>
              <a:defRPr/>
            </a:pPr>
            <a:r>
              <a:rPr lang="en-US" sz="2000" dirty="0" smtClean="0"/>
              <a:t>			</a:t>
            </a:r>
          </a:p>
          <a:p>
            <a:pPr marL="0" indent="0">
              <a:buFont typeface="Arial" charset="0"/>
              <a:buNone/>
              <a:defRPr/>
            </a:pPr>
            <a:r>
              <a:rPr lang="en-US" sz="2000" dirty="0"/>
              <a:t>	</a:t>
            </a:r>
            <a:r>
              <a:rPr lang="en-US" sz="2000" dirty="0" smtClean="0"/>
              <a:t>	E 	 = 	10</a:t>
            </a:r>
            <a:r>
              <a:rPr lang="en-US" sz="2000" baseline="30000" dirty="0" smtClean="0"/>
              <a:t>2</a:t>
            </a:r>
            <a:r>
              <a:rPr lang="en-US" sz="2000" dirty="0" smtClean="0"/>
              <a:t> 	   –  10</a:t>
            </a:r>
            <a:r>
              <a:rPr lang="en-US" sz="2000" baseline="30000" dirty="0" smtClean="0"/>
              <a:t>3</a:t>
            </a:r>
            <a:r>
              <a:rPr lang="en-US" sz="2000" dirty="0" smtClean="0"/>
              <a:t> </a:t>
            </a:r>
            <a:r>
              <a:rPr lang="en-US" sz="2000" dirty="0" err="1" smtClean="0"/>
              <a:t>GeV</a:t>
            </a:r>
            <a:r>
              <a:rPr lang="en-US" sz="2000" dirty="0" smtClean="0"/>
              <a:t>:</a:t>
            </a:r>
            <a:br>
              <a:rPr lang="en-US" sz="2000" dirty="0" smtClean="0"/>
            </a:br>
            <a:r>
              <a:rPr lang="en-US" sz="2000" dirty="0" smtClean="0"/>
              <a:t>	</a:t>
            </a:r>
            <a:r>
              <a:rPr lang="en-US" sz="2000" dirty="0" err="1">
                <a:solidFill>
                  <a:srgbClr val="0000FF"/>
                </a:solidFill>
              </a:rPr>
              <a:t>σ</a:t>
            </a:r>
            <a:r>
              <a:rPr lang="en-US" sz="2000" dirty="0">
                <a:solidFill>
                  <a:srgbClr val="0000FF"/>
                </a:solidFill>
              </a:rPr>
              <a:t>(</a:t>
            </a:r>
            <a:r>
              <a:rPr lang="en-US" sz="2000" dirty="0" err="1">
                <a:solidFill>
                  <a:srgbClr val="0000FF"/>
                </a:solidFill>
              </a:rPr>
              <a:t>E</a:t>
            </a:r>
            <a:r>
              <a:rPr lang="en-US" sz="2000" baseline="-25000" dirty="0" err="1">
                <a:solidFill>
                  <a:srgbClr val="0000FF"/>
                </a:solidFill>
              </a:rPr>
              <a:t>j</a:t>
            </a:r>
            <a:r>
              <a:rPr lang="en-US" sz="2000" dirty="0">
                <a:solidFill>
                  <a:srgbClr val="0000FF"/>
                </a:solidFill>
              </a:rPr>
              <a:t>)/</a:t>
            </a:r>
            <a:r>
              <a:rPr lang="en-US" sz="2000" dirty="0" err="1">
                <a:solidFill>
                  <a:srgbClr val="0000FF"/>
                </a:solidFill>
              </a:rPr>
              <a:t>E</a:t>
            </a:r>
            <a:r>
              <a:rPr lang="en-US" sz="2000" baseline="-25000" dirty="0" err="1">
                <a:solidFill>
                  <a:srgbClr val="0000FF"/>
                </a:solidFill>
              </a:rPr>
              <a:t>j</a:t>
            </a:r>
            <a:r>
              <a:rPr lang="en-US" sz="2000" dirty="0">
                <a:solidFill>
                  <a:srgbClr val="0000FF"/>
                </a:solidFill>
              </a:rPr>
              <a:t> </a:t>
            </a:r>
            <a:r>
              <a:rPr lang="en-US" sz="2000" dirty="0" smtClean="0">
                <a:solidFill>
                  <a:srgbClr val="0000FF"/>
                </a:solidFill>
              </a:rPr>
              <a:t> ~ 	4.0%  –  3.5</a:t>
            </a:r>
            <a:r>
              <a:rPr lang="en-US" sz="2000" dirty="0">
                <a:solidFill>
                  <a:srgbClr val="0000FF"/>
                </a:solidFill>
              </a:rPr>
              <a:t>% </a:t>
            </a:r>
            <a:r>
              <a:rPr lang="en-US" sz="2000" dirty="0" smtClean="0">
                <a:solidFill>
                  <a:srgbClr val="0000FF"/>
                </a:solidFill>
              </a:rPr>
              <a:t/>
            </a:r>
            <a:br>
              <a:rPr lang="en-US" sz="2000" dirty="0" smtClean="0">
                <a:solidFill>
                  <a:srgbClr val="0000FF"/>
                </a:solidFill>
              </a:rPr>
            </a:br>
            <a:r>
              <a:rPr lang="en-US" sz="2000" dirty="0" smtClean="0">
                <a:solidFill>
                  <a:srgbClr val="0000FF"/>
                </a:solidFill>
              </a:rPr>
              <a:t>	</a:t>
            </a:r>
            <a:r>
              <a:rPr lang="en-US" sz="2000" dirty="0" smtClean="0">
                <a:solidFill>
                  <a:srgbClr val="660066"/>
                </a:solidFill>
              </a:rPr>
              <a:t>ATLAS 	 ~ 	8.0%  –  4.0%</a:t>
            </a:r>
            <a:r>
              <a:rPr lang="en-US" sz="2000" dirty="0">
                <a:solidFill>
                  <a:srgbClr val="000000"/>
                </a:solidFill>
              </a:rPr>
              <a:t/>
            </a:r>
            <a:br>
              <a:rPr lang="en-US" sz="2000" dirty="0">
                <a:solidFill>
                  <a:srgbClr val="000000"/>
                </a:solidFill>
              </a:rPr>
            </a:br>
            <a:endParaRPr lang="en-US" sz="2000" dirty="0">
              <a:solidFill>
                <a:srgbClr val="000000"/>
              </a:solidFill>
            </a:endParaRPr>
          </a:p>
          <a:p>
            <a:pPr>
              <a:defRPr/>
            </a:pPr>
            <a:endParaRPr lang="en-US" sz="2000" dirty="0" smtClean="0">
              <a:sym typeface="Wingdings"/>
            </a:endParaRPr>
          </a:p>
          <a:p>
            <a:pPr marL="342900" lvl="1" indent="-342900">
              <a:buClr>
                <a:schemeClr val="tx2"/>
              </a:buClr>
              <a:buFont typeface="Arial" charset="0"/>
              <a:buChar char="•"/>
              <a:defRPr/>
            </a:pPr>
            <a:r>
              <a:rPr lang="en-US" sz="1200" b="1" dirty="0"/>
              <a:t/>
            </a:r>
            <a:br>
              <a:rPr lang="en-US" sz="1200" b="1" dirty="0"/>
            </a:br>
            <a:endParaRPr lang="en-US" sz="1200" dirty="0"/>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048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E5ECCF6-A12E-E746-ADCD-E2AD29402CE0}" type="slidenum">
              <a:rPr lang="en-US" sz="1200">
                <a:latin typeface="Palatino" charset="0"/>
                <a:cs typeface="Palatino" charset="0"/>
              </a:rPr>
              <a:pPr eaLnBrk="1" hangingPunct="1"/>
              <a:t>18</a:t>
            </a:fld>
            <a:endParaRPr lang="en-US" sz="1200">
              <a:latin typeface="Palatino" charset="0"/>
              <a:cs typeface="Palatino" charset="0"/>
            </a:endParaRPr>
          </a:p>
        </p:txBody>
      </p:sp>
      <p:pic>
        <p:nvPicPr>
          <p:cNvPr id="20486" name="Picture 6" descr="wzSeparation.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5684837" y="3151188"/>
            <a:ext cx="3122613" cy="357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8944876"/>
      </p:ext>
    </p:extLst>
  </p:cSld>
  <p:clrMapOvr>
    <a:masterClrMapping/>
  </p:clrMapOvr>
  <p:transition xmlns:p14="http://schemas.microsoft.com/office/powerpoint/2010/main" spd="slow" advTm="3203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a:latin typeface="Palatino" charset="0"/>
                <a:ea typeface="ＭＳ Ｐゴシック" charset="0"/>
              </a:rPr>
              <a:t>CLIC Detector Requirements (2/2)</a:t>
            </a:r>
          </a:p>
        </p:txBody>
      </p:sp>
      <p:sp>
        <p:nvSpPr>
          <p:cNvPr id="3" name="Content Placeholder 2"/>
          <p:cNvSpPr>
            <a:spLocks noGrp="1"/>
          </p:cNvSpPr>
          <p:nvPr>
            <p:ph idx="1"/>
          </p:nvPr>
        </p:nvSpPr>
        <p:spPr>
          <a:xfrm>
            <a:off x="339725" y="819150"/>
            <a:ext cx="8229600" cy="2120900"/>
          </a:xfrm>
        </p:spPr>
        <p:txBody>
          <a:bodyPr/>
          <a:lstStyle/>
          <a:p>
            <a:pPr marL="0" indent="0">
              <a:buFont typeface="Arial" charset="0"/>
              <a:buNone/>
              <a:defRPr/>
            </a:pPr>
            <a:r>
              <a:rPr lang="en-GB" sz="2000" dirty="0"/>
              <a:t>Per bunch crossing</a:t>
            </a:r>
            <a:r>
              <a:rPr lang="en-GB" sz="2000" dirty="0" smtClean="0"/>
              <a:t>: </a:t>
            </a:r>
            <a:r>
              <a:rPr lang="en-GB" sz="2000" dirty="0" smtClean="0">
                <a:solidFill>
                  <a:schemeClr val="tx1"/>
                </a:solidFill>
              </a:rPr>
              <a:t>3.2  </a:t>
            </a:r>
            <a:r>
              <a:rPr lang="en-US" altLang="ja-JP" sz="2000" dirty="0" err="1">
                <a:solidFill>
                  <a:srgbClr val="000000"/>
                </a:solidFill>
                <a:latin typeface="Symbol" charset="0"/>
                <a:ea typeface="ＭＳ Ｐゴシック" charset="0"/>
                <a:cs typeface="Symbol" charset="0"/>
              </a:rPr>
              <a:t>gg</a:t>
            </a:r>
            <a:r>
              <a:rPr lang="en-US" altLang="ja-JP" sz="2000" dirty="0">
                <a:solidFill>
                  <a:srgbClr val="000000"/>
                </a:solidFill>
                <a:latin typeface="Symbol" charset="0"/>
                <a:ea typeface="ＭＳ Ｐゴシック" charset="0"/>
                <a:cs typeface="Symbol" charset="0"/>
              </a:rPr>
              <a:t> </a:t>
            </a:r>
            <a:r>
              <a:rPr lang="en-GB" sz="2000" b="1" dirty="0">
                <a:solidFill>
                  <a:schemeClr val="tx1"/>
                </a:solidFill>
                <a:latin typeface="Palatino" charset="0"/>
                <a:ea typeface="ＭＳ Ｐゴシック" charset="0"/>
                <a:cs typeface="Palatino" charset="0"/>
                <a:sym typeface="Wingdings 3" charset="0"/>
              </a:rPr>
              <a:t> hadrons</a:t>
            </a:r>
            <a:r>
              <a:rPr lang="en-GB" sz="2000" dirty="0" smtClean="0">
                <a:solidFill>
                  <a:schemeClr val="tx1"/>
                </a:solidFill>
              </a:rPr>
              <a:t> events, 50 </a:t>
            </a:r>
            <a:r>
              <a:rPr lang="en-GB" sz="2000" dirty="0" err="1">
                <a:solidFill>
                  <a:schemeClr val="tx1"/>
                </a:solidFill>
              </a:rPr>
              <a:t>GeV</a:t>
            </a:r>
            <a:r>
              <a:rPr lang="en-GB" sz="2000" dirty="0">
                <a:solidFill>
                  <a:schemeClr val="tx1"/>
                </a:solidFill>
              </a:rPr>
              <a:t> visible energy</a:t>
            </a:r>
          </a:p>
          <a:p>
            <a:pPr>
              <a:buFont typeface="Wingdings" charset="0"/>
              <a:buChar char="à"/>
              <a:defRPr/>
            </a:pPr>
            <a:r>
              <a:rPr lang="en-GB" sz="2000" dirty="0" smtClean="0">
                <a:solidFill>
                  <a:srgbClr val="1F497D"/>
                </a:solidFill>
              </a:rPr>
              <a:t>19 </a:t>
            </a:r>
            <a:r>
              <a:rPr lang="en-GB" sz="2000" dirty="0" err="1" smtClean="0">
                <a:solidFill>
                  <a:srgbClr val="1F497D"/>
                </a:solidFill>
              </a:rPr>
              <a:t>TeV</a:t>
            </a:r>
            <a:r>
              <a:rPr lang="en-GB" sz="2000" dirty="0" smtClean="0">
                <a:solidFill>
                  <a:srgbClr val="1F497D"/>
                </a:solidFill>
              </a:rPr>
              <a:t> dumped in the calorimeters per 156 ns bunch train. </a:t>
            </a:r>
          </a:p>
          <a:p>
            <a:pPr>
              <a:buFont typeface="Wingdings" charset="0"/>
              <a:buChar char="à"/>
              <a:defRPr/>
            </a:pPr>
            <a:endParaRPr lang="en-GB" sz="2000" dirty="0"/>
          </a:p>
          <a:p>
            <a:pPr marL="0" indent="0">
              <a:buFont typeface="Arial" charset="0"/>
              <a:buNone/>
              <a:defRPr/>
            </a:pPr>
            <a:r>
              <a:rPr lang="en-GB" sz="2000" dirty="0" smtClean="0"/>
              <a:t>Will </a:t>
            </a:r>
            <a:r>
              <a:rPr lang="en-GB" sz="2000" dirty="0"/>
              <a:t>have </a:t>
            </a:r>
            <a:r>
              <a:rPr lang="en-GB" sz="2000" dirty="0" err="1"/>
              <a:t>triggerless</a:t>
            </a:r>
            <a:r>
              <a:rPr lang="en-GB" sz="2000" dirty="0"/>
              <a:t> readout of full train. </a:t>
            </a:r>
            <a:r>
              <a:rPr lang="en-GB" sz="2000" dirty="0">
                <a:solidFill>
                  <a:srgbClr val="1F497D"/>
                </a:solidFill>
              </a:rPr>
              <a:t>Need:</a:t>
            </a:r>
            <a:endParaRPr lang="en-GB" sz="2000" dirty="0">
              <a:solidFill>
                <a:schemeClr val="tx1"/>
              </a:solidFill>
            </a:endParaRPr>
          </a:p>
          <a:p>
            <a:pPr lvl="1">
              <a:defRPr/>
            </a:pPr>
            <a:r>
              <a:rPr lang="en-GB" sz="2000" dirty="0" smtClean="0"/>
              <a:t>Detector hit time-stamping</a:t>
            </a:r>
          </a:p>
          <a:p>
            <a:pPr lvl="1">
              <a:defRPr/>
            </a:pPr>
            <a:r>
              <a:rPr lang="en-US" sz="2000" dirty="0"/>
              <a:t>Multi-hit storage/</a:t>
            </a:r>
            <a:r>
              <a:rPr lang="en-US" sz="2000" dirty="0" smtClean="0"/>
              <a:t>readout</a:t>
            </a:r>
            <a:endParaRPr lang="en-GB" sz="2000" dirty="0"/>
          </a:p>
          <a:p>
            <a:pPr lvl="1">
              <a:defRPr/>
            </a:pPr>
            <a:r>
              <a:rPr lang="en-GB" sz="2000" dirty="0"/>
              <a:t>filtering algorithms at reconstruction level</a:t>
            </a:r>
          </a:p>
          <a:p>
            <a:pPr>
              <a:defRPr/>
            </a:pPr>
            <a:endParaRPr lang="en-US" dirty="0"/>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4608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47D422-3C9A-D243-B7D6-F706FA0F091F}" type="slidenum">
              <a:rPr lang="en-US" sz="1200">
                <a:latin typeface="Palatino" charset="0"/>
                <a:cs typeface="Palatino" charset="0"/>
              </a:rPr>
              <a:pPr eaLnBrk="1" hangingPunct="1"/>
              <a:t>19</a:t>
            </a:fld>
            <a:endParaRPr lang="en-US" sz="1200">
              <a:latin typeface="Palatino" charset="0"/>
              <a:cs typeface="Palatino" charset="0"/>
            </a:endParaRPr>
          </a:p>
        </p:txBody>
      </p:sp>
      <p:pic>
        <p:nvPicPr>
          <p:cNvPr id="46086" name="Picture 10" descr="HH2.pdf"/>
          <p:cNvPicPr>
            <a:picLocks noChangeAspect="1"/>
          </p:cNvPicPr>
          <p:nvPr/>
        </p:nvPicPr>
        <p:blipFill>
          <a:blip r:embed="rId3" cstate="print">
            <a:extLst>
              <a:ext uri="{28A0092B-C50C-407E-A947-70E740481C1C}">
                <a14:useLocalDpi xmlns:a14="http://schemas.microsoft.com/office/drawing/2010/main"/>
              </a:ext>
            </a:extLst>
          </a:blip>
          <a:srcRect t="5513"/>
          <a:stretch>
            <a:fillRect/>
          </a:stretch>
        </p:blipFill>
        <p:spPr bwMode="auto">
          <a:xfrm>
            <a:off x="504825" y="3527425"/>
            <a:ext cx="4275138"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7" name="TextBox 11"/>
          <p:cNvSpPr txBox="1">
            <a:spLocks noChangeArrowheads="1"/>
          </p:cNvSpPr>
          <p:nvPr/>
        </p:nvSpPr>
        <p:spPr bwMode="auto">
          <a:xfrm>
            <a:off x="5294313" y="5664200"/>
            <a:ext cx="37322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i="1" dirty="0">
                <a:solidFill>
                  <a:srgbClr val="FF0000"/>
                </a:solidFill>
                <a:latin typeface="Palatino" charset="0"/>
                <a:cs typeface="Palatino" charset="0"/>
              </a:rPr>
              <a:t>1.4 </a:t>
            </a:r>
            <a:r>
              <a:rPr lang="en-US" sz="2000" i="1" dirty="0" err="1">
                <a:solidFill>
                  <a:srgbClr val="FF0000"/>
                </a:solidFill>
                <a:latin typeface="Palatino" charset="0"/>
                <a:cs typeface="Palatino" charset="0"/>
              </a:rPr>
              <a:t>TeV</a:t>
            </a:r>
            <a:r>
              <a:rPr lang="en-US" sz="2000" i="1" dirty="0">
                <a:solidFill>
                  <a:srgbClr val="FF0000"/>
                </a:solidFill>
                <a:latin typeface="Palatino" charset="0"/>
                <a:cs typeface="Palatino" charset="0"/>
              </a:rPr>
              <a:t> of </a:t>
            </a:r>
            <a:r>
              <a:rPr lang="en-US" sz="2000" i="1" dirty="0" smtClean="0">
                <a:solidFill>
                  <a:srgbClr val="FF0000"/>
                </a:solidFill>
                <a:latin typeface="Palatino" charset="0"/>
                <a:cs typeface="Palatino" charset="0"/>
              </a:rPr>
              <a:t>background in  reconstruction </a:t>
            </a:r>
            <a:r>
              <a:rPr lang="en-US" sz="2000" i="1" dirty="0">
                <a:solidFill>
                  <a:srgbClr val="FF0000"/>
                </a:solidFill>
                <a:latin typeface="Palatino" charset="0"/>
                <a:cs typeface="Palatino" charset="0"/>
              </a:rPr>
              <a:t>window </a:t>
            </a:r>
          </a:p>
        </p:txBody>
      </p:sp>
      <p:grpSp>
        <p:nvGrpSpPr>
          <p:cNvPr id="46088" name="Group 9"/>
          <p:cNvGrpSpPr>
            <a:grpSpLocks/>
          </p:cNvGrpSpPr>
          <p:nvPr/>
        </p:nvGrpSpPr>
        <p:grpSpPr bwMode="auto">
          <a:xfrm>
            <a:off x="5294313" y="4808538"/>
            <a:ext cx="2492375" cy="646112"/>
            <a:chOff x="2846375" y="708927"/>
            <a:chExt cx="2492990" cy="646331"/>
          </a:xfrm>
        </p:grpSpPr>
        <p:sp>
          <p:nvSpPr>
            <p:cNvPr id="46090" name="TextBox 13"/>
            <p:cNvSpPr txBox="1">
              <a:spLocks noChangeArrowheads="1"/>
            </p:cNvSpPr>
            <p:nvPr/>
          </p:nvSpPr>
          <p:spPr bwMode="auto">
            <a:xfrm>
              <a:off x="2846375" y="708927"/>
              <a:ext cx="2492990" cy="646331"/>
            </a:xfrm>
            <a:prstGeom prst="rect">
              <a:avLst/>
            </a:prstGeom>
            <a:solidFill>
              <a:schemeClr val="bg1">
                <a:alpha val="6784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err="1">
                  <a:latin typeface="Palatino" charset="0"/>
                  <a:cs typeface="Palatino" charset="0"/>
                </a:rPr>
                <a:t>e</a:t>
              </a:r>
              <a:r>
                <a:rPr lang="en-US" sz="1800" baseline="30000" dirty="0" err="1">
                  <a:latin typeface="Palatino" charset="0"/>
                  <a:cs typeface="Palatino" charset="0"/>
                </a:rPr>
                <a:t>+</a:t>
              </a:r>
              <a:r>
                <a:rPr lang="en-US" sz="1800" dirty="0" err="1">
                  <a:latin typeface="Palatino" charset="0"/>
                  <a:cs typeface="Palatino" charset="0"/>
                </a:rPr>
                <a:t>e</a:t>
              </a:r>
              <a:r>
                <a:rPr lang="en-US" sz="1800" baseline="30000" dirty="0">
                  <a:latin typeface="Palatino" charset="0"/>
                  <a:cs typeface="Palatino" charset="0"/>
                </a:rPr>
                <a:t>-</a:t>
              </a:r>
              <a:r>
                <a:rPr lang="en-US" sz="1800" dirty="0">
                  <a:latin typeface="Palatino" charset="0"/>
                  <a:cs typeface="Palatino" charset="0"/>
                  <a:sym typeface="Wingdings" charset="0"/>
                </a:rPr>
                <a:t> </a:t>
              </a:r>
              <a:r>
                <a:rPr lang="en-US" sz="1800" dirty="0">
                  <a:sym typeface="Wingdings" charset="0"/>
                </a:rPr>
                <a:t> </a:t>
              </a:r>
              <a:r>
                <a:rPr lang="en-GB" sz="1800" dirty="0"/>
                <a:t>→  </a:t>
              </a:r>
              <a:r>
                <a:rPr lang="en-US" sz="1800" dirty="0">
                  <a:latin typeface="Palatino" charset="0"/>
                  <a:cs typeface="Palatino" charset="0"/>
                  <a:sym typeface="Wingdings" charset="0"/>
                </a:rPr>
                <a:t>H</a:t>
              </a:r>
              <a:r>
                <a:rPr lang="en-US" sz="1800" baseline="30000" dirty="0">
                  <a:latin typeface="Palatino" charset="0"/>
                  <a:cs typeface="Palatino" charset="0"/>
                  <a:sym typeface="Wingdings" charset="0"/>
                </a:rPr>
                <a:t>+</a:t>
              </a:r>
              <a:r>
                <a:rPr lang="en-US" sz="1800" dirty="0">
                  <a:latin typeface="Palatino" charset="0"/>
                  <a:cs typeface="Palatino" charset="0"/>
                  <a:sym typeface="Wingdings" charset="0"/>
                </a:rPr>
                <a:t>H</a:t>
              </a:r>
              <a:r>
                <a:rPr lang="en-US" sz="1800" baseline="30000" dirty="0">
                  <a:latin typeface="Palatino" charset="0"/>
                  <a:cs typeface="Palatino" charset="0"/>
                  <a:sym typeface="Wingdings" charset="0"/>
                </a:rPr>
                <a:t>-</a:t>
              </a:r>
              <a:r>
                <a:rPr lang="en-US" sz="1800" dirty="0">
                  <a:latin typeface="Palatino" charset="0"/>
                  <a:cs typeface="Palatino" charset="0"/>
                  <a:sym typeface="Wingdings" charset="0"/>
                </a:rPr>
                <a:t> </a:t>
              </a:r>
              <a:r>
                <a:rPr lang="en-US" sz="1800" dirty="0">
                  <a:sym typeface="Wingdings" charset="0"/>
                </a:rPr>
                <a:t> </a:t>
              </a:r>
              <a:r>
                <a:rPr lang="en-GB" sz="1800" dirty="0"/>
                <a:t>→  </a:t>
              </a:r>
              <a:r>
                <a:rPr lang="en-US" sz="1800" dirty="0" err="1">
                  <a:latin typeface="Palatino" charset="0"/>
                  <a:cs typeface="Palatino" charset="0"/>
                  <a:sym typeface="Wingdings" charset="0"/>
                </a:rPr>
                <a:t>tbbt</a:t>
              </a:r>
              <a:endParaRPr lang="en-US" sz="1800" dirty="0">
                <a:latin typeface="Palatino" charset="0"/>
                <a:cs typeface="Palatino" charset="0"/>
              </a:endParaRPr>
            </a:p>
            <a:p>
              <a:pPr eaLnBrk="1" hangingPunct="1"/>
              <a:r>
                <a:rPr lang="en-US" sz="1800" dirty="0">
                  <a:latin typeface="Palatino" charset="0"/>
                  <a:cs typeface="Palatino" charset="0"/>
                </a:rPr>
                <a:t>+ 60 BX </a:t>
              </a:r>
              <a:r>
                <a:rPr lang="en-US" sz="1800" dirty="0" err="1">
                  <a:latin typeface="Palatino" charset="0"/>
                  <a:cs typeface="Palatino" charset="0"/>
                </a:rPr>
                <a:t>γγ</a:t>
              </a:r>
              <a:r>
                <a:rPr lang="en-US" sz="1800" dirty="0">
                  <a:sym typeface="Wingdings" charset="0"/>
                </a:rPr>
                <a:t> </a:t>
              </a:r>
              <a:r>
                <a:rPr lang="en-GB" sz="1800" dirty="0"/>
                <a:t>→ </a:t>
              </a:r>
              <a:r>
                <a:rPr lang="en-US" sz="1800" dirty="0">
                  <a:latin typeface="Palatino" charset="0"/>
                  <a:cs typeface="Palatino" charset="0"/>
                  <a:sym typeface="Wingdings" charset="0"/>
                </a:rPr>
                <a:t>hadrons</a:t>
              </a:r>
              <a:r>
                <a:rPr lang="en-US" sz="1800" dirty="0">
                  <a:latin typeface="Palatino" charset="0"/>
                  <a:cs typeface="Palatino" charset="0"/>
                </a:rPr>
                <a:t> </a:t>
              </a:r>
            </a:p>
          </p:txBody>
        </p:sp>
        <p:cxnSp>
          <p:nvCxnSpPr>
            <p:cNvPr id="15" name="Straight Connector 14"/>
            <p:cNvCxnSpPr/>
            <p:nvPr/>
          </p:nvCxnSpPr>
          <p:spPr>
            <a:xfrm>
              <a:off x="4831240" y="772449"/>
              <a:ext cx="130207"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5082127" y="797857"/>
              <a:ext cx="130207"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sp>
        <p:nvSpPr>
          <p:cNvPr id="46089" name="TextBox 6"/>
          <p:cNvSpPr txBox="1">
            <a:spLocks noChangeArrowheads="1"/>
          </p:cNvSpPr>
          <p:nvPr/>
        </p:nvSpPr>
        <p:spPr bwMode="auto">
          <a:xfrm>
            <a:off x="5305425" y="4332288"/>
            <a:ext cx="1673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Palatino" charset="0"/>
                <a:cs typeface="Palatino" charset="0"/>
              </a:rPr>
              <a:t>8 jet final state</a:t>
            </a:r>
          </a:p>
        </p:txBody>
      </p:sp>
    </p:spTree>
  </p:cSld>
  <p:clrMapOvr>
    <a:masterClrMapping/>
  </p:clrMapOvr>
  <p:transition xmlns:p14="http://schemas.microsoft.com/office/powerpoint/2010/main" spd="slow" advTm="85985"/>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a:latin typeface="Palatino" charset="0"/>
                <a:ea typeface="ＭＳ Ｐゴシック" charset="0"/>
              </a:rPr>
              <a:t>Outline</a:t>
            </a:r>
          </a:p>
        </p:txBody>
      </p:sp>
      <p:sp>
        <p:nvSpPr>
          <p:cNvPr id="18434" name="Content Placeholder 2"/>
          <p:cNvSpPr>
            <a:spLocks noGrp="1"/>
          </p:cNvSpPr>
          <p:nvPr>
            <p:ph idx="1"/>
          </p:nvPr>
        </p:nvSpPr>
        <p:spPr>
          <a:xfrm>
            <a:off x="457200" y="1674813"/>
            <a:ext cx="7018338" cy="4152900"/>
          </a:xfrm>
        </p:spPr>
        <p:txBody>
          <a:bodyPr/>
          <a:lstStyle/>
          <a:p>
            <a:r>
              <a:rPr lang="en-US" sz="2000">
                <a:latin typeface="Palatino" charset="0"/>
                <a:ea typeface="ＭＳ Ｐゴシック" charset="0"/>
              </a:rPr>
              <a:t>Physics motivation</a:t>
            </a:r>
          </a:p>
          <a:p>
            <a:endParaRPr lang="en-US" sz="2000">
              <a:latin typeface="Palatino" charset="0"/>
              <a:ea typeface="ＭＳ Ｐゴシック" charset="0"/>
            </a:endParaRPr>
          </a:p>
          <a:p>
            <a:r>
              <a:rPr lang="en-US" sz="2000">
                <a:latin typeface="Palatino" charset="0"/>
                <a:ea typeface="ＭＳ Ｐゴシック" charset="0"/>
              </a:rPr>
              <a:t>Accelerator design</a:t>
            </a:r>
          </a:p>
          <a:p>
            <a:pPr lvl="1"/>
            <a:r>
              <a:rPr lang="en-US" sz="2000">
                <a:latin typeface="Palatino" charset="0"/>
                <a:ea typeface="ＭＳ Ｐゴシック" charset="0"/>
              </a:rPr>
              <a:t>e</a:t>
            </a:r>
            <a:r>
              <a:rPr lang="en-US" sz="2000" baseline="30000">
                <a:latin typeface="Palatino" charset="0"/>
                <a:ea typeface="ＭＳ Ｐゴシック" charset="0"/>
              </a:rPr>
              <a:t>+</a:t>
            </a:r>
            <a:r>
              <a:rPr lang="en-US" sz="2000">
                <a:latin typeface="Palatino" charset="0"/>
                <a:ea typeface="ＭＳ Ｐゴシック" charset="0"/>
              </a:rPr>
              <a:t>e- collisions, yet not LEP-like</a:t>
            </a:r>
          </a:p>
          <a:p>
            <a:endParaRPr lang="en-US" sz="2000">
              <a:latin typeface="Palatino" charset="0"/>
              <a:ea typeface="ＭＳ Ｐゴシック" charset="0"/>
            </a:endParaRPr>
          </a:p>
          <a:p>
            <a:r>
              <a:rPr lang="en-US" sz="2000">
                <a:latin typeface="Palatino" charset="0"/>
                <a:ea typeface="ＭＳ Ｐゴシック" charset="0"/>
              </a:rPr>
              <a:t>Detector designs</a:t>
            </a:r>
          </a:p>
          <a:p>
            <a:pPr lvl="1"/>
            <a:r>
              <a:rPr lang="en-US" sz="2000">
                <a:latin typeface="Palatino" charset="0"/>
                <a:ea typeface="ＭＳ Ｐゴシック" charset="0"/>
              </a:rPr>
              <a:t>For unprecedented requirements</a:t>
            </a:r>
          </a:p>
          <a:p>
            <a:endParaRPr lang="en-US" sz="2000">
              <a:latin typeface="Palatino" charset="0"/>
              <a:ea typeface="ＭＳ Ｐゴシック" charset="0"/>
            </a:endParaRPr>
          </a:p>
          <a:p>
            <a:r>
              <a:rPr lang="en-US" sz="2000">
                <a:latin typeface="Palatino" charset="0"/>
                <a:ea typeface="ＭＳ Ｐゴシック" charset="0"/>
              </a:rPr>
              <a:t>Particle Flow – imaging calorimetry</a:t>
            </a:r>
          </a:p>
          <a:p>
            <a:pPr lvl="1"/>
            <a:r>
              <a:rPr lang="en-US" sz="2000">
                <a:latin typeface="Palatino" charset="0"/>
                <a:ea typeface="ＭＳ Ｐゴシック" charset="0"/>
              </a:rPr>
              <a:t>How to cope with background</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843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42F6070-49D6-BB4D-8736-92DA5BC24EB7}" type="slidenum">
              <a:rPr lang="en-US" sz="1200">
                <a:latin typeface="Palatino" charset="0"/>
                <a:cs typeface="Palatino" charset="0"/>
              </a:rPr>
              <a:pPr eaLnBrk="1" hangingPunct="1"/>
              <a:t>2</a:t>
            </a:fld>
            <a:endParaRPr lang="en-US" sz="1200">
              <a:latin typeface="Palatino" charset="0"/>
              <a:cs typeface="Palatino" charset="0"/>
            </a:endParaRPr>
          </a:p>
        </p:txBody>
      </p:sp>
    </p:spTree>
  </p:cSld>
  <p:clrMapOvr>
    <a:masterClrMapping/>
  </p:clrMapOvr>
  <p:transition xmlns:p14="http://schemas.microsoft.com/office/powerpoint/2010/main" spd="slow" advTm="44481"/>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4813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8E26507-7680-864B-B198-62BD71A380EA}" type="slidenum">
              <a:rPr lang="en-US" sz="1200">
                <a:latin typeface="Palatino" charset="0"/>
                <a:cs typeface="Palatino" charset="0"/>
              </a:rPr>
              <a:pPr eaLnBrk="1" hangingPunct="1"/>
              <a:t>20</a:t>
            </a:fld>
            <a:endParaRPr lang="en-US" sz="1200">
              <a:latin typeface="Palatino" charset="0"/>
              <a:cs typeface="Palatino" charset="0"/>
            </a:endParaRPr>
          </a:p>
        </p:txBody>
      </p:sp>
      <p:pic>
        <p:nvPicPr>
          <p:cNvPr id="48132" name="Picture 2" descr="\\cernhomeN.cern.ch\N\nsiegris\Public\Views_for_CDR\03.bmp"/>
          <p:cNvPicPr>
            <a:picLocks noChangeAspect="1" noChangeArrowheads="1"/>
          </p:cNvPicPr>
          <p:nvPr/>
        </p:nvPicPr>
        <p:blipFill>
          <a:blip r:embed="rId2" cstate="print">
            <a:extLst>
              <a:ext uri="{28A0092B-C50C-407E-A947-70E740481C1C}">
                <a14:useLocalDpi xmlns:a14="http://schemas.microsoft.com/office/drawing/2010/main"/>
              </a:ext>
            </a:extLst>
          </a:blip>
          <a:srcRect r="10040" b="4657"/>
          <a:stretch>
            <a:fillRect/>
          </a:stretch>
        </p:blipFill>
        <p:spPr bwMode="auto">
          <a:xfrm>
            <a:off x="1693863" y="2220913"/>
            <a:ext cx="6067425" cy="397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TextBox 1"/>
          <p:cNvSpPr txBox="1">
            <a:spLocks noChangeArrowheads="1"/>
          </p:cNvSpPr>
          <p:nvPr/>
        </p:nvSpPr>
        <p:spPr bwMode="auto">
          <a:xfrm>
            <a:off x="352425" y="803275"/>
            <a:ext cx="8569325" cy="12620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a:solidFill>
                  <a:srgbClr val="1F497D"/>
                </a:solidFill>
                <a:latin typeface="Palatino" charset="0"/>
                <a:cs typeface="Palatino" charset="0"/>
              </a:rPr>
              <a:t>	Based on </a:t>
            </a:r>
            <a:r>
              <a:rPr lang="en-US" sz="2000" dirty="0" smtClean="0">
                <a:solidFill>
                  <a:srgbClr val="1F497D"/>
                </a:solidFill>
                <a:latin typeface="Palatino" charset="0"/>
                <a:cs typeface="Palatino" charset="0"/>
              </a:rPr>
              <a:t>validated </a:t>
            </a:r>
            <a:r>
              <a:rPr lang="en-US" sz="2000" dirty="0">
                <a:solidFill>
                  <a:srgbClr val="1F497D"/>
                </a:solidFill>
                <a:latin typeface="Palatino" charset="0"/>
                <a:cs typeface="Palatino" charset="0"/>
              </a:rPr>
              <a:t>ILC </a:t>
            </a:r>
            <a:r>
              <a:rPr lang="en-US" sz="2000" dirty="0" smtClean="0">
                <a:solidFill>
                  <a:srgbClr val="1F497D"/>
                </a:solidFill>
                <a:latin typeface="Palatino" charset="0"/>
                <a:cs typeface="Palatino" charset="0"/>
              </a:rPr>
              <a:t>designs, </a:t>
            </a:r>
            <a:r>
              <a:rPr lang="en-US" sz="2000" dirty="0">
                <a:solidFill>
                  <a:srgbClr val="1F497D"/>
                </a:solidFill>
                <a:latin typeface="Palatino" charset="0"/>
                <a:cs typeface="Palatino" charset="0"/>
              </a:rPr>
              <a:t>adapted to  CLIC energy and timing 	conditions:</a:t>
            </a:r>
          </a:p>
          <a:p>
            <a:pPr lvl="1" eaLnBrk="1" hangingPunct="1">
              <a:buFont typeface="Arial" charset="0"/>
              <a:buChar char="•"/>
            </a:pPr>
            <a:r>
              <a:rPr lang="en-US" sz="1800" dirty="0">
                <a:latin typeface="Palatino" charset="0"/>
                <a:cs typeface="Palatino" charset="0"/>
              </a:rPr>
              <a:t>Denser barrel HCAL (</a:t>
            </a:r>
            <a:r>
              <a:rPr lang="en-US" sz="1800" dirty="0">
                <a:solidFill>
                  <a:srgbClr val="FF0000"/>
                </a:solidFill>
                <a:latin typeface="Palatino" charset="0"/>
                <a:cs typeface="Palatino" charset="0"/>
              </a:rPr>
              <a:t>Tungsten</a:t>
            </a:r>
            <a:r>
              <a:rPr lang="en-US" sz="1800" dirty="0">
                <a:latin typeface="Palatino" charset="0"/>
                <a:cs typeface="Palatino" charset="0"/>
              </a:rPr>
              <a:t>, 7.5 </a:t>
            </a:r>
            <a:r>
              <a:rPr lang="en-US" sz="1800" dirty="0" err="1">
                <a:latin typeface="Palatino" charset="0"/>
                <a:cs typeface="Palatino" charset="0"/>
              </a:rPr>
              <a:t>λ</a:t>
            </a:r>
            <a:r>
              <a:rPr lang="en-US" sz="1800" baseline="-25000" dirty="0" err="1">
                <a:latin typeface="Palatino" charset="0"/>
                <a:cs typeface="Palatino" charset="0"/>
              </a:rPr>
              <a:t>i</a:t>
            </a:r>
            <a:r>
              <a:rPr lang="en-US" sz="1800" dirty="0">
                <a:latin typeface="Palatino" charset="0"/>
                <a:cs typeface="Palatino" charset="0"/>
              </a:rPr>
              <a:t>)</a:t>
            </a:r>
          </a:p>
          <a:p>
            <a:pPr lvl="1" eaLnBrk="1" hangingPunct="1">
              <a:buFont typeface="Arial" charset="0"/>
              <a:buChar char="•"/>
            </a:pPr>
            <a:r>
              <a:rPr lang="en-US" sz="1800" dirty="0">
                <a:latin typeface="Palatino" charset="0"/>
                <a:cs typeface="Palatino" charset="0"/>
              </a:rPr>
              <a:t>Redesign of vertex and forward detector regions (backgrounds)</a:t>
            </a:r>
          </a:p>
        </p:txBody>
      </p:sp>
      <p:sp>
        <p:nvSpPr>
          <p:cNvPr id="48134" name="Title 2"/>
          <p:cNvSpPr txBox="1">
            <a:spLocks/>
          </p:cNvSpPr>
          <p:nvPr/>
        </p:nvSpPr>
        <p:spPr bwMode="auto">
          <a:xfrm>
            <a:off x="785813" y="36513"/>
            <a:ext cx="74549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1F497D"/>
                </a:solidFill>
                <a:latin typeface="Palatino" charset="0"/>
                <a:cs typeface="Palatino" charset="0"/>
              </a:rPr>
              <a:t>Two general purpose CLIC detector concepts</a:t>
            </a:r>
          </a:p>
        </p:txBody>
      </p:sp>
    </p:spTree>
  </p:cSld>
  <p:clrMapOvr>
    <a:masterClrMapping/>
  </p:clrMapOvr>
  <p:transition xmlns:p14="http://schemas.microsoft.com/office/powerpoint/2010/main" spd="slow" advTm="96044"/>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4915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4844493-7D21-DC4F-AFD3-552D2B9C88A3}" type="slidenum">
              <a:rPr lang="en-US" sz="1200">
                <a:latin typeface="Palatino" charset="0"/>
                <a:cs typeface="Palatino" charset="0"/>
              </a:rPr>
              <a:pPr eaLnBrk="1" hangingPunct="1"/>
              <a:t>21</a:t>
            </a:fld>
            <a:endParaRPr lang="en-US" sz="1200">
              <a:latin typeface="Palatino" charset="0"/>
              <a:cs typeface="Palatino" charset="0"/>
            </a:endParaRPr>
          </a:p>
        </p:txBody>
      </p:sp>
      <p:sp>
        <p:nvSpPr>
          <p:cNvPr id="49156" name="Title 2"/>
          <p:cNvSpPr txBox="1">
            <a:spLocks/>
          </p:cNvSpPr>
          <p:nvPr/>
        </p:nvSpPr>
        <p:spPr bwMode="auto">
          <a:xfrm>
            <a:off x="785813" y="36513"/>
            <a:ext cx="74549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nchor="ct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1F497D"/>
                </a:solidFill>
                <a:latin typeface="Palatino" charset="0"/>
                <a:cs typeface="Palatino" charset="0"/>
              </a:rPr>
              <a:t>Two general purpose CLIC detector concepts</a:t>
            </a:r>
          </a:p>
        </p:txBody>
      </p:sp>
      <p:pic>
        <p:nvPicPr>
          <p:cNvPr id="49157" name="Picture 25" descr="CLIC_ILD_xz.pdf"/>
          <p:cNvPicPr>
            <a:picLocks noChangeAspect="1"/>
          </p:cNvPicPr>
          <p:nvPr/>
        </p:nvPicPr>
        <p:blipFill>
          <a:blip r:embed="rId2" cstate="print">
            <a:extLst>
              <a:ext uri="{28A0092B-C50C-407E-A947-70E740481C1C}">
                <a14:useLocalDpi xmlns:a14="http://schemas.microsoft.com/office/drawing/2010/main"/>
              </a:ext>
            </a:extLst>
          </a:blip>
          <a:srcRect t="5124" b="-5124"/>
          <a:stretch>
            <a:fillRect/>
          </a:stretch>
        </p:blipFill>
        <p:spPr bwMode="auto">
          <a:xfrm>
            <a:off x="238125" y="1563688"/>
            <a:ext cx="449262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8" name="TextBox 19"/>
          <p:cNvSpPr txBox="1">
            <a:spLocks noChangeArrowheads="1"/>
          </p:cNvSpPr>
          <p:nvPr/>
        </p:nvSpPr>
        <p:spPr bwMode="auto">
          <a:xfrm>
            <a:off x="1519238" y="1101725"/>
            <a:ext cx="1595437" cy="461963"/>
          </a:xfrm>
          <a:prstGeom prst="rect">
            <a:avLst/>
          </a:prstGeom>
          <a:solidFill>
            <a:schemeClr val="bg1">
              <a:alpha val="7882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Palatino" charset="0"/>
                <a:cs typeface="Palatino" charset="0"/>
              </a:rPr>
              <a:t>CLIC_ILD</a:t>
            </a:r>
          </a:p>
        </p:txBody>
      </p:sp>
      <p:cxnSp>
        <p:nvCxnSpPr>
          <p:cNvPr id="49159" name="Straight Arrow Connector 21"/>
          <p:cNvCxnSpPr>
            <a:cxnSpLocks noChangeShapeType="1"/>
          </p:cNvCxnSpPr>
          <p:nvPr/>
        </p:nvCxnSpPr>
        <p:spPr bwMode="auto">
          <a:xfrm flipV="1">
            <a:off x="366713" y="3873500"/>
            <a:ext cx="3175" cy="2082800"/>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pic>
        <p:nvPicPr>
          <p:cNvPr id="49160" name="Picture 18" descr="CLIC_SiD_xz.pdf"/>
          <p:cNvPicPr>
            <a:picLocks noChangeAspect="1"/>
          </p:cNvPicPr>
          <p:nvPr/>
        </p:nvPicPr>
        <p:blipFill>
          <a:blip r:embed="rId3" cstate="print">
            <a:extLst>
              <a:ext uri="{28A0092B-C50C-407E-A947-70E740481C1C}">
                <a14:useLocalDpi xmlns:a14="http://schemas.microsoft.com/office/drawing/2010/main"/>
              </a:ext>
            </a:extLst>
          </a:blip>
          <a:srcRect t="3934" b="-3909"/>
          <a:stretch>
            <a:fillRect/>
          </a:stretch>
        </p:blipFill>
        <p:spPr bwMode="auto">
          <a:xfrm>
            <a:off x="4956175" y="1573213"/>
            <a:ext cx="4014788" cy="461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Picture 14" descr="CLIC_ILD_xz.pdf"/>
          <p:cNvPicPr>
            <a:picLocks noChangeAspect="1"/>
          </p:cNvPicPr>
          <p:nvPr/>
        </p:nvPicPr>
        <p:blipFill>
          <a:blip r:embed="rId2" cstate="print">
            <a:extLst>
              <a:ext uri="{28A0092B-C50C-407E-A947-70E740481C1C}">
                <a14:useLocalDpi xmlns:a14="http://schemas.microsoft.com/office/drawing/2010/main"/>
              </a:ext>
            </a:extLst>
          </a:blip>
          <a:srcRect l="44099" t="65485" r="38339" b="30061"/>
          <a:stretch>
            <a:fillRect/>
          </a:stretch>
        </p:blipFill>
        <p:spPr bwMode="auto">
          <a:xfrm>
            <a:off x="6221413" y="4856163"/>
            <a:ext cx="788987" cy="2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2" name="TextBox 20"/>
          <p:cNvSpPr txBox="1">
            <a:spLocks noChangeArrowheads="1"/>
          </p:cNvSpPr>
          <p:nvPr/>
        </p:nvSpPr>
        <p:spPr bwMode="auto">
          <a:xfrm>
            <a:off x="6219825" y="1096963"/>
            <a:ext cx="1554163" cy="461962"/>
          </a:xfrm>
          <a:prstGeom prst="rect">
            <a:avLst/>
          </a:prstGeom>
          <a:solidFill>
            <a:schemeClr val="bg1">
              <a:alpha val="7882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Palatino" charset="0"/>
                <a:cs typeface="Palatino" charset="0"/>
              </a:rPr>
              <a:t>CLIC_SiD</a:t>
            </a:r>
          </a:p>
        </p:txBody>
      </p:sp>
      <p:cxnSp>
        <p:nvCxnSpPr>
          <p:cNvPr id="49163" name="Straight Arrow Connector 22"/>
          <p:cNvCxnSpPr>
            <a:cxnSpLocks noChangeShapeType="1"/>
          </p:cNvCxnSpPr>
          <p:nvPr/>
        </p:nvCxnSpPr>
        <p:spPr bwMode="auto">
          <a:xfrm flipV="1">
            <a:off x="4926013" y="4298950"/>
            <a:ext cx="6350" cy="1655763"/>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49164" name="TextBox 23"/>
          <p:cNvSpPr txBox="1">
            <a:spLocks noChangeArrowheads="1"/>
          </p:cNvSpPr>
          <p:nvPr/>
        </p:nvSpPr>
        <p:spPr bwMode="auto">
          <a:xfrm rot="16200000">
            <a:off x="4410234" y="4886602"/>
            <a:ext cx="7346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smtClean="0">
                <a:latin typeface="Palatino" charset="0"/>
                <a:cs typeface="Palatino" charset="0"/>
              </a:rPr>
              <a:t>2.7 </a:t>
            </a:r>
            <a:r>
              <a:rPr lang="en-US" sz="1800" dirty="0">
                <a:latin typeface="Palatino" charset="0"/>
                <a:cs typeface="Palatino" charset="0"/>
              </a:rPr>
              <a:t>m</a:t>
            </a:r>
          </a:p>
        </p:txBody>
      </p:sp>
      <p:sp>
        <p:nvSpPr>
          <p:cNvPr id="49165" name="TextBox 24"/>
          <p:cNvSpPr txBox="1">
            <a:spLocks noChangeArrowheads="1"/>
          </p:cNvSpPr>
          <p:nvPr/>
        </p:nvSpPr>
        <p:spPr bwMode="auto">
          <a:xfrm rot="16200000">
            <a:off x="-182405" y="4659591"/>
            <a:ext cx="7346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smtClean="0">
                <a:latin typeface="Palatino" charset="0"/>
                <a:cs typeface="Palatino" charset="0"/>
              </a:rPr>
              <a:t>3.4 </a:t>
            </a:r>
            <a:r>
              <a:rPr lang="en-US" sz="1800" dirty="0">
                <a:latin typeface="Palatino" charset="0"/>
                <a:cs typeface="Palatino" charset="0"/>
              </a:rPr>
              <a:t>m</a:t>
            </a:r>
          </a:p>
        </p:txBody>
      </p:sp>
    </p:spTree>
  </p:cSld>
  <p:clrMapOvr>
    <a:masterClrMapping/>
  </p:clrMapOvr>
  <p:transition xmlns:p14="http://schemas.microsoft.com/office/powerpoint/2010/main" spd="slow" advTm="82644"/>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1" descr="2010-10-06_170455.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742950"/>
            <a:ext cx="9144000"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rot="5400000" flipH="1" flipV="1">
            <a:off x="7857331" y="5945982"/>
            <a:ext cx="42703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587" name="TextBox 9"/>
          <p:cNvSpPr txBox="1">
            <a:spLocks noChangeArrowheads="1"/>
          </p:cNvSpPr>
          <p:nvPr/>
        </p:nvSpPr>
        <p:spPr bwMode="auto">
          <a:xfrm>
            <a:off x="7835900" y="6105525"/>
            <a:ext cx="660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QD0</a:t>
            </a:r>
          </a:p>
        </p:txBody>
      </p:sp>
      <p:cxnSp>
        <p:nvCxnSpPr>
          <p:cNvPr id="11" name="Straight Arrow Connector 10"/>
          <p:cNvCxnSpPr/>
          <p:nvPr/>
        </p:nvCxnSpPr>
        <p:spPr>
          <a:xfrm rot="5400000" flipH="1" flipV="1">
            <a:off x="6578600" y="5688013"/>
            <a:ext cx="1143000"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589" name="TextBox 12"/>
          <p:cNvSpPr txBox="1">
            <a:spLocks noChangeArrowheads="1"/>
          </p:cNvSpPr>
          <p:nvPr/>
        </p:nvSpPr>
        <p:spPr bwMode="auto">
          <a:xfrm>
            <a:off x="6775450" y="6113463"/>
            <a:ext cx="8524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Kicker</a:t>
            </a:r>
          </a:p>
        </p:txBody>
      </p:sp>
      <p:cxnSp>
        <p:nvCxnSpPr>
          <p:cNvPr id="14" name="Straight Arrow Connector 13"/>
          <p:cNvCxnSpPr/>
          <p:nvPr/>
        </p:nvCxnSpPr>
        <p:spPr>
          <a:xfrm rot="5400000">
            <a:off x="6936581" y="4323557"/>
            <a:ext cx="981075" cy="158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591" name="TextBox 15"/>
          <p:cNvSpPr txBox="1">
            <a:spLocks noChangeArrowheads="1"/>
          </p:cNvSpPr>
          <p:nvPr/>
        </p:nvSpPr>
        <p:spPr bwMode="auto">
          <a:xfrm>
            <a:off x="7150100" y="3459163"/>
            <a:ext cx="684213"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BPM</a:t>
            </a:r>
          </a:p>
        </p:txBody>
      </p:sp>
      <p:cxnSp>
        <p:nvCxnSpPr>
          <p:cNvPr id="17" name="Straight Arrow Connector 16"/>
          <p:cNvCxnSpPr/>
          <p:nvPr/>
        </p:nvCxnSpPr>
        <p:spPr>
          <a:xfrm rot="16200000" flipH="1">
            <a:off x="7674769" y="4895057"/>
            <a:ext cx="121443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593" name="TextBox 19"/>
          <p:cNvSpPr txBox="1">
            <a:spLocks noChangeArrowheads="1"/>
          </p:cNvSpPr>
          <p:nvPr/>
        </p:nvSpPr>
        <p:spPr bwMode="auto">
          <a:xfrm>
            <a:off x="7853363" y="3886200"/>
            <a:ext cx="1379537"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Spent beam</a:t>
            </a:r>
          </a:p>
        </p:txBody>
      </p:sp>
      <p:cxnSp>
        <p:nvCxnSpPr>
          <p:cNvPr id="21" name="Straight Arrow Connector 20"/>
          <p:cNvCxnSpPr/>
          <p:nvPr/>
        </p:nvCxnSpPr>
        <p:spPr>
          <a:xfrm rot="5400000" flipH="1" flipV="1">
            <a:off x="5807075" y="5343526"/>
            <a:ext cx="1044575" cy="7874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595" name="TextBox 22"/>
          <p:cNvSpPr txBox="1">
            <a:spLocks noChangeArrowheads="1"/>
          </p:cNvSpPr>
          <p:nvPr/>
        </p:nvSpPr>
        <p:spPr bwMode="auto">
          <a:xfrm>
            <a:off x="5503863" y="6127750"/>
            <a:ext cx="1039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Beamcal</a:t>
            </a:r>
          </a:p>
        </p:txBody>
      </p:sp>
      <p:cxnSp>
        <p:nvCxnSpPr>
          <p:cNvPr id="24" name="Straight Arrow Connector 23"/>
          <p:cNvCxnSpPr/>
          <p:nvPr/>
        </p:nvCxnSpPr>
        <p:spPr>
          <a:xfrm rot="5400000">
            <a:off x="5484019" y="3326607"/>
            <a:ext cx="981075" cy="29368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7597" name="TextBox 25"/>
          <p:cNvSpPr txBox="1">
            <a:spLocks noChangeArrowheads="1"/>
          </p:cNvSpPr>
          <p:nvPr/>
        </p:nvSpPr>
        <p:spPr bwMode="auto">
          <a:xfrm>
            <a:off x="5738813" y="2582863"/>
            <a:ext cx="1020762"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Lumical</a:t>
            </a:r>
          </a:p>
        </p:txBody>
      </p:sp>
      <p:sp>
        <p:nvSpPr>
          <p:cNvPr id="67598" name="Title 1"/>
          <p:cNvSpPr>
            <a:spLocks noGrp="1"/>
          </p:cNvSpPr>
          <p:nvPr>
            <p:ph type="title"/>
          </p:nvPr>
        </p:nvSpPr>
        <p:spPr>
          <a:xfrm>
            <a:off x="785813" y="36513"/>
            <a:ext cx="7285037" cy="515937"/>
          </a:xfrm>
        </p:spPr>
        <p:txBody>
          <a:bodyPr/>
          <a:lstStyle/>
          <a:p>
            <a:r>
              <a:rPr lang="en-US" sz="2800">
                <a:latin typeface="Palatino" charset="0"/>
                <a:ea typeface="ＭＳ Ｐゴシック" charset="0"/>
              </a:rPr>
              <a:t>Very Forward Region</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67601" name="Slide Number Placeholder 5"/>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F723F9E-3A31-5A4B-8CF1-CC9CC19754CE}" type="slidenum">
              <a:rPr lang="en-US" sz="1200">
                <a:latin typeface="Palatino" charset="0"/>
                <a:cs typeface="Palatino" charset="0"/>
              </a:rPr>
              <a:pPr eaLnBrk="1" hangingPunct="1"/>
              <a:t>22</a:t>
            </a:fld>
            <a:endParaRPr lang="en-US" sz="1200">
              <a:latin typeface="Palatino" charset="0"/>
              <a:cs typeface="Palatino" charset="0"/>
            </a:endParaRPr>
          </a:p>
        </p:txBody>
      </p:sp>
      <p:sp>
        <p:nvSpPr>
          <p:cNvPr id="67602" name="TextBox 1"/>
          <p:cNvSpPr txBox="1">
            <a:spLocks noChangeArrowheads="1"/>
          </p:cNvSpPr>
          <p:nvPr/>
        </p:nvSpPr>
        <p:spPr bwMode="auto">
          <a:xfrm>
            <a:off x="3838575" y="1473200"/>
            <a:ext cx="809625"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8000"/>
                </a:solidFill>
                <a:latin typeface="Palatino" charset="0"/>
                <a:cs typeface="Palatino" charset="0"/>
              </a:rPr>
              <a:t>ECAL</a:t>
            </a:r>
          </a:p>
        </p:txBody>
      </p:sp>
      <p:cxnSp>
        <p:nvCxnSpPr>
          <p:cNvPr id="10" name="Straight Arrow Connector 9"/>
          <p:cNvCxnSpPr/>
          <p:nvPr/>
        </p:nvCxnSpPr>
        <p:spPr>
          <a:xfrm>
            <a:off x="828675" y="3640138"/>
            <a:ext cx="1814513" cy="164465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67604" name="TextBox 11"/>
          <p:cNvSpPr txBox="1">
            <a:spLocks noChangeArrowheads="1"/>
          </p:cNvSpPr>
          <p:nvPr/>
        </p:nvSpPr>
        <p:spPr bwMode="auto">
          <a:xfrm>
            <a:off x="747713" y="4316413"/>
            <a:ext cx="954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latin typeface="Palatino" charset="0"/>
                <a:cs typeface="Palatino" charset="0"/>
              </a:rPr>
              <a:t>2.4 m</a:t>
            </a:r>
          </a:p>
        </p:txBody>
      </p:sp>
    </p:spTree>
  </p:cSld>
  <p:clrMapOvr>
    <a:masterClrMapping/>
  </p:clrMapOvr>
  <p:transition xmlns:p14="http://schemas.microsoft.com/office/powerpoint/2010/main" spd="slow" advTm="53244"/>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9" descr="clic-sid-vtx-sketch.pdf"/>
          <p:cNvPicPr>
            <a:picLocks noChangeAspect="1"/>
          </p:cNvPicPr>
          <p:nvPr/>
        </p:nvPicPr>
        <p:blipFill>
          <a:blip r:embed="rId3" cstate="print">
            <a:extLst>
              <a:ext uri="{28A0092B-C50C-407E-A947-70E740481C1C}">
                <a14:useLocalDpi xmlns:a14="http://schemas.microsoft.com/office/drawing/2010/main"/>
              </a:ext>
            </a:extLst>
          </a:blip>
          <a:srcRect l="19913" t="17265" r="15727" b="70074"/>
          <a:stretch>
            <a:fillRect/>
          </a:stretch>
        </p:blipFill>
        <p:spPr bwMode="auto">
          <a:xfrm>
            <a:off x="785813" y="979488"/>
            <a:ext cx="64674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1539875" y="3025775"/>
          <a:ext cx="6192838" cy="2011404"/>
        </p:xfrm>
        <a:graphic>
          <a:graphicData uri="http://schemas.openxmlformats.org/drawingml/2006/table">
            <a:tbl>
              <a:tblPr firstRow="1" bandRow="1">
                <a:tableStyleId>{5C22544A-7EE6-4342-B048-85BDC9FD1C3A}</a:tableStyleId>
              </a:tblPr>
              <a:tblGrid>
                <a:gridCol w="2160293"/>
                <a:gridCol w="1980267"/>
                <a:gridCol w="2052278"/>
              </a:tblGrid>
              <a:tr h="335227">
                <a:tc>
                  <a:txBody>
                    <a:bodyPr/>
                    <a:lstStyle/>
                    <a:p>
                      <a:endParaRPr lang="en-US" sz="1600" dirty="0">
                        <a:solidFill>
                          <a:srgbClr val="0000FF"/>
                        </a:solidFill>
                      </a:endParaRPr>
                    </a:p>
                  </a:txBody>
                  <a:tcPr marL="91442" marR="91442" marT="45697" marB="45697"/>
                </a:tc>
                <a:tc>
                  <a:txBody>
                    <a:bodyPr/>
                    <a:lstStyle/>
                    <a:p>
                      <a:pPr algn="ctr"/>
                      <a:r>
                        <a:rPr lang="en-US" sz="1600" dirty="0" err="1" smtClean="0">
                          <a:solidFill>
                            <a:schemeClr val="bg1"/>
                          </a:solidFill>
                        </a:rPr>
                        <a:t>CLIC_SiD</a:t>
                      </a:r>
                      <a:endParaRPr lang="en-US" sz="1600" dirty="0">
                        <a:solidFill>
                          <a:schemeClr val="bg1"/>
                        </a:solidFill>
                      </a:endParaRPr>
                    </a:p>
                  </a:txBody>
                  <a:tcPr marL="91442" marR="91442" marT="45697" marB="45697"/>
                </a:tc>
                <a:tc>
                  <a:txBody>
                    <a:bodyPr/>
                    <a:lstStyle/>
                    <a:p>
                      <a:pPr algn="ctr"/>
                      <a:r>
                        <a:rPr lang="en-US" sz="1600" dirty="0" smtClean="0">
                          <a:solidFill>
                            <a:srgbClr val="660066"/>
                          </a:solidFill>
                        </a:rPr>
                        <a:t>CMS</a:t>
                      </a:r>
                      <a:endParaRPr lang="en-US" sz="1600" dirty="0">
                        <a:solidFill>
                          <a:srgbClr val="660066"/>
                        </a:solidFill>
                      </a:endParaRPr>
                    </a:p>
                  </a:txBody>
                  <a:tcPr marL="91442" marR="91442" marT="45697" marB="45697"/>
                </a:tc>
              </a:tr>
              <a:tr h="335227">
                <a:tc>
                  <a:txBody>
                    <a:bodyPr/>
                    <a:lstStyle/>
                    <a:p>
                      <a:r>
                        <a:rPr lang="en-US" sz="1600" dirty="0" smtClean="0"/>
                        <a:t>Material X/X</a:t>
                      </a:r>
                      <a:r>
                        <a:rPr lang="en-US" sz="1600" baseline="-25000" dirty="0" smtClean="0"/>
                        <a:t>0</a:t>
                      </a:r>
                      <a:r>
                        <a:rPr lang="en-US" sz="1600" dirty="0" smtClean="0"/>
                        <a:t> (90</a:t>
                      </a:r>
                      <a:r>
                        <a:rPr lang="en-US" sz="1600" baseline="30000" dirty="0" smtClean="0"/>
                        <a:t>o</a:t>
                      </a:r>
                      <a:r>
                        <a:rPr lang="en-US" sz="1600" dirty="0" smtClean="0"/>
                        <a:t>)</a:t>
                      </a:r>
                      <a:endParaRPr lang="en-US" sz="1600" dirty="0"/>
                    </a:p>
                  </a:txBody>
                  <a:tcPr marL="91442" marR="91442" marT="45697" marB="45697"/>
                </a:tc>
                <a:tc>
                  <a:txBody>
                    <a:bodyPr/>
                    <a:lstStyle/>
                    <a:p>
                      <a:pPr algn="ctr"/>
                      <a:r>
                        <a:rPr lang="en-US" sz="1600" dirty="0" smtClean="0"/>
                        <a:t>~1.1% (5 layer)</a:t>
                      </a:r>
                      <a:endParaRPr lang="en-US" sz="1600" dirty="0"/>
                    </a:p>
                  </a:txBody>
                  <a:tcPr marL="91442" marR="91442"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rgbClr val="660066"/>
                          </a:solidFill>
                        </a:rPr>
                        <a:t>~10% (3 layer)</a:t>
                      </a:r>
                    </a:p>
                  </a:txBody>
                  <a:tcPr marL="91442" marR="91442" marT="45697" marB="45697"/>
                </a:tc>
              </a:tr>
              <a:tr h="335227">
                <a:tc>
                  <a:txBody>
                    <a:bodyPr/>
                    <a:lstStyle/>
                    <a:p>
                      <a:r>
                        <a:rPr lang="en-US" sz="1600" dirty="0" smtClean="0"/>
                        <a:t>Pixel</a:t>
                      </a:r>
                      <a:r>
                        <a:rPr lang="en-US" sz="1600" baseline="0" dirty="0" smtClean="0"/>
                        <a:t> size</a:t>
                      </a:r>
                      <a:endParaRPr lang="en-US" sz="1600" dirty="0"/>
                    </a:p>
                  </a:txBody>
                  <a:tcPr marL="91442" marR="91442"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20</a:t>
                      </a:r>
                      <a:r>
                        <a:rPr lang="en-US" sz="1600" baseline="0" dirty="0" smtClean="0"/>
                        <a:t> x 20 μm</a:t>
                      </a:r>
                      <a:r>
                        <a:rPr lang="en-US" sz="1600" baseline="30000" dirty="0" smtClean="0"/>
                        <a:t>2</a:t>
                      </a:r>
                    </a:p>
                  </a:txBody>
                  <a:tcPr marL="91442" marR="91442"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rgbClr val="660066"/>
                          </a:solidFill>
                        </a:rPr>
                        <a:t>100</a:t>
                      </a:r>
                      <a:r>
                        <a:rPr lang="en-US" sz="1600" baseline="0" dirty="0" smtClean="0">
                          <a:solidFill>
                            <a:srgbClr val="660066"/>
                          </a:solidFill>
                        </a:rPr>
                        <a:t> x 150 μm</a:t>
                      </a:r>
                      <a:r>
                        <a:rPr lang="en-US" sz="1600" baseline="30000" dirty="0" smtClean="0">
                          <a:solidFill>
                            <a:srgbClr val="660066"/>
                          </a:solidFill>
                        </a:rPr>
                        <a:t>2</a:t>
                      </a:r>
                    </a:p>
                  </a:txBody>
                  <a:tcPr marL="91442" marR="91442" marT="45697" marB="45697"/>
                </a:tc>
              </a:tr>
              <a:tr h="335227">
                <a:tc>
                  <a:txBody>
                    <a:bodyPr/>
                    <a:lstStyle/>
                    <a:p>
                      <a:r>
                        <a:rPr lang="en-US" sz="1600" dirty="0" smtClean="0"/>
                        <a:t># pixels</a:t>
                      </a:r>
                      <a:endParaRPr lang="en-US" sz="1600" dirty="0"/>
                    </a:p>
                  </a:txBody>
                  <a:tcPr marL="91442" marR="91442" marT="45697" marB="45697"/>
                </a:tc>
                <a:tc>
                  <a:txBody>
                    <a:bodyPr/>
                    <a:lstStyle/>
                    <a:p>
                      <a:pPr algn="ctr"/>
                      <a:r>
                        <a:rPr lang="en-US" sz="1600" baseline="0" dirty="0" smtClean="0"/>
                        <a:t>2.76 G </a:t>
                      </a:r>
                      <a:endParaRPr lang="en-US" sz="1600" baseline="30000" dirty="0"/>
                    </a:p>
                  </a:txBody>
                  <a:tcPr marL="91442" marR="91442" marT="45697" marB="45697"/>
                </a:tc>
                <a:tc>
                  <a:txBody>
                    <a:bodyPr/>
                    <a:lstStyle/>
                    <a:p>
                      <a:pPr algn="ctr"/>
                      <a:r>
                        <a:rPr lang="en-US" sz="1600" baseline="0" dirty="0" smtClean="0">
                          <a:solidFill>
                            <a:srgbClr val="660066"/>
                          </a:solidFill>
                        </a:rPr>
                        <a:t>66 M</a:t>
                      </a:r>
                      <a:endParaRPr lang="en-US" sz="1600" baseline="0" dirty="0">
                        <a:solidFill>
                          <a:srgbClr val="660066"/>
                        </a:solidFill>
                      </a:endParaRPr>
                    </a:p>
                  </a:txBody>
                  <a:tcPr marL="91442" marR="91442" marT="45697" marB="45697"/>
                </a:tc>
              </a:tr>
              <a:tr h="335227">
                <a:tc>
                  <a:txBody>
                    <a:bodyPr/>
                    <a:lstStyle/>
                    <a:p>
                      <a:r>
                        <a:rPr lang="en-US" sz="1600" baseline="0" dirty="0" smtClean="0"/>
                        <a:t>Time resolution</a:t>
                      </a:r>
                      <a:endParaRPr lang="en-US" sz="1600" baseline="0" dirty="0"/>
                    </a:p>
                  </a:txBody>
                  <a:tcPr marL="91442" marR="91442" marT="45697" marB="45697"/>
                </a:tc>
                <a:tc>
                  <a:txBody>
                    <a:bodyPr/>
                    <a:lstStyle/>
                    <a:p>
                      <a:pPr algn="ctr"/>
                      <a:r>
                        <a:rPr lang="en-US" sz="1600" baseline="0" dirty="0" smtClean="0"/>
                        <a:t>5-10 ns</a:t>
                      </a:r>
                      <a:endParaRPr lang="en-US" sz="1600" baseline="0" dirty="0"/>
                    </a:p>
                  </a:txBody>
                  <a:tcPr marL="91442" marR="91442" marT="45697" marB="45697"/>
                </a:tc>
                <a:tc>
                  <a:txBody>
                    <a:bodyPr/>
                    <a:lstStyle/>
                    <a:p>
                      <a:pPr algn="ctr"/>
                      <a:r>
                        <a:rPr lang="en-US" sz="1600" baseline="0" dirty="0" smtClean="0">
                          <a:solidFill>
                            <a:srgbClr val="660066"/>
                          </a:solidFill>
                        </a:rPr>
                        <a:t>&lt;~25 ns</a:t>
                      </a:r>
                      <a:endParaRPr lang="en-US" sz="1600" baseline="0" dirty="0">
                        <a:solidFill>
                          <a:srgbClr val="660066"/>
                        </a:solidFill>
                      </a:endParaRPr>
                    </a:p>
                  </a:txBody>
                  <a:tcPr marL="91442" marR="91442" marT="45697" marB="45697"/>
                </a:tc>
              </a:tr>
              <a:tr h="335227">
                <a:tc>
                  <a:txBody>
                    <a:bodyPr/>
                    <a:lstStyle/>
                    <a:p>
                      <a:r>
                        <a:rPr lang="en-US" sz="1600" baseline="0" dirty="0" smtClean="0"/>
                        <a:t>Power/pixel</a:t>
                      </a:r>
                      <a:endParaRPr lang="en-US" sz="1600" baseline="0" dirty="0"/>
                    </a:p>
                  </a:txBody>
                  <a:tcPr marL="91442" marR="91442" marT="45697" marB="45697"/>
                </a:tc>
                <a:tc>
                  <a:txBody>
                    <a:bodyPr/>
                    <a:lstStyle/>
                    <a:p>
                      <a:pPr algn="ctr"/>
                      <a:r>
                        <a:rPr lang="en-US" sz="1600" baseline="0" dirty="0" smtClean="0"/>
                        <a:t>&lt;~0.2 </a:t>
                      </a:r>
                      <a:r>
                        <a:rPr lang="en-US" sz="1600" baseline="0" dirty="0" err="1" smtClean="0"/>
                        <a:t>μW</a:t>
                      </a:r>
                      <a:endParaRPr lang="en-US" sz="1600" baseline="30000" dirty="0"/>
                    </a:p>
                  </a:txBody>
                  <a:tcPr marL="91442" marR="91442" marT="45697" marB="45697"/>
                </a:tc>
                <a:tc>
                  <a:txBody>
                    <a:bodyPr/>
                    <a:lstStyle/>
                    <a:p>
                      <a:pPr algn="ctr"/>
                      <a:r>
                        <a:rPr lang="en-US" sz="1600" baseline="0" dirty="0" smtClean="0">
                          <a:solidFill>
                            <a:srgbClr val="660066"/>
                          </a:solidFill>
                        </a:rPr>
                        <a:t>28 </a:t>
                      </a:r>
                      <a:r>
                        <a:rPr lang="en-US" sz="1600" baseline="0" dirty="0" err="1" smtClean="0">
                          <a:solidFill>
                            <a:srgbClr val="660066"/>
                          </a:solidFill>
                        </a:rPr>
                        <a:t>μW</a:t>
                      </a:r>
                      <a:endParaRPr lang="en-US" sz="1600" baseline="0" dirty="0">
                        <a:solidFill>
                          <a:srgbClr val="660066"/>
                        </a:solidFill>
                      </a:endParaRPr>
                    </a:p>
                  </a:txBody>
                  <a:tcPr marL="91442" marR="91442" marT="45697" marB="45697"/>
                </a:tc>
              </a:tr>
            </a:tbl>
          </a:graphicData>
        </a:graphic>
      </p:graphicFrame>
      <p:sp>
        <p:nvSpPr>
          <p:cNvPr id="52256" name="TextBox 14"/>
          <p:cNvSpPr txBox="1">
            <a:spLocks noChangeArrowheads="1"/>
          </p:cNvSpPr>
          <p:nvPr/>
        </p:nvSpPr>
        <p:spPr bwMode="auto">
          <a:xfrm>
            <a:off x="815975" y="1130300"/>
            <a:ext cx="1098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CLIC_SiD</a:t>
            </a:r>
          </a:p>
        </p:txBody>
      </p:sp>
      <p:cxnSp>
        <p:nvCxnSpPr>
          <p:cNvPr id="52257" name="Straight Arrow Connector 20"/>
          <p:cNvCxnSpPr>
            <a:cxnSpLocks noChangeShapeType="1"/>
          </p:cNvCxnSpPr>
          <p:nvPr/>
        </p:nvCxnSpPr>
        <p:spPr bwMode="auto">
          <a:xfrm flipH="1">
            <a:off x="723900" y="1143000"/>
            <a:ext cx="0" cy="118903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2258" name="TextBox 22"/>
          <p:cNvSpPr txBox="1">
            <a:spLocks noChangeArrowheads="1"/>
          </p:cNvSpPr>
          <p:nvPr/>
        </p:nvSpPr>
        <p:spPr bwMode="auto">
          <a:xfrm rot="-5400000">
            <a:off x="76994" y="1880394"/>
            <a:ext cx="88265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 170 mm</a:t>
            </a:r>
          </a:p>
        </p:txBody>
      </p:sp>
      <p:cxnSp>
        <p:nvCxnSpPr>
          <p:cNvPr id="52259" name="Straight Arrow Connector 31"/>
          <p:cNvCxnSpPr>
            <a:cxnSpLocks noChangeShapeType="1"/>
          </p:cNvCxnSpPr>
          <p:nvPr/>
        </p:nvCxnSpPr>
        <p:spPr bwMode="auto">
          <a:xfrm>
            <a:off x="841375" y="2274888"/>
            <a:ext cx="5807075" cy="0"/>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52260" name="TextBox 32"/>
          <p:cNvSpPr txBox="1">
            <a:spLocks noChangeArrowheads="1"/>
          </p:cNvSpPr>
          <p:nvPr/>
        </p:nvSpPr>
        <p:spPr bwMode="auto">
          <a:xfrm>
            <a:off x="3495675" y="2017713"/>
            <a:ext cx="882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 830 mm</a:t>
            </a:r>
          </a:p>
        </p:txBody>
      </p:sp>
      <p:sp>
        <p:nvSpPr>
          <p:cNvPr id="52261" name="Title 3"/>
          <p:cNvSpPr>
            <a:spLocks noGrp="1"/>
          </p:cNvSpPr>
          <p:nvPr>
            <p:ph type="title"/>
          </p:nvPr>
        </p:nvSpPr>
        <p:spPr/>
        <p:txBody>
          <a:bodyPr/>
          <a:lstStyle/>
          <a:p>
            <a:r>
              <a:rPr lang="en-US">
                <a:latin typeface="Palatino" charset="0"/>
                <a:ea typeface="ＭＳ Ｐゴシック" charset="0"/>
              </a:rPr>
              <a:t>CLIC_SiD vertex detectors</a:t>
            </a:r>
          </a:p>
        </p:txBody>
      </p:sp>
      <p:sp>
        <p:nvSpPr>
          <p:cNvPr id="5" name="Date Placeholder 4"/>
          <p:cNvSpPr>
            <a:spLocks noGrp="1"/>
          </p:cNvSpPr>
          <p:nvPr>
            <p:ph type="dt" sz="quarter" idx="10"/>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1"/>
          </p:nvPr>
        </p:nvSpPr>
        <p:spPr/>
        <p:txBody>
          <a:bodyPr/>
          <a:lstStyle/>
          <a:p>
            <a:pPr>
              <a:defRPr/>
            </a:pPr>
            <a:r>
              <a:rPr lang="en-US" smtClean="0"/>
              <a:t>Erik van der Kraaij, CERN LCD</a:t>
            </a:r>
            <a:endParaRPr lang="en-US"/>
          </a:p>
        </p:txBody>
      </p:sp>
      <p:sp>
        <p:nvSpPr>
          <p:cNvPr id="52264"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28E0249-35BE-0248-BAEB-B761A35C583B}" type="slidenum">
              <a:rPr lang="en-US" sz="1200">
                <a:latin typeface="Palatino" charset="0"/>
                <a:cs typeface="Palatino" charset="0"/>
              </a:rPr>
              <a:pPr eaLnBrk="1" hangingPunct="1"/>
              <a:t>23</a:t>
            </a:fld>
            <a:endParaRPr lang="en-US" sz="1200">
              <a:latin typeface="Palatino" charset="0"/>
              <a:cs typeface="Palatino" charset="0"/>
            </a:endParaRPr>
          </a:p>
        </p:txBody>
      </p:sp>
      <p:sp>
        <p:nvSpPr>
          <p:cNvPr id="28" name="Content Placeholder 2"/>
          <p:cNvSpPr>
            <a:spLocks noGrp="1"/>
          </p:cNvSpPr>
          <p:nvPr>
            <p:ph idx="1"/>
          </p:nvPr>
        </p:nvSpPr>
        <p:spPr>
          <a:xfrm>
            <a:off x="365125" y="4932363"/>
            <a:ext cx="8356600" cy="1881187"/>
          </a:xfrm>
        </p:spPr>
        <p:txBody>
          <a:bodyPr/>
          <a:lstStyle/>
          <a:p>
            <a:pPr marL="0" indent="0">
              <a:buFont typeface="Arial" charset="0"/>
              <a:buNone/>
              <a:defRPr/>
            </a:pPr>
            <a:endParaRPr lang="en-US" sz="2000" dirty="0" smtClean="0"/>
          </a:p>
          <a:p>
            <a:pPr marL="0" indent="0">
              <a:buFont typeface="Arial" charset="0"/>
              <a:buNone/>
              <a:defRPr/>
            </a:pPr>
            <a:r>
              <a:rPr lang="en-US" sz="2000" dirty="0" smtClean="0"/>
              <a:t>Very </a:t>
            </a:r>
            <a:r>
              <a:rPr lang="en-US" sz="2000" dirty="0"/>
              <a:t>low duty cycle of CLIC machine: 156 ns train, 20 </a:t>
            </a:r>
            <a:r>
              <a:rPr lang="en-US" sz="2000" dirty="0" err="1"/>
              <a:t>ms</a:t>
            </a:r>
            <a:r>
              <a:rPr lang="en-US" sz="2000" dirty="0"/>
              <a:t> pause</a:t>
            </a:r>
          </a:p>
          <a:p>
            <a:pPr marL="285750" indent="-285750">
              <a:buFont typeface="Wingdings" charset="0"/>
              <a:buChar char="à"/>
              <a:defRPr/>
            </a:pPr>
            <a:r>
              <a:rPr lang="en-US" sz="2000" dirty="0">
                <a:solidFill>
                  <a:srgbClr val="FF0000"/>
                </a:solidFill>
                <a:sym typeface="Wingdings"/>
              </a:rPr>
              <a:t>All </a:t>
            </a:r>
            <a:r>
              <a:rPr lang="en-US" sz="2000" dirty="0" err="1">
                <a:solidFill>
                  <a:srgbClr val="FF0000"/>
                </a:solidFill>
                <a:sym typeface="Wingdings"/>
              </a:rPr>
              <a:t>subdetectors</a:t>
            </a:r>
            <a:r>
              <a:rPr lang="en-US" sz="2000" dirty="0">
                <a:solidFill>
                  <a:srgbClr val="FF0000"/>
                </a:solidFill>
                <a:sym typeface="Wingdings"/>
              </a:rPr>
              <a:t> </a:t>
            </a:r>
            <a:r>
              <a:rPr lang="en-US" sz="2000" dirty="0">
                <a:sym typeface="Wingdings"/>
              </a:rPr>
              <a:t>will implement power pulsing schemes at </a:t>
            </a:r>
            <a:r>
              <a:rPr lang="en-US" sz="2000" dirty="0">
                <a:solidFill>
                  <a:srgbClr val="0000FF"/>
                </a:solidFill>
                <a:sym typeface="Wingdings"/>
              </a:rPr>
              <a:t>50 Hz</a:t>
            </a:r>
            <a:r>
              <a:rPr lang="en-US" sz="2000" dirty="0">
                <a:sym typeface="Wingdings"/>
              </a:rPr>
              <a:t>, to reduce power consumption and thereby material in cooling systems</a:t>
            </a:r>
          </a:p>
          <a:p>
            <a:pPr marL="800100" lvl="1" indent="-342900">
              <a:buFont typeface="Arial"/>
              <a:buChar char="•"/>
              <a:defRPr/>
            </a:pPr>
            <a:endParaRPr lang="en-US" sz="2000" dirty="0"/>
          </a:p>
        </p:txBody>
      </p:sp>
      <p:sp>
        <p:nvSpPr>
          <p:cNvPr id="52266" name="TextBox 2"/>
          <p:cNvSpPr txBox="1">
            <a:spLocks noChangeArrowheads="1"/>
          </p:cNvSpPr>
          <p:nvPr/>
        </p:nvSpPr>
        <p:spPr bwMode="auto">
          <a:xfrm>
            <a:off x="7692255" y="1190625"/>
            <a:ext cx="123344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err="1">
                <a:latin typeface="Palatino" charset="0"/>
                <a:cs typeface="Palatino" charset="0"/>
              </a:rPr>
              <a:t>Beampipe</a:t>
            </a:r>
            <a:endParaRPr lang="en-US" sz="1800" dirty="0">
              <a:latin typeface="Palatino" charset="0"/>
              <a:cs typeface="Palatino" charset="0"/>
            </a:endParaRPr>
          </a:p>
          <a:p>
            <a:pPr algn="ctr" eaLnBrk="1" hangingPunct="1"/>
            <a:endParaRPr lang="en-US" sz="1200" dirty="0">
              <a:latin typeface="Palatino" charset="0"/>
              <a:cs typeface="Palatino" charset="0"/>
            </a:endParaRPr>
          </a:p>
          <a:p>
            <a:pPr algn="ctr" eaLnBrk="1" hangingPunct="1"/>
            <a:r>
              <a:rPr lang="en-US" sz="1800" dirty="0">
                <a:latin typeface="Palatino" charset="0"/>
                <a:cs typeface="Palatino" charset="0"/>
              </a:rPr>
              <a:t>4 </a:t>
            </a:r>
            <a:r>
              <a:rPr lang="en-US" sz="1800" dirty="0" smtClean="0">
                <a:latin typeface="Palatino" charset="0"/>
                <a:cs typeface="Palatino" charset="0"/>
              </a:rPr>
              <a:t>mm Fe</a:t>
            </a:r>
            <a:endParaRPr lang="en-US" sz="1800" dirty="0">
              <a:latin typeface="Palatino" charset="0"/>
              <a:cs typeface="Palatino" charset="0"/>
            </a:endParaRPr>
          </a:p>
          <a:p>
            <a:pPr algn="ctr" eaLnBrk="1" hangingPunct="1"/>
            <a:r>
              <a:rPr lang="en-US" sz="1800" dirty="0">
                <a:latin typeface="Palatino" charset="0"/>
                <a:cs typeface="Palatino" charset="0"/>
              </a:rPr>
              <a:t>.5 </a:t>
            </a:r>
            <a:r>
              <a:rPr lang="en-US" sz="1800" dirty="0" smtClean="0">
                <a:latin typeface="Palatino" charset="0"/>
                <a:cs typeface="Palatino" charset="0"/>
              </a:rPr>
              <a:t>mm Be</a:t>
            </a:r>
            <a:endParaRPr lang="en-US" sz="1800" dirty="0">
              <a:latin typeface="Palatino" charset="0"/>
              <a:cs typeface="Palatino" charset="0"/>
            </a:endParaRPr>
          </a:p>
        </p:txBody>
      </p:sp>
      <p:cxnSp>
        <p:nvCxnSpPr>
          <p:cNvPr id="7" name="Straight Arrow Connector 6"/>
          <p:cNvCxnSpPr/>
          <p:nvPr/>
        </p:nvCxnSpPr>
        <p:spPr>
          <a:xfrm flipH="1">
            <a:off x="7327900" y="1833563"/>
            <a:ext cx="2952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a:off x="7327900" y="2170113"/>
            <a:ext cx="2952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7675563" y="1592263"/>
            <a:ext cx="1281112"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spd="slow" advTm="180225"/>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Afbeelding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338638" y="1022350"/>
            <a:ext cx="4672012"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kstvak 2"/>
          <p:cNvSpPr txBox="1"/>
          <p:nvPr/>
        </p:nvSpPr>
        <p:spPr>
          <a:xfrm>
            <a:off x="298450" y="1287463"/>
            <a:ext cx="4040188" cy="4246562"/>
          </a:xfrm>
          <a:prstGeom prst="rect">
            <a:avLst/>
          </a:prstGeom>
          <a:noFill/>
        </p:spPr>
        <p:txBody>
          <a:bodyPr lIns="91430" tIns="45715" rIns="91430" bIns="45715">
            <a:spAutoFit/>
          </a:bodyPr>
          <a:lstStyle/>
          <a:p>
            <a:pPr>
              <a:defRPr/>
            </a:pPr>
            <a:r>
              <a:rPr lang="nl-NL" sz="1800" dirty="0">
                <a:solidFill>
                  <a:srgbClr val="1F497D"/>
                </a:solidFill>
                <a:latin typeface="Palatino"/>
                <a:cs typeface="Palatino"/>
              </a:rPr>
              <a:t>Large TPC (329 &lt; R &lt; 1808 mm) </a:t>
            </a:r>
            <a:r>
              <a:rPr lang="nl-NL" sz="1800" dirty="0" err="1">
                <a:solidFill>
                  <a:srgbClr val="1F497D"/>
                </a:solidFill>
                <a:latin typeface="Palatino"/>
                <a:cs typeface="Palatino"/>
              </a:rPr>
              <a:t>for</a:t>
            </a:r>
            <a:r>
              <a:rPr lang="nl-NL" sz="1800" dirty="0">
                <a:solidFill>
                  <a:srgbClr val="1F497D"/>
                </a:solidFill>
                <a:latin typeface="Palatino"/>
                <a:cs typeface="Palatino"/>
              </a:rPr>
              <a:t> </a:t>
            </a:r>
            <a:r>
              <a:rPr lang="nl-NL" sz="1800" dirty="0" err="1">
                <a:solidFill>
                  <a:srgbClr val="1F497D"/>
                </a:solidFill>
                <a:latin typeface="Palatino"/>
                <a:cs typeface="Palatino"/>
              </a:rPr>
              <a:t>highly</a:t>
            </a:r>
            <a:r>
              <a:rPr lang="nl-NL" sz="1800" dirty="0">
                <a:solidFill>
                  <a:srgbClr val="1F497D"/>
                </a:solidFill>
                <a:latin typeface="Palatino"/>
                <a:cs typeface="Palatino"/>
              </a:rPr>
              <a:t> redundant </a:t>
            </a:r>
            <a:r>
              <a:rPr lang="nl-NL" sz="1800" dirty="0" err="1">
                <a:solidFill>
                  <a:srgbClr val="1F497D"/>
                </a:solidFill>
                <a:latin typeface="Palatino"/>
                <a:cs typeface="Palatino"/>
              </a:rPr>
              <a:t>continuous</a:t>
            </a:r>
            <a:r>
              <a:rPr lang="nl-NL" sz="1800" dirty="0">
                <a:solidFill>
                  <a:srgbClr val="1F497D"/>
                </a:solidFill>
                <a:latin typeface="Palatino"/>
                <a:cs typeface="Palatino"/>
              </a:rPr>
              <a:t> tracking (~ 200 </a:t>
            </a:r>
            <a:r>
              <a:rPr lang="nl-NL" sz="1800" dirty="0" err="1">
                <a:solidFill>
                  <a:srgbClr val="1F497D"/>
                </a:solidFill>
                <a:latin typeface="Palatino"/>
                <a:cs typeface="Palatino"/>
              </a:rPr>
              <a:t>measured</a:t>
            </a:r>
            <a:r>
              <a:rPr lang="nl-NL" sz="1800" dirty="0">
                <a:solidFill>
                  <a:srgbClr val="1F497D"/>
                </a:solidFill>
                <a:latin typeface="Palatino"/>
                <a:cs typeface="Palatino"/>
              </a:rPr>
              <a:t> points)</a:t>
            </a:r>
          </a:p>
          <a:p>
            <a:pPr marL="285750" indent="-285750">
              <a:buFont typeface="Arial"/>
              <a:buChar char="•"/>
              <a:defRPr/>
            </a:pPr>
            <a:r>
              <a:rPr lang="nl-NL" sz="1800" dirty="0" err="1">
                <a:latin typeface="Palatino"/>
                <a:cs typeface="Palatino"/>
              </a:rPr>
              <a:t>Particle</a:t>
            </a:r>
            <a:r>
              <a:rPr lang="nl-NL" sz="1800" dirty="0">
                <a:latin typeface="Palatino"/>
                <a:cs typeface="Palatino"/>
              </a:rPr>
              <a:t> ID </a:t>
            </a:r>
            <a:r>
              <a:rPr lang="nl-NL" sz="1800" dirty="0" err="1">
                <a:latin typeface="Palatino"/>
                <a:cs typeface="Palatino"/>
              </a:rPr>
              <a:t>through</a:t>
            </a:r>
            <a:r>
              <a:rPr lang="nl-NL" sz="1800" dirty="0">
                <a:latin typeface="Palatino"/>
                <a:cs typeface="Palatino"/>
              </a:rPr>
              <a:t> </a:t>
            </a:r>
            <a:r>
              <a:rPr lang="nl-NL" sz="1800" dirty="0" err="1">
                <a:latin typeface="Palatino"/>
                <a:cs typeface="Palatino"/>
              </a:rPr>
              <a:t>dE</a:t>
            </a:r>
            <a:r>
              <a:rPr lang="nl-NL" sz="1800" dirty="0">
                <a:latin typeface="Palatino"/>
                <a:cs typeface="Palatino"/>
              </a:rPr>
              <a:t>/dx</a:t>
            </a:r>
          </a:p>
          <a:p>
            <a:pPr marL="285750" indent="-285750">
              <a:buFont typeface="Arial"/>
              <a:buChar char="•"/>
              <a:defRPr/>
            </a:pPr>
            <a:r>
              <a:rPr lang="nl-NL" sz="1800" dirty="0">
                <a:latin typeface="Palatino"/>
                <a:cs typeface="Palatino"/>
              </a:rPr>
              <a:t>Little </a:t>
            </a:r>
            <a:r>
              <a:rPr lang="nl-NL" sz="1800" dirty="0" err="1">
                <a:latin typeface="Palatino"/>
                <a:cs typeface="Palatino"/>
              </a:rPr>
              <a:t>material</a:t>
            </a:r>
            <a:r>
              <a:rPr lang="nl-NL" sz="1800" dirty="0">
                <a:latin typeface="Palatino"/>
                <a:cs typeface="Palatino"/>
              </a:rPr>
              <a:t> in tracking volume (5% X</a:t>
            </a:r>
            <a:r>
              <a:rPr lang="nl-NL" sz="1800" baseline="-25000" dirty="0">
                <a:latin typeface="Palatino"/>
                <a:cs typeface="Palatino"/>
              </a:rPr>
              <a:t>0</a:t>
            </a:r>
            <a:r>
              <a:rPr lang="nl-NL" sz="1800" dirty="0">
                <a:latin typeface="Palatino"/>
                <a:cs typeface="Palatino"/>
              </a:rPr>
              <a:t>); &lt;25% X</a:t>
            </a:r>
            <a:r>
              <a:rPr lang="nl-NL" sz="1800" baseline="-25000" dirty="0">
                <a:latin typeface="Palatino"/>
                <a:cs typeface="Palatino"/>
              </a:rPr>
              <a:t>0</a:t>
            </a:r>
            <a:r>
              <a:rPr lang="nl-NL" sz="1800" dirty="0">
                <a:latin typeface="Palatino"/>
                <a:cs typeface="Palatino"/>
              </a:rPr>
              <a:t> in </a:t>
            </a:r>
            <a:r>
              <a:rPr lang="nl-NL" sz="1800" dirty="0" err="1">
                <a:latin typeface="Palatino"/>
                <a:cs typeface="Palatino"/>
              </a:rPr>
              <a:t>endcap</a:t>
            </a:r>
            <a:endParaRPr lang="nl-NL" sz="1800" dirty="0">
              <a:latin typeface="Palatino"/>
              <a:cs typeface="Palatino"/>
            </a:endParaRPr>
          </a:p>
          <a:p>
            <a:pPr>
              <a:defRPr/>
            </a:pPr>
            <a:endParaRPr lang="nl-NL" sz="1800" dirty="0">
              <a:latin typeface="Palatino"/>
              <a:cs typeface="Palatino"/>
            </a:endParaRPr>
          </a:p>
          <a:p>
            <a:pPr>
              <a:defRPr/>
            </a:pPr>
            <a:endParaRPr lang="nl-NL" sz="1800" dirty="0">
              <a:latin typeface="Palatino"/>
              <a:cs typeface="Palatino"/>
            </a:endParaRPr>
          </a:p>
          <a:p>
            <a:pPr>
              <a:defRPr/>
            </a:pPr>
            <a:r>
              <a:rPr lang="nl-NL" sz="1800" dirty="0" err="1">
                <a:solidFill>
                  <a:srgbClr val="1F497D"/>
                </a:solidFill>
                <a:latin typeface="Palatino"/>
                <a:cs typeface="Palatino"/>
              </a:rPr>
              <a:t>Complemented</a:t>
            </a:r>
            <a:r>
              <a:rPr lang="nl-NL" sz="1800" dirty="0">
                <a:solidFill>
                  <a:srgbClr val="1F497D"/>
                </a:solidFill>
                <a:latin typeface="Palatino"/>
                <a:cs typeface="Palatino"/>
              </a:rPr>
              <a:t> </a:t>
            </a:r>
            <a:r>
              <a:rPr lang="nl-NL" sz="1800" dirty="0" err="1">
                <a:solidFill>
                  <a:srgbClr val="1F497D"/>
                </a:solidFill>
                <a:latin typeface="Palatino"/>
                <a:cs typeface="Palatino"/>
              </a:rPr>
              <a:t>by</a:t>
            </a:r>
            <a:r>
              <a:rPr lang="nl-NL" sz="1800" dirty="0">
                <a:solidFill>
                  <a:srgbClr val="1F497D"/>
                </a:solidFill>
                <a:latin typeface="Palatino"/>
                <a:cs typeface="Palatino"/>
              </a:rPr>
              <a:t> </a:t>
            </a:r>
            <a:r>
              <a:rPr lang="nl-NL" sz="1800" dirty="0" err="1">
                <a:solidFill>
                  <a:srgbClr val="1F497D"/>
                </a:solidFill>
                <a:latin typeface="Palatino"/>
                <a:cs typeface="Palatino"/>
              </a:rPr>
              <a:t>silicon</a:t>
            </a:r>
            <a:r>
              <a:rPr lang="nl-NL" sz="1800" dirty="0">
                <a:solidFill>
                  <a:srgbClr val="1F497D"/>
                </a:solidFill>
                <a:latin typeface="Palatino"/>
                <a:cs typeface="Palatino"/>
              </a:rPr>
              <a:t> tracking system:</a:t>
            </a:r>
          </a:p>
          <a:p>
            <a:pPr marL="285750" indent="-285750">
              <a:buFont typeface="Arial"/>
              <a:buChar char="•"/>
              <a:defRPr/>
            </a:pPr>
            <a:r>
              <a:rPr lang="nl-NL" sz="1800" dirty="0">
                <a:latin typeface="Palatino"/>
                <a:cs typeface="Palatino"/>
              </a:rPr>
              <a:t>Independent tracking at low </a:t>
            </a:r>
            <a:r>
              <a:rPr lang="nl-NL" sz="1800" dirty="0" err="1">
                <a:latin typeface="Palatino"/>
                <a:cs typeface="Palatino"/>
              </a:rPr>
              <a:t>angles</a:t>
            </a:r>
            <a:r>
              <a:rPr lang="nl-NL" sz="1800" dirty="0">
                <a:latin typeface="Palatino"/>
                <a:cs typeface="Palatino"/>
              </a:rPr>
              <a:t> (FTD)</a:t>
            </a:r>
          </a:p>
          <a:p>
            <a:pPr marL="285750" indent="-285750">
              <a:buFont typeface="Arial"/>
              <a:buChar char="•"/>
              <a:defRPr/>
            </a:pPr>
            <a:r>
              <a:rPr lang="nl-NL" sz="1800" dirty="0" err="1">
                <a:latin typeface="Palatino"/>
                <a:cs typeface="Palatino"/>
              </a:rPr>
              <a:t>Silicon</a:t>
            </a:r>
            <a:r>
              <a:rPr lang="nl-NL" sz="1800" dirty="0">
                <a:latin typeface="Palatino"/>
                <a:cs typeface="Palatino"/>
              </a:rPr>
              <a:t> tracking </a:t>
            </a:r>
            <a:r>
              <a:rPr lang="nl-NL" sz="1800" dirty="0" err="1">
                <a:latin typeface="Palatino"/>
                <a:cs typeface="Palatino"/>
              </a:rPr>
              <a:t>layers</a:t>
            </a:r>
            <a:r>
              <a:rPr lang="nl-NL" sz="1800" dirty="0">
                <a:latin typeface="Palatino"/>
                <a:cs typeface="Palatino"/>
              </a:rPr>
              <a:t> </a:t>
            </a:r>
            <a:r>
              <a:rPr lang="nl-NL" sz="1800" dirty="0" err="1">
                <a:latin typeface="Palatino"/>
                <a:cs typeface="Palatino"/>
              </a:rPr>
              <a:t>surrounding</a:t>
            </a:r>
            <a:r>
              <a:rPr lang="nl-NL" sz="1800" dirty="0">
                <a:latin typeface="Palatino"/>
                <a:cs typeface="Palatino"/>
              </a:rPr>
              <a:t> TPC </a:t>
            </a:r>
            <a:r>
              <a:rPr lang="nl-NL" sz="1800" dirty="0" err="1">
                <a:latin typeface="Palatino"/>
                <a:cs typeface="Palatino"/>
              </a:rPr>
              <a:t>for</a:t>
            </a:r>
            <a:r>
              <a:rPr lang="nl-NL" sz="1800" dirty="0">
                <a:latin typeface="Palatino"/>
                <a:cs typeface="Palatino"/>
              </a:rPr>
              <a:t> timing </a:t>
            </a:r>
            <a:r>
              <a:rPr lang="nl-NL" sz="1800" dirty="0" err="1">
                <a:latin typeface="Palatino"/>
                <a:cs typeface="Palatino"/>
              </a:rPr>
              <a:t>and</a:t>
            </a:r>
            <a:r>
              <a:rPr lang="nl-NL" sz="1800" dirty="0">
                <a:latin typeface="Palatino"/>
                <a:cs typeface="Palatino"/>
              </a:rPr>
              <a:t> </a:t>
            </a:r>
            <a:r>
              <a:rPr lang="nl-NL" sz="1800" dirty="0" err="1">
                <a:latin typeface="Palatino"/>
                <a:cs typeface="Palatino"/>
              </a:rPr>
              <a:t>precision</a:t>
            </a:r>
            <a:r>
              <a:rPr lang="nl-NL" sz="1800" dirty="0">
                <a:latin typeface="Palatino"/>
                <a:cs typeface="Palatino"/>
              </a:rPr>
              <a:t> points (SIT, SET, ETD)</a:t>
            </a:r>
          </a:p>
        </p:txBody>
      </p:sp>
      <p:sp>
        <p:nvSpPr>
          <p:cNvPr id="56323" name="Tekstvak 7"/>
          <p:cNvSpPr txBox="1">
            <a:spLocks noChangeArrowheads="1"/>
          </p:cNvSpPr>
          <p:nvPr/>
        </p:nvSpPr>
        <p:spPr bwMode="auto">
          <a:xfrm>
            <a:off x="4702175" y="4724400"/>
            <a:ext cx="4171950" cy="120015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91430" tIns="45715" rIns="91430" bIns="45715">
            <a:spAutoFit/>
          </a:bodyPr>
          <a:lstStyle>
            <a:lvl1pPr marL="284163" indent="-284163"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nl-NL" sz="1800">
                <a:solidFill>
                  <a:srgbClr val="FF0000"/>
                </a:solidFill>
                <a:latin typeface="Palatino" charset="0"/>
                <a:cs typeface="Palatino" charset="0"/>
              </a:rPr>
              <a:t>TPC acceptance down to 12</a:t>
            </a:r>
            <a:r>
              <a:rPr lang="nl-NL" sz="1800" baseline="30000">
                <a:solidFill>
                  <a:srgbClr val="FF0000"/>
                </a:solidFill>
                <a:latin typeface="Palatino" charset="0"/>
                <a:cs typeface="Palatino" charset="0"/>
              </a:rPr>
              <a:t>0</a:t>
            </a:r>
            <a:br>
              <a:rPr lang="nl-NL" sz="1800" baseline="30000">
                <a:solidFill>
                  <a:srgbClr val="FF0000"/>
                </a:solidFill>
                <a:latin typeface="Palatino" charset="0"/>
                <a:cs typeface="Palatino" charset="0"/>
              </a:rPr>
            </a:br>
            <a:r>
              <a:rPr lang="nl-NL" sz="1800">
                <a:solidFill>
                  <a:srgbClr val="FF0000"/>
                </a:solidFill>
                <a:latin typeface="Palatino" charset="0"/>
                <a:cs typeface="Palatino" charset="0"/>
              </a:rPr>
              <a:t>(&gt;10 measurement points)</a:t>
            </a:r>
            <a:endParaRPr lang="nl-NL" sz="1800" baseline="30000">
              <a:solidFill>
                <a:srgbClr val="FF0000"/>
              </a:solidFill>
              <a:latin typeface="Palatino" charset="0"/>
              <a:cs typeface="Palatino" charset="0"/>
            </a:endParaRPr>
          </a:p>
          <a:p>
            <a:pPr eaLnBrk="1" hangingPunct="1">
              <a:buFont typeface="Arial" charset="0"/>
              <a:buChar char="•"/>
            </a:pPr>
            <a:r>
              <a:rPr lang="nl-NL" sz="1800">
                <a:solidFill>
                  <a:srgbClr val="FF0000"/>
                </a:solidFill>
                <a:latin typeface="Palatino" charset="0"/>
                <a:cs typeface="Palatino" charset="0"/>
              </a:rPr>
              <a:t>SIT acceptance down to 25</a:t>
            </a:r>
            <a:r>
              <a:rPr lang="nl-NL" sz="1800" baseline="30000">
                <a:solidFill>
                  <a:srgbClr val="FF0000"/>
                </a:solidFill>
                <a:latin typeface="Palatino" charset="0"/>
                <a:cs typeface="Palatino" charset="0"/>
              </a:rPr>
              <a:t>0</a:t>
            </a:r>
            <a:endParaRPr lang="nl-NL" sz="1800">
              <a:solidFill>
                <a:srgbClr val="FF0000"/>
              </a:solidFill>
              <a:latin typeface="Palatino" charset="0"/>
              <a:cs typeface="Palatino" charset="0"/>
            </a:endParaRPr>
          </a:p>
          <a:p>
            <a:pPr eaLnBrk="1" hangingPunct="1">
              <a:buFont typeface="Arial" charset="0"/>
              <a:buChar char="•"/>
            </a:pPr>
            <a:r>
              <a:rPr lang="nl-NL" sz="1800">
                <a:solidFill>
                  <a:srgbClr val="FF0000"/>
                </a:solidFill>
                <a:latin typeface="Palatino" charset="0"/>
                <a:cs typeface="Palatino" charset="0"/>
              </a:rPr>
              <a:t>FTD acceptance down to 7</a:t>
            </a:r>
            <a:r>
              <a:rPr lang="nl-NL" sz="1800" baseline="30000">
                <a:solidFill>
                  <a:srgbClr val="FF0000"/>
                </a:solidFill>
                <a:latin typeface="Palatino" charset="0"/>
                <a:cs typeface="Palatino" charset="0"/>
              </a:rPr>
              <a:t>0</a:t>
            </a:r>
            <a:endParaRPr lang="nl-NL" sz="1800">
              <a:solidFill>
                <a:srgbClr val="FF0000"/>
              </a:solidFill>
              <a:latin typeface="Palatino" charset="0"/>
              <a:cs typeface="Palatino" charset="0"/>
            </a:endParaRPr>
          </a:p>
        </p:txBody>
      </p:sp>
      <p:sp>
        <p:nvSpPr>
          <p:cNvPr id="56324" name="Title 1"/>
          <p:cNvSpPr>
            <a:spLocks noGrp="1"/>
          </p:cNvSpPr>
          <p:nvPr>
            <p:ph type="title"/>
          </p:nvPr>
        </p:nvSpPr>
        <p:spPr/>
        <p:txBody>
          <a:bodyPr/>
          <a:lstStyle/>
          <a:p>
            <a:r>
              <a:rPr lang="nl-NL">
                <a:latin typeface="Palatino" charset="0"/>
                <a:ea typeface="ＭＳ Ｐゴシック" charset="0"/>
              </a:rPr>
              <a:t>CLIC_ILD: 	TPC based tracking</a:t>
            </a:r>
            <a:endParaRPr lang="en-US">
              <a:latin typeface="Palatino"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Nikhef colloquium 28 October 2011 </a:t>
            </a:r>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5632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B534C79-5150-B04F-84A8-EB8F81DE80F1}" type="slidenum">
              <a:rPr lang="en-US" sz="1200">
                <a:latin typeface="Palatino" charset="0"/>
                <a:cs typeface="Palatino" charset="0"/>
              </a:rPr>
              <a:pPr eaLnBrk="1" hangingPunct="1"/>
              <a:t>24</a:t>
            </a:fld>
            <a:endParaRPr lang="en-US" sz="1200">
              <a:latin typeface="Palatino" charset="0"/>
              <a:cs typeface="Palatino" charset="0"/>
            </a:endParaRPr>
          </a:p>
        </p:txBody>
      </p:sp>
    </p:spTree>
  </p:cSld>
  <p:clrMapOvr>
    <a:masterClrMapping/>
  </p:clrMapOvr>
  <p:transition xmlns:p14="http://schemas.microsoft.com/office/powerpoint/2010/main" spd="slow" advTm="87063"/>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TPC occupancies</a:t>
            </a:r>
            <a:endParaRPr lang="en-US" dirty="0"/>
          </a:p>
        </p:txBody>
      </p:sp>
      <p:sp>
        <p:nvSpPr>
          <p:cNvPr id="61443" name="TextBox 4"/>
          <p:cNvSpPr txBox="1">
            <a:spLocks noChangeArrowheads="1"/>
          </p:cNvSpPr>
          <p:nvPr/>
        </p:nvSpPr>
        <p:spPr bwMode="auto">
          <a:xfrm>
            <a:off x="785813" y="5038725"/>
            <a:ext cx="7540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dirty="0">
                <a:solidFill>
                  <a:srgbClr val="1F497D"/>
                </a:solidFill>
                <a:latin typeface="Palatino"/>
                <a:cs typeface="Palatino"/>
              </a:rPr>
              <a:t>High occupancies in the TPC, mostly due </a:t>
            </a:r>
            <a:r>
              <a:rPr lang="en-US" sz="1800" dirty="0">
                <a:solidFill>
                  <a:schemeClr val="tx2"/>
                </a:solidFill>
                <a:latin typeface="Palatino"/>
                <a:cs typeface="Palatino"/>
              </a:rPr>
              <a:t>to </a:t>
            </a:r>
            <a:r>
              <a:rPr lang="en-US" altLang="ja-JP" sz="1800" dirty="0" err="1" smtClean="0">
                <a:solidFill>
                  <a:schemeClr val="tx2"/>
                </a:solidFill>
                <a:latin typeface="Symbol" charset="0"/>
                <a:cs typeface="Symbol" charset="0"/>
              </a:rPr>
              <a:t>gg</a:t>
            </a:r>
            <a:r>
              <a:rPr lang="en-US" altLang="ja-JP" sz="1800" dirty="0" smtClean="0">
                <a:solidFill>
                  <a:schemeClr val="tx2"/>
                </a:solidFill>
                <a:latin typeface="Palatino"/>
                <a:cs typeface="Palatino"/>
              </a:rPr>
              <a:t> </a:t>
            </a:r>
            <a:r>
              <a:rPr lang="en-GB" sz="1800" b="1" dirty="0">
                <a:solidFill>
                  <a:schemeClr val="tx2"/>
                </a:solidFill>
                <a:latin typeface="Palatino"/>
                <a:cs typeface="Palatino"/>
                <a:sym typeface="Wingdings 3" charset="0"/>
              </a:rPr>
              <a:t> </a:t>
            </a:r>
            <a:r>
              <a:rPr lang="en-US" sz="1800" dirty="0" smtClean="0">
                <a:solidFill>
                  <a:schemeClr val="tx2"/>
                </a:solidFill>
                <a:latin typeface="Palatino"/>
                <a:cs typeface="Palatino"/>
              </a:rPr>
              <a:t>hadrons.</a:t>
            </a:r>
          </a:p>
          <a:p>
            <a:pPr marL="285750" indent="-285750" eaLnBrk="1" hangingPunct="1">
              <a:buFont typeface="Arial"/>
              <a:buChar char="•"/>
              <a:defRPr/>
            </a:pPr>
            <a:r>
              <a:rPr lang="en-US" sz="1800" dirty="0" smtClean="0">
                <a:solidFill>
                  <a:schemeClr val="tx2"/>
                </a:solidFill>
                <a:latin typeface="Palatino"/>
                <a:cs typeface="Palatino"/>
              </a:rPr>
              <a:t>Consider </a:t>
            </a:r>
            <a:r>
              <a:rPr lang="en-US" sz="1800" dirty="0" err="1" smtClean="0">
                <a:solidFill>
                  <a:schemeClr val="tx2"/>
                </a:solidFill>
                <a:latin typeface="Palatino"/>
                <a:cs typeface="Palatino"/>
              </a:rPr>
              <a:t>pixelized</a:t>
            </a:r>
            <a:r>
              <a:rPr lang="en-US" sz="1800" dirty="0" smtClean="0">
                <a:solidFill>
                  <a:schemeClr val="tx2"/>
                </a:solidFill>
                <a:latin typeface="Palatino"/>
                <a:cs typeface="Palatino"/>
              </a:rPr>
              <a:t> readout </a:t>
            </a:r>
            <a:r>
              <a:rPr lang="en-US" sz="1800" dirty="0">
                <a:solidFill>
                  <a:schemeClr val="tx2"/>
                </a:solidFill>
                <a:latin typeface="Palatino"/>
                <a:cs typeface="Palatino"/>
              </a:rPr>
              <a:t>in this regio</a:t>
            </a:r>
            <a:r>
              <a:rPr lang="en-US" sz="1800" dirty="0">
                <a:solidFill>
                  <a:srgbClr val="1F497D"/>
                </a:solidFill>
                <a:latin typeface="Palatino"/>
                <a:cs typeface="Palatino"/>
              </a:rPr>
              <a:t>n or suppress the inner pad rows.</a:t>
            </a:r>
          </a:p>
          <a:p>
            <a:pPr marL="285750" indent="-285750" algn="r" eaLnBrk="1" hangingPunct="1">
              <a:buFont typeface="Wingdings" charset="2"/>
              <a:buChar char="Ø"/>
              <a:defRPr/>
            </a:pPr>
            <a:r>
              <a:rPr lang="en-US" sz="1800" b="1" dirty="0" smtClean="0">
                <a:solidFill>
                  <a:srgbClr val="FF0000"/>
                </a:solidFill>
                <a:latin typeface="Palatino"/>
                <a:cs typeface="Palatino"/>
              </a:rPr>
              <a:t>Requires </a:t>
            </a:r>
            <a:r>
              <a:rPr lang="en-US" sz="1800" b="1" dirty="0">
                <a:solidFill>
                  <a:srgbClr val="FF0000"/>
                </a:solidFill>
                <a:latin typeface="Palatino"/>
                <a:cs typeface="Palatino"/>
              </a:rPr>
              <a:t>technology/layout changes</a:t>
            </a:r>
          </a:p>
        </p:txBody>
      </p:sp>
      <p:pic>
        <p:nvPicPr>
          <p:cNvPr id="58371" name="Picture 8" descr="Screen Shot 2011-09-29 at 6.36.58 AM.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459038" y="1543050"/>
            <a:ext cx="3898900"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5837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0683FCA-D6F4-7544-9033-FA03F5F955AB}" type="slidenum">
              <a:rPr lang="en-US" sz="1200">
                <a:latin typeface="Palatino" charset="0"/>
                <a:cs typeface="Palatino" charset="0"/>
              </a:rPr>
              <a:pPr eaLnBrk="1" hangingPunct="1"/>
              <a:t>25</a:t>
            </a:fld>
            <a:endParaRPr lang="en-US" sz="1200">
              <a:latin typeface="Palatino" charset="0"/>
              <a:cs typeface="Palatino" charset="0"/>
            </a:endParaRPr>
          </a:p>
        </p:txBody>
      </p:sp>
      <p:sp>
        <p:nvSpPr>
          <p:cNvPr id="58375" name="TextBox 8"/>
          <p:cNvSpPr txBox="1">
            <a:spLocks noChangeArrowheads="1"/>
          </p:cNvSpPr>
          <p:nvPr/>
        </p:nvSpPr>
        <p:spPr bwMode="auto">
          <a:xfrm>
            <a:off x="785813" y="858838"/>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rgbClr val="FF0000"/>
                </a:solidFill>
                <a:latin typeface="Palatino" charset="0"/>
                <a:cs typeface="Palatino" charset="0"/>
              </a:rPr>
              <a:t>Full detector simulations: </a:t>
            </a:r>
          </a:p>
        </p:txBody>
      </p:sp>
    </p:spTree>
  </p:cSld>
  <p:clrMapOvr>
    <a:masterClrMapping/>
  </p:clrMapOvr>
  <p:transition xmlns:p14="http://schemas.microsoft.com/office/powerpoint/2010/main" spd="slow" advTm="3578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76863" y="1196975"/>
            <a:ext cx="2770187" cy="23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9"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66763" y="1196975"/>
            <a:ext cx="3127375" cy="23463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7347" name="Picture 2" descr="D:\PROJETS\TPC\MESURES\2011\110502-14_BeamTest_DESY\Photos\IMG_0591.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66763" y="4165600"/>
            <a:ext cx="3133725"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8" name="Picture 2" descr="D:\Freiburg\Octopuce\P1010021.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089525" y="4125913"/>
            <a:ext cx="3097213" cy="23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Tekstvak 11"/>
          <p:cNvSpPr txBox="1">
            <a:spLocks noChangeArrowheads="1"/>
          </p:cNvSpPr>
          <p:nvPr/>
        </p:nvSpPr>
        <p:spPr bwMode="auto">
          <a:xfrm>
            <a:off x="766763" y="676275"/>
            <a:ext cx="77962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nl-NL" sz="2000">
                <a:solidFill>
                  <a:srgbClr val="FF0000"/>
                </a:solidFill>
                <a:latin typeface="Palatino" charset="0"/>
                <a:cs typeface="Palatino" charset="0"/>
              </a:rPr>
              <a:t>Micromegas (T2K readout)                   GEMs (Altro readout)</a:t>
            </a:r>
          </a:p>
        </p:txBody>
      </p:sp>
      <p:sp>
        <p:nvSpPr>
          <p:cNvPr id="57350" name="Tekstvak 13"/>
          <p:cNvSpPr txBox="1">
            <a:spLocks noChangeArrowheads="1"/>
          </p:cNvSpPr>
          <p:nvPr/>
        </p:nvSpPr>
        <p:spPr bwMode="auto">
          <a:xfrm>
            <a:off x="5170488" y="3689350"/>
            <a:ext cx="3286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nl-NL" sz="2000">
                <a:solidFill>
                  <a:srgbClr val="FF0000"/>
                </a:solidFill>
                <a:latin typeface="Palatino" charset="0"/>
                <a:cs typeface="Palatino" charset="0"/>
              </a:rPr>
              <a:t>8-chip Ingrid module</a:t>
            </a:r>
          </a:p>
        </p:txBody>
      </p:sp>
      <p:sp>
        <p:nvSpPr>
          <p:cNvPr id="57351" name="Tekstvak 14"/>
          <p:cNvSpPr txBox="1">
            <a:spLocks noChangeArrowheads="1"/>
          </p:cNvSpPr>
          <p:nvPr/>
        </p:nvSpPr>
        <p:spPr bwMode="auto">
          <a:xfrm>
            <a:off x="358775" y="3687763"/>
            <a:ext cx="2574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nl-NL" sz="2000">
                <a:solidFill>
                  <a:srgbClr val="FF0000"/>
                </a:solidFill>
                <a:latin typeface="Palatino" charset="0"/>
                <a:cs typeface="Palatino" charset="0"/>
              </a:rPr>
              <a:t>Integrated version</a:t>
            </a:r>
          </a:p>
        </p:txBody>
      </p:sp>
      <p:sp>
        <p:nvSpPr>
          <p:cNvPr id="16" name="Pijl omlaag 15"/>
          <p:cNvSpPr/>
          <p:nvPr/>
        </p:nvSpPr>
        <p:spPr>
          <a:xfrm>
            <a:off x="2674938" y="3543300"/>
            <a:ext cx="692150" cy="62230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lIns="91430" tIns="45715" rIns="91430" bIns="45715" anchor="ctr"/>
          <a:lstStyle/>
          <a:p>
            <a:pPr algn="ctr">
              <a:defRPr/>
            </a:pPr>
            <a:endParaRPr lang="nl-NL" sz="1600">
              <a:latin typeface="Palatino"/>
              <a:cs typeface="Palatino"/>
            </a:endParaRPr>
          </a:p>
        </p:txBody>
      </p:sp>
      <p:sp>
        <p:nvSpPr>
          <p:cNvPr id="57353" name="Title 2"/>
          <p:cNvSpPr>
            <a:spLocks noGrp="1"/>
          </p:cNvSpPr>
          <p:nvPr>
            <p:ph type="title"/>
          </p:nvPr>
        </p:nvSpPr>
        <p:spPr>
          <a:xfrm>
            <a:off x="785813" y="36513"/>
            <a:ext cx="7586662" cy="515937"/>
          </a:xfrm>
        </p:spPr>
        <p:txBody>
          <a:bodyPr/>
          <a:lstStyle/>
          <a:p>
            <a:r>
              <a:rPr lang="nl-NL" sz="2000">
                <a:latin typeface="Palatino" charset="0"/>
                <a:ea typeface="ＭＳ Ｐゴシック" charset="0"/>
              </a:rPr>
              <a:t>TPC beam tests at DESY with Large Prototype (2008-2011)</a:t>
            </a:r>
            <a:endParaRPr lang="en-US" sz="2000">
              <a:latin typeface="Palatino" charset="0"/>
              <a:ea typeface="ＭＳ Ｐゴシック" charset="0"/>
            </a:endParaRPr>
          </a:p>
        </p:txBody>
      </p:sp>
      <p:sp>
        <p:nvSpPr>
          <p:cNvPr id="2" name="Date Placeholder 1"/>
          <p:cNvSpPr>
            <a:spLocks noGrp="1"/>
          </p:cNvSpPr>
          <p:nvPr>
            <p:ph type="dt" sz="quarter" idx="10"/>
          </p:nvPr>
        </p:nvSpPr>
        <p:spPr/>
        <p:txBody>
          <a:bodyPr/>
          <a:lstStyle/>
          <a:p>
            <a:pPr>
              <a:defRPr/>
            </a:pPr>
            <a:r>
              <a:rPr lang="en-US"/>
              <a:t>Nikhef colloquium 28 October 2011 </a:t>
            </a:r>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5735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94B48DD-CF10-A041-8A96-10AC051A2D7A}" type="slidenum">
              <a:rPr lang="en-US" sz="1200">
                <a:latin typeface="Palatino" charset="0"/>
                <a:cs typeface="Palatino" charset="0"/>
              </a:rPr>
              <a:pPr eaLnBrk="1" hangingPunct="1"/>
              <a:t>26</a:t>
            </a:fld>
            <a:endParaRPr lang="en-US" sz="1200">
              <a:latin typeface="Palatino" charset="0"/>
              <a:cs typeface="Palatino" charset="0"/>
            </a:endParaRPr>
          </a:p>
        </p:txBody>
      </p:sp>
    </p:spTree>
  </p:cSld>
  <p:clrMapOvr>
    <a:masterClrMapping/>
  </p:clrMapOvr>
  <p:transition xmlns:p14="http://schemas.microsoft.com/office/powerpoint/2010/main" spd="slow" advTm="48734"/>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3" name="Group 1"/>
          <p:cNvGrpSpPr>
            <a:grpSpLocks/>
          </p:cNvGrpSpPr>
          <p:nvPr/>
        </p:nvGrpSpPr>
        <p:grpSpPr bwMode="auto">
          <a:xfrm>
            <a:off x="1812925" y="917575"/>
            <a:ext cx="7029450" cy="5400675"/>
            <a:chOff x="1813454" y="917030"/>
            <a:chExt cx="7029449" cy="5401220"/>
          </a:xfrm>
        </p:grpSpPr>
        <p:pic>
          <p:nvPicPr>
            <p:cNvPr id="54280" name="Picture 40" descr="clic_sid_cdr_vis_tracking_cut_zx.pdf"/>
            <p:cNvPicPr>
              <a:picLocks noChangeAspect="1"/>
            </p:cNvPicPr>
            <p:nvPr/>
          </p:nvPicPr>
          <p:blipFill>
            <a:blip r:embed="rId3" cstate="print">
              <a:extLst>
                <a:ext uri="{28A0092B-C50C-407E-A947-70E740481C1C}">
                  <a14:useLocalDpi xmlns:a14="http://schemas.microsoft.com/office/drawing/2010/main"/>
                </a:ext>
              </a:extLst>
            </a:blip>
            <a:srcRect l="48473" t="21989" b="49863"/>
            <a:stretch>
              <a:fillRect/>
            </a:stretch>
          </p:blipFill>
          <p:spPr bwMode="auto">
            <a:xfrm>
              <a:off x="1813454" y="917030"/>
              <a:ext cx="6437842" cy="5320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1" name="TextBox 31"/>
            <p:cNvSpPr txBox="1">
              <a:spLocks noChangeArrowheads="1"/>
            </p:cNvSpPr>
            <p:nvPr/>
          </p:nvSpPr>
          <p:spPr bwMode="auto">
            <a:xfrm>
              <a:off x="2259541" y="1268413"/>
              <a:ext cx="22113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Outer tracker barrel</a:t>
              </a:r>
            </a:p>
          </p:txBody>
        </p:sp>
        <p:sp>
          <p:nvSpPr>
            <p:cNvPr id="54282" name="Rectangle 32"/>
            <p:cNvSpPr>
              <a:spLocks noChangeArrowheads="1"/>
            </p:cNvSpPr>
            <p:nvPr/>
          </p:nvSpPr>
          <p:spPr bwMode="auto">
            <a:xfrm>
              <a:off x="3483503" y="5949950"/>
              <a:ext cx="15446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a:latin typeface="Palatino" charset="0"/>
                  <a:cs typeface="Palatino" charset="0"/>
                </a:rPr>
                <a:t>Vertex region</a:t>
              </a:r>
            </a:p>
          </p:txBody>
        </p:sp>
        <p:sp>
          <p:nvSpPr>
            <p:cNvPr id="54283" name="TextBox 38"/>
            <p:cNvSpPr txBox="1">
              <a:spLocks noChangeArrowheads="1"/>
            </p:cNvSpPr>
            <p:nvPr/>
          </p:nvSpPr>
          <p:spPr bwMode="auto">
            <a:xfrm>
              <a:off x="7587191" y="5516563"/>
              <a:ext cx="1255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beam pipe</a:t>
              </a:r>
            </a:p>
          </p:txBody>
        </p:sp>
        <p:sp>
          <p:nvSpPr>
            <p:cNvPr id="54284" name="TextBox 41"/>
            <p:cNvSpPr txBox="1">
              <a:spLocks noChangeArrowheads="1"/>
            </p:cNvSpPr>
            <p:nvPr/>
          </p:nvSpPr>
          <p:spPr bwMode="auto">
            <a:xfrm>
              <a:off x="5960003" y="4149725"/>
              <a:ext cx="2441575" cy="368300"/>
            </a:xfrm>
            <a:prstGeom prst="rect">
              <a:avLst/>
            </a:prstGeom>
            <a:solidFill>
              <a:srgbClr val="FFFFFF">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Forward outer tracker</a:t>
              </a:r>
            </a:p>
          </p:txBody>
        </p:sp>
      </p:grpSp>
      <p:sp>
        <p:nvSpPr>
          <p:cNvPr id="54274" name="Title 1"/>
          <p:cNvSpPr>
            <a:spLocks noGrp="1"/>
          </p:cNvSpPr>
          <p:nvPr>
            <p:ph type="title"/>
          </p:nvPr>
        </p:nvSpPr>
        <p:spPr/>
        <p:txBody>
          <a:bodyPr/>
          <a:lstStyle/>
          <a:p>
            <a:r>
              <a:rPr lang="en-US">
                <a:latin typeface="Palatino" charset="0"/>
                <a:ea typeface="ＭＳ Ｐゴシック" charset="0"/>
              </a:rPr>
              <a:t>CLIC_SiD: 	all-silicon tracker </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5427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D5131B3-5EA5-F14E-9E31-DBCDE157AC7B}" type="slidenum">
              <a:rPr lang="en-US" sz="1200">
                <a:latin typeface="Palatino" charset="0"/>
                <a:cs typeface="Palatino" charset="0"/>
              </a:rPr>
              <a:pPr eaLnBrk="1" hangingPunct="1"/>
              <a:t>27</a:t>
            </a:fld>
            <a:endParaRPr lang="en-US" sz="1200">
              <a:latin typeface="Palatino" charset="0"/>
              <a:cs typeface="Palatino" charset="0"/>
            </a:endParaRPr>
          </a:p>
        </p:txBody>
      </p:sp>
      <p:cxnSp>
        <p:nvCxnSpPr>
          <p:cNvPr id="7" name="Straight Arrow Connector 6"/>
          <p:cNvCxnSpPr/>
          <p:nvPr/>
        </p:nvCxnSpPr>
        <p:spPr>
          <a:xfrm>
            <a:off x="1100138" y="1638300"/>
            <a:ext cx="14287" cy="467995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54279" name="TextBox 7"/>
          <p:cNvSpPr txBox="1">
            <a:spLocks noChangeArrowheads="1"/>
          </p:cNvSpPr>
          <p:nvPr/>
        </p:nvSpPr>
        <p:spPr bwMode="auto">
          <a:xfrm rot="-5400000">
            <a:off x="-19050" y="3676650"/>
            <a:ext cx="14208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1F497D"/>
                </a:solidFill>
                <a:latin typeface="Palatino" charset="0"/>
                <a:cs typeface="Palatino" charset="0"/>
              </a:rPr>
              <a:t>1206 mm</a:t>
            </a:r>
          </a:p>
        </p:txBody>
      </p:sp>
    </p:spTree>
  </p:cSld>
  <p:clrMapOvr>
    <a:masterClrMapping/>
  </p:clrMapOvr>
  <p:transition xmlns:p14="http://schemas.microsoft.com/office/powerpoint/2010/main" spd="slow" advTm="27655"/>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a:latin typeface="Palatino" charset="0"/>
                <a:ea typeface="ＭＳ Ｐゴシック" charset="0"/>
              </a:rPr>
              <a:t>EM calorimetry</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5939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CE64EB9-F791-3D4A-A3F8-CBD6581E70E9}" type="slidenum">
              <a:rPr lang="en-US" sz="1200">
                <a:latin typeface="Palatino" charset="0"/>
                <a:cs typeface="Palatino" charset="0"/>
              </a:rPr>
              <a:pPr eaLnBrk="1" hangingPunct="1"/>
              <a:t>28</a:t>
            </a:fld>
            <a:endParaRPr lang="en-US" sz="1200">
              <a:latin typeface="Palatino" charset="0"/>
              <a:cs typeface="Palatino"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828477177"/>
              </p:ext>
            </p:extLst>
          </p:nvPr>
        </p:nvGraphicFramePr>
        <p:xfrm>
          <a:off x="196850" y="827088"/>
          <a:ext cx="5524500" cy="1849439"/>
        </p:xfrm>
        <a:graphic>
          <a:graphicData uri="http://schemas.openxmlformats.org/drawingml/2006/table">
            <a:tbl>
              <a:tblPr firstRow="1" bandRow="1">
                <a:tableStyleId>{5C22544A-7EE6-4342-B048-85BDC9FD1C3A}</a:tableStyleId>
              </a:tblPr>
              <a:tblGrid>
                <a:gridCol w="2799399"/>
                <a:gridCol w="2725101"/>
              </a:tblGrid>
              <a:tr h="365823">
                <a:tc>
                  <a:txBody>
                    <a:bodyPr/>
                    <a:lstStyle/>
                    <a:p>
                      <a:r>
                        <a:rPr lang="en-US" sz="1800" dirty="0" smtClean="0">
                          <a:latin typeface="Palatino"/>
                          <a:cs typeface="Palatino"/>
                        </a:rPr>
                        <a:t>ECAL</a:t>
                      </a:r>
                      <a:endParaRPr lang="en-US" sz="1800" dirty="0">
                        <a:latin typeface="Palatino"/>
                        <a:cs typeface="Palatino"/>
                      </a:endParaRPr>
                    </a:p>
                  </a:txBody>
                  <a:tcPr marL="91453" marR="91453" marT="45728" marB="45728"/>
                </a:tc>
                <a:tc>
                  <a:txBody>
                    <a:bodyPr/>
                    <a:lstStyle/>
                    <a:p>
                      <a:pPr algn="ctr"/>
                      <a:r>
                        <a:rPr lang="en-US" sz="1800" dirty="0" smtClean="0"/>
                        <a:t>CLIC_ILD, B = 4 T</a:t>
                      </a:r>
                      <a:endParaRPr lang="en-US" sz="1800" dirty="0"/>
                    </a:p>
                  </a:txBody>
                  <a:tcPr/>
                </a:tc>
              </a:tr>
              <a:tr h="370904">
                <a:tc>
                  <a:txBody>
                    <a:bodyPr/>
                    <a:lstStyle/>
                    <a:p>
                      <a:r>
                        <a:rPr lang="en-US" sz="1800" kern="1200" baseline="0" dirty="0" smtClean="0">
                          <a:solidFill>
                            <a:schemeClr val="dk1"/>
                          </a:solidFill>
                          <a:latin typeface="Palatino"/>
                          <a:ea typeface="+mn-ea"/>
                          <a:cs typeface="Palatino"/>
                        </a:rPr>
                        <a:t>Absorber/Active element</a:t>
                      </a:r>
                      <a:endParaRPr lang="en-US" sz="1800" dirty="0">
                        <a:latin typeface="Palatino"/>
                        <a:cs typeface="Palatino"/>
                      </a:endParaRPr>
                    </a:p>
                  </a:txBody>
                  <a:tcPr marL="91453" marR="91453" marT="45728" marB="45728"/>
                </a:tc>
                <a:tc>
                  <a:txBody>
                    <a:bodyPr/>
                    <a:lstStyle/>
                    <a:p>
                      <a:pPr algn="ctr"/>
                      <a:r>
                        <a:rPr lang="en-US" sz="1800" dirty="0" smtClean="0"/>
                        <a:t>Tungsten / Si pads</a:t>
                      </a:r>
                      <a:endParaRPr lang="en-US" sz="1800" dirty="0"/>
                    </a:p>
                  </a:txBody>
                  <a:tcPr/>
                </a:tc>
              </a:tr>
              <a:tr h="370904">
                <a:tc>
                  <a:txBody>
                    <a:bodyPr/>
                    <a:lstStyle/>
                    <a:p>
                      <a:r>
                        <a:rPr lang="en-US" sz="1800" kern="1200" baseline="0" dirty="0" smtClean="0">
                          <a:solidFill>
                            <a:schemeClr val="dk1"/>
                          </a:solidFill>
                          <a:latin typeface="Palatino"/>
                          <a:ea typeface="+mn-ea"/>
                          <a:cs typeface="Palatino"/>
                        </a:rPr>
                        <a:t>Sampling layers</a:t>
                      </a:r>
                      <a:endParaRPr lang="en-US" sz="1800" dirty="0">
                        <a:latin typeface="Palatino"/>
                        <a:cs typeface="Palatino"/>
                      </a:endParaRPr>
                    </a:p>
                  </a:txBody>
                  <a:tcPr marL="91453" marR="91453" marT="45728" marB="45728"/>
                </a:tc>
                <a:tc>
                  <a:txBody>
                    <a:bodyPr/>
                    <a:lstStyle/>
                    <a:p>
                      <a:pPr algn="ctr"/>
                      <a:r>
                        <a:rPr lang="en-US" sz="1800" kern="1200" baseline="0" dirty="0" smtClean="0">
                          <a:solidFill>
                            <a:schemeClr val="dk1"/>
                          </a:solidFill>
                          <a:latin typeface="+mn-lt"/>
                          <a:ea typeface="+mn-ea"/>
                          <a:cs typeface="+mn-cs"/>
                        </a:rPr>
                        <a:t>20x 2.1 mm, 10x 4.2 mm</a:t>
                      </a:r>
                      <a:endParaRPr lang="en-US" sz="1800" dirty="0"/>
                    </a:p>
                  </a:txBody>
                  <a:tcPr/>
                </a:tc>
              </a:tr>
              <a:tr h="370904">
                <a:tc>
                  <a:txBody>
                    <a:bodyPr/>
                    <a:lstStyle/>
                    <a:p>
                      <a:r>
                        <a:rPr lang="en-US" sz="1800" kern="1200" baseline="0" dirty="0" smtClean="0">
                          <a:solidFill>
                            <a:schemeClr val="dk1"/>
                          </a:solidFill>
                          <a:latin typeface="Palatino"/>
                          <a:ea typeface="+mn-ea"/>
                          <a:cs typeface="Palatino"/>
                        </a:rPr>
                        <a:t>Cell size</a:t>
                      </a:r>
                      <a:endParaRPr lang="en-US" sz="1800" dirty="0">
                        <a:latin typeface="Palatino"/>
                        <a:cs typeface="Palatino"/>
                      </a:endParaRPr>
                    </a:p>
                  </a:txBody>
                  <a:tcPr marL="91453" marR="91453" marT="45728" marB="45728"/>
                </a:tc>
                <a:tc>
                  <a:txBody>
                    <a:bodyPr/>
                    <a:lstStyle/>
                    <a:p>
                      <a:pPr algn="ctr"/>
                      <a:r>
                        <a:rPr lang="en-US" sz="1800" dirty="0" smtClean="0"/>
                        <a:t>5.1</a:t>
                      </a:r>
                      <a:r>
                        <a:rPr lang="en-US" sz="1800" baseline="0" dirty="0" smtClean="0"/>
                        <a:t> </a:t>
                      </a:r>
                      <a:r>
                        <a:rPr lang="en-US" sz="1800" dirty="0" smtClean="0">
                          <a:solidFill>
                            <a:srgbClr val="000000"/>
                          </a:solidFill>
                          <a:latin typeface="Palatino" charset="0"/>
                          <a:cs typeface="Palatino" charset="0"/>
                        </a:rPr>
                        <a:t>× </a:t>
                      </a:r>
                      <a:r>
                        <a:rPr lang="en-US" sz="1800" dirty="0" smtClean="0"/>
                        <a:t>5.1 </a:t>
                      </a:r>
                      <a:r>
                        <a:rPr lang="en-US" sz="1800" dirty="0" smtClean="0">
                          <a:latin typeface="Palatino" charset="0"/>
                          <a:cs typeface="Palatino" charset="0"/>
                        </a:rPr>
                        <a:t> mm</a:t>
                      </a:r>
                      <a:r>
                        <a:rPr lang="en-US" sz="1800" baseline="30000" dirty="0" smtClean="0">
                          <a:latin typeface="Palatino" charset="0"/>
                          <a:cs typeface="Palatino" charset="0"/>
                        </a:rPr>
                        <a:t>2</a:t>
                      </a:r>
                      <a:r>
                        <a:rPr lang="en-US" sz="1800" dirty="0" smtClean="0">
                          <a:latin typeface="Palatino" charset="0"/>
                          <a:cs typeface="Palatino" charset="0"/>
                        </a:rPr>
                        <a:t> </a:t>
                      </a:r>
                      <a:endParaRPr lang="en-US" sz="1800" dirty="0"/>
                    </a:p>
                  </a:txBody>
                  <a:tcPr/>
                </a:tc>
              </a:tr>
              <a:tr h="370904">
                <a:tc>
                  <a:txBody>
                    <a:bodyPr/>
                    <a:lstStyle/>
                    <a:p>
                      <a:r>
                        <a:rPr lang="en-US" sz="1800" kern="1200" baseline="0" dirty="0" smtClean="0">
                          <a:solidFill>
                            <a:schemeClr val="dk1"/>
                          </a:solidFill>
                          <a:latin typeface="Palatino"/>
                          <a:ea typeface="+mn-ea"/>
                          <a:cs typeface="Palatino"/>
                        </a:rPr>
                        <a:t>X</a:t>
                      </a:r>
                      <a:r>
                        <a:rPr lang="en-US" sz="1800" kern="1200" baseline="-25000" dirty="0" smtClean="0">
                          <a:solidFill>
                            <a:schemeClr val="dk1"/>
                          </a:solidFill>
                          <a:latin typeface="Palatino"/>
                          <a:ea typeface="+mn-ea"/>
                          <a:cs typeface="Palatino"/>
                        </a:rPr>
                        <a:t>0</a:t>
                      </a:r>
                      <a:r>
                        <a:rPr lang="en-US" sz="1800" kern="1200" baseline="0" dirty="0" smtClean="0">
                          <a:solidFill>
                            <a:schemeClr val="dk1"/>
                          </a:solidFill>
                          <a:latin typeface="Palatino"/>
                          <a:ea typeface="+mn-ea"/>
                          <a:cs typeface="Palatino"/>
                        </a:rPr>
                        <a:t> and </a:t>
                      </a:r>
                      <a:r>
                        <a:rPr lang="el-GR" sz="1800" kern="1200" baseline="0" dirty="0" smtClean="0">
                          <a:solidFill>
                            <a:schemeClr val="dk1"/>
                          </a:solidFill>
                          <a:latin typeface="Palatino"/>
                          <a:ea typeface="+mn-ea"/>
                          <a:cs typeface="Palatino"/>
                        </a:rPr>
                        <a:t>λ</a:t>
                      </a:r>
                      <a:r>
                        <a:rPr lang="en-US" sz="1800" kern="1200" baseline="-25000" dirty="0" smtClean="0">
                          <a:solidFill>
                            <a:schemeClr val="dk1"/>
                          </a:solidFill>
                          <a:latin typeface="Palatino"/>
                          <a:ea typeface="+mn-ea"/>
                          <a:cs typeface="Palatino"/>
                        </a:rPr>
                        <a:t>I</a:t>
                      </a:r>
                      <a:endParaRPr lang="en-US" sz="1800" baseline="-25000" dirty="0">
                        <a:latin typeface="Palatino"/>
                        <a:cs typeface="Palatino"/>
                      </a:endParaRPr>
                    </a:p>
                  </a:txBody>
                  <a:tcPr marL="91453" marR="91453" marT="45728" marB="45728"/>
                </a:tc>
                <a:tc>
                  <a:txBody>
                    <a:bodyPr/>
                    <a:lstStyle/>
                    <a:p>
                      <a:pPr algn="ctr"/>
                      <a:r>
                        <a:rPr lang="en-US" sz="1800" kern="1200" baseline="0" dirty="0" smtClean="0">
                          <a:solidFill>
                            <a:schemeClr val="dk1"/>
                          </a:solidFill>
                          <a:latin typeface="+mn-lt"/>
                          <a:ea typeface="+mn-ea"/>
                          <a:cs typeface="+mn-cs"/>
                        </a:rPr>
                        <a:t>23 and 1</a:t>
                      </a:r>
                      <a:endParaRPr lang="en-US" sz="1800" dirty="0"/>
                    </a:p>
                  </a:txBody>
                  <a:tcPr/>
                </a:tc>
              </a:tr>
            </a:tbl>
          </a:graphicData>
        </a:graphic>
      </p:graphicFrame>
      <p:pic>
        <p:nvPicPr>
          <p:cNvPr id="59417"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9850" y="2922588"/>
            <a:ext cx="3725863"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9418" name="Group 6"/>
          <p:cNvGrpSpPr>
            <a:grpSpLocks/>
          </p:cNvGrpSpPr>
          <p:nvPr/>
        </p:nvGrpSpPr>
        <p:grpSpPr bwMode="auto">
          <a:xfrm>
            <a:off x="4124325" y="3571875"/>
            <a:ext cx="4902200" cy="2730500"/>
            <a:chOff x="4124325" y="3572554"/>
            <a:chExt cx="4902200" cy="2729468"/>
          </a:xfrm>
        </p:grpSpPr>
        <p:pic>
          <p:nvPicPr>
            <p:cNvPr id="59420" name="Picture 12"/>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124325" y="3584222"/>
              <a:ext cx="49022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21" name="TextBox 5"/>
            <p:cNvSpPr txBox="1">
              <a:spLocks noChangeArrowheads="1"/>
            </p:cNvSpPr>
            <p:nvPr/>
          </p:nvSpPr>
          <p:spPr bwMode="auto">
            <a:xfrm>
              <a:off x="4205109" y="3572554"/>
              <a:ext cx="3700014"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              Example – SiD approach:</a:t>
              </a:r>
            </a:p>
          </p:txBody>
        </p:sp>
      </p:grpSp>
    </p:spTree>
  </p:cSld>
  <p:clrMapOvr>
    <a:masterClrMapping/>
  </p:clrMapOvr>
  <p:transition xmlns:p14="http://schemas.microsoft.com/office/powerpoint/2010/main" spd="slow" advTm="77140"/>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1" name="Group 7"/>
          <p:cNvGrpSpPr>
            <a:grpSpLocks/>
          </p:cNvGrpSpPr>
          <p:nvPr/>
        </p:nvGrpSpPr>
        <p:grpSpPr bwMode="auto">
          <a:xfrm>
            <a:off x="644525" y="2954338"/>
            <a:ext cx="4760913" cy="3421062"/>
            <a:chOff x="5846763" y="3353178"/>
            <a:chExt cx="3461605" cy="2745644"/>
          </a:xfrm>
        </p:grpSpPr>
        <p:pic>
          <p:nvPicPr>
            <p:cNvPr id="61468" name="Pictur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846763" y="3609622"/>
              <a:ext cx="3111500"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9" name="TextBox 6"/>
            <p:cNvSpPr txBox="1">
              <a:spLocks noChangeArrowheads="1"/>
            </p:cNvSpPr>
            <p:nvPr/>
          </p:nvSpPr>
          <p:spPr bwMode="auto">
            <a:xfrm>
              <a:off x="8405636" y="3353178"/>
              <a:ext cx="649111"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      </a:t>
              </a:r>
            </a:p>
          </p:txBody>
        </p:sp>
        <p:sp>
          <p:nvSpPr>
            <p:cNvPr id="61470" name="TextBox 9"/>
            <p:cNvSpPr txBox="1">
              <a:spLocks noChangeArrowheads="1"/>
            </p:cNvSpPr>
            <p:nvPr/>
          </p:nvSpPr>
          <p:spPr bwMode="auto">
            <a:xfrm rot="5400000">
              <a:off x="8632140" y="4022778"/>
              <a:ext cx="98312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           </a:t>
              </a:r>
            </a:p>
          </p:txBody>
        </p:sp>
      </p:grpSp>
      <p:sp>
        <p:nvSpPr>
          <p:cNvPr id="61442" name="Title 1"/>
          <p:cNvSpPr>
            <a:spLocks noGrp="1"/>
          </p:cNvSpPr>
          <p:nvPr>
            <p:ph type="title"/>
          </p:nvPr>
        </p:nvSpPr>
        <p:spPr/>
        <p:txBody>
          <a:bodyPr/>
          <a:lstStyle/>
          <a:p>
            <a:r>
              <a:rPr lang="en-US">
                <a:latin typeface="Palatino" charset="0"/>
                <a:ea typeface="ＭＳ Ｐゴシック" charset="0"/>
              </a:rPr>
              <a:t>Hadronic calorimetry</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6144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FE411AC-8654-6A4A-9B33-990DAB2204B1}" type="slidenum">
              <a:rPr lang="en-US" sz="1200">
                <a:latin typeface="Palatino" charset="0"/>
                <a:cs typeface="Palatino" charset="0"/>
              </a:rPr>
              <a:pPr eaLnBrk="1" hangingPunct="1"/>
              <a:t>29</a:t>
            </a:fld>
            <a:endParaRPr lang="en-US" sz="1200">
              <a:latin typeface="Palatino" charset="0"/>
              <a:cs typeface="Palatino"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525955578"/>
              </p:ext>
            </p:extLst>
          </p:nvPr>
        </p:nvGraphicFramePr>
        <p:xfrm>
          <a:off x="107774" y="799395"/>
          <a:ext cx="5738989" cy="2393232"/>
        </p:xfrm>
        <a:graphic>
          <a:graphicData uri="http://schemas.openxmlformats.org/drawingml/2006/table">
            <a:tbl>
              <a:tblPr firstRow="1" bandRow="1">
                <a:tableStyleId>{5C22544A-7EE6-4342-B048-85BDC9FD1C3A}</a:tableStyleId>
              </a:tblPr>
              <a:tblGrid>
                <a:gridCol w="2747111"/>
                <a:gridCol w="2991878"/>
              </a:tblGrid>
              <a:tr h="640271">
                <a:tc>
                  <a:txBody>
                    <a:bodyPr/>
                    <a:lstStyle/>
                    <a:p>
                      <a:r>
                        <a:rPr lang="en-US" sz="1800" dirty="0" smtClean="0">
                          <a:latin typeface="Palatino"/>
                          <a:cs typeface="Palatino"/>
                        </a:rPr>
                        <a:t>HCAL</a:t>
                      </a:r>
                      <a:endParaRPr lang="en-US" sz="1800" dirty="0">
                        <a:latin typeface="Palatino"/>
                        <a:cs typeface="Palatino"/>
                      </a:endParaRPr>
                    </a:p>
                  </a:txBody>
                  <a:tcPr marL="91439" marR="91439" marT="45734" marB="45734"/>
                </a:tc>
                <a:tc>
                  <a:txBody>
                    <a:bodyPr/>
                    <a:lstStyle/>
                    <a:p>
                      <a:pPr algn="ctr"/>
                      <a:r>
                        <a:rPr lang="en-US" sz="1800" dirty="0" smtClean="0">
                          <a:latin typeface="Palatino"/>
                          <a:cs typeface="Palatino"/>
                        </a:rPr>
                        <a:t>CLIC_ILD    &amp;    </a:t>
                      </a:r>
                      <a:r>
                        <a:rPr lang="en-US" sz="1800" dirty="0" err="1" smtClean="0">
                          <a:latin typeface="Palatino"/>
                          <a:cs typeface="Palatino"/>
                        </a:rPr>
                        <a:t>CLIC_SiD</a:t>
                      </a:r>
                      <a:endParaRPr lang="en-US" sz="1800" dirty="0">
                        <a:latin typeface="Palatino"/>
                        <a:cs typeface="Palatino"/>
                      </a:endParaRPr>
                    </a:p>
                  </a:txBody>
                  <a:tcPr marL="91439" marR="91439" marT="45734" marB="45734"/>
                </a:tc>
              </a:tr>
              <a:tr h="370951">
                <a:tc>
                  <a:txBody>
                    <a:bodyPr/>
                    <a:lstStyle/>
                    <a:p>
                      <a:r>
                        <a:rPr lang="en-US" sz="1800" kern="1200" baseline="0" dirty="0" smtClean="0">
                          <a:solidFill>
                            <a:schemeClr val="dk1"/>
                          </a:solidFill>
                          <a:latin typeface="Palatino"/>
                          <a:ea typeface="+mn-ea"/>
                          <a:cs typeface="Palatino"/>
                        </a:rPr>
                        <a:t>Absorber (Barrel/F)</a:t>
                      </a:r>
                      <a:endParaRPr lang="en-US" sz="1800" dirty="0">
                        <a:latin typeface="Palatino"/>
                        <a:cs typeface="Palatino"/>
                      </a:endParaRPr>
                    </a:p>
                  </a:txBody>
                  <a:tcPr marL="91439" marR="91439" marT="45734" marB="45734"/>
                </a:tc>
                <a:tc>
                  <a:txBody>
                    <a:bodyPr/>
                    <a:lstStyle/>
                    <a:p>
                      <a:pPr algn="ctr"/>
                      <a:r>
                        <a:rPr lang="en-US" sz="1800" dirty="0" smtClean="0">
                          <a:latin typeface="Palatino"/>
                          <a:cs typeface="Palatino"/>
                        </a:rPr>
                        <a:t>Tungsten / Steel</a:t>
                      </a:r>
                      <a:endParaRPr lang="en-US" sz="1800" dirty="0">
                        <a:latin typeface="Palatino"/>
                        <a:cs typeface="Palatino"/>
                      </a:endParaRPr>
                    </a:p>
                  </a:txBody>
                  <a:tcPr marL="91439" marR="91439" marT="45734" marB="45734"/>
                </a:tc>
              </a:tr>
              <a:tr h="370951">
                <a:tc>
                  <a:txBody>
                    <a:bodyPr/>
                    <a:lstStyle/>
                    <a:p>
                      <a:r>
                        <a:rPr lang="en-US" sz="1800" kern="1200" baseline="0" dirty="0" smtClean="0">
                          <a:solidFill>
                            <a:schemeClr val="dk1"/>
                          </a:solidFill>
                          <a:latin typeface="Palatino"/>
                          <a:ea typeface="+mn-ea"/>
                          <a:cs typeface="Palatino"/>
                        </a:rPr>
                        <a:t>Sampling layers (B/F)</a:t>
                      </a:r>
                      <a:endParaRPr lang="en-US" sz="1800" dirty="0">
                        <a:latin typeface="Palatino"/>
                        <a:cs typeface="Palatino"/>
                      </a:endParaRPr>
                    </a:p>
                  </a:txBody>
                  <a:tcPr marL="91439" marR="91439" marT="45734" marB="45734"/>
                </a:tc>
                <a:tc>
                  <a:txBody>
                    <a:bodyPr/>
                    <a:lstStyle/>
                    <a:p>
                      <a:pPr algn="ctr"/>
                      <a:r>
                        <a:rPr lang="en-US" sz="1800" kern="1200" baseline="0" dirty="0" smtClean="0">
                          <a:solidFill>
                            <a:schemeClr val="dk1"/>
                          </a:solidFill>
                          <a:latin typeface="Palatino"/>
                          <a:ea typeface="+mn-ea"/>
                          <a:cs typeface="Palatino"/>
                        </a:rPr>
                        <a:t>75x10 mm / 60x 20 mm</a:t>
                      </a:r>
                      <a:endParaRPr lang="en-US" sz="1800" dirty="0">
                        <a:latin typeface="Palatino"/>
                        <a:cs typeface="Palatino"/>
                      </a:endParaRPr>
                    </a:p>
                  </a:txBody>
                  <a:tcPr marL="91439" marR="91439" marT="45734" marB="45734"/>
                </a:tc>
              </a:tr>
              <a:tr h="370951">
                <a:tc>
                  <a:txBody>
                    <a:bodyPr/>
                    <a:lstStyle/>
                    <a:p>
                      <a:r>
                        <a:rPr lang="en-US" sz="1800" kern="1200" baseline="0" dirty="0" smtClean="0">
                          <a:solidFill>
                            <a:schemeClr val="dk1"/>
                          </a:solidFill>
                          <a:latin typeface="Palatino"/>
                          <a:ea typeface="+mn-ea"/>
                          <a:cs typeface="Palatino"/>
                        </a:rPr>
                        <a:t>Cell size</a:t>
                      </a:r>
                      <a:endParaRPr lang="en-US" sz="1800" dirty="0">
                        <a:latin typeface="Palatino"/>
                        <a:cs typeface="Palatino"/>
                      </a:endParaRPr>
                    </a:p>
                  </a:txBody>
                  <a:tcPr marL="91439" marR="91439" marT="45734" marB="45734"/>
                </a:tc>
                <a:tc>
                  <a:txBody>
                    <a:bodyPr/>
                    <a:lstStyle/>
                    <a:p>
                      <a:pPr algn="ctr"/>
                      <a:r>
                        <a:rPr lang="en-US" sz="1800" dirty="0" smtClean="0">
                          <a:latin typeface="Palatino"/>
                          <a:cs typeface="Palatino"/>
                        </a:rPr>
                        <a:t>30 </a:t>
                      </a:r>
                      <a:r>
                        <a:rPr lang="en-US" sz="1800" kern="1200" baseline="0" dirty="0" smtClean="0">
                          <a:solidFill>
                            <a:schemeClr val="dk1"/>
                          </a:solidFill>
                          <a:latin typeface="Palatino"/>
                          <a:ea typeface="+mn-ea"/>
                          <a:cs typeface="Palatino"/>
                        </a:rPr>
                        <a:t>×</a:t>
                      </a:r>
                      <a:r>
                        <a:rPr lang="en-US" sz="1800" dirty="0" smtClean="0">
                          <a:latin typeface="Palatino"/>
                          <a:cs typeface="Palatino"/>
                        </a:rPr>
                        <a:t> 30 mm</a:t>
                      </a:r>
                      <a:r>
                        <a:rPr lang="en-US" sz="1800" baseline="30000" dirty="0" smtClean="0">
                          <a:latin typeface="Palatino"/>
                          <a:cs typeface="Palatino"/>
                        </a:rPr>
                        <a:t>2</a:t>
                      </a:r>
                      <a:r>
                        <a:rPr lang="en-US" sz="1800" baseline="0" dirty="0" smtClean="0">
                          <a:latin typeface="Palatino"/>
                          <a:cs typeface="Palatino"/>
                        </a:rPr>
                        <a:t>  </a:t>
                      </a:r>
                      <a:br>
                        <a:rPr lang="en-US" sz="1800" baseline="0" dirty="0" smtClean="0">
                          <a:latin typeface="Palatino"/>
                          <a:cs typeface="Palatino"/>
                        </a:rPr>
                      </a:br>
                      <a:r>
                        <a:rPr lang="en-US" sz="1800" baseline="0" dirty="0" smtClean="0">
                          <a:latin typeface="Palatino"/>
                          <a:cs typeface="Palatino"/>
                        </a:rPr>
                        <a:t>(analog, e.g. </a:t>
                      </a:r>
                      <a:r>
                        <a:rPr lang="en-US" sz="1800" baseline="0" dirty="0" err="1" smtClean="0">
                          <a:latin typeface="Palatino"/>
                          <a:cs typeface="Palatino"/>
                        </a:rPr>
                        <a:t>SiPM</a:t>
                      </a:r>
                      <a:r>
                        <a:rPr lang="en-US" sz="1800" baseline="0" dirty="0" smtClean="0">
                          <a:latin typeface="Palatino"/>
                          <a:cs typeface="Palatino"/>
                        </a:rPr>
                        <a:t>)</a:t>
                      </a:r>
                      <a:endParaRPr lang="en-US" sz="1800" dirty="0">
                        <a:latin typeface="Palatino"/>
                        <a:cs typeface="Palatino"/>
                      </a:endParaRPr>
                    </a:p>
                  </a:txBody>
                  <a:tcPr marL="91439" marR="91439" marT="45734" marB="45734"/>
                </a:tc>
              </a:tr>
              <a:tr h="370951">
                <a:tc>
                  <a:txBody>
                    <a:bodyPr/>
                    <a:lstStyle/>
                    <a:p>
                      <a:r>
                        <a:rPr lang="el-GR" sz="1800" kern="1200" baseline="0" dirty="0" smtClean="0">
                          <a:solidFill>
                            <a:schemeClr val="dk1"/>
                          </a:solidFill>
                          <a:latin typeface="Palatino"/>
                          <a:ea typeface="+mn-ea"/>
                          <a:cs typeface="Palatino"/>
                        </a:rPr>
                        <a:t>λ</a:t>
                      </a:r>
                      <a:r>
                        <a:rPr lang="en-US" sz="1800" kern="1200" baseline="-25000" dirty="0" smtClean="0">
                          <a:solidFill>
                            <a:schemeClr val="dk1"/>
                          </a:solidFill>
                          <a:latin typeface="Palatino"/>
                          <a:ea typeface="+mn-ea"/>
                          <a:cs typeface="Palatino"/>
                        </a:rPr>
                        <a:t>I</a:t>
                      </a:r>
                      <a:r>
                        <a:rPr lang="en-US" sz="1800" kern="1200" baseline="0" dirty="0" smtClean="0">
                          <a:solidFill>
                            <a:schemeClr val="dk1"/>
                          </a:solidFill>
                          <a:latin typeface="Palatino"/>
                          <a:ea typeface="+mn-ea"/>
                          <a:cs typeface="Palatino"/>
                        </a:rPr>
                        <a:t> </a:t>
                      </a:r>
                      <a:endParaRPr lang="en-US" sz="1800" dirty="0">
                        <a:latin typeface="Palatino"/>
                        <a:cs typeface="Palatino"/>
                      </a:endParaRPr>
                    </a:p>
                  </a:txBody>
                  <a:tcPr marL="91439" marR="91439" marT="45734" marB="45734"/>
                </a:tc>
                <a:tc>
                  <a:txBody>
                    <a:bodyPr/>
                    <a:lstStyle/>
                    <a:p>
                      <a:pPr algn="ctr"/>
                      <a:r>
                        <a:rPr lang="en-US" sz="1800" kern="1200" baseline="0" dirty="0" smtClean="0">
                          <a:solidFill>
                            <a:schemeClr val="dk1"/>
                          </a:solidFill>
                          <a:latin typeface="Palatino"/>
                          <a:ea typeface="+mn-ea"/>
                          <a:cs typeface="Palatino"/>
                        </a:rPr>
                        <a:t>7.5</a:t>
                      </a:r>
                      <a:endParaRPr lang="en-US" sz="1800" dirty="0">
                        <a:latin typeface="Palatino"/>
                        <a:cs typeface="Palatino"/>
                      </a:endParaRPr>
                    </a:p>
                  </a:txBody>
                  <a:tcPr marL="91439" marR="91439" marT="45734" marB="45734"/>
                </a:tc>
              </a:tr>
            </a:tbl>
          </a:graphicData>
        </a:graphic>
      </p:graphicFrame>
      <p:pic>
        <p:nvPicPr>
          <p:cNvPr id="61466" name="Picture 1423" descr="tt_detail"/>
          <p:cNvPicPr>
            <a:picLocks noChangeAspect="1" noChangeArrowheads="1"/>
          </p:cNvPicPr>
          <p:nvPr/>
        </p:nvPicPr>
        <p:blipFill>
          <a:blip r:embed="rId4" cstate="print">
            <a:extLst>
              <a:ext uri="{28A0092B-C50C-407E-A947-70E740481C1C}">
                <a14:useLocalDpi xmlns:a14="http://schemas.microsoft.com/office/drawing/2010/main"/>
              </a:ext>
            </a:extLst>
          </a:blip>
          <a:srcRect l="8968" t="11516" r="16566" b="11935"/>
          <a:stretch>
            <a:fillRect/>
          </a:stretch>
        </p:blipFill>
        <p:spPr bwMode="auto">
          <a:xfrm rot="-5400000">
            <a:off x="5904706" y="3280569"/>
            <a:ext cx="2789238" cy="3003550"/>
          </a:xfrm>
          <a:prstGeom prst="rect">
            <a:avLst/>
          </a:prstGeom>
          <a:noFill/>
          <a:ln w="12700">
            <a:solidFill>
              <a:srgbClr val="FF6600"/>
            </a:solidFill>
            <a:miter lim="800000"/>
            <a:headEnd/>
            <a:tailEnd/>
          </a:ln>
          <a:extLst>
            <a:ext uri="{909E8E84-426E-40dd-AFC4-6F175D3DCCD1}">
              <a14:hiddenFill xmlns:a14="http://schemas.microsoft.com/office/drawing/2010/main">
                <a:solidFill>
                  <a:srgbClr val="FFFFFF"/>
                </a:solidFill>
              </a14:hiddenFill>
            </a:ext>
          </a:extLst>
        </p:spPr>
      </p:pic>
      <p:sp>
        <p:nvSpPr>
          <p:cNvPr id="61467" name="TextBox 1"/>
          <p:cNvSpPr txBox="1">
            <a:spLocks noChangeArrowheads="1"/>
          </p:cNvSpPr>
          <p:nvPr/>
        </p:nvSpPr>
        <p:spPr bwMode="auto">
          <a:xfrm>
            <a:off x="5942013" y="2224088"/>
            <a:ext cx="22733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Palatino" charset="0"/>
                <a:cs typeface="Palatino" charset="0"/>
                <a:sym typeface="Wingdings" charset="0"/>
              </a:rPr>
              <a:t> </a:t>
            </a:r>
            <a:r>
              <a:rPr lang="en-US" sz="1800" dirty="0">
                <a:latin typeface="Palatino" charset="0"/>
                <a:cs typeface="Palatino" charset="0"/>
              </a:rPr>
              <a:t>10 </a:t>
            </a:r>
            <a:r>
              <a:rPr lang="en-US" sz="1800" dirty="0">
                <a:solidFill>
                  <a:srgbClr val="000000"/>
                </a:solidFill>
                <a:latin typeface="Palatino" charset="0"/>
                <a:cs typeface="Palatino" charset="0"/>
              </a:rPr>
              <a:t>×</a:t>
            </a:r>
            <a:r>
              <a:rPr lang="en-US" sz="1800" dirty="0">
                <a:latin typeface="Palatino" charset="0"/>
                <a:cs typeface="Palatino" charset="0"/>
              </a:rPr>
              <a:t> 10  mm</a:t>
            </a:r>
            <a:r>
              <a:rPr lang="en-US" sz="1800" baseline="30000" dirty="0">
                <a:latin typeface="Palatino" charset="0"/>
                <a:cs typeface="Palatino" charset="0"/>
              </a:rPr>
              <a:t>2</a:t>
            </a:r>
            <a:r>
              <a:rPr lang="en-US" sz="1800" dirty="0">
                <a:latin typeface="Palatino" charset="0"/>
                <a:cs typeface="Palatino" charset="0"/>
              </a:rPr>
              <a:t>  </a:t>
            </a:r>
            <a:r>
              <a:rPr lang="en-US" sz="1800" dirty="0" smtClean="0">
                <a:latin typeface="Palatino" charset="0"/>
                <a:cs typeface="Palatino" charset="0"/>
              </a:rPr>
              <a:t/>
            </a:r>
            <a:br>
              <a:rPr lang="en-US" sz="1800" dirty="0" smtClean="0">
                <a:latin typeface="Palatino" charset="0"/>
                <a:cs typeface="Palatino" charset="0"/>
              </a:rPr>
            </a:br>
            <a:r>
              <a:rPr lang="en-US" sz="1800" dirty="0" smtClean="0">
                <a:latin typeface="Palatino" charset="0"/>
                <a:cs typeface="Palatino" charset="0"/>
              </a:rPr>
              <a:t>     (digital, e.g. RPC)</a:t>
            </a:r>
            <a:endParaRPr lang="en-US" sz="1800" dirty="0">
              <a:latin typeface="Palatino" charset="0"/>
              <a:cs typeface="Palatino" charset="0"/>
            </a:endParaRPr>
          </a:p>
        </p:txBody>
      </p:sp>
    </p:spTree>
  </p:cSld>
  <p:clrMapOvr>
    <a:masterClrMapping/>
  </p:clrMapOvr>
  <p:transition xmlns:p14="http://schemas.microsoft.com/office/powerpoint/2010/main" spd="slow" advTm="55659"/>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a:latin typeface="Palatino" charset="0"/>
                <a:ea typeface="ＭＳ Ｐゴシック" charset="0"/>
              </a:rPr>
              <a:t>CLIC physics</a:t>
            </a:r>
          </a:p>
        </p:txBody>
      </p:sp>
      <p:sp>
        <p:nvSpPr>
          <p:cNvPr id="13" name="TextBox 12"/>
          <p:cNvSpPr txBox="1"/>
          <p:nvPr/>
        </p:nvSpPr>
        <p:spPr>
          <a:xfrm>
            <a:off x="184150" y="1493838"/>
            <a:ext cx="3314700" cy="3478212"/>
          </a:xfrm>
          <a:prstGeom prst="rect">
            <a:avLst/>
          </a:prstGeom>
          <a:solidFill>
            <a:srgbClr val="FFFFFF"/>
          </a:solidFill>
        </p:spPr>
        <p:txBody>
          <a:bodyPr>
            <a:spAutoFit/>
          </a:bodyPr>
          <a:lstStyle/>
          <a:p>
            <a:pPr>
              <a:defRPr/>
            </a:pPr>
            <a:r>
              <a:rPr lang="en-US" sz="2000" dirty="0">
                <a:solidFill>
                  <a:srgbClr val="FF0000"/>
                </a:solidFill>
                <a:latin typeface="Palatino"/>
                <a:cs typeface="Palatino"/>
              </a:rPr>
              <a:t>Precision measurements</a:t>
            </a:r>
            <a:r>
              <a:rPr lang="en-US" sz="2000" dirty="0">
                <a:solidFill>
                  <a:schemeClr val="tx2"/>
                </a:solidFill>
                <a:latin typeface="Palatino"/>
                <a:cs typeface="Palatino"/>
              </a:rPr>
              <a:t> of new particles discovered at LHC:</a:t>
            </a:r>
          </a:p>
          <a:p>
            <a:pPr marL="162000" indent="-162000">
              <a:buFont typeface="Arial"/>
              <a:buChar char="•"/>
              <a:defRPr/>
            </a:pPr>
            <a:r>
              <a:rPr lang="en-US" sz="2000" dirty="0">
                <a:solidFill>
                  <a:schemeClr val="tx2"/>
                </a:solidFill>
                <a:latin typeface="Palatino"/>
                <a:cs typeface="Palatino"/>
              </a:rPr>
              <a:t>Higgs, SUSY, …</a:t>
            </a:r>
          </a:p>
          <a:p>
            <a:pPr marL="162000" indent="-162000">
              <a:buFont typeface="Arial"/>
              <a:buChar char="•"/>
              <a:defRPr/>
            </a:pPr>
            <a:r>
              <a:rPr lang="en-US" sz="2000" dirty="0">
                <a:solidFill>
                  <a:schemeClr val="tx2"/>
                </a:solidFill>
                <a:latin typeface="Palatino"/>
                <a:cs typeface="Palatino"/>
              </a:rPr>
              <a:t>Discrimination between</a:t>
            </a:r>
            <a:br>
              <a:rPr lang="en-US" sz="2000" dirty="0">
                <a:solidFill>
                  <a:schemeClr val="tx2"/>
                </a:solidFill>
                <a:latin typeface="Palatino"/>
                <a:cs typeface="Palatino"/>
              </a:rPr>
            </a:br>
            <a:r>
              <a:rPr lang="en-US" sz="2000" dirty="0">
                <a:solidFill>
                  <a:schemeClr val="tx2"/>
                </a:solidFill>
                <a:latin typeface="Palatino"/>
                <a:cs typeface="Palatino"/>
              </a:rPr>
              <a:t>competing models</a:t>
            </a:r>
          </a:p>
          <a:p>
            <a:pPr>
              <a:defRPr/>
            </a:pPr>
            <a:endParaRPr lang="en-US" sz="2000" dirty="0">
              <a:solidFill>
                <a:schemeClr val="tx2"/>
              </a:solidFill>
              <a:latin typeface="Palatino"/>
              <a:cs typeface="Palatino"/>
            </a:endParaRPr>
          </a:p>
          <a:p>
            <a:pPr>
              <a:defRPr/>
            </a:pPr>
            <a:r>
              <a:rPr lang="en-US" sz="2000" dirty="0">
                <a:solidFill>
                  <a:srgbClr val="FF0000"/>
                </a:solidFill>
                <a:latin typeface="Palatino"/>
                <a:cs typeface="Palatino"/>
              </a:rPr>
              <a:t>Discovery</a:t>
            </a:r>
            <a:r>
              <a:rPr lang="en-US" sz="2000" dirty="0">
                <a:solidFill>
                  <a:schemeClr val="tx2"/>
                </a:solidFill>
                <a:latin typeface="Palatino"/>
                <a:cs typeface="Palatino"/>
              </a:rPr>
              <a:t> of new physics</a:t>
            </a:r>
            <a:br>
              <a:rPr lang="en-US" sz="2000" dirty="0">
                <a:solidFill>
                  <a:schemeClr val="tx2"/>
                </a:solidFill>
                <a:latin typeface="Palatino"/>
                <a:cs typeface="Palatino"/>
              </a:rPr>
            </a:br>
            <a:r>
              <a:rPr lang="en-US" sz="2000" dirty="0">
                <a:solidFill>
                  <a:schemeClr val="tx2"/>
                </a:solidFill>
                <a:latin typeface="Palatino"/>
                <a:cs typeface="Palatino"/>
              </a:rPr>
              <a:t>at </a:t>
            </a:r>
            <a:r>
              <a:rPr lang="en-US" sz="2000" dirty="0" err="1">
                <a:solidFill>
                  <a:schemeClr val="tx2"/>
                </a:solidFill>
                <a:latin typeface="Palatino"/>
                <a:cs typeface="Palatino"/>
              </a:rPr>
              <a:t>TeV</a:t>
            </a:r>
            <a:r>
              <a:rPr lang="en-US" sz="2000" dirty="0">
                <a:solidFill>
                  <a:schemeClr val="tx2"/>
                </a:solidFill>
                <a:latin typeface="Palatino"/>
                <a:cs typeface="Palatino"/>
              </a:rPr>
              <a:t> scale</a:t>
            </a:r>
            <a:br>
              <a:rPr lang="en-US" sz="2000" dirty="0">
                <a:solidFill>
                  <a:schemeClr val="tx2"/>
                </a:solidFill>
                <a:latin typeface="Palatino"/>
                <a:cs typeface="Palatino"/>
              </a:rPr>
            </a:br>
            <a:endParaRPr lang="en-US" sz="2000" dirty="0">
              <a:solidFill>
                <a:schemeClr val="tx2"/>
              </a:solidFill>
              <a:latin typeface="Palatino"/>
              <a:cs typeface="Palatino"/>
            </a:endParaRPr>
          </a:p>
          <a:p>
            <a:pPr marL="162000" indent="-162000">
              <a:buFont typeface="Arial"/>
              <a:buChar char="•"/>
              <a:defRPr/>
            </a:pPr>
            <a:endParaRPr lang="en-US" sz="2000" dirty="0">
              <a:solidFill>
                <a:schemeClr val="tx2"/>
              </a:solidFill>
              <a:latin typeface="Palatino"/>
              <a:cs typeface="Palatino"/>
            </a:endParaRPr>
          </a:p>
        </p:txBody>
      </p:sp>
      <p:sp>
        <p:nvSpPr>
          <p:cNvPr id="6" name="Date Placeholder 5"/>
          <p:cNvSpPr>
            <a:spLocks noGrp="1"/>
          </p:cNvSpPr>
          <p:nvPr>
            <p:ph type="dt" sz="quarter" idx="14"/>
          </p:nvPr>
        </p:nvSpPr>
        <p:spPr/>
        <p:txBody>
          <a:bodyPr/>
          <a:lstStyle/>
          <a:p>
            <a:pPr>
              <a:defRPr/>
            </a:pPr>
            <a:r>
              <a:rPr lang="en-US"/>
              <a:t>Nikhef colloquium 28 October 2011 </a:t>
            </a:r>
            <a:endParaRPr lang="en-US" dirty="0"/>
          </a:p>
        </p:txBody>
      </p:sp>
      <p:sp>
        <p:nvSpPr>
          <p:cNvPr id="7" name="Footer Placeholder 6"/>
          <p:cNvSpPr>
            <a:spLocks noGrp="1"/>
          </p:cNvSpPr>
          <p:nvPr>
            <p:ph type="ftr" sz="quarter" idx="15"/>
          </p:nvPr>
        </p:nvSpPr>
        <p:spPr/>
        <p:txBody>
          <a:bodyPr/>
          <a:lstStyle/>
          <a:p>
            <a:pPr>
              <a:defRPr/>
            </a:pPr>
            <a:r>
              <a:rPr lang="en-US" smtClean="0"/>
              <a:t>Erik van der Kraaij, CERN LCD</a:t>
            </a:r>
            <a:endParaRPr lang="en-US"/>
          </a:p>
        </p:txBody>
      </p:sp>
      <p:sp>
        <p:nvSpPr>
          <p:cNvPr id="19461" name="Slide Number Placeholder 10"/>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30C726D-F856-8145-8839-47E2AEDF16A6}" type="slidenum">
              <a:rPr lang="en-US" sz="1200">
                <a:latin typeface="Palatino" charset="0"/>
                <a:cs typeface="Palatino" charset="0"/>
              </a:rPr>
              <a:pPr eaLnBrk="1" hangingPunct="1"/>
              <a:t>3</a:t>
            </a:fld>
            <a:endParaRPr lang="en-US" sz="1200">
              <a:latin typeface="Palatino" charset="0"/>
              <a:cs typeface="Palatino" charset="0"/>
            </a:endParaRPr>
          </a:p>
        </p:txBody>
      </p:sp>
      <p:sp>
        <p:nvSpPr>
          <p:cNvPr id="10" name="TextBox 9"/>
          <p:cNvSpPr txBox="1"/>
          <p:nvPr/>
        </p:nvSpPr>
        <p:spPr>
          <a:xfrm>
            <a:off x="873125" y="5503863"/>
            <a:ext cx="7788275" cy="1014412"/>
          </a:xfrm>
          <a:prstGeom prst="rect">
            <a:avLst/>
          </a:prstGeom>
          <a:noFill/>
        </p:spPr>
        <p:txBody>
          <a:bodyPr wrap="none">
            <a:spAutoFit/>
          </a:bodyPr>
          <a:lstStyle/>
          <a:p>
            <a:pPr>
              <a:defRPr/>
            </a:pPr>
            <a:r>
              <a:rPr lang="en-US" sz="2000" dirty="0" err="1">
                <a:solidFill>
                  <a:schemeClr val="tx2"/>
                </a:solidFill>
                <a:latin typeface="Palatino"/>
                <a:cs typeface="Palatino"/>
              </a:rPr>
              <a:t>e</a:t>
            </a:r>
            <a:r>
              <a:rPr lang="en-US" sz="2000" baseline="30000" dirty="0" err="1">
                <a:solidFill>
                  <a:schemeClr val="tx2"/>
                </a:solidFill>
                <a:latin typeface="Palatino"/>
                <a:cs typeface="Palatino"/>
              </a:rPr>
              <a:t>+</a:t>
            </a:r>
            <a:r>
              <a:rPr lang="en-US" sz="2000" dirty="0" err="1">
                <a:solidFill>
                  <a:schemeClr val="tx2"/>
                </a:solidFill>
                <a:latin typeface="Palatino"/>
                <a:cs typeface="Palatino"/>
              </a:rPr>
              <a:t>e</a:t>
            </a:r>
            <a:r>
              <a:rPr lang="en-US" sz="2000" baseline="30000" dirty="0">
                <a:solidFill>
                  <a:schemeClr val="tx2"/>
                </a:solidFill>
                <a:latin typeface="Palatino"/>
                <a:cs typeface="Palatino"/>
              </a:rPr>
              <a:t>-</a:t>
            </a:r>
            <a:r>
              <a:rPr lang="en-US" sz="2000" dirty="0">
                <a:solidFill>
                  <a:schemeClr val="tx2"/>
                </a:solidFill>
                <a:latin typeface="Palatino"/>
                <a:cs typeface="Palatino"/>
              </a:rPr>
              <a:t> collisions up to √s = 3 </a:t>
            </a:r>
            <a:r>
              <a:rPr lang="en-US" sz="2000" dirty="0" err="1">
                <a:solidFill>
                  <a:schemeClr val="tx2"/>
                </a:solidFill>
                <a:latin typeface="Palatino"/>
                <a:cs typeface="Palatino"/>
              </a:rPr>
              <a:t>TeV</a:t>
            </a:r>
            <a:endParaRPr lang="en-US" sz="2000" dirty="0">
              <a:solidFill>
                <a:schemeClr val="tx2"/>
              </a:solidFill>
              <a:latin typeface="Palatino"/>
              <a:cs typeface="Palatino"/>
            </a:endParaRPr>
          </a:p>
          <a:p>
            <a:pPr marL="342900" indent="-342900">
              <a:buFont typeface="Arial"/>
              <a:buChar char="•"/>
              <a:defRPr/>
            </a:pPr>
            <a:r>
              <a:rPr lang="en-US" sz="2000" dirty="0">
                <a:latin typeface="Palatino"/>
                <a:cs typeface="Palatino"/>
              </a:rPr>
              <a:t>Must be linear – too much </a:t>
            </a:r>
            <a:r>
              <a:rPr lang="en-US" sz="2000" dirty="0" err="1">
                <a:latin typeface="Palatino"/>
                <a:cs typeface="Palatino"/>
              </a:rPr>
              <a:t>synchroton</a:t>
            </a:r>
            <a:r>
              <a:rPr lang="en-US" sz="2000" dirty="0">
                <a:latin typeface="Palatino"/>
                <a:cs typeface="Palatino"/>
              </a:rPr>
              <a:t> radiation in storage rings.</a:t>
            </a:r>
          </a:p>
          <a:p>
            <a:pPr>
              <a:defRPr/>
            </a:pPr>
            <a:endParaRPr lang="en-US" sz="2000" dirty="0"/>
          </a:p>
        </p:txBody>
      </p:sp>
      <p:grpSp>
        <p:nvGrpSpPr>
          <p:cNvPr id="19463" name="Group 7"/>
          <p:cNvGrpSpPr>
            <a:grpSpLocks/>
          </p:cNvGrpSpPr>
          <p:nvPr/>
        </p:nvGrpSpPr>
        <p:grpSpPr bwMode="auto">
          <a:xfrm>
            <a:off x="3514725" y="765175"/>
            <a:ext cx="5395913" cy="4643438"/>
            <a:chOff x="3234090" y="677333"/>
            <a:chExt cx="5873044" cy="5290962"/>
          </a:xfrm>
        </p:grpSpPr>
        <p:pic>
          <p:nvPicPr>
            <p:cNvPr id="19464" name="Picture 21" descr="figure1_aprime.pdf"/>
            <p:cNvPicPr>
              <a:picLocks noChangeAspect="1"/>
            </p:cNvPicPr>
            <p:nvPr/>
          </p:nvPicPr>
          <p:blipFill>
            <a:blip r:embed="rId3" cstate="print">
              <a:extLst>
                <a:ext uri="{28A0092B-C50C-407E-A947-70E740481C1C}">
                  <a14:useLocalDpi xmlns:a14="http://schemas.microsoft.com/office/drawing/2010/main"/>
                </a:ext>
              </a:extLst>
            </a:blip>
            <a:srcRect t="3561" r="19714"/>
            <a:stretch>
              <a:fillRect/>
            </a:stretch>
          </p:blipFill>
          <p:spPr bwMode="auto">
            <a:xfrm>
              <a:off x="3234090" y="677333"/>
              <a:ext cx="5873044" cy="529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bwMode="auto">
            <a:xfrm>
              <a:off x="3989171" y="2753922"/>
              <a:ext cx="425057" cy="311127"/>
            </a:xfrm>
            <a:prstGeom prst="rect">
              <a:avLst/>
            </a:prstGeom>
            <a:solidFill>
              <a:srgbClr val="FFFFFF"/>
            </a:solidFill>
          </p:spPr>
          <p:txBody>
            <a:bodyPr wrap="none">
              <a:spAutoFit/>
            </a:bodyPr>
            <a:lstStyle/>
            <a:p>
              <a:pPr>
                <a:defRPr/>
              </a:pPr>
              <a:r>
                <a:rPr lang="en-US" sz="1800" dirty="0" err="1">
                  <a:solidFill>
                    <a:schemeClr val="bg2">
                      <a:lumMod val="50000"/>
                    </a:schemeClr>
                  </a:solidFill>
                  <a:latin typeface="Palatino"/>
                  <a:cs typeface="Palatino"/>
                </a:rPr>
                <a:t>hZ</a:t>
              </a:r>
              <a:endParaRPr lang="en-US" sz="1800" dirty="0">
                <a:solidFill>
                  <a:schemeClr val="bg2">
                    <a:lumMod val="50000"/>
                  </a:schemeClr>
                </a:solidFill>
                <a:latin typeface="Palatino"/>
                <a:cs typeface="Palatino"/>
              </a:endParaRPr>
            </a:p>
          </p:txBody>
        </p:sp>
        <p:sp>
          <p:nvSpPr>
            <p:cNvPr id="19466" name="TextBox 15"/>
            <p:cNvSpPr txBox="1">
              <a:spLocks noChangeArrowheads="1"/>
            </p:cNvSpPr>
            <p:nvPr/>
          </p:nvSpPr>
          <p:spPr bwMode="auto">
            <a:xfrm>
              <a:off x="4012865" y="854122"/>
              <a:ext cx="1127813" cy="36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00"/>
                  </a:solidFill>
                  <a:latin typeface="Palatino" charset="0"/>
                  <a:cs typeface="Palatino" charset="0"/>
                </a:rPr>
                <a:t>Z </a:t>
              </a:r>
              <a:r>
                <a:rPr lang="en-GB" sz="1800">
                  <a:latin typeface="Palatino" charset="0"/>
                  <a:cs typeface="Palatino" charset="0"/>
                </a:rPr>
                <a:t>→ </a:t>
              </a:r>
              <a:r>
                <a:rPr lang="en-US" sz="1800">
                  <a:solidFill>
                    <a:srgbClr val="000000"/>
                  </a:solidFill>
                  <a:latin typeface="Palatino" charset="0"/>
                  <a:cs typeface="Palatino" charset="0"/>
                </a:rPr>
                <a:t>μ</a:t>
              </a:r>
              <a:r>
                <a:rPr lang="en-US" sz="1800" baseline="30000">
                  <a:solidFill>
                    <a:srgbClr val="000000"/>
                  </a:solidFill>
                  <a:latin typeface="Palatino" charset="0"/>
                  <a:cs typeface="Palatino" charset="0"/>
                </a:rPr>
                <a:t>+</a:t>
              </a:r>
              <a:r>
                <a:rPr lang="en-US" sz="1800">
                  <a:solidFill>
                    <a:srgbClr val="000000"/>
                  </a:solidFill>
                  <a:latin typeface="Palatino" charset="0"/>
                  <a:cs typeface="Palatino" charset="0"/>
                </a:rPr>
                <a:t>μ</a:t>
              </a:r>
              <a:r>
                <a:rPr lang="en-US" sz="1800" baseline="30000">
                  <a:solidFill>
                    <a:srgbClr val="000000"/>
                  </a:solidFill>
                  <a:latin typeface="Palatino" charset="0"/>
                  <a:cs typeface="Palatino" charset="0"/>
                </a:rPr>
                <a:t>-</a:t>
              </a:r>
            </a:p>
          </p:txBody>
        </p:sp>
        <p:sp>
          <p:nvSpPr>
            <p:cNvPr id="17" name="TextBox 16"/>
            <p:cNvSpPr txBox="1"/>
            <p:nvPr/>
          </p:nvSpPr>
          <p:spPr bwMode="auto">
            <a:xfrm>
              <a:off x="7090705" y="2828087"/>
              <a:ext cx="1945586" cy="369011"/>
            </a:xfrm>
            <a:prstGeom prst="rect">
              <a:avLst/>
            </a:prstGeom>
            <a:solidFill>
              <a:srgbClr val="FFFFFF"/>
            </a:solidFill>
          </p:spPr>
          <p:txBody>
            <a:bodyPr>
              <a:spAutoFit/>
            </a:bodyPr>
            <a:lstStyle/>
            <a:p>
              <a:pPr>
                <a:defRPr/>
              </a:pPr>
              <a:r>
                <a:rPr lang="en-US" sz="1800" dirty="0" err="1">
                  <a:latin typeface="Palatino"/>
                  <a:cs typeface="Palatino"/>
                </a:rPr>
                <a:t>susy</a:t>
              </a:r>
              <a:r>
                <a:rPr lang="en-US" sz="1800" dirty="0">
                  <a:solidFill>
                    <a:srgbClr val="FF0000"/>
                  </a:solidFill>
                  <a:latin typeface="Palatino"/>
                  <a:cs typeface="Palatino"/>
                </a:rPr>
                <a:t> </a:t>
              </a:r>
              <a:r>
                <a:rPr lang="en-US" sz="1800" dirty="0" err="1">
                  <a:solidFill>
                    <a:srgbClr val="FF0000"/>
                  </a:solidFill>
                  <a:latin typeface="Palatino"/>
                  <a:cs typeface="Palatino"/>
                </a:rPr>
                <a:t>S</a:t>
              </a:r>
              <a:r>
                <a:rPr lang="en-US" sz="1800" dirty="0" err="1">
                  <a:solidFill>
                    <a:srgbClr val="0000FF"/>
                  </a:solidFill>
                  <a:latin typeface="Palatino"/>
                  <a:cs typeface="Palatino"/>
                </a:rPr>
                <a:t>p</a:t>
              </a:r>
              <a:r>
                <a:rPr lang="en-US" sz="1800" dirty="0" err="1">
                  <a:solidFill>
                    <a:srgbClr val="008000"/>
                  </a:solidFill>
                  <a:latin typeface="Palatino"/>
                  <a:cs typeface="Palatino"/>
                </a:rPr>
                <a:t>a</a:t>
              </a:r>
              <a:r>
                <a:rPr lang="en-US" sz="1800" dirty="0" err="1">
                  <a:solidFill>
                    <a:schemeClr val="accent5">
                      <a:lumMod val="75000"/>
                    </a:schemeClr>
                  </a:solidFill>
                  <a:latin typeface="Palatino"/>
                  <a:cs typeface="Palatino"/>
                </a:rPr>
                <a:t>r</a:t>
              </a:r>
              <a:r>
                <a:rPr lang="en-US" sz="1800" dirty="0" err="1">
                  <a:solidFill>
                    <a:srgbClr val="FF0000"/>
                  </a:solidFill>
                  <a:latin typeface="Palatino"/>
                  <a:cs typeface="Palatino"/>
                </a:rPr>
                <a:t>t</a:t>
              </a:r>
              <a:r>
                <a:rPr lang="en-US" sz="1800" dirty="0" err="1">
                  <a:solidFill>
                    <a:srgbClr val="0000FF"/>
                  </a:solidFill>
                  <a:latin typeface="Palatino"/>
                  <a:cs typeface="Palatino"/>
                </a:rPr>
                <a:t>i</a:t>
              </a:r>
              <a:r>
                <a:rPr lang="en-US" sz="1800" dirty="0" err="1">
                  <a:solidFill>
                    <a:srgbClr val="008000"/>
                  </a:solidFill>
                  <a:latin typeface="Palatino"/>
                  <a:cs typeface="Palatino"/>
                </a:rPr>
                <a:t>c</a:t>
              </a:r>
              <a:r>
                <a:rPr lang="en-US" sz="1800" dirty="0" err="1">
                  <a:solidFill>
                    <a:schemeClr val="accent5">
                      <a:lumMod val="75000"/>
                    </a:schemeClr>
                  </a:solidFill>
                  <a:latin typeface="Palatino"/>
                  <a:cs typeface="Palatino"/>
                </a:rPr>
                <a:t>l</a:t>
              </a:r>
              <a:r>
                <a:rPr lang="en-US" sz="1800" dirty="0" err="1">
                  <a:solidFill>
                    <a:srgbClr val="FF0000"/>
                  </a:solidFill>
                  <a:latin typeface="Palatino"/>
                  <a:cs typeface="Palatino"/>
                </a:rPr>
                <a:t>e</a:t>
              </a:r>
              <a:r>
                <a:rPr lang="en-US" sz="1800" dirty="0" err="1">
                  <a:solidFill>
                    <a:srgbClr val="0000FF"/>
                  </a:solidFill>
                  <a:latin typeface="Palatino"/>
                  <a:cs typeface="Palatino"/>
                </a:rPr>
                <a:t>s</a:t>
              </a:r>
              <a:endParaRPr lang="en-US" sz="1800" dirty="0">
                <a:solidFill>
                  <a:srgbClr val="0000FF"/>
                </a:solidFill>
                <a:latin typeface="Palatino"/>
                <a:cs typeface="Palatino"/>
              </a:endParaRPr>
            </a:p>
          </p:txBody>
        </p:sp>
        <p:cxnSp>
          <p:nvCxnSpPr>
            <p:cNvPr id="18" name="Straight Arrow Connector 17"/>
            <p:cNvCxnSpPr/>
            <p:nvPr/>
          </p:nvCxnSpPr>
          <p:spPr bwMode="auto">
            <a:xfrm rot="5400000">
              <a:off x="7614546" y="3373045"/>
              <a:ext cx="488396" cy="13650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bwMode="auto">
            <a:xfrm rot="16200000" flipH="1">
              <a:off x="7836485" y="3467524"/>
              <a:ext cx="454027"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bwMode="auto">
            <a:xfrm rot="16200000" flipH="1">
              <a:off x="8092210" y="3350029"/>
              <a:ext cx="454027" cy="234991"/>
            </a:xfrm>
            <a:prstGeom prst="straightConnector1">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bwMode="auto">
            <a:xfrm>
              <a:off x="8327862" y="3240510"/>
              <a:ext cx="565015" cy="454027"/>
            </a:xfrm>
            <a:prstGeom prst="straightConnector1">
              <a:avLst/>
            </a:prstGeom>
            <a:ln>
              <a:solidFill>
                <a:schemeClr val="accent5">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9472" name="TextBox 3"/>
            <p:cNvSpPr txBox="1">
              <a:spLocks noChangeArrowheads="1"/>
            </p:cNvSpPr>
            <p:nvPr/>
          </p:nvSpPr>
          <p:spPr bwMode="auto">
            <a:xfrm>
              <a:off x="5334001" y="2626428"/>
              <a:ext cx="973665"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      </a:t>
              </a:r>
            </a:p>
          </p:txBody>
        </p:sp>
        <p:pic>
          <p:nvPicPr>
            <p:cNvPr id="19473" name="Picture 22" descr="figure1_aprime.pdf"/>
            <p:cNvPicPr>
              <a:picLocks noChangeAspect="1"/>
            </p:cNvPicPr>
            <p:nvPr/>
          </p:nvPicPr>
          <p:blipFill>
            <a:blip r:embed="rId3" cstate="print">
              <a:extLst>
                <a:ext uri="{28A0092B-C50C-407E-A947-70E740481C1C}">
                  <a14:useLocalDpi xmlns:a14="http://schemas.microsoft.com/office/drawing/2010/main"/>
                </a:ext>
              </a:extLst>
            </a:blip>
            <a:srcRect l="80132" t="4012" b="61523"/>
            <a:stretch>
              <a:fillRect/>
            </a:stretch>
          </p:blipFill>
          <p:spPr bwMode="auto">
            <a:xfrm>
              <a:off x="7597246" y="778227"/>
              <a:ext cx="1453444" cy="1890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4" name="TextBox 23"/>
            <p:cNvSpPr txBox="1">
              <a:spLocks noChangeArrowheads="1"/>
            </p:cNvSpPr>
            <p:nvPr/>
          </p:nvSpPr>
          <p:spPr bwMode="auto">
            <a:xfrm>
              <a:off x="5154789" y="2579038"/>
              <a:ext cx="973665"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      </a:t>
              </a:r>
            </a:p>
          </p:txBody>
        </p:sp>
        <p:sp>
          <p:nvSpPr>
            <p:cNvPr id="19475" name="TextBox 24"/>
            <p:cNvSpPr txBox="1">
              <a:spLocks noChangeArrowheads="1"/>
            </p:cNvSpPr>
            <p:nvPr/>
          </p:nvSpPr>
          <p:spPr bwMode="auto">
            <a:xfrm>
              <a:off x="4315178" y="2073979"/>
              <a:ext cx="973665" cy="461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t>      </a:t>
              </a:r>
            </a:p>
          </p:txBody>
        </p:sp>
        <p:sp>
          <p:nvSpPr>
            <p:cNvPr id="19476" name="TextBox 14"/>
            <p:cNvSpPr txBox="1">
              <a:spLocks noChangeArrowheads="1"/>
            </p:cNvSpPr>
            <p:nvPr/>
          </p:nvSpPr>
          <p:spPr bwMode="auto">
            <a:xfrm>
              <a:off x="4987238" y="2645479"/>
              <a:ext cx="603209" cy="31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00"/>
                  </a:solidFill>
                  <a:latin typeface="Palatino" charset="0"/>
                  <a:cs typeface="Palatino" charset="0"/>
                </a:rPr>
                <a:t>ttbar</a:t>
              </a:r>
            </a:p>
          </p:txBody>
        </p:sp>
        <p:sp>
          <p:nvSpPr>
            <p:cNvPr id="27" name="TextBox 26"/>
            <p:cNvSpPr txBox="1"/>
            <p:nvPr/>
          </p:nvSpPr>
          <p:spPr bwMode="auto">
            <a:xfrm>
              <a:off x="5915750" y="2735834"/>
              <a:ext cx="578838" cy="369011"/>
            </a:xfrm>
            <a:prstGeom prst="rect">
              <a:avLst/>
            </a:prstGeom>
            <a:noFill/>
          </p:spPr>
          <p:txBody>
            <a:bodyPr wrap="none">
              <a:spAutoFit/>
            </a:bodyPr>
            <a:lstStyle/>
            <a:p>
              <a:pPr>
                <a:defRPr/>
              </a:pPr>
              <a:r>
                <a:rPr lang="en-US" sz="1800" dirty="0" err="1">
                  <a:solidFill>
                    <a:schemeClr val="bg2">
                      <a:lumMod val="50000"/>
                    </a:schemeClr>
                  </a:solidFill>
                  <a:latin typeface="Palatino"/>
                  <a:cs typeface="Palatino"/>
                </a:rPr>
                <a:t>hνν</a:t>
              </a:r>
              <a:endParaRPr lang="en-US" sz="1800" dirty="0">
                <a:solidFill>
                  <a:schemeClr val="bg2">
                    <a:lumMod val="50000"/>
                  </a:schemeClr>
                </a:solidFill>
                <a:latin typeface="Palatino"/>
                <a:cs typeface="Palatino"/>
              </a:endParaRPr>
            </a:p>
          </p:txBody>
        </p:sp>
      </p:grpSp>
    </p:spTree>
  </p:cSld>
  <p:clrMapOvr>
    <a:masterClrMapping/>
  </p:clrMapOvr>
  <p:transition xmlns:p14="http://schemas.microsoft.com/office/powerpoint/2010/main" spd="slow" advTm="111848"/>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extBox 5"/>
          <p:cNvSpPr txBox="1">
            <a:spLocks noChangeArrowheads="1"/>
          </p:cNvSpPr>
          <p:nvPr/>
        </p:nvSpPr>
        <p:spPr bwMode="auto">
          <a:xfrm>
            <a:off x="3968750" y="2028825"/>
            <a:ext cx="50577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800" b="1">
                <a:solidFill>
                  <a:srgbClr val="1F497D"/>
                </a:solidFill>
                <a:latin typeface="Palatino" charset="0"/>
                <a:cs typeface="Palatino" charset="0"/>
              </a:rPr>
              <a:t>Data taken 2010/11 at CERN-PS/SPS, mixed beams 1 – 300 GeV</a:t>
            </a:r>
          </a:p>
        </p:txBody>
      </p:sp>
      <p:pic>
        <p:nvPicPr>
          <p:cNvPr id="63490" name="Picture 6" descr="SPS_2.pdf"/>
          <p:cNvPicPr>
            <a:picLocks noChangeAspect="1"/>
          </p:cNvPicPr>
          <p:nvPr/>
        </p:nvPicPr>
        <p:blipFill>
          <a:blip r:embed="rId3" cstate="print">
            <a:extLst>
              <a:ext uri="{28A0092B-C50C-407E-A947-70E740481C1C}">
                <a14:useLocalDpi xmlns:a14="http://schemas.microsoft.com/office/drawing/2010/main"/>
              </a:ext>
            </a:extLst>
          </a:blip>
          <a:srcRect b="-751"/>
          <a:stretch>
            <a:fillRect/>
          </a:stretch>
        </p:blipFill>
        <p:spPr bwMode="auto">
          <a:xfrm>
            <a:off x="3678238" y="2759075"/>
            <a:ext cx="5173662"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1" name="Title 2"/>
          <p:cNvSpPr>
            <a:spLocks noGrp="1"/>
          </p:cNvSpPr>
          <p:nvPr>
            <p:ph type="title"/>
          </p:nvPr>
        </p:nvSpPr>
        <p:spPr/>
        <p:txBody>
          <a:bodyPr/>
          <a:lstStyle/>
          <a:p>
            <a:r>
              <a:rPr lang="en-US">
                <a:latin typeface="Palatino" charset="0"/>
                <a:ea typeface="ＭＳ Ｐゴシック" charset="0"/>
              </a:rPr>
              <a:t>Tungsten HCAL prototype</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63494"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E948821-2960-B841-9362-39CEEC1FDAB0}" type="slidenum">
              <a:rPr lang="en-US" sz="1200">
                <a:latin typeface="Palatino" charset="0"/>
                <a:cs typeface="Palatino" charset="0"/>
              </a:rPr>
              <a:pPr eaLnBrk="1" hangingPunct="1"/>
              <a:t>30</a:t>
            </a:fld>
            <a:endParaRPr lang="en-US" sz="1200">
              <a:latin typeface="Palatino" charset="0"/>
              <a:cs typeface="Palatino" charset="0"/>
            </a:endParaRPr>
          </a:p>
        </p:txBody>
      </p:sp>
      <p:pic>
        <p:nvPicPr>
          <p:cNvPr id="63495" name="Picture 8" descr="Screen shot 2011-03-20 at 10.13.57 PM.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368300" y="1889125"/>
            <a:ext cx="3014663"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6" name="TextBox 9"/>
          <p:cNvSpPr txBox="1">
            <a:spLocks noChangeArrowheads="1"/>
          </p:cNvSpPr>
          <p:nvPr/>
        </p:nvSpPr>
        <p:spPr bwMode="auto">
          <a:xfrm>
            <a:off x="0" y="5870575"/>
            <a:ext cx="4059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Scintillator tiles 3x3 cm</a:t>
            </a:r>
            <a:r>
              <a:rPr lang="en-US" sz="1800" baseline="30000">
                <a:latin typeface="Palatino" charset="0"/>
                <a:cs typeface="Palatino" charset="0"/>
              </a:rPr>
              <a:t>2</a:t>
            </a:r>
            <a:r>
              <a:rPr lang="en-US" sz="1800">
                <a:latin typeface="Palatino" charset="0"/>
                <a:cs typeface="Palatino" charset="0"/>
              </a:rPr>
              <a:t> (in centre)</a:t>
            </a:r>
          </a:p>
          <a:p>
            <a:pPr eaLnBrk="1" hangingPunct="1"/>
            <a:r>
              <a:rPr lang="en-US" sz="1800">
                <a:latin typeface="Palatino" charset="0"/>
                <a:cs typeface="Palatino" charset="0"/>
              </a:rPr>
              <a:t>Read out by SiPM</a:t>
            </a:r>
          </a:p>
        </p:txBody>
      </p:sp>
      <p:sp>
        <p:nvSpPr>
          <p:cNvPr id="63497" name="TextBox 10"/>
          <p:cNvSpPr txBox="1">
            <a:spLocks noChangeArrowheads="1"/>
          </p:cNvSpPr>
          <p:nvPr/>
        </p:nvSpPr>
        <p:spPr bwMode="auto">
          <a:xfrm>
            <a:off x="600075" y="822325"/>
            <a:ext cx="5981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latin typeface="Palatino" charset="0"/>
                <a:cs typeface="Palatino" charset="0"/>
              </a:rPr>
              <a:t>Main purpose: Validation of Geant4 simulation for hadronic showers in tungsten</a:t>
            </a:r>
          </a:p>
        </p:txBody>
      </p:sp>
    </p:spTree>
  </p:cSld>
  <p:clrMapOvr>
    <a:masterClrMapping/>
  </p:clrMapOvr>
  <p:transition xmlns:p14="http://schemas.microsoft.com/office/powerpoint/2010/main" spd="slow" advTm="98378"/>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Fig824.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4887560" y="996951"/>
            <a:ext cx="3743325" cy="44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0" name="TextBox 8"/>
          <p:cNvSpPr txBox="1">
            <a:spLocks noChangeArrowheads="1"/>
          </p:cNvSpPr>
          <p:nvPr/>
        </p:nvSpPr>
        <p:spPr bwMode="auto">
          <a:xfrm>
            <a:off x="4978222" y="941388"/>
            <a:ext cx="2797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Palatino" charset="0"/>
                <a:cs typeface="Palatino" charset="0"/>
              </a:rPr>
              <a:t>Time structure of shower:</a:t>
            </a:r>
          </a:p>
        </p:txBody>
      </p:sp>
      <p:sp>
        <p:nvSpPr>
          <p:cNvPr id="65541" name="Title 4"/>
          <p:cNvSpPr>
            <a:spLocks noGrp="1"/>
          </p:cNvSpPr>
          <p:nvPr>
            <p:ph type="title"/>
          </p:nvPr>
        </p:nvSpPr>
        <p:spPr/>
        <p:txBody>
          <a:bodyPr/>
          <a:lstStyle/>
          <a:p>
            <a:r>
              <a:rPr lang="en-US" dirty="0" err="1"/>
              <a:t>SiPM</a:t>
            </a:r>
            <a:r>
              <a:rPr lang="en-US" dirty="0"/>
              <a:t> </a:t>
            </a:r>
            <a:r>
              <a:rPr lang="en-US" dirty="0" smtClean="0"/>
              <a:t>analog HCAL </a:t>
            </a:r>
            <a:r>
              <a:rPr lang="en-US" dirty="0" err="1"/>
              <a:t>testbeam</a:t>
            </a:r>
            <a:r>
              <a:rPr lang="en-US" dirty="0"/>
              <a:t> </a:t>
            </a:r>
            <a:endParaRPr lang="en-US" dirty="0">
              <a:latin typeface="Palatino" charset="0"/>
              <a:ea typeface="ＭＳ Ｐゴシック" charset="0"/>
            </a:endParaRPr>
          </a:p>
        </p:txBody>
      </p:sp>
      <p:sp>
        <p:nvSpPr>
          <p:cNvPr id="7" name="Date Placeholder 6"/>
          <p:cNvSpPr>
            <a:spLocks noGrp="1"/>
          </p:cNvSpPr>
          <p:nvPr>
            <p:ph type="dt" sz="quarter" idx="14"/>
          </p:nvPr>
        </p:nvSpPr>
        <p:spPr/>
        <p:txBody>
          <a:bodyPr/>
          <a:lstStyle/>
          <a:p>
            <a:pPr>
              <a:defRPr/>
            </a:pPr>
            <a:r>
              <a:rPr lang="en-US"/>
              <a:t>Nikhef colloquium 28 October 2011 </a:t>
            </a:r>
            <a:endParaRPr lang="en-US" dirty="0"/>
          </a:p>
        </p:txBody>
      </p:sp>
      <p:sp>
        <p:nvSpPr>
          <p:cNvPr id="8" name="Footer Placeholder 7"/>
          <p:cNvSpPr>
            <a:spLocks noGrp="1"/>
          </p:cNvSpPr>
          <p:nvPr>
            <p:ph type="ftr" sz="quarter" idx="15"/>
          </p:nvPr>
        </p:nvSpPr>
        <p:spPr/>
        <p:txBody>
          <a:bodyPr/>
          <a:lstStyle/>
          <a:p>
            <a:pPr>
              <a:defRPr/>
            </a:pPr>
            <a:r>
              <a:rPr lang="en-US" smtClean="0"/>
              <a:t>Erik van der Kraaij, CERN LCD</a:t>
            </a:r>
            <a:endParaRPr lang="en-US"/>
          </a:p>
        </p:txBody>
      </p:sp>
      <p:sp>
        <p:nvSpPr>
          <p:cNvPr id="65544" name="Slide Number Placeholder 9"/>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A76D59-A7E3-7E49-9053-1E3940B2180B}" type="slidenum">
              <a:rPr lang="en-US" sz="1200">
                <a:latin typeface="Palatino" charset="0"/>
                <a:cs typeface="Palatino" charset="0"/>
              </a:rPr>
              <a:pPr eaLnBrk="1" hangingPunct="1"/>
              <a:t>31</a:t>
            </a:fld>
            <a:endParaRPr lang="en-US" sz="1200">
              <a:latin typeface="Palatino" charset="0"/>
              <a:cs typeface="Palatino" charset="0"/>
            </a:endParaRPr>
          </a:p>
        </p:txBody>
      </p:sp>
      <p:sp>
        <p:nvSpPr>
          <p:cNvPr id="65545" name="TextBox 3"/>
          <p:cNvSpPr txBox="1">
            <a:spLocks noChangeArrowheads="1"/>
          </p:cNvSpPr>
          <p:nvPr/>
        </p:nvSpPr>
        <p:spPr bwMode="auto">
          <a:xfrm>
            <a:off x="750888" y="5268913"/>
            <a:ext cx="79184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buFont typeface="Arial" charset="0"/>
              <a:buChar char="•"/>
            </a:pPr>
            <a:r>
              <a:rPr lang="en-US" sz="1800">
                <a:solidFill>
                  <a:schemeClr val="tx2"/>
                </a:solidFill>
                <a:latin typeface="Palatino" charset="0"/>
                <a:cs typeface="Palatino" charset="0"/>
              </a:rPr>
              <a:t>First results demonstrate the importance of the high precision neutron tracking with QGSP_BERT_HP in Geant4 for the time evolution of hadronic showers in tungsten.</a:t>
            </a:r>
          </a:p>
          <a:p>
            <a:pPr eaLnBrk="1" hangingPunct="1">
              <a:buFont typeface="Arial" charset="0"/>
              <a:buChar char="•"/>
            </a:pPr>
            <a:endParaRPr lang="en-US" sz="1800" b="1">
              <a:solidFill>
                <a:schemeClr val="tx2"/>
              </a:solidFill>
              <a:latin typeface="Palatino" charset="0"/>
              <a:cs typeface="Palatino" charset="0"/>
            </a:endParaRPr>
          </a:p>
        </p:txBody>
      </p:sp>
      <p:pic>
        <p:nvPicPr>
          <p:cNvPr id="13" name="Picture 12"/>
          <p:cNvPicPr>
            <a:picLocks noChangeAspect="1"/>
          </p:cNvPicPr>
          <p:nvPr/>
        </p:nvPicPr>
        <p:blipFill rotWithShape="1">
          <a:blip r:embed="rId4" cstate="print">
            <a:extLst>
              <a:ext uri="{28A0092B-C50C-407E-A947-70E740481C1C}">
                <a14:useLocalDpi xmlns:a14="http://schemas.microsoft.com/office/drawing/2010/main"/>
              </a:ext>
            </a:extLst>
          </a:blip>
          <a:srcRect l="49299" b="12228"/>
          <a:stretch/>
        </p:blipFill>
        <p:spPr>
          <a:xfrm>
            <a:off x="324556" y="1309688"/>
            <a:ext cx="3896834" cy="3518953"/>
          </a:xfrm>
          <a:prstGeom prst="rect">
            <a:avLst/>
          </a:prstGeom>
        </p:spPr>
      </p:pic>
      <p:sp>
        <p:nvSpPr>
          <p:cNvPr id="14" name="TextBox 13"/>
          <p:cNvSpPr txBox="1"/>
          <p:nvPr/>
        </p:nvSpPr>
        <p:spPr>
          <a:xfrm>
            <a:off x="324556" y="1171921"/>
            <a:ext cx="1377403" cy="339033"/>
          </a:xfrm>
          <a:prstGeom prst="rect">
            <a:avLst/>
          </a:prstGeom>
          <a:noFill/>
        </p:spPr>
        <p:txBody>
          <a:bodyPr wrap="none" rtlCol="0">
            <a:spAutoFit/>
          </a:bodyPr>
          <a:lstStyle/>
          <a:p>
            <a:r>
              <a:rPr lang="en-US" sz="2000" dirty="0" smtClean="0">
                <a:solidFill>
                  <a:srgbClr val="1F497D"/>
                </a:solidFill>
                <a:latin typeface="Palatino"/>
                <a:cs typeface="Palatino"/>
              </a:rPr>
              <a:t>10 </a:t>
            </a:r>
            <a:r>
              <a:rPr lang="en-US" sz="2000" dirty="0" err="1" smtClean="0">
                <a:solidFill>
                  <a:srgbClr val="1F497D"/>
                </a:solidFill>
                <a:latin typeface="Palatino"/>
                <a:cs typeface="Palatino"/>
              </a:rPr>
              <a:t>GeV</a:t>
            </a:r>
            <a:r>
              <a:rPr lang="en-US" sz="2000" dirty="0" smtClean="0">
                <a:solidFill>
                  <a:srgbClr val="1F497D"/>
                </a:solidFill>
                <a:latin typeface="Palatino"/>
                <a:cs typeface="Palatino"/>
              </a:rPr>
              <a:t> pion</a:t>
            </a:r>
            <a:endParaRPr lang="en-US" sz="2000" dirty="0">
              <a:solidFill>
                <a:srgbClr val="1F497D"/>
              </a:solidFill>
              <a:latin typeface="Palatino"/>
              <a:cs typeface="Palatino"/>
            </a:endParaRPr>
          </a:p>
        </p:txBody>
      </p:sp>
    </p:spTree>
  </p:cSld>
  <p:clrMapOvr>
    <a:masterClrMapping/>
  </p:clrMapOvr>
  <p:transition xmlns:p14="http://schemas.microsoft.com/office/powerpoint/2010/main" spd="slow" advTm="108380"/>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6" name="Slide Number Placeholder 5"/>
          <p:cNvSpPr>
            <a:spLocks noGrp="1"/>
          </p:cNvSpPr>
          <p:nvPr>
            <p:ph type="sldNum" sz="quarter" idx="12"/>
          </p:nvPr>
        </p:nvSpPr>
        <p:spPr/>
        <p:txBody>
          <a:bodyPr/>
          <a:lstStyle/>
          <a:p>
            <a:pPr>
              <a:defRPr/>
            </a:pPr>
            <a:fld id="{1BCD317D-4DF2-B341-8D7E-3CFA921A51C4}" type="slidenum">
              <a:rPr lang="en-US" smtClean="0"/>
              <a:pPr>
                <a:defRPr/>
              </a:pPr>
              <a:t>32</a:t>
            </a:fld>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l="51682" b="11990"/>
          <a:stretch/>
        </p:blipFill>
        <p:spPr>
          <a:xfrm>
            <a:off x="1679222" y="764632"/>
            <a:ext cx="5588000" cy="5500701"/>
          </a:xfrm>
          <a:prstGeom prst="rect">
            <a:avLst/>
          </a:prstGeom>
        </p:spPr>
      </p:pic>
      <p:sp>
        <p:nvSpPr>
          <p:cNvPr id="9" name="Title 1"/>
          <p:cNvSpPr>
            <a:spLocks noGrp="1"/>
          </p:cNvSpPr>
          <p:nvPr>
            <p:ph type="title"/>
          </p:nvPr>
        </p:nvSpPr>
        <p:spPr>
          <a:xfrm>
            <a:off x="785813" y="36513"/>
            <a:ext cx="6689725" cy="515937"/>
          </a:xfrm>
        </p:spPr>
        <p:txBody>
          <a:bodyPr/>
          <a:lstStyle/>
          <a:p>
            <a:r>
              <a:rPr lang="en-US" dirty="0" smtClean="0"/>
              <a:t>RPC digital HCAL </a:t>
            </a:r>
            <a:r>
              <a:rPr lang="en-US" dirty="0" err="1" smtClean="0"/>
              <a:t>testbeam</a:t>
            </a:r>
            <a:endParaRPr lang="en-US" dirty="0"/>
          </a:p>
        </p:txBody>
      </p:sp>
      <p:sp>
        <p:nvSpPr>
          <p:cNvPr id="10" name="TextBox 9"/>
          <p:cNvSpPr txBox="1"/>
          <p:nvPr/>
        </p:nvSpPr>
        <p:spPr>
          <a:xfrm>
            <a:off x="6677883" y="1846056"/>
            <a:ext cx="1967205" cy="400110"/>
          </a:xfrm>
          <a:prstGeom prst="rect">
            <a:avLst/>
          </a:prstGeom>
          <a:noFill/>
        </p:spPr>
        <p:txBody>
          <a:bodyPr wrap="none" rtlCol="0">
            <a:spAutoFit/>
          </a:bodyPr>
          <a:lstStyle/>
          <a:p>
            <a:r>
              <a:rPr lang="en-US" sz="2000" dirty="0" smtClean="0">
                <a:solidFill>
                  <a:srgbClr val="1F497D"/>
                </a:solidFill>
                <a:latin typeface="Palatino"/>
                <a:cs typeface="Palatino"/>
              </a:rPr>
              <a:t>120</a:t>
            </a:r>
            <a:r>
              <a:rPr lang="en-US" sz="2000" dirty="0" smtClean="0">
                <a:solidFill>
                  <a:srgbClr val="1F497D"/>
                </a:solidFill>
                <a:latin typeface="Palatino"/>
                <a:cs typeface="Palatino"/>
              </a:rPr>
              <a:t> </a:t>
            </a:r>
            <a:r>
              <a:rPr lang="en-US" sz="2000" dirty="0" err="1" smtClean="0">
                <a:solidFill>
                  <a:srgbClr val="1F497D"/>
                </a:solidFill>
                <a:latin typeface="Palatino"/>
                <a:cs typeface="Palatino"/>
              </a:rPr>
              <a:t>GeV</a:t>
            </a:r>
            <a:r>
              <a:rPr lang="en-US" sz="2000" dirty="0" smtClean="0">
                <a:solidFill>
                  <a:srgbClr val="1F497D"/>
                </a:solidFill>
                <a:latin typeface="Palatino"/>
                <a:cs typeface="Palatino"/>
              </a:rPr>
              <a:t> </a:t>
            </a:r>
            <a:r>
              <a:rPr lang="en-US" sz="2000" dirty="0" smtClean="0">
                <a:solidFill>
                  <a:srgbClr val="1F497D"/>
                </a:solidFill>
                <a:latin typeface="Palatino"/>
                <a:cs typeface="Palatino"/>
              </a:rPr>
              <a:t>proton</a:t>
            </a:r>
            <a:endParaRPr lang="en-US" sz="2000" dirty="0">
              <a:solidFill>
                <a:srgbClr val="1F497D"/>
              </a:solidFill>
              <a:latin typeface="Palatino"/>
              <a:cs typeface="Palatino"/>
            </a:endParaRPr>
          </a:p>
        </p:txBody>
      </p:sp>
      <p:sp>
        <p:nvSpPr>
          <p:cNvPr id="11" name="TextBox 10"/>
          <p:cNvSpPr txBox="1"/>
          <p:nvPr/>
        </p:nvSpPr>
        <p:spPr>
          <a:xfrm>
            <a:off x="6353328" y="2356556"/>
            <a:ext cx="2582333" cy="707886"/>
          </a:xfrm>
          <a:prstGeom prst="rect">
            <a:avLst/>
          </a:prstGeom>
          <a:noFill/>
        </p:spPr>
        <p:txBody>
          <a:bodyPr wrap="square" rtlCol="0">
            <a:spAutoFit/>
          </a:bodyPr>
          <a:lstStyle/>
          <a:p>
            <a:pPr algn="ctr"/>
            <a:r>
              <a:rPr lang="en-US" sz="2000" dirty="0" smtClean="0">
                <a:latin typeface="Palatino"/>
                <a:cs typeface="Palatino"/>
              </a:rPr>
              <a:t>With Fe, performed at </a:t>
            </a:r>
            <a:r>
              <a:rPr lang="en-US" sz="2000" dirty="0" err="1" smtClean="0">
                <a:latin typeface="Palatino"/>
                <a:cs typeface="Palatino"/>
              </a:rPr>
              <a:t>Fermilab</a:t>
            </a:r>
            <a:endParaRPr lang="en-US" sz="2000" dirty="0">
              <a:latin typeface="Palatino"/>
              <a:cs typeface="Palatino"/>
            </a:endParaRPr>
          </a:p>
        </p:txBody>
      </p:sp>
    </p:spTree>
    <p:extLst>
      <p:ext uri="{BB962C8B-B14F-4D97-AF65-F5344CB8AC3E}">
        <p14:creationId xmlns:p14="http://schemas.microsoft.com/office/powerpoint/2010/main" val="1374337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r>
              <a:rPr lang="en-US">
                <a:latin typeface="Palatino" charset="0"/>
                <a:ea typeface="ＭＳ Ｐゴシック" charset="0"/>
              </a:rPr>
              <a:t>Outline</a:t>
            </a:r>
          </a:p>
        </p:txBody>
      </p:sp>
      <p:sp>
        <p:nvSpPr>
          <p:cNvPr id="70658" name="Content Placeholder 2"/>
          <p:cNvSpPr>
            <a:spLocks noGrp="1"/>
          </p:cNvSpPr>
          <p:nvPr>
            <p:ph idx="1"/>
          </p:nvPr>
        </p:nvSpPr>
        <p:spPr>
          <a:xfrm>
            <a:off x="457200" y="1674813"/>
            <a:ext cx="7018338" cy="4152900"/>
          </a:xfrm>
        </p:spPr>
        <p:txBody>
          <a:bodyPr/>
          <a:lstStyle/>
          <a:p>
            <a:r>
              <a:rPr lang="en-US" sz="2000">
                <a:solidFill>
                  <a:srgbClr val="BFBFBF"/>
                </a:solidFill>
                <a:latin typeface="Palatino" charset="0"/>
                <a:ea typeface="ＭＳ Ｐゴシック" charset="0"/>
              </a:rPr>
              <a:t>Physics motivation</a:t>
            </a:r>
          </a:p>
          <a:p>
            <a:endParaRPr lang="en-US" sz="2000">
              <a:solidFill>
                <a:srgbClr val="BFBFBF"/>
              </a:solidFill>
              <a:latin typeface="Palatino" charset="0"/>
              <a:ea typeface="ＭＳ Ｐゴシック" charset="0"/>
            </a:endParaRPr>
          </a:p>
          <a:p>
            <a:r>
              <a:rPr lang="en-US" sz="2000">
                <a:solidFill>
                  <a:srgbClr val="BFBFBF"/>
                </a:solidFill>
                <a:latin typeface="Palatino" charset="0"/>
                <a:ea typeface="ＭＳ Ｐゴシック" charset="0"/>
              </a:rPr>
              <a:t>Accelerator design</a:t>
            </a:r>
          </a:p>
          <a:p>
            <a:pPr lvl="1"/>
            <a:r>
              <a:rPr lang="en-US" sz="2000">
                <a:solidFill>
                  <a:srgbClr val="BFBFBF"/>
                </a:solidFill>
                <a:latin typeface="Palatino" charset="0"/>
                <a:ea typeface="ＭＳ Ｐゴシック" charset="0"/>
              </a:rPr>
              <a:t>e</a:t>
            </a:r>
            <a:r>
              <a:rPr lang="en-US" sz="2000" baseline="30000">
                <a:solidFill>
                  <a:srgbClr val="BFBFBF"/>
                </a:solidFill>
                <a:latin typeface="Palatino" charset="0"/>
                <a:ea typeface="ＭＳ Ｐゴシック" charset="0"/>
              </a:rPr>
              <a:t>+</a:t>
            </a:r>
            <a:r>
              <a:rPr lang="en-US" sz="2000">
                <a:solidFill>
                  <a:srgbClr val="BFBFBF"/>
                </a:solidFill>
                <a:latin typeface="Palatino" charset="0"/>
                <a:ea typeface="ＭＳ Ｐゴシック" charset="0"/>
              </a:rPr>
              <a:t>e- collisions, yet not LEP-like</a:t>
            </a:r>
          </a:p>
          <a:p>
            <a:endParaRPr lang="en-US" sz="2000">
              <a:solidFill>
                <a:srgbClr val="BFBFBF"/>
              </a:solidFill>
              <a:latin typeface="Palatino" charset="0"/>
              <a:ea typeface="ＭＳ Ｐゴシック" charset="0"/>
            </a:endParaRPr>
          </a:p>
          <a:p>
            <a:r>
              <a:rPr lang="en-US" sz="2000">
                <a:solidFill>
                  <a:srgbClr val="BFBFBF"/>
                </a:solidFill>
                <a:latin typeface="Palatino" charset="0"/>
                <a:ea typeface="ＭＳ Ｐゴシック" charset="0"/>
              </a:rPr>
              <a:t>Detector designs</a:t>
            </a:r>
          </a:p>
          <a:p>
            <a:pPr lvl="1"/>
            <a:r>
              <a:rPr lang="en-US" sz="2000">
                <a:solidFill>
                  <a:srgbClr val="BFBFBF"/>
                </a:solidFill>
                <a:latin typeface="Palatino" charset="0"/>
                <a:ea typeface="ＭＳ Ｐゴシック" charset="0"/>
              </a:rPr>
              <a:t>For unprecedented requirements</a:t>
            </a:r>
          </a:p>
          <a:p>
            <a:endParaRPr lang="en-US" sz="2000">
              <a:latin typeface="Palatino" charset="0"/>
              <a:ea typeface="ＭＳ Ｐゴシック" charset="0"/>
            </a:endParaRPr>
          </a:p>
          <a:p>
            <a:r>
              <a:rPr lang="en-US" sz="2000">
                <a:latin typeface="Palatino" charset="0"/>
                <a:ea typeface="ＭＳ Ｐゴシック" charset="0"/>
              </a:rPr>
              <a:t>Particle Flow – imaging calorimetry</a:t>
            </a:r>
          </a:p>
          <a:p>
            <a:pPr lvl="1"/>
            <a:r>
              <a:rPr lang="en-US" sz="2000">
                <a:latin typeface="Palatino" charset="0"/>
                <a:ea typeface="ＭＳ Ｐゴシック" charset="0"/>
              </a:rPr>
              <a:t>How to cope with background</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7066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065B8AA-6BFD-EB4D-9C42-6D59BFF86002}" type="slidenum">
              <a:rPr lang="en-US" sz="1200">
                <a:latin typeface="Palatino" charset="0"/>
                <a:cs typeface="Palatino" charset="0"/>
              </a:rPr>
              <a:pPr eaLnBrk="1" hangingPunct="1"/>
              <a:t>33</a:t>
            </a:fld>
            <a:endParaRPr lang="en-US" sz="1200">
              <a:latin typeface="Palatino" charset="0"/>
              <a:cs typeface="Palatino" charset="0"/>
            </a:endParaRPr>
          </a:p>
        </p:txBody>
      </p:sp>
    </p:spTree>
  </p:cSld>
  <p:clrMapOvr>
    <a:masterClrMapping/>
  </p:clrMapOvr>
  <p:transition xmlns:p14="http://schemas.microsoft.com/office/powerpoint/2010/main" spd="slow" advTm="20306"/>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r>
              <a:rPr lang="en-GB" sz="3600">
                <a:latin typeface="Palatino" charset="0"/>
                <a:ea typeface="ＭＳ Ｐゴシック" charset="0"/>
              </a:rPr>
              <a:t>Particle Flow Calorimetry</a:t>
            </a:r>
          </a:p>
        </p:txBody>
      </p:sp>
      <p:grpSp>
        <p:nvGrpSpPr>
          <p:cNvPr id="71682" name="Group 2"/>
          <p:cNvGrpSpPr>
            <a:grpSpLocks/>
          </p:cNvGrpSpPr>
          <p:nvPr/>
        </p:nvGrpSpPr>
        <p:grpSpPr bwMode="auto">
          <a:xfrm>
            <a:off x="695325" y="1309688"/>
            <a:ext cx="7874000" cy="2414587"/>
            <a:chOff x="1695502" y="1377995"/>
            <a:chExt cx="6177869" cy="1664454"/>
          </a:xfrm>
        </p:grpSpPr>
        <p:sp>
          <p:nvSpPr>
            <p:cNvPr id="71687" name="AutoShape 868"/>
            <p:cNvSpPr>
              <a:spLocks noChangeArrowheads="1"/>
            </p:cNvSpPr>
            <p:nvPr/>
          </p:nvSpPr>
          <p:spPr bwMode="auto">
            <a:xfrm flipV="1">
              <a:off x="4330462" y="1989535"/>
              <a:ext cx="421646" cy="316697"/>
            </a:xfrm>
            <a:prstGeom prst="rightArrow">
              <a:avLst>
                <a:gd name="adj1" fmla="val 50000"/>
                <a:gd name="adj2" fmla="val 43196"/>
              </a:avLst>
            </a:prstGeom>
            <a:solidFill>
              <a:schemeClr val="accent1"/>
            </a:solidFill>
            <a:ln>
              <a:noFill/>
            </a:ln>
            <a:extLst>
              <a:ext uri="{91240B29-F687-4f45-9708-019B960494DF}">
                <a14:hiddenLine xmlns:a14="http://schemas.microsoft.com/office/drawing/2010/main" w="19050">
                  <a:solidFill>
                    <a:srgbClr val="000000"/>
                  </a:solidFill>
                  <a:miter lim="800000"/>
                  <a:headEnd/>
                  <a:tailEnd/>
                </a14:hiddenLine>
              </a:ext>
            </a:extLst>
          </p:spPr>
          <p:txBody>
            <a:bodyPr wrap="none" anchor="ctr"/>
            <a:lstStyle/>
            <a:p>
              <a:endParaRPr lang="en-GB" sz="1800">
                <a:latin typeface="Palatino" charset="0"/>
                <a:cs typeface="Palatino" charset="0"/>
              </a:endParaRPr>
            </a:p>
          </p:txBody>
        </p:sp>
        <p:grpSp>
          <p:nvGrpSpPr>
            <p:cNvPr id="71688" name="Group 872"/>
            <p:cNvGrpSpPr>
              <a:grpSpLocks/>
            </p:cNvGrpSpPr>
            <p:nvPr/>
          </p:nvGrpSpPr>
          <p:grpSpPr bwMode="auto">
            <a:xfrm>
              <a:off x="1695502" y="1377995"/>
              <a:ext cx="3045769" cy="1664454"/>
              <a:chOff x="5643570" y="903032"/>
              <a:chExt cx="3045769" cy="1664453"/>
            </a:xfrm>
          </p:grpSpPr>
          <p:sp>
            <p:nvSpPr>
              <p:cNvPr id="8" name="Rectangle 438"/>
              <p:cNvSpPr>
                <a:spLocks noChangeArrowheads="1"/>
              </p:cNvSpPr>
              <p:nvPr/>
            </p:nvSpPr>
            <p:spPr bwMode="auto">
              <a:xfrm>
                <a:off x="6536621" y="1035444"/>
                <a:ext cx="377398" cy="1131522"/>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defRPr/>
                </a:pPr>
                <a:endParaRPr lang="en-GB" sz="1800" dirty="0">
                  <a:latin typeface="Palatino"/>
                  <a:cs typeface="Palatino"/>
                </a:endParaRPr>
              </a:p>
            </p:txBody>
          </p:sp>
          <p:sp>
            <p:nvSpPr>
              <p:cNvPr id="9" name="Rectangle 439"/>
              <p:cNvSpPr>
                <a:spLocks noChangeArrowheads="1"/>
              </p:cNvSpPr>
              <p:nvPr/>
            </p:nvSpPr>
            <p:spPr bwMode="auto">
              <a:xfrm>
                <a:off x="6896581" y="1035444"/>
                <a:ext cx="830774" cy="1131522"/>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defRPr/>
                </a:pPr>
                <a:endParaRPr lang="en-GB" sz="1800" dirty="0">
                  <a:latin typeface="Palatino"/>
                  <a:cs typeface="Palatino"/>
                </a:endParaRPr>
              </a:p>
            </p:txBody>
          </p:sp>
          <p:sp>
            <p:nvSpPr>
              <p:cNvPr id="72122" name="Oval 440"/>
              <p:cNvSpPr>
                <a:spLocks noChangeArrowheads="1"/>
              </p:cNvSpPr>
              <p:nvPr/>
            </p:nvSpPr>
            <p:spPr bwMode="auto">
              <a:xfrm>
                <a:off x="6538173"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3" name="Oval 441"/>
              <p:cNvSpPr>
                <a:spLocks noChangeArrowheads="1"/>
              </p:cNvSpPr>
              <p:nvPr/>
            </p:nvSpPr>
            <p:spPr bwMode="auto">
              <a:xfrm>
                <a:off x="6562569"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4" name="Oval 442"/>
              <p:cNvSpPr>
                <a:spLocks noChangeArrowheads="1"/>
              </p:cNvSpPr>
              <p:nvPr/>
            </p:nvSpPr>
            <p:spPr bwMode="auto">
              <a:xfrm>
                <a:off x="6586966" y="128578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5" name="Oval 443"/>
              <p:cNvSpPr>
                <a:spLocks noChangeArrowheads="1"/>
              </p:cNvSpPr>
              <p:nvPr/>
            </p:nvSpPr>
            <p:spPr bwMode="auto">
              <a:xfrm>
                <a:off x="6562569"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6" name="Oval 444"/>
              <p:cNvSpPr>
                <a:spLocks noChangeArrowheads="1"/>
              </p:cNvSpPr>
              <p:nvPr/>
            </p:nvSpPr>
            <p:spPr bwMode="auto">
              <a:xfrm>
                <a:off x="6586966"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7" name="Oval 445"/>
              <p:cNvSpPr>
                <a:spLocks noChangeArrowheads="1"/>
              </p:cNvSpPr>
              <p:nvPr/>
            </p:nvSpPr>
            <p:spPr bwMode="auto">
              <a:xfrm>
                <a:off x="6586966"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8" name="Oval 446"/>
              <p:cNvSpPr>
                <a:spLocks noChangeArrowheads="1"/>
              </p:cNvSpPr>
              <p:nvPr/>
            </p:nvSpPr>
            <p:spPr bwMode="auto">
              <a:xfrm>
                <a:off x="6612471"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29" name="Oval 447"/>
              <p:cNvSpPr>
                <a:spLocks noChangeArrowheads="1"/>
              </p:cNvSpPr>
              <p:nvPr/>
            </p:nvSpPr>
            <p:spPr bwMode="auto">
              <a:xfrm>
                <a:off x="6612471"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0" name="Oval 448"/>
              <p:cNvSpPr>
                <a:spLocks noChangeArrowheads="1"/>
              </p:cNvSpPr>
              <p:nvPr/>
            </p:nvSpPr>
            <p:spPr bwMode="auto">
              <a:xfrm>
                <a:off x="6637976"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1" name="Oval 449"/>
              <p:cNvSpPr>
                <a:spLocks noChangeArrowheads="1"/>
              </p:cNvSpPr>
              <p:nvPr/>
            </p:nvSpPr>
            <p:spPr bwMode="auto">
              <a:xfrm>
                <a:off x="6637976" y="128578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2" name="Oval 450"/>
              <p:cNvSpPr>
                <a:spLocks noChangeArrowheads="1"/>
              </p:cNvSpPr>
              <p:nvPr/>
            </p:nvSpPr>
            <p:spPr bwMode="auto">
              <a:xfrm>
                <a:off x="6663481"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3" name="Oval 451"/>
              <p:cNvSpPr>
                <a:spLocks noChangeArrowheads="1"/>
              </p:cNvSpPr>
              <p:nvPr/>
            </p:nvSpPr>
            <p:spPr bwMode="auto">
              <a:xfrm>
                <a:off x="6662372" y="1335688"/>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4" name="Oval 452"/>
              <p:cNvSpPr>
                <a:spLocks noChangeArrowheads="1"/>
              </p:cNvSpPr>
              <p:nvPr/>
            </p:nvSpPr>
            <p:spPr bwMode="auto">
              <a:xfrm>
                <a:off x="6637976"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5" name="Oval 453"/>
              <p:cNvSpPr>
                <a:spLocks noChangeArrowheads="1"/>
              </p:cNvSpPr>
              <p:nvPr/>
            </p:nvSpPr>
            <p:spPr bwMode="auto">
              <a:xfrm>
                <a:off x="6663481" y="136119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6" name="Oval 454"/>
              <p:cNvSpPr>
                <a:spLocks noChangeArrowheads="1"/>
              </p:cNvSpPr>
              <p:nvPr/>
            </p:nvSpPr>
            <p:spPr bwMode="auto">
              <a:xfrm>
                <a:off x="6688986"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7" name="Oval 455"/>
              <p:cNvSpPr>
                <a:spLocks noChangeArrowheads="1"/>
              </p:cNvSpPr>
              <p:nvPr/>
            </p:nvSpPr>
            <p:spPr bwMode="auto">
              <a:xfrm>
                <a:off x="6663481"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8" name="Oval 456"/>
              <p:cNvSpPr>
                <a:spLocks noChangeArrowheads="1"/>
              </p:cNvSpPr>
              <p:nvPr/>
            </p:nvSpPr>
            <p:spPr bwMode="auto">
              <a:xfrm>
                <a:off x="6713382"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39" name="Oval 457"/>
              <p:cNvSpPr>
                <a:spLocks noChangeArrowheads="1"/>
              </p:cNvSpPr>
              <p:nvPr/>
            </p:nvSpPr>
            <p:spPr bwMode="auto">
              <a:xfrm>
                <a:off x="6663481"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0" name="Oval 458"/>
              <p:cNvSpPr>
                <a:spLocks noChangeArrowheads="1"/>
              </p:cNvSpPr>
              <p:nvPr/>
            </p:nvSpPr>
            <p:spPr bwMode="auto">
              <a:xfrm>
                <a:off x="6688986"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1" name="Oval 459"/>
              <p:cNvSpPr>
                <a:spLocks noChangeArrowheads="1"/>
              </p:cNvSpPr>
              <p:nvPr/>
            </p:nvSpPr>
            <p:spPr bwMode="auto">
              <a:xfrm>
                <a:off x="6688986"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2" name="Oval 460"/>
              <p:cNvSpPr>
                <a:spLocks noChangeArrowheads="1"/>
              </p:cNvSpPr>
              <p:nvPr/>
            </p:nvSpPr>
            <p:spPr bwMode="auto">
              <a:xfrm>
                <a:off x="6713382"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3" name="Oval 461"/>
              <p:cNvSpPr>
                <a:spLocks noChangeArrowheads="1"/>
              </p:cNvSpPr>
              <p:nvPr/>
            </p:nvSpPr>
            <p:spPr bwMode="auto">
              <a:xfrm>
                <a:off x="6688986" y="128578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4" name="Oval 462"/>
              <p:cNvSpPr>
                <a:spLocks noChangeArrowheads="1"/>
              </p:cNvSpPr>
              <p:nvPr/>
            </p:nvSpPr>
            <p:spPr bwMode="auto">
              <a:xfrm>
                <a:off x="6687877" y="128578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5" name="Oval 463"/>
              <p:cNvSpPr>
                <a:spLocks noChangeArrowheads="1"/>
              </p:cNvSpPr>
              <p:nvPr/>
            </p:nvSpPr>
            <p:spPr bwMode="auto">
              <a:xfrm>
                <a:off x="6662372" y="128578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6" name="Oval 464"/>
              <p:cNvSpPr>
                <a:spLocks noChangeArrowheads="1"/>
              </p:cNvSpPr>
              <p:nvPr/>
            </p:nvSpPr>
            <p:spPr bwMode="auto">
              <a:xfrm>
                <a:off x="6763284"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7" name="Oval 465"/>
              <p:cNvSpPr>
                <a:spLocks noChangeArrowheads="1"/>
              </p:cNvSpPr>
              <p:nvPr/>
            </p:nvSpPr>
            <p:spPr bwMode="auto">
              <a:xfrm>
                <a:off x="6738887"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8" name="Oval 466"/>
              <p:cNvSpPr>
                <a:spLocks noChangeArrowheads="1"/>
              </p:cNvSpPr>
              <p:nvPr/>
            </p:nvSpPr>
            <p:spPr bwMode="auto">
              <a:xfrm>
                <a:off x="6737779"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49" name="Oval 467"/>
              <p:cNvSpPr>
                <a:spLocks noChangeArrowheads="1"/>
              </p:cNvSpPr>
              <p:nvPr/>
            </p:nvSpPr>
            <p:spPr bwMode="auto">
              <a:xfrm>
                <a:off x="6738887" y="128578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0" name="Oval 468"/>
              <p:cNvSpPr>
                <a:spLocks noChangeArrowheads="1"/>
              </p:cNvSpPr>
              <p:nvPr/>
            </p:nvSpPr>
            <p:spPr bwMode="auto">
              <a:xfrm>
                <a:off x="6663481" y="126139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1" name="Oval 469"/>
              <p:cNvSpPr>
                <a:spLocks noChangeArrowheads="1"/>
              </p:cNvSpPr>
              <p:nvPr/>
            </p:nvSpPr>
            <p:spPr bwMode="auto">
              <a:xfrm>
                <a:off x="6763284"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2" name="Oval 470"/>
              <p:cNvSpPr>
                <a:spLocks noChangeArrowheads="1"/>
              </p:cNvSpPr>
              <p:nvPr/>
            </p:nvSpPr>
            <p:spPr bwMode="auto">
              <a:xfrm>
                <a:off x="6764393"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3" name="Oval 471"/>
              <p:cNvSpPr>
                <a:spLocks noChangeArrowheads="1"/>
              </p:cNvSpPr>
              <p:nvPr/>
            </p:nvSpPr>
            <p:spPr bwMode="auto">
              <a:xfrm>
                <a:off x="6738887"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4" name="Oval 472"/>
              <p:cNvSpPr>
                <a:spLocks noChangeArrowheads="1"/>
              </p:cNvSpPr>
              <p:nvPr/>
            </p:nvSpPr>
            <p:spPr bwMode="auto">
              <a:xfrm>
                <a:off x="6764393"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5" name="Oval 473"/>
              <p:cNvSpPr>
                <a:spLocks noChangeArrowheads="1"/>
              </p:cNvSpPr>
              <p:nvPr/>
            </p:nvSpPr>
            <p:spPr bwMode="auto">
              <a:xfrm>
                <a:off x="6764393" y="1336797"/>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6" name="Oval 474"/>
              <p:cNvSpPr>
                <a:spLocks noChangeArrowheads="1"/>
              </p:cNvSpPr>
              <p:nvPr/>
            </p:nvSpPr>
            <p:spPr bwMode="auto">
              <a:xfrm>
                <a:off x="6788789" y="131129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7" name="Oval 475"/>
              <p:cNvSpPr>
                <a:spLocks noChangeArrowheads="1"/>
              </p:cNvSpPr>
              <p:nvPr/>
            </p:nvSpPr>
            <p:spPr bwMode="auto">
              <a:xfrm>
                <a:off x="6562569"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8" name="Oval 476"/>
              <p:cNvSpPr>
                <a:spLocks noChangeArrowheads="1"/>
              </p:cNvSpPr>
              <p:nvPr/>
            </p:nvSpPr>
            <p:spPr bwMode="auto">
              <a:xfrm>
                <a:off x="6586966"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59" name="Oval 477"/>
              <p:cNvSpPr>
                <a:spLocks noChangeArrowheads="1"/>
              </p:cNvSpPr>
              <p:nvPr/>
            </p:nvSpPr>
            <p:spPr bwMode="auto">
              <a:xfrm>
                <a:off x="6611361" y="148761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0" name="Oval 478"/>
              <p:cNvSpPr>
                <a:spLocks noChangeArrowheads="1"/>
              </p:cNvSpPr>
              <p:nvPr/>
            </p:nvSpPr>
            <p:spPr bwMode="auto">
              <a:xfrm>
                <a:off x="6586966"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1" name="Oval 479"/>
              <p:cNvSpPr>
                <a:spLocks noChangeArrowheads="1"/>
              </p:cNvSpPr>
              <p:nvPr/>
            </p:nvSpPr>
            <p:spPr bwMode="auto">
              <a:xfrm>
                <a:off x="6611361"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2" name="Oval 480"/>
              <p:cNvSpPr>
                <a:spLocks noChangeArrowheads="1"/>
              </p:cNvSpPr>
              <p:nvPr/>
            </p:nvSpPr>
            <p:spPr bwMode="auto">
              <a:xfrm>
                <a:off x="6611361"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3" name="Oval 481"/>
              <p:cNvSpPr>
                <a:spLocks noChangeArrowheads="1"/>
              </p:cNvSpPr>
              <p:nvPr/>
            </p:nvSpPr>
            <p:spPr bwMode="auto">
              <a:xfrm>
                <a:off x="6636867"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4" name="Oval 482"/>
              <p:cNvSpPr>
                <a:spLocks noChangeArrowheads="1"/>
              </p:cNvSpPr>
              <p:nvPr/>
            </p:nvSpPr>
            <p:spPr bwMode="auto">
              <a:xfrm>
                <a:off x="6662372"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5" name="Oval 483"/>
              <p:cNvSpPr>
                <a:spLocks noChangeArrowheads="1"/>
              </p:cNvSpPr>
              <p:nvPr/>
            </p:nvSpPr>
            <p:spPr bwMode="auto">
              <a:xfrm>
                <a:off x="6637976" y="151200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6" name="Oval 484"/>
              <p:cNvSpPr>
                <a:spLocks noChangeArrowheads="1"/>
              </p:cNvSpPr>
              <p:nvPr/>
            </p:nvSpPr>
            <p:spPr bwMode="auto">
              <a:xfrm>
                <a:off x="6687877"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7" name="Oval 485"/>
              <p:cNvSpPr>
                <a:spLocks noChangeArrowheads="1"/>
              </p:cNvSpPr>
              <p:nvPr/>
            </p:nvSpPr>
            <p:spPr bwMode="auto">
              <a:xfrm>
                <a:off x="6637976" y="14621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8" name="Oval 486"/>
              <p:cNvSpPr>
                <a:spLocks noChangeArrowheads="1"/>
              </p:cNvSpPr>
              <p:nvPr/>
            </p:nvSpPr>
            <p:spPr bwMode="auto">
              <a:xfrm>
                <a:off x="6662372"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69" name="Oval 487"/>
              <p:cNvSpPr>
                <a:spLocks noChangeArrowheads="1"/>
              </p:cNvSpPr>
              <p:nvPr/>
            </p:nvSpPr>
            <p:spPr bwMode="auto">
              <a:xfrm>
                <a:off x="6687877" y="156301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0" name="Oval 488"/>
              <p:cNvSpPr>
                <a:spLocks noChangeArrowheads="1"/>
              </p:cNvSpPr>
              <p:nvPr/>
            </p:nvSpPr>
            <p:spPr bwMode="auto">
              <a:xfrm>
                <a:off x="6713382"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1" name="Oval 489"/>
              <p:cNvSpPr>
                <a:spLocks noChangeArrowheads="1"/>
              </p:cNvSpPr>
              <p:nvPr/>
            </p:nvSpPr>
            <p:spPr bwMode="auto">
              <a:xfrm>
                <a:off x="6687877"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2" name="Oval 490"/>
              <p:cNvSpPr>
                <a:spLocks noChangeArrowheads="1"/>
              </p:cNvSpPr>
              <p:nvPr/>
            </p:nvSpPr>
            <p:spPr bwMode="auto">
              <a:xfrm>
                <a:off x="6737779"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3" name="Oval 491"/>
              <p:cNvSpPr>
                <a:spLocks noChangeArrowheads="1"/>
              </p:cNvSpPr>
              <p:nvPr/>
            </p:nvSpPr>
            <p:spPr bwMode="auto">
              <a:xfrm>
                <a:off x="6687877"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4" name="Oval 492"/>
              <p:cNvSpPr>
                <a:spLocks noChangeArrowheads="1"/>
              </p:cNvSpPr>
              <p:nvPr/>
            </p:nvSpPr>
            <p:spPr bwMode="auto">
              <a:xfrm>
                <a:off x="6713382"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5" name="Oval 493"/>
              <p:cNvSpPr>
                <a:spLocks noChangeArrowheads="1"/>
              </p:cNvSpPr>
              <p:nvPr/>
            </p:nvSpPr>
            <p:spPr bwMode="auto">
              <a:xfrm>
                <a:off x="6713382"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6" name="Oval 494"/>
              <p:cNvSpPr>
                <a:spLocks noChangeArrowheads="1"/>
              </p:cNvSpPr>
              <p:nvPr/>
            </p:nvSpPr>
            <p:spPr bwMode="auto">
              <a:xfrm>
                <a:off x="6737779"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7" name="Oval 495"/>
              <p:cNvSpPr>
                <a:spLocks noChangeArrowheads="1"/>
              </p:cNvSpPr>
              <p:nvPr/>
            </p:nvSpPr>
            <p:spPr bwMode="auto">
              <a:xfrm>
                <a:off x="6713382" y="148761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8" name="Oval 496"/>
              <p:cNvSpPr>
                <a:spLocks noChangeArrowheads="1"/>
              </p:cNvSpPr>
              <p:nvPr/>
            </p:nvSpPr>
            <p:spPr bwMode="auto">
              <a:xfrm>
                <a:off x="6712273" y="148761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79" name="Oval 497"/>
              <p:cNvSpPr>
                <a:spLocks noChangeArrowheads="1"/>
              </p:cNvSpPr>
              <p:nvPr/>
            </p:nvSpPr>
            <p:spPr bwMode="auto">
              <a:xfrm>
                <a:off x="6686768" y="148761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0" name="Oval 498"/>
              <p:cNvSpPr>
                <a:spLocks noChangeArrowheads="1"/>
              </p:cNvSpPr>
              <p:nvPr/>
            </p:nvSpPr>
            <p:spPr bwMode="auto">
              <a:xfrm>
                <a:off x="6787680"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1" name="Oval 499"/>
              <p:cNvSpPr>
                <a:spLocks noChangeArrowheads="1"/>
              </p:cNvSpPr>
              <p:nvPr/>
            </p:nvSpPr>
            <p:spPr bwMode="auto">
              <a:xfrm>
                <a:off x="6763284" y="153862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2" name="Oval 500"/>
              <p:cNvSpPr>
                <a:spLocks noChangeArrowheads="1"/>
              </p:cNvSpPr>
              <p:nvPr/>
            </p:nvSpPr>
            <p:spPr bwMode="auto">
              <a:xfrm>
                <a:off x="6637976" y="148761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3" name="Oval 501"/>
              <p:cNvSpPr>
                <a:spLocks noChangeArrowheads="1"/>
              </p:cNvSpPr>
              <p:nvPr/>
            </p:nvSpPr>
            <p:spPr bwMode="auto">
              <a:xfrm>
                <a:off x="6787680"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4" name="Oval 502"/>
              <p:cNvSpPr>
                <a:spLocks noChangeArrowheads="1"/>
              </p:cNvSpPr>
              <p:nvPr/>
            </p:nvSpPr>
            <p:spPr bwMode="auto">
              <a:xfrm>
                <a:off x="6788789"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5" name="Oval 503"/>
              <p:cNvSpPr>
                <a:spLocks noChangeArrowheads="1"/>
              </p:cNvSpPr>
              <p:nvPr/>
            </p:nvSpPr>
            <p:spPr bwMode="auto">
              <a:xfrm>
                <a:off x="6788789" y="15131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6" name="Oval 504"/>
              <p:cNvSpPr>
                <a:spLocks noChangeArrowheads="1"/>
              </p:cNvSpPr>
              <p:nvPr/>
            </p:nvSpPr>
            <p:spPr bwMode="auto">
              <a:xfrm>
                <a:off x="6537064"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7" name="Oval 505"/>
              <p:cNvSpPr>
                <a:spLocks noChangeArrowheads="1"/>
              </p:cNvSpPr>
              <p:nvPr/>
            </p:nvSpPr>
            <p:spPr bwMode="auto">
              <a:xfrm>
                <a:off x="6561460"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8" name="Oval 506"/>
              <p:cNvSpPr>
                <a:spLocks noChangeArrowheads="1"/>
              </p:cNvSpPr>
              <p:nvPr/>
            </p:nvSpPr>
            <p:spPr bwMode="auto">
              <a:xfrm>
                <a:off x="6561460" y="181474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89" name="Oval 507"/>
              <p:cNvSpPr>
                <a:spLocks noChangeArrowheads="1"/>
              </p:cNvSpPr>
              <p:nvPr/>
            </p:nvSpPr>
            <p:spPr bwMode="auto">
              <a:xfrm>
                <a:off x="6585856"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0" name="Oval 508"/>
              <p:cNvSpPr>
                <a:spLocks noChangeArrowheads="1"/>
              </p:cNvSpPr>
              <p:nvPr/>
            </p:nvSpPr>
            <p:spPr bwMode="auto">
              <a:xfrm>
                <a:off x="6585856" y="181474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1" name="Oval 509"/>
              <p:cNvSpPr>
                <a:spLocks noChangeArrowheads="1"/>
              </p:cNvSpPr>
              <p:nvPr/>
            </p:nvSpPr>
            <p:spPr bwMode="auto">
              <a:xfrm>
                <a:off x="6611361" y="181474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2" name="Oval 510"/>
              <p:cNvSpPr>
                <a:spLocks noChangeArrowheads="1"/>
              </p:cNvSpPr>
              <p:nvPr/>
            </p:nvSpPr>
            <p:spPr bwMode="auto">
              <a:xfrm>
                <a:off x="6636867"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3" name="Oval 511"/>
              <p:cNvSpPr>
                <a:spLocks noChangeArrowheads="1"/>
              </p:cNvSpPr>
              <p:nvPr/>
            </p:nvSpPr>
            <p:spPr bwMode="auto">
              <a:xfrm>
                <a:off x="6612471" y="1788128"/>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4" name="Oval 512"/>
              <p:cNvSpPr>
                <a:spLocks noChangeArrowheads="1"/>
              </p:cNvSpPr>
              <p:nvPr/>
            </p:nvSpPr>
            <p:spPr bwMode="auto">
              <a:xfrm>
                <a:off x="6662372"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5" name="Oval 513"/>
              <p:cNvSpPr>
                <a:spLocks noChangeArrowheads="1"/>
              </p:cNvSpPr>
              <p:nvPr/>
            </p:nvSpPr>
            <p:spPr bwMode="auto">
              <a:xfrm>
                <a:off x="6636867" y="1814742"/>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6" name="Oval 514"/>
              <p:cNvSpPr>
                <a:spLocks noChangeArrowheads="1"/>
              </p:cNvSpPr>
              <p:nvPr/>
            </p:nvSpPr>
            <p:spPr bwMode="auto">
              <a:xfrm>
                <a:off x="6662372" y="1839138"/>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7" name="Oval 515"/>
              <p:cNvSpPr>
                <a:spLocks noChangeArrowheads="1"/>
              </p:cNvSpPr>
              <p:nvPr/>
            </p:nvSpPr>
            <p:spPr bwMode="auto">
              <a:xfrm>
                <a:off x="6662372"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8" name="Oval 516"/>
              <p:cNvSpPr>
                <a:spLocks noChangeArrowheads="1"/>
              </p:cNvSpPr>
              <p:nvPr/>
            </p:nvSpPr>
            <p:spPr bwMode="auto">
              <a:xfrm>
                <a:off x="6662372" y="17892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99" name="Line 517"/>
              <p:cNvSpPr>
                <a:spLocks noChangeShapeType="1"/>
              </p:cNvSpPr>
              <p:nvPr/>
            </p:nvSpPr>
            <p:spPr bwMode="auto">
              <a:xfrm>
                <a:off x="5983712" y="1412204"/>
                <a:ext cx="553352" cy="11089"/>
              </a:xfrm>
              <a:prstGeom prst="line">
                <a:avLst/>
              </a:prstGeom>
              <a:noFill/>
              <a:ln w="28575">
                <a:solidFill>
                  <a:srgbClr val="CC00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00" name="Line 518"/>
              <p:cNvSpPr>
                <a:spLocks noChangeShapeType="1"/>
              </p:cNvSpPr>
              <p:nvPr/>
            </p:nvSpPr>
            <p:spPr bwMode="auto">
              <a:xfrm>
                <a:off x="5983712" y="1588522"/>
                <a:ext cx="553352" cy="13307"/>
              </a:xfrm>
              <a:prstGeom prst="line">
                <a:avLst/>
              </a:prstGeom>
              <a:noFill/>
              <a:ln w="28575">
                <a:solidFill>
                  <a:srgbClr val="CC00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01" name="Line 519"/>
              <p:cNvSpPr>
                <a:spLocks noChangeShapeType="1"/>
              </p:cNvSpPr>
              <p:nvPr/>
            </p:nvSpPr>
            <p:spPr bwMode="auto">
              <a:xfrm>
                <a:off x="5983712" y="1914545"/>
                <a:ext cx="553352" cy="7763"/>
              </a:xfrm>
              <a:prstGeom prst="line">
                <a:avLst/>
              </a:prstGeom>
              <a:noFill/>
              <a:ln w="28575">
                <a:solidFill>
                  <a:srgbClr val="CC00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02" name="Oval 520"/>
              <p:cNvSpPr>
                <a:spLocks noChangeArrowheads="1"/>
              </p:cNvSpPr>
              <p:nvPr/>
            </p:nvSpPr>
            <p:spPr bwMode="auto">
              <a:xfrm>
                <a:off x="6537064" y="141109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3" name="Oval 521"/>
              <p:cNvSpPr>
                <a:spLocks noChangeArrowheads="1"/>
              </p:cNvSpPr>
              <p:nvPr/>
            </p:nvSpPr>
            <p:spPr bwMode="auto">
              <a:xfrm>
                <a:off x="6562569"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4" name="Oval 522"/>
              <p:cNvSpPr>
                <a:spLocks noChangeArrowheads="1"/>
              </p:cNvSpPr>
              <p:nvPr/>
            </p:nvSpPr>
            <p:spPr bwMode="auto">
              <a:xfrm>
                <a:off x="6586966"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5" name="Oval 523"/>
              <p:cNvSpPr>
                <a:spLocks noChangeArrowheads="1"/>
              </p:cNvSpPr>
              <p:nvPr/>
            </p:nvSpPr>
            <p:spPr bwMode="auto">
              <a:xfrm>
                <a:off x="6612471" y="138669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6" name="Oval 524"/>
              <p:cNvSpPr>
                <a:spLocks noChangeArrowheads="1"/>
              </p:cNvSpPr>
              <p:nvPr/>
            </p:nvSpPr>
            <p:spPr bwMode="auto">
              <a:xfrm>
                <a:off x="6637976"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7" name="Oval 525"/>
              <p:cNvSpPr>
                <a:spLocks noChangeArrowheads="1"/>
              </p:cNvSpPr>
              <p:nvPr/>
            </p:nvSpPr>
            <p:spPr bwMode="auto">
              <a:xfrm>
                <a:off x="6662372"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8" name="Oval 526"/>
              <p:cNvSpPr>
                <a:spLocks noChangeArrowheads="1"/>
              </p:cNvSpPr>
              <p:nvPr/>
            </p:nvSpPr>
            <p:spPr bwMode="auto">
              <a:xfrm>
                <a:off x="6612471"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09" name="Oval 527"/>
              <p:cNvSpPr>
                <a:spLocks noChangeArrowheads="1"/>
              </p:cNvSpPr>
              <p:nvPr/>
            </p:nvSpPr>
            <p:spPr bwMode="auto">
              <a:xfrm>
                <a:off x="6688986"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0" name="Oval 528"/>
              <p:cNvSpPr>
                <a:spLocks noChangeArrowheads="1"/>
              </p:cNvSpPr>
              <p:nvPr/>
            </p:nvSpPr>
            <p:spPr bwMode="auto">
              <a:xfrm>
                <a:off x="6713382"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1" name="Oval 529"/>
              <p:cNvSpPr>
                <a:spLocks noChangeArrowheads="1"/>
              </p:cNvSpPr>
              <p:nvPr/>
            </p:nvSpPr>
            <p:spPr bwMode="auto">
              <a:xfrm>
                <a:off x="6738887"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2" name="Oval 530"/>
              <p:cNvSpPr>
                <a:spLocks noChangeArrowheads="1"/>
              </p:cNvSpPr>
              <p:nvPr/>
            </p:nvSpPr>
            <p:spPr bwMode="auto">
              <a:xfrm>
                <a:off x="6764393"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3" name="Oval 531"/>
              <p:cNvSpPr>
                <a:spLocks noChangeArrowheads="1"/>
              </p:cNvSpPr>
              <p:nvPr/>
            </p:nvSpPr>
            <p:spPr bwMode="auto">
              <a:xfrm>
                <a:off x="6788789"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4" name="Oval 532"/>
              <p:cNvSpPr>
                <a:spLocks noChangeArrowheads="1"/>
              </p:cNvSpPr>
              <p:nvPr/>
            </p:nvSpPr>
            <p:spPr bwMode="auto">
              <a:xfrm>
                <a:off x="6814294" y="141109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5" name="Oval 533"/>
              <p:cNvSpPr>
                <a:spLocks noChangeArrowheads="1"/>
              </p:cNvSpPr>
              <p:nvPr/>
            </p:nvSpPr>
            <p:spPr bwMode="auto">
              <a:xfrm>
                <a:off x="6813186"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6" name="Oval 534"/>
              <p:cNvSpPr>
                <a:spLocks noChangeArrowheads="1"/>
              </p:cNvSpPr>
              <p:nvPr/>
            </p:nvSpPr>
            <p:spPr bwMode="auto">
              <a:xfrm>
                <a:off x="6839799" y="141109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7" name="Oval 535"/>
              <p:cNvSpPr>
                <a:spLocks noChangeArrowheads="1"/>
              </p:cNvSpPr>
              <p:nvPr/>
            </p:nvSpPr>
            <p:spPr bwMode="auto">
              <a:xfrm>
                <a:off x="6864196"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8" name="Oval 536"/>
              <p:cNvSpPr>
                <a:spLocks noChangeArrowheads="1"/>
              </p:cNvSpPr>
              <p:nvPr/>
            </p:nvSpPr>
            <p:spPr bwMode="auto">
              <a:xfrm>
                <a:off x="6889701" y="14122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19" name="Oval 537"/>
              <p:cNvSpPr>
                <a:spLocks noChangeArrowheads="1"/>
              </p:cNvSpPr>
              <p:nvPr/>
            </p:nvSpPr>
            <p:spPr bwMode="auto">
              <a:xfrm>
                <a:off x="6965107" y="141220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220" name="Oval 538"/>
              <p:cNvSpPr>
                <a:spLocks noChangeArrowheads="1"/>
              </p:cNvSpPr>
              <p:nvPr/>
            </p:nvSpPr>
            <p:spPr bwMode="auto">
              <a:xfrm>
                <a:off x="6989504"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1" name="Oval 539"/>
              <p:cNvSpPr>
                <a:spLocks noChangeArrowheads="1"/>
              </p:cNvSpPr>
              <p:nvPr/>
            </p:nvSpPr>
            <p:spPr bwMode="auto">
              <a:xfrm>
                <a:off x="7015009"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2" name="Oval 540"/>
              <p:cNvSpPr>
                <a:spLocks noChangeArrowheads="1"/>
              </p:cNvSpPr>
              <p:nvPr/>
            </p:nvSpPr>
            <p:spPr bwMode="auto">
              <a:xfrm>
                <a:off x="7040514"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3" name="Oval 541"/>
              <p:cNvSpPr>
                <a:spLocks noChangeArrowheads="1"/>
              </p:cNvSpPr>
              <p:nvPr/>
            </p:nvSpPr>
            <p:spPr bwMode="auto">
              <a:xfrm>
                <a:off x="6662372" y="153640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24" name="Oval 542"/>
              <p:cNvSpPr>
                <a:spLocks noChangeArrowheads="1"/>
              </p:cNvSpPr>
              <p:nvPr/>
            </p:nvSpPr>
            <p:spPr bwMode="auto">
              <a:xfrm>
                <a:off x="7039405" y="136119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5" name="Oval 543"/>
              <p:cNvSpPr>
                <a:spLocks noChangeArrowheads="1"/>
              </p:cNvSpPr>
              <p:nvPr/>
            </p:nvSpPr>
            <p:spPr bwMode="auto">
              <a:xfrm>
                <a:off x="7064911"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6" name="Oval 544"/>
              <p:cNvSpPr>
                <a:spLocks noChangeArrowheads="1"/>
              </p:cNvSpPr>
              <p:nvPr/>
            </p:nvSpPr>
            <p:spPr bwMode="auto">
              <a:xfrm>
                <a:off x="7090416" y="141109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7" name="Oval 545"/>
              <p:cNvSpPr>
                <a:spLocks noChangeArrowheads="1"/>
              </p:cNvSpPr>
              <p:nvPr/>
            </p:nvSpPr>
            <p:spPr bwMode="auto">
              <a:xfrm>
                <a:off x="7090416" y="14365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8" name="Oval 546"/>
              <p:cNvSpPr>
                <a:spLocks noChangeArrowheads="1"/>
              </p:cNvSpPr>
              <p:nvPr/>
            </p:nvSpPr>
            <p:spPr bwMode="auto">
              <a:xfrm>
                <a:off x="7140316" y="14621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29" name="Oval 547"/>
              <p:cNvSpPr>
                <a:spLocks noChangeArrowheads="1"/>
              </p:cNvSpPr>
              <p:nvPr/>
            </p:nvSpPr>
            <p:spPr bwMode="auto">
              <a:xfrm>
                <a:off x="7164713"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0" name="Oval 548"/>
              <p:cNvSpPr>
                <a:spLocks noChangeArrowheads="1"/>
              </p:cNvSpPr>
              <p:nvPr/>
            </p:nvSpPr>
            <p:spPr bwMode="auto">
              <a:xfrm>
                <a:off x="7164713" y="14299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1" name="Oval 549"/>
              <p:cNvSpPr>
                <a:spLocks noChangeArrowheads="1"/>
              </p:cNvSpPr>
              <p:nvPr/>
            </p:nvSpPr>
            <p:spPr bwMode="auto">
              <a:xfrm>
                <a:off x="7164713"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2" name="Oval 550"/>
              <p:cNvSpPr>
                <a:spLocks noChangeArrowheads="1"/>
              </p:cNvSpPr>
              <p:nvPr/>
            </p:nvSpPr>
            <p:spPr bwMode="auto">
              <a:xfrm>
                <a:off x="7164713" y="136119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3" name="Oval 551"/>
              <p:cNvSpPr>
                <a:spLocks noChangeArrowheads="1"/>
              </p:cNvSpPr>
              <p:nvPr/>
            </p:nvSpPr>
            <p:spPr bwMode="auto">
              <a:xfrm>
                <a:off x="7115921"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4" name="Oval 552"/>
              <p:cNvSpPr>
                <a:spLocks noChangeArrowheads="1"/>
              </p:cNvSpPr>
              <p:nvPr/>
            </p:nvSpPr>
            <p:spPr bwMode="auto">
              <a:xfrm>
                <a:off x="7140316" y="133679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5" name="Oval 553"/>
              <p:cNvSpPr>
                <a:spLocks noChangeArrowheads="1"/>
              </p:cNvSpPr>
              <p:nvPr/>
            </p:nvSpPr>
            <p:spPr bwMode="auto">
              <a:xfrm>
                <a:off x="7115921" y="14365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6" name="Oval 554"/>
              <p:cNvSpPr>
                <a:spLocks noChangeArrowheads="1"/>
              </p:cNvSpPr>
              <p:nvPr/>
            </p:nvSpPr>
            <p:spPr bwMode="auto">
              <a:xfrm>
                <a:off x="7140316"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7" name="Oval 555"/>
              <p:cNvSpPr>
                <a:spLocks noChangeArrowheads="1"/>
              </p:cNvSpPr>
              <p:nvPr/>
            </p:nvSpPr>
            <p:spPr bwMode="auto">
              <a:xfrm>
                <a:off x="7166931" y="14621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8" name="Oval 556"/>
              <p:cNvSpPr>
                <a:spLocks noChangeArrowheads="1"/>
              </p:cNvSpPr>
              <p:nvPr/>
            </p:nvSpPr>
            <p:spPr bwMode="auto">
              <a:xfrm>
                <a:off x="7164713" y="151200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39" name="Oval 557"/>
              <p:cNvSpPr>
                <a:spLocks noChangeArrowheads="1"/>
              </p:cNvSpPr>
              <p:nvPr/>
            </p:nvSpPr>
            <p:spPr bwMode="auto">
              <a:xfrm>
                <a:off x="7191327"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0" name="Oval 558"/>
              <p:cNvSpPr>
                <a:spLocks noChangeArrowheads="1"/>
              </p:cNvSpPr>
              <p:nvPr/>
            </p:nvSpPr>
            <p:spPr bwMode="auto">
              <a:xfrm>
                <a:off x="7191327"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1" name="Oval 559"/>
              <p:cNvSpPr>
                <a:spLocks noChangeArrowheads="1"/>
              </p:cNvSpPr>
              <p:nvPr/>
            </p:nvSpPr>
            <p:spPr bwMode="auto">
              <a:xfrm>
                <a:off x="7216832"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2" name="Oval 560"/>
              <p:cNvSpPr>
                <a:spLocks noChangeArrowheads="1"/>
              </p:cNvSpPr>
              <p:nvPr/>
            </p:nvSpPr>
            <p:spPr bwMode="auto">
              <a:xfrm>
                <a:off x="7266734"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3" name="Oval 561"/>
              <p:cNvSpPr>
                <a:spLocks noChangeArrowheads="1"/>
              </p:cNvSpPr>
              <p:nvPr/>
            </p:nvSpPr>
            <p:spPr bwMode="auto">
              <a:xfrm>
                <a:off x="7266734"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4" name="Oval 562"/>
              <p:cNvSpPr>
                <a:spLocks noChangeArrowheads="1"/>
              </p:cNvSpPr>
              <p:nvPr/>
            </p:nvSpPr>
            <p:spPr bwMode="auto">
              <a:xfrm>
                <a:off x="7164713"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5" name="Oval 563"/>
              <p:cNvSpPr>
                <a:spLocks noChangeArrowheads="1"/>
              </p:cNvSpPr>
              <p:nvPr/>
            </p:nvSpPr>
            <p:spPr bwMode="auto">
              <a:xfrm>
                <a:off x="7216832" y="14621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6" name="Oval 564"/>
              <p:cNvSpPr>
                <a:spLocks noChangeArrowheads="1"/>
              </p:cNvSpPr>
              <p:nvPr/>
            </p:nvSpPr>
            <p:spPr bwMode="auto">
              <a:xfrm>
                <a:off x="7191327" y="14122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7" name="Oval 565"/>
              <p:cNvSpPr>
                <a:spLocks noChangeArrowheads="1"/>
              </p:cNvSpPr>
              <p:nvPr/>
            </p:nvSpPr>
            <p:spPr bwMode="auto">
              <a:xfrm>
                <a:off x="7216832" y="14365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48" name="Oval 566"/>
              <p:cNvSpPr>
                <a:spLocks noChangeArrowheads="1"/>
              </p:cNvSpPr>
              <p:nvPr/>
            </p:nvSpPr>
            <p:spPr bwMode="auto">
              <a:xfrm>
                <a:off x="7216832" y="1361193"/>
                <a:ext cx="24396" cy="25505"/>
              </a:xfrm>
              <a:prstGeom prst="ellipse">
                <a:avLst/>
              </a:prstGeom>
              <a:solidFill>
                <a:srgbClr val="000000"/>
              </a:solidFill>
              <a:ln w="9525">
                <a:solidFill>
                  <a:schemeClr val="tx1"/>
                </a:solidFill>
                <a:round/>
                <a:headEnd/>
                <a:tailEnd/>
              </a:ln>
            </p:spPr>
            <p:txBody>
              <a:bodyPr wrap="none" anchor="ctr"/>
              <a:lstStyle/>
              <a:p>
                <a:pPr algn="ctr"/>
                <a:endParaRPr lang="en-US" sz="2000">
                  <a:latin typeface="Palatino" charset="0"/>
                  <a:cs typeface="Palatino" charset="0"/>
                </a:endParaRPr>
              </a:p>
            </p:txBody>
          </p:sp>
          <p:sp>
            <p:nvSpPr>
              <p:cNvPr id="72249" name="Oval 567"/>
              <p:cNvSpPr>
                <a:spLocks noChangeArrowheads="1"/>
              </p:cNvSpPr>
              <p:nvPr/>
            </p:nvSpPr>
            <p:spPr bwMode="auto">
              <a:xfrm>
                <a:off x="7266734" y="14365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0" name="Oval 568"/>
              <p:cNvSpPr>
                <a:spLocks noChangeArrowheads="1"/>
              </p:cNvSpPr>
              <p:nvPr/>
            </p:nvSpPr>
            <p:spPr bwMode="auto">
              <a:xfrm>
                <a:off x="7164713" y="133679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1" name="Oval 569"/>
              <p:cNvSpPr>
                <a:spLocks noChangeArrowheads="1"/>
              </p:cNvSpPr>
              <p:nvPr/>
            </p:nvSpPr>
            <p:spPr bwMode="auto">
              <a:xfrm>
                <a:off x="7317744"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2" name="Oval 570"/>
              <p:cNvSpPr>
                <a:spLocks noChangeArrowheads="1"/>
              </p:cNvSpPr>
              <p:nvPr/>
            </p:nvSpPr>
            <p:spPr bwMode="auto">
              <a:xfrm>
                <a:off x="7342141" y="14621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3" name="Oval 571"/>
              <p:cNvSpPr>
                <a:spLocks noChangeArrowheads="1"/>
              </p:cNvSpPr>
              <p:nvPr/>
            </p:nvSpPr>
            <p:spPr bwMode="auto">
              <a:xfrm>
                <a:off x="7292239" y="146210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4" name="Oval 572"/>
              <p:cNvSpPr>
                <a:spLocks noChangeArrowheads="1"/>
              </p:cNvSpPr>
              <p:nvPr/>
            </p:nvSpPr>
            <p:spPr bwMode="auto">
              <a:xfrm>
                <a:off x="7216832"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5" name="Oval 573"/>
              <p:cNvSpPr>
                <a:spLocks noChangeArrowheads="1"/>
              </p:cNvSpPr>
              <p:nvPr/>
            </p:nvSpPr>
            <p:spPr bwMode="auto">
              <a:xfrm>
                <a:off x="7266734" y="153751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6" name="Oval 574"/>
              <p:cNvSpPr>
                <a:spLocks noChangeArrowheads="1"/>
              </p:cNvSpPr>
              <p:nvPr/>
            </p:nvSpPr>
            <p:spPr bwMode="auto">
              <a:xfrm>
                <a:off x="7164713" y="131129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7" name="Oval 575"/>
              <p:cNvSpPr>
                <a:spLocks noChangeArrowheads="1"/>
              </p:cNvSpPr>
              <p:nvPr/>
            </p:nvSpPr>
            <p:spPr bwMode="auto">
              <a:xfrm>
                <a:off x="7191327" y="133679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8" name="Oval 576"/>
              <p:cNvSpPr>
                <a:spLocks noChangeArrowheads="1"/>
              </p:cNvSpPr>
              <p:nvPr/>
            </p:nvSpPr>
            <p:spPr bwMode="auto">
              <a:xfrm>
                <a:off x="7242338" y="131129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59" name="Oval 577"/>
              <p:cNvSpPr>
                <a:spLocks noChangeArrowheads="1"/>
              </p:cNvSpPr>
              <p:nvPr/>
            </p:nvSpPr>
            <p:spPr bwMode="auto">
              <a:xfrm>
                <a:off x="7292239" y="128578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0" name="Oval 578"/>
              <p:cNvSpPr>
                <a:spLocks noChangeArrowheads="1"/>
              </p:cNvSpPr>
              <p:nvPr/>
            </p:nvSpPr>
            <p:spPr bwMode="auto">
              <a:xfrm>
                <a:off x="7216832" y="131129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1" name="Oval 579"/>
              <p:cNvSpPr>
                <a:spLocks noChangeArrowheads="1"/>
              </p:cNvSpPr>
              <p:nvPr/>
            </p:nvSpPr>
            <p:spPr bwMode="auto">
              <a:xfrm>
                <a:off x="7242338"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2" name="Oval 580"/>
              <p:cNvSpPr>
                <a:spLocks noChangeArrowheads="1"/>
              </p:cNvSpPr>
              <p:nvPr/>
            </p:nvSpPr>
            <p:spPr bwMode="auto">
              <a:xfrm>
                <a:off x="7292239"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3" name="Oval 581"/>
              <p:cNvSpPr>
                <a:spLocks noChangeArrowheads="1"/>
              </p:cNvSpPr>
              <p:nvPr/>
            </p:nvSpPr>
            <p:spPr bwMode="auto">
              <a:xfrm>
                <a:off x="7266734" y="138669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4" name="Oval 582"/>
              <p:cNvSpPr>
                <a:spLocks noChangeArrowheads="1"/>
              </p:cNvSpPr>
              <p:nvPr/>
            </p:nvSpPr>
            <p:spPr bwMode="auto">
              <a:xfrm>
                <a:off x="7366536"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5" name="Oval 583"/>
              <p:cNvSpPr>
                <a:spLocks noChangeArrowheads="1"/>
              </p:cNvSpPr>
              <p:nvPr/>
            </p:nvSpPr>
            <p:spPr bwMode="auto">
              <a:xfrm>
                <a:off x="7392041"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6" name="Oval 584"/>
              <p:cNvSpPr>
                <a:spLocks noChangeArrowheads="1"/>
              </p:cNvSpPr>
              <p:nvPr/>
            </p:nvSpPr>
            <p:spPr bwMode="auto">
              <a:xfrm>
                <a:off x="7393151"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7" name="Oval 585"/>
              <p:cNvSpPr>
                <a:spLocks noChangeArrowheads="1"/>
              </p:cNvSpPr>
              <p:nvPr/>
            </p:nvSpPr>
            <p:spPr bwMode="auto">
              <a:xfrm>
                <a:off x="7393151"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8" name="Oval 586"/>
              <p:cNvSpPr>
                <a:spLocks noChangeArrowheads="1"/>
              </p:cNvSpPr>
              <p:nvPr/>
            </p:nvSpPr>
            <p:spPr bwMode="auto">
              <a:xfrm>
                <a:off x="7367646"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69" name="Oval 587"/>
              <p:cNvSpPr>
                <a:spLocks noChangeArrowheads="1"/>
              </p:cNvSpPr>
              <p:nvPr/>
            </p:nvSpPr>
            <p:spPr bwMode="auto">
              <a:xfrm>
                <a:off x="7417547"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70" name="Oval 588"/>
              <p:cNvSpPr>
                <a:spLocks noChangeArrowheads="1"/>
              </p:cNvSpPr>
              <p:nvPr/>
            </p:nvSpPr>
            <p:spPr bwMode="auto">
              <a:xfrm>
                <a:off x="7467448" y="148650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71" name="Oval 589"/>
              <p:cNvSpPr>
                <a:spLocks noChangeArrowheads="1"/>
              </p:cNvSpPr>
              <p:nvPr/>
            </p:nvSpPr>
            <p:spPr bwMode="auto">
              <a:xfrm>
                <a:off x="7166931" y="148761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72" name="Oval 590"/>
              <p:cNvSpPr>
                <a:spLocks noChangeArrowheads="1"/>
              </p:cNvSpPr>
              <p:nvPr/>
            </p:nvSpPr>
            <p:spPr bwMode="auto">
              <a:xfrm>
                <a:off x="7290021" y="153751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73" name="Oval 591"/>
              <p:cNvSpPr>
                <a:spLocks noChangeArrowheads="1"/>
              </p:cNvSpPr>
              <p:nvPr/>
            </p:nvSpPr>
            <p:spPr bwMode="auto">
              <a:xfrm>
                <a:off x="7241229" y="151200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274" name="Oval 592"/>
              <p:cNvSpPr>
                <a:spLocks noChangeArrowheads="1"/>
              </p:cNvSpPr>
              <p:nvPr/>
            </p:nvSpPr>
            <p:spPr bwMode="auto">
              <a:xfrm>
                <a:off x="6537064" y="15863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75" name="Oval 593"/>
              <p:cNvSpPr>
                <a:spLocks noChangeArrowheads="1"/>
              </p:cNvSpPr>
              <p:nvPr/>
            </p:nvSpPr>
            <p:spPr bwMode="auto">
              <a:xfrm>
                <a:off x="6562569"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76" name="Oval 594"/>
              <p:cNvSpPr>
                <a:spLocks noChangeArrowheads="1"/>
              </p:cNvSpPr>
              <p:nvPr/>
            </p:nvSpPr>
            <p:spPr bwMode="auto">
              <a:xfrm>
                <a:off x="6586966"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77" name="Oval 595"/>
              <p:cNvSpPr>
                <a:spLocks noChangeArrowheads="1"/>
              </p:cNvSpPr>
              <p:nvPr/>
            </p:nvSpPr>
            <p:spPr bwMode="auto">
              <a:xfrm>
                <a:off x="6612471" y="1561908"/>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78" name="Oval 596"/>
              <p:cNvSpPr>
                <a:spLocks noChangeArrowheads="1"/>
              </p:cNvSpPr>
              <p:nvPr/>
            </p:nvSpPr>
            <p:spPr bwMode="auto">
              <a:xfrm>
                <a:off x="6637976"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79" name="Oval 597"/>
              <p:cNvSpPr>
                <a:spLocks noChangeArrowheads="1"/>
              </p:cNvSpPr>
              <p:nvPr/>
            </p:nvSpPr>
            <p:spPr bwMode="auto">
              <a:xfrm>
                <a:off x="6662372"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0" name="Oval 598"/>
              <p:cNvSpPr>
                <a:spLocks noChangeArrowheads="1"/>
              </p:cNvSpPr>
              <p:nvPr/>
            </p:nvSpPr>
            <p:spPr bwMode="auto">
              <a:xfrm>
                <a:off x="6612471"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1" name="Oval 599"/>
              <p:cNvSpPr>
                <a:spLocks noChangeArrowheads="1"/>
              </p:cNvSpPr>
              <p:nvPr/>
            </p:nvSpPr>
            <p:spPr bwMode="auto">
              <a:xfrm>
                <a:off x="6688986"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2" name="Oval 600"/>
              <p:cNvSpPr>
                <a:spLocks noChangeArrowheads="1"/>
              </p:cNvSpPr>
              <p:nvPr/>
            </p:nvSpPr>
            <p:spPr bwMode="auto">
              <a:xfrm>
                <a:off x="6713382"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3" name="Oval 601"/>
              <p:cNvSpPr>
                <a:spLocks noChangeArrowheads="1"/>
              </p:cNvSpPr>
              <p:nvPr/>
            </p:nvSpPr>
            <p:spPr bwMode="auto">
              <a:xfrm>
                <a:off x="6738887"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4" name="Oval 602"/>
              <p:cNvSpPr>
                <a:spLocks noChangeArrowheads="1"/>
              </p:cNvSpPr>
              <p:nvPr/>
            </p:nvSpPr>
            <p:spPr bwMode="auto">
              <a:xfrm>
                <a:off x="6764393"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5" name="Oval 603"/>
              <p:cNvSpPr>
                <a:spLocks noChangeArrowheads="1"/>
              </p:cNvSpPr>
              <p:nvPr/>
            </p:nvSpPr>
            <p:spPr bwMode="auto">
              <a:xfrm>
                <a:off x="6788789"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6" name="Oval 604"/>
              <p:cNvSpPr>
                <a:spLocks noChangeArrowheads="1"/>
              </p:cNvSpPr>
              <p:nvPr/>
            </p:nvSpPr>
            <p:spPr bwMode="auto">
              <a:xfrm>
                <a:off x="6814294" y="15863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7" name="Oval 605"/>
              <p:cNvSpPr>
                <a:spLocks noChangeArrowheads="1"/>
              </p:cNvSpPr>
              <p:nvPr/>
            </p:nvSpPr>
            <p:spPr bwMode="auto">
              <a:xfrm>
                <a:off x="6813186"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8" name="Oval 606"/>
              <p:cNvSpPr>
                <a:spLocks noChangeArrowheads="1"/>
              </p:cNvSpPr>
              <p:nvPr/>
            </p:nvSpPr>
            <p:spPr bwMode="auto">
              <a:xfrm>
                <a:off x="6839799" y="15863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89" name="Oval 607"/>
              <p:cNvSpPr>
                <a:spLocks noChangeArrowheads="1"/>
              </p:cNvSpPr>
              <p:nvPr/>
            </p:nvSpPr>
            <p:spPr bwMode="auto">
              <a:xfrm>
                <a:off x="6864196"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0" name="Oval 608"/>
              <p:cNvSpPr>
                <a:spLocks noChangeArrowheads="1"/>
              </p:cNvSpPr>
              <p:nvPr/>
            </p:nvSpPr>
            <p:spPr bwMode="auto">
              <a:xfrm>
                <a:off x="6889701" y="158741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1" name="Oval 609"/>
              <p:cNvSpPr>
                <a:spLocks noChangeArrowheads="1"/>
              </p:cNvSpPr>
              <p:nvPr/>
            </p:nvSpPr>
            <p:spPr bwMode="auto">
              <a:xfrm>
                <a:off x="6965107" y="15874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292" name="Oval 610"/>
              <p:cNvSpPr>
                <a:spLocks noChangeArrowheads="1"/>
              </p:cNvSpPr>
              <p:nvPr/>
            </p:nvSpPr>
            <p:spPr bwMode="auto">
              <a:xfrm>
                <a:off x="6537064" y="19134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3" name="Oval 611"/>
              <p:cNvSpPr>
                <a:spLocks noChangeArrowheads="1"/>
              </p:cNvSpPr>
              <p:nvPr/>
            </p:nvSpPr>
            <p:spPr bwMode="auto">
              <a:xfrm>
                <a:off x="6562569"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4" name="Oval 612"/>
              <p:cNvSpPr>
                <a:spLocks noChangeArrowheads="1"/>
              </p:cNvSpPr>
              <p:nvPr/>
            </p:nvSpPr>
            <p:spPr bwMode="auto">
              <a:xfrm>
                <a:off x="6586966"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5" name="Oval 613"/>
              <p:cNvSpPr>
                <a:spLocks noChangeArrowheads="1"/>
              </p:cNvSpPr>
              <p:nvPr/>
            </p:nvSpPr>
            <p:spPr bwMode="auto">
              <a:xfrm>
                <a:off x="6612471" y="188904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6" name="Oval 614"/>
              <p:cNvSpPr>
                <a:spLocks noChangeArrowheads="1"/>
              </p:cNvSpPr>
              <p:nvPr/>
            </p:nvSpPr>
            <p:spPr bwMode="auto">
              <a:xfrm>
                <a:off x="6637976"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7" name="Oval 615"/>
              <p:cNvSpPr>
                <a:spLocks noChangeArrowheads="1"/>
              </p:cNvSpPr>
              <p:nvPr/>
            </p:nvSpPr>
            <p:spPr bwMode="auto">
              <a:xfrm>
                <a:off x="6662372"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8" name="Oval 616"/>
              <p:cNvSpPr>
                <a:spLocks noChangeArrowheads="1"/>
              </p:cNvSpPr>
              <p:nvPr/>
            </p:nvSpPr>
            <p:spPr bwMode="auto">
              <a:xfrm>
                <a:off x="6612471"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299" name="Oval 617"/>
              <p:cNvSpPr>
                <a:spLocks noChangeArrowheads="1"/>
              </p:cNvSpPr>
              <p:nvPr/>
            </p:nvSpPr>
            <p:spPr bwMode="auto">
              <a:xfrm>
                <a:off x="6688986"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0" name="Oval 618"/>
              <p:cNvSpPr>
                <a:spLocks noChangeArrowheads="1"/>
              </p:cNvSpPr>
              <p:nvPr/>
            </p:nvSpPr>
            <p:spPr bwMode="auto">
              <a:xfrm>
                <a:off x="6713382"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1" name="Oval 619"/>
              <p:cNvSpPr>
                <a:spLocks noChangeArrowheads="1"/>
              </p:cNvSpPr>
              <p:nvPr/>
            </p:nvSpPr>
            <p:spPr bwMode="auto">
              <a:xfrm>
                <a:off x="6738887"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2" name="Oval 620"/>
              <p:cNvSpPr>
                <a:spLocks noChangeArrowheads="1"/>
              </p:cNvSpPr>
              <p:nvPr/>
            </p:nvSpPr>
            <p:spPr bwMode="auto">
              <a:xfrm>
                <a:off x="6764393"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3" name="Oval 621"/>
              <p:cNvSpPr>
                <a:spLocks noChangeArrowheads="1"/>
              </p:cNvSpPr>
              <p:nvPr/>
            </p:nvSpPr>
            <p:spPr bwMode="auto">
              <a:xfrm>
                <a:off x="6788789"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4" name="Oval 622"/>
              <p:cNvSpPr>
                <a:spLocks noChangeArrowheads="1"/>
              </p:cNvSpPr>
              <p:nvPr/>
            </p:nvSpPr>
            <p:spPr bwMode="auto">
              <a:xfrm>
                <a:off x="6814294" y="19134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5" name="Oval 623"/>
              <p:cNvSpPr>
                <a:spLocks noChangeArrowheads="1"/>
              </p:cNvSpPr>
              <p:nvPr/>
            </p:nvSpPr>
            <p:spPr bwMode="auto">
              <a:xfrm>
                <a:off x="6813186"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6" name="Oval 624"/>
              <p:cNvSpPr>
                <a:spLocks noChangeArrowheads="1"/>
              </p:cNvSpPr>
              <p:nvPr/>
            </p:nvSpPr>
            <p:spPr bwMode="auto">
              <a:xfrm>
                <a:off x="6864196"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7" name="Oval 625"/>
              <p:cNvSpPr>
                <a:spLocks noChangeArrowheads="1"/>
              </p:cNvSpPr>
              <p:nvPr/>
            </p:nvSpPr>
            <p:spPr bwMode="auto">
              <a:xfrm>
                <a:off x="6965107"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08" name="Oval 626"/>
              <p:cNvSpPr>
                <a:spLocks noChangeArrowheads="1"/>
              </p:cNvSpPr>
              <p:nvPr/>
            </p:nvSpPr>
            <p:spPr bwMode="auto">
              <a:xfrm>
                <a:off x="6813186" y="188904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09" name="Oval 627"/>
              <p:cNvSpPr>
                <a:spLocks noChangeArrowheads="1"/>
              </p:cNvSpPr>
              <p:nvPr/>
            </p:nvSpPr>
            <p:spPr bwMode="auto">
              <a:xfrm>
                <a:off x="6838691"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10" name="Oval 628"/>
              <p:cNvSpPr>
                <a:spLocks noChangeArrowheads="1"/>
              </p:cNvSpPr>
              <p:nvPr/>
            </p:nvSpPr>
            <p:spPr bwMode="auto">
              <a:xfrm>
                <a:off x="6837581" y="186353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11" name="Oval 629"/>
              <p:cNvSpPr>
                <a:spLocks noChangeArrowheads="1"/>
              </p:cNvSpPr>
              <p:nvPr/>
            </p:nvSpPr>
            <p:spPr bwMode="auto">
              <a:xfrm>
                <a:off x="6863086"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12" name="Oval 630"/>
              <p:cNvSpPr>
                <a:spLocks noChangeArrowheads="1"/>
              </p:cNvSpPr>
              <p:nvPr/>
            </p:nvSpPr>
            <p:spPr bwMode="auto">
              <a:xfrm>
                <a:off x="6888591" y="191343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13" name="Oval 631"/>
              <p:cNvSpPr>
                <a:spLocks noChangeArrowheads="1"/>
              </p:cNvSpPr>
              <p:nvPr/>
            </p:nvSpPr>
            <p:spPr bwMode="auto">
              <a:xfrm>
                <a:off x="6888591"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314" name="Oval 632"/>
              <p:cNvSpPr>
                <a:spLocks noChangeArrowheads="1"/>
              </p:cNvSpPr>
              <p:nvPr/>
            </p:nvSpPr>
            <p:spPr bwMode="auto">
              <a:xfrm>
                <a:off x="6965107"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15" name="Oval 633"/>
              <p:cNvSpPr>
                <a:spLocks noChangeArrowheads="1"/>
              </p:cNvSpPr>
              <p:nvPr/>
            </p:nvSpPr>
            <p:spPr bwMode="auto">
              <a:xfrm>
                <a:off x="6962889"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16" name="Oval 634"/>
              <p:cNvSpPr>
                <a:spLocks noChangeArrowheads="1"/>
              </p:cNvSpPr>
              <p:nvPr/>
            </p:nvSpPr>
            <p:spPr bwMode="auto">
              <a:xfrm>
                <a:off x="6962889" y="193228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17" name="Oval 635"/>
              <p:cNvSpPr>
                <a:spLocks noChangeArrowheads="1"/>
              </p:cNvSpPr>
              <p:nvPr/>
            </p:nvSpPr>
            <p:spPr bwMode="auto">
              <a:xfrm>
                <a:off x="6962889" y="188904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18" name="Oval 636"/>
              <p:cNvSpPr>
                <a:spLocks noChangeArrowheads="1"/>
              </p:cNvSpPr>
              <p:nvPr/>
            </p:nvSpPr>
            <p:spPr bwMode="auto">
              <a:xfrm>
                <a:off x="6962889" y="186353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19" name="Oval 637"/>
              <p:cNvSpPr>
                <a:spLocks noChangeArrowheads="1"/>
              </p:cNvSpPr>
              <p:nvPr/>
            </p:nvSpPr>
            <p:spPr bwMode="auto">
              <a:xfrm>
                <a:off x="6965107"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0" name="Oval 638"/>
              <p:cNvSpPr>
                <a:spLocks noChangeArrowheads="1"/>
              </p:cNvSpPr>
              <p:nvPr/>
            </p:nvSpPr>
            <p:spPr bwMode="auto">
              <a:xfrm>
                <a:off x="6962889" y="20143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1" name="Oval 639"/>
              <p:cNvSpPr>
                <a:spLocks noChangeArrowheads="1"/>
              </p:cNvSpPr>
              <p:nvPr/>
            </p:nvSpPr>
            <p:spPr bwMode="auto">
              <a:xfrm>
                <a:off x="6989504"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2" name="Oval 640"/>
              <p:cNvSpPr>
                <a:spLocks noChangeArrowheads="1"/>
              </p:cNvSpPr>
              <p:nvPr/>
            </p:nvSpPr>
            <p:spPr bwMode="auto">
              <a:xfrm>
                <a:off x="6989504"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3" name="Oval 641"/>
              <p:cNvSpPr>
                <a:spLocks noChangeArrowheads="1"/>
              </p:cNvSpPr>
              <p:nvPr/>
            </p:nvSpPr>
            <p:spPr bwMode="auto">
              <a:xfrm>
                <a:off x="7015009"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4" name="Oval 642"/>
              <p:cNvSpPr>
                <a:spLocks noChangeArrowheads="1"/>
              </p:cNvSpPr>
              <p:nvPr/>
            </p:nvSpPr>
            <p:spPr bwMode="auto">
              <a:xfrm>
                <a:off x="7064911"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5" name="Oval 643"/>
              <p:cNvSpPr>
                <a:spLocks noChangeArrowheads="1"/>
              </p:cNvSpPr>
              <p:nvPr/>
            </p:nvSpPr>
            <p:spPr bwMode="auto">
              <a:xfrm>
                <a:off x="7064911"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6" name="Oval 644"/>
              <p:cNvSpPr>
                <a:spLocks noChangeArrowheads="1"/>
              </p:cNvSpPr>
              <p:nvPr/>
            </p:nvSpPr>
            <p:spPr bwMode="auto">
              <a:xfrm>
                <a:off x="7015009"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7" name="Oval 645"/>
              <p:cNvSpPr>
                <a:spLocks noChangeArrowheads="1"/>
              </p:cNvSpPr>
              <p:nvPr/>
            </p:nvSpPr>
            <p:spPr bwMode="auto">
              <a:xfrm>
                <a:off x="6989504"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8" name="Oval 646"/>
              <p:cNvSpPr>
                <a:spLocks noChangeArrowheads="1"/>
              </p:cNvSpPr>
              <p:nvPr/>
            </p:nvSpPr>
            <p:spPr bwMode="auto">
              <a:xfrm>
                <a:off x="7015009" y="19389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29" name="Oval 647"/>
              <p:cNvSpPr>
                <a:spLocks noChangeArrowheads="1"/>
              </p:cNvSpPr>
              <p:nvPr/>
            </p:nvSpPr>
            <p:spPr bwMode="auto">
              <a:xfrm>
                <a:off x="7015009" y="1863535"/>
                <a:ext cx="24396" cy="25505"/>
              </a:xfrm>
              <a:prstGeom prst="ellipse">
                <a:avLst/>
              </a:prstGeom>
              <a:solidFill>
                <a:srgbClr val="000000"/>
              </a:solidFill>
              <a:ln w="9525">
                <a:solidFill>
                  <a:schemeClr val="tx1"/>
                </a:solidFill>
                <a:round/>
                <a:headEnd/>
                <a:tailEnd/>
              </a:ln>
            </p:spPr>
            <p:txBody>
              <a:bodyPr wrap="none" anchor="ctr"/>
              <a:lstStyle/>
              <a:p>
                <a:pPr algn="ctr"/>
                <a:endParaRPr lang="en-US" sz="2000">
                  <a:latin typeface="Palatino" charset="0"/>
                  <a:cs typeface="Palatino" charset="0"/>
                </a:endParaRPr>
              </a:p>
            </p:txBody>
          </p:sp>
          <p:sp>
            <p:nvSpPr>
              <p:cNvPr id="72330" name="Oval 648"/>
              <p:cNvSpPr>
                <a:spLocks noChangeArrowheads="1"/>
              </p:cNvSpPr>
              <p:nvPr/>
            </p:nvSpPr>
            <p:spPr bwMode="auto">
              <a:xfrm>
                <a:off x="7064911" y="19389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1" name="Oval 649"/>
              <p:cNvSpPr>
                <a:spLocks noChangeArrowheads="1"/>
              </p:cNvSpPr>
              <p:nvPr/>
            </p:nvSpPr>
            <p:spPr bwMode="auto">
              <a:xfrm>
                <a:off x="6962889" y="183913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2" name="Oval 650"/>
              <p:cNvSpPr>
                <a:spLocks noChangeArrowheads="1"/>
              </p:cNvSpPr>
              <p:nvPr/>
            </p:nvSpPr>
            <p:spPr bwMode="auto">
              <a:xfrm>
                <a:off x="7115921"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3" name="Oval 651"/>
              <p:cNvSpPr>
                <a:spLocks noChangeArrowheads="1"/>
              </p:cNvSpPr>
              <p:nvPr/>
            </p:nvSpPr>
            <p:spPr bwMode="auto">
              <a:xfrm>
                <a:off x="7140316"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4" name="Oval 652"/>
              <p:cNvSpPr>
                <a:spLocks noChangeArrowheads="1"/>
              </p:cNvSpPr>
              <p:nvPr/>
            </p:nvSpPr>
            <p:spPr bwMode="auto">
              <a:xfrm>
                <a:off x="7090416"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5" name="Oval 653"/>
              <p:cNvSpPr>
                <a:spLocks noChangeArrowheads="1"/>
              </p:cNvSpPr>
              <p:nvPr/>
            </p:nvSpPr>
            <p:spPr bwMode="auto">
              <a:xfrm>
                <a:off x="7015009" y="188904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6" name="Oval 654"/>
              <p:cNvSpPr>
                <a:spLocks noChangeArrowheads="1"/>
              </p:cNvSpPr>
              <p:nvPr/>
            </p:nvSpPr>
            <p:spPr bwMode="auto">
              <a:xfrm>
                <a:off x="7064911" y="203985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7" name="Oval 655"/>
              <p:cNvSpPr>
                <a:spLocks noChangeArrowheads="1"/>
              </p:cNvSpPr>
              <p:nvPr/>
            </p:nvSpPr>
            <p:spPr bwMode="auto">
              <a:xfrm>
                <a:off x="6962889" y="181363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8" name="Oval 656"/>
              <p:cNvSpPr>
                <a:spLocks noChangeArrowheads="1"/>
              </p:cNvSpPr>
              <p:nvPr/>
            </p:nvSpPr>
            <p:spPr bwMode="auto">
              <a:xfrm>
                <a:off x="6989504" y="183913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39" name="Oval 657"/>
              <p:cNvSpPr>
                <a:spLocks noChangeArrowheads="1"/>
              </p:cNvSpPr>
              <p:nvPr/>
            </p:nvSpPr>
            <p:spPr bwMode="auto">
              <a:xfrm>
                <a:off x="7040514" y="181363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0" name="Oval 658"/>
              <p:cNvSpPr>
                <a:spLocks noChangeArrowheads="1"/>
              </p:cNvSpPr>
              <p:nvPr/>
            </p:nvSpPr>
            <p:spPr bwMode="auto">
              <a:xfrm>
                <a:off x="7090416" y="178812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1" name="Oval 659"/>
              <p:cNvSpPr>
                <a:spLocks noChangeArrowheads="1"/>
              </p:cNvSpPr>
              <p:nvPr/>
            </p:nvSpPr>
            <p:spPr bwMode="auto">
              <a:xfrm>
                <a:off x="7015009" y="181363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2" name="Oval 660"/>
              <p:cNvSpPr>
                <a:spLocks noChangeArrowheads="1"/>
              </p:cNvSpPr>
              <p:nvPr/>
            </p:nvSpPr>
            <p:spPr bwMode="auto">
              <a:xfrm>
                <a:off x="7040514" y="188904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3" name="Oval 661"/>
              <p:cNvSpPr>
                <a:spLocks noChangeArrowheads="1"/>
              </p:cNvSpPr>
              <p:nvPr/>
            </p:nvSpPr>
            <p:spPr bwMode="auto">
              <a:xfrm>
                <a:off x="7090416" y="188904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4" name="Oval 662"/>
              <p:cNvSpPr>
                <a:spLocks noChangeArrowheads="1"/>
              </p:cNvSpPr>
              <p:nvPr/>
            </p:nvSpPr>
            <p:spPr bwMode="auto">
              <a:xfrm>
                <a:off x="7064911" y="188904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5" name="Oval 663"/>
              <p:cNvSpPr>
                <a:spLocks noChangeArrowheads="1"/>
              </p:cNvSpPr>
              <p:nvPr/>
            </p:nvSpPr>
            <p:spPr bwMode="auto">
              <a:xfrm>
                <a:off x="7164713"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6" name="Oval 664"/>
              <p:cNvSpPr>
                <a:spLocks noChangeArrowheads="1"/>
              </p:cNvSpPr>
              <p:nvPr/>
            </p:nvSpPr>
            <p:spPr bwMode="auto">
              <a:xfrm>
                <a:off x="7190218"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7" name="Oval 665"/>
              <p:cNvSpPr>
                <a:spLocks noChangeArrowheads="1"/>
              </p:cNvSpPr>
              <p:nvPr/>
            </p:nvSpPr>
            <p:spPr bwMode="auto">
              <a:xfrm>
                <a:off x="7191327"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8" name="Oval 666"/>
              <p:cNvSpPr>
                <a:spLocks noChangeArrowheads="1"/>
              </p:cNvSpPr>
              <p:nvPr/>
            </p:nvSpPr>
            <p:spPr bwMode="auto">
              <a:xfrm>
                <a:off x="7191327"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49" name="Oval 667"/>
              <p:cNvSpPr>
                <a:spLocks noChangeArrowheads="1"/>
              </p:cNvSpPr>
              <p:nvPr/>
            </p:nvSpPr>
            <p:spPr bwMode="auto">
              <a:xfrm>
                <a:off x="7165822"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0" name="Oval 668"/>
              <p:cNvSpPr>
                <a:spLocks noChangeArrowheads="1"/>
              </p:cNvSpPr>
              <p:nvPr/>
            </p:nvSpPr>
            <p:spPr bwMode="auto">
              <a:xfrm>
                <a:off x="7215723"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1" name="Oval 669"/>
              <p:cNvSpPr>
                <a:spLocks noChangeArrowheads="1"/>
              </p:cNvSpPr>
              <p:nvPr/>
            </p:nvSpPr>
            <p:spPr bwMode="auto">
              <a:xfrm>
                <a:off x="7265625" y="19888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2" name="Oval 670"/>
              <p:cNvSpPr>
                <a:spLocks noChangeArrowheads="1"/>
              </p:cNvSpPr>
              <p:nvPr/>
            </p:nvSpPr>
            <p:spPr bwMode="auto">
              <a:xfrm>
                <a:off x="7088198" y="203985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3" name="Oval 671"/>
              <p:cNvSpPr>
                <a:spLocks noChangeArrowheads="1"/>
              </p:cNvSpPr>
              <p:nvPr/>
            </p:nvSpPr>
            <p:spPr bwMode="auto">
              <a:xfrm>
                <a:off x="7039405" y="20143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4" name="Oval 672"/>
              <p:cNvSpPr>
                <a:spLocks noChangeArrowheads="1"/>
              </p:cNvSpPr>
              <p:nvPr/>
            </p:nvSpPr>
            <p:spPr bwMode="auto">
              <a:xfrm>
                <a:off x="7266734" y="198995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5" name="Oval 673"/>
              <p:cNvSpPr>
                <a:spLocks noChangeArrowheads="1"/>
              </p:cNvSpPr>
              <p:nvPr/>
            </p:nvSpPr>
            <p:spPr bwMode="auto">
              <a:xfrm>
                <a:off x="7291130" y="196555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6" name="Oval 674"/>
              <p:cNvSpPr>
                <a:spLocks noChangeArrowheads="1"/>
              </p:cNvSpPr>
              <p:nvPr/>
            </p:nvSpPr>
            <p:spPr bwMode="auto">
              <a:xfrm>
                <a:off x="7066019"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7" name="Oval 675"/>
              <p:cNvSpPr>
                <a:spLocks noChangeArrowheads="1"/>
              </p:cNvSpPr>
              <p:nvPr/>
            </p:nvSpPr>
            <p:spPr bwMode="auto">
              <a:xfrm>
                <a:off x="7115921"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8" name="Oval 676"/>
              <p:cNvSpPr>
                <a:spLocks noChangeArrowheads="1"/>
              </p:cNvSpPr>
              <p:nvPr/>
            </p:nvSpPr>
            <p:spPr bwMode="auto">
              <a:xfrm>
                <a:off x="7066019" y="198995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59" name="Oval 677"/>
              <p:cNvSpPr>
                <a:spLocks noChangeArrowheads="1"/>
              </p:cNvSpPr>
              <p:nvPr/>
            </p:nvSpPr>
            <p:spPr bwMode="auto">
              <a:xfrm>
                <a:off x="7090416" y="18646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0" name="Oval 678"/>
              <p:cNvSpPr>
                <a:spLocks noChangeArrowheads="1"/>
              </p:cNvSpPr>
              <p:nvPr/>
            </p:nvSpPr>
            <p:spPr bwMode="auto">
              <a:xfrm>
                <a:off x="7115921"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1" name="Oval 679"/>
              <p:cNvSpPr>
                <a:spLocks noChangeArrowheads="1"/>
              </p:cNvSpPr>
              <p:nvPr/>
            </p:nvSpPr>
            <p:spPr bwMode="auto">
              <a:xfrm>
                <a:off x="7114811" y="183913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2" name="Oval 680"/>
              <p:cNvSpPr>
                <a:spLocks noChangeArrowheads="1"/>
              </p:cNvSpPr>
              <p:nvPr/>
            </p:nvSpPr>
            <p:spPr bwMode="auto">
              <a:xfrm>
                <a:off x="7140316"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3" name="Oval 681"/>
              <p:cNvSpPr>
                <a:spLocks noChangeArrowheads="1"/>
              </p:cNvSpPr>
              <p:nvPr/>
            </p:nvSpPr>
            <p:spPr bwMode="auto">
              <a:xfrm>
                <a:off x="7165822" y="188904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4" name="Oval 682"/>
              <p:cNvSpPr>
                <a:spLocks noChangeArrowheads="1"/>
              </p:cNvSpPr>
              <p:nvPr/>
            </p:nvSpPr>
            <p:spPr bwMode="auto">
              <a:xfrm>
                <a:off x="7165822"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5" name="Oval 683"/>
              <p:cNvSpPr>
                <a:spLocks noChangeArrowheads="1"/>
              </p:cNvSpPr>
              <p:nvPr/>
            </p:nvSpPr>
            <p:spPr bwMode="auto">
              <a:xfrm>
                <a:off x="7215723" y="19400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6" name="Oval 684"/>
              <p:cNvSpPr>
                <a:spLocks noChangeArrowheads="1"/>
              </p:cNvSpPr>
              <p:nvPr/>
            </p:nvSpPr>
            <p:spPr bwMode="auto">
              <a:xfrm>
                <a:off x="7240120"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7" name="Oval 685"/>
              <p:cNvSpPr>
                <a:spLocks noChangeArrowheads="1"/>
              </p:cNvSpPr>
              <p:nvPr/>
            </p:nvSpPr>
            <p:spPr bwMode="auto">
              <a:xfrm>
                <a:off x="7240120" y="190789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8" name="Oval 686"/>
              <p:cNvSpPr>
                <a:spLocks noChangeArrowheads="1"/>
              </p:cNvSpPr>
              <p:nvPr/>
            </p:nvSpPr>
            <p:spPr bwMode="auto">
              <a:xfrm>
                <a:off x="7240120" y="18646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69" name="Oval 687"/>
              <p:cNvSpPr>
                <a:spLocks noChangeArrowheads="1"/>
              </p:cNvSpPr>
              <p:nvPr/>
            </p:nvSpPr>
            <p:spPr bwMode="auto">
              <a:xfrm>
                <a:off x="7240120" y="183913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0" name="Oval 688"/>
              <p:cNvSpPr>
                <a:spLocks noChangeArrowheads="1"/>
              </p:cNvSpPr>
              <p:nvPr/>
            </p:nvSpPr>
            <p:spPr bwMode="auto">
              <a:xfrm>
                <a:off x="7191327" y="18646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1" name="Oval 689"/>
              <p:cNvSpPr>
                <a:spLocks noChangeArrowheads="1"/>
              </p:cNvSpPr>
              <p:nvPr/>
            </p:nvSpPr>
            <p:spPr bwMode="auto">
              <a:xfrm>
                <a:off x="7215723" y="18147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2" name="Oval 690"/>
              <p:cNvSpPr>
                <a:spLocks noChangeArrowheads="1"/>
              </p:cNvSpPr>
              <p:nvPr/>
            </p:nvSpPr>
            <p:spPr bwMode="auto">
              <a:xfrm>
                <a:off x="7191327"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3" name="Oval 691"/>
              <p:cNvSpPr>
                <a:spLocks noChangeArrowheads="1"/>
              </p:cNvSpPr>
              <p:nvPr/>
            </p:nvSpPr>
            <p:spPr bwMode="auto">
              <a:xfrm>
                <a:off x="7215723"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4" name="Oval 692"/>
              <p:cNvSpPr>
                <a:spLocks noChangeArrowheads="1"/>
              </p:cNvSpPr>
              <p:nvPr/>
            </p:nvSpPr>
            <p:spPr bwMode="auto">
              <a:xfrm>
                <a:off x="7242338" y="19400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5" name="Oval 693"/>
              <p:cNvSpPr>
                <a:spLocks noChangeArrowheads="1"/>
              </p:cNvSpPr>
              <p:nvPr/>
            </p:nvSpPr>
            <p:spPr bwMode="auto">
              <a:xfrm>
                <a:off x="7240120" y="198995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6" name="Oval 694"/>
              <p:cNvSpPr>
                <a:spLocks noChangeArrowheads="1"/>
              </p:cNvSpPr>
              <p:nvPr/>
            </p:nvSpPr>
            <p:spPr bwMode="auto">
              <a:xfrm>
                <a:off x="7266734"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7" name="Oval 695"/>
              <p:cNvSpPr>
                <a:spLocks noChangeArrowheads="1"/>
              </p:cNvSpPr>
              <p:nvPr/>
            </p:nvSpPr>
            <p:spPr bwMode="auto">
              <a:xfrm>
                <a:off x="7266734"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8" name="Oval 696"/>
              <p:cNvSpPr>
                <a:spLocks noChangeArrowheads="1"/>
              </p:cNvSpPr>
              <p:nvPr/>
            </p:nvSpPr>
            <p:spPr bwMode="auto">
              <a:xfrm>
                <a:off x="7292239"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79" name="Oval 697"/>
              <p:cNvSpPr>
                <a:spLocks noChangeArrowheads="1"/>
              </p:cNvSpPr>
              <p:nvPr/>
            </p:nvSpPr>
            <p:spPr bwMode="auto">
              <a:xfrm>
                <a:off x="7342141"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0" name="Oval 698"/>
              <p:cNvSpPr>
                <a:spLocks noChangeArrowheads="1"/>
              </p:cNvSpPr>
              <p:nvPr/>
            </p:nvSpPr>
            <p:spPr bwMode="auto">
              <a:xfrm>
                <a:off x="7342141"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1" name="Oval 699"/>
              <p:cNvSpPr>
                <a:spLocks noChangeArrowheads="1"/>
              </p:cNvSpPr>
              <p:nvPr/>
            </p:nvSpPr>
            <p:spPr bwMode="auto">
              <a:xfrm>
                <a:off x="7240120"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2" name="Oval 700"/>
              <p:cNvSpPr>
                <a:spLocks noChangeArrowheads="1"/>
              </p:cNvSpPr>
              <p:nvPr/>
            </p:nvSpPr>
            <p:spPr bwMode="auto">
              <a:xfrm>
                <a:off x="7292239" y="19400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3" name="Oval 701"/>
              <p:cNvSpPr>
                <a:spLocks noChangeArrowheads="1"/>
              </p:cNvSpPr>
              <p:nvPr/>
            </p:nvSpPr>
            <p:spPr bwMode="auto">
              <a:xfrm>
                <a:off x="7266734" y="18901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4" name="Oval 702"/>
              <p:cNvSpPr>
                <a:spLocks noChangeArrowheads="1"/>
              </p:cNvSpPr>
              <p:nvPr/>
            </p:nvSpPr>
            <p:spPr bwMode="auto">
              <a:xfrm>
                <a:off x="7292239"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5" name="Oval 703"/>
              <p:cNvSpPr>
                <a:spLocks noChangeArrowheads="1"/>
              </p:cNvSpPr>
              <p:nvPr/>
            </p:nvSpPr>
            <p:spPr bwMode="auto">
              <a:xfrm>
                <a:off x="7292239" y="1839138"/>
                <a:ext cx="24396" cy="25505"/>
              </a:xfrm>
              <a:prstGeom prst="ellipse">
                <a:avLst/>
              </a:prstGeom>
              <a:solidFill>
                <a:srgbClr val="000000"/>
              </a:solidFill>
              <a:ln w="9525">
                <a:solidFill>
                  <a:schemeClr val="tx1"/>
                </a:solidFill>
                <a:round/>
                <a:headEnd/>
                <a:tailEnd/>
              </a:ln>
            </p:spPr>
            <p:txBody>
              <a:bodyPr wrap="none" anchor="ctr"/>
              <a:lstStyle/>
              <a:p>
                <a:pPr algn="ctr"/>
                <a:endParaRPr lang="en-US" sz="2000">
                  <a:latin typeface="Palatino" charset="0"/>
                  <a:cs typeface="Palatino" charset="0"/>
                </a:endParaRPr>
              </a:p>
            </p:txBody>
          </p:sp>
          <p:sp>
            <p:nvSpPr>
              <p:cNvPr id="72386" name="Oval 704"/>
              <p:cNvSpPr>
                <a:spLocks noChangeArrowheads="1"/>
              </p:cNvSpPr>
              <p:nvPr/>
            </p:nvSpPr>
            <p:spPr bwMode="auto">
              <a:xfrm>
                <a:off x="7342141" y="19145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7" name="Oval 705"/>
              <p:cNvSpPr>
                <a:spLocks noChangeArrowheads="1"/>
              </p:cNvSpPr>
              <p:nvPr/>
            </p:nvSpPr>
            <p:spPr bwMode="auto">
              <a:xfrm>
                <a:off x="7240120" y="18147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8" name="Oval 706"/>
              <p:cNvSpPr>
                <a:spLocks noChangeArrowheads="1"/>
              </p:cNvSpPr>
              <p:nvPr/>
            </p:nvSpPr>
            <p:spPr bwMode="auto">
              <a:xfrm>
                <a:off x="7393151"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89" name="Oval 707"/>
              <p:cNvSpPr>
                <a:spLocks noChangeArrowheads="1"/>
              </p:cNvSpPr>
              <p:nvPr/>
            </p:nvSpPr>
            <p:spPr bwMode="auto">
              <a:xfrm>
                <a:off x="7417547" y="19400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0" name="Oval 708"/>
              <p:cNvSpPr>
                <a:spLocks noChangeArrowheads="1"/>
              </p:cNvSpPr>
              <p:nvPr/>
            </p:nvSpPr>
            <p:spPr bwMode="auto">
              <a:xfrm>
                <a:off x="7367646" y="19400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1" name="Oval 709"/>
              <p:cNvSpPr>
                <a:spLocks noChangeArrowheads="1"/>
              </p:cNvSpPr>
              <p:nvPr/>
            </p:nvSpPr>
            <p:spPr bwMode="auto">
              <a:xfrm>
                <a:off x="7292239" y="18646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2" name="Oval 710"/>
              <p:cNvSpPr>
                <a:spLocks noChangeArrowheads="1"/>
              </p:cNvSpPr>
              <p:nvPr/>
            </p:nvSpPr>
            <p:spPr bwMode="auto">
              <a:xfrm>
                <a:off x="7342141" y="201545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3" name="Oval 711"/>
              <p:cNvSpPr>
                <a:spLocks noChangeArrowheads="1"/>
              </p:cNvSpPr>
              <p:nvPr/>
            </p:nvSpPr>
            <p:spPr bwMode="auto">
              <a:xfrm>
                <a:off x="7240120" y="178923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4" name="Oval 712"/>
              <p:cNvSpPr>
                <a:spLocks noChangeArrowheads="1"/>
              </p:cNvSpPr>
              <p:nvPr/>
            </p:nvSpPr>
            <p:spPr bwMode="auto">
              <a:xfrm>
                <a:off x="7317744" y="178923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5" name="Oval 713"/>
              <p:cNvSpPr>
                <a:spLocks noChangeArrowheads="1"/>
              </p:cNvSpPr>
              <p:nvPr/>
            </p:nvSpPr>
            <p:spPr bwMode="auto">
              <a:xfrm>
                <a:off x="7367646" y="176373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6" name="Oval 714"/>
              <p:cNvSpPr>
                <a:spLocks noChangeArrowheads="1"/>
              </p:cNvSpPr>
              <p:nvPr/>
            </p:nvSpPr>
            <p:spPr bwMode="auto">
              <a:xfrm>
                <a:off x="7292239" y="178923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7" name="Oval 715"/>
              <p:cNvSpPr>
                <a:spLocks noChangeArrowheads="1"/>
              </p:cNvSpPr>
              <p:nvPr/>
            </p:nvSpPr>
            <p:spPr bwMode="auto">
              <a:xfrm>
                <a:off x="7317744" y="18646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8" name="Oval 716"/>
              <p:cNvSpPr>
                <a:spLocks noChangeArrowheads="1"/>
              </p:cNvSpPr>
              <p:nvPr/>
            </p:nvSpPr>
            <p:spPr bwMode="auto">
              <a:xfrm>
                <a:off x="7367646" y="186464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399" name="Oval 717"/>
              <p:cNvSpPr>
                <a:spLocks noChangeArrowheads="1"/>
              </p:cNvSpPr>
              <p:nvPr/>
            </p:nvSpPr>
            <p:spPr bwMode="auto">
              <a:xfrm>
                <a:off x="7441943"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0" name="Oval 718"/>
              <p:cNvSpPr>
                <a:spLocks noChangeArrowheads="1"/>
              </p:cNvSpPr>
              <p:nvPr/>
            </p:nvSpPr>
            <p:spPr bwMode="auto">
              <a:xfrm>
                <a:off x="7467448"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1" name="Oval 719"/>
              <p:cNvSpPr>
                <a:spLocks noChangeArrowheads="1"/>
              </p:cNvSpPr>
              <p:nvPr/>
            </p:nvSpPr>
            <p:spPr bwMode="auto">
              <a:xfrm>
                <a:off x="7468558"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2" name="Oval 720"/>
              <p:cNvSpPr>
                <a:spLocks noChangeArrowheads="1"/>
              </p:cNvSpPr>
              <p:nvPr/>
            </p:nvSpPr>
            <p:spPr bwMode="auto">
              <a:xfrm>
                <a:off x="7468558"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3" name="Oval 721"/>
              <p:cNvSpPr>
                <a:spLocks noChangeArrowheads="1"/>
              </p:cNvSpPr>
              <p:nvPr/>
            </p:nvSpPr>
            <p:spPr bwMode="auto">
              <a:xfrm>
                <a:off x="7443052"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4" name="Oval 722"/>
              <p:cNvSpPr>
                <a:spLocks noChangeArrowheads="1"/>
              </p:cNvSpPr>
              <p:nvPr/>
            </p:nvSpPr>
            <p:spPr bwMode="auto">
              <a:xfrm>
                <a:off x="7542855" y="196444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5" name="Oval 723"/>
              <p:cNvSpPr>
                <a:spLocks noChangeArrowheads="1"/>
              </p:cNvSpPr>
              <p:nvPr/>
            </p:nvSpPr>
            <p:spPr bwMode="auto">
              <a:xfrm>
                <a:off x="7242338" y="196555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6" name="Oval 724"/>
              <p:cNvSpPr>
                <a:spLocks noChangeArrowheads="1"/>
              </p:cNvSpPr>
              <p:nvPr/>
            </p:nvSpPr>
            <p:spPr bwMode="auto">
              <a:xfrm>
                <a:off x="7365428" y="201545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7" name="Oval 725"/>
              <p:cNvSpPr>
                <a:spLocks noChangeArrowheads="1"/>
              </p:cNvSpPr>
              <p:nvPr/>
            </p:nvSpPr>
            <p:spPr bwMode="auto">
              <a:xfrm>
                <a:off x="7316636" y="198995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8" name="Oval 726"/>
              <p:cNvSpPr>
                <a:spLocks noChangeArrowheads="1"/>
              </p:cNvSpPr>
              <p:nvPr/>
            </p:nvSpPr>
            <p:spPr bwMode="auto">
              <a:xfrm>
                <a:off x="7013900" y="163842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09" name="Oval 727"/>
              <p:cNvSpPr>
                <a:spLocks noChangeArrowheads="1"/>
              </p:cNvSpPr>
              <p:nvPr/>
            </p:nvSpPr>
            <p:spPr bwMode="auto">
              <a:xfrm>
                <a:off x="7038296" y="158852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0" name="Oval 728"/>
              <p:cNvSpPr>
                <a:spLocks noChangeArrowheads="1"/>
              </p:cNvSpPr>
              <p:nvPr/>
            </p:nvSpPr>
            <p:spPr bwMode="auto">
              <a:xfrm>
                <a:off x="7038296" y="160626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1" name="Oval 729"/>
              <p:cNvSpPr>
                <a:spLocks noChangeArrowheads="1"/>
              </p:cNvSpPr>
              <p:nvPr/>
            </p:nvSpPr>
            <p:spPr bwMode="auto">
              <a:xfrm>
                <a:off x="7038296" y="156301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2" name="Oval 730"/>
              <p:cNvSpPr>
                <a:spLocks noChangeArrowheads="1"/>
              </p:cNvSpPr>
              <p:nvPr/>
            </p:nvSpPr>
            <p:spPr bwMode="auto">
              <a:xfrm>
                <a:off x="6989504" y="156301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3" name="Oval 731"/>
              <p:cNvSpPr>
                <a:spLocks noChangeArrowheads="1"/>
              </p:cNvSpPr>
              <p:nvPr/>
            </p:nvSpPr>
            <p:spPr bwMode="auto">
              <a:xfrm>
                <a:off x="6989504" y="161291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4" name="Oval 732"/>
              <p:cNvSpPr>
                <a:spLocks noChangeArrowheads="1"/>
              </p:cNvSpPr>
              <p:nvPr/>
            </p:nvSpPr>
            <p:spPr bwMode="auto">
              <a:xfrm>
                <a:off x="7013900" y="158852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5" name="Oval 733"/>
              <p:cNvSpPr>
                <a:spLocks noChangeArrowheads="1"/>
              </p:cNvSpPr>
              <p:nvPr/>
            </p:nvSpPr>
            <p:spPr bwMode="auto">
              <a:xfrm>
                <a:off x="7040514" y="163842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6" name="Oval 734"/>
              <p:cNvSpPr>
                <a:spLocks noChangeArrowheads="1"/>
              </p:cNvSpPr>
              <p:nvPr/>
            </p:nvSpPr>
            <p:spPr bwMode="auto">
              <a:xfrm>
                <a:off x="7038296" y="168832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7" name="Oval 735"/>
              <p:cNvSpPr>
                <a:spLocks noChangeArrowheads="1"/>
              </p:cNvSpPr>
              <p:nvPr/>
            </p:nvSpPr>
            <p:spPr bwMode="auto">
              <a:xfrm>
                <a:off x="7064911"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8" name="Oval 736"/>
              <p:cNvSpPr>
                <a:spLocks noChangeArrowheads="1"/>
              </p:cNvSpPr>
              <p:nvPr/>
            </p:nvSpPr>
            <p:spPr bwMode="auto">
              <a:xfrm>
                <a:off x="7064911"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19" name="Oval 737"/>
              <p:cNvSpPr>
                <a:spLocks noChangeArrowheads="1"/>
              </p:cNvSpPr>
              <p:nvPr/>
            </p:nvSpPr>
            <p:spPr bwMode="auto">
              <a:xfrm>
                <a:off x="7090416"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0" name="Oval 738"/>
              <p:cNvSpPr>
                <a:spLocks noChangeArrowheads="1"/>
              </p:cNvSpPr>
              <p:nvPr/>
            </p:nvSpPr>
            <p:spPr bwMode="auto">
              <a:xfrm>
                <a:off x="7140316"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1" name="Oval 739"/>
              <p:cNvSpPr>
                <a:spLocks noChangeArrowheads="1"/>
              </p:cNvSpPr>
              <p:nvPr/>
            </p:nvSpPr>
            <p:spPr bwMode="auto">
              <a:xfrm>
                <a:off x="7140316"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2" name="Oval 740"/>
              <p:cNvSpPr>
                <a:spLocks noChangeArrowheads="1"/>
              </p:cNvSpPr>
              <p:nvPr/>
            </p:nvSpPr>
            <p:spPr bwMode="auto">
              <a:xfrm>
                <a:off x="7038296" y="158852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3" name="Oval 741"/>
              <p:cNvSpPr>
                <a:spLocks noChangeArrowheads="1"/>
              </p:cNvSpPr>
              <p:nvPr/>
            </p:nvSpPr>
            <p:spPr bwMode="auto">
              <a:xfrm>
                <a:off x="7090416" y="163842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4" name="Oval 742"/>
              <p:cNvSpPr>
                <a:spLocks noChangeArrowheads="1"/>
              </p:cNvSpPr>
              <p:nvPr/>
            </p:nvSpPr>
            <p:spPr bwMode="auto">
              <a:xfrm>
                <a:off x="7064911" y="158852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5" name="Oval 743"/>
              <p:cNvSpPr>
                <a:spLocks noChangeArrowheads="1"/>
              </p:cNvSpPr>
              <p:nvPr/>
            </p:nvSpPr>
            <p:spPr bwMode="auto">
              <a:xfrm>
                <a:off x="7090416" y="161291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6" name="Oval 744"/>
              <p:cNvSpPr>
                <a:spLocks noChangeArrowheads="1"/>
              </p:cNvSpPr>
              <p:nvPr/>
            </p:nvSpPr>
            <p:spPr bwMode="auto">
              <a:xfrm>
                <a:off x="7140316" y="161291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7" name="Oval 745"/>
              <p:cNvSpPr>
                <a:spLocks noChangeArrowheads="1"/>
              </p:cNvSpPr>
              <p:nvPr/>
            </p:nvSpPr>
            <p:spPr bwMode="auto">
              <a:xfrm>
                <a:off x="7191327"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8" name="Oval 746"/>
              <p:cNvSpPr>
                <a:spLocks noChangeArrowheads="1"/>
              </p:cNvSpPr>
              <p:nvPr/>
            </p:nvSpPr>
            <p:spPr bwMode="auto">
              <a:xfrm>
                <a:off x="7215723" y="163842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29" name="Oval 747"/>
              <p:cNvSpPr>
                <a:spLocks noChangeArrowheads="1"/>
              </p:cNvSpPr>
              <p:nvPr/>
            </p:nvSpPr>
            <p:spPr bwMode="auto">
              <a:xfrm>
                <a:off x="7165822" y="163842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0" name="Oval 748"/>
              <p:cNvSpPr>
                <a:spLocks noChangeArrowheads="1"/>
              </p:cNvSpPr>
              <p:nvPr/>
            </p:nvSpPr>
            <p:spPr bwMode="auto">
              <a:xfrm>
                <a:off x="7090416" y="156301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1" name="Oval 749"/>
              <p:cNvSpPr>
                <a:spLocks noChangeArrowheads="1"/>
              </p:cNvSpPr>
              <p:nvPr/>
            </p:nvSpPr>
            <p:spPr bwMode="auto">
              <a:xfrm>
                <a:off x="7140316" y="171383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2" name="Oval 750"/>
              <p:cNvSpPr>
                <a:spLocks noChangeArrowheads="1"/>
              </p:cNvSpPr>
              <p:nvPr/>
            </p:nvSpPr>
            <p:spPr bwMode="auto">
              <a:xfrm>
                <a:off x="7115921" y="156301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3" name="Oval 751"/>
              <p:cNvSpPr>
                <a:spLocks noChangeArrowheads="1"/>
              </p:cNvSpPr>
              <p:nvPr/>
            </p:nvSpPr>
            <p:spPr bwMode="auto">
              <a:xfrm>
                <a:off x="7165822" y="156301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4" name="Oval 752"/>
              <p:cNvSpPr>
                <a:spLocks noChangeArrowheads="1"/>
              </p:cNvSpPr>
              <p:nvPr/>
            </p:nvSpPr>
            <p:spPr bwMode="auto">
              <a:xfrm>
                <a:off x="7140316" y="156301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5" name="Oval 753"/>
              <p:cNvSpPr>
                <a:spLocks noChangeArrowheads="1"/>
              </p:cNvSpPr>
              <p:nvPr/>
            </p:nvSpPr>
            <p:spPr bwMode="auto">
              <a:xfrm>
                <a:off x="7240120"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6" name="Oval 754"/>
              <p:cNvSpPr>
                <a:spLocks noChangeArrowheads="1"/>
              </p:cNvSpPr>
              <p:nvPr/>
            </p:nvSpPr>
            <p:spPr bwMode="auto">
              <a:xfrm>
                <a:off x="7265625"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7" name="Oval 755"/>
              <p:cNvSpPr>
                <a:spLocks noChangeArrowheads="1"/>
              </p:cNvSpPr>
              <p:nvPr/>
            </p:nvSpPr>
            <p:spPr bwMode="auto">
              <a:xfrm>
                <a:off x="7266734"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8" name="Oval 756"/>
              <p:cNvSpPr>
                <a:spLocks noChangeArrowheads="1"/>
              </p:cNvSpPr>
              <p:nvPr/>
            </p:nvSpPr>
            <p:spPr bwMode="auto">
              <a:xfrm>
                <a:off x="7266734"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39" name="Oval 757"/>
              <p:cNvSpPr>
                <a:spLocks noChangeArrowheads="1"/>
              </p:cNvSpPr>
              <p:nvPr/>
            </p:nvSpPr>
            <p:spPr bwMode="auto">
              <a:xfrm>
                <a:off x="7241229"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0" name="Oval 758"/>
              <p:cNvSpPr>
                <a:spLocks noChangeArrowheads="1"/>
              </p:cNvSpPr>
              <p:nvPr/>
            </p:nvSpPr>
            <p:spPr bwMode="auto">
              <a:xfrm>
                <a:off x="7291130"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1" name="Oval 759"/>
              <p:cNvSpPr>
                <a:spLocks noChangeArrowheads="1"/>
              </p:cNvSpPr>
              <p:nvPr/>
            </p:nvSpPr>
            <p:spPr bwMode="auto">
              <a:xfrm>
                <a:off x="7341031" y="166281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2" name="Oval 760"/>
              <p:cNvSpPr>
                <a:spLocks noChangeArrowheads="1"/>
              </p:cNvSpPr>
              <p:nvPr/>
            </p:nvSpPr>
            <p:spPr bwMode="auto">
              <a:xfrm>
                <a:off x="7040514" y="166392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3" name="Oval 761"/>
              <p:cNvSpPr>
                <a:spLocks noChangeArrowheads="1"/>
              </p:cNvSpPr>
              <p:nvPr/>
            </p:nvSpPr>
            <p:spPr bwMode="auto">
              <a:xfrm>
                <a:off x="7163604" y="171383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4" name="Oval 762"/>
              <p:cNvSpPr>
                <a:spLocks noChangeArrowheads="1"/>
              </p:cNvSpPr>
              <p:nvPr/>
            </p:nvSpPr>
            <p:spPr bwMode="auto">
              <a:xfrm>
                <a:off x="7114811" y="168832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5" name="Oval 763"/>
              <p:cNvSpPr>
                <a:spLocks noChangeArrowheads="1"/>
              </p:cNvSpPr>
              <p:nvPr/>
            </p:nvSpPr>
            <p:spPr bwMode="auto">
              <a:xfrm>
                <a:off x="7288913"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6" name="Oval 764"/>
              <p:cNvSpPr>
                <a:spLocks noChangeArrowheads="1"/>
              </p:cNvSpPr>
              <p:nvPr/>
            </p:nvSpPr>
            <p:spPr bwMode="auto">
              <a:xfrm>
                <a:off x="7313308"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7" name="Oval 765"/>
              <p:cNvSpPr>
                <a:spLocks noChangeArrowheads="1"/>
              </p:cNvSpPr>
              <p:nvPr/>
            </p:nvSpPr>
            <p:spPr bwMode="auto">
              <a:xfrm>
                <a:off x="7338813"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8" name="Oval 766"/>
              <p:cNvSpPr>
                <a:spLocks noChangeArrowheads="1"/>
              </p:cNvSpPr>
              <p:nvPr/>
            </p:nvSpPr>
            <p:spPr bwMode="auto">
              <a:xfrm>
                <a:off x="7339923"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49" name="Oval 767"/>
              <p:cNvSpPr>
                <a:spLocks noChangeArrowheads="1"/>
              </p:cNvSpPr>
              <p:nvPr/>
            </p:nvSpPr>
            <p:spPr bwMode="auto">
              <a:xfrm>
                <a:off x="7339923"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0" name="Oval 768"/>
              <p:cNvSpPr>
                <a:spLocks noChangeArrowheads="1"/>
              </p:cNvSpPr>
              <p:nvPr/>
            </p:nvSpPr>
            <p:spPr bwMode="auto">
              <a:xfrm>
                <a:off x="7314418"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1" name="Oval 769"/>
              <p:cNvSpPr>
                <a:spLocks noChangeArrowheads="1"/>
              </p:cNvSpPr>
              <p:nvPr/>
            </p:nvSpPr>
            <p:spPr bwMode="auto">
              <a:xfrm>
                <a:off x="7364319"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2" name="Oval 770"/>
              <p:cNvSpPr>
                <a:spLocks noChangeArrowheads="1"/>
              </p:cNvSpPr>
              <p:nvPr/>
            </p:nvSpPr>
            <p:spPr bwMode="auto">
              <a:xfrm>
                <a:off x="7414220" y="12846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3" name="Oval 771"/>
              <p:cNvSpPr>
                <a:spLocks noChangeArrowheads="1"/>
              </p:cNvSpPr>
              <p:nvPr/>
            </p:nvSpPr>
            <p:spPr bwMode="auto">
              <a:xfrm>
                <a:off x="7415329" y="128578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4" name="Oval 772"/>
              <p:cNvSpPr>
                <a:spLocks noChangeArrowheads="1"/>
              </p:cNvSpPr>
              <p:nvPr/>
            </p:nvSpPr>
            <p:spPr bwMode="auto">
              <a:xfrm>
                <a:off x="7439726" y="126139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5" name="Oval 773"/>
              <p:cNvSpPr>
                <a:spLocks noChangeArrowheads="1"/>
              </p:cNvSpPr>
              <p:nvPr/>
            </p:nvSpPr>
            <p:spPr bwMode="auto">
              <a:xfrm>
                <a:off x="7288913" y="118598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6" name="Oval 774"/>
              <p:cNvSpPr>
                <a:spLocks noChangeArrowheads="1"/>
              </p:cNvSpPr>
              <p:nvPr/>
            </p:nvSpPr>
            <p:spPr bwMode="auto">
              <a:xfrm>
                <a:off x="7314418" y="118487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7" name="Oval 775"/>
              <p:cNvSpPr>
                <a:spLocks noChangeArrowheads="1"/>
              </p:cNvSpPr>
              <p:nvPr/>
            </p:nvSpPr>
            <p:spPr bwMode="auto">
              <a:xfrm>
                <a:off x="7314418" y="121038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8" name="Oval 776"/>
              <p:cNvSpPr>
                <a:spLocks noChangeArrowheads="1"/>
              </p:cNvSpPr>
              <p:nvPr/>
            </p:nvSpPr>
            <p:spPr bwMode="auto">
              <a:xfrm>
                <a:off x="7364319" y="123588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59" name="Oval 777"/>
              <p:cNvSpPr>
                <a:spLocks noChangeArrowheads="1"/>
              </p:cNvSpPr>
              <p:nvPr/>
            </p:nvSpPr>
            <p:spPr bwMode="auto">
              <a:xfrm>
                <a:off x="7388715" y="118598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0" name="Oval 778"/>
              <p:cNvSpPr>
                <a:spLocks noChangeArrowheads="1"/>
              </p:cNvSpPr>
              <p:nvPr/>
            </p:nvSpPr>
            <p:spPr bwMode="auto">
              <a:xfrm>
                <a:off x="7388715" y="120372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1" name="Oval 779"/>
              <p:cNvSpPr>
                <a:spLocks noChangeArrowheads="1"/>
              </p:cNvSpPr>
              <p:nvPr/>
            </p:nvSpPr>
            <p:spPr bwMode="auto">
              <a:xfrm>
                <a:off x="7388715" y="116047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2" name="Oval 780"/>
              <p:cNvSpPr>
                <a:spLocks noChangeArrowheads="1"/>
              </p:cNvSpPr>
              <p:nvPr/>
            </p:nvSpPr>
            <p:spPr bwMode="auto">
              <a:xfrm>
                <a:off x="7388715" y="113497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3" name="Oval 781"/>
              <p:cNvSpPr>
                <a:spLocks noChangeArrowheads="1"/>
              </p:cNvSpPr>
              <p:nvPr/>
            </p:nvSpPr>
            <p:spPr bwMode="auto">
              <a:xfrm>
                <a:off x="7339923" y="116047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4" name="Oval 782"/>
              <p:cNvSpPr>
                <a:spLocks noChangeArrowheads="1"/>
              </p:cNvSpPr>
              <p:nvPr/>
            </p:nvSpPr>
            <p:spPr bwMode="auto">
              <a:xfrm>
                <a:off x="7364319" y="11105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5" name="Oval 783"/>
              <p:cNvSpPr>
                <a:spLocks noChangeArrowheads="1"/>
              </p:cNvSpPr>
              <p:nvPr/>
            </p:nvSpPr>
            <p:spPr bwMode="auto">
              <a:xfrm>
                <a:off x="7339923" y="121038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6" name="Oval 784"/>
              <p:cNvSpPr>
                <a:spLocks noChangeArrowheads="1"/>
              </p:cNvSpPr>
              <p:nvPr/>
            </p:nvSpPr>
            <p:spPr bwMode="auto">
              <a:xfrm>
                <a:off x="7364319" y="118598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7" name="Oval 785"/>
              <p:cNvSpPr>
                <a:spLocks noChangeArrowheads="1"/>
              </p:cNvSpPr>
              <p:nvPr/>
            </p:nvSpPr>
            <p:spPr bwMode="auto">
              <a:xfrm>
                <a:off x="7390933" y="123588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8" name="Oval 786"/>
              <p:cNvSpPr>
                <a:spLocks noChangeArrowheads="1"/>
              </p:cNvSpPr>
              <p:nvPr/>
            </p:nvSpPr>
            <p:spPr bwMode="auto">
              <a:xfrm>
                <a:off x="7388715" y="128578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69" name="Oval 787"/>
              <p:cNvSpPr>
                <a:spLocks noChangeArrowheads="1"/>
              </p:cNvSpPr>
              <p:nvPr/>
            </p:nvSpPr>
            <p:spPr bwMode="auto">
              <a:xfrm>
                <a:off x="7415329"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0" name="Oval 788"/>
              <p:cNvSpPr>
                <a:spLocks noChangeArrowheads="1"/>
              </p:cNvSpPr>
              <p:nvPr/>
            </p:nvSpPr>
            <p:spPr bwMode="auto">
              <a:xfrm>
                <a:off x="7415329"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1" name="Oval 789"/>
              <p:cNvSpPr>
                <a:spLocks noChangeArrowheads="1"/>
              </p:cNvSpPr>
              <p:nvPr/>
            </p:nvSpPr>
            <p:spPr bwMode="auto">
              <a:xfrm>
                <a:off x="7440834"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2" name="Oval 790"/>
              <p:cNvSpPr>
                <a:spLocks noChangeArrowheads="1"/>
              </p:cNvSpPr>
              <p:nvPr/>
            </p:nvSpPr>
            <p:spPr bwMode="auto">
              <a:xfrm>
                <a:off x="7490736"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3" name="Oval 791"/>
              <p:cNvSpPr>
                <a:spLocks noChangeArrowheads="1"/>
              </p:cNvSpPr>
              <p:nvPr/>
            </p:nvSpPr>
            <p:spPr bwMode="auto">
              <a:xfrm>
                <a:off x="7490736"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4" name="Oval 792"/>
              <p:cNvSpPr>
                <a:spLocks noChangeArrowheads="1"/>
              </p:cNvSpPr>
              <p:nvPr/>
            </p:nvSpPr>
            <p:spPr bwMode="auto">
              <a:xfrm>
                <a:off x="7388715" y="118598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5" name="Oval 793"/>
              <p:cNvSpPr>
                <a:spLocks noChangeArrowheads="1"/>
              </p:cNvSpPr>
              <p:nvPr/>
            </p:nvSpPr>
            <p:spPr bwMode="auto">
              <a:xfrm>
                <a:off x="7440834" y="123588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6" name="Oval 794"/>
              <p:cNvSpPr>
                <a:spLocks noChangeArrowheads="1"/>
              </p:cNvSpPr>
              <p:nvPr/>
            </p:nvSpPr>
            <p:spPr bwMode="auto">
              <a:xfrm>
                <a:off x="7415329" y="118598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7" name="Oval 795"/>
              <p:cNvSpPr>
                <a:spLocks noChangeArrowheads="1"/>
              </p:cNvSpPr>
              <p:nvPr/>
            </p:nvSpPr>
            <p:spPr bwMode="auto">
              <a:xfrm>
                <a:off x="7440834" y="121038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78" name="Oval 796"/>
              <p:cNvSpPr>
                <a:spLocks noChangeArrowheads="1"/>
              </p:cNvSpPr>
              <p:nvPr/>
            </p:nvSpPr>
            <p:spPr bwMode="auto">
              <a:xfrm>
                <a:off x="7440834" y="1134973"/>
                <a:ext cx="24396" cy="25505"/>
              </a:xfrm>
              <a:prstGeom prst="ellipse">
                <a:avLst/>
              </a:prstGeom>
              <a:solidFill>
                <a:srgbClr val="000000"/>
              </a:solidFill>
              <a:ln w="9525">
                <a:solidFill>
                  <a:schemeClr val="tx1"/>
                </a:solidFill>
                <a:round/>
                <a:headEnd/>
                <a:tailEnd/>
              </a:ln>
            </p:spPr>
            <p:txBody>
              <a:bodyPr wrap="none" anchor="ctr"/>
              <a:lstStyle/>
              <a:p>
                <a:pPr algn="ctr"/>
                <a:endParaRPr lang="en-US" sz="2000">
                  <a:latin typeface="Palatino" charset="0"/>
                  <a:cs typeface="Palatino" charset="0"/>
                </a:endParaRPr>
              </a:p>
            </p:txBody>
          </p:sp>
          <p:sp>
            <p:nvSpPr>
              <p:cNvPr id="72479" name="Oval 797"/>
              <p:cNvSpPr>
                <a:spLocks noChangeArrowheads="1"/>
              </p:cNvSpPr>
              <p:nvPr/>
            </p:nvSpPr>
            <p:spPr bwMode="auto">
              <a:xfrm>
                <a:off x="7490736" y="121038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0" name="Oval 798"/>
              <p:cNvSpPr>
                <a:spLocks noChangeArrowheads="1"/>
              </p:cNvSpPr>
              <p:nvPr/>
            </p:nvSpPr>
            <p:spPr bwMode="auto">
              <a:xfrm>
                <a:off x="7388715" y="111057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1" name="Oval 799"/>
              <p:cNvSpPr>
                <a:spLocks noChangeArrowheads="1"/>
              </p:cNvSpPr>
              <p:nvPr/>
            </p:nvSpPr>
            <p:spPr bwMode="auto">
              <a:xfrm>
                <a:off x="7541746"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2" name="Oval 800"/>
              <p:cNvSpPr>
                <a:spLocks noChangeArrowheads="1"/>
              </p:cNvSpPr>
              <p:nvPr/>
            </p:nvSpPr>
            <p:spPr bwMode="auto">
              <a:xfrm>
                <a:off x="7566143" y="123588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3" name="Oval 801"/>
              <p:cNvSpPr>
                <a:spLocks noChangeArrowheads="1"/>
              </p:cNvSpPr>
              <p:nvPr/>
            </p:nvSpPr>
            <p:spPr bwMode="auto">
              <a:xfrm>
                <a:off x="7516241" y="123588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4" name="Oval 802"/>
              <p:cNvSpPr>
                <a:spLocks noChangeArrowheads="1"/>
              </p:cNvSpPr>
              <p:nvPr/>
            </p:nvSpPr>
            <p:spPr bwMode="auto">
              <a:xfrm>
                <a:off x="7440834" y="116047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5" name="Oval 803"/>
              <p:cNvSpPr>
                <a:spLocks noChangeArrowheads="1"/>
              </p:cNvSpPr>
              <p:nvPr/>
            </p:nvSpPr>
            <p:spPr bwMode="auto">
              <a:xfrm>
                <a:off x="7490736" y="131129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6" name="Oval 804"/>
              <p:cNvSpPr>
                <a:spLocks noChangeArrowheads="1"/>
              </p:cNvSpPr>
              <p:nvPr/>
            </p:nvSpPr>
            <p:spPr bwMode="auto">
              <a:xfrm>
                <a:off x="7388715" y="108507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7" name="Oval 805"/>
              <p:cNvSpPr>
                <a:spLocks noChangeArrowheads="1"/>
              </p:cNvSpPr>
              <p:nvPr/>
            </p:nvSpPr>
            <p:spPr bwMode="auto">
              <a:xfrm>
                <a:off x="7466340" y="108507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8" name="Oval 806"/>
              <p:cNvSpPr>
                <a:spLocks noChangeArrowheads="1"/>
              </p:cNvSpPr>
              <p:nvPr/>
            </p:nvSpPr>
            <p:spPr bwMode="auto">
              <a:xfrm>
                <a:off x="7516241" y="105956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89" name="Oval 807"/>
              <p:cNvSpPr>
                <a:spLocks noChangeArrowheads="1"/>
              </p:cNvSpPr>
              <p:nvPr/>
            </p:nvSpPr>
            <p:spPr bwMode="auto">
              <a:xfrm>
                <a:off x="7440834" y="108507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0" name="Oval 808"/>
              <p:cNvSpPr>
                <a:spLocks noChangeArrowheads="1"/>
              </p:cNvSpPr>
              <p:nvPr/>
            </p:nvSpPr>
            <p:spPr bwMode="auto">
              <a:xfrm>
                <a:off x="7466340" y="116047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1" name="Oval 809"/>
              <p:cNvSpPr>
                <a:spLocks noChangeArrowheads="1"/>
              </p:cNvSpPr>
              <p:nvPr/>
            </p:nvSpPr>
            <p:spPr bwMode="auto">
              <a:xfrm>
                <a:off x="7516241" y="116047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2" name="Oval 810"/>
              <p:cNvSpPr>
                <a:spLocks noChangeArrowheads="1"/>
              </p:cNvSpPr>
              <p:nvPr/>
            </p:nvSpPr>
            <p:spPr bwMode="auto">
              <a:xfrm>
                <a:off x="7590538"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3" name="Oval 811"/>
              <p:cNvSpPr>
                <a:spLocks noChangeArrowheads="1"/>
              </p:cNvSpPr>
              <p:nvPr/>
            </p:nvSpPr>
            <p:spPr bwMode="auto">
              <a:xfrm>
                <a:off x="7616044"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4" name="Oval 812"/>
              <p:cNvSpPr>
                <a:spLocks noChangeArrowheads="1"/>
              </p:cNvSpPr>
              <p:nvPr/>
            </p:nvSpPr>
            <p:spPr bwMode="auto">
              <a:xfrm>
                <a:off x="7617153"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5" name="Oval 813"/>
              <p:cNvSpPr>
                <a:spLocks noChangeArrowheads="1"/>
              </p:cNvSpPr>
              <p:nvPr/>
            </p:nvSpPr>
            <p:spPr bwMode="auto">
              <a:xfrm>
                <a:off x="7617153"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6" name="Oval 814"/>
              <p:cNvSpPr>
                <a:spLocks noChangeArrowheads="1"/>
              </p:cNvSpPr>
              <p:nvPr/>
            </p:nvSpPr>
            <p:spPr bwMode="auto">
              <a:xfrm>
                <a:off x="7591648"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7" name="Oval 815"/>
              <p:cNvSpPr>
                <a:spLocks noChangeArrowheads="1"/>
              </p:cNvSpPr>
              <p:nvPr/>
            </p:nvSpPr>
            <p:spPr bwMode="auto">
              <a:xfrm>
                <a:off x="7691451" y="126028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8" name="Oval 816"/>
              <p:cNvSpPr>
                <a:spLocks noChangeArrowheads="1"/>
              </p:cNvSpPr>
              <p:nvPr/>
            </p:nvSpPr>
            <p:spPr bwMode="auto">
              <a:xfrm>
                <a:off x="7390933" y="126139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499" name="Oval 817"/>
              <p:cNvSpPr>
                <a:spLocks noChangeArrowheads="1"/>
              </p:cNvSpPr>
              <p:nvPr/>
            </p:nvSpPr>
            <p:spPr bwMode="auto">
              <a:xfrm>
                <a:off x="7514023" y="131129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00" name="Oval 818"/>
              <p:cNvSpPr>
                <a:spLocks noChangeArrowheads="1"/>
              </p:cNvSpPr>
              <p:nvPr/>
            </p:nvSpPr>
            <p:spPr bwMode="auto">
              <a:xfrm>
                <a:off x="7465231" y="128578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01" name="Oval 819"/>
              <p:cNvSpPr>
                <a:spLocks noChangeArrowheads="1"/>
              </p:cNvSpPr>
              <p:nvPr/>
            </p:nvSpPr>
            <p:spPr bwMode="auto">
              <a:xfrm>
                <a:off x="6763284" y="19400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2" name="Oval 820"/>
              <p:cNvSpPr>
                <a:spLocks noChangeArrowheads="1"/>
              </p:cNvSpPr>
              <p:nvPr/>
            </p:nvSpPr>
            <p:spPr bwMode="auto">
              <a:xfrm>
                <a:off x="6813186" y="19400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3" name="Oval 821"/>
              <p:cNvSpPr>
                <a:spLocks noChangeArrowheads="1"/>
              </p:cNvSpPr>
              <p:nvPr/>
            </p:nvSpPr>
            <p:spPr bwMode="auto">
              <a:xfrm>
                <a:off x="6813186"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4" name="Oval 822"/>
              <p:cNvSpPr>
                <a:spLocks noChangeArrowheads="1"/>
              </p:cNvSpPr>
              <p:nvPr/>
            </p:nvSpPr>
            <p:spPr bwMode="auto">
              <a:xfrm>
                <a:off x="6838691" y="19655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5" name="Oval 823"/>
              <p:cNvSpPr>
                <a:spLocks noChangeArrowheads="1"/>
              </p:cNvSpPr>
              <p:nvPr/>
            </p:nvSpPr>
            <p:spPr bwMode="auto">
              <a:xfrm>
                <a:off x="6888591" y="19655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6" name="Oval 824"/>
              <p:cNvSpPr>
                <a:spLocks noChangeArrowheads="1"/>
              </p:cNvSpPr>
              <p:nvPr/>
            </p:nvSpPr>
            <p:spPr bwMode="auto">
              <a:xfrm>
                <a:off x="6864196"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7" name="Oval 825"/>
              <p:cNvSpPr>
                <a:spLocks noChangeArrowheads="1"/>
              </p:cNvSpPr>
              <p:nvPr/>
            </p:nvSpPr>
            <p:spPr bwMode="auto">
              <a:xfrm>
                <a:off x="6888591"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08" name="Oval 826"/>
              <p:cNvSpPr>
                <a:spLocks noChangeArrowheads="1"/>
              </p:cNvSpPr>
              <p:nvPr/>
            </p:nvSpPr>
            <p:spPr bwMode="auto">
              <a:xfrm>
                <a:off x="6963998" y="203985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09" name="Oval 827"/>
              <p:cNvSpPr>
                <a:spLocks noChangeArrowheads="1"/>
              </p:cNvSpPr>
              <p:nvPr/>
            </p:nvSpPr>
            <p:spPr bwMode="auto">
              <a:xfrm>
                <a:off x="6989504" y="206535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10" name="Oval 828"/>
              <p:cNvSpPr>
                <a:spLocks noChangeArrowheads="1"/>
              </p:cNvSpPr>
              <p:nvPr/>
            </p:nvSpPr>
            <p:spPr bwMode="auto">
              <a:xfrm>
                <a:off x="7015009" y="2090863"/>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11" name="Oval 829"/>
              <p:cNvSpPr>
                <a:spLocks noChangeArrowheads="1"/>
              </p:cNvSpPr>
              <p:nvPr/>
            </p:nvSpPr>
            <p:spPr bwMode="auto">
              <a:xfrm>
                <a:off x="7039405" y="211636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12" name="Oval 830"/>
              <p:cNvSpPr>
                <a:spLocks noChangeArrowheads="1"/>
              </p:cNvSpPr>
              <p:nvPr/>
            </p:nvSpPr>
            <p:spPr bwMode="auto">
              <a:xfrm>
                <a:off x="7064911" y="211636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13" name="Oval 831"/>
              <p:cNvSpPr>
                <a:spLocks noChangeArrowheads="1"/>
              </p:cNvSpPr>
              <p:nvPr/>
            </p:nvSpPr>
            <p:spPr bwMode="auto">
              <a:xfrm>
                <a:off x="7492954" y="198995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514" name="Oval 832"/>
              <p:cNvSpPr>
                <a:spLocks noChangeArrowheads="1"/>
              </p:cNvSpPr>
              <p:nvPr/>
            </p:nvSpPr>
            <p:spPr bwMode="auto">
              <a:xfrm>
                <a:off x="6537064"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15" name="Oval 833"/>
              <p:cNvSpPr>
                <a:spLocks noChangeArrowheads="1"/>
              </p:cNvSpPr>
              <p:nvPr/>
            </p:nvSpPr>
            <p:spPr bwMode="auto">
              <a:xfrm>
                <a:off x="6561460"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16" name="Oval 834"/>
              <p:cNvSpPr>
                <a:spLocks noChangeArrowheads="1"/>
              </p:cNvSpPr>
              <p:nvPr/>
            </p:nvSpPr>
            <p:spPr bwMode="auto">
              <a:xfrm>
                <a:off x="6585856"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17" name="Oval 835"/>
              <p:cNvSpPr>
                <a:spLocks noChangeArrowheads="1"/>
              </p:cNvSpPr>
              <p:nvPr/>
            </p:nvSpPr>
            <p:spPr bwMode="auto">
              <a:xfrm>
                <a:off x="6561460"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18" name="Oval 836"/>
              <p:cNvSpPr>
                <a:spLocks noChangeArrowheads="1"/>
              </p:cNvSpPr>
              <p:nvPr/>
            </p:nvSpPr>
            <p:spPr bwMode="auto">
              <a:xfrm>
                <a:off x="6585856"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19" name="Oval 837"/>
              <p:cNvSpPr>
                <a:spLocks noChangeArrowheads="1"/>
              </p:cNvSpPr>
              <p:nvPr/>
            </p:nvSpPr>
            <p:spPr bwMode="auto">
              <a:xfrm>
                <a:off x="6585856"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0" name="Oval 838"/>
              <p:cNvSpPr>
                <a:spLocks noChangeArrowheads="1"/>
              </p:cNvSpPr>
              <p:nvPr/>
            </p:nvSpPr>
            <p:spPr bwMode="auto">
              <a:xfrm>
                <a:off x="6611361"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1" name="Oval 839"/>
              <p:cNvSpPr>
                <a:spLocks noChangeArrowheads="1"/>
              </p:cNvSpPr>
              <p:nvPr/>
            </p:nvSpPr>
            <p:spPr bwMode="auto">
              <a:xfrm>
                <a:off x="6611361"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2" name="Oval 840"/>
              <p:cNvSpPr>
                <a:spLocks noChangeArrowheads="1"/>
              </p:cNvSpPr>
              <p:nvPr/>
            </p:nvSpPr>
            <p:spPr bwMode="auto">
              <a:xfrm>
                <a:off x="6636867"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3" name="Oval 841"/>
              <p:cNvSpPr>
                <a:spLocks noChangeArrowheads="1"/>
              </p:cNvSpPr>
              <p:nvPr/>
            </p:nvSpPr>
            <p:spPr bwMode="auto">
              <a:xfrm>
                <a:off x="6636867"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4" name="Oval 842"/>
              <p:cNvSpPr>
                <a:spLocks noChangeArrowheads="1"/>
              </p:cNvSpPr>
              <p:nvPr/>
            </p:nvSpPr>
            <p:spPr bwMode="auto">
              <a:xfrm>
                <a:off x="6662372"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5" name="Oval 843"/>
              <p:cNvSpPr>
                <a:spLocks noChangeArrowheads="1"/>
              </p:cNvSpPr>
              <p:nvPr/>
            </p:nvSpPr>
            <p:spPr bwMode="auto">
              <a:xfrm>
                <a:off x="6661263" y="1988843"/>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6" name="Oval 844"/>
              <p:cNvSpPr>
                <a:spLocks noChangeArrowheads="1"/>
              </p:cNvSpPr>
              <p:nvPr/>
            </p:nvSpPr>
            <p:spPr bwMode="auto">
              <a:xfrm>
                <a:off x="6636867"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7" name="Oval 845"/>
              <p:cNvSpPr>
                <a:spLocks noChangeArrowheads="1"/>
              </p:cNvSpPr>
              <p:nvPr/>
            </p:nvSpPr>
            <p:spPr bwMode="auto">
              <a:xfrm>
                <a:off x="6687877"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8" name="Oval 846"/>
              <p:cNvSpPr>
                <a:spLocks noChangeArrowheads="1"/>
              </p:cNvSpPr>
              <p:nvPr/>
            </p:nvSpPr>
            <p:spPr bwMode="auto">
              <a:xfrm>
                <a:off x="6662372"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29" name="Oval 847"/>
              <p:cNvSpPr>
                <a:spLocks noChangeArrowheads="1"/>
              </p:cNvSpPr>
              <p:nvPr/>
            </p:nvSpPr>
            <p:spPr bwMode="auto">
              <a:xfrm>
                <a:off x="6712273"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0" name="Oval 848"/>
              <p:cNvSpPr>
                <a:spLocks noChangeArrowheads="1"/>
              </p:cNvSpPr>
              <p:nvPr/>
            </p:nvSpPr>
            <p:spPr bwMode="auto">
              <a:xfrm>
                <a:off x="6662372"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1" name="Oval 849"/>
              <p:cNvSpPr>
                <a:spLocks noChangeArrowheads="1"/>
              </p:cNvSpPr>
              <p:nvPr/>
            </p:nvSpPr>
            <p:spPr bwMode="auto">
              <a:xfrm>
                <a:off x="6687877"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2" name="Oval 850"/>
              <p:cNvSpPr>
                <a:spLocks noChangeArrowheads="1"/>
              </p:cNvSpPr>
              <p:nvPr/>
            </p:nvSpPr>
            <p:spPr bwMode="auto">
              <a:xfrm>
                <a:off x="6687877"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3" name="Oval 851"/>
              <p:cNvSpPr>
                <a:spLocks noChangeArrowheads="1"/>
              </p:cNvSpPr>
              <p:nvPr/>
            </p:nvSpPr>
            <p:spPr bwMode="auto">
              <a:xfrm>
                <a:off x="6712273"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4" name="Oval 852"/>
              <p:cNvSpPr>
                <a:spLocks noChangeArrowheads="1"/>
              </p:cNvSpPr>
              <p:nvPr/>
            </p:nvSpPr>
            <p:spPr bwMode="auto">
              <a:xfrm>
                <a:off x="6687877"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5" name="Oval 853"/>
              <p:cNvSpPr>
                <a:spLocks noChangeArrowheads="1"/>
              </p:cNvSpPr>
              <p:nvPr/>
            </p:nvSpPr>
            <p:spPr bwMode="auto">
              <a:xfrm>
                <a:off x="6686768"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6" name="Oval 854"/>
              <p:cNvSpPr>
                <a:spLocks noChangeArrowheads="1"/>
              </p:cNvSpPr>
              <p:nvPr/>
            </p:nvSpPr>
            <p:spPr bwMode="auto">
              <a:xfrm>
                <a:off x="6661263"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7" name="Oval 855"/>
              <p:cNvSpPr>
                <a:spLocks noChangeArrowheads="1"/>
              </p:cNvSpPr>
              <p:nvPr/>
            </p:nvSpPr>
            <p:spPr bwMode="auto">
              <a:xfrm>
                <a:off x="6762175"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8" name="Oval 856"/>
              <p:cNvSpPr>
                <a:spLocks noChangeArrowheads="1"/>
              </p:cNvSpPr>
              <p:nvPr/>
            </p:nvSpPr>
            <p:spPr bwMode="auto">
              <a:xfrm>
                <a:off x="6737779"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39" name="Oval 857"/>
              <p:cNvSpPr>
                <a:spLocks noChangeArrowheads="1"/>
              </p:cNvSpPr>
              <p:nvPr/>
            </p:nvSpPr>
            <p:spPr bwMode="auto">
              <a:xfrm>
                <a:off x="6736669"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0" name="Oval 858"/>
              <p:cNvSpPr>
                <a:spLocks noChangeArrowheads="1"/>
              </p:cNvSpPr>
              <p:nvPr/>
            </p:nvSpPr>
            <p:spPr bwMode="auto">
              <a:xfrm>
                <a:off x="6737779" y="193894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1" name="Oval 859"/>
              <p:cNvSpPr>
                <a:spLocks noChangeArrowheads="1"/>
              </p:cNvSpPr>
              <p:nvPr/>
            </p:nvSpPr>
            <p:spPr bwMode="auto">
              <a:xfrm>
                <a:off x="6662372" y="191454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2" name="Oval 860"/>
              <p:cNvSpPr>
                <a:spLocks noChangeArrowheads="1"/>
              </p:cNvSpPr>
              <p:nvPr/>
            </p:nvSpPr>
            <p:spPr bwMode="auto">
              <a:xfrm>
                <a:off x="6762175"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3" name="Oval 861"/>
              <p:cNvSpPr>
                <a:spLocks noChangeArrowheads="1"/>
              </p:cNvSpPr>
              <p:nvPr/>
            </p:nvSpPr>
            <p:spPr bwMode="auto">
              <a:xfrm>
                <a:off x="6763284"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4" name="Oval 862"/>
              <p:cNvSpPr>
                <a:spLocks noChangeArrowheads="1"/>
              </p:cNvSpPr>
              <p:nvPr/>
            </p:nvSpPr>
            <p:spPr bwMode="auto">
              <a:xfrm>
                <a:off x="6737779"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5" name="Oval 863"/>
              <p:cNvSpPr>
                <a:spLocks noChangeArrowheads="1"/>
              </p:cNvSpPr>
              <p:nvPr/>
            </p:nvSpPr>
            <p:spPr bwMode="auto">
              <a:xfrm>
                <a:off x="6763284"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6" name="Oval 864"/>
              <p:cNvSpPr>
                <a:spLocks noChangeArrowheads="1"/>
              </p:cNvSpPr>
              <p:nvPr/>
            </p:nvSpPr>
            <p:spPr bwMode="auto">
              <a:xfrm>
                <a:off x="6763284" y="19899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7" name="Oval 865"/>
              <p:cNvSpPr>
                <a:spLocks noChangeArrowheads="1"/>
              </p:cNvSpPr>
              <p:nvPr/>
            </p:nvSpPr>
            <p:spPr bwMode="auto">
              <a:xfrm>
                <a:off x="6787680" y="196444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548" name="Text Box 866"/>
              <p:cNvSpPr txBox="1">
                <a:spLocks noChangeArrowheads="1"/>
              </p:cNvSpPr>
              <p:nvPr/>
            </p:nvSpPr>
            <p:spPr bwMode="auto">
              <a:xfrm>
                <a:off x="6307517" y="2167375"/>
                <a:ext cx="23818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2000">
                    <a:latin typeface="Palatino" charset="0"/>
                    <a:cs typeface="Palatino" charset="0"/>
                  </a:rPr>
                  <a:t>E</a:t>
                </a:r>
                <a:r>
                  <a:rPr lang="en-GB" sz="2000" baseline="-25000">
                    <a:latin typeface="Palatino" charset="0"/>
                    <a:cs typeface="Palatino" charset="0"/>
                  </a:rPr>
                  <a:t>JET </a:t>
                </a:r>
                <a:r>
                  <a:rPr lang="en-GB" sz="2000">
                    <a:latin typeface="Palatino" charset="0"/>
                    <a:cs typeface="Palatino" charset="0"/>
                  </a:rPr>
                  <a:t>= </a:t>
                </a:r>
                <a:r>
                  <a:rPr lang="en-GB" sz="2000">
                    <a:solidFill>
                      <a:srgbClr val="FF0000"/>
                    </a:solidFill>
                    <a:latin typeface="Palatino" charset="0"/>
                    <a:cs typeface="Palatino" charset="0"/>
                  </a:rPr>
                  <a:t>E</a:t>
                </a:r>
                <a:r>
                  <a:rPr lang="en-GB" sz="2000" baseline="-25000">
                    <a:solidFill>
                      <a:srgbClr val="FF0000"/>
                    </a:solidFill>
                    <a:latin typeface="Palatino" charset="0"/>
                    <a:cs typeface="Palatino" charset="0"/>
                  </a:rPr>
                  <a:t>ECAL</a:t>
                </a:r>
                <a:r>
                  <a:rPr lang="en-GB" sz="2000" baseline="-25000">
                    <a:latin typeface="Palatino" charset="0"/>
                    <a:cs typeface="Palatino" charset="0"/>
                  </a:rPr>
                  <a:t> </a:t>
                </a:r>
                <a:r>
                  <a:rPr lang="en-GB" sz="2000">
                    <a:latin typeface="Palatino" charset="0"/>
                    <a:cs typeface="Palatino" charset="0"/>
                  </a:rPr>
                  <a:t>+</a:t>
                </a:r>
                <a:r>
                  <a:rPr lang="en-GB" sz="2000" baseline="-25000">
                    <a:latin typeface="Palatino" charset="0"/>
                    <a:cs typeface="Palatino" charset="0"/>
                  </a:rPr>
                  <a:t> </a:t>
                </a:r>
                <a:r>
                  <a:rPr lang="en-GB" sz="2000">
                    <a:latin typeface="Palatino" charset="0"/>
                    <a:cs typeface="Palatino" charset="0"/>
                  </a:rPr>
                  <a:t>E</a:t>
                </a:r>
                <a:r>
                  <a:rPr lang="en-GB" sz="2000" baseline="-25000">
                    <a:latin typeface="Palatino" charset="0"/>
                    <a:cs typeface="Palatino" charset="0"/>
                  </a:rPr>
                  <a:t>HCAL</a:t>
                </a:r>
              </a:p>
            </p:txBody>
          </p:sp>
          <p:sp>
            <p:nvSpPr>
              <p:cNvPr id="72549" name="Line 882"/>
              <p:cNvSpPr>
                <a:spLocks noChangeShapeType="1"/>
              </p:cNvSpPr>
              <p:nvPr/>
            </p:nvSpPr>
            <p:spPr bwMode="auto">
              <a:xfrm flipH="1">
                <a:off x="7597358" y="1125404"/>
                <a:ext cx="750866" cy="36281"/>
              </a:xfrm>
              <a:prstGeom prst="line">
                <a:avLst/>
              </a:prstGeom>
              <a:noFill/>
              <a:ln w="190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550" name="Text Box 883"/>
              <p:cNvSpPr txBox="1">
                <a:spLocks noChangeArrowheads="1"/>
              </p:cNvSpPr>
              <p:nvPr/>
            </p:nvSpPr>
            <p:spPr bwMode="auto">
              <a:xfrm>
                <a:off x="8324271" y="903032"/>
                <a:ext cx="2373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2000">
                    <a:latin typeface="Palatino" charset="0"/>
                    <a:cs typeface="Palatino" charset="0"/>
                  </a:rPr>
                  <a:t>n</a:t>
                </a:r>
              </a:p>
            </p:txBody>
          </p:sp>
          <p:sp>
            <p:nvSpPr>
              <p:cNvPr id="72551" name="Text Box 884"/>
              <p:cNvSpPr txBox="1">
                <a:spLocks noChangeArrowheads="1"/>
              </p:cNvSpPr>
              <p:nvPr/>
            </p:nvSpPr>
            <p:spPr bwMode="auto">
              <a:xfrm>
                <a:off x="5643570" y="1153463"/>
                <a:ext cx="5371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2000">
                    <a:latin typeface="Palatino" charset="0"/>
                    <a:cs typeface="Palatino" charset="0"/>
                    <a:sym typeface="Symbol" charset="0"/>
                  </a:rPr>
                  <a:t></a:t>
                </a:r>
                <a:r>
                  <a:rPr lang="en-GB" sz="2000" baseline="30000">
                    <a:latin typeface="Palatino" charset="0"/>
                    <a:cs typeface="Palatino" charset="0"/>
                  </a:rPr>
                  <a:t>+</a:t>
                </a:r>
              </a:p>
            </p:txBody>
          </p:sp>
          <p:sp>
            <p:nvSpPr>
              <p:cNvPr id="72552" name="Line 885"/>
              <p:cNvSpPr>
                <a:spLocks noChangeShapeType="1"/>
              </p:cNvSpPr>
              <p:nvPr/>
            </p:nvSpPr>
            <p:spPr bwMode="auto">
              <a:xfrm>
                <a:off x="6232287" y="1193340"/>
                <a:ext cx="426934" cy="125308"/>
              </a:xfrm>
              <a:prstGeom prst="line">
                <a:avLst/>
              </a:prstGeom>
              <a:noFill/>
              <a:ln w="1905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553" name="Text Box 886"/>
              <p:cNvSpPr txBox="1">
                <a:spLocks noChangeArrowheads="1"/>
              </p:cNvSpPr>
              <p:nvPr/>
            </p:nvSpPr>
            <p:spPr bwMode="auto">
              <a:xfrm>
                <a:off x="6000760" y="928671"/>
                <a:ext cx="2018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2000">
                    <a:latin typeface="Palatino" charset="0"/>
                    <a:cs typeface="Palatino" charset="0"/>
                    <a:sym typeface="Symbol" charset="0"/>
                  </a:rPr>
                  <a:t></a:t>
                </a:r>
                <a:endParaRPr lang="en-GB" sz="2000">
                  <a:latin typeface="Palatino" charset="0"/>
                  <a:cs typeface="Palatino" charset="0"/>
                </a:endParaRPr>
              </a:p>
            </p:txBody>
          </p:sp>
        </p:grpSp>
        <p:grpSp>
          <p:nvGrpSpPr>
            <p:cNvPr id="71689" name="Group 871"/>
            <p:cNvGrpSpPr>
              <a:grpSpLocks/>
            </p:cNvGrpSpPr>
            <p:nvPr/>
          </p:nvGrpSpPr>
          <p:grpSpPr bwMode="auto">
            <a:xfrm>
              <a:off x="5035668" y="1497674"/>
              <a:ext cx="2837703" cy="1522339"/>
              <a:chOff x="5929322" y="2928934"/>
              <a:chExt cx="2837703" cy="1522338"/>
            </a:xfrm>
          </p:grpSpPr>
          <p:sp>
            <p:nvSpPr>
              <p:cNvPr id="443" name="Rectangle 10"/>
              <p:cNvSpPr>
                <a:spLocks noChangeArrowheads="1"/>
              </p:cNvSpPr>
              <p:nvPr/>
            </p:nvSpPr>
            <p:spPr bwMode="auto">
              <a:xfrm>
                <a:off x="6482708" y="2928535"/>
                <a:ext cx="377398" cy="1132616"/>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defRPr/>
                </a:pPr>
                <a:endParaRPr lang="en-GB" sz="1800" dirty="0">
                  <a:latin typeface="Palatino"/>
                  <a:cs typeface="Palatino"/>
                </a:endParaRPr>
              </a:p>
            </p:txBody>
          </p:sp>
          <p:sp>
            <p:nvSpPr>
              <p:cNvPr id="444" name="Rectangle 11"/>
              <p:cNvSpPr>
                <a:spLocks noChangeArrowheads="1"/>
              </p:cNvSpPr>
              <p:nvPr/>
            </p:nvSpPr>
            <p:spPr bwMode="auto">
              <a:xfrm>
                <a:off x="6909928" y="2928535"/>
                <a:ext cx="830774" cy="1132616"/>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pPr>
                  <a:defRPr/>
                </a:pPr>
                <a:endParaRPr lang="en-GB" sz="1800" dirty="0">
                  <a:latin typeface="Palatino"/>
                  <a:cs typeface="Palatino"/>
                </a:endParaRPr>
              </a:p>
            </p:txBody>
          </p:sp>
          <p:sp>
            <p:nvSpPr>
              <p:cNvPr id="71692" name="Oval 12"/>
              <p:cNvSpPr>
                <a:spLocks noChangeArrowheads="1"/>
              </p:cNvSpPr>
              <p:nvPr/>
            </p:nvSpPr>
            <p:spPr bwMode="auto">
              <a:xfrm>
                <a:off x="6483782"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3" name="Oval 13"/>
              <p:cNvSpPr>
                <a:spLocks noChangeArrowheads="1"/>
              </p:cNvSpPr>
              <p:nvPr/>
            </p:nvSpPr>
            <p:spPr bwMode="auto">
              <a:xfrm>
                <a:off x="6508179"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4" name="Oval 14"/>
              <p:cNvSpPr>
                <a:spLocks noChangeArrowheads="1"/>
              </p:cNvSpPr>
              <p:nvPr/>
            </p:nvSpPr>
            <p:spPr bwMode="auto">
              <a:xfrm>
                <a:off x="6532575" y="31795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5" name="Oval 15"/>
              <p:cNvSpPr>
                <a:spLocks noChangeArrowheads="1"/>
              </p:cNvSpPr>
              <p:nvPr/>
            </p:nvSpPr>
            <p:spPr bwMode="auto">
              <a:xfrm>
                <a:off x="6508179"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6" name="Oval 16"/>
              <p:cNvSpPr>
                <a:spLocks noChangeArrowheads="1"/>
              </p:cNvSpPr>
              <p:nvPr/>
            </p:nvSpPr>
            <p:spPr bwMode="auto">
              <a:xfrm>
                <a:off x="6532575"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7" name="Oval 17"/>
              <p:cNvSpPr>
                <a:spLocks noChangeArrowheads="1"/>
              </p:cNvSpPr>
              <p:nvPr/>
            </p:nvSpPr>
            <p:spPr bwMode="auto">
              <a:xfrm>
                <a:off x="6532575"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8" name="Oval 18"/>
              <p:cNvSpPr>
                <a:spLocks noChangeArrowheads="1"/>
              </p:cNvSpPr>
              <p:nvPr/>
            </p:nvSpPr>
            <p:spPr bwMode="auto">
              <a:xfrm>
                <a:off x="6558080"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699" name="Oval 19"/>
              <p:cNvSpPr>
                <a:spLocks noChangeArrowheads="1"/>
              </p:cNvSpPr>
              <p:nvPr/>
            </p:nvSpPr>
            <p:spPr bwMode="auto">
              <a:xfrm>
                <a:off x="6558080"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0" name="Oval 20"/>
              <p:cNvSpPr>
                <a:spLocks noChangeArrowheads="1"/>
              </p:cNvSpPr>
              <p:nvPr/>
            </p:nvSpPr>
            <p:spPr bwMode="auto">
              <a:xfrm>
                <a:off x="6583585"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1" name="Oval 21"/>
              <p:cNvSpPr>
                <a:spLocks noChangeArrowheads="1"/>
              </p:cNvSpPr>
              <p:nvPr/>
            </p:nvSpPr>
            <p:spPr bwMode="auto">
              <a:xfrm>
                <a:off x="6583585" y="31795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2" name="Oval 22"/>
              <p:cNvSpPr>
                <a:spLocks noChangeArrowheads="1"/>
              </p:cNvSpPr>
              <p:nvPr/>
            </p:nvSpPr>
            <p:spPr bwMode="auto">
              <a:xfrm>
                <a:off x="6609090"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3" name="Oval 23"/>
              <p:cNvSpPr>
                <a:spLocks noChangeArrowheads="1"/>
              </p:cNvSpPr>
              <p:nvPr/>
            </p:nvSpPr>
            <p:spPr bwMode="auto">
              <a:xfrm>
                <a:off x="6607982" y="322945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4" name="Oval 24"/>
              <p:cNvSpPr>
                <a:spLocks noChangeArrowheads="1"/>
              </p:cNvSpPr>
              <p:nvPr/>
            </p:nvSpPr>
            <p:spPr bwMode="auto">
              <a:xfrm>
                <a:off x="6583585"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5" name="Oval 25"/>
              <p:cNvSpPr>
                <a:spLocks noChangeArrowheads="1"/>
              </p:cNvSpPr>
              <p:nvPr/>
            </p:nvSpPr>
            <p:spPr bwMode="auto">
              <a:xfrm>
                <a:off x="6609090" y="325495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6" name="Oval 26"/>
              <p:cNvSpPr>
                <a:spLocks noChangeArrowheads="1"/>
              </p:cNvSpPr>
              <p:nvPr/>
            </p:nvSpPr>
            <p:spPr bwMode="auto">
              <a:xfrm>
                <a:off x="6634596"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7" name="Oval 27"/>
              <p:cNvSpPr>
                <a:spLocks noChangeArrowheads="1"/>
              </p:cNvSpPr>
              <p:nvPr/>
            </p:nvSpPr>
            <p:spPr bwMode="auto">
              <a:xfrm>
                <a:off x="6609090"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8" name="Oval 28"/>
              <p:cNvSpPr>
                <a:spLocks noChangeArrowheads="1"/>
              </p:cNvSpPr>
              <p:nvPr/>
            </p:nvSpPr>
            <p:spPr bwMode="auto">
              <a:xfrm>
                <a:off x="6658992"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09" name="Oval 29"/>
              <p:cNvSpPr>
                <a:spLocks noChangeArrowheads="1"/>
              </p:cNvSpPr>
              <p:nvPr/>
            </p:nvSpPr>
            <p:spPr bwMode="auto">
              <a:xfrm>
                <a:off x="6609090"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0" name="Oval 30"/>
              <p:cNvSpPr>
                <a:spLocks noChangeArrowheads="1"/>
              </p:cNvSpPr>
              <p:nvPr/>
            </p:nvSpPr>
            <p:spPr bwMode="auto">
              <a:xfrm>
                <a:off x="6634596"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1" name="Oval 31"/>
              <p:cNvSpPr>
                <a:spLocks noChangeArrowheads="1"/>
              </p:cNvSpPr>
              <p:nvPr/>
            </p:nvSpPr>
            <p:spPr bwMode="auto">
              <a:xfrm>
                <a:off x="6634596"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2" name="Oval 32"/>
              <p:cNvSpPr>
                <a:spLocks noChangeArrowheads="1"/>
              </p:cNvSpPr>
              <p:nvPr/>
            </p:nvSpPr>
            <p:spPr bwMode="auto">
              <a:xfrm>
                <a:off x="6658992"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3" name="Oval 33"/>
              <p:cNvSpPr>
                <a:spLocks noChangeArrowheads="1"/>
              </p:cNvSpPr>
              <p:nvPr/>
            </p:nvSpPr>
            <p:spPr bwMode="auto">
              <a:xfrm>
                <a:off x="6634596" y="31795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4" name="Oval 34"/>
              <p:cNvSpPr>
                <a:spLocks noChangeArrowheads="1"/>
              </p:cNvSpPr>
              <p:nvPr/>
            </p:nvSpPr>
            <p:spPr bwMode="auto">
              <a:xfrm>
                <a:off x="6633487" y="31795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5" name="Oval 35"/>
              <p:cNvSpPr>
                <a:spLocks noChangeArrowheads="1"/>
              </p:cNvSpPr>
              <p:nvPr/>
            </p:nvSpPr>
            <p:spPr bwMode="auto">
              <a:xfrm>
                <a:off x="6607982" y="31795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6" name="Oval 36"/>
              <p:cNvSpPr>
                <a:spLocks noChangeArrowheads="1"/>
              </p:cNvSpPr>
              <p:nvPr/>
            </p:nvSpPr>
            <p:spPr bwMode="auto">
              <a:xfrm>
                <a:off x="6708894"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7" name="Oval 37"/>
              <p:cNvSpPr>
                <a:spLocks noChangeArrowheads="1"/>
              </p:cNvSpPr>
              <p:nvPr/>
            </p:nvSpPr>
            <p:spPr bwMode="auto">
              <a:xfrm>
                <a:off x="6684497"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8" name="Oval 38"/>
              <p:cNvSpPr>
                <a:spLocks noChangeArrowheads="1"/>
              </p:cNvSpPr>
              <p:nvPr/>
            </p:nvSpPr>
            <p:spPr bwMode="auto">
              <a:xfrm>
                <a:off x="6683389"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19" name="Oval 39"/>
              <p:cNvSpPr>
                <a:spLocks noChangeArrowheads="1"/>
              </p:cNvSpPr>
              <p:nvPr/>
            </p:nvSpPr>
            <p:spPr bwMode="auto">
              <a:xfrm>
                <a:off x="6684497" y="317955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0" name="Oval 40"/>
              <p:cNvSpPr>
                <a:spLocks noChangeArrowheads="1"/>
              </p:cNvSpPr>
              <p:nvPr/>
            </p:nvSpPr>
            <p:spPr bwMode="auto">
              <a:xfrm>
                <a:off x="6609090" y="315515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1" name="Oval 41"/>
              <p:cNvSpPr>
                <a:spLocks noChangeArrowheads="1"/>
              </p:cNvSpPr>
              <p:nvPr/>
            </p:nvSpPr>
            <p:spPr bwMode="auto">
              <a:xfrm>
                <a:off x="6708894"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2" name="Oval 42"/>
              <p:cNvSpPr>
                <a:spLocks noChangeArrowheads="1"/>
              </p:cNvSpPr>
              <p:nvPr/>
            </p:nvSpPr>
            <p:spPr bwMode="auto">
              <a:xfrm>
                <a:off x="6710002"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3" name="Oval 43"/>
              <p:cNvSpPr>
                <a:spLocks noChangeArrowheads="1"/>
              </p:cNvSpPr>
              <p:nvPr/>
            </p:nvSpPr>
            <p:spPr bwMode="auto">
              <a:xfrm>
                <a:off x="6684497"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4" name="Oval 44"/>
              <p:cNvSpPr>
                <a:spLocks noChangeArrowheads="1"/>
              </p:cNvSpPr>
              <p:nvPr/>
            </p:nvSpPr>
            <p:spPr bwMode="auto">
              <a:xfrm>
                <a:off x="6710002"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5" name="Oval 45"/>
              <p:cNvSpPr>
                <a:spLocks noChangeArrowheads="1"/>
              </p:cNvSpPr>
              <p:nvPr/>
            </p:nvSpPr>
            <p:spPr bwMode="auto">
              <a:xfrm>
                <a:off x="6710002" y="323056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6" name="Oval 46"/>
              <p:cNvSpPr>
                <a:spLocks noChangeArrowheads="1"/>
              </p:cNvSpPr>
              <p:nvPr/>
            </p:nvSpPr>
            <p:spPr bwMode="auto">
              <a:xfrm>
                <a:off x="6734399" y="320505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7" name="Oval 47"/>
              <p:cNvSpPr>
                <a:spLocks noChangeArrowheads="1"/>
              </p:cNvSpPr>
              <p:nvPr/>
            </p:nvSpPr>
            <p:spPr bwMode="auto">
              <a:xfrm>
                <a:off x="6508179"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8" name="Oval 48"/>
              <p:cNvSpPr>
                <a:spLocks noChangeArrowheads="1"/>
              </p:cNvSpPr>
              <p:nvPr/>
            </p:nvSpPr>
            <p:spPr bwMode="auto">
              <a:xfrm>
                <a:off x="6532575"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29" name="Oval 49"/>
              <p:cNvSpPr>
                <a:spLocks noChangeArrowheads="1"/>
              </p:cNvSpPr>
              <p:nvPr/>
            </p:nvSpPr>
            <p:spPr bwMode="auto">
              <a:xfrm>
                <a:off x="6556972" y="338137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0" name="Oval 50"/>
              <p:cNvSpPr>
                <a:spLocks noChangeArrowheads="1"/>
              </p:cNvSpPr>
              <p:nvPr/>
            </p:nvSpPr>
            <p:spPr bwMode="auto">
              <a:xfrm>
                <a:off x="6532575"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1" name="Oval 51"/>
              <p:cNvSpPr>
                <a:spLocks noChangeArrowheads="1"/>
              </p:cNvSpPr>
              <p:nvPr/>
            </p:nvSpPr>
            <p:spPr bwMode="auto">
              <a:xfrm>
                <a:off x="6556972"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2" name="Oval 52"/>
              <p:cNvSpPr>
                <a:spLocks noChangeArrowheads="1"/>
              </p:cNvSpPr>
              <p:nvPr/>
            </p:nvSpPr>
            <p:spPr bwMode="auto">
              <a:xfrm>
                <a:off x="6556972"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3" name="Oval 53"/>
              <p:cNvSpPr>
                <a:spLocks noChangeArrowheads="1"/>
              </p:cNvSpPr>
              <p:nvPr/>
            </p:nvSpPr>
            <p:spPr bwMode="auto">
              <a:xfrm>
                <a:off x="6582477"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4" name="Oval 54"/>
              <p:cNvSpPr>
                <a:spLocks noChangeArrowheads="1"/>
              </p:cNvSpPr>
              <p:nvPr/>
            </p:nvSpPr>
            <p:spPr bwMode="auto">
              <a:xfrm>
                <a:off x="6607982"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5" name="Oval 55"/>
              <p:cNvSpPr>
                <a:spLocks noChangeArrowheads="1"/>
              </p:cNvSpPr>
              <p:nvPr/>
            </p:nvSpPr>
            <p:spPr bwMode="auto">
              <a:xfrm>
                <a:off x="6583585" y="340577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6" name="Oval 56"/>
              <p:cNvSpPr>
                <a:spLocks noChangeArrowheads="1"/>
              </p:cNvSpPr>
              <p:nvPr/>
            </p:nvSpPr>
            <p:spPr bwMode="auto">
              <a:xfrm>
                <a:off x="6633487"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7" name="Oval 57"/>
              <p:cNvSpPr>
                <a:spLocks noChangeArrowheads="1"/>
              </p:cNvSpPr>
              <p:nvPr/>
            </p:nvSpPr>
            <p:spPr bwMode="auto">
              <a:xfrm>
                <a:off x="6583585" y="3355868"/>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8" name="Oval 58"/>
              <p:cNvSpPr>
                <a:spLocks noChangeArrowheads="1"/>
              </p:cNvSpPr>
              <p:nvPr/>
            </p:nvSpPr>
            <p:spPr bwMode="auto">
              <a:xfrm>
                <a:off x="6607982"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39" name="Oval 59"/>
              <p:cNvSpPr>
                <a:spLocks noChangeArrowheads="1"/>
              </p:cNvSpPr>
              <p:nvPr/>
            </p:nvSpPr>
            <p:spPr bwMode="auto">
              <a:xfrm>
                <a:off x="6633487" y="345678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0" name="Oval 60"/>
              <p:cNvSpPr>
                <a:spLocks noChangeArrowheads="1"/>
              </p:cNvSpPr>
              <p:nvPr/>
            </p:nvSpPr>
            <p:spPr bwMode="auto">
              <a:xfrm>
                <a:off x="6658992"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1" name="Oval 61"/>
              <p:cNvSpPr>
                <a:spLocks noChangeArrowheads="1"/>
              </p:cNvSpPr>
              <p:nvPr/>
            </p:nvSpPr>
            <p:spPr bwMode="auto">
              <a:xfrm>
                <a:off x="6633487"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2" name="Oval 62"/>
              <p:cNvSpPr>
                <a:spLocks noChangeArrowheads="1"/>
              </p:cNvSpPr>
              <p:nvPr/>
            </p:nvSpPr>
            <p:spPr bwMode="auto">
              <a:xfrm>
                <a:off x="6683389"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3" name="Oval 63"/>
              <p:cNvSpPr>
                <a:spLocks noChangeArrowheads="1"/>
              </p:cNvSpPr>
              <p:nvPr/>
            </p:nvSpPr>
            <p:spPr bwMode="auto">
              <a:xfrm>
                <a:off x="6633487"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4" name="Oval 64"/>
              <p:cNvSpPr>
                <a:spLocks noChangeArrowheads="1"/>
              </p:cNvSpPr>
              <p:nvPr/>
            </p:nvSpPr>
            <p:spPr bwMode="auto">
              <a:xfrm>
                <a:off x="6658992"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5" name="Oval 65"/>
              <p:cNvSpPr>
                <a:spLocks noChangeArrowheads="1"/>
              </p:cNvSpPr>
              <p:nvPr/>
            </p:nvSpPr>
            <p:spPr bwMode="auto">
              <a:xfrm>
                <a:off x="6658992"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6" name="Oval 66"/>
              <p:cNvSpPr>
                <a:spLocks noChangeArrowheads="1"/>
              </p:cNvSpPr>
              <p:nvPr/>
            </p:nvSpPr>
            <p:spPr bwMode="auto">
              <a:xfrm>
                <a:off x="6683389"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7" name="Oval 67"/>
              <p:cNvSpPr>
                <a:spLocks noChangeArrowheads="1"/>
              </p:cNvSpPr>
              <p:nvPr/>
            </p:nvSpPr>
            <p:spPr bwMode="auto">
              <a:xfrm>
                <a:off x="6658992" y="338137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8" name="Oval 68"/>
              <p:cNvSpPr>
                <a:spLocks noChangeArrowheads="1"/>
              </p:cNvSpPr>
              <p:nvPr/>
            </p:nvSpPr>
            <p:spPr bwMode="auto">
              <a:xfrm>
                <a:off x="6657883" y="338137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49" name="Oval 69"/>
              <p:cNvSpPr>
                <a:spLocks noChangeArrowheads="1"/>
              </p:cNvSpPr>
              <p:nvPr/>
            </p:nvSpPr>
            <p:spPr bwMode="auto">
              <a:xfrm>
                <a:off x="6632378" y="338137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0" name="Oval 70"/>
              <p:cNvSpPr>
                <a:spLocks noChangeArrowheads="1"/>
              </p:cNvSpPr>
              <p:nvPr/>
            </p:nvSpPr>
            <p:spPr bwMode="auto">
              <a:xfrm>
                <a:off x="6733290"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1" name="Oval 71"/>
              <p:cNvSpPr>
                <a:spLocks noChangeArrowheads="1"/>
              </p:cNvSpPr>
              <p:nvPr/>
            </p:nvSpPr>
            <p:spPr bwMode="auto">
              <a:xfrm>
                <a:off x="6708894" y="343238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2" name="Oval 72"/>
              <p:cNvSpPr>
                <a:spLocks noChangeArrowheads="1"/>
              </p:cNvSpPr>
              <p:nvPr/>
            </p:nvSpPr>
            <p:spPr bwMode="auto">
              <a:xfrm>
                <a:off x="6583585" y="338137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3" name="Oval 73"/>
              <p:cNvSpPr>
                <a:spLocks noChangeArrowheads="1"/>
              </p:cNvSpPr>
              <p:nvPr/>
            </p:nvSpPr>
            <p:spPr bwMode="auto">
              <a:xfrm>
                <a:off x="6733290"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4" name="Oval 74"/>
              <p:cNvSpPr>
                <a:spLocks noChangeArrowheads="1"/>
              </p:cNvSpPr>
              <p:nvPr/>
            </p:nvSpPr>
            <p:spPr bwMode="auto">
              <a:xfrm>
                <a:off x="6734399"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5" name="Oval 75"/>
              <p:cNvSpPr>
                <a:spLocks noChangeArrowheads="1"/>
              </p:cNvSpPr>
              <p:nvPr/>
            </p:nvSpPr>
            <p:spPr bwMode="auto">
              <a:xfrm>
                <a:off x="6734399" y="340687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6" name="Oval 76"/>
              <p:cNvSpPr>
                <a:spLocks noChangeArrowheads="1"/>
              </p:cNvSpPr>
              <p:nvPr/>
            </p:nvSpPr>
            <p:spPr bwMode="auto">
              <a:xfrm>
                <a:off x="6482674"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7" name="Oval 77"/>
              <p:cNvSpPr>
                <a:spLocks noChangeArrowheads="1"/>
              </p:cNvSpPr>
              <p:nvPr/>
            </p:nvSpPr>
            <p:spPr bwMode="auto">
              <a:xfrm>
                <a:off x="6507070"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8" name="Oval 78"/>
              <p:cNvSpPr>
                <a:spLocks noChangeArrowheads="1"/>
              </p:cNvSpPr>
              <p:nvPr/>
            </p:nvSpPr>
            <p:spPr bwMode="auto">
              <a:xfrm>
                <a:off x="6507070" y="370850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59" name="Oval 79"/>
              <p:cNvSpPr>
                <a:spLocks noChangeArrowheads="1"/>
              </p:cNvSpPr>
              <p:nvPr/>
            </p:nvSpPr>
            <p:spPr bwMode="auto">
              <a:xfrm>
                <a:off x="6531466"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0" name="Oval 80"/>
              <p:cNvSpPr>
                <a:spLocks noChangeArrowheads="1"/>
              </p:cNvSpPr>
              <p:nvPr/>
            </p:nvSpPr>
            <p:spPr bwMode="auto">
              <a:xfrm>
                <a:off x="6531466" y="370850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1" name="Oval 81"/>
              <p:cNvSpPr>
                <a:spLocks noChangeArrowheads="1"/>
              </p:cNvSpPr>
              <p:nvPr/>
            </p:nvSpPr>
            <p:spPr bwMode="auto">
              <a:xfrm>
                <a:off x="6556972" y="370850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2" name="Oval 82"/>
              <p:cNvSpPr>
                <a:spLocks noChangeArrowheads="1"/>
              </p:cNvSpPr>
              <p:nvPr/>
            </p:nvSpPr>
            <p:spPr bwMode="auto">
              <a:xfrm>
                <a:off x="6582477"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3" name="Oval 83"/>
              <p:cNvSpPr>
                <a:spLocks noChangeArrowheads="1"/>
              </p:cNvSpPr>
              <p:nvPr/>
            </p:nvSpPr>
            <p:spPr bwMode="auto">
              <a:xfrm>
                <a:off x="6558080" y="368189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4" name="Oval 84"/>
              <p:cNvSpPr>
                <a:spLocks noChangeArrowheads="1"/>
              </p:cNvSpPr>
              <p:nvPr/>
            </p:nvSpPr>
            <p:spPr bwMode="auto">
              <a:xfrm>
                <a:off x="6607982"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5" name="Oval 85"/>
              <p:cNvSpPr>
                <a:spLocks noChangeArrowheads="1"/>
              </p:cNvSpPr>
              <p:nvPr/>
            </p:nvSpPr>
            <p:spPr bwMode="auto">
              <a:xfrm>
                <a:off x="6582477" y="370850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6" name="Oval 86"/>
              <p:cNvSpPr>
                <a:spLocks noChangeArrowheads="1"/>
              </p:cNvSpPr>
              <p:nvPr/>
            </p:nvSpPr>
            <p:spPr bwMode="auto">
              <a:xfrm>
                <a:off x="6607982" y="3732901"/>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7" name="Oval 87"/>
              <p:cNvSpPr>
                <a:spLocks noChangeArrowheads="1"/>
              </p:cNvSpPr>
              <p:nvPr/>
            </p:nvSpPr>
            <p:spPr bwMode="auto">
              <a:xfrm>
                <a:off x="6607982"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8" name="Oval 88"/>
              <p:cNvSpPr>
                <a:spLocks noChangeArrowheads="1"/>
              </p:cNvSpPr>
              <p:nvPr/>
            </p:nvSpPr>
            <p:spPr bwMode="auto">
              <a:xfrm>
                <a:off x="6607982" y="3683000"/>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1769" name="Line 89"/>
              <p:cNvSpPr>
                <a:spLocks noChangeShapeType="1"/>
              </p:cNvSpPr>
              <p:nvPr/>
            </p:nvSpPr>
            <p:spPr bwMode="auto">
              <a:xfrm>
                <a:off x="5929322" y="3305967"/>
                <a:ext cx="553352" cy="11089"/>
              </a:xfrm>
              <a:prstGeom prst="line">
                <a:avLst/>
              </a:prstGeom>
              <a:noFill/>
              <a:ln w="28575">
                <a:solidFill>
                  <a:srgbClr val="CC00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70" name="Line 90"/>
              <p:cNvSpPr>
                <a:spLocks noChangeShapeType="1"/>
              </p:cNvSpPr>
              <p:nvPr/>
            </p:nvSpPr>
            <p:spPr bwMode="auto">
              <a:xfrm>
                <a:off x="5929322" y="3482286"/>
                <a:ext cx="553352" cy="13307"/>
              </a:xfrm>
              <a:prstGeom prst="line">
                <a:avLst/>
              </a:prstGeom>
              <a:noFill/>
              <a:ln w="28575">
                <a:solidFill>
                  <a:srgbClr val="CC00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71" name="Line 91"/>
              <p:cNvSpPr>
                <a:spLocks noChangeShapeType="1"/>
              </p:cNvSpPr>
              <p:nvPr/>
            </p:nvSpPr>
            <p:spPr bwMode="auto">
              <a:xfrm>
                <a:off x="5929322" y="3808308"/>
                <a:ext cx="553352" cy="7763"/>
              </a:xfrm>
              <a:prstGeom prst="line">
                <a:avLst/>
              </a:prstGeom>
              <a:noFill/>
              <a:ln w="28575">
                <a:solidFill>
                  <a:srgbClr val="CC00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72" name="Oval 92"/>
              <p:cNvSpPr>
                <a:spLocks noChangeArrowheads="1"/>
              </p:cNvSpPr>
              <p:nvPr/>
            </p:nvSpPr>
            <p:spPr bwMode="auto">
              <a:xfrm>
                <a:off x="6482674" y="330485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3" name="Oval 93"/>
              <p:cNvSpPr>
                <a:spLocks noChangeArrowheads="1"/>
              </p:cNvSpPr>
              <p:nvPr/>
            </p:nvSpPr>
            <p:spPr bwMode="auto">
              <a:xfrm>
                <a:off x="6508179"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4" name="Oval 94"/>
              <p:cNvSpPr>
                <a:spLocks noChangeArrowheads="1"/>
              </p:cNvSpPr>
              <p:nvPr/>
            </p:nvSpPr>
            <p:spPr bwMode="auto">
              <a:xfrm>
                <a:off x="6532575"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5" name="Oval 95"/>
              <p:cNvSpPr>
                <a:spLocks noChangeArrowheads="1"/>
              </p:cNvSpPr>
              <p:nvPr/>
            </p:nvSpPr>
            <p:spPr bwMode="auto">
              <a:xfrm>
                <a:off x="6558080"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6" name="Oval 96"/>
              <p:cNvSpPr>
                <a:spLocks noChangeArrowheads="1"/>
              </p:cNvSpPr>
              <p:nvPr/>
            </p:nvSpPr>
            <p:spPr bwMode="auto">
              <a:xfrm>
                <a:off x="6583585"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7" name="Oval 97"/>
              <p:cNvSpPr>
                <a:spLocks noChangeArrowheads="1"/>
              </p:cNvSpPr>
              <p:nvPr/>
            </p:nvSpPr>
            <p:spPr bwMode="auto">
              <a:xfrm>
                <a:off x="6607982"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8" name="Oval 98"/>
              <p:cNvSpPr>
                <a:spLocks noChangeArrowheads="1"/>
              </p:cNvSpPr>
              <p:nvPr/>
            </p:nvSpPr>
            <p:spPr bwMode="auto">
              <a:xfrm>
                <a:off x="6558080"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79" name="Oval 99"/>
              <p:cNvSpPr>
                <a:spLocks noChangeArrowheads="1"/>
              </p:cNvSpPr>
              <p:nvPr/>
            </p:nvSpPr>
            <p:spPr bwMode="auto">
              <a:xfrm>
                <a:off x="6634596"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0" name="Oval 100"/>
              <p:cNvSpPr>
                <a:spLocks noChangeArrowheads="1"/>
              </p:cNvSpPr>
              <p:nvPr/>
            </p:nvSpPr>
            <p:spPr bwMode="auto">
              <a:xfrm>
                <a:off x="6658992"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1" name="Oval 101"/>
              <p:cNvSpPr>
                <a:spLocks noChangeArrowheads="1"/>
              </p:cNvSpPr>
              <p:nvPr/>
            </p:nvSpPr>
            <p:spPr bwMode="auto">
              <a:xfrm>
                <a:off x="6684497"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2" name="Oval 102"/>
              <p:cNvSpPr>
                <a:spLocks noChangeArrowheads="1"/>
              </p:cNvSpPr>
              <p:nvPr/>
            </p:nvSpPr>
            <p:spPr bwMode="auto">
              <a:xfrm>
                <a:off x="6710002"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3" name="Oval 103"/>
              <p:cNvSpPr>
                <a:spLocks noChangeArrowheads="1"/>
              </p:cNvSpPr>
              <p:nvPr/>
            </p:nvSpPr>
            <p:spPr bwMode="auto">
              <a:xfrm>
                <a:off x="6734399"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4" name="Oval 104"/>
              <p:cNvSpPr>
                <a:spLocks noChangeArrowheads="1"/>
              </p:cNvSpPr>
              <p:nvPr/>
            </p:nvSpPr>
            <p:spPr bwMode="auto">
              <a:xfrm>
                <a:off x="6759904" y="330485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5" name="Oval 105"/>
              <p:cNvSpPr>
                <a:spLocks noChangeArrowheads="1"/>
              </p:cNvSpPr>
              <p:nvPr/>
            </p:nvSpPr>
            <p:spPr bwMode="auto">
              <a:xfrm>
                <a:off x="6758795"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6" name="Oval 106"/>
              <p:cNvSpPr>
                <a:spLocks noChangeArrowheads="1"/>
              </p:cNvSpPr>
              <p:nvPr/>
            </p:nvSpPr>
            <p:spPr bwMode="auto">
              <a:xfrm>
                <a:off x="6785409" y="330485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7" name="Oval 107"/>
              <p:cNvSpPr>
                <a:spLocks noChangeArrowheads="1"/>
              </p:cNvSpPr>
              <p:nvPr/>
            </p:nvSpPr>
            <p:spPr bwMode="auto">
              <a:xfrm>
                <a:off x="6809805"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8" name="Oval 108"/>
              <p:cNvSpPr>
                <a:spLocks noChangeArrowheads="1"/>
              </p:cNvSpPr>
              <p:nvPr/>
            </p:nvSpPr>
            <p:spPr bwMode="auto">
              <a:xfrm>
                <a:off x="6835310"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89" name="Oval 109"/>
              <p:cNvSpPr>
                <a:spLocks noChangeArrowheads="1"/>
              </p:cNvSpPr>
              <p:nvPr/>
            </p:nvSpPr>
            <p:spPr bwMode="auto">
              <a:xfrm>
                <a:off x="6910717"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0" name="Oval 110"/>
              <p:cNvSpPr>
                <a:spLocks noChangeArrowheads="1"/>
              </p:cNvSpPr>
              <p:nvPr/>
            </p:nvSpPr>
            <p:spPr bwMode="auto">
              <a:xfrm>
                <a:off x="6935114"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1" name="Oval 111"/>
              <p:cNvSpPr>
                <a:spLocks noChangeArrowheads="1"/>
              </p:cNvSpPr>
              <p:nvPr/>
            </p:nvSpPr>
            <p:spPr bwMode="auto">
              <a:xfrm>
                <a:off x="6960619"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2" name="Oval 112"/>
              <p:cNvSpPr>
                <a:spLocks noChangeArrowheads="1"/>
              </p:cNvSpPr>
              <p:nvPr/>
            </p:nvSpPr>
            <p:spPr bwMode="auto">
              <a:xfrm>
                <a:off x="6986124"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3" name="Oval 113"/>
              <p:cNvSpPr>
                <a:spLocks noChangeArrowheads="1"/>
              </p:cNvSpPr>
              <p:nvPr/>
            </p:nvSpPr>
            <p:spPr bwMode="auto">
              <a:xfrm>
                <a:off x="6607982" y="343016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4" name="Oval 114"/>
              <p:cNvSpPr>
                <a:spLocks noChangeArrowheads="1"/>
              </p:cNvSpPr>
              <p:nvPr/>
            </p:nvSpPr>
            <p:spPr bwMode="auto">
              <a:xfrm>
                <a:off x="6985015" y="325495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5" name="Oval 115"/>
              <p:cNvSpPr>
                <a:spLocks noChangeArrowheads="1"/>
              </p:cNvSpPr>
              <p:nvPr/>
            </p:nvSpPr>
            <p:spPr bwMode="auto">
              <a:xfrm>
                <a:off x="7010520"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6" name="Oval 116"/>
              <p:cNvSpPr>
                <a:spLocks noChangeArrowheads="1"/>
              </p:cNvSpPr>
              <p:nvPr/>
            </p:nvSpPr>
            <p:spPr bwMode="auto">
              <a:xfrm>
                <a:off x="7036025" y="330485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7" name="Oval 117"/>
              <p:cNvSpPr>
                <a:spLocks noChangeArrowheads="1"/>
              </p:cNvSpPr>
              <p:nvPr/>
            </p:nvSpPr>
            <p:spPr bwMode="auto">
              <a:xfrm>
                <a:off x="7036025" y="333036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8" name="Oval 118"/>
              <p:cNvSpPr>
                <a:spLocks noChangeArrowheads="1"/>
              </p:cNvSpPr>
              <p:nvPr/>
            </p:nvSpPr>
            <p:spPr bwMode="auto">
              <a:xfrm>
                <a:off x="7085927" y="33558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799" name="Oval 119"/>
              <p:cNvSpPr>
                <a:spLocks noChangeArrowheads="1"/>
              </p:cNvSpPr>
              <p:nvPr/>
            </p:nvSpPr>
            <p:spPr bwMode="auto">
              <a:xfrm>
                <a:off x="7110323"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0" name="Oval 120"/>
              <p:cNvSpPr>
                <a:spLocks noChangeArrowheads="1"/>
              </p:cNvSpPr>
              <p:nvPr/>
            </p:nvSpPr>
            <p:spPr bwMode="auto">
              <a:xfrm>
                <a:off x="7110323" y="332371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1" name="Oval 121"/>
              <p:cNvSpPr>
                <a:spLocks noChangeArrowheads="1"/>
              </p:cNvSpPr>
              <p:nvPr/>
            </p:nvSpPr>
            <p:spPr bwMode="auto">
              <a:xfrm>
                <a:off x="7110323"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2" name="Oval 122"/>
              <p:cNvSpPr>
                <a:spLocks noChangeArrowheads="1"/>
              </p:cNvSpPr>
              <p:nvPr/>
            </p:nvSpPr>
            <p:spPr bwMode="auto">
              <a:xfrm>
                <a:off x="7110323" y="325495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3" name="Oval 123"/>
              <p:cNvSpPr>
                <a:spLocks noChangeArrowheads="1"/>
              </p:cNvSpPr>
              <p:nvPr/>
            </p:nvSpPr>
            <p:spPr bwMode="auto">
              <a:xfrm>
                <a:off x="7061530"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4" name="Oval 124"/>
              <p:cNvSpPr>
                <a:spLocks noChangeArrowheads="1"/>
              </p:cNvSpPr>
              <p:nvPr/>
            </p:nvSpPr>
            <p:spPr bwMode="auto">
              <a:xfrm>
                <a:off x="7085927" y="323056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5" name="Oval 125"/>
              <p:cNvSpPr>
                <a:spLocks noChangeArrowheads="1"/>
              </p:cNvSpPr>
              <p:nvPr/>
            </p:nvSpPr>
            <p:spPr bwMode="auto">
              <a:xfrm>
                <a:off x="7061530" y="333036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6" name="Oval 126"/>
              <p:cNvSpPr>
                <a:spLocks noChangeArrowheads="1"/>
              </p:cNvSpPr>
              <p:nvPr/>
            </p:nvSpPr>
            <p:spPr bwMode="auto">
              <a:xfrm>
                <a:off x="7085927"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7" name="Oval 127"/>
              <p:cNvSpPr>
                <a:spLocks noChangeArrowheads="1"/>
              </p:cNvSpPr>
              <p:nvPr/>
            </p:nvSpPr>
            <p:spPr bwMode="auto">
              <a:xfrm>
                <a:off x="7112541" y="33558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8" name="Oval 128"/>
              <p:cNvSpPr>
                <a:spLocks noChangeArrowheads="1"/>
              </p:cNvSpPr>
              <p:nvPr/>
            </p:nvSpPr>
            <p:spPr bwMode="auto">
              <a:xfrm>
                <a:off x="7110323" y="340577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09" name="Oval 129"/>
              <p:cNvSpPr>
                <a:spLocks noChangeArrowheads="1"/>
              </p:cNvSpPr>
              <p:nvPr/>
            </p:nvSpPr>
            <p:spPr bwMode="auto">
              <a:xfrm>
                <a:off x="7136937"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0" name="Oval 130"/>
              <p:cNvSpPr>
                <a:spLocks noChangeArrowheads="1"/>
              </p:cNvSpPr>
              <p:nvPr/>
            </p:nvSpPr>
            <p:spPr bwMode="auto">
              <a:xfrm>
                <a:off x="7136937"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1" name="Oval 131"/>
              <p:cNvSpPr>
                <a:spLocks noChangeArrowheads="1"/>
              </p:cNvSpPr>
              <p:nvPr/>
            </p:nvSpPr>
            <p:spPr bwMode="auto">
              <a:xfrm>
                <a:off x="7162442"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2" name="Oval 132"/>
              <p:cNvSpPr>
                <a:spLocks noChangeArrowheads="1"/>
              </p:cNvSpPr>
              <p:nvPr/>
            </p:nvSpPr>
            <p:spPr bwMode="auto">
              <a:xfrm>
                <a:off x="7212344"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3" name="Oval 133"/>
              <p:cNvSpPr>
                <a:spLocks noChangeArrowheads="1"/>
              </p:cNvSpPr>
              <p:nvPr/>
            </p:nvSpPr>
            <p:spPr bwMode="auto">
              <a:xfrm>
                <a:off x="7212344"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4" name="Oval 134"/>
              <p:cNvSpPr>
                <a:spLocks noChangeArrowheads="1"/>
              </p:cNvSpPr>
              <p:nvPr/>
            </p:nvSpPr>
            <p:spPr bwMode="auto">
              <a:xfrm>
                <a:off x="7110323"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5" name="Oval 135"/>
              <p:cNvSpPr>
                <a:spLocks noChangeArrowheads="1"/>
              </p:cNvSpPr>
              <p:nvPr/>
            </p:nvSpPr>
            <p:spPr bwMode="auto">
              <a:xfrm>
                <a:off x="7162442" y="33558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6" name="Oval 136"/>
              <p:cNvSpPr>
                <a:spLocks noChangeArrowheads="1"/>
              </p:cNvSpPr>
              <p:nvPr/>
            </p:nvSpPr>
            <p:spPr bwMode="auto">
              <a:xfrm>
                <a:off x="7136937" y="3305967"/>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7" name="Oval 137"/>
              <p:cNvSpPr>
                <a:spLocks noChangeArrowheads="1"/>
              </p:cNvSpPr>
              <p:nvPr/>
            </p:nvSpPr>
            <p:spPr bwMode="auto">
              <a:xfrm>
                <a:off x="7162442" y="333036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18" name="Oval 138"/>
              <p:cNvSpPr>
                <a:spLocks noChangeArrowheads="1"/>
              </p:cNvSpPr>
              <p:nvPr/>
            </p:nvSpPr>
            <p:spPr bwMode="auto">
              <a:xfrm>
                <a:off x="7162442" y="3254956"/>
                <a:ext cx="24396" cy="25505"/>
              </a:xfrm>
              <a:prstGeom prst="ellipse">
                <a:avLst/>
              </a:prstGeom>
              <a:solidFill>
                <a:srgbClr val="CC0099"/>
              </a:solidFill>
              <a:ln w="9525">
                <a:solidFill>
                  <a:srgbClr val="CC0099"/>
                </a:solidFill>
                <a:round/>
                <a:headEnd/>
                <a:tailEnd/>
              </a:ln>
            </p:spPr>
            <p:txBody>
              <a:bodyPr wrap="none" anchor="ctr"/>
              <a:lstStyle/>
              <a:p>
                <a:pPr algn="ctr"/>
                <a:endParaRPr lang="en-US" sz="2000">
                  <a:latin typeface="Palatino" charset="0"/>
                  <a:cs typeface="Palatino" charset="0"/>
                </a:endParaRPr>
              </a:p>
            </p:txBody>
          </p:sp>
          <p:sp>
            <p:nvSpPr>
              <p:cNvPr id="71819" name="Oval 139"/>
              <p:cNvSpPr>
                <a:spLocks noChangeArrowheads="1"/>
              </p:cNvSpPr>
              <p:nvPr/>
            </p:nvSpPr>
            <p:spPr bwMode="auto">
              <a:xfrm>
                <a:off x="7212344" y="333036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0" name="Oval 140"/>
              <p:cNvSpPr>
                <a:spLocks noChangeArrowheads="1"/>
              </p:cNvSpPr>
              <p:nvPr/>
            </p:nvSpPr>
            <p:spPr bwMode="auto">
              <a:xfrm>
                <a:off x="7110323" y="323056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1" name="Oval 141"/>
              <p:cNvSpPr>
                <a:spLocks noChangeArrowheads="1"/>
              </p:cNvSpPr>
              <p:nvPr/>
            </p:nvSpPr>
            <p:spPr bwMode="auto">
              <a:xfrm>
                <a:off x="7263354"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2" name="Oval 142"/>
              <p:cNvSpPr>
                <a:spLocks noChangeArrowheads="1"/>
              </p:cNvSpPr>
              <p:nvPr/>
            </p:nvSpPr>
            <p:spPr bwMode="auto">
              <a:xfrm>
                <a:off x="7287750" y="33558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3" name="Oval 143"/>
              <p:cNvSpPr>
                <a:spLocks noChangeArrowheads="1"/>
              </p:cNvSpPr>
              <p:nvPr/>
            </p:nvSpPr>
            <p:spPr bwMode="auto">
              <a:xfrm>
                <a:off x="7237849" y="33558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4" name="Oval 144"/>
              <p:cNvSpPr>
                <a:spLocks noChangeArrowheads="1"/>
              </p:cNvSpPr>
              <p:nvPr/>
            </p:nvSpPr>
            <p:spPr bwMode="auto">
              <a:xfrm>
                <a:off x="7162442"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5" name="Oval 145"/>
              <p:cNvSpPr>
                <a:spLocks noChangeArrowheads="1"/>
              </p:cNvSpPr>
              <p:nvPr/>
            </p:nvSpPr>
            <p:spPr bwMode="auto">
              <a:xfrm>
                <a:off x="7212344" y="343127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6" name="Oval 146"/>
              <p:cNvSpPr>
                <a:spLocks noChangeArrowheads="1"/>
              </p:cNvSpPr>
              <p:nvPr/>
            </p:nvSpPr>
            <p:spPr bwMode="auto">
              <a:xfrm>
                <a:off x="7110323" y="320505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7" name="Oval 147"/>
              <p:cNvSpPr>
                <a:spLocks noChangeArrowheads="1"/>
              </p:cNvSpPr>
              <p:nvPr/>
            </p:nvSpPr>
            <p:spPr bwMode="auto">
              <a:xfrm>
                <a:off x="7136937" y="323056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8" name="Oval 148"/>
              <p:cNvSpPr>
                <a:spLocks noChangeArrowheads="1"/>
              </p:cNvSpPr>
              <p:nvPr/>
            </p:nvSpPr>
            <p:spPr bwMode="auto">
              <a:xfrm>
                <a:off x="7187947" y="320505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29" name="Oval 149"/>
              <p:cNvSpPr>
                <a:spLocks noChangeArrowheads="1"/>
              </p:cNvSpPr>
              <p:nvPr/>
            </p:nvSpPr>
            <p:spPr bwMode="auto">
              <a:xfrm>
                <a:off x="7237849" y="320505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0" name="Oval 150"/>
              <p:cNvSpPr>
                <a:spLocks noChangeArrowheads="1"/>
              </p:cNvSpPr>
              <p:nvPr/>
            </p:nvSpPr>
            <p:spPr bwMode="auto">
              <a:xfrm>
                <a:off x="7162442" y="320505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1" name="Oval 151"/>
              <p:cNvSpPr>
                <a:spLocks noChangeArrowheads="1"/>
              </p:cNvSpPr>
              <p:nvPr/>
            </p:nvSpPr>
            <p:spPr bwMode="auto">
              <a:xfrm>
                <a:off x="7187947"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2" name="Oval 152"/>
              <p:cNvSpPr>
                <a:spLocks noChangeArrowheads="1"/>
              </p:cNvSpPr>
              <p:nvPr/>
            </p:nvSpPr>
            <p:spPr bwMode="auto">
              <a:xfrm>
                <a:off x="7237849"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3" name="Oval 153"/>
              <p:cNvSpPr>
                <a:spLocks noChangeArrowheads="1"/>
              </p:cNvSpPr>
              <p:nvPr/>
            </p:nvSpPr>
            <p:spPr bwMode="auto">
              <a:xfrm>
                <a:off x="7212344" y="328046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4" name="Oval 154"/>
              <p:cNvSpPr>
                <a:spLocks noChangeArrowheads="1"/>
              </p:cNvSpPr>
              <p:nvPr/>
            </p:nvSpPr>
            <p:spPr bwMode="auto">
              <a:xfrm>
                <a:off x="7312146"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5" name="Oval 155"/>
              <p:cNvSpPr>
                <a:spLocks noChangeArrowheads="1"/>
              </p:cNvSpPr>
              <p:nvPr/>
            </p:nvSpPr>
            <p:spPr bwMode="auto">
              <a:xfrm>
                <a:off x="7337652"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6" name="Oval 156"/>
              <p:cNvSpPr>
                <a:spLocks noChangeArrowheads="1"/>
              </p:cNvSpPr>
              <p:nvPr/>
            </p:nvSpPr>
            <p:spPr bwMode="auto">
              <a:xfrm>
                <a:off x="7338760"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7" name="Oval 157"/>
              <p:cNvSpPr>
                <a:spLocks noChangeArrowheads="1"/>
              </p:cNvSpPr>
              <p:nvPr/>
            </p:nvSpPr>
            <p:spPr bwMode="auto">
              <a:xfrm>
                <a:off x="7338760"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8" name="Oval 158"/>
              <p:cNvSpPr>
                <a:spLocks noChangeArrowheads="1"/>
              </p:cNvSpPr>
              <p:nvPr/>
            </p:nvSpPr>
            <p:spPr bwMode="auto">
              <a:xfrm>
                <a:off x="7313255"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39" name="Oval 159"/>
              <p:cNvSpPr>
                <a:spLocks noChangeArrowheads="1"/>
              </p:cNvSpPr>
              <p:nvPr/>
            </p:nvSpPr>
            <p:spPr bwMode="auto">
              <a:xfrm>
                <a:off x="7363157"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0" name="Oval 160"/>
              <p:cNvSpPr>
                <a:spLocks noChangeArrowheads="1"/>
              </p:cNvSpPr>
              <p:nvPr/>
            </p:nvSpPr>
            <p:spPr bwMode="auto">
              <a:xfrm>
                <a:off x="7413059" y="338026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1" name="Oval 161"/>
              <p:cNvSpPr>
                <a:spLocks noChangeArrowheads="1"/>
              </p:cNvSpPr>
              <p:nvPr/>
            </p:nvSpPr>
            <p:spPr bwMode="auto">
              <a:xfrm>
                <a:off x="7112541" y="338137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2" name="Oval 162"/>
              <p:cNvSpPr>
                <a:spLocks noChangeArrowheads="1"/>
              </p:cNvSpPr>
              <p:nvPr/>
            </p:nvSpPr>
            <p:spPr bwMode="auto">
              <a:xfrm>
                <a:off x="7235631" y="343127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3" name="Oval 163"/>
              <p:cNvSpPr>
                <a:spLocks noChangeArrowheads="1"/>
              </p:cNvSpPr>
              <p:nvPr/>
            </p:nvSpPr>
            <p:spPr bwMode="auto">
              <a:xfrm>
                <a:off x="7186839" y="340577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4" name="Oval 164"/>
              <p:cNvSpPr>
                <a:spLocks noChangeArrowheads="1"/>
              </p:cNvSpPr>
              <p:nvPr/>
            </p:nvSpPr>
            <p:spPr bwMode="auto">
              <a:xfrm>
                <a:off x="6482674" y="34800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5" name="Oval 165"/>
              <p:cNvSpPr>
                <a:spLocks noChangeArrowheads="1"/>
              </p:cNvSpPr>
              <p:nvPr/>
            </p:nvSpPr>
            <p:spPr bwMode="auto">
              <a:xfrm>
                <a:off x="6508179"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6" name="Oval 166"/>
              <p:cNvSpPr>
                <a:spLocks noChangeArrowheads="1"/>
              </p:cNvSpPr>
              <p:nvPr/>
            </p:nvSpPr>
            <p:spPr bwMode="auto">
              <a:xfrm>
                <a:off x="6532575"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7" name="Oval 167"/>
              <p:cNvSpPr>
                <a:spLocks noChangeArrowheads="1"/>
              </p:cNvSpPr>
              <p:nvPr/>
            </p:nvSpPr>
            <p:spPr bwMode="auto">
              <a:xfrm>
                <a:off x="6558080" y="345567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8" name="Oval 168"/>
              <p:cNvSpPr>
                <a:spLocks noChangeArrowheads="1"/>
              </p:cNvSpPr>
              <p:nvPr/>
            </p:nvSpPr>
            <p:spPr bwMode="auto">
              <a:xfrm>
                <a:off x="6583585"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49" name="Oval 169"/>
              <p:cNvSpPr>
                <a:spLocks noChangeArrowheads="1"/>
              </p:cNvSpPr>
              <p:nvPr/>
            </p:nvSpPr>
            <p:spPr bwMode="auto">
              <a:xfrm>
                <a:off x="6607982"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0" name="Oval 170"/>
              <p:cNvSpPr>
                <a:spLocks noChangeArrowheads="1"/>
              </p:cNvSpPr>
              <p:nvPr/>
            </p:nvSpPr>
            <p:spPr bwMode="auto">
              <a:xfrm>
                <a:off x="6558080"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1" name="Oval 171"/>
              <p:cNvSpPr>
                <a:spLocks noChangeArrowheads="1"/>
              </p:cNvSpPr>
              <p:nvPr/>
            </p:nvSpPr>
            <p:spPr bwMode="auto">
              <a:xfrm>
                <a:off x="6634596"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2" name="Oval 172"/>
              <p:cNvSpPr>
                <a:spLocks noChangeArrowheads="1"/>
              </p:cNvSpPr>
              <p:nvPr/>
            </p:nvSpPr>
            <p:spPr bwMode="auto">
              <a:xfrm>
                <a:off x="6658992"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3" name="Oval 173"/>
              <p:cNvSpPr>
                <a:spLocks noChangeArrowheads="1"/>
              </p:cNvSpPr>
              <p:nvPr/>
            </p:nvSpPr>
            <p:spPr bwMode="auto">
              <a:xfrm>
                <a:off x="6684497"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4" name="Oval 174"/>
              <p:cNvSpPr>
                <a:spLocks noChangeArrowheads="1"/>
              </p:cNvSpPr>
              <p:nvPr/>
            </p:nvSpPr>
            <p:spPr bwMode="auto">
              <a:xfrm>
                <a:off x="6710002"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5" name="Oval 175"/>
              <p:cNvSpPr>
                <a:spLocks noChangeArrowheads="1"/>
              </p:cNvSpPr>
              <p:nvPr/>
            </p:nvSpPr>
            <p:spPr bwMode="auto">
              <a:xfrm>
                <a:off x="6734399"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6" name="Oval 176"/>
              <p:cNvSpPr>
                <a:spLocks noChangeArrowheads="1"/>
              </p:cNvSpPr>
              <p:nvPr/>
            </p:nvSpPr>
            <p:spPr bwMode="auto">
              <a:xfrm>
                <a:off x="6759904" y="34800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7" name="Oval 177"/>
              <p:cNvSpPr>
                <a:spLocks noChangeArrowheads="1"/>
              </p:cNvSpPr>
              <p:nvPr/>
            </p:nvSpPr>
            <p:spPr bwMode="auto">
              <a:xfrm>
                <a:off x="6758795"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8" name="Oval 178"/>
              <p:cNvSpPr>
                <a:spLocks noChangeArrowheads="1"/>
              </p:cNvSpPr>
              <p:nvPr/>
            </p:nvSpPr>
            <p:spPr bwMode="auto">
              <a:xfrm>
                <a:off x="6785409" y="348006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59" name="Oval 179"/>
              <p:cNvSpPr>
                <a:spLocks noChangeArrowheads="1"/>
              </p:cNvSpPr>
              <p:nvPr/>
            </p:nvSpPr>
            <p:spPr bwMode="auto">
              <a:xfrm>
                <a:off x="6809805"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0" name="Oval 180"/>
              <p:cNvSpPr>
                <a:spLocks noChangeArrowheads="1"/>
              </p:cNvSpPr>
              <p:nvPr/>
            </p:nvSpPr>
            <p:spPr bwMode="auto">
              <a:xfrm>
                <a:off x="6835310"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1" name="Oval 181"/>
              <p:cNvSpPr>
                <a:spLocks noChangeArrowheads="1"/>
              </p:cNvSpPr>
              <p:nvPr/>
            </p:nvSpPr>
            <p:spPr bwMode="auto">
              <a:xfrm>
                <a:off x="6910717" y="348117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2" name="Oval 182"/>
              <p:cNvSpPr>
                <a:spLocks noChangeArrowheads="1"/>
              </p:cNvSpPr>
              <p:nvPr/>
            </p:nvSpPr>
            <p:spPr bwMode="auto">
              <a:xfrm>
                <a:off x="6482674" y="380719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3" name="Oval 183"/>
              <p:cNvSpPr>
                <a:spLocks noChangeArrowheads="1"/>
              </p:cNvSpPr>
              <p:nvPr/>
            </p:nvSpPr>
            <p:spPr bwMode="auto">
              <a:xfrm>
                <a:off x="6508179"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4" name="Oval 184"/>
              <p:cNvSpPr>
                <a:spLocks noChangeArrowheads="1"/>
              </p:cNvSpPr>
              <p:nvPr/>
            </p:nvSpPr>
            <p:spPr bwMode="auto">
              <a:xfrm>
                <a:off x="6532575"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5" name="Oval 185"/>
              <p:cNvSpPr>
                <a:spLocks noChangeArrowheads="1"/>
              </p:cNvSpPr>
              <p:nvPr/>
            </p:nvSpPr>
            <p:spPr bwMode="auto">
              <a:xfrm>
                <a:off x="6558080"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6" name="Oval 186"/>
              <p:cNvSpPr>
                <a:spLocks noChangeArrowheads="1"/>
              </p:cNvSpPr>
              <p:nvPr/>
            </p:nvSpPr>
            <p:spPr bwMode="auto">
              <a:xfrm>
                <a:off x="6583585"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7" name="Oval 187"/>
              <p:cNvSpPr>
                <a:spLocks noChangeArrowheads="1"/>
              </p:cNvSpPr>
              <p:nvPr/>
            </p:nvSpPr>
            <p:spPr bwMode="auto">
              <a:xfrm>
                <a:off x="6607982"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8" name="Oval 188"/>
              <p:cNvSpPr>
                <a:spLocks noChangeArrowheads="1"/>
              </p:cNvSpPr>
              <p:nvPr/>
            </p:nvSpPr>
            <p:spPr bwMode="auto">
              <a:xfrm>
                <a:off x="6558080"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69" name="Oval 189"/>
              <p:cNvSpPr>
                <a:spLocks noChangeArrowheads="1"/>
              </p:cNvSpPr>
              <p:nvPr/>
            </p:nvSpPr>
            <p:spPr bwMode="auto">
              <a:xfrm>
                <a:off x="6634596"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0" name="Oval 190"/>
              <p:cNvSpPr>
                <a:spLocks noChangeArrowheads="1"/>
              </p:cNvSpPr>
              <p:nvPr/>
            </p:nvSpPr>
            <p:spPr bwMode="auto">
              <a:xfrm>
                <a:off x="6658992"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1" name="Oval 191"/>
              <p:cNvSpPr>
                <a:spLocks noChangeArrowheads="1"/>
              </p:cNvSpPr>
              <p:nvPr/>
            </p:nvSpPr>
            <p:spPr bwMode="auto">
              <a:xfrm>
                <a:off x="6684497"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2" name="Oval 192"/>
              <p:cNvSpPr>
                <a:spLocks noChangeArrowheads="1"/>
              </p:cNvSpPr>
              <p:nvPr/>
            </p:nvSpPr>
            <p:spPr bwMode="auto">
              <a:xfrm>
                <a:off x="6710002"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3" name="Oval 193"/>
              <p:cNvSpPr>
                <a:spLocks noChangeArrowheads="1"/>
              </p:cNvSpPr>
              <p:nvPr/>
            </p:nvSpPr>
            <p:spPr bwMode="auto">
              <a:xfrm>
                <a:off x="6734399"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4" name="Oval 194"/>
              <p:cNvSpPr>
                <a:spLocks noChangeArrowheads="1"/>
              </p:cNvSpPr>
              <p:nvPr/>
            </p:nvSpPr>
            <p:spPr bwMode="auto">
              <a:xfrm>
                <a:off x="6759904" y="380719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5" name="Oval 195"/>
              <p:cNvSpPr>
                <a:spLocks noChangeArrowheads="1"/>
              </p:cNvSpPr>
              <p:nvPr/>
            </p:nvSpPr>
            <p:spPr bwMode="auto">
              <a:xfrm>
                <a:off x="6758795"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6" name="Oval 196"/>
              <p:cNvSpPr>
                <a:spLocks noChangeArrowheads="1"/>
              </p:cNvSpPr>
              <p:nvPr/>
            </p:nvSpPr>
            <p:spPr bwMode="auto">
              <a:xfrm>
                <a:off x="6809805"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7" name="Oval 197"/>
              <p:cNvSpPr>
                <a:spLocks noChangeArrowheads="1"/>
              </p:cNvSpPr>
              <p:nvPr/>
            </p:nvSpPr>
            <p:spPr bwMode="auto">
              <a:xfrm>
                <a:off x="6910717"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8" name="Oval 198"/>
              <p:cNvSpPr>
                <a:spLocks noChangeArrowheads="1"/>
              </p:cNvSpPr>
              <p:nvPr/>
            </p:nvSpPr>
            <p:spPr bwMode="auto">
              <a:xfrm>
                <a:off x="6758795"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79" name="Oval 199"/>
              <p:cNvSpPr>
                <a:spLocks noChangeArrowheads="1"/>
              </p:cNvSpPr>
              <p:nvPr/>
            </p:nvSpPr>
            <p:spPr bwMode="auto">
              <a:xfrm>
                <a:off x="6784300"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0" name="Oval 200"/>
              <p:cNvSpPr>
                <a:spLocks noChangeArrowheads="1"/>
              </p:cNvSpPr>
              <p:nvPr/>
            </p:nvSpPr>
            <p:spPr bwMode="auto">
              <a:xfrm>
                <a:off x="6783191" y="375729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1" name="Oval 201"/>
              <p:cNvSpPr>
                <a:spLocks noChangeArrowheads="1"/>
              </p:cNvSpPr>
              <p:nvPr/>
            </p:nvSpPr>
            <p:spPr bwMode="auto">
              <a:xfrm>
                <a:off x="6808697"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2" name="Oval 202"/>
              <p:cNvSpPr>
                <a:spLocks noChangeArrowheads="1"/>
              </p:cNvSpPr>
              <p:nvPr/>
            </p:nvSpPr>
            <p:spPr bwMode="auto">
              <a:xfrm>
                <a:off x="6834202" y="380719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3" name="Oval 203"/>
              <p:cNvSpPr>
                <a:spLocks noChangeArrowheads="1"/>
              </p:cNvSpPr>
              <p:nvPr/>
            </p:nvSpPr>
            <p:spPr bwMode="auto">
              <a:xfrm>
                <a:off x="6834202" y="383270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4" name="Oval 204"/>
              <p:cNvSpPr>
                <a:spLocks noChangeArrowheads="1"/>
              </p:cNvSpPr>
              <p:nvPr/>
            </p:nvSpPr>
            <p:spPr bwMode="auto">
              <a:xfrm>
                <a:off x="6910717"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5" name="Oval 205"/>
              <p:cNvSpPr>
                <a:spLocks noChangeArrowheads="1"/>
              </p:cNvSpPr>
              <p:nvPr/>
            </p:nvSpPr>
            <p:spPr bwMode="auto">
              <a:xfrm>
                <a:off x="6908499"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6" name="Oval 206"/>
              <p:cNvSpPr>
                <a:spLocks noChangeArrowheads="1"/>
              </p:cNvSpPr>
              <p:nvPr/>
            </p:nvSpPr>
            <p:spPr bwMode="auto">
              <a:xfrm>
                <a:off x="6908499" y="382605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7" name="Oval 207"/>
              <p:cNvSpPr>
                <a:spLocks noChangeArrowheads="1"/>
              </p:cNvSpPr>
              <p:nvPr/>
            </p:nvSpPr>
            <p:spPr bwMode="auto">
              <a:xfrm>
                <a:off x="6908499"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8" name="Oval 208"/>
              <p:cNvSpPr>
                <a:spLocks noChangeArrowheads="1"/>
              </p:cNvSpPr>
              <p:nvPr/>
            </p:nvSpPr>
            <p:spPr bwMode="auto">
              <a:xfrm>
                <a:off x="6908499" y="375729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89" name="Oval 209"/>
              <p:cNvSpPr>
                <a:spLocks noChangeArrowheads="1"/>
              </p:cNvSpPr>
              <p:nvPr/>
            </p:nvSpPr>
            <p:spPr bwMode="auto">
              <a:xfrm>
                <a:off x="6910717"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0" name="Oval 210"/>
              <p:cNvSpPr>
                <a:spLocks noChangeArrowheads="1"/>
              </p:cNvSpPr>
              <p:nvPr/>
            </p:nvSpPr>
            <p:spPr bwMode="auto">
              <a:xfrm>
                <a:off x="6908499" y="39081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1" name="Oval 211"/>
              <p:cNvSpPr>
                <a:spLocks noChangeArrowheads="1"/>
              </p:cNvSpPr>
              <p:nvPr/>
            </p:nvSpPr>
            <p:spPr bwMode="auto">
              <a:xfrm>
                <a:off x="6935114"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2" name="Oval 212"/>
              <p:cNvSpPr>
                <a:spLocks noChangeArrowheads="1"/>
              </p:cNvSpPr>
              <p:nvPr/>
            </p:nvSpPr>
            <p:spPr bwMode="auto">
              <a:xfrm>
                <a:off x="6935114"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3" name="Oval 213"/>
              <p:cNvSpPr>
                <a:spLocks noChangeArrowheads="1"/>
              </p:cNvSpPr>
              <p:nvPr/>
            </p:nvSpPr>
            <p:spPr bwMode="auto">
              <a:xfrm>
                <a:off x="6960619"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4" name="Oval 214"/>
              <p:cNvSpPr>
                <a:spLocks noChangeArrowheads="1"/>
              </p:cNvSpPr>
              <p:nvPr/>
            </p:nvSpPr>
            <p:spPr bwMode="auto">
              <a:xfrm>
                <a:off x="7010520"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5" name="Oval 215"/>
              <p:cNvSpPr>
                <a:spLocks noChangeArrowheads="1"/>
              </p:cNvSpPr>
              <p:nvPr/>
            </p:nvSpPr>
            <p:spPr bwMode="auto">
              <a:xfrm>
                <a:off x="7010520"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6" name="Oval 216"/>
              <p:cNvSpPr>
                <a:spLocks noChangeArrowheads="1"/>
              </p:cNvSpPr>
              <p:nvPr/>
            </p:nvSpPr>
            <p:spPr bwMode="auto">
              <a:xfrm>
                <a:off x="6960619"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7" name="Oval 217"/>
              <p:cNvSpPr>
                <a:spLocks noChangeArrowheads="1"/>
              </p:cNvSpPr>
              <p:nvPr/>
            </p:nvSpPr>
            <p:spPr bwMode="auto">
              <a:xfrm>
                <a:off x="6935114"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8" name="Oval 218"/>
              <p:cNvSpPr>
                <a:spLocks noChangeArrowheads="1"/>
              </p:cNvSpPr>
              <p:nvPr/>
            </p:nvSpPr>
            <p:spPr bwMode="auto">
              <a:xfrm>
                <a:off x="6960619" y="383270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899" name="Oval 219"/>
              <p:cNvSpPr>
                <a:spLocks noChangeArrowheads="1"/>
              </p:cNvSpPr>
              <p:nvPr/>
            </p:nvSpPr>
            <p:spPr bwMode="auto">
              <a:xfrm>
                <a:off x="6960619" y="3757298"/>
                <a:ext cx="24396" cy="25505"/>
              </a:xfrm>
              <a:prstGeom prst="ellipse">
                <a:avLst/>
              </a:prstGeom>
              <a:solidFill>
                <a:srgbClr val="CC0099"/>
              </a:solidFill>
              <a:ln w="9525">
                <a:solidFill>
                  <a:srgbClr val="CC0099"/>
                </a:solidFill>
                <a:round/>
                <a:headEnd/>
                <a:tailEnd/>
              </a:ln>
            </p:spPr>
            <p:txBody>
              <a:bodyPr wrap="none" anchor="ctr"/>
              <a:lstStyle/>
              <a:p>
                <a:pPr algn="ctr"/>
                <a:endParaRPr lang="en-US" sz="2000">
                  <a:latin typeface="Palatino" charset="0"/>
                  <a:cs typeface="Palatino" charset="0"/>
                </a:endParaRPr>
              </a:p>
            </p:txBody>
          </p:sp>
          <p:sp>
            <p:nvSpPr>
              <p:cNvPr id="71900" name="Oval 220"/>
              <p:cNvSpPr>
                <a:spLocks noChangeArrowheads="1"/>
              </p:cNvSpPr>
              <p:nvPr/>
            </p:nvSpPr>
            <p:spPr bwMode="auto">
              <a:xfrm>
                <a:off x="7010520" y="3832704"/>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1" name="Oval 221"/>
              <p:cNvSpPr>
                <a:spLocks noChangeArrowheads="1"/>
              </p:cNvSpPr>
              <p:nvPr/>
            </p:nvSpPr>
            <p:spPr bwMode="auto">
              <a:xfrm>
                <a:off x="6908499" y="373290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2" name="Oval 222"/>
              <p:cNvSpPr>
                <a:spLocks noChangeArrowheads="1"/>
              </p:cNvSpPr>
              <p:nvPr/>
            </p:nvSpPr>
            <p:spPr bwMode="auto">
              <a:xfrm>
                <a:off x="7061530"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3" name="Oval 223"/>
              <p:cNvSpPr>
                <a:spLocks noChangeArrowheads="1"/>
              </p:cNvSpPr>
              <p:nvPr/>
            </p:nvSpPr>
            <p:spPr bwMode="auto">
              <a:xfrm>
                <a:off x="7085927"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4" name="Oval 224"/>
              <p:cNvSpPr>
                <a:spLocks noChangeArrowheads="1"/>
              </p:cNvSpPr>
              <p:nvPr/>
            </p:nvSpPr>
            <p:spPr bwMode="auto">
              <a:xfrm>
                <a:off x="7036025"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5" name="Oval 225"/>
              <p:cNvSpPr>
                <a:spLocks noChangeArrowheads="1"/>
              </p:cNvSpPr>
              <p:nvPr/>
            </p:nvSpPr>
            <p:spPr bwMode="auto">
              <a:xfrm>
                <a:off x="6960619"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6" name="Oval 226"/>
              <p:cNvSpPr>
                <a:spLocks noChangeArrowheads="1"/>
              </p:cNvSpPr>
              <p:nvPr/>
            </p:nvSpPr>
            <p:spPr bwMode="auto">
              <a:xfrm>
                <a:off x="7010520" y="393361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7" name="Oval 227"/>
              <p:cNvSpPr>
                <a:spLocks noChangeArrowheads="1"/>
              </p:cNvSpPr>
              <p:nvPr/>
            </p:nvSpPr>
            <p:spPr bwMode="auto">
              <a:xfrm>
                <a:off x="6908499" y="370739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8" name="Oval 228"/>
              <p:cNvSpPr>
                <a:spLocks noChangeArrowheads="1"/>
              </p:cNvSpPr>
              <p:nvPr/>
            </p:nvSpPr>
            <p:spPr bwMode="auto">
              <a:xfrm>
                <a:off x="6935114" y="373290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09" name="Oval 229"/>
              <p:cNvSpPr>
                <a:spLocks noChangeArrowheads="1"/>
              </p:cNvSpPr>
              <p:nvPr/>
            </p:nvSpPr>
            <p:spPr bwMode="auto">
              <a:xfrm>
                <a:off x="6986124" y="370739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0" name="Oval 230"/>
              <p:cNvSpPr>
                <a:spLocks noChangeArrowheads="1"/>
              </p:cNvSpPr>
              <p:nvPr/>
            </p:nvSpPr>
            <p:spPr bwMode="auto">
              <a:xfrm>
                <a:off x="7036025" y="368189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1" name="Oval 231"/>
              <p:cNvSpPr>
                <a:spLocks noChangeArrowheads="1"/>
              </p:cNvSpPr>
              <p:nvPr/>
            </p:nvSpPr>
            <p:spPr bwMode="auto">
              <a:xfrm>
                <a:off x="6960619" y="370739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2" name="Oval 232"/>
              <p:cNvSpPr>
                <a:spLocks noChangeArrowheads="1"/>
              </p:cNvSpPr>
              <p:nvPr/>
            </p:nvSpPr>
            <p:spPr bwMode="auto">
              <a:xfrm>
                <a:off x="6986124"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3" name="Oval 233"/>
              <p:cNvSpPr>
                <a:spLocks noChangeArrowheads="1"/>
              </p:cNvSpPr>
              <p:nvPr/>
            </p:nvSpPr>
            <p:spPr bwMode="auto">
              <a:xfrm>
                <a:off x="7036025"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4" name="Oval 234"/>
              <p:cNvSpPr>
                <a:spLocks noChangeArrowheads="1"/>
              </p:cNvSpPr>
              <p:nvPr/>
            </p:nvSpPr>
            <p:spPr bwMode="auto">
              <a:xfrm>
                <a:off x="7010520"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5" name="Oval 235"/>
              <p:cNvSpPr>
                <a:spLocks noChangeArrowheads="1"/>
              </p:cNvSpPr>
              <p:nvPr/>
            </p:nvSpPr>
            <p:spPr bwMode="auto">
              <a:xfrm>
                <a:off x="7110323"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6" name="Oval 236"/>
              <p:cNvSpPr>
                <a:spLocks noChangeArrowheads="1"/>
              </p:cNvSpPr>
              <p:nvPr/>
            </p:nvSpPr>
            <p:spPr bwMode="auto">
              <a:xfrm>
                <a:off x="7135828"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7" name="Oval 237"/>
              <p:cNvSpPr>
                <a:spLocks noChangeArrowheads="1"/>
              </p:cNvSpPr>
              <p:nvPr/>
            </p:nvSpPr>
            <p:spPr bwMode="auto">
              <a:xfrm>
                <a:off x="7136937"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8" name="Oval 238"/>
              <p:cNvSpPr>
                <a:spLocks noChangeArrowheads="1"/>
              </p:cNvSpPr>
              <p:nvPr/>
            </p:nvSpPr>
            <p:spPr bwMode="auto">
              <a:xfrm>
                <a:off x="7136937"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19" name="Oval 239"/>
              <p:cNvSpPr>
                <a:spLocks noChangeArrowheads="1"/>
              </p:cNvSpPr>
              <p:nvPr/>
            </p:nvSpPr>
            <p:spPr bwMode="auto">
              <a:xfrm>
                <a:off x="7111432"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0" name="Oval 240"/>
              <p:cNvSpPr>
                <a:spLocks noChangeArrowheads="1"/>
              </p:cNvSpPr>
              <p:nvPr/>
            </p:nvSpPr>
            <p:spPr bwMode="auto">
              <a:xfrm>
                <a:off x="7161334"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1" name="Oval 241"/>
              <p:cNvSpPr>
                <a:spLocks noChangeArrowheads="1"/>
              </p:cNvSpPr>
              <p:nvPr/>
            </p:nvSpPr>
            <p:spPr bwMode="auto">
              <a:xfrm>
                <a:off x="7211234" y="38826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2" name="Oval 242"/>
              <p:cNvSpPr>
                <a:spLocks noChangeArrowheads="1"/>
              </p:cNvSpPr>
              <p:nvPr/>
            </p:nvSpPr>
            <p:spPr bwMode="auto">
              <a:xfrm>
                <a:off x="7033807" y="393361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3" name="Oval 243"/>
              <p:cNvSpPr>
                <a:spLocks noChangeArrowheads="1"/>
              </p:cNvSpPr>
              <p:nvPr/>
            </p:nvSpPr>
            <p:spPr bwMode="auto">
              <a:xfrm>
                <a:off x="6985015" y="39081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4" name="Oval 244"/>
              <p:cNvSpPr>
                <a:spLocks noChangeArrowheads="1"/>
              </p:cNvSpPr>
              <p:nvPr/>
            </p:nvSpPr>
            <p:spPr bwMode="auto">
              <a:xfrm>
                <a:off x="7212344"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5" name="Oval 245"/>
              <p:cNvSpPr>
                <a:spLocks noChangeArrowheads="1"/>
              </p:cNvSpPr>
              <p:nvPr/>
            </p:nvSpPr>
            <p:spPr bwMode="auto">
              <a:xfrm>
                <a:off x="7236740" y="385931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6" name="Oval 246"/>
              <p:cNvSpPr>
                <a:spLocks noChangeArrowheads="1"/>
              </p:cNvSpPr>
              <p:nvPr/>
            </p:nvSpPr>
            <p:spPr bwMode="auto">
              <a:xfrm>
                <a:off x="7011629"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7" name="Oval 247"/>
              <p:cNvSpPr>
                <a:spLocks noChangeArrowheads="1"/>
              </p:cNvSpPr>
              <p:nvPr/>
            </p:nvSpPr>
            <p:spPr bwMode="auto">
              <a:xfrm>
                <a:off x="7061530"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8" name="Oval 248"/>
              <p:cNvSpPr>
                <a:spLocks noChangeArrowheads="1"/>
              </p:cNvSpPr>
              <p:nvPr/>
            </p:nvSpPr>
            <p:spPr bwMode="auto">
              <a:xfrm>
                <a:off x="7011629"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29" name="Oval 249"/>
              <p:cNvSpPr>
                <a:spLocks noChangeArrowheads="1"/>
              </p:cNvSpPr>
              <p:nvPr/>
            </p:nvSpPr>
            <p:spPr bwMode="auto">
              <a:xfrm>
                <a:off x="7036025" y="37584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0" name="Oval 250"/>
              <p:cNvSpPr>
                <a:spLocks noChangeArrowheads="1"/>
              </p:cNvSpPr>
              <p:nvPr/>
            </p:nvSpPr>
            <p:spPr bwMode="auto">
              <a:xfrm>
                <a:off x="7061530"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1" name="Oval 251"/>
              <p:cNvSpPr>
                <a:spLocks noChangeArrowheads="1"/>
              </p:cNvSpPr>
              <p:nvPr/>
            </p:nvSpPr>
            <p:spPr bwMode="auto">
              <a:xfrm>
                <a:off x="7060422" y="373290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2" name="Oval 252"/>
              <p:cNvSpPr>
                <a:spLocks noChangeArrowheads="1"/>
              </p:cNvSpPr>
              <p:nvPr/>
            </p:nvSpPr>
            <p:spPr bwMode="auto">
              <a:xfrm>
                <a:off x="7085927"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3" name="Oval 253"/>
              <p:cNvSpPr>
                <a:spLocks noChangeArrowheads="1"/>
              </p:cNvSpPr>
              <p:nvPr/>
            </p:nvSpPr>
            <p:spPr bwMode="auto">
              <a:xfrm>
                <a:off x="7111432" y="378280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4" name="Oval 254"/>
              <p:cNvSpPr>
                <a:spLocks noChangeArrowheads="1"/>
              </p:cNvSpPr>
              <p:nvPr/>
            </p:nvSpPr>
            <p:spPr bwMode="auto">
              <a:xfrm>
                <a:off x="7111432"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5" name="Oval 255"/>
              <p:cNvSpPr>
                <a:spLocks noChangeArrowheads="1"/>
              </p:cNvSpPr>
              <p:nvPr/>
            </p:nvSpPr>
            <p:spPr bwMode="auto">
              <a:xfrm>
                <a:off x="7161334"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6" name="Oval 256"/>
              <p:cNvSpPr>
                <a:spLocks noChangeArrowheads="1"/>
              </p:cNvSpPr>
              <p:nvPr/>
            </p:nvSpPr>
            <p:spPr bwMode="auto">
              <a:xfrm>
                <a:off x="7185729"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7" name="Oval 257"/>
              <p:cNvSpPr>
                <a:spLocks noChangeArrowheads="1"/>
              </p:cNvSpPr>
              <p:nvPr/>
            </p:nvSpPr>
            <p:spPr bwMode="auto">
              <a:xfrm>
                <a:off x="7185729" y="380165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8" name="Oval 258"/>
              <p:cNvSpPr>
                <a:spLocks noChangeArrowheads="1"/>
              </p:cNvSpPr>
              <p:nvPr/>
            </p:nvSpPr>
            <p:spPr bwMode="auto">
              <a:xfrm>
                <a:off x="7185729" y="37584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39" name="Oval 259"/>
              <p:cNvSpPr>
                <a:spLocks noChangeArrowheads="1"/>
              </p:cNvSpPr>
              <p:nvPr/>
            </p:nvSpPr>
            <p:spPr bwMode="auto">
              <a:xfrm>
                <a:off x="7185729" y="373290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0" name="Oval 260"/>
              <p:cNvSpPr>
                <a:spLocks noChangeArrowheads="1"/>
              </p:cNvSpPr>
              <p:nvPr/>
            </p:nvSpPr>
            <p:spPr bwMode="auto">
              <a:xfrm>
                <a:off x="7136937" y="37584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1" name="Oval 261"/>
              <p:cNvSpPr>
                <a:spLocks noChangeArrowheads="1"/>
              </p:cNvSpPr>
              <p:nvPr/>
            </p:nvSpPr>
            <p:spPr bwMode="auto">
              <a:xfrm>
                <a:off x="7161334" y="370850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2" name="Oval 262"/>
              <p:cNvSpPr>
                <a:spLocks noChangeArrowheads="1"/>
              </p:cNvSpPr>
              <p:nvPr/>
            </p:nvSpPr>
            <p:spPr bwMode="auto">
              <a:xfrm>
                <a:off x="7136937"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3" name="Oval 263"/>
              <p:cNvSpPr>
                <a:spLocks noChangeArrowheads="1"/>
              </p:cNvSpPr>
              <p:nvPr/>
            </p:nvSpPr>
            <p:spPr bwMode="auto">
              <a:xfrm>
                <a:off x="7161334"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4" name="Oval 264"/>
              <p:cNvSpPr>
                <a:spLocks noChangeArrowheads="1"/>
              </p:cNvSpPr>
              <p:nvPr/>
            </p:nvSpPr>
            <p:spPr bwMode="auto">
              <a:xfrm>
                <a:off x="7187947"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5" name="Oval 265"/>
              <p:cNvSpPr>
                <a:spLocks noChangeArrowheads="1"/>
              </p:cNvSpPr>
              <p:nvPr/>
            </p:nvSpPr>
            <p:spPr bwMode="auto">
              <a:xfrm>
                <a:off x="7185729"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6" name="Oval 266"/>
              <p:cNvSpPr>
                <a:spLocks noChangeArrowheads="1"/>
              </p:cNvSpPr>
              <p:nvPr/>
            </p:nvSpPr>
            <p:spPr bwMode="auto">
              <a:xfrm>
                <a:off x="7212344"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7" name="Oval 267"/>
              <p:cNvSpPr>
                <a:spLocks noChangeArrowheads="1"/>
              </p:cNvSpPr>
              <p:nvPr/>
            </p:nvSpPr>
            <p:spPr bwMode="auto">
              <a:xfrm>
                <a:off x="7212344"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8" name="Oval 268"/>
              <p:cNvSpPr>
                <a:spLocks noChangeArrowheads="1"/>
              </p:cNvSpPr>
              <p:nvPr/>
            </p:nvSpPr>
            <p:spPr bwMode="auto">
              <a:xfrm>
                <a:off x="7237849"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49" name="Oval 269"/>
              <p:cNvSpPr>
                <a:spLocks noChangeArrowheads="1"/>
              </p:cNvSpPr>
              <p:nvPr/>
            </p:nvSpPr>
            <p:spPr bwMode="auto">
              <a:xfrm>
                <a:off x="7287750"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0" name="Oval 270"/>
              <p:cNvSpPr>
                <a:spLocks noChangeArrowheads="1"/>
              </p:cNvSpPr>
              <p:nvPr/>
            </p:nvSpPr>
            <p:spPr bwMode="auto">
              <a:xfrm>
                <a:off x="7287750"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1" name="Oval 271"/>
              <p:cNvSpPr>
                <a:spLocks noChangeArrowheads="1"/>
              </p:cNvSpPr>
              <p:nvPr/>
            </p:nvSpPr>
            <p:spPr bwMode="auto">
              <a:xfrm>
                <a:off x="7185729"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2" name="Oval 272"/>
              <p:cNvSpPr>
                <a:spLocks noChangeArrowheads="1"/>
              </p:cNvSpPr>
              <p:nvPr/>
            </p:nvSpPr>
            <p:spPr bwMode="auto">
              <a:xfrm>
                <a:off x="7237849"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3" name="Oval 273"/>
              <p:cNvSpPr>
                <a:spLocks noChangeArrowheads="1"/>
              </p:cNvSpPr>
              <p:nvPr/>
            </p:nvSpPr>
            <p:spPr bwMode="auto">
              <a:xfrm>
                <a:off x="7212344" y="378391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4" name="Oval 274"/>
              <p:cNvSpPr>
                <a:spLocks noChangeArrowheads="1"/>
              </p:cNvSpPr>
              <p:nvPr/>
            </p:nvSpPr>
            <p:spPr bwMode="auto">
              <a:xfrm>
                <a:off x="7237849"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5" name="Oval 275"/>
              <p:cNvSpPr>
                <a:spLocks noChangeArrowheads="1"/>
              </p:cNvSpPr>
              <p:nvPr/>
            </p:nvSpPr>
            <p:spPr bwMode="auto">
              <a:xfrm>
                <a:off x="7237849" y="3732901"/>
                <a:ext cx="24396" cy="25505"/>
              </a:xfrm>
              <a:prstGeom prst="ellipse">
                <a:avLst/>
              </a:prstGeom>
              <a:solidFill>
                <a:srgbClr val="CC0099"/>
              </a:solidFill>
              <a:ln w="9525">
                <a:solidFill>
                  <a:srgbClr val="CC0099"/>
                </a:solidFill>
                <a:round/>
                <a:headEnd/>
                <a:tailEnd/>
              </a:ln>
            </p:spPr>
            <p:txBody>
              <a:bodyPr wrap="none" anchor="ctr"/>
              <a:lstStyle/>
              <a:p>
                <a:pPr algn="ctr"/>
                <a:endParaRPr lang="en-US" sz="2000">
                  <a:latin typeface="Palatino" charset="0"/>
                  <a:cs typeface="Palatino" charset="0"/>
                </a:endParaRPr>
              </a:p>
            </p:txBody>
          </p:sp>
          <p:sp>
            <p:nvSpPr>
              <p:cNvPr id="71956" name="Oval 276"/>
              <p:cNvSpPr>
                <a:spLocks noChangeArrowheads="1"/>
              </p:cNvSpPr>
              <p:nvPr/>
            </p:nvSpPr>
            <p:spPr bwMode="auto">
              <a:xfrm>
                <a:off x="7287750" y="380830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7" name="Oval 277"/>
              <p:cNvSpPr>
                <a:spLocks noChangeArrowheads="1"/>
              </p:cNvSpPr>
              <p:nvPr/>
            </p:nvSpPr>
            <p:spPr bwMode="auto">
              <a:xfrm>
                <a:off x="7185729" y="370850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8" name="Oval 278"/>
              <p:cNvSpPr>
                <a:spLocks noChangeArrowheads="1"/>
              </p:cNvSpPr>
              <p:nvPr/>
            </p:nvSpPr>
            <p:spPr bwMode="auto">
              <a:xfrm>
                <a:off x="7338760"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59" name="Oval 279"/>
              <p:cNvSpPr>
                <a:spLocks noChangeArrowheads="1"/>
              </p:cNvSpPr>
              <p:nvPr/>
            </p:nvSpPr>
            <p:spPr bwMode="auto">
              <a:xfrm>
                <a:off x="7363157"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0" name="Oval 280"/>
              <p:cNvSpPr>
                <a:spLocks noChangeArrowheads="1"/>
              </p:cNvSpPr>
              <p:nvPr/>
            </p:nvSpPr>
            <p:spPr bwMode="auto">
              <a:xfrm>
                <a:off x="7313255"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1" name="Oval 281"/>
              <p:cNvSpPr>
                <a:spLocks noChangeArrowheads="1"/>
              </p:cNvSpPr>
              <p:nvPr/>
            </p:nvSpPr>
            <p:spPr bwMode="auto">
              <a:xfrm>
                <a:off x="7237849" y="37584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2" name="Oval 282"/>
              <p:cNvSpPr>
                <a:spLocks noChangeArrowheads="1"/>
              </p:cNvSpPr>
              <p:nvPr/>
            </p:nvSpPr>
            <p:spPr bwMode="auto">
              <a:xfrm>
                <a:off x="7287750" y="390922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3" name="Oval 283"/>
              <p:cNvSpPr>
                <a:spLocks noChangeArrowheads="1"/>
              </p:cNvSpPr>
              <p:nvPr/>
            </p:nvSpPr>
            <p:spPr bwMode="auto">
              <a:xfrm>
                <a:off x="7185729" y="368300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4" name="Oval 284"/>
              <p:cNvSpPr>
                <a:spLocks noChangeArrowheads="1"/>
              </p:cNvSpPr>
              <p:nvPr/>
            </p:nvSpPr>
            <p:spPr bwMode="auto">
              <a:xfrm>
                <a:off x="7263354" y="368300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5" name="Oval 285"/>
              <p:cNvSpPr>
                <a:spLocks noChangeArrowheads="1"/>
              </p:cNvSpPr>
              <p:nvPr/>
            </p:nvSpPr>
            <p:spPr bwMode="auto">
              <a:xfrm>
                <a:off x="7313255" y="365749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6" name="Oval 286"/>
              <p:cNvSpPr>
                <a:spLocks noChangeArrowheads="1"/>
              </p:cNvSpPr>
              <p:nvPr/>
            </p:nvSpPr>
            <p:spPr bwMode="auto">
              <a:xfrm>
                <a:off x="7237849" y="368300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7" name="Oval 287"/>
              <p:cNvSpPr>
                <a:spLocks noChangeArrowheads="1"/>
              </p:cNvSpPr>
              <p:nvPr/>
            </p:nvSpPr>
            <p:spPr bwMode="auto">
              <a:xfrm>
                <a:off x="7263354" y="37584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8" name="Oval 288"/>
              <p:cNvSpPr>
                <a:spLocks noChangeArrowheads="1"/>
              </p:cNvSpPr>
              <p:nvPr/>
            </p:nvSpPr>
            <p:spPr bwMode="auto">
              <a:xfrm>
                <a:off x="7313255" y="375840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69" name="Oval 289"/>
              <p:cNvSpPr>
                <a:spLocks noChangeArrowheads="1"/>
              </p:cNvSpPr>
              <p:nvPr/>
            </p:nvSpPr>
            <p:spPr bwMode="auto">
              <a:xfrm>
                <a:off x="7387553"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0" name="Oval 290"/>
              <p:cNvSpPr>
                <a:spLocks noChangeArrowheads="1"/>
              </p:cNvSpPr>
              <p:nvPr/>
            </p:nvSpPr>
            <p:spPr bwMode="auto">
              <a:xfrm>
                <a:off x="7413059"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1" name="Oval 291"/>
              <p:cNvSpPr>
                <a:spLocks noChangeArrowheads="1"/>
              </p:cNvSpPr>
              <p:nvPr/>
            </p:nvSpPr>
            <p:spPr bwMode="auto">
              <a:xfrm>
                <a:off x="7414167"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2" name="Oval 292"/>
              <p:cNvSpPr>
                <a:spLocks noChangeArrowheads="1"/>
              </p:cNvSpPr>
              <p:nvPr/>
            </p:nvSpPr>
            <p:spPr bwMode="auto">
              <a:xfrm>
                <a:off x="7414167"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3" name="Oval 293"/>
              <p:cNvSpPr>
                <a:spLocks noChangeArrowheads="1"/>
              </p:cNvSpPr>
              <p:nvPr/>
            </p:nvSpPr>
            <p:spPr bwMode="auto">
              <a:xfrm>
                <a:off x="7388662"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4" name="Oval 294"/>
              <p:cNvSpPr>
                <a:spLocks noChangeArrowheads="1"/>
              </p:cNvSpPr>
              <p:nvPr/>
            </p:nvSpPr>
            <p:spPr bwMode="auto">
              <a:xfrm>
                <a:off x="7488465"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5" name="Oval 295"/>
              <p:cNvSpPr>
                <a:spLocks noChangeArrowheads="1"/>
              </p:cNvSpPr>
              <p:nvPr/>
            </p:nvSpPr>
            <p:spPr bwMode="auto">
              <a:xfrm>
                <a:off x="7187947" y="385931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6" name="Oval 296"/>
              <p:cNvSpPr>
                <a:spLocks noChangeArrowheads="1"/>
              </p:cNvSpPr>
              <p:nvPr/>
            </p:nvSpPr>
            <p:spPr bwMode="auto">
              <a:xfrm>
                <a:off x="7311037" y="390922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7" name="Oval 297"/>
              <p:cNvSpPr>
                <a:spLocks noChangeArrowheads="1"/>
              </p:cNvSpPr>
              <p:nvPr/>
            </p:nvSpPr>
            <p:spPr bwMode="auto">
              <a:xfrm>
                <a:off x="7262245"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8" name="Oval 298"/>
              <p:cNvSpPr>
                <a:spLocks noChangeArrowheads="1"/>
              </p:cNvSpPr>
              <p:nvPr/>
            </p:nvSpPr>
            <p:spPr bwMode="auto">
              <a:xfrm>
                <a:off x="6959509" y="35321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79" name="Oval 299"/>
              <p:cNvSpPr>
                <a:spLocks noChangeArrowheads="1"/>
              </p:cNvSpPr>
              <p:nvPr/>
            </p:nvSpPr>
            <p:spPr bwMode="auto">
              <a:xfrm>
                <a:off x="6983906" y="34822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0" name="Oval 300"/>
              <p:cNvSpPr>
                <a:spLocks noChangeArrowheads="1"/>
              </p:cNvSpPr>
              <p:nvPr/>
            </p:nvSpPr>
            <p:spPr bwMode="auto">
              <a:xfrm>
                <a:off x="6983906" y="350002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1" name="Oval 301"/>
              <p:cNvSpPr>
                <a:spLocks noChangeArrowheads="1"/>
              </p:cNvSpPr>
              <p:nvPr/>
            </p:nvSpPr>
            <p:spPr bwMode="auto">
              <a:xfrm>
                <a:off x="6983906" y="345678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2" name="Oval 302"/>
              <p:cNvSpPr>
                <a:spLocks noChangeArrowheads="1"/>
              </p:cNvSpPr>
              <p:nvPr/>
            </p:nvSpPr>
            <p:spPr bwMode="auto">
              <a:xfrm>
                <a:off x="6935114" y="345678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3" name="Oval 303"/>
              <p:cNvSpPr>
                <a:spLocks noChangeArrowheads="1"/>
              </p:cNvSpPr>
              <p:nvPr/>
            </p:nvSpPr>
            <p:spPr bwMode="auto">
              <a:xfrm>
                <a:off x="6935114" y="350668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4" name="Oval 304"/>
              <p:cNvSpPr>
                <a:spLocks noChangeArrowheads="1"/>
              </p:cNvSpPr>
              <p:nvPr/>
            </p:nvSpPr>
            <p:spPr bwMode="auto">
              <a:xfrm>
                <a:off x="6959509" y="34822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5" name="Oval 305"/>
              <p:cNvSpPr>
                <a:spLocks noChangeArrowheads="1"/>
              </p:cNvSpPr>
              <p:nvPr/>
            </p:nvSpPr>
            <p:spPr bwMode="auto">
              <a:xfrm>
                <a:off x="6986124" y="35321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6" name="Oval 306"/>
              <p:cNvSpPr>
                <a:spLocks noChangeArrowheads="1"/>
              </p:cNvSpPr>
              <p:nvPr/>
            </p:nvSpPr>
            <p:spPr bwMode="auto">
              <a:xfrm>
                <a:off x="6983906" y="358208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7" name="Oval 307"/>
              <p:cNvSpPr>
                <a:spLocks noChangeArrowheads="1"/>
              </p:cNvSpPr>
              <p:nvPr/>
            </p:nvSpPr>
            <p:spPr bwMode="auto">
              <a:xfrm>
                <a:off x="7010520"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8" name="Oval 308"/>
              <p:cNvSpPr>
                <a:spLocks noChangeArrowheads="1"/>
              </p:cNvSpPr>
              <p:nvPr/>
            </p:nvSpPr>
            <p:spPr bwMode="auto">
              <a:xfrm>
                <a:off x="7010520"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89" name="Oval 309"/>
              <p:cNvSpPr>
                <a:spLocks noChangeArrowheads="1"/>
              </p:cNvSpPr>
              <p:nvPr/>
            </p:nvSpPr>
            <p:spPr bwMode="auto">
              <a:xfrm>
                <a:off x="7036025"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0" name="Oval 310"/>
              <p:cNvSpPr>
                <a:spLocks noChangeArrowheads="1"/>
              </p:cNvSpPr>
              <p:nvPr/>
            </p:nvSpPr>
            <p:spPr bwMode="auto">
              <a:xfrm>
                <a:off x="7085927"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1" name="Oval 311"/>
              <p:cNvSpPr>
                <a:spLocks noChangeArrowheads="1"/>
              </p:cNvSpPr>
              <p:nvPr/>
            </p:nvSpPr>
            <p:spPr bwMode="auto">
              <a:xfrm>
                <a:off x="7085927"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2" name="Oval 312"/>
              <p:cNvSpPr>
                <a:spLocks noChangeArrowheads="1"/>
              </p:cNvSpPr>
              <p:nvPr/>
            </p:nvSpPr>
            <p:spPr bwMode="auto">
              <a:xfrm>
                <a:off x="6983906" y="34822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3" name="Oval 313"/>
              <p:cNvSpPr>
                <a:spLocks noChangeArrowheads="1"/>
              </p:cNvSpPr>
              <p:nvPr/>
            </p:nvSpPr>
            <p:spPr bwMode="auto">
              <a:xfrm>
                <a:off x="7036025" y="35321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4" name="Oval 314"/>
              <p:cNvSpPr>
                <a:spLocks noChangeArrowheads="1"/>
              </p:cNvSpPr>
              <p:nvPr/>
            </p:nvSpPr>
            <p:spPr bwMode="auto">
              <a:xfrm>
                <a:off x="7010520" y="34822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5" name="Oval 315"/>
              <p:cNvSpPr>
                <a:spLocks noChangeArrowheads="1"/>
              </p:cNvSpPr>
              <p:nvPr/>
            </p:nvSpPr>
            <p:spPr bwMode="auto">
              <a:xfrm>
                <a:off x="7036025" y="350668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6" name="Oval 316"/>
              <p:cNvSpPr>
                <a:spLocks noChangeArrowheads="1"/>
              </p:cNvSpPr>
              <p:nvPr/>
            </p:nvSpPr>
            <p:spPr bwMode="auto">
              <a:xfrm>
                <a:off x="7085927" y="350668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7" name="Oval 317"/>
              <p:cNvSpPr>
                <a:spLocks noChangeArrowheads="1"/>
              </p:cNvSpPr>
              <p:nvPr/>
            </p:nvSpPr>
            <p:spPr bwMode="auto">
              <a:xfrm>
                <a:off x="7136937"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8" name="Oval 318"/>
              <p:cNvSpPr>
                <a:spLocks noChangeArrowheads="1"/>
              </p:cNvSpPr>
              <p:nvPr/>
            </p:nvSpPr>
            <p:spPr bwMode="auto">
              <a:xfrm>
                <a:off x="7161334" y="35321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1999" name="Oval 319"/>
              <p:cNvSpPr>
                <a:spLocks noChangeArrowheads="1"/>
              </p:cNvSpPr>
              <p:nvPr/>
            </p:nvSpPr>
            <p:spPr bwMode="auto">
              <a:xfrm>
                <a:off x="7111432" y="353218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0" name="Oval 320"/>
              <p:cNvSpPr>
                <a:spLocks noChangeArrowheads="1"/>
              </p:cNvSpPr>
              <p:nvPr/>
            </p:nvSpPr>
            <p:spPr bwMode="auto">
              <a:xfrm>
                <a:off x="7036025" y="345678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1" name="Oval 321"/>
              <p:cNvSpPr>
                <a:spLocks noChangeArrowheads="1"/>
              </p:cNvSpPr>
              <p:nvPr/>
            </p:nvSpPr>
            <p:spPr bwMode="auto">
              <a:xfrm>
                <a:off x="7085927" y="360759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2" name="Oval 322"/>
              <p:cNvSpPr>
                <a:spLocks noChangeArrowheads="1"/>
              </p:cNvSpPr>
              <p:nvPr/>
            </p:nvSpPr>
            <p:spPr bwMode="auto">
              <a:xfrm>
                <a:off x="7061530" y="345678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3" name="Oval 323"/>
              <p:cNvSpPr>
                <a:spLocks noChangeArrowheads="1"/>
              </p:cNvSpPr>
              <p:nvPr/>
            </p:nvSpPr>
            <p:spPr bwMode="auto">
              <a:xfrm>
                <a:off x="7111432" y="345678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4" name="Oval 324"/>
              <p:cNvSpPr>
                <a:spLocks noChangeArrowheads="1"/>
              </p:cNvSpPr>
              <p:nvPr/>
            </p:nvSpPr>
            <p:spPr bwMode="auto">
              <a:xfrm>
                <a:off x="7085927" y="3456780"/>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5" name="Oval 325"/>
              <p:cNvSpPr>
                <a:spLocks noChangeArrowheads="1"/>
              </p:cNvSpPr>
              <p:nvPr/>
            </p:nvSpPr>
            <p:spPr bwMode="auto">
              <a:xfrm>
                <a:off x="7185729"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6" name="Oval 326"/>
              <p:cNvSpPr>
                <a:spLocks noChangeArrowheads="1"/>
              </p:cNvSpPr>
              <p:nvPr/>
            </p:nvSpPr>
            <p:spPr bwMode="auto">
              <a:xfrm>
                <a:off x="7211234"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7" name="Oval 327"/>
              <p:cNvSpPr>
                <a:spLocks noChangeArrowheads="1"/>
              </p:cNvSpPr>
              <p:nvPr/>
            </p:nvSpPr>
            <p:spPr bwMode="auto">
              <a:xfrm>
                <a:off x="7212344"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8" name="Oval 328"/>
              <p:cNvSpPr>
                <a:spLocks noChangeArrowheads="1"/>
              </p:cNvSpPr>
              <p:nvPr/>
            </p:nvSpPr>
            <p:spPr bwMode="auto">
              <a:xfrm>
                <a:off x="7212344"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09" name="Oval 329"/>
              <p:cNvSpPr>
                <a:spLocks noChangeArrowheads="1"/>
              </p:cNvSpPr>
              <p:nvPr/>
            </p:nvSpPr>
            <p:spPr bwMode="auto">
              <a:xfrm>
                <a:off x="7186839"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10" name="Oval 330"/>
              <p:cNvSpPr>
                <a:spLocks noChangeArrowheads="1"/>
              </p:cNvSpPr>
              <p:nvPr/>
            </p:nvSpPr>
            <p:spPr bwMode="auto">
              <a:xfrm>
                <a:off x="7236740"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11" name="Oval 331"/>
              <p:cNvSpPr>
                <a:spLocks noChangeArrowheads="1"/>
              </p:cNvSpPr>
              <p:nvPr/>
            </p:nvSpPr>
            <p:spPr bwMode="auto">
              <a:xfrm>
                <a:off x="7286641" y="355658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12" name="Oval 332"/>
              <p:cNvSpPr>
                <a:spLocks noChangeArrowheads="1"/>
              </p:cNvSpPr>
              <p:nvPr/>
            </p:nvSpPr>
            <p:spPr bwMode="auto">
              <a:xfrm>
                <a:off x="6986124" y="3557692"/>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13" name="Oval 333"/>
              <p:cNvSpPr>
                <a:spLocks noChangeArrowheads="1"/>
              </p:cNvSpPr>
              <p:nvPr/>
            </p:nvSpPr>
            <p:spPr bwMode="auto">
              <a:xfrm>
                <a:off x="7109214" y="360759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14" name="Oval 334"/>
              <p:cNvSpPr>
                <a:spLocks noChangeArrowheads="1"/>
              </p:cNvSpPr>
              <p:nvPr/>
            </p:nvSpPr>
            <p:spPr bwMode="auto">
              <a:xfrm>
                <a:off x="7060422" y="358208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15" name="Oval 335"/>
              <p:cNvSpPr>
                <a:spLocks noChangeArrowheads="1"/>
              </p:cNvSpPr>
              <p:nvPr/>
            </p:nvSpPr>
            <p:spPr bwMode="auto">
              <a:xfrm>
                <a:off x="7211234" y="317785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16" name="Oval 336"/>
              <p:cNvSpPr>
                <a:spLocks noChangeArrowheads="1"/>
              </p:cNvSpPr>
              <p:nvPr/>
            </p:nvSpPr>
            <p:spPr bwMode="auto">
              <a:xfrm>
                <a:off x="7235631"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17" name="Oval 337"/>
              <p:cNvSpPr>
                <a:spLocks noChangeArrowheads="1"/>
              </p:cNvSpPr>
              <p:nvPr/>
            </p:nvSpPr>
            <p:spPr bwMode="auto">
              <a:xfrm>
                <a:off x="7261136"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18" name="Oval 338"/>
              <p:cNvSpPr>
                <a:spLocks noChangeArrowheads="1"/>
              </p:cNvSpPr>
              <p:nvPr/>
            </p:nvSpPr>
            <p:spPr bwMode="auto">
              <a:xfrm>
                <a:off x="7262245"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19" name="Oval 339"/>
              <p:cNvSpPr>
                <a:spLocks noChangeArrowheads="1"/>
              </p:cNvSpPr>
              <p:nvPr/>
            </p:nvSpPr>
            <p:spPr bwMode="auto">
              <a:xfrm>
                <a:off x="7262245"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0" name="Oval 340"/>
              <p:cNvSpPr>
                <a:spLocks noChangeArrowheads="1"/>
              </p:cNvSpPr>
              <p:nvPr/>
            </p:nvSpPr>
            <p:spPr bwMode="auto">
              <a:xfrm>
                <a:off x="7236740"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1" name="Oval 341"/>
              <p:cNvSpPr>
                <a:spLocks noChangeArrowheads="1"/>
              </p:cNvSpPr>
              <p:nvPr/>
            </p:nvSpPr>
            <p:spPr bwMode="auto">
              <a:xfrm>
                <a:off x="7286641"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2" name="Oval 342"/>
              <p:cNvSpPr>
                <a:spLocks noChangeArrowheads="1"/>
              </p:cNvSpPr>
              <p:nvPr/>
            </p:nvSpPr>
            <p:spPr bwMode="auto">
              <a:xfrm>
                <a:off x="7336542" y="31784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3" name="Oval 343"/>
              <p:cNvSpPr>
                <a:spLocks noChangeArrowheads="1"/>
              </p:cNvSpPr>
              <p:nvPr/>
            </p:nvSpPr>
            <p:spPr bwMode="auto">
              <a:xfrm>
                <a:off x="7337652" y="31795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4" name="Oval 344"/>
              <p:cNvSpPr>
                <a:spLocks noChangeArrowheads="1"/>
              </p:cNvSpPr>
              <p:nvPr/>
            </p:nvSpPr>
            <p:spPr bwMode="auto">
              <a:xfrm>
                <a:off x="7362048" y="315515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5" name="Oval 346"/>
              <p:cNvSpPr>
                <a:spLocks noChangeArrowheads="1"/>
              </p:cNvSpPr>
              <p:nvPr/>
            </p:nvSpPr>
            <p:spPr bwMode="auto">
              <a:xfrm>
                <a:off x="7236740" y="307863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6" name="Oval 347"/>
              <p:cNvSpPr>
                <a:spLocks noChangeArrowheads="1"/>
              </p:cNvSpPr>
              <p:nvPr/>
            </p:nvSpPr>
            <p:spPr bwMode="auto">
              <a:xfrm>
                <a:off x="7236740" y="310414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7" name="Oval 348"/>
              <p:cNvSpPr>
                <a:spLocks noChangeArrowheads="1"/>
              </p:cNvSpPr>
              <p:nvPr/>
            </p:nvSpPr>
            <p:spPr bwMode="auto">
              <a:xfrm>
                <a:off x="7286641" y="312964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8" name="Oval 349"/>
              <p:cNvSpPr>
                <a:spLocks noChangeArrowheads="1"/>
              </p:cNvSpPr>
              <p:nvPr/>
            </p:nvSpPr>
            <p:spPr bwMode="auto">
              <a:xfrm>
                <a:off x="7311037" y="307974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29" name="Oval 350"/>
              <p:cNvSpPr>
                <a:spLocks noChangeArrowheads="1"/>
              </p:cNvSpPr>
              <p:nvPr/>
            </p:nvSpPr>
            <p:spPr bwMode="auto">
              <a:xfrm>
                <a:off x="7311037" y="309749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0" name="Oval 351"/>
              <p:cNvSpPr>
                <a:spLocks noChangeArrowheads="1"/>
              </p:cNvSpPr>
              <p:nvPr/>
            </p:nvSpPr>
            <p:spPr bwMode="auto">
              <a:xfrm>
                <a:off x="7311037" y="30542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1" name="Oval 352"/>
              <p:cNvSpPr>
                <a:spLocks noChangeArrowheads="1"/>
              </p:cNvSpPr>
              <p:nvPr/>
            </p:nvSpPr>
            <p:spPr bwMode="auto">
              <a:xfrm>
                <a:off x="7311037" y="302873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2" name="Oval 353"/>
              <p:cNvSpPr>
                <a:spLocks noChangeArrowheads="1"/>
              </p:cNvSpPr>
              <p:nvPr/>
            </p:nvSpPr>
            <p:spPr bwMode="auto">
              <a:xfrm>
                <a:off x="7262245" y="30542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3" name="Oval 354"/>
              <p:cNvSpPr>
                <a:spLocks noChangeArrowheads="1"/>
              </p:cNvSpPr>
              <p:nvPr/>
            </p:nvSpPr>
            <p:spPr bwMode="auto">
              <a:xfrm>
                <a:off x="7286641" y="30043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4" name="Oval 355"/>
              <p:cNvSpPr>
                <a:spLocks noChangeArrowheads="1"/>
              </p:cNvSpPr>
              <p:nvPr/>
            </p:nvSpPr>
            <p:spPr bwMode="auto">
              <a:xfrm>
                <a:off x="7262245" y="310414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5" name="Oval 356"/>
              <p:cNvSpPr>
                <a:spLocks noChangeArrowheads="1"/>
              </p:cNvSpPr>
              <p:nvPr/>
            </p:nvSpPr>
            <p:spPr bwMode="auto">
              <a:xfrm>
                <a:off x="7286641" y="307974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6" name="Oval 357"/>
              <p:cNvSpPr>
                <a:spLocks noChangeArrowheads="1"/>
              </p:cNvSpPr>
              <p:nvPr/>
            </p:nvSpPr>
            <p:spPr bwMode="auto">
              <a:xfrm>
                <a:off x="7313255" y="312964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7" name="Oval 358"/>
              <p:cNvSpPr>
                <a:spLocks noChangeArrowheads="1"/>
              </p:cNvSpPr>
              <p:nvPr/>
            </p:nvSpPr>
            <p:spPr bwMode="auto">
              <a:xfrm>
                <a:off x="7311037" y="31795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8" name="Oval 359"/>
              <p:cNvSpPr>
                <a:spLocks noChangeArrowheads="1"/>
              </p:cNvSpPr>
              <p:nvPr/>
            </p:nvSpPr>
            <p:spPr bwMode="auto">
              <a:xfrm>
                <a:off x="7337652"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39" name="Oval 360"/>
              <p:cNvSpPr>
                <a:spLocks noChangeArrowheads="1"/>
              </p:cNvSpPr>
              <p:nvPr/>
            </p:nvSpPr>
            <p:spPr bwMode="auto">
              <a:xfrm>
                <a:off x="7337652"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0" name="Oval 361"/>
              <p:cNvSpPr>
                <a:spLocks noChangeArrowheads="1"/>
              </p:cNvSpPr>
              <p:nvPr/>
            </p:nvSpPr>
            <p:spPr bwMode="auto">
              <a:xfrm>
                <a:off x="7363157"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1" name="Oval 362"/>
              <p:cNvSpPr>
                <a:spLocks noChangeArrowheads="1"/>
              </p:cNvSpPr>
              <p:nvPr/>
            </p:nvSpPr>
            <p:spPr bwMode="auto">
              <a:xfrm>
                <a:off x="7413059"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2" name="Oval 363"/>
              <p:cNvSpPr>
                <a:spLocks noChangeArrowheads="1"/>
              </p:cNvSpPr>
              <p:nvPr/>
            </p:nvSpPr>
            <p:spPr bwMode="auto">
              <a:xfrm>
                <a:off x="7413059"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3" name="Oval 364"/>
              <p:cNvSpPr>
                <a:spLocks noChangeArrowheads="1"/>
              </p:cNvSpPr>
              <p:nvPr/>
            </p:nvSpPr>
            <p:spPr bwMode="auto">
              <a:xfrm>
                <a:off x="7311037" y="307974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4" name="Oval 365"/>
              <p:cNvSpPr>
                <a:spLocks noChangeArrowheads="1"/>
              </p:cNvSpPr>
              <p:nvPr/>
            </p:nvSpPr>
            <p:spPr bwMode="auto">
              <a:xfrm>
                <a:off x="7363157" y="312964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5" name="Oval 366"/>
              <p:cNvSpPr>
                <a:spLocks noChangeArrowheads="1"/>
              </p:cNvSpPr>
              <p:nvPr/>
            </p:nvSpPr>
            <p:spPr bwMode="auto">
              <a:xfrm>
                <a:off x="7337652" y="3079747"/>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6" name="Oval 367"/>
              <p:cNvSpPr>
                <a:spLocks noChangeArrowheads="1"/>
              </p:cNvSpPr>
              <p:nvPr/>
            </p:nvSpPr>
            <p:spPr bwMode="auto">
              <a:xfrm>
                <a:off x="7363157" y="310414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7" name="Oval 368"/>
              <p:cNvSpPr>
                <a:spLocks noChangeArrowheads="1"/>
              </p:cNvSpPr>
              <p:nvPr/>
            </p:nvSpPr>
            <p:spPr bwMode="auto">
              <a:xfrm>
                <a:off x="7363157" y="3028737"/>
                <a:ext cx="24396" cy="25505"/>
              </a:xfrm>
              <a:prstGeom prst="ellipse">
                <a:avLst/>
              </a:prstGeom>
              <a:solidFill>
                <a:srgbClr val="000000"/>
              </a:solidFill>
              <a:ln w="9525">
                <a:solidFill>
                  <a:schemeClr val="tx1"/>
                </a:solidFill>
                <a:round/>
                <a:headEnd/>
                <a:tailEnd/>
              </a:ln>
            </p:spPr>
            <p:txBody>
              <a:bodyPr wrap="none" anchor="ctr"/>
              <a:lstStyle/>
              <a:p>
                <a:pPr algn="ctr"/>
                <a:endParaRPr lang="en-US" sz="2000">
                  <a:latin typeface="Palatino" charset="0"/>
                  <a:cs typeface="Palatino" charset="0"/>
                </a:endParaRPr>
              </a:p>
            </p:txBody>
          </p:sp>
          <p:sp>
            <p:nvSpPr>
              <p:cNvPr id="72048" name="Oval 369"/>
              <p:cNvSpPr>
                <a:spLocks noChangeArrowheads="1"/>
              </p:cNvSpPr>
              <p:nvPr/>
            </p:nvSpPr>
            <p:spPr bwMode="auto">
              <a:xfrm>
                <a:off x="7413059" y="310414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49" name="Oval 370"/>
              <p:cNvSpPr>
                <a:spLocks noChangeArrowheads="1"/>
              </p:cNvSpPr>
              <p:nvPr/>
            </p:nvSpPr>
            <p:spPr bwMode="auto">
              <a:xfrm>
                <a:off x="7311037" y="3004341"/>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0" name="Oval 371"/>
              <p:cNvSpPr>
                <a:spLocks noChangeArrowheads="1"/>
              </p:cNvSpPr>
              <p:nvPr/>
            </p:nvSpPr>
            <p:spPr bwMode="auto">
              <a:xfrm>
                <a:off x="7464069"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1" name="Oval 372"/>
              <p:cNvSpPr>
                <a:spLocks noChangeArrowheads="1"/>
              </p:cNvSpPr>
              <p:nvPr/>
            </p:nvSpPr>
            <p:spPr bwMode="auto">
              <a:xfrm>
                <a:off x="7488465" y="312964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2" name="Oval 373"/>
              <p:cNvSpPr>
                <a:spLocks noChangeArrowheads="1"/>
              </p:cNvSpPr>
              <p:nvPr/>
            </p:nvSpPr>
            <p:spPr bwMode="auto">
              <a:xfrm>
                <a:off x="7438564" y="3129649"/>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3" name="Oval 374"/>
              <p:cNvSpPr>
                <a:spLocks noChangeArrowheads="1"/>
              </p:cNvSpPr>
              <p:nvPr/>
            </p:nvSpPr>
            <p:spPr bwMode="auto">
              <a:xfrm>
                <a:off x="7363157" y="30542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4" name="Oval 375"/>
              <p:cNvSpPr>
                <a:spLocks noChangeArrowheads="1"/>
              </p:cNvSpPr>
              <p:nvPr/>
            </p:nvSpPr>
            <p:spPr bwMode="auto">
              <a:xfrm>
                <a:off x="7413059" y="320505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5" name="Oval 376"/>
              <p:cNvSpPr>
                <a:spLocks noChangeArrowheads="1"/>
              </p:cNvSpPr>
              <p:nvPr/>
            </p:nvSpPr>
            <p:spPr bwMode="auto">
              <a:xfrm>
                <a:off x="7311037" y="297883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6" name="Oval 377"/>
              <p:cNvSpPr>
                <a:spLocks noChangeArrowheads="1"/>
              </p:cNvSpPr>
              <p:nvPr/>
            </p:nvSpPr>
            <p:spPr bwMode="auto">
              <a:xfrm>
                <a:off x="7388662" y="297883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7" name="Oval 378"/>
              <p:cNvSpPr>
                <a:spLocks noChangeArrowheads="1"/>
              </p:cNvSpPr>
              <p:nvPr/>
            </p:nvSpPr>
            <p:spPr bwMode="auto">
              <a:xfrm>
                <a:off x="7438564" y="295333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8" name="Oval 379"/>
              <p:cNvSpPr>
                <a:spLocks noChangeArrowheads="1"/>
              </p:cNvSpPr>
              <p:nvPr/>
            </p:nvSpPr>
            <p:spPr bwMode="auto">
              <a:xfrm>
                <a:off x="7363157" y="2978836"/>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59" name="Oval 380"/>
              <p:cNvSpPr>
                <a:spLocks noChangeArrowheads="1"/>
              </p:cNvSpPr>
              <p:nvPr/>
            </p:nvSpPr>
            <p:spPr bwMode="auto">
              <a:xfrm>
                <a:off x="7388662" y="30542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0" name="Oval 381"/>
              <p:cNvSpPr>
                <a:spLocks noChangeArrowheads="1"/>
              </p:cNvSpPr>
              <p:nvPr/>
            </p:nvSpPr>
            <p:spPr bwMode="auto">
              <a:xfrm>
                <a:off x="7438564" y="3054242"/>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1" name="Oval 382"/>
              <p:cNvSpPr>
                <a:spLocks noChangeArrowheads="1"/>
              </p:cNvSpPr>
              <p:nvPr/>
            </p:nvSpPr>
            <p:spPr bwMode="auto">
              <a:xfrm>
                <a:off x="7512861"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2" name="Oval 383"/>
              <p:cNvSpPr>
                <a:spLocks noChangeArrowheads="1"/>
              </p:cNvSpPr>
              <p:nvPr/>
            </p:nvSpPr>
            <p:spPr bwMode="auto">
              <a:xfrm>
                <a:off x="7538366"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3" name="Oval 384"/>
              <p:cNvSpPr>
                <a:spLocks noChangeArrowheads="1"/>
              </p:cNvSpPr>
              <p:nvPr/>
            </p:nvSpPr>
            <p:spPr bwMode="auto">
              <a:xfrm>
                <a:off x="7539475"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4" name="Oval 385"/>
              <p:cNvSpPr>
                <a:spLocks noChangeArrowheads="1"/>
              </p:cNvSpPr>
              <p:nvPr/>
            </p:nvSpPr>
            <p:spPr bwMode="auto">
              <a:xfrm>
                <a:off x="7539475"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5" name="Oval 386"/>
              <p:cNvSpPr>
                <a:spLocks noChangeArrowheads="1"/>
              </p:cNvSpPr>
              <p:nvPr/>
            </p:nvSpPr>
            <p:spPr bwMode="auto">
              <a:xfrm>
                <a:off x="7513970"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6" name="Oval 387"/>
              <p:cNvSpPr>
                <a:spLocks noChangeArrowheads="1"/>
              </p:cNvSpPr>
              <p:nvPr/>
            </p:nvSpPr>
            <p:spPr bwMode="auto">
              <a:xfrm>
                <a:off x="7613773" y="315404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7" name="Oval 388"/>
              <p:cNvSpPr>
                <a:spLocks noChangeArrowheads="1"/>
              </p:cNvSpPr>
              <p:nvPr/>
            </p:nvSpPr>
            <p:spPr bwMode="auto">
              <a:xfrm>
                <a:off x="7313255" y="3155154"/>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8" name="Oval 389"/>
              <p:cNvSpPr>
                <a:spLocks noChangeArrowheads="1"/>
              </p:cNvSpPr>
              <p:nvPr/>
            </p:nvSpPr>
            <p:spPr bwMode="auto">
              <a:xfrm>
                <a:off x="7436346" y="320505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69" name="Oval 390"/>
              <p:cNvSpPr>
                <a:spLocks noChangeArrowheads="1"/>
              </p:cNvSpPr>
              <p:nvPr/>
            </p:nvSpPr>
            <p:spPr bwMode="auto">
              <a:xfrm>
                <a:off x="7387553" y="3179550"/>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070" name="Oval 391"/>
              <p:cNvSpPr>
                <a:spLocks noChangeArrowheads="1"/>
              </p:cNvSpPr>
              <p:nvPr/>
            </p:nvSpPr>
            <p:spPr bwMode="auto">
              <a:xfrm>
                <a:off x="6708894"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1" name="Oval 392"/>
              <p:cNvSpPr>
                <a:spLocks noChangeArrowheads="1"/>
              </p:cNvSpPr>
              <p:nvPr/>
            </p:nvSpPr>
            <p:spPr bwMode="auto">
              <a:xfrm>
                <a:off x="6758795" y="3833813"/>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2" name="Oval 393"/>
              <p:cNvSpPr>
                <a:spLocks noChangeArrowheads="1"/>
              </p:cNvSpPr>
              <p:nvPr/>
            </p:nvSpPr>
            <p:spPr bwMode="auto">
              <a:xfrm>
                <a:off x="6758795" y="3858209"/>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3" name="Oval 394"/>
              <p:cNvSpPr>
                <a:spLocks noChangeArrowheads="1"/>
              </p:cNvSpPr>
              <p:nvPr/>
            </p:nvSpPr>
            <p:spPr bwMode="auto">
              <a:xfrm>
                <a:off x="6784300" y="385931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4" name="Oval 395"/>
              <p:cNvSpPr>
                <a:spLocks noChangeArrowheads="1"/>
              </p:cNvSpPr>
              <p:nvPr/>
            </p:nvSpPr>
            <p:spPr bwMode="auto">
              <a:xfrm>
                <a:off x="6834202" y="3859318"/>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5" name="Oval 396"/>
              <p:cNvSpPr>
                <a:spLocks noChangeArrowheads="1"/>
              </p:cNvSpPr>
              <p:nvPr/>
            </p:nvSpPr>
            <p:spPr bwMode="auto">
              <a:xfrm>
                <a:off x="6809805"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6" name="Oval 397"/>
              <p:cNvSpPr>
                <a:spLocks noChangeArrowheads="1"/>
              </p:cNvSpPr>
              <p:nvPr/>
            </p:nvSpPr>
            <p:spPr bwMode="auto">
              <a:xfrm>
                <a:off x="6834202"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7" name="Oval 398"/>
              <p:cNvSpPr>
                <a:spLocks noChangeArrowheads="1"/>
              </p:cNvSpPr>
              <p:nvPr/>
            </p:nvSpPr>
            <p:spPr bwMode="auto">
              <a:xfrm>
                <a:off x="6909608" y="393361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8" name="Oval 399"/>
              <p:cNvSpPr>
                <a:spLocks noChangeArrowheads="1"/>
              </p:cNvSpPr>
              <p:nvPr/>
            </p:nvSpPr>
            <p:spPr bwMode="auto">
              <a:xfrm>
                <a:off x="6935114" y="395912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79" name="Oval 400"/>
              <p:cNvSpPr>
                <a:spLocks noChangeArrowheads="1"/>
              </p:cNvSpPr>
              <p:nvPr/>
            </p:nvSpPr>
            <p:spPr bwMode="auto">
              <a:xfrm>
                <a:off x="6960619" y="3984626"/>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80" name="Oval 401"/>
              <p:cNvSpPr>
                <a:spLocks noChangeArrowheads="1"/>
              </p:cNvSpPr>
              <p:nvPr/>
            </p:nvSpPr>
            <p:spPr bwMode="auto">
              <a:xfrm>
                <a:off x="6985015" y="401013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81" name="Oval 402"/>
              <p:cNvSpPr>
                <a:spLocks noChangeArrowheads="1"/>
              </p:cNvSpPr>
              <p:nvPr/>
            </p:nvSpPr>
            <p:spPr bwMode="auto">
              <a:xfrm>
                <a:off x="7010520" y="4010131"/>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82" name="Oval 403"/>
              <p:cNvSpPr>
                <a:spLocks noChangeArrowheads="1"/>
              </p:cNvSpPr>
              <p:nvPr/>
            </p:nvSpPr>
            <p:spPr bwMode="auto">
              <a:xfrm>
                <a:off x="7438564" y="3883715"/>
                <a:ext cx="24396" cy="25505"/>
              </a:xfrm>
              <a:prstGeom prst="ellipse">
                <a:avLst/>
              </a:prstGeom>
              <a:solidFill>
                <a:srgbClr val="CC0099"/>
              </a:solidFill>
              <a:ln w="9525">
                <a:solidFill>
                  <a:srgbClr val="CC0099"/>
                </a:solidFill>
                <a:round/>
                <a:headEnd/>
                <a:tailEnd/>
              </a:ln>
            </p:spPr>
            <p:txBody>
              <a:bodyPr wrap="none" anchor="ctr"/>
              <a:lstStyle/>
              <a:p>
                <a:endParaRPr lang="en-GB" sz="1800">
                  <a:latin typeface="Palatino" charset="0"/>
                  <a:cs typeface="Palatino" charset="0"/>
                </a:endParaRPr>
              </a:p>
            </p:txBody>
          </p:sp>
          <p:sp>
            <p:nvSpPr>
              <p:cNvPr id="72083" name="Oval 404"/>
              <p:cNvSpPr>
                <a:spLocks noChangeArrowheads="1"/>
              </p:cNvSpPr>
              <p:nvPr/>
            </p:nvSpPr>
            <p:spPr bwMode="auto">
              <a:xfrm>
                <a:off x="6482674"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84" name="Oval 405"/>
              <p:cNvSpPr>
                <a:spLocks noChangeArrowheads="1"/>
              </p:cNvSpPr>
              <p:nvPr/>
            </p:nvSpPr>
            <p:spPr bwMode="auto">
              <a:xfrm>
                <a:off x="6507070"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85" name="Oval 406"/>
              <p:cNvSpPr>
                <a:spLocks noChangeArrowheads="1"/>
              </p:cNvSpPr>
              <p:nvPr/>
            </p:nvSpPr>
            <p:spPr bwMode="auto">
              <a:xfrm>
                <a:off x="6531466" y="38327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86" name="Oval 407"/>
              <p:cNvSpPr>
                <a:spLocks noChangeArrowheads="1"/>
              </p:cNvSpPr>
              <p:nvPr/>
            </p:nvSpPr>
            <p:spPr bwMode="auto">
              <a:xfrm>
                <a:off x="6507070"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87" name="Oval 408"/>
              <p:cNvSpPr>
                <a:spLocks noChangeArrowheads="1"/>
              </p:cNvSpPr>
              <p:nvPr/>
            </p:nvSpPr>
            <p:spPr bwMode="auto">
              <a:xfrm>
                <a:off x="6531466"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88" name="Oval 409"/>
              <p:cNvSpPr>
                <a:spLocks noChangeArrowheads="1"/>
              </p:cNvSpPr>
              <p:nvPr/>
            </p:nvSpPr>
            <p:spPr bwMode="auto">
              <a:xfrm>
                <a:off x="6531466"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89" name="Oval 410"/>
              <p:cNvSpPr>
                <a:spLocks noChangeArrowheads="1"/>
              </p:cNvSpPr>
              <p:nvPr/>
            </p:nvSpPr>
            <p:spPr bwMode="auto">
              <a:xfrm>
                <a:off x="6556972"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0" name="Oval 411"/>
              <p:cNvSpPr>
                <a:spLocks noChangeArrowheads="1"/>
              </p:cNvSpPr>
              <p:nvPr/>
            </p:nvSpPr>
            <p:spPr bwMode="auto">
              <a:xfrm>
                <a:off x="6556972"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1" name="Oval 412"/>
              <p:cNvSpPr>
                <a:spLocks noChangeArrowheads="1"/>
              </p:cNvSpPr>
              <p:nvPr/>
            </p:nvSpPr>
            <p:spPr bwMode="auto">
              <a:xfrm>
                <a:off x="6582477"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2" name="Oval 413"/>
              <p:cNvSpPr>
                <a:spLocks noChangeArrowheads="1"/>
              </p:cNvSpPr>
              <p:nvPr/>
            </p:nvSpPr>
            <p:spPr bwMode="auto">
              <a:xfrm>
                <a:off x="6582477" y="38327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3" name="Oval 414"/>
              <p:cNvSpPr>
                <a:spLocks noChangeArrowheads="1"/>
              </p:cNvSpPr>
              <p:nvPr/>
            </p:nvSpPr>
            <p:spPr bwMode="auto">
              <a:xfrm>
                <a:off x="6607982"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4" name="Oval 415"/>
              <p:cNvSpPr>
                <a:spLocks noChangeArrowheads="1"/>
              </p:cNvSpPr>
              <p:nvPr/>
            </p:nvSpPr>
            <p:spPr bwMode="auto">
              <a:xfrm>
                <a:off x="6606872" y="3882606"/>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5" name="Oval 416"/>
              <p:cNvSpPr>
                <a:spLocks noChangeArrowheads="1"/>
              </p:cNvSpPr>
              <p:nvPr/>
            </p:nvSpPr>
            <p:spPr bwMode="auto">
              <a:xfrm>
                <a:off x="6582477"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6" name="Oval 417"/>
              <p:cNvSpPr>
                <a:spLocks noChangeArrowheads="1"/>
              </p:cNvSpPr>
              <p:nvPr/>
            </p:nvSpPr>
            <p:spPr bwMode="auto">
              <a:xfrm>
                <a:off x="6633487"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7" name="Oval 418"/>
              <p:cNvSpPr>
                <a:spLocks noChangeArrowheads="1"/>
              </p:cNvSpPr>
              <p:nvPr/>
            </p:nvSpPr>
            <p:spPr bwMode="auto">
              <a:xfrm>
                <a:off x="6607982"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8" name="Oval 419"/>
              <p:cNvSpPr>
                <a:spLocks noChangeArrowheads="1"/>
              </p:cNvSpPr>
              <p:nvPr/>
            </p:nvSpPr>
            <p:spPr bwMode="auto">
              <a:xfrm>
                <a:off x="6657883"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099" name="Oval 420"/>
              <p:cNvSpPr>
                <a:spLocks noChangeArrowheads="1"/>
              </p:cNvSpPr>
              <p:nvPr/>
            </p:nvSpPr>
            <p:spPr bwMode="auto">
              <a:xfrm>
                <a:off x="6607982"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0" name="Oval 421"/>
              <p:cNvSpPr>
                <a:spLocks noChangeArrowheads="1"/>
              </p:cNvSpPr>
              <p:nvPr/>
            </p:nvSpPr>
            <p:spPr bwMode="auto">
              <a:xfrm>
                <a:off x="6633487"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1" name="Oval 422"/>
              <p:cNvSpPr>
                <a:spLocks noChangeArrowheads="1"/>
              </p:cNvSpPr>
              <p:nvPr/>
            </p:nvSpPr>
            <p:spPr bwMode="auto">
              <a:xfrm>
                <a:off x="6633487"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2" name="Oval 423"/>
              <p:cNvSpPr>
                <a:spLocks noChangeArrowheads="1"/>
              </p:cNvSpPr>
              <p:nvPr/>
            </p:nvSpPr>
            <p:spPr bwMode="auto">
              <a:xfrm>
                <a:off x="6657883"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3" name="Oval 424"/>
              <p:cNvSpPr>
                <a:spLocks noChangeArrowheads="1"/>
              </p:cNvSpPr>
              <p:nvPr/>
            </p:nvSpPr>
            <p:spPr bwMode="auto">
              <a:xfrm>
                <a:off x="6633487" y="38327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4" name="Oval 425"/>
              <p:cNvSpPr>
                <a:spLocks noChangeArrowheads="1"/>
              </p:cNvSpPr>
              <p:nvPr/>
            </p:nvSpPr>
            <p:spPr bwMode="auto">
              <a:xfrm>
                <a:off x="6632378" y="38327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5" name="Oval 426"/>
              <p:cNvSpPr>
                <a:spLocks noChangeArrowheads="1"/>
              </p:cNvSpPr>
              <p:nvPr/>
            </p:nvSpPr>
            <p:spPr bwMode="auto">
              <a:xfrm>
                <a:off x="6606872" y="38327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6" name="Oval 427"/>
              <p:cNvSpPr>
                <a:spLocks noChangeArrowheads="1"/>
              </p:cNvSpPr>
              <p:nvPr/>
            </p:nvSpPr>
            <p:spPr bwMode="auto">
              <a:xfrm>
                <a:off x="6707784"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7" name="Oval 428"/>
              <p:cNvSpPr>
                <a:spLocks noChangeArrowheads="1"/>
              </p:cNvSpPr>
              <p:nvPr/>
            </p:nvSpPr>
            <p:spPr bwMode="auto">
              <a:xfrm>
                <a:off x="6683389"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8" name="Oval 429"/>
              <p:cNvSpPr>
                <a:spLocks noChangeArrowheads="1"/>
              </p:cNvSpPr>
              <p:nvPr/>
            </p:nvSpPr>
            <p:spPr bwMode="auto">
              <a:xfrm>
                <a:off x="6682279"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09" name="Oval 430"/>
              <p:cNvSpPr>
                <a:spLocks noChangeArrowheads="1"/>
              </p:cNvSpPr>
              <p:nvPr/>
            </p:nvSpPr>
            <p:spPr bwMode="auto">
              <a:xfrm>
                <a:off x="6683389" y="3832704"/>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0" name="Oval 431"/>
              <p:cNvSpPr>
                <a:spLocks noChangeArrowheads="1"/>
              </p:cNvSpPr>
              <p:nvPr/>
            </p:nvSpPr>
            <p:spPr bwMode="auto">
              <a:xfrm>
                <a:off x="6607982" y="3808308"/>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1" name="Oval 432"/>
              <p:cNvSpPr>
                <a:spLocks noChangeArrowheads="1"/>
              </p:cNvSpPr>
              <p:nvPr/>
            </p:nvSpPr>
            <p:spPr bwMode="auto">
              <a:xfrm>
                <a:off x="6707784"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2" name="Oval 433"/>
              <p:cNvSpPr>
                <a:spLocks noChangeArrowheads="1"/>
              </p:cNvSpPr>
              <p:nvPr/>
            </p:nvSpPr>
            <p:spPr bwMode="auto">
              <a:xfrm>
                <a:off x="6708894"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3" name="Oval 434"/>
              <p:cNvSpPr>
                <a:spLocks noChangeArrowheads="1"/>
              </p:cNvSpPr>
              <p:nvPr/>
            </p:nvSpPr>
            <p:spPr bwMode="auto">
              <a:xfrm>
                <a:off x="6683389"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4" name="Oval 435"/>
              <p:cNvSpPr>
                <a:spLocks noChangeArrowheads="1"/>
              </p:cNvSpPr>
              <p:nvPr/>
            </p:nvSpPr>
            <p:spPr bwMode="auto">
              <a:xfrm>
                <a:off x="6708894"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5" name="Oval 436"/>
              <p:cNvSpPr>
                <a:spLocks noChangeArrowheads="1"/>
              </p:cNvSpPr>
              <p:nvPr/>
            </p:nvSpPr>
            <p:spPr bwMode="auto">
              <a:xfrm>
                <a:off x="6708894" y="3883715"/>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6" name="Oval 437"/>
              <p:cNvSpPr>
                <a:spLocks noChangeArrowheads="1"/>
              </p:cNvSpPr>
              <p:nvPr/>
            </p:nvSpPr>
            <p:spPr bwMode="auto">
              <a:xfrm>
                <a:off x="6733290" y="3858209"/>
                <a:ext cx="24396" cy="25505"/>
              </a:xfrm>
              <a:prstGeom prst="ellipse">
                <a:avLst/>
              </a:prstGeom>
              <a:solidFill>
                <a:srgbClr val="FF0000"/>
              </a:solidFill>
              <a:ln w="9525">
                <a:solidFill>
                  <a:srgbClr val="FF0000"/>
                </a:solidFill>
                <a:round/>
                <a:headEnd/>
                <a:tailEnd/>
              </a:ln>
            </p:spPr>
            <p:txBody>
              <a:bodyPr wrap="none" anchor="ctr"/>
              <a:lstStyle/>
              <a:p>
                <a:endParaRPr lang="en-GB" sz="1800">
                  <a:latin typeface="Palatino" charset="0"/>
                  <a:cs typeface="Palatino" charset="0"/>
                </a:endParaRPr>
              </a:p>
            </p:txBody>
          </p:sp>
          <p:sp>
            <p:nvSpPr>
              <p:cNvPr id="72117" name="Text Box 867"/>
              <p:cNvSpPr txBox="1">
                <a:spLocks noChangeArrowheads="1"/>
              </p:cNvSpPr>
              <p:nvPr/>
            </p:nvSpPr>
            <p:spPr bwMode="auto">
              <a:xfrm>
                <a:off x="6194354" y="4051162"/>
                <a:ext cx="25726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2000">
                    <a:latin typeface="Palatino" charset="0"/>
                    <a:cs typeface="Palatino" charset="0"/>
                  </a:rPr>
                  <a:t>E</a:t>
                </a:r>
                <a:r>
                  <a:rPr lang="en-GB" sz="2000" baseline="-25000">
                    <a:latin typeface="Palatino" charset="0"/>
                    <a:cs typeface="Palatino" charset="0"/>
                  </a:rPr>
                  <a:t>JET </a:t>
                </a:r>
                <a:r>
                  <a:rPr lang="en-GB" sz="2000">
                    <a:latin typeface="Palatino" charset="0"/>
                    <a:cs typeface="Palatino" charset="0"/>
                  </a:rPr>
                  <a:t>= </a:t>
                </a:r>
                <a:r>
                  <a:rPr lang="en-GB" sz="2000">
                    <a:solidFill>
                      <a:srgbClr val="CC0099"/>
                    </a:solidFill>
                    <a:latin typeface="Palatino" charset="0"/>
                    <a:cs typeface="Palatino" charset="0"/>
                  </a:rPr>
                  <a:t>E</a:t>
                </a:r>
                <a:r>
                  <a:rPr lang="en-GB" sz="2000" baseline="-25000">
                    <a:solidFill>
                      <a:srgbClr val="CC0099"/>
                    </a:solidFill>
                    <a:latin typeface="Palatino" charset="0"/>
                    <a:cs typeface="Palatino" charset="0"/>
                  </a:rPr>
                  <a:t>TRACK</a:t>
                </a:r>
                <a:r>
                  <a:rPr lang="en-GB" sz="2000" baseline="-25000">
                    <a:latin typeface="Palatino" charset="0"/>
                    <a:cs typeface="Palatino" charset="0"/>
                  </a:rPr>
                  <a:t> </a:t>
                </a:r>
                <a:r>
                  <a:rPr lang="en-GB" sz="1800">
                    <a:latin typeface="Palatino" charset="0"/>
                    <a:cs typeface="Palatino" charset="0"/>
                  </a:rPr>
                  <a:t>+</a:t>
                </a:r>
                <a:r>
                  <a:rPr lang="en-GB" sz="2000" baseline="-25000">
                    <a:latin typeface="Palatino" charset="0"/>
                    <a:cs typeface="Palatino" charset="0"/>
                  </a:rPr>
                  <a:t> </a:t>
                </a:r>
                <a:r>
                  <a:rPr lang="en-GB" sz="2000">
                    <a:solidFill>
                      <a:srgbClr val="FF0000"/>
                    </a:solidFill>
                    <a:latin typeface="Palatino" charset="0"/>
                    <a:cs typeface="Palatino" charset="0"/>
                  </a:rPr>
                  <a:t>E</a:t>
                </a:r>
                <a:r>
                  <a:rPr lang="el-GR" sz="2000" baseline="-25000">
                    <a:solidFill>
                      <a:srgbClr val="FF0000"/>
                    </a:solidFill>
                    <a:latin typeface="Palatino" charset="0"/>
                    <a:cs typeface="Palatino" charset="0"/>
                    <a:sym typeface="Symbol" charset="0"/>
                  </a:rPr>
                  <a:t></a:t>
                </a:r>
                <a:r>
                  <a:rPr lang="en-GB" sz="2000" baseline="-25000">
                    <a:latin typeface="Palatino" charset="0"/>
                    <a:cs typeface="Palatino" charset="0"/>
                  </a:rPr>
                  <a:t> </a:t>
                </a:r>
                <a:r>
                  <a:rPr lang="en-GB" sz="1800">
                    <a:latin typeface="Palatino" charset="0"/>
                    <a:cs typeface="Palatino" charset="0"/>
                  </a:rPr>
                  <a:t>+ </a:t>
                </a:r>
                <a:r>
                  <a:rPr lang="en-GB" sz="2000">
                    <a:latin typeface="Palatino" charset="0"/>
                    <a:cs typeface="Palatino" charset="0"/>
                  </a:rPr>
                  <a:t>E</a:t>
                </a:r>
                <a:r>
                  <a:rPr lang="en-GB" sz="2000" baseline="-25000">
                    <a:latin typeface="Palatino" charset="0"/>
                    <a:cs typeface="Palatino" charset="0"/>
                  </a:rPr>
                  <a:t>n </a:t>
                </a:r>
              </a:p>
            </p:txBody>
          </p:sp>
          <p:sp>
            <p:nvSpPr>
              <p:cNvPr id="72118" name="Oval 335"/>
              <p:cNvSpPr>
                <a:spLocks noChangeArrowheads="1"/>
              </p:cNvSpPr>
              <p:nvPr/>
            </p:nvSpPr>
            <p:spPr bwMode="auto">
              <a:xfrm>
                <a:off x="7190810" y="3143248"/>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sp>
            <p:nvSpPr>
              <p:cNvPr id="72119" name="Oval 335"/>
              <p:cNvSpPr>
                <a:spLocks noChangeArrowheads="1"/>
              </p:cNvSpPr>
              <p:nvPr/>
            </p:nvSpPr>
            <p:spPr bwMode="auto">
              <a:xfrm>
                <a:off x="7188429" y="3174205"/>
                <a:ext cx="24396" cy="25505"/>
              </a:xfrm>
              <a:prstGeom prst="ellipse">
                <a:avLst/>
              </a:prstGeom>
              <a:solidFill>
                <a:srgbClr val="000000"/>
              </a:solidFill>
              <a:ln w="9525">
                <a:solidFill>
                  <a:schemeClr val="tx1"/>
                </a:solidFill>
                <a:round/>
                <a:headEnd/>
                <a:tailEnd/>
              </a:ln>
            </p:spPr>
            <p:txBody>
              <a:bodyPr wrap="none" anchor="ctr"/>
              <a:lstStyle/>
              <a:p>
                <a:endParaRPr lang="en-GB" sz="1800">
                  <a:latin typeface="Palatino" charset="0"/>
                  <a:cs typeface="Palatino" charset="0"/>
                </a:endParaRPr>
              </a:p>
            </p:txBody>
          </p:sp>
        </p:grpSp>
      </p:grpSp>
      <p:sp>
        <p:nvSpPr>
          <p:cNvPr id="71683" name="Rectangle 905"/>
          <p:cNvSpPr>
            <a:spLocks noChangeArrowheads="1"/>
          </p:cNvSpPr>
          <p:nvPr/>
        </p:nvSpPr>
        <p:spPr bwMode="auto">
          <a:xfrm>
            <a:off x="1158875" y="4283075"/>
            <a:ext cx="73025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73050" lvl="1" indent="-273050">
              <a:spcBef>
                <a:spcPct val="20000"/>
              </a:spcBef>
              <a:buClr>
                <a:schemeClr val="tx1"/>
              </a:buClr>
              <a:buSzPct val="95000"/>
              <a:buFont typeface="Wingdings 2" charset="0"/>
              <a:buChar char=""/>
            </a:pPr>
            <a:r>
              <a:rPr lang="en-GB" sz="2000">
                <a:latin typeface="Palatino" charset="0"/>
                <a:cs typeface="Palatino" charset="0"/>
              </a:rPr>
              <a:t>Measure charged particle energies </a:t>
            </a:r>
            <a:r>
              <a:rPr lang="en-GB" sz="2000">
                <a:solidFill>
                  <a:srgbClr val="FF0000"/>
                </a:solidFill>
                <a:latin typeface="Palatino" charset="0"/>
                <a:cs typeface="Palatino" charset="0"/>
              </a:rPr>
              <a:t>(60% of jet)</a:t>
            </a:r>
            <a:r>
              <a:rPr lang="en-GB" sz="2000">
                <a:latin typeface="Palatino" charset="0"/>
                <a:cs typeface="Palatino" charset="0"/>
              </a:rPr>
              <a:t> in tracker.</a:t>
            </a:r>
          </a:p>
          <a:p>
            <a:pPr marL="273050" lvl="1" indent="-273050">
              <a:spcBef>
                <a:spcPct val="20000"/>
              </a:spcBef>
              <a:buClr>
                <a:schemeClr val="tx1"/>
              </a:buClr>
              <a:buSzPct val="95000"/>
              <a:buFont typeface="Wingdings 2" charset="0"/>
              <a:buChar char=""/>
            </a:pPr>
            <a:r>
              <a:rPr lang="en-GB" sz="2000">
                <a:latin typeface="Palatino" charset="0"/>
                <a:cs typeface="Palatino" charset="0"/>
              </a:rPr>
              <a:t>Measure photon energies </a:t>
            </a:r>
            <a:r>
              <a:rPr lang="en-GB" sz="2000">
                <a:solidFill>
                  <a:srgbClr val="FF0000"/>
                </a:solidFill>
                <a:latin typeface="Palatino" charset="0"/>
                <a:cs typeface="Palatino" charset="0"/>
              </a:rPr>
              <a:t>(30%)</a:t>
            </a:r>
            <a:r>
              <a:rPr lang="en-GB" sz="2000">
                <a:latin typeface="Palatino" charset="0"/>
                <a:cs typeface="Palatino" charset="0"/>
              </a:rPr>
              <a:t> in ECAL</a:t>
            </a:r>
            <a:br>
              <a:rPr lang="en-GB" sz="2000">
                <a:latin typeface="Palatino" charset="0"/>
                <a:cs typeface="Palatino" charset="0"/>
              </a:rPr>
            </a:br>
            <a:r>
              <a:rPr lang="el-GR" sz="2000">
                <a:latin typeface="Palatino" charset="0"/>
                <a:cs typeface="Palatino" charset="0"/>
                <a:sym typeface="Symbol" charset="0"/>
              </a:rPr>
              <a:t>σ</a:t>
            </a:r>
            <a:r>
              <a:rPr lang="en-GB" sz="2000">
                <a:latin typeface="Palatino" charset="0"/>
                <a:cs typeface="Palatino" charset="0"/>
              </a:rPr>
              <a:t>E/E &lt; 20%/</a:t>
            </a:r>
            <a:r>
              <a:rPr lang="en-GB" sz="2000">
                <a:latin typeface="Palatino" charset="0"/>
                <a:cs typeface="Palatino" charset="0"/>
                <a:sym typeface="Symbol" charset="0"/>
              </a:rPr>
              <a:t></a:t>
            </a:r>
            <a:r>
              <a:rPr lang="en-GB" sz="2000">
                <a:latin typeface="Palatino" charset="0"/>
                <a:cs typeface="Palatino" charset="0"/>
              </a:rPr>
              <a:t>E(GeV)</a:t>
            </a:r>
          </a:p>
          <a:p>
            <a:pPr marL="273050" lvl="1" indent="-273050">
              <a:spcBef>
                <a:spcPct val="20000"/>
              </a:spcBef>
              <a:buClr>
                <a:schemeClr val="tx1"/>
              </a:buClr>
              <a:buSzPct val="95000"/>
              <a:buFont typeface="Wingdings 2" charset="0"/>
              <a:buChar char=""/>
            </a:pPr>
            <a:r>
              <a:rPr lang="en-GB" sz="2000">
                <a:latin typeface="Palatino" charset="0"/>
                <a:cs typeface="Palatino" charset="0"/>
              </a:rPr>
              <a:t>Measure only neutral hadron energies </a:t>
            </a:r>
            <a:r>
              <a:rPr lang="en-GB" sz="2000">
                <a:solidFill>
                  <a:srgbClr val="FF0000"/>
                </a:solidFill>
                <a:latin typeface="Palatino" charset="0"/>
                <a:cs typeface="Palatino" charset="0"/>
              </a:rPr>
              <a:t>(10%)</a:t>
            </a:r>
            <a:r>
              <a:rPr lang="en-GB" sz="2000">
                <a:latin typeface="Palatino" charset="0"/>
                <a:cs typeface="Palatino" charset="0"/>
              </a:rPr>
              <a:t> in HCAL.</a:t>
            </a:r>
          </a:p>
        </p:txBody>
      </p:sp>
      <p:sp>
        <p:nvSpPr>
          <p:cNvPr id="880" name="Date Placeholder 879"/>
          <p:cNvSpPr>
            <a:spLocks noGrp="1"/>
          </p:cNvSpPr>
          <p:nvPr>
            <p:ph type="dt" sz="quarter" idx="10"/>
          </p:nvPr>
        </p:nvSpPr>
        <p:spPr/>
        <p:txBody>
          <a:bodyPr/>
          <a:lstStyle/>
          <a:p>
            <a:pPr>
              <a:defRPr/>
            </a:pPr>
            <a:r>
              <a:rPr lang="en-US"/>
              <a:t>Nikhef colloquium 28 October 2011 </a:t>
            </a:r>
            <a:endParaRPr lang="en-US" dirty="0"/>
          </a:p>
        </p:txBody>
      </p:sp>
      <p:sp>
        <p:nvSpPr>
          <p:cNvPr id="891" name="Footer Placeholder 890"/>
          <p:cNvSpPr>
            <a:spLocks noGrp="1"/>
          </p:cNvSpPr>
          <p:nvPr>
            <p:ph type="ftr" sz="quarter" idx="11"/>
          </p:nvPr>
        </p:nvSpPr>
        <p:spPr/>
        <p:txBody>
          <a:bodyPr/>
          <a:lstStyle/>
          <a:p>
            <a:pPr>
              <a:defRPr/>
            </a:pPr>
            <a:r>
              <a:rPr lang="en-US" smtClean="0"/>
              <a:t>Erik van der Kraaij, CERN LCD</a:t>
            </a:r>
            <a:endParaRPr lang="en-US"/>
          </a:p>
        </p:txBody>
      </p:sp>
      <p:sp>
        <p:nvSpPr>
          <p:cNvPr id="71686" name="Slide Number Placeholder 89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1AB1CA-FBC2-E34F-9633-520274249EA6}" type="slidenum">
              <a:rPr lang="en-US" sz="1200">
                <a:latin typeface="Palatino" charset="0"/>
                <a:cs typeface="Palatino" charset="0"/>
              </a:rPr>
              <a:pPr eaLnBrk="1" hangingPunct="1"/>
              <a:t>34</a:t>
            </a:fld>
            <a:endParaRPr lang="en-US" sz="1200">
              <a:latin typeface="Palatino" charset="0"/>
              <a:cs typeface="Palatino" charset="0"/>
            </a:endParaRPr>
          </a:p>
        </p:txBody>
      </p:sp>
    </p:spTree>
  </p:cSld>
  <p:clrMapOvr>
    <a:masterClrMapping/>
  </p:clrMapOvr>
  <p:transition xmlns:p14="http://schemas.microsoft.com/office/powerpoint/2010/main" spd="slow" advTm="118349"/>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sz="2800" dirty="0" smtClean="0">
                <a:latin typeface="Palatino" charset="0"/>
                <a:ea typeface="ＭＳ Ｐゴシック" charset="0"/>
              </a:rPr>
              <a:t>Time development in </a:t>
            </a:r>
            <a:r>
              <a:rPr lang="en-US" sz="2800" dirty="0" err="1" smtClean="0">
                <a:latin typeface="Palatino" charset="0"/>
                <a:ea typeface="ＭＳ Ｐゴシック" charset="0"/>
              </a:rPr>
              <a:t>hadronic</a:t>
            </a:r>
            <a:r>
              <a:rPr lang="en-US" sz="2800" dirty="0" smtClean="0">
                <a:latin typeface="Palatino" charset="0"/>
                <a:ea typeface="ＭＳ Ｐゴシック" charset="0"/>
              </a:rPr>
              <a:t> showers</a:t>
            </a:r>
            <a:endParaRPr lang="en-US" sz="2800" dirty="0">
              <a:latin typeface="Palatino" charset="0"/>
              <a:ea typeface="ＭＳ Ｐゴシック" charset="0"/>
            </a:endParaRPr>
          </a:p>
        </p:txBody>
      </p:sp>
      <p:sp>
        <p:nvSpPr>
          <p:cNvPr id="3" name="Content Placeholder 2"/>
          <p:cNvSpPr>
            <a:spLocks noGrp="1"/>
          </p:cNvSpPr>
          <p:nvPr>
            <p:ph idx="1"/>
          </p:nvPr>
        </p:nvSpPr>
        <p:spPr>
          <a:xfrm>
            <a:off x="419100" y="3584575"/>
            <a:ext cx="8229600" cy="2790825"/>
          </a:xfrm>
        </p:spPr>
        <p:txBody>
          <a:bodyPr/>
          <a:lstStyle/>
          <a:p>
            <a:pPr>
              <a:spcBef>
                <a:spcPct val="30000"/>
              </a:spcBef>
              <a:buClrTx/>
              <a:defRPr/>
            </a:pPr>
            <a:endParaRPr lang="en-US" sz="2000" dirty="0" smtClean="0">
              <a:cs typeface="ＭＳ Ｐゴシック" charset="-128"/>
            </a:endParaRPr>
          </a:p>
          <a:p>
            <a:pPr>
              <a:spcBef>
                <a:spcPct val="30000"/>
              </a:spcBef>
              <a:buClrTx/>
              <a:defRPr/>
            </a:pPr>
            <a:r>
              <a:rPr lang="en-US" sz="2000" dirty="0" smtClean="0">
                <a:cs typeface="ＭＳ Ｐゴシック" charset="-128"/>
              </a:rPr>
              <a:t>In </a:t>
            </a:r>
            <a:r>
              <a:rPr lang="en-US" sz="2000" dirty="0">
                <a:cs typeface="ＭＳ Ｐゴシック" charset="-128"/>
              </a:rPr>
              <a:t>steel </a:t>
            </a:r>
            <a:r>
              <a:rPr lang="en-US" sz="2000" dirty="0" smtClean="0">
                <a:cs typeface="ＭＳ Ｐゴシック" charset="-128"/>
              </a:rPr>
              <a:t>90</a:t>
            </a:r>
            <a:r>
              <a:rPr lang="en-US" sz="2000" dirty="0">
                <a:cs typeface="ＭＳ Ｐゴシック" charset="-128"/>
              </a:rPr>
              <a:t>% of the energy is recorded within 6 ns (corrected for time-of-flight). </a:t>
            </a:r>
          </a:p>
          <a:p>
            <a:pPr>
              <a:spcBef>
                <a:spcPct val="30000"/>
              </a:spcBef>
              <a:buClrTx/>
              <a:defRPr/>
            </a:pPr>
            <a:r>
              <a:rPr lang="en-US" sz="2000" dirty="0" smtClean="0">
                <a:cs typeface="ＭＳ Ｐゴシック" charset="-128"/>
              </a:rPr>
              <a:t>In tungsten </a:t>
            </a:r>
            <a:r>
              <a:rPr lang="en-US" sz="2000" dirty="0">
                <a:cs typeface="ＭＳ Ｐゴシック" charset="-128"/>
              </a:rPr>
              <a:t>only 82% of the energy is deposited within 25 ns. </a:t>
            </a:r>
            <a:endParaRPr lang="en-US" sz="2000" dirty="0" smtClean="0">
              <a:cs typeface="ＭＳ Ｐゴシック" charset="-128"/>
            </a:endParaRPr>
          </a:p>
          <a:p>
            <a:pPr lvl="1">
              <a:spcBef>
                <a:spcPct val="30000"/>
              </a:spcBef>
              <a:defRPr/>
            </a:pPr>
            <a:r>
              <a:rPr lang="en-US" sz="1800" dirty="0" smtClean="0">
                <a:cs typeface="ＭＳ Ｐゴシック" charset="-128"/>
              </a:rPr>
              <a:t>Response </a:t>
            </a:r>
            <a:r>
              <a:rPr lang="en-US" sz="1800" dirty="0">
                <a:cs typeface="ＭＳ Ｐゴシック" charset="-128"/>
              </a:rPr>
              <a:t>is slower </a:t>
            </a:r>
            <a:r>
              <a:rPr lang="en-US" sz="1800" dirty="0" smtClean="0">
                <a:cs typeface="ＭＳ Ｐゴシック" charset="-128"/>
              </a:rPr>
              <a:t>due </a:t>
            </a:r>
            <a:r>
              <a:rPr lang="en-US" sz="1800" dirty="0">
                <a:cs typeface="ＭＳ Ｐゴシック" charset="-128"/>
              </a:rPr>
              <a:t>to the much larger component of the energy in nuclear fragments. </a:t>
            </a:r>
            <a:endParaRPr lang="en-GB" sz="2000" dirty="0" smtClean="0">
              <a:solidFill>
                <a:schemeClr val="tx2"/>
              </a:solidFill>
            </a:endParaRPr>
          </a:p>
          <a:p>
            <a:pPr marL="342900" lvl="1" indent="-342900">
              <a:buClr>
                <a:schemeClr val="tx2"/>
              </a:buClr>
              <a:buFont typeface="Wingdings" charset="2"/>
              <a:buChar char="Ø"/>
              <a:defRPr/>
            </a:pPr>
            <a:r>
              <a:rPr lang="en-GB" sz="2000" dirty="0">
                <a:solidFill>
                  <a:schemeClr val="tx2"/>
                </a:solidFill>
              </a:rPr>
              <a:t>N</a:t>
            </a:r>
            <a:r>
              <a:rPr lang="en-GB" sz="2000" dirty="0" smtClean="0">
                <a:solidFill>
                  <a:schemeClr val="tx2"/>
                </a:solidFill>
              </a:rPr>
              <a:t>eed to integrate over &gt; 25 ns in the reconstruction, keeping out the pile-up hits…</a:t>
            </a:r>
            <a:endParaRPr lang="en-GB" sz="2000" dirty="0">
              <a:solidFill>
                <a:schemeClr val="tx2"/>
              </a:solidFill>
            </a:endParaRPr>
          </a:p>
          <a:p>
            <a:pPr marL="342900" lvl="1" indent="-342900">
              <a:buClr>
                <a:schemeClr val="tx2"/>
              </a:buClr>
              <a:buFont typeface="Arial" charset="0"/>
              <a:buChar char="•"/>
              <a:defRPr/>
            </a:pPr>
            <a:endParaRPr lang="en-US" sz="2000" dirty="0" smtClean="0">
              <a:solidFill>
                <a:schemeClr val="tx2"/>
              </a:solidFill>
            </a:endParaRPr>
          </a:p>
          <a:p>
            <a:pPr marL="0" indent="0">
              <a:buFont typeface="Arial" charset="0"/>
              <a:buNone/>
              <a:defRPr/>
            </a:pPr>
            <a:endParaRPr lang="en-US" sz="2000" dirty="0" smtClean="0"/>
          </a:p>
          <a:p>
            <a:pPr>
              <a:defRPr/>
            </a:pPr>
            <a:endParaRPr lang="en-US" sz="2000" dirty="0"/>
          </a:p>
        </p:txBody>
      </p:sp>
      <p:sp>
        <p:nvSpPr>
          <p:cNvPr id="5" name="Date Placeholder 4"/>
          <p:cNvSpPr>
            <a:spLocks noGrp="1"/>
          </p:cNvSpPr>
          <p:nvPr>
            <p:ph type="dt" sz="quarter" idx="10"/>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1"/>
          </p:nvPr>
        </p:nvSpPr>
        <p:spPr/>
        <p:txBody>
          <a:bodyPr/>
          <a:lstStyle/>
          <a:p>
            <a:pPr>
              <a:defRPr/>
            </a:pPr>
            <a:r>
              <a:rPr lang="en-US" smtClean="0"/>
              <a:t>Erik van der Kraaij, CERN LCD</a:t>
            </a:r>
            <a:endParaRPr lang="en-US"/>
          </a:p>
        </p:txBody>
      </p:sp>
      <p:sp>
        <p:nvSpPr>
          <p:cNvPr id="73733"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99B4CD1-F7AD-8F47-BB72-A3396075A00C}" type="slidenum">
              <a:rPr lang="en-US" sz="1200">
                <a:latin typeface="Palatino" charset="0"/>
                <a:cs typeface="Palatino" charset="0"/>
              </a:rPr>
              <a:pPr eaLnBrk="1" hangingPunct="1"/>
              <a:t>35</a:t>
            </a:fld>
            <a:endParaRPr lang="en-US" sz="1200">
              <a:latin typeface="Palatino" charset="0"/>
              <a:cs typeface="Palatino" charset="0"/>
            </a:endParaRPr>
          </a:p>
        </p:txBody>
      </p:sp>
      <p:pic>
        <p:nvPicPr>
          <p:cNvPr id="73734"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20750" y="877888"/>
            <a:ext cx="7304088"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Tm="91514"/>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p:txBody>
          <a:bodyPr/>
          <a:lstStyle/>
          <a:p>
            <a:r>
              <a:rPr lang="en-US" dirty="0" smtClean="0">
                <a:latin typeface="Palatino" charset="0"/>
                <a:ea typeface="ＭＳ Ｐゴシック" charset="0"/>
              </a:rPr>
              <a:t>Reconstruction </a:t>
            </a:r>
            <a:r>
              <a:rPr lang="en-US" dirty="0">
                <a:latin typeface="Palatino" charset="0"/>
                <a:ea typeface="ＭＳ Ｐゴシック" charset="0"/>
              </a:rPr>
              <a:t>timing strategy</a:t>
            </a:r>
          </a:p>
        </p:txBody>
      </p:sp>
      <p:sp>
        <p:nvSpPr>
          <p:cNvPr id="3" name="Content Placeholder 2"/>
          <p:cNvSpPr>
            <a:spLocks noGrp="1"/>
          </p:cNvSpPr>
          <p:nvPr>
            <p:ph sz="half" idx="1"/>
          </p:nvPr>
        </p:nvSpPr>
        <p:spPr>
          <a:xfrm>
            <a:off x="422275" y="1924050"/>
            <a:ext cx="8583613" cy="1758950"/>
          </a:xfrm>
        </p:spPr>
        <p:txBody>
          <a:bodyPr/>
          <a:lstStyle/>
          <a:p>
            <a:pPr marL="0" indent="0">
              <a:buClrTx/>
              <a:buFont typeface="Arial" charset="0"/>
              <a:buNone/>
              <a:defRPr/>
            </a:pPr>
            <a:r>
              <a:rPr lang="en-GB" sz="2000" dirty="0" smtClean="0">
                <a:solidFill>
                  <a:srgbClr val="000090"/>
                </a:solidFill>
              </a:rPr>
              <a:t>Assume </a:t>
            </a:r>
            <a:r>
              <a:rPr lang="en-GB" sz="2000" dirty="0">
                <a:solidFill>
                  <a:srgbClr val="000090"/>
                </a:solidFill>
              </a:rPr>
              <a:t>can identify t</a:t>
            </a:r>
            <a:r>
              <a:rPr lang="en-GB" sz="2000" baseline="-25000" dirty="0">
                <a:solidFill>
                  <a:srgbClr val="000090"/>
                </a:solidFill>
              </a:rPr>
              <a:t>0</a:t>
            </a:r>
            <a:r>
              <a:rPr lang="en-GB" sz="2000" dirty="0">
                <a:solidFill>
                  <a:srgbClr val="000090"/>
                </a:solidFill>
              </a:rPr>
              <a:t> of physics event in offline </a:t>
            </a:r>
            <a:r>
              <a:rPr lang="en-GB" sz="2000" dirty="0" smtClean="0">
                <a:solidFill>
                  <a:srgbClr val="000090"/>
                </a:solidFill>
              </a:rPr>
              <a:t>event </a:t>
            </a:r>
            <a:r>
              <a:rPr lang="en-GB" sz="2000" dirty="0">
                <a:solidFill>
                  <a:srgbClr val="000090"/>
                </a:solidFill>
              </a:rPr>
              <a:t>filter</a:t>
            </a:r>
          </a:p>
          <a:p>
            <a:pPr lvl="1">
              <a:buFont typeface="Arial"/>
              <a:buChar char="•"/>
              <a:defRPr/>
            </a:pPr>
            <a:r>
              <a:rPr lang="en-GB" sz="2000" dirty="0" smtClean="0"/>
              <a:t>define </a:t>
            </a:r>
            <a:r>
              <a:rPr lang="en-GB" sz="2000" dirty="0"/>
              <a:t>“reconstruction” window around </a:t>
            </a:r>
            <a:r>
              <a:rPr lang="en-GB" sz="2000" dirty="0" smtClean="0"/>
              <a:t>t</a:t>
            </a:r>
            <a:r>
              <a:rPr lang="en-GB" sz="2000" baseline="-25000" dirty="0" smtClean="0"/>
              <a:t>0</a:t>
            </a:r>
            <a:r>
              <a:rPr lang="en-GB" sz="2000" dirty="0" smtClean="0"/>
              <a:t> </a:t>
            </a:r>
          </a:p>
          <a:p>
            <a:pPr lvl="1">
              <a:buFont typeface="Arial"/>
              <a:buChar char="•"/>
              <a:defRPr/>
            </a:pPr>
            <a:r>
              <a:rPr lang="en-GB" sz="2000" dirty="0" smtClean="0"/>
              <a:t>All hits and tracks in window are passed to reconstruction.</a:t>
            </a:r>
          </a:p>
          <a:p>
            <a:pPr lvl="1">
              <a:buFont typeface="Arial"/>
              <a:buChar char="•"/>
              <a:defRPr/>
            </a:pPr>
            <a:endParaRPr lang="en-GB" sz="2000" dirty="0" smtClean="0"/>
          </a:p>
          <a:p>
            <a:pPr lvl="1">
              <a:buFont typeface="Arial"/>
              <a:buChar char="•"/>
              <a:defRPr/>
            </a:pPr>
            <a:endParaRPr lang="en-GB" sz="2000" dirty="0"/>
          </a:p>
          <a:p>
            <a:pPr lvl="1">
              <a:buFont typeface="Arial"/>
              <a:buChar char="•"/>
              <a:defRPr/>
            </a:pPr>
            <a:endParaRPr lang="en-GB" sz="2000" dirty="0" smtClean="0"/>
          </a:p>
          <a:p>
            <a:pPr marL="0" indent="0">
              <a:buClrTx/>
              <a:buFont typeface="Arial" charset="0"/>
              <a:buNone/>
              <a:defRPr/>
            </a:pPr>
            <a:r>
              <a:rPr lang="en-GB" sz="2000" dirty="0"/>
              <a:t> </a:t>
            </a:r>
          </a:p>
          <a:p>
            <a:pPr lvl="1">
              <a:buFont typeface="Arial"/>
              <a:buChar char="•"/>
              <a:defRPr/>
            </a:pPr>
            <a:endParaRPr lang="en-GB" sz="2000" dirty="0"/>
          </a:p>
          <a:p>
            <a:pPr>
              <a:buClrTx/>
              <a:buFont typeface="Arial"/>
              <a:buChar char="•"/>
              <a:defRPr/>
            </a:pPr>
            <a:endParaRPr lang="en-US" sz="2000" dirty="0"/>
          </a:p>
        </p:txBody>
      </p:sp>
      <p:sp>
        <p:nvSpPr>
          <p:cNvPr id="5" name="Date Placeholder 4"/>
          <p:cNvSpPr>
            <a:spLocks noGrp="1"/>
          </p:cNvSpPr>
          <p:nvPr>
            <p:ph type="dt" sz="quarter" idx="14"/>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5"/>
          </p:nvPr>
        </p:nvSpPr>
        <p:spPr/>
        <p:txBody>
          <a:bodyPr/>
          <a:lstStyle/>
          <a:p>
            <a:pPr>
              <a:defRPr/>
            </a:pPr>
            <a:r>
              <a:rPr lang="en-US" smtClean="0"/>
              <a:t>Erik van der Kraaij, CERN LCD</a:t>
            </a:r>
            <a:endParaRPr lang="en-US"/>
          </a:p>
        </p:txBody>
      </p:sp>
      <p:sp>
        <p:nvSpPr>
          <p:cNvPr id="75781" name="Slide Number Placeholder 6"/>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E528949-164E-4A44-91A5-BA74DEF3E448}" type="slidenum">
              <a:rPr lang="en-US" sz="1200">
                <a:latin typeface="Palatino" charset="0"/>
                <a:cs typeface="Palatino" charset="0"/>
              </a:rPr>
              <a:pPr eaLnBrk="1" hangingPunct="1"/>
              <a:t>36</a:t>
            </a:fld>
            <a:endParaRPr lang="en-US" sz="1200">
              <a:latin typeface="Palatino" charset="0"/>
              <a:cs typeface="Palatino" charset="0"/>
            </a:endParaRPr>
          </a:p>
        </p:txBody>
      </p:sp>
      <p:sp>
        <p:nvSpPr>
          <p:cNvPr id="75782" name="TextBox 10"/>
          <p:cNvSpPr txBox="1">
            <a:spLocks noChangeArrowheads="1"/>
          </p:cNvSpPr>
          <p:nvPr/>
        </p:nvSpPr>
        <p:spPr bwMode="auto">
          <a:xfrm>
            <a:off x="6534150" y="3322638"/>
            <a:ext cx="2471738" cy="224631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a:solidFill>
                  <a:srgbClr val="FF0000"/>
                </a:solidFill>
                <a:latin typeface="Palatino" charset="0"/>
                <a:cs typeface="Palatino" charset="0"/>
              </a:rPr>
              <a:t>CLIC hardware </a:t>
            </a:r>
          </a:p>
          <a:p>
            <a:pPr algn="ctr" eaLnBrk="1" hangingPunct="1"/>
            <a:r>
              <a:rPr lang="en-US" sz="2000">
                <a:solidFill>
                  <a:srgbClr val="FF0000"/>
                </a:solidFill>
                <a:latin typeface="Palatino" charset="0"/>
                <a:cs typeface="Palatino" charset="0"/>
              </a:rPr>
              <a:t>Requirements</a:t>
            </a:r>
          </a:p>
          <a:p>
            <a:pPr algn="ctr" eaLnBrk="1" hangingPunct="1"/>
            <a:endParaRPr lang="en-US" sz="2000">
              <a:solidFill>
                <a:srgbClr val="FF0000"/>
              </a:solidFill>
              <a:latin typeface="Palatino" charset="0"/>
              <a:cs typeface="Palatino" charset="0"/>
            </a:endParaRPr>
          </a:p>
          <a:p>
            <a:pPr algn="ctr" eaLnBrk="1" hangingPunct="1"/>
            <a:r>
              <a:rPr lang="en-US" sz="2000">
                <a:solidFill>
                  <a:srgbClr val="FF0000"/>
                </a:solidFill>
                <a:latin typeface="Palatino" charset="0"/>
                <a:cs typeface="Palatino" charset="0"/>
              </a:rPr>
              <a:t>- Achievable in the calorimeters with a sampling each </a:t>
            </a:r>
            <a:br>
              <a:rPr lang="en-US" sz="2000">
                <a:solidFill>
                  <a:srgbClr val="FF0000"/>
                </a:solidFill>
                <a:latin typeface="Palatino" charset="0"/>
                <a:cs typeface="Palatino" charset="0"/>
              </a:rPr>
            </a:br>
            <a:r>
              <a:rPr lang="en-US" sz="2000">
                <a:solidFill>
                  <a:srgbClr val="FF0000"/>
                </a:solidFill>
                <a:latin typeface="Palatino" charset="0"/>
                <a:cs typeface="Palatino" charset="0"/>
              </a:rPr>
              <a:t>~25 ns</a:t>
            </a:r>
          </a:p>
        </p:txBody>
      </p:sp>
      <p:grpSp>
        <p:nvGrpSpPr>
          <p:cNvPr id="75783" name="Group 12"/>
          <p:cNvGrpSpPr>
            <a:grpSpLocks/>
          </p:cNvGrpSpPr>
          <p:nvPr/>
        </p:nvGrpSpPr>
        <p:grpSpPr bwMode="auto">
          <a:xfrm>
            <a:off x="785813" y="985838"/>
            <a:ext cx="7416800" cy="647700"/>
            <a:chOff x="916209" y="2420889"/>
            <a:chExt cx="7418067" cy="648071"/>
          </a:xfrm>
        </p:grpSpPr>
        <p:sp>
          <p:nvSpPr>
            <p:cNvPr id="14" name="Line 35"/>
            <p:cNvSpPr>
              <a:spLocks noChangeShapeType="1"/>
            </p:cNvSpPr>
            <p:nvPr/>
          </p:nvSpPr>
          <p:spPr bwMode="auto">
            <a:xfrm>
              <a:off x="1116268" y="2968890"/>
              <a:ext cx="7044940"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5" name="Line 36"/>
            <p:cNvSpPr>
              <a:spLocks noChangeShapeType="1"/>
            </p:cNvSpPr>
            <p:nvPr/>
          </p:nvSpPr>
          <p:spPr bwMode="auto">
            <a:xfrm flipV="1">
              <a:off x="4012363"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6" name="Line 37"/>
            <p:cNvSpPr>
              <a:spLocks noChangeShapeType="1"/>
            </p:cNvSpPr>
            <p:nvPr/>
          </p:nvSpPr>
          <p:spPr bwMode="auto">
            <a:xfrm flipV="1">
              <a:off x="4179078"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7" name="Line 38"/>
            <p:cNvSpPr>
              <a:spLocks noChangeShapeType="1"/>
            </p:cNvSpPr>
            <p:nvPr/>
          </p:nvSpPr>
          <p:spPr bwMode="auto">
            <a:xfrm flipV="1">
              <a:off x="4345795"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8" name="Line 39"/>
            <p:cNvSpPr>
              <a:spLocks noChangeShapeType="1"/>
            </p:cNvSpPr>
            <p:nvPr/>
          </p:nvSpPr>
          <p:spPr bwMode="auto">
            <a:xfrm flipV="1">
              <a:off x="4510923"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9" name="Line 40"/>
            <p:cNvSpPr>
              <a:spLocks noChangeShapeType="1"/>
            </p:cNvSpPr>
            <p:nvPr/>
          </p:nvSpPr>
          <p:spPr bwMode="auto">
            <a:xfrm flipV="1">
              <a:off x="4676051"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0" name="Line 41"/>
            <p:cNvSpPr>
              <a:spLocks noChangeShapeType="1"/>
            </p:cNvSpPr>
            <p:nvPr/>
          </p:nvSpPr>
          <p:spPr bwMode="auto">
            <a:xfrm flipV="1">
              <a:off x="4844355"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1" name="Line 42"/>
            <p:cNvSpPr>
              <a:spLocks noChangeShapeType="1"/>
            </p:cNvSpPr>
            <p:nvPr/>
          </p:nvSpPr>
          <p:spPr bwMode="auto">
            <a:xfrm flipV="1">
              <a:off x="3845646"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2" name="Line 43"/>
            <p:cNvSpPr>
              <a:spLocks noChangeShapeType="1"/>
            </p:cNvSpPr>
            <p:nvPr/>
          </p:nvSpPr>
          <p:spPr bwMode="auto">
            <a:xfrm flipV="1">
              <a:off x="5176199"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3" name="Line 44"/>
            <p:cNvSpPr>
              <a:spLocks noChangeShapeType="1"/>
            </p:cNvSpPr>
            <p:nvPr/>
          </p:nvSpPr>
          <p:spPr bwMode="auto">
            <a:xfrm flipV="1">
              <a:off x="5341327"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4" name="Line 45"/>
            <p:cNvSpPr>
              <a:spLocks noChangeShapeType="1"/>
            </p:cNvSpPr>
            <p:nvPr/>
          </p:nvSpPr>
          <p:spPr bwMode="auto">
            <a:xfrm flipV="1">
              <a:off x="5509631"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5" name="Line 46"/>
            <p:cNvSpPr>
              <a:spLocks noChangeShapeType="1"/>
            </p:cNvSpPr>
            <p:nvPr/>
          </p:nvSpPr>
          <p:spPr bwMode="auto">
            <a:xfrm flipV="1">
              <a:off x="5674759" y="2500309"/>
              <a:ext cx="0" cy="468580"/>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6" name="Line 47"/>
            <p:cNvSpPr>
              <a:spLocks noChangeShapeType="1"/>
            </p:cNvSpPr>
            <p:nvPr/>
          </p:nvSpPr>
          <p:spPr bwMode="auto">
            <a:xfrm flipV="1">
              <a:off x="5839887" y="2500309"/>
              <a:ext cx="0" cy="468580"/>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7" name="Line 48"/>
            <p:cNvSpPr>
              <a:spLocks noChangeShapeType="1"/>
            </p:cNvSpPr>
            <p:nvPr/>
          </p:nvSpPr>
          <p:spPr bwMode="auto">
            <a:xfrm flipV="1">
              <a:off x="6006603" y="2500309"/>
              <a:ext cx="0" cy="468580"/>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8" name="Line 49"/>
            <p:cNvSpPr>
              <a:spLocks noChangeShapeType="1"/>
            </p:cNvSpPr>
            <p:nvPr/>
          </p:nvSpPr>
          <p:spPr bwMode="auto">
            <a:xfrm flipV="1">
              <a:off x="5009483" y="2500309"/>
              <a:ext cx="0" cy="468580"/>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9" name="Line 36"/>
            <p:cNvSpPr>
              <a:spLocks noChangeShapeType="1"/>
            </p:cNvSpPr>
            <p:nvPr/>
          </p:nvSpPr>
          <p:spPr bwMode="auto">
            <a:xfrm flipV="1">
              <a:off x="1681515" y="2500309"/>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0" name="Line 37"/>
            <p:cNvSpPr>
              <a:spLocks noChangeShapeType="1"/>
            </p:cNvSpPr>
            <p:nvPr/>
          </p:nvSpPr>
          <p:spPr bwMode="auto">
            <a:xfrm flipV="1">
              <a:off x="1846643" y="2500309"/>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1" name="Line 38"/>
            <p:cNvSpPr>
              <a:spLocks noChangeShapeType="1"/>
            </p:cNvSpPr>
            <p:nvPr/>
          </p:nvSpPr>
          <p:spPr bwMode="auto">
            <a:xfrm flipV="1">
              <a:off x="2013358" y="2500309"/>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2" name="Line 39"/>
            <p:cNvSpPr>
              <a:spLocks noChangeShapeType="1"/>
            </p:cNvSpPr>
            <p:nvPr/>
          </p:nvSpPr>
          <p:spPr bwMode="auto">
            <a:xfrm flipV="1">
              <a:off x="2180075" y="2500309"/>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3" name="Line 40"/>
            <p:cNvSpPr>
              <a:spLocks noChangeShapeType="1"/>
            </p:cNvSpPr>
            <p:nvPr/>
          </p:nvSpPr>
          <p:spPr bwMode="auto">
            <a:xfrm flipV="1">
              <a:off x="2345203"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4" name="Line 41"/>
            <p:cNvSpPr>
              <a:spLocks noChangeShapeType="1"/>
            </p:cNvSpPr>
            <p:nvPr/>
          </p:nvSpPr>
          <p:spPr bwMode="auto">
            <a:xfrm flipV="1">
              <a:off x="2511919"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5" name="Line 42"/>
            <p:cNvSpPr>
              <a:spLocks noChangeShapeType="1"/>
            </p:cNvSpPr>
            <p:nvPr/>
          </p:nvSpPr>
          <p:spPr bwMode="auto">
            <a:xfrm flipV="1">
              <a:off x="1514798" y="2500309"/>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6" name="Line 43"/>
            <p:cNvSpPr>
              <a:spLocks noChangeShapeType="1"/>
            </p:cNvSpPr>
            <p:nvPr/>
          </p:nvSpPr>
          <p:spPr bwMode="auto">
            <a:xfrm flipV="1">
              <a:off x="2845350"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7" name="Line 44"/>
            <p:cNvSpPr>
              <a:spLocks noChangeShapeType="1"/>
            </p:cNvSpPr>
            <p:nvPr/>
          </p:nvSpPr>
          <p:spPr bwMode="auto">
            <a:xfrm flipV="1">
              <a:off x="3010479"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8" name="Line 45"/>
            <p:cNvSpPr>
              <a:spLocks noChangeShapeType="1"/>
            </p:cNvSpPr>
            <p:nvPr/>
          </p:nvSpPr>
          <p:spPr bwMode="auto">
            <a:xfrm flipV="1">
              <a:off x="3177195"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39" name="Line 46"/>
            <p:cNvSpPr>
              <a:spLocks noChangeShapeType="1"/>
            </p:cNvSpPr>
            <p:nvPr/>
          </p:nvSpPr>
          <p:spPr bwMode="auto">
            <a:xfrm flipV="1">
              <a:off x="3343911"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0" name="Line 47"/>
            <p:cNvSpPr>
              <a:spLocks noChangeShapeType="1"/>
            </p:cNvSpPr>
            <p:nvPr/>
          </p:nvSpPr>
          <p:spPr bwMode="auto">
            <a:xfrm flipV="1">
              <a:off x="3509039"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1" name="Line 48"/>
            <p:cNvSpPr>
              <a:spLocks noChangeShapeType="1"/>
            </p:cNvSpPr>
            <p:nvPr/>
          </p:nvSpPr>
          <p:spPr bwMode="auto">
            <a:xfrm flipV="1">
              <a:off x="3675755" y="2500309"/>
              <a:ext cx="0" cy="466992"/>
            </a:xfrm>
            <a:prstGeom prst="line">
              <a:avLst/>
            </a:prstGeom>
            <a:noFill/>
            <a:ln w="19050">
              <a:solidFill>
                <a:srgbClr val="FF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2" name="Line 49"/>
            <p:cNvSpPr>
              <a:spLocks noChangeShapeType="1"/>
            </p:cNvSpPr>
            <p:nvPr/>
          </p:nvSpPr>
          <p:spPr bwMode="auto">
            <a:xfrm flipV="1">
              <a:off x="2678635" y="2486013"/>
              <a:ext cx="0" cy="582947"/>
            </a:xfrm>
            <a:prstGeom prst="line">
              <a:avLst/>
            </a:prstGeom>
            <a:noFill/>
            <a:ln w="38100"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3" name="Text Box 53"/>
            <p:cNvSpPr txBox="1">
              <a:spLocks noChangeArrowheads="1"/>
            </p:cNvSpPr>
            <p:nvPr/>
          </p:nvSpPr>
          <p:spPr bwMode="auto">
            <a:xfrm>
              <a:off x="916209" y="2486013"/>
              <a:ext cx="479507" cy="3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dirty="0">
                  <a:solidFill>
                    <a:srgbClr val="0000FF"/>
                  </a:solidFill>
                  <a:latin typeface="Palatino"/>
                  <a:cs typeface="Palatino"/>
                </a:rPr>
                <a:t>….</a:t>
              </a:r>
            </a:p>
          </p:txBody>
        </p:sp>
        <p:sp>
          <p:nvSpPr>
            <p:cNvPr id="44" name="Text Box 53"/>
            <p:cNvSpPr txBox="1">
              <a:spLocks noChangeArrowheads="1"/>
            </p:cNvSpPr>
            <p:nvPr/>
          </p:nvSpPr>
          <p:spPr bwMode="auto">
            <a:xfrm>
              <a:off x="7854769" y="2420889"/>
              <a:ext cx="479507" cy="3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FF"/>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800" dirty="0">
                  <a:solidFill>
                    <a:srgbClr val="0000FF"/>
                  </a:solidFill>
                  <a:latin typeface="Palatino"/>
                  <a:cs typeface="Palatino"/>
                </a:rPr>
                <a:t>….</a:t>
              </a:r>
            </a:p>
          </p:txBody>
        </p:sp>
        <p:sp>
          <p:nvSpPr>
            <p:cNvPr id="45" name="Line 36"/>
            <p:cNvSpPr>
              <a:spLocks noChangeShapeType="1"/>
            </p:cNvSpPr>
            <p:nvPr/>
          </p:nvSpPr>
          <p:spPr bwMode="auto">
            <a:xfrm flipV="1">
              <a:off x="7002135"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6" name="Line 37"/>
            <p:cNvSpPr>
              <a:spLocks noChangeShapeType="1"/>
            </p:cNvSpPr>
            <p:nvPr/>
          </p:nvSpPr>
          <p:spPr bwMode="auto">
            <a:xfrm flipV="1">
              <a:off x="7168852"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7" name="Line 38"/>
            <p:cNvSpPr>
              <a:spLocks noChangeShapeType="1"/>
            </p:cNvSpPr>
            <p:nvPr/>
          </p:nvSpPr>
          <p:spPr bwMode="auto">
            <a:xfrm flipV="1">
              <a:off x="7335567"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8" name="Line 39"/>
            <p:cNvSpPr>
              <a:spLocks noChangeShapeType="1"/>
            </p:cNvSpPr>
            <p:nvPr/>
          </p:nvSpPr>
          <p:spPr bwMode="auto">
            <a:xfrm flipV="1">
              <a:off x="7500696"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49" name="Line 40"/>
            <p:cNvSpPr>
              <a:spLocks noChangeShapeType="1"/>
            </p:cNvSpPr>
            <p:nvPr/>
          </p:nvSpPr>
          <p:spPr bwMode="auto">
            <a:xfrm flipV="1">
              <a:off x="7665824"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50" name="Line 41"/>
            <p:cNvSpPr>
              <a:spLocks noChangeShapeType="1"/>
            </p:cNvSpPr>
            <p:nvPr/>
          </p:nvSpPr>
          <p:spPr bwMode="auto">
            <a:xfrm flipV="1">
              <a:off x="7834128"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51" name="Line 42"/>
            <p:cNvSpPr>
              <a:spLocks noChangeShapeType="1"/>
            </p:cNvSpPr>
            <p:nvPr/>
          </p:nvSpPr>
          <p:spPr bwMode="auto">
            <a:xfrm flipV="1">
              <a:off x="6835420" y="2493956"/>
              <a:ext cx="0" cy="466992"/>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52" name="Line 45"/>
            <p:cNvSpPr>
              <a:spLocks noChangeShapeType="1"/>
            </p:cNvSpPr>
            <p:nvPr/>
          </p:nvSpPr>
          <p:spPr bwMode="auto">
            <a:xfrm flipV="1">
              <a:off x="6166968" y="2492367"/>
              <a:ext cx="0" cy="468581"/>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53" name="Line 46"/>
            <p:cNvSpPr>
              <a:spLocks noChangeShapeType="1"/>
            </p:cNvSpPr>
            <p:nvPr/>
          </p:nvSpPr>
          <p:spPr bwMode="auto">
            <a:xfrm flipV="1">
              <a:off x="6332096" y="2492367"/>
              <a:ext cx="0" cy="468581"/>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54" name="Line 47"/>
            <p:cNvSpPr>
              <a:spLocks noChangeShapeType="1"/>
            </p:cNvSpPr>
            <p:nvPr/>
          </p:nvSpPr>
          <p:spPr bwMode="auto">
            <a:xfrm flipV="1">
              <a:off x="6498813" y="2492367"/>
              <a:ext cx="0" cy="468581"/>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55" name="Line 48"/>
            <p:cNvSpPr>
              <a:spLocks noChangeShapeType="1"/>
            </p:cNvSpPr>
            <p:nvPr/>
          </p:nvSpPr>
          <p:spPr bwMode="auto">
            <a:xfrm flipV="1">
              <a:off x="6665528" y="2492367"/>
              <a:ext cx="0" cy="468581"/>
            </a:xfrm>
            <a:prstGeom prst="line">
              <a:avLst/>
            </a:prstGeom>
            <a:noFill/>
            <a:ln w="1905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grpSp>
      <p:graphicFrame>
        <p:nvGraphicFramePr>
          <p:cNvPr id="4" name="Table 3"/>
          <p:cNvGraphicFramePr>
            <a:graphicFrameLocks noGrp="1"/>
          </p:cNvGraphicFramePr>
          <p:nvPr/>
        </p:nvGraphicFramePr>
        <p:xfrm>
          <a:off x="330200" y="3698875"/>
          <a:ext cx="6096000" cy="2225676"/>
        </p:xfrm>
        <a:graphic>
          <a:graphicData uri="http://schemas.openxmlformats.org/drawingml/2006/table">
            <a:tbl>
              <a:tblPr firstRow="1" bandRow="1">
                <a:tableStyleId>{5C22544A-7EE6-4342-B048-85BDC9FD1C3A}</a:tableStyleId>
              </a:tblPr>
              <a:tblGrid>
                <a:gridCol w="2032000"/>
                <a:gridCol w="2032000"/>
                <a:gridCol w="2032000"/>
              </a:tblGrid>
              <a:tr h="370946">
                <a:tc>
                  <a:txBody>
                    <a:bodyPr/>
                    <a:lstStyle/>
                    <a:p>
                      <a:r>
                        <a:rPr lang="en-US" sz="1800" dirty="0" err="1" smtClean="0">
                          <a:solidFill>
                            <a:schemeClr val="bg1"/>
                          </a:solidFill>
                        </a:rPr>
                        <a:t>Subdetector</a:t>
                      </a:r>
                      <a:endParaRPr lang="en-US" sz="1800" dirty="0">
                        <a:solidFill>
                          <a:schemeClr val="bg1"/>
                        </a:solidFill>
                      </a:endParaRPr>
                    </a:p>
                  </a:txBody>
                  <a:tcPr marL="84406" marR="84406" marT="45733" marB="45733"/>
                </a:tc>
                <a:tc>
                  <a:txBody>
                    <a:bodyPr/>
                    <a:lstStyle/>
                    <a:p>
                      <a:pPr algn="ctr"/>
                      <a:r>
                        <a:rPr lang="en-US" sz="1800" dirty="0" err="1" smtClean="0">
                          <a:solidFill>
                            <a:schemeClr val="bg1"/>
                          </a:solidFill>
                        </a:rPr>
                        <a:t>Reco</a:t>
                      </a:r>
                      <a:r>
                        <a:rPr lang="en-US" sz="1800" baseline="0" dirty="0" smtClean="0">
                          <a:solidFill>
                            <a:schemeClr val="bg1"/>
                          </a:solidFill>
                        </a:rPr>
                        <a:t> </a:t>
                      </a:r>
                      <a:r>
                        <a:rPr lang="en-US" sz="1800" dirty="0" smtClean="0">
                          <a:solidFill>
                            <a:schemeClr val="bg1"/>
                          </a:solidFill>
                        </a:rPr>
                        <a:t>Window</a:t>
                      </a:r>
                      <a:endParaRPr lang="en-US" sz="1800" dirty="0">
                        <a:solidFill>
                          <a:schemeClr val="bg1"/>
                        </a:solidFill>
                      </a:endParaRPr>
                    </a:p>
                  </a:txBody>
                  <a:tcPr marL="84406" marR="84406" marT="45733" marB="45733"/>
                </a:tc>
                <a:tc>
                  <a:txBody>
                    <a:bodyPr/>
                    <a:lstStyle/>
                    <a:p>
                      <a:pPr algn="ctr"/>
                      <a:r>
                        <a:rPr lang="en-US" sz="1800" dirty="0" smtClean="0">
                          <a:solidFill>
                            <a:schemeClr val="bg1"/>
                          </a:solidFill>
                        </a:rPr>
                        <a:t>Hit</a:t>
                      </a:r>
                      <a:r>
                        <a:rPr lang="en-US" sz="1800" baseline="0" dirty="0" smtClean="0">
                          <a:solidFill>
                            <a:schemeClr val="bg1"/>
                          </a:solidFill>
                        </a:rPr>
                        <a:t> Resolution</a:t>
                      </a:r>
                      <a:endParaRPr lang="en-US" sz="1800" dirty="0">
                        <a:solidFill>
                          <a:schemeClr val="bg1"/>
                        </a:solidFill>
                      </a:endParaRPr>
                    </a:p>
                  </a:txBody>
                  <a:tcPr marL="84406" marR="84406" marT="45733" marB="45733"/>
                </a:tc>
              </a:tr>
              <a:tr h="370946">
                <a:tc>
                  <a:txBody>
                    <a:bodyPr/>
                    <a:lstStyle/>
                    <a:p>
                      <a:r>
                        <a:rPr lang="en-US" sz="1800" dirty="0" smtClean="0">
                          <a:solidFill>
                            <a:srgbClr val="1F497D"/>
                          </a:solidFill>
                        </a:rPr>
                        <a:t>ECAL</a:t>
                      </a:r>
                      <a:endParaRPr lang="en-US" sz="1800" dirty="0">
                        <a:solidFill>
                          <a:srgbClr val="1F497D"/>
                        </a:solidFill>
                      </a:endParaRPr>
                    </a:p>
                  </a:txBody>
                  <a:tcPr marL="84406" marR="84406" marT="45733" marB="45733"/>
                </a:tc>
                <a:tc>
                  <a:txBody>
                    <a:bodyPr/>
                    <a:lstStyle/>
                    <a:p>
                      <a:pPr algn="ctr"/>
                      <a:r>
                        <a:rPr lang="en-US" sz="1800" dirty="0" smtClean="0">
                          <a:solidFill>
                            <a:srgbClr val="FF0000"/>
                          </a:solidFill>
                        </a:rPr>
                        <a:t>10 ns</a:t>
                      </a:r>
                      <a:endParaRPr lang="en-US" sz="1800" dirty="0">
                        <a:solidFill>
                          <a:srgbClr val="FF0000"/>
                        </a:solidFill>
                      </a:endParaRPr>
                    </a:p>
                  </a:txBody>
                  <a:tcPr marL="84406" marR="84406" marT="45733" marB="45733"/>
                </a:tc>
                <a:tc>
                  <a:txBody>
                    <a:bodyPr/>
                    <a:lstStyle/>
                    <a:p>
                      <a:pPr algn="ctr"/>
                      <a:r>
                        <a:rPr lang="en-US" sz="1800" dirty="0" smtClean="0">
                          <a:solidFill>
                            <a:srgbClr val="1F497D"/>
                          </a:solidFill>
                        </a:rPr>
                        <a:t>1 ns</a:t>
                      </a:r>
                    </a:p>
                  </a:txBody>
                  <a:tcPr marL="84406" marR="84406" marT="45733" marB="45733"/>
                </a:tc>
              </a:tr>
              <a:tr h="370946">
                <a:tc>
                  <a:txBody>
                    <a:bodyPr/>
                    <a:lstStyle/>
                    <a:p>
                      <a:r>
                        <a:rPr lang="en-US" sz="1800" dirty="0" smtClean="0">
                          <a:solidFill>
                            <a:srgbClr val="1F497D"/>
                          </a:solidFill>
                        </a:rPr>
                        <a:t>HCAL </a:t>
                      </a:r>
                      <a:r>
                        <a:rPr lang="en-US" sz="1800" dirty="0" err="1" smtClean="0">
                          <a:solidFill>
                            <a:srgbClr val="1F497D"/>
                          </a:solidFill>
                        </a:rPr>
                        <a:t>Endcap</a:t>
                      </a:r>
                      <a:endParaRPr lang="en-US" sz="1800" dirty="0">
                        <a:solidFill>
                          <a:srgbClr val="1F497D"/>
                        </a:solidFill>
                      </a:endParaRPr>
                    </a:p>
                  </a:txBody>
                  <a:tcPr marL="84406" marR="84406" marT="45733" marB="45733"/>
                </a:tc>
                <a:tc>
                  <a:txBody>
                    <a:bodyPr/>
                    <a:lstStyle/>
                    <a:p>
                      <a:pPr algn="ctr"/>
                      <a:r>
                        <a:rPr lang="en-US" sz="1800" dirty="0" smtClean="0">
                          <a:solidFill>
                            <a:srgbClr val="FF0000"/>
                          </a:solidFill>
                        </a:rPr>
                        <a:t>10 ns</a:t>
                      </a:r>
                      <a:endParaRPr lang="en-US" sz="1800" dirty="0">
                        <a:solidFill>
                          <a:srgbClr val="FF0000"/>
                        </a:solidFill>
                      </a:endParaRPr>
                    </a:p>
                  </a:txBody>
                  <a:tcPr marL="84406" marR="84406" marT="45733" marB="45733"/>
                </a:tc>
                <a:tc>
                  <a:txBody>
                    <a:bodyPr/>
                    <a:lstStyle/>
                    <a:p>
                      <a:pPr algn="ctr"/>
                      <a:r>
                        <a:rPr lang="en-US" sz="1800" dirty="0" smtClean="0">
                          <a:solidFill>
                            <a:srgbClr val="1F497D"/>
                          </a:solidFill>
                        </a:rPr>
                        <a:t>1 ns</a:t>
                      </a:r>
                      <a:endParaRPr lang="en-US" sz="1800" dirty="0">
                        <a:solidFill>
                          <a:srgbClr val="1F497D"/>
                        </a:solidFill>
                      </a:endParaRPr>
                    </a:p>
                  </a:txBody>
                  <a:tcPr marL="84406" marR="84406" marT="45733" marB="45733"/>
                </a:tc>
              </a:tr>
              <a:tr h="370946">
                <a:tc>
                  <a:txBody>
                    <a:bodyPr/>
                    <a:lstStyle/>
                    <a:p>
                      <a:r>
                        <a:rPr lang="en-US" sz="1800" dirty="0" smtClean="0">
                          <a:solidFill>
                            <a:srgbClr val="1F497D"/>
                          </a:solidFill>
                        </a:rPr>
                        <a:t>HCAL Barrel</a:t>
                      </a:r>
                      <a:endParaRPr lang="en-US" sz="1800" dirty="0">
                        <a:solidFill>
                          <a:srgbClr val="1F497D"/>
                        </a:solidFill>
                      </a:endParaRPr>
                    </a:p>
                  </a:txBody>
                  <a:tcPr marL="84406" marR="84406" marT="45733" marB="45733"/>
                </a:tc>
                <a:tc>
                  <a:txBody>
                    <a:bodyPr/>
                    <a:lstStyle/>
                    <a:p>
                      <a:pPr algn="ctr"/>
                      <a:r>
                        <a:rPr lang="en-US" sz="1800" dirty="0" smtClean="0">
                          <a:solidFill>
                            <a:srgbClr val="FF0000"/>
                          </a:solidFill>
                        </a:rPr>
                        <a:t>100 ns</a:t>
                      </a:r>
                      <a:endParaRPr lang="en-US" sz="1800" dirty="0">
                        <a:solidFill>
                          <a:srgbClr val="FF0000"/>
                        </a:solidFill>
                      </a:endParaRPr>
                    </a:p>
                  </a:txBody>
                  <a:tcPr marL="84406" marR="84406" marT="45733" marB="45733"/>
                </a:tc>
                <a:tc>
                  <a:txBody>
                    <a:bodyPr/>
                    <a:lstStyle/>
                    <a:p>
                      <a:pPr algn="ctr"/>
                      <a:r>
                        <a:rPr lang="en-US" sz="1800" dirty="0" smtClean="0">
                          <a:solidFill>
                            <a:srgbClr val="1F497D"/>
                          </a:solidFill>
                        </a:rPr>
                        <a:t>1 ns</a:t>
                      </a:r>
                      <a:endParaRPr lang="en-US" sz="1800" dirty="0">
                        <a:solidFill>
                          <a:srgbClr val="1F497D"/>
                        </a:solidFill>
                      </a:endParaRPr>
                    </a:p>
                  </a:txBody>
                  <a:tcPr marL="84406" marR="84406" marT="45733" marB="45733"/>
                </a:tc>
              </a:tr>
              <a:tr h="370946">
                <a:tc>
                  <a:txBody>
                    <a:bodyPr/>
                    <a:lstStyle/>
                    <a:p>
                      <a:r>
                        <a:rPr lang="en-US" sz="1800" dirty="0" smtClean="0">
                          <a:solidFill>
                            <a:srgbClr val="1F497D"/>
                          </a:solidFill>
                        </a:rPr>
                        <a:t>Silicon</a:t>
                      </a:r>
                      <a:r>
                        <a:rPr lang="en-US" sz="1800" baseline="0" dirty="0" smtClean="0">
                          <a:solidFill>
                            <a:srgbClr val="1F497D"/>
                          </a:solidFill>
                        </a:rPr>
                        <a:t> Detectors</a:t>
                      </a:r>
                      <a:endParaRPr lang="en-US" sz="1800" dirty="0">
                        <a:solidFill>
                          <a:srgbClr val="1F497D"/>
                        </a:solidFill>
                      </a:endParaRPr>
                    </a:p>
                  </a:txBody>
                  <a:tcPr marL="84406" marR="84406" marT="45733" marB="45733"/>
                </a:tc>
                <a:tc>
                  <a:txBody>
                    <a:bodyPr/>
                    <a:lstStyle/>
                    <a:p>
                      <a:pPr algn="ctr"/>
                      <a:r>
                        <a:rPr lang="en-US" sz="1800" dirty="0" smtClean="0">
                          <a:solidFill>
                            <a:srgbClr val="1F497D"/>
                          </a:solidFill>
                        </a:rPr>
                        <a:t>10 ns</a:t>
                      </a:r>
                      <a:endParaRPr lang="en-US" sz="1800" dirty="0">
                        <a:solidFill>
                          <a:srgbClr val="1F497D"/>
                        </a:solidFill>
                      </a:endParaRPr>
                    </a:p>
                  </a:txBody>
                  <a:tcPr marL="84406" marR="84406" marT="45733" marB="45733"/>
                </a:tc>
                <a:tc>
                  <a:txBody>
                    <a:bodyPr/>
                    <a:lstStyle/>
                    <a:p>
                      <a:pPr algn="ctr"/>
                      <a:r>
                        <a:rPr lang="en-US" sz="1800" dirty="0" smtClean="0">
                          <a:solidFill>
                            <a:srgbClr val="1F497D"/>
                          </a:solidFill>
                        </a:rPr>
                        <a:t>10/√12</a:t>
                      </a:r>
                      <a:endParaRPr lang="en-US" sz="1800" dirty="0">
                        <a:solidFill>
                          <a:srgbClr val="1F497D"/>
                        </a:solidFill>
                      </a:endParaRPr>
                    </a:p>
                  </a:txBody>
                  <a:tcPr marL="84406" marR="84406" marT="45733" marB="45733"/>
                </a:tc>
              </a:tr>
              <a:tr h="370946">
                <a:tc>
                  <a:txBody>
                    <a:bodyPr/>
                    <a:lstStyle/>
                    <a:p>
                      <a:r>
                        <a:rPr lang="en-US" sz="1800" dirty="0" smtClean="0">
                          <a:solidFill>
                            <a:srgbClr val="1F497D"/>
                          </a:solidFill>
                        </a:rPr>
                        <a:t>TPC</a:t>
                      </a:r>
                      <a:r>
                        <a:rPr lang="en-US" sz="1800" baseline="0" dirty="0" smtClean="0">
                          <a:solidFill>
                            <a:srgbClr val="1F497D"/>
                          </a:solidFill>
                        </a:rPr>
                        <a:t> (CLIC_ILD)</a:t>
                      </a:r>
                      <a:endParaRPr lang="en-US" sz="1800" dirty="0">
                        <a:solidFill>
                          <a:srgbClr val="1F497D"/>
                        </a:solidFill>
                      </a:endParaRPr>
                    </a:p>
                  </a:txBody>
                  <a:tcPr marL="84406" marR="84406" marT="45733" marB="45733"/>
                </a:tc>
                <a:tc>
                  <a:txBody>
                    <a:bodyPr/>
                    <a:lstStyle/>
                    <a:p>
                      <a:pPr algn="ctr"/>
                      <a:r>
                        <a:rPr lang="en-US" sz="1800" dirty="0" smtClean="0">
                          <a:solidFill>
                            <a:srgbClr val="1F497D"/>
                          </a:solidFill>
                        </a:rPr>
                        <a:t>Entire</a:t>
                      </a:r>
                      <a:r>
                        <a:rPr lang="en-US" sz="1800" baseline="0" dirty="0" smtClean="0">
                          <a:solidFill>
                            <a:srgbClr val="1F497D"/>
                          </a:solidFill>
                        </a:rPr>
                        <a:t> train</a:t>
                      </a:r>
                      <a:endParaRPr lang="en-US" sz="1800" dirty="0">
                        <a:solidFill>
                          <a:srgbClr val="1F497D"/>
                        </a:solidFill>
                      </a:endParaRPr>
                    </a:p>
                  </a:txBody>
                  <a:tcPr marL="84406" marR="84406" marT="45733" marB="45733"/>
                </a:tc>
                <a:tc>
                  <a:txBody>
                    <a:bodyPr/>
                    <a:lstStyle/>
                    <a:p>
                      <a:pPr algn="ctr"/>
                      <a:r>
                        <a:rPr lang="en-US" sz="1800" dirty="0" smtClean="0">
                          <a:solidFill>
                            <a:srgbClr val="1F497D"/>
                          </a:solidFill>
                        </a:rPr>
                        <a:t>n/a</a:t>
                      </a:r>
                      <a:endParaRPr lang="en-US" sz="1800" dirty="0">
                        <a:solidFill>
                          <a:srgbClr val="1F497D"/>
                        </a:solidFill>
                      </a:endParaRPr>
                    </a:p>
                  </a:txBody>
                  <a:tcPr marL="84406" marR="84406" marT="45733" marB="45733"/>
                </a:tc>
              </a:tr>
            </a:tbl>
          </a:graphicData>
        </a:graphic>
      </p:graphicFrame>
      <p:cxnSp>
        <p:nvCxnSpPr>
          <p:cNvPr id="75814" name="Straight Arrow Connector 11"/>
          <p:cNvCxnSpPr>
            <a:cxnSpLocks noChangeShapeType="1"/>
          </p:cNvCxnSpPr>
          <p:nvPr/>
        </p:nvCxnSpPr>
        <p:spPr bwMode="auto">
          <a:xfrm flipH="1" flipV="1">
            <a:off x="6200775" y="3979863"/>
            <a:ext cx="333375" cy="395287"/>
          </a:xfrm>
          <a:prstGeom prst="straightConnector1">
            <a:avLst/>
          </a:prstGeom>
          <a:noFill/>
          <a:ln w="22225">
            <a:solidFill>
              <a:srgbClr val="FF0000"/>
            </a:solidFill>
            <a:round/>
            <a:headEnd/>
            <a:tailEnd type="arrow" w="med" len="med"/>
          </a:ln>
          <a:extLst>
            <a:ext uri="{909E8E84-426E-40dd-AFC4-6F175D3DCCD1}">
              <a14:hiddenFill xmlns:a14="http://schemas.microsoft.com/office/drawing/2010/main">
                <a:noFill/>
              </a14:hiddenFill>
            </a:ext>
          </a:extLst>
        </p:spPr>
      </p:cxnSp>
    </p:spTree>
  </p:cSld>
  <p:clrMapOvr>
    <a:masterClrMapping/>
  </p:clrMapOvr>
  <p:transition xmlns:p14="http://schemas.microsoft.com/office/powerpoint/2010/main" spd="slow" advTm="86291"/>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a:latin typeface="Palatino" charset="0"/>
                <a:ea typeface="ＭＳ Ｐゴシック" charset="0"/>
              </a:rPr>
              <a:t>Reconstruction in time</a:t>
            </a:r>
          </a:p>
        </p:txBody>
      </p:sp>
      <p:grpSp>
        <p:nvGrpSpPr>
          <p:cNvPr id="77826" name="Group 3"/>
          <p:cNvGrpSpPr>
            <a:grpSpLocks/>
          </p:cNvGrpSpPr>
          <p:nvPr/>
        </p:nvGrpSpPr>
        <p:grpSpPr bwMode="auto">
          <a:xfrm>
            <a:off x="6670676" y="1769011"/>
            <a:ext cx="2171700" cy="1376362"/>
            <a:chOff x="6777880" y="1052736"/>
            <a:chExt cx="2351584" cy="1377444"/>
          </a:xfrm>
        </p:grpSpPr>
        <p:grpSp>
          <p:nvGrpSpPr>
            <p:cNvPr id="77842" name="Group 24"/>
            <p:cNvGrpSpPr>
              <a:grpSpLocks/>
            </p:cNvGrpSpPr>
            <p:nvPr/>
          </p:nvGrpSpPr>
          <p:grpSpPr bwMode="auto">
            <a:xfrm>
              <a:off x="6777880" y="1052736"/>
              <a:ext cx="2351584" cy="1004602"/>
              <a:chOff x="6345832" y="1484783"/>
              <a:chExt cx="1991544" cy="877439"/>
            </a:xfrm>
          </p:grpSpPr>
          <p:sp>
            <p:nvSpPr>
              <p:cNvPr id="14" name="Line 35"/>
              <p:cNvSpPr>
                <a:spLocks noChangeShapeType="1"/>
              </p:cNvSpPr>
              <p:nvPr/>
            </p:nvSpPr>
            <p:spPr bwMode="auto">
              <a:xfrm>
                <a:off x="6345832" y="2347897"/>
                <a:ext cx="1991544"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5" name="Line 49"/>
              <p:cNvSpPr>
                <a:spLocks noChangeShapeType="1"/>
              </p:cNvSpPr>
              <p:nvPr/>
            </p:nvSpPr>
            <p:spPr bwMode="auto">
              <a:xfrm flipV="1">
                <a:off x="6609334" y="1766474"/>
                <a:ext cx="0" cy="581423"/>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6" name="Line 49"/>
              <p:cNvSpPr>
                <a:spLocks noChangeShapeType="1"/>
              </p:cNvSpPr>
              <p:nvPr/>
            </p:nvSpPr>
            <p:spPr bwMode="auto">
              <a:xfrm flipV="1">
                <a:off x="6680668" y="1484783"/>
                <a:ext cx="0" cy="870052"/>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7" name="Line 49"/>
              <p:cNvSpPr>
                <a:spLocks noChangeShapeType="1"/>
              </p:cNvSpPr>
              <p:nvPr/>
            </p:nvSpPr>
            <p:spPr bwMode="auto">
              <a:xfrm flipV="1">
                <a:off x="6753458" y="1766474"/>
                <a:ext cx="0" cy="588361"/>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8" name="Line 49"/>
              <p:cNvSpPr>
                <a:spLocks noChangeShapeType="1"/>
              </p:cNvSpPr>
              <p:nvPr/>
            </p:nvSpPr>
            <p:spPr bwMode="auto">
              <a:xfrm flipH="1" flipV="1">
                <a:off x="6536543" y="2060655"/>
                <a:ext cx="0" cy="30111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19" name="Line 49"/>
              <p:cNvSpPr>
                <a:spLocks noChangeShapeType="1"/>
              </p:cNvSpPr>
              <p:nvPr/>
            </p:nvSpPr>
            <p:spPr bwMode="auto">
              <a:xfrm flipH="1" flipV="1">
                <a:off x="6824793" y="2060655"/>
                <a:ext cx="0" cy="30111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0" name="Line 49"/>
              <p:cNvSpPr>
                <a:spLocks noChangeShapeType="1"/>
              </p:cNvSpPr>
              <p:nvPr/>
            </p:nvSpPr>
            <p:spPr bwMode="auto">
              <a:xfrm flipH="1" flipV="1">
                <a:off x="6968917"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1" name="Line 49"/>
              <p:cNvSpPr>
                <a:spLocks noChangeShapeType="1"/>
              </p:cNvSpPr>
              <p:nvPr/>
            </p:nvSpPr>
            <p:spPr bwMode="auto">
              <a:xfrm flipH="1" flipV="1">
                <a:off x="7121778" y="2060655"/>
                <a:ext cx="0" cy="301119"/>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2" name="Line 49"/>
              <p:cNvSpPr>
                <a:spLocks noChangeShapeType="1"/>
              </p:cNvSpPr>
              <p:nvPr/>
            </p:nvSpPr>
            <p:spPr bwMode="auto">
              <a:xfrm flipH="1" flipV="1">
                <a:off x="7185833"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3" name="Line 49"/>
              <p:cNvSpPr>
                <a:spLocks noChangeShapeType="1"/>
              </p:cNvSpPr>
              <p:nvPr/>
            </p:nvSpPr>
            <p:spPr bwMode="auto">
              <a:xfrm flipH="1" flipV="1">
                <a:off x="7472627"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sp>
            <p:nvSpPr>
              <p:cNvPr id="24" name="Line 49"/>
              <p:cNvSpPr>
                <a:spLocks noChangeShapeType="1"/>
              </p:cNvSpPr>
              <p:nvPr/>
            </p:nvSpPr>
            <p:spPr bwMode="auto">
              <a:xfrm flipH="1" flipV="1">
                <a:off x="7977792" y="2204969"/>
                <a:ext cx="0" cy="156804"/>
              </a:xfrm>
              <a:prstGeom prst="line">
                <a:avLst/>
              </a:prstGeom>
              <a:noFill/>
              <a:ln w="190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sz="1800">
                  <a:latin typeface="Palatino"/>
                  <a:cs typeface="Palatino"/>
                </a:endParaRPr>
              </a:p>
            </p:txBody>
          </p:sp>
        </p:grpSp>
        <p:cxnSp>
          <p:nvCxnSpPr>
            <p:cNvPr id="77843" name="Straight Arrow Connector 26"/>
            <p:cNvCxnSpPr>
              <a:cxnSpLocks noChangeShapeType="1"/>
            </p:cNvCxnSpPr>
            <p:nvPr/>
          </p:nvCxnSpPr>
          <p:spPr bwMode="auto">
            <a:xfrm flipV="1">
              <a:off x="7173868" y="2057338"/>
              <a:ext cx="0" cy="219534"/>
            </a:xfrm>
            <a:prstGeom prst="straightConnector1">
              <a:avLst/>
            </a:prstGeom>
            <a:noFill/>
            <a:ln w="22225">
              <a:solidFill>
                <a:srgbClr val="660066"/>
              </a:solidFill>
              <a:round/>
              <a:headEnd/>
              <a:tailEnd type="arrow" w="med" len="med"/>
            </a:ln>
            <a:extLst>
              <a:ext uri="{909E8E84-426E-40dd-AFC4-6F175D3DCCD1}">
                <a14:hiddenFill xmlns:a14="http://schemas.microsoft.com/office/drawing/2010/main">
                  <a:noFill/>
                </a14:hiddenFill>
              </a:ext>
            </a:extLst>
          </p:spPr>
        </p:cxnSp>
        <p:sp>
          <p:nvSpPr>
            <p:cNvPr id="77844" name="TextBox 27"/>
            <p:cNvSpPr txBox="1">
              <a:spLocks noChangeArrowheads="1"/>
            </p:cNvSpPr>
            <p:nvPr/>
          </p:nvSpPr>
          <p:spPr bwMode="auto">
            <a:xfrm>
              <a:off x="7424567" y="2060848"/>
              <a:ext cx="1089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660066"/>
                  </a:solidFill>
                  <a:latin typeface="Palatino" charset="0"/>
                  <a:cs typeface="Palatino" charset="0"/>
                </a:rPr>
                <a:t>tCluster</a:t>
              </a:r>
            </a:p>
          </p:txBody>
        </p:sp>
        <p:cxnSp>
          <p:nvCxnSpPr>
            <p:cNvPr id="77845" name="Straight Connector 29"/>
            <p:cNvCxnSpPr>
              <a:cxnSpLocks noChangeShapeType="1"/>
            </p:cNvCxnSpPr>
            <p:nvPr/>
          </p:nvCxnSpPr>
          <p:spPr bwMode="auto">
            <a:xfrm>
              <a:off x="7173868" y="2276872"/>
              <a:ext cx="250699" cy="0"/>
            </a:xfrm>
            <a:prstGeom prst="line">
              <a:avLst/>
            </a:prstGeom>
            <a:noFill/>
            <a:ln w="22225">
              <a:solidFill>
                <a:srgbClr val="660066"/>
              </a:solidFill>
              <a:round/>
              <a:headEnd/>
              <a:tailEnd/>
            </a:ln>
            <a:extLst>
              <a:ext uri="{909E8E84-426E-40dd-AFC4-6F175D3DCCD1}">
                <a14:hiddenFill xmlns:a14="http://schemas.microsoft.com/office/drawing/2010/main">
                  <a:noFill/>
                </a14:hiddenFill>
              </a:ext>
            </a:extLst>
          </p:spPr>
        </p:cxnSp>
      </p:grpSp>
      <p:sp>
        <p:nvSpPr>
          <p:cNvPr id="31" name="Text Box 160"/>
          <p:cNvSpPr txBox="1">
            <a:spLocks noChangeArrowheads="1"/>
          </p:cNvSpPr>
          <p:nvPr/>
        </p:nvSpPr>
        <p:spPr bwMode="auto">
          <a:xfrm>
            <a:off x="250825" y="1033463"/>
            <a:ext cx="8272463"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Clr>
                <a:schemeClr val="tx2"/>
              </a:buClr>
              <a:defRPr/>
            </a:pPr>
            <a:r>
              <a:rPr lang="en-GB" sz="2000" dirty="0">
                <a:solidFill>
                  <a:schemeClr val="tx2"/>
                </a:solidFill>
                <a:latin typeface="Palatino"/>
                <a:cs typeface="Palatino"/>
              </a:rPr>
              <a:t>After reconstruction have a list of Particle Flow Objects (PFOs)</a:t>
            </a:r>
          </a:p>
          <a:p>
            <a:pPr marL="285750" indent="-285750">
              <a:buClr>
                <a:schemeClr val="tx2"/>
              </a:buClr>
              <a:buFont typeface="Arial"/>
              <a:buChar char="•"/>
              <a:defRPr/>
            </a:pPr>
            <a:endParaRPr lang="en-GB" sz="2000" dirty="0">
              <a:solidFill>
                <a:srgbClr val="1F497D"/>
              </a:solidFill>
              <a:latin typeface="Palatino"/>
              <a:cs typeface="Palatino"/>
            </a:endParaRPr>
          </a:p>
          <a:p>
            <a:pPr marL="285750" indent="-285750">
              <a:buClr>
                <a:schemeClr val="tx2"/>
              </a:buClr>
              <a:buFont typeface="Arial"/>
              <a:buChar char="•"/>
              <a:defRPr/>
            </a:pPr>
            <a:r>
              <a:rPr lang="en-GB" sz="2000" dirty="0">
                <a:solidFill>
                  <a:srgbClr val="1F497D"/>
                </a:solidFill>
                <a:latin typeface="Palatino"/>
                <a:cs typeface="Palatino"/>
              </a:rPr>
              <a:t>Calculate energy </a:t>
            </a:r>
            <a:r>
              <a:rPr lang="en-GB" sz="2000" dirty="0" smtClean="0">
                <a:solidFill>
                  <a:srgbClr val="1F497D"/>
                </a:solidFill>
                <a:latin typeface="Palatino"/>
                <a:cs typeface="Palatino"/>
              </a:rPr>
              <a:t>weighted </a:t>
            </a:r>
            <a:r>
              <a:rPr lang="en-GB" sz="2000" dirty="0">
                <a:solidFill>
                  <a:srgbClr val="1F497D"/>
                </a:solidFill>
                <a:latin typeface="Palatino"/>
                <a:cs typeface="Palatino"/>
              </a:rPr>
              <a:t>mean time of each </a:t>
            </a:r>
            <a:r>
              <a:rPr lang="en-GB" sz="2000" dirty="0" smtClean="0">
                <a:solidFill>
                  <a:srgbClr val="FF0000"/>
                </a:solidFill>
                <a:latin typeface="Palatino"/>
                <a:cs typeface="Palatino"/>
              </a:rPr>
              <a:t>cluster</a:t>
            </a:r>
          </a:p>
          <a:p>
            <a:pPr marL="922500" lvl="1" indent="-342900">
              <a:buClr>
                <a:schemeClr val="tx2"/>
              </a:buClr>
              <a:buFont typeface="Wingdings" charset="2"/>
              <a:buChar char="Ø"/>
              <a:defRPr/>
            </a:pPr>
            <a:r>
              <a:rPr lang="en-GB" sz="2000" dirty="0" smtClean="0">
                <a:solidFill>
                  <a:srgbClr val="1F497D"/>
                </a:solidFill>
                <a:latin typeface="Palatino"/>
                <a:cs typeface="Palatino"/>
              </a:rPr>
              <a:t>Obtain sub-ns resolution</a:t>
            </a:r>
          </a:p>
          <a:p>
            <a:pPr marL="922500" lvl="1" indent="-342900">
              <a:buClr>
                <a:schemeClr val="tx2"/>
              </a:buClr>
              <a:buFont typeface="Wingdings" charset="2"/>
              <a:buChar char="Ø"/>
              <a:defRPr/>
            </a:pPr>
            <a:r>
              <a:rPr lang="en-GB" sz="2000" dirty="0">
                <a:solidFill>
                  <a:srgbClr val="1F497D"/>
                </a:solidFill>
                <a:latin typeface="Palatino"/>
                <a:cs typeface="Palatino"/>
              </a:rPr>
              <a:t>Use times to reject clusters</a:t>
            </a:r>
            <a:br>
              <a:rPr lang="en-GB" sz="2000" dirty="0">
                <a:solidFill>
                  <a:srgbClr val="1F497D"/>
                </a:solidFill>
                <a:latin typeface="Palatino"/>
                <a:cs typeface="Palatino"/>
              </a:rPr>
            </a:br>
            <a:r>
              <a:rPr lang="en-GB" sz="2000" dirty="0">
                <a:solidFill>
                  <a:srgbClr val="1F497D"/>
                </a:solidFill>
                <a:latin typeface="Palatino"/>
                <a:cs typeface="Palatino"/>
              </a:rPr>
              <a:t>and associated tracks</a:t>
            </a:r>
            <a:br>
              <a:rPr lang="en-GB" sz="2000" dirty="0">
                <a:solidFill>
                  <a:srgbClr val="1F497D"/>
                </a:solidFill>
                <a:latin typeface="Palatino"/>
                <a:cs typeface="Palatino"/>
              </a:rPr>
            </a:br>
            <a:endParaRPr lang="en-GB" sz="2000" dirty="0">
              <a:solidFill>
                <a:srgbClr val="1F497D"/>
              </a:solidFill>
              <a:latin typeface="Palatino"/>
              <a:cs typeface="Palatino"/>
            </a:endParaRPr>
          </a:p>
          <a:p>
            <a:pPr marL="922500" lvl="1" indent="-342900">
              <a:buClr>
                <a:schemeClr val="tx2"/>
              </a:buClr>
              <a:buFont typeface="Wingdings" charset="2"/>
              <a:buChar char="Ø"/>
              <a:defRPr/>
            </a:pPr>
            <a:endParaRPr lang="en-GB" sz="2000" dirty="0" smtClean="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076400" lvl="2">
              <a:buClr>
                <a:schemeClr val="tx2"/>
              </a:buClr>
              <a:defRPr/>
            </a:pPr>
            <a:endParaRPr lang="en-GB" sz="2000" dirty="0">
              <a:solidFill>
                <a:srgbClr val="000090"/>
              </a:solidFill>
              <a:latin typeface="Palatino"/>
              <a:cs typeface="Palatino"/>
            </a:endParaRP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8" name="Footer Placeholder 7"/>
          <p:cNvSpPr>
            <a:spLocks noGrp="1"/>
          </p:cNvSpPr>
          <p:nvPr>
            <p:ph type="ftr" sz="quarter" idx="15"/>
          </p:nvPr>
        </p:nvSpPr>
        <p:spPr/>
        <p:txBody>
          <a:bodyPr/>
          <a:lstStyle/>
          <a:p>
            <a:pPr>
              <a:defRPr/>
            </a:pPr>
            <a:r>
              <a:rPr lang="en-US" smtClean="0"/>
              <a:t>Erik van der Kraaij, CERN LCD</a:t>
            </a:r>
            <a:endParaRPr lang="en-US"/>
          </a:p>
        </p:txBody>
      </p:sp>
      <p:sp>
        <p:nvSpPr>
          <p:cNvPr id="77832" name="Slide Number Placeholder 10"/>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7B5253-0BE9-2941-9CEB-31563E884DA9}" type="slidenum">
              <a:rPr lang="en-US" sz="1200">
                <a:latin typeface="Palatino" charset="0"/>
                <a:cs typeface="Palatino" charset="0"/>
              </a:rPr>
              <a:pPr eaLnBrk="1" hangingPunct="1"/>
              <a:t>37</a:t>
            </a:fld>
            <a:endParaRPr lang="en-US" sz="1200">
              <a:latin typeface="Palatino" charset="0"/>
              <a:cs typeface="Palatino" charset="0"/>
            </a:endParaRPr>
          </a:p>
        </p:txBody>
      </p:sp>
      <p:pic>
        <p:nvPicPr>
          <p:cNvPr id="35" name="Picture 5" descr="Screen shot 2011-05-21 at 11.32.44 AM.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65250" y="3454577"/>
            <a:ext cx="4159250"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6" name="Straight Arrow Connector 35"/>
          <p:cNvCxnSpPr/>
          <p:nvPr/>
        </p:nvCxnSpPr>
        <p:spPr>
          <a:xfrm rot="5400000" flipH="1" flipV="1">
            <a:off x="962025" y="4043540"/>
            <a:ext cx="938213" cy="1587"/>
          </a:xfrm>
          <a:prstGeom prst="straightConnector1">
            <a:avLst/>
          </a:prstGeom>
          <a:ln w="254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7" name="TextBox 10"/>
          <p:cNvSpPr txBox="1">
            <a:spLocks noChangeArrowheads="1"/>
          </p:cNvSpPr>
          <p:nvPr/>
        </p:nvSpPr>
        <p:spPr bwMode="auto">
          <a:xfrm>
            <a:off x="339725" y="3745090"/>
            <a:ext cx="8763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rPr>
              <a:t>Radius</a:t>
            </a:r>
          </a:p>
        </p:txBody>
      </p:sp>
      <p:cxnSp>
        <p:nvCxnSpPr>
          <p:cNvPr id="38" name="Straight Arrow Connector 37"/>
          <p:cNvCxnSpPr/>
          <p:nvPr/>
        </p:nvCxnSpPr>
        <p:spPr>
          <a:xfrm>
            <a:off x="3255963" y="6113640"/>
            <a:ext cx="1290637" cy="1587"/>
          </a:xfrm>
          <a:prstGeom prst="straightConnector1">
            <a:avLst/>
          </a:prstGeom>
          <a:ln w="254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9" name="TextBox 13"/>
          <p:cNvSpPr txBox="1">
            <a:spLocks noChangeArrowheads="1"/>
          </p:cNvSpPr>
          <p:nvPr/>
        </p:nvSpPr>
        <p:spPr bwMode="auto">
          <a:xfrm>
            <a:off x="4648200" y="5956477"/>
            <a:ext cx="701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rPr>
              <a:t>Time</a:t>
            </a:r>
          </a:p>
        </p:txBody>
      </p:sp>
      <p:cxnSp>
        <p:nvCxnSpPr>
          <p:cNvPr id="40" name="Straight Arrow Connector 39"/>
          <p:cNvCxnSpPr/>
          <p:nvPr/>
        </p:nvCxnSpPr>
        <p:spPr>
          <a:xfrm flipH="1" flipV="1">
            <a:off x="5526088" y="4167365"/>
            <a:ext cx="320675" cy="1587"/>
          </a:xfrm>
          <a:prstGeom prst="straightConnector1">
            <a:avLst/>
          </a:prstGeom>
          <a:ln w="254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flipV="1">
            <a:off x="5526088" y="4975402"/>
            <a:ext cx="320675" cy="1588"/>
          </a:xfrm>
          <a:prstGeom prst="straightConnector1">
            <a:avLst/>
          </a:prstGeom>
          <a:ln w="254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5526088" y="5781852"/>
            <a:ext cx="320675" cy="1588"/>
          </a:xfrm>
          <a:prstGeom prst="straightConnector1">
            <a:avLst/>
          </a:prstGeom>
          <a:ln w="254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3" name="TextBox 19"/>
          <p:cNvSpPr txBox="1">
            <a:spLocks noChangeArrowheads="1"/>
          </p:cNvSpPr>
          <p:nvPr/>
        </p:nvSpPr>
        <p:spPr bwMode="auto">
          <a:xfrm>
            <a:off x="6057900" y="3987977"/>
            <a:ext cx="1417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0000FF"/>
                </a:solidFill>
              </a:rPr>
              <a:t>Calorimeter</a:t>
            </a:r>
          </a:p>
        </p:txBody>
      </p:sp>
      <p:sp>
        <p:nvSpPr>
          <p:cNvPr id="44" name="TextBox 20"/>
          <p:cNvSpPr txBox="1">
            <a:spLocks noChangeArrowheads="1"/>
          </p:cNvSpPr>
          <p:nvPr/>
        </p:nvSpPr>
        <p:spPr bwMode="auto">
          <a:xfrm>
            <a:off x="6057900" y="4796015"/>
            <a:ext cx="1868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0000FF"/>
                </a:solidFill>
              </a:rPr>
              <a:t>TPC</a:t>
            </a:r>
          </a:p>
        </p:txBody>
      </p:sp>
      <p:sp>
        <p:nvSpPr>
          <p:cNvPr id="45" name="TextBox 21"/>
          <p:cNvSpPr txBox="1">
            <a:spLocks noChangeArrowheads="1"/>
          </p:cNvSpPr>
          <p:nvPr/>
        </p:nvSpPr>
        <p:spPr bwMode="auto">
          <a:xfrm>
            <a:off x="6088063" y="5562777"/>
            <a:ext cx="2217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0000FF"/>
                </a:solidFill>
              </a:rPr>
              <a:t>Si tracking/vertex</a:t>
            </a:r>
          </a:p>
        </p:txBody>
      </p:sp>
    </p:spTree>
  </p:cSld>
  <p:clrMapOvr>
    <a:masterClrMapping/>
  </p:clrMapOvr>
  <p:transition xmlns:p14="http://schemas.microsoft.com/office/powerpoint/2010/main" spd="slow" advTm="98255"/>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p:txBody>
          <a:bodyPr/>
          <a:lstStyle/>
          <a:p>
            <a:r>
              <a:rPr lang="en-US">
                <a:latin typeface="Palatino" charset="0"/>
                <a:ea typeface="ＭＳ Ｐゴシック" charset="0"/>
              </a:rPr>
              <a:t>Reconstruction in time</a:t>
            </a:r>
          </a:p>
        </p:txBody>
      </p:sp>
      <p:sp>
        <p:nvSpPr>
          <p:cNvPr id="31" name="Text Box 160"/>
          <p:cNvSpPr txBox="1">
            <a:spLocks noChangeArrowheads="1"/>
          </p:cNvSpPr>
          <p:nvPr/>
        </p:nvSpPr>
        <p:spPr bwMode="auto">
          <a:xfrm>
            <a:off x="250825" y="1033463"/>
            <a:ext cx="8272463"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Clr>
                <a:schemeClr val="tx2"/>
              </a:buClr>
              <a:defRPr/>
            </a:pPr>
            <a:r>
              <a:rPr lang="en-GB" sz="2000" dirty="0">
                <a:solidFill>
                  <a:schemeClr val="tx2"/>
                </a:solidFill>
                <a:latin typeface="Palatino"/>
                <a:cs typeface="Palatino"/>
              </a:rPr>
              <a:t>After reconstruction have a list of Particle Flow Objects (PFOs)</a:t>
            </a:r>
          </a:p>
          <a:p>
            <a:pPr marL="285750" indent="-285750">
              <a:buClr>
                <a:schemeClr val="tx2"/>
              </a:buClr>
              <a:buFont typeface="Arial"/>
              <a:buChar char="•"/>
              <a:defRPr/>
            </a:pPr>
            <a:endParaRPr lang="en-GB" sz="2000" dirty="0">
              <a:solidFill>
                <a:srgbClr val="1F497D"/>
              </a:solidFill>
              <a:latin typeface="Palatino"/>
              <a:cs typeface="Palatino"/>
            </a:endParaRPr>
          </a:p>
          <a:p>
            <a:pPr marL="285750" indent="-285750">
              <a:buClr>
                <a:schemeClr val="tx2"/>
              </a:buClr>
              <a:buFont typeface="Arial"/>
              <a:buChar char="•"/>
              <a:defRPr/>
            </a:pPr>
            <a:r>
              <a:rPr lang="en-GB" sz="2000" dirty="0">
                <a:solidFill>
                  <a:srgbClr val="1F497D"/>
                </a:solidFill>
                <a:latin typeface="Palatino"/>
                <a:cs typeface="Palatino"/>
              </a:rPr>
              <a:t>Calculate energy </a:t>
            </a:r>
            <a:r>
              <a:rPr lang="en-GB" sz="2000" dirty="0" smtClean="0">
                <a:solidFill>
                  <a:srgbClr val="1F497D"/>
                </a:solidFill>
                <a:latin typeface="Palatino"/>
                <a:cs typeface="Palatino"/>
              </a:rPr>
              <a:t>weighted </a:t>
            </a:r>
            <a:r>
              <a:rPr lang="en-GB" sz="2000" dirty="0">
                <a:solidFill>
                  <a:srgbClr val="1F497D"/>
                </a:solidFill>
                <a:latin typeface="Palatino"/>
                <a:cs typeface="Palatino"/>
              </a:rPr>
              <a:t>mean time of each </a:t>
            </a:r>
            <a:r>
              <a:rPr lang="en-GB" sz="2000" dirty="0" smtClean="0">
                <a:solidFill>
                  <a:srgbClr val="FF0000"/>
                </a:solidFill>
                <a:latin typeface="Palatino"/>
                <a:cs typeface="Palatino"/>
              </a:rPr>
              <a:t>cluster</a:t>
            </a:r>
          </a:p>
          <a:p>
            <a:pPr marL="922500" lvl="1" indent="-342900">
              <a:buClr>
                <a:schemeClr val="tx2"/>
              </a:buClr>
              <a:buFont typeface="Wingdings" charset="2"/>
              <a:buChar char="Ø"/>
              <a:defRPr/>
            </a:pPr>
            <a:r>
              <a:rPr lang="en-GB" sz="2000" dirty="0" smtClean="0">
                <a:solidFill>
                  <a:srgbClr val="1F497D"/>
                </a:solidFill>
                <a:latin typeface="Palatino"/>
                <a:cs typeface="Palatino"/>
              </a:rPr>
              <a:t>Obtain sub-ns resolution</a:t>
            </a:r>
          </a:p>
          <a:p>
            <a:pPr marL="922500" lvl="1" indent="-342900">
              <a:buClr>
                <a:schemeClr val="tx2"/>
              </a:buClr>
              <a:buFont typeface="Wingdings" charset="2"/>
              <a:buChar char="Ø"/>
              <a:defRPr/>
            </a:pPr>
            <a:r>
              <a:rPr lang="en-GB" sz="2000" dirty="0">
                <a:solidFill>
                  <a:srgbClr val="1F497D"/>
                </a:solidFill>
                <a:latin typeface="Palatino"/>
                <a:cs typeface="Palatino"/>
              </a:rPr>
              <a:t>Use times to reject clusters</a:t>
            </a:r>
            <a:br>
              <a:rPr lang="en-GB" sz="2000" dirty="0">
                <a:solidFill>
                  <a:srgbClr val="1F497D"/>
                </a:solidFill>
                <a:latin typeface="Palatino"/>
                <a:cs typeface="Palatino"/>
              </a:rPr>
            </a:br>
            <a:r>
              <a:rPr lang="en-GB" sz="2000" dirty="0">
                <a:solidFill>
                  <a:srgbClr val="1F497D"/>
                </a:solidFill>
                <a:latin typeface="Palatino"/>
                <a:cs typeface="Palatino"/>
              </a:rPr>
              <a:t>and associated tracks</a:t>
            </a:r>
            <a:br>
              <a:rPr lang="en-GB" sz="2000" dirty="0">
                <a:solidFill>
                  <a:srgbClr val="1F497D"/>
                </a:solidFill>
                <a:latin typeface="Palatino"/>
                <a:cs typeface="Palatino"/>
              </a:rPr>
            </a:br>
            <a:endParaRPr lang="en-GB" sz="2000" dirty="0">
              <a:solidFill>
                <a:srgbClr val="1F497D"/>
              </a:solidFill>
              <a:latin typeface="Palatino"/>
              <a:cs typeface="Palatino"/>
            </a:endParaRPr>
          </a:p>
          <a:p>
            <a:pPr marL="922500" lvl="1" indent="-342900">
              <a:buClr>
                <a:schemeClr val="tx2"/>
              </a:buClr>
              <a:buFont typeface="Wingdings" charset="2"/>
              <a:buChar char="Ø"/>
              <a:defRPr/>
            </a:pPr>
            <a:endParaRPr lang="en-GB" sz="2000" dirty="0" smtClean="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1F497D"/>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362150" lvl="2" indent="-285750">
              <a:buClr>
                <a:schemeClr val="tx2"/>
              </a:buClr>
              <a:buFont typeface="Arial"/>
              <a:buChar char="•"/>
              <a:defRPr/>
            </a:pPr>
            <a:endParaRPr lang="en-GB" sz="2000" dirty="0">
              <a:solidFill>
                <a:srgbClr val="000090"/>
              </a:solidFill>
              <a:latin typeface="Palatino"/>
              <a:cs typeface="Palatino"/>
            </a:endParaRPr>
          </a:p>
          <a:p>
            <a:pPr marL="1076400" lvl="2">
              <a:buClr>
                <a:schemeClr val="tx2"/>
              </a:buClr>
              <a:defRPr/>
            </a:pPr>
            <a:endParaRPr lang="en-GB" sz="2000" dirty="0">
              <a:solidFill>
                <a:srgbClr val="000090"/>
              </a:solidFill>
              <a:latin typeface="Palatino"/>
              <a:cs typeface="Palatino"/>
            </a:endParaRP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8" name="Footer Placeholder 7"/>
          <p:cNvSpPr>
            <a:spLocks noGrp="1"/>
          </p:cNvSpPr>
          <p:nvPr>
            <p:ph type="ftr" sz="quarter" idx="15"/>
          </p:nvPr>
        </p:nvSpPr>
        <p:spPr/>
        <p:txBody>
          <a:bodyPr/>
          <a:lstStyle/>
          <a:p>
            <a:pPr>
              <a:defRPr/>
            </a:pPr>
            <a:r>
              <a:rPr lang="en-US" smtClean="0"/>
              <a:t>Erik van der Kraaij, CERN LCD</a:t>
            </a:r>
            <a:endParaRPr lang="en-US"/>
          </a:p>
        </p:txBody>
      </p:sp>
      <p:sp>
        <p:nvSpPr>
          <p:cNvPr id="77832" name="Slide Number Placeholder 10"/>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07B5253-0BE9-2941-9CEB-31563E884DA9}" type="slidenum">
              <a:rPr lang="en-US" sz="1200">
                <a:latin typeface="Palatino" charset="0"/>
                <a:cs typeface="Palatino" charset="0"/>
              </a:rPr>
              <a:pPr eaLnBrk="1" hangingPunct="1"/>
              <a:t>38</a:t>
            </a:fld>
            <a:endParaRPr lang="en-US" sz="1200">
              <a:latin typeface="Palatino" charset="0"/>
              <a:cs typeface="Palatino" charset="0"/>
            </a:endParaRPr>
          </a:p>
        </p:txBody>
      </p:sp>
      <p:grpSp>
        <p:nvGrpSpPr>
          <p:cNvPr id="34" name="Group 4"/>
          <p:cNvGrpSpPr>
            <a:grpSpLocks/>
          </p:cNvGrpSpPr>
          <p:nvPr/>
        </p:nvGrpSpPr>
        <p:grpSpPr bwMode="auto">
          <a:xfrm>
            <a:off x="4848840" y="2110350"/>
            <a:ext cx="3716338" cy="4227512"/>
            <a:chOff x="5037283" y="2298649"/>
            <a:chExt cx="3716466" cy="4226696"/>
          </a:xfrm>
        </p:grpSpPr>
        <p:pic>
          <p:nvPicPr>
            <p:cNvPr id="46" name="Picture 34" descr="NeutralEndCapPTE.gif"/>
            <p:cNvPicPr>
              <a:picLocks noChangeAspect="1"/>
            </p:cNvPicPr>
            <p:nvPr/>
          </p:nvPicPr>
          <p:blipFill>
            <a:blip r:embed="rId3" cstate="print">
              <a:extLst>
                <a:ext uri="{28A0092B-C50C-407E-A947-70E740481C1C}">
                  <a14:useLocalDpi xmlns:a14="http://schemas.microsoft.com/office/drawing/2010/main"/>
                </a:ext>
              </a:extLst>
            </a:blip>
            <a:srcRect l="8270" t="5289" r="1932" b="10760"/>
            <a:stretch>
              <a:fillRect/>
            </a:stretch>
          </p:blipFill>
          <p:spPr bwMode="auto">
            <a:xfrm>
              <a:off x="5215093" y="2620473"/>
              <a:ext cx="3435018" cy="3627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35"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331376" y="6295746"/>
              <a:ext cx="818848" cy="22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36" descr="latex-image-1.pd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rot="-5400000">
              <a:off x="4684456" y="3623657"/>
              <a:ext cx="907958" cy="202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1" descr="latex-image-1.pdf"/>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837239" y="3162424"/>
              <a:ext cx="131298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0" name="Straight Arrow Connector 37"/>
            <p:cNvCxnSpPr>
              <a:cxnSpLocks noChangeShapeType="1"/>
            </p:cNvCxnSpPr>
            <p:nvPr/>
          </p:nvCxnSpPr>
          <p:spPr bwMode="auto">
            <a:xfrm flipH="1">
              <a:off x="6933208" y="3423380"/>
              <a:ext cx="419389" cy="412392"/>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51" name="Straight Arrow Connector 8"/>
            <p:cNvCxnSpPr>
              <a:cxnSpLocks noChangeShapeType="1"/>
            </p:cNvCxnSpPr>
            <p:nvPr/>
          </p:nvCxnSpPr>
          <p:spPr bwMode="auto">
            <a:xfrm>
              <a:off x="7828977" y="5877272"/>
              <a:ext cx="924772" cy="0"/>
            </a:xfrm>
            <a:prstGeom prst="straightConnector1">
              <a:avLst/>
            </a:prstGeom>
            <a:noFill/>
            <a:ln w="222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52" name="TextBox 32"/>
            <p:cNvSpPr txBox="1">
              <a:spLocks noChangeArrowheads="1"/>
            </p:cNvSpPr>
            <p:nvPr/>
          </p:nvSpPr>
          <p:spPr bwMode="auto">
            <a:xfrm>
              <a:off x="6952364" y="2298649"/>
              <a:ext cx="16819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FF0000"/>
                  </a:solidFill>
                  <a:latin typeface="Palatino" charset="0"/>
                  <a:cs typeface="Palatino" charset="0"/>
                </a:rPr>
                <a:t>Neutral hadrons</a:t>
              </a:r>
            </a:p>
          </p:txBody>
        </p:sp>
        <p:cxnSp>
          <p:nvCxnSpPr>
            <p:cNvPr id="53" name="Straight Arrow Connector 38"/>
            <p:cNvCxnSpPr>
              <a:cxnSpLocks noChangeShapeType="1"/>
            </p:cNvCxnSpPr>
            <p:nvPr/>
          </p:nvCxnSpPr>
          <p:spPr bwMode="auto">
            <a:xfrm flipH="1">
              <a:off x="6412554" y="5517232"/>
              <a:ext cx="546558" cy="268376"/>
            </a:xfrm>
            <a:prstGeom prst="straightConnector1">
              <a:avLst/>
            </a:prstGeom>
            <a:noFill/>
            <a:ln w="12700">
              <a:solidFill>
                <a:srgbClr val="000000"/>
              </a:solidFill>
              <a:round/>
              <a:headEnd/>
              <a:tailEnd type="triangle" w="med" len="med"/>
            </a:ln>
            <a:extLst>
              <a:ext uri="{909E8E84-426E-40dd-AFC4-6F175D3DCCD1}">
                <a14:hiddenFill xmlns:a14="http://schemas.microsoft.com/office/drawing/2010/main">
                  <a:noFill/>
                </a14:hiddenFill>
              </a:ext>
            </a:extLst>
          </p:spPr>
        </p:cxnSp>
        <p:pic>
          <p:nvPicPr>
            <p:cNvPr id="54" name="Picture 39" descr="latex-image-1.pdf"/>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7031350" y="5373340"/>
              <a:ext cx="762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025387716"/>
      </p:ext>
    </p:extLst>
  </p:cSld>
  <p:clrMapOvr>
    <a:masterClrMapping/>
  </p:clrMapOvr>
  <p:transition xmlns:p14="http://schemas.microsoft.com/office/powerpoint/2010/main" spd="slow" advTm="98255"/>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r>
              <a:rPr lang="en-US">
                <a:latin typeface="Palatino" charset="0"/>
                <a:ea typeface="ＭＳ Ｐゴシック" charset="0"/>
              </a:rPr>
              <a:t>Impact of Timing Cuts</a:t>
            </a:r>
          </a:p>
        </p:txBody>
      </p:sp>
      <p:pic>
        <p:nvPicPr>
          <p:cNvPr id="79874" name="Picture 9" descr="HH2.gif"/>
          <p:cNvPicPr>
            <a:picLocks noChangeAspect="1"/>
          </p:cNvPicPr>
          <p:nvPr/>
        </p:nvPicPr>
        <p:blipFill>
          <a:blip r:embed="rId2" cstate="print">
            <a:extLst>
              <a:ext uri="{28A0092B-C50C-407E-A947-70E740481C1C}">
                <a14:useLocalDpi xmlns:a14="http://schemas.microsoft.com/office/drawing/2010/main"/>
              </a:ext>
            </a:extLst>
          </a:blip>
          <a:srcRect r="4420" b="5457"/>
          <a:stretch>
            <a:fillRect/>
          </a:stretch>
        </p:blipFill>
        <p:spPr bwMode="auto">
          <a:xfrm>
            <a:off x="215900" y="1628775"/>
            <a:ext cx="4289425"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5" name="TextBox 10"/>
          <p:cNvSpPr txBox="1">
            <a:spLocks noChangeArrowheads="1"/>
          </p:cNvSpPr>
          <p:nvPr/>
        </p:nvSpPr>
        <p:spPr bwMode="auto">
          <a:xfrm>
            <a:off x="750888" y="1268413"/>
            <a:ext cx="2894012" cy="461962"/>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1.2 TeV background</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79878"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F4AB2A1-30DC-D246-B0F7-87DCC3E08D29}" type="slidenum">
              <a:rPr lang="en-US" sz="1200">
                <a:latin typeface="Palatino" charset="0"/>
                <a:cs typeface="Palatino" charset="0"/>
              </a:rPr>
              <a:pPr eaLnBrk="1" hangingPunct="1"/>
              <a:t>39</a:t>
            </a:fld>
            <a:endParaRPr lang="en-US" sz="1200">
              <a:latin typeface="Palatino" charset="0"/>
              <a:cs typeface="Palatino" charset="0"/>
            </a:endParaRPr>
          </a:p>
        </p:txBody>
      </p:sp>
      <p:sp>
        <p:nvSpPr>
          <p:cNvPr id="79879" name="TextBox 5"/>
          <p:cNvSpPr txBox="1">
            <a:spLocks noChangeArrowheads="1"/>
          </p:cNvSpPr>
          <p:nvPr/>
        </p:nvSpPr>
        <p:spPr bwMode="auto">
          <a:xfrm>
            <a:off x="910480" y="5094288"/>
            <a:ext cx="33796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rgbClr val="1F497D"/>
                </a:solidFill>
                <a:latin typeface="Palatino" charset="0"/>
              </a:rPr>
              <a:t>√s = 3 </a:t>
            </a:r>
            <a:r>
              <a:rPr lang="en-US" sz="1800" dirty="0" err="1" smtClean="0">
                <a:solidFill>
                  <a:srgbClr val="1F497D"/>
                </a:solidFill>
                <a:latin typeface="Palatino" charset="0"/>
              </a:rPr>
              <a:t>TeV</a:t>
            </a:r>
            <a:r>
              <a:rPr lang="en-US" sz="1800" dirty="0" smtClean="0">
                <a:solidFill>
                  <a:srgbClr val="1F497D"/>
                </a:solidFill>
                <a:latin typeface="Palatino" charset="0"/>
              </a:rPr>
              <a:t>, </a:t>
            </a:r>
            <a:r>
              <a:rPr lang="en-US" sz="1800" dirty="0" smtClean="0">
                <a:solidFill>
                  <a:srgbClr val="1F497D"/>
                </a:solidFill>
                <a:latin typeface="Palatino" charset="0"/>
                <a:cs typeface="Palatino" charset="0"/>
              </a:rPr>
              <a:t>500 </a:t>
            </a:r>
            <a:r>
              <a:rPr lang="en-US" sz="1800" dirty="0" err="1" smtClean="0">
                <a:solidFill>
                  <a:srgbClr val="1F497D"/>
                </a:solidFill>
                <a:latin typeface="Palatino" charset="0"/>
                <a:cs typeface="Palatino" charset="0"/>
              </a:rPr>
              <a:t>GeV</a:t>
            </a:r>
            <a:r>
              <a:rPr lang="en-US" sz="1800" dirty="0" smtClean="0">
                <a:solidFill>
                  <a:srgbClr val="1F497D"/>
                </a:solidFill>
                <a:latin typeface="Palatino" charset="0"/>
                <a:cs typeface="Palatino" charset="0"/>
              </a:rPr>
              <a:t> </a:t>
            </a:r>
            <a:r>
              <a:rPr lang="en-US" sz="1800" dirty="0" smtClean="0">
                <a:solidFill>
                  <a:srgbClr val="1F497D"/>
                </a:solidFill>
                <a:latin typeface="Palatino" charset="0"/>
                <a:cs typeface="Palatino" charset="0"/>
              </a:rPr>
              <a:t>di</a:t>
            </a:r>
            <a:r>
              <a:rPr lang="en-US" sz="1800" dirty="0">
                <a:solidFill>
                  <a:srgbClr val="1F497D"/>
                </a:solidFill>
                <a:latin typeface="Palatino" charset="0"/>
                <a:cs typeface="Palatino" charset="0"/>
              </a:rPr>
              <a:t>-</a:t>
            </a:r>
            <a:r>
              <a:rPr lang="en-US" sz="1800" dirty="0" smtClean="0">
                <a:solidFill>
                  <a:srgbClr val="1F497D"/>
                </a:solidFill>
                <a:latin typeface="Palatino" charset="0"/>
                <a:cs typeface="Palatino" charset="0"/>
              </a:rPr>
              <a:t>jet event</a:t>
            </a:r>
            <a:endParaRPr lang="en-US" sz="1800" dirty="0">
              <a:solidFill>
                <a:srgbClr val="1F497D"/>
              </a:solidFill>
              <a:latin typeface="Palatino" charset="0"/>
              <a:cs typeface="Palatino" charset="0"/>
            </a:endParaRPr>
          </a:p>
        </p:txBody>
      </p:sp>
    </p:spTree>
  </p:cSld>
  <p:clrMapOvr>
    <a:masterClrMapping/>
  </p:clrMapOvr>
  <p:transition xmlns:p14="http://schemas.microsoft.com/office/powerpoint/2010/main" spd="slow" advTm="14198"/>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HiggsCrossSections.pdf"/>
          <p:cNvPicPr>
            <a:picLocks noChangeAspect="1"/>
          </p:cNvPicPr>
          <p:nvPr/>
        </p:nvPicPr>
        <p:blipFill>
          <a:blip r:embed="rId2" cstate="print">
            <a:extLst>
              <a:ext uri="{28A0092B-C50C-407E-A947-70E740481C1C}">
                <a14:useLocalDpi xmlns:a14="http://schemas.microsoft.com/office/drawing/2010/main"/>
              </a:ext>
            </a:extLst>
          </a:blip>
          <a:srcRect b="2284"/>
          <a:stretch>
            <a:fillRect/>
          </a:stretch>
        </p:blipFill>
        <p:spPr bwMode="auto">
          <a:xfrm>
            <a:off x="534988" y="2781125"/>
            <a:ext cx="4572000"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Title 1"/>
          <p:cNvSpPr>
            <a:spLocks noGrp="1"/>
          </p:cNvSpPr>
          <p:nvPr>
            <p:ph type="title"/>
          </p:nvPr>
        </p:nvSpPr>
        <p:spPr/>
        <p:txBody>
          <a:bodyPr/>
          <a:lstStyle/>
          <a:p>
            <a:r>
              <a:rPr lang="en-US">
                <a:latin typeface="Palatino" charset="0"/>
                <a:ea typeface="ＭＳ Ｐゴシック" charset="0"/>
              </a:rPr>
              <a:t>Higgs production			</a:t>
            </a:r>
          </a:p>
        </p:txBody>
      </p:sp>
      <p:sp>
        <p:nvSpPr>
          <p:cNvPr id="21507" name="Content Placeholder 2"/>
          <p:cNvSpPr>
            <a:spLocks noGrp="1"/>
          </p:cNvSpPr>
          <p:nvPr>
            <p:ph idx="1"/>
          </p:nvPr>
        </p:nvSpPr>
        <p:spPr>
          <a:xfrm>
            <a:off x="5210175" y="3238325"/>
            <a:ext cx="3751263" cy="1122362"/>
          </a:xfrm>
          <a:ln>
            <a:solidFill>
              <a:srgbClr val="1F497D"/>
            </a:solidFill>
            <a:miter lim="800000"/>
            <a:headEnd/>
            <a:tailEnd/>
          </a:ln>
        </p:spPr>
        <p:txBody>
          <a:bodyPr/>
          <a:lstStyle/>
          <a:p>
            <a:pPr marL="0" indent="0" algn="ctr">
              <a:buFont typeface="Arial" charset="0"/>
              <a:buNone/>
            </a:pPr>
            <a:r>
              <a:rPr lang="en-US" sz="2000" dirty="0">
                <a:latin typeface="Palatino" charset="0"/>
                <a:ea typeface="ＭＳ Ｐゴシック" charset="0"/>
              </a:rPr>
              <a:t>√s = 3 </a:t>
            </a:r>
            <a:r>
              <a:rPr lang="en-US" sz="2000" dirty="0" err="1">
                <a:latin typeface="Palatino" charset="0"/>
                <a:ea typeface="ＭＳ Ｐゴシック" charset="0"/>
              </a:rPr>
              <a:t>TeV</a:t>
            </a:r>
            <a:r>
              <a:rPr lang="en-US" sz="2000" dirty="0">
                <a:latin typeface="Palatino" charset="0"/>
                <a:ea typeface="ＭＳ Ｐゴシック" charset="0"/>
              </a:rPr>
              <a:t>:	WW fusion </a:t>
            </a:r>
            <a:r>
              <a:rPr lang="en-US" sz="2000" dirty="0" err="1">
                <a:latin typeface="Palatino" charset="0"/>
                <a:ea typeface="ＭＳ Ｐゴシック" charset="0"/>
              </a:rPr>
              <a:t>crosssection</a:t>
            </a:r>
            <a:r>
              <a:rPr lang="en-US" sz="2000" dirty="0">
                <a:latin typeface="Palatino" charset="0"/>
                <a:ea typeface="ＭＳ Ｐゴシック" charset="0"/>
              </a:rPr>
              <a:t> ~2x higher than max of </a:t>
            </a:r>
            <a:r>
              <a:rPr lang="en-US" sz="2000" dirty="0" err="1">
                <a:latin typeface="Palatino" charset="0"/>
                <a:ea typeface="ＭＳ Ｐゴシック" charset="0"/>
              </a:rPr>
              <a:t>higgsstrahlung</a:t>
            </a:r>
            <a:endParaRPr lang="en-US" sz="1800" dirty="0">
              <a:latin typeface="Palatino"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151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39EC33F-C69A-6344-BB42-DFC0921211FE}" type="slidenum">
              <a:rPr lang="en-US" sz="1200">
                <a:latin typeface="Palatino" charset="0"/>
                <a:cs typeface="Palatino" charset="0"/>
              </a:rPr>
              <a:pPr eaLnBrk="1" hangingPunct="1"/>
              <a:t>4</a:t>
            </a:fld>
            <a:endParaRPr lang="en-US" sz="1200">
              <a:latin typeface="Palatino" charset="0"/>
              <a:cs typeface="Palatino" charset="0"/>
            </a:endParaRPr>
          </a:p>
        </p:txBody>
      </p:sp>
      <p:pic>
        <p:nvPicPr>
          <p:cNvPr id="21511" name="Picture 1" descr="HiggsFeynmanDiagrams.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350" y="903817"/>
            <a:ext cx="6607175"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Content Placeholder 2"/>
          <p:cNvSpPr txBox="1">
            <a:spLocks/>
          </p:cNvSpPr>
          <p:nvPr/>
        </p:nvSpPr>
        <p:spPr bwMode="auto">
          <a:xfrm>
            <a:off x="6715125" y="1574006"/>
            <a:ext cx="2471737"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chemeClr val="tx2"/>
              </a:buClr>
              <a:buFont typeface="Arial" charset="0"/>
              <a:buNone/>
            </a:pPr>
            <a:r>
              <a:rPr lang="en-US" sz="1800" i="1" dirty="0">
                <a:solidFill>
                  <a:srgbClr val="FF0000"/>
                </a:solidFill>
                <a:latin typeface="Palatino" charset="0"/>
                <a:cs typeface="Palatino" charset="0"/>
              </a:rPr>
              <a:t>s-channel 	~  1/s </a:t>
            </a:r>
          </a:p>
          <a:p>
            <a:pPr>
              <a:spcBef>
                <a:spcPct val="20000"/>
              </a:spcBef>
              <a:buClr>
                <a:schemeClr val="tx2"/>
              </a:buClr>
              <a:buFont typeface="Arial" charset="0"/>
              <a:buNone/>
            </a:pPr>
            <a:r>
              <a:rPr lang="en-US" sz="1800" i="1" dirty="0">
                <a:solidFill>
                  <a:srgbClr val="FF0000"/>
                </a:solidFill>
                <a:latin typeface="Palatino" charset="0"/>
                <a:cs typeface="Palatino" charset="0"/>
              </a:rPr>
              <a:t>t-channel 	~ log (s)</a:t>
            </a:r>
          </a:p>
        </p:txBody>
      </p:sp>
      <p:sp>
        <p:nvSpPr>
          <p:cNvPr id="21515" name="TextBox 12"/>
          <p:cNvSpPr txBox="1">
            <a:spLocks noChangeArrowheads="1"/>
          </p:cNvSpPr>
          <p:nvPr/>
        </p:nvSpPr>
        <p:spPr bwMode="auto">
          <a:xfrm>
            <a:off x="5106988" y="5200475"/>
            <a:ext cx="16081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M</a:t>
            </a:r>
            <a:r>
              <a:rPr lang="en-US" sz="1800" baseline="-25000">
                <a:latin typeface="Palatino" charset="0"/>
                <a:cs typeface="Palatino" charset="0"/>
              </a:rPr>
              <a:t>h</a:t>
            </a:r>
            <a:r>
              <a:rPr lang="en-US" sz="1800">
                <a:latin typeface="Palatino" charset="0"/>
                <a:cs typeface="Palatino" charset="0"/>
              </a:rPr>
              <a:t> = 120 GeV</a:t>
            </a:r>
          </a:p>
        </p:txBody>
      </p:sp>
    </p:spTree>
  </p:cSld>
  <p:clrMapOvr>
    <a:masterClrMapping/>
  </p:clrMapOvr>
  <p:transition xmlns:p14="http://schemas.microsoft.com/office/powerpoint/2010/main" spd="slow" advTm="7988"/>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7" name="Picture 14" descr="HH2tight.gif"/>
          <p:cNvPicPr>
            <a:picLocks noChangeAspect="1"/>
          </p:cNvPicPr>
          <p:nvPr/>
        </p:nvPicPr>
        <p:blipFill>
          <a:blip r:embed="rId2" cstate="print">
            <a:extLst>
              <a:ext uri="{28A0092B-C50C-407E-A947-70E740481C1C}">
                <a14:useLocalDpi xmlns:a14="http://schemas.microsoft.com/office/drawing/2010/main"/>
              </a:ext>
            </a:extLst>
          </a:blip>
          <a:srcRect t="5566" b="4266"/>
          <a:stretch>
            <a:fillRect/>
          </a:stretch>
        </p:blipFill>
        <p:spPr bwMode="auto">
          <a:xfrm>
            <a:off x="196850" y="1776413"/>
            <a:ext cx="4418013"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898" name="TextBox 15"/>
          <p:cNvSpPr txBox="1">
            <a:spLocks noChangeArrowheads="1"/>
          </p:cNvSpPr>
          <p:nvPr/>
        </p:nvSpPr>
        <p:spPr bwMode="auto">
          <a:xfrm>
            <a:off x="2578100" y="1268413"/>
            <a:ext cx="1173163" cy="461962"/>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85 GeV</a:t>
            </a:r>
          </a:p>
        </p:txBody>
      </p:sp>
      <p:sp>
        <p:nvSpPr>
          <p:cNvPr id="80899" name="TextBox 7"/>
          <p:cNvSpPr txBox="1">
            <a:spLocks noChangeArrowheads="1"/>
          </p:cNvSpPr>
          <p:nvPr/>
        </p:nvSpPr>
        <p:spPr bwMode="auto">
          <a:xfrm>
            <a:off x="750888" y="1268413"/>
            <a:ext cx="1223962" cy="461962"/>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1.2 TeV</a:t>
            </a:r>
          </a:p>
        </p:txBody>
      </p:sp>
      <p:sp>
        <p:nvSpPr>
          <p:cNvPr id="80900" name="Down Arrow 8"/>
          <p:cNvSpPr>
            <a:spLocks noChangeArrowheads="1"/>
          </p:cNvSpPr>
          <p:nvPr/>
        </p:nvSpPr>
        <p:spPr bwMode="auto">
          <a:xfrm rot="-5400000">
            <a:off x="2180432" y="1289844"/>
            <a:ext cx="246062" cy="431800"/>
          </a:xfrm>
          <a:prstGeom prst="downArrow">
            <a:avLst>
              <a:gd name="adj1" fmla="val 50000"/>
              <a:gd name="adj2" fmla="val 49956"/>
            </a:avLst>
          </a:prstGeom>
          <a:solidFill>
            <a:srgbClr val="FFFF00"/>
          </a:solidFill>
          <a:ln w="22225">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pic>
        <p:nvPicPr>
          <p:cNvPr id="80901" name="Picture 1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578350" y="2133600"/>
            <a:ext cx="4248150"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160"/>
          <p:cNvSpPr txBox="1">
            <a:spLocks noChangeArrowheads="1"/>
          </p:cNvSpPr>
          <p:nvPr/>
        </p:nvSpPr>
        <p:spPr bwMode="auto">
          <a:xfrm>
            <a:off x="317500" y="5108575"/>
            <a:ext cx="6751638"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285750" indent="-285750">
              <a:buClr>
                <a:schemeClr val="tx2"/>
              </a:buClr>
              <a:buFont typeface="Wingdings" charset="2"/>
              <a:buChar char="Ø"/>
              <a:defRPr/>
            </a:pPr>
            <a:r>
              <a:rPr lang="en-GB" sz="1800" dirty="0">
                <a:solidFill>
                  <a:srgbClr val="1F497D"/>
                </a:solidFill>
                <a:latin typeface="Palatino"/>
                <a:cs typeface="Palatino"/>
              </a:rPr>
              <a:t> Reject </a:t>
            </a:r>
            <a:r>
              <a:rPr lang="en-GB" sz="1800" dirty="0">
                <a:solidFill>
                  <a:srgbClr val="FF0000"/>
                </a:solidFill>
                <a:latin typeface="Palatino"/>
                <a:cs typeface="Palatino"/>
              </a:rPr>
              <a:t>93 %</a:t>
            </a:r>
            <a:r>
              <a:rPr lang="en-GB" sz="1800" dirty="0">
                <a:solidFill>
                  <a:srgbClr val="1F497D"/>
                </a:solidFill>
                <a:latin typeface="Palatino"/>
                <a:cs typeface="Palatino"/>
              </a:rPr>
              <a:t> of background energy and </a:t>
            </a:r>
            <a:r>
              <a:rPr lang="en-GB" sz="1800" dirty="0">
                <a:solidFill>
                  <a:srgbClr val="FF0000"/>
                </a:solidFill>
                <a:latin typeface="Palatino"/>
                <a:cs typeface="Palatino"/>
              </a:rPr>
              <a:t>&lt; 1%</a:t>
            </a:r>
            <a:r>
              <a:rPr lang="en-GB" sz="1800" dirty="0">
                <a:solidFill>
                  <a:srgbClr val="1F497D"/>
                </a:solidFill>
                <a:latin typeface="Palatino"/>
                <a:cs typeface="Palatino"/>
              </a:rPr>
              <a:t> of physics event</a:t>
            </a:r>
          </a:p>
          <a:p>
            <a:pPr marL="904950" lvl="1" indent="-285750">
              <a:buClr>
                <a:schemeClr val="tx2"/>
              </a:buClr>
              <a:buFont typeface="Wingdings" charset="2"/>
              <a:buChar char="Ø"/>
              <a:defRPr/>
            </a:pPr>
            <a:r>
              <a:rPr lang="en-GB" sz="1800" dirty="0">
                <a:solidFill>
                  <a:srgbClr val="1F497D"/>
                </a:solidFill>
                <a:latin typeface="Palatino"/>
                <a:cs typeface="Palatino"/>
              </a:rPr>
              <a:t> much more effective than simple </a:t>
            </a:r>
            <a:r>
              <a:rPr lang="en-GB" sz="1800" dirty="0" err="1">
                <a:solidFill>
                  <a:srgbClr val="1F497D"/>
                </a:solidFill>
                <a:latin typeface="Palatino"/>
                <a:cs typeface="Palatino"/>
              </a:rPr>
              <a:t>p</a:t>
            </a:r>
            <a:r>
              <a:rPr lang="en-GB" sz="1800" baseline="-25000" dirty="0" err="1">
                <a:solidFill>
                  <a:srgbClr val="1F497D"/>
                </a:solidFill>
                <a:latin typeface="Palatino"/>
                <a:cs typeface="Palatino"/>
              </a:rPr>
              <a:t>T</a:t>
            </a:r>
            <a:r>
              <a:rPr lang="en-GB" sz="1800" dirty="0">
                <a:solidFill>
                  <a:srgbClr val="1F497D"/>
                </a:solidFill>
                <a:latin typeface="Palatino"/>
                <a:cs typeface="Palatino"/>
              </a:rPr>
              <a:t> cut</a:t>
            </a:r>
          </a:p>
        </p:txBody>
      </p:sp>
      <p:sp>
        <p:nvSpPr>
          <p:cNvPr id="80903" name="Title 1"/>
          <p:cNvSpPr>
            <a:spLocks noGrp="1"/>
          </p:cNvSpPr>
          <p:nvPr>
            <p:ph type="title"/>
          </p:nvPr>
        </p:nvSpPr>
        <p:spPr/>
        <p:txBody>
          <a:bodyPr/>
          <a:lstStyle/>
          <a:p>
            <a:r>
              <a:rPr lang="en-US">
                <a:latin typeface="Palatino" charset="0"/>
                <a:ea typeface="ＭＳ Ｐゴシック" charset="0"/>
              </a:rPr>
              <a:t>Impact of Timing Cuts</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80906"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2B3A2AA-5DEF-C84D-962A-4EEC755E7021}" type="slidenum">
              <a:rPr lang="en-US" sz="1200">
                <a:latin typeface="Palatino" charset="0"/>
                <a:cs typeface="Palatino" charset="0"/>
              </a:rPr>
              <a:pPr eaLnBrk="1" hangingPunct="1"/>
              <a:t>40</a:t>
            </a:fld>
            <a:endParaRPr lang="en-US" sz="1200">
              <a:latin typeface="Palatino" charset="0"/>
              <a:cs typeface="Palatino" charset="0"/>
            </a:endParaRPr>
          </a:p>
        </p:txBody>
      </p:sp>
    </p:spTree>
  </p:cSld>
  <p:clrMapOvr>
    <a:masterClrMapping/>
  </p:clrMapOvr>
  <p:transition xmlns:p14="http://schemas.microsoft.com/office/powerpoint/2010/main" spd="slow" advTm="41126"/>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7" descr="JetFinding_compare_E_vis__FJ_ee_kt_algorithm_ExclusiveNJets_2.pdf"/>
          <p:cNvPicPr>
            <a:picLocks noChangeAspect="1"/>
          </p:cNvPicPr>
          <p:nvPr/>
        </p:nvPicPr>
        <p:blipFill>
          <a:blip r:embed="rId3" cstate="print">
            <a:extLst>
              <a:ext uri="{28A0092B-C50C-407E-A947-70E740481C1C}">
                <a14:useLocalDpi xmlns:a14="http://schemas.microsoft.com/office/drawing/2010/main"/>
              </a:ext>
            </a:extLst>
          </a:blip>
          <a:srcRect l="5598" t="5934" r="1283"/>
          <a:stretch>
            <a:fillRect/>
          </a:stretch>
        </p:blipFill>
        <p:spPr bwMode="auto">
          <a:xfrm rot="5400000">
            <a:off x="483339" y="551144"/>
            <a:ext cx="2852633" cy="3146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4" name="Title 3"/>
          <p:cNvSpPr>
            <a:spLocks noGrp="1"/>
          </p:cNvSpPr>
          <p:nvPr>
            <p:ph type="title"/>
          </p:nvPr>
        </p:nvSpPr>
        <p:spPr/>
        <p:txBody>
          <a:bodyPr/>
          <a:lstStyle/>
          <a:p>
            <a:r>
              <a:rPr lang="en-US">
                <a:latin typeface="Palatino" charset="0"/>
                <a:ea typeface="ＭＳ Ｐゴシック" charset="0"/>
              </a:rPr>
              <a:t>Jet Finding at CLIC</a:t>
            </a:r>
          </a:p>
        </p:txBody>
      </p:sp>
      <p:sp>
        <p:nvSpPr>
          <p:cNvPr id="81925" name="TextBox 8"/>
          <p:cNvSpPr txBox="1">
            <a:spLocks noChangeArrowheads="1"/>
          </p:cNvSpPr>
          <p:nvPr/>
        </p:nvSpPr>
        <p:spPr bwMode="auto">
          <a:xfrm>
            <a:off x="4587698" y="3332253"/>
            <a:ext cx="4231745" cy="2385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Aft>
                <a:spcPts val="200"/>
              </a:spcAft>
              <a:buFont typeface="Arial" charset="0"/>
              <a:buChar char="•"/>
            </a:pPr>
            <a:r>
              <a:rPr lang="en-GB" sz="2000" dirty="0">
                <a:solidFill>
                  <a:schemeClr val="tx2"/>
                </a:solidFill>
                <a:latin typeface="Palatino" charset="0"/>
                <a:cs typeface="Palatino" charset="0"/>
              </a:rPr>
              <a:t> Using Durham </a:t>
            </a:r>
            <a:r>
              <a:rPr lang="en-GB" sz="2000" dirty="0" err="1">
                <a:solidFill>
                  <a:schemeClr val="tx2"/>
                </a:solidFill>
                <a:latin typeface="Palatino" charset="0"/>
                <a:cs typeface="Palatino" charset="0"/>
              </a:rPr>
              <a:t>k</a:t>
            </a:r>
            <a:r>
              <a:rPr lang="en-GB" baseline="-25000" dirty="0" err="1">
                <a:solidFill>
                  <a:schemeClr val="tx2"/>
                </a:solidFill>
                <a:latin typeface="Palatino" charset="0"/>
                <a:cs typeface="Palatino" charset="0"/>
              </a:rPr>
              <a:t>T</a:t>
            </a:r>
            <a:r>
              <a:rPr lang="en-GB" sz="2000" dirty="0">
                <a:solidFill>
                  <a:schemeClr val="tx2"/>
                </a:solidFill>
                <a:latin typeface="Palatino" charset="0"/>
                <a:cs typeface="Palatino" charset="0"/>
              </a:rPr>
              <a:t> </a:t>
            </a:r>
            <a:r>
              <a:rPr lang="en-GB" sz="2000" dirty="0" err="1">
                <a:solidFill>
                  <a:schemeClr val="tx2"/>
                </a:solidFill>
                <a:latin typeface="Palatino" charset="0"/>
                <a:cs typeface="Palatino" charset="0"/>
              </a:rPr>
              <a:t>à</a:t>
            </a:r>
            <a:r>
              <a:rPr lang="en-GB" sz="2000" dirty="0">
                <a:solidFill>
                  <a:schemeClr val="tx2"/>
                </a:solidFill>
                <a:latin typeface="Palatino" charset="0"/>
                <a:cs typeface="Palatino" charset="0"/>
              </a:rPr>
              <a:t> la LEP</a:t>
            </a:r>
            <a:endParaRPr lang="en-GB" sz="1600" baseline="-25000" dirty="0">
              <a:solidFill>
                <a:schemeClr val="tx2"/>
              </a:solidFill>
              <a:latin typeface="Palatino" charset="0"/>
              <a:cs typeface="Palatino" charset="0"/>
            </a:endParaRPr>
          </a:p>
          <a:p>
            <a:pPr lvl="1">
              <a:buClr>
                <a:schemeClr val="tx1"/>
              </a:buClr>
              <a:buFont typeface="Arial" charset="0"/>
              <a:buChar char="•"/>
            </a:pPr>
            <a:r>
              <a:rPr lang="en-GB" sz="2000" dirty="0">
                <a:solidFill>
                  <a:schemeClr val="tx2"/>
                </a:solidFill>
                <a:latin typeface="Palatino" charset="0"/>
                <a:cs typeface="Palatino" charset="0"/>
              </a:rPr>
              <a:t>Timing cuts are </a:t>
            </a:r>
            <a:r>
              <a:rPr lang="en-GB" sz="2000" dirty="0" smtClean="0">
                <a:solidFill>
                  <a:schemeClr val="tx2"/>
                </a:solidFill>
                <a:latin typeface="Palatino" charset="0"/>
                <a:cs typeface="Palatino" charset="0"/>
              </a:rPr>
              <a:t>effective, </a:t>
            </a:r>
            <a:br>
              <a:rPr lang="en-GB" sz="2000" dirty="0" smtClean="0">
                <a:solidFill>
                  <a:schemeClr val="tx2"/>
                </a:solidFill>
                <a:latin typeface="Palatino" charset="0"/>
                <a:cs typeface="Palatino" charset="0"/>
              </a:rPr>
            </a:br>
            <a:r>
              <a:rPr lang="en-GB" sz="2000" dirty="0" smtClean="0">
                <a:solidFill>
                  <a:schemeClr val="tx2"/>
                </a:solidFill>
                <a:latin typeface="Palatino" charset="0"/>
                <a:cs typeface="Palatino" charset="0"/>
              </a:rPr>
              <a:t>but not sufficient</a:t>
            </a:r>
            <a:endParaRPr lang="en-GB" sz="2000" dirty="0" smtClean="0">
              <a:solidFill>
                <a:srgbClr val="1F497D"/>
              </a:solidFill>
              <a:latin typeface="Palatino" charset="0"/>
              <a:cs typeface="Palatino" charset="0"/>
            </a:endParaRPr>
          </a:p>
          <a:p>
            <a:pPr marL="764100" lvl="1">
              <a:spcAft>
                <a:spcPts val="200"/>
              </a:spcAft>
              <a:buFont typeface="Arial"/>
              <a:buChar char="•"/>
              <a:defRPr/>
            </a:pPr>
            <a:endParaRPr lang="en-GB" sz="2000" dirty="0" smtClean="0">
              <a:solidFill>
                <a:schemeClr val="tx2"/>
              </a:solidFill>
              <a:latin typeface="Palatino"/>
              <a:cs typeface="Palatino"/>
            </a:endParaRPr>
          </a:p>
          <a:p>
            <a:pPr marL="764100" lvl="1">
              <a:spcAft>
                <a:spcPts val="200"/>
              </a:spcAft>
              <a:buFont typeface="Arial"/>
              <a:buChar char="•"/>
              <a:defRPr/>
            </a:pPr>
            <a:endParaRPr lang="en-GB" sz="2000" dirty="0" smtClean="0">
              <a:solidFill>
                <a:schemeClr val="tx2"/>
              </a:solidFill>
              <a:latin typeface="Palatino"/>
              <a:cs typeface="Palatino"/>
            </a:endParaRPr>
          </a:p>
          <a:p>
            <a:pPr lvl="1">
              <a:buClr>
                <a:schemeClr val="tx1"/>
              </a:buClr>
              <a:buFont typeface="Arial" charset="0"/>
              <a:buChar char="•"/>
            </a:pPr>
            <a:endParaRPr lang="en-GB" sz="2000" dirty="0">
              <a:solidFill>
                <a:srgbClr val="1F497D"/>
              </a:solidFill>
              <a:latin typeface="Palatino" charset="0"/>
              <a:cs typeface="Palatino" charset="0"/>
            </a:endParaRPr>
          </a:p>
          <a:p>
            <a:pPr eaLnBrk="1" hangingPunct="1">
              <a:buFont typeface="Arial" charset="0"/>
              <a:buChar char="•"/>
            </a:pPr>
            <a:endParaRPr lang="en-US" dirty="0">
              <a:solidFill>
                <a:schemeClr val="tx2"/>
              </a:solidFill>
              <a:latin typeface="Palatino" charset="0"/>
              <a:cs typeface="Palatino" charset="0"/>
            </a:endParaRPr>
          </a:p>
        </p:txBody>
      </p:sp>
      <p:sp>
        <p:nvSpPr>
          <p:cNvPr id="20" name="Text Box 160"/>
          <p:cNvSpPr txBox="1">
            <a:spLocks noChangeArrowheads="1"/>
          </p:cNvSpPr>
          <p:nvPr/>
        </p:nvSpPr>
        <p:spPr bwMode="auto">
          <a:xfrm>
            <a:off x="4673424" y="940832"/>
            <a:ext cx="9669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spcAft>
                <a:spcPts val="600"/>
              </a:spcAft>
              <a:buFont typeface="Arial"/>
              <a:buChar char="•"/>
              <a:defRPr/>
            </a:pPr>
            <a:r>
              <a:rPr lang="en-GB" sz="2000" dirty="0">
                <a:latin typeface="Palatino"/>
                <a:cs typeface="Palatino"/>
              </a:rPr>
              <a:t> e.g</a:t>
            </a:r>
            <a:r>
              <a:rPr lang="en-GB" sz="2000" dirty="0" smtClean="0">
                <a:latin typeface="Palatino"/>
                <a:cs typeface="Palatino"/>
              </a:rPr>
              <a:t>.</a:t>
            </a:r>
            <a:endParaRPr lang="en-GB" sz="1600" baseline="-25000" dirty="0">
              <a:latin typeface="Palatino"/>
              <a:cs typeface="Palatino"/>
            </a:endParaRPr>
          </a:p>
        </p:txBody>
      </p:sp>
      <p:pic>
        <p:nvPicPr>
          <p:cNvPr id="81927" name="Picture 23"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629099" y="980520"/>
            <a:ext cx="2801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8" name="Picture 25" descr="Squark2tight.png"/>
          <p:cNvPicPr>
            <a:picLocks noChangeAspect="1"/>
          </p:cNvPicPr>
          <p:nvPr/>
        </p:nvPicPr>
        <p:blipFill>
          <a:blip r:embed="rId5" cstate="print">
            <a:extLst>
              <a:ext uri="{28A0092B-C50C-407E-A947-70E740481C1C}">
                <a14:useLocalDpi xmlns:a14="http://schemas.microsoft.com/office/drawing/2010/main"/>
              </a:ext>
            </a:extLst>
          </a:blip>
          <a:srcRect l="12042" t="15994" r="13139" b="17082"/>
          <a:stretch>
            <a:fillRect/>
          </a:stretch>
        </p:blipFill>
        <p:spPr bwMode="auto">
          <a:xfrm>
            <a:off x="6997877" y="1571273"/>
            <a:ext cx="19923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9" name="Picture 26" descr="Squark2All.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4143552" y="1531585"/>
            <a:ext cx="19796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30" name="Right Arrow 27"/>
          <p:cNvSpPr>
            <a:spLocks noChangeArrowheads="1"/>
          </p:cNvSpPr>
          <p:nvPr/>
        </p:nvSpPr>
        <p:spPr bwMode="auto">
          <a:xfrm>
            <a:off x="6334302" y="2531710"/>
            <a:ext cx="663575" cy="342900"/>
          </a:xfrm>
          <a:prstGeom prst="rightArrow">
            <a:avLst>
              <a:gd name="adj1" fmla="val 50000"/>
              <a:gd name="adj2" fmla="val 49876"/>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81931" name="TextBox 28"/>
          <p:cNvSpPr txBox="1">
            <a:spLocks noChangeArrowheads="1"/>
          </p:cNvSpPr>
          <p:nvPr/>
        </p:nvSpPr>
        <p:spPr bwMode="auto">
          <a:xfrm>
            <a:off x="6156149" y="2043816"/>
            <a:ext cx="9359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smtClean="0">
                <a:solidFill>
                  <a:srgbClr val="FF0000"/>
                </a:solidFill>
                <a:latin typeface="Palatino" charset="0"/>
                <a:cs typeface="Palatino" charset="0"/>
              </a:rPr>
              <a:t>timing</a:t>
            </a:r>
            <a:endParaRPr lang="en-US" sz="2000" dirty="0">
              <a:solidFill>
                <a:srgbClr val="FF0000"/>
              </a:solidFill>
              <a:latin typeface="Palatino" charset="0"/>
              <a:cs typeface="Palatino" charset="0"/>
            </a:endParaRPr>
          </a:p>
        </p:txBody>
      </p:sp>
      <p:sp>
        <p:nvSpPr>
          <p:cNvPr id="12" name="Footer Placeholder 11"/>
          <p:cNvSpPr>
            <a:spLocks noGrp="1"/>
          </p:cNvSpPr>
          <p:nvPr>
            <p:ph type="ftr" sz="quarter" idx="15"/>
          </p:nvPr>
        </p:nvSpPr>
        <p:spPr/>
        <p:txBody>
          <a:bodyPr/>
          <a:lstStyle/>
          <a:p>
            <a:pPr>
              <a:defRPr/>
            </a:pPr>
            <a:r>
              <a:rPr lang="en-US" smtClean="0"/>
              <a:t>Erik van der Kraaij, CERN LCD</a:t>
            </a:r>
            <a:endParaRPr lang="en-US"/>
          </a:p>
        </p:txBody>
      </p:sp>
      <p:sp>
        <p:nvSpPr>
          <p:cNvPr id="81934" name="Slide Number Placeholder 12"/>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859E9C-42B9-9546-AE66-FEE459EFDAA2}" type="slidenum">
              <a:rPr lang="en-US" sz="1200">
                <a:latin typeface="Palatino" charset="0"/>
                <a:cs typeface="Palatino" charset="0"/>
              </a:rPr>
              <a:pPr eaLnBrk="1" hangingPunct="1"/>
              <a:t>41</a:t>
            </a:fld>
            <a:endParaRPr lang="en-US" sz="1200">
              <a:latin typeface="Palatino" charset="0"/>
              <a:cs typeface="Palatino" charset="0"/>
            </a:endParaRPr>
          </a:p>
        </p:txBody>
      </p:sp>
    </p:spTree>
  </p:cSld>
  <p:clrMapOvr>
    <a:masterClrMapping/>
  </p:clrMapOvr>
  <p:transition xmlns:p14="http://schemas.microsoft.com/office/powerpoint/2010/main" spd="slow" advTm="74964"/>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1" name="Picture 7" descr="JetFinding_compare_E_vis__FJ_ee_kt_algorithm_ExclusiveNJets_2.pdf"/>
          <p:cNvPicPr>
            <a:picLocks noChangeAspect="1"/>
          </p:cNvPicPr>
          <p:nvPr/>
        </p:nvPicPr>
        <p:blipFill>
          <a:blip r:embed="rId3" cstate="print">
            <a:extLst>
              <a:ext uri="{28A0092B-C50C-407E-A947-70E740481C1C}">
                <a14:useLocalDpi xmlns:a14="http://schemas.microsoft.com/office/drawing/2010/main"/>
              </a:ext>
            </a:extLst>
          </a:blip>
          <a:srcRect l="5598" t="5934" r="1283"/>
          <a:stretch>
            <a:fillRect/>
          </a:stretch>
        </p:blipFill>
        <p:spPr bwMode="auto">
          <a:xfrm rot="5400000">
            <a:off x="483339" y="551144"/>
            <a:ext cx="2852633" cy="3146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4" name="Title 3"/>
          <p:cNvSpPr>
            <a:spLocks noGrp="1"/>
          </p:cNvSpPr>
          <p:nvPr>
            <p:ph type="title"/>
          </p:nvPr>
        </p:nvSpPr>
        <p:spPr/>
        <p:txBody>
          <a:bodyPr/>
          <a:lstStyle/>
          <a:p>
            <a:r>
              <a:rPr lang="en-US">
                <a:latin typeface="Palatino" charset="0"/>
                <a:ea typeface="ＭＳ Ｐゴシック" charset="0"/>
              </a:rPr>
              <a:t>Jet Finding at CLIC</a:t>
            </a:r>
          </a:p>
        </p:txBody>
      </p:sp>
      <p:sp>
        <p:nvSpPr>
          <p:cNvPr id="81925" name="TextBox 8"/>
          <p:cNvSpPr txBox="1">
            <a:spLocks noChangeArrowheads="1"/>
          </p:cNvSpPr>
          <p:nvPr/>
        </p:nvSpPr>
        <p:spPr bwMode="auto">
          <a:xfrm>
            <a:off x="4587698" y="3332253"/>
            <a:ext cx="4231745" cy="4496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800100" indent="-34290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Aft>
                <a:spcPts val="200"/>
              </a:spcAft>
              <a:buFont typeface="Arial" charset="0"/>
              <a:buChar char="•"/>
            </a:pPr>
            <a:r>
              <a:rPr lang="en-GB" sz="2000" dirty="0">
                <a:solidFill>
                  <a:schemeClr val="tx2"/>
                </a:solidFill>
                <a:latin typeface="Palatino" charset="0"/>
                <a:cs typeface="Palatino" charset="0"/>
              </a:rPr>
              <a:t> Using Durham </a:t>
            </a:r>
            <a:r>
              <a:rPr lang="en-GB" sz="2000" dirty="0" err="1">
                <a:solidFill>
                  <a:schemeClr val="tx2"/>
                </a:solidFill>
                <a:latin typeface="Palatino" charset="0"/>
                <a:cs typeface="Palatino" charset="0"/>
              </a:rPr>
              <a:t>k</a:t>
            </a:r>
            <a:r>
              <a:rPr lang="en-GB" baseline="-25000" dirty="0" err="1">
                <a:solidFill>
                  <a:schemeClr val="tx2"/>
                </a:solidFill>
                <a:latin typeface="Palatino" charset="0"/>
                <a:cs typeface="Palatino" charset="0"/>
              </a:rPr>
              <a:t>T</a:t>
            </a:r>
            <a:r>
              <a:rPr lang="en-GB" sz="2000" dirty="0">
                <a:solidFill>
                  <a:schemeClr val="tx2"/>
                </a:solidFill>
                <a:latin typeface="Palatino" charset="0"/>
                <a:cs typeface="Palatino" charset="0"/>
              </a:rPr>
              <a:t> </a:t>
            </a:r>
            <a:r>
              <a:rPr lang="en-GB" sz="2000" dirty="0" err="1">
                <a:solidFill>
                  <a:schemeClr val="tx2"/>
                </a:solidFill>
                <a:latin typeface="Palatino" charset="0"/>
                <a:cs typeface="Palatino" charset="0"/>
              </a:rPr>
              <a:t>à</a:t>
            </a:r>
            <a:r>
              <a:rPr lang="en-GB" sz="2000" dirty="0">
                <a:solidFill>
                  <a:schemeClr val="tx2"/>
                </a:solidFill>
                <a:latin typeface="Palatino" charset="0"/>
                <a:cs typeface="Palatino" charset="0"/>
              </a:rPr>
              <a:t> la LEP</a:t>
            </a:r>
            <a:endParaRPr lang="en-GB" sz="1600" baseline="-25000" dirty="0">
              <a:solidFill>
                <a:schemeClr val="tx2"/>
              </a:solidFill>
              <a:latin typeface="Palatino" charset="0"/>
              <a:cs typeface="Palatino" charset="0"/>
            </a:endParaRPr>
          </a:p>
          <a:p>
            <a:pPr lvl="1">
              <a:buClr>
                <a:schemeClr val="tx1"/>
              </a:buClr>
              <a:buFont typeface="Arial" charset="0"/>
              <a:buChar char="•"/>
            </a:pPr>
            <a:r>
              <a:rPr lang="en-GB" sz="2000" dirty="0">
                <a:solidFill>
                  <a:schemeClr val="tx2"/>
                </a:solidFill>
                <a:latin typeface="Palatino" charset="0"/>
                <a:cs typeface="Palatino" charset="0"/>
              </a:rPr>
              <a:t>Timing cuts are </a:t>
            </a:r>
            <a:r>
              <a:rPr lang="en-GB" sz="2000" dirty="0" smtClean="0">
                <a:solidFill>
                  <a:schemeClr val="tx2"/>
                </a:solidFill>
                <a:latin typeface="Palatino" charset="0"/>
                <a:cs typeface="Palatino" charset="0"/>
              </a:rPr>
              <a:t>effective, </a:t>
            </a:r>
            <a:br>
              <a:rPr lang="en-GB" sz="2000" dirty="0" smtClean="0">
                <a:solidFill>
                  <a:schemeClr val="tx2"/>
                </a:solidFill>
                <a:latin typeface="Palatino" charset="0"/>
                <a:cs typeface="Palatino" charset="0"/>
              </a:rPr>
            </a:br>
            <a:r>
              <a:rPr lang="en-GB" sz="2000" dirty="0" smtClean="0">
                <a:solidFill>
                  <a:schemeClr val="tx2"/>
                </a:solidFill>
                <a:latin typeface="Palatino" charset="0"/>
                <a:cs typeface="Palatino" charset="0"/>
              </a:rPr>
              <a:t>but not sufficient</a:t>
            </a:r>
            <a:endParaRPr lang="en-GB" sz="2000" dirty="0" smtClean="0">
              <a:solidFill>
                <a:srgbClr val="1F497D"/>
              </a:solidFill>
              <a:latin typeface="Palatino" charset="0"/>
              <a:cs typeface="Palatino" charset="0"/>
            </a:endParaRPr>
          </a:p>
          <a:p>
            <a:pPr>
              <a:spcAft>
                <a:spcPts val="200"/>
              </a:spcAft>
              <a:buFont typeface="Arial"/>
              <a:buChar char="•"/>
              <a:defRPr/>
            </a:pPr>
            <a:r>
              <a:rPr lang="en-GB" sz="2000" dirty="0" smtClean="0">
                <a:solidFill>
                  <a:schemeClr val="tx2"/>
                </a:solidFill>
                <a:latin typeface="Palatino"/>
                <a:cs typeface="Palatino"/>
              </a:rPr>
              <a:t>“</a:t>
            </a:r>
            <a:r>
              <a:rPr lang="en-GB" sz="2000" dirty="0">
                <a:solidFill>
                  <a:schemeClr val="tx2"/>
                </a:solidFill>
                <a:latin typeface="Palatino"/>
                <a:cs typeface="Palatino"/>
              </a:rPr>
              <a:t>hadron collider” </a:t>
            </a:r>
            <a:r>
              <a:rPr lang="en-GB" sz="2000" dirty="0" err="1">
                <a:solidFill>
                  <a:schemeClr val="tx2"/>
                </a:solidFill>
                <a:latin typeface="Palatino"/>
                <a:cs typeface="Palatino"/>
              </a:rPr>
              <a:t>k</a:t>
            </a:r>
            <a:r>
              <a:rPr lang="en-GB" baseline="-25000" dirty="0" err="1">
                <a:solidFill>
                  <a:schemeClr val="tx2"/>
                </a:solidFill>
                <a:latin typeface="Palatino"/>
                <a:cs typeface="Palatino"/>
              </a:rPr>
              <a:t>T</a:t>
            </a:r>
            <a:r>
              <a:rPr lang="en-GB" sz="2000" dirty="0">
                <a:solidFill>
                  <a:schemeClr val="tx2"/>
                </a:solidFill>
                <a:latin typeface="Palatino"/>
                <a:cs typeface="Palatino"/>
              </a:rPr>
              <a:t> : R = 0.7</a:t>
            </a:r>
            <a:endParaRPr lang="en-GB" sz="1600" baseline="-25000" dirty="0">
              <a:solidFill>
                <a:schemeClr val="tx2"/>
              </a:solidFill>
              <a:latin typeface="Palatino"/>
              <a:cs typeface="Palatino"/>
            </a:endParaRPr>
          </a:p>
          <a:p>
            <a:pPr marL="764100" lvl="1">
              <a:spcAft>
                <a:spcPts val="200"/>
              </a:spcAft>
              <a:buFont typeface="Arial"/>
              <a:buChar char="•"/>
              <a:defRPr/>
            </a:pPr>
            <a:r>
              <a:rPr lang="en-GB" sz="2000" dirty="0" smtClean="0">
                <a:solidFill>
                  <a:schemeClr val="tx2"/>
                </a:solidFill>
                <a:latin typeface="Palatino"/>
                <a:cs typeface="Palatino"/>
              </a:rPr>
              <a:t>Even less background,</a:t>
            </a:r>
            <a:r>
              <a:rPr lang="en-GB" sz="2000" dirty="0" smtClean="0">
                <a:solidFill>
                  <a:schemeClr val="tx2"/>
                </a:solidFill>
                <a:latin typeface="Palatino"/>
                <a:cs typeface="Palatino"/>
              </a:rPr>
              <a:t/>
            </a:r>
            <a:br>
              <a:rPr lang="en-GB" sz="2000" dirty="0" smtClean="0">
                <a:solidFill>
                  <a:schemeClr val="tx2"/>
                </a:solidFill>
                <a:latin typeface="Palatino"/>
                <a:cs typeface="Palatino"/>
              </a:rPr>
            </a:br>
            <a:r>
              <a:rPr lang="en-GB" sz="2000" dirty="0" smtClean="0">
                <a:solidFill>
                  <a:schemeClr val="tx2"/>
                </a:solidFill>
                <a:latin typeface="Palatino"/>
                <a:cs typeface="Palatino"/>
              </a:rPr>
              <a:t>timing cuts hardly any effect</a:t>
            </a:r>
            <a:br>
              <a:rPr lang="en-GB" sz="2000" dirty="0" smtClean="0">
                <a:solidFill>
                  <a:schemeClr val="tx2"/>
                </a:solidFill>
                <a:latin typeface="Palatino"/>
                <a:cs typeface="Palatino"/>
              </a:rPr>
            </a:br>
            <a:r>
              <a:rPr lang="en-GB" sz="2000" dirty="0" smtClean="0">
                <a:solidFill>
                  <a:schemeClr val="tx2"/>
                </a:solidFill>
                <a:latin typeface="Palatino"/>
                <a:cs typeface="Palatino"/>
              </a:rPr>
              <a:t>for this topology</a:t>
            </a:r>
            <a:endParaRPr lang="en-GB" sz="2000" dirty="0">
              <a:solidFill>
                <a:schemeClr val="tx2"/>
              </a:solidFill>
              <a:latin typeface="Palatino"/>
              <a:cs typeface="Palatino"/>
            </a:endParaRPr>
          </a:p>
          <a:p>
            <a:pPr marL="764100" lvl="1">
              <a:spcAft>
                <a:spcPts val="200"/>
              </a:spcAft>
              <a:buFont typeface="Arial"/>
              <a:buChar char="•"/>
              <a:defRPr/>
            </a:pPr>
            <a:endParaRPr lang="en-GB" sz="1050" dirty="0" smtClean="0">
              <a:solidFill>
                <a:schemeClr val="tx2"/>
              </a:solidFill>
              <a:latin typeface="Palatino"/>
              <a:cs typeface="Palatino"/>
            </a:endParaRPr>
          </a:p>
          <a:p>
            <a:pPr marL="306900">
              <a:spcAft>
                <a:spcPts val="200"/>
              </a:spcAft>
              <a:buFont typeface="Wingdings" charset="2"/>
              <a:buChar char="Ø"/>
              <a:defRPr/>
            </a:pPr>
            <a:r>
              <a:rPr lang="en-GB" sz="2000" dirty="0" smtClean="0">
                <a:solidFill>
                  <a:srgbClr val="1F497D"/>
                </a:solidFill>
                <a:latin typeface="Palatino"/>
                <a:cs typeface="Palatino"/>
              </a:rPr>
              <a:t> To tackle background: </a:t>
            </a:r>
            <a:br>
              <a:rPr lang="en-GB" sz="2000" dirty="0" smtClean="0">
                <a:solidFill>
                  <a:srgbClr val="1F497D"/>
                </a:solidFill>
                <a:latin typeface="Palatino"/>
                <a:cs typeface="Palatino"/>
              </a:rPr>
            </a:br>
            <a:r>
              <a:rPr lang="en-GB" sz="2000" dirty="0" smtClean="0">
                <a:solidFill>
                  <a:srgbClr val="1F497D"/>
                </a:solidFill>
                <a:latin typeface="Palatino"/>
                <a:cs typeface="Palatino"/>
              </a:rPr>
              <a:t>	</a:t>
            </a:r>
            <a:r>
              <a:rPr lang="en-GB" sz="2000" dirty="0" smtClean="0">
                <a:solidFill>
                  <a:srgbClr val="FF0000"/>
                </a:solidFill>
                <a:latin typeface="Palatino"/>
                <a:cs typeface="Palatino"/>
              </a:rPr>
              <a:t>timing cuts </a:t>
            </a:r>
            <a:r>
              <a:rPr lang="en-GB" sz="2000" dirty="0" smtClean="0">
                <a:latin typeface="Palatino"/>
                <a:cs typeface="Palatino"/>
              </a:rPr>
              <a:t>+ </a:t>
            </a:r>
            <a:r>
              <a:rPr lang="en-GB" sz="2000" dirty="0" smtClean="0">
                <a:solidFill>
                  <a:srgbClr val="FF0000"/>
                </a:solidFill>
                <a:latin typeface="Palatino"/>
                <a:cs typeface="Palatino"/>
              </a:rPr>
              <a:t>jet finding  </a:t>
            </a:r>
          </a:p>
          <a:p>
            <a:pPr marL="764100" lvl="1">
              <a:spcAft>
                <a:spcPts val="200"/>
              </a:spcAft>
              <a:buFont typeface="Arial"/>
              <a:buChar char="•"/>
              <a:defRPr/>
            </a:pPr>
            <a:endParaRPr lang="en-GB" sz="2000" dirty="0" smtClean="0">
              <a:solidFill>
                <a:schemeClr val="tx2"/>
              </a:solidFill>
              <a:latin typeface="Palatino"/>
              <a:cs typeface="Palatino"/>
            </a:endParaRPr>
          </a:p>
          <a:p>
            <a:pPr marL="764100" lvl="1">
              <a:spcAft>
                <a:spcPts val="200"/>
              </a:spcAft>
              <a:buFont typeface="Arial"/>
              <a:buChar char="•"/>
              <a:defRPr/>
            </a:pPr>
            <a:endParaRPr lang="en-GB" sz="2000" dirty="0" smtClean="0">
              <a:solidFill>
                <a:schemeClr val="tx2"/>
              </a:solidFill>
              <a:latin typeface="Palatino"/>
              <a:cs typeface="Palatino"/>
            </a:endParaRPr>
          </a:p>
          <a:p>
            <a:pPr lvl="1">
              <a:buClr>
                <a:schemeClr val="tx1"/>
              </a:buClr>
              <a:buFont typeface="Arial" charset="0"/>
              <a:buChar char="•"/>
            </a:pPr>
            <a:endParaRPr lang="en-GB" sz="2000" dirty="0">
              <a:solidFill>
                <a:srgbClr val="1F497D"/>
              </a:solidFill>
              <a:latin typeface="Palatino" charset="0"/>
              <a:cs typeface="Palatino" charset="0"/>
            </a:endParaRPr>
          </a:p>
          <a:p>
            <a:pPr eaLnBrk="1" hangingPunct="1">
              <a:buFont typeface="Arial" charset="0"/>
              <a:buChar char="•"/>
            </a:pPr>
            <a:endParaRPr lang="en-US" dirty="0">
              <a:solidFill>
                <a:schemeClr val="tx2"/>
              </a:solidFill>
              <a:latin typeface="Palatino" charset="0"/>
              <a:cs typeface="Palatino" charset="0"/>
            </a:endParaRPr>
          </a:p>
        </p:txBody>
      </p:sp>
      <p:sp>
        <p:nvSpPr>
          <p:cNvPr id="20" name="Text Box 160"/>
          <p:cNvSpPr txBox="1">
            <a:spLocks noChangeArrowheads="1"/>
          </p:cNvSpPr>
          <p:nvPr/>
        </p:nvSpPr>
        <p:spPr bwMode="auto">
          <a:xfrm>
            <a:off x="4673424" y="940832"/>
            <a:ext cx="9669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342900" indent="-342900">
              <a:spcAft>
                <a:spcPts val="600"/>
              </a:spcAft>
              <a:buFont typeface="Arial"/>
              <a:buChar char="•"/>
              <a:defRPr/>
            </a:pPr>
            <a:r>
              <a:rPr lang="en-GB" sz="2000" dirty="0">
                <a:latin typeface="Palatino"/>
                <a:cs typeface="Palatino"/>
              </a:rPr>
              <a:t> e.g</a:t>
            </a:r>
            <a:r>
              <a:rPr lang="en-GB" sz="2000" dirty="0" smtClean="0">
                <a:latin typeface="Palatino"/>
                <a:cs typeface="Palatino"/>
              </a:rPr>
              <a:t>.</a:t>
            </a:r>
            <a:endParaRPr lang="en-GB" sz="1600" baseline="-25000" dirty="0">
              <a:latin typeface="Palatino"/>
              <a:cs typeface="Palatino"/>
            </a:endParaRPr>
          </a:p>
        </p:txBody>
      </p:sp>
      <p:pic>
        <p:nvPicPr>
          <p:cNvPr id="81927" name="Picture 23"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629099" y="980520"/>
            <a:ext cx="28019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8" name="Picture 25" descr="Squark2tight.png"/>
          <p:cNvPicPr>
            <a:picLocks noChangeAspect="1"/>
          </p:cNvPicPr>
          <p:nvPr/>
        </p:nvPicPr>
        <p:blipFill>
          <a:blip r:embed="rId5" cstate="print">
            <a:extLst>
              <a:ext uri="{28A0092B-C50C-407E-A947-70E740481C1C}">
                <a14:useLocalDpi xmlns:a14="http://schemas.microsoft.com/office/drawing/2010/main"/>
              </a:ext>
            </a:extLst>
          </a:blip>
          <a:srcRect l="12042" t="15994" r="13139" b="17082"/>
          <a:stretch>
            <a:fillRect/>
          </a:stretch>
        </p:blipFill>
        <p:spPr bwMode="auto">
          <a:xfrm>
            <a:off x="6997877" y="1571273"/>
            <a:ext cx="19923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9" name="Picture 26" descr="Squark2All.png"/>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4143552" y="1531585"/>
            <a:ext cx="19796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30" name="Right Arrow 27"/>
          <p:cNvSpPr>
            <a:spLocks noChangeArrowheads="1"/>
          </p:cNvSpPr>
          <p:nvPr/>
        </p:nvSpPr>
        <p:spPr bwMode="auto">
          <a:xfrm>
            <a:off x="6334302" y="2531710"/>
            <a:ext cx="663575" cy="342900"/>
          </a:xfrm>
          <a:prstGeom prst="rightArrow">
            <a:avLst>
              <a:gd name="adj1" fmla="val 50000"/>
              <a:gd name="adj2" fmla="val 49876"/>
            </a:avLst>
          </a:prstGeom>
          <a:solidFill>
            <a:srgbClr val="FFFF00"/>
          </a:solidFill>
          <a:ln w="19050">
            <a:solidFill>
              <a:srgbClr val="FF0000"/>
            </a:solidFill>
            <a:round/>
            <a:headEnd/>
            <a:tailEnd/>
          </a:ln>
        </p:spPr>
        <p:txBody>
          <a:bodyPr lIns="90000" tIns="46800" rIns="90000" bIns="46800">
            <a:spAutoFit/>
          </a:bodyPr>
          <a:lstStyle/>
          <a:p>
            <a:pPr defTabSz="968375"/>
            <a:endParaRPr lang="en-US" sz="1800" b="1">
              <a:solidFill>
                <a:schemeClr val="accent2"/>
              </a:solidFill>
              <a:latin typeface="Palatino" charset="0"/>
              <a:cs typeface="Palatino" charset="0"/>
            </a:endParaRPr>
          </a:p>
        </p:txBody>
      </p:sp>
      <p:sp>
        <p:nvSpPr>
          <p:cNvPr id="81931" name="TextBox 28"/>
          <p:cNvSpPr txBox="1">
            <a:spLocks noChangeArrowheads="1"/>
          </p:cNvSpPr>
          <p:nvPr/>
        </p:nvSpPr>
        <p:spPr bwMode="auto">
          <a:xfrm>
            <a:off x="6156149" y="2043816"/>
            <a:ext cx="9359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smtClean="0">
                <a:solidFill>
                  <a:srgbClr val="FF0000"/>
                </a:solidFill>
                <a:latin typeface="Palatino" charset="0"/>
                <a:cs typeface="Palatino" charset="0"/>
              </a:rPr>
              <a:t>timing</a:t>
            </a:r>
            <a:endParaRPr lang="en-US" sz="2000" dirty="0">
              <a:solidFill>
                <a:srgbClr val="FF0000"/>
              </a:solidFill>
              <a:latin typeface="Palatino" charset="0"/>
              <a:cs typeface="Palatino" charset="0"/>
            </a:endParaRPr>
          </a:p>
        </p:txBody>
      </p:sp>
      <p:sp>
        <p:nvSpPr>
          <p:cNvPr id="12" name="Footer Placeholder 11"/>
          <p:cNvSpPr>
            <a:spLocks noGrp="1"/>
          </p:cNvSpPr>
          <p:nvPr>
            <p:ph type="ftr" sz="quarter" idx="15"/>
          </p:nvPr>
        </p:nvSpPr>
        <p:spPr/>
        <p:txBody>
          <a:bodyPr/>
          <a:lstStyle/>
          <a:p>
            <a:pPr>
              <a:defRPr/>
            </a:pPr>
            <a:r>
              <a:rPr lang="en-US" smtClean="0"/>
              <a:t>Erik van der Kraaij, CERN LCD</a:t>
            </a:r>
            <a:endParaRPr lang="en-US"/>
          </a:p>
        </p:txBody>
      </p:sp>
      <p:sp>
        <p:nvSpPr>
          <p:cNvPr id="81934" name="Slide Number Placeholder 12"/>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A859E9C-42B9-9546-AE66-FEE459EFDAA2}" type="slidenum">
              <a:rPr lang="en-US" sz="1200">
                <a:latin typeface="Palatino" charset="0"/>
                <a:cs typeface="Palatino" charset="0"/>
              </a:rPr>
              <a:pPr eaLnBrk="1" hangingPunct="1"/>
              <a:t>42</a:t>
            </a:fld>
            <a:endParaRPr lang="en-US" sz="1200">
              <a:latin typeface="Palatino" charset="0"/>
              <a:cs typeface="Palatino" charset="0"/>
            </a:endParaRPr>
          </a:p>
        </p:txBody>
      </p:sp>
      <p:pic>
        <p:nvPicPr>
          <p:cNvPr id="16" name="Picture 23" descr="JetFinding_compare_E_vis__FJ_kt_algorithm_0_7_ExclusiveNJets_2.pdf"/>
          <p:cNvPicPr>
            <a:picLocks noChangeAspect="1"/>
          </p:cNvPicPr>
          <p:nvPr/>
        </p:nvPicPr>
        <p:blipFill>
          <a:blip r:embed="rId7" cstate="print">
            <a:extLst>
              <a:ext uri="{28A0092B-C50C-407E-A947-70E740481C1C}">
                <a14:useLocalDpi xmlns:a14="http://schemas.microsoft.com/office/drawing/2010/main"/>
              </a:ext>
            </a:extLst>
          </a:blip>
          <a:srcRect l="5278" t="6528" r="2690"/>
          <a:stretch>
            <a:fillRect/>
          </a:stretch>
        </p:blipFill>
        <p:spPr bwMode="auto">
          <a:xfrm rot="5400000">
            <a:off x="410808" y="3391997"/>
            <a:ext cx="2913382" cy="3231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7465572"/>
      </p:ext>
    </p:extLst>
  </p:cSld>
  <p:clrMapOvr>
    <a:masterClrMapping/>
  </p:clrMapOvr>
  <p:transition xmlns:p14="http://schemas.microsoft.com/office/powerpoint/2010/main" spd="slow" advTm="74964"/>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7"/>
          <p:cNvSpPr>
            <a:spLocks noGrp="1"/>
          </p:cNvSpPr>
          <p:nvPr>
            <p:ph type="title"/>
          </p:nvPr>
        </p:nvSpPr>
        <p:spPr/>
        <p:txBody>
          <a:bodyPr/>
          <a:lstStyle/>
          <a:p>
            <a:pPr>
              <a:spcAft>
                <a:spcPts val="600"/>
              </a:spcAft>
            </a:pPr>
            <a:r>
              <a:rPr lang="en-GB">
                <a:latin typeface="Palatino" charset="0"/>
                <a:ea typeface="ＭＳ Ｐゴシック" charset="0"/>
              </a:rPr>
              <a:t>Test of di-jet mass reconstruction</a:t>
            </a:r>
          </a:p>
        </p:txBody>
      </p:sp>
      <p:pic>
        <p:nvPicPr>
          <p:cNvPr id="86018" name="Picture 9" descr="MassPlot2D.pdf"/>
          <p:cNvPicPr>
            <a:picLocks noChangeAspect="1"/>
          </p:cNvPicPr>
          <p:nvPr/>
        </p:nvPicPr>
        <p:blipFill>
          <a:blip r:embed="rId2" cstate="print">
            <a:extLst>
              <a:ext uri="{28A0092B-C50C-407E-A947-70E740481C1C}">
                <a14:useLocalDpi xmlns:a14="http://schemas.microsoft.com/office/drawing/2010/main"/>
              </a:ext>
            </a:extLst>
          </a:blip>
          <a:srcRect l="5078" t="3839" r="1939"/>
          <a:stretch>
            <a:fillRect/>
          </a:stretch>
        </p:blipFill>
        <p:spPr bwMode="auto">
          <a:xfrm rot="5400000">
            <a:off x="4772819" y="1516856"/>
            <a:ext cx="4117975"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60"/>
          <p:cNvSpPr txBox="1">
            <a:spLocks noChangeArrowheads="1"/>
          </p:cNvSpPr>
          <p:nvPr/>
        </p:nvSpPr>
        <p:spPr bwMode="auto">
          <a:xfrm>
            <a:off x="487363" y="1123950"/>
            <a:ext cx="374974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285750" indent="-285750">
              <a:spcAft>
                <a:spcPts val="600"/>
              </a:spcAft>
              <a:buFont typeface="Wingdings" charset="2"/>
              <a:buChar char="Ø"/>
              <a:defRPr/>
            </a:pPr>
            <a:r>
              <a:rPr lang="en-GB" sz="2000" dirty="0">
                <a:solidFill>
                  <a:srgbClr val="1F497D"/>
                </a:solidFill>
                <a:latin typeface="Palatino"/>
                <a:cs typeface="Palatino"/>
              </a:rPr>
              <a:t> </a:t>
            </a:r>
            <a:r>
              <a:rPr lang="en-GB" sz="2000" dirty="0" smtClean="0">
                <a:solidFill>
                  <a:srgbClr val="1F497D"/>
                </a:solidFill>
                <a:latin typeface="Palatino"/>
                <a:cs typeface="Palatino"/>
              </a:rPr>
              <a:t>Clear </a:t>
            </a:r>
            <a:r>
              <a:rPr lang="en-GB" sz="2000" dirty="0" smtClean="0">
                <a:solidFill>
                  <a:srgbClr val="1F497D"/>
                </a:solidFill>
                <a:latin typeface="Palatino"/>
                <a:cs typeface="Palatino"/>
              </a:rPr>
              <a:t>separation </a:t>
            </a:r>
            <a:r>
              <a:rPr lang="en-GB" sz="2000" dirty="0">
                <a:solidFill>
                  <a:srgbClr val="1F497D"/>
                </a:solidFill>
                <a:latin typeface="Palatino"/>
                <a:cs typeface="Palatino"/>
              </a:rPr>
              <a:t>using di-jet</a:t>
            </a:r>
            <a:br>
              <a:rPr lang="en-GB" sz="2000" dirty="0">
                <a:solidFill>
                  <a:srgbClr val="1F497D"/>
                </a:solidFill>
                <a:latin typeface="Palatino"/>
                <a:cs typeface="Palatino"/>
              </a:rPr>
            </a:br>
            <a:r>
              <a:rPr lang="en-GB" sz="2000" dirty="0">
                <a:solidFill>
                  <a:srgbClr val="1F497D"/>
                </a:solidFill>
                <a:latin typeface="Palatino"/>
                <a:cs typeface="Palatino"/>
              </a:rPr>
              <a:t> invariant masses:</a:t>
            </a:r>
          </a:p>
        </p:txBody>
      </p:sp>
      <p:grpSp>
        <p:nvGrpSpPr>
          <p:cNvPr id="86020" name="Group 12"/>
          <p:cNvGrpSpPr>
            <a:grpSpLocks/>
          </p:cNvGrpSpPr>
          <p:nvPr/>
        </p:nvGrpSpPr>
        <p:grpSpPr bwMode="auto">
          <a:xfrm>
            <a:off x="514350" y="1955800"/>
            <a:ext cx="3659188" cy="1241425"/>
            <a:chOff x="515015" y="1955274"/>
            <a:chExt cx="3658172" cy="1242720"/>
          </a:xfrm>
        </p:grpSpPr>
        <p:pic>
          <p:nvPicPr>
            <p:cNvPr id="86046" name="Picture 2" descr="latex-image-1.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15016" y="2388354"/>
              <a:ext cx="28135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47" name="Picture 3" descr="latex-image-1.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15015" y="2820402"/>
              <a:ext cx="284870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48" name="Picture 8" descr="latex-image-1.pd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15016" y="1955274"/>
              <a:ext cx="3387969"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49" name="TextBox 17"/>
            <p:cNvSpPr txBox="1">
              <a:spLocks noChangeArrowheads="1"/>
            </p:cNvSpPr>
            <p:nvPr/>
          </p:nvSpPr>
          <p:spPr bwMode="auto">
            <a:xfrm>
              <a:off x="3506117" y="2396614"/>
              <a:ext cx="6670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latin typeface="Palatino" charset="0"/>
                  <a:cs typeface="Palatino" charset="0"/>
                </a:rPr>
                <a:t>82 %</a:t>
              </a:r>
            </a:p>
          </p:txBody>
        </p:sp>
        <p:sp>
          <p:nvSpPr>
            <p:cNvPr id="86050" name="TextBox 18"/>
            <p:cNvSpPr txBox="1">
              <a:spLocks noChangeArrowheads="1"/>
            </p:cNvSpPr>
            <p:nvPr/>
          </p:nvSpPr>
          <p:spPr bwMode="auto">
            <a:xfrm>
              <a:off x="3506117" y="2828662"/>
              <a:ext cx="6670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latin typeface="Palatino" charset="0"/>
                  <a:cs typeface="Palatino" charset="0"/>
                </a:rPr>
                <a:t>17 %</a:t>
              </a:r>
            </a:p>
          </p:txBody>
        </p:sp>
      </p:grpSp>
      <p:sp>
        <p:nvSpPr>
          <p:cNvPr id="86021" name="TextBox 19"/>
          <p:cNvSpPr txBox="1">
            <a:spLocks noChangeArrowheads="1"/>
          </p:cNvSpPr>
          <p:nvPr/>
        </p:nvSpPr>
        <p:spPr bwMode="auto">
          <a:xfrm>
            <a:off x="5203825" y="1247775"/>
            <a:ext cx="35766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latin typeface="Palatino" charset="0"/>
                <a:cs typeface="Palatino" charset="0"/>
              </a:rPr>
              <a:t>Full Simulation with background</a:t>
            </a:r>
          </a:p>
        </p:txBody>
      </p:sp>
      <p:grpSp>
        <p:nvGrpSpPr>
          <p:cNvPr id="86022" name="Group 6"/>
          <p:cNvGrpSpPr>
            <a:grpSpLocks/>
          </p:cNvGrpSpPr>
          <p:nvPr/>
        </p:nvGrpSpPr>
        <p:grpSpPr bwMode="auto">
          <a:xfrm>
            <a:off x="1620838" y="4037013"/>
            <a:ext cx="1508125" cy="1709737"/>
            <a:chOff x="1897023" y="4346493"/>
            <a:chExt cx="1508366" cy="1708627"/>
          </a:xfrm>
        </p:grpSpPr>
        <p:cxnSp>
          <p:nvCxnSpPr>
            <p:cNvPr id="86026" name="Straight Connector 21"/>
            <p:cNvCxnSpPr>
              <a:cxnSpLocks noChangeShapeType="1"/>
            </p:cNvCxnSpPr>
            <p:nvPr/>
          </p:nvCxnSpPr>
          <p:spPr bwMode="auto">
            <a:xfrm flipH="1">
              <a:off x="2029959" y="5143975"/>
              <a:ext cx="646225" cy="48620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86027" name="Straight Connector 22"/>
            <p:cNvCxnSpPr>
              <a:cxnSpLocks noChangeShapeType="1"/>
            </p:cNvCxnSpPr>
            <p:nvPr/>
          </p:nvCxnSpPr>
          <p:spPr bwMode="auto">
            <a:xfrm flipH="1">
              <a:off x="2170637" y="5143975"/>
              <a:ext cx="505547" cy="626229"/>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86028" name="Straight Connector 23"/>
            <p:cNvCxnSpPr>
              <a:cxnSpLocks noChangeShapeType="1"/>
            </p:cNvCxnSpPr>
            <p:nvPr/>
          </p:nvCxnSpPr>
          <p:spPr bwMode="auto">
            <a:xfrm flipH="1">
              <a:off x="2051425" y="5143975"/>
              <a:ext cx="624760" cy="626229"/>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86029" name="Straight Connector 24"/>
            <p:cNvCxnSpPr>
              <a:cxnSpLocks noChangeShapeType="1"/>
            </p:cNvCxnSpPr>
            <p:nvPr/>
          </p:nvCxnSpPr>
          <p:spPr bwMode="auto">
            <a:xfrm flipH="1">
              <a:off x="2170637" y="5143975"/>
              <a:ext cx="505547" cy="71715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grpSp>
          <p:nvGrpSpPr>
            <p:cNvPr id="86030" name="Group 25"/>
            <p:cNvGrpSpPr>
              <a:grpSpLocks/>
            </p:cNvGrpSpPr>
            <p:nvPr/>
          </p:nvGrpSpPr>
          <p:grpSpPr bwMode="auto">
            <a:xfrm rot="-8138857">
              <a:off x="2811655" y="4728897"/>
              <a:ext cx="593734" cy="780558"/>
              <a:chOff x="7515784" y="2196148"/>
              <a:chExt cx="700077" cy="780558"/>
            </a:xfrm>
          </p:grpSpPr>
          <p:cxnSp>
            <p:nvCxnSpPr>
              <p:cNvPr id="86042" name="Straight Connector 42"/>
              <p:cNvCxnSpPr>
                <a:cxnSpLocks noChangeShapeType="1"/>
              </p:cNvCxnSpPr>
              <p:nvPr/>
            </p:nvCxnSpPr>
            <p:spPr bwMode="auto">
              <a:xfrm flipH="1">
                <a:off x="7515784" y="2196148"/>
                <a:ext cx="700077" cy="529192"/>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86043" name="Straight Connector 43"/>
              <p:cNvCxnSpPr>
                <a:cxnSpLocks noChangeShapeType="1"/>
              </p:cNvCxnSpPr>
              <p:nvPr/>
            </p:nvCxnSpPr>
            <p:spPr bwMode="auto">
              <a:xfrm flipH="1">
                <a:off x="7668185" y="2196148"/>
                <a:ext cx="547676" cy="681592"/>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86044" name="Straight Connector 44"/>
              <p:cNvCxnSpPr>
                <a:cxnSpLocks noChangeShapeType="1"/>
              </p:cNvCxnSpPr>
              <p:nvPr/>
            </p:nvCxnSpPr>
            <p:spPr bwMode="auto">
              <a:xfrm flipH="1">
                <a:off x="7539038" y="2196148"/>
                <a:ext cx="676823" cy="681592"/>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86045" name="Straight Connector 45"/>
              <p:cNvCxnSpPr>
                <a:cxnSpLocks noChangeShapeType="1"/>
              </p:cNvCxnSpPr>
              <p:nvPr/>
            </p:nvCxnSpPr>
            <p:spPr bwMode="auto">
              <a:xfrm flipH="1">
                <a:off x="7668185" y="2196148"/>
                <a:ext cx="547676" cy="780558"/>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grpSp>
        <p:grpSp>
          <p:nvGrpSpPr>
            <p:cNvPr id="86031" name="Group 27"/>
            <p:cNvGrpSpPr>
              <a:grpSpLocks/>
            </p:cNvGrpSpPr>
            <p:nvPr/>
          </p:nvGrpSpPr>
          <p:grpSpPr bwMode="auto">
            <a:xfrm rot="4290551">
              <a:off x="1877979" y="4630361"/>
              <a:ext cx="700077" cy="661990"/>
              <a:chOff x="7515784" y="2196148"/>
              <a:chExt cx="700077" cy="780558"/>
            </a:xfrm>
          </p:grpSpPr>
          <p:cxnSp>
            <p:nvCxnSpPr>
              <p:cNvPr id="86038" name="Straight Connector 38"/>
              <p:cNvCxnSpPr>
                <a:cxnSpLocks noChangeShapeType="1"/>
              </p:cNvCxnSpPr>
              <p:nvPr/>
            </p:nvCxnSpPr>
            <p:spPr bwMode="auto">
              <a:xfrm flipH="1">
                <a:off x="7515784" y="2196148"/>
                <a:ext cx="700077" cy="52919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86039" name="Straight Connector 39"/>
              <p:cNvCxnSpPr>
                <a:cxnSpLocks noChangeShapeType="1"/>
              </p:cNvCxnSpPr>
              <p:nvPr/>
            </p:nvCxnSpPr>
            <p:spPr bwMode="auto">
              <a:xfrm flipH="1">
                <a:off x="7668185" y="2196148"/>
                <a:ext cx="547676" cy="68159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86040" name="Straight Connector 40"/>
              <p:cNvCxnSpPr>
                <a:cxnSpLocks noChangeShapeType="1"/>
              </p:cNvCxnSpPr>
              <p:nvPr/>
            </p:nvCxnSpPr>
            <p:spPr bwMode="auto">
              <a:xfrm flipH="1">
                <a:off x="7539038" y="2196148"/>
                <a:ext cx="676823" cy="68159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cxnSp>
            <p:nvCxnSpPr>
              <p:cNvPr id="86041" name="Straight Connector 41"/>
              <p:cNvCxnSpPr>
                <a:cxnSpLocks noChangeShapeType="1"/>
              </p:cNvCxnSpPr>
              <p:nvPr/>
            </p:nvCxnSpPr>
            <p:spPr bwMode="auto">
              <a:xfrm flipH="1">
                <a:off x="7668185" y="2196148"/>
                <a:ext cx="547676" cy="78055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cxnSp>
        </p:grpSp>
        <p:grpSp>
          <p:nvGrpSpPr>
            <p:cNvPr id="86032" name="Group 48"/>
            <p:cNvGrpSpPr>
              <a:grpSpLocks/>
            </p:cNvGrpSpPr>
            <p:nvPr/>
          </p:nvGrpSpPr>
          <p:grpSpPr bwMode="auto">
            <a:xfrm rot="-1338784">
              <a:off x="2492673" y="4346493"/>
              <a:ext cx="586684" cy="776756"/>
              <a:chOff x="2965904" y="4414494"/>
              <a:chExt cx="635574" cy="776756"/>
            </a:xfrm>
          </p:grpSpPr>
          <p:cxnSp>
            <p:nvCxnSpPr>
              <p:cNvPr id="86035" name="Straight Connector 29"/>
              <p:cNvCxnSpPr>
                <a:cxnSpLocks noChangeShapeType="1"/>
              </p:cNvCxnSpPr>
              <p:nvPr/>
            </p:nvCxnSpPr>
            <p:spPr bwMode="auto">
              <a:xfrm flipV="1">
                <a:off x="2965904" y="4504221"/>
                <a:ext cx="510752" cy="686519"/>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86036" name="Straight Connector 30"/>
              <p:cNvCxnSpPr>
                <a:cxnSpLocks noChangeShapeType="1"/>
              </p:cNvCxnSpPr>
              <p:nvPr/>
            </p:nvCxnSpPr>
            <p:spPr bwMode="auto">
              <a:xfrm flipV="1">
                <a:off x="2986004" y="4414494"/>
                <a:ext cx="464192" cy="743426"/>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cxnSp>
            <p:nvCxnSpPr>
              <p:cNvPr id="86037" name="Straight Connector 31"/>
              <p:cNvCxnSpPr>
                <a:cxnSpLocks noChangeShapeType="1"/>
              </p:cNvCxnSpPr>
              <p:nvPr/>
            </p:nvCxnSpPr>
            <p:spPr bwMode="auto">
              <a:xfrm flipV="1">
                <a:off x="2979644" y="4427724"/>
                <a:ext cx="621834" cy="763526"/>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cxnSp>
        </p:grpSp>
        <p:cxnSp>
          <p:nvCxnSpPr>
            <p:cNvPr id="86033" name="Straight Connector 50"/>
            <p:cNvCxnSpPr>
              <a:cxnSpLocks noChangeShapeType="1"/>
            </p:cNvCxnSpPr>
            <p:nvPr/>
          </p:nvCxnSpPr>
          <p:spPr bwMode="auto">
            <a:xfrm flipH="1">
              <a:off x="2644400" y="5214350"/>
              <a:ext cx="2" cy="840770"/>
            </a:xfrm>
            <a:prstGeom prst="line">
              <a:avLst/>
            </a:prstGeom>
            <a:noFill/>
            <a:ln w="22225">
              <a:solidFill>
                <a:srgbClr val="008000"/>
              </a:solidFill>
              <a:prstDash val="dot"/>
              <a:round/>
              <a:headEnd/>
              <a:tailEnd/>
            </a:ln>
            <a:extLst>
              <a:ext uri="{909E8E84-426E-40dd-AFC4-6F175D3DCCD1}">
                <a14:hiddenFill xmlns:a14="http://schemas.microsoft.com/office/drawing/2010/main">
                  <a:noFill/>
                </a14:hiddenFill>
              </a:ext>
            </a:extLst>
          </p:spPr>
        </p:cxnSp>
        <p:cxnSp>
          <p:nvCxnSpPr>
            <p:cNvPr id="86034" name="Straight Connector 52"/>
            <p:cNvCxnSpPr>
              <a:cxnSpLocks noChangeShapeType="1"/>
            </p:cNvCxnSpPr>
            <p:nvPr/>
          </p:nvCxnSpPr>
          <p:spPr bwMode="auto">
            <a:xfrm>
              <a:off x="2644401" y="5191024"/>
              <a:ext cx="408426" cy="688370"/>
            </a:xfrm>
            <a:prstGeom prst="line">
              <a:avLst/>
            </a:prstGeom>
            <a:noFill/>
            <a:ln w="22225">
              <a:solidFill>
                <a:srgbClr val="008000"/>
              </a:solidFill>
              <a:prstDash val="dot"/>
              <a:round/>
              <a:headEnd/>
              <a:tailEnd/>
            </a:ln>
            <a:extLst>
              <a:ext uri="{909E8E84-426E-40dd-AFC4-6F175D3DCCD1}">
                <a14:hiddenFill xmlns:a14="http://schemas.microsoft.com/office/drawing/2010/main">
                  <a:noFill/>
                </a14:hiddenFill>
              </a:ext>
            </a:extLst>
          </p:spPr>
        </p:cxnSp>
      </p:grpSp>
      <p:sp>
        <p:nvSpPr>
          <p:cNvPr id="2" name="Date Placeholder 1"/>
          <p:cNvSpPr>
            <a:spLocks noGrp="1"/>
          </p:cNvSpPr>
          <p:nvPr>
            <p:ph type="dt" sz="quarter" idx="14"/>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5"/>
          </p:nvPr>
        </p:nvSpPr>
        <p:spPr/>
        <p:txBody>
          <a:bodyPr/>
          <a:lstStyle/>
          <a:p>
            <a:pPr>
              <a:defRPr/>
            </a:pPr>
            <a:r>
              <a:rPr lang="en-US" smtClean="0"/>
              <a:t>Erik van der Kraaij, CERN LCD</a:t>
            </a:r>
            <a:endParaRPr lang="en-US"/>
          </a:p>
        </p:txBody>
      </p:sp>
      <p:sp>
        <p:nvSpPr>
          <p:cNvPr id="86025" name="Slide Number Placeholder 5"/>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6F52CDE-3E07-B74C-A235-C6E8844AF8AC}" type="slidenum">
              <a:rPr lang="en-US" sz="1200">
                <a:latin typeface="Palatino" charset="0"/>
                <a:cs typeface="Palatino" charset="0"/>
              </a:rPr>
              <a:pPr eaLnBrk="1" hangingPunct="1"/>
              <a:t>43</a:t>
            </a:fld>
            <a:endParaRPr lang="en-US" sz="1200">
              <a:latin typeface="Palatino" charset="0"/>
              <a:cs typeface="Palatino" charset="0"/>
            </a:endParaRPr>
          </a:p>
        </p:txBody>
      </p:sp>
    </p:spTree>
  </p:cSld>
  <p:clrMapOvr>
    <a:masterClrMapping/>
  </p:clrMapOvr>
  <p:transition xmlns:p14="http://schemas.microsoft.com/office/powerpoint/2010/main" spd="slow" advTm="51385"/>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9" name="Picture 19"/>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954088" y="2987677"/>
            <a:ext cx="7164387"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626277" y="5827888"/>
            <a:ext cx="1806222" cy="461665"/>
          </a:xfrm>
          <a:prstGeom prst="rect">
            <a:avLst/>
          </a:prstGeom>
          <a:solidFill>
            <a:srgbClr val="FFFFFF"/>
          </a:solidFill>
        </p:spPr>
        <p:txBody>
          <a:bodyPr wrap="square" rtlCol="0">
            <a:spAutoFit/>
          </a:bodyPr>
          <a:lstStyle/>
          <a:p>
            <a:r>
              <a:rPr lang="en-US" dirty="0" smtClean="0"/>
              <a:t>                  </a:t>
            </a:r>
            <a:endParaRPr lang="en-US" dirty="0"/>
          </a:p>
        </p:txBody>
      </p:sp>
      <p:sp>
        <p:nvSpPr>
          <p:cNvPr id="87041" name="Title 1"/>
          <p:cNvSpPr>
            <a:spLocks noGrp="1"/>
          </p:cNvSpPr>
          <p:nvPr>
            <p:ph type="title"/>
          </p:nvPr>
        </p:nvSpPr>
        <p:spPr/>
        <p:txBody>
          <a:bodyPr/>
          <a:lstStyle/>
          <a:p>
            <a:r>
              <a:rPr lang="en-US">
                <a:latin typeface="Palatino" charset="0"/>
                <a:ea typeface="ＭＳ Ｐゴシック" charset="0"/>
              </a:rPr>
              <a:t>The 8 jet final state </a:t>
            </a:r>
          </a:p>
        </p:txBody>
      </p:sp>
      <p:sp>
        <p:nvSpPr>
          <p:cNvPr id="5" name="Date Placeholder 4"/>
          <p:cNvSpPr>
            <a:spLocks noGrp="1"/>
          </p:cNvSpPr>
          <p:nvPr>
            <p:ph type="dt" sz="quarter" idx="14"/>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5"/>
          </p:nvPr>
        </p:nvSpPr>
        <p:spPr/>
        <p:txBody>
          <a:bodyPr/>
          <a:lstStyle/>
          <a:p>
            <a:pPr>
              <a:defRPr/>
            </a:pPr>
            <a:r>
              <a:rPr lang="en-US" smtClean="0"/>
              <a:t>Erik van der Kraaij, CERN LCD</a:t>
            </a:r>
            <a:endParaRPr lang="en-US"/>
          </a:p>
        </p:txBody>
      </p:sp>
      <p:sp>
        <p:nvSpPr>
          <p:cNvPr id="87044" name="Slide Number Placeholder 6"/>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DFF2260-FC67-1746-AFCB-376DBBAB2CBD}" type="slidenum">
              <a:rPr lang="en-US" sz="1200">
                <a:latin typeface="Palatino" charset="0"/>
                <a:cs typeface="Palatino" charset="0"/>
              </a:rPr>
              <a:pPr eaLnBrk="1" hangingPunct="1"/>
              <a:t>44</a:t>
            </a:fld>
            <a:endParaRPr lang="en-US" sz="1200">
              <a:latin typeface="Palatino" charset="0"/>
              <a:cs typeface="Palatino" charset="0"/>
            </a:endParaRPr>
          </a:p>
        </p:txBody>
      </p:sp>
      <p:pic>
        <p:nvPicPr>
          <p:cNvPr id="87045" name="Picture 7" descr="HH2.pd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241300" y="773113"/>
            <a:ext cx="2713038" cy="190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6" name="TextBox 8"/>
          <p:cNvSpPr txBox="1">
            <a:spLocks noChangeArrowheads="1"/>
          </p:cNvSpPr>
          <p:nvPr/>
        </p:nvSpPr>
        <p:spPr bwMode="auto">
          <a:xfrm>
            <a:off x="423863" y="2573338"/>
            <a:ext cx="2652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latin typeface="Palatino" charset="0"/>
                <a:cs typeface="Palatino" charset="0"/>
              </a:rPr>
              <a:t>1.4 TeV of background</a:t>
            </a:r>
          </a:p>
        </p:txBody>
      </p:sp>
      <p:sp>
        <p:nvSpPr>
          <p:cNvPr id="13" name="Right Arrow 12"/>
          <p:cNvSpPr/>
          <p:nvPr/>
        </p:nvSpPr>
        <p:spPr>
          <a:xfrm>
            <a:off x="3560763" y="1478656"/>
            <a:ext cx="714375" cy="271463"/>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grpSp>
        <p:nvGrpSpPr>
          <p:cNvPr id="2" name="Group 1"/>
          <p:cNvGrpSpPr/>
          <p:nvPr/>
        </p:nvGrpSpPr>
        <p:grpSpPr>
          <a:xfrm>
            <a:off x="4924425" y="758826"/>
            <a:ext cx="4176713" cy="1814512"/>
            <a:chOff x="4924425" y="1211263"/>
            <a:chExt cx="4176713" cy="1814512"/>
          </a:xfrm>
        </p:grpSpPr>
        <p:grpSp>
          <p:nvGrpSpPr>
            <p:cNvPr id="87048" name="Group 2"/>
            <p:cNvGrpSpPr>
              <a:grpSpLocks/>
            </p:cNvGrpSpPr>
            <p:nvPr/>
          </p:nvGrpSpPr>
          <p:grpSpPr bwMode="auto">
            <a:xfrm>
              <a:off x="5094288" y="1211263"/>
              <a:ext cx="3932237" cy="1814512"/>
              <a:chOff x="5094110" y="1210660"/>
              <a:chExt cx="3932414" cy="1814989"/>
            </a:xfrm>
          </p:grpSpPr>
          <p:sp>
            <p:nvSpPr>
              <p:cNvPr id="87056" name="TextBox 14"/>
              <p:cNvSpPr txBox="1">
                <a:spLocks noChangeArrowheads="1"/>
              </p:cNvSpPr>
              <p:nvPr/>
            </p:nvSpPr>
            <p:spPr bwMode="auto">
              <a:xfrm>
                <a:off x="5094110" y="1548321"/>
                <a:ext cx="71045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M</a:t>
                </a:r>
                <a:r>
                  <a:rPr lang="en-US" sz="1600" baseline="-25000">
                    <a:latin typeface="Palatino" charset="0"/>
                    <a:cs typeface="Palatino" charset="0"/>
                  </a:rPr>
                  <a:t>MC</a:t>
                </a:r>
                <a:endParaRPr lang="en-US" sz="1600">
                  <a:latin typeface="Palatino" charset="0"/>
                  <a:cs typeface="Palatino" charset="0"/>
                </a:endParaRPr>
              </a:p>
              <a:p>
                <a:pPr eaLnBrk="1" hangingPunct="1"/>
                <a:endParaRPr lang="en-US" sz="1600">
                  <a:latin typeface="Palatino" charset="0"/>
                  <a:cs typeface="Palatino" charset="0"/>
                </a:endParaRPr>
              </a:p>
              <a:p>
                <a:pPr eaLnBrk="1" hangingPunct="1"/>
                <a:endParaRPr lang="en-US" sz="800">
                  <a:latin typeface="Palatino" charset="0"/>
                  <a:cs typeface="Palatino" charset="0"/>
                </a:endParaRPr>
              </a:p>
              <a:p>
                <a:pPr eaLnBrk="1" hangingPunct="1"/>
                <a:r>
                  <a:rPr lang="en-US" sz="1800">
                    <a:latin typeface="Palatino" charset="0"/>
                    <a:cs typeface="Palatino" charset="0"/>
                  </a:rPr>
                  <a:t>902.4</a:t>
                </a:r>
              </a:p>
              <a:p>
                <a:pPr eaLnBrk="1" hangingPunct="1"/>
                <a:r>
                  <a:rPr lang="en-US" sz="1800">
                    <a:latin typeface="Palatino" charset="0"/>
                    <a:cs typeface="Palatino" charset="0"/>
                  </a:rPr>
                  <a:t>906.3</a:t>
                </a:r>
              </a:p>
              <a:p>
                <a:pPr eaLnBrk="1" hangingPunct="1"/>
                <a:endParaRPr lang="en-US" sz="1400">
                  <a:latin typeface="Palatino" charset="0"/>
                  <a:cs typeface="Palatino" charset="0"/>
                </a:endParaRPr>
              </a:p>
            </p:txBody>
          </p:sp>
          <p:grpSp>
            <p:nvGrpSpPr>
              <p:cNvPr id="87057" name="Group 17"/>
              <p:cNvGrpSpPr>
                <a:grpSpLocks/>
              </p:cNvGrpSpPr>
              <p:nvPr/>
            </p:nvGrpSpPr>
            <p:grpSpPr bwMode="auto">
              <a:xfrm>
                <a:off x="5958573" y="1210660"/>
                <a:ext cx="3067951" cy="1703857"/>
                <a:chOff x="3619500" y="2755900"/>
                <a:chExt cx="1905000" cy="1003065"/>
              </a:xfrm>
            </p:grpSpPr>
            <p:pic>
              <p:nvPicPr>
                <p:cNvPr id="87058" name="Picture 15"/>
                <p:cNvPicPr>
                  <a:picLocks noChangeAspect="1"/>
                </p:cNvPicPr>
                <p:nvPr/>
              </p:nvPicPr>
              <p:blipFill>
                <a:blip r:embed="rId5" cstate="print">
                  <a:extLst>
                    <a:ext uri="{28A0092B-C50C-407E-A947-70E740481C1C}">
                      <a14:useLocalDpi xmlns:a14="http://schemas.microsoft.com/office/drawing/2010/main"/>
                    </a:ext>
                  </a:extLst>
                </a:blip>
                <a:srcRect b="56226"/>
                <a:stretch>
                  <a:fillRect/>
                </a:stretch>
              </p:blipFill>
              <p:spPr bwMode="auto">
                <a:xfrm>
                  <a:off x="3619500" y="2755900"/>
                  <a:ext cx="1905000" cy="58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59" name="Picture 16"/>
                <p:cNvPicPr>
                  <a:picLocks noChangeAspect="1"/>
                </p:cNvPicPr>
                <p:nvPr/>
              </p:nvPicPr>
              <p:blipFill>
                <a:blip r:embed="rId5" cstate="print">
                  <a:extLst>
                    <a:ext uri="{28A0092B-C50C-407E-A947-70E740481C1C}">
                      <a14:useLocalDpi xmlns:a14="http://schemas.microsoft.com/office/drawing/2010/main"/>
                    </a:ext>
                  </a:extLst>
                </a:blip>
                <a:srcRect t="68555"/>
                <a:stretch>
                  <a:fillRect/>
                </a:stretch>
              </p:blipFill>
              <p:spPr bwMode="auto">
                <a:xfrm>
                  <a:off x="3619500" y="3339630"/>
                  <a:ext cx="1905000" cy="419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11" name="Straight Connector 10"/>
            <p:cNvCxnSpPr/>
            <p:nvPr/>
          </p:nvCxnSpPr>
          <p:spPr>
            <a:xfrm flipH="1">
              <a:off x="4924425" y="2830513"/>
              <a:ext cx="417671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4924425" y="1547813"/>
              <a:ext cx="417671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8" name="Group 7"/>
          <p:cNvGrpSpPr/>
          <p:nvPr/>
        </p:nvGrpSpPr>
        <p:grpSpPr>
          <a:xfrm>
            <a:off x="5336289" y="5936736"/>
            <a:ext cx="2454518" cy="369332"/>
            <a:chOff x="-844377" y="5771233"/>
            <a:chExt cx="2454518" cy="369332"/>
          </a:xfrm>
        </p:grpSpPr>
        <p:sp>
          <p:nvSpPr>
            <p:cNvPr id="24" name="TextBox 13"/>
            <p:cNvSpPr txBox="1">
              <a:spLocks noChangeArrowheads="1"/>
            </p:cNvSpPr>
            <p:nvPr/>
          </p:nvSpPr>
          <p:spPr bwMode="auto">
            <a:xfrm>
              <a:off x="-844377" y="5771233"/>
              <a:ext cx="2454518" cy="369332"/>
            </a:xfrm>
            <a:prstGeom prst="rect">
              <a:avLst/>
            </a:prstGeom>
            <a:solidFill>
              <a:schemeClr val="bg1">
                <a:alpha val="6784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err="1">
                  <a:latin typeface="Palatino" charset="0"/>
                  <a:cs typeface="Palatino" charset="0"/>
                </a:rPr>
                <a:t>e</a:t>
              </a:r>
              <a:r>
                <a:rPr lang="en-US" sz="1800" baseline="30000" dirty="0" err="1">
                  <a:latin typeface="Palatino" charset="0"/>
                  <a:cs typeface="Palatino" charset="0"/>
                </a:rPr>
                <a:t>+</a:t>
              </a:r>
              <a:r>
                <a:rPr lang="en-US" sz="1800" dirty="0" err="1">
                  <a:latin typeface="Palatino" charset="0"/>
                  <a:cs typeface="Palatino" charset="0"/>
                </a:rPr>
                <a:t>e</a:t>
              </a:r>
              <a:r>
                <a:rPr lang="en-US" sz="1800" baseline="30000" dirty="0">
                  <a:latin typeface="Palatino" charset="0"/>
                  <a:cs typeface="Palatino" charset="0"/>
                </a:rPr>
                <a:t>-</a:t>
              </a:r>
              <a:r>
                <a:rPr lang="en-US" sz="1800" dirty="0">
                  <a:latin typeface="Palatino" charset="0"/>
                  <a:cs typeface="Palatino" charset="0"/>
                  <a:sym typeface="Wingdings" charset="0"/>
                </a:rPr>
                <a:t> </a:t>
              </a:r>
              <a:r>
                <a:rPr lang="en-US" sz="1800" dirty="0">
                  <a:sym typeface="Wingdings" charset="0"/>
                </a:rPr>
                <a:t> </a:t>
              </a:r>
              <a:r>
                <a:rPr lang="en-GB" sz="1800" dirty="0"/>
                <a:t>→  </a:t>
              </a:r>
              <a:r>
                <a:rPr lang="en-US" sz="1800" dirty="0">
                  <a:latin typeface="Palatino" charset="0"/>
                  <a:cs typeface="Palatino" charset="0"/>
                  <a:sym typeface="Wingdings" charset="0"/>
                </a:rPr>
                <a:t>H</a:t>
              </a:r>
              <a:r>
                <a:rPr lang="en-US" sz="1800" baseline="30000" dirty="0">
                  <a:latin typeface="Palatino" charset="0"/>
                  <a:cs typeface="Palatino" charset="0"/>
                  <a:sym typeface="Wingdings" charset="0"/>
                </a:rPr>
                <a:t>+</a:t>
              </a:r>
              <a:r>
                <a:rPr lang="en-US" sz="1800" dirty="0">
                  <a:latin typeface="Palatino" charset="0"/>
                  <a:cs typeface="Palatino" charset="0"/>
                  <a:sym typeface="Wingdings" charset="0"/>
                </a:rPr>
                <a:t>H</a:t>
              </a:r>
              <a:r>
                <a:rPr lang="en-US" sz="1800" baseline="30000" dirty="0">
                  <a:latin typeface="Palatino" charset="0"/>
                  <a:cs typeface="Palatino" charset="0"/>
                  <a:sym typeface="Wingdings" charset="0"/>
                </a:rPr>
                <a:t>-</a:t>
              </a:r>
              <a:r>
                <a:rPr lang="en-US" sz="1800" dirty="0">
                  <a:latin typeface="Palatino" charset="0"/>
                  <a:cs typeface="Palatino" charset="0"/>
                  <a:sym typeface="Wingdings" charset="0"/>
                </a:rPr>
                <a:t> </a:t>
              </a:r>
              <a:r>
                <a:rPr lang="en-US" sz="1800" dirty="0">
                  <a:sym typeface="Wingdings" charset="0"/>
                </a:rPr>
                <a:t> </a:t>
              </a:r>
              <a:r>
                <a:rPr lang="en-GB" sz="1800" dirty="0"/>
                <a:t>→  </a:t>
              </a:r>
              <a:r>
                <a:rPr lang="en-US" sz="1800" dirty="0" err="1" smtClean="0">
                  <a:latin typeface="Palatino" charset="0"/>
                  <a:cs typeface="Palatino" charset="0"/>
                  <a:sym typeface="Wingdings" charset="0"/>
                </a:rPr>
                <a:t>tbbt</a:t>
              </a:r>
              <a:endParaRPr lang="en-US" sz="1800" dirty="0">
                <a:latin typeface="Palatino" charset="0"/>
                <a:cs typeface="Palatino" charset="0"/>
              </a:endParaRPr>
            </a:p>
          </p:txBody>
        </p:sp>
        <p:grpSp>
          <p:nvGrpSpPr>
            <p:cNvPr id="7" name="Group 6"/>
            <p:cNvGrpSpPr/>
            <p:nvPr/>
          </p:nvGrpSpPr>
          <p:grpSpPr>
            <a:xfrm>
              <a:off x="1144653" y="5813566"/>
              <a:ext cx="380999" cy="25399"/>
              <a:chOff x="4713289" y="4846602"/>
              <a:chExt cx="380999" cy="25399"/>
            </a:xfrm>
          </p:grpSpPr>
          <p:cxnSp>
            <p:nvCxnSpPr>
              <p:cNvPr id="26" name="Straight Connector 25"/>
              <p:cNvCxnSpPr/>
              <p:nvPr/>
            </p:nvCxnSpPr>
            <p:spPr bwMode="auto">
              <a:xfrm>
                <a:off x="4713289" y="4846602"/>
                <a:ext cx="130175"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bwMode="auto">
              <a:xfrm>
                <a:off x="4964113" y="4872001"/>
                <a:ext cx="130175"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grpSp>
        <p:nvGrpSpPr>
          <p:cNvPr id="4" name="Group 3"/>
          <p:cNvGrpSpPr/>
          <p:nvPr/>
        </p:nvGrpSpPr>
        <p:grpSpPr>
          <a:xfrm>
            <a:off x="1727079" y="5749455"/>
            <a:ext cx="2381970" cy="570724"/>
            <a:chOff x="1727079" y="5749455"/>
            <a:chExt cx="2381970" cy="570724"/>
          </a:xfrm>
        </p:grpSpPr>
        <p:sp>
          <p:nvSpPr>
            <p:cNvPr id="28" name="TextBox 27"/>
            <p:cNvSpPr txBox="1"/>
            <p:nvPr/>
          </p:nvSpPr>
          <p:spPr>
            <a:xfrm>
              <a:off x="1754541" y="5749455"/>
              <a:ext cx="1806222" cy="461665"/>
            </a:xfrm>
            <a:prstGeom prst="rect">
              <a:avLst/>
            </a:prstGeom>
            <a:solidFill>
              <a:srgbClr val="FFFFFF"/>
            </a:solidFill>
          </p:spPr>
          <p:txBody>
            <a:bodyPr wrap="square" rtlCol="0">
              <a:spAutoFit/>
            </a:bodyPr>
            <a:lstStyle/>
            <a:p>
              <a:r>
                <a:rPr lang="en-US" dirty="0" smtClean="0"/>
                <a:t>                  </a:t>
              </a:r>
              <a:endParaRPr lang="en-US" dirty="0"/>
            </a:p>
          </p:txBody>
        </p:sp>
        <p:sp>
          <p:nvSpPr>
            <p:cNvPr id="36" name="TextBox 13"/>
            <p:cNvSpPr txBox="1">
              <a:spLocks noChangeArrowheads="1"/>
            </p:cNvSpPr>
            <p:nvPr/>
          </p:nvSpPr>
          <p:spPr bwMode="auto">
            <a:xfrm>
              <a:off x="1727079" y="5950847"/>
              <a:ext cx="2381970" cy="369332"/>
            </a:xfrm>
            <a:prstGeom prst="rect">
              <a:avLst/>
            </a:prstGeom>
            <a:solidFill>
              <a:schemeClr val="bg1">
                <a:alpha val="6784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err="1">
                  <a:latin typeface="Palatino" charset="0"/>
                  <a:cs typeface="Palatino" charset="0"/>
                </a:rPr>
                <a:t>e</a:t>
              </a:r>
              <a:r>
                <a:rPr lang="en-US" sz="1800" baseline="30000" dirty="0" err="1">
                  <a:latin typeface="Palatino" charset="0"/>
                  <a:cs typeface="Palatino" charset="0"/>
                </a:rPr>
                <a:t>+</a:t>
              </a:r>
              <a:r>
                <a:rPr lang="en-US" sz="1800" dirty="0" err="1">
                  <a:latin typeface="Palatino" charset="0"/>
                  <a:cs typeface="Palatino" charset="0"/>
                </a:rPr>
                <a:t>e</a:t>
              </a:r>
              <a:r>
                <a:rPr lang="en-US" sz="1800" baseline="30000" dirty="0">
                  <a:latin typeface="Palatino" charset="0"/>
                  <a:cs typeface="Palatino" charset="0"/>
                </a:rPr>
                <a:t>-</a:t>
              </a:r>
              <a:r>
                <a:rPr lang="en-US" sz="1800" dirty="0">
                  <a:latin typeface="Palatino" charset="0"/>
                  <a:cs typeface="Palatino" charset="0"/>
                  <a:sym typeface="Wingdings" charset="0"/>
                </a:rPr>
                <a:t> </a:t>
              </a:r>
              <a:r>
                <a:rPr lang="en-US" sz="1800" dirty="0">
                  <a:sym typeface="Wingdings" charset="0"/>
                </a:rPr>
                <a:t> </a:t>
              </a:r>
              <a:r>
                <a:rPr lang="en-GB" sz="1800" dirty="0"/>
                <a:t>→  </a:t>
              </a:r>
              <a:r>
                <a:rPr lang="en-US" sz="1800" dirty="0" smtClean="0">
                  <a:latin typeface="Palatino" charset="0"/>
                  <a:cs typeface="Palatino" charset="0"/>
                  <a:sym typeface="Wingdings" charset="0"/>
                </a:rPr>
                <a:t>HA </a:t>
              </a:r>
              <a:r>
                <a:rPr lang="en-US" sz="1800" dirty="0" smtClean="0">
                  <a:sym typeface="Wingdings" charset="0"/>
                </a:rPr>
                <a:t> </a:t>
              </a:r>
              <a:r>
                <a:rPr lang="en-GB" sz="1800" dirty="0"/>
                <a:t>→  </a:t>
              </a:r>
              <a:r>
                <a:rPr lang="en-US" sz="1800" dirty="0" err="1" smtClean="0">
                  <a:latin typeface="Palatino" charset="0"/>
                  <a:cs typeface="Palatino" charset="0"/>
                  <a:sym typeface="Wingdings" charset="0"/>
                </a:rPr>
                <a:t>bbbb</a:t>
              </a:r>
              <a:endParaRPr lang="en-US" sz="1800" dirty="0">
                <a:latin typeface="Palatino" charset="0"/>
                <a:cs typeface="Palatino" charset="0"/>
              </a:endParaRPr>
            </a:p>
          </p:txBody>
        </p:sp>
        <p:grpSp>
          <p:nvGrpSpPr>
            <p:cNvPr id="37" name="Group 36"/>
            <p:cNvGrpSpPr/>
            <p:nvPr/>
          </p:nvGrpSpPr>
          <p:grpSpPr>
            <a:xfrm>
              <a:off x="3603221" y="5993180"/>
              <a:ext cx="380999" cy="25399"/>
              <a:chOff x="4713289" y="4846602"/>
              <a:chExt cx="380999" cy="25399"/>
            </a:xfrm>
          </p:grpSpPr>
          <p:cxnSp>
            <p:nvCxnSpPr>
              <p:cNvPr id="38" name="Straight Connector 37"/>
              <p:cNvCxnSpPr/>
              <p:nvPr/>
            </p:nvCxnSpPr>
            <p:spPr bwMode="auto">
              <a:xfrm>
                <a:off x="4713289" y="4846602"/>
                <a:ext cx="130175"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bwMode="auto">
              <a:xfrm>
                <a:off x="4964113" y="4872001"/>
                <a:ext cx="130175" cy="0"/>
              </a:xfrm>
              <a:prstGeom prst="line">
                <a:avLst/>
              </a:prstGeom>
              <a:ln w="63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grpSp>
    </p:spTree>
  </p:cSld>
  <p:clrMapOvr>
    <a:masterClrMapping/>
  </p:clrMapOvr>
  <p:transition xmlns:p14="http://schemas.microsoft.com/office/powerpoint/2010/main" spd="slow" advTm="63726"/>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Title 1"/>
          <p:cNvSpPr>
            <a:spLocks noGrp="1"/>
          </p:cNvSpPr>
          <p:nvPr>
            <p:ph type="title"/>
          </p:nvPr>
        </p:nvSpPr>
        <p:spPr/>
        <p:txBody>
          <a:bodyPr/>
          <a:lstStyle/>
          <a:p>
            <a:r>
              <a:rPr lang="en-US">
                <a:latin typeface="Palatino" charset="0"/>
                <a:ea typeface="ＭＳ Ｐゴシック" charset="0"/>
              </a:rPr>
              <a:t>Top pairs at √s = 500 GeV</a:t>
            </a:r>
          </a:p>
        </p:txBody>
      </p:sp>
      <p:sp>
        <p:nvSpPr>
          <p:cNvPr id="5" name="Date Placeholder 4"/>
          <p:cNvSpPr>
            <a:spLocks noGrp="1"/>
          </p:cNvSpPr>
          <p:nvPr>
            <p:ph type="dt" sz="quarter" idx="14"/>
          </p:nvPr>
        </p:nvSpPr>
        <p:spPr/>
        <p:txBody>
          <a:bodyPr/>
          <a:lstStyle/>
          <a:p>
            <a:pPr>
              <a:defRPr/>
            </a:pPr>
            <a:r>
              <a:rPr lang="en-US"/>
              <a:t>Nikhef colloquium 28 October 2011 </a:t>
            </a:r>
            <a:endParaRPr lang="en-US" dirty="0"/>
          </a:p>
        </p:txBody>
      </p:sp>
      <p:sp>
        <p:nvSpPr>
          <p:cNvPr id="6" name="Footer Placeholder 5"/>
          <p:cNvSpPr>
            <a:spLocks noGrp="1"/>
          </p:cNvSpPr>
          <p:nvPr>
            <p:ph type="ftr" sz="quarter" idx="15"/>
          </p:nvPr>
        </p:nvSpPr>
        <p:spPr/>
        <p:txBody>
          <a:bodyPr/>
          <a:lstStyle/>
          <a:p>
            <a:pPr>
              <a:defRPr/>
            </a:pPr>
            <a:r>
              <a:rPr lang="en-US" smtClean="0"/>
              <a:t>Erik van der Kraaij, CERN LCD</a:t>
            </a:r>
            <a:endParaRPr lang="en-US"/>
          </a:p>
        </p:txBody>
      </p:sp>
      <p:sp>
        <p:nvSpPr>
          <p:cNvPr id="177156" name="Slide Number Placeholder 6"/>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44C7901-9DAD-814F-AE3D-F92B59ADD9D5}" type="slidenum">
              <a:rPr lang="en-US" sz="1200">
                <a:latin typeface="Palatino" charset="0"/>
                <a:cs typeface="Palatino" charset="0"/>
              </a:rPr>
              <a:pPr eaLnBrk="1" hangingPunct="1"/>
              <a:t>45</a:t>
            </a:fld>
            <a:endParaRPr lang="en-US" sz="1200">
              <a:latin typeface="Palatino" charset="0"/>
              <a:cs typeface="Palatino" charset="0"/>
            </a:endParaRPr>
          </a:p>
        </p:txBody>
      </p:sp>
      <p:sp>
        <p:nvSpPr>
          <p:cNvPr id="2" name="TextBox 1"/>
          <p:cNvSpPr txBox="1"/>
          <p:nvPr/>
        </p:nvSpPr>
        <p:spPr>
          <a:xfrm>
            <a:off x="6308582" y="104896"/>
            <a:ext cx="1166956" cy="461665"/>
          </a:xfrm>
          <a:prstGeom prst="rect">
            <a:avLst/>
          </a:prstGeom>
          <a:noFill/>
        </p:spPr>
        <p:txBody>
          <a:bodyPr wrap="none" rtlCol="0">
            <a:spAutoFit/>
          </a:bodyPr>
          <a:lstStyle/>
          <a:p>
            <a:r>
              <a:rPr lang="en-US" dirty="0" smtClean="0">
                <a:latin typeface="Palatino"/>
                <a:cs typeface="Palatino"/>
              </a:rPr>
              <a:t>250 fb</a:t>
            </a:r>
            <a:r>
              <a:rPr lang="en-US" baseline="30000" dirty="0" smtClean="0">
                <a:latin typeface="Palatino"/>
                <a:cs typeface="Palatino"/>
              </a:rPr>
              <a:t>-1</a:t>
            </a:r>
            <a:endParaRPr lang="en-US" dirty="0">
              <a:latin typeface="Palatino"/>
              <a:cs typeface="Palatino"/>
            </a:endParaRPr>
          </a:p>
        </p:txBody>
      </p:sp>
      <p:sp>
        <p:nvSpPr>
          <p:cNvPr id="3" name="TextBox 2"/>
          <p:cNvSpPr txBox="1"/>
          <p:nvPr/>
        </p:nvSpPr>
        <p:spPr>
          <a:xfrm>
            <a:off x="814654" y="790222"/>
            <a:ext cx="6520786" cy="400110"/>
          </a:xfrm>
          <a:prstGeom prst="rect">
            <a:avLst/>
          </a:prstGeom>
          <a:noFill/>
        </p:spPr>
        <p:txBody>
          <a:bodyPr wrap="none" rtlCol="0">
            <a:spAutoFit/>
          </a:bodyPr>
          <a:lstStyle/>
          <a:p>
            <a:r>
              <a:rPr lang="en-US" sz="2000" dirty="0" err="1" smtClean="0">
                <a:solidFill>
                  <a:schemeClr val="tx2"/>
                </a:solidFill>
                <a:latin typeface="Palatino"/>
                <a:cs typeface="Palatino"/>
              </a:rPr>
              <a:t>Unbinned</a:t>
            </a:r>
            <a:r>
              <a:rPr lang="en-US" sz="2000" dirty="0" smtClean="0">
                <a:solidFill>
                  <a:schemeClr val="tx2"/>
                </a:solidFill>
                <a:latin typeface="Palatino"/>
                <a:cs typeface="Palatino"/>
              </a:rPr>
              <a:t> maximum likelihood fit of mass distributions</a:t>
            </a:r>
            <a:endParaRPr lang="en-US" sz="2000" dirty="0">
              <a:solidFill>
                <a:schemeClr val="tx2"/>
              </a:solidFill>
              <a:latin typeface="Palatino"/>
              <a:cs typeface="Palatino"/>
            </a:endParaRPr>
          </a:p>
        </p:txBody>
      </p:sp>
      <p:sp>
        <p:nvSpPr>
          <p:cNvPr id="4" name="TextBox 3"/>
          <p:cNvSpPr txBox="1"/>
          <p:nvPr/>
        </p:nvSpPr>
        <p:spPr>
          <a:xfrm>
            <a:off x="1990381" y="5724136"/>
            <a:ext cx="5083443" cy="707886"/>
          </a:xfrm>
          <a:prstGeom prst="rect">
            <a:avLst/>
          </a:prstGeom>
          <a:noFill/>
        </p:spPr>
        <p:txBody>
          <a:bodyPr wrap="none" rtlCol="0">
            <a:spAutoFit/>
          </a:bodyPr>
          <a:lstStyle/>
          <a:p>
            <a:pPr marL="342900" indent="-342900">
              <a:buFont typeface="Wingdings" charset="2"/>
              <a:buChar char="Ø"/>
            </a:pPr>
            <a:r>
              <a:rPr lang="en-US" sz="2000" dirty="0" smtClean="0">
                <a:solidFill>
                  <a:srgbClr val="1F497D"/>
                </a:solidFill>
                <a:latin typeface="Palatino"/>
                <a:cs typeface="Palatino"/>
              </a:rPr>
              <a:t>Comparable to ILD LOI mass resolution </a:t>
            </a:r>
            <a:br>
              <a:rPr lang="en-US" sz="2000" dirty="0" smtClean="0">
                <a:solidFill>
                  <a:srgbClr val="1F497D"/>
                </a:solidFill>
                <a:latin typeface="Palatino"/>
                <a:cs typeface="Palatino"/>
              </a:rPr>
            </a:br>
            <a:r>
              <a:rPr lang="en-US" sz="2000" dirty="0" smtClean="0">
                <a:solidFill>
                  <a:srgbClr val="1F497D"/>
                </a:solidFill>
                <a:latin typeface="Palatino"/>
                <a:cs typeface="Palatino"/>
              </a:rPr>
              <a:t>(0.11 </a:t>
            </a:r>
            <a:r>
              <a:rPr lang="en-US" sz="2000" dirty="0" err="1" smtClean="0">
                <a:solidFill>
                  <a:srgbClr val="1F497D"/>
                </a:solidFill>
                <a:latin typeface="Palatino"/>
                <a:cs typeface="Palatino"/>
              </a:rPr>
              <a:t>GeV</a:t>
            </a:r>
            <a:r>
              <a:rPr lang="en-US" sz="2000" dirty="0" smtClean="0">
                <a:solidFill>
                  <a:srgbClr val="1F497D"/>
                </a:solidFill>
                <a:latin typeface="Palatino"/>
                <a:cs typeface="Palatino"/>
              </a:rPr>
              <a:t> in all-</a:t>
            </a:r>
            <a:r>
              <a:rPr lang="en-US" sz="2000" dirty="0" err="1" smtClean="0">
                <a:solidFill>
                  <a:srgbClr val="1F497D"/>
                </a:solidFill>
                <a:latin typeface="Palatino"/>
                <a:cs typeface="Palatino"/>
              </a:rPr>
              <a:t>hadronic</a:t>
            </a:r>
            <a:r>
              <a:rPr lang="en-US" sz="2000" dirty="0" smtClean="0">
                <a:solidFill>
                  <a:srgbClr val="1F497D"/>
                </a:solidFill>
                <a:latin typeface="Palatino"/>
                <a:cs typeface="Palatino"/>
              </a:rPr>
              <a:t> final state)</a:t>
            </a:r>
            <a:endParaRPr lang="en-US" sz="2000" dirty="0">
              <a:solidFill>
                <a:srgbClr val="1F497D"/>
              </a:solidFill>
              <a:latin typeface="Palatino"/>
              <a:cs typeface="Palatino"/>
            </a:endParaRPr>
          </a:p>
        </p:txBody>
      </p:sp>
      <p:grpSp>
        <p:nvGrpSpPr>
          <p:cNvPr id="10" name="Group 9"/>
          <p:cNvGrpSpPr/>
          <p:nvPr/>
        </p:nvGrpSpPr>
        <p:grpSpPr>
          <a:xfrm>
            <a:off x="506413" y="1411112"/>
            <a:ext cx="8096250" cy="4134557"/>
            <a:chOff x="506413" y="1509889"/>
            <a:chExt cx="8096250" cy="4134557"/>
          </a:xfrm>
        </p:grpSpPr>
        <p:grpSp>
          <p:nvGrpSpPr>
            <p:cNvPr id="7" name="Group 6"/>
            <p:cNvGrpSpPr/>
            <p:nvPr/>
          </p:nvGrpSpPr>
          <p:grpSpPr>
            <a:xfrm>
              <a:off x="506413" y="1509889"/>
              <a:ext cx="8096250" cy="4134557"/>
              <a:chOff x="379413" y="1044222"/>
              <a:chExt cx="8096250" cy="4134557"/>
            </a:xfrm>
          </p:grpSpPr>
          <p:pic>
            <p:nvPicPr>
              <p:cNvPr id="177157" name="Picture 7"/>
              <p:cNvPicPr>
                <a:picLocks noChangeAspect="1"/>
              </p:cNvPicPr>
              <p:nvPr/>
            </p:nvPicPr>
            <p:blipFill rotWithShape="1">
              <a:blip r:embed="rId2" cstate="print">
                <a:extLst>
                  <a:ext uri="{28A0092B-C50C-407E-A947-70E740481C1C}">
                    <a14:useLocalDpi xmlns:a14="http://schemas.microsoft.com/office/drawing/2010/main"/>
                  </a:ext>
                </a:extLst>
              </a:blip>
              <a:srcRect t="6089" b="51607"/>
              <a:stretch/>
            </p:blipFill>
            <p:spPr bwMode="auto">
              <a:xfrm>
                <a:off x="379413" y="1044222"/>
                <a:ext cx="809625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t="62297" b="7274"/>
              <a:stretch/>
            </p:blipFill>
            <p:spPr bwMode="auto">
              <a:xfrm>
                <a:off x="379413" y="3443113"/>
                <a:ext cx="8096250" cy="173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extBox 8"/>
            <p:cNvSpPr txBox="1"/>
            <p:nvPr/>
          </p:nvSpPr>
          <p:spPr>
            <a:xfrm>
              <a:off x="705553" y="3603388"/>
              <a:ext cx="564444" cy="461665"/>
            </a:xfrm>
            <a:prstGeom prst="rect">
              <a:avLst/>
            </a:prstGeom>
            <a:solidFill>
              <a:srgbClr val="FFFFFF"/>
            </a:solidFill>
          </p:spPr>
          <p:txBody>
            <a:bodyPr wrap="square" rtlCol="0">
              <a:spAutoFit/>
            </a:bodyPr>
            <a:lstStyle/>
            <a:p>
              <a:r>
                <a:rPr lang="en-US" dirty="0" smtClean="0"/>
                <a:t>    </a:t>
              </a:r>
              <a:endParaRPr lang="en-US" dirty="0"/>
            </a:p>
          </p:txBody>
        </p:sp>
        <p:sp>
          <p:nvSpPr>
            <p:cNvPr id="13" name="TextBox 12"/>
            <p:cNvSpPr txBox="1"/>
            <p:nvPr/>
          </p:nvSpPr>
          <p:spPr>
            <a:xfrm>
              <a:off x="4783666" y="3686285"/>
              <a:ext cx="451556" cy="461665"/>
            </a:xfrm>
            <a:prstGeom prst="rect">
              <a:avLst/>
            </a:prstGeom>
            <a:solidFill>
              <a:srgbClr val="FFFFFF"/>
            </a:solidFill>
          </p:spPr>
          <p:txBody>
            <a:bodyPr wrap="square" rtlCol="0">
              <a:spAutoFit/>
            </a:bodyPr>
            <a:lstStyle/>
            <a:p>
              <a:r>
                <a:rPr lang="en-US" dirty="0" smtClean="0"/>
                <a:t>    </a:t>
              </a:r>
              <a:endParaRPr lang="en-US" dirty="0"/>
            </a:p>
          </p:txBody>
        </p:sp>
      </p:grpSp>
    </p:spTree>
    <p:extLst>
      <p:ext uri="{BB962C8B-B14F-4D97-AF65-F5344CB8AC3E}">
        <p14:creationId xmlns:p14="http://schemas.microsoft.com/office/powerpoint/2010/main" val="32616392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a:xfrm>
            <a:off x="785813" y="36513"/>
            <a:ext cx="7140575" cy="515937"/>
          </a:xfrm>
        </p:spPr>
        <p:txBody>
          <a:bodyPr/>
          <a:lstStyle/>
          <a:p>
            <a:r>
              <a:rPr lang="en-US" sz="2800">
                <a:latin typeface="Palatino" charset="0"/>
                <a:ea typeface="ＭＳ Ｐゴシック" charset="0"/>
              </a:rPr>
              <a:t>More </a:t>
            </a:r>
            <a:r>
              <a:rPr lang="en-US" sz="2800" b="1">
                <a:latin typeface="Palatino" charset="0"/>
                <a:ea typeface="ＭＳ Ｐゴシック" charset="0"/>
              </a:rPr>
              <a:t>detector</a:t>
            </a:r>
            <a:r>
              <a:rPr lang="en-US" sz="2800">
                <a:latin typeface="Palatino" charset="0"/>
                <a:ea typeface="ＭＳ Ｐゴシック" charset="0"/>
              </a:rPr>
              <a:t> benchmark channels</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8909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995AE5A-B1B8-EF4E-B23C-B1EDC6599F34}" type="slidenum">
              <a:rPr lang="en-US" sz="1200">
                <a:latin typeface="Palatino" charset="0"/>
                <a:cs typeface="Palatino" charset="0"/>
              </a:rPr>
              <a:pPr eaLnBrk="1" hangingPunct="1"/>
              <a:t>46</a:t>
            </a:fld>
            <a:endParaRPr lang="en-US" sz="1200">
              <a:latin typeface="Palatino" charset="0"/>
              <a:cs typeface="Palatino" charset="0"/>
            </a:endParaRPr>
          </a:p>
        </p:txBody>
      </p:sp>
      <p:pic>
        <p:nvPicPr>
          <p:cNvPr id="89093" name="Pictur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68275" y="1182688"/>
            <a:ext cx="8866188" cy="448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Tm="38753"/>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p:txBody>
          <a:bodyPr/>
          <a:lstStyle/>
          <a:p>
            <a:r>
              <a:rPr lang="en-US">
                <a:latin typeface="Palatino" charset="0"/>
                <a:ea typeface="ＭＳ Ｐゴシック" charset="0"/>
              </a:rPr>
              <a:t>Summary</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9011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605AB45-3547-EF4C-B685-9F44DE36F7E7}" type="slidenum">
              <a:rPr lang="en-US" sz="1200">
                <a:latin typeface="Palatino" charset="0"/>
                <a:cs typeface="Palatino" charset="0"/>
              </a:rPr>
              <a:pPr eaLnBrk="1" hangingPunct="1"/>
              <a:t>47</a:t>
            </a:fld>
            <a:endParaRPr lang="en-US" sz="1200">
              <a:latin typeface="Palatino" charset="0"/>
              <a:cs typeface="Palatino" charset="0"/>
            </a:endParaRPr>
          </a:p>
        </p:txBody>
      </p:sp>
      <p:sp>
        <p:nvSpPr>
          <p:cNvPr id="7" name="Content Placeholder 2"/>
          <p:cNvSpPr txBox="1">
            <a:spLocks/>
          </p:cNvSpPr>
          <p:nvPr/>
        </p:nvSpPr>
        <p:spPr bwMode="auto">
          <a:xfrm>
            <a:off x="427038" y="1065213"/>
            <a:ext cx="8335962"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342900" indent="-342900" algn="l" defTabSz="457200" rtl="0" eaLnBrk="0" fontAlgn="base" hangingPunct="0">
              <a:spcBef>
                <a:spcPct val="20000"/>
              </a:spcBef>
              <a:spcAft>
                <a:spcPct val="0"/>
              </a:spcAft>
              <a:buClr>
                <a:schemeClr val="tx2"/>
              </a:buClr>
              <a:buFont typeface="Arial" charset="0"/>
              <a:buChar char="•"/>
              <a:defRPr sz="2400" kern="1200">
                <a:solidFill>
                  <a:schemeClr val="tx2"/>
                </a:solidFill>
                <a:latin typeface="Palatino"/>
                <a:ea typeface="ＭＳ Ｐゴシック" charset="-128"/>
                <a:cs typeface="Palatino"/>
              </a:defRPr>
            </a:lvl1pPr>
            <a:lvl2pPr marL="742950" indent="-285750" algn="l" defTabSz="457200" rtl="0" eaLnBrk="0" fontAlgn="base" hangingPunct="0">
              <a:spcBef>
                <a:spcPct val="20000"/>
              </a:spcBef>
              <a:spcAft>
                <a:spcPct val="0"/>
              </a:spcAft>
              <a:buFont typeface="Arial" charset="0"/>
              <a:buChar char="–"/>
              <a:defRPr sz="2200" kern="1200">
                <a:solidFill>
                  <a:schemeClr val="tx1"/>
                </a:solidFill>
                <a:latin typeface="Palatino"/>
                <a:ea typeface="ＭＳ Ｐゴシック" charset="-128"/>
                <a:cs typeface="Palatino"/>
              </a:defRPr>
            </a:lvl2pPr>
            <a:lvl3pPr marL="1143000" indent="-228600" algn="l" defTabSz="457200" rtl="0" eaLnBrk="0" fontAlgn="base" hangingPunct="0">
              <a:spcBef>
                <a:spcPct val="20000"/>
              </a:spcBef>
              <a:spcAft>
                <a:spcPct val="0"/>
              </a:spcAft>
              <a:buClr>
                <a:schemeClr val="tx2"/>
              </a:buClr>
              <a:buFont typeface="Arial" charset="0"/>
              <a:buChar char="•"/>
              <a:defRPr sz="2000" kern="1200">
                <a:solidFill>
                  <a:schemeClr val="tx2"/>
                </a:solidFill>
                <a:latin typeface="Palatino"/>
                <a:ea typeface="ＭＳ Ｐゴシック" charset="-128"/>
                <a:cs typeface="Palatino"/>
              </a:defRPr>
            </a:lvl3pPr>
            <a:lvl4pPr marL="1600200" indent="-228600" algn="l" defTabSz="457200" rtl="0" eaLnBrk="0" fontAlgn="base" hangingPunct="0">
              <a:spcBef>
                <a:spcPct val="20000"/>
              </a:spcBef>
              <a:spcAft>
                <a:spcPct val="0"/>
              </a:spcAft>
              <a:buFont typeface="Arial" charset="0"/>
              <a:buChar char="–"/>
              <a:defRPr kern="1200">
                <a:solidFill>
                  <a:schemeClr val="tx1"/>
                </a:solidFill>
                <a:latin typeface="Palatino"/>
                <a:ea typeface="ＭＳ Ｐゴシック" charset="-128"/>
                <a:cs typeface="Palatino"/>
              </a:defRPr>
            </a:lvl4pPr>
            <a:lvl5pPr marL="2057400" indent="-228600" algn="l" defTabSz="457200" rtl="0" eaLnBrk="0" fontAlgn="base" hangingPunct="0">
              <a:spcBef>
                <a:spcPct val="20000"/>
              </a:spcBef>
              <a:spcAft>
                <a:spcPct val="0"/>
              </a:spcAft>
              <a:buClr>
                <a:schemeClr val="tx2"/>
              </a:buClr>
              <a:buFont typeface="Arial" charset="0"/>
              <a:buChar char="»"/>
              <a:defRPr sz="1600" kern="1200">
                <a:solidFill>
                  <a:srgbClr val="1F497D"/>
                </a:solidFill>
                <a:latin typeface="Palatino"/>
                <a:ea typeface="ＭＳ Ｐゴシック" charset="-128"/>
                <a:cs typeface="Palatino"/>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US" sz="2000" dirty="0"/>
              <a:t>CLIC CDR V</a:t>
            </a:r>
            <a:r>
              <a:rPr lang="en-US" sz="2000" dirty="0" smtClean="0"/>
              <a:t>olume 2 public </a:t>
            </a:r>
            <a:r>
              <a:rPr lang="en-US" sz="2000" dirty="0"/>
              <a:t>and under </a:t>
            </a:r>
            <a:r>
              <a:rPr lang="en-US" sz="2000" dirty="0" err="1" smtClean="0"/>
              <a:t>review:</a:t>
            </a:r>
            <a:r>
              <a:rPr lang="en-US" sz="1600" dirty="0" err="1" smtClean="0">
                <a:hlinkClick r:id="rId2"/>
              </a:rPr>
              <a:t>https</a:t>
            </a:r>
            <a:r>
              <a:rPr lang="en-US" sz="1600" dirty="0">
                <a:hlinkClick r:id="rId2"/>
              </a:rPr>
              <a:t>://edms.cern.ch/file/1160419/1/CLIC_CDR_Review_080911.pdf</a:t>
            </a:r>
            <a:endParaRPr lang="en-US" sz="1600" dirty="0"/>
          </a:p>
          <a:p>
            <a:pPr marL="457200" lvl="1" indent="0">
              <a:buFont typeface="Arial" charset="0"/>
              <a:buNone/>
              <a:defRPr/>
            </a:pPr>
            <a:endParaRPr lang="en-US" sz="1800" dirty="0"/>
          </a:p>
          <a:p>
            <a:pPr>
              <a:defRPr/>
            </a:pPr>
            <a:r>
              <a:rPr lang="en-US" sz="2000" dirty="0"/>
              <a:t>Impact of background studied in detail</a:t>
            </a:r>
          </a:p>
          <a:p>
            <a:pPr lvl="1">
              <a:defRPr/>
            </a:pPr>
            <a:r>
              <a:rPr lang="en-US" sz="1800" dirty="0"/>
              <a:t>Require high granularity in space and time </a:t>
            </a:r>
          </a:p>
          <a:p>
            <a:pPr lvl="1">
              <a:defRPr/>
            </a:pPr>
            <a:r>
              <a:rPr lang="en-US" sz="1800" dirty="0"/>
              <a:t>Defines detector requirements and guides the future of ongoing R&amp;D</a:t>
            </a:r>
          </a:p>
          <a:p>
            <a:pPr lvl="1">
              <a:defRPr/>
            </a:pPr>
            <a:endParaRPr lang="en-US" sz="1800" dirty="0"/>
          </a:p>
          <a:p>
            <a:pPr>
              <a:defRPr/>
            </a:pPr>
            <a:r>
              <a:rPr lang="en-US" sz="2000" dirty="0"/>
              <a:t>With CDR achieved initial goal: 	</a:t>
            </a:r>
          </a:p>
          <a:p>
            <a:pPr lvl="1">
              <a:defRPr/>
            </a:pPr>
            <a:r>
              <a:rPr lang="en-US" sz="1800" dirty="0"/>
              <a:t>Demonstrated ability to perform high precision physics in the CLIC machine environment  			</a:t>
            </a:r>
            <a:endParaRPr lang="en-US" sz="1800" dirty="0" smtClean="0"/>
          </a:p>
          <a:p>
            <a:pPr lvl="1">
              <a:defRPr/>
            </a:pPr>
            <a:endParaRPr lang="en-US" sz="1800" dirty="0" smtClean="0"/>
          </a:p>
          <a:p>
            <a:pPr marL="457200" lvl="1" indent="0">
              <a:buFont typeface="Arial" charset="0"/>
              <a:buNone/>
              <a:defRPr/>
            </a:pPr>
            <a:endParaRPr lang="en-US" sz="1800" dirty="0"/>
          </a:p>
          <a:p>
            <a:pPr>
              <a:defRPr/>
            </a:pPr>
            <a:r>
              <a:rPr lang="en-US" sz="1800" dirty="0"/>
              <a:t>If you would like to give your support to the physics case and R&amp;D towards a future linear collider based in CLIC technology, you are invited to sign </a:t>
            </a:r>
            <a:r>
              <a:rPr lang="en-US" sz="1800" dirty="0" smtClean="0"/>
              <a:t>up: </a:t>
            </a:r>
            <a:br>
              <a:rPr lang="en-US" sz="1800" dirty="0" smtClean="0"/>
            </a:br>
            <a:r>
              <a:rPr lang="en-US" sz="1600" u="sng" dirty="0" smtClean="0">
                <a:hlinkClick r:id="rId3"/>
              </a:rPr>
              <a:t>https</a:t>
            </a:r>
            <a:r>
              <a:rPr lang="en-US" sz="1600" u="sng" dirty="0">
                <a:hlinkClick r:id="rId3"/>
              </a:rPr>
              <a:t>://indico.cern.ch/conferenceDisplay.py?confId=136364</a:t>
            </a:r>
            <a:endParaRPr lang="en-US" sz="1600" dirty="0"/>
          </a:p>
          <a:p>
            <a:pPr marL="0" indent="0">
              <a:buFont typeface="Arial" charset="0"/>
              <a:buNone/>
              <a:defRPr/>
            </a:pPr>
            <a:r>
              <a:rPr lang="en-US" sz="1800" dirty="0" smtClean="0"/>
              <a:t>	– </a:t>
            </a:r>
            <a:r>
              <a:rPr lang="en-US" sz="1800" dirty="0"/>
              <a:t>Does not imply any formal commitment – </a:t>
            </a:r>
          </a:p>
          <a:p>
            <a:pPr marL="457200" lvl="1" indent="0">
              <a:buFont typeface="Arial" charset="0"/>
              <a:buNone/>
              <a:defRPr/>
            </a:pPr>
            <a:endParaRPr lang="en-US" sz="1800" dirty="0"/>
          </a:p>
          <a:p>
            <a:pPr marL="0" indent="0">
              <a:buFont typeface="Arial" charset="0"/>
              <a:buNone/>
              <a:defRPr/>
            </a:pPr>
            <a:endParaRPr lang="en-US" sz="2000" dirty="0">
              <a:latin typeface="Palatino" charset="0"/>
              <a:ea typeface="ＭＳ Ｐゴシック" charset="0"/>
            </a:endParaRPr>
          </a:p>
        </p:txBody>
      </p:sp>
    </p:spTree>
  </p:cSld>
  <p:clrMapOvr>
    <a:masterClrMapping/>
  </p:clrMapOvr>
  <p:transition xmlns:p14="http://schemas.microsoft.com/office/powerpoint/2010/main" spd="slow" advTm="61408"/>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accelerator</a:t>
            </a:r>
            <a:endParaRPr lang="en-US" sz="2400">
              <a:solidFill>
                <a:schemeClr val="tx1"/>
              </a:solidFill>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1" name="Picture 5"/>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38113" y="1338263"/>
            <a:ext cx="8948737" cy="453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2" name="Title 1"/>
          <p:cNvSpPr>
            <a:spLocks noGrp="1"/>
          </p:cNvSpPr>
          <p:nvPr>
            <p:ph type="title"/>
          </p:nvPr>
        </p:nvSpPr>
        <p:spPr>
          <a:xfrm>
            <a:off x="785813" y="36513"/>
            <a:ext cx="7140575" cy="515937"/>
          </a:xfrm>
        </p:spPr>
        <p:txBody>
          <a:bodyPr/>
          <a:lstStyle/>
          <a:p>
            <a:r>
              <a:rPr lang="en-US" sz="2800">
                <a:latin typeface="Palatino" charset="0"/>
                <a:ea typeface="ＭＳ Ｐゴシック" charset="0"/>
              </a:rPr>
              <a:t>More physics potential studies</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9216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1C0BB70-F086-E846-9D79-41FC81EA365E}" type="slidenum">
              <a:rPr lang="en-US" sz="1200">
                <a:latin typeface="Palatino" charset="0"/>
                <a:cs typeface="Palatino" charset="0"/>
              </a:rPr>
              <a:pPr eaLnBrk="1" hangingPunct="1"/>
              <a:t>49</a:t>
            </a:fld>
            <a:endParaRPr lang="en-US" sz="1200">
              <a:latin typeface="Palatino" charset="0"/>
              <a:cs typeface="Palatino" charset="0"/>
            </a:endParaRPr>
          </a:p>
        </p:txBody>
      </p:sp>
    </p:spTree>
  </p:cSld>
  <p:clrMapOvr>
    <a:masterClrMapping/>
  </p:clrMapOvr>
  <p:transition xmlns:p14="http://schemas.microsoft.com/office/powerpoint/2010/main" spd="slow" advTm="35975"/>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a:latin typeface="Palatino" charset="0"/>
                <a:ea typeface="ＭＳ Ｐゴシック" charset="0"/>
              </a:rPr>
              <a:t>Higgs observables 			</a:t>
            </a:r>
            <a:r>
              <a:rPr lang="en-US" sz="2000">
                <a:latin typeface="Palatino" charset="0"/>
                <a:ea typeface="ＭＳ Ｐゴシック" charset="0"/>
              </a:rPr>
              <a:t>(</a:t>
            </a:r>
            <a:r>
              <a:rPr lang="en-US" sz="1800">
                <a:latin typeface="Palatino" charset="0"/>
                <a:ea typeface="ＭＳ Ｐゴシック" charset="0"/>
              </a:rPr>
              <a:t>M</a:t>
            </a:r>
            <a:r>
              <a:rPr lang="en-US" sz="1800" baseline="-25000">
                <a:latin typeface="Palatino" charset="0"/>
                <a:ea typeface="ＭＳ Ｐゴシック" charset="0"/>
              </a:rPr>
              <a:t>h</a:t>
            </a:r>
            <a:r>
              <a:rPr lang="en-US" sz="1800">
                <a:latin typeface="Palatino" charset="0"/>
                <a:ea typeface="ＭＳ Ｐゴシック" charset="0"/>
              </a:rPr>
              <a:t> = 120 GeV)</a:t>
            </a:r>
            <a:endParaRPr lang="en-US">
              <a:latin typeface="Palatino" charset="0"/>
              <a:ea typeface="ＭＳ Ｐゴシック" charset="0"/>
            </a:endParaRPr>
          </a:p>
        </p:txBody>
      </p:sp>
      <p:sp>
        <p:nvSpPr>
          <p:cNvPr id="17410" name="Content Placeholder 2"/>
          <p:cNvSpPr>
            <a:spLocks noGrp="1"/>
          </p:cNvSpPr>
          <p:nvPr>
            <p:ph idx="1"/>
          </p:nvPr>
        </p:nvSpPr>
        <p:spPr>
          <a:xfrm>
            <a:off x="3379788" y="939800"/>
            <a:ext cx="5646737" cy="2692400"/>
          </a:xfrm>
        </p:spPr>
        <p:txBody>
          <a:bodyPr/>
          <a:lstStyle/>
          <a:p>
            <a:pPr>
              <a:buFont typeface="Wingdings" charset="0"/>
              <a:buChar char="ß"/>
              <a:defRPr/>
            </a:pPr>
            <a:endParaRPr lang="en-US" sz="2000" dirty="0" smtClean="0"/>
          </a:p>
          <a:p>
            <a:pPr>
              <a:buFont typeface="Wingdings" charset="0"/>
              <a:buChar char="ß"/>
              <a:defRPr/>
            </a:pPr>
            <a:r>
              <a:rPr lang="en-US" sz="2000" dirty="0" smtClean="0"/>
              <a:t>with </a:t>
            </a:r>
            <a:r>
              <a:rPr lang="en-US" sz="2000" dirty="0"/>
              <a:t>500 fb</a:t>
            </a:r>
            <a:r>
              <a:rPr lang="en-US" sz="2000" baseline="30000" dirty="0"/>
              <a:t>−1</a:t>
            </a:r>
            <a:r>
              <a:rPr lang="en-US" sz="2000" dirty="0"/>
              <a:t> </a:t>
            </a:r>
            <a:r>
              <a:rPr lang="en-US" sz="2000" dirty="0" smtClean="0"/>
              <a:t>at </a:t>
            </a:r>
            <a:r>
              <a:rPr lang="en-US" sz="2000" dirty="0"/>
              <a:t>√</a:t>
            </a:r>
            <a:r>
              <a:rPr lang="en-US" sz="2000" dirty="0" smtClean="0"/>
              <a:t>s = </a:t>
            </a:r>
            <a:r>
              <a:rPr lang="en-US" sz="2000" dirty="0"/>
              <a:t>500 </a:t>
            </a:r>
            <a:r>
              <a:rPr lang="en-US" sz="2000" dirty="0" err="1" smtClean="0"/>
              <a:t>GeV</a:t>
            </a:r>
            <a:r>
              <a:rPr lang="en-US" sz="2000" dirty="0" smtClean="0"/>
              <a:t>,  except </a:t>
            </a:r>
            <a:r>
              <a:rPr lang="en-US" sz="2000" dirty="0" err="1" smtClean="0"/>
              <a:t>g</a:t>
            </a:r>
            <a:r>
              <a:rPr lang="en-US" sz="2000" baseline="-25000" dirty="0" err="1" smtClean="0"/>
              <a:t>Htt</a:t>
            </a:r>
            <a:r>
              <a:rPr lang="en-US" sz="2000" dirty="0" smtClean="0"/>
              <a:t> which is at √s = 800 </a:t>
            </a:r>
            <a:r>
              <a:rPr lang="en-US" sz="2000" dirty="0" err="1" smtClean="0"/>
              <a:t>GeV</a:t>
            </a:r>
            <a:r>
              <a:rPr lang="en-US" sz="2000" dirty="0" smtClean="0"/>
              <a:t> with 1 ab</a:t>
            </a:r>
            <a:r>
              <a:rPr lang="en-US" sz="2000" baseline="30000" dirty="0" smtClean="0"/>
              <a:t>−1</a:t>
            </a:r>
            <a:r>
              <a:rPr lang="en-US" sz="2000" dirty="0" smtClean="0"/>
              <a:t>. </a:t>
            </a:r>
          </a:p>
          <a:p>
            <a:pPr marL="0" indent="0">
              <a:buFont typeface="Arial" charset="0"/>
              <a:buNone/>
              <a:defRPr/>
            </a:pPr>
            <a:endParaRPr lang="en-US" sz="1050" dirty="0" smtClean="0"/>
          </a:p>
          <a:p>
            <a:pPr marL="0" indent="0">
              <a:buFont typeface="Arial" charset="0"/>
              <a:buNone/>
              <a:defRPr/>
            </a:pPr>
            <a:endParaRPr lang="en-US" sz="1800" dirty="0"/>
          </a:p>
          <a:p>
            <a:pPr>
              <a:buFont typeface="Wingdings" charset="0"/>
              <a:buChar char="ß"/>
              <a:defRPr/>
            </a:pPr>
            <a:r>
              <a:rPr lang="en-US" sz="2000" dirty="0" smtClean="0"/>
              <a:t>with </a:t>
            </a:r>
            <a:r>
              <a:rPr lang="en-US" sz="2000" dirty="0"/>
              <a:t>2 ab</a:t>
            </a:r>
            <a:r>
              <a:rPr lang="en-US" sz="2000" baseline="30000" dirty="0"/>
              <a:t>−</a:t>
            </a:r>
            <a:r>
              <a:rPr lang="en-US" sz="2000" baseline="30000" dirty="0" smtClean="0"/>
              <a:t>1</a:t>
            </a:r>
            <a:r>
              <a:rPr lang="en-US" sz="2000" dirty="0" smtClean="0"/>
              <a:t> </a:t>
            </a:r>
            <a:r>
              <a:rPr lang="en-US" sz="2000" dirty="0"/>
              <a:t>at √s = </a:t>
            </a:r>
            <a:r>
              <a:rPr lang="en-US" sz="2000" dirty="0" smtClean="0"/>
              <a:t>3 </a:t>
            </a:r>
            <a:r>
              <a:rPr lang="en-US" sz="2000" dirty="0" err="1" smtClean="0"/>
              <a:t>TeV</a:t>
            </a:r>
            <a:r>
              <a:rPr lang="en-US" sz="2000" dirty="0" smtClean="0"/>
              <a:t>, as shown below. These </a:t>
            </a:r>
            <a:r>
              <a:rPr lang="en-US" sz="2000" dirty="0"/>
              <a:t>are pure </a:t>
            </a:r>
            <a:r>
              <a:rPr lang="en-US" sz="2000" dirty="0" smtClean="0"/>
              <a:t>statistical errors.</a:t>
            </a:r>
          </a:p>
          <a:p>
            <a:pPr marL="457200" lvl="1" indent="0">
              <a:buFont typeface="Arial" charset="0"/>
              <a:buNone/>
              <a:defRPr/>
            </a:pPr>
            <a:r>
              <a:rPr lang="en-US" sz="1800" dirty="0" err="1" smtClean="0">
                <a:latin typeface="Palatino" charset="0"/>
                <a:ea typeface="ＭＳ Ｐゴシック" charset="0"/>
              </a:rPr>
              <a:t>g</a:t>
            </a:r>
            <a:r>
              <a:rPr lang="en-US" sz="1800" baseline="-25000" dirty="0" err="1" smtClean="0">
                <a:latin typeface="Palatino" charset="0"/>
                <a:ea typeface="ＭＳ Ｐゴシック" charset="0"/>
              </a:rPr>
              <a:t>Hμμ</a:t>
            </a:r>
            <a:r>
              <a:rPr lang="en-US" sz="1800" dirty="0" smtClean="0">
                <a:latin typeface="Palatino" charset="0"/>
                <a:ea typeface="ＭＳ Ｐゴシック" charset="0"/>
              </a:rPr>
              <a:t> measurement can be improved</a:t>
            </a:r>
            <a:endParaRPr lang="en-US" sz="1800" dirty="0">
              <a:latin typeface="Palatino"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253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5EC0339-8063-9A41-8198-42E9AFECD0EC}" type="slidenum">
              <a:rPr lang="en-US" sz="1200">
                <a:latin typeface="Palatino" charset="0"/>
                <a:cs typeface="Palatino" charset="0"/>
              </a:rPr>
              <a:pPr eaLnBrk="1" hangingPunct="1"/>
              <a:t>5</a:t>
            </a:fld>
            <a:endParaRPr lang="en-US" sz="1200">
              <a:latin typeface="Palatino" charset="0"/>
              <a:cs typeface="Palatino" charset="0"/>
            </a:endParaRPr>
          </a:p>
        </p:txBody>
      </p:sp>
      <p:pic>
        <p:nvPicPr>
          <p:cNvPr id="22534" name="Picture 5" descr="HiggsCouplingAccuracies.pdf"/>
          <p:cNvPicPr>
            <a:picLocks noChangeAspect="1"/>
          </p:cNvPicPr>
          <p:nvPr/>
        </p:nvPicPr>
        <p:blipFill>
          <a:blip r:embed="rId2" cstate="print">
            <a:extLst>
              <a:ext uri="{28A0092B-C50C-407E-A947-70E740481C1C}">
                <a14:useLocalDpi xmlns:a14="http://schemas.microsoft.com/office/drawing/2010/main"/>
              </a:ext>
            </a:extLst>
          </a:blip>
          <a:srcRect l="24355" t="6178" r="25439" b="30136"/>
          <a:stretch>
            <a:fillRect/>
          </a:stretch>
        </p:blipFill>
        <p:spPr bwMode="auto">
          <a:xfrm>
            <a:off x="65088" y="1052513"/>
            <a:ext cx="3568700"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6" descr="Hmumu_Hbb_dists.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57188" y="3843338"/>
            <a:ext cx="57404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TextBox 1"/>
          <p:cNvSpPr txBox="1">
            <a:spLocks noChangeArrowheads="1"/>
          </p:cNvSpPr>
          <p:nvPr/>
        </p:nvSpPr>
        <p:spPr bwMode="auto">
          <a:xfrm>
            <a:off x="6192838" y="5153025"/>
            <a:ext cx="2833687" cy="5857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600" i="1">
                <a:solidFill>
                  <a:srgbClr val="FF0000"/>
                </a:solidFill>
              </a:rPr>
              <a:t>Example of CDR benchmark </a:t>
            </a:r>
          </a:p>
          <a:p>
            <a:pPr algn="r" eaLnBrk="1" hangingPunct="1"/>
            <a:r>
              <a:rPr lang="en-US" sz="1600" i="1">
                <a:solidFill>
                  <a:srgbClr val="FF0000"/>
                </a:solidFill>
              </a:rPr>
              <a:t>channels</a:t>
            </a:r>
          </a:p>
        </p:txBody>
      </p:sp>
      <p:sp>
        <p:nvSpPr>
          <p:cNvPr id="22537" name="TextBox 8"/>
          <p:cNvSpPr txBox="1">
            <a:spLocks noChangeArrowheads="1"/>
          </p:cNvSpPr>
          <p:nvPr/>
        </p:nvSpPr>
        <p:spPr bwMode="auto">
          <a:xfrm>
            <a:off x="471488" y="1052513"/>
            <a:ext cx="2295525" cy="2619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i="1">
                <a:cs typeface="Arial" charset="0"/>
              </a:rPr>
              <a:t>g</a:t>
            </a:r>
            <a:r>
              <a:rPr lang="en-US" sz="1100" i="1" baseline="-25000">
                <a:cs typeface="Arial" charset="0"/>
              </a:rPr>
              <a:t>HWW</a:t>
            </a:r>
            <a:r>
              <a:rPr lang="en-US" sz="1100" i="1">
                <a:cs typeface="Arial" charset="0"/>
              </a:rPr>
              <a:t>   g</a:t>
            </a:r>
            <a:r>
              <a:rPr lang="en-US" sz="1100" i="1" baseline="-25000">
                <a:cs typeface="Arial" charset="0"/>
              </a:rPr>
              <a:t>HZZ</a:t>
            </a:r>
            <a:r>
              <a:rPr lang="en-US" sz="1100" i="1">
                <a:cs typeface="Arial" charset="0"/>
              </a:rPr>
              <a:t>   g</a:t>
            </a:r>
            <a:r>
              <a:rPr lang="en-US" sz="1100" i="1" baseline="-25000">
                <a:cs typeface="Arial" charset="0"/>
              </a:rPr>
              <a:t>Hbb</a:t>
            </a:r>
            <a:r>
              <a:rPr lang="en-US" sz="1100" i="1">
                <a:cs typeface="Arial" charset="0"/>
              </a:rPr>
              <a:t>   g</a:t>
            </a:r>
            <a:r>
              <a:rPr lang="en-US" sz="1100" i="1" baseline="-25000">
                <a:cs typeface="Arial" charset="0"/>
              </a:rPr>
              <a:t>Hcc</a:t>
            </a:r>
            <a:r>
              <a:rPr lang="en-US" sz="1100" i="1">
                <a:cs typeface="Arial" charset="0"/>
              </a:rPr>
              <a:t>   g</a:t>
            </a:r>
            <a:r>
              <a:rPr lang="en-US" sz="1100" i="1" baseline="-25000">
                <a:cs typeface="Arial" charset="0"/>
              </a:rPr>
              <a:t>Hττ</a:t>
            </a:r>
            <a:r>
              <a:rPr lang="en-US" sz="1100" i="1">
                <a:cs typeface="Arial" charset="0"/>
              </a:rPr>
              <a:t>   g</a:t>
            </a:r>
            <a:r>
              <a:rPr lang="en-US" sz="1100" i="1" baseline="-25000">
                <a:cs typeface="Arial" charset="0"/>
              </a:rPr>
              <a:t>Htt</a:t>
            </a:r>
            <a:r>
              <a:rPr lang="en-US" sz="1100" i="1">
                <a:cs typeface="Arial" charset="0"/>
              </a:rPr>
              <a:t> </a:t>
            </a:r>
          </a:p>
        </p:txBody>
      </p:sp>
    </p:spTree>
  </p:cSld>
  <p:clrMapOvr>
    <a:masterClrMapping/>
  </p:clrMapOvr>
  <p:transition xmlns:p14="http://schemas.microsoft.com/office/powerpoint/2010/main" spd="slow" advTm="117498"/>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197"/>
          <p:cNvSpPr>
            <a:spLocks noChangeArrowheads="1"/>
          </p:cNvSpPr>
          <p:nvPr/>
        </p:nvSpPr>
        <p:spPr bwMode="auto">
          <a:xfrm>
            <a:off x="1144588" y="4586288"/>
            <a:ext cx="6672262" cy="1911350"/>
          </a:xfrm>
          <a:prstGeom prst="rect">
            <a:avLst/>
          </a:prstGeom>
          <a:solidFill>
            <a:srgbClr val="CCFFCC"/>
          </a:solidFill>
          <a:ln w="0">
            <a:solidFill>
              <a:schemeClr val="tx1"/>
            </a:solidFill>
            <a:miter lim="800000"/>
            <a:headEnd/>
            <a:tailEnd/>
          </a:ln>
        </p:spPr>
        <p:txBody>
          <a:bodyPr wrap="none" anchor="ctr"/>
          <a:lstStyle/>
          <a:p>
            <a:pPr marL="117475" indent="-117475">
              <a:defRPr/>
            </a:pPr>
            <a:r>
              <a:rPr lang="en-US" sz="1400" dirty="0">
                <a:solidFill>
                  <a:srgbClr val="0000FF"/>
                </a:solidFill>
                <a:latin typeface="Palatino"/>
                <a:cs typeface="Palatino"/>
              </a:rPr>
              <a:t>2011-2016 – Goal: Develop a project implementation plan for a Linear Collider :</a:t>
            </a:r>
          </a:p>
          <a:p>
            <a:pPr marL="285750" indent="-285750">
              <a:buFont typeface="Arial"/>
              <a:buChar char="•"/>
              <a:defRPr/>
            </a:pPr>
            <a:r>
              <a:rPr lang="en-US" sz="1400" dirty="0">
                <a:solidFill>
                  <a:srgbClr val="0000FF"/>
                </a:solidFill>
                <a:latin typeface="Palatino"/>
                <a:cs typeface="Palatino"/>
              </a:rPr>
              <a:t>Addressing the key physics goals as emerging from the LHC data </a:t>
            </a:r>
          </a:p>
          <a:p>
            <a:pPr marL="285750" indent="-285750">
              <a:buFont typeface="Arial"/>
              <a:buChar char="•"/>
              <a:defRPr/>
            </a:pPr>
            <a:r>
              <a:rPr lang="en-US" sz="1400" dirty="0">
                <a:solidFill>
                  <a:srgbClr val="0000FF"/>
                </a:solidFill>
                <a:latin typeface="Palatino"/>
                <a:cs typeface="Palatino"/>
              </a:rPr>
              <a:t>With a well-defined scope (i.e. technical implementation and operation model,</a:t>
            </a:r>
          </a:p>
          <a:p>
            <a:pPr>
              <a:defRPr/>
            </a:pPr>
            <a:r>
              <a:rPr lang="en-US" sz="1400" dirty="0">
                <a:solidFill>
                  <a:srgbClr val="0000FF"/>
                </a:solidFill>
                <a:latin typeface="Palatino"/>
                <a:cs typeface="Palatino"/>
              </a:rPr>
              <a:t>       energy and luminosity), cost and schedule</a:t>
            </a:r>
          </a:p>
          <a:p>
            <a:pPr marL="285750" indent="-285750">
              <a:buFont typeface="Arial"/>
              <a:buChar char="•"/>
              <a:defRPr/>
            </a:pPr>
            <a:r>
              <a:rPr lang="en-US" sz="1400" dirty="0">
                <a:solidFill>
                  <a:srgbClr val="0000FF"/>
                </a:solidFill>
                <a:latin typeface="Palatino"/>
                <a:cs typeface="Palatino"/>
              </a:rPr>
              <a:t>With a solid technical basis for the key elements of the machine and detector</a:t>
            </a:r>
          </a:p>
          <a:p>
            <a:pPr marL="285750" indent="-285750">
              <a:buFont typeface="Arial"/>
              <a:buChar char="•"/>
              <a:defRPr/>
            </a:pPr>
            <a:r>
              <a:rPr lang="en-US" sz="1400" dirty="0">
                <a:solidFill>
                  <a:srgbClr val="0000FF"/>
                </a:solidFill>
                <a:latin typeface="Palatino"/>
                <a:cs typeface="Palatino"/>
              </a:rPr>
              <a:t>Including the necessary preparation for siting the machine at CERN </a:t>
            </a:r>
          </a:p>
          <a:p>
            <a:pPr marL="285750" indent="-285750">
              <a:buFont typeface="Arial"/>
              <a:buChar char="•"/>
              <a:defRPr/>
            </a:pPr>
            <a:r>
              <a:rPr lang="en-US" sz="1400" dirty="0">
                <a:solidFill>
                  <a:srgbClr val="0000FF"/>
                </a:solidFill>
                <a:latin typeface="Palatino"/>
                <a:cs typeface="Palatino"/>
              </a:rPr>
              <a:t>Within a project governance structure as defined with international partners</a:t>
            </a:r>
          </a:p>
        </p:txBody>
      </p:sp>
      <p:sp>
        <p:nvSpPr>
          <p:cNvPr id="1202183" name="AutoShape 7"/>
          <p:cNvSpPr>
            <a:spLocks noChangeArrowheads="1"/>
          </p:cNvSpPr>
          <p:nvPr/>
        </p:nvSpPr>
        <p:spPr bwMode="auto">
          <a:xfrm>
            <a:off x="5337175" y="2041525"/>
            <a:ext cx="228600" cy="304800"/>
          </a:xfrm>
          <a:prstGeom prst="downArrow">
            <a:avLst>
              <a:gd name="adj1" fmla="val 50000"/>
              <a:gd name="adj2" fmla="val 33333"/>
            </a:avLst>
          </a:prstGeom>
          <a:solidFill>
            <a:srgbClr val="36D682"/>
          </a:solidFill>
          <a:ln w="0">
            <a:solidFill>
              <a:srgbClr val="000000"/>
            </a:solidFill>
            <a:miter lim="800000"/>
            <a:headEnd/>
            <a:tailEnd/>
          </a:ln>
        </p:spPr>
        <p:txBody>
          <a:bodyPr wrap="none" anchor="ctr"/>
          <a:lstStyle/>
          <a:p>
            <a:pPr algn="ctr" defTabSz="914400"/>
            <a:endParaRPr lang="en-US" sz="1800">
              <a:solidFill>
                <a:srgbClr val="36D682"/>
              </a:solidFill>
              <a:latin typeface="Palatino" charset="0"/>
              <a:cs typeface="Palatino" charset="0"/>
            </a:endParaRPr>
          </a:p>
        </p:txBody>
      </p:sp>
      <p:sp>
        <p:nvSpPr>
          <p:cNvPr id="1224846" name="Rectangle 2190"/>
          <p:cNvSpPr>
            <a:spLocks noChangeArrowheads="1"/>
          </p:cNvSpPr>
          <p:nvPr/>
        </p:nvSpPr>
        <p:spPr bwMode="auto">
          <a:xfrm>
            <a:off x="3062288" y="1198563"/>
            <a:ext cx="2441575" cy="838200"/>
          </a:xfrm>
          <a:prstGeom prst="rect">
            <a:avLst/>
          </a:prstGeom>
          <a:solidFill>
            <a:srgbClr val="CCFFCC"/>
          </a:solidFill>
          <a:ln w="0">
            <a:solidFill>
              <a:srgbClr val="000000"/>
            </a:solidFill>
            <a:miter lim="800000"/>
            <a:headEnd/>
            <a:tailEnd/>
          </a:ln>
        </p:spPr>
        <p:txBody>
          <a:bodyPr wrap="none" anchor="ctr"/>
          <a:lstStyle/>
          <a:p>
            <a:pPr algn="ctr" defTabSz="914400"/>
            <a:r>
              <a:rPr lang="en-GB" sz="1400">
                <a:solidFill>
                  <a:srgbClr val="3333FF"/>
                </a:solidFill>
                <a:latin typeface="Palatino" charset="0"/>
                <a:cs typeface="Palatino" charset="0"/>
              </a:rPr>
              <a:t>Final CLIC CDR and</a:t>
            </a:r>
          </a:p>
          <a:p>
            <a:pPr algn="ctr" defTabSz="914400"/>
            <a:r>
              <a:rPr lang="en-GB" sz="1400">
                <a:solidFill>
                  <a:srgbClr val="3333FF"/>
                </a:solidFill>
                <a:latin typeface="Palatino" charset="0"/>
                <a:cs typeface="Palatino" charset="0"/>
              </a:rPr>
              <a:t>feasibility established</a:t>
            </a:r>
          </a:p>
        </p:txBody>
      </p:sp>
      <p:sp>
        <p:nvSpPr>
          <p:cNvPr id="1224850" name="AutoShape 2194"/>
          <p:cNvSpPr>
            <a:spLocks noChangeArrowheads="1"/>
          </p:cNvSpPr>
          <p:nvPr/>
        </p:nvSpPr>
        <p:spPr bwMode="auto">
          <a:xfrm>
            <a:off x="5797550" y="1428750"/>
            <a:ext cx="228600" cy="917575"/>
          </a:xfrm>
          <a:prstGeom prst="downArrow">
            <a:avLst>
              <a:gd name="adj1" fmla="val 50000"/>
              <a:gd name="adj2" fmla="val 33319"/>
            </a:avLst>
          </a:prstGeom>
          <a:solidFill>
            <a:srgbClr val="36D682"/>
          </a:solidFill>
          <a:ln w="0">
            <a:solidFill>
              <a:srgbClr val="000000"/>
            </a:solidFill>
            <a:miter lim="800000"/>
            <a:headEnd/>
            <a:tailEnd/>
          </a:ln>
        </p:spPr>
        <p:txBody>
          <a:bodyPr wrap="none" anchor="ctr"/>
          <a:lstStyle/>
          <a:p>
            <a:pPr algn="ctr" defTabSz="914400"/>
            <a:endParaRPr lang="en-US" sz="1800">
              <a:solidFill>
                <a:srgbClr val="36D682"/>
              </a:solidFill>
              <a:latin typeface="Palatino" charset="0"/>
              <a:cs typeface="Palatino" charset="0"/>
            </a:endParaRPr>
          </a:p>
        </p:txBody>
      </p:sp>
      <p:sp>
        <p:nvSpPr>
          <p:cNvPr id="1225608" name="Rectangle 2952"/>
          <p:cNvSpPr>
            <a:spLocks noChangeArrowheads="1"/>
          </p:cNvSpPr>
          <p:nvPr/>
        </p:nvSpPr>
        <p:spPr bwMode="auto">
          <a:xfrm>
            <a:off x="3930650" y="590550"/>
            <a:ext cx="2473325" cy="838200"/>
          </a:xfrm>
          <a:prstGeom prst="rect">
            <a:avLst/>
          </a:prstGeom>
          <a:solidFill>
            <a:srgbClr val="CCFFCC"/>
          </a:solidFill>
          <a:ln w="0">
            <a:solidFill>
              <a:srgbClr val="000000"/>
            </a:solidFill>
            <a:miter lim="800000"/>
            <a:headEnd/>
            <a:tailEnd/>
          </a:ln>
        </p:spPr>
        <p:txBody>
          <a:bodyPr wrap="none" anchor="ctr"/>
          <a:lstStyle/>
          <a:p>
            <a:pPr algn="ctr" defTabSz="914400"/>
            <a:r>
              <a:rPr lang="en-GB" sz="1400">
                <a:solidFill>
                  <a:srgbClr val="3333FF"/>
                </a:solidFill>
                <a:latin typeface="Palatino" charset="0"/>
                <a:cs typeface="Palatino" charset="0"/>
              </a:rPr>
              <a:t>European Strategy</a:t>
            </a:r>
          </a:p>
          <a:p>
            <a:pPr algn="ctr" defTabSz="914400"/>
            <a:r>
              <a:rPr lang="en-GB" sz="1400">
                <a:solidFill>
                  <a:srgbClr val="3333FF"/>
                </a:solidFill>
                <a:latin typeface="Palatino" charset="0"/>
                <a:cs typeface="Palatino" charset="0"/>
              </a:rPr>
              <a:t>for Particle Physics</a:t>
            </a:r>
          </a:p>
          <a:p>
            <a:pPr algn="ctr" defTabSz="914400"/>
            <a:r>
              <a:rPr lang="en-GB" sz="1400">
                <a:solidFill>
                  <a:srgbClr val="3333FF"/>
                </a:solidFill>
                <a:latin typeface="Palatino" charset="0"/>
                <a:cs typeface="Palatino" charset="0"/>
              </a:rPr>
              <a:t> @ CERN Council </a:t>
            </a:r>
          </a:p>
        </p:txBody>
      </p:sp>
      <p:sp>
        <p:nvSpPr>
          <p:cNvPr id="13" name="AutoShape 2188"/>
          <p:cNvSpPr>
            <a:spLocks noChangeArrowheads="1"/>
          </p:cNvSpPr>
          <p:nvPr/>
        </p:nvSpPr>
        <p:spPr bwMode="auto">
          <a:xfrm flipV="1">
            <a:off x="7593013" y="4375150"/>
            <a:ext cx="223837" cy="454025"/>
          </a:xfrm>
          <a:prstGeom prst="downArrow">
            <a:avLst>
              <a:gd name="adj1" fmla="val 50000"/>
              <a:gd name="adj2" fmla="val 32773"/>
            </a:avLst>
          </a:prstGeom>
          <a:solidFill>
            <a:srgbClr val="36D682"/>
          </a:solidFill>
          <a:ln w="0">
            <a:solidFill>
              <a:srgbClr val="000000"/>
            </a:solidFill>
            <a:miter lim="800000"/>
            <a:headEnd/>
            <a:tailEnd/>
          </a:ln>
        </p:spPr>
        <p:txBody>
          <a:bodyPr rot="10800000" wrap="none" anchor="ctr"/>
          <a:lstStyle/>
          <a:p>
            <a:pPr algn="ctr" defTabSz="914400"/>
            <a:endParaRPr lang="en-US" sz="1800">
              <a:solidFill>
                <a:srgbClr val="36D682"/>
              </a:solidFill>
              <a:latin typeface="Palatino" charset="0"/>
              <a:cs typeface="Palatino" charset="0"/>
            </a:endParaRPr>
          </a:p>
        </p:txBody>
      </p:sp>
      <p:sp>
        <p:nvSpPr>
          <p:cNvPr id="11" name="AutoShape 2188"/>
          <p:cNvSpPr>
            <a:spLocks noChangeArrowheads="1"/>
          </p:cNvSpPr>
          <p:nvPr/>
        </p:nvSpPr>
        <p:spPr bwMode="auto">
          <a:xfrm flipV="1">
            <a:off x="8243888" y="4375150"/>
            <a:ext cx="428625" cy="450850"/>
          </a:xfrm>
          <a:prstGeom prst="downArrow">
            <a:avLst>
              <a:gd name="adj1" fmla="val 50000"/>
              <a:gd name="adj2" fmla="val 32739"/>
            </a:avLst>
          </a:prstGeom>
          <a:solidFill>
            <a:srgbClr val="36D682"/>
          </a:solidFill>
          <a:ln w="0">
            <a:solidFill>
              <a:srgbClr val="000000"/>
            </a:solidFill>
            <a:miter lim="800000"/>
            <a:headEnd/>
            <a:tailEnd/>
          </a:ln>
        </p:spPr>
        <p:txBody>
          <a:bodyPr rot="10800000" wrap="none" anchor="ctr"/>
          <a:lstStyle/>
          <a:p>
            <a:pPr algn="ctr" defTabSz="914400"/>
            <a:endParaRPr lang="en-US" sz="1800">
              <a:solidFill>
                <a:srgbClr val="36D682"/>
              </a:solidFill>
              <a:latin typeface="Palatino" charset="0"/>
              <a:cs typeface="Palatino" charset="0"/>
            </a:endParaRPr>
          </a:p>
        </p:txBody>
      </p:sp>
      <p:graphicFrame>
        <p:nvGraphicFramePr>
          <p:cNvPr id="93192" name="Object 2"/>
          <p:cNvGraphicFramePr>
            <a:graphicFrameLocks noChangeAspect="1"/>
          </p:cNvGraphicFramePr>
          <p:nvPr/>
        </p:nvGraphicFramePr>
        <p:xfrm>
          <a:off x="115888" y="2492375"/>
          <a:ext cx="8628062" cy="1981200"/>
        </p:xfrm>
        <a:graphic>
          <a:graphicData uri="http://schemas.openxmlformats.org/presentationml/2006/ole">
            <mc:AlternateContent xmlns:mc="http://schemas.openxmlformats.org/markup-compatibility/2006">
              <mc:Choice xmlns:v="urn:schemas-microsoft-com:vml" Requires="v">
                <p:oleObj spid="_x0000_s93231" name="Worksheet" r:id="rId5" imgW="9029700" imgH="1358900" progId="Excel.Sheet.12">
                  <p:embed/>
                </p:oleObj>
              </mc:Choice>
              <mc:Fallback>
                <p:oleObj name="Worksheet" r:id="rId5" imgW="9029700" imgH="1358900" progId="Excel.Sheet.12">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2492375"/>
                        <a:ext cx="862806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9319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5E75AF9-DC0C-7541-B07D-58E2C31CB297}" type="slidenum">
              <a:rPr lang="en-US" sz="1200">
                <a:latin typeface="Palatino" charset="0"/>
                <a:cs typeface="Palatino" charset="0"/>
              </a:rPr>
              <a:pPr eaLnBrk="1" hangingPunct="1"/>
              <a:t>50</a:t>
            </a:fld>
            <a:endParaRPr lang="en-US" sz="1200">
              <a:latin typeface="Palatino" charset="0"/>
              <a:cs typeface="Palatino" charset="0"/>
            </a:endParaRPr>
          </a:p>
        </p:txBody>
      </p:sp>
      <p:sp>
        <p:nvSpPr>
          <p:cNvPr id="93196" name="Title 4"/>
          <p:cNvSpPr>
            <a:spLocks noGrp="1"/>
          </p:cNvSpPr>
          <p:nvPr>
            <p:ph type="title"/>
          </p:nvPr>
        </p:nvSpPr>
        <p:spPr/>
        <p:txBody>
          <a:bodyPr/>
          <a:lstStyle/>
          <a:p>
            <a:r>
              <a:rPr lang="en-US">
                <a:latin typeface="Palatino" charset="0"/>
                <a:ea typeface="ＭＳ Ｐゴシック" charset="0"/>
              </a:rPr>
              <a:t>CLIC next phases</a:t>
            </a:r>
          </a:p>
        </p:txBody>
      </p:sp>
    </p:spTree>
    <p:custDataLst>
      <p:tags r:id="rId2"/>
    </p:custData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48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218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2560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485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02183" grpId="0" animBg="1"/>
      <p:bldP spid="1224846" grpId="0" animBg="1"/>
      <p:bldP spid="1224850" grpId="0" animBg="1"/>
      <p:bldP spid="1225608" grpId="0" animBg="1"/>
      <p:bldP spid="13" grpId="0" animBg="1"/>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197"/>
          <p:cNvSpPr>
            <a:spLocks noChangeArrowheads="1"/>
          </p:cNvSpPr>
          <p:nvPr/>
        </p:nvSpPr>
        <p:spPr bwMode="auto">
          <a:xfrm>
            <a:off x="1144588" y="4586288"/>
            <a:ext cx="6672262" cy="1911350"/>
          </a:xfrm>
          <a:prstGeom prst="rect">
            <a:avLst/>
          </a:prstGeom>
          <a:solidFill>
            <a:srgbClr val="CCFFCC"/>
          </a:solidFill>
          <a:ln w="0">
            <a:solidFill>
              <a:schemeClr val="tx1"/>
            </a:solidFill>
            <a:miter lim="800000"/>
            <a:headEnd/>
            <a:tailEnd/>
          </a:ln>
        </p:spPr>
        <p:txBody>
          <a:bodyPr wrap="none" anchor="ctr"/>
          <a:lstStyle/>
          <a:p>
            <a:pPr marL="117475" indent="-117475">
              <a:defRPr/>
            </a:pPr>
            <a:r>
              <a:rPr lang="en-US" sz="1400" dirty="0">
                <a:solidFill>
                  <a:srgbClr val="0000FF"/>
                </a:solidFill>
                <a:latin typeface="Palatino"/>
                <a:cs typeface="Palatino"/>
              </a:rPr>
              <a:t>2011-2016 – Goal: Develop a project implementation plan for a Linear Collider :</a:t>
            </a:r>
          </a:p>
          <a:p>
            <a:pPr marL="285750" indent="-285750">
              <a:buFont typeface="Arial"/>
              <a:buChar char="•"/>
              <a:defRPr/>
            </a:pPr>
            <a:r>
              <a:rPr lang="en-US" sz="1400" dirty="0">
                <a:solidFill>
                  <a:srgbClr val="0000FF"/>
                </a:solidFill>
                <a:latin typeface="Palatino"/>
                <a:cs typeface="Palatino"/>
              </a:rPr>
              <a:t>Addressing the key physics goals as emerging from the LHC data </a:t>
            </a:r>
          </a:p>
          <a:p>
            <a:pPr marL="285750" indent="-285750">
              <a:buFont typeface="Arial"/>
              <a:buChar char="•"/>
              <a:defRPr/>
            </a:pPr>
            <a:r>
              <a:rPr lang="en-US" sz="1400" dirty="0">
                <a:solidFill>
                  <a:srgbClr val="0000FF"/>
                </a:solidFill>
                <a:latin typeface="Palatino"/>
                <a:cs typeface="Palatino"/>
              </a:rPr>
              <a:t>With a well-defined scope (i.e. technical implementation and operation model,</a:t>
            </a:r>
          </a:p>
          <a:p>
            <a:pPr>
              <a:defRPr/>
            </a:pPr>
            <a:r>
              <a:rPr lang="en-US" sz="1400" dirty="0">
                <a:solidFill>
                  <a:srgbClr val="0000FF"/>
                </a:solidFill>
                <a:latin typeface="Palatino"/>
                <a:cs typeface="Palatino"/>
              </a:rPr>
              <a:t>       energy and luminosity), cost and schedule</a:t>
            </a:r>
          </a:p>
          <a:p>
            <a:pPr marL="285750" indent="-285750">
              <a:buFont typeface="Arial"/>
              <a:buChar char="•"/>
              <a:defRPr/>
            </a:pPr>
            <a:r>
              <a:rPr lang="en-US" sz="1400" dirty="0">
                <a:solidFill>
                  <a:srgbClr val="0000FF"/>
                </a:solidFill>
                <a:latin typeface="Palatino"/>
                <a:cs typeface="Palatino"/>
              </a:rPr>
              <a:t>With a solid technical basis for the key elements of the machine and detector</a:t>
            </a:r>
          </a:p>
          <a:p>
            <a:pPr marL="285750" indent="-285750">
              <a:buFont typeface="Arial"/>
              <a:buChar char="•"/>
              <a:defRPr/>
            </a:pPr>
            <a:r>
              <a:rPr lang="en-US" sz="1400" dirty="0">
                <a:solidFill>
                  <a:srgbClr val="0000FF"/>
                </a:solidFill>
                <a:latin typeface="Palatino"/>
                <a:cs typeface="Palatino"/>
              </a:rPr>
              <a:t>Including the necessary preparation for siting the machine at CERN </a:t>
            </a:r>
          </a:p>
          <a:p>
            <a:pPr marL="285750" indent="-285750">
              <a:buFont typeface="Arial"/>
              <a:buChar char="•"/>
              <a:defRPr/>
            </a:pPr>
            <a:r>
              <a:rPr lang="en-US" sz="1400" dirty="0">
                <a:solidFill>
                  <a:srgbClr val="0000FF"/>
                </a:solidFill>
                <a:latin typeface="Palatino"/>
                <a:cs typeface="Palatino"/>
              </a:rPr>
              <a:t>Within a project governance structure as defined with international partners</a:t>
            </a:r>
          </a:p>
        </p:txBody>
      </p:sp>
      <p:sp>
        <p:nvSpPr>
          <p:cNvPr id="10" name="Rectangle 9"/>
          <p:cNvSpPr/>
          <p:nvPr/>
        </p:nvSpPr>
        <p:spPr>
          <a:xfrm>
            <a:off x="117475" y="4572000"/>
            <a:ext cx="8626475" cy="1816100"/>
          </a:xfrm>
          <a:prstGeom prst="rect">
            <a:avLst/>
          </a:prstGeom>
          <a:solidFill>
            <a:srgbClr val="CCFFCC"/>
          </a:solidFill>
          <a:ln>
            <a:solidFill>
              <a:schemeClr val="tx1"/>
            </a:solidFill>
          </a:ln>
        </p:spPr>
        <p:txBody>
          <a:bodyPr>
            <a:spAutoFit/>
          </a:bodyPr>
          <a:lstStyle/>
          <a:p>
            <a:pPr marL="117475" indent="-117475">
              <a:defRPr/>
            </a:pPr>
            <a:r>
              <a:rPr lang="en-US" sz="1400" dirty="0">
                <a:solidFill>
                  <a:srgbClr val="0000FF"/>
                </a:solidFill>
                <a:latin typeface="Palatino"/>
                <a:cs typeface="Palatino"/>
              </a:rPr>
              <a:t>After 2016 – Project Implementation phase:</a:t>
            </a:r>
          </a:p>
          <a:p>
            <a:pPr>
              <a:defRPr/>
            </a:pPr>
            <a:r>
              <a:rPr lang="en-US" sz="1400" dirty="0">
                <a:solidFill>
                  <a:srgbClr val="0000FF"/>
                </a:solidFill>
                <a:latin typeface="Palatino"/>
                <a:cs typeface="Palatino"/>
              </a:rPr>
              <a:t>Including an initial project to lay the grounds for full construction (CLIC 0 – a significant part of the drive beam facility: </a:t>
            </a:r>
            <a:r>
              <a:rPr lang="en-US" sz="1400" dirty="0">
                <a:latin typeface="Palatino"/>
                <a:cs typeface="Palatino"/>
              </a:rPr>
              <a:t>prototypes of hardware components at real frequency, final validation of drive beam quality/main beam </a:t>
            </a:r>
            <a:r>
              <a:rPr lang="en-US" sz="1400" dirty="0" err="1">
                <a:latin typeface="Palatino"/>
                <a:cs typeface="Palatino"/>
              </a:rPr>
              <a:t>emittance</a:t>
            </a:r>
            <a:r>
              <a:rPr lang="en-US" sz="1400" dirty="0">
                <a:latin typeface="Palatino"/>
                <a:cs typeface="Palatino"/>
              </a:rPr>
              <a:t> preservation, facility for reception tests – and part of the final project)</a:t>
            </a:r>
            <a:endParaRPr lang="en-US" sz="1400" dirty="0">
              <a:solidFill>
                <a:srgbClr val="0000FF"/>
              </a:solidFill>
              <a:latin typeface="Palatino"/>
              <a:cs typeface="Palatino"/>
            </a:endParaRPr>
          </a:p>
          <a:p>
            <a:pPr marL="285750" indent="-285750">
              <a:buFont typeface="Arial"/>
              <a:buChar char="•"/>
              <a:defRPr/>
            </a:pPr>
            <a:r>
              <a:rPr lang="en-US" sz="1400" dirty="0">
                <a:solidFill>
                  <a:srgbClr val="0000FF"/>
                </a:solidFill>
                <a:latin typeface="Palatino"/>
                <a:cs typeface="Palatino"/>
              </a:rPr>
              <a:t>Finalization of the CLIC technical design, taking into account the results of technical studies done in the previous phase, and final energy staging scenario based on the LHC Physics results, which should be fully available by the time</a:t>
            </a:r>
          </a:p>
          <a:p>
            <a:pPr marL="285750" indent="-285750">
              <a:buFont typeface="Arial"/>
              <a:buChar char="•"/>
              <a:defRPr/>
            </a:pPr>
            <a:r>
              <a:rPr lang="en-US" sz="1400" dirty="0">
                <a:solidFill>
                  <a:srgbClr val="0000FF"/>
                </a:solidFill>
                <a:latin typeface="Palatino"/>
                <a:cs typeface="Palatino"/>
              </a:rPr>
              <a:t>Further industrialization and pre-series production of large series components with validation facilities</a:t>
            </a:r>
          </a:p>
        </p:txBody>
      </p:sp>
      <p:sp>
        <p:nvSpPr>
          <p:cNvPr id="1202183" name="AutoShape 7"/>
          <p:cNvSpPr>
            <a:spLocks noChangeArrowheads="1"/>
          </p:cNvSpPr>
          <p:nvPr/>
        </p:nvSpPr>
        <p:spPr bwMode="auto">
          <a:xfrm>
            <a:off x="5337175" y="2041525"/>
            <a:ext cx="228600" cy="304800"/>
          </a:xfrm>
          <a:prstGeom prst="downArrow">
            <a:avLst>
              <a:gd name="adj1" fmla="val 50000"/>
              <a:gd name="adj2" fmla="val 33333"/>
            </a:avLst>
          </a:prstGeom>
          <a:solidFill>
            <a:srgbClr val="36D682"/>
          </a:solidFill>
          <a:ln w="0">
            <a:solidFill>
              <a:srgbClr val="000000"/>
            </a:solidFill>
            <a:miter lim="800000"/>
            <a:headEnd/>
            <a:tailEnd/>
          </a:ln>
        </p:spPr>
        <p:txBody>
          <a:bodyPr wrap="none" anchor="ctr"/>
          <a:lstStyle/>
          <a:p>
            <a:pPr algn="ctr" defTabSz="914400"/>
            <a:endParaRPr lang="en-US" sz="1800">
              <a:solidFill>
                <a:srgbClr val="36D682"/>
              </a:solidFill>
              <a:latin typeface="Palatino" charset="0"/>
              <a:cs typeface="Palatino" charset="0"/>
            </a:endParaRPr>
          </a:p>
        </p:txBody>
      </p:sp>
      <p:sp>
        <p:nvSpPr>
          <p:cNvPr id="1224846" name="Rectangle 2190"/>
          <p:cNvSpPr>
            <a:spLocks noChangeArrowheads="1"/>
          </p:cNvSpPr>
          <p:nvPr/>
        </p:nvSpPr>
        <p:spPr bwMode="auto">
          <a:xfrm>
            <a:off x="3062288" y="1198563"/>
            <a:ext cx="2441575" cy="838200"/>
          </a:xfrm>
          <a:prstGeom prst="rect">
            <a:avLst/>
          </a:prstGeom>
          <a:solidFill>
            <a:srgbClr val="CCFFCC"/>
          </a:solidFill>
          <a:ln w="0">
            <a:solidFill>
              <a:srgbClr val="000000"/>
            </a:solidFill>
            <a:miter lim="800000"/>
            <a:headEnd/>
            <a:tailEnd/>
          </a:ln>
        </p:spPr>
        <p:txBody>
          <a:bodyPr wrap="none" anchor="ctr"/>
          <a:lstStyle/>
          <a:p>
            <a:pPr algn="ctr" defTabSz="914400"/>
            <a:r>
              <a:rPr lang="en-GB" sz="1400">
                <a:solidFill>
                  <a:srgbClr val="3333FF"/>
                </a:solidFill>
                <a:latin typeface="Palatino" charset="0"/>
                <a:cs typeface="Palatino" charset="0"/>
              </a:rPr>
              <a:t>Final CLIC CDR and</a:t>
            </a:r>
          </a:p>
          <a:p>
            <a:pPr algn="ctr" defTabSz="914400"/>
            <a:r>
              <a:rPr lang="en-GB" sz="1400">
                <a:solidFill>
                  <a:srgbClr val="3333FF"/>
                </a:solidFill>
                <a:latin typeface="Palatino" charset="0"/>
                <a:cs typeface="Palatino" charset="0"/>
              </a:rPr>
              <a:t>feasibility established</a:t>
            </a:r>
          </a:p>
        </p:txBody>
      </p:sp>
      <p:sp>
        <p:nvSpPr>
          <p:cNvPr id="1224850" name="AutoShape 2194"/>
          <p:cNvSpPr>
            <a:spLocks noChangeArrowheads="1"/>
          </p:cNvSpPr>
          <p:nvPr/>
        </p:nvSpPr>
        <p:spPr bwMode="auto">
          <a:xfrm>
            <a:off x="5797550" y="1428750"/>
            <a:ext cx="228600" cy="917575"/>
          </a:xfrm>
          <a:prstGeom prst="downArrow">
            <a:avLst>
              <a:gd name="adj1" fmla="val 50000"/>
              <a:gd name="adj2" fmla="val 33319"/>
            </a:avLst>
          </a:prstGeom>
          <a:solidFill>
            <a:srgbClr val="36D682"/>
          </a:solidFill>
          <a:ln w="0">
            <a:solidFill>
              <a:srgbClr val="000000"/>
            </a:solidFill>
            <a:miter lim="800000"/>
            <a:headEnd/>
            <a:tailEnd/>
          </a:ln>
        </p:spPr>
        <p:txBody>
          <a:bodyPr wrap="none" anchor="ctr"/>
          <a:lstStyle/>
          <a:p>
            <a:pPr algn="ctr" defTabSz="914400"/>
            <a:endParaRPr lang="en-US" sz="1800">
              <a:solidFill>
                <a:srgbClr val="36D682"/>
              </a:solidFill>
              <a:latin typeface="Palatino" charset="0"/>
              <a:cs typeface="Palatino" charset="0"/>
            </a:endParaRPr>
          </a:p>
        </p:txBody>
      </p:sp>
      <p:sp>
        <p:nvSpPr>
          <p:cNvPr id="1225608" name="Rectangle 2952"/>
          <p:cNvSpPr>
            <a:spLocks noChangeArrowheads="1"/>
          </p:cNvSpPr>
          <p:nvPr/>
        </p:nvSpPr>
        <p:spPr bwMode="auto">
          <a:xfrm>
            <a:off x="3930650" y="590550"/>
            <a:ext cx="2473325" cy="838200"/>
          </a:xfrm>
          <a:prstGeom prst="rect">
            <a:avLst/>
          </a:prstGeom>
          <a:solidFill>
            <a:srgbClr val="CCFFCC"/>
          </a:solidFill>
          <a:ln w="0">
            <a:solidFill>
              <a:srgbClr val="000000"/>
            </a:solidFill>
            <a:miter lim="800000"/>
            <a:headEnd/>
            <a:tailEnd/>
          </a:ln>
        </p:spPr>
        <p:txBody>
          <a:bodyPr wrap="none" anchor="ctr"/>
          <a:lstStyle/>
          <a:p>
            <a:pPr algn="ctr" defTabSz="914400"/>
            <a:r>
              <a:rPr lang="en-GB" sz="1400">
                <a:solidFill>
                  <a:srgbClr val="3333FF"/>
                </a:solidFill>
                <a:latin typeface="Palatino" charset="0"/>
                <a:cs typeface="Palatino" charset="0"/>
              </a:rPr>
              <a:t>European Strategy</a:t>
            </a:r>
          </a:p>
          <a:p>
            <a:pPr algn="ctr" defTabSz="914400"/>
            <a:r>
              <a:rPr lang="en-GB" sz="1400">
                <a:solidFill>
                  <a:srgbClr val="3333FF"/>
                </a:solidFill>
                <a:latin typeface="Palatino" charset="0"/>
                <a:cs typeface="Palatino" charset="0"/>
              </a:rPr>
              <a:t>for Particle Physics</a:t>
            </a:r>
          </a:p>
          <a:p>
            <a:pPr algn="ctr" defTabSz="914400"/>
            <a:r>
              <a:rPr lang="en-GB" sz="1400">
                <a:solidFill>
                  <a:srgbClr val="3333FF"/>
                </a:solidFill>
                <a:latin typeface="Palatino" charset="0"/>
                <a:cs typeface="Palatino" charset="0"/>
              </a:rPr>
              <a:t> @ CERN Council </a:t>
            </a:r>
          </a:p>
        </p:txBody>
      </p:sp>
      <p:sp>
        <p:nvSpPr>
          <p:cNvPr id="13" name="AutoShape 2188"/>
          <p:cNvSpPr>
            <a:spLocks noChangeArrowheads="1"/>
          </p:cNvSpPr>
          <p:nvPr/>
        </p:nvSpPr>
        <p:spPr bwMode="auto">
          <a:xfrm flipV="1">
            <a:off x="7593013" y="4375150"/>
            <a:ext cx="223837" cy="454025"/>
          </a:xfrm>
          <a:prstGeom prst="downArrow">
            <a:avLst>
              <a:gd name="adj1" fmla="val 50000"/>
              <a:gd name="adj2" fmla="val 32773"/>
            </a:avLst>
          </a:prstGeom>
          <a:solidFill>
            <a:srgbClr val="36D682"/>
          </a:solidFill>
          <a:ln w="0">
            <a:solidFill>
              <a:srgbClr val="000000"/>
            </a:solidFill>
            <a:miter lim="800000"/>
            <a:headEnd/>
            <a:tailEnd/>
          </a:ln>
        </p:spPr>
        <p:txBody>
          <a:bodyPr rot="10800000" wrap="none" anchor="ctr"/>
          <a:lstStyle/>
          <a:p>
            <a:pPr algn="ctr" defTabSz="914400"/>
            <a:endParaRPr lang="en-US" sz="1800">
              <a:solidFill>
                <a:srgbClr val="36D682"/>
              </a:solidFill>
              <a:latin typeface="Palatino" charset="0"/>
              <a:cs typeface="Palatino" charset="0"/>
            </a:endParaRPr>
          </a:p>
        </p:txBody>
      </p:sp>
      <p:sp>
        <p:nvSpPr>
          <p:cNvPr id="11" name="AutoShape 2188"/>
          <p:cNvSpPr>
            <a:spLocks noChangeArrowheads="1"/>
          </p:cNvSpPr>
          <p:nvPr/>
        </p:nvSpPr>
        <p:spPr bwMode="auto">
          <a:xfrm flipV="1">
            <a:off x="8243888" y="4375150"/>
            <a:ext cx="428625" cy="450850"/>
          </a:xfrm>
          <a:prstGeom prst="downArrow">
            <a:avLst>
              <a:gd name="adj1" fmla="val 50000"/>
              <a:gd name="adj2" fmla="val 32739"/>
            </a:avLst>
          </a:prstGeom>
          <a:solidFill>
            <a:srgbClr val="36D682"/>
          </a:solidFill>
          <a:ln w="0">
            <a:solidFill>
              <a:srgbClr val="000000"/>
            </a:solidFill>
            <a:miter lim="800000"/>
            <a:headEnd/>
            <a:tailEnd/>
          </a:ln>
        </p:spPr>
        <p:txBody>
          <a:bodyPr rot="10800000" wrap="none" anchor="ctr"/>
          <a:lstStyle/>
          <a:p>
            <a:pPr algn="ctr" defTabSz="914400"/>
            <a:endParaRPr lang="en-US" sz="1800">
              <a:solidFill>
                <a:srgbClr val="36D682"/>
              </a:solidFill>
              <a:latin typeface="Palatino" charset="0"/>
              <a:cs typeface="Palatino" charset="0"/>
            </a:endParaRPr>
          </a:p>
        </p:txBody>
      </p:sp>
      <p:graphicFrame>
        <p:nvGraphicFramePr>
          <p:cNvPr id="95241" name="Object 2"/>
          <p:cNvGraphicFramePr>
            <a:graphicFrameLocks noChangeAspect="1"/>
          </p:cNvGraphicFramePr>
          <p:nvPr/>
        </p:nvGraphicFramePr>
        <p:xfrm>
          <a:off x="115888" y="2492375"/>
          <a:ext cx="8628062" cy="1981200"/>
        </p:xfrm>
        <a:graphic>
          <a:graphicData uri="http://schemas.openxmlformats.org/presentationml/2006/ole">
            <mc:AlternateContent xmlns:mc="http://schemas.openxmlformats.org/markup-compatibility/2006">
              <mc:Choice xmlns:v="urn:schemas-microsoft-com:vml" Requires="v">
                <p:oleObj spid="_x0000_s95280" name="Worksheet" r:id="rId5" imgW="9029700" imgH="1358900" progId="Excel.Sheet.12">
                  <p:embed/>
                </p:oleObj>
              </mc:Choice>
              <mc:Fallback>
                <p:oleObj name="Worksheet" r:id="rId5" imgW="9029700" imgH="1358900" progId="Excel.Sheet.12">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2492375"/>
                        <a:ext cx="862806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952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B628926-BC55-7445-A230-95C08D3CD56A}" type="slidenum">
              <a:rPr lang="en-US" sz="1200">
                <a:latin typeface="Palatino" charset="0"/>
                <a:cs typeface="Palatino" charset="0"/>
              </a:rPr>
              <a:pPr eaLnBrk="1" hangingPunct="1"/>
              <a:t>51</a:t>
            </a:fld>
            <a:endParaRPr lang="en-US" sz="1200">
              <a:latin typeface="Palatino" charset="0"/>
              <a:cs typeface="Palatino" charset="0"/>
            </a:endParaRPr>
          </a:p>
        </p:txBody>
      </p:sp>
      <p:sp>
        <p:nvSpPr>
          <p:cNvPr id="95245" name="Title 4"/>
          <p:cNvSpPr>
            <a:spLocks noGrp="1"/>
          </p:cNvSpPr>
          <p:nvPr>
            <p:ph type="title"/>
          </p:nvPr>
        </p:nvSpPr>
        <p:spPr/>
        <p:txBody>
          <a:bodyPr/>
          <a:lstStyle/>
          <a:p>
            <a:r>
              <a:rPr lang="en-US">
                <a:latin typeface="Palatino" charset="0"/>
                <a:ea typeface="ＭＳ Ｐゴシック" charset="0"/>
              </a:rPr>
              <a:t>CLIC next phases</a:t>
            </a:r>
          </a:p>
        </p:txBody>
      </p:sp>
    </p:spTree>
    <p:custDataLst>
      <p:tags r:id="rId2"/>
    </p:custData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48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218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2560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2485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P spid="1202183" grpId="0" animBg="1"/>
      <p:bldP spid="1224846" grpId="0" animBg="1"/>
      <p:bldP spid="1224850" grpId="0" animBg="1"/>
      <p:bldP spid="1225608" grpId="0" animBg="1"/>
      <p:bldP spid="13" grpId="0" animBg="1"/>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16"/>
          <p:cNvSpPr>
            <a:spLocks noGrp="1"/>
          </p:cNvSpPr>
          <p:nvPr>
            <p:ph type="dt" sz="quarter" idx="10"/>
          </p:nvPr>
        </p:nvSpPr>
        <p:spPr/>
        <p:txBody>
          <a:bodyPr/>
          <a:lstStyle/>
          <a:p>
            <a:pPr>
              <a:defRPr/>
            </a:pPr>
            <a:r>
              <a:rPr lang="en-US"/>
              <a:t>Nikhef colloquium 28 October 2011 </a:t>
            </a:r>
          </a:p>
        </p:txBody>
      </p:sp>
      <p:sp>
        <p:nvSpPr>
          <p:cNvPr id="11" name="Footer Placeholder 10"/>
          <p:cNvSpPr>
            <a:spLocks noGrp="1"/>
          </p:cNvSpPr>
          <p:nvPr>
            <p:ph type="ftr" sz="quarter" idx="11"/>
          </p:nvPr>
        </p:nvSpPr>
        <p:spPr/>
        <p:txBody>
          <a:bodyPr/>
          <a:lstStyle/>
          <a:p>
            <a:pPr>
              <a:defRPr/>
            </a:pPr>
            <a:r>
              <a:rPr lang="en-US" smtClean="0"/>
              <a:t>Erik van der Kraaij, CERN LCD</a:t>
            </a:r>
            <a:endParaRPr lang="en-US"/>
          </a:p>
        </p:txBody>
      </p:sp>
      <p:sp>
        <p:nvSpPr>
          <p:cNvPr id="97283" name="Slide Number Placeholder 1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884B7F1-7F3C-A04D-B96D-84493AB2D1F2}" type="slidenum">
              <a:rPr lang="en-US" sz="1200">
                <a:latin typeface="Palatino" charset="0"/>
                <a:cs typeface="Palatino" charset="0"/>
              </a:rPr>
              <a:pPr eaLnBrk="1" hangingPunct="1"/>
              <a:t>52</a:t>
            </a:fld>
            <a:endParaRPr lang="en-US" sz="1200">
              <a:latin typeface="Palatino" charset="0"/>
              <a:cs typeface="Palatino" charset="0"/>
            </a:endParaRPr>
          </a:p>
        </p:txBody>
      </p:sp>
      <p:sp>
        <p:nvSpPr>
          <p:cNvPr id="97284" name="Content Placeholder 2"/>
          <p:cNvSpPr>
            <a:spLocks noGrp="1"/>
          </p:cNvSpPr>
          <p:nvPr>
            <p:ph idx="4294967295"/>
          </p:nvPr>
        </p:nvSpPr>
        <p:spPr>
          <a:xfrm>
            <a:off x="169863" y="1304925"/>
            <a:ext cx="2908300" cy="3775075"/>
          </a:xfrm>
        </p:spPr>
        <p:txBody>
          <a:bodyPr/>
          <a:lstStyle/>
          <a:p>
            <a:pPr>
              <a:lnSpc>
                <a:spcPct val="73000"/>
              </a:lnSpc>
              <a:buFont typeface="Arial" charset="0"/>
              <a:buNone/>
            </a:pPr>
            <a:r>
              <a:rPr lang="en-US" sz="2000">
                <a:solidFill>
                  <a:srgbClr val="1F497D"/>
                </a:solidFill>
                <a:latin typeface="Palatino" charset="0"/>
                <a:ea typeface="ＭＳ Ｐゴシック" charset="0"/>
              </a:rPr>
              <a:t>Optimisation:</a:t>
            </a:r>
          </a:p>
          <a:p>
            <a:pPr>
              <a:lnSpc>
                <a:spcPct val="73000"/>
              </a:lnSpc>
              <a:buFont typeface="Arial" charset="0"/>
              <a:buNone/>
            </a:pPr>
            <a:endParaRPr lang="en-US" sz="2000">
              <a:solidFill>
                <a:srgbClr val="1F497D"/>
              </a:solidFill>
              <a:latin typeface="Palatino" charset="0"/>
              <a:ea typeface="ＭＳ Ｐゴシック" charset="0"/>
            </a:endParaRPr>
          </a:p>
          <a:p>
            <a:pPr>
              <a:lnSpc>
                <a:spcPct val="73000"/>
              </a:lnSpc>
            </a:pPr>
            <a:r>
              <a:rPr lang="en-US" sz="2000">
                <a:solidFill>
                  <a:srgbClr val="1F497D"/>
                </a:solidFill>
                <a:latin typeface="Palatino" charset="0"/>
                <a:ea typeface="ＭＳ Ｐゴシック" charset="0"/>
              </a:rPr>
              <a:t>Minimise cost for fixed luminosity L</a:t>
            </a:r>
            <a:r>
              <a:rPr lang="en-US" sz="2000" baseline="-25000">
                <a:solidFill>
                  <a:srgbClr val="1F497D"/>
                </a:solidFill>
                <a:latin typeface="Palatino" charset="0"/>
                <a:ea typeface="ＭＳ Ｐゴシック" charset="0"/>
              </a:rPr>
              <a:t>0.01</a:t>
            </a:r>
            <a:endParaRPr lang="en-US" sz="2000">
              <a:solidFill>
                <a:srgbClr val="1F497D"/>
              </a:solidFill>
              <a:latin typeface="Palatino" charset="0"/>
              <a:ea typeface="ＭＳ Ｐゴシック" charset="0"/>
            </a:endParaRPr>
          </a:p>
          <a:p>
            <a:pPr>
              <a:lnSpc>
                <a:spcPct val="73000"/>
              </a:lnSpc>
              <a:buFont typeface="Arial" charset="0"/>
              <a:buNone/>
            </a:pPr>
            <a:endParaRPr lang="en-US" sz="2000">
              <a:solidFill>
                <a:srgbClr val="1F497D"/>
              </a:solidFill>
              <a:latin typeface="Palatino" charset="0"/>
              <a:ea typeface="ＭＳ Ｐゴシック" charset="0"/>
            </a:endParaRPr>
          </a:p>
          <a:p>
            <a:pPr>
              <a:lnSpc>
                <a:spcPct val="73000"/>
              </a:lnSpc>
            </a:pPr>
            <a:r>
              <a:rPr lang="en-US" sz="2000">
                <a:solidFill>
                  <a:srgbClr val="1F497D"/>
                </a:solidFill>
                <a:latin typeface="Palatino" charset="0"/>
                <a:ea typeface="ＭＳ Ｐゴシック" charset="0"/>
              </a:rPr>
              <a:t>Physics constraint</a:t>
            </a:r>
          </a:p>
          <a:p>
            <a:pPr lvl="1">
              <a:lnSpc>
                <a:spcPct val="73000"/>
              </a:lnSpc>
            </a:pPr>
            <a:r>
              <a:rPr lang="en-US" sz="2000">
                <a:solidFill>
                  <a:srgbClr val="1F497D"/>
                </a:solidFill>
                <a:latin typeface="Palatino" charset="0"/>
                <a:ea typeface="ＭＳ Ｐゴシック" charset="0"/>
              </a:rPr>
              <a:t>L</a:t>
            </a:r>
            <a:r>
              <a:rPr lang="en-US" sz="2000" baseline="-25000">
                <a:solidFill>
                  <a:srgbClr val="1F497D"/>
                </a:solidFill>
                <a:latin typeface="Palatino" charset="0"/>
                <a:ea typeface="ＭＳ Ｐゴシック" charset="0"/>
              </a:rPr>
              <a:t>0.01</a:t>
            </a:r>
            <a:r>
              <a:rPr lang="en-US" sz="2000">
                <a:solidFill>
                  <a:srgbClr val="1F497D"/>
                </a:solidFill>
                <a:latin typeface="Palatino" charset="0"/>
                <a:ea typeface="ＭＳ Ｐゴシック" charset="0"/>
              </a:rPr>
              <a:t>&gt; 0.3 L</a:t>
            </a:r>
          </a:p>
          <a:p>
            <a:pPr lvl="1">
              <a:lnSpc>
                <a:spcPct val="73000"/>
              </a:lnSpc>
            </a:pPr>
            <a:endParaRPr lang="en-US" sz="2000">
              <a:solidFill>
                <a:srgbClr val="1F497D"/>
              </a:solidFill>
              <a:latin typeface="Palatino" charset="0"/>
              <a:ea typeface="ＭＳ Ｐゴシック" charset="0"/>
            </a:endParaRPr>
          </a:p>
          <a:p>
            <a:pPr>
              <a:lnSpc>
                <a:spcPct val="73000"/>
              </a:lnSpc>
            </a:pPr>
            <a:r>
              <a:rPr lang="en-US" sz="2000">
                <a:solidFill>
                  <a:srgbClr val="1F497D"/>
                </a:solidFill>
                <a:latin typeface="Palatino" charset="0"/>
                <a:ea typeface="ＭＳ Ｐゴシック" charset="0"/>
              </a:rPr>
              <a:t>No constraints on background</a:t>
            </a:r>
          </a:p>
          <a:p>
            <a:pPr lvl="1">
              <a:lnSpc>
                <a:spcPct val="73000"/>
              </a:lnSpc>
            </a:pPr>
            <a:r>
              <a:rPr lang="en-US" sz="2000">
                <a:solidFill>
                  <a:srgbClr val="1F497D"/>
                </a:solidFill>
                <a:latin typeface="Palatino" charset="0"/>
                <a:ea typeface="ＭＳ Ｐゴシック" charset="0"/>
              </a:rPr>
              <a:t>Regarded as perturbation </a:t>
            </a:r>
          </a:p>
        </p:txBody>
      </p:sp>
      <p:grpSp>
        <p:nvGrpSpPr>
          <p:cNvPr id="97285" name="Group 66"/>
          <p:cNvGrpSpPr>
            <a:grpSpLocks/>
          </p:cNvGrpSpPr>
          <p:nvPr/>
        </p:nvGrpSpPr>
        <p:grpSpPr bwMode="auto">
          <a:xfrm>
            <a:off x="3238500" y="815975"/>
            <a:ext cx="5705475" cy="5511800"/>
            <a:chOff x="4611688" y="1174750"/>
            <a:chExt cx="4225925" cy="5137150"/>
          </a:xfrm>
        </p:grpSpPr>
        <p:pic>
          <p:nvPicPr>
            <p:cNvPr id="97288" name="Picture 2" descr="CosTopt_PCtpcr83f1_tr1"/>
            <p:cNvPicPr>
              <a:picLocks noChangeAspect="1" noChangeArrowheads="1"/>
            </p:cNvPicPr>
            <p:nvPr/>
          </p:nvPicPr>
          <p:blipFill>
            <a:blip r:embed="rId3" cstate="print">
              <a:extLst>
                <a:ext uri="{28A0092B-C50C-407E-A947-70E740481C1C}">
                  <a14:useLocalDpi xmlns:a14="http://schemas.microsoft.com/office/drawing/2010/main"/>
                </a:ext>
              </a:extLst>
            </a:blip>
            <a:srcRect t="1491" b="4260"/>
            <a:stretch>
              <a:fillRect/>
            </a:stretch>
          </p:blipFill>
          <p:spPr bwMode="auto">
            <a:xfrm>
              <a:off x="4611688" y="1174750"/>
              <a:ext cx="4225925" cy="5137150"/>
            </a:xfrm>
            <a:prstGeom prst="rect">
              <a:avLst/>
            </a:prstGeom>
            <a:noFill/>
            <a:ln w="9525">
              <a:solidFill>
                <a:srgbClr val="00187E"/>
              </a:solidFill>
              <a:miter lim="800000"/>
              <a:headEnd/>
              <a:tailEnd/>
            </a:ln>
            <a:extLst>
              <a:ext uri="{909E8E84-426E-40dd-AFC4-6F175D3DCCD1}">
                <a14:hiddenFill xmlns:a14="http://schemas.microsoft.com/office/drawing/2010/main">
                  <a:solidFill>
                    <a:srgbClr val="FFFFFF"/>
                  </a:solidFill>
                </a14:hiddenFill>
              </a:ext>
            </a:extLst>
          </p:spPr>
        </p:pic>
        <p:sp>
          <p:nvSpPr>
            <p:cNvPr id="58" name="AutoShape 15"/>
            <p:cNvSpPr>
              <a:spLocks noChangeAspect="1" noChangeArrowheads="1"/>
            </p:cNvSpPr>
            <p:nvPr/>
          </p:nvSpPr>
          <p:spPr bwMode="auto">
            <a:xfrm>
              <a:off x="5264273" y="5271746"/>
              <a:ext cx="311594" cy="587398"/>
            </a:xfrm>
            <a:prstGeom prst="star5">
              <a:avLst>
                <a:gd name="adj" fmla="val 17275"/>
                <a:gd name="hf" fmla="val 105146"/>
                <a:gd name="vf" fmla="val 110557"/>
              </a:avLst>
            </a:prstGeom>
            <a:solidFill>
              <a:srgbClr val="EC1CCE">
                <a:alpha val="47000"/>
              </a:srgbClr>
            </a:solidFill>
            <a:ln w="9525" algn="ctr">
              <a:solidFill>
                <a:schemeClr val="tx1"/>
              </a:solidFill>
              <a:miter lim="800000"/>
              <a:headEnd/>
              <a:tailEnd/>
            </a:ln>
            <a:effectLst/>
          </p:spPr>
          <p:txBody>
            <a:bodyPr anchor="ctr">
              <a:spAutoFit/>
            </a:bodyPr>
            <a:lstStyle/>
            <a:p>
              <a:pPr algn="ctr" hangingPunct="0">
                <a:lnSpc>
                  <a:spcPct val="93000"/>
                </a:lnSpc>
                <a:spcBef>
                  <a:spcPct val="50000"/>
                </a:spcBef>
                <a:spcAft>
                  <a:spcPts val="1075"/>
                </a:spcAft>
                <a:buClr>
                  <a:srgbClr val="000000"/>
                </a:buClr>
                <a:buSzPct val="68000"/>
                <a:buFont typeface="StarSymbol" charset="0"/>
                <a:buNone/>
                <a:defRPr/>
              </a:pPr>
              <a:endParaRPr lang="en-US" sz="1800"/>
            </a:p>
          </p:txBody>
        </p:sp>
      </p:grpSp>
      <p:sp>
        <p:nvSpPr>
          <p:cNvPr id="18" name="AutoShape 15"/>
          <p:cNvSpPr>
            <a:spLocks noChangeAspect="1" noChangeArrowheads="1"/>
          </p:cNvSpPr>
          <p:nvPr/>
        </p:nvSpPr>
        <p:spPr bwMode="auto">
          <a:xfrm>
            <a:off x="4260850" y="2457450"/>
            <a:ext cx="279400" cy="641350"/>
          </a:xfrm>
          <a:prstGeom prst="star5">
            <a:avLst/>
          </a:prstGeom>
          <a:solidFill>
            <a:srgbClr val="EC1CCE">
              <a:alpha val="47000"/>
            </a:srgbClr>
          </a:solidFill>
          <a:ln w="9525" algn="ctr">
            <a:solidFill>
              <a:schemeClr val="tx1"/>
            </a:solidFill>
            <a:miter lim="800000"/>
            <a:headEnd/>
            <a:tailEnd/>
          </a:ln>
          <a:effectLst/>
        </p:spPr>
        <p:txBody>
          <a:bodyPr anchor="ctr">
            <a:spAutoFit/>
          </a:bodyPr>
          <a:lstStyle/>
          <a:p>
            <a:pPr algn="ctr" hangingPunct="0">
              <a:lnSpc>
                <a:spcPct val="93000"/>
              </a:lnSpc>
              <a:spcBef>
                <a:spcPct val="50000"/>
              </a:spcBef>
              <a:spcAft>
                <a:spcPts val="1075"/>
              </a:spcAft>
              <a:buClr>
                <a:srgbClr val="000000"/>
              </a:buClr>
              <a:buSzPct val="68000"/>
              <a:buFont typeface="StarSymbol" charset="0"/>
              <a:buNone/>
              <a:defRPr/>
            </a:pPr>
            <a:endParaRPr lang="en-US" sz="1800"/>
          </a:p>
        </p:txBody>
      </p:sp>
      <p:sp>
        <p:nvSpPr>
          <p:cNvPr id="97287" name="Title 3"/>
          <p:cNvSpPr>
            <a:spLocks noGrp="1"/>
          </p:cNvSpPr>
          <p:nvPr>
            <p:ph type="title"/>
          </p:nvPr>
        </p:nvSpPr>
        <p:spPr/>
        <p:txBody>
          <a:bodyPr/>
          <a:lstStyle/>
          <a:p>
            <a:r>
              <a:rPr lang="en-GB">
                <a:latin typeface="Palatino" charset="0"/>
                <a:ea typeface="ＭＳ Ｐゴシック" charset="0"/>
              </a:rPr>
              <a:t>3TeV Parameter Optimisation</a:t>
            </a:r>
            <a:endParaRPr lang="en-US">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p:txBody>
          <a:bodyPr/>
          <a:lstStyle/>
          <a:p>
            <a:r>
              <a:rPr lang="en-US" sz="2800">
                <a:latin typeface="Palatino" charset="0"/>
                <a:ea typeface="ＭＳ Ｐゴシック" charset="0"/>
              </a:rPr>
              <a:t>Injector complex &amp; experimental area</a:t>
            </a: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0138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8F7C22A-5ADE-A141-A585-89A2DBF78C47}" type="slidenum">
              <a:rPr lang="en-US" sz="1200">
                <a:latin typeface="Palatino" charset="0"/>
                <a:cs typeface="Palatino" charset="0"/>
              </a:rPr>
              <a:pPr eaLnBrk="1" hangingPunct="1"/>
              <a:t>53</a:t>
            </a:fld>
            <a:endParaRPr lang="en-US" sz="1200">
              <a:latin typeface="Palatino" charset="0"/>
              <a:cs typeface="Palatino"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320800" y="1336675"/>
            <a:ext cx="7383463" cy="518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2" name="TextBox 8"/>
          <p:cNvSpPr txBox="1">
            <a:spLocks noChangeArrowheads="1"/>
          </p:cNvSpPr>
          <p:nvPr/>
        </p:nvSpPr>
        <p:spPr bwMode="auto">
          <a:xfrm>
            <a:off x="785813" y="642938"/>
            <a:ext cx="71405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chemeClr val="tx2"/>
                </a:solidFill>
                <a:latin typeface="Palatino" charset="0"/>
                <a:cs typeface="Palatino" charset="0"/>
              </a:rPr>
              <a:t>Interaction region, caverns and surface installation, as foreseen in the CDR, at CERN Prevessin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449" name="Group 223"/>
          <p:cNvGrpSpPr>
            <a:grpSpLocks/>
          </p:cNvGrpSpPr>
          <p:nvPr/>
        </p:nvGrpSpPr>
        <p:grpSpPr bwMode="auto">
          <a:xfrm>
            <a:off x="436563" y="881063"/>
            <a:ext cx="8129587" cy="4040187"/>
            <a:chOff x="483" y="559"/>
            <a:chExt cx="5450" cy="2807"/>
          </a:xfrm>
        </p:grpSpPr>
        <p:grpSp>
          <p:nvGrpSpPr>
            <p:cNvPr id="104695" name="Group 224"/>
            <p:cNvGrpSpPr>
              <a:grpSpLocks/>
            </p:cNvGrpSpPr>
            <p:nvPr/>
          </p:nvGrpSpPr>
          <p:grpSpPr bwMode="auto">
            <a:xfrm>
              <a:off x="483" y="559"/>
              <a:ext cx="4519" cy="2807"/>
              <a:chOff x="351" y="454"/>
              <a:chExt cx="4267" cy="2702"/>
            </a:xfrm>
          </p:grpSpPr>
          <p:pic>
            <p:nvPicPr>
              <p:cNvPr id="104705" name="Picture 2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1" y="454"/>
                <a:ext cx="4267" cy="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104706" name="Rectangle 226"/>
              <p:cNvSpPr>
                <a:spLocks noChangeArrowheads="1"/>
              </p:cNvSpPr>
              <p:nvPr/>
            </p:nvSpPr>
            <p:spPr bwMode="auto">
              <a:xfrm>
                <a:off x="682" y="657"/>
                <a:ext cx="1454" cy="333"/>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sp>
            <p:nvSpPr>
              <p:cNvPr id="104707" name="Rectangle 227"/>
              <p:cNvSpPr>
                <a:spLocks noChangeArrowheads="1"/>
              </p:cNvSpPr>
              <p:nvPr/>
            </p:nvSpPr>
            <p:spPr bwMode="auto">
              <a:xfrm>
                <a:off x="2322" y="678"/>
                <a:ext cx="486" cy="318"/>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grpSp>
        <p:grpSp>
          <p:nvGrpSpPr>
            <p:cNvPr id="104696" name="Group 229"/>
            <p:cNvGrpSpPr>
              <a:grpSpLocks/>
            </p:cNvGrpSpPr>
            <p:nvPr/>
          </p:nvGrpSpPr>
          <p:grpSpPr bwMode="auto">
            <a:xfrm>
              <a:off x="1154" y="1114"/>
              <a:ext cx="4779" cy="2066"/>
              <a:chOff x="1154" y="1114"/>
              <a:chExt cx="4779" cy="2066"/>
            </a:xfrm>
          </p:grpSpPr>
          <p:sp>
            <p:nvSpPr>
              <p:cNvPr id="104697" name="Rectangle 234"/>
              <p:cNvSpPr>
                <a:spLocks noChangeArrowheads="1"/>
              </p:cNvSpPr>
              <p:nvPr/>
            </p:nvSpPr>
            <p:spPr bwMode="auto">
              <a:xfrm>
                <a:off x="4740" y="2960"/>
                <a:ext cx="1193"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algn="ctr" defTabSz="957263" eaLnBrk="0" hangingPunct="0">
                  <a:buFont typeface="StarSymbol" charset="0"/>
                  <a:buNone/>
                </a:pPr>
                <a:endParaRPr lang="en-US" sz="1400">
                  <a:solidFill>
                    <a:srgbClr val="0000FF"/>
                  </a:solidFill>
                  <a:latin typeface="Palatino" charset="0"/>
                  <a:cs typeface="Palatino" charset="0"/>
                </a:endParaRPr>
              </a:p>
            </p:txBody>
          </p:sp>
          <p:grpSp>
            <p:nvGrpSpPr>
              <p:cNvPr id="104698" name="Group 243"/>
              <p:cNvGrpSpPr>
                <a:grpSpLocks/>
              </p:cNvGrpSpPr>
              <p:nvPr/>
            </p:nvGrpSpPr>
            <p:grpSpPr bwMode="auto">
              <a:xfrm>
                <a:off x="1154" y="1114"/>
                <a:ext cx="3186" cy="341"/>
                <a:chOff x="990" y="990"/>
                <a:chExt cx="3008" cy="329"/>
              </a:xfrm>
            </p:grpSpPr>
            <p:sp>
              <p:nvSpPr>
                <p:cNvPr id="104699" name="Rectangle 244"/>
                <p:cNvSpPr>
                  <a:spLocks noChangeArrowheads="1"/>
                </p:cNvSpPr>
                <p:nvPr/>
              </p:nvSpPr>
              <p:spPr bwMode="auto">
                <a:xfrm>
                  <a:off x="2871" y="993"/>
                  <a:ext cx="56" cy="56"/>
                </a:xfrm>
                <a:prstGeom prst="rect">
                  <a:avLst/>
                </a:prstGeom>
                <a:solidFill>
                  <a:srgbClr val="33CCCC"/>
                </a:solidFill>
                <a:ln w="0">
                  <a:solidFill>
                    <a:srgbClr val="000000"/>
                  </a:solidFill>
                  <a:miter lim="800000"/>
                  <a:headEnd/>
                  <a:tailEnd/>
                </a:ln>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sp>
              <p:nvSpPr>
                <p:cNvPr id="104700" name="Rectangle 245"/>
                <p:cNvSpPr>
                  <a:spLocks noChangeArrowheads="1"/>
                </p:cNvSpPr>
                <p:nvPr/>
              </p:nvSpPr>
              <p:spPr bwMode="auto">
                <a:xfrm>
                  <a:off x="3606" y="990"/>
                  <a:ext cx="56" cy="56"/>
                </a:xfrm>
                <a:prstGeom prst="rect">
                  <a:avLst/>
                </a:prstGeom>
                <a:solidFill>
                  <a:srgbClr val="33CCCC"/>
                </a:solidFill>
                <a:ln w="0">
                  <a:solidFill>
                    <a:srgbClr val="000000"/>
                  </a:solidFill>
                  <a:miter lim="800000"/>
                  <a:headEnd/>
                  <a:tailEnd/>
                </a:ln>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sp>
              <p:nvSpPr>
                <p:cNvPr id="104701" name="Rectangle 246"/>
                <p:cNvSpPr>
                  <a:spLocks noChangeArrowheads="1"/>
                </p:cNvSpPr>
                <p:nvPr/>
              </p:nvSpPr>
              <p:spPr bwMode="auto">
                <a:xfrm>
                  <a:off x="3783" y="1101"/>
                  <a:ext cx="56" cy="56"/>
                </a:xfrm>
                <a:prstGeom prst="rect">
                  <a:avLst/>
                </a:prstGeom>
                <a:solidFill>
                  <a:srgbClr val="33CCCC"/>
                </a:solidFill>
                <a:ln w="0">
                  <a:solidFill>
                    <a:srgbClr val="000000"/>
                  </a:solidFill>
                  <a:miter lim="800000"/>
                  <a:headEnd/>
                  <a:tailEnd/>
                </a:ln>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sp>
              <p:nvSpPr>
                <p:cNvPr id="104702" name="Rectangle 247"/>
                <p:cNvSpPr>
                  <a:spLocks noChangeArrowheads="1"/>
                </p:cNvSpPr>
                <p:nvPr/>
              </p:nvSpPr>
              <p:spPr bwMode="auto">
                <a:xfrm>
                  <a:off x="3942" y="1101"/>
                  <a:ext cx="56" cy="56"/>
                </a:xfrm>
                <a:prstGeom prst="rect">
                  <a:avLst/>
                </a:prstGeom>
                <a:solidFill>
                  <a:srgbClr val="33CCCC"/>
                </a:solidFill>
                <a:ln w="0">
                  <a:solidFill>
                    <a:srgbClr val="000000"/>
                  </a:solidFill>
                  <a:miter lim="800000"/>
                  <a:headEnd/>
                  <a:tailEnd/>
                </a:ln>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sp>
              <p:nvSpPr>
                <p:cNvPr id="104703" name="Rectangle 248"/>
                <p:cNvSpPr>
                  <a:spLocks noChangeArrowheads="1"/>
                </p:cNvSpPr>
                <p:nvPr/>
              </p:nvSpPr>
              <p:spPr bwMode="auto">
                <a:xfrm>
                  <a:off x="990" y="1263"/>
                  <a:ext cx="56" cy="56"/>
                </a:xfrm>
                <a:prstGeom prst="rect">
                  <a:avLst/>
                </a:prstGeom>
                <a:solidFill>
                  <a:srgbClr val="33CCCC"/>
                </a:solidFill>
                <a:ln w="0">
                  <a:solidFill>
                    <a:srgbClr val="000000"/>
                  </a:solidFill>
                  <a:miter lim="800000"/>
                  <a:headEnd/>
                  <a:tailEnd/>
                </a:ln>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sp>
              <p:nvSpPr>
                <p:cNvPr id="104704" name="Rectangle 249"/>
                <p:cNvSpPr>
                  <a:spLocks noChangeArrowheads="1"/>
                </p:cNvSpPr>
                <p:nvPr/>
              </p:nvSpPr>
              <p:spPr bwMode="auto">
                <a:xfrm>
                  <a:off x="1176" y="1263"/>
                  <a:ext cx="56" cy="56"/>
                </a:xfrm>
                <a:prstGeom prst="rect">
                  <a:avLst/>
                </a:prstGeom>
                <a:solidFill>
                  <a:srgbClr val="33CCCC"/>
                </a:solidFill>
                <a:ln w="0">
                  <a:solidFill>
                    <a:srgbClr val="000000"/>
                  </a:solidFill>
                  <a:miter lim="800000"/>
                  <a:headEnd/>
                  <a:tailEnd/>
                </a:ln>
              </p:spPr>
              <p:txBody>
                <a:bodyPr wrap="none" anchor="ctr"/>
                <a:lstStyle/>
                <a:p>
                  <a:pPr algn="ctr" hangingPunct="0">
                    <a:lnSpc>
                      <a:spcPct val="93000"/>
                    </a:lnSpc>
                    <a:spcBef>
                      <a:spcPct val="50000"/>
                    </a:spcBef>
                    <a:spcAft>
                      <a:spcPts val="1075"/>
                    </a:spcAft>
                    <a:buClr>
                      <a:srgbClr val="000000"/>
                    </a:buClr>
                    <a:buSzPct val="68000"/>
                    <a:buFont typeface="StarSymbol" charset="0"/>
                    <a:buNone/>
                  </a:pPr>
                  <a:endParaRPr lang="en-US" sz="1800">
                    <a:latin typeface="Palatino" charset="0"/>
                    <a:cs typeface="Palatino" charset="0"/>
                  </a:endParaRPr>
                </a:p>
              </p:txBody>
            </p:sp>
          </p:grpSp>
        </p:grpSp>
      </p:grpSp>
      <p:sp>
        <p:nvSpPr>
          <p:cNvPr id="104450" name="Rectangle 226"/>
          <p:cNvSpPr>
            <a:spLocks noChangeArrowheads="1"/>
          </p:cNvSpPr>
          <p:nvPr/>
        </p:nvSpPr>
        <p:spPr bwMode="auto">
          <a:xfrm>
            <a:off x="1119188" y="1082675"/>
            <a:ext cx="2219325" cy="498475"/>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Palatino" charset="0"/>
              <a:cs typeface="Palatino" charset="0"/>
            </a:endParaRPr>
          </a:p>
        </p:txBody>
      </p:sp>
      <p:sp>
        <p:nvSpPr>
          <p:cNvPr id="104451" name="Rectangle 227"/>
          <p:cNvSpPr>
            <a:spLocks noChangeArrowheads="1"/>
          </p:cNvSpPr>
          <p:nvPr/>
        </p:nvSpPr>
        <p:spPr bwMode="auto">
          <a:xfrm>
            <a:off x="3621088" y="1114425"/>
            <a:ext cx="742950" cy="476250"/>
          </a:xfrm>
          <a:prstGeom prst="rect">
            <a:avLst/>
          </a:prstGeom>
          <a:solidFill>
            <a:srgbClr val="FFFFFF"/>
          </a:solidFill>
          <a:ln>
            <a:noFill/>
          </a:ln>
          <a:extLst>
            <a:ext uri="{91240B29-F687-4f45-9708-019B960494DF}">
              <a14:hiddenLine xmlns:a14="http://schemas.microsoft.com/office/drawing/2010/main" w="0">
                <a:solidFill>
                  <a:srgbClr val="000000"/>
                </a:solidFill>
                <a:miter lim="800000"/>
                <a:headEnd/>
                <a:tailEnd/>
              </a14:hiddenLine>
            </a:ext>
          </a:extLst>
        </p:spPr>
        <p:txBody>
          <a:bodyPr wrap="none" anchor="ct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Palatino" charset="0"/>
              <a:cs typeface="Palatino" charset="0"/>
            </a:endParaRPr>
          </a:p>
        </p:txBody>
      </p:sp>
      <p:sp>
        <p:nvSpPr>
          <p:cNvPr id="104452" name="Rectangle 228"/>
          <p:cNvSpPr>
            <a:spLocks noChangeArrowheads="1"/>
          </p:cNvSpPr>
          <p:nvPr/>
        </p:nvSpPr>
        <p:spPr bwMode="auto">
          <a:xfrm>
            <a:off x="792163" y="619125"/>
            <a:ext cx="3352800"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600" b="1">
                <a:solidFill>
                  <a:srgbClr val="FF0000"/>
                </a:solidFill>
                <a:latin typeface="Palatino" charset="0"/>
                <a:cs typeface="Palatino" charset="0"/>
              </a:rPr>
              <a:t>CLIC RF Power Source Layout</a:t>
            </a:r>
            <a:endParaRPr lang="en-US" sz="1600" b="1">
              <a:solidFill>
                <a:srgbClr val="FF0000"/>
              </a:solidFill>
              <a:latin typeface="Palatino" charset="0"/>
              <a:cs typeface="Palatino" charset="0"/>
              <a:sym typeface="Symbol" charset="0"/>
            </a:endParaRPr>
          </a:p>
        </p:txBody>
      </p:sp>
      <p:grpSp>
        <p:nvGrpSpPr>
          <p:cNvPr id="104453" name="Group 229"/>
          <p:cNvGrpSpPr>
            <a:grpSpLocks/>
          </p:cNvGrpSpPr>
          <p:nvPr/>
        </p:nvGrpSpPr>
        <p:grpSpPr bwMode="auto">
          <a:xfrm>
            <a:off x="533400" y="703263"/>
            <a:ext cx="8299450" cy="3922712"/>
            <a:chOff x="426" y="506"/>
            <a:chExt cx="5762" cy="2725"/>
          </a:xfrm>
        </p:grpSpPr>
        <p:sp>
          <p:nvSpPr>
            <p:cNvPr id="104680" name="Rectangle 230"/>
            <p:cNvSpPr>
              <a:spLocks noChangeArrowheads="1"/>
            </p:cNvSpPr>
            <p:nvPr/>
          </p:nvSpPr>
          <p:spPr bwMode="auto">
            <a:xfrm>
              <a:off x="479" y="759"/>
              <a:ext cx="2526"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400" b="1">
                  <a:latin typeface="Palatino" charset="0"/>
                  <a:cs typeface="Palatino" charset="0"/>
                </a:rPr>
                <a:t>Drive Beam Accelerator</a:t>
              </a:r>
              <a:endParaRPr lang="en-US" sz="1700">
                <a:latin typeface="Palatino" charset="0"/>
                <a:cs typeface="Palatino" charset="0"/>
              </a:endParaRPr>
            </a:p>
            <a:p>
              <a:pPr defTabSz="957263">
                <a:buFont typeface="StarSymbol" charset="0"/>
                <a:buNone/>
              </a:pPr>
              <a:r>
                <a:rPr lang="en-US" sz="1200">
                  <a:solidFill>
                    <a:srgbClr val="00187E"/>
                  </a:solidFill>
                  <a:latin typeface="Palatino" charset="0"/>
                  <a:cs typeface="Palatino" charset="0"/>
                </a:rPr>
                <a:t>efficient acceleration in fully loaded linac</a:t>
              </a:r>
              <a:r>
                <a:rPr lang="en-US" sz="1400">
                  <a:solidFill>
                    <a:srgbClr val="00187E"/>
                  </a:solidFill>
                  <a:latin typeface="Palatino" charset="0"/>
                  <a:cs typeface="Palatino" charset="0"/>
                </a:rPr>
                <a:t> </a:t>
              </a:r>
              <a:endParaRPr lang="en-US" sz="1400">
                <a:solidFill>
                  <a:srgbClr val="00187E"/>
                </a:solidFill>
                <a:latin typeface="Palatino" charset="0"/>
                <a:cs typeface="Palatino" charset="0"/>
                <a:sym typeface="Symbol" charset="0"/>
              </a:endParaRPr>
            </a:p>
          </p:txBody>
        </p:sp>
        <p:grpSp>
          <p:nvGrpSpPr>
            <p:cNvPr id="104681" name="Group 231"/>
            <p:cNvGrpSpPr>
              <a:grpSpLocks/>
            </p:cNvGrpSpPr>
            <p:nvPr/>
          </p:nvGrpSpPr>
          <p:grpSpPr bwMode="auto">
            <a:xfrm>
              <a:off x="1960" y="2768"/>
              <a:ext cx="3973" cy="463"/>
              <a:chOff x="1746" y="2593"/>
              <a:chExt cx="3751" cy="447"/>
            </a:xfrm>
          </p:grpSpPr>
          <p:sp>
            <p:nvSpPr>
              <p:cNvPr id="104692" name="Rectangle 232"/>
              <p:cNvSpPr>
                <a:spLocks noChangeArrowheads="1"/>
              </p:cNvSpPr>
              <p:nvPr/>
            </p:nvSpPr>
            <p:spPr bwMode="auto">
              <a:xfrm>
                <a:off x="2445" y="2848"/>
                <a:ext cx="152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200">
                    <a:solidFill>
                      <a:srgbClr val="00187E"/>
                    </a:solidFill>
                    <a:latin typeface="Palatino" charset="0"/>
                    <a:cs typeface="Palatino" charset="0"/>
                  </a:rPr>
                  <a:t>Power Extraction</a:t>
                </a:r>
                <a:endParaRPr lang="en-US" sz="1400">
                  <a:solidFill>
                    <a:srgbClr val="00187E"/>
                  </a:solidFill>
                  <a:latin typeface="Palatino" charset="0"/>
                  <a:cs typeface="Palatino" charset="0"/>
                </a:endParaRPr>
              </a:p>
            </p:txBody>
          </p:sp>
          <p:sp>
            <p:nvSpPr>
              <p:cNvPr id="104693" name="Rectangle 233"/>
              <p:cNvSpPr>
                <a:spLocks noChangeArrowheads="1"/>
              </p:cNvSpPr>
              <p:nvPr/>
            </p:nvSpPr>
            <p:spPr bwMode="auto">
              <a:xfrm>
                <a:off x="1746" y="2593"/>
                <a:ext cx="3131"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400" b="1">
                    <a:latin typeface="Palatino" charset="0"/>
                    <a:cs typeface="Palatino" charset="0"/>
                  </a:rPr>
                  <a:t>Drive Beam Decelerator Section (2 </a:t>
                </a:r>
                <a:r>
                  <a:rPr lang="en-US" sz="1100">
                    <a:solidFill>
                      <a:srgbClr val="000000"/>
                    </a:solidFill>
                    <a:latin typeface="Palatino" charset="0"/>
                    <a:cs typeface="Palatino" charset="0"/>
                    <a:sym typeface="Symbol" charset="0"/>
                  </a:rPr>
                  <a:t></a:t>
                </a:r>
                <a:r>
                  <a:rPr lang="en-US" sz="1400" b="1">
                    <a:latin typeface="Palatino" charset="0"/>
                    <a:cs typeface="Palatino" charset="0"/>
                  </a:rPr>
                  <a:t> 24 in total)</a:t>
                </a:r>
              </a:p>
            </p:txBody>
          </p:sp>
          <p:sp>
            <p:nvSpPr>
              <p:cNvPr id="104694" name="Rectangle 234"/>
              <p:cNvSpPr>
                <a:spLocks noChangeArrowheads="1"/>
              </p:cNvSpPr>
              <p:nvPr/>
            </p:nvSpPr>
            <p:spPr bwMode="auto">
              <a:xfrm>
                <a:off x="4372" y="2775"/>
                <a:ext cx="1125"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endParaRPr lang="fr-FR" sz="1400">
                  <a:solidFill>
                    <a:srgbClr val="0000FF"/>
                  </a:solidFill>
                  <a:latin typeface="Palatino" charset="0"/>
                  <a:cs typeface="Palatino" charset="0"/>
                </a:endParaRPr>
              </a:p>
            </p:txBody>
          </p:sp>
        </p:grpSp>
        <p:grpSp>
          <p:nvGrpSpPr>
            <p:cNvPr id="104682" name="Group 235"/>
            <p:cNvGrpSpPr>
              <a:grpSpLocks/>
            </p:cNvGrpSpPr>
            <p:nvPr/>
          </p:nvGrpSpPr>
          <p:grpSpPr bwMode="auto">
            <a:xfrm>
              <a:off x="426" y="506"/>
              <a:ext cx="5762" cy="2007"/>
              <a:chOff x="298" y="403"/>
              <a:chExt cx="5441" cy="1929"/>
            </a:xfrm>
          </p:grpSpPr>
          <p:grpSp>
            <p:nvGrpSpPr>
              <p:cNvPr id="104683" name="Group 236"/>
              <p:cNvGrpSpPr>
                <a:grpSpLocks/>
              </p:cNvGrpSpPr>
              <p:nvPr/>
            </p:nvGrpSpPr>
            <p:grpSpPr bwMode="auto">
              <a:xfrm>
                <a:off x="298" y="1370"/>
                <a:ext cx="5441" cy="962"/>
                <a:chOff x="298" y="1370"/>
                <a:chExt cx="5441" cy="962"/>
              </a:xfrm>
            </p:grpSpPr>
            <p:sp>
              <p:nvSpPr>
                <p:cNvPr id="104688" name="Rectangle 237"/>
                <p:cNvSpPr>
                  <a:spLocks noChangeArrowheads="1"/>
                </p:cNvSpPr>
                <p:nvPr/>
              </p:nvSpPr>
              <p:spPr bwMode="auto">
                <a:xfrm>
                  <a:off x="4348" y="1370"/>
                  <a:ext cx="1385"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400" b="1">
                      <a:latin typeface="Palatino" charset="0"/>
                      <a:cs typeface="Palatino" charset="0"/>
                    </a:rPr>
                    <a:t>Combiner Ring </a:t>
                  </a:r>
                  <a:r>
                    <a:rPr lang="en-US" sz="1400" b="1">
                      <a:latin typeface="Palatino" charset="0"/>
                      <a:cs typeface="Palatino" charset="0"/>
                      <a:sym typeface="Symbol" charset="0"/>
                    </a:rPr>
                    <a:t> 3</a:t>
                  </a:r>
                </a:p>
              </p:txBody>
            </p:sp>
            <p:sp>
              <p:nvSpPr>
                <p:cNvPr id="104689" name="Rectangle 238"/>
                <p:cNvSpPr>
                  <a:spLocks noChangeArrowheads="1"/>
                </p:cNvSpPr>
                <p:nvPr/>
              </p:nvSpPr>
              <p:spPr bwMode="auto">
                <a:xfrm>
                  <a:off x="552" y="1734"/>
                  <a:ext cx="1049"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algn="ctr" defTabSz="957263">
                    <a:buFont typeface="StarSymbol" charset="0"/>
                    <a:buNone/>
                  </a:pPr>
                  <a:r>
                    <a:rPr lang="en-US" sz="1400" b="1">
                      <a:latin typeface="Palatino" charset="0"/>
                      <a:cs typeface="Palatino" charset="0"/>
                    </a:rPr>
                    <a:t>Combiner Ring </a:t>
                  </a:r>
                  <a:r>
                    <a:rPr lang="en-US" sz="1400" b="1">
                      <a:latin typeface="Palatino" charset="0"/>
                      <a:cs typeface="Palatino" charset="0"/>
                      <a:sym typeface="Symbol" charset="0"/>
                    </a:rPr>
                    <a:t> 4</a:t>
                  </a:r>
                </a:p>
              </p:txBody>
            </p:sp>
            <p:sp>
              <p:nvSpPr>
                <p:cNvPr id="104690" name="Rectangle 239"/>
                <p:cNvSpPr>
                  <a:spLocks noChangeArrowheads="1"/>
                </p:cNvSpPr>
                <p:nvPr/>
              </p:nvSpPr>
              <p:spPr bwMode="auto">
                <a:xfrm>
                  <a:off x="4348" y="1625"/>
                  <a:ext cx="1391"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200">
                      <a:solidFill>
                        <a:srgbClr val="00187E"/>
                      </a:solidFill>
                      <a:latin typeface="Palatino" charset="0"/>
                      <a:cs typeface="Palatino" charset="0"/>
                    </a:rPr>
                    <a:t>pulse compression &amp; </a:t>
                  </a:r>
                </a:p>
                <a:p>
                  <a:pPr defTabSz="957263">
                    <a:buFont typeface="StarSymbol" charset="0"/>
                    <a:buNone/>
                  </a:pPr>
                  <a:r>
                    <a:rPr lang="en-US" sz="1200">
                      <a:solidFill>
                        <a:srgbClr val="00187E"/>
                      </a:solidFill>
                      <a:latin typeface="Palatino" charset="0"/>
                      <a:cs typeface="Palatino" charset="0"/>
                    </a:rPr>
                    <a:t>frequency multiplication</a:t>
                  </a:r>
                </a:p>
              </p:txBody>
            </p:sp>
            <p:sp>
              <p:nvSpPr>
                <p:cNvPr id="104691" name="Rectangle 240"/>
                <p:cNvSpPr>
                  <a:spLocks noChangeArrowheads="1"/>
                </p:cNvSpPr>
                <p:nvPr/>
              </p:nvSpPr>
              <p:spPr bwMode="auto">
                <a:xfrm>
                  <a:off x="298" y="2020"/>
                  <a:ext cx="1523" cy="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algn="ctr" defTabSz="957263">
                    <a:buFont typeface="StarSymbol" charset="0"/>
                    <a:buNone/>
                  </a:pPr>
                  <a:r>
                    <a:rPr lang="en-US" sz="1200">
                      <a:solidFill>
                        <a:srgbClr val="00187E"/>
                      </a:solidFill>
                      <a:latin typeface="Palatino" charset="0"/>
                      <a:cs typeface="Palatino" charset="0"/>
                    </a:rPr>
                    <a:t>pulse compression &amp; </a:t>
                  </a:r>
                </a:p>
                <a:p>
                  <a:pPr algn="ctr" defTabSz="957263">
                    <a:buFont typeface="StarSymbol" charset="0"/>
                    <a:buNone/>
                  </a:pPr>
                  <a:r>
                    <a:rPr lang="en-US" sz="1200">
                      <a:solidFill>
                        <a:srgbClr val="00187E"/>
                      </a:solidFill>
                      <a:latin typeface="Palatino" charset="0"/>
                      <a:cs typeface="Palatino" charset="0"/>
                    </a:rPr>
                    <a:t>frequency multiplication</a:t>
                  </a:r>
                </a:p>
              </p:txBody>
            </p:sp>
          </p:grpSp>
          <p:sp>
            <p:nvSpPr>
              <p:cNvPr id="104684" name="Rectangle 241"/>
              <p:cNvSpPr>
                <a:spLocks noChangeArrowheads="1"/>
              </p:cNvSpPr>
              <p:nvPr/>
            </p:nvSpPr>
            <p:spPr bwMode="auto">
              <a:xfrm>
                <a:off x="3649" y="403"/>
                <a:ext cx="1394"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400" b="1">
                    <a:latin typeface="Palatino" charset="0"/>
                    <a:cs typeface="Palatino" charset="0"/>
                  </a:rPr>
                  <a:t>Delay Loop </a:t>
                </a:r>
                <a:r>
                  <a:rPr lang="en-US" sz="1400" b="1">
                    <a:latin typeface="Palatino" charset="0"/>
                    <a:cs typeface="Palatino" charset="0"/>
                    <a:sym typeface="Symbol" charset="0"/>
                  </a:rPr>
                  <a:t> 2</a:t>
                </a:r>
                <a:endParaRPr lang="en-US" sz="1400">
                  <a:solidFill>
                    <a:srgbClr val="0000FF"/>
                  </a:solidFill>
                  <a:latin typeface="Palatino" charset="0"/>
                  <a:cs typeface="Palatino" charset="0"/>
                  <a:sym typeface="Symbol" charset="0"/>
                </a:endParaRPr>
              </a:p>
              <a:p>
                <a:pPr defTabSz="957263">
                  <a:buFont typeface="StarSymbol" charset="0"/>
                  <a:buNone/>
                </a:pPr>
                <a:r>
                  <a:rPr lang="en-US" sz="1200">
                    <a:solidFill>
                      <a:srgbClr val="00187E"/>
                    </a:solidFill>
                    <a:latin typeface="Palatino" charset="0"/>
                    <a:cs typeface="Palatino" charset="0"/>
                    <a:sym typeface="Symbol" charset="0"/>
                  </a:rPr>
                  <a:t>gap creation, pulse compression &amp; frequency multiplication</a:t>
                </a:r>
                <a:endParaRPr lang="en-US" sz="1400">
                  <a:solidFill>
                    <a:srgbClr val="00187E"/>
                  </a:solidFill>
                  <a:latin typeface="Palatino" charset="0"/>
                  <a:cs typeface="Palatino" charset="0"/>
                  <a:sym typeface="Symbol" charset="0"/>
                </a:endParaRPr>
              </a:p>
            </p:txBody>
          </p:sp>
          <p:grpSp>
            <p:nvGrpSpPr>
              <p:cNvPr id="104685" name="Group 242"/>
              <p:cNvGrpSpPr>
                <a:grpSpLocks/>
              </p:cNvGrpSpPr>
              <p:nvPr/>
            </p:nvGrpSpPr>
            <p:grpSpPr bwMode="auto">
              <a:xfrm>
                <a:off x="2446" y="1166"/>
                <a:ext cx="1394" cy="356"/>
                <a:chOff x="2446" y="1166"/>
                <a:chExt cx="1394" cy="356"/>
              </a:xfrm>
            </p:grpSpPr>
            <p:sp>
              <p:nvSpPr>
                <p:cNvPr id="104686" name="Rectangle 250"/>
                <p:cNvSpPr>
                  <a:spLocks noChangeArrowheads="1"/>
                </p:cNvSpPr>
                <p:nvPr/>
              </p:nvSpPr>
              <p:spPr bwMode="auto">
                <a:xfrm>
                  <a:off x="2550" y="1166"/>
                  <a:ext cx="1290"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400" b="1">
                      <a:solidFill>
                        <a:srgbClr val="33CCCC"/>
                      </a:solidFill>
                      <a:latin typeface="Palatino" charset="0"/>
                      <a:cs typeface="Palatino" charset="0"/>
                    </a:rPr>
                    <a:t>RF Transverse Deflectors</a:t>
                  </a:r>
                  <a:endParaRPr lang="en-US" sz="1400" b="1">
                    <a:solidFill>
                      <a:srgbClr val="33CCCC"/>
                    </a:solidFill>
                    <a:latin typeface="Palatino" charset="0"/>
                    <a:cs typeface="Palatino" charset="0"/>
                    <a:sym typeface="Symbol" charset="0"/>
                  </a:endParaRPr>
                </a:p>
              </p:txBody>
            </p:sp>
            <p:sp>
              <p:nvSpPr>
                <p:cNvPr id="104687" name="Rectangle 251"/>
                <p:cNvSpPr>
                  <a:spLocks noChangeArrowheads="1"/>
                </p:cNvSpPr>
                <p:nvPr/>
              </p:nvSpPr>
              <p:spPr bwMode="auto">
                <a:xfrm>
                  <a:off x="2446" y="1263"/>
                  <a:ext cx="56" cy="56"/>
                </a:xfrm>
                <a:prstGeom prst="rect">
                  <a:avLst/>
                </a:prstGeom>
                <a:solidFill>
                  <a:srgbClr val="33CCCC"/>
                </a:solidFill>
                <a:ln w="0">
                  <a:solidFill>
                    <a:srgbClr val="000000"/>
                  </a:solidFill>
                  <a:miter lim="800000"/>
                  <a:headEnd/>
                  <a:tailEnd/>
                </a:ln>
              </p:spPr>
              <p:txBody>
                <a:bodyPr wrap="none" anchor="ct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Palatino" charset="0"/>
                    <a:cs typeface="Palatino" charset="0"/>
                  </a:endParaRPr>
                </a:p>
              </p:txBody>
            </p:sp>
          </p:grpSp>
        </p:grpSp>
      </p:grpSp>
      <p:grpSp>
        <p:nvGrpSpPr>
          <p:cNvPr id="104454" name="Group 2"/>
          <p:cNvGrpSpPr>
            <a:grpSpLocks/>
          </p:cNvGrpSpPr>
          <p:nvPr/>
        </p:nvGrpSpPr>
        <p:grpSpPr bwMode="auto">
          <a:xfrm>
            <a:off x="228600" y="5072063"/>
            <a:ext cx="8704263" cy="1427162"/>
            <a:chOff x="54" y="3310"/>
            <a:chExt cx="5706" cy="954"/>
          </a:xfrm>
        </p:grpSpPr>
        <p:sp>
          <p:nvSpPr>
            <p:cNvPr id="60" name="Rectangle 3"/>
            <p:cNvSpPr>
              <a:spLocks noChangeArrowheads="1"/>
            </p:cNvSpPr>
            <p:nvPr/>
          </p:nvSpPr>
          <p:spPr bwMode="auto">
            <a:xfrm>
              <a:off x="54" y="3310"/>
              <a:ext cx="5652" cy="954"/>
            </a:xfrm>
            <a:prstGeom prst="rect">
              <a:avLst/>
            </a:prstGeom>
            <a:solidFill>
              <a:schemeClr val="accent1">
                <a:lumMod val="20000"/>
                <a:lumOff val="80000"/>
              </a:schemeClr>
            </a:solidFill>
            <a:ln w="0">
              <a:solidFill>
                <a:srgbClr val="0000FF"/>
              </a:solidFill>
              <a:miter lim="800000"/>
              <a:headEnd/>
              <a:tailEnd/>
            </a:ln>
          </p:spPr>
          <p:txBody>
            <a:bodyPr wrap="none" anchor="ctr"/>
            <a:lstStyle/>
            <a:p>
              <a:pPr>
                <a:lnSpc>
                  <a:spcPct val="93000"/>
                </a:lnSpc>
                <a:spcBef>
                  <a:spcPct val="50000"/>
                </a:spcBef>
                <a:spcAft>
                  <a:spcPts val="1075"/>
                </a:spcAft>
                <a:buClr>
                  <a:srgbClr val="000000"/>
                </a:buClr>
                <a:buSzPct val="68000"/>
                <a:buFont typeface="StarSymbol" charset="0"/>
                <a:buNone/>
                <a:defRPr/>
              </a:pPr>
              <a:endParaRPr lang="fr-FR" sz="2500">
                <a:solidFill>
                  <a:srgbClr val="FF0000"/>
                </a:solidFill>
                <a:latin typeface="Palatino"/>
                <a:cs typeface="Palatino"/>
              </a:endParaRPr>
            </a:p>
          </p:txBody>
        </p:sp>
        <p:sp>
          <p:nvSpPr>
            <p:cNvPr id="104461" name="Rectangle 4"/>
            <p:cNvSpPr>
              <a:spLocks noChangeArrowheads="1"/>
            </p:cNvSpPr>
            <p:nvPr/>
          </p:nvSpPr>
          <p:spPr bwMode="auto">
            <a:xfrm>
              <a:off x="3217" y="3600"/>
              <a:ext cx="2413" cy="576"/>
            </a:xfrm>
            <a:prstGeom prst="rect">
              <a:avLst/>
            </a:prstGeom>
            <a:solidFill>
              <a:schemeClr val="bg1"/>
            </a:solidFill>
            <a:ln w="0">
              <a:solidFill>
                <a:srgbClr val="0000FF"/>
              </a:solidFill>
              <a:miter lim="800000"/>
              <a:headEnd/>
              <a:tailEnd/>
            </a:ln>
          </p:spPr>
          <p:txBody>
            <a:bodyPr wrap="none" anchor="ct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Palatino" charset="0"/>
                <a:cs typeface="Palatino" charset="0"/>
              </a:endParaRPr>
            </a:p>
          </p:txBody>
        </p:sp>
        <p:sp>
          <p:nvSpPr>
            <p:cNvPr id="104462" name="Rectangle 5"/>
            <p:cNvSpPr>
              <a:spLocks noChangeArrowheads="1"/>
            </p:cNvSpPr>
            <p:nvPr/>
          </p:nvSpPr>
          <p:spPr bwMode="auto">
            <a:xfrm>
              <a:off x="157" y="3599"/>
              <a:ext cx="2286" cy="601"/>
            </a:xfrm>
            <a:prstGeom prst="rect">
              <a:avLst/>
            </a:prstGeom>
            <a:solidFill>
              <a:schemeClr val="bg1"/>
            </a:solidFill>
            <a:ln w="0">
              <a:solidFill>
                <a:srgbClr val="0000FF"/>
              </a:solidFill>
              <a:miter lim="800000"/>
              <a:headEnd/>
              <a:tailEnd/>
            </a:ln>
          </p:spPr>
          <p:txBody>
            <a:bodyPr wrap="none" anchor="ct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latin typeface="Palatino" charset="0"/>
                <a:cs typeface="Palatino" charset="0"/>
              </a:endParaRPr>
            </a:p>
          </p:txBody>
        </p:sp>
        <p:sp>
          <p:nvSpPr>
            <p:cNvPr id="104463" name="Line 6"/>
            <p:cNvSpPr>
              <a:spLocks noChangeShapeType="1"/>
            </p:cNvSpPr>
            <p:nvPr/>
          </p:nvSpPr>
          <p:spPr bwMode="auto">
            <a:xfrm>
              <a:off x="270" y="3915"/>
              <a:ext cx="208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64" name="Rectangle 7"/>
            <p:cNvSpPr>
              <a:spLocks noChangeArrowheads="1"/>
            </p:cNvSpPr>
            <p:nvPr/>
          </p:nvSpPr>
          <p:spPr bwMode="auto">
            <a:xfrm>
              <a:off x="239" y="3969"/>
              <a:ext cx="2124"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57263">
                <a:buFont typeface="StarSymbol" charset="0"/>
                <a:buNone/>
              </a:pPr>
              <a:r>
                <a:rPr lang="en-US" sz="1100">
                  <a:solidFill>
                    <a:srgbClr val="000000"/>
                  </a:solidFill>
                  <a:latin typeface="Palatino" charset="0"/>
                  <a:cs typeface="Palatino" charset="0"/>
                </a:rPr>
                <a:t>140 ms train length - 24 </a:t>
              </a:r>
              <a:r>
                <a:rPr lang="en-US" sz="1100">
                  <a:solidFill>
                    <a:srgbClr val="000000"/>
                  </a:solidFill>
                  <a:latin typeface="Palatino" charset="0"/>
                  <a:cs typeface="Palatino" charset="0"/>
                  <a:sym typeface="Symbol" charset="0"/>
                </a:rPr>
                <a:t> 24 </a:t>
              </a:r>
              <a:r>
                <a:rPr lang="en-US" sz="1100">
                  <a:solidFill>
                    <a:srgbClr val="000000"/>
                  </a:solidFill>
                  <a:latin typeface="Palatino" charset="0"/>
                  <a:cs typeface="Palatino" charset="0"/>
                </a:rPr>
                <a:t>sub-pulses</a:t>
              </a:r>
            </a:p>
            <a:p>
              <a:pPr defTabSz="957263">
                <a:buFont typeface="StarSymbol" charset="0"/>
                <a:buNone/>
              </a:pPr>
              <a:r>
                <a:rPr lang="en-US" sz="1100" b="1">
                  <a:solidFill>
                    <a:srgbClr val="FF0000"/>
                  </a:solidFill>
                  <a:latin typeface="Palatino" charset="0"/>
                  <a:cs typeface="Palatino" charset="0"/>
                </a:rPr>
                <a:t>4.2 A</a:t>
              </a:r>
              <a:r>
                <a:rPr lang="en-US" sz="1100">
                  <a:solidFill>
                    <a:srgbClr val="000000"/>
                  </a:solidFill>
                  <a:latin typeface="Palatino" charset="0"/>
                  <a:cs typeface="Palatino" charset="0"/>
                </a:rPr>
                <a:t> - 2.4 GeV – 60 cm between bunches</a:t>
              </a:r>
            </a:p>
          </p:txBody>
        </p:sp>
        <p:grpSp>
          <p:nvGrpSpPr>
            <p:cNvPr id="104465" name="Group 8"/>
            <p:cNvGrpSpPr>
              <a:grpSpLocks/>
            </p:cNvGrpSpPr>
            <p:nvPr/>
          </p:nvGrpSpPr>
          <p:grpSpPr bwMode="auto">
            <a:xfrm>
              <a:off x="433" y="3819"/>
              <a:ext cx="336" cy="96"/>
              <a:chOff x="288" y="3600"/>
              <a:chExt cx="336" cy="96"/>
            </a:xfrm>
          </p:grpSpPr>
          <p:sp>
            <p:nvSpPr>
              <p:cNvPr id="104672" name="Line 9"/>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3" name="Line 10"/>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4" name="Line 11"/>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5" name="Line 12"/>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6" name="Line 13"/>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7" name="Line 14"/>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8" name="Line 15"/>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9" name="Line 16"/>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66" name="Group 17"/>
            <p:cNvGrpSpPr>
              <a:grpSpLocks/>
            </p:cNvGrpSpPr>
            <p:nvPr/>
          </p:nvGrpSpPr>
          <p:grpSpPr bwMode="auto">
            <a:xfrm>
              <a:off x="1201" y="3819"/>
              <a:ext cx="336" cy="96"/>
              <a:chOff x="288" y="3600"/>
              <a:chExt cx="336" cy="96"/>
            </a:xfrm>
          </p:grpSpPr>
          <p:sp>
            <p:nvSpPr>
              <p:cNvPr id="104664" name="Line 18"/>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5" name="Line 19"/>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6" name="Line 20"/>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7" name="Line 21"/>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8" name="Line 22"/>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9" name="Line 23"/>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0" name="Line 24"/>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71" name="Line 25"/>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67" name="Group 26"/>
            <p:cNvGrpSpPr>
              <a:grpSpLocks/>
            </p:cNvGrpSpPr>
            <p:nvPr/>
          </p:nvGrpSpPr>
          <p:grpSpPr bwMode="auto">
            <a:xfrm>
              <a:off x="817" y="3819"/>
              <a:ext cx="336" cy="96"/>
              <a:chOff x="288" y="3600"/>
              <a:chExt cx="336" cy="96"/>
            </a:xfrm>
          </p:grpSpPr>
          <p:sp>
            <p:nvSpPr>
              <p:cNvPr id="104656" name="Line 27"/>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7" name="Line 28"/>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8" name="Line 29"/>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9" name="Line 30"/>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0" name="Line 31"/>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1" name="Line 32"/>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2" name="Line 33"/>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63" name="Line 34"/>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68" name="Group 35"/>
            <p:cNvGrpSpPr>
              <a:grpSpLocks/>
            </p:cNvGrpSpPr>
            <p:nvPr/>
          </p:nvGrpSpPr>
          <p:grpSpPr bwMode="auto">
            <a:xfrm>
              <a:off x="1537" y="3819"/>
              <a:ext cx="336" cy="96"/>
              <a:chOff x="288" y="3600"/>
              <a:chExt cx="336" cy="96"/>
            </a:xfrm>
          </p:grpSpPr>
          <p:sp>
            <p:nvSpPr>
              <p:cNvPr id="104648" name="Line 36"/>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9" name="Line 37"/>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0" name="Line 38"/>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1" name="Line 39"/>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2" name="Line 40"/>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3" name="Line 41"/>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4" name="Line 42"/>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55" name="Line 43"/>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69" name="Group 44"/>
            <p:cNvGrpSpPr>
              <a:grpSpLocks/>
            </p:cNvGrpSpPr>
            <p:nvPr/>
          </p:nvGrpSpPr>
          <p:grpSpPr bwMode="auto">
            <a:xfrm>
              <a:off x="1921" y="3819"/>
              <a:ext cx="336" cy="96"/>
              <a:chOff x="288" y="3600"/>
              <a:chExt cx="336" cy="96"/>
            </a:xfrm>
          </p:grpSpPr>
          <p:sp>
            <p:nvSpPr>
              <p:cNvPr id="104640" name="Line 45"/>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1" name="Line 46"/>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2" name="Line 47"/>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3" name="Line 48"/>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4" name="Line 49"/>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5" name="Line 50"/>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6" name="Line 51"/>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47" name="Line 52"/>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04470" name="Line 53"/>
            <p:cNvSpPr>
              <a:spLocks noChangeShapeType="1"/>
            </p:cNvSpPr>
            <p:nvPr/>
          </p:nvSpPr>
          <p:spPr bwMode="auto">
            <a:xfrm>
              <a:off x="1541" y="3772"/>
              <a:ext cx="336" cy="0"/>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4471" name="Rectangle 54"/>
            <p:cNvSpPr>
              <a:spLocks noChangeArrowheads="1"/>
            </p:cNvSpPr>
            <p:nvPr/>
          </p:nvSpPr>
          <p:spPr bwMode="auto">
            <a:xfrm>
              <a:off x="1527" y="3580"/>
              <a:ext cx="388"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lIns="100772" tIns="50387" rIns="100772" bIns="50387" anchor="ctr">
              <a:spAutoFit/>
            </a:bodyPr>
            <a:lstStyle/>
            <a:p>
              <a:pPr defTabSz="957263">
                <a:buFont typeface="StarSymbol" charset="0"/>
                <a:buNone/>
              </a:pPr>
              <a:r>
                <a:rPr lang="en-US" sz="1100">
                  <a:solidFill>
                    <a:srgbClr val="000000"/>
                  </a:solidFill>
                  <a:latin typeface="Palatino" charset="0"/>
                  <a:cs typeface="Palatino" charset="0"/>
                </a:rPr>
                <a:t>240 ns</a:t>
              </a:r>
            </a:p>
          </p:txBody>
        </p:sp>
        <p:sp>
          <p:nvSpPr>
            <p:cNvPr id="104472" name="Line 55"/>
            <p:cNvSpPr>
              <a:spLocks noChangeShapeType="1"/>
            </p:cNvSpPr>
            <p:nvPr/>
          </p:nvSpPr>
          <p:spPr bwMode="auto">
            <a:xfrm>
              <a:off x="3276" y="4009"/>
              <a:ext cx="2112"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73" name="Rectangle 56"/>
            <p:cNvSpPr>
              <a:spLocks noChangeArrowheads="1"/>
            </p:cNvSpPr>
            <p:nvPr/>
          </p:nvSpPr>
          <p:spPr bwMode="auto">
            <a:xfrm>
              <a:off x="3612" y="4057"/>
              <a:ext cx="2016"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57263">
                <a:buFont typeface="StarSymbol" charset="0"/>
                <a:buNone/>
              </a:pPr>
              <a:r>
                <a:rPr lang="en-US" sz="1100">
                  <a:solidFill>
                    <a:srgbClr val="000000"/>
                  </a:solidFill>
                  <a:latin typeface="Palatino" charset="0"/>
                  <a:cs typeface="Palatino" charset="0"/>
                  <a:sym typeface="Symbol" charset="0"/>
                </a:rPr>
                <a:t> 24</a:t>
              </a:r>
              <a:r>
                <a:rPr lang="en-US" sz="1100">
                  <a:solidFill>
                    <a:srgbClr val="000000"/>
                  </a:solidFill>
                  <a:latin typeface="Palatino" charset="0"/>
                  <a:cs typeface="Palatino" charset="0"/>
                </a:rPr>
                <a:t> pulses – </a:t>
              </a:r>
              <a:r>
                <a:rPr lang="en-US" sz="1100" b="1">
                  <a:solidFill>
                    <a:srgbClr val="FF0000"/>
                  </a:solidFill>
                  <a:latin typeface="Palatino" charset="0"/>
                  <a:cs typeface="Palatino" charset="0"/>
                </a:rPr>
                <a:t>101 A </a:t>
              </a:r>
              <a:r>
                <a:rPr lang="en-US" sz="1100">
                  <a:latin typeface="Palatino" charset="0"/>
                  <a:cs typeface="Palatino" charset="0"/>
                </a:rPr>
                <a:t>– 2.5 cm between bunches</a:t>
              </a:r>
            </a:p>
          </p:txBody>
        </p:sp>
        <p:sp>
          <p:nvSpPr>
            <p:cNvPr id="104474" name="Line 57"/>
            <p:cNvSpPr>
              <a:spLocks noChangeShapeType="1"/>
            </p:cNvSpPr>
            <p:nvPr/>
          </p:nvSpPr>
          <p:spPr bwMode="auto">
            <a:xfrm flipV="1">
              <a:off x="3324" y="3817"/>
              <a:ext cx="336" cy="0"/>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4475" name="Line 58"/>
            <p:cNvSpPr>
              <a:spLocks noChangeShapeType="1"/>
            </p:cNvSpPr>
            <p:nvPr/>
          </p:nvSpPr>
          <p:spPr bwMode="auto">
            <a:xfrm flipV="1">
              <a:off x="3660" y="3865"/>
              <a:ext cx="1728" cy="0"/>
            </a:xfrm>
            <a:prstGeom prst="line">
              <a:avLst/>
            </a:prstGeom>
            <a:noFill/>
            <a:ln w="0">
              <a:solidFill>
                <a:srgbClr val="000000"/>
              </a:solidFill>
              <a:round/>
              <a:headEnd type="stealth" w="med" len="med"/>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4476" name="Rectangle 59"/>
            <p:cNvSpPr>
              <a:spLocks noChangeArrowheads="1"/>
            </p:cNvSpPr>
            <p:nvPr/>
          </p:nvSpPr>
          <p:spPr bwMode="auto">
            <a:xfrm>
              <a:off x="3312" y="3620"/>
              <a:ext cx="388"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lIns="100772" tIns="50387" rIns="100772" bIns="50387" anchor="ctr">
              <a:spAutoFit/>
            </a:bodyPr>
            <a:lstStyle/>
            <a:p>
              <a:pPr defTabSz="957263">
                <a:buFont typeface="StarSymbol" charset="0"/>
                <a:buNone/>
              </a:pPr>
              <a:r>
                <a:rPr lang="en-US" sz="1100">
                  <a:solidFill>
                    <a:srgbClr val="000000"/>
                  </a:solidFill>
                  <a:latin typeface="Palatino" charset="0"/>
                  <a:cs typeface="Palatino" charset="0"/>
                </a:rPr>
                <a:t>240 ns</a:t>
              </a:r>
            </a:p>
          </p:txBody>
        </p:sp>
        <p:sp>
          <p:nvSpPr>
            <p:cNvPr id="104477" name="Rectangle 60"/>
            <p:cNvSpPr>
              <a:spLocks noChangeArrowheads="1"/>
            </p:cNvSpPr>
            <p:nvPr/>
          </p:nvSpPr>
          <p:spPr bwMode="auto">
            <a:xfrm>
              <a:off x="4133" y="3684"/>
              <a:ext cx="393"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wrap="none" lIns="100772" tIns="50387" rIns="100772" bIns="50387" anchor="ctr">
              <a:spAutoFit/>
            </a:bodyPr>
            <a:lstStyle/>
            <a:p>
              <a:pPr defTabSz="957263">
                <a:buFont typeface="StarSymbol" charset="0"/>
                <a:buNone/>
              </a:pPr>
              <a:r>
                <a:rPr lang="en-US" sz="1100">
                  <a:solidFill>
                    <a:srgbClr val="000000"/>
                  </a:solidFill>
                  <a:latin typeface="Palatino" charset="0"/>
                  <a:cs typeface="Palatino" charset="0"/>
                </a:rPr>
                <a:t>5.8 ms</a:t>
              </a:r>
            </a:p>
          </p:txBody>
        </p:sp>
        <p:sp>
          <p:nvSpPr>
            <p:cNvPr id="104478" name="Line 61"/>
            <p:cNvSpPr>
              <a:spLocks noChangeShapeType="1"/>
            </p:cNvSpPr>
            <p:nvPr/>
          </p:nvSpPr>
          <p:spPr bwMode="auto">
            <a:xfrm flipV="1">
              <a:off x="5383" y="4007"/>
              <a:ext cx="202" cy="2"/>
            </a:xfrm>
            <a:prstGeom prst="line">
              <a:avLst/>
            </a:prstGeom>
            <a:noFill/>
            <a:ln w="0">
              <a:solidFill>
                <a:srgbClr val="000000"/>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04479" name="Group 62"/>
            <p:cNvGrpSpPr>
              <a:grpSpLocks/>
            </p:cNvGrpSpPr>
            <p:nvPr/>
          </p:nvGrpSpPr>
          <p:grpSpPr bwMode="auto">
            <a:xfrm>
              <a:off x="3290" y="3913"/>
              <a:ext cx="298" cy="96"/>
              <a:chOff x="1425" y="3360"/>
              <a:chExt cx="596" cy="96"/>
            </a:xfrm>
          </p:grpSpPr>
          <p:grpSp>
            <p:nvGrpSpPr>
              <p:cNvPr id="104562" name="Group 63"/>
              <p:cNvGrpSpPr>
                <a:grpSpLocks/>
              </p:cNvGrpSpPr>
              <p:nvPr/>
            </p:nvGrpSpPr>
            <p:grpSpPr bwMode="auto">
              <a:xfrm>
                <a:off x="1425" y="3360"/>
                <a:ext cx="260" cy="96"/>
                <a:chOff x="924" y="1968"/>
                <a:chExt cx="515" cy="96"/>
              </a:xfrm>
            </p:grpSpPr>
            <p:grpSp>
              <p:nvGrpSpPr>
                <p:cNvPr id="104602" name="Group 64"/>
                <p:cNvGrpSpPr>
                  <a:grpSpLocks/>
                </p:cNvGrpSpPr>
                <p:nvPr/>
              </p:nvGrpSpPr>
              <p:grpSpPr bwMode="auto">
                <a:xfrm>
                  <a:off x="1260" y="1968"/>
                  <a:ext cx="179" cy="96"/>
                  <a:chOff x="1344" y="1248"/>
                  <a:chExt cx="384" cy="96"/>
                </a:xfrm>
              </p:grpSpPr>
              <p:grpSp>
                <p:nvGrpSpPr>
                  <p:cNvPr id="104622" name="Group 65"/>
                  <p:cNvGrpSpPr>
                    <a:grpSpLocks/>
                  </p:cNvGrpSpPr>
                  <p:nvPr/>
                </p:nvGrpSpPr>
                <p:grpSpPr bwMode="auto">
                  <a:xfrm>
                    <a:off x="1392" y="1248"/>
                    <a:ext cx="336" cy="96"/>
                    <a:chOff x="288" y="3600"/>
                    <a:chExt cx="336" cy="96"/>
                  </a:xfrm>
                </p:grpSpPr>
                <p:sp>
                  <p:nvSpPr>
                    <p:cNvPr id="104632" name="Line 66"/>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3" name="Line 67"/>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4" name="Line 68"/>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5" name="Line 69"/>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6" name="Line 70"/>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7" name="Line 71"/>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8" name="Line 72"/>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9" name="Line 73"/>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623" name="Group 74"/>
                  <p:cNvGrpSpPr>
                    <a:grpSpLocks/>
                  </p:cNvGrpSpPr>
                  <p:nvPr/>
                </p:nvGrpSpPr>
                <p:grpSpPr bwMode="auto">
                  <a:xfrm>
                    <a:off x="1344" y="1248"/>
                    <a:ext cx="336" cy="96"/>
                    <a:chOff x="288" y="3600"/>
                    <a:chExt cx="336" cy="96"/>
                  </a:xfrm>
                </p:grpSpPr>
                <p:sp>
                  <p:nvSpPr>
                    <p:cNvPr id="104624" name="Line 75"/>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5" name="Line 76"/>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6" name="Line 77"/>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7" name="Line 78"/>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8" name="Line 79"/>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9" name="Line 80"/>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0" name="Line 81"/>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31" name="Line 82"/>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04603" name="Group 83"/>
                <p:cNvGrpSpPr>
                  <a:grpSpLocks/>
                </p:cNvGrpSpPr>
                <p:nvPr/>
              </p:nvGrpSpPr>
              <p:grpSpPr bwMode="auto">
                <a:xfrm>
                  <a:off x="924" y="1968"/>
                  <a:ext cx="179" cy="96"/>
                  <a:chOff x="1344" y="1248"/>
                  <a:chExt cx="384" cy="96"/>
                </a:xfrm>
              </p:grpSpPr>
              <p:grpSp>
                <p:nvGrpSpPr>
                  <p:cNvPr id="104604" name="Group 84"/>
                  <p:cNvGrpSpPr>
                    <a:grpSpLocks/>
                  </p:cNvGrpSpPr>
                  <p:nvPr/>
                </p:nvGrpSpPr>
                <p:grpSpPr bwMode="auto">
                  <a:xfrm>
                    <a:off x="1392" y="1248"/>
                    <a:ext cx="336" cy="96"/>
                    <a:chOff x="288" y="3600"/>
                    <a:chExt cx="336" cy="96"/>
                  </a:xfrm>
                </p:grpSpPr>
                <p:sp>
                  <p:nvSpPr>
                    <p:cNvPr id="104614" name="Line 85"/>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5" name="Line 86"/>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6" name="Line 87"/>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7" name="Line 88"/>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8" name="Line 89"/>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9" name="Line 90"/>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0" name="Line 91"/>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21" name="Line 92"/>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605" name="Group 93"/>
                  <p:cNvGrpSpPr>
                    <a:grpSpLocks/>
                  </p:cNvGrpSpPr>
                  <p:nvPr/>
                </p:nvGrpSpPr>
                <p:grpSpPr bwMode="auto">
                  <a:xfrm>
                    <a:off x="1344" y="1248"/>
                    <a:ext cx="336" cy="96"/>
                    <a:chOff x="288" y="3600"/>
                    <a:chExt cx="336" cy="96"/>
                  </a:xfrm>
                </p:grpSpPr>
                <p:sp>
                  <p:nvSpPr>
                    <p:cNvPr id="104606" name="Line 94"/>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07" name="Line 95"/>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08" name="Line 96"/>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09" name="Line 97"/>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0" name="Line 98"/>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1" name="Line 99"/>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2" name="Line 100"/>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13" name="Line 101"/>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grpSp>
            <p:nvGrpSpPr>
              <p:cNvPr id="104563" name="Group 102"/>
              <p:cNvGrpSpPr>
                <a:grpSpLocks/>
              </p:cNvGrpSpPr>
              <p:nvPr/>
            </p:nvGrpSpPr>
            <p:grpSpPr bwMode="auto">
              <a:xfrm>
                <a:off x="1761" y="3360"/>
                <a:ext cx="260" cy="96"/>
                <a:chOff x="924" y="1968"/>
                <a:chExt cx="515" cy="96"/>
              </a:xfrm>
            </p:grpSpPr>
            <p:grpSp>
              <p:nvGrpSpPr>
                <p:cNvPr id="104564" name="Group 103"/>
                <p:cNvGrpSpPr>
                  <a:grpSpLocks/>
                </p:cNvGrpSpPr>
                <p:nvPr/>
              </p:nvGrpSpPr>
              <p:grpSpPr bwMode="auto">
                <a:xfrm>
                  <a:off x="1260" y="1968"/>
                  <a:ext cx="179" cy="96"/>
                  <a:chOff x="1344" y="1248"/>
                  <a:chExt cx="384" cy="96"/>
                </a:xfrm>
              </p:grpSpPr>
              <p:grpSp>
                <p:nvGrpSpPr>
                  <p:cNvPr id="104584" name="Group 104"/>
                  <p:cNvGrpSpPr>
                    <a:grpSpLocks/>
                  </p:cNvGrpSpPr>
                  <p:nvPr/>
                </p:nvGrpSpPr>
                <p:grpSpPr bwMode="auto">
                  <a:xfrm>
                    <a:off x="1392" y="1248"/>
                    <a:ext cx="336" cy="96"/>
                    <a:chOff x="288" y="3600"/>
                    <a:chExt cx="336" cy="96"/>
                  </a:xfrm>
                </p:grpSpPr>
                <p:sp>
                  <p:nvSpPr>
                    <p:cNvPr id="104594" name="Line 105"/>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5" name="Line 106"/>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6" name="Line 107"/>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7" name="Line 108"/>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8" name="Line 109"/>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9" name="Line 110"/>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00" name="Line 111"/>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601" name="Line 112"/>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585" name="Group 113"/>
                  <p:cNvGrpSpPr>
                    <a:grpSpLocks/>
                  </p:cNvGrpSpPr>
                  <p:nvPr/>
                </p:nvGrpSpPr>
                <p:grpSpPr bwMode="auto">
                  <a:xfrm>
                    <a:off x="1344" y="1248"/>
                    <a:ext cx="336" cy="96"/>
                    <a:chOff x="288" y="3600"/>
                    <a:chExt cx="336" cy="96"/>
                  </a:xfrm>
                </p:grpSpPr>
                <p:sp>
                  <p:nvSpPr>
                    <p:cNvPr id="104586" name="Line 114"/>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7" name="Line 115"/>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8" name="Line 116"/>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9" name="Line 117"/>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0" name="Line 118"/>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1" name="Line 119"/>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2" name="Line 120"/>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93" name="Line 121"/>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04565" name="Group 122"/>
                <p:cNvGrpSpPr>
                  <a:grpSpLocks/>
                </p:cNvGrpSpPr>
                <p:nvPr/>
              </p:nvGrpSpPr>
              <p:grpSpPr bwMode="auto">
                <a:xfrm>
                  <a:off x="924" y="1968"/>
                  <a:ext cx="179" cy="96"/>
                  <a:chOff x="1344" y="1248"/>
                  <a:chExt cx="384" cy="96"/>
                </a:xfrm>
              </p:grpSpPr>
              <p:grpSp>
                <p:nvGrpSpPr>
                  <p:cNvPr id="104566" name="Group 123"/>
                  <p:cNvGrpSpPr>
                    <a:grpSpLocks/>
                  </p:cNvGrpSpPr>
                  <p:nvPr/>
                </p:nvGrpSpPr>
                <p:grpSpPr bwMode="auto">
                  <a:xfrm>
                    <a:off x="1392" y="1248"/>
                    <a:ext cx="336" cy="96"/>
                    <a:chOff x="288" y="3600"/>
                    <a:chExt cx="336" cy="96"/>
                  </a:xfrm>
                </p:grpSpPr>
                <p:sp>
                  <p:nvSpPr>
                    <p:cNvPr id="104576" name="Line 124"/>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7" name="Line 125"/>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8" name="Line 126"/>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9" name="Line 127"/>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0" name="Line 128"/>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1" name="Line 129"/>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2" name="Line 130"/>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83" name="Line 131"/>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567" name="Group 132"/>
                  <p:cNvGrpSpPr>
                    <a:grpSpLocks/>
                  </p:cNvGrpSpPr>
                  <p:nvPr/>
                </p:nvGrpSpPr>
                <p:grpSpPr bwMode="auto">
                  <a:xfrm>
                    <a:off x="1344" y="1248"/>
                    <a:ext cx="336" cy="96"/>
                    <a:chOff x="288" y="3600"/>
                    <a:chExt cx="336" cy="96"/>
                  </a:xfrm>
                </p:grpSpPr>
                <p:sp>
                  <p:nvSpPr>
                    <p:cNvPr id="104568" name="Line 133"/>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69" name="Line 134"/>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0" name="Line 135"/>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1" name="Line 136"/>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2" name="Line 137"/>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3" name="Line 138"/>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4" name="Line 139"/>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75" name="Line 140"/>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grpSp>
        <p:grpSp>
          <p:nvGrpSpPr>
            <p:cNvPr id="104480" name="Group 141"/>
            <p:cNvGrpSpPr>
              <a:grpSpLocks/>
            </p:cNvGrpSpPr>
            <p:nvPr/>
          </p:nvGrpSpPr>
          <p:grpSpPr bwMode="auto">
            <a:xfrm>
              <a:off x="5018" y="3913"/>
              <a:ext cx="298" cy="96"/>
              <a:chOff x="1425" y="3360"/>
              <a:chExt cx="596" cy="96"/>
            </a:xfrm>
          </p:grpSpPr>
          <p:grpSp>
            <p:nvGrpSpPr>
              <p:cNvPr id="104484" name="Group 142"/>
              <p:cNvGrpSpPr>
                <a:grpSpLocks/>
              </p:cNvGrpSpPr>
              <p:nvPr/>
            </p:nvGrpSpPr>
            <p:grpSpPr bwMode="auto">
              <a:xfrm>
                <a:off x="1425" y="3360"/>
                <a:ext cx="260" cy="96"/>
                <a:chOff x="924" y="1968"/>
                <a:chExt cx="515" cy="96"/>
              </a:xfrm>
            </p:grpSpPr>
            <p:grpSp>
              <p:nvGrpSpPr>
                <p:cNvPr id="104524" name="Group 143"/>
                <p:cNvGrpSpPr>
                  <a:grpSpLocks/>
                </p:cNvGrpSpPr>
                <p:nvPr/>
              </p:nvGrpSpPr>
              <p:grpSpPr bwMode="auto">
                <a:xfrm>
                  <a:off x="1260" y="1968"/>
                  <a:ext cx="179" cy="96"/>
                  <a:chOff x="1344" y="1248"/>
                  <a:chExt cx="384" cy="96"/>
                </a:xfrm>
              </p:grpSpPr>
              <p:grpSp>
                <p:nvGrpSpPr>
                  <p:cNvPr id="104544" name="Group 144"/>
                  <p:cNvGrpSpPr>
                    <a:grpSpLocks/>
                  </p:cNvGrpSpPr>
                  <p:nvPr/>
                </p:nvGrpSpPr>
                <p:grpSpPr bwMode="auto">
                  <a:xfrm>
                    <a:off x="1392" y="1248"/>
                    <a:ext cx="336" cy="96"/>
                    <a:chOff x="288" y="3600"/>
                    <a:chExt cx="336" cy="96"/>
                  </a:xfrm>
                </p:grpSpPr>
                <p:sp>
                  <p:nvSpPr>
                    <p:cNvPr id="104554" name="Line 145"/>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5" name="Line 146"/>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6" name="Line 147"/>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7" name="Line 148"/>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8" name="Line 149"/>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9" name="Line 150"/>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60" name="Line 151"/>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61" name="Line 152"/>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545" name="Group 153"/>
                  <p:cNvGrpSpPr>
                    <a:grpSpLocks/>
                  </p:cNvGrpSpPr>
                  <p:nvPr/>
                </p:nvGrpSpPr>
                <p:grpSpPr bwMode="auto">
                  <a:xfrm>
                    <a:off x="1344" y="1248"/>
                    <a:ext cx="336" cy="96"/>
                    <a:chOff x="288" y="3600"/>
                    <a:chExt cx="336" cy="96"/>
                  </a:xfrm>
                </p:grpSpPr>
                <p:sp>
                  <p:nvSpPr>
                    <p:cNvPr id="104546" name="Line 154"/>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7" name="Line 155"/>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8" name="Line 156"/>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9" name="Line 157"/>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0" name="Line 158"/>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1" name="Line 159"/>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2" name="Line 160"/>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53" name="Line 161"/>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04525" name="Group 162"/>
                <p:cNvGrpSpPr>
                  <a:grpSpLocks/>
                </p:cNvGrpSpPr>
                <p:nvPr/>
              </p:nvGrpSpPr>
              <p:grpSpPr bwMode="auto">
                <a:xfrm>
                  <a:off x="924" y="1968"/>
                  <a:ext cx="179" cy="96"/>
                  <a:chOff x="1344" y="1248"/>
                  <a:chExt cx="384" cy="96"/>
                </a:xfrm>
              </p:grpSpPr>
              <p:grpSp>
                <p:nvGrpSpPr>
                  <p:cNvPr id="104526" name="Group 163"/>
                  <p:cNvGrpSpPr>
                    <a:grpSpLocks/>
                  </p:cNvGrpSpPr>
                  <p:nvPr/>
                </p:nvGrpSpPr>
                <p:grpSpPr bwMode="auto">
                  <a:xfrm>
                    <a:off x="1392" y="1248"/>
                    <a:ext cx="336" cy="96"/>
                    <a:chOff x="288" y="3600"/>
                    <a:chExt cx="336" cy="96"/>
                  </a:xfrm>
                </p:grpSpPr>
                <p:sp>
                  <p:nvSpPr>
                    <p:cNvPr id="104536" name="Line 164"/>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7" name="Line 165"/>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8" name="Line 166"/>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9" name="Line 167"/>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0" name="Line 168"/>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1" name="Line 169"/>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2" name="Line 170"/>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43" name="Line 171"/>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527" name="Group 172"/>
                  <p:cNvGrpSpPr>
                    <a:grpSpLocks/>
                  </p:cNvGrpSpPr>
                  <p:nvPr/>
                </p:nvGrpSpPr>
                <p:grpSpPr bwMode="auto">
                  <a:xfrm>
                    <a:off x="1344" y="1248"/>
                    <a:ext cx="336" cy="96"/>
                    <a:chOff x="288" y="3600"/>
                    <a:chExt cx="336" cy="96"/>
                  </a:xfrm>
                </p:grpSpPr>
                <p:sp>
                  <p:nvSpPr>
                    <p:cNvPr id="104528" name="Line 173"/>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29" name="Line 174"/>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0" name="Line 175"/>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1" name="Line 176"/>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2" name="Line 177"/>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3" name="Line 178"/>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4" name="Line 179"/>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35" name="Line 180"/>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grpSp>
            <p:nvGrpSpPr>
              <p:cNvPr id="104485" name="Group 181"/>
              <p:cNvGrpSpPr>
                <a:grpSpLocks/>
              </p:cNvGrpSpPr>
              <p:nvPr/>
            </p:nvGrpSpPr>
            <p:grpSpPr bwMode="auto">
              <a:xfrm>
                <a:off x="1761" y="3360"/>
                <a:ext cx="260" cy="96"/>
                <a:chOff x="924" y="1968"/>
                <a:chExt cx="515" cy="96"/>
              </a:xfrm>
            </p:grpSpPr>
            <p:grpSp>
              <p:nvGrpSpPr>
                <p:cNvPr id="104486" name="Group 182"/>
                <p:cNvGrpSpPr>
                  <a:grpSpLocks/>
                </p:cNvGrpSpPr>
                <p:nvPr/>
              </p:nvGrpSpPr>
              <p:grpSpPr bwMode="auto">
                <a:xfrm>
                  <a:off x="1260" y="1968"/>
                  <a:ext cx="179" cy="96"/>
                  <a:chOff x="1344" y="1248"/>
                  <a:chExt cx="384" cy="96"/>
                </a:xfrm>
              </p:grpSpPr>
              <p:grpSp>
                <p:nvGrpSpPr>
                  <p:cNvPr id="104506" name="Group 183"/>
                  <p:cNvGrpSpPr>
                    <a:grpSpLocks/>
                  </p:cNvGrpSpPr>
                  <p:nvPr/>
                </p:nvGrpSpPr>
                <p:grpSpPr bwMode="auto">
                  <a:xfrm>
                    <a:off x="1392" y="1248"/>
                    <a:ext cx="336" cy="96"/>
                    <a:chOff x="288" y="3600"/>
                    <a:chExt cx="336" cy="96"/>
                  </a:xfrm>
                </p:grpSpPr>
                <p:sp>
                  <p:nvSpPr>
                    <p:cNvPr id="104516" name="Line 184"/>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7" name="Line 185"/>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8" name="Line 186"/>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9" name="Line 187"/>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20" name="Line 188"/>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21" name="Line 189"/>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22" name="Line 190"/>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23" name="Line 191"/>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507" name="Group 192"/>
                  <p:cNvGrpSpPr>
                    <a:grpSpLocks/>
                  </p:cNvGrpSpPr>
                  <p:nvPr/>
                </p:nvGrpSpPr>
                <p:grpSpPr bwMode="auto">
                  <a:xfrm>
                    <a:off x="1344" y="1248"/>
                    <a:ext cx="336" cy="96"/>
                    <a:chOff x="288" y="3600"/>
                    <a:chExt cx="336" cy="96"/>
                  </a:xfrm>
                </p:grpSpPr>
                <p:sp>
                  <p:nvSpPr>
                    <p:cNvPr id="104508" name="Line 193"/>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9" name="Line 194"/>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0" name="Line 195"/>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1" name="Line 196"/>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2" name="Line 197"/>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3" name="Line 198"/>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4" name="Line 199"/>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15" name="Line 200"/>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04487" name="Group 201"/>
                <p:cNvGrpSpPr>
                  <a:grpSpLocks/>
                </p:cNvGrpSpPr>
                <p:nvPr/>
              </p:nvGrpSpPr>
              <p:grpSpPr bwMode="auto">
                <a:xfrm>
                  <a:off x="924" y="1968"/>
                  <a:ext cx="179" cy="96"/>
                  <a:chOff x="1344" y="1248"/>
                  <a:chExt cx="384" cy="96"/>
                </a:xfrm>
              </p:grpSpPr>
              <p:grpSp>
                <p:nvGrpSpPr>
                  <p:cNvPr id="104488" name="Group 202"/>
                  <p:cNvGrpSpPr>
                    <a:grpSpLocks/>
                  </p:cNvGrpSpPr>
                  <p:nvPr/>
                </p:nvGrpSpPr>
                <p:grpSpPr bwMode="auto">
                  <a:xfrm>
                    <a:off x="1392" y="1248"/>
                    <a:ext cx="336" cy="96"/>
                    <a:chOff x="288" y="3600"/>
                    <a:chExt cx="336" cy="96"/>
                  </a:xfrm>
                </p:grpSpPr>
                <p:sp>
                  <p:nvSpPr>
                    <p:cNvPr id="104498" name="Line 203"/>
                    <p:cNvSpPr>
                      <a:spLocks noChangeShapeType="1"/>
                    </p:cNvSpPr>
                    <p:nvPr/>
                  </p:nvSpPr>
                  <p:spPr bwMode="auto">
                    <a:xfrm>
                      <a:off x="28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9" name="Line 204"/>
                    <p:cNvSpPr>
                      <a:spLocks noChangeShapeType="1"/>
                    </p:cNvSpPr>
                    <p:nvPr/>
                  </p:nvSpPr>
                  <p:spPr bwMode="auto">
                    <a:xfrm>
                      <a:off x="33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0" name="Line 205"/>
                    <p:cNvSpPr>
                      <a:spLocks noChangeShapeType="1"/>
                    </p:cNvSpPr>
                    <p:nvPr/>
                  </p:nvSpPr>
                  <p:spPr bwMode="auto">
                    <a:xfrm>
                      <a:off x="38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1" name="Line 206"/>
                    <p:cNvSpPr>
                      <a:spLocks noChangeShapeType="1"/>
                    </p:cNvSpPr>
                    <p:nvPr/>
                  </p:nvSpPr>
                  <p:spPr bwMode="auto">
                    <a:xfrm>
                      <a:off x="432"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2" name="Line 207"/>
                    <p:cNvSpPr>
                      <a:spLocks noChangeShapeType="1"/>
                    </p:cNvSpPr>
                    <p:nvPr/>
                  </p:nvSpPr>
                  <p:spPr bwMode="auto">
                    <a:xfrm>
                      <a:off x="480"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3" name="Line 208"/>
                    <p:cNvSpPr>
                      <a:spLocks noChangeShapeType="1"/>
                    </p:cNvSpPr>
                    <p:nvPr/>
                  </p:nvSpPr>
                  <p:spPr bwMode="auto">
                    <a:xfrm>
                      <a:off x="528"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4" name="Line 209"/>
                    <p:cNvSpPr>
                      <a:spLocks noChangeShapeType="1"/>
                    </p:cNvSpPr>
                    <p:nvPr/>
                  </p:nvSpPr>
                  <p:spPr bwMode="auto">
                    <a:xfrm>
                      <a:off x="576"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505" name="Line 210"/>
                    <p:cNvSpPr>
                      <a:spLocks noChangeShapeType="1"/>
                    </p:cNvSpPr>
                    <p:nvPr/>
                  </p:nvSpPr>
                  <p:spPr bwMode="auto">
                    <a:xfrm>
                      <a:off x="624" y="3600"/>
                      <a:ext cx="0" cy="96"/>
                    </a:xfrm>
                    <a:prstGeom prst="line">
                      <a:avLst/>
                    </a:prstGeom>
                    <a:noFill/>
                    <a:ln w="0">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04489" name="Group 211"/>
                  <p:cNvGrpSpPr>
                    <a:grpSpLocks/>
                  </p:cNvGrpSpPr>
                  <p:nvPr/>
                </p:nvGrpSpPr>
                <p:grpSpPr bwMode="auto">
                  <a:xfrm>
                    <a:off x="1344" y="1248"/>
                    <a:ext cx="336" cy="96"/>
                    <a:chOff x="288" y="3600"/>
                    <a:chExt cx="336" cy="96"/>
                  </a:xfrm>
                </p:grpSpPr>
                <p:sp>
                  <p:nvSpPr>
                    <p:cNvPr id="104490" name="Line 212"/>
                    <p:cNvSpPr>
                      <a:spLocks noChangeShapeType="1"/>
                    </p:cNvSpPr>
                    <p:nvPr/>
                  </p:nvSpPr>
                  <p:spPr bwMode="auto">
                    <a:xfrm>
                      <a:off x="28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1" name="Line 213"/>
                    <p:cNvSpPr>
                      <a:spLocks noChangeShapeType="1"/>
                    </p:cNvSpPr>
                    <p:nvPr/>
                  </p:nvSpPr>
                  <p:spPr bwMode="auto">
                    <a:xfrm>
                      <a:off x="33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2" name="Line 214"/>
                    <p:cNvSpPr>
                      <a:spLocks noChangeShapeType="1"/>
                    </p:cNvSpPr>
                    <p:nvPr/>
                  </p:nvSpPr>
                  <p:spPr bwMode="auto">
                    <a:xfrm>
                      <a:off x="38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3" name="Line 215"/>
                    <p:cNvSpPr>
                      <a:spLocks noChangeShapeType="1"/>
                    </p:cNvSpPr>
                    <p:nvPr/>
                  </p:nvSpPr>
                  <p:spPr bwMode="auto">
                    <a:xfrm>
                      <a:off x="432"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4" name="Line 216"/>
                    <p:cNvSpPr>
                      <a:spLocks noChangeShapeType="1"/>
                    </p:cNvSpPr>
                    <p:nvPr/>
                  </p:nvSpPr>
                  <p:spPr bwMode="auto">
                    <a:xfrm>
                      <a:off x="480"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5" name="Line 217"/>
                    <p:cNvSpPr>
                      <a:spLocks noChangeShapeType="1"/>
                    </p:cNvSpPr>
                    <p:nvPr/>
                  </p:nvSpPr>
                  <p:spPr bwMode="auto">
                    <a:xfrm>
                      <a:off x="528"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6" name="Line 218"/>
                    <p:cNvSpPr>
                      <a:spLocks noChangeShapeType="1"/>
                    </p:cNvSpPr>
                    <p:nvPr/>
                  </p:nvSpPr>
                  <p:spPr bwMode="auto">
                    <a:xfrm>
                      <a:off x="576"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4497" name="Line 219"/>
                    <p:cNvSpPr>
                      <a:spLocks noChangeShapeType="1"/>
                    </p:cNvSpPr>
                    <p:nvPr/>
                  </p:nvSpPr>
                  <p:spPr bwMode="auto">
                    <a:xfrm>
                      <a:off x="624" y="3600"/>
                      <a:ext cx="0" cy="96"/>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grpSp>
        <p:sp>
          <p:nvSpPr>
            <p:cNvPr id="104481" name="AutoShape 220"/>
            <p:cNvSpPr>
              <a:spLocks noChangeArrowheads="1"/>
            </p:cNvSpPr>
            <p:nvPr/>
          </p:nvSpPr>
          <p:spPr bwMode="auto">
            <a:xfrm rot="-5400000">
              <a:off x="2724" y="3757"/>
              <a:ext cx="230" cy="325"/>
            </a:xfrm>
            <a:prstGeom prst="downArrow">
              <a:avLst>
                <a:gd name="adj1" fmla="val 51389"/>
                <a:gd name="adj2" fmla="val 56999"/>
              </a:avLst>
            </a:prstGeom>
            <a:solidFill>
              <a:srgbClr val="00187E"/>
            </a:solidFill>
            <a:ln w="9525">
              <a:solidFill>
                <a:schemeClr val="bg1"/>
              </a:solidFill>
              <a:miter lim="800000"/>
              <a:headEnd/>
              <a:tailEnd/>
            </a:ln>
            <a:effectLst>
              <a:outerShdw dist="38100" dir="7499965" rotWithShape="0">
                <a:srgbClr val="00187E">
                  <a:alpha val="42998"/>
                </a:srgbClr>
              </a:outerShdw>
            </a:effectLst>
          </p:spPr>
          <p:txBody>
            <a:bodyPr wrap="none" anchor="ctr"/>
            <a:lstStyle/>
            <a:p>
              <a:pPr>
                <a:lnSpc>
                  <a:spcPct val="93000"/>
                </a:lnSpc>
                <a:spcBef>
                  <a:spcPct val="50000"/>
                </a:spcBef>
                <a:spcAft>
                  <a:spcPts val="1075"/>
                </a:spcAft>
                <a:buClr>
                  <a:srgbClr val="000000"/>
                </a:buClr>
                <a:buSzPct val="68000"/>
                <a:buFont typeface="StarSymbol" charset="0"/>
                <a:buNone/>
              </a:pPr>
              <a:endParaRPr lang="en-US" sz="2500">
                <a:solidFill>
                  <a:srgbClr val="FF0000"/>
                </a:solidFill>
                <a:latin typeface="Palatino" charset="0"/>
                <a:cs typeface="Palatino" charset="0"/>
              </a:endParaRPr>
            </a:p>
          </p:txBody>
        </p:sp>
        <p:sp>
          <p:nvSpPr>
            <p:cNvPr id="104482" name="Rectangle 221"/>
            <p:cNvSpPr>
              <a:spLocks noChangeArrowheads="1"/>
            </p:cNvSpPr>
            <p:nvPr/>
          </p:nvSpPr>
          <p:spPr bwMode="auto">
            <a:xfrm>
              <a:off x="104" y="3346"/>
              <a:ext cx="2495"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700">
                  <a:solidFill>
                    <a:srgbClr val="00187E"/>
                  </a:solidFill>
                  <a:latin typeface="Palatino" charset="0"/>
                  <a:cs typeface="Palatino" charset="0"/>
                </a:rPr>
                <a:t>Drive beam time structure - initial</a:t>
              </a:r>
              <a:endParaRPr lang="en-US" sz="1700">
                <a:solidFill>
                  <a:srgbClr val="00187E"/>
                </a:solidFill>
                <a:latin typeface="Palatino" charset="0"/>
                <a:cs typeface="Palatino" charset="0"/>
                <a:sym typeface="Symbol" charset="0"/>
              </a:endParaRPr>
            </a:p>
          </p:txBody>
        </p:sp>
        <p:sp>
          <p:nvSpPr>
            <p:cNvPr id="104483" name="Rectangle 222"/>
            <p:cNvSpPr>
              <a:spLocks noChangeArrowheads="1"/>
            </p:cNvSpPr>
            <p:nvPr/>
          </p:nvSpPr>
          <p:spPr bwMode="auto">
            <a:xfrm>
              <a:off x="3264" y="3320"/>
              <a:ext cx="2496"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100772" tIns="50387" rIns="100772" bIns="50387">
              <a:spAutoFit/>
            </a:bodyPr>
            <a:lstStyle/>
            <a:p>
              <a:pPr defTabSz="957263">
                <a:buFont typeface="StarSymbol" charset="0"/>
                <a:buNone/>
              </a:pPr>
              <a:r>
                <a:rPr lang="en-US" sz="1700">
                  <a:solidFill>
                    <a:srgbClr val="00187E"/>
                  </a:solidFill>
                  <a:latin typeface="Palatino" charset="0"/>
                  <a:cs typeface="Palatino" charset="0"/>
                </a:rPr>
                <a:t>Drive beam time structure - final</a:t>
              </a:r>
              <a:endParaRPr lang="en-US" sz="1700">
                <a:solidFill>
                  <a:srgbClr val="00187E"/>
                </a:solidFill>
                <a:latin typeface="Palatino" charset="0"/>
                <a:cs typeface="Palatino" charset="0"/>
                <a:sym typeface="Symbol" charset="0"/>
              </a:endParaRPr>
            </a:p>
          </p:txBody>
        </p:sp>
      </p:grpSp>
      <p:sp>
        <p:nvSpPr>
          <p:cNvPr id="104455" name="Slide Number Placeholder 5"/>
          <p:cNvSpPr txBox="1">
            <a:spLocks/>
          </p:cNvSpPr>
          <p:nvPr/>
        </p:nvSpPr>
        <p:spPr bwMode="auto">
          <a:xfrm>
            <a:off x="8758238" y="6578600"/>
            <a:ext cx="385762"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fld id="{C77B1413-F611-0C4E-A08D-3AE17BB0EDE3}" type="slidenum">
              <a:rPr lang="en-US" sz="1000">
                <a:solidFill>
                  <a:srgbClr val="7F7F7F"/>
                </a:solidFill>
                <a:latin typeface="Palatino" charset="0"/>
                <a:cs typeface="Palatino" charset="0"/>
              </a:rPr>
              <a:pPr algn="ctr" eaLnBrk="1" hangingPunct="1"/>
              <a:t>54</a:t>
            </a:fld>
            <a:endParaRPr lang="en-US" sz="1000">
              <a:solidFill>
                <a:srgbClr val="7F7F7F"/>
              </a:solidFill>
              <a:latin typeface="Palatino" charset="0"/>
              <a:cs typeface="Palatino" charset="0"/>
            </a:endParaRPr>
          </a:p>
        </p:txBody>
      </p:sp>
      <p:sp>
        <p:nvSpPr>
          <p:cNvPr id="104456" name="Title 1"/>
          <p:cNvSpPr txBox="1">
            <a:spLocks/>
          </p:cNvSpPr>
          <p:nvPr/>
        </p:nvSpPr>
        <p:spPr bwMode="auto">
          <a:xfrm>
            <a:off x="785813" y="36513"/>
            <a:ext cx="6689725"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3200">
                <a:solidFill>
                  <a:srgbClr val="1F497D"/>
                </a:solidFill>
                <a:latin typeface="Palatino" charset="0"/>
                <a:cs typeface="Palatino" charset="0"/>
              </a:rPr>
              <a:t>Drive beam generation</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044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E4B72A1-348E-6D4D-A471-5966E271BAF7}" type="slidenum">
              <a:rPr lang="en-US" sz="1200">
                <a:latin typeface="Palatino" charset="0"/>
                <a:cs typeface="Palatino" charset="0"/>
              </a:rPr>
              <a:pPr eaLnBrk="1" hangingPunct="1"/>
              <a:t>54</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p:txBody>
          <a:bodyPr/>
          <a:lstStyle/>
          <a:p>
            <a:r>
              <a:rPr lang="en-US">
                <a:latin typeface="Palatino" charset="0"/>
                <a:ea typeface="ＭＳ Ｐゴシック" charset="0"/>
              </a:rPr>
              <a:t>Concept of staging</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05476"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F2A2131-2DFE-AB4F-A25B-2FC9B2892F50}" type="slidenum">
              <a:rPr lang="en-US" sz="1200">
                <a:latin typeface="Palatino" charset="0"/>
                <a:cs typeface="Palatino" charset="0"/>
              </a:rPr>
              <a:pPr eaLnBrk="1" hangingPunct="1"/>
              <a:t>55</a:t>
            </a:fld>
            <a:endParaRPr lang="en-US" sz="1200">
              <a:latin typeface="Palatino" charset="0"/>
              <a:cs typeface="Palatino" charset="0"/>
            </a:endParaRPr>
          </a:p>
        </p:txBody>
      </p:sp>
      <p:pic>
        <p:nvPicPr>
          <p:cNvPr id="105477" name="Picture 10" descr="clic_granada_1.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949325"/>
            <a:ext cx="9144000" cy="287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8" name="Picture 11" descr="clic_granada_-1.eps"/>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3767138"/>
            <a:ext cx="914400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79" name="Rectangle 1"/>
          <p:cNvSpPr>
            <a:spLocks noChangeArrowheads="1"/>
          </p:cNvSpPr>
          <p:nvPr/>
        </p:nvSpPr>
        <p:spPr bwMode="auto">
          <a:xfrm>
            <a:off x="882650" y="684213"/>
            <a:ext cx="77676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a:solidFill>
                  <a:srgbClr val="1F497D"/>
                </a:solidFill>
                <a:latin typeface="Palatino" charset="0"/>
                <a:cs typeface="Palatino" charset="0"/>
              </a:rPr>
              <a:t>Lower energy can run most of the time during construction of next stage.</a:t>
            </a:r>
          </a:p>
          <a:p>
            <a:endParaRPr lang="en-US" sz="1800">
              <a:solidFill>
                <a:srgbClr val="1F497D"/>
              </a:solidFill>
              <a:latin typeface="Palatino" charset="0"/>
              <a:cs typeface="Palatino" charset="0"/>
            </a:endParaRPr>
          </a:p>
        </p:txBody>
      </p:sp>
      <p:sp>
        <p:nvSpPr>
          <p:cNvPr id="105480" name="TextBox 8"/>
          <p:cNvSpPr txBox="1">
            <a:spLocks noChangeArrowheads="1"/>
          </p:cNvSpPr>
          <p:nvPr/>
        </p:nvSpPr>
        <p:spPr bwMode="auto">
          <a:xfrm>
            <a:off x="211138" y="1892300"/>
            <a:ext cx="20907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chemeClr val="accent1"/>
                </a:solidFill>
                <a:latin typeface="Palatino" charset="0"/>
                <a:cs typeface="Palatino" charset="0"/>
              </a:rPr>
              <a:t>0.5 TeV stage</a:t>
            </a:r>
          </a:p>
          <a:p>
            <a:pPr eaLnBrk="1" hangingPunct="1"/>
            <a:r>
              <a:rPr lang="en-US" sz="1800">
                <a:solidFill>
                  <a:schemeClr val="accent1"/>
                </a:solidFill>
                <a:latin typeface="Palatino" charset="0"/>
                <a:cs typeface="Palatino" charset="0"/>
              </a:rPr>
              <a:t>Tot. length ~14 km </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p:txBody>
          <a:bodyPr/>
          <a:lstStyle/>
          <a:p>
            <a:r>
              <a:rPr lang="en-US">
                <a:latin typeface="Palatino" charset="0"/>
                <a:ea typeface="ＭＳ Ｐゴシック" charset="0"/>
              </a:rPr>
              <a:t>Concept First Stage</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07524"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CB7B04E-ED14-464C-87F7-88711BB55146}" type="slidenum">
              <a:rPr lang="en-US" sz="1200">
                <a:latin typeface="Palatino" charset="0"/>
                <a:cs typeface="Palatino" charset="0"/>
              </a:rPr>
              <a:pPr eaLnBrk="1" hangingPunct="1"/>
              <a:t>56</a:t>
            </a:fld>
            <a:endParaRPr lang="en-US" sz="1200">
              <a:latin typeface="Palatino" charset="0"/>
              <a:cs typeface="Palatino" charset="0"/>
            </a:endParaRPr>
          </a:p>
        </p:txBody>
      </p:sp>
      <p:pic>
        <p:nvPicPr>
          <p:cNvPr id="107525" name="Picture 10" descr="clic_granada_1.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681038"/>
            <a:ext cx="9144000"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6" name="Picture 11" descr="clic_granada_-1.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3429000"/>
            <a:ext cx="914400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7" name="Rectangle 1"/>
          <p:cNvSpPr>
            <a:spLocks noChangeArrowheads="1"/>
          </p:cNvSpPr>
          <p:nvPr/>
        </p:nvSpPr>
        <p:spPr bwMode="auto">
          <a:xfrm>
            <a:off x="5983288" y="5564188"/>
            <a:ext cx="33782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1F497D"/>
                </a:solidFill>
                <a:latin typeface="Palatino" charset="0"/>
                <a:cs typeface="Palatino" charset="0"/>
              </a:rPr>
              <a:t>Lower energy machine can run most of the time during the construction of the next stage.</a:t>
            </a:r>
          </a:p>
          <a:p>
            <a:endParaRPr lang="en-US" sz="1600">
              <a:solidFill>
                <a:srgbClr val="1F497D"/>
              </a:solidFill>
              <a:latin typeface="Palatino" charset="0"/>
              <a:cs typeface="Palatino"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p:txBody>
          <a:bodyPr/>
          <a:lstStyle/>
          <a:p>
            <a:r>
              <a:rPr lang="en-US">
                <a:latin typeface="Palatino" charset="0"/>
                <a:ea typeface="ＭＳ Ｐゴシック" charset="0"/>
              </a:rPr>
              <a:t>Concept Second Stage</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08548"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CDF74B-3731-B149-AC1F-06D83D925123}" type="slidenum">
              <a:rPr lang="en-US" sz="1200">
                <a:latin typeface="Palatino" charset="0"/>
                <a:cs typeface="Palatino" charset="0"/>
              </a:rPr>
              <a:pPr eaLnBrk="1" hangingPunct="1"/>
              <a:t>57</a:t>
            </a:fld>
            <a:endParaRPr lang="en-US" sz="1200">
              <a:latin typeface="Palatino" charset="0"/>
              <a:cs typeface="Palatino" charset="0"/>
            </a:endParaRPr>
          </a:p>
        </p:txBody>
      </p:sp>
      <p:pic>
        <p:nvPicPr>
          <p:cNvPr id="108549" name="Picture 10" descr="clic_granada_1.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681038"/>
            <a:ext cx="9144000"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0" name="Picture 7" descr="clic_granada_2.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3482975"/>
            <a:ext cx="914400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Donut 8"/>
          <p:cNvSpPr/>
          <p:nvPr/>
        </p:nvSpPr>
        <p:spPr>
          <a:xfrm>
            <a:off x="3043238" y="1804988"/>
            <a:ext cx="1235075" cy="508000"/>
          </a:xfrm>
          <a:prstGeom prst="donut">
            <a:avLst>
              <a:gd name="adj" fmla="val 11687"/>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chemeClr val="tx1"/>
              </a:solidFill>
            </a:endParaRPr>
          </a:p>
        </p:txBody>
      </p:sp>
      <p:sp>
        <p:nvSpPr>
          <p:cNvPr id="10" name="Donut 9"/>
          <p:cNvSpPr/>
          <p:nvPr/>
        </p:nvSpPr>
        <p:spPr>
          <a:xfrm>
            <a:off x="1809750" y="4584700"/>
            <a:ext cx="1233488" cy="508000"/>
          </a:xfrm>
          <a:prstGeom prst="donut">
            <a:avLst>
              <a:gd name="adj" fmla="val 11687"/>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chemeClr val="tx1"/>
              </a:solidFill>
            </a:endParaRPr>
          </a:p>
        </p:txBody>
      </p:sp>
      <p:cxnSp>
        <p:nvCxnSpPr>
          <p:cNvPr id="14" name="Straight Arrow Connector 13"/>
          <p:cNvCxnSpPr/>
          <p:nvPr/>
        </p:nvCxnSpPr>
        <p:spPr>
          <a:xfrm rot="5400000">
            <a:off x="2004219" y="2899569"/>
            <a:ext cx="2271712" cy="1098550"/>
          </a:xfrm>
          <a:prstGeom prst="straightConnector1">
            <a:avLst/>
          </a:prstGeom>
          <a:ln w="38100">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108554" name="Rectangle 11"/>
          <p:cNvSpPr>
            <a:spLocks noChangeArrowheads="1"/>
          </p:cNvSpPr>
          <p:nvPr/>
        </p:nvSpPr>
        <p:spPr bwMode="auto">
          <a:xfrm>
            <a:off x="5924550" y="5856288"/>
            <a:ext cx="3378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1F497D"/>
                </a:solidFill>
                <a:latin typeface="Palatino" charset="0"/>
                <a:cs typeface="Palatino" charset="0"/>
              </a:rPr>
              <a:t>Physics results will determine the energies of the stages </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itle 1"/>
          <p:cNvSpPr>
            <a:spLocks noGrp="1"/>
          </p:cNvSpPr>
          <p:nvPr>
            <p:ph type="title"/>
          </p:nvPr>
        </p:nvSpPr>
        <p:spPr/>
        <p:txBody>
          <a:bodyPr/>
          <a:lstStyle/>
          <a:p>
            <a:r>
              <a:rPr lang="en-US">
                <a:latin typeface="Palatino" charset="0"/>
                <a:ea typeface="ＭＳ Ｐゴシック" charset="0"/>
              </a:rPr>
              <a:t>Concept of staging</a:t>
            </a:r>
          </a:p>
        </p:txBody>
      </p:sp>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09572"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8586093-35BA-2246-9A9F-A8D71DFAEC05}" type="slidenum">
              <a:rPr lang="en-US" sz="1200">
                <a:latin typeface="Palatino" charset="0"/>
                <a:cs typeface="Palatino" charset="0"/>
              </a:rPr>
              <a:pPr eaLnBrk="1" hangingPunct="1"/>
              <a:t>58</a:t>
            </a:fld>
            <a:endParaRPr lang="en-US" sz="1200">
              <a:latin typeface="Palatino" charset="0"/>
              <a:cs typeface="Palatino" charset="0"/>
            </a:endParaRPr>
          </a:p>
        </p:txBody>
      </p:sp>
      <p:pic>
        <p:nvPicPr>
          <p:cNvPr id="109573" name="Picture 7" descr="clic_granada_-2.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762000"/>
            <a:ext cx="914400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574" name="Picture 8" descr="clic_granada_3.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3522663"/>
            <a:ext cx="9144000"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Donut 9"/>
          <p:cNvSpPr/>
          <p:nvPr/>
        </p:nvSpPr>
        <p:spPr>
          <a:xfrm>
            <a:off x="1884363" y="1858963"/>
            <a:ext cx="2286000" cy="508000"/>
          </a:xfrm>
          <a:prstGeom prst="donut">
            <a:avLst>
              <a:gd name="adj" fmla="val 11687"/>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chemeClr val="tx1"/>
              </a:solidFill>
            </a:endParaRPr>
          </a:p>
        </p:txBody>
      </p:sp>
      <p:sp>
        <p:nvSpPr>
          <p:cNvPr id="13" name="Donut 12"/>
          <p:cNvSpPr/>
          <p:nvPr/>
        </p:nvSpPr>
        <p:spPr>
          <a:xfrm>
            <a:off x="304800" y="4630738"/>
            <a:ext cx="2286000" cy="508000"/>
          </a:xfrm>
          <a:prstGeom prst="donut">
            <a:avLst>
              <a:gd name="adj" fmla="val 11687"/>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solidFill>
                <a:schemeClr val="tx1"/>
              </a:solidFill>
            </a:endParaRPr>
          </a:p>
        </p:txBody>
      </p:sp>
      <p:cxnSp>
        <p:nvCxnSpPr>
          <p:cNvPr id="14" name="Straight Arrow Connector 13"/>
          <p:cNvCxnSpPr/>
          <p:nvPr/>
        </p:nvCxnSpPr>
        <p:spPr>
          <a:xfrm rot="5400000">
            <a:off x="905669" y="2953544"/>
            <a:ext cx="2271712" cy="1098550"/>
          </a:xfrm>
          <a:prstGeom prst="straightConnector1">
            <a:avLst/>
          </a:prstGeom>
          <a:ln w="38100">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109578" name="Rectangle 10"/>
          <p:cNvSpPr>
            <a:spLocks noChangeArrowheads="1"/>
          </p:cNvSpPr>
          <p:nvPr/>
        </p:nvSpPr>
        <p:spPr bwMode="auto">
          <a:xfrm>
            <a:off x="5648325" y="5707063"/>
            <a:ext cx="3378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1F497D"/>
                </a:solidFill>
                <a:latin typeface="Palatino" charset="0"/>
                <a:cs typeface="Palatino" charset="0"/>
              </a:rPr>
              <a:t>Only at the higher energies will the second drive beam generation complex be needed.</a:t>
            </a:r>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3"/>
          <p:cNvSpPr>
            <a:spLocks noGrp="1"/>
          </p:cNvSpPr>
          <p:nvPr>
            <p:ph type="title"/>
          </p:nvPr>
        </p:nvSpPr>
        <p:spPr/>
        <p:txBody>
          <a:bodyPr/>
          <a:lstStyle/>
          <a:p>
            <a:r>
              <a:rPr lang="en-US" sz="2800">
                <a:latin typeface="Palatino" charset="0"/>
                <a:ea typeface="ＭＳ Ｐゴシック" charset="0"/>
              </a:rPr>
              <a:t>Potential New CLIC Staged Parameters</a:t>
            </a:r>
          </a:p>
        </p:txBody>
      </p:sp>
      <p:sp>
        <p:nvSpPr>
          <p:cNvPr id="34" name="Date Placeholder 33"/>
          <p:cNvSpPr>
            <a:spLocks noGrp="1"/>
          </p:cNvSpPr>
          <p:nvPr>
            <p:ph type="dt" sz="quarter" idx="10"/>
          </p:nvPr>
        </p:nvSpPr>
        <p:spPr/>
        <p:txBody>
          <a:bodyPr/>
          <a:lstStyle/>
          <a:p>
            <a:pPr>
              <a:defRPr/>
            </a:pPr>
            <a:r>
              <a:rPr lang="en-US"/>
              <a:t>Nikhef colloquium 28 October 2011 </a:t>
            </a:r>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10596"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98F403D-C27E-0244-961C-4D6A5BD3021D}" type="slidenum">
              <a:rPr lang="en-US" sz="1200">
                <a:latin typeface="Palatino" charset="0"/>
                <a:cs typeface="Palatino" charset="0"/>
              </a:rPr>
              <a:pPr eaLnBrk="1" hangingPunct="1"/>
              <a:t>59</a:t>
            </a:fld>
            <a:endParaRPr lang="en-US" sz="1200">
              <a:latin typeface="Palatino" charset="0"/>
              <a:cs typeface="Palatino" charset="0"/>
            </a:endParaRPr>
          </a:p>
        </p:txBody>
      </p:sp>
      <p:sp>
        <p:nvSpPr>
          <p:cNvPr id="2" name="Right Arrow 1"/>
          <p:cNvSpPr/>
          <p:nvPr/>
        </p:nvSpPr>
        <p:spPr>
          <a:xfrm>
            <a:off x="90488" y="3240088"/>
            <a:ext cx="373062" cy="22066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9" name="Right Arrow 8"/>
          <p:cNvSpPr/>
          <p:nvPr/>
        </p:nvSpPr>
        <p:spPr>
          <a:xfrm>
            <a:off x="90488" y="5438775"/>
            <a:ext cx="373062" cy="21907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grpSp>
        <p:nvGrpSpPr>
          <p:cNvPr id="110599" name="Group 4"/>
          <p:cNvGrpSpPr>
            <a:grpSpLocks/>
          </p:cNvGrpSpPr>
          <p:nvPr/>
        </p:nvGrpSpPr>
        <p:grpSpPr bwMode="auto">
          <a:xfrm>
            <a:off x="457200" y="1558925"/>
            <a:ext cx="8215313" cy="4205288"/>
            <a:chOff x="457200" y="768350"/>
            <a:chExt cx="8215313" cy="4205122"/>
          </a:xfrm>
        </p:grpSpPr>
        <p:pic>
          <p:nvPicPr>
            <p:cNvPr id="110601" name="Picture 6" descr="p1.tif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768350"/>
              <a:ext cx="8215313" cy="2138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02" name="Picture 6" descr="p1.tiff"/>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457200" y="2892780"/>
              <a:ext cx="8215313"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03" name="Picture 6" descr="p1.tiff"/>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457200" y="4515566"/>
              <a:ext cx="8215313" cy="457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0600" name="TextBox 3"/>
          <p:cNvSpPr txBox="1">
            <a:spLocks noChangeArrowheads="1"/>
          </p:cNvSpPr>
          <p:nvPr/>
        </p:nvSpPr>
        <p:spPr bwMode="auto">
          <a:xfrm>
            <a:off x="2441575" y="6038850"/>
            <a:ext cx="5140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chemeClr val="tx2"/>
                </a:solidFill>
                <a:latin typeface="Palatino" charset="0"/>
                <a:cs typeface="Palatino" charset="0"/>
              </a:rPr>
              <a:t>First stage ML structures are re-used</a:t>
            </a:r>
          </a:p>
          <a:p>
            <a:pPr eaLnBrk="1" hangingPunct="1"/>
            <a:endParaRPr lang="en-US">
              <a:solidFill>
                <a:schemeClr val="tx2"/>
              </a:solidFill>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4"/>
          <p:cNvGrpSpPr>
            <a:grpSpLocks/>
          </p:cNvGrpSpPr>
          <p:nvPr/>
        </p:nvGrpSpPr>
        <p:grpSpPr bwMode="auto">
          <a:xfrm>
            <a:off x="1733550" y="1525588"/>
            <a:ext cx="7410450" cy="5313362"/>
            <a:chOff x="396855" y="686330"/>
            <a:chExt cx="8221133" cy="5697537"/>
          </a:xfrm>
        </p:grpSpPr>
        <p:pic>
          <p:nvPicPr>
            <p:cNvPr id="23556" name="Picture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96855" y="686330"/>
              <a:ext cx="8221133" cy="569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2"/>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75879" y="1148066"/>
              <a:ext cx="1761264" cy="383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3"/>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19977" y="2065940"/>
              <a:ext cx="1604263" cy="3626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rot="5400000">
              <a:off x="1708840" y="3403994"/>
              <a:ext cx="5035350" cy="176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941718" y="3390376"/>
              <a:ext cx="5035350" cy="1761"/>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5565798" y="3403994"/>
              <a:ext cx="5035350" cy="1762"/>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599733" y="1147648"/>
              <a:ext cx="1805197" cy="212786"/>
            </a:xfrm>
            <a:prstGeom prst="rect">
              <a:avLst/>
            </a:prstGeom>
            <a:solidFill>
              <a:srgbClr val="008000">
                <a:alpha val="1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16" name="Rectangle 15"/>
            <p:cNvSpPr/>
            <p:nvPr/>
          </p:nvSpPr>
          <p:spPr>
            <a:xfrm>
              <a:off x="1599733" y="1362135"/>
              <a:ext cx="1805197" cy="3055597"/>
            </a:xfrm>
            <a:prstGeom prst="rect">
              <a:avLst/>
            </a:prstGeom>
            <a:solidFill>
              <a:srgbClr val="FF0000">
                <a:alpha val="1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17" name="Rectangle 16"/>
            <p:cNvSpPr/>
            <p:nvPr/>
          </p:nvSpPr>
          <p:spPr>
            <a:xfrm>
              <a:off x="1599733" y="4417732"/>
              <a:ext cx="1805197" cy="703042"/>
            </a:xfrm>
            <a:prstGeom prst="rect">
              <a:avLst/>
            </a:prstGeom>
            <a:solidFill>
              <a:srgbClr val="0000FF">
                <a:alpha val="1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18" name="Rectangle 17"/>
            <p:cNvSpPr/>
            <p:nvPr/>
          </p:nvSpPr>
          <p:spPr>
            <a:xfrm>
              <a:off x="6420050" y="2065178"/>
              <a:ext cx="1803436" cy="3627562"/>
            </a:xfrm>
            <a:prstGeom prst="rect">
              <a:avLst/>
            </a:prstGeom>
            <a:solidFill>
              <a:srgbClr val="0000FF">
                <a:alpha val="10000"/>
              </a:srgb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grpSp>
      <p:sp>
        <p:nvSpPr>
          <p:cNvPr id="23554" name="Title 2"/>
          <p:cNvSpPr>
            <a:spLocks noGrp="1"/>
          </p:cNvSpPr>
          <p:nvPr>
            <p:ph type="title"/>
          </p:nvPr>
        </p:nvSpPr>
        <p:spPr>
          <a:xfrm>
            <a:off x="785813" y="36513"/>
            <a:ext cx="7172325" cy="515937"/>
          </a:xfrm>
        </p:spPr>
        <p:txBody>
          <a:bodyPr/>
          <a:lstStyle/>
          <a:p>
            <a:r>
              <a:rPr lang="en-US" sz="2800">
                <a:latin typeface="Palatino" charset="0"/>
                <a:ea typeface="ＭＳ Ｐゴシック" charset="0"/>
              </a:rPr>
              <a:t>Thresholds crossed as a function of energy</a:t>
            </a:r>
          </a:p>
        </p:txBody>
      </p:sp>
      <p:sp>
        <p:nvSpPr>
          <p:cNvPr id="8" name="TextBox 7"/>
          <p:cNvSpPr txBox="1"/>
          <p:nvPr/>
        </p:nvSpPr>
        <p:spPr>
          <a:xfrm>
            <a:off x="742950" y="620713"/>
            <a:ext cx="7540833" cy="1292662"/>
          </a:xfrm>
          <a:prstGeom prst="rect">
            <a:avLst/>
          </a:prstGeom>
          <a:noFill/>
        </p:spPr>
        <p:txBody>
          <a:bodyPr wrap="none">
            <a:spAutoFit/>
          </a:bodyPr>
          <a:lstStyle/>
          <a:p>
            <a:pPr marL="96837">
              <a:buSzPct val="45000"/>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a:solidFill>
                  <a:schemeClr val="tx2"/>
                </a:solidFill>
                <a:latin typeface="Palatino" charset="0"/>
              </a:rPr>
              <a:t>Assume LHC is fully explored – </a:t>
            </a:r>
            <a:r>
              <a:rPr lang="en-US" sz="2000" dirty="0" smtClean="0">
                <a:solidFill>
                  <a:schemeClr val="tx2"/>
                </a:solidFill>
                <a:latin typeface="Palatino" charset="0"/>
              </a:rPr>
              <a:t>Many of the possible particles </a:t>
            </a:r>
            <a:r>
              <a:rPr lang="en-US" sz="2000" dirty="0">
                <a:solidFill>
                  <a:schemeClr val="tx2"/>
                </a:solidFill>
                <a:latin typeface="Palatino" charset="0"/>
              </a:rPr>
              <a:t>in </a:t>
            </a:r>
            <a:br>
              <a:rPr lang="en-US" sz="2000" dirty="0">
                <a:solidFill>
                  <a:schemeClr val="tx2"/>
                </a:solidFill>
                <a:latin typeface="Palatino" charset="0"/>
              </a:rPr>
            </a:br>
            <a:r>
              <a:rPr lang="en-US" sz="2000" dirty="0">
                <a:solidFill>
                  <a:schemeClr val="tx2"/>
                </a:solidFill>
                <a:latin typeface="Palatino" charset="0"/>
              </a:rPr>
              <a:t>the CLIC range will be discovered</a:t>
            </a:r>
          </a:p>
          <a:p>
            <a:pPr marL="96837">
              <a:buSzPct val="45000"/>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defRPr/>
            </a:pPr>
            <a:r>
              <a:rPr lang="en-US" sz="2000" dirty="0">
                <a:solidFill>
                  <a:schemeClr val="tx2"/>
                </a:solidFill>
                <a:latin typeface="Palatino" charset="0"/>
                <a:sym typeface="Wingdings"/>
              </a:rPr>
              <a:t> </a:t>
            </a:r>
            <a:r>
              <a:rPr lang="en-US" sz="2000" dirty="0">
                <a:solidFill>
                  <a:schemeClr val="tx2"/>
                </a:solidFill>
                <a:latin typeface="Palatino" charset="0"/>
              </a:rPr>
              <a:t>Design according to expected physics</a:t>
            </a:r>
          </a:p>
          <a:p>
            <a:pPr>
              <a:defRPr/>
            </a:pPr>
            <a:endParaRPr lang="en-US" sz="1800" dirty="0">
              <a:solidFill>
                <a:schemeClr val="tx2"/>
              </a:solidFill>
            </a:endParaRPr>
          </a:p>
        </p:txBody>
      </p:sp>
    </p:spTree>
  </p:cSld>
  <p:clrMapOvr>
    <a:masterClrMapping/>
  </p:clrMapOvr>
  <p:transition xmlns:p14="http://schemas.microsoft.com/office/powerpoint/2010/main" spd="slow" advTm="81580"/>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3"/>
          <p:cNvSpPr>
            <a:spLocks noGrp="1"/>
          </p:cNvSpPr>
          <p:nvPr>
            <p:ph type="title"/>
          </p:nvPr>
        </p:nvSpPr>
        <p:spPr/>
        <p:txBody>
          <a:bodyPr/>
          <a:lstStyle/>
          <a:p>
            <a:r>
              <a:rPr lang="en-US" sz="2800">
                <a:latin typeface="Palatino" charset="0"/>
                <a:ea typeface="ＭＳ Ｐゴシック" charset="0"/>
              </a:rPr>
              <a:t>Potential New CLIC Staged Parameters</a:t>
            </a:r>
          </a:p>
        </p:txBody>
      </p:sp>
      <p:sp>
        <p:nvSpPr>
          <p:cNvPr id="34" name="Date Placeholder 33"/>
          <p:cNvSpPr>
            <a:spLocks noGrp="1"/>
          </p:cNvSpPr>
          <p:nvPr>
            <p:ph type="dt" sz="quarter" idx="10"/>
          </p:nvPr>
        </p:nvSpPr>
        <p:spPr/>
        <p:txBody>
          <a:bodyPr/>
          <a:lstStyle/>
          <a:p>
            <a:pPr>
              <a:defRPr/>
            </a:pPr>
            <a:r>
              <a:rPr lang="en-US"/>
              <a:t>Nikhef colloquium 28 October 2011 </a:t>
            </a:r>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12644" name="Slide Number Placeholder 3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774AD1C-57C1-0343-B136-91DCDAF51740}" type="slidenum">
              <a:rPr lang="en-US" sz="1200">
                <a:latin typeface="Palatino" charset="0"/>
                <a:cs typeface="Palatino" charset="0"/>
              </a:rPr>
              <a:pPr eaLnBrk="1" hangingPunct="1"/>
              <a:t>60</a:t>
            </a:fld>
            <a:endParaRPr lang="en-US" sz="1200">
              <a:latin typeface="Palatino" charset="0"/>
              <a:cs typeface="Palatino" charset="0"/>
            </a:endParaRPr>
          </a:p>
        </p:txBody>
      </p:sp>
      <p:pic>
        <p:nvPicPr>
          <p:cNvPr id="112645" name="Picture 6" descr="p1.tif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57200" y="768350"/>
            <a:ext cx="8215313" cy="55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ight Arrow 1"/>
          <p:cNvSpPr/>
          <p:nvPr/>
        </p:nvSpPr>
        <p:spPr>
          <a:xfrm>
            <a:off x="84138" y="2420938"/>
            <a:ext cx="373062" cy="22066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9" name="Right Arrow 8"/>
          <p:cNvSpPr/>
          <p:nvPr/>
        </p:nvSpPr>
        <p:spPr>
          <a:xfrm>
            <a:off x="84138" y="6002338"/>
            <a:ext cx="373062" cy="22066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112648" name="TextBox 9"/>
          <p:cNvSpPr txBox="1">
            <a:spLocks noChangeArrowheads="1"/>
          </p:cNvSpPr>
          <p:nvPr/>
        </p:nvSpPr>
        <p:spPr bwMode="auto">
          <a:xfrm>
            <a:off x="2441575" y="6038850"/>
            <a:ext cx="5140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chemeClr val="tx2"/>
                </a:solidFill>
                <a:latin typeface="Palatino" charset="0"/>
                <a:cs typeface="Palatino" charset="0"/>
              </a:rPr>
              <a:t>First stage ML structures are re-used</a:t>
            </a:r>
          </a:p>
          <a:p>
            <a:pPr eaLnBrk="1" hangingPunct="1"/>
            <a:endParaRPr lang="en-US">
              <a:solidFill>
                <a:schemeClr val="tx2"/>
              </a:solidFill>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Date Placeholder 20"/>
          <p:cNvSpPr>
            <a:spLocks noGrp="1"/>
          </p:cNvSpPr>
          <p:nvPr>
            <p:ph type="dt" sz="quarter" idx="10"/>
          </p:nvPr>
        </p:nvSpPr>
        <p:spPr/>
        <p:txBody>
          <a:bodyPr/>
          <a:lstStyle/>
          <a:p>
            <a:pPr>
              <a:defRPr/>
            </a:pPr>
            <a:r>
              <a:rPr lang="en-US"/>
              <a:t>Nikhef colloquium 28 October 2011 </a:t>
            </a:r>
          </a:p>
        </p:txBody>
      </p:sp>
      <p:sp>
        <p:nvSpPr>
          <p:cNvPr id="10" name="Footer Placeholder 9"/>
          <p:cNvSpPr>
            <a:spLocks noGrp="1"/>
          </p:cNvSpPr>
          <p:nvPr>
            <p:ph type="ftr" sz="quarter" idx="11"/>
          </p:nvPr>
        </p:nvSpPr>
        <p:spPr/>
        <p:txBody>
          <a:bodyPr/>
          <a:lstStyle/>
          <a:p>
            <a:pPr>
              <a:defRPr/>
            </a:pPr>
            <a:r>
              <a:rPr lang="en-US" smtClean="0"/>
              <a:t>Erik van der Kraaij, CERN LCD</a:t>
            </a:r>
            <a:endParaRPr lang="en-US"/>
          </a:p>
        </p:txBody>
      </p:sp>
      <p:sp>
        <p:nvSpPr>
          <p:cNvPr id="11469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01A04B-4DD1-D448-91EA-FCB0952F0AB8}" type="slidenum">
              <a:rPr lang="en-US" sz="1200">
                <a:latin typeface="Palatino" charset="0"/>
                <a:cs typeface="Palatino" charset="0"/>
              </a:rPr>
              <a:pPr eaLnBrk="1" hangingPunct="1"/>
              <a:t>61</a:t>
            </a:fld>
            <a:endParaRPr lang="en-US" sz="1200">
              <a:latin typeface="Palatino" charset="0"/>
              <a:cs typeface="Palatino" charset="0"/>
            </a:endParaRPr>
          </a:p>
        </p:txBody>
      </p:sp>
      <p:pic>
        <p:nvPicPr>
          <p:cNvPr id="114692" name="Picture 7" descr="p1.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098925" y="1473200"/>
            <a:ext cx="4986338" cy="225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3" name="TextBox 6"/>
          <p:cNvSpPr txBox="1">
            <a:spLocks noChangeArrowheads="1"/>
          </p:cNvSpPr>
          <p:nvPr/>
        </p:nvSpPr>
        <p:spPr bwMode="auto">
          <a:xfrm>
            <a:off x="0" y="947738"/>
            <a:ext cx="541655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latin typeface="Palatino" charset="0"/>
                <a:cs typeface="Palatino" charset="0"/>
              </a:rPr>
              <a:t>Longer L* would be beneficial</a:t>
            </a:r>
          </a:p>
          <a:p>
            <a:pPr eaLnBrk="1" hangingPunct="1">
              <a:buFont typeface="Arial" charset="0"/>
              <a:buChar char="•"/>
            </a:pPr>
            <a:r>
              <a:rPr lang="en-US" sz="2000">
                <a:latin typeface="Palatino" charset="0"/>
                <a:cs typeface="Palatino" charset="0"/>
              </a:rPr>
              <a:t> detector design</a:t>
            </a:r>
          </a:p>
          <a:p>
            <a:pPr lvl="1" eaLnBrk="1" hangingPunct="1">
              <a:buFont typeface="Arial" charset="0"/>
              <a:buChar char="•"/>
            </a:pPr>
            <a:r>
              <a:rPr lang="en-US" sz="2000">
                <a:latin typeface="Palatino" charset="0"/>
                <a:cs typeface="Palatino" charset="0"/>
              </a:rPr>
              <a:t> angular coverage</a:t>
            </a:r>
          </a:p>
          <a:p>
            <a:pPr lvl="1" eaLnBrk="1" hangingPunct="1">
              <a:buFont typeface="Arial" charset="0"/>
              <a:buChar char="•"/>
            </a:pPr>
            <a:r>
              <a:rPr lang="en-US" sz="2000">
                <a:latin typeface="Palatino" charset="0"/>
                <a:cs typeface="Palatino" charset="0"/>
              </a:rPr>
              <a:t> shielding solenoid</a:t>
            </a:r>
          </a:p>
          <a:p>
            <a:pPr eaLnBrk="1" hangingPunct="1">
              <a:buFont typeface="Arial" charset="0"/>
              <a:buChar char="•"/>
            </a:pPr>
            <a:r>
              <a:rPr lang="en-US" sz="2000">
                <a:latin typeface="Palatino" charset="0"/>
                <a:cs typeface="Palatino" charset="0"/>
              </a:rPr>
              <a:t> final quadrupole stabilisation</a:t>
            </a:r>
          </a:p>
          <a:p>
            <a:pPr eaLnBrk="1" hangingPunct="1">
              <a:buFont typeface="Arial" charset="0"/>
              <a:buChar char="•"/>
            </a:pPr>
            <a:endParaRPr lang="en-US" sz="2000">
              <a:latin typeface="Palatino" charset="0"/>
              <a:cs typeface="Palatino" charset="0"/>
            </a:endParaRPr>
          </a:p>
          <a:p>
            <a:pPr eaLnBrk="1" hangingPunct="1"/>
            <a:r>
              <a:rPr lang="en-US" sz="2000">
                <a:latin typeface="Palatino" charset="0"/>
                <a:cs typeface="Palatino" charset="0"/>
              </a:rPr>
              <a:t>But it reduces luminosity</a:t>
            </a:r>
          </a:p>
          <a:p>
            <a:pPr eaLnBrk="1" hangingPunct="1"/>
            <a:endParaRPr lang="en-US" sz="2000">
              <a:latin typeface="Palatino" charset="0"/>
              <a:cs typeface="Palatino" charset="0"/>
            </a:endParaRPr>
          </a:p>
          <a:p>
            <a:pPr eaLnBrk="1" hangingPunct="1"/>
            <a:r>
              <a:rPr lang="en-US" sz="2000">
                <a:latin typeface="Palatino" charset="0"/>
                <a:cs typeface="Palatino" charset="0"/>
              </a:rPr>
              <a:t>-&gt; use 3.5m/4.3m as a baseline</a:t>
            </a:r>
          </a:p>
          <a:p>
            <a:pPr eaLnBrk="1" hangingPunct="1"/>
            <a:endParaRPr lang="en-US" sz="2000">
              <a:latin typeface="Palatino" charset="0"/>
              <a:cs typeface="Palatino" charset="0"/>
            </a:endParaRPr>
          </a:p>
          <a:p>
            <a:pPr eaLnBrk="1" hangingPunct="1"/>
            <a:r>
              <a:rPr lang="en-US" sz="2000">
                <a:latin typeface="Palatino" charset="0"/>
                <a:cs typeface="Palatino" charset="0"/>
              </a:rPr>
              <a:t>-&gt; all studies performed at 3.5m, some at 4.3m</a:t>
            </a:r>
          </a:p>
          <a:p>
            <a:pPr eaLnBrk="1" hangingPunct="1"/>
            <a:endParaRPr lang="en-US" sz="2000">
              <a:latin typeface="Palatino" charset="0"/>
              <a:cs typeface="Palatino" charset="0"/>
            </a:endParaRPr>
          </a:p>
          <a:p>
            <a:pPr eaLnBrk="1" hangingPunct="1"/>
            <a:endParaRPr lang="en-US" sz="2000">
              <a:latin typeface="Palatino" charset="0"/>
              <a:cs typeface="Palatino" charset="0"/>
            </a:endParaRPr>
          </a:p>
          <a:p>
            <a:pPr eaLnBrk="1" hangingPunct="1"/>
            <a:r>
              <a:rPr lang="en-US" sz="2000">
                <a:latin typeface="Palatino" charset="0"/>
                <a:cs typeface="Palatino" charset="0"/>
              </a:rPr>
              <a:t>More effort in the future to understand</a:t>
            </a:r>
          </a:p>
          <a:p>
            <a:pPr eaLnBrk="1" hangingPunct="1"/>
            <a:r>
              <a:rPr lang="en-US" sz="2000">
                <a:latin typeface="Palatino" charset="0"/>
                <a:cs typeface="Palatino" charset="0"/>
              </a:rPr>
              <a:t>trade-off</a:t>
            </a:r>
          </a:p>
        </p:txBody>
      </p:sp>
      <p:sp>
        <p:nvSpPr>
          <p:cNvPr id="114694" name="TextBox 8"/>
          <p:cNvSpPr txBox="1">
            <a:spLocks noChangeArrowheads="1"/>
          </p:cNvSpPr>
          <p:nvPr/>
        </p:nvSpPr>
        <p:spPr bwMode="auto">
          <a:xfrm>
            <a:off x="5314950" y="3810000"/>
            <a:ext cx="3371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Luminosity includes 20% overhead for imperfections</a:t>
            </a:r>
          </a:p>
        </p:txBody>
      </p:sp>
      <p:sp>
        <p:nvSpPr>
          <p:cNvPr id="11" name="Rectangle 10"/>
          <p:cNvSpPr/>
          <p:nvPr/>
        </p:nvSpPr>
        <p:spPr>
          <a:xfrm>
            <a:off x="7742238" y="1104900"/>
            <a:ext cx="1443037" cy="369888"/>
          </a:xfrm>
          <a:prstGeom prst="rect">
            <a:avLst/>
          </a:prstGeom>
          <a:solidFill>
            <a:schemeClr val="accent2">
              <a:lumMod val="20000"/>
              <a:lumOff val="80000"/>
            </a:schemeClr>
          </a:solidFill>
        </p:spPr>
        <p:txBody>
          <a:bodyPr wrap="none">
            <a:spAutoFit/>
          </a:bodyPr>
          <a:lstStyle/>
          <a:p>
            <a:pPr>
              <a:defRPr/>
            </a:pPr>
            <a:r>
              <a:rPr lang="en-US" sz="1800" dirty="0" err="1">
                <a:latin typeface="Palatino"/>
                <a:cs typeface="Palatino"/>
              </a:rPr>
              <a:t>Vol</a:t>
            </a:r>
            <a:r>
              <a:rPr lang="en-US" sz="1800" dirty="0">
                <a:latin typeface="Palatino"/>
                <a:cs typeface="Palatino"/>
              </a:rPr>
              <a:t> 1, </a:t>
            </a:r>
            <a:r>
              <a:rPr lang="en-US" sz="1800" i="1" dirty="0">
                <a:latin typeface="Palatino"/>
                <a:cs typeface="Palatino"/>
              </a:rPr>
              <a:t>2.5.3.7</a:t>
            </a:r>
            <a:endParaRPr lang="en-US" sz="1800" dirty="0">
              <a:latin typeface="Palatino"/>
              <a:cs typeface="Palatino"/>
            </a:endParaRPr>
          </a:p>
        </p:txBody>
      </p:sp>
      <p:sp>
        <p:nvSpPr>
          <p:cNvPr id="114696" name="Title 1"/>
          <p:cNvSpPr>
            <a:spLocks noGrp="1"/>
          </p:cNvSpPr>
          <p:nvPr>
            <p:ph type="title"/>
          </p:nvPr>
        </p:nvSpPr>
        <p:spPr/>
        <p:txBody>
          <a:bodyPr/>
          <a:lstStyle/>
          <a:p>
            <a:r>
              <a:rPr lang="en-US">
                <a:latin typeface="Palatino" charset="0"/>
                <a:ea typeface="ＭＳ Ｐゴシック" charset="0"/>
              </a:rPr>
              <a:t>Choice of L*</a:t>
            </a:r>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Comparison CLIC </a:t>
            </a:r>
            <a:r>
              <a:rPr lang="en-US" dirty="0" err="1" smtClean="0">
                <a:sym typeface="Wingdings"/>
              </a:rPr>
              <a:t>vs</a:t>
            </a:r>
            <a:r>
              <a:rPr lang="en-US" dirty="0" smtClean="0">
                <a:sym typeface="Wingdings"/>
              </a:rPr>
              <a:t> LHC detector</a:t>
            </a:r>
            <a:endParaRPr lang="en-US" dirty="0"/>
          </a:p>
        </p:txBody>
      </p:sp>
      <p:sp>
        <p:nvSpPr>
          <p:cNvPr id="3" name="Date Placeholder 2"/>
          <p:cNvSpPr>
            <a:spLocks noGrp="1"/>
          </p:cNvSpPr>
          <p:nvPr>
            <p:ph type="dt" sz="quarter" idx="10"/>
          </p:nvPr>
        </p:nvSpPr>
        <p:spPr/>
        <p:txBody>
          <a:bodyPr/>
          <a:lstStyle/>
          <a:p>
            <a:pPr>
              <a:defRPr/>
            </a:pPr>
            <a:r>
              <a:rPr lang="en-US"/>
              <a:t>Nikhef colloquium 28 October 2011 </a:t>
            </a:r>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15716"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97B0604-6974-0847-8223-22B85CDE608E}" type="slidenum">
              <a:rPr lang="en-US" sz="1200">
                <a:latin typeface="Palatino" charset="0"/>
                <a:cs typeface="Palatino" charset="0"/>
              </a:rPr>
              <a:pPr eaLnBrk="1" hangingPunct="1"/>
              <a:t>62</a:t>
            </a:fld>
            <a:endParaRPr lang="en-US" sz="1200">
              <a:latin typeface="Palatino" charset="0"/>
              <a:cs typeface="Palatino" charset="0"/>
            </a:endParaRPr>
          </a:p>
        </p:txBody>
      </p:sp>
      <p:sp>
        <p:nvSpPr>
          <p:cNvPr id="4" name="TextBox 3"/>
          <p:cNvSpPr txBox="1"/>
          <p:nvPr/>
        </p:nvSpPr>
        <p:spPr>
          <a:xfrm>
            <a:off x="136525" y="984250"/>
            <a:ext cx="4479925" cy="5294313"/>
          </a:xfrm>
          <a:prstGeom prst="rect">
            <a:avLst/>
          </a:prstGeom>
          <a:solidFill>
            <a:schemeClr val="bg1">
              <a:lumMod val="85000"/>
            </a:schemeClr>
          </a:solidFill>
        </p:spPr>
        <p:txBody>
          <a:bodyPr wrap="none">
            <a:spAutoFit/>
          </a:bodyPr>
          <a:lstStyle/>
          <a:p>
            <a:pPr>
              <a:defRPr/>
            </a:pPr>
            <a:r>
              <a:rPr lang="en-US" sz="1600" b="1" dirty="0">
                <a:latin typeface="Palatino"/>
                <a:cs typeface="Palatino"/>
              </a:rPr>
              <a:t>In a nutshell:</a:t>
            </a:r>
          </a:p>
          <a:p>
            <a:pPr>
              <a:defRPr/>
            </a:pPr>
            <a:endParaRPr lang="en-US" sz="1600" dirty="0">
              <a:latin typeface="Palatino"/>
              <a:cs typeface="Palatino"/>
            </a:endParaRPr>
          </a:p>
          <a:p>
            <a:pPr>
              <a:defRPr/>
            </a:pPr>
            <a:r>
              <a:rPr lang="en-US" sz="1800" b="1" dirty="0">
                <a:solidFill>
                  <a:srgbClr val="FF0000"/>
                </a:solidFill>
                <a:latin typeface="Palatino"/>
                <a:cs typeface="Palatino"/>
              </a:rPr>
              <a:t>CLIC detector:</a:t>
            </a:r>
          </a:p>
          <a:p>
            <a:pPr>
              <a:defRPr/>
            </a:pPr>
            <a:endParaRPr lang="en-US" sz="1600" b="1" dirty="0">
              <a:solidFill>
                <a:srgbClr val="FF0000"/>
              </a:solidFill>
              <a:latin typeface="Palatino"/>
              <a:cs typeface="Palatino"/>
            </a:endParaRPr>
          </a:p>
          <a:p>
            <a:pPr>
              <a:buFont typeface="Arial"/>
              <a:buChar char="•"/>
              <a:defRPr/>
            </a:pPr>
            <a:r>
              <a:rPr lang="en-US" sz="1600" b="1" dirty="0">
                <a:solidFill>
                  <a:srgbClr val="000090"/>
                </a:solidFill>
                <a:latin typeface="Palatino"/>
                <a:cs typeface="Palatino"/>
              </a:rPr>
              <a:t>High precision:</a:t>
            </a:r>
          </a:p>
          <a:p>
            <a:pPr lvl="1">
              <a:buFont typeface="Arial"/>
              <a:buChar char="•"/>
              <a:defRPr/>
            </a:pPr>
            <a:r>
              <a:rPr lang="en-US" sz="1600" dirty="0">
                <a:latin typeface="Palatino"/>
                <a:cs typeface="Palatino"/>
              </a:rPr>
              <a:t>Jet energy resolution </a:t>
            </a:r>
          </a:p>
          <a:p>
            <a:pPr lvl="2">
              <a:buFont typeface="Arial"/>
              <a:buChar char="•"/>
              <a:defRPr/>
            </a:pPr>
            <a:r>
              <a:rPr lang="en-US" sz="1600" dirty="0">
                <a:latin typeface="Palatino"/>
                <a:cs typeface="Palatino"/>
              </a:rPr>
              <a:t>=&gt; fine-grained </a:t>
            </a:r>
            <a:r>
              <a:rPr lang="en-US" sz="1600" dirty="0" err="1">
                <a:latin typeface="Palatino"/>
                <a:cs typeface="Palatino"/>
              </a:rPr>
              <a:t>calorimetry</a:t>
            </a:r>
            <a:endParaRPr lang="en-US" sz="1600" dirty="0">
              <a:latin typeface="Palatino"/>
              <a:cs typeface="Palatino"/>
            </a:endParaRPr>
          </a:p>
          <a:p>
            <a:pPr lvl="1">
              <a:buFont typeface="Arial"/>
              <a:buChar char="•"/>
              <a:defRPr/>
            </a:pPr>
            <a:r>
              <a:rPr lang="en-US" sz="1600" dirty="0">
                <a:latin typeface="Palatino"/>
                <a:cs typeface="Palatino"/>
              </a:rPr>
              <a:t>Momentum resolution</a:t>
            </a:r>
          </a:p>
          <a:p>
            <a:pPr lvl="1">
              <a:buFont typeface="Arial"/>
              <a:buChar char="•"/>
              <a:defRPr/>
            </a:pPr>
            <a:r>
              <a:rPr lang="en-US" sz="1600" dirty="0">
                <a:latin typeface="Palatino"/>
                <a:cs typeface="Palatino"/>
              </a:rPr>
              <a:t>Impact parameter resolution</a:t>
            </a:r>
          </a:p>
          <a:p>
            <a:pPr lvl="1">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Overlapping beam-induced background:</a:t>
            </a:r>
          </a:p>
          <a:p>
            <a:pPr lvl="1">
              <a:buFont typeface="Arial"/>
              <a:buChar char="•"/>
              <a:defRPr/>
            </a:pPr>
            <a:r>
              <a:rPr lang="en-US" sz="1600" dirty="0">
                <a:latin typeface="Palatino"/>
                <a:cs typeface="Palatino"/>
              </a:rPr>
              <a:t>High background rates, medium energies</a:t>
            </a:r>
          </a:p>
          <a:p>
            <a:pPr lvl="1">
              <a:buFont typeface="Arial"/>
              <a:buChar char="•"/>
              <a:defRPr/>
            </a:pPr>
            <a:r>
              <a:rPr lang="en-US" sz="1600" dirty="0">
                <a:latin typeface="Palatino"/>
                <a:cs typeface="Palatino"/>
              </a:rPr>
              <a:t>High occupancies</a:t>
            </a:r>
          </a:p>
          <a:p>
            <a:pPr lvl="1">
              <a:buFont typeface="Arial"/>
              <a:buChar char="•"/>
              <a:defRPr/>
            </a:pPr>
            <a:r>
              <a:rPr lang="en-US" sz="1600" dirty="0">
                <a:latin typeface="Palatino"/>
                <a:cs typeface="Palatino"/>
              </a:rPr>
              <a:t>Cannot use vertex separation</a:t>
            </a:r>
          </a:p>
          <a:p>
            <a:pPr lvl="1">
              <a:buFont typeface="Arial"/>
              <a:buChar char="•"/>
              <a:defRPr/>
            </a:pPr>
            <a:r>
              <a:rPr lang="en-US" sz="1600" dirty="0">
                <a:latin typeface="Palatino"/>
                <a:cs typeface="Palatino"/>
              </a:rPr>
              <a:t>Need very precise timing (1, 2, 5, 10ns)</a:t>
            </a:r>
          </a:p>
          <a:p>
            <a:pPr lvl="1">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No issue of radiation damage (10</a:t>
            </a:r>
            <a:r>
              <a:rPr lang="en-US" sz="1600" b="1" baseline="30000" dirty="0">
                <a:solidFill>
                  <a:srgbClr val="000090"/>
                </a:solidFill>
                <a:latin typeface="Palatino"/>
                <a:cs typeface="Palatino"/>
              </a:rPr>
              <a:t>-4 </a:t>
            </a:r>
            <a:r>
              <a:rPr lang="en-US" sz="1600" b="1" dirty="0">
                <a:solidFill>
                  <a:srgbClr val="000090"/>
                </a:solidFill>
                <a:latin typeface="Palatino"/>
                <a:cs typeface="Palatino"/>
              </a:rPr>
              <a:t>LHC)</a:t>
            </a:r>
          </a:p>
          <a:p>
            <a:pPr>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Beam crossings “sporadic”</a:t>
            </a:r>
          </a:p>
          <a:p>
            <a:pPr>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No trigger, read-out of full 156 ns train</a:t>
            </a:r>
          </a:p>
        </p:txBody>
      </p:sp>
      <p:sp>
        <p:nvSpPr>
          <p:cNvPr id="6" name="TextBox 5"/>
          <p:cNvSpPr txBox="1"/>
          <p:nvPr/>
        </p:nvSpPr>
        <p:spPr>
          <a:xfrm>
            <a:off x="4891088" y="984250"/>
            <a:ext cx="4211637" cy="5294313"/>
          </a:xfrm>
          <a:prstGeom prst="rect">
            <a:avLst/>
          </a:prstGeom>
          <a:solidFill>
            <a:schemeClr val="bg1">
              <a:lumMod val="85000"/>
            </a:schemeClr>
          </a:solidFill>
        </p:spPr>
        <p:txBody>
          <a:bodyPr wrap="none">
            <a:spAutoFit/>
          </a:bodyPr>
          <a:lstStyle/>
          <a:p>
            <a:pPr>
              <a:defRPr/>
            </a:pPr>
            <a:endParaRPr lang="en-US" sz="1600" dirty="0">
              <a:latin typeface="Palatino"/>
              <a:cs typeface="Palatino"/>
            </a:endParaRPr>
          </a:p>
          <a:p>
            <a:pPr>
              <a:defRPr/>
            </a:pPr>
            <a:endParaRPr lang="en-US" sz="1600" dirty="0">
              <a:latin typeface="Palatino"/>
              <a:cs typeface="Palatino"/>
            </a:endParaRPr>
          </a:p>
          <a:p>
            <a:pPr>
              <a:defRPr/>
            </a:pPr>
            <a:r>
              <a:rPr lang="en-US" sz="1800" b="1" dirty="0">
                <a:solidFill>
                  <a:srgbClr val="FF0000"/>
                </a:solidFill>
                <a:latin typeface="Palatino"/>
                <a:cs typeface="Palatino"/>
              </a:rPr>
              <a:t>LHC detector:</a:t>
            </a:r>
          </a:p>
          <a:p>
            <a:pPr>
              <a:defRPr/>
            </a:pPr>
            <a:endParaRPr lang="en-US" sz="1600" b="1" dirty="0">
              <a:solidFill>
                <a:srgbClr val="FF0000"/>
              </a:solidFill>
              <a:latin typeface="Palatino"/>
              <a:cs typeface="Palatino"/>
            </a:endParaRPr>
          </a:p>
          <a:p>
            <a:pPr>
              <a:buFont typeface="Arial"/>
              <a:buChar char="•"/>
              <a:defRPr/>
            </a:pPr>
            <a:r>
              <a:rPr lang="en-US" sz="1600" b="1" dirty="0">
                <a:solidFill>
                  <a:srgbClr val="000090"/>
                </a:solidFill>
                <a:latin typeface="Palatino"/>
                <a:cs typeface="Palatino"/>
              </a:rPr>
              <a:t>Medium-high precision:</a:t>
            </a:r>
          </a:p>
          <a:p>
            <a:pPr lvl="1">
              <a:buFont typeface="Arial"/>
              <a:buChar char="•"/>
              <a:defRPr/>
            </a:pPr>
            <a:r>
              <a:rPr lang="en-US" sz="1600" dirty="0">
                <a:latin typeface="Palatino"/>
                <a:cs typeface="Palatino"/>
              </a:rPr>
              <a:t>Very precise ECAL (CMS)</a:t>
            </a:r>
          </a:p>
          <a:p>
            <a:pPr lvl="1">
              <a:buFont typeface="Arial"/>
              <a:buChar char="•"/>
              <a:defRPr/>
            </a:pPr>
            <a:r>
              <a:rPr lang="en-US" sz="1600" dirty="0">
                <a:latin typeface="Palatino"/>
                <a:cs typeface="Palatino"/>
              </a:rPr>
              <a:t>Very precise </a:t>
            </a:r>
            <a:r>
              <a:rPr lang="en-US" sz="1600" dirty="0" err="1">
                <a:latin typeface="Palatino"/>
                <a:cs typeface="Palatino"/>
              </a:rPr>
              <a:t>muon</a:t>
            </a:r>
            <a:r>
              <a:rPr lang="en-US" sz="1600" dirty="0">
                <a:latin typeface="Palatino"/>
                <a:cs typeface="Palatino"/>
              </a:rPr>
              <a:t> tracking (ATLAS)</a:t>
            </a:r>
          </a:p>
          <a:p>
            <a:pPr lvl="1">
              <a:defRPr/>
            </a:pPr>
            <a:endParaRPr lang="en-US" sz="1600" dirty="0">
              <a:latin typeface="Palatino"/>
              <a:cs typeface="Palatino"/>
            </a:endParaRPr>
          </a:p>
          <a:p>
            <a:pPr lvl="1">
              <a:defRPr/>
            </a:pPr>
            <a:endParaRPr lang="en-US" sz="1600" dirty="0">
              <a:latin typeface="Palatino"/>
              <a:cs typeface="Palatino"/>
            </a:endParaRPr>
          </a:p>
          <a:p>
            <a:pPr lvl="1">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Overlapping minimum-bias events:</a:t>
            </a:r>
          </a:p>
          <a:p>
            <a:pPr lvl="1">
              <a:buFont typeface="Arial"/>
              <a:buChar char="•"/>
              <a:defRPr/>
            </a:pPr>
            <a:r>
              <a:rPr lang="en-US" sz="1600" dirty="0">
                <a:latin typeface="Palatino"/>
                <a:cs typeface="Palatino"/>
              </a:rPr>
              <a:t>High background rates, high energies</a:t>
            </a:r>
          </a:p>
          <a:p>
            <a:pPr lvl="1">
              <a:buFont typeface="Arial"/>
              <a:buChar char="•"/>
              <a:defRPr/>
            </a:pPr>
            <a:r>
              <a:rPr lang="en-US" sz="1600" dirty="0">
                <a:latin typeface="Palatino"/>
                <a:cs typeface="Palatino"/>
              </a:rPr>
              <a:t>High occupancies</a:t>
            </a:r>
          </a:p>
          <a:p>
            <a:pPr lvl="1">
              <a:buFont typeface="Arial"/>
              <a:buChar char="•"/>
              <a:defRPr/>
            </a:pPr>
            <a:r>
              <a:rPr lang="en-US" sz="1600" dirty="0">
                <a:latin typeface="Palatino"/>
                <a:cs typeface="Palatino"/>
              </a:rPr>
              <a:t>Can use vertex separation in </a:t>
            </a:r>
            <a:r>
              <a:rPr lang="en-US" sz="1600" dirty="0" err="1">
                <a:latin typeface="Palatino"/>
                <a:cs typeface="Palatino"/>
              </a:rPr>
              <a:t>z</a:t>
            </a:r>
            <a:endParaRPr lang="en-US" sz="1600" dirty="0">
              <a:latin typeface="Palatino"/>
              <a:cs typeface="Palatino"/>
            </a:endParaRPr>
          </a:p>
          <a:p>
            <a:pPr lvl="1">
              <a:buFont typeface="Arial"/>
              <a:buChar char="•"/>
              <a:defRPr/>
            </a:pPr>
            <a:r>
              <a:rPr lang="en-US" sz="1600" dirty="0">
                <a:latin typeface="Palatino"/>
                <a:cs typeface="Palatino"/>
              </a:rPr>
              <a:t>Need precise time-stamping (25 ns)</a:t>
            </a:r>
          </a:p>
          <a:p>
            <a:pPr lvl="1">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Severe challenge of radiation damage</a:t>
            </a:r>
          </a:p>
          <a:p>
            <a:pPr>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Continuous beam crossings</a:t>
            </a:r>
          </a:p>
          <a:p>
            <a:pPr>
              <a:buFont typeface="Arial"/>
              <a:buChar char="•"/>
              <a:defRPr/>
            </a:pPr>
            <a:endParaRPr lang="en-US" sz="1600" dirty="0">
              <a:latin typeface="Palatino"/>
              <a:cs typeface="Palatino"/>
            </a:endParaRPr>
          </a:p>
          <a:p>
            <a:pPr>
              <a:buFont typeface="Arial"/>
              <a:buChar char="•"/>
              <a:defRPr/>
            </a:pPr>
            <a:r>
              <a:rPr lang="en-US" sz="1600" b="1" dirty="0">
                <a:solidFill>
                  <a:srgbClr val="000090"/>
                </a:solidFill>
                <a:latin typeface="Palatino"/>
                <a:cs typeface="Palatino"/>
              </a:rPr>
              <a:t>Trigger has to achieve huge data reduction</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06525" y="1436688"/>
            <a:ext cx="7705725" cy="50450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03" name="AutoShape 3"/>
          <p:cNvSpPr>
            <a:spLocks noChangeArrowheads="1"/>
          </p:cNvSpPr>
          <p:nvPr/>
        </p:nvSpPr>
        <p:spPr bwMode="auto">
          <a:xfrm>
            <a:off x="1439863" y="1450975"/>
            <a:ext cx="4976812" cy="828675"/>
          </a:xfrm>
          <a:prstGeom prst="roundRect">
            <a:avLst>
              <a:gd name="adj" fmla="val 171"/>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cs typeface="Arial Unicode MS" charset="0"/>
            </a:endParaRPr>
          </a:p>
        </p:txBody>
      </p:sp>
      <p:sp>
        <p:nvSpPr>
          <p:cNvPr id="116739" name="Title 1"/>
          <p:cNvSpPr>
            <a:spLocks noGrp="1"/>
          </p:cNvSpPr>
          <p:nvPr>
            <p:ph type="title"/>
          </p:nvPr>
        </p:nvSpPr>
        <p:spPr/>
        <p:txBody>
          <a:bodyPr/>
          <a:lstStyle/>
          <a:p>
            <a:r>
              <a:rPr lang="en-US">
                <a:latin typeface="Palatino" charset="0"/>
                <a:ea typeface="ＭＳ Ｐゴシック" charset="0"/>
              </a:rPr>
              <a:t>Nikhef: Alignment</a:t>
            </a:r>
          </a:p>
        </p:txBody>
      </p:sp>
      <p:sp>
        <p:nvSpPr>
          <p:cNvPr id="116740" name="Rectangle 4"/>
          <p:cNvSpPr>
            <a:spLocks noGrp="1" noChangeArrowheads="1"/>
          </p:cNvSpPr>
          <p:nvPr>
            <p:ph idx="1"/>
          </p:nvPr>
        </p:nvSpPr>
        <p:spPr>
          <a:xfrm>
            <a:off x="65088" y="971550"/>
            <a:ext cx="8228012" cy="5289550"/>
          </a:xfrm>
        </p:spPr>
        <p:txBody>
          <a:bodyPr/>
          <a:lstStyle/>
          <a:p>
            <a:pPr marL="390525"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z="2000">
                <a:latin typeface="Palatino" charset="0"/>
                <a:ea typeface="ＭＳ Ｐゴシック" charset="0"/>
              </a:rPr>
              <a:t>Alignment of beamlines wrt each other</a:t>
            </a:r>
          </a:p>
          <a:p>
            <a:pPr marL="390525"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z="2000">
                <a:latin typeface="Palatino" charset="0"/>
                <a:ea typeface="ＭＳ Ｐゴシック" charset="0"/>
              </a:rPr>
              <a:t>Based on RASNIK</a:t>
            </a:r>
          </a:p>
          <a:p>
            <a:pPr marL="390525" indent="-293688" eaLnBrk="1">
              <a:buSzPct val="45000"/>
              <a:buFont typeface="Wingdings"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z="2000">
                <a:latin typeface="Palatino" charset="0"/>
                <a:ea typeface="ＭＳ Ｐゴシック" charset="0"/>
              </a:rPr>
              <a:t>In addition work on general alignment in CLIC and in CTF3</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1674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02A651F-5150-5041-A00F-6B9AFD5144E4}" type="slidenum">
              <a:rPr lang="en-US" sz="1200">
                <a:latin typeface="Palatino" charset="0"/>
                <a:cs typeface="Palatino" charset="0"/>
              </a:rPr>
              <a:pPr eaLnBrk="1" hangingPunct="1"/>
              <a:t>63</a:t>
            </a:fld>
            <a:endParaRPr lang="en-US" sz="1200">
              <a:latin typeface="Palatino" charset="0"/>
              <a:cs typeface="Palatino"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extBox 19"/>
          <p:cNvSpPr txBox="1">
            <a:spLocks noChangeArrowheads="1"/>
          </p:cNvSpPr>
          <p:nvPr/>
        </p:nvSpPr>
        <p:spPr bwMode="auto">
          <a:xfrm>
            <a:off x="266700" y="860425"/>
            <a:ext cx="85296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2000">
                <a:solidFill>
                  <a:srgbClr val="FF0000"/>
                </a:solidFill>
                <a:latin typeface="Palatino" charset="0"/>
                <a:cs typeface="Palatino" charset="0"/>
                <a:sym typeface="Wingdings" charset="0"/>
              </a:rPr>
              <a:t>	Objectives: provide transverse positional data on targets distributed over 100 m, with an uncertainty of measurement better than 5 </a:t>
            </a:r>
            <a:r>
              <a:rPr lang="el-GR" sz="2000">
                <a:solidFill>
                  <a:srgbClr val="FF0000"/>
                </a:solidFill>
                <a:latin typeface="Palatino" charset="0"/>
                <a:cs typeface="Palatino" charset="0"/>
                <a:sym typeface="Wingdings" charset="0"/>
              </a:rPr>
              <a:t>μ</a:t>
            </a:r>
            <a:r>
              <a:rPr lang="fr-CH" sz="2000">
                <a:solidFill>
                  <a:srgbClr val="FF0000"/>
                </a:solidFill>
                <a:latin typeface="Palatino" charset="0"/>
                <a:cs typeface="Palatino" charset="0"/>
                <a:sym typeface="Wingdings" charset="0"/>
              </a:rPr>
              <a:t>m</a:t>
            </a:r>
          </a:p>
          <a:p>
            <a:pPr algn="just" eaLnBrk="1" hangingPunct="1"/>
            <a:r>
              <a:rPr lang="fr-CH" sz="2000">
                <a:solidFill>
                  <a:srgbClr val="FF0000"/>
                </a:solidFill>
                <a:latin typeface="Palatino" charset="0"/>
                <a:cs typeface="Palatino" charset="0"/>
                <a:sym typeface="Wingdings" charset="0"/>
              </a:rPr>
              <a:t>	</a:t>
            </a:r>
            <a:endParaRPr lang="en-US" sz="2000">
              <a:solidFill>
                <a:srgbClr val="FF0000"/>
              </a:solidFill>
              <a:latin typeface="Palatino" charset="0"/>
              <a:cs typeface="Palatino" charset="0"/>
              <a:sym typeface="Wingdings" charset="0"/>
            </a:endParaRPr>
          </a:p>
        </p:txBody>
      </p:sp>
      <p:pic>
        <p:nvPicPr>
          <p:cNvPr id="11878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24013" y="3754438"/>
            <a:ext cx="5419725"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87" name="Text Box 10"/>
          <p:cNvSpPr txBox="1">
            <a:spLocks noChangeArrowheads="1"/>
          </p:cNvSpPr>
          <p:nvPr/>
        </p:nvSpPr>
        <p:spPr bwMode="auto">
          <a:xfrm>
            <a:off x="4702175" y="6215063"/>
            <a:ext cx="2952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spcBef>
                <a:spcPct val="50000"/>
              </a:spcBef>
            </a:pPr>
            <a:r>
              <a:rPr lang="en-US" sz="1600">
                <a:solidFill>
                  <a:schemeClr val="tx2"/>
                </a:solidFill>
                <a:latin typeface="Palatino" charset="0"/>
                <a:cs typeface="Palatino" charset="0"/>
                <a:sym typeface="Wingdings" charset="0"/>
              </a:rPr>
              <a:t>(M. Beker)</a:t>
            </a:r>
            <a:r>
              <a:rPr lang="en-US" sz="1400">
                <a:solidFill>
                  <a:srgbClr val="0000FF"/>
                </a:solidFill>
                <a:latin typeface="Palatino" charset="0"/>
                <a:cs typeface="Palatino" charset="0"/>
              </a:rPr>
              <a:t>	</a:t>
            </a:r>
          </a:p>
        </p:txBody>
      </p:sp>
      <p:sp>
        <p:nvSpPr>
          <p:cNvPr id="118788" name="TextBox 19"/>
          <p:cNvSpPr txBox="1">
            <a:spLocks noChangeArrowheads="1"/>
          </p:cNvSpPr>
          <p:nvPr/>
        </p:nvSpPr>
        <p:spPr bwMode="auto">
          <a:xfrm>
            <a:off x="757238" y="1739900"/>
            <a:ext cx="79565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buFont typeface="Arial" charset="0"/>
              <a:buChar char="•"/>
            </a:pPr>
            <a:r>
              <a:rPr lang="en-US" sz="1800">
                <a:solidFill>
                  <a:schemeClr val="tx2"/>
                </a:solidFill>
                <a:latin typeface="Palatino" charset="0"/>
                <a:cs typeface="Palatino" charset="0"/>
                <a:sym typeface="Wingdings" charset="0"/>
              </a:rPr>
              <a:t>Concept: RASCLIC is a 3 point alignment, which consists of a monochromatic light source, a diffraction plate and a pixel image sensor. </a:t>
            </a:r>
          </a:p>
          <a:p>
            <a:pPr algn="just" eaLnBrk="1" hangingPunct="1"/>
            <a:endParaRPr lang="en-US" sz="1800">
              <a:solidFill>
                <a:schemeClr val="tx2"/>
              </a:solidFill>
              <a:latin typeface="Palatino" charset="0"/>
              <a:cs typeface="Palatino" charset="0"/>
              <a:sym typeface="Wingdings" charset="0"/>
            </a:endParaRPr>
          </a:p>
          <a:p>
            <a:pPr algn="just" eaLnBrk="1" hangingPunct="1">
              <a:buFont typeface="Arial" charset="0"/>
              <a:buChar char="•"/>
            </a:pPr>
            <a:r>
              <a:rPr lang="en-US" sz="1800">
                <a:solidFill>
                  <a:schemeClr val="tx2"/>
                </a:solidFill>
                <a:latin typeface="Palatino" charset="0"/>
                <a:cs typeface="Palatino" charset="0"/>
                <a:sym typeface="Wingdings" charset="0"/>
              </a:rPr>
              <a:t>The position of a diffraction pattern is monitored on the image sensor, which provides the relative position of the three components. </a:t>
            </a:r>
          </a:p>
          <a:p>
            <a:pPr algn="just" eaLnBrk="1" hangingPunct="1"/>
            <a:r>
              <a:rPr lang="en-US" sz="1800">
                <a:solidFill>
                  <a:schemeClr val="tx2"/>
                </a:solidFill>
                <a:latin typeface="Palatino" charset="0"/>
                <a:cs typeface="Palatino" charset="0"/>
                <a:sym typeface="Wingdings" charset="0"/>
              </a:rPr>
              <a:t>	</a:t>
            </a:r>
          </a:p>
        </p:txBody>
      </p:sp>
      <p:sp>
        <p:nvSpPr>
          <p:cNvPr id="118789" name="Title 15"/>
          <p:cNvSpPr>
            <a:spLocks noGrp="1"/>
          </p:cNvSpPr>
          <p:nvPr>
            <p:ph type="title"/>
          </p:nvPr>
        </p:nvSpPr>
        <p:spPr>
          <a:xfrm>
            <a:off x="757238" y="9525"/>
            <a:ext cx="7599362" cy="642938"/>
          </a:xfrm>
        </p:spPr>
        <p:txBody>
          <a:bodyPr/>
          <a:lstStyle/>
          <a:p>
            <a:r>
              <a:rPr lang="en-US">
                <a:latin typeface="Palatino" charset="0"/>
                <a:ea typeface="ＭＳ Ｐゴシック" charset="0"/>
              </a:rPr>
              <a:t>Nikhef collab. on pre-alignment</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187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EEBBF48-7101-0544-84C3-11B6D94DD28E}" type="slidenum">
              <a:rPr lang="en-US" sz="1200">
                <a:latin typeface="Palatino" charset="0"/>
                <a:cs typeface="Palatino" charset="0"/>
              </a:rPr>
              <a:pPr eaLnBrk="1" hangingPunct="1"/>
              <a:t>64</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extBox 19"/>
          <p:cNvSpPr txBox="1">
            <a:spLocks noChangeArrowheads="1"/>
          </p:cNvSpPr>
          <p:nvPr/>
        </p:nvSpPr>
        <p:spPr bwMode="auto">
          <a:xfrm>
            <a:off x="611188" y="773113"/>
            <a:ext cx="8401050" cy="313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buFont typeface="Arial" charset="0"/>
              <a:buChar char="•"/>
            </a:pPr>
            <a:r>
              <a:rPr lang="en-US" sz="1800">
                <a:solidFill>
                  <a:schemeClr val="tx2"/>
                </a:solidFill>
                <a:latin typeface="Palatino" charset="0"/>
                <a:cs typeface="Palatino" charset="0"/>
                <a:sym typeface="Wingdings" charset="0"/>
              </a:rPr>
              <a:t>The concept was validated in an old tunnel named TT1 on 140 m.</a:t>
            </a:r>
          </a:p>
          <a:p>
            <a:pPr algn="just" eaLnBrk="1" hangingPunct="1">
              <a:buFont typeface="Arial" charset="0"/>
              <a:buChar char="•"/>
            </a:pPr>
            <a:r>
              <a:rPr lang="en-US" sz="1800">
                <a:solidFill>
                  <a:schemeClr val="tx2"/>
                </a:solidFill>
                <a:latin typeface="Palatino" charset="0"/>
                <a:cs typeface="Palatino" charset="0"/>
                <a:sym typeface="Wingdings" charset="0"/>
              </a:rPr>
              <a:t>A precision of 20 nm was reached</a:t>
            </a:r>
          </a:p>
          <a:p>
            <a:pPr algn="just" eaLnBrk="1" hangingPunct="1">
              <a:buFont typeface="Arial" charset="0"/>
              <a:buChar char="•"/>
            </a:pPr>
            <a:r>
              <a:rPr lang="en-US" sz="1800">
                <a:solidFill>
                  <a:schemeClr val="tx2"/>
                </a:solidFill>
                <a:latin typeface="Palatino" charset="0"/>
                <a:cs typeface="Palatino" charset="0"/>
                <a:sym typeface="Wingdings" charset="0"/>
              </a:rPr>
              <a:t>New agreement signed for improved and expanded system</a:t>
            </a:r>
          </a:p>
          <a:p>
            <a:pPr algn="just" eaLnBrk="1" hangingPunct="1">
              <a:buFont typeface="Wingdings" charset="0"/>
              <a:buChar char="ü"/>
            </a:pPr>
            <a:endParaRPr lang="en-US" sz="1800">
              <a:solidFill>
                <a:schemeClr val="tx2"/>
              </a:solidFill>
              <a:latin typeface="Palatino" charset="0"/>
              <a:cs typeface="Palatino" charset="0"/>
              <a:sym typeface="Wingdings" charset="0"/>
            </a:endParaRPr>
          </a:p>
          <a:p>
            <a:pPr algn="just" eaLnBrk="1" hangingPunct="1">
              <a:buFont typeface="Wingdings" charset="0"/>
              <a:buChar char="ü"/>
            </a:pPr>
            <a:endParaRPr lang="fr-CH" sz="1800">
              <a:solidFill>
                <a:schemeClr val="tx2"/>
              </a:solidFill>
              <a:latin typeface="Palatino" charset="0"/>
              <a:cs typeface="Palatino" charset="0"/>
              <a:sym typeface="Wingdings" charset="0"/>
            </a:endParaRPr>
          </a:p>
          <a:p>
            <a:pPr algn="just" eaLnBrk="1" hangingPunct="1">
              <a:buFont typeface="Wingdings" charset="0"/>
              <a:buChar char="ü"/>
            </a:pPr>
            <a:endParaRPr lang="fr-CH" sz="1800">
              <a:solidFill>
                <a:schemeClr val="tx2"/>
              </a:solidFill>
              <a:latin typeface="Palatino" charset="0"/>
              <a:cs typeface="Palatino" charset="0"/>
              <a:sym typeface="Wingdings" charset="0"/>
            </a:endParaRPr>
          </a:p>
          <a:p>
            <a:pPr algn="just" eaLnBrk="1" hangingPunct="1">
              <a:buFont typeface="Wingdings" charset="0"/>
              <a:buChar char="ü"/>
            </a:pPr>
            <a:endParaRPr lang="fr-CH" sz="1800">
              <a:solidFill>
                <a:schemeClr val="tx2"/>
              </a:solidFill>
              <a:latin typeface="Palatino" charset="0"/>
              <a:cs typeface="Palatino" charset="0"/>
              <a:sym typeface="Wingdings" charset="0"/>
            </a:endParaRPr>
          </a:p>
          <a:p>
            <a:pPr algn="just" eaLnBrk="1" hangingPunct="1">
              <a:buFont typeface="Wingdings" charset="0"/>
              <a:buChar char="ü"/>
            </a:pPr>
            <a:endParaRPr lang="en-US" sz="1800">
              <a:solidFill>
                <a:schemeClr val="tx2"/>
              </a:solidFill>
              <a:latin typeface="Palatino" charset="0"/>
              <a:cs typeface="Palatino" charset="0"/>
              <a:sym typeface="Wingdings" charset="0"/>
            </a:endParaRPr>
          </a:p>
          <a:p>
            <a:pPr algn="just" eaLnBrk="1" hangingPunct="1">
              <a:buFont typeface="Wingdings" charset="0"/>
              <a:buChar char="ü"/>
            </a:pPr>
            <a:endParaRPr lang="en-US" sz="1800">
              <a:solidFill>
                <a:schemeClr val="tx2"/>
              </a:solidFill>
              <a:latin typeface="Palatino" charset="0"/>
              <a:cs typeface="Palatino" charset="0"/>
              <a:sym typeface="Wingdings" charset="0"/>
            </a:endParaRPr>
          </a:p>
          <a:p>
            <a:pPr algn="just" eaLnBrk="1" hangingPunct="1">
              <a:buFont typeface="Wingdings" charset="0"/>
              <a:buChar char="ü"/>
            </a:pPr>
            <a:endParaRPr lang="en-US" sz="1800">
              <a:solidFill>
                <a:schemeClr val="tx2"/>
              </a:solidFill>
              <a:latin typeface="Palatino" charset="0"/>
              <a:cs typeface="Palatino" charset="0"/>
              <a:sym typeface="Wingdings" charset="0"/>
            </a:endParaRPr>
          </a:p>
          <a:p>
            <a:pPr algn="just" eaLnBrk="1" hangingPunct="1"/>
            <a:endParaRPr lang="en-US" sz="1800">
              <a:solidFill>
                <a:schemeClr val="tx2"/>
              </a:solidFill>
              <a:latin typeface="Palatino" charset="0"/>
              <a:cs typeface="Palatino" charset="0"/>
              <a:sym typeface="Wingdings" charset="0"/>
            </a:endParaRPr>
          </a:p>
        </p:txBody>
      </p:sp>
      <p:pic>
        <p:nvPicPr>
          <p:cNvPr id="11981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164388" y="3789363"/>
            <a:ext cx="184785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950" y="4797425"/>
            <a:ext cx="2647950"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5288" y="1916113"/>
            <a:ext cx="6831012"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3"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348038" y="1916113"/>
            <a:ext cx="9175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4"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03575" y="4581525"/>
            <a:ext cx="3455988" cy="207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5" name="Text Box 10"/>
          <p:cNvSpPr txBox="1">
            <a:spLocks noChangeArrowheads="1"/>
          </p:cNvSpPr>
          <p:nvPr/>
        </p:nvSpPr>
        <p:spPr bwMode="auto">
          <a:xfrm>
            <a:off x="6804025" y="3068638"/>
            <a:ext cx="2952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spcBef>
                <a:spcPct val="50000"/>
              </a:spcBef>
            </a:pPr>
            <a:r>
              <a:rPr lang="en-US" sz="1600">
                <a:solidFill>
                  <a:schemeClr val="tx2"/>
                </a:solidFill>
                <a:latin typeface="Palatino" charset="0"/>
                <a:cs typeface="Palatino" charset="0"/>
                <a:sym typeface="Wingdings" charset="0"/>
              </a:rPr>
              <a:t>(H. van der Graaf)</a:t>
            </a:r>
            <a:r>
              <a:rPr lang="en-US" sz="1400">
                <a:solidFill>
                  <a:srgbClr val="0000FF"/>
                </a:solidFill>
                <a:latin typeface="Palatino" charset="0"/>
                <a:cs typeface="Palatino" charset="0"/>
              </a:rPr>
              <a:t>	</a:t>
            </a:r>
          </a:p>
        </p:txBody>
      </p:sp>
      <p:sp>
        <p:nvSpPr>
          <p:cNvPr id="119816" name="Title 15"/>
          <p:cNvSpPr>
            <a:spLocks noGrp="1"/>
          </p:cNvSpPr>
          <p:nvPr>
            <p:ph type="title"/>
          </p:nvPr>
        </p:nvSpPr>
        <p:spPr>
          <a:xfrm>
            <a:off x="757238" y="9525"/>
            <a:ext cx="7599362" cy="642938"/>
          </a:xfrm>
        </p:spPr>
        <p:txBody>
          <a:bodyPr/>
          <a:lstStyle/>
          <a:p>
            <a:r>
              <a:rPr lang="en-US">
                <a:latin typeface="Palatino" charset="0"/>
                <a:ea typeface="ＭＳ Ｐゴシック" charset="0"/>
              </a:rPr>
              <a:t>Nikhef collab. on pre-alignment</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1981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39648DC-3FB5-B345-B632-D356696EAFC9}" type="slidenum">
              <a:rPr lang="en-US" sz="1200">
                <a:latin typeface="Palatino" charset="0"/>
                <a:cs typeface="Palatino" charset="0"/>
              </a:rPr>
              <a:pPr eaLnBrk="1" hangingPunct="1"/>
              <a:t>65</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CTF3</a:t>
            </a:r>
            <a:endParaRPr lang="en-US" sz="2400">
              <a:solidFill>
                <a:schemeClr val="tx1"/>
              </a:solidFill>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857" name="Group 4"/>
          <p:cNvGrpSpPr>
            <a:grpSpLocks/>
          </p:cNvGrpSpPr>
          <p:nvPr/>
        </p:nvGrpSpPr>
        <p:grpSpPr bwMode="auto">
          <a:xfrm>
            <a:off x="2981325" y="1824038"/>
            <a:ext cx="6122988" cy="4692650"/>
            <a:chOff x="2981365" y="1824030"/>
            <a:chExt cx="6122947" cy="4692657"/>
          </a:xfrm>
        </p:grpSpPr>
        <p:pic>
          <p:nvPicPr>
            <p:cNvPr id="12186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81365" y="1824030"/>
              <a:ext cx="6122947" cy="469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66" name="Line 3"/>
            <p:cNvSpPr>
              <a:spLocks noChangeShapeType="1"/>
            </p:cNvSpPr>
            <p:nvPr/>
          </p:nvSpPr>
          <p:spPr bwMode="auto">
            <a:xfrm flipV="1">
              <a:off x="3634015" y="3278578"/>
              <a:ext cx="3295259" cy="2736643"/>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867" name="Oval 4"/>
            <p:cNvSpPr>
              <a:spLocks noChangeArrowheads="1"/>
            </p:cNvSpPr>
            <p:nvPr/>
          </p:nvSpPr>
          <p:spPr bwMode="auto">
            <a:xfrm rot="-2247610">
              <a:off x="6143032" y="3120342"/>
              <a:ext cx="665175" cy="469059"/>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a:latin typeface="Palatino" charset="0"/>
                <a:cs typeface="Palatino" charset="0"/>
              </a:endParaRPr>
            </a:p>
          </p:txBody>
        </p:sp>
        <p:sp>
          <p:nvSpPr>
            <p:cNvPr id="121868" name="Freeform 5"/>
            <p:cNvSpPr>
              <a:spLocks/>
            </p:cNvSpPr>
            <p:nvPr/>
          </p:nvSpPr>
          <p:spPr bwMode="auto">
            <a:xfrm>
              <a:off x="6816556" y="2172336"/>
              <a:ext cx="1445850" cy="1206553"/>
            </a:xfrm>
            <a:custGeom>
              <a:avLst/>
              <a:gdLst>
                <a:gd name="T0" fmla="*/ 0 w 1039"/>
                <a:gd name="T1" fmla="*/ 2147483647 h 854"/>
                <a:gd name="T2" fmla="*/ 2147483647 w 1039"/>
                <a:gd name="T3" fmla="*/ 2147483647 h 854"/>
                <a:gd name="T4" fmla="*/ 2147483647 w 1039"/>
                <a:gd name="T5" fmla="*/ 2147483647 h 854"/>
                <a:gd name="T6" fmla="*/ 2147483647 w 1039"/>
                <a:gd name="T7" fmla="*/ 2147483647 h 854"/>
                <a:gd name="T8" fmla="*/ 2147483647 w 1039"/>
                <a:gd name="T9" fmla="*/ 2147483647 h 854"/>
                <a:gd name="T10" fmla="*/ 2147483647 w 1039"/>
                <a:gd name="T11" fmla="*/ 2147483647 h 854"/>
                <a:gd name="T12" fmla="*/ 2147483647 w 1039"/>
                <a:gd name="T13" fmla="*/ 2147483647 h 854"/>
                <a:gd name="T14" fmla="*/ 2147483647 w 1039"/>
                <a:gd name="T15" fmla="*/ 2147483647 h 854"/>
                <a:gd name="T16" fmla="*/ 2147483647 w 1039"/>
                <a:gd name="T17" fmla="*/ 2147483647 h 854"/>
                <a:gd name="T18" fmla="*/ 2147483647 w 1039"/>
                <a:gd name="T19" fmla="*/ 2147483647 h 854"/>
                <a:gd name="T20" fmla="*/ 2147483647 w 1039"/>
                <a:gd name="T21" fmla="*/ 2147483647 h 854"/>
                <a:gd name="T22" fmla="*/ 2147483647 w 1039"/>
                <a:gd name="T23" fmla="*/ 2147483647 h 854"/>
                <a:gd name="T24" fmla="*/ 2147483647 w 1039"/>
                <a:gd name="T25" fmla="*/ 2147483647 h 854"/>
                <a:gd name="T26" fmla="*/ 2147483647 w 1039"/>
                <a:gd name="T27" fmla="*/ 2147483647 h 854"/>
                <a:gd name="T28" fmla="*/ 2147483647 w 1039"/>
                <a:gd name="T29" fmla="*/ 2147483647 h 854"/>
                <a:gd name="T30" fmla="*/ 2147483647 w 1039"/>
                <a:gd name="T31" fmla="*/ 2147483647 h 854"/>
                <a:gd name="T32" fmla="*/ 2147483647 w 1039"/>
                <a:gd name="T33" fmla="*/ 2147483647 h 854"/>
                <a:gd name="T34" fmla="*/ 2147483647 w 1039"/>
                <a:gd name="T35" fmla="*/ 2147483647 h 8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9"/>
                <a:gd name="T55" fmla="*/ 0 h 854"/>
                <a:gd name="T56" fmla="*/ 1039 w 1039"/>
                <a:gd name="T57" fmla="*/ 854 h 8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9" h="854">
                  <a:moveTo>
                    <a:pt x="0" y="854"/>
                  </a:moveTo>
                  <a:cubicBezTo>
                    <a:pt x="12" y="833"/>
                    <a:pt x="69" y="795"/>
                    <a:pt x="72" y="728"/>
                  </a:cubicBezTo>
                  <a:cubicBezTo>
                    <a:pt x="75" y="661"/>
                    <a:pt x="11" y="516"/>
                    <a:pt x="18" y="449"/>
                  </a:cubicBezTo>
                  <a:cubicBezTo>
                    <a:pt x="25" y="382"/>
                    <a:pt x="74" y="359"/>
                    <a:pt x="114" y="323"/>
                  </a:cubicBezTo>
                  <a:cubicBezTo>
                    <a:pt x="154" y="287"/>
                    <a:pt x="200" y="278"/>
                    <a:pt x="260" y="235"/>
                  </a:cubicBezTo>
                  <a:cubicBezTo>
                    <a:pt x="320" y="192"/>
                    <a:pt x="408" y="103"/>
                    <a:pt x="474" y="65"/>
                  </a:cubicBezTo>
                  <a:cubicBezTo>
                    <a:pt x="540" y="27"/>
                    <a:pt x="593" y="0"/>
                    <a:pt x="657" y="8"/>
                  </a:cubicBezTo>
                  <a:cubicBezTo>
                    <a:pt x="721" y="16"/>
                    <a:pt x="801" y="75"/>
                    <a:pt x="861" y="116"/>
                  </a:cubicBezTo>
                  <a:cubicBezTo>
                    <a:pt x="921" y="157"/>
                    <a:pt x="995" y="194"/>
                    <a:pt x="1017" y="254"/>
                  </a:cubicBezTo>
                  <a:cubicBezTo>
                    <a:pt x="1039" y="314"/>
                    <a:pt x="1037" y="400"/>
                    <a:pt x="993" y="473"/>
                  </a:cubicBezTo>
                  <a:cubicBezTo>
                    <a:pt x="949" y="546"/>
                    <a:pt x="824" y="638"/>
                    <a:pt x="753" y="695"/>
                  </a:cubicBezTo>
                  <a:cubicBezTo>
                    <a:pt x="682" y="752"/>
                    <a:pt x="632" y="797"/>
                    <a:pt x="567" y="818"/>
                  </a:cubicBezTo>
                  <a:cubicBezTo>
                    <a:pt x="502" y="839"/>
                    <a:pt x="421" y="837"/>
                    <a:pt x="360" y="821"/>
                  </a:cubicBezTo>
                  <a:cubicBezTo>
                    <a:pt x="299" y="805"/>
                    <a:pt x="243" y="756"/>
                    <a:pt x="201" y="722"/>
                  </a:cubicBezTo>
                  <a:cubicBezTo>
                    <a:pt x="159" y="688"/>
                    <a:pt x="128" y="655"/>
                    <a:pt x="108" y="614"/>
                  </a:cubicBezTo>
                  <a:cubicBezTo>
                    <a:pt x="88" y="573"/>
                    <a:pt x="77" y="518"/>
                    <a:pt x="78" y="476"/>
                  </a:cubicBezTo>
                  <a:cubicBezTo>
                    <a:pt x="79" y="434"/>
                    <a:pt x="90" y="394"/>
                    <a:pt x="114" y="359"/>
                  </a:cubicBezTo>
                  <a:cubicBezTo>
                    <a:pt x="138" y="324"/>
                    <a:pt x="202" y="283"/>
                    <a:pt x="225" y="263"/>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69" name="Freeform 6"/>
            <p:cNvSpPr>
              <a:spLocks/>
            </p:cNvSpPr>
            <p:nvPr/>
          </p:nvSpPr>
          <p:spPr bwMode="auto">
            <a:xfrm>
              <a:off x="6912575" y="3243257"/>
              <a:ext cx="125242" cy="45210"/>
            </a:xfrm>
            <a:custGeom>
              <a:avLst/>
              <a:gdLst>
                <a:gd name="T0" fmla="*/ 0 w 90"/>
                <a:gd name="T1" fmla="*/ 2147483647 h 32"/>
                <a:gd name="T2" fmla="*/ 2147483647 w 90"/>
                <a:gd name="T3" fmla="*/ 2147483647 h 32"/>
                <a:gd name="T4" fmla="*/ 2147483647 w 90"/>
                <a:gd name="T5" fmla="*/ 0 h 32"/>
                <a:gd name="T6" fmla="*/ 0 60000 65536"/>
                <a:gd name="T7" fmla="*/ 0 60000 65536"/>
                <a:gd name="T8" fmla="*/ 0 60000 65536"/>
                <a:gd name="T9" fmla="*/ 0 w 90"/>
                <a:gd name="T10" fmla="*/ 0 h 32"/>
                <a:gd name="T11" fmla="*/ 90 w 90"/>
                <a:gd name="T12" fmla="*/ 32 h 32"/>
              </a:gdLst>
              <a:ahLst/>
              <a:cxnLst>
                <a:cxn ang="T6">
                  <a:pos x="T0" y="T1"/>
                </a:cxn>
                <a:cxn ang="T7">
                  <a:pos x="T2" y="T3"/>
                </a:cxn>
                <a:cxn ang="T8">
                  <a:pos x="T4" y="T5"/>
                </a:cxn>
              </a:cxnLst>
              <a:rect l="T9" t="T10" r="T11" b="T12"/>
              <a:pathLst>
                <a:path w="90" h="32">
                  <a:moveTo>
                    <a:pt x="0" y="32"/>
                  </a:moveTo>
                  <a:lnTo>
                    <a:pt x="42" y="12"/>
                  </a:lnTo>
                  <a:lnTo>
                    <a:pt x="90" y="0"/>
                  </a:ln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0" name="Freeform 7"/>
            <p:cNvSpPr>
              <a:spLocks/>
            </p:cNvSpPr>
            <p:nvPr/>
          </p:nvSpPr>
          <p:spPr bwMode="auto">
            <a:xfrm>
              <a:off x="5230157" y="3103388"/>
              <a:ext cx="2696880" cy="2009039"/>
            </a:xfrm>
            <a:custGeom>
              <a:avLst/>
              <a:gdLst>
                <a:gd name="T0" fmla="*/ 2147483647 w 1938"/>
                <a:gd name="T1" fmla="*/ 0 h 1422"/>
                <a:gd name="T2" fmla="*/ 2147483647 w 1938"/>
                <a:gd name="T3" fmla="*/ 2147483647 h 1422"/>
                <a:gd name="T4" fmla="*/ 2147483647 w 1938"/>
                <a:gd name="T5" fmla="*/ 2147483647 h 1422"/>
                <a:gd name="T6" fmla="*/ 2147483647 w 1938"/>
                <a:gd name="T7" fmla="*/ 2147483647 h 1422"/>
                <a:gd name="T8" fmla="*/ 2147483647 w 1938"/>
                <a:gd name="T9" fmla="*/ 2147483647 h 1422"/>
                <a:gd name="T10" fmla="*/ 0 w 1938"/>
                <a:gd name="T11" fmla="*/ 2147483647 h 1422"/>
                <a:gd name="T12" fmla="*/ 0 60000 65536"/>
                <a:gd name="T13" fmla="*/ 0 60000 65536"/>
                <a:gd name="T14" fmla="*/ 0 60000 65536"/>
                <a:gd name="T15" fmla="*/ 0 60000 65536"/>
                <a:gd name="T16" fmla="*/ 0 60000 65536"/>
                <a:gd name="T17" fmla="*/ 0 60000 65536"/>
                <a:gd name="T18" fmla="*/ 0 w 1938"/>
                <a:gd name="T19" fmla="*/ 0 h 1422"/>
                <a:gd name="T20" fmla="*/ 1938 w 1938"/>
                <a:gd name="T21" fmla="*/ 1422 h 1422"/>
              </a:gdLst>
              <a:ahLst/>
              <a:cxnLst>
                <a:cxn ang="T12">
                  <a:pos x="T0" y="T1"/>
                </a:cxn>
                <a:cxn ang="T13">
                  <a:pos x="T2" y="T3"/>
                </a:cxn>
                <a:cxn ang="T14">
                  <a:pos x="T4" y="T5"/>
                </a:cxn>
                <a:cxn ang="T15">
                  <a:pos x="T6" y="T7"/>
                </a:cxn>
                <a:cxn ang="T16">
                  <a:pos x="T8" y="T9"/>
                </a:cxn>
                <a:cxn ang="T17">
                  <a:pos x="T10" y="T11"/>
                </a:cxn>
              </a:cxnLst>
              <a:rect l="T18" t="T19" r="T20" b="T21"/>
              <a:pathLst>
                <a:path w="1938" h="1422">
                  <a:moveTo>
                    <a:pt x="1938" y="0"/>
                  </a:moveTo>
                  <a:cubicBezTo>
                    <a:pt x="1910" y="25"/>
                    <a:pt x="1829" y="98"/>
                    <a:pt x="1767" y="150"/>
                  </a:cubicBezTo>
                  <a:cubicBezTo>
                    <a:pt x="1705" y="202"/>
                    <a:pt x="1650" y="243"/>
                    <a:pt x="1563" y="312"/>
                  </a:cubicBezTo>
                  <a:cubicBezTo>
                    <a:pt x="1476" y="381"/>
                    <a:pt x="1346" y="508"/>
                    <a:pt x="1242" y="564"/>
                  </a:cubicBezTo>
                  <a:cubicBezTo>
                    <a:pt x="1138" y="620"/>
                    <a:pt x="1143" y="508"/>
                    <a:pt x="936" y="651"/>
                  </a:cubicBezTo>
                  <a:cubicBezTo>
                    <a:pt x="729" y="794"/>
                    <a:pt x="195" y="1261"/>
                    <a:pt x="0" y="1422"/>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1" name="Rectangle 8"/>
            <p:cNvSpPr>
              <a:spLocks noChangeArrowheads="1"/>
            </p:cNvSpPr>
            <p:nvPr/>
          </p:nvSpPr>
          <p:spPr bwMode="auto">
            <a:xfrm>
              <a:off x="3622883" y="4034440"/>
              <a:ext cx="129138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chemeClr val="bg1"/>
                  </a:solidFill>
                  <a:latin typeface="Palatino" charset="0"/>
                  <a:cs typeface="Palatino" charset="0"/>
                </a:rPr>
                <a:t>DRIVE BEAM </a:t>
              </a:r>
            </a:p>
            <a:p>
              <a:r>
                <a:rPr lang="en-US" sz="1600">
                  <a:solidFill>
                    <a:schemeClr val="bg1"/>
                  </a:solidFill>
                  <a:latin typeface="Palatino" charset="0"/>
                  <a:cs typeface="Palatino" charset="0"/>
                </a:rPr>
                <a:t>LINAC</a:t>
              </a:r>
              <a:endParaRPr sz="1600" noProof="1">
                <a:solidFill>
                  <a:schemeClr val="bg1"/>
                </a:solidFill>
                <a:latin typeface="Palatino" charset="0"/>
                <a:cs typeface="Palatino" charset="0"/>
              </a:endParaRPr>
            </a:p>
          </p:txBody>
        </p:sp>
        <p:sp>
          <p:nvSpPr>
            <p:cNvPr id="121872" name="Freeform 9"/>
            <p:cNvSpPr>
              <a:spLocks/>
            </p:cNvSpPr>
            <p:nvPr/>
          </p:nvSpPr>
          <p:spPr bwMode="auto">
            <a:xfrm>
              <a:off x="5593359" y="4243538"/>
              <a:ext cx="654042" cy="651313"/>
            </a:xfrm>
            <a:custGeom>
              <a:avLst/>
              <a:gdLst>
                <a:gd name="T0" fmla="*/ 2147483647 w 470"/>
                <a:gd name="T1" fmla="*/ 0 h 461"/>
                <a:gd name="T2" fmla="*/ 2147483647 w 470"/>
                <a:gd name="T3" fmla="*/ 2147483647 h 461"/>
                <a:gd name="T4" fmla="*/ 2147483647 w 470"/>
                <a:gd name="T5" fmla="*/ 2147483647 h 461"/>
                <a:gd name="T6" fmla="*/ 2147483647 w 470"/>
                <a:gd name="T7" fmla="*/ 2147483647 h 461"/>
                <a:gd name="T8" fmla="*/ 0 w 470"/>
                <a:gd name="T9" fmla="*/ 2147483647 h 461"/>
                <a:gd name="T10" fmla="*/ 0 60000 65536"/>
                <a:gd name="T11" fmla="*/ 0 60000 65536"/>
                <a:gd name="T12" fmla="*/ 0 60000 65536"/>
                <a:gd name="T13" fmla="*/ 0 60000 65536"/>
                <a:gd name="T14" fmla="*/ 0 60000 65536"/>
                <a:gd name="T15" fmla="*/ 0 w 470"/>
                <a:gd name="T16" fmla="*/ 0 h 461"/>
                <a:gd name="T17" fmla="*/ 470 w 470"/>
                <a:gd name="T18" fmla="*/ 461 h 461"/>
              </a:gdLst>
              <a:ahLst/>
              <a:cxnLst>
                <a:cxn ang="T10">
                  <a:pos x="T0" y="T1"/>
                </a:cxn>
                <a:cxn ang="T11">
                  <a:pos x="T2" y="T3"/>
                </a:cxn>
                <a:cxn ang="T12">
                  <a:pos x="T4" y="T5"/>
                </a:cxn>
                <a:cxn ang="T13">
                  <a:pos x="T6" y="T7"/>
                </a:cxn>
                <a:cxn ang="T14">
                  <a:pos x="T8" y="T9"/>
                </a:cxn>
              </a:cxnLst>
              <a:rect l="T15" t="T16" r="T17" b="T18"/>
              <a:pathLst>
                <a:path w="470" h="461">
                  <a:moveTo>
                    <a:pt x="470" y="0"/>
                  </a:moveTo>
                  <a:cubicBezTo>
                    <a:pt x="462" y="8"/>
                    <a:pt x="433" y="27"/>
                    <a:pt x="420" y="50"/>
                  </a:cubicBezTo>
                  <a:cubicBezTo>
                    <a:pt x="407" y="73"/>
                    <a:pt x="421" y="103"/>
                    <a:pt x="389" y="141"/>
                  </a:cubicBezTo>
                  <a:cubicBezTo>
                    <a:pt x="357" y="179"/>
                    <a:pt x="294" y="225"/>
                    <a:pt x="229" y="278"/>
                  </a:cubicBezTo>
                  <a:cubicBezTo>
                    <a:pt x="164" y="331"/>
                    <a:pt x="48" y="423"/>
                    <a:pt x="0" y="461"/>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3" name="Freeform 10"/>
            <p:cNvSpPr>
              <a:spLocks/>
            </p:cNvSpPr>
            <p:nvPr/>
          </p:nvSpPr>
          <p:spPr bwMode="auto">
            <a:xfrm>
              <a:off x="5669895" y="4278859"/>
              <a:ext cx="780675" cy="652725"/>
            </a:xfrm>
            <a:custGeom>
              <a:avLst/>
              <a:gdLst>
                <a:gd name="T0" fmla="*/ 2147483647 w 561"/>
                <a:gd name="T1" fmla="*/ 0 h 462"/>
                <a:gd name="T2" fmla="*/ 0 w 561"/>
                <a:gd name="T3" fmla="*/ 2147483647 h 462"/>
                <a:gd name="T4" fmla="*/ 0 60000 65536"/>
                <a:gd name="T5" fmla="*/ 0 60000 65536"/>
                <a:gd name="T6" fmla="*/ 0 w 561"/>
                <a:gd name="T7" fmla="*/ 0 h 462"/>
                <a:gd name="T8" fmla="*/ 561 w 561"/>
                <a:gd name="T9" fmla="*/ 462 h 462"/>
              </a:gdLst>
              <a:ahLst/>
              <a:cxnLst>
                <a:cxn ang="T4">
                  <a:pos x="T0" y="T1"/>
                </a:cxn>
                <a:cxn ang="T5">
                  <a:pos x="T2" y="T3"/>
                </a:cxn>
              </a:cxnLst>
              <a:rect l="T6" t="T7" r="T8" b="T9"/>
              <a:pathLst>
                <a:path w="561" h="462">
                  <a:moveTo>
                    <a:pt x="561" y="0"/>
                  </a:moveTo>
                  <a:lnTo>
                    <a:pt x="0" y="462"/>
                  </a:ln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4" name="Freeform 11"/>
            <p:cNvSpPr>
              <a:spLocks/>
            </p:cNvSpPr>
            <p:nvPr/>
          </p:nvSpPr>
          <p:spPr bwMode="auto">
            <a:xfrm>
              <a:off x="4510710" y="5023418"/>
              <a:ext cx="197605" cy="271263"/>
            </a:xfrm>
            <a:custGeom>
              <a:avLst/>
              <a:gdLst>
                <a:gd name="T0" fmla="*/ 0 w 142"/>
                <a:gd name="T1" fmla="*/ 2147483647 h 192"/>
                <a:gd name="T2" fmla="*/ 2147483647 w 142"/>
                <a:gd name="T3" fmla="*/ 2147483647 h 192"/>
                <a:gd name="T4" fmla="*/ 2147483647 w 142"/>
                <a:gd name="T5" fmla="*/ 2147483647 h 192"/>
                <a:gd name="T6" fmla="*/ 2147483647 w 142"/>
                <a:gd name="T7" fmla="*/ 2147483647 h 192"/>
                <a:gd name="T8" fmla="*/ 2147483647 w 142"/>
                <a:gd name="T9" fmla="*/ 0 h 192"/>
                <a:gd name="T10" fmla="*/ 0 60000 65536"/>
                <a:gd name="T11" fmla="*/ 0 60000 65536"/>
                <a:gd name="T12" fmla="*/ 0 60000 65536"/>
                <a:gd name="T13" fmla="*/ 0 60000 65536"/>
                <a:gd name="T14" fmla="*/ 0 60000 65536"/>
                <a:gd name="T15" fmla="*/ 0 w 142"/>
                <a:gd name="T16" fmla="*/ 0 h 192"/>
                <a:gd name="T17" fmla="*/ 142 w 142"/>
                <a:gd name="T18" fmla="*/ 192 h 192"/>
              </a:gdLst>
              <a:ahLst/>
              <a:cxnLst>
                <a:cxn ang="T10">
                  <a:pos x="T0" y="T1"/>
                </a:cxn>
                <a:cxn ang="T11">
                  <a:pos x="T2" y="T3"/>
                </a:cxn>
                <a:cxn ang="T12">
                  <a:pos x="T4" y="T5"/>
                </a:cxn>
                <a:cxn ang="T13">
                  <a:pos x="T6" y="T7"/>
                </a:cxn>
                <a:cxn ang="T14">
                  <a:pos x="T8" y="T9"/>
                </a:cxn>
              </a:cxnLst>
              <a:rect l="T15" t="T16" r="T17" b="T18"/>
              <a:pathLst>
                <a:path w="142" h="192">
                  <a:moveTo>
                    <a:pt x="0" y="192"/>
                  </a:moveTo>
                  <a:cubicBezTo>
                    <a:pt x="12" y="180"/>
                    <a:pt x="56" y="143"/>
                    <a:pt x="72" y="119"/>
                  </a:cubicBezTo>
                  <a:cubicBezTo>
                    <a:pt x="88" y="95"/>
                    <a:pt x="89" y="63"/>
                    <a:pt x="96" y="48"/>
                  </a:cubicBezTo>
                  <a:cubicBezTo>
                    <a:pt x="103" y="33"/>
                    <a:pt x="104" y="35"/>
                    <a:pt x="112" y="27"/>
                  </a:cubicBezTo>
                  <a:cubicBezTo>
                    <a:pt x="120" y="19"/>
                    <a:pt x="137" y="4"/>
                    <a:pt x="142" y="0"/>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5" name="Freeform 12"/>
            <p:cNvSpPr>
              <a:spLocks/>
            </p:cNvSpPr>
            <p:nvPr/>
          </p:nvSpPr>
          <p:spPr bwMode="auto">
            <a:xfrm>
              <a:off x="5811836" y="3959560"/>
              <a:ext cx="180905" cy="252895"/>
            </a:xfrm>
            <a:custGeom>
              <a:avLst/>
              <a:gdLst>
                <a:gd name="T0" fmla="*/ 0 w 130"/>
                <a:gd name="T1" fmla="*/ 2147483647 h 179"/>
                <a:gd name="T2" fmla="*/ 2147483647 w 130"/>
                <a:gd name="T3" fmla="*/ 2147483647 h 179"/>
                <a:gd name="T4" fmla="*/ 2147483647 w 130"/>
                <a:gd name="T5" fmla="*/ 2147483647 h 179"/>
                <a:gd name="T6" fmla="*/ 2147483647 w 130"/>
                <a:gd name="T7" fmla="*/ 2147483647 h 179"/>
                <a:gd name="T8" fmla="*/ 2147483647 w 130"/>
                <a:gd name="T9" fmla="*/ 0 h 179"/>
                <a:gd name="T10" fmla="*/ 0 60000 65536"/>
                <a:gd name="T11" fmla="*/ 0 60000 65536"/>
                <a:gd name="T12" fmla="*/ 0 60000 65536"/>
                <a:gd name="T13" fmla="*/ 0 60000 65536"/>
                <a:gd name="T14" fmla="*/ 0 60000 65536"/>
                <a:gd name="T15" fmla="*/ 0 w 130"/>
                <a:gd name="T16" fmla="*/ 0 h 179"/>
                <a:gd name="T17" fmla="*/ 130 w 130"/>
                <a:gd name="T18" fmla="*/ 179 h 179"/>
              </a:gdLst>
              <a:ahLst/>
              <a:cxnLst>
                <a:cxn ang="T10">
                  <a:pos x="T0" y="T1"/>
                </a:cxn>
                <a:cxn ang="T11">
                  <a:pos x="T2" y="T3"/>
                </a:cxn>
                <a:cxn ang="T12">
                  <a:pos x="T4" y="T5"/>
                </a:cxn>
                <a:cxn ang="T13">
                  <a:pos x="T6" y="T7"/>
                </a:cxn>
                <a:cxn ang="T14">
                  <a:pos x="T8" y="T9"/>
                </a:cxn>
              </a:cxnLst>
              <a:rect l="T15" t="T16" r="T17" b="T18"/>
              <a:pathLst>
                <a:path w="130" h="179">
                  <a:moveTo>
                    <a:pt x="0" y="179"/>
                  </a:moveTo>
                  <a:cubicBezTo>
                    <a:pt x="12" y="167"/>
                    <a:pt x="56" y="129"/>
                    <a:pt x="72" y="106"/>
                  </a:cubicBezTo>
                  <a:cubicBezTo>
                    <a:pt x="88" y="83"/>
                    <a:pt x="88" y="54"/>
                    <a:pt x="94" y="39"/>
                  </a:cubicBezTo>
                  <a:cubicBezTo>
                    <a:pt x="100" y="24"/>
                    <a:pt x="104" y="24"/>
                    <a:pt x="110" y="17"/>
                  </a:cubicBezTo>
                  <a:cubicBezTo>
                    <a:pt x="116" y="10"/>
                    <a:pt x="126" y="4"/>
                    <a:pt x="130" y="0"/>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6" name="Freeform 13"/>
            <p:cNvSpPr>
              <a:spLocks/>
            </p:cNvSpPr>
            <p:nvPr/>
          </p:nvSpPr>
          <p:spPr bwMode="auto">
            <a:xfrm>
              <a:off x="5959344" y="3828167"/>
              <a:ext cx="308931" cy="161062"/>
            </a:xfrm>
            <a:custGeom>
              <a:avLst/>
              <a:gdLst>
                <a:gd name="T0" fmla="*/ 2147483647 w 222"/>
                <a:gd name="T1" fmla="*/ 0 h 114"/>
                <a:gd name="T2" fmla="*/ 2147483647 w 222"/>
                <a:gd name="T3" fmla="*/ 2147483647 h 114"/>
                <a:gd name="T4" fmla="*/ 2147483647 w 222"/>
                <a:gd name="T5" fmla="*/ 2147483647 h 114"/>
                <a:gd name="T6" fmla="*/ 2147483647 w 222"/>
                <a:gd name="T7" fmla="*/ 2147483647 h 114"/>
                <a:gd name="T8" fmla="*/ 0 w 222"/>
                <a:gd name="T9" fmla="*/ 2147483647 h 114"/>
                <a:gd name="T10" fmla="*/ 0 60000 65536"/>
                <a:gd name="T11" fmla="*/ 0 60000 65536"/>
                <a:gd name="T12" fmla="*/ 0 60000 65536"/>
                <a:gd name="T13" fmla="*/ 0 60000 65536"/>
                <a:gd name="T14" fmla="*/ 0 60000 65536"/>
                <a:gd name="T15" fmla="*/ 0 w 222"/>
                <a:gd name="T16" fmla="*/ 0 h 114"/>
                <a:gd name="T17" fmla="*/ 222 w 222"/>
                <a:gd name="T18" fmla="*/ 114 h 114"/>
              </a:gdLst>
              <a:ahLst/>
              <a:cxnLst>
                <a:cxn ang="T10">
                  <a:pos x="T0" y="T1"/>
                </a:cxn>
                <a:cxn ang="T11">
                  <a:pos x="T2" y="T3"/>
                </a:cxn>
                <a:cxn ang="T12">
                  <a:pos x="T4" y="T5"/>
                </a:cxn>
                <a:cxn ang="T13">
                  <a:pos x="T6" y="T7"/>
                </a:cxn>
                <a:cxn ang="T14">
                  <a:pos x="T8" y="T9"/>
                </a:cxn>
              </a:cxnLst>
              <a:rect l="T15" t="T16" r="T17" b="T18"/>
              <a:pathLst>
                <a:path w="222" h="114">
                  <a:moveTo>
                    <a:pt x="222" y="0"/>
                  </a:moveTo>
                  <a:cubicBezTo>
                    <a:pt x="207" y="10"/>
                    <a:pt x="163" y="50"/>
                    <a:pt x="136" y="62"/>
                  </a:cubicBezTo>
                  <a:cubicBezTo>
                    <a:pt x="109" y="74"/>
                    <a:pt x="75" y="68"/>
                    <a:pt x="58" y="72"/>
                  </a:cubicBezTo>
                  <a:cubicBezTo>
                    <a:pt x="41" y="76"/>
                    <a:pt x="41" y="82"/>
                    <a:pt x="31" y="89"/>
                  </a:cubicBezTo>
                  <a:cubicBezTo>
                    <a:pt x="21" y="96"/>
                    <a:pt x="6" y="109"/>
                    <a:pt x="0" y="114"/>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7" name="Rectangle 14"/>
            <p:cNvSpPr>
              <a:spLocks noChangeArrowheads="1"/>
            </p:cNvSpPr>
            <p:nvPr/>
          </p:nvSpPr>
          <p:spPr bwMode="auto">
            <a:xfrm>
              <a:off x="5799875" y="5241333"/>
              <a:ext cx="143610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de-CH" sz="1600">
                  <a:solidFill>
                    <a:schemeClr val="bg1"/>
                  </a:solidFill>
                  <a:latin typeface="Palatino" charset="0"/>
                  <a:cs typeface="Palatino" charset="0"/>
                </a:rPr>
                <a:t>CLEX</a:t>
              </a:r>
            </a:p>
            <a:p>
              <a:r>
                <a:rPr lang="de-CH" sz="1200">
                  <a:solidFill>
                    <a:schemeClr val="bg1"/>
                  </a:solidFill>
                  <a:latin typeface="Palatino" charset="0"/>
                  <a:cs typeface="Palatino" charset="0"/>
                </a:rPr>
                <a:t>CLIC Experimental Area</a:t>
              </a:r>
              <a:endParaRPr sz="1200" noProof="1">
                <a:solidFill>
                  <a:schemeClr val="bg1"/>
                </a:solidFill>
                <a:latin typeface="Palatino" charset="0"/>
                <a:cs typeface="Palatino" charset="0"/>
              </a:endParaRPr>
            </a:p>
          </p:txBody>
        </p:sp>
        <p:sp>
          <p:nvSpPr>
            <p:cNvPr id="121878" name="Line 15"/>
            <p:cNvSpPr>
              <a:spLocks noChangeShapeType="1"/>
            </p:cNvSpPr>
            <p:nvPr/>
          </p:nvSpPr>
          <p:spPr bwMode="auto">
            <a:xfrm>
              <a:off x="4571939" y="5101124"/>
              <a:ext cx="301973" cy="257134"/>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879" name="Line 16"/>
            <p:cNvSpPr>
              <a:spLocks noChangeShapeType="1"/>
            </p:cNvSpPr>
            <p:nvPr/>
          </p:nvSpPr>
          <p:spPr bwMode="auto">
            <a:xfrm flipV="1">
              <a:off x="4673525" y="5005051"/>
              <a:ext cx="0" cy="55099"/>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880" name="Line 17"/>
            <p:cNvSpPr>
              <a:spLocks noChangeShapeType="1"/>
            </p:cNvSpPr>
            <p:nvPr/>
          </p:nvSpPr>
          <p:spPr bwMode="auto">
            <a:xfrm flipH="1">
              <a:off x="4569156" y="5006464"/>
              <a:ext cx="104369" cy="9466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881" name="Line 18"/>
            <p:cNvSpPr>
              <a:spLocks noChangeShapeType="1"/>
            </p:cNvSpPr>
            <p:nvPr/>
          </p:nvSpPr>
          <p:spPr bwMode="auto">
            <a:xfrm flipH="1">
              <a:off x="4871129" y="5365322"/>
              <a:ext cx="2783" cy="108788"/>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882" name="Line 19"/>
            <p:cNvSpPr>
              <a:spLocks noChangeShapeType="1"/>
            </p:cNvSpPr>
            <p:nvPr/>
          </p:nvSpPr>
          <p:spPr bwMode="auto">
            <a:xfrm flipH="1">
              <a:off x="4786242" y="5462807"/>
              <a:ext cx="96019" cy="77705"/>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883" name="Rectangle 20"/>
            <p:cNvSpPr>
              <a:spLocks noChangeArrowheads="1"/>
            </p:cNvSpPr>
            <p:nvPr/>
          </p:nvSpPr>
          <p:spPr bwMode="auto">
            <a:xfrm>
              <a:off x="5536304" y="2669650"/>
              <a:ext cx="71248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chemeClr val="bg1"/>
                  </a:solidFill>
                  <a:latin typeface="Palatino" charset="0"/>
                  <a:cs typeface="Palatino" charset="0"/>
                </a:rPr>
                <a:t>DELAY </a:t>
              </a:r>
            </a:p>
            <a:p>
              <a:r>
                <a:rPr lang="en-US" sz="1600">
                  <a:solidFill>
                    <a:schemeClr val="bg1"/>
                  </a:solidFill>
                  <a:latin typeface="Palatino" charset="0"/>
                  <a:cs typeface="Palatino" charset="0"/>
                </a:rPr>
                <a:t>LOOP</a:t>
              </a:r>
              <a:endParaRPr sz="1600" noProof="1">
                <a:solidFill>
                  <a:schemeClr val="bg1"/>
                </a:solidFill>
                <a:latin typeface="Palatino" charset="0"/>
                <a:cs typeface="Palatino" charset="0"/>
              </a:endParaRPr>
            </a:p>
          </p:txBody>
        </p:sp>
        <p:sp>
          <p:nvSpPr>
            <p:cNvPr id="121884" name="Rectangle 21"/>
            <p:cNvSpPr>
              <a:spLocks noChangeArrowheads="1"/>
            </p:cNvSpPr>
            <p:nvPr/>
          </p:nvSpPr>
          <p:spPr bwMode="auto">
            <a:xfrm>
              <a:off x="7766477" y="3390562"/>
              <a:ext cx="126655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chemeClr val="bg1"/>
                  </a:solidFill>
                  <a:latin typeface="Palatino" charset="0"/>
                  <a:cs typeface="Palatino" charset="0"/>
                </a:rPr>
                <a:t>COMBINER</a:t>
              </a:r>
              <a:br>
                <a:rPr lang="en-US" sz="1600">
                  <a:solidFill>
                    <a:schemeClr val="bg1"/>
                  </a:solidFill>
                  <a:latin typeface="Palatino" charset="0"/>
                  <a:cs typeface="Palatino" charset="0"/>
                </a:rPr>
              </a:br>
              <a:r>
                <a:rPr lang="en-US" sz="1600">
                  <a:solidFill>
                    <a:schemeClr val="bg1"/>
                  </a:solidFill>
                  <a:latin typeface="Palatino" charset="0"/>
                  <a:cs typeface="Palatino" charset="0"/>
                </a:rPr>
                <a:t>RING</a:t>
              </a:r>
              <a:endParaRPr sz="1600" noProof="1">
                <a:solidFill>
                  <a:schemeClr val="bg1"/>
                </a:solidFill>
                <a:latin typeface="Palatino" charset="0"/>
                <a:cs typeface="Palatino" charset="0"/>
              </a:endParaRPr>
            </a:p>
          </p:txBody>
        </p:sp>
        <p:sp>
          <p:nvSpPr>
            <p:cNvPr id="121885" name="Line 25"/>
            <p:cNvSpPr>
              <a:spLocks noChangeAspect="1" noChangeShapeType="1"/>
            </p:cNvSpPr>
            <p:nvPr/>
          </p:nvSpPr>
          <p:spPr bwMode="auto">
            <a:xfrm flipV="1">
              <a:off x="3345959" y="5171765"/>
              <a:ext cx="336762" cy="282565"/>
            </a:xfrm>
            <a:prstGeom prst="line">
              <a:avLst/>
            </a:prstGeom>
            <a:noFill/>
            <a:ln w="9525">
              <a:solidFill>
                <a:schemeClr val="bg1"/>
              </a:solidFill>
              <a:round/>
              <a:headEnd type="diamond" w="med" len="med"/>
              <a:tailEnd type="diamond" w="med" len="med"/>
            </a:ln>
            <a:extLst>
              <a:ext uri="{909E8E84-426E-40dd-AFC4-6F175D3DCCD1}">
                <a14:hiddenFill xmlns:a14="http://schemas.microsoft.com/office/drawing/2010/main">
                  <a:noFill/>
                </a14:hiddenFill>
              </a:ext>
            </a:extLst>
          </p:spPr>
          <p:txBody>
            <a:bodyPr/>
            <a:lstStyle/>
            <a:p>
              <a:endParaRPr lang="en-US"/>
            </a:p>
          </p:txBody>
        </p:sp>
        <p:sp>
          <p:nvSpPr>
            <p:cNvPr id="121886" name="Rectangle 26"/>
            <p:cNvSpPr>
              <a:spLocks noChangeArrowheads="1"/>
            </p:cNvSpPr>
            <p:nvPr/>
          </p:nvSpPr>
          <p:spPr bwMode="auto">
            <a:xfrm>
              <a:off x="3247156" y="5119490"/>
              <a:ext cx="246310" cy="14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000">
                  <a:solidFill>
                    <a:schemeClr val="bg1"/>
                  </a:solidFill>
                  <a:latin typeface="Palatino" charset="0"/>
                  <a:cs typeface="Palatino" charset="0"/>
                </a:rPr>
                <a:t>10 m</a:t>
              </a:r>
              <a:endParaRPr sz="1000" noProof="1">
                <a:solidFill>
                  <a:schemeClr val="bg1"/>
                </a:solidFill>
                <a:latin typeface="Palatino" charset="0"/>
                <a:cs typeface="Palatino" charset="0"/>
              </a:endParaRPr>
            </a:p>
          </p:txBody>
        </p:sp>
        <p:sp>
          <p:nvSpPr>
            <p:cNvPr id="121887" name="Line 27"/>
            <p:cNvSpPr>
              <a:spLocks noChangeShapeType="1"/>
            </p:cNvSpPr>
            <p:nvPr/>
          </p:nvSpPr>
          <p:spPr bwMode="auto">
            <a:xfrm>
              <a:off x="5097956" y="3508869"/>
              <a:ext cx="989413" cy="339079"/>
            </a:xfrm>
            <a:prstGeom prst="line">
              <a:avLst/>
            </a:prstGeom>
            <a:noFill/>
            <a:ln w="9525">
              <a:solidFill>
                <a:srgbClr val="FF99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888" name="Rectangle 28"/>
            <p:cNvSpPr>
              <a:spLocks noChangeArrowheads="1"/>
            </p:cNvSpPr>
            <p:nvPr/>
          </p:nvSpPr>
          <p:spPr bwMode="auto">
            <a:xfrm>
              <a:off x="3666639" y="2832575"/>
              <a:ext cx="1869665" cy="911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rgbClr val="FF9900"/>
                  </a:solidFill>
                  <a:latin typeface="Palatino" charset="0"/>
                  <a:cs typeface="Palatino" charset="0"/>
                </a:rPr>
                <a:t>4 A – 1.2 ms</a:t>
              </a:r>
            </a:p>
            <a:p>
              <a:r>
                <a:rPr lang="de-CH" sz="1600">
                  <a:solidFill>
                    <a:srgbClr val="FF9900"/>
                  </a:solidFill>
                  <a:latin typeface="Palatino" charset="0"/>
                  <a:cs typeface="Palatino" charset="0"/>
                </a:rPr>
                <a:t>150 Mev</a:t>
              </a:r>
            </a:p>
            <a:p>
              <a:r>
                <a:rPr sz="1600" noProof="1">
                  <a:solidFill>
                    <a:srgbClr val="FF9900"/>
                  </a:solidFill>
                  <a:latin typeface="Palatino" charset="0"/>
                  <a:cs typeface="Palatino" charset="0"/>
                </a:rPr>
                <a:t>1.5 GHz bunch spacing</a:t>
              </a:r>
            </a:p>
          </p:txBody>
        </p:sp>
        <p:sp>
          <p:nvSpPr>
            <p:cNvPr id="121889" name="Line 30"/>
            <p:cNvSpPr>
              <a:spLocks noChangeShapeType="1"/>
            </p:cNvSpPr>
            <p:nvPr/>
          </p:nvSpPr>
          <p:spPr bwMode="auto">
            <a:xfrm flipH="1" flipV="1">
              <a:off x="6912575" y="4212455"/>
              <a:ext cx="564981" cy="310822"/>
            </a:xfrm>
            <a:prstGeom prst="line">
              <a:avLst/>
            </a:prstGeom>
            <a:noFill/>
            <a:ln w="9525">
              <a:solidFill>
                <a:srgbClr val="FF99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21858" name="Rectangle 29"/>
          <p:cNvSpPr>
            <a:spLocks noChangeArrowheads="1"/>
          </p:cNvSpPr>
          <p:nvPr/>
        </p:nvSpPr>
        <p:spPr bwMode="auto">
          <a:xfrm>
            <a:off x="7548563" y="4438650"/>
            <a:ext cx="1985962"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sz="1600">
                <a:solidFill>
                  <a:srgbClr val="FF9900"/>
                </a:solidFill>
                <a:latin typeface="Palatino" charset="0"/>
                <a:cs typeface="Palatino" charset="0"/>
              </a:rPr>
              <a:t>32 A – 140 ns</a:t>
            </a:r>
          </a:p>
          <a:p>
            <a:r>
              <a:rPr lang="de-CH" sz="1600">
                <a:solidFill>
                  <a:srgbClr val="FF9900"/>
                </a:solidFill>
                <a:latin typeface="Palatino" charset="0"/>
                <a:cs typeface="Palatino" charset="0"/>
              </a:rPr>
              <a:t>150 Mev</a:t>
            </a:r>
          </a:p>
          <a:p>
            <a:r>
              <a:rPr sz="1600" noProof="1">
                <a:solidFill>
                  <a:srgbClr val="FF9900"/>
                </a:solidFill>
                <a:latin typeface="Palatino" charset="0"/>
                <a:cs typeface="Palatino" charset="0"/>
              </a:rPr>
              <a:t>12 GHz bunch spacing</a:t>
            </a:r>
          </a:p>
        </p:txBody>
      </p:sp>
      <p:sp>
        <p:nvSpPr>
          <p:cNvPr id="121859" name="Rectangle 33"/>
          <p:cNvSpPr>
            <a:spLocks noChangeArrowheads="1"/>
          </p:cNvSpPr>
          <p:nvPr/>
        </p:nvSpPr>
        <p:spPr bwMode="auto">
          <a:xfrm>
            <a:off x="850900" y="414338"/>
            <a:ext cx="6240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spAutoFit/>
          </a:bodyPr>
          <a:lstStyle/>
          <a:p>
            <a:endParaRPr lang="en-US" sz="1800">
              <a:solidFill>
                <a:srgbClr val="00187E"/>
              </a:solidFill>
              <a:latin typeface="Palatino" charset="0"/>
              <a:cs typeface="Palatino" charset="0"/>
            </a:endParaRPr>
          </a:p>
          <a:p>
            <a:r>
              <a:rPr lang="en-US" sz="1800">
                <a:latin typeface="Palatino" charset="0"/>
                <a:cs typeface="Palatino" charset="0"/>
              </a:rPr>
              <a:t>Small scale version of the CLIC drive beam complex</a:t>
            </a:r>
          </a:p>
          <a:p>
            <a:endParaRPr lang="en-US" sz="1800">
              <a:solidFill>
                <a:srgbClr val="00187E"/>
              </a:solidFill>
              <a:latin typeface="Palatino" charset="0"/>
              <a:cs typeface="Palatino" charset="0"/>
            </a:endParaRPr>
          </a:p>
        </p:txBody>
      </p:sp>
      <p:sp>
        <p:nvSpPr>
          <p:cNvPr id="121860" name="Title 1"/>
          <p:cNvSpPr>
            <a:spLocks noGrp="1"/>
          </p:cNvSpPr>
          <p:nvPr>
            <p:ph type="title"/>
          </p:nvPr>
        </p:nvSpPr>
        <p:spPr/>
        <p:txBody>
          <a:bodyPr/>
          <a:lstStyle/>
          <a:p>
            <a:r>
              <a:rPr lang="en-US">
                <a:solidFill>
                  <a:schemeClr val="tx2"/>
                </a:solidFill>
                <a:latin typeface="Palatino" charset="0"/>
                <a:ea typeface="ＭＳ Ｐゴシック" charset="0"/>
              </a:rPr>
              <a:t>The CLIC Test Facility (CTF3)</a:t>
            </a:r>
          </a:p>
        </p:txBody>
      </p:sp>
      <p:sp>
        <p:nvSpPr>
          <p:cNvPr id="3" name="Date Placeholder 2"/>
          <p:cNvSpPr>
            <a:spLocks noGrp="1"/>
          </p:cNvSpPr>
          <p:nvPr>
            <p:ph type="dt" sz="quarter" idx="14"/>
          </p:nvPr>
        </p:nvSpPr>
        <p:spPr/>
        <p:txBody>
          <a:bodyPr/>
          <a:lstStyle/>
          <a:p>
            <a:pPr>
              <a:defRPr/>
            </a:pPr>
            <a:r>
              <a:rPr lang="en-US"/>
              <a:t>Nikhef colloquium 28 October 2011 </a:t>
            </a:r>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121863"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0289FCA-E59B-1C43-AD82-EA7CE1A054A9}" type="slidenum">
              <a:rPr lang="en-US" sz="1200">
                <a:latin typeface="Palatino" charset="0"/>
                <a:cs typeface="Palatino" charset="0"/>
              </a:rPr>
              <a:pPr eaLnBrk="1" hangingPunct="1"/>
              <a:t>67</a:t>
            </a:fld>
            <a:endParaRPr lang="en-US" sz="1200">
              <a:latin typeface="Palatino" charset="0"/>
              <a:cs typeface="Palatino" charset="0"/>
            </a:endParaRPr>
          </a:p>
        </p:txBody>
      </p:sp>
      <p:sp>
        <p:nvSpPr>
          <p:cNvPr id="34" name="Rectangle 33"/>
          <p:cNvSpPr>
            <a:spLocks noChangeArrowheads="1"/>
          </p:cNvSpPr>
          <p:nvPr/>
        </p:nvSpPr>
        <p:spPr bwMode="auto">
          <a:xfrm>
            <a:off x="133350" y="1419225"/>
            <a:ext cx="2790825" cy="30464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600" b="1" dirty="0">
                <a:solidFill>
                  <a:srgbClr val="000000"/>
                </a:solidFill>
                <a:latin typeface="Palatino"/>
                <a:cs typeface="Palatino"/>
              </a:rPr>
              <a:t>Feasibility issues studied: </a:t>
            </a:r>
          </a:p>
          <a:p>
            <a:pPr marL="285750" indent="-285750">
              <a:buFont typeface="Arial"/>
              <a:buChar char="•"/>
              <a:defRPr/>
            </a:pPr>
            <a:r>
              <a:rPr lang="en-US" sz="1600" dirty="0">
                <a:solidFill>
                  <a:srgbClr val="000000"/>
                </a:solidFill>
                <a:latin typeface="Palatino"/>
                <a:cs typeface="Palatino"/>
              </a:rPr>
              <a:t>Drive beam generation</a:t>
            </a:r>
          </a:p>
          <a:p>
            <a:pPr marL="285750" indent="-285750">
              <a:buFont typeface="Arial"/>
              <a:buChar char="•"/>
              <a:defRPr/>
            </a:pPr>
            <a:r>
              <a:rPr lang="en-US" sz="1600" dirty="0">
                <a:solidFill>
                  <a:srgbClr val="000000"/>
                </a:solidFill>
                <a:latin typeface="Palatino"/>
                <a:cs typeface="Palatino"/>
              </a:rPr>
              <a:t>Beam driven RF power generation </a:t>
            </a:r>
          </a:p>
          <a:p>
            <a:pPr marL="285750" indent="-285750">
              <a:buFont typeface="Arial"/>
              <a:buChar char="•"/>
              <a:defRPr/>
            </a:pPr>
            <a:r>
              <a:rPr lang="en-US" sz="1600" dirty="0">
                <a:solidFill>
                  <a:srgbClr val="000000"/>
                </a:solidFill>
                <a:latin typeface="Palatino"/>
                <a:cs typeface="Palatino"/>
              </a:rPr>
              <a:t>Two beam acceleration &amp; accelerating structures</a:t>
            </a:r>
          </a:p>
          <a:p>
            <a:pPr marL="285750" indent="-285750">
              <a:buFont typeface="Arial"/>
              <a:buChar char="•"/>
              <a:defRPr/>
            </a:pPr>
            <a:r>
              <a:rPr lang="en-US" sz="1600" dirty="0">
                <a:solidFill>
                  <a:srgbClr val="000000"/>
                </a:solidFill>
                <a:latin typeface="Palatino"/>
                <a:cs typeface="Palatino"/>
              </a:rPr>
              <a:t>Ultra low </a:t>
            </a:r>
            <a:r>
              <a:rPr lang="en-US" sz="1600" dirty="0" err="1">
                <a:solidFill>
                  <a:srgbClr val="000000"/>
                </a:solidFill>
                <a:latin typeface="Palatino"/>
                <a:cs typeface="Palatino"/>
              </a:rPr>
              <a:t>emittances</a:t>
            </a:r>
            <a:r>
              <a:rPr lang="en-US" sz="1600" dirty="0">
                <a:solidFill>
                  <a:srgbClr val="000000"/>
                </a:solidFill>
                <a:latin typeface="Palatino"/>
                <a:cs typeface="Palatino"/>
              </a:rPr>
              <a:t> &amp; beam sizes</a:t>
            </a:r>
          </a:p>
          <a:p>
            <a:pPr marL="285750" indent="-285750">
              <a:buFont typeface="Arial"/>
              <a:buChar char="•"/>
              <a:defRPr/>
            </a:pPr>
            <a:r>
              <a:rPr lang="en-US" sz="1600" dirty="0">
                <a:solidFill>
                  <a:srgbClr val="000000"/>
                </a:solidFill>
                <a:latin typeface="Palatino"/>
                <a:cs typeface="Palatino"/>
              </a:rPr>
              <a:t>Alignment </a:t>
            </a:r>
          </a:p>
          <a:p>
            <a:pPr marL="285750" indent="-285750">
              <a:buFont typeface="Arial"/>
              <a:buChar char="•"/>
              <a:defRPr/>
            </a:pPr>
            <a:r>
              <a:rPr lang="en-US" sz="1600" dirty="0">
                <a:solidFill>
                  <a:srgbClr val="000000"/>
                </a:solidFill>
                <a:latin typeface="Palatino"/>
                <a:cs typeface="Palatino"/>
              </a:rPr>
              <a:t>Vertical stabilization</a:t>
            </a:r>
          </a:p>
          <a:p>
            <a:pPr marL="285750" indent="-285750">
              <a:buFont typeface="Arial"/>
              <a:buChar char="•"/>
              <a:defRPr/>
            </a:pPr>
            <a:r>
              <a:rPr lang="en-US" sz="1600" dirty="0">
                <a:solidFill>
                  <a:srgbClr val="000000"/>
                </a:solidFill>
                <a:latin typeface="Palatino"/>
                <a:cs typeface="Palatino"/>
              </a:rPr>
              <a:t>Operation and Machine Protection System</a:t>
            </a:r>
          </a:p>
        </p:txBody>
      </p:sp>
    </p:spTree>
  </p:cSld>
  <p:clrMapOvr>
    <a:masterClrMapping/>
  </p:clrMapOvr>
  <p:transition xmlns:p14="http://schemas.microsoft.com/office/powerpoint/2010/main" spd="slow" advTm="783"/>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extBox 15"/>
          <p:cNvSpPr txBox="1">
            <a:spLocks noChangeArrowheads="1"/>
          </p:cNvSpPr>
          <p:nvPr/>
        </p:nvSpPr>
        <p:spPr bwMode="auto">
          <a:xfrm>
            <a:off x="361950" y="769938"/>
            <a:ext cx="85947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5" rIns="91428" bIns="45715">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GB" sz="1800">
              <a:latin typeface="Palatino" charset="0"/>
              <a:cs typeface="Palatino" charset="0"/>
            </a:endParaRPr>
          </a:p>
        </p:txBody>
      </p:sp>
      <p:sp>
        <p:nvSpPr>
          <p:cNvPr id="30" name="Title 29"/>
          <p:cNvSpPr>
            <a:spLocks noGrp="1"/>
          </p:cNvSpPr>
          <p:nvPr>
            <p:ph type="title"/>
          </p:nvPr>
        </p:nvSpPr>
        <p:spPr>
          <a:xfrm>
            <a:off x="785813" y="36513"/>
            <a:ext cx="7646987" cy="515937"/>
          </a:xfrm>
        </p:spPr>
        <p:txBody>
          <a:bodyPr>
            <a:noAutofit/>
          </a:bodyPr>
          <a:lstStyle/>
          <a:p>
            <a:pPr>
              <a:defRPr/>
            </a:pPr>
            <a:r>
              <a:rPr lang="en-GB" sz="2800" dirty="0" smtClean="0">
                <a:effectLst>
                  <a:outerShdw blurRad="38100" dist="38100" dir="2700000" algn="tl">
                    <a:srgbClr val="DDDDDD"/>
                  </a:outerShdw>
                </a:effectLst>
              </a:rPr>
              <a:t>Drive Beam Deceleration and Module: CLEX</a:t>
            </a:r>
            <a:endParaRPr lang="en-US" sz="2800" dirty="0"/>
          </a:p>
        </p:txBody>
      </p:sp>
      <p:sp>
        <p:nvSpPr>
          <p:cNvPr id="123907" name="Content Placeholder 11"/>
          <p:cNvSpPr>
            <a:spLocks noGrp="1"/>
          </p:cNvSpPr>
          <p:nvPr>
            <p:ph idx="1"/>
          </p:nvPr>
        </p:nvSpPr>
        <p:spPr>
          <a:xfrm>
            <a:off x="457200" y="769938"/>
            <a:ext cx="8229600" cy="4525962"/>
          </a:xfrm>
        </p:spPr>
        <p:txBody>
          <a:bodyPr/>
          <a:lstStyle/>
          <a:p>
            <a:r>
              <a:rPr lang="en-GB">
                <a:latin typeface="Palatino" charset="0"/>
                <a:ea typeface="ＭＳ Ｐゴシック" charset="0"/>
              </a:rPr>
              <a:t>CLIC Decelerator sector: ~ 1 km, 90% of energy extracted</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2391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94D024-AAEF-B64E-AE19-7252CEB8A3F9}" type="slidenum">
              <a:rPr lang="en-US" sz="1200">
                <a:latin typeface="Palatino" charset="0"/>
                <a:cs typeface="Palatino" charset="0"/>
              </a:rPr>
              <a:pPr eaLnBrk="1" hangingPunct="1"/>
              <a:t>68</a:t>
            </a:fld>
            <a:endParaRPr lang="en-US" sz="1200">
              <a:latin typeface="Palatino" charset="0"/>
              <a:cs typeface="Palatino" charset="0"/>
            </a:endParaRPr>
          </a:p>
        </p:txBody>
      </p:sp>
      <p:sp>
        <p:nvSpPr>
          <p:cNvPr id="25" name="Rectangle 24"/>
          <p:cNvSpPr/>
          <p:nvPr/>
        </p:nvSpPr>
        <p:spPr>
          <a:xfrm>
            <a:off x="287338" y="1465263"/>
            <a:ext cx="4138612" cy="1917700"/>
          </a:xfrm>
          <a:prstGeom prst="rect">
            <a:avLst/>
          </a:prstGeom>
          <a:noFill/>
          <a:ln w="571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0165" tIns="40083" rIns="80165" bIns="40083" anchor="ctr"/>
          <a:lstStyle/>
          <a:p>
            <a:pPr algn="ctr">
              <a:defRPr/>
            </a:pPr>
            <a:endParaRPr lang="en-GB" sz="1800">
              <a:solidFill>
                <a:srgbClr val="FFFFFF"/>
              </a:solidFill>
              <a:latin typeface="Palatino"/>
              <a:ea typeface="ＭＳ Ｐゴシック" charset="-128"/>
              <a:cs typeface="Palatino"/>
            </a:endParaRPr>
          </a:p>
        </p:txBody>
      </p:sp>
      <p:sp>
        <p:nvSpPr>
          <p:cNvPr id="27" name="Rectangle 26"/>
          <p:cNvSpPr/>
          <p:nvPr/>
        </p:nvSpPr>
        <p:spPr>
          <a:xfrm>
            <a:off x="4613275" y="1465263"/>
            <a:ext cx="4384675" cy="1970087"/>
          </a:xfrm>
          <a:prstGeom prst="rect">
            <a:avLst/>
          </a:prstGeom>
          <a:noFill/>
          <a:ln w="5715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0165" tIns="40083" rIns="80165" bIns="40083" anchor="ctr"/>
          <a:lstStyle/>
          <a:p>
            <a:pPr algn="ctr">
              <a:defRPr/>
            </a:pPr>
            <a:endParaRPr lang="en-GB" sz="1800">
              <a:solidFill>
                <a:srgbClr val="FFFFFF"/>
              </a:solidFill>
              <a:latin typeface="Palatino"/>
              <a:ea typeface="ＭＳ Ｐゴシック" charset="-128"/>
              <a:cs typeface="Palatino"/>
            </a:endParaRPr>
          </a:p>
        </p:txBody>
      </p:sp>
      <p:sp>
        <p:nvSpPr>
          <p:cNvPr id="123913" name="TextBox 39"/>
          <p:cNvSpPr txBox="1">
            <a:spLocks noChangeArrowheads="1"/>
          </p:cNvSpPr>
          <p:nvPr/>
        </p:nvSpPr>
        <p:spPr bwMode="auto">
          <a:xfrm>
            <a:off x="346075" y="1466850"/>
            <a:ext cx="403860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800" b="1">
                <a:solidFill>
                  <a:srgbClr val="FF0000"/>
                </a:solidFill>
                <a:latin typeface="Palatino" charset="0"/>
              </a:rPr>
              <a:t>Two-beam Test Stand (TBTS):</a:t>
            </a:r>
            <a:endParaRPr lang="en-GB" sz="1800" b="1">
              <a:latin typeface="Palatino" charset="0"/>
            </a:endParaRPr>
          </a:p>
          <a:p>
            <a:pPr eaLnBrk="1" hangingPunct="1">
              <a:buFont typeface="Arial" charset="0"/>
              <a:buChar char="•"/>
            </a:pPr>
            <a:r>
              <a:rPr lang="en-GB" sz="1800">
                <a:latin typeface="Palatino" charset="0"/>
              </a:rPr>
              <a:t> </a:t>
            </a:r>
            <a:r>
              <a:rPr lang="en-GB" sz="1800" b="1">
                <a:latin typeface="Palatino" charset="0"/>
              </a:rPr>
              <a:t>Single</a:t>
            </a:r>
            <a:r>
              <a:rPr lang="en-GB" sz="1800">
                <a:latin typeface="Palatino" charset="0"/>
              </a:rPr>
              <a:t> PETS with beam</a:t>
            </a:r>
          </a:p>
          <a:p>
            <a:pPr eaLnBrk="1" hangingPunct="1">
              <a:buFont typeface="Arial" charset="0"/>
              <a:buChar char="•"/>
            </a:pPr>
            <a:r>
              <a:rPr lang="en-GB" sz="1800">
                <a:latin typeface="Palatino" charset="0"/>
              </a:rPr>
              <a:t> Accelerating structure with beam</a:t>
            </a:r>
          </a:p>
          <a:p>
            <a:pPr lvl="1" eaLnBrk="1" hangingPunct="1">
              <a:buFont typeface="Arial" charset="0"/>
              <a:buChar char="•"/>
            </a:pPr>
            <a:r>
              <a:rPr lang="en-GB" sz="1800">
                <a:latin typeface="Palatino" charset="0"/>
              </a:rPr>
              <a:t> wake monitor</a:t>
            </a:r>
          </a:p>
          <a:p>
            <a:pPr lvl="1" eaLnBrk="1" hangingPunct="1">
              <a:buFont typeface="Arial" charset="0"/>
              <a:buChar char="•"/>
            </a:pPr>
            <a:r>
              <a:rPr lang="en-GB" sz="1800">
                <a:latin typeface="Palatino" charset="0"/>
              </a:rPr>
              <a:t> kick on beam from break down</a:t>
            </a:r>
          </a:p>
          <a:p>
            <a:pPr lvl="1" eaLnBrk="1" hangingPunct="1">
              <a:buFont typeface="Arial" charset="0"/>
              <a:buChar char="•"/>
            </a:pPr>
            <a:r>
              <a:rPr lang="en-GB" sz="1800">
                <a:latin typeface="Palatino" charset="0"/>
              </a:rPr>
              <a:t> Integration</a:t>
            </a:r>
          </a:p>
        </p:txBody>
      </p:sp>
      <p:sp>
        <p:nvSpPr>
          <p:cNvPr id="123914" name="TextBox 40"/>
          <p:cNvSpPr txBox="1">
            <a:spLocks noChangeArrowheads="1"/>
          </p:cNvSpPr>
          <p:nvPr/>
        </p:nvSpPr>
        <p:spPr bwMode="auto">
          <a:xfrm>
            <a:off x="4613275" y="1477963"/>
            <a:ext cx="3900488"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800" b="1">
                <a:solidFill>
                  <a:srgbClr val="FF0000"/>
                </a:solidFill>
                <a:latin typeface="Palatino" charset="0"/>
              </a:rPr>
              <a:t>Test Beam Line (TBL): </a:t>
            </a:r>
          </a:p>
          <a:p>
            <a:pPr eaLnBrk="1" hangingPunct="1">
              <a:buFont typeface="Arial" charset="0"/>
              <a:buChar char="•"/>
            </a:pPr>
            <a:r>
              <a:rPr lang="en-GB" sz="1800">
                <a:latin typeface="Palatino" charset="0"/>
              </a:rPr>
              <a:t> </a:t>
            </a:r>
            <a:r>
              <a:rPr lang="en-GB" sz="1800" b="1">
                <a:latin typeface="Palatino" charset="0"/>
              </a:rPr>
              <a:t>Drive beam transport (16 PETS)</a:t>
            </a:r>
          </a:p>
          <a:p>
            <a:pPr lvl="1" eaLnBrk="1" hangingPunct="1">
              <a:buFont typeface="Arial" charset="0"/>
              <a:buChar char="•"/>
            </a:pPr>
            <a:r>
              <a:rPr lang="en-GB" sz="1800" b="1">
                <a:latin typeface="Palatino" charset="0"/>
              </a:rPr>
              <a:t> </a:t>
            </a:r>
            <a:r>
              <a:rPr lang="en-GB" sz="1800">
                <a:latin typeface="Palatino" charset="0"/>
              </a:rPr>
              <a:t>beam energy extraction and dispersion</a:t>
            </a:r>
          </a:p>
          <a:p>
            <a:pPr lvl="1" eaLnBrk="1" hangingPunct="1">
              <a:buFont typeface="Arial" charset="0"/>
              <a:buChar char="•"/>
            </a:pPr>
            <a:r>
              <a:rPr lang="en-GB" sz="1800">
                <a:latin typeface="Palatino" charset="0"/>
              </a:rPr>
              <a:t> wakefield effects</a:t>
            </a:r>
          </a:p>
        </p:txBody>
      </p:sp>
      <p:pic>
        <p:nvPicPr>
          <p:cNvPr id="123915"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9225" y="3506788"/>
            <a:ext cx="8562975" cy="210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3" name="Straight Arrow Connector 42"/>
          <p:cNvCxnSpPr/>
          <p:nvPr/>
        </p:nvCxnSpPr>
        <p:spPr>
          <a:xfrm>
            <a:off x="269875" y="3382963"/>
            <a:ext cx="2649538" cy="847725"/>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rot="10800000" flipV="1">
            <a:off x="3506788" y="3382963"/>
            <a:ext cx="877887" cy="847725"/>
          </a:xfrm>
          <a:prstGeom prst="straightConnector1">
            <a:avLst/>
          </a:prstGeom>
          <a:ln w="381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rot="10800000" flipV="1">
            <a:off x="2333625" y="3435350"/>
            <a:ext cx="2279650" cy="234950"/>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rot="10800000" flipV="1">
            <a:off x="7545388" y="3435350"/>
            <a:ext cx="1449387" cy="381000"/>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1" name="Rectangle 50"/>
          <p:cNvSpPr/>
          <p:nvPr/>
        </p:nvSpPr>
        <p:spPr>
          <a:xfrm>
            <a:off x="2333625" y="3670300"/>
            <a:ext cx="5222875" cy="388938"/>
          </a:xfrm>
          <a:prstGeom prst="rect">
            <a:avLst/>
          </a:prstGeom>
          <a:noFill/>
          <a:ln w="5715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0165" tIns="40083" rIns="80165" bIns="40083" anchor="ctr"/>
          <a:lstStyle/>
          <a:p>
            <a:pPr algn="ctr">
              <a:defRPr/>
            </a:pPr>
            <a:r>
              <a:rPr lang="en-GB" sz="1800">
                <a:solidFill>
                  <a:srgbClr val="FFFFFF"/>
                </a:solidFill>
                <a:latin typeface="Palatino"/>
                <a:ea typeface="ＭＳ Ｐゴシック" charset="-128"/>
                <a:cs typeface="Palatino"/>
              </a:rPr>
              <a:t>  </a:t>
            </a:r>
          </a:p>
        </p:txBody>
      </p:sp>
      <p:sp>
        <p:nvSpPr>
          <p:cNvPr id="53" name="Rectangle 52"/>
          <p:cNvSpPr/>
          <p:nvPr/>
        </p:nvSpPr>
        <p:spPr>
          <a:xfrm>
            <a:off x="2919413" y="4149725"/>
            <a:ext cx="561975" cy="342900"/>
          </a:xfrm>
          <a:prstGeom prst="rect">
            <a:avLst/>
          </a:prstGeom>
          <a:noFill/>
          <a:ln w="571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0165" tIns="40083" rIns="80165" bIns="40083" anchor="ctr"/>
          <a:lstStyle/>
          <a:p>
            <a:pPr algn="ctr">
              <a:defRPr/>
            </a:pPr>
            <a:endParaRPr lang="en-GB" sz="1800">
              <a:solidFill>
                <a:srgbClr val="FFFFFF"/>
              </a:solidFill>
              <a:latin typeface="Palatino"/>
              <a:ea typeface="ＭＳ Ｐゴシック" charset="-128"/>
              <a:cs typeface="Palatino"/>
            </a:endParaRPr>
          </a:p>
        </p:txBody>
      </p:sp>
      <p:sp>
        <p:nvSpPr>
          <p:cNvPr id="39" name="Content Placeholder 2"/>
          <p:cNvSpPr txBox="1">
            <a:spLocks/>
          </p:cNvSpPr>
          <p:nvPr/>
        </p:nvSpPr>
        <p:spPr bwMode="auto">
          <a:xfrm>
            <a:off x="3754438" y="5607050"/>
            <a:ext cx="5202237" cy="857250"/>
          </a:xfrm>
          <a:prstGeom prst="rect">
            <a:avLst/>
          </a:prstGeom>
          <a:solidFill>
            <a:srgbClr val="FBFFC4"/>
          </a:solidFill>
          <a:ln w="9525">
            <a:solidFill>
              <a:srgbClr val="000000"/>
            </a:solidFill>
            <a:miter lim="800000"/>
            <a:headEnd/>
            <a:tailEnd/>
          </a:ln>
          <a:effectLst>
            <a:outerShdw blurRad="50800" dist="38100" dir="2700000">
              <a:srgbClr val="000000">
                <a:alpha val="43000"/>
              </a:srgbClr>
            </a:outerShdw>
          </a:effectLst>
        </p:spPr>
        <p:txBody>
          <a:bodyPr lIns="0" tIns="0" rIns="0" bIns="0"/>
          <a:lstStyle/>
          <a:p>
            <a:pPr marL="430476" indent="-323732" defTabSz="456725" eaLnBrk="0">
              <a:spcAft>
                <a:spcPts val="758"/>
              </a:spcAft>
              <a:buSzPct val="56000"/>
              <a:buFontTx/>
              <a:buBlip>
                <a:blip r:embed="rId4"/>
              </a:buBlip>
              <a:defRPr/>
            </a:pPr>
            <a:r>
              <a:rPr lang="en-US" sz="2200" b="1" kern="0" dirty="0" err="1">
                <a:solidFill>
                  <a:srgbClr val="0000FF"/>
                </a:solidFill>
                <a:latin typeface="Palatino"/>
                <a:ea typeface="ＭＳ Ｐゴシック" pitchFamily="-110" charset="-128"/>
                <a:cs typeface="Palatino"/>
              </a:rPr>
              <a:t>Califes</a:t>
            </a:r>
            <a:r>
              <a:rPr lang="en-US" sz="2200" kern="0" dirty="0">
                <a:solidFill>
                  <a:srgbClr val="000000"/>
                </a:solidFill>
                <a:latin typeface="Palatino"/>
                <a:ea typeface="ＭＳ Ｐゴシック" pitchFamily="-110" charset="-128"/>
                <a:cs typeface="Palatino"/>
              </a:rPr>
              <a:t>: Probe beam </a:t>
            </a:r>
            <a:r>
              <a:rPr lang="en-US" sz="2200" kern="0" dirty="0">
                <a:latin typeface="Palatino"/>
                <a:ea typeface="ＭＳ Ｐゴシック" pitchFamily="-110" charset="-128"/>
                <a:cs typeface="Palatino"/>
              </a:rPr>
              <a:t>photo-injector</a:t>
            </a:r>
          </a:p>
          <a:p>
            <a:pPr marL="430476" indent="-323732" defTabSz="456725" eaLnBrk="0">
              <a:spcAft>
                <a:spcPts val="758"/>
              </a:spcAft>
              <a:buSzPct val="56000"/>
              <a:buFontTx/>
              <a:buBlip>
                <a:blip r:embed="rId4"/>
              </a:buBlip>
              <a:defRPr/>
            </a:pPr>
            <a:r>
              <a:rPr lang="en-US" sz="2200" kern="0" dirty="0">
                <a:latin typeface="Palatino"/>
                <a:ea typeface="ＭＳ Ｐゴシック" pitchFamily="-110" charset="-128"/>
                <a:cs typeface="Palatino"/>
              </a:rPr>
              <a:t>Beam energy 175 </a:t>
            </a:r>
            <a:r>
              <a:rPr lang="en-US" sz="2200" kern="0" dirty="0" err="1">
                <a:latin typeface="Palatino"/>
                <a:ea typeface="ＭＳ Ｐゴシック" pitchFamily="-110" charset="-128"/>
                <a:cs typeface="Palatino"/>
              </a:rPr>
              <a:t>MeV</a:t>
            </a:r>
            <a:endParaRPr lang="en-US" sz="2200" kern="0" dirty="0">
              <a:latin typeface="Palatino"/>
              <a:ea typeface="ＭＳ Ｐゴシック" pitchFamily="-110" charset="-128"/>
              <a:cs typeface="Palatino"/>
            </a:endParaRPr>
          </a:p>
        </p:txBody>
      </p:sp>
      <p:cxnSp>
        <p:nvCxnSpPr>
          <p:cNvPr id="40" name="Straight Arrow Connector 39"/>
          <p:cNvCxnSpPr/>
          <p:nvPr/>
        </p:nvCxnSpPr>
        <p:spPr>
          <a:xfrm flipV="1">
            <a:off x="5067300" y="4681538"/>
            <a:ext cx="987425" cy="925512"/>
          </a:xfrm>
          <a:prstGeom prst="straightConnector1">
            <a:avLst/>
          </a:prstGeom>
          <a:ln w="381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3" name="Picture 1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53000" y="3802063"/>
            <a:ext cx="3886200" cy="274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54" name="Picture 8" descr="DSC_5667.jp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4479925" y="787400"/>
            <a:ext cx="44958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5" name="Text Box 18"/>
          <p:cNvSpPr txBox="1">
            <a:spLocks noChangeArrowheads="1"/>
          </p:cNvSpPr>
          <p:nvPr/>
        </p:nvSpPr>
        <p:spPr bwMode="auto">
          <a:xfrm>
            <a:off x="4476750" y="4194175"/>
            <a:ext cx="1439863" cy="304800"/>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G. Riddone et al.</a:t>
            </a:r>
            <a:endParaRPr lang="en-US" sz="1400" b="1"/>
          </a:p>
        </p:txBody>
      </p:sp>
      <p:sp>
        <p:nvSpPr>
          <p:cNvPr id="10" name="Title 9"/>
          <p:cNvSpPr>
            <a:spLocks noGrp="1"/>
          </p:cNvSpPr>
          <p:nvPr>
            <p:ph type="title"/>
          </p:nvPr>
        </p:nvSpPr>
        <p:spPr/>
        <p:txBody>
          <a:bodyPr>
            <a:normAutofit fontScale="90000"/>
          </a:bodyPr>
          <a:lstStyle/>
          <a:p>
            <a:pPr>
              <a:defRPr/>
            </a:pPr>
            <a:r>
              <a:rPr lang="en-US" smtClean="0"/>
              <a:t>Two Beam Module</a:t>
            </a:r>
            <a:endParaRPr lang="en-US" dirty="0"/>
          </a:p>
        </p:txBody>
      </p:sp>
      <p:sp>
        <p:nvSpPr>
          <p:cNvPr id="17" name="Content Placeholder 16"/>
          <p:cNvSpPr>
            <a:spLocks noGrp="1"/>
          </p:cNvSpPr>
          <p:nvPr>
            <p:ph idx="1"/>
          </p:nvPr>
        </p:nvSpPr>
        <p:spPr>
          <a:xfrm>
            <a:off x="128588" y="798513"/>
            <a:ext cx="4351337" cy="5773737"/>
          </a:xfrm>
        </p:spPr>
        <p:txBody>
          <a:bodyPr>
            <a:normAutofit fontScale="85000" lnSpcReduction="10000"/>
          </a:bodyPr>
          <a:lstStyle/>
          <a:p>
            <a:pPr>
              <a:defRPr/>
            </a:pPr>
            <a:r>
              <a:rPr lang="en-US" dirty="0" smtClean="0"/>
              <a:t>Integration aspects are important</a:t>
            </a:r>
          </a:p>
          <a:p>
            <a:pPr lvl="1">
              <a:defRPr/>
            </a:pPr>
            <a:r>
              <a:rPr lang="en-US" dirty="0" smtClean="0"/>
              <a:t> alignment</a:t>
            </a:r>
          </a:p>
          <a:p>
            <a:pPr lvl="1">
              <a:defRPr/>
            </a:pPr>
            <a:r>
              <a:rPr lang="en-US" dirty="0" smtClean="0"/>
              <a:t> vacuum</a:t>
            </a:r>
          </a:p>
          <a:p>
            <a:pPr lvl="1">
              <a:defRPr/>
            </a:pPr>
            <a:r>
              <a:rPr lang="en-US" dirty="0" smtClean="0"/>
              <a:t> transport</a:t>
            </a:r>
          </a:p>
          <a:p>
            <a:pPr lvl="1">
              <a:defRPr/>
            </a:pPr>
            <a:r>
              <a:rPr lang="en-US" dirty="0" smtClean="0"/>
              <a:t> cabling</a:t>
            </a:r>
          </a:p>
          <a:p>
            <a:pPr lvl="1">
              <a:spcAft>
                <a:spcPts val="1200"/>
              </a:spcAft>
              <a:defRPr/>
            </a:pPr>
            <a:r>
              <a:rPr lang="en-US" dirty="0" smtClean="0"/>
              <a:t> …</a:t>
            </a:r>
          </a:p>
          <a:p>
            <a:pPr lvl="1">
              <a:spcAft>
                <a:spcPts val="1200"/>
              </a:spcAft>
              <a:defRPr/>
            </a:pPr>
            <a:endParaRPr lang="en-US" dirty="0" smtClean="0"/>
          </a:p>
          <a:p>
            <a:pPr>
              <a:defRPr/>
            </a:pPr>
            <a:r>
              <a:rPr lang="en-US" dirty="0" smtClean="0"/>
              <a:t>Beam tests of PETS are ongoing</a:t>
            </a:r>
          </a:p>
          <a:p>
            <a:pPr>
              <a:defRPr/>
            </a:pPr>
            <a:r>
              <a:rPr lang="en-US" dirty="0" smtClean="0"/>
              <a:t>accelerating structure installed</a:t>
            </a:r>
          </a:p>
          <a:p>
            <a:pPr>
              <a:spcAft>
                <a:spcPts val="600"/>
              </a:spcAft>
              <a:defRPr/>
            </a:pPr>
            <a:r>
              <a:rPr lang="en-US" dirty="0" smtClean="0"/>
              <a:t>important </a:t>
            </a:r>
            <a:r>
              <a:rPr lang="en-US" dirty="0" smtClean="0">
                <a:solidFill>
                  <a:srgbClr val="FF0000"/>
                </a:solidFill>
              </a:rPr>
              <a:t>goal 2010</a:t>
            </a:r>
            <a:r>
              <a:rPr lang="en-US" dirty="0" smtClean="0"/>
              <a:t>: two-beam </a:t>
            </a:r>
            <a:r>
              <a:rPr lang="en-US" dirty="0" smtClean="0">
                <a:solidFill>
                  <a:srgbClr val="FF0000"/>
                </a:solidFill>
              </a:rPr>
              <a:t>acceleration with 100 MV/</a:t>
            </a:r>
            <a:r>
              <a:rPr lang="en-US" dirty="0" err="1" smtClean="0">
                <a:solidFill>
                  <a:srgbClr val="FF0000"/>
                </a:solidFill>
              </a:rPr>
              <a:t>m</a:t>
            </a:r>
            <a:endParaRPr lang="en-US" dirty="0" smtClean="0">
              <a:solidFill>
                <a:srgbClr val="FF0000"/>
              </a:solidFill>
            </a:endParaRPr>
          </a:p>
          <a:p>
            <a:pPr>
              <a:defRPr/>
            </a:pPr>
            <a:r>
              <a:rPr lang="en-US" dirty="0" smtClean="0"/>
              <a:t>Some tests after 2010</a:t>
            </a:r>
            <a:br>
              <a:rPr lang="en-US" dirty="0" smtClean="0"/>
            </a:br>
            <a:r>
              <a:rPr lang="en-US" dirty="0" smtClean="0"/>
              <a:t>e.g. wake monitors, design exists</a:t>
            </a:r>
          </a:p>
          <a:p>
            <a:pPr>
              <a:defRPr/>
            </a:pPr>
            <a:endParaRPr lang="en-US" dirty="0" smtClean="0"/>
          </a:p>
          <a:p>
            <a:pPr>
              <a:defRPr/>
            </a:pPr>
            <a:r>
              <a:rPr lang="en-US" dirty="0" smtClean="0"/>
              <a:t>Later full modules will be tested</a:t>
            </a:r>
          </a:p>
          <a:p>
            <a:pPr>
              <a:defRPr/>
            </a:pPr>
            <a:endParaRPr lang="en-US" dirty="0"/>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259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462D43F-11EC-964C-850C-11F92A04B8CB}" type="slidenum">
              <a:rPr lang="en-US" sz="1200">
                <a:latin typeface="Palatino" charset="0"/>
                <a:cs typeface="Palatino" charset="0"/>
              </a:rPr>
              <a:pPr eaLnBrk="1" hangingPunct="1"/>
              <a:t>69</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a:latin typeface="Palatino" charset="0"/>
                <a:ea typeface="ＭＳ Ｐゴシック" charset="0"/>
              </a:rPr>
              <a:t>Outline</a:t>
            </a:r>
          </a:p>
        </p:txBody>
      </p:sp>
      <p:sp>
        <p:nvSpPr>
          <p:cNvPr id="18434" name="Content Placeholder 2"/>
          <p:cNvSpPr>
            <a:spLocks noGrp="1"/>
          </p:cNvSpPr>
          <p:nvPr>
            <p:ph idx="1"/>
          </p:nvPr>
        </p:nvSpPr>
        <p:spPr>
          <a:xfrm>
            <a:off x="457200" y="1674813"/>
            <a:ext cx="7018338" cy="4152900"/>
          </a:xfrm>
        </p:spPr>
        <p:txBody>
          <a:bodyPr/>
          <a:lstStyle/>
          <a:p>
            <a:pPr>
              <a:defRPr/>
            </a:pPr>
            <a:r>
              <a:rPr lang="en-US" sz="2000" dirty="0">
                <a:solidFill>
                  <a:schemeClr val="bg1">
                    <a:lumMod val="75000"/>
                  </a:schemeClr>
                </a:solidFill>
                <a:latin typeface="Palatino" charset="0"/>
                <a:ea typeface="ＭＳ Ｐゴシック" charset="0"/>
              </a:rPr>
              <a:t>Physics motivation</a:t>
            </a:r>
          </a:p>
          <a:p>
            <a:pPr>
              <a:defRPr/>
            </a:pPr>
            <a:endParaRPr lang="en-US" sz="2000" dirty="0">
              <a:latin typeface="Palatino" charset="0"/>
              <a:ea typeface="ＭＳ Ｐゴシック" charset="0"/>
            </a:endParaRPr>
          </a:p>
          <a:p>
            <a:pPr>
              <a:defRPr/>
            </a:pPr>
            <a:r>
              <a:rPr lang="en-US" sz="2000" dirty="0">
                <a:latin typeface="Palatino" charset="0"/>
                <a:ea typeface="ＭＳ Ｐゴシック" charset="0"/>
              </a:rPr>
              <a:t>Accelerator design</a:t>
            </a:r>
          </a:p>
          <a:p>
            <a:pPr lvl="1">
              <a:defRPr/>
            </a:pPr>
            <a:r>
              <a:rPr lang="en-US" sz="2000" dirty="0" err="1">
                <a:latin typeface="Palatino" charset="0"/>
                <a:ea typeface="ＭＳ Ｐゴシック" charset="0"/>
              </a:rPr>
              <a:t>e</a:t>
            </a:r>
            <a:r>
              <a:rPr lang="en-US" sz="2000" baseline="30000" dirty="0" err="1">
                <a:latin typeface="Palatino" charset="0"/>
                <a:ea typeface="ＭＳ Ｐゴシック" charset="0"/>
              </a:rPr>
              <a:t>+</a:t>
            </a:r>
            <a:r>
              <a:rPr lang="en-US" sz="2000" dirty="0" err="1">
                <a:latin typeface="Palatino" charset="0"/>
                <a:ea typeface="ＭＳ Ｐゴシック" charset="0"/>
              </a:rPr>
              <a:t>e</a:t>
            </a:r>
            <a:r>
              <a:rPr lang="en-US" sz="2000" dirty="0">
                <a:latin typeface="Palatino" charset="0"/>
                <a:ea typeface="ＭＳ Ｐゴシック" charset="0"/>
              </a:rPr>
              <a:t>- collisions, yet not LEP-like</a:t>
            </a:r>
          </a:p>
          <a:p>
            <a:pPr>
              <a:defRPr/>
            </a:pPr>
            <a:endParaRPr lang="en-US" sz="2000" dirty="0">
              <a:latin typeface="Palatino" charset="0"/>
              <a:ea typeface="ＭＳ Ｐゴシック" charset="0"/>
            </a:endParaRPr>
          </a:p>
          <a:p>
            <a:pPr>
              <a:defRPr/>
            </a:pPr>
            <a:r>
              <a:rPr lang="en-US" sz="2000" dirty="0">
                <a:solidFill>
                  <a:srgbClr val="BFBFBF"/>
                </a:solidFill>
                <a:latin typeface="Palatino" charset="0"/>
                <a:ea typeface="ＭＳ Ｐゴシック" charset="0"/>
              </a:rPr>
              <a:t>Detector designs</a:t>
            </a:r>
          </a:p>
          <a:p>
            <a:pPr lvl="1">
              <a:defRPr/>
            </a:pPr>
            <a:r>
              <a:rPr lang="en-US" sz="2000" dirty="0">
                <a:solidFill>
                  <a:srgbClr val="BFBFBF"/>
                </a:solidFill>
                <a:latin typeface="Palatino" charset="0"/>
                <a:ea typeface="ＭＳ Ｐゴシック" charset="0"/>
              </a:rPr>
              <a:t>For unprecedented requirements</a:t>
            </a:r>
          </a:p>
          <a:p>
            <a:pPr>
              <a:defRPr/>
            </a:pPr>
            <a:endParaRPr lang="en-US" sz="2000" dirty="0">
              <a:solidFill>
                <a:srgbClr val="BFBFBF"/>
              </a:solidFill>
              <a:latin typeface="Palatino" charset="0"/>
              <a:ea typeface="ＭＳ Ｐゴシック" charset="0"/>
            </a:endParaRPr>
          </a:p>
          <a:p>
            <a:pPr>
              <a:defRPr/>
            </a:pPr>
            <a:r>
              <a:rPr lang="en-US" sz="2000" dirty="0">
                <a:solidFill>
                  <a:srgbClr val="BFBFBF"/>
                </a:solidFill>
                <a:latin typeface="Palatino" charset="0"/>
                <a:ea typeface="ＭＳ Ｐゴシック" charset="0"/>
              </a:rPr>
              <a:t>Particle Flow – imaging </a:t>
            </a:r>
            <a:r>
              <a:rPr lang="en-US" sz="2000" dirty="0" err="1">
                <a:solidFill>
                  <a:srgbClr val="BFBFBF"/>
                </a:solidFill>
                <a:latin typeface="Palatino" charset="0"/>
                <a:ea typeface="ＭＳ Ｐゴシック" charset="0"/>
              </a:rPr>
              <a:t>calorimetry</a:t>
            </a:r>
            <a:endParaRPr lang="en-US" sz="2000" dirty="0">
              <a:solidFill>
                <a:srgbClr val="BFBFBF"/>
              </a:solidFill>
              <a:latin typeface="Palatino" charset="0"/>
              <a:ea typeface="ＭＳ Ｐゴシック" charset="0"/>
            </a:endParaRPr>
          </a:p>
          <a:p>
            <a:pPr lvl="1">
              <a:defRPr/>
            </a:pPr>
            <a:r>
              <a:rPr lang="en-US" sz="2000" dirty="0">
                <a:solidFill>
                  <a:srgbClr val="BFBFBF"/>
                </a:solidFill>
                <a:latin typeface="Palatino" charset="0"/>
                <a:ea typeface="ＭＳ Ｐゴシック" charset="0"/>
              </a:rPr>
              <a:t>How to cope with </a:t>
            </a:r>
            <a:r>
              <a:rPr lang="en-US" sz="2000" dirty="0" smtClean="0">
                <a:solidFill>
                  <a:srgbClr val="BFBFBF"/>
                </a:solidFill>
                <a:latin typeface="Palatino" charset="0"/>
                <a:ea typeface="ＭＳ Ｐゴシック" charset="0"/>
              </a:rPr>
              <a:t>background</a:t>
            </a:r>
            <a:endParaRPr lang="en-US" sz="2000" dirty="0">
              <a:solidFill>
                <a:srgbClr val="BFBFBF"/>
              </a:solidFill>
              <a:latin typeface="Palatino" charset="0"/>
              <a:ea typeface="ＭＳ Ｐゴシック" charset="0"/>
            </a:endParaRP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2458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7BAB938-9AD5-B04C-802C-E0E0108DA88F}" type="slidenum">
              <a:rPr lang="en-US" sz="1200">
                <a:latin typeface="Palatino" charset="0"/>
                <a:cs typeface="Palatino" charset="0"/>
              </a:rPr>
              <a:pPr eaLnBrk="1" hangingPunct="1"/>
              <a:t>7</a:t>
            </a:fld>
            <a:endParaRPr lang="en-US" sz="1200">
              <a:latin typeface="Palatino" charset="0"/>
              <a:cs typeface="Palatino" charset="0"/>
            </a:endParaRPr>
          </a:p>
        </p:txBody>
      </p:sp>
    </p:spTree>
  </p:cSld>
  <p:clrMapOvr>
    <a:masterClrMapping/>
  </p:clrMapOvr>
  <p:transition xmlns:p14="http://schemas.microsoft.com/office/powerpoint/2010/main" spd="slow" advTm="7514"/>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53" name="Rectangle 29"/>
          <p:cNvSpPr>
            <a:spLocks noChangeArrowheads="1"/>
          </p:cNvSpPr>
          <p:nvPr/>
        </p:nvSpPr>
        <p:spPr bwMode="auto">
          <a:xfrm>
            <a:off x="1658938" y="138113"/>
            <a:ext cx="6897687" cy="484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grpSp>
        <p:nvGrpSpPr>
          <p:cNvPr id="128002" name="Group 4"/>
          <p:cNvGrpSpPr>
            <a:grpSpLocks/>
          </p:cNvGrpSpPr>
          <p:nvPr/>
        </p:nvGrpSpPr>
        <p:grpSpPr bwMode="auto">
          <a:xfrm>
            <a:off x="533400" y="2614613"/>
            <a:ext cx="8364538" cy="3775075"/>
            <a:chOff x="515389" y="2283984"/>
            <a:chExt cx="8363211" cy="3774638"/>
          </a:xfrm>
        </p:grpSpPr>
        <p:pic>
          <p:nvPicPr>
            <p:cNvPr id="52225"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3641" y="2615733"/>
              <a:ext cx="8294959" cy="301272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2226" name="Rectangle 2"/>
            <p:cNvSpPr>
              <a:spLocks noChangeArrowheads="1"/>
            </p:cNvSpPr>
            <p:nvPr/>
          </p:nvSpPr>
          <p:spPr bwMode="auto">
            <a:xfrm>
              <a:off x="2381993" y="2615733"/>
              <a:ext cx="1499950" cy="220637"/>
            </a:xfrm>
            <a:prstGeom prst="rect">
              <a:avLst/>
            </a:prstGeom>
            <a:solidFill>
              <a:srgbClr val="FFFFCC">
                <a:alpha val="50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 pos="1313299" algn="l"/>
                </a:tabLst>
                <a:defRPr/>
              </a:pPr>
              <a:r>
                <a:rPr lang="en-US" sz="1500" b="1" dirty="0">
                  <a:solidFill>
                    <a:srgbClr val="0000FF"/>
                  </a:solidFill>
                  <a:latin typeface="Palatino"/>
                  <a:cs typeface="Palatino"/>
                </a:rPr>
                <a:t>150 MeV e-</a:t>
              </a:r>
              <a:r>
                <a:rPr lang="en-US" sz="1500" b="1" dirty="0" err="1">
                  <a:solidFill>
                    <a:srgbClr val="0000FF"/>
                  </a:solidFill>
                  <a:latin typeface="Palatino"/>
                  <a:cs typeface="Palatino"/>
                </a:rPr>
                <a:t>linac</a:t>
              </a:r>
              <a:endParaRPr lang="en-US" sz="1500" b="1" dirty="0">
                <a:solidFill>
                  <a:srgbClr val="0000FF"/>
                </a:solidFill>
                <a:latin typeface="Palatino"/>
                <a:cs typeface="Palatino"/>
              </a:endParaRPr>
            </a:p>
          </p:txBody>
        </p:sp>
        <p:sp>
          <p:nvSpPr>
            <p:cNvPr id="52227" name="Rectangle 3"/>
            <p:cNvSpPr>
              <a:spLocks noChangeArrowheads="1"/>
            </p:cNvSpPr>
            <p:nvPr/>
          </p:nvSpPr>
          <p:spPr bwMode="auto">
            <a:xfrm>
              <a:off x="5839019" y="2283984"/>
              <a:ext cx="2557057" cy="385717"/>
            </a:xfrm>
            <a:prstGeom prst="rect">
              <a:avLst/>
            </a:prstGeom>
            <a:solidFill>
              <a:srgbClr val="CCFFFF">
                <a:alpha val="50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 pos="1313299" algn="l"/>
                  <a:tab pos="1969949" algn="l"/>
                </a:tabLst>
                <a:defRPr/>
              </a:pPr>
              <a:r>
                <a:rPr lang="en-US" sz="1300" b="1" dirty="0">
                  <a:solidFill>
                    <a:srgbClr val="0000FF"/>
                  </a:solidFill>
                  <a:latin typeface="Palatino"/>
                  <a:cs typeface="Palatino"/>
                </a:rPr>
                <a:t>PULSE COMPRESSION</a:t>
              </a:r>
            </a:p>
            <a:p>
              <a:pPr algn="ctr">
                <a:tabLst>
                  <a:tab pos="656650" algn="l"/>
                  <a:tab pos="1313299" algn="l"/>
                  <a:tab pos="1969949" algn="l"/>
                </a:tabLst>
                <a:defRPr/>
              </a:pPr>
              <a:r>
                <a:rPr lang="en-US" sz="1300" b="1" dirty="0">
                  <a:solidFill>
                    <a:srgbClr val="0000FF"/>
                  </a:solidFill>
                  <a:latin typeface="Palatino"/>
                  <a:cs typeface="Palatino"/>
                </a:rPr>
                <a:t>FREQUENCY MULTIPLICATION</a:t>
              </a:r>
            </a:p>
          </p:txBody>
        </p:sp>
        <p:sp>
          <p:nvSpPr>
            <p:cNvPr id="52228" name="Rectangle 4"/>
            <p:cNvSpPr>
              <a:spLocks noChangeArrowheads="1"/>
            </p:cNvSpPr>
            <p:nvPr/>
          </p:nvSpPr>
          <p:spPr bwMode="auto">
            <a:xfrm>
              <a:off x="2867691" y="4896707"/>
              <a:ext cx="2657053" cy="855563"/>
            </a:xfrm>
            <a:prstGeom prst="rect">
              <a:avLst/>
            </a:prstGeom>
            <a:solidFill>
              <a:srgbClr val="F8F0F6"/>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 pos="1313299" algn="l"/>
                  <a:tab pos="1969949" algn="l"/>
                  <a:tab pos="2626599" algn="l"/>
                </a:tabLst>
                <a:defRPr/>
              </a:pPr>
              <a:r>
                <a:rPr lang="en-US" sz="1300" b="1">
                  <a:solidFill>
                    <a:srgbClr val="0000FF"/>
                  </a:solidFill>
                  <a:latin typeface="Palatino"/>
                  <a:cs typeface="Palatino"/>
                </a:rPr>
                <a:t>CLEX (CLIC Experimental Area)</a:t>
              </a:r>
            </a:p>
            <a:p>
              <a:pPr algn="ctr">
                <a:tabLst>
                  <a:tab pos="656650" algn="l"/>
                  <a:tab pos="1313299" algn="l"/>
                  <a:tab pos="1969949" algn="l"/>
                  <a:tab pos="2626599" algn="l"/>
                </a:tabLst>
                <a:defRPr/>
              </a:pPr>
              <a:r>
                <a:rPr lang="en-US" sz="1300" b="1">
                  <a:solidFill>
                    <a:srgbClr val="0000FF"/>
                  </a:solidFill>
                  <a:latin typeface="Palatino"/>
                  <a:cs typeface="Palatino"/>
                </a:rPr>
                <a:t>TWO BEAM TEST STAND</a:t>
              </a:r>
            </a:p>
            <a:p>
              <a:pPr algn="ctr">
                <a:tabLst>
                  <a:tab pos="656650" algn="l"/>
                  <a:tab pos="1313299" algn="l"/>
                  <a:tab pos="1969949" algn="l"/>
                  <a:tab pos="2626599" algn="l"/>
                </a:tabLst>
                <a:defRPr/>
              </a:pPr>
              <a:r>
                <a:rPr lang="en-US" sz="1300" b="1">
                  <a:solidFill>
                    <a:srgbClr val="0000FF"/>
                  </a:solidFill>
                  <a:latin typeface="Palatino"/>
                  <a:cs typeface="Palatino"/>
                </a:rPr>
                <a:t>PROBE BEAM</a:t>
              </a:r>
            </a:p>
            <a:p>
              <a:pPr algn="ctr">
                <a:tabLst>
                  <a:tab pos="656650" algn="l"/>
                  <a:tab pos="1313299" algn="l"/>
                  <a:tab pos="1969949" algn="l"/>
                  <a:tab pos="2626599" algn="l"/>
                </a:tabLst>
                <a:defRPr/>
              </a:pPr>
              <a:r>
                <a:rPr lang="en-US" sz="1300" b="1">
                  <a:solidFill>
                    <a:srgbClr val="0000FF"/>
                  </a:solidFill>
                  <a:latin typeface="Palatino"/>
                  <a:cs typeface="Palatino"/>
                </a:rPr>
                <a:t>Test Beam Line</a:t>
              </a:r>
            </a:p>
          </p:txBody>
        </p:sp>
        <p:sp>
          <p:nvSpPr>
            <p:cNvPr id="52229" name="Rectangle 5"/>
            <p:cNvSpPr>
              <a:spLocks noChangeArrowheads="1"/>
            </p:cNvSpPr>
            <p:nvPr/>
          </p:nvSpPr>
          <p:spPr bwMode="auto">
            <a:xfrm>
              <a:off x="3554970" y="3237961"/>
              <a:ext cx="1160278" cy="1793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Lst>
                <a:defRPr/>
              </a:pPr>
              <a:r>
                <a:rPr lang="en-US" sz="1200" b="1">
                  <a:solidFill>
                    <a:srgbClr val="FF0000"/>
                  </a:solidFill>
                  <a:latin typeface="Palatino"/>
                  <a:cs typeface="Palatino"/>
                </a:rPr>
                <a:t>3.5 A - 1.4 ms</a:t>
              </a:r>
              <a:r>
                <a:rPr lang="en-US" sz="1200">
                  <a:solidFill>
                    <a:srgbClr val="000000"/>
                  </a:solidFill>
                  <a:latin typeface="Palatino"/>
                  <a:cs typeface="Palatino"/>
                </a:rPr>
                <a:t> </a:t>
              </a:r>
            </a:p>
          </p:txBody>
        </p:sp>
        <p:sp>
          <p:nvSpPr>
            <p:cNvPr id="52230" name="Rectangle 6"/>
            <p:cNvSpPr>
              <a:spLocks noChangeArrowheads="1"/>
            </p:cNvSpPr>
            <p:nvPr/>
          </p:nvSpPr>
          <p:spPr bwMode="auto">
            <a:xfrm>
              <a:off x="5627916" y="5103058"/>
              <a:ext cx="1069805" cy="1809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Lst>
                <a:defRPr/>
              </a:pPr>
              <a:r>
                <a:rPr lang="en-US" sz="1200" b="1">
                  <a:solidFill>
                    <a:srgbClr val="FF0000"/>
                  </a:solidFill>
                  <a:latin typeface="Palatino"/>
                  <a:cs typeface="Palatino"/>
                </a:rPr>
                <a:t>28 A - 140 ns</a:t>
              </a:r>
            </a:p>
          </p:txBody>
        </p:sp>
        <p:sp>
          <p:nvSpPr>
            <p:cNvPr id="52231" name="Line 7"/>
            <p:cNvSpPr>
              <a:spLocks noChangeShapeType="1"/>
            </p:cNvSpPr>
            <p:nvPr/>
          </p:nvSpPr>
          <p:spPr bwMode="auto">
            <a:xfrm>
              <a:off x="5491412" y="4342733"/>
              <a:ext cx="414271" cy="925406"/>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32" name="Line 8"/>
            <p:cNvSpPr>
              <a:spLocks noChangeShapeType="1"/>
            </p:cNvSpPr>
            <p:nvPr/>
          </p:nvSpPr>
          <p:spPr bwMode="auto">
            <a:xfrm>
              <a:off x="4178758" y="3444312"/>
              <a:ext cx="287292" cy="582546"/>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33" name="Rectangle 9"/>
            <p:cNvSpPr>
              <a:spLocks noChangeArrowheads="1"/>
            </p:cNvSpPr>
            <p:nvPr/>
          </p:nvSpPr>
          <p:spPr bwMode="auto">
            <a:xfrm>
              <a:off x="791570" y="3928444"/>
              <a:ext cx="4834758" cy="165081"/>
            </a:xfrm>
            <a:prstGeom prst="rect">
              <a:avLst/>
            </a:prstGeom>
            <a:solidFill>
              <a:srgbClr val="FFFFCC">
                <a:alpha val="50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34" name="Rectangle 10"/>
            <p:cNvSpPr>
              <a:spLocks noChangeArrowheads="1"/>
            </p:cNvSpPr>
            <p:nvPr/>
          </p:nvSpPr>
          <p:spPr bwMode="auto">
            <a:xfrm>
              <a:off x="5561251" y="3306216"/>
              <a:ext cx="3009422" cy="1469855"/>
            </a:xfrm>
            <a:prstGeom prst="rect">
              <a:avLst/>
            </a:prstGeom>
            <a:solidFill>
              <a:srgbClr val="CCFFFF">
                <a:alpha val="50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35" name="Rectangle 11"/>
            <p:cNvSpPr>
              <a:spLocks noChangeArrowheads="1"/>
            </p:cNvSpPr>
            <p:nvPr/>
          </p:nvSpPr>
          <p:spPr bwMode="auto">
            <a:xfrm>
              <a:off x="515389" y="2931609"/>
              <a:ext cx="1847557" cy="3063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tabLst>
                  <a:tab pos="656650" algn="l"/>
                  <a:tab pos="1313299" algn="l"/>
                </a:tabLst>
                <a:defRPr/>
              </a:pPr>
              <a:r>
                <a:rPr lang="en-US" sz="1500" b="1" dirty="0">
                  <a:solidFill>
                    <a:srgbClr val="0000FF"/>
                  </a:solidFill>
                  <a:latin typeface="Palatino"/>
                  <a:cs typeface="Palatino"/>
                </a:rPr>
                <a:t>30 GHz test stand</a:t>
              </a:r>
            </a:p>
          </p:txBody>
        </p:sp>
        <p:sp>
          <p:nvSpPr>
            <p:cNvPr id="52236" name="Line 12"/>
            <p:cNvSpPr>
              <a:spLocks noChangeShapeType="1"/>
            </p:cNvSpPr>
            <p:nvPr/>
          </p:nvSpPr>
          <p:spPr bwMode="auto">
            <a:xfrm>
              <a:off x="1551863" y="3237961"/>
              <a:ext cx="942825" cy="1068264"/>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37" name="Rectangle 13"/>
            <p:cNvSpPr>
              <a:spLocks noChangeArrowheads="1"/>
            </p:cNvSpPr>
            <p:nvPr/>
          </p:nvSpPr>
          <p:spPr bwMode="auto">
            <a:xfrm>
              <a:off x="5629503" y="3514154"/>
              <a:ext cx="965047" cy="222224"/>
            </a:xfrm>
            <a:prstGeom prst="rect">
              <a:avLst/>
            </a:prstGeom>
            <a:solidFill>
              <a:srgbClr val="FFFFCC">
                <a:alpha val="50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Lst>
                <a:defRPr/>
              </a:pPr>
              <a:r>
                <a:rPr lang="en-US" sz="1500" b="1">
                  <a:solidFill>
                    <a:srgbClr val="0000FF"/>
                  </a:solidFill>
                  <a:latin typeface="Palatino"/>
                  <a:cs typeface="Palatino"/>
                </a:rPr>
                <a:t>Delay Loop</a:t>
              </a:r>
            </a:p>
          </p:txBody>
        </p:sp>
        <p:sp>
          <p:nvSpPr>
            <p:cNvPr id="52238" name="Rectangle 14"/>
            <p:cNvSpPr>
              <a:spLocks noChangeArrowheads="1"/>
            </p:cNvSpPr>
            <p:nvPr/>
          </p:nvSpPr>
          <p:spPr bwMode="auto">
            <a:xfrm>
              <a:off x="6945332" y="3928444"/>
              <a:ext cx="1245989" cy="222224"/>
            </a:xfrm>
            <a:prstGeom prst="rect">
              <a:avLst/>
            </a:prstGeom>
            <a:solidFill>
              <a:srgbClr val="FFFFCC">
                <a:alpha val="50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Lst>
                <a:defRPr/>
              </a:pPr>
              <a:r>
                <a:rPr lang="en-US" sz="1500" b="1">
                  <a:solidFill>
                    <a:srgbClr val="0000FF"/>
                  </a:solidFill>
                  <a:latin typeface="Palatino"/>
                  <a:cs typeface="Palatino"/>
                </a:rPr>
                <a:t>Combiner Ring</a:t>
              </a:r>
            </a:p>
          </p:txBody>
        </p:sp>
        <p:sp>
          <p:nvSpPr>
            <p:cNvPr id="52239" name="Rectangle 15"/>
            <p:cNvSpPr>
              <a:spLocks noChangeArrowheads="1"/>
            </p:cNvSpPr>
            <p:nvPr/>
          </p:nvSpPr>
          <p:spPr bwMode="auto">
            <a:xfrm>
              <a:off x="3013718" y="4237970"/>
              <a:ext cx="2372936" cy="480957"/>
            </a:xfrm>
            <a:prstGeom prst="rect">
              <a:avLst/>
            </a:prstGeom>
            <a:solidFill>
              <a:srgbClr val="EEDAE9">
                <a:alpha val="50999"/>
              </a:srgbClr>
            </a:solidFill>
            <a:ln w="9360">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41" name="Rectangle 17"/>
            <p:cNvSpPr>
              <a:spLocks noChangeArrowheads="1"/>
            </p:cNvSpPr>
            <p:nvPr/>
          </p:nvSpPr>
          <p:spPr bwMode="auto">
            <a:xfrm>
              <a:off x="2242315" y="4274479"/>
              <a:ext cx="511094" cy="168256"/>
            </a:xfrm>
            <a:prstGeom prst="rect">
              <a:avLst/>
            </a:prstGeom>
            <a:solidFill>
              <a:srgbClr val="FFCC00">
                <a:alpha val="21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42" name="Rectangle 18"/>
            <p:cNvSpPr>
              <a:spLocks noChangeArrowheads="1"/>
            </p:cNvSpPr>
            <p:nvPr/>
          </p:nvSpPr>
          <p:spPr bwMode="auto">
            <a:xfrm>
              <a:off x="721731" y="5725286"/>
              <a:ext cx="7918782" cy="333336"/>
            </a:xfrm>
            <a:prstGeom prst="rect">
              <a:avLst/>
            </a:prstGeom>
            <a:solidFill>
              <a:srgbClr val="E7EABC"/>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lgn="ct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defRPr/>
              </a:pPr>
              <a:r>
                <a:rPr lang="en-US" sz="1800" b="1">
                  <a:solidFill>
                    <a:srgbClr val="FF3300"/>
                  </a:solidFill>
                  <a:latin typeface="Palatino"/>
                  <a:cs typeface="Palatino"/>
                </a:rPr>
                <a:t>total length about 140 m</a:t>
              </a:r>
            </a:p>
          </p:txBody>
        </p:sp>
        <p:sp>
          <p:nvSpPr>
            <p:cNvPr id="52243" name="Line 19"/>
            <p:cNvSpPr>
              <a:spLocks noChangeShapeType="1"/>
            </p:cNvSpPr>
            <p:nvPr/>
          </p:nvSpPr>
          <p:spPr bwMode="auto">
            <a:xfrm flipH="1">
              <a:off x="4107332" y="4550672"/>
              <a:ext cx="95235" cy="471432"/>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44" name="Rectangle 20"/>
            <p:cNvSpPr>
              <a:spLocks noChangeArrowheads="1"/>
            </p:cNvSpPr>
            <p:nvPr/>
          </p:nvSpPr>
          <p:spPr bwMode="auto">
            <a:xfrm>
              <a:off x="3951782" y="2531605"/>
              <a:ext cx="1674546" cy="3047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tabLst>
                  <a:tab pos="656650" algn="l"/>
                  <a:tab pos="1313299" algn="l"/>
                </a:tabLst>
                <a:defRPr/>
              </a:pPr>
              <a:r>
                <a:rPr lang="en-US" sz="1500" b="1" dirty="0">
                  <a:solidFill>
                    <a:srgbClr val="0000FF"/>
                  </a:solidFill>
                  <a:latin typeface="Palatino"/>
                  <a:cs typeface="Palatino"/>
                </a:rPr>
                <a:t>magnetic chicane</a:t>
              </a:r>
            </a:p>
          </p:txBody>
        </p:sp>
        <p:sp>
          <p:nvSpPr>
            <p:cNvPr id="52245" name="Line 21"/>
            <p:cNvSpPr>
              <a:spLocks noChangeShapeType="1"/>
            </p:cNvSpPr>
            <p:nvPr/>
          </p:nvSpPr>
          <p:spPr bwMode="auto">
            <a:xfrm>
              <a:off x="4800959" y="2891926"/>
              <a:ext cx="90474" cy="1057153"/>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46" name="Rectangle 22"/>
            <p:cNvSpPr>
              <a:spLocks noChangeArrowheads="1"/>
            </p:cNvSpPr>
            <p:nvPr/>
          </p:nvSpPr>
          <p:spPr bwMode="auto">
            <a:xfrm>
              <a:off x="1482024" y="4274479"/>
              <a:ext cx="585694" cy="182541"/>
            </a:xfrm>
            <a:prstGeom prst="rect">
              <a:avLst/>
            </a:prstGeom>
            <a:solidFill>
              <a:srgbClr val="FF00FF">
                <a:alpha val="20000"/>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47" name="Line 23"/>
            <p:cNvSpPr>
              <a:spLocks noChangeShapeType="1"/>
            </p:cNvSpPr>
            <p:nvPr/>
          </p:nvSpPr>
          <p:spPr bwMode="auto">
            <a:xfrm>
              <a:off x="1715349" y="3666536"/>
              <a:ext cx="17460" cy="506354"/>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48" name="Rectangle 24"/>
            <p:cNvSpPr>
              <a:spLocks noChangeArrowheads="1"/>
            </p:cNvSpPr>
            <p:nvPr/>
          </p:nvSpPr>
          <p:spPr bwMode="auto">
            <a:xfrm>
              <a:off x="861409" y="5172900"/>
              <a:ext cx="1806288" cy="469846"/>
            </a:xfrm>
            <a:prstGeom prst="rect">
              <a:avLst/>
            </a:prstGeom>
            <a:solidFill>
              <a:srgbClr val="FF00FF">
                <a:alpha val="18999"/>
              </a:srgbClr>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tabLst>
                  <a:tab pos="656650" algn="l"/>
                  <a:tab pos="1313299" algn="l"/>
                </a:tabLst>
                <a:defRPr/>
              </a:pPr>
              <a:r>
                <a:rPr lang="en-US" sz="1300" b="1">
                  <a:solidFill>
                    <a:srgbClr val="000000"/>
                  </a:solidFill>
                  <a:latin typeface="Palatino"/>
                  <a:cs typeface="Palatino"/>
                </a:rPr>
                <a:t>Photo injector tests,</a:t>
              </a:r>
            </a:p>
            <a:p>
              <a:pPr>
                <a:tabLst>
                  <a:tab pos="656650" algn="l"/>
                  <a:tab pos="1313299" algn="l"/>
                </a:tabLst>
                <a:defRPr/>
              </a:pPr>
              <a:r>
                <a:rPr lang="en-US" sz="1300" b="1">
                  <a:solidFill>
                    <a:srgbClr val="000000"/>
                  </a:solidFill>
                  <a:latin typeface="Palatino"/>
                  <a:cs typeface="Palatino"/>
                </a:rPr>
                <a:t>laser</a:t>
              </a:r>
            </a:p>
          </p:txBody>
        </p:sp>
        <p:sp>
          <p:nvSpPr>
            <p:cNvPr id="52249" name="Line 25"/>
            <p:cNvSpPr>
              <a:spLocks noChangeShapeType="1"/>
            </p:cNvSpPr>
            <p:nvPr/>
          </p:nvSpPr>
          <p:spPr bwMode="auto">
            <a:xfrm>
              <a:off x="3210536" y="3099865"/>
              <a:ext cx="538078" cy="953977"/>
            </a:xfrm>
            <a:prstGeom prst="line">
              <a:avLst/>
            </a:prstGeom>
            <a:noFill/>
            <a:ln w="936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50" name="Rectangle 26"/>
            <p:cNvSpPr>
              <a:spLocks noChangeArrowheads="1"/>
            </p:cNvSpPr>
            <p:nvPr/>
          </p:nvSpPr>
          <p:spPr bwMode="auto">
            <a:xfrm>
              <a:off x="6389795" y="5380837"/>
              <a:ext cx="2195164" cy="331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a:tabLst>
                  <a:tab pos="656650" algn="l"/>
                  <a:tab pos="1313299" algn="l"/>
                  <a:tab pos="1969949" algn="l"/>
                </a:tabLst>
                <a:defRPr/>
              </a:pPr>
              <a:r>
                <a:rPr lang="en-US" sz="1800" i="1">
                  <a:solidFill>
                    <a:srgbClr val="000000"/>
                  </a:solidFill>
                  <a:latin typeface="Palatino"/>
                  <a:cs typeface="Palatino"/>
                </a:rPr>
                <a:t>Infrastructure from LEP</a:t>
              </a:r>
            </a:p>
          </p:txBody>
        </p:sp>
        <p:sp>
          <p:nvSpPr>
            <p:cNvPr id="52251" name="Line 27"/>
            <p:cNvSpPr>
              <a:spLocks noChangeShapeType="1"/>
            </p:cNvSpPr>
            <p:nvPr/>
          </p:nvSpPr>
          <p:spPr bwMode="auto">
            <a:xfrm flipH="1">
              <a:off x="721731" y="5933224"/>
              <a:ext cx="2806255" cy="1588"/>
            </a:xfrm>
            <a:prstGeom prst="line">
              <a:avLst/>
            </a:prstGeom>
            <a:noFill/>
            <a:ln w="2844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52" name="Line 28"/>
            <p:cNvSpPr>
              <a:spLocks noChangeShapeType="1"/>
            </p:cNvSpPr>
            <p:nvPr/>
          </p:nvSpPr>
          <p:spPr bwMode="auto">
            <a:xfrm>
              <a:off x="5905684" y="5933224"/>
              <a:ext cx="2703084" cy="1588"/>
            </a:xfrm>
            <a:prstGeom prst="line">
              <a:avLst/>
            </a:prstGeom>
            <a:noFill/>
            <a:ln w="2844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sz="1800">
                <a:latin typeface="Palatino"/>
                <a:cs typeface="Palatino"/>
              </a:endParaRPr>
            </a:p>
          </p:txBody>
        </p:sp>
        <p:sp>
          <p:nvSpPr>
            <p:cNvPr id="52254" name="Oval 30"/>
            <p:cNvSpPr>
              <a:spLocks noChangeArrowheads="1"/>
            </p:cNvSpPr>
            <p:nvPr/>
          </p:nvSpPr>
          <p:spPr bwMode="auto">
            <a:xfrm>
              <a:off x="6045362" y="3928444"/>
              <a:ext cx="101584" cy="96826"/>
            </a:xfrm>
            <a:prstGeom prst="ellipse">
              <a:avLst/>
            </a:prstGeom>
            <a:solidFill>
              <a:srgbClr val="33CCCC"/>
            </a:solidFill>
            <a:ln w="936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55" name="Oval 31"/>
            <p:cNvSpPr>
              <a:spLocks noChangeArrowheads="1"/>
            </p:cNvSpPr>
            <p:nvPr/>
          </p:nvSpPr>
          <p:spPr bwMode="auto">
            <a:xfrm>
              <a:off x="7288177" y="3306216"/>
              <a:ext cx="103171" cy="96826"/>
            </a:xfrm>
            <a:prstGeom prst="ellipse">
              <a:avLst/>
            </a:prstGeom>
            <a:solidFill>
              <a:srgbClr val="33CCCC"/>
            </a:solidFill>
            <a:ln w="936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sp>
          <p:nvSpPr>
            <p:cNvPr id="52256" name="Oval 32"/>
            <p:cNvSpPr>
              <a:spLocks noChangeArrowheads="1"/>
            </p:cNvSpPr>
            <p:nvPr/>
          </p:nvSpPr>
          <p:spPr bwMode="auto">
            <a:xfrm>
              <a:off x="7772288" y="3376058"/>
              <a:ext cx="103172" cy="96826"/>
            </a:xfrm>
            <a:prstGeom prst="ellipse">
              <a:avLst/>
            </a:prstGeom>
            <a:solidFill>
              <a:srgbClr val="33CCCC"/>
            </a:solidFill>
            <a:ln w="9360">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sz="1800">
                <a:latin typeface="Palatino"/>
                <a:cs typeface="Palatino"/>
              </a:endParaRPr>
            </a:p>
          </p:txBody>
        </p:sp>
      </p:grpSp>
      <p:sp>
        <p:nvSpPr>
          <p:cNvPr id="52257" name="Rectangle 33"/>
          <p:cNvSpPr>
            <a:spLocks noChangeArrowheads="1"/>
          </p:cNvSpPr>
          <p:nvPr/>
        </p:nvSpPr>
        <p:spPr bwMode="auto">
          <a:xfrm>
            <a:off x="220663" y="866775"/>
            <a:ext cx="8837612" cy="1455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800" dirty="0">
                <a:solidFill>
                  <a:srgbClr val="000000"/>
                </a:solidFill>
                <a:latin typeface="Palatino"/>
                <a:cs typeface="Palatino"/>
              </a:rPr>
              <a:t>Demonstrate </a:t>
            </a:r>
            <a:r>
              <a:rPr lang="en-US" sz="1800" dirty="0">
                <a:solidFill>
                  <a:srgbClr val="FF0000"/>
                </a:solidFill>
                <a:latin typeface="Palatino"/>
                <a:cs typeface="Palatino"/>
              </a:rPr>
              <a:t>Drive Beam generation</a:t>
            </a:r>
            <a:r>
              <a:rPr lang="en-US" sz="1800" dirty="0">
                <a:solidFill>
                  <a:srgbClr val="000000"/>
                </a:solidFill>
                <a:latin typeface="Palatino"/>
                <a:cs typeface="Palatino"/>
              </a:rPr>
              <a:t> </a:t>
            </a:r>
            <a:br>
              <a:rPr lang="en-US" sz="1800" dirty="0">
                <a:solidFill>
                  <a:srgbClr val="000000"/>
                </a:solidFill>
                <a:latin typeface="Palatino"/>
                <a:cs typeface="Palatino"/>
              </a:rPr>
            </a:br>
            <a:r>
              <a:rPr lang="en-US" sz="1800" dirty="0">
                <a:solidFill>
                  <a:srgbClr val="000000"/>
                </a:solidFill>
                <a:latin typeface="Palatino"/>
                <a:cs typeface="Palatino"/>
              </a:rPr>
              <a:t>(fully loaded acceleration, beam intensity and bunch frequency multiplication x8)</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800" dirty="0">
                <a:solidFill>
                  <a:srgbClr val="000000"/>
                </a:solidFill>
                <a:latin typeface="Palatino"/>
                <a:cs typeface="Palatino"/>
              </a:rPr>
              <a:t>Demonstrate </a:t>
            </a:r>
            <a:r>
              <a:rPr lang="en-US" sz="1800" dirty="0">
                <a:solidFill>
                  <a:srgbClr val="FF0000"/>
                </a:solidFill>
                <a:latin typeface="Palatino"/>
                <a:cs typeface="Palatino"/>
              </a:rPr>
              <a:t>RF Power Production</a:t>
            </a:r>
            <a:r>
              <a:rPr lang="en-US" sz="1800" dirty="0">
                <a:solidFill>
                  <a:srgbClr val="000000"/>
                </a:solidFill>
                <a:latin typeface="Palatino"/>
                <a:cs typeface="Palatino"/>
              </a:rPr>
              <a:t> and test Power </a:t>
            </a:r>
            <a:r>
              <a:rPr lang="en-US" sz="1800" dirty="0">
                <a:solidFill>
                  <a:srgbClr val="FF0000"/>
                </a:solidFill>
                <a:latin typeface="Palatino"/>
                <a:cs typeface="Palatino"/>
              </a:rPr>
              <a:t>Structures</a:t>
            </a:r>
          </a:p>
          <a:p>
            <a:pPr marL="354245" indent="-264964">
              <a:spcAft>
                <a:spcPts val="1168"/>
              </a:spcAft>
              <a:buSzPct val="69000"/>
              <a:buFont typeface="Arial" charset="0"/>
              <a:buChar char="•"/>
              <a:tabLst>
                <a:tab pos="950414" algn="l"/>
                <a:tab pos="1545143" algn="l"/>
                <a:tab pos="2139872" algn="l"/>
                <a:tab pos="2736040" algn="l"/>
                <a:tab pos="3330770" algn="l"/>
                <a:tab pos="3928378" algn="l"/>
                <a:tab pos="4521667" algn="l"/>
                <a:tab pos="5119276" algn="l"/>
                <a:tab pos="5714004" algn="l"/>
                <a:tab pos="6310173" algn="l"/>
                <a:tab pos="6904902" algn="l"/>
                <a:tab pos="7502511" algn="l"/>
              </a:tabLst>
              <a:defRPr/>
            </a:pPr>
            <a:r>
              <a:rPr lang="en-US" sz="1800" dirty="0">
                <a:solidFill>
                  <a:srgbClr val="000000"/>
                </a:solidFill>
                <a:latin typeface="Palatino"/>
                <a:cs typeface="Palatino"/>
              </a:rPr>
              <a:t>Demonstrate </a:t>
            </a:r>
            <a:r>
              <a:rPr lang="en-US" sz="1800" dirty="0">
                <a:solidFill>
                  <a:srgbClr val="FF0000"/>
                </a:solidFill>
                <a:latin typeface="Palatino"/>
                <a:cs typeface="Palatino"/>
              </a:rPr>
              <a:t>Two Beam Acceleration</a:t>
            </a:r>
            <a:r>
              <a:rPr lang="en-US" sz="1800" dirty="0">
                <a:solidFill>
                  <a:srgbClr val="000000"/>
                </a:solidFill>
                <a:latin typeface="Palatino"/>
                <a:cs typeface="Palatino"/>
              </a:rPr>
              <a:t> and test </a:t>
            </a:r>
            <a:r>
              <a:rPr lang="en-US" sz="1800" dirty="0">
                <a:solidFill>
                  <a:srgbClr val="FF0000"/>
                </a:solidFill>
                <a:latin typeface="Palatino"/>
                <a:cs typeface="Palatino"/>
              </a:rPr>
              <a:t>Accelerating Structures</a:t>
            </a:r>
          </a:p>
        </p:txBody>
      </p:sp>
      <p:sp>
        <p:nvSpPr>
          <p:cNvPr id="128004" name="Title 1"/>
          <p:cNvSpPr>
            <a:spLocks noGrp="1"/>
          </p:cNvSpPr>
          <p:nvPr>
            <p:ph type="title"/>
          </p:nvPr>
        </p:nvSpPr>
        <p:spPr>
          <a:xfrm>
            <a:off x="785813" y="36513"/>
            <a:ext cx="7680325" cy="515937"/>
          </a:xfrm>
        </p:spPr>
        <p:txBody>
          <a:bodyPr/>
          <a:lstStyle/>
          <a:p>
            <a:r>
              <a:rPr lang="en-US" sz="2400">
                <a:latin typeface="Palatino" charset="0"/>
                <a:ea typeface="ＭＳ Ｐゴシック" charset="0"/>
              </a:rPr>
              <a:t>Two-Beam Acceleration: CLIC Test Facility (CTF3)</a:t>
            </a:r>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2800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B127AF8-8E25-5C43-946D-CD27EFA0DB7B}" type="slidenum">
              <a:rPr lang="en-US" sz="1200">
                <a:latin typeface="Palatino" charset="0"/>
                <a:cs typeface="Palatino" charset="0"/>
              </a:rPr>
              <a:pPr eaLnBrk="1" hangingPunct="1"/>
              <a:t>70</a:t>
            </a:fld>
            <a:endParaRPr lang="en-US" sz="1200">
              <a:latin typeface="Palatino" charset="0"/>
              <a:cs typeface="Palatino" charset="0"/>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normAutofit fontScale="90000"/>
          </a:bodyPr>
          <a:lstStyle/>
          <a:p>
            <a:pPr>
              <a:defRPr/>
            </a:pPr>
            <a:r>
              <a:rPr lang="en-US" dirty="0" smtClean="0"/>
              <a:t>Accelerating Structure Results</a:t>
            </a:r>
            <a:endParaRPr lang="en-US" dirty="0"/>
          </a:p>
        </p:txBody>
      </p:sp>
      <p:sp>
        <p:nvSpPr>
          <p:cNvPr id="17" name="Content Placeholder 16"/>
          <p:cNvSpPr>
            <a:spLocks noGrp="1"/>
          </p:cNvSpPr>
          <p:nvPr>
            <p:ph idx="1"/>
          </p:nvPr>
        </p:nvSpPr>
        <p:spPr>
          <a:xfrm>
            <a:off x="79375" y="917575"/>
            <a:ext cx="4411663" cy="5553075"/>
          </a:xfrm>
          <a:solidFill>
            <a:srgbClr val="FFF8D9"/>
          </a:solidFill>
          <a:ln>
            <a:solidFill>
              <a:srgbClr val="000000"/>
            </a:solidFill>
          </a:ln>
          <a:effectLst>
            <a:outerShdw blurRad="50800" dist="38100" dir="2700000">
              <a:srgbClr val="000000">
                <a:alpha val="43000"/>
              </a:srgbClr>
            </a:outerShdw>
          </a:effectLst>
        </p:spPr>
        <p:txBody>
          <a:bodyPr>
            <a:normAutofit fontScale="85000" lnSpcReduction="20000"/>
          </a:bodyPr>
          <a:lstStyle/>
          <a:p>
            <a:pPr>
              <a:spcAft>
                <a:spcPts val="600"/>
              </a:spcAft>
              <a:defRPr/>
            </a:pPr>
            <a:r>
              <a:rPr lang="en-US" sz="2200" dirty="0">
                <a:solidFill>
                  <a:srgbClr val="FF0000"/>
                </a:solidFill>
              </a:rPr>
              <a:t>RF breakdowns</a:t>
            </a:r>
            <a:r>
              <a:rPr lang="en-US" sz="2200" dirty="0"/>
              <a:t/>
            </a:r>
            <a:br>
              <a:rPr lang="en-US" sz="2200" dirty="0"/>
            </a:br>
            <a:r>
              <a:rPr lang="en-US" sz="2200" dirty="0"/>
              <a:t>can occur</a:t>
            </a:r>
            <a:br>
              <a:rPr lang="en-US" sz="2200" dirty="0"/>
            </a:br>
            <a:r>
              <a:rPr lang="en-US" sz="2200" dirty="0"/>
              <a:t>=&gt; no acceleration</a:t>
            </a:r>
            <a:br>
              <a:rPr lang="en-US" sz="2200" dirty="0"/>
            </a:br>
            <a:r>
              <a:rPr lang="en-US" sz="2200" dirty="0"/>
              <a:t>and deflection</a:t>
            </a:r>
          </a:p>
          <a:p>
            <a:pPr>
              <a:spcAft>
                <a:spcPts val="600"/>
              </a:spcAft>
              <a:defRPr/>
            </a:pPr>
            <a:r>
              <a:rPr lang="en-US" sz="2200" dirty="0">
                <a:solidFill>
                  <a:srgbClr val="3333FF"/>
                </a:solidFill>
                <a:ea typeface="Calibri" charset="0"/>
              </a:rPr>
              <a:t>Goal: 3 10</a:t>
            </a:r>
            <a:r>
              <a:rPr lang="en-US" sz="2200" baseline="30000" dirty="0">
                <a:solidFill>
                  <a:srgbClr val="3333FF"/>
                </a:solidFill>
                <a:ea typeface="Calibri" charset="0"/>
              </a:rPr>
              <a:t>-7</a:t>
            </a:r>
            <a:r>
              <a:rPr lang="en-US" sz="2200" dirty="0">
                <a:solidFill>
                  <a:srgbClr val="3333FF"/>
                </a:solidFill>
                <a:ea typeface="Calibri" charset="0"/>
              </a:rPr>
              <a:t>/m</a:t>
            </a:r>
            <a:br>
              <a:rPr lang="en-US" sz="2200" dirty="0">
                <a:solidFill>
                  <a:srgbClr val="3333FF"/>
                </a:solidFill>
                <a:ea typeface="Calibri" charset="0"/>
              </a:rPr>
            </a:br>
            <a:r>
              <a:rPr lang="en-US" sz="2200" dirty="0">
                <a:solidFill>
                  <a:srgbClr val="3333FF"/>
                </a:solidFill>
                <a:ea typeface="Calibri" charset="0"/>
              </a:rPr>
              <a:t>breakdowns </a:t>
            </a:r>
            <a:br>
              <a:rPr lang="en-US" sz="2200" dirty="0">
                <a:solidFill>
                  <a:srgbClr val="3333FF"/>
                </a:solidFill>
                <a:ea typeface="Calibri" charset="0"/>
              </a:rPr>
            </a:br>
            <a:r>
              <a:rPr lang="en-US" sz="2200" dirty="0">
                <a:solidFill>
                  <a:srgbClr val="3333FF"/>
                </a:solidFill>
                <a:ea typeface="Calibri" charset="0"/>
              </a:rPr>
              <a:t>at 100 MV/</a:t>
            </a:r>
            <a:r>
              <a:rPr lang="en-US" sz="2200" dirty="0" err="1" smtClean="0">
                <a:solidFill>
                  <a:srgbClr val="3333FF"/>
                </a:solidFill>
                <a:ea typeface="Calibri" charset="0"/>
              </a:rPr>
              <a:t>m</a:t>
            </a:r>
            <a:r>
              <a:rPr lang="en-US" sz="2200" dirty="0" smtClean="0">
                <a:solidFill>
                  <a:srgbClr val="3333FF"/>
                </a:solidFill>
                <a:ea typeface="Calibri" charset="0"/>
              </a:rPr>
              <a:t> loaded </a:t>
            </a:r>
            <a:r>
              <a:rPr lang="en-US" sz="2200" dirty="0">
                <a:solidFill>
                  <a:srgbClr val="3333FF"/>
                </a:solidFill>
                <a:ea typeface="Calibri" charset="0"/>
              </a:rPr>
              <a:t>at 230 ns </a:t>
            </a:r>
          </a:p>
          <a:p>
            <a:pPr>
              <a:spcAft>
                <a:spcPts val="600"/>
              </a:spcAft>
              <a:defRPr/>
            </a:pPr>
            <a:r>
              <a:rPr lang="en-US" sz="2200" dirty="0"/>
              <a:t>T18 and TD18</a:t>
            </a:r>
            <a:r>
              <a:rPr lang="en-US" sz="2200" dirty="0" smtClean="0"/>
              <a:t> structures built </a:t>
            </a:r>
            <a:r>
              <a:rPr lang="en-US" sz="2200" dirty="0"/>
              <a:t>and </a:t>
            </a:r>
            <a:r>
              <a:rPr lang="en-US" sz="2200" dirty="0" smtClean="0"/>
              <a:t>tested at </a:t>
            </a:r>
            <a:r>
              <a:rPr lang="en-US" sz="2200" dirty="0"/>
              <a:t>SLAC and KEK</a:t>
            </a:r>
          </a:p>
          <a:p>
            <a:pPr>
              <a:spcAft>
                <a:spcPts val="600"/>
              </a:spcAft>
              <a:defRPr/>
            </a:pPr>
            <a:r>
              <a:rPr lang="en-US" sz="2200" b="1" dirty="0"/>
              <a:t>T18 </a:t>
            </a:r>
            <a:r>
              <a:rPr lang="en-US" sz="2200" b="1" dirty="0">
                <a:solidFill>
                  <a:srgbClr val="FF0000"/>
                </a:solidFill>
              </a:rPr>
              <a:t>reached 95-105 MV/</a:t>
            </a:r>
            <a:r>
              <a:rPr lang="en-US" sz="2200" b="1" dirty="0" err="1">
                <a:solidFill>
                  <a:srgbClr val="FF0000"/>
                </a:solidFill>
              </a:rPr>
              <a:t>m</a:t>
            </a:r>
            <a:endParaRPr lang="en-US" sz="2200" b="1" dirty="0">
              <a:solidFill>
                <a:srgbClr val="FF0000"/>
              </a:solidFill>
            </a:endParaRPr>
          </a:p>
          <a:p>
            <a:pPr>
              <a:defRPr/>
            </a:pPr>
            <a:r>
              <a:rPr lang="en-US" sz="2200" dirty="0"/>
              <a:t>Damped TD18 reaches an</a:t>
            </a:r>
            <a:br>
              <a:rPr lang="en-US" sz="2200" dirty="0"/>
            </a:br>
            <a:r>
              <a:rPr lang="en-US" sz="2200" dirty="0"/>
              <a:t>extrapolated </a:t>
            </a:r>
            <a:r>
              <a:rPr lang="en-US" sz="2200" dirty="0" smtClean="0"/>
              <a:t>85 MV</a:t>
            </a:r>
            <a:r>
              <a:rPr lang="en-US" sz="2200" dirty="0"/>
              <a:t>/m</a:t>
            </a:r>
          </a:p>
          <a:p>
            <a:pPr lvl="1">
              <a:defRPr/>
            </a:pPr>
            <a:r>
              <a:rPr lang="en-US" sz="1800" dirty="0"/>
              <a:t>Second TD18 under test at </a:t>
            </a:r>
            <a:r>
              <a:rPr lang="en-US" sz="1800" dirty="0" smtClean="0"/>
              <a:t>KEK</a:t>
            </a:r>
          </a:p>
          <a:p>
            <a:pPr lvl="1" indent="-284400">
              <a:lnSpc>
                <a:spcPct val="105000"/>
              </a:lnSpc>
              <a:spcAft>
                <a:spcPts val="600"/>
              </a:spcAft>
              <a:defRPr/>
            </a:pPr>
            <a:r>
              <a:rPr lang="en-US" sz="1800" dirty="0" smtClean="0"/>
              <a:t>Pulsed surface heating expected to be above limit</a:t>
            </a:r>
          </a:p>
          <a:p>
            <a:pPr>
              <a:defRPr/>
            </a:pPr>
            <a:r>
              <a:rPr lang="en-US" sz="2200" dirty="0"/>
              <a:t>CLIC prototypes with improved</a:t>
            </a:r>
            <a:br>
              <a:rPr lang="en-US" sz="2200" dirty="0"/>
            </a:br>
            <a:r>
              <a:rPr lang="en-US" sz="2200" dirty="0"/>
              <a:t>design (TD24) will be tested this year</a:t>
            </a:r>
          </a:p>
          <a:p>
            <a:pPr lvl="1">
              <a:lnSpc>
                <a:spcPct val="105000"/>
              </a:lnSpc>
              <a:defRPr/>
            </a:pPr>
            <a:r>
              <a:rPr lang="en-US" sz="1800" dirty="0"/>
              <a:t>expect similar or </a:t>
            </a:r>
            <a:r>
              <a:rPr lang="en-US" sz="1800" dirty="0" smtClean="0"/>
              <a:t>slightly better performances</a:t>
            </a:r>
            <a:endParaRPr lang="en-US" sz="1800" dirty="0"/>
          </a:p>
        </p:txBody>
      </p:sp>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13005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52054D0-D79F-3B48-9BBD-6379E447B636}" type="slidenum">
              <a:rPr lang="en-US" sz="1200">
                <a:latin typeface="Palatino" charset="0"/>
                <a:cs typeface="Palatino" charset="0"/>
              </a:rPr>
              <a:pPr eaLnBrk="1" hangingPunct="1"/>
              <a:t>71</a:t>
            </a:fld>
            <a:endParaRPr lang="en-US" sz="1200">
              <a:latin typeface="Palatino" charset="0"/>
              <a:cs typeface="Palatino" charset="0"/>
            </a:endParaRPr>
          </a:p>
        </p:txBody>
      </p:sp>
      <p:pic>
        <p:nvPicPr>
          <p:cNvPr id="130054"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l="7484" r="7201"/>
          <a:stretch>
            <a:fillRect/>
          </a:stretch>
        </p:blipFill>
        <p:spPr bwMode="auto">
          <a:xfrm>
            <a:off x="4884738" y="2601913"/>
            <a:ext cx="4259262" cy="395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5"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942013" y="793750"/>
            <a:ext cx="31242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6"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46350" y="793750"/>
            <a:ext cx="3352800"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0057" name="AutoShape 1036"/>
          <p:cNvCxnSpPr>
            <a:cxnSpLocks noChangeShapeType="1"/>
          </p:cNvCxnSpPr>
          <p:nvPr/>
        </p:nvCxnSpPr>
        <p:spPr bwMode="auto">
          <a:xfrm rot="5400000">
            <a:off x="2019300" y="8175625"/>
            <a:ext cx="1588" cy="1588"/>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30058" name="Text Box 18"/>
          <p:cNvSpPr txBox="1">
            <a:spLocks noChangeArrowheads="1"/>
          </p:cNvSpPr>
          <p:nvPr/>
        </p:nvSpPr>
        <p:spPr bwMode="auto">
          <a:xfrm>
            <a:off x="7416800" y="2601913"/>
            <a:ext cx="1587500" cy="282575"/>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300">
                <a:latin typeface="Palatino" charset="0"/>
                <a:cs typeface="Palatino" charset="0"/>
              </a:rPr>
              <a:t>S. Doebert et al.</a:t>
            </a:r>
            <a:endParaRPr lang="en-US" sz="1300" b="1">
              <a:latin typeface="Palatino" charset="0"/>
              <a:cs typeface="Palatino" charset="0"/>
            </a:endParaRPr>
          </a:p>
        </p:txBody>
      </p:sp>
      <p:cxnSp>
        <p:nvCxnSpPr>
          <p:cNvPr id="20" name="Straight Connector 19"/>
          <p:cNvCxnSpPr/>
          <p:nvPr/>
        </p:nvCxnSpPr>
        <p:spPr>
          <a:xfrm rot="5400000">
            <a:off x="4960937" y="3257551"/>
            <a:ext cx="3248025" cy="2489200"/>
          </a:xfrm>
          <a:prstGeom prst="line">
            <a:avLst/>
          </a:prstGeom>
          <a:ln>
            <a:solidFill>
              <a:srgbClr val="FF00FF"/>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5583237" y="3257551"/>
            <a:ext cx="3248025" cy="24892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5929312" y="3257551"/>
            <a:ext cx="3248025" cy="24892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6274593" y="3396457"/>
            <a:ext cx="3109913" cy="2349500"/>
          </a:xfrm>
          <a:prstGeom prst="line">
            <a:avLst/>
          </a:prstGeom>
          <a:ln>
            <a:solidFill>
              <a:srgbClr val="3333F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6619875" y="3741738"/>
            <a:ext cx="2695575" cy="2073275"/>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30064" name="TextBox 29"/>
          <p:cNvSpPr txBox="1">
            <a:spLocks noChangeArrowheads="1"/>
          </p:cNvSpPr>
          <p:nvPr/>
        </p:nvSpPr>
        <p:spPr bwMode="auto">
          <a:xfrm>
            <a:off x="5189538" y="6234113"/>
            <a:ext cx="3906837" cy="3603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945" tIns="41473" rIns="82945" bIns="41473">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Average unloaded gradient (MV/m)</a:t>
            </a:r>
          </a:p>
        </p:txBody>
      </p:sp>
      <p:sp>
        <p:nvSpPr>
          <p:cNvPr id="130065" name="TextBox 31"/>
          <p:cNvSpPr txBox="1">
            <a:spLocks noChangeArrowheads="1"/>
          </p:cNvSpPr>
          <p:nvPr/>
        </p:nvSpPr>
        <p:spPr bwMode="auto">
          <a:xfrm rot="-5400000">
            <a:off x="3136107" y="4399756"/>
            <a:ext cx="3200400" cy="36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945" tIns="41473" rIns="82945" bIns="41473">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Breakdown probability (1/m)</a:t>
            </a:r>
          </a:p>
        </p:txBody>
      </p:sp>
      <p:sp>
        <p:nvSpPr>
          <p:cNvPr id="130066" name="TextBox 32"/>
          <p:cNvSpPr txBox="1">
            <a:spLocks noChangeArrowheads="1"/>
          </p:cNvSpPr>
          <p:nvPr/>
        </p:nvSpPr>
        <p:spPr bwMode="auto">
          <a:xfrm>
            <a:off x="7064375" y="5726113"/>
            <a:ext cx="1943100" cy="381000"/>
          </a:xfrm>
          <a:prstGeom prst="rect">
            <a:avLst/>
          </a:prstGeom>
          <a:solidFill>
            <a:srgbClr val="FFFF0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00"/>
                </a:solidFill>
                <a:latin typeface="Palatino" charset="0"/>
                <a:cs typeface="Palatino" charset="0"/>
              </a:rPr>
              <a:t>CLIC goal</a:t>
            </a: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beamsthralung</a:t>
            </a:r>
            <a:endParaRPr lang="en-US" sz="2400">
              <a:solidFill>
                <a:schemeClr val="tx1"/>
              </a:solidFill>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1"/>
          <p:cNvSpPr>
            <a:spLocks noGrp="1"/>
          </p:cNvSpPr>
          <p:nvPr>
            <p:ph type="title"/>
          </p:nvPr>
        </p:nvSpPr>
        <p:spPr>
          <a:xfrm>
            <a:off x="457200" y="0"/>
            <a:ext cx="8229600" cy="593725"/>
          </a:xfrm>
        </p:spPr>
        <p:txBody>
          <a:bodyPr/>
          <a:lstStyle/>
          <a:p>
            <a:r>
              <a:rPr lang="en-US" sz="4000">
                <a:latin typeface="Palatino" charset="0"/>
                <a:ea typeface="ＭＳ Ｐゴシック" charset="0"/>
              </a:rPr>
              <a:t>Incoherent Pairs</a:t>
            </a:r>
          </a:p>
        </p:txBody>
      </p:sp>
      <p:sp>
        <p:nvSpPr>
          <p:cNvPr id="10" name="Date Placeholder 9"/>
          <p:cNvSpPr>
            <a:spLocks noGrp="1"/>
          </p:cNvSpPr>
          <p:nvPr>
            <p:ph type="dt" sz="quarter" idx="10"/>
          </p:nvPr>
        </p:nvSpPr>
        <p:spPr/>
        <p:txBody>
          <a:bodyPr/>
          <a:lstStyle/>
          <a:p>
            <a:pPr>
              <a:defRPr/>
            </a:pPr>
            <a:r>
              <a:rPr lang="en-US"/>
              <a:t>Nikhef colloquium 28 October 2011 </a:t>
            </a:r>
          </a:p>
        </p:txBody>
      </p:sp>
      <p:sp>
        <p:nvSpPr>
          <p:cNvPr id="14" name="Footer Placeholder 13"/>
          <p:cNvSpPr>
            <a:spLocks noGrp="1"/>
          </p:cNvSpPr>
          <p:nvPr>
            <p:ph type="ftr" sz="quarter" idx="11"/>
          </p:nvPr>
        </p:nvSpPr>
        <p:spPr/>
        <p:txBody>
          <a:bodyPr/>
          <a:lstStyle/>
          <a:p>
            <a:pPr>
              <a:defRPr/>
            </a:pPr>
            <a:r>
              <a:rPr lang="en-US" smtClean="0"/>
              <a:t>Erik van der Kraaij, CERN LCD</a:t>
            </a:r>
            <a:endParaRPr lang="en-US"/>
          </a:p>
        </p:txBody>
      </p:sp>
      <p:sp>
        <p:nvSpPr>
          <p:cNvPr id="134148" name="Slide Number Placeholder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705C43D-84B8-934C-A164-00EED2D6B8F6}" type="slidenum">
              <a:rPr lang="en-US" sz="1200">
                <a:latin typeface="Palatino" charset="0"/>
                <a:cs typeface="Palatino" charset="0"/>
              </a:rPr>
              <a:pPr eaLnBrk="1" hangingPunct="1"/>
              <a:t>73</a:t>
            </a:fld>
            <a:endParaRPr lang="en-US" sz="1200">
              <a:latin typeface="Palatino" charset="0"/>
              <a:cs typeface="Palatino" charset="0"/>
            </a:endParaRPr>
          </a:p>
        </p:txBody>
      </p:sp>
      <p:pic>
        <p:nvPicPr>
          <p:cNvPr id="134149" name="Picture 8" descr="p2.tif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797300" y="3406775"/>
            <a:ext cx="4616450" cy="345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150" name="Picture 5" descr="pairpr.eps"/>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002088" y="593725"/>
            <a:ext cx="4214812" cy="281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Straight Connector 16"/>
          <p:cNvCxnSpPr/>
          <p:nvPr/>
        </p:nvCxnSpPr>
        <p:spPr>
          <a:xfrm>
            <a:off x="4298950" y="5087938"/>
            <a:ext cx="4114800" cy="1587"/>
          </a:xfrm>
          <a:prstGeom prst="line">
            <a:avLst/>
          </a:prstGeom>
          <a:ln>
            <a:solidFill>
              <a:srgbClr val="DA1BA3"/>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flipH="1" flipV="1">
            <a:off x="5365750" y="4881563"/>
            <a:ext cx="2949575" cy="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sp>
        <p:nvSpPr>
          <p:cNvPr id="134153" name="TextBox 25"/>
          <p:cNvSpPr txBox="1">
            <a:spLocks noChangeArrowheads="1"/>
          </p:cNvSpPr>
          <p:nvPr/>
        </p:nvSpPr>
        <p:spPr bwMode="auto">
          <a:xfrm>
            <a:off x="8562975" y="4711700"/>
            <a:ext cx="557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DA1BA3"/>
                </a:solidFill>
                <a:latin typeface="Palatino" charset="0"/>
                <a:cs typeface="Palatino" charset="0"/>
              </a:rPr>
              <a:t>r B</a:t>
            </a:r>
            <a:r>
              <a:rPr lang="en-US" sz="1800" baseline="-25000">
                <a:solidFill>
                  <a:srgbClr val="DA1BA3"/>
                </a:solidFill>
                <a:latin typeface="Palatino" charset="0"/>
                <a:cs typeface="Palatino" charset="0"/>
              </a:rPr>
              <a:t>z</a:t>
            </a:r>
            <a:endParaRPr lang="en-US" sz="1800">
              <a:solidFill>
                <a:srgbClr val="DA1BA3"/>
              </a:solidFill>
              <a:latin typeface="Palatino" charset="0"/>
              <a:cs typeface="Palatino" charset="0"/>
            </a:endParaRPr>
          </a:p>
        </p:txBody>
      </p:sp>
      <p:sp>
        <p:nvSpPr>
          <p:cNvPr id="134154" name="TextBox 26"/>
          <p:cNvSpPr txBox="1">
            <a:spLocks noChangeArrowheads="1"/>
          </p:cNvSpPr>
          <p:nvPr/>
        </p:nvSpPr>
        <p:spPr bwMode="auto">
          <a:xfrm>
            <a:off x="7119938" y="3670300"/>
            <a:ext cx="40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90"/>
                </a:solidFill>
                <a:latin typeface="Palatino" charset="0"/>
              </a:rPr>
              <a:t>ϑ</a:t>
            </a:r>
            <a:r>
              <a:rPr lang="en-US" sz="1800" baseline="-25000">
                <a:solidFill>
                  <a:srgbClr val="000090"/>
                </a:solidFill>
                <a:latin typeface="Palatino" charset="0"/>
                <a:cs typeface="Palatino" charset="0"/>
              </a:rPr>
              <a:t>0</a:t>
            </a:r>
            <a:endParaRPr lang="en-US" sz="1800">
              <a:solidFill>
                <a:srgbClr val="000090"/>
              </a:solidFill>
              <a:latin typeface="Palatino" charset="0"/>
              <a:cs typeface="Palatino" charset="0"/>
            </a:endParaRPr>
          </a:p>
        </p:txBody>
      </p:sp>
      <p:sp>
        <p:nvSpPr>
          <p:cNvPr id="134155" name="TextBox 17"/>
          <p:cNvSpPr txBox="1">
            <a:spLocks noChangeArrowheads="1"/>
          </p:cNvSpPr>
          <p:nvPr/>
        </p:nvSpPr>
        <p:spPr bwMode="auto">
          <a:xfrm>
            <a:off x="354013" y="808038"/>
            <a:ext cx="35591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1F497D"/>
                </a:solidFill>
                <a:latin typeface="Palatino" charset="0"/>
                <a:cs typeface="Palatino" charset="0"/>
              </a:rPr>
              <a:t>GUINEA-PIG used</a:t>
            </a:r>
          </a:p>
          <a:p>
            <a:pPr eaLnBrk="1" hangingPunct="1"/>
            <a:endParaRPr lang="en-US" sz="1800">
              <a:solidFill>
                <a:srgbClr val="1F497D"/>
              </a:solidFill>
              <a:latin typeface="Palatino" charset="0"/>
              <a:cs typeface="Palatino" charset="0"/>
            </a:endParaRPr>
          </a:p>
          <a:p>
            <a:pPr eaLnBrk="1" hangingPunct="1">
              <a:buFont typeface="Arial" charset="0"/>
              <a:buChar char="•"/>
            </a:pPr>
            <a:r>
              <a:rPr lang="en-US" sz="1800">
                <a:solidFill>
                  <a:srgbClr val="1F497D"/>
                </a:solidFill>
                <a:latin typeface="Palatino" charset="0"/>
                <a:cs typeface="Palatino" charset="0"/>
              </a:rPr>
              <a:t> Calculation with virtual photon</a:t>
            </a:r>
          </a:p>
          <a:p>
            <a:pPr eaLnBrk="1" hangingPunct="1"/>
            <a:r>
              <a:rPr lang="en-US" sz="1800">
                <a:solidFill>
                  <a:srgbClr val="1F497D"/>
                </a:solidFill>
                <a:latin typeface="Palatino" charset="0"/>
                <a:cs typeface="Palatino" charset="0"/>
              </a:rPr>
              <a:t>approximation (Q</a:t>
            </a:r>
            <a:r>
              <a:rPr lang="en-US" sz="1800" baseline="30000">
                <a:solidFill>
                  <a:srgbClr val="1F497D"/>
                </a:solidFill>
                <a:latin typeface="Palatino" charset="0"/>
                <a:cs typeface="Palatino" charset="0"/>
              </a:rPr>
              <a:t>2</a:t>
            </a:r>
            <a:r>
              <a:rPr lang="en-US" sz="1800" baseline="-25000">
                <a:solidFill>
                  <a:srgbClr val="1F497D"/>
                </a:solidFill>
                <a:latin typeface="Palatino" charset="0"/>
                <a:cs typeface="Palatino" charset="0"/>
              </a:rPr>
              <a:t>max</a:t>
            </a:r>
            <a:r>
              <a:rPr lang="en-US" sz="1800">
                <a:solidFill>
                  <a:srgbClr val="1F497D"/>
                </a:solidFill>
                <a:latin typeface="Palatino" charset="0"/>
                <a:cs typeface="Palatino" charset="0"/>
              </a:rPr>
              <a:t> choice confirmed by benchmarking Ph. Bambade et al.)</a:t>
            </a:r>
          </a:p>
          <a:p>
            <a:pPr eaLnBrk="1" hangingPunct="1">
              <a:buFont typeface="Arial" charset="0"/>
              <a:buChar char="•"/>
            </a:pPr>
            <a:endParaRPr lang="en-US" sz="1800">
              <a:solidFill>
                <a:srgbClr val="1F497D"/>
              </a:solidFill>
              <a:latin typeface="Palatino" charset="0"/>
              <a:cs typeface="Palatino" charset="0"/>
            </a:endParaRPr>
          </a:p>
          <a:p>
            <a:pPr eaLnBrk="1" hangingPunct="1">
              <a:buFont typeface="Arial" charset="0"/>
              <a:buChar char="•"/>
            </a:pPr>
            <a:r>
              <a:rPr lang="en-US" sz="1800">
                <a:solidFill>
                  <a:srgbClr val="1F497D"/>
                </a:solidFill>
                <a:latin typeface="Palatino" charset="0"/>
                <a:cs typeface="Palatino" charset="0"/>
              </a:rPr>
              <a:t> Beam size effect is included </a:t>
            </a:r>
          </a:p>
        </p:txBody>
      </p:sp>
      <p:sp>
        <p:nvSpPr>
          <p:cNvPr id="134156" name="TextBox 18"/>
          <p:cNvSpPr txBox="1">
            <a:spLocks noChangeArrowheads="1"/>
          </p:cNvSpPr>
          <p:nvPr/>
        </p:nvSpPr>
        <p:spPr bwMode="auto">
          <a:xfrm>
            <a:off x="354013" y="3670300"/>
            <a:ext cx="32512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1F497D"/>
                </a:solidFill>
                <a:latin typeface="Palatino" charset="0"/>
                <a:cs typeface="Palatino" charset="0"/>
              </a:rPr>
              <a:t>300,000 particles produced</a:t>
            </a:r>
          </a:p>
          <a:p>
            <a:pPr eaLnBrk="1" hangingPunct="1"/>
            <a:endParaRPr lang="en-US" sz="1800">
              <a:solidFill>
                <a:srgbClr val="1F497D"/>
              </a:solidFill>
              <a:latin typeface="Palatino" charset="0"/>
              <a:cs typeface="Palatino" charset="0"/>
            </a:endParaRPr>
          </a:p>
          <a:p>
            <a:pPr eaLnBrk="1" hangingPunct="1"/>
            <a:r>
              <a:rPr lang="en-US" sz="1800">
                <a:solidFill>
                  <a:srgbClr val="1F497D"/>
                </a:solidFill>
                <a:latin typeface="Palatino" charset="0"/>
                <a:cs typeface="Palatino" charset="0"/>
              </a:rPr>
              <a:t>Average energy is 70 GeV</a:t>
            </a:r>
          </a:p>
          <a:p>
            <a:pPr eaLnBrk="1" hangingPunct="1"/>
            <a:endParaRPr lang="en-US" sz="1800">
              <a:solidFill>
                <a:srgbClr val="1F497D"/>
              </a:solidFill>
              <a:latin typeface="Palatino" charset="0"/>
              <a:cs typeface="Palatino" charset="0"/>
            </a:endParaRPr>
          </a:p>
          <a:p>
            <a:pPr eaLnBrk="1" hangingPunct="1"/>
            <a:r>
              <a:rPr lang="en-US" sz="1800">
                <a:solidFill>
                  <a:srgbClr val="1F497D"/>
                </a:solidFill>
                <a:latin typeface="Palatino" charset="0"/>
                <a:cs typeface="Palatino" charset="0"/>
              </a:rPr>
              <a:t>Strong deflection by the beam</a:t>
            </a:r>
          </a:p>
          <a:p>
            <a:pPr eaLnBrk="1" hangingPunct="1">
              <a:buFont typeface="Arial" charset="0"/>
              <a:buChar char="•"/>
            </a:pPr>
            <a:r>
              <a:rPr lang="en-US" sz="1800">
                <a:solidFill>
                  <a:srgbClr val="1F497D"/>
                </a:solidFill>
                <a:latin typeface="Palatino" charset="0"/>
                <a:cs typeface="Palatino" charset="0"/>
              </a:rPr>
              <a:t> smaller deflection observed with CAIN, under study</a:t>
            </a:r>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69" name="Picture 6" descr="test.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057650" y="773113"/>
            <a:ext cx="4656138" cy="430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0" name="Title 2"/>
          <p:cNvSpPr>
            <a:spLocks noGrp="1"/>
          </p:cNvSpPr>
          <p:nvPr>
            <p:ph type="title"/>
          </p:nvPr>
        </p:nvSpPr>
        <p:spPr/>
        <p:txBody>
          <a:bodyPr/>
          <a:lstStyle/>
          <a:p>
            <a:r>
              <a:rPr lang="en-US">
                <a:latin typeface="Palatino" charset="0"/>
                <a:ea typeface="ＭＳ Ｐゴシック" charset="0"/>
              </a:rPr>
              <a:t>Hadronic Background</a:t>
            </a:r>
          </a:p>
        </p:txBody>
      </p:sp>
      <p:sp>
        <p:nvSpPr>
          <p:cNvPr id="10" name="Date Placeholder 9"/>
          <p:cNvSpPr>
            <a:spLocks noGrp="1"/>
          </p:cNvSpPr>
          <p:nvPr>
            <p:ph type="dt" sz="quarter" idx="10"/>
          </p:nvPr>
        </p:nvSpPr>
        <p:spPr/>
        <p:txBody>
          <a:bodyPr/>
          <a:lstStyle/>
          <a:p>
            <a:pPr>
              <a:defRPr/>
            </a:pPr>
            <a:r>
              <a:rPr lang="en-US"/>
              <a:t>Nikhef colloquium 28 October 2011 </a:t>
            </a:r>
          </a:p>
        </p:txBody>
      </p:sp>
      <p:sp>
        <p:nvSpPr>
          <p:cNvPr id="15" name="Footer Placeholder 14"/>
          <p:cNvSpPr>
            <a:spLocks noGrp="1"/>
          </p:cNvSpPr>
          <p:nvPr>
            <p:ph type="ftr" sz="quarter" idx="11"/>
          </p:nvPr>
        </p:nvSpPr>
        <p:spPr/>
        <p:txBody>
          <a:bodyPr/>
          <a:lstStyle/>
          <a:p>
            <a:pPr>
              <a:defRPr/>
            </a:pPr>
            <a:r>
              <a:rPr lang="en-US" smtClean="0"/>
              <a:t>Erik van der Kraaij, CERN LCD</a:t>
            </a:r>
            <a:endParaRPr lang="en-US"/>
          </a:p>
        </p:txBody>
      </p:sp>
      <p:sp>
        <p:nvSpPr>
          <p:cNvPr id="135173"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A7D5534-9386-294D-BB79-DA31E658CEE8}" type="slidenum">
              <a:rPr lang="en-US" sz="1200">
                <a:latin typeface="Palatino" charset="0"/>
                <a:cs typeface="Palatino" charset="0"/>
              </a:rPr>
              <a:pPr eaLnBrk="1" hangingPunct="1"/>
              <a:t>74</a:t>
            </a:fld>
            <a:endParaRPr lang="en-US" sz="1200">
              <a:latin typeface="Palatino" charset="0"/>
              <a:cs typeface="Palatino" charset="0"/>
            </a:endParaRPr>
          </a:p>
        </p:txBody>
      </p:sp>
      <p:sp>
        <p:nvSpPr>
          <p:cNvPr id="135174" name="TextBox 12"/>
          <p:cNvSpPr txBox="1">
            <a:spLocks noChangeArrowheads="1"/>
          </p:cNvSpPr>
          <p:nvPr/>
        </p:nvSpPr>
        <p:spPr bwMode="auto">
          <a:xfrm>
            <a:off x="184150" y="942975"/>
            <a:ext cx="3303588"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1F497D"/>
                </a:solidFill>
                <a:latin typeface="Palatino" charset="0"/>
                <a:cs typeface="Palatino" charset="0"/>
              </a:rPr>
              <a:t>Based on equivalent photon approximation with </a:t>
            </a:r>
          </a:p>
          <a:p>
            <a:pPr eaLnBrk="1" hangingPunct="1"/>
            <a:endParaRPr lang="en-US" sz="1800">
              <a:solidFill>
                <a:srgbClr val="1F497D"/>
              </a:solidFill>
              <a:latin typeface="Palatino" charset="0"/>
              <a:cs typeface="Palatino" charset="0"/>
            </a:endParaRPr>
          </a:p>
          <a:p>
            <a:pPr eaLnBrk="1" hangingPunct="1"/>
            <a:r>
              <a:rPr lang="en-US" sz="1800">
                <a:solidFill>
                  <a:srgbClr val="1F497D"/>
                </a:solidFill>
                <a:latin typeface="Palatino" charset="0"/>
                <a:cs typeface="Palatino" charset="0"/>
              </a:rPr>
              <a:t>Q</a:t>
            </a:r>
            <a:r>
              <a:rPr lang="en-US" sz="1800" baseline="30000">
                <a:solidFill>
                  <a:srgbClr val="1F497D"/>
                </a:solidFill>
                <a:latin typeface="Palatino" charset="0"/>
                <a:cs typeface="Palatino" charset="0"/>
              </a:rPr>
              <a:t>2</a:t>
            </a:r>
            <a:r>
              <a:rPr lang="en-US" sz="1800" baseline="-25000">
                <a:solidFill>
                  <a:srgbClr val="1F497D"/>
                </a:solidFill>
                <a:latin typeface="Palatino" charset="0"/>
                <a:cs typeface="Palatino" charset="0"/>
              </a:rPr>
              <a:t>max </a:t>
            </a:r>
            <a:r>
              <a:rPr lang="en-US" sz="1800">
                <a:solidFill>
                  <a:srgbClr val="1F497D"/>
                </a:solidFill>
                <a:latin typeface="Palatino" charset="0"/>
                <a:cs typeface="Palatino" charset="0"/>
              </a:rPr>
              <a:t>=</a:t>
            </a:r>
          </a:p>
          <a:p>
            <a:pPr eaLnBrk="1" hangingPunct="1"/>
            <a:r>
              <a:rPr lang="en-US" sz="1800">
                <a:solidFill>
                  <a:srgbClr val="1F497D"/>
                </a:solidFill>
                <a:latin typeface="Palatino" charset="0"/>
                <a:cs typeface="Palatino" charset="0"/>
              </a:rPr>
              <a:t>         max(1GeV</a:t>
            </a:r>
            <a:r>
              <a:rPr lang="en-US" sz="1800" baseline="30000">
                <a:solidFill>
                  <a:srgbClr val="1F497D"/>
                </a:solidFill>
                <a:latin typeface="Palatino" charset="0"/>
                <a:cs typeface="Palatino" charset="0"/>
              </a:rPr>
              <a:t>2</a:t>
            </a:r>
            <a:r>
              <a:rPr lang="en-US" sz="1800">
                <a:solidFill>
                  <a:srgbClr val="1F497D"/>
                </a:solidFill>
                <a:latin typeface="Palatino" charset="0"/>
                <a:cs typeface="Palatino" charset="0"/>
              </a:rPr>
              <a:t>,(s/100)</a:t>
            </a:r>
            <a:r>
              <a:rPr lang="en-US" sz="1800" baseline="30000">
                <a:solidFill>
                  <a:srgbClr val="1F497D"/>
                </a:solidFill>
                <a:latin typeface="Palatino" charset="0"/>
                <a:cs typeface="Palatino" charset="0"/>
              </a:rPr>
              <a:t>0.43</a:t>
            </a:r>
            <a:r>
              <a:rPr lang="en-US" sz="1800">
                <a:solidFill>
                  <a:srgbClr val="1F497D"/>
                </a:solidFill>
                <a:latin typeface="Palatino" charset="0"/>
                <a:cs typeface="Palatino" charset="0"/>
              </a:rPr>
              <a:t>)</a:t>
            </a:r>
          </a:p>
          <a:p>
            <a:pPr eaLnBrk="1" hangingPunct="1"/>
            <a:endParaRPr lang="en-US" sz="1800">
              <a:solidFill>
                <a:srgbClr val="1F497D"/>
              </a:solidFill>
              <a:latin typeface="Palatino" charset="0"/>
              <a:cs typeface="Palatino" charset="0"/>
            </a:endParaRPr>
          </a:p>
          <a:p>
            <a:pPr eaLnBrk="1" hangingPunct="1"/>
            <a:r>
              <a:rPr lang="en-US" sz="1800">
                <a:solidFill>
                  <a:srgbClr val="1F497D"/>
                </a:solidFill>
                <a:latin typeface="Palatino" charset="0"/>
                <a:cs typeface="Palatino" charset="0"/>
              </a:rPr>
              <a:t>3.2 events per bunch crossing</a:t>
            </a:r>
          </a:p>
          <a:p>
            <a:pPr eaLnBrk="1" hangingPunct="1"/>
            <a:endParaRPr lang="en-US" sz="1800">
              <a:solidFill>
                <a:srgbClr val="1F497D"/>
              </a:solidFill>
              <a:latin typeface="Palatino" charset="0"/>
              <a:cs typeface="Palatino" charset="0"/>
            </a:endParaRPr>
          </a:p>
          <a:p>
            <a:pPr eaLnBrk="1" hangingPunct="1"/>
            <a:r>
              <a:rPr lang="en-US" sz="1800">
                <a:solidFill>
                  <a:srgbClr val="1F497D"/>
                </a:solidFill>
                <a:latin typeface="Palatino" charset="0"/>
                <a:cs typeface="Palatino" charset="0"/>
              </a:rPr>
              <a:t>Events are simulated with PYTHIA 6.4.20</a:t>
            </a:r>
          </a:p>
        </p:txBody>
      </p:sp>
      <p:sp>
        <p:nvSpPr>
          <p:cNvPr id="135175" name="TextBox 7"/>
          <p:cNvSpPr txBox="1">
            <a:spLocks noChangeArrowheads="1"/>
          </p:cNvSpPr>
          <p:nvPr/>
        </p:nvSpPr>
        <p:spPr bwMode="auto">
          <a:xfrm>
            <a:off x="184150" y="4433888"/>
            <a:ext cx="33035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1F497D"/>
                </a:solidFill>
                <a:latin typeface="Palatino" charset="0"/>
                <a:cs typeface="Palatino" charset="0"/>
              </a:rPr>
              <a:t>Benchmarked with SLAC generator (T. Barklow et al.)</a:t>
            </a:r>
          </a:p>
        </p:txBody>
      </p:sp>
      <p:pic>
        <p:nvPicPr>
          <p:cNvPr id="135176" name="Picture 8" descr="p1.tif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0800" y="5294313"/>
            <a:ext cx="6981825" cy="92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ChangeArrowheads="1"/>
          </p:cNvSpPr>
          <p:nvPr>
            <p:ph type="title"/>
          </p:nvPr>
        </p:nvSpPr>
        <p:spPr>
          <a:xfrm>
            <a:off x="609600" y="11113"/>
            <a:ext cx="7772400" cy="609600"/>
          </a:xfrm>
        </p:spPr>
        <p:txBody>
          <a:bodyPr/>
          <a:lstStyle/>
          <a:p>
            <a:r>
              <a:rPr lang="en-US" sz="2800">
                <a:latin typeface="Palatino" charset="0"/>
                <a:ea typeface="ＭＳ Ｐゴシック" charset="0"/>
              </a:rPr>
              <a:t>Beam-induced backgrounds</a:t>
            </a:r>
          </a:p>
        </p:txBody>
      </p:sp>
      <p:pic>
        <p:nvPicPr>
          <p:cNvPr id="136194" name="Picture 2" descr="BKGNvsAngle.eps"/>
          <p:cNvPicPr>
            <a:picLocks noChangeAspect="1"/>
          </p:cNvPicPr>
          <p:nvPr/>
        </p:nvPicPr>
        <p:blipFill>
          <a:blip r:embed="rId3" cstate="print">
            <a:extLst>
              <a:ext uri="{28A0092B-C50C-407E-A947-70E740481C1C}">
                <a14:useLocalDpi xmlns:a14="http://schemas.microsoft.com/office/drawing/2010/main"/>
              </a:ext>
            </a:extLst>
          </a:blip>
          <a:srcRect l="2864" r="3448"/>
          <a:stretch>
            <a:fillRect/>
          </a:stretch>
        </p:blipFill>
        <p:spPr bwMode="auto">
          <a:xfrm>
            <a:off x="4721225" y="2216150"/>
            <a:ext cx="4033838" cy="363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195" name="Rectangle 3"/>
          <p:cNvSpPr>
            <a:spLocks noChangeArrowheads="1"/>
          </p:cNvSpPr>
          <p:nvPr/>
        </p:nvSpPr>
        <p:spPr bwMode="auto">
          <a:xfrm>
            <a:off x="4937125" y="5843588"/>
            <a:ext cx="3025775" cy="339725"/>
          </a:xfrm>
          <a:prstGeom prst="rect">
            <a:avLst/>
          </a:prstGeom>
          <a:noFill/>
          <a:ln w="9525">
            <a:solidFill>
              <a:srgbClr val="66006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lvl="1"/>
            <a:r>
              <a:rPr lang="en-US" sz="1600">
                <a:latin typeface="Palatino" charset="0"/>
                <a:cs typeface="Palatino" charset="0"/>
              </a:rPr>
              <a:t>Detector starts at θ&gt;10 mrad</a:t>
            </a:r>
          </a:p>
        </p:txBody>
      </p:sp>
      <p:cxnSp>
        <p:nvCxnSpPr>
          <p:cNvPr id="136196" name="Straight Connector 5"/>
          <p:cNvCxnSpPr>
            <a:cxnSpLocks noChangeShapeType="1"/>
          </p:cNvCxnSpPr>
          <p:nvPr/>
        </p:nvCxnSpPr>
        <p:spPr bwMode="auto">
          <a:xfrm flipH="1" flipV="1">
            <a:off x="7567613" y="3336925"/>
            <a:ext cx="12700" cy="2517775"/>
          </a:xfrm>
          <a:prstGeom prst="line">
            <a:avLst/>
          </a:prstGeom>
          <a:noFill/>
          <a:ln w="28575">
            <a:solidFill>
              <a:srgbClr val="660066"/>
            </a:solidFill>
            <a:prstDash val="sysDash"/>
            <a:round/>
            <a:headEnd/>
            <a:tailEnd/>
          </a:ln>
          <a:extLst>
            <a:ext uri="{909E8E84-426E-40dd-AFC4-6F175D3DCCD1}">
              <a14:hiddenFill xmlns:a14="http://schemas.microsoft.com/office/drawing/2010/main">
                <a:noFill/>
              </a14:hiddenFill>
            </a:ext>
          </a:extLst>
        </p:spPr>
      </p:cxnSp>
      <p:sp>
        <p:nvSpPr>
          <p:cNvPr id="136197" name="Content Placeholder 2"/>
          <p:cNvSpPr>
            <a:spLocks noGrp="1"/>
          </p:cNvSpPr>
          <p:nvPr>
            <p:ph idx="1"/>
          </p:nvPr>
        </p:nvSpPr>
        <p:spPr>
          <a:xfrm>
            <a:off x="206375" y="3724275"/>
            <a:ext cx="4167188" cy="1397000"/>
          </a:xfrm>
        </p:spPr>
        <p:txBody>
          <a:bodyPr/>
          <a:lstStyle/>
          <a:p>
            <a:r>
              <a:rPr lang="en-US" sz="1800">
                <a:latin typeface="Palatino" charset="0"/>
                <a:ea typeface="ＭＳ Ｐゴシック" charset="0"/>
              </a:rPr>
              <a:t>Main backgrounds in detector:</a:t>
            </a:r>
          </a:p>
          <a:p>
            <a:pPr marL="457200" lvl="1" indent="0">
              <a:buFont typeface="Arial" charset="0"/>
              <a:buNone/>
            </a:pPr>
            <a:r>
              <a:rPr lang="en-US" sz="1800">
                <a:latin typeface="Palatino" charset="0"/>
                <a:ea typeface="ＭＳ Ｐゴシック" charset="0"/>
              </a:rPr>
              <a:t>Incoherent pairs: 	60 particles / BX</a:t>
            </a:r>
          </a:p>
          <a:p>
            <a:pPr marL="457200" lvl="1" indent="0">
              <a:buFont typeface="Arial" charset="0"/>
              <a:buNone/>
            </a:pPr>
            <a:r>
              <a:rPr lang="en-US" sz="1800">
                <a:latin typeface="Palatino" charset="0"/>
                <a:ea typeface="ＭＳ Ｐゴシック" charset="0"/>
              </a:rPr>
              <a:t>γγ</a:t>
            </a:r>
            <a:r>
              <a:rPr lang="en-US" sz="1800">
                <a:latin typeface="Palatino" charset="0"/>
                <a:ea typeface="ＭＳ Ｐゴシック" charset="0"/>
                <a:sym typeface="Wingdings" charset="0"/>
              </a:rPr>
              <a:t> </a:t>
            </a:r>
            <a:r>
              <a:rPr lang="en-GB" sz="1800">
                <a:latin typeface="Palatino" charset="0"/>
                <a:ea typeface="ＭＳ Ｐゴシック" charset="0"/>
              </a:rPr>
              <a:t>→ </a:t>
            </a:r>
            <a:r>
              <a:rPr lang="en-US" sz="1800">
                <a:latin typeface="Palatino" charset="0"/>
                <a:ea typeface="ＭＳ Ｐゴシック" charset="0"/>
                <a:sym typeface="Wingdings" charset="0"/>
              </a:rPr>
              <a:t>hadrons: 	54 particles / BX</a:t>
            </a:r>
            <a:endParaRPr lang="en-US" sz="1800">
              <a:latin typeface="Palatino" charset="0"/>
              <a:ea typeface="ＭＳ Ｐゴシック" charset="0"/>
            </a:endParaRPr>
          </a:p>
        </p:txBody>
      </p:sp>
      <p:sp>
        <p:nvSpPr>
          <p:cNvPr id="7" name="Date Placeholder 6"/>
          <p:cNvSpPr>
            <a:spLocks noGrp="1"/>
          </p:cNvSpPr>
          <p:nvPr>
            <p:ph type="dt" sz="quarter" idx="10"/>
          </p:nvPr>
        </p:nvSpPr>
        <p:spPr/>
        <p:txBody>
          <a:bodyPr/>
          <a:lstStyle/>
          <a:p>
            <a:pPr>
              <a:defRPr/>
            </a:pPr>
            <a:r>
              <a:rPr lang="en-US"/>
              <a:t>Nikhef colloquium 28 October 2011 </a:t>
            </a:r>
            <a:endParaRPr lang="en-US" dirty="0"/>
          </a:p>
        </p:txBody>
      </p:sp>
      <p:sp>
        <p:nvSpPr>
          <p:cNvPr id="9" name="Footer Placeholder 8"/>
          <p:cNvSpPr>
            <a:spLocks noGrp="1"/>
          </p:cNvSpPr>
          <p:nvPr>
            <p:ph type="ftr" sz="quarter" idx="11"/>
          </p:nvPr>
        </p:nvSpPr>
        <p:spPr/>
        <p:txBody>
          <a:bodyPr/>
          <a:lstStyle/>
          <a:p>
            <a:pPr>
              <a:defRPr/>
            </a:pPr>
            <a:r>
              <a:rPr lang="en-US" smtClean="0"/>
              <a:t>Erik van der Kraaij, CERN LCD</a:t>
            </a:r>
            <a:endParaRPr lang="en-US"/>
          </a:p>
        </p:txBody>
      </p:sp>
      <p:sp>
        <p:nvSpPr>
          <p:cNvPr id="13620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EFD0A1-1B0F-9042-8B09-561EDD3F2F74}" type="slidenum">
              <a:rPr lang="en-US" sz="1200">
                <a:latin typeface="Palatino" charset="0"/>
                <a:cs typeface="Palatino" charset="0"/>
              </a:rPr>
              <a:pPr eaLnBrk="1" hangingPunct="1"/>
              <a:t>75</a:t>
            </a:fld>
            <a:endParaRPr lang="en-US" sz="1200">
              <a:latin typeface="Palatino" charset="0"/>
              <a:cs typeface="Palatino" charset="0"/>
            </a:endParaRPr>
          </a:p>
        </p:txBody>
      </p:sp>
      <p:sp>
        <p:nvSpPr>
          <p:cNvPr id="11" name="TextBox 10"/>
          <p:cNvSpPr txBox="1"/>
          <p:nvPr/>
        </p:nvSpPr>
        <p:spPr>
          <a:xfrm>
            <a:off x="609600" y="4945063"/>
            <a:ext cx="3471863" cy="1755775"/>
          </a:xfrm>
          <a:prstGeom prst="rect">
            <a:avLst/>
          </a:prstGeom>
          <a:noFill/>
        </p:spPr>
        <p:txBody>
          <a:bodyPr>
            <a:spAutoFit/>
          </a:bodyPr>
          <a:lstStyle/>
          <a:p>
            <a:pPr lvl="1">
              <a:defRPr/>
            </a:pPr>
            <a:endParaRPr lang="en-US" sz="1800" dirty="0">
              <a:solidFill>
                <a:schemeClr val="tx2"/>
              </a:solidFill>
              <a:latin typeface="Palatino"/>
              <a:cs typeface="Palatino"/>
              <a:sym typeface="Wingdings"/>
            </a:endParaRPr>
          </a:p>
          <a:p>
            <a:pPr marL="285750" indent="-285750">
              <a:buFont typeface="Wingdings" charset="0"/>
              <a:buChar char="à"/>
              <a:defRPr/>
            </a:pPr>
            <a:r>
              <a:rPr lang="en-US" sz="1800" dirty="0">
                <a:solidFill>
                  <a:schemeClr val="tx2"/>
                </a:solidFill>
                <a:latin typeface="Palatino"/>
                <a:cs typeface="Palatino"/>
                <a:sym typeface="Wingdings"/>
              </a:rPr>
              <a:t>Need </a:t>
            </a:r>
            <a:r>
              <a:rPr lang="en-US" sz="1800" b="1" dirty="0">
                <a:solidFill>
                  <a:schemeClr val="tx2"/>
                </a:solidFill>
                <a:latin typeface="Palatino"/>
                <a:cs typeface="Palatino"/>
                <a:sym typeface="Wingdings"/>
              </a:rPr>
              <a:t>pile-up rejection</a:t>
            </a:r>
          </a:p>
          <a:p>
            <a:pPr marL="285750" indent="-285750">
              <a:buFont typeface="Wingdings" charset="0"/>
              <a:buChar char="à"/>
              <a:defRPr/>
            </a:pPr>
            <a:r>
              <a:rPr lang="en-US" sz="1800" dirty="0">
                <a:solidFill>
                  <a:schemeClr val="tx2"/>
                </a:solidFill>
                <a:latin typeface="Palatino"/>
                <a:cs typeface="Palatino"/>
                <a:sym typeface="Wingdings"/>
              </a:rPr>
              <a:t>Need to include background in </a:t>
            </a:r>
            <a:r>
              <a:rPr lang="en-US" sz="1800" b="1" dirty="0">
                <a:solidFill>
                  <a:schemeClr val="tx2"/>
                </a:solidFill>
                <a:latin typeface="Palatino"/>
                <a:cs typeface="Palatino"/>
                <a:sym typeface="Wingdings"/>
              </a:rPr>
              <a:t>simulation</a:t>
            </a:r>
          </a:p>
          <a:p>
            <a:pPr>
              <a:defRPr/>
            </a:pPr>
            <a:endParaRPr lang="en-US" sz="1800" dirty="0">
              <a:solidFill>
                <a:schemeClr val="tx2"/>
              </a:solidFill>
              <a:latin typeface="Palatino"/>
              <a:cs typeface="Palatino"/>
            </a:endParaRPr>
          </a:p>
          <a:p>
            <a:pPr>
              <a:defRPr/>
            </a:pPr>
            <a:endParaRPr lang="en-US" sz="1800" dirty="0">
              <a:solidFill>
                <a:schemeClr val="tx2"/>
              </a:solidFill>
              <a:latin typeface="Palatino"/>
              <a:cs typeface="Palatino"/>
            </a:endParaRPr>
          </a:p>
        </p:txBody>
      </p:sp>
      <p:pic>
        <p:nvPicPr>
          <p:cNvPr id="136202" name="Picture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38163" y="815975"/>
            <a:ext cx="3519487" cy="207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Tm="143401"/>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1"/>
          <p:cNvSpPr>
            <a:spLocks noGrp="1"/>
          </p:cNvSpPr>
          <p:nvPr>
            <p:ph type="title"/>
          </p:nvPr>
        </p:nvSpPr>
        <p:spPr>
          <a:xfrm>
            <a:off x="457200" y="0"/>
            <a:ext cx="8229600" cy="692150"/>
          </a:xfrm>
        </p:spPr>
        <p:txBody>
          <a:bodyPr/>
          <a:lstStyle/>
          <a:p>
            <a:r>
              <a:rPr lang="en-US">
                <a:latin typeface="Palatino" charset="0"/>
                <a:ea typeface="ＭＳ Ｐゴシック" charset="0"/>
              </a:rPr>
              <a:t>Background Summary</a:t>
            </a:r>
          </a:p>
        </p:txBody>
      </p:sp>
      <p:sp>
        <p:nvSpPr>
          <p:cNvPr id="4" name="Date Placeholder 3"/>
          <p:cNvSpPr>
            <a:spLocks noGrp="1"/>
          </p:cNvSpPr>
          <p:nvPr>
            <p:ph type="dt" sz="quarter" idx="10"/>
          </p:nvPr>
        </p:nvSpPr>
        <p:spPr/>
        <p:txBody>
          <a:bodyPr/>
          <a:lstStyle/>
          <a:p>
            <a:pPr>
              <a:defRPr/>
            </a:pPr>
            <a:r>
              <a:rPr lang="en-US"/>
              <a:t>Nikhef colloquium 28 October 2011 </a:t>
            </a:r>
          </a:p>
        </p:txBody>
      </p:sp>
      <p:sp>
        <p:nvSpPr>
          <p:cNvPr id="7" name="Footer Placeholder 6"/>
          <p:cNvSpPr>
            <a:spLocks noGrp="1"/>
          </p:cNvSpPr>
          <p:nvPr>
            <p:ph type="ftr" sz="quarter" idx="11"/>
          </p:nvPr>
        </p:nvSpPr>
        <p:spPr/>
        <p:txBody>
          <a:bodyPr/>
          <a:lstStyle/>
          <a:p>
            <a:pPr>
              <a:defRPr/>
            </a:pPr>
            <a:r>
              <a:rPr lang="en-US" smtClean="0"/>
              <a:t>Erik van der Kraaij, CERN LCD</a:t>
            </a:r>
            <a:endParaRPr lang="en-US"/>
          </a:p>
        </p:txBody>
      </p:sp>
      <p:sp>
        <p:nvSpPr>
          <p:cNvPr id="13824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151E661-AF1C-8742-9F75-A6E177EFB994}" type="slidenum">
              <a:rPr lang="en-US" sz="1200">
                <a:latin typeface="Palatino" charset="0"/>
                <a:cs typeface="Palatino" charset="0"/>
              </a:rPr>
              <a:pPr eaLnBrk="1" hangingPunct="1"/>
              <a:t>76</a:t>
            </a:fld>
            <a:endParaRPr lang="en-US" sz="1200">
              <a:latin typeface="Palatino" charset="0"/>
              <a:cs typeface="Palatino" charset="0"/>
            </a:endParaRPr>
          </a:p>
        </p:txBody>
      </p:sp>
      <p:pic>
        <p:nvPicPr>
          <p:cNvPr id="138245" name="Picture 4" descr="p1.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09600" y="1524000"/>
            <a:ext cx="7874000" cy="454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CLIC detector </a:t>
            </a:r>
            <a:br>
              <a:rPr lang="en-US">
                <a:latin typeface="Palatino" charset="0"/>
                <a:ea typeface="ＭＳ Ｐゴシック" charset="0"/>
              </a:rPr>
            </a:br>
            <a:r>
              <a:rPr lang="en-US">
                <a:latin typeface="Palatino" charset="0"/>
                <a:ea typeface="ＭＳ Ｐゴシック" charset="0"/>
              </a:rPr>
              <a:t>– very forward region</a:t>
            </a:r>
            <a:br>
              <a:rPr lang="en-US">
                <a:latin typeface="Palatino" charset="0"/>
                <a:ea typeface="ＭＳ Ｐゴシック" charset="0"/>
              </a:rPr>
            </a:br>
            <a:r>
              <a:rPr lang="en-US">
                <a:latin typeface="Palatino" charset="0"/>
                <a:ea typeface="ＭＳ Ｐゴシック" charset="0"/>
              </a:rPr>
              <a:t>(closely linked to MDI)</a:t>
            </a:r>
          </a:p>
        </p:txBody>
      </p:sp>
    </p:spTree>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3" name="Picture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52463" y="668338"/>
            <a:ext cx="7837487" cy="582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314" name="Title 4"/>
          <p:cNvSpPr>
            <a:spLocks noGrp="1"/>
          </p:cNvSpPr>
          <p:nvPr>
            <p:ph type="title"/>
          </p:nvPr>
        </p:nvSpPr>
        <p:spPr>
          <a:xfrm>
            <a:off x="785813" y="36513"/>
            <a:ext cx="7704137" cy="515937"/>
          </a:xfrm>
        </p:spPr>
        <p:txBody>
          <a:bodyPr/>
          <a:lstStyle/>
          <a:p>
            <a:r>
              <a:rPr lang="en-US" sz="2400">
                <a:latin typeface="Palatino" charset="0"/>
                <a:ea typeface="ＭＳ Ｐゴシック" charset="0"/>
              </a:rPr>
              <a:t>Integration of QD0 magnets and IP Feedback systems</a:t>
            </a:r>
          </a:p>
        </p:txBody>
      </p:sp>
      <p:sp>
        <p:nvSpPr>
          <p:cNvPr id="2" name="Date Placeholder 1"/>
          <p:cNvSpPr>
            <a:spLocks noGrp="1"/>
          </p:cNvSpPr>
          <p:nvPr>
            <p:ph type="dt" sz="quarter" idx="14"/>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5"/>
          </p:nvPr>
        </p:nvSpPr>
        <p:spPr/>
        <p:txBody>
          <a:bodyPr/>
          <a:lstStyle/>
          <a:p>
            <a:pPr>
              <a:defRPr/>
            </a:pPr>
            <a:r>
              <a:rPr lang="en-US" smtClean="0"/>
              <a:t>Erik van der Kraaij, CERN LCD</a:t>
            </a:r>
            <a:endParaRPr lang="en-US"/>
          </a:p>
        </p:txBody>
      </p:sp>
      <p:sp>
        <p:nvSpPr>
          <p:cNvPr id="141317" name="Slide Number Placeholder 3"/>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34C5598-57D0-6F44-AC9A-354611AAF7FD}" type="slidenum">
              <a:rPr lang="en-US" sz="1200">
                <a:latin typeface="Palatino" charset="0"/>
                <a:cs typeface="Palatino" charset="0"/>
              </a:rPr>
              <a:pPr eaLnBrk="1" hangingPunct="1"/>
              <a:t>78</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extBox 9"/>
          <p:cNvSpPr txBox="1">
            <a:spLocks noChangeArrowheads="1"/>
          </p:cNvSpPr>
          <p:nvPr/>
        </p:nvSpPr>
        <p:spPr bwMode="auto">
          <a:xfrm>
            <a:off x="785813" y="720725"/>
            <a:ext cx="76660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200">
                <a:solidFill>
                  <a:srgbClr val="FF0000"/>
                </a:solidFill>
                <a:latin typeface="Palatino" charset="0"/>
                <a:cs typeface="Palatino" charset="0"/>
              </a:rPr>
              <a:t>Measure luminosity using Bhabha events</a:t>
            </a:r>
          </a:p>
        </p:txBody>
      </p:sp>
      <p:grpSp>
        <p:nvGrpSpPr>
          <p:cNvPr id="142338" name="Group 52"/>
          <p:cNvGrpSpPr>
            <a:grpSpLocks/>
          </p:cNvGrpSpPr>
          <p:nvPr/>
        </p:nvGrpSpPr>
        <p:grpSpPr bwMode="auto">
          <a:xfrm>
            <a:off x="0" y="4429125"/>
            <a:ext cx="4962525" cy="1981200"/>
            <a:chOff x="1466409" y="3945119"/>
            <a:chExt cx="4962331" cy="1981439"/>
          </a:xfrm>
        </p:grpSpPr>
        <p:sp>
          <p:nvSpPr>
            <p:cNvPr id="142350" name="Rectangle 2"/>
            <p:cNvSpPr>
              <a:spLocks noChangeArrowheads="1"/>
            </p:cNvSpPr>
            <p:nvPr/>
          </p:nvSpPr>
          <p:spPr bwMode="auto">
            <a:xfrm>
              <a:off x="5917565" y="5187894"/>
              <a:ext cx="20390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solidFill>
                  <a:srgbClr val="FF0000"/>
                </a:solidFill>
                <a:latin typeface="Palatino" charset="0"/>
                <a:cs typeface="Palatino" charset="0"/>
              </a:endParaRPr>
            </a:p>
            <a:p>
              <a:pPr eaLnBrk="0" hangingPunct="0"/>
              <a:endParaRPr lang="en-US" sz="1800">
                <a:latin typeface="Palatino" charset="0"/>
                <a:cs typeface="Palatino" charset="0"/>
              </a:endParaRPr>
            </a:p>
          </p:txBody>
        </p:sp>
        <p:sp>
          <p:nvSpPr>
            <p:cNvPr id="142351" name="Text Box 8"/>
            <p:cNvSpPr txBox="1">
              <a:spLocks noChangeArrowheads="1"/>
            </p:cNvSpPr>
            <p:nvPr/>
          </p:nvSpPr>
          <p:spPr bwMode="auto">
            <a:xfrm>
              <a:off x="5978997" y="4592819"/>
              <a:ext cx="44974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Palatino" charset="0"/>
                  <a:cs typeface="Palatino" charset="0"/>
                </a:rPr>
                <a:t>e</a:t>
              </a:r>
              <a:r>
                <a:rPr lang="en-US" sz="2000" b="1" baseline="30000">
                  <a:solidFill>
                    <a:srgbClr val="FF0000"/>
                  </a:solidFill>
                  <a:latin typeface="Palatino" charset="0"/>
                  <a:cs typeface="Palatino" charset="0"/>
                </a:rPr>
                <a:t>-</a:t>
              </a:r>
              <a:r>
                <a:rPr lang="en-US" b="1">
                  <a:solidFill>
                    <a:srgbClr val="FF0000"/>
                  </a:solidFill>
                  <a:latin typeface="Palatino" charset="0"/>
                  <a:cs typeface="Palatino" charset="0"/>
                </a:rPr>
                <a:t> </a:t>
              </a:r>
              <a:endParaRPr lang="en-US" sz="1800">
                <a:solidFill>
                  <a:srgbClr val="FF0000"/>
                </a:solidFill>
                <a:latin typeface="Palatino" charset="0"/>
                <a:cs typeface="Palatino" charset="0"/>
              </a:endParaRPr>
            </a:p>
          </p:txBody>
        </p:sp>
        <p:grpSp>
          <p:nvGrpSpPr>
            <p:cNvPr id="142352" name="Group 9"/>
            <p:cNvGrpSpPr>
              <a:grpSpLocks/>
            </p:cNvGrpSpPr>
            <p:nvPr/>
          </p:nvGrpSpPr>
          <p:grpSpPr bwMode="auto">
            <a:xfrm rot="-5404109">
              <a:off x="4588523" y="4448856"/>
              <a:ext cx="1573213" cy="589551"/>
              <a:chOff x="2496" y="1440"/>
              <a:chExt cx="1296" cy="1056"/>
            </a:xfrm>
          </p:grpSpPr>
          <p:sp>
            <p:nvSpPr>
              <p:cNvPr id="142378" name="AutoShape 10"/>
              <p:cNvSpPr>
                <a:spLocks noChangeArrowheads="1"/>
              </p:cNvSpPr>
              <p:nvPr/>
            </p:nvSpPr>
            <p:spPr bwMode="auto">
              <a:xfrm>
                <a:off x="2496" y="1440"/>
                <a:ext cx="1296" cy="1056"/>
              </a:xfrm>
              <a:prstGeom prst="can">
                <a:avLst>
                  <a:gd name="adj" fmla="val 4611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sp>
            <p:nvSpPr>
              <p:cNvPr id="142379" name="Oval 11"/>
              <p:cNvSpPr>
                <a:spLocks noChangeArrowheads="1"/>
              </p:cNvSpPr>
              <p:nvPr/>
            </p:nvSpPr>
            <p:spPr bwMode="auto">
              <a:xfrm>
                <a:off x="2832" y="1536"/>
                <a:ext cx="672" cy="24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grpSp>
        <p:grpSp>
          <p:nvGrpSpPr>
            <p:cNvPr id="142353" name="Group 12"/>
            <p:cNvGrpSpPr>
              <a:grpSpLocks/>
            </p:cNvGrpSpPr>
            <p:nvPr/>
          </p:nvGrpSpPr>
          <p:grpSpPr bwMode="auto">
            <a:xfrm rot="-5404109">
              <a:off x="4268481" y="4447221"/>
              <a:ext cx="1573213" cy="591235"/>
              <a:chOff x="2496" y="1440"/>
              <a:chExt cx="1296" cy="1056"/>
            </a:xfrm>
          </p:grpSpPr>
          <p:sp>
            <p:nvSpPr>
              <p:cNvPr id="142376" name="AutoShape 13"/>
              <p:cNvSpPr>
                <a:spLocks noChangeArrowheads="1"/>
              </p:cNvSpPr>
              <p:nvPr/>
            </p:nvSpPr>
            <p:spPr bwMode="auto">
              <a:xfrm>
                <a:off x="2496" y="1440"/>
                <a:ext cx="1296" cy="1056"/>
              </a:xfrm>
              <a:prstGeom prst="can">
                <a:avLst>
                  <a:gd name="adj" fmla="val 46111"/>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sp>
            <p:nvSpPr>
              <p:cNvPr id="142377" name="Oval 14"/>
              <p:cNvSpPr>
                <a:spLocks noChangeArrowheads="1"/>
              </p:cNvSpPr>
              <p:nvPr/>
            </p:nvSpPr>
            <p:spPr bwMode="auto">
              <a:xfrm>
                <a:off x="2832" y="1536"/>
                <a:ext cx="672" cy="240"/>
              </a:xfrm>
              <a:prstGeom prst="ellipse">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grpSp>
        <p:grpSp>
          <p:nvGrpSpPr>
            <p:cNvPr id="142354" name="Group 15"/>
            <p:cNvGrpSpPr>
              <a:grpSpLocks/>
            </p:cNvGrpSpPr>
            <p:nvPr/>
          </p:nvGrpSpPr>
          <p:grpSpPr bwMode="auto">
            <a:xfrm rot="-5404109">
              <a:off x="3946755" y="4448856"/>
              <a:ext cx="1573213" cy="589551"/>
              <a:chOff x="2496" y="1440"/>
              <a:chExt cx="1296" cy="1056"/>
            </a:xfrm>
          </p:grpSpPr>
          <p:sp>
            <p:nvSpPr>
              <p:cNvPr id="142374" name="AutoShape 16"/>
              <p:cNvSpPr>
                <a:spLocks noChangeArrowheads="1"/>
              </p:cNvSpPr>
              <p:nvPr/>
            </p:nvSpPr>
            <p:spPr bwMode="auto">
              <a:xfrm>
                <a:off x="2496" y="1440"/>
                <a:ext cx="1296" cy="1056"/>
              </a:xfrm>
              <a:prstGeom prst="can">
                <a:avLst>
                  <a:gd name="adj" fmla="val 4611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sp>
            <p:nvSpPr>
              <p:cNvPr id="142375" name="Oval 17"/>
              <p:cNvSpPr>
                <a:spLocks noChangeArrowheads="1"/>
              </p:cNvSpPr>
              <p:nvPr/>
            </p:nvSpPr>
            <p:spPr bwMode="auto">
              <a:xfrm>
                <a:off x="2832" y="1536"/>
                <a:ext cx="672" cy="24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grpSp>
        <p:grpSp>
          <p:nvGrpSpPr>
            <p:cNvPr id="142355" name="Group 18"/>
            <p:cNvGrpSpPr>
              <a:grpSpLocks/>
            </p:cNvGrpSpPr>
            <p:nvPr/>
          </p:nvGrpSpPr>
          <p:grpSpPr bwMode="auto">
            <a:xfrm rot="-5404109">
              <a:off x="2018082" y="4448856"/>
              <a:ext cx="1573213" cy="589551"/>
              <a:chOff x="2496" y="1440"/>
              <a:chExt cx="1296" cy="1056"/>
            </a:xfrm>
          </p:grpSpPr>
          <p:sp>
            <p:nvSpPr>
              <p:cNvPr id="142372" name="AutoShape 19"/>
              <p:cNvSpPr>
                <a:spLocks noChangeArrowheads="1"/>
              </p:cNvSpPr>
              <p:nvPr/>
            </p:nvSpPr>
            <p:spPr bwMode="auto">
              <a:xfrm>
                <a:off x="2496" y="1440"/>
                <a:ext cx="1296" cy="1056"/>
              </a:xfrm>
              <a:prstGeom prst="can">
                <a:avLst>
                  <a:gd name="adj" fmla="val 4611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sp>
            <p:nvSpPr>
              <p:cNvPr id="142373" name="Oval 20"/>
              <p:cNvSpPr>
                <a:spLocks noChangeArrowheads="1"/>
              </p:cNvSpPr>
              <p:nvPr/>
            </p:nvSpPr>
            <p:spPr bwMode="auto">
              <a:xfrm>
                <a:off x="2832" y="1536"/>
                <a:ext cx="672" cy="24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grpSp>
        <p:grpSp>
          <p:nvGrpSpPr>
            <p:cNvPr id="142356" name="Group 21"/>
            <p:cNvGrpSpPr>
              <a:grpSpLocks/>
            </p:cNvGrpSpPr>
            <p:nvPr/>
          </p:nvGrpSpPr>
          <p:grpSpPr bwMode="auto">
            <a:xfrm rot="-5404109">
              <a:off x="1698041" y="4448905"/>
              <a:ext cx="1573213" cy="587866"/>
              <a:chOff x="2496" y="1440"/>
              <a:chExt cx="1296" cy="1056"/>
            </a:xfrm>
          </p:grpSpPr>
          <p:sp>
            <p:nvSpPr>
              <p:cNvPr id="142370" name="AutoShape 22"/>
              <p:cNvSpPr>
                <a:spLocks noChangeArrowheads="1"/>
              </p:cNvSpPr>
              <p:nvPr/>
            </p:nvSpPr>
            <p:spPr bwMode="auto">
              <a:xfrm>
                <a:off x="2496" y="1440"/>
                <a:ext cx="1296" cy="1056"/>
              </a:xfrm>
              <a:prstGeom prst="can">
                <a:avLst>
                  <a:gd name="adj" fmla="val 46111"/>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sp>
            <p:nvSpPr>
              <p:cNvPr id="142371" name="Oval 23"/>
              <p:cNvSpPr>
                <a:spLocks noChangeArrowheads="1"/>
              </p:cNvSpPr>
              <p:nvPr/>
            </p:nvSpPr>
            <p:spPr bwMode="auto">
              <a:xfrm>
                <a:off x="2832" y="1536"/>
                <a:ext cx="672" cy="240"/>
              </a:xfrm>
              <a:prstGeom prst="ellipse">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grpSp>
        <p:grpSp>
          <p:nvGrpSpPr>
            <p:cNvPr id="142357" name="Group 24"/>
            <p:cNvGrpSpPr>
              <a:grpSpLocks/>
            </p:cNvGrpSpPr>
            <p:nvPr/>
          </p:nvGrpSpPr>
          <p:grpSpPr bwMode="auto">
            <a:xfrm rot="-5404109">
              <a:off x="1376314" y="4448905"/>
              <a:ext cx="1573213" cy="587866"/>
              <a:chOff x="2496" y="1440"/>
              <a:chExt cx="1296" cy="1056"/>
            </a:xfrm>
          </p:grpSpPr>
          <p:sp>
            <p:nvSpPr>
              <p:cNvPr id="142368" name="AutoShape 25"/>
              <p:cNvSpPr>
                <a:spLocks noChangeArrowheads="1"/>
              </p:cNvSpPr>
              <p:nvPr/>
            </p:nvSpPr>
            <p:spPr bwMode="auto">
              <a:xfrm>
                <a:off x="2496" y="1440"/>
                <a:ext cx="1296" cy="1056"/>
              </a:xfrm>
              <a:prstGeom prst="can">
                <a:avLst>
                  <a:gd name="adj" fmla="val 46111"/>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sp>
            <p:nvSpPr>
              <p:cNvPr id="142369" name="Oval 26"/>
              <p:cNvSpPr>
                <a:spLocks noChangeArrowheads="1"/>
              </p:cNvSpPr>
              <p:nvPr/>
            </p:nvSpPr>
            <p:spPr bwMode="auto">
              <a:xfrm>
                <a:off x="2832" y="1536"/>
                <a:ext cx="672" cy="24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800">
                  <a:latin typeface="Palatino" charset="0"/>
                  <a:cs typeface="Palatino" charset="0"/>
                </a:endParaRPr>
              </a:p>
            </p:txBody>
          </p:sp>
        </p:grpSp>
        <p:sp>
          <p:nvSpPr>
            <p:cNvPr id="142358" name="AutoShape 29"/>
            <p:cNvSpPr>
              <a:spLocks noChangeArrowheads="1"/>
            </p:cNvSpPr>
            <p:nvPr/>
          </p:nvSpPr>
          <p:spPr bwMode="auto">
            <a:xfrm rot="-1802473">
              <a:off x="3856615" y="4484869"/>
              <a:ext cx="768100" cy="82550"/>
            </a:xfrm>
            <a:prstGeom prst="rightArrow">
              <a:avLst>
                <a:gd name="adj1" fmla="val 50000"/>
                <a:gd name="adj2" fmla="val 219220"/>
              </a:avLst>
            </a:prstGeom>
            <a:solidFill>
              <a:srgbClr val="FF0000"/>
            </a:solidFill>
            <a:ln w="25400">
              <a:solidFill>
                <a:srgbClr val="FFFF00"/>
              </a:solidFill>
              <a:miter lim="800000"/>
              <a:headEnd/>
              <a:tailEnd/>
            </a:ln>
          </p:spPr>
          <p:txBody>
            <a:bodyPr wrap="none" anchor="ctr"/>
            <a:lstStyle/>
            <a:p>
              <a:endParaRPr lang="en-US" sz="1800">
                <a:latin typeface="Palatino" charset="0"/>
                <a:cs typeface="Palatino" charset="0"/>
              </a:endParaRPr>
            </a:p>
          </p:txBody>
        </p:sp>
        <p:sp>
          <p:nvSpPr>
            <p:cNvPr id="142359" name="AutoShape 30"/>
            <p:cNvSpPr>
              <a:spLocks noChangeArrowheads="1"/>
            </p:cNvSpPr>
            <p:nvPr/>
          </p:nvSpPr>
          <p:spPr bwMode="auto">
            <a:xfrm rot="9198845" flipV="1">
              <a:off x="2867855" y="4983344"/>
              <a:ext cx="744518" cy="80963"/>
            </a:xfrm>
            <a:prstGeom prst="rightArrow">
              <a:avLst>
                <a:gd name="adj1" fmla="val 50000"/>
                <a:gd name="adj2" fmla="val 216654"/>
              </a:avLst>
            </a:prstGeom>
            <a:solidFill>
              <a:srgbClr val="FF0000"/>
            </a:solidFill>
            <a:ln w="25400">
              <a:solidFill>
                <a:srgbClr val="FFFF00"/>
              </a:solidFill>
              <a:miter lim="800000"/>
              <a:headEnd/>
              <a:tailEnd/>
            </a:ln>
          </p:spPr>
          <p:txBody>
            <a:bodyPr wrap="none" anchor="ctr"/>
            <a:lstStyle/>
            <a:p>
              <a:endParaRPr lang="en-US" sz="1800">
                <a:latin typeface="Palatino" charset="0"/>
                <a:cs typeface="Palatino" charset="0"/>
              </a:endParaRPr>
            </a:p>
          </p:txBody>
        </p:sp>
        <p:sp>
          <p:nvSpPr>
            <p:cNvPr id="142360" name="AutoShape 31"/>
            <p:cNvSpPr>
              <a:spLocks noChangeArrowheads="1"/>
            </p:cNvSpPr>
            <p:nvPr/>
          </p:nvSpPr>
          <p:spPr bwMode="auto">
            <a:xfrm rot="10800000">
              <a:off x="5677484" y="4734107"/>
              <a:ext cx="352046" cy="92075"/>
            </a:xfrm>
            <a:prstGeom prst="rightArrow">
              <a:avLst>
                <a:gd name="adj1" fmla="val 50000"/>
                <a:gd name="adj2" fmla="val 90082"/>
              </a:avLst>
            </a:prstGeom>
            <a:solidFill>
              <a:srgbClr val="FF0000"/>
            </a:solidFill>
            <a:ln w="57150">
              <a:solidFill>
                <a:srgbClr val="FFFF00"/>
              </a:solidFill>
              <a:miter lim="800000"/>
              <a:headEnd/>
              <a:tailEnd/>
            </a:ln>
          </p:spPr>
          <p:txBody>
            <a:bodyPr wrap="none" anchor="ctr"/>
            <a:lstStyle/>
            <a:p>
              <a:endParaRPr lang="en-US" sz="1800">
                <a:latin typeface="Palatino" charset="0"/>
                <a:cs typeface="Palatino" charset="0"/>
              </a:endParaRPr>
            </a:p>
          </p:txBody>
        </p:sp>
        <p:sp>
          <p:nvSpPr>
            <p:cNvPr id="142361" name="Text Box 32"/>
            <p:cNvSpPr txBox="1">
              <a:spLocks noChangeArrowheads="1"/>
            </p:cNvSpPr>
            <p:nvPr/>
          </p:nvSpPr>
          <p:spPr bwMode="auto">
            <a:xfrm>
              <a:off x="4136231" y="3945119"/>
              <a:ext cx="44132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Palatino" charset="0"/>
                  <a:cs typeface="Palatino" charset="0"/>
                </a:rPr>
                <a:t>e</a:t>
              </a:r>
              <a:r>
                <a:rPr lang="en-US" sz="1800" b="1" baseline="30000">
                  <a:solidFill>
                    <a:srgbClr val="FF0000"/>
                  </a:solidFill>
                  <a:latin typeface="Palatino" charset="0"/>
                  <a:cs typeface="Palatino" charset="0"/>
                </a:rPr>
                <a:t>+</a:t>
              </a:r>
              <a:r>
                <a:rPr lang="en-US" b="1">
                  <a:solidFill>
                    <a:srgbClr val="FF0000"/>
                  </a:solidFill>
                  <a:latin typeface="Palatino" charset="0"/>
                  <a:cs typeface="Palatino" charset="0"/>
                </a:rPr>
                <a:t> </a:t>
              </a:r>
              <a:endParaRPr lang="en-US" sz="1800">
                <a:solidFill>
                  <a:srgbClr val="FF0000"/>
                </a:solidFill>
                <a:latin typeface="Palatino" charset="0"/>
                <a:cs typeface="Palatino" charset="0"/>
              </a:endParaRPr>
            </a:p>
          </p:txBody>
        </p:sp>
        <p:sp>
          <p:nvSpPr>
            <p:cNvPr id="142362" name="Text Box 33"/>
            <p:cNvSpPr txBox="1">
              <a:spLocks noChangeArrowheads="1"/>
            </p:cNvSpPr>
            <p:nvPr/>
          </p:nvSpPr>
          <p:spPr bwMode="auto">
            <a:xfrm>
              <a:off x="3063797" y="4953226"/>
              <a:ext cx="51543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Palatino" charset="0"/>
                  <a:cs typeface="Palatino" charset="0"/>
                </a:rPr>
                <a:t>e</a:t>
              </a:r>
              <a:r>
                <a:rPr lang="en-US" sz="2000" b="1" baseline="30000">
                  <a:solidFill>
                    <a:srgbClr val="FF0000"/>
                  </a:solidFill>
                  <a:latin typeface="Palatino" charset="0"/>
                  <a:cs typeface="Palatino" charset="0"/>
                </a:rPr>
                <a:t>-</a:t>
              </a:r>
              <a:r>
                <a:rPr lang="en-US" b="1">
                  <a:solidFill>
                    <a:srgbClr val="FFFF00"/>
                  </a:solidFill>
                  <a:latin typeface="Palatino" charset="0"/>
                  <a:cs typeface="Palatino" charset="0"/>
                </a:rPr>
                <a:t> </a:t>
              </a:r>
              <a:endParaRPr lang="en-US" sz="1800">
                <a:latin typeface="Palatino" charset="0"/>
                <a:cs typeface="Palatino" charset="0"/>
              </a:endParaRPr>
            </a:p>
          </p:txBody>
        </p:sp>
        <p:sp>
          <p:nvSpPr>
            <p:cNvPr id="142363" name="Line 34"/>
            <p:cNvSpPr>
              <a:spLocks noChangeShapeType="1"/>
            </p:cNvSpPr>
            <p:nvPr/>
          </p:nvSpPr>
          <p:spPr bwMode="auto">
            <a:xfrm>
              <a:off x="2357473" y="4792844"/>
              <a:ext cx="3159991" cy="1588"/>
            </a:xfrm>
            <a:prstGeom prst="line">
              <a:avLst/>
            </a:prstGeom>
            <a:noFill/>
            <a:ln w="19050">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42364" name="Text Box 35"/>
            <p:cNvSpPr txBox="1">
              <a:spLocks noChangeArrowheads="1"/>
            </p:cNvSpPr>
            <p:nvPr/>
          </p:nvSpPr>
          <p:spPr bwMode="auto">
            <a:xfrm>
              <a:off x="3558471" y="4300719"/>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0000CC"/>
                  </a:solidFill>
                  <a:latin typeface="Palatino" charset="0"/>
                  <a:cs typeface="Palatino" charset="0"/>
                </a:rPr>
                <a:t>IP</a:t>
              </a:r>
            </a:p>
          </p:txBody>
        </p:sp>
        <p:sp>
          <p:nvSpPr>
            <p:cNvPr id="142365" name="AutoShape 36"/>
            <p:cNvSpPr>
              <a:spLocks noChangeArrowheads="1"/>
            </p:cNvSpPr>
            <p:nvPr/>
          </p:nvSpPr>
          <p:spPr bwMode="auto">
            <a:xfrm>
              <a:off x="3651115" y="4290083"/>
              <a:ext cx="165074" cy="1037273"/>
            </a:xfrm>
            <a:prstGeom prst="irregularSeal1">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sz="1800">
                <a:latin typeface="Palatino" charset="0"/>
                <a:cs typeface="Palatino" charset="0"/>
              </a:endParaRPr>
            </a:p>
          </p:txBody>
        </p:sp>
        <p:sp>
          <p:nvSpPr>
            <p:cNvPr id="142366" name="AutoShape 37"/>
            <p:cNvSpPr>
              <a:spLocks noChangeArrowheads="1"/>
            </p:cNvSpPr>
            <p:nvPr/>
          </p:nvSpPr>
          <p:spPr bwMode="auto">
            <a:xfrm>
              <a:off x="1818455" y="4726169"/>
              <a:ext cx="352046" cy="92075"/>
            </a:xfrm>
            <a:prstGeom prst="rightArrow">
              <a:avLst>
                <a:gd name="adj1" fmla="val 50000"/>
                <a:gd name="adj2" fmla="val 90082"/>
              </a:avLst>
            </a:prstGeom>
            <a:solidFill>
              <a:srgbClr val="FFFF00"/>
            </a:solidFill>
            <a:ln w="57150">
              <a:solidFill>
                <a:srgbClr val="FFFF00"/>
              </a:solidFill>
              <a:miter lim="800000"/>
              <a:headEnd/>
              <a:tailEnd/>
            </a:ln>
          </p:spPr>
          <p:txBody>
            <a:bodyPr wrap="none" anchor="ctr"/>
            <a:lstStyle/>
            <a:p>
              <a:endParaRPr lang="en-US" sz="1800">
                <a:latin typeface="Palatino" charset="0"/>
                <a:cs typeface="Palatino" charset="0"/>
              </a:endParaRPr>
            </a:p>
          </p:txBody>
        </p:sp>
        <p:sp>
          <p:nvSpPr>
            <p:cNvPr id="142367" name="Text Box 40"/>
            <p:cNvSpPr txBox="1">
              <a:spLocks noChangeArrowheads="1"/>
            </p:cNvSpPr>
            <p:nvPr/>
          </p:nvSpPr>
          <p:spPr bwMode="auto">
            <a:xfrm>
              <a:off x="1466409" y="4337232"/>
              <a:ext cx="44132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Palatino" charset="0"/>
                  <a:cs typeface="Palatino" charset="0"/>
                </a:rPr>
                <a:t>e</a:t>
              </a:r>
              <a:r>
                <a:rPr lang="en-US" sz="1800" b="1" baseline="30000">
                  <a:solidFill>
                    <a:srgbClr val="FF0000"/>
                  </a:solidFill>
                  <a:latin typeface="Palatino" charset="0"/>
                  <a:cs typeface="Palatino" charset="0"/>
                </a:rPr>
                <a:t>+</a:t>
              </a:r>
              <a:r>
                <a:rPr lang="en-US" b="1">
                  <a:solidFill>
                    <a:srgbClr val="FF0000"/>
                  </a:solidFill>
                  <a:latin typeface="Palatino" charset="0"/>
                  <a:cs typeface="Palatino" charset="0"/>
                </a:rPr>
                <a:t> </a:t>
              </a:r>
              <a:endParaRPr lang="en-US" sz="1800">
                <a:solidFill>
                  <a:srgbClr val="FF0000"/>
                </a:solidFill>
                <a:latin typeface="Palatino" charset="0"/>
                <a:cs typeface="Palatino" charset="0"/>
              </a:endParaRPr>
            </a:p>
          </p:txBody>
        </p:sp>
      </p:grpSp>
      <p:pic>
        <p:nvPicPr>
          <p:cNvPr id="142339" name="Picture 5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10125" y="2733675"/>
            <a:ext cx="4184650" cy="331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40" name="Text Box 55"/>
          <p:cNvSpPr txBox="1">
            <a:spLocks noChangeArrowheads="1"/>
          </p:cNvSpPr>
          <p:nvPr/>
        </p:nvSpPr>
        <p:spPr bwMode="auto">
          <a:xfrm rot="-5400000">
            <a:off x="4017963" y="3217863"/>
            <a:ext cx="1116012" cy="3730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a:latin typeface="Palatino" charset="0"/>
                <a:cs typeface="Palatino" charset="0"/>
              </a:rPr>
              <a:t>Events</a:t>
            </a:r>
          </a:p>
        </p:txBody>
      </p:sp>
      <p:sp>
        <p:nvSpPr>
          <p:cNvPr id="142341" name="Text Box 56"/>
          <p:cNvSpPr txBox="1">
            <a:spLocks noChangeArrowheads="1"/>
          </p:cNvSpPr>
          <p:nvPr/>
        </p:nvSpPr>
        <p:spPr bwMode="auto">
          <a:xfrm>
            <a:off x="7847013" y="6092825"/>
            <a:ext cx="1062037"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a:latin typeface="Palatino" charset="0"/>
                <a:cs typeface="Palatino" charset="0"/>
              </a:rPr>
              <a:t>Q, (rad)</a:t>
            </a:r>
          </a:p>
        </p:txBody>
      </p:sp>
      <p:sp>
        <p:nvSpPr>
          <p:cNvPr id="142342" name="Line 57"/>
          <p:cNvSpPr>
            <a:spLocks noChangeShapeType="1"/>
          </p:cNvSpPr>
          <p:nvPr/>
        </p:nvSpPr>
        <p:spPr bwMode="auto">
          <a:xfrm flipH="1">
            <a:off x="6518275" y="5189538"/>
            <a:ext cx="9525" cy="661987"/>
          </a:xfrm>
          <a:prstGeom prst="line">
            <a:avLst/>
          </a:prstGeom>
          <a:noFill/>
          <a:ln w="88900">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142343" name="Line 57"/>
          <p:cNvSpPr>
            <a:spLocks noChangeShapeType="1"/>
          </p:cNvSpPr>
          <p:nvPr/>
        </p:nvSpPr>
        <p:spPr bwMode="auto">
          <a:xfrm flipH="1">
            <a:off x="8310563" y="5221288"/>
            <a:ext cx="9525" cy="661987"/>
          </a:xfrm>
          <a:prstGeom prst="line">
            <a:avLst/>
          </a:prstGeom>
          <a:noFill/>
          <a:ln w="88900">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lstStyle/>
          <a:p>
            <a:endParaRPr lang="en-US"/>
          </a:p>
        </p:txBody>
      </p:sp>
      <p:sp>
        <p:nvSpPr>
          <p:cNvPr id="66" name="TextBox 65"/>
          <p:cNvSpPr txBox="1"/>
          <p:nvPr/>
        </p:nvSpPr>
        <p:spPr>
          <a:xfrm>
            <a:off x="133350" y="1687513"/>
            <a:ext cx="4416425" cy="2093912"/>
          </a:xfrm>
          <a:prstGeom prst="rect">
            <a:avLst/>
          </a:prstGeom>
          <a:noFill/>
        </p:spPr>
        <p:txBody>
          <a:bodyPr wrap="none">
            <a:spAutoFit/>
          </a:bodyPr>
          <a:lstStyle/>
          <a:p>
            <a:pPr marL="285750" indent="-285750">
              <a:buFont typeface="Arial"/>
              <a:buChar char="•"/>
              <a:defRPr/>
            </a:pPr>
            <a:r>
              <a:rPr lang="en-US" sz="1800" dirty="0">
                <a:solidFill>
                  <a:srgbClr val="1F497D"/>
                </a:solidFill>
                <a:latin typeface="Palatino"/>
                <a:cs typeface="Palatino"/>
              </a:rPr>
              <a:t>located at z=2.6 m</a:t>
            </a:r>
          </a:p>
          <a:p>
            <a:pPr marL="285750" indent="-285750">
              <a:buFont typeface="Arial"/>
              <a:buChar char="•"/>
              <a:defRPr/>
            </a:pPr>
            <a:r>
              <a:rPr lang="en-US" sz="1800" dirty="0">
                <a:solidFill>
                  <a:srgbClr val="1F497D"/>
                </a:solidFill>
                <a:latin typeface="Palatino"/>
                <a:cs typeface="Palatino"/>
              </a:rPr>
              <a:t>geometrical acceptance: 	38 – 110	</a:t>
            </a:r>
            <a:r>
              <a:rPr lang="en-US" sz="1800" dirty="0" err="1">
                <a:solidFill>
                  <a:srgbClr val="1F497D"/>
                </a:solidFill>
                <a:latin typeface="Palatino"/>
                <a:cs typeface="Palatino"/>
              </a:rPr>
              <a:t>mrad</a:t>
            </a:r>
            <a:endParaRPr lang="en-US" sz="1800" dirty="0">
              <a:solidFill>
                <a:srgbClr val="1F497D"/>
              </a:solidFill>
              <a:latin typeface="Palatino"/>
              <a:cs typeface="Palatino"/>
            </a:endParaRPr>
          </a:p>
          <a:p>
            <a:pPr marL="285750" indent="-285750">
              <a:buFont typeface="Arial"/>
              <a:buChar char="•"/>
              <a:defRPr/>
            </a:pPr>
            <a:r>
              <a:rPr lang="en-US" sz="1800" dirty="0" err="1">
                <a:solidFill>
                  <a:srgbClr val="1F497D"/>
                </a:solidFill>
                <a:latin typeface="Palatino"/>
                <a:cs typeface="Palatino"/>
              </a:rPr>
              <a:t>fiducial</a:t>
            </a:r>
            <a:r>
              <a:rPr lang="en-US" sz="1800" dirty="0">
                <a:solidFill>
                  <a:srgbClr val="1F497D"/>
                </a:solidFill>
                <a:latin typeface="Palatino"/>
                <a:cs typeface="Palatino"/>
              </a:rPr>
              <a:t> acceptance:     	44 – 80 	</a:t>
            </a:r>
            <a:r>
              <a:rPr lang="en-US" sz="1800" dirty="0" err="1">
                <a:solidFill>
                  <a:srgbClr val="1F497D"/>
                </a:solidFill>
                <a:latin typeface="Palatino"/>
                <a:cs typeface="Palatino"/>
              </a:rPr>
              <a:t>mrad</a:t>
            </a:r>
            <a:r>
              <a:rPr lang="en-US" sz="1800" dirty="0">
                <a:solidFill>
                  <a:srgbClr val="1F497D"/>
                </a:solidFill>
                <a:latin typeface="Palatino"/>
                <a:cs typeface="Palatino"/>
              </a:rPr>
              <a:t> </a:t>
            </a:r>
          </a:p>
          <a:p>
            <a:pPr marL="285750" indent="-285750">
              <a:buFont typeface="Arial"/>
              <a:buChar char="•"/>
              <a:defRPr/>
            </a:pPr>
            <a:endParaRPr lang="en-US" sz="1800" dirty="0">
              <a:solidFill>
                <a:srgbClr val="1F497D"/>
              </a:solidFill>
              <a:latin typeface="Palatino"/>
              <a:cs typeface="Palatino"/>
            </a:endParaRPr>
          </a:p>
          <a:p>
            <a:pPr marL="285750" indent="-285750">
              <a:buFont typeface="Wingdings" charset="2"/>
              <a:buChar char="Ø"/>
              <a:defRPr/>
            </a:pPr>
            <a:r>
              <a:rPr lang="en-US" sz="1800" dirty="0">
                <a:solidFill>
                  <a:srgbClr val="1F497D"/>
                </a:solidFill>
                <a:latin typeface="Palatino"/>
                <a:cs typeface="Palatino"/>
              </a:rPr>
              <a:t>62 pb at 3 </a:t>
            </a:r>
            <a:r>
              <a:rPr lang="en-US" sz="1800" dirty="0" err="1">
                <a:solidFill>
                  <a:srgbClr val="1F497D"/>
                </a:solidFill>
                <a:latin typeface="Palatino"/>
                <a:cs typeface="Palatino"/>
              </a:rPr>
              <a:t>TeV</a:t>
            </a:r>
            <a:endParaRPr lang="en-US" sz="1800" dirty="0">
              <a:solidFill>
                <a:srgbClr val="1F497D"/>
              </a:solidFill>
              <a:latin typeface="Palatino"/>
              <a:cs typeface="Palatino"/>
            </a:endParaRPr>
          </a:p>
          <a:p>
            <a:pPr marL="285750" indent="-285750">
              <a:buFont typeface="Wingdings" charset="2"/>
              <a:buChar char="Ø"/>
              <a:defRPr/>
            </a:pPr>
            <a:r>
              <a:rPr lang="en-US" sz="1800" dirty="0">
                <a:solidFill>
                  <a:srgbClr val="FF0000"/>
                </a:solidFill>
                <a:latin typeface="Palatino"/>
                <a:cs typeface="Palatino"/>
              </a:rPr>
              <a:t>statistical accuracy</a:t>
            </a:r>
          </a:p>
          <a:p>
            <a:pPr>
              <a:defRPr/>
            </a:pPr>
            <a:r>
              <a:rPr lang="en-US" sz="1800" dirty="0">
                <a:solidFill>
                  <a:srgbClr val="FF0000"/>
                </a:solidFill>
                <a:latin typeface="Palatino"/>
                <a:cs typeface="Palatino"/>
              </a:rPr>
              <a:t>      for 500 fb</a:t>
            </a:r>
            <a:r>
              <a:rPr lang="en-US" sz="1800" baseline="30000" dirty="0">
                <a:solidFill>
                  <a:srgbClr val="FF0000"/>
                </a:solidFill>
                <a:latin typeface="Palatino"/>
                <a:cs typeface="Palatino"/>
              </a:rPr>
              <a:t>-1</a:t>
            </a:r>
            <a:r>
              <a:rPr lang="en-US" sz="1800" dirty="0">
                <a:solidFill>
                  <a:srgbClr val="FF0000"/>
                </a:solidFill>
                <a:latin typeface="Palatino"/>
                <a:cs typeface="Palatino"/>
              </a:rPr>
              <a:t>: 1.8x10</a:t>
            </a:r>
            <a:r>
              <a:rPr lang="en-US" sz="1800" baseline="30000" dirty="0">
                <a:solidFill>
                  <a:srgbClr val="FF0000"/>
                </a:solidFill>
                <a:latin typeface="Palatino"/>
                <a:cs typeface="Palatino"/>
              </a:rPr>
              <a:t>-</a:t>
            </a:r>
            <a:r>
              <a:rPr lang="en-US" sz="2000" baseline="30000" dirty="0">
                <a:solidFill>
                  <a:srgbClr val="FF0000"/>
                </a:solidFill>
                <a:latin typeface="Palatino"/>
                <a:cs typeface="Palatino"/>
              </a:rPr>
              <a:t>4</a:t>
            </a:r>
          </a:p>
        </p:txBody>
      </p:sp>
      <p:sp>
        <p:nvSpPr>
          <p:cNvPr id="142345" name="TextBox 67"/>
          <p:cNvSpPr txBox="1">
            <a:spLocks noChangeArrowheads="1"/>
          </p:cNvSpPr>
          <p:nvPr/>
        </p:nvSpPr>
        <p:spPr bwMode="auto">
          <a:xfrm>
            <a:off x="790575" y="1274763"/>
            <a:ext cx="8015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solidFill>
                  <a:srgbClr val="0000CC"/>
                </a:solidFill>
                <a:latin typeface="Palatino" charset="0"/>
                <a:cs typeface="Palatino" charset="0"/>
              </a:rPr>
              <a:t>(NB. luminosity spectrum measurement using large-angle Bhabha scattering, not treated here)</a:t>
            </a:r>
            <a:endParaRPr lang="en-US" sz="1400">
              <a:latin typeface="Palatino" charset="0"/>
              <a:cs typeface="Palatino" charset="0"/>
            </a:endParaRPr>
          </a:p>
        </p:txBody>
      </p:sp>
      <p:sp>
        <p:nvSpPr>
          <p:cNvPr id="142346" name="Title 1"/>
          <p:cNvSpPr>
            <a:spLocks noGrp="1"/>
          </p:cNvSpPr>
          <p:nvPr>
            <p:ph type="title"/>
          </p:nvPr>
        </p:nvSpPr>
        <p:spPr/>
        <p:txBody>
          <a:bodyPr/>
          <a:lstStyle/>
          <a:p>
            <a:r>
              <a:rPr lang="en-US">
                <a:latin typeface="Palatino" charset="0"/>
                <a:ea typeface="ＭＳ Ｐゴシック" charset="0"/>
              </a:rPr>
              <a:t>LumiCal</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142349"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85CD705-C853-AE45-8AD5-C46C311DFBA9}" type="slidenum">
              <a:rPr lang="en-US" sz="1200">
                <a:latin typeface="Palatino" charset="0"/>
                <a:cs typeface="Palatino" charset="0"/>
              </a:rPr>
              <a:pPr eaLnBrk="1" hangingPunct="1"/>
              <a:t>79</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a:latin typeface="Palatino" charset="0"/>
                <a:ea typeface="ＭＳ Ｐゴシック" charset="0"/>
              </a:rPr>
              <a:t>ILC and CLIC</a:t>
            </a:r>
          </a:p>
        </p:txBody>
      </p:sp>
      <p:sp>
        <p:nvSpPr>
          <p:cNvPr id="4" name="Date Placeholder 3"/>
          <p:cNvSpPr>
            <a:spLocks noGrp="1"/>
          </p:cNvSpPr>
          <p:nvPr>
            <p:ph type="dt" sz="quarter" idx="10"/>
          </p:nvPr>
        </p:nvSpPr>
        <p:spPr/>
        <p:txBody>
          <a:bodyPr/>
          <a:lstStyle/>
          <a:p>
            <a:pPr>
              <a:defRPr/>
            </a:pPr>
            <a:r>
              <a:rPr lang="en-US"/>
              <a:t>Nikhef colloquium 28 October 2011 </a:t>
            </a:r>
          </a:p>
        </p:txBody>
      </p:sp>
      <p:sp>
        <p:nvSpPr>
          <p:cNvPr id="5" name="Footer Placeholder 4"/>
          <p:cNvSpPr>
            <a:spLocks noGrp="1"/>
          </p:cNvSpPr>
          <p:nvPr>
            <p:ph type="ftr" sz="quarter" idx="11"/>
          </p:nvPr>
        </p:nvSpPr>
        <p:spPr/>
        <p:txBody>
          <a:bodyPr/>
          <a:lstStyle/>
          <a:p>
            <a:pPr>
              <a:defRPr/>
            </a:pPr>
            <a:r>
              <a:rPr lang="en-US"/>
              <a:t>Erik van der Kraaij, CERN LCD</a:t>
            </a:r>
          </a:p>
        </p:txBody>
      </p:sp>
      <p:sp>
        <p:nvSpPr>
          <p:cNvPr id="2560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45DA998-DF52-854E-B46D-C341D6803AF0}" type="slidenum">
              <a:rPr lang="en-US" sz="1200">
                <a:latin typeface="Palatino" charset="0"/>
                <a:cs typeface="Palatino" charset="0"/>
              </a:rPr>
              <a:pPr eaLnBrk="1" hangingPunct="1"/>
              <a:t>8</a:t>
            </a:fld>
            <a:endParaRPr lang="en-US" sz="1200">
              <a:latin typeface="Palatino" charset="0"/>
              <a:cs typeface="Palatino" charset="0"/>
            </a:endParaRPr>
          </a:p>
        </p:txBody>
      </p:sp>
      <p:pic>
        <p:nvPicPr>
          <p:cNvPr id="25605" name="Picture 5" descr="ilc_04.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5288" y="1620838"/>
            <a:ext cx="3667125" cy="183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897688" y="1308100"/>
            <a:ext cx="2057400"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pic>
      <p:sp>
        <p:nvSpPr>
          <p:cNvPr id="25607" name="TextBox 7"/>
          <p:cNvSpPr txBox="1">
            <a:spLocks noChangeArrowheads="1"/>
          </p:cNvSpPr>
          <p:nvPr/>
        </p:nvSpPr>
        <p:spPr bwMode="auto">
          <a:xfrm>
            <a:off x="785813" y="704850"/>
            <a:ext cx="47720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2000">
                <a:solidFill>
                  <a:srgbClr val="FF0000"/>
                </a:solidFill>
                <a:latin typeface="Palatino" charset="0"/>
                <a:cs typeface="Arial" charset="0"/>
              </a:rPr>
              <a:t>linear colliders producing e</a:t>
            </a:r>
            <a:r>
              <a:rPr lang="en-US" sz="2000" baseline="30000">
                <a:solidFill>
                  <a:srgbClr val="FF0000"/>
                </a:solidFill>
                <a:latin typeface="Palatino" charset="0"/>
                <a:cs typeface="Arial" charset="0"/>
              </a:rPr>
              <a:t>+</a:t>
            </a:r>
            <a:r>
              <a:rPr lang="en-US" sz="2000">
                <a:solidFill>
                  <a:srgbClr val="FF0000"/>
                </a:solidFill>
                <a:latin typeface="Palatino" charset="0"/>
                <a:cs typeface="Arial" charset="0"/>
              </a:rPr>
              <a:t>e</a:t>
            </a:r>
            <a:r>
              <a:rPr lang="en-US" sz="2000" baseline="30000">
                <a:solidFill>
                  <a:srgbClr val="FF0000"/>
                </a:solidFill>
                <a:latin typeface="Palatino" charset="0"/>
                <a:cs typeface="Arial" charset="0"/>
              </a:rPr>
              <a:t>-</a:t>
            </a:r>
            <a:r>
              <a:rPr lang="en-US" sz="2000">
                <a:solidFill>
                  <a:srgbClr val="FF0000"/>
                </a:solidFill>
                <a:latin typeface="Palatino" charset="0"/>
                <a:cs typeface="Arial" charset="0"/>
              </a:rPr>
              <a:t> collisions </a:t>
            </a:r>
          </a:p>
        </p:txBody>
      </p:sp>
      <p:sp>
        <p:nvSpPr>
          <p:cNvPr id="25608" name="TextBox 8"/>
          <p:cNvSpPr txBox="1">
            <a:spLocks noChangeArrowheads="1"/>
          </p:cNvSpPr>
          <p:nvPr/>
        </p:nvSpPr>
        <p:spPr bwMode="auto">
          <a:xfrm>
            <a:off x="6019800" y="3617913"/>
            <a:ext cx="777875"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1800" b="1">
                <a:solidFill>
                  <a:srgbClr val="FF0000"/>
                </a:solidFill>
                <a:latin typeface="Palatino" charset="0"/>
                <a:cs typeface="Arial" charset="0"/>
              </a:rPr>
              <a:t>CLIC</a:t>
            </a:r>
          </a:p>
        </p:txBody>
      </p:sp>
      <p:sp>
        <p:nvSpPr>
          <p:cNvPr id="25609" name="TextBox 9"/>
          <p:cNvSpPr txBox="1">
            <a:spLocks noChangeArrowheads="1"/>
          </p:cNvSpPr>
          <p:nvPr/>
        </p:nvSpPr>
        <p:spPr bwMode="auto">
          <a:xfrm>
            <a:off x="4249738" y="3238500"/>
            <a:ext cx="598487"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1800" b="1">
                <a:solidFill>
                  <a:srgbClr val="FF0000"/>
                </a:solidFill>
                <a:latin typeface="Palatino" charset="0"/>
                <a:cs typeface="Arial" charset="0"/>
              </a:rPr>
              <a:t>ILC</a:t>
            </a:r>
          </a:p>
        </p:txBody>
      </p:sp>
      <p:sp>
        <p:nvSpPr>
          <p:cNvPr id="12" name="TextBox 11"/>
          <p:cNvSpPr txBox="1"/>
          <p:nvPr/>
        </p:nvSpPr>
        <p:spPr>
          <a:xfrm>
            <a:off x="4821238" y="4371975"/>
            <a:ext cx="4152900" cy="1928813"/>
          </a:xfrm>
          <a:prstGeom prst="rect">
            <a:avLst/>
          </a:prstGeom>
          <a:solidFill>
            <a:schemeClr val="bg1">
              <a:lumMod val="85000"/>
            </a:schemeClr>
          </a:solidFill>
        </p:spPr>
        <p:txBody>
          <a:bodyPr>
            <a:spAutoFit/>
          </a:bodyPr>
          <a:lstStyle/>
          <a:p>
            <a:pPr>
              <a:lnSpc>
                <a:spcPct val="125000"/>
              </a:lnSpc>
              <a:buFont typeface="Arial" charset="0"/>
              <a:buChar char="•"/>
              <a:defRPr/>
            </a:pPr>
            <a:r>
              <a:rPr lang="en-US" sz="1600" dirty="0">
                <a:solidFill>
                  <a:schemeClr val="tx2"/>
                </a:solidFill>
                <a:latin typeface="Palatino"/>
                <a:ea typeface="Arial" charset="0"/>
                <a:cs typeface="Palatino"/>
              </a:rPr>
              <a:t> Based on 2-beam, normal conducting, acceleration structure</a:t>
            </a:r>
          </a:p>
          <a:p>
            <a:pPr>
              <a:lnSpc>
                <a:spcPct val="125000"/>
              </a:lnSpc>
              <a:buFont typeface="Arial" charset="0"/>
              <a:buChar char="•"/>
              <a:defRPr/>
            </a:pPr>
            <a:r>
              <a:rPr lang="en-US" sz="1600" dirty="0">
                <a:solidFill>
                  <a:schemeClr val="tx2"/>
                </a:solidFill>
                <a:latin typeface="Palatino"/>
                <a:ea typeface="Arial" charset="0"/>
                <a:cs typeface="Palatino"/>
              </a:rPr>
              <a:t> Gradient 100 MV/</a:t>
            </a:r>
            <a:r>
              <a:rPr lang="en-US" sz="1600" dirty="0" err="1">
                <a:solidFill>
                  <a:schemeClr val="tx2"/>
                </a:solidFill>
                <a:latin typeface="Palatino"/>
                <a:ea typeface="Arial" charset="0"/>
                <a:cs typeface="Palatino"/>
              </a:rPr>
              <a:t>m</a:t>
            </a:r>
            <a:endParaRPr lang="en-US" sz="1600" dirty="0">
              <a:solidFill>
                <a:schemeClr val="tx2"/>
              </a:solidFill>
              <a:latin typeface="Palatino"/>
              <a:ea typeface="Arial" charset="0"/>
              <a:cs typeface="Palatino"/>
            </a:endParaRPr>
          </a:p>
          <a:p>
            <a:pPr>
              <a:lnSpc>
                <a:spcPct val="125000"/>
              </a:lnSpc>
              <a:buFont typeface="Arial" charset="0"/>
              <a:buChar char="•"/>
              <a:defRPr/>
            </a:pPr>
            <a:r>
              <a:rPr lang="en-US" sz="1600" dirty="0">
                <a:solidFill>
                  <a:schemeClr val="tx2"/>
                </a:solidFill>
                <a:latin typeface="Palatino"/>
                <a:ea typeface="Arial" charset="0"/>
                <a:cs typeface="Palatino"/>
              </a:rPr>
              <a:t> Energy: 3 </a:t>
            </a:r>
            <a:r>
              <a:rPr lang="en-US" sz="1600" dirty="0" err="1">
                <a:solidFill>
                  <a:schemeClr val="tx2"/>
                </a:solidFill>
                <a:latin typeface="Palatino"/>
                <a:ea typeface="Arial" charset="0"/>
                <a:cs typeface="Palatino"/>
              </a:rPr>
              <a:t>TeV</a:t>
            </a:r>
            <a:r>
              <a:rPr lang="en-US" sz="1600" dirty="0">
                <a:solidFill>
                  <a:schemeClr val="tx2"/>
                </a:solidFill>
                <a:latin typeface="Palatino"/>
                <a:ea typeface="Arial" charset="0"/>
                <a:cs typeface="Palatino"/>
              </a:rPr>
              <a:t>, though will probably start at lower energy (~0.5 </a:t>
            </a:r>
            <a:r>
              <a:rPr lang="en-US" sz="1600" dirty="0" err="1">
                <a:solidFill>
                  <a:schemeClr val="tx2"/>
                </a:solidFill>
                <a:latin typeface="Palatino"/>
                <a:ea typeface="Arial" charset="0"/>
                <a:cs typeface="Palatino"/>
              </a:rPr>
              <a:t>TeV</a:t>
            </a:r>
            <a:r>
              <a:rPr lang="en-US" sz="1600" dirty="0">
                <a:solidFill>
                  <a:schemeClr val="tx2"/>
                </a:solidFill>
                <a:latin typeface="Palatino"/>
                <a:ea typeface="Arial" charset="0"/>
                <a:cs typeface="Palatino"/>
              </a:rPr>
              <a:t>)</a:t>
            </a:r>
          </a:p>
          <a:p>
            <a:pPr>
              <a:lnSpc>
                <a:spcPct val="125000"/>
              </a:lnSpc>
              <a:buFont typeface="Arial" charset="0"/>
              <a:buChar char="•"/>
              <a:defRPr/>
            </a:pPr>
            <a:r>
              <a:rPr lang="en-US" sz="1600" dirty="0">
                <a:solidFill>
                  <a:schemeClr val="tx2"/>
                </a:solidFill>
                <a:latin typeface="Palatino"/>
                <a:ea typeface="Arial" charset="0"/>
                <a:cs typeface="Palatino"/>
              </a:rPr>
              <a:t> Detector study focuses on 3 </a:t>
            </a:r>
            <a:r>
              <a:rPr lang="en-US" sz="1600" dirty="0" err="1">
                <a:solidFill>
                  <a:schemeClr val="tx2"/>
                </a:solidFill>
                <a:latin typeface="Palatino"/>
                <a:ea typeface="Arial" charset="0"/>
                <a:cs typeface="Palatino"/>
              </a:rPr>
              <a:t>TeV</a:t>
            </a:r>
            <a:endParaRPr lang="en-US" sz="1600" dirty="0">
              <a:solidFill>
                <a:schemeClr val="tx2"/>
              </a:solidFill>
              <a:latin typeface="Palatino"/>
              <a:ea typeface="Arial" charset="0"/>
              <a:cs typeface="Palatino"/>
            </a:endParaRPr>
          </a:p>
        </p:txBody>
      </p:sp>
      <p:sp>
        <p:nvSpPr>
          <p:cNvPr id="13" name="TextBox 12"/>
          <p:cNvSpPr txBox="1"/>
          <p:nvPr/>
        </p:nvSpPr>
        <p:spPr>
          <a:xfrm>
            <a:off x="395288" y="3770313"/>
            <a:ext cx="4152900" cy="1620837"/>
          </a:xfrm>
          <a:prstGeom prst="rect">
            <a:avLst/>
          </a:prstGeom>
          <a:solidFill>
            <a:schemeClr val="bg1">
              <a:lumMod val="85000"/>
            </a:schemeClr>
          </a:solidFill>
        </p:spPr>
        <p:txBody>
          <a:bodyPr>
            <a:spAutoFit/>
          </a:bodyPr>
          <a:lstStyle/>
          <a:p>
            <a:pPr>
              <a:lnSpc>
                <a:spcPct val="125000"/>
              </a:lnSpc>
              <a:buFont typeface="Arial" charset="0"/>
              <a:buChar char="•"/>
              <a:defRPr/>
            </a:pPr>
            <a:r>
              <a:rPr lang="en-US" sz="1600" dirty="0">
                <a:solidFill>
                  <a:srgbClr val="1F497D"/>
                </a:solidFill>
                <a:latin typeface="Palatino" charset="0"/>
                <a:ea typeface="Arial" charset="0"/>
                <a:cs typeface="Arial" charset="0"/>
              </a:rPr>
              <a:t> Based on superconducting RF cavities</a:t>
            </a:r>
          </a:p>
          <a:p>
            <a:pPr>
              <a:lnSpc>
                <a:spcPct val="125000"/>
              </a:lnSpc>
              <a:buFont typeface="Arial" charset="0"/>
              <a:buChar char="•"/>
              <a:defRPr/>
            </a:pPr>
            <a:r>
              <a:rPr lang="en-US" sz="1600" dirty="0">
                <a:solidFill>
                  <a:srgbClr val="1F497D"/>
                </a:solidFill>
                <a:latin typeface="Palatino" charset="0"/>
                <a:ea typeface="Arial" charset="0"/>
                <a:cs typeface="Arial" charset="0"/>
              </a:rPr>
              <a:t> Gradient 32 MV/m</a:t>
            </a:r>
          </a:p>
          <a:p>
            <a:pPr>
              <a:lnSpc>
                <a:spcPct val="125000"/>
              </a:lnSpc>
              <a:buFont typeface="Arial" charset="0"/>
              <a:buChar char="•"/>
              <a:defRPr/>
            </a:pPr>
            <a:r>
              <a:rPr lang="en-US" sz="1600" dirty="0">
                <a:solidFill>
                  <a:srgbClr val="1F497D"/>
                </a:solidFill>
                <a:latin typeface="Palatino" charset="0"/>
                <a:ea typeface="Arial" charset="0"/>
                <a:cs typeface="Arial" charset="0"/>
              </a:rPr>
              <a:t> Energy: 500 </a:t>
            </a:r>
            <a:r>
              <a:rPr lang="en-US" sz="1600" dirty="0" err="1">
                <a:solidFill>
                  <a:srgbClr val="1F497D"/>
                </a:solidFill>
                <a:latin typeface="Palatino" charset="0"/>
                <a:ea typeface="Arial" charset="0"/>
                <a:cs typeface="Arial" charset="0"/>
              </a:rPr>
              <a:t>GeV</a:t>
            </a:r>
            <a:r>
              <a:rPr lang="en-US" sz="1600" dirty="0">
                <a:solidFill>
                  <a:srgbClr val="1F497D"/>
                </a:solidFill>
                <a:latin typeface="Palatino" charset="0"/>
                <a:ea typeface="Arial" charset="0"/>
                <a:cs typeface="Arial" charset="0"/>
              </a:rPr>
              <a:t>, upgradeable to 1 </a:t>
            </a:r>
            <a:r>
              <a:rPr lang="en-US" sz="1600" dirty="0" err="1">
                <a:solidFill>
                  <a:srgbClr val="1F497D"/>
                </a:solidFill>
                <a:latin typeface="Palatino" charset="0"/>
                <a:ea typeface="Arial" charset="0"/>
                <a:cs typeface="Arial" charset="0"/>
              </a:rPr>
              <a:t>TeV</a:t>
            </a:r>
            <a:r>
              <a:rPr lang="en-US" sz="1600" dirty="0">
                <a:solidFill>
                  <a:srgbClr val="1F497D"/>
                </a:solidFill>
                <a:latin typeface="Palatino" charset="0"/>
                <a:ea typeface="Arial" charset="0"/>
                <a:cs typeface="Arial" charset="0"/>
              </a:rPr>
              <a:t>	</a:t>
            </a:r>
            <a:br>
              <a:rPr lang="en-US" sz="1600" dirty="0">
                <a:solidFill>
                  <a:srgbClr val="1F497D"/>
                </a:solidFill>
                <a:latin typeface="Palatino" charset="0"/>
                <a:ea typeface="Arial" charset="0"/>
                <a:cs typeface="Arial" charset="0"/>
              </a:rPr>
            </a:br>
            <a:r>
              <a:rPr lang="en-US" sz="1600" dirty="0">
                <a:solidFill>
                  <a:srgbClr val="1F497D"/>
                </a:solidFill>
                <a:latin typeface="Palatino" charset="0"/>
                <a:ea typeface="Arial" charset="0"/>
                <a:cs typeface="Arial" charset="0"/>
              </a:rPr>
              <a:t>   (+ lower energies: Higgs, </a:t>
            </a:r>
            <a:r>
              <a:rPr lang="en-US" sz="1600" dirty="0" err="1">
                <a:solidFill>
                  <a:srgbClr val="1F497D"/>
                </a:solidFill>
                <a:latin typeface="Palatino" charset="0"/>
                <a:ea typeface="Arial" charset="0"/>
                <a:cs typeface="Arial" charset="0"/>
              </a:rPr>
              <a:t>ttbar</a:t>
            </a:r>
            <a:r>
              <a:rPr lang="en-US" sz="1600" dirty="0">
                <a:solidFill>
                  <a:srgbClr val="1F497D"/>
                </a:solidFill>
                <a:latin typeface="Palatino" charset="0"/>
                <a:ea typeface="Arial" charset="0"/>
                <a:cs typeface="Arial" charset="0"/>
              </a:rPr>
              <a:t>,…) </a:t>
            </a:r>
          </a:p>
          <a:p>
            <a:pPr>
              <a:lnSpc>
                <a:spcPct val="125000"/>
              </a:lnSpc>
              <a:buFont typeface="Arial" charset="0"/>
              <a:buChar char="•"/>
              <a:defRPr/>
            </a:pPr>
            <a:r>
              <a:rPr lang="en-US" sz="1600" dirty="0">
                <a:solidFill>
                  <a:srgbClr val="1F497D"/>
                </a:solidFill>
                <a:latin typeface="Palatino" charset="0"/>
                <a:ea typeface="Arial" charset="0"/>
                <a:cs typeface="Arial" charset="0"/>
              </a:rPr>
              <a:t> Detector studies 0.5 – 1.0 </a:t>
            </a:r>
            <a:r>
              <a:rPr lang="en-US" sz="1600" dirty="0" err="1">
                <a:solidFill>
                  <a:srgbClr val="1F497D"/>
                </a:solidFill>
                <a:latin typeface="Palatino" charset="0"/>
                <a:ea typeface="Arial" charset="0"/>
                <a:cs typeface="Arial" charset="0"/>
              </a:rPr>
              <a:t>TeV</a:t>
            </a:r>
            <a:endParaRPr lang="en-US" sz="1600" dirty="0">
              <a:solidFill>
                <a:srgbClr val="1F497D"/>
              </a:solidFill>
              <a:latin typeface="Palatino" charset="0"/>
              <a:ea typeface="Arial" charset="0"/>
              <a:cs typeface="Arial" charset="0"/>
            </a:endParaRPr>
          </a:p>
        </p:txBody>
      </p:sp>
      <p:sp>
        <p:nvSpPr>
          <p:cNvPr id="25612" name="TextBox 12"/>
          <p:cNvSpPr txBox="1">
            <a:spLocks noChangeArrowheads="1"/>
          </p:cNvSpPr>
          <p:nvPr/>
        </p:nvSpPr>
        <p:spPr bwMode="auto">
          <a:xfrm>
            <a:off x="677863" y="5824538"/>
            <a:ext cx="3506787"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2000">
                <a:solidFill>
                  <a:srgbClr val="FF0000"/>
                </a:solidFill>
                <a:latin typeface="Palatino" charset="0"/>
                <a:cs typeface="Arial" charset="0"/>
              </a:rPr>
              <a:t>Luminosities: few 10</a:t>
            </a:r>
            <a:r>
              <a:rPr lang="en-US" sz="2000" baseline="30000">
                <a:solidFill>
                  <a:srgbClr val="FF0000"/>
                </a:solidFill>
                <a:latin typeface="Palatino" charset="0"/>
                <a:cs typeface="Arial" charset="0"/>
              </a:rPr>
              <a:t>34</a:t>
            </a:r>
            <a:r>
              <a:rPr lang="en-US" sz="2000">
                <a:solidFill>
                  <a:srgbClr val="FF0000"/>
                </a:solidFill>
                <a:latin typeface="Palatino" charset="0"/>
                <a:cs typeface="Arial" charset="0"/>
              </a:rPr>
              <a:t> cm</a:t>
            </a:r>
            <a:r>
              <a:rPr lang="en-US" sz="2000" baseline="30000">
                <a:solidFill>
                  <a:srgbClr val="FF0000"/>
                </a:solidFill>
                <a:latin typeface="Palatino" charset="0"/>
                <a:cs typeface="Arial" charset="0"/>
              </a:rPr>
              <a:t>-2</a:t>
            </a:r>
            <a:r>
              <a:rPr lang="en-US" sz="2000">
                <a:solidFill>
                  <a:srgbClr val="FF0000"/>
                </a:solidFill>
                <a:latin typeface="Palatino" charset="0"/>
                <a:cs typeface="Arial" charset="0"/>
              </a:rPr>
              <a:t>s</a:t>
            </a:r>
            <a:r>
              <a:rPr lang="en-US" sz="2000" baseline="30000">
                <a:solidFill>
                  <a:srgbClr val="FF0000"/>
                </a:solidFill>
                <a:latin typeface="Palatino" charset="0"/>
                <a:cs typeface="Arial" charset="0"/>
              </a:rPr>
              <a:t>-1</a:t>
            </a:r>
          </a:p>
        </p:txBody>
      </p:sp>
    </p:spTree>
  </p:cSld>
  <p:clrMapOvr>
    <a:masterClrMapping/>
  </p:clrMapOvr>
  <p:transition xmlns:p14="http://schemas.microsoft.com/office/powerpoint/2010/main" spd="slow" advTm="70708"/>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TextBox 9"/>
          <p:cNvSpPr txBox="1">
            <a:spLocks noChangeArrowheads="1"/>
          </p:cNvSpPr>
          <p:nvPr/>
        </p:nvSpPr>
        <p:spPr bwMode="auto">
          <a:xfrm>
            <a:off x="785813" y="644525"/>
            <a:ext cx="3540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0000CC"/>
                </a:solidFill>
                <a:latin typeface="Palatino" charset="0"/>
                <a:cs typeface="Palatino" charset="0"/>
              </a:rPr>
              <a:t>(FCAL collaboration)</a:t>
            </a:r>
          </a:p>
        </p:txBody>
      </p:sp>
      <p:pic>
        <p:nvPicPr>
          <p:cNvPr id="143362" name="Picture 10" descr="lcal-mech2.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849688" y="1514475"/>
            <a:ext cx="415925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96875" y="1781175"/>
            <a:ext cx="2954338" cy="6248400"/>
          </a:xfrm>
          <a:prstGeom prst="rect">
            <a:avLst/>
          </a:prstGeom>
          <a:noFill/>
        </p:spPr>
        <p:txBody>
          <a:bodyPr wrap="none">
            <a:spAutoFit/>
          </a:bodyPr>
          <a:lstStyle/>
          <a:p>
            <a:pPr>
              <a:defRPr/>
            </a:pPr>
            <a:r>
              <a:rPr lang="en-US" sz="2000" b="1" dirty="0">
                <a:solidFill>
                  <a:srgbClr val="1F497D"/>
                </a:solidFill>
                <a:latin typeface="Palatino"/>
                <a:cs typeface="Palatino"/>
              </a:rPr>
              <a:t>In CLIC_ILD:</a:t>
            </a:r>
          </a:p>
          <a:p>
            <a:pPr marL="342900" indent="-342900">
              <a:buFont typeface="Arial"/>
              <a:buChar char="•"/>
              <a:defRPr/>
            </a:pPr>
            <a:r>
              <a:rPr lang="en-US" sz="2000" dirty="0">
                <a:solidFill>
                  <a:srgbClr val="1F497D"/>
                </a:solidFill>
                <a:latin typeface="Palatino"/>
                <a:cs typeface="Palatino"/>
              </a:rPr>
              <a:t>located at z=2.6 m</a:t>
            </a:r>
          </a:p>
          <a:p>
            <a:pPr marL="342900" indent="-342900">
              <a:buFont typeface="Arial"/>
              <a:buChar char="•"/>
              <a:defRPr/>
            </a:pPr>
            <a:r>
              <a:rPr lang="en-US" sz="2000" dirty="0">
                <a:solidFill>
                  <a:srgbClr val="1F497D"/>
                </a:solidFill>
                <a:latin typeface="Palatino"/>
                <a:cs typeface="Palatino"/>
              </a:rPr>
              <a:t>total depth: 171 mm</a:t>
            </a:r>
          </a:p>
          <a:p>
            <a:pPr marL="342900" indent="-342900">
              <a:buFont typeface="Arial"/>
              <a:buChar char="•"/>
              <a:defRPr/>
            </a:pPr>
            <a:r>
              <a:rPr lang="en-US" sz="2000" dirty="0">
                <a:solidFill>
                  <a:srgbClr val="1F497D"/>
                </a:solidFill>
                <a:latin typeface="Palatino"/>
                <a:cs typeface="Palatino"/>
              </a:rPr>
              <a:t>inner radius: 100 mm</a:t>
            </a:r>
          </a:p>
          <a:p>
            <a:pPr marL="342900" indent="-342900">
              <a:buFont typeface="Arial"/>
              <a:buChar char="•"/>
              <a:defRPr/>
            </a:pPr>
            <a:r>
              <a:rPr lang="en-US" sz="2000" dirty="0">
                <a:solidFill>
                  <a:srgbClr val="1F497D"/>
                </a:solidFill>
                <a:latin typeface="Palatino"/>
                <a:cs typeface="Palatino"/>
              </a:rPr>
              <a:t>outer radius: 290 mm</a:t>
            </a: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40 layers:</a:t>
            </a:r>
          </a:p>
          <a:p>
            <a:pPr marL="342900" indent="-342900">
              <a:buFont typeface="Arial"/>
              <a:buChar char="•"/>
              <a:defRPr/>
            </a:pPr>
            <a:r>
              <a:rPr lang="en-US" sz="2000" dirty="0">
                <a:solidFill>
                  <a:srgbClr val="1F497D"/>
                </a:solidFill>
                <a:latin typeface="Palatino"/>
                <a:cs typeface="Palatino"/>
              </a:rPr>
              <a:t>3.5 mm W plates</a:t>
            </a:r>
          </a:p>
          <a:p>
            <a:pPr marL="342900" indent="-342900">
              <a:buFont typeface="Arial"/>
              <a:buChar char="•"/>
              <a:defRPr/>
            </a:pPr>
            <a:r>
              <a:rPr lang="en-US" sz="2000" dirty="0">
                <a:solidFill>
                  <a:srgbClr val="1F497D"/>
                </a:solidFill>
                <a:latin typeface="Palatino"/>
                <a:cs typeface="Palatino"/>
              </a:rPr>
              <a:t>320 mm Si sensors</a:t>
            </a:r>
          </a:p>
          <a:p>
            <a:pPr marL="342900" indent="-342900">
              <a:buFont typeface="Arial"/>
              <a:buChar char="•"/>
              <a:defRPr/>
            </a:pPr>
            <a:r>
              <a:rPr lang="en-US" sz="2000" dirty="0">
                <a:solidFill>
                  <a:srgbClr val="1F497D"/>
                </a:solidFill>
                <a:latin typeface="Palatino"/>
                <a:cs typeface="Palatino"/>
              </a:rPr>
              <a:t>550 mm connectivity</a:t>
            </a: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readout electronics</a:t>
            </a:r>
          </a:p>
          <a:p>
            <a:pPr>
              <a:defRPr/>
            </a:pPr>
            <a:r>
              <a:rPr lang="en-US" sz="2000" dirty="0">
                <a:solidFill>
                  <a:srgbClr val="1F497D"/>
                </a:solidFill>
                <a:latin typeface="Palatino"/>
                <a:cs typeface="Palatino"/>
              </a:rPr>
              <a:t>at outer radius </a:t>
            </a: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 </a:t>
            </a: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 </a:t>
            </a: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 </a:t>
            </a:r>
            <a:endParaRPr lang="en-US" sz="2000" baseline="30000" dirty="0">
              <a:solidFill>
                <a:srgbClr val="1F497D"/>
              </a:solidFill>
              <a:latin typeface="Palatino"/>
              <a:cs typeface="Palatino"/>
            </a:endParaRPr>
          </a:p>
        </p:txBody>
      </p:sp>
      <p:sp>
        <p:nvSpPr>
          <p:cNvPr id="143364" name="Title 1"/>
          <p:cNvSpPr>
            <a:spLocks noGrp="1"/>
          </p:cNvSpPr>
          <p:nvPr>
            <p:ph type="title"/>
          </p:nvPr>
        </p:nvSpPr>
        <p:spPr/>
        <p:txBody>
          <a:bodyPr/>
          <a:lstStyle/>
          <a:p>
            <a:r>
              <a:rPr lang="en-US">
                <a:latin typeface="Palatino" charset="0"/>
                <a:ea typeface="ＭＳ Ｐゴシック" charset="0"/>
              </a:rPr>
              <a:t>LumiCal – preliminary design</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143367"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8482528-1511-A04D-8CE2-2E37AC0F4478}" type="slidenum">
              <a:rPr lang="en-US" sz="1200">
                <a:latin typeface="Palatino" charset="0"/>
                <a:cs typeface="Palatino" charset="0"/>
              </a:rPr>
              <a:pPr eaLnBrk="1" hangingPunct="1"/>
              <a:t>80</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TextBox 9"/>
          <p:cNvSpPr txBox="1">
            <a:spLocks noChangeArrowheads="1"/>
          </p:cNvSpPr>
          <p:nvPr/>
        </p:nvSpPr>
        <p:spPr bwMode="auto">
          <a:xfrm>
            <a:off x="785813" y="715963"/>
            <a:ext cx="23987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0000CC"/>
                </a:solidFill>
                <a:latin typeface="Palatino" charset="0"/>
                <a:cs typeface="Palatino" charset="0"/>
              </a:rPr>
              <a:t>(systematics!)</a:t>
            </a:r>
          </a:p>
        </p:txBody>
      </p:sp>
      <p:sp>
        <p:nvSpPr>
          <p:cNvPr id="67" name="TextBox 66"/>
          <p:cNvSpPr txBox="1"/>
          <p:nvPr/>
        </p:nvSpPr>
        <p:spPr>
          <a:xfrm>
            <a:off x="392113" y="1684338"/>
            <a:ext cx="8308975" cy="4402137"/>
          </a:xfrm>
          <a:prstGeom prst="rect">
            <a:avLst/>
          </a:prstGeom>
          <a:noFill/>
        </p:spPr>
        <p:txBody>
          <a:bodyPr>
            <a:spAutoFit/>
          </a:bodyPr>
          <a:lstStyle/>
          <a:p>
            <a:pPr marL="457200" indent="-457200">
              <a:buFont typeface="Arial"/>
              <a:buChar char="•"/>
              <a:defRPr/>
            </a:pPr>
            <a:r>
              <a:rPr lang="en-US" sz="2000" dirty="0">
                <a:solidFill>
                  <a:srgbClr val="1F497D"/>
                </a:solidFill>
                <a:latin typeface="Palatino"/>
                <a:cs typeface="Palatino"/>
              </a:rPr>
              <a:t>ILC at 500 GeV: requiring 0.1% accuracy</a:t>
            </a:r>
          </a:p>
          <a:p>
            <a:pPr marL="914400" lvl="1" indent="-457200">
              <a:buFont typeface="Arial"/>
              <a:buChar char="•"/>
              <a:defRPr/>
            </a:pPr>
            <a:r>
              <a:rPr lang="en-US" sz="2000" dirty="0">
                <a:latin typeface="Palatino"/>
                <a:cs typeface="Palatino"/>
              </a:rPr>
              <a:t>high statistics physics channels at 500 </a:t>
            </a:r>
            <a:r>
              <a:rPr lang="en-US" sz="2000" dirty="0" err="1">
                <a:latin typeface="Palatino"/>
                <a:cs typeface="Palatino"/>
              </a:rPr>
              <a:t>GeV</a:t>
            </a:r>
            <a:r>
              <a:rPr lang="en-US" sz="2000" dirty="0">
                <a:latin typeface="Palatino"/>
                <a:cs typeface="Palatino"/>
              </a:rPr>
              <a:t> </a:t>
            </a:r>
          </a:p>
          <a:p>
            <a:pPr marL="914400" lvl="1" indent="-457200">
              <a:buFont typeface="Arial"/>
              <a:buChar char="•"/>
              <a:defRPr/>
            </a:pPr>
            <a:r>
              <a:rPr lang="en-US" sz="2000" dirty="0">
                <a:latin typeface="Palatino"/>
                <a:cs typeface="Palatino"/>
              </a:rPr>
              <a:t>e.g. e</a:t>
            </a:r>
            <a:r>
              <a:rPr lang="en-US" sz="2000" baseline="30000" dirty="0">
                <a:latin typeface="Palatino"/>
                <a:cs typeface="Palatino"/>
              </a:rPr>
              <a:t>+</a:t>
            </a:r>
            <a:r>
              <a:rPr lang="en-US" sz="2000" dirty="0">
                <a:latin typeface="Palatino"/>
                <a:cs typeface="Palatino"/>
              </a:rPr>
              <a:t>e</a:t>
            </a:r>
            <a:r>
              <a:rPr lang="en-US" sz="2000" baseline="30000" dirty="0">
                <a:latin typeface="Palatino"/>
                <a:cs typeface="Palatino"/>
              </a:rPr>
              <a:t>-</a:t>
            </a:r>
            <a:r>
              <a:rPr lang="en-US" sz="2000" dirty="0">
                <a:latin typeface="Palatino"/>
                <a:cs typeface="Palatino"/>
              </a:rPr>
              <a:t> -&gt; WW or f f yield approx. 10</a:t>
            </a:r>
            <a:r>
              <a:rPr lang="en-US" sz="2000" baseline="30000" dirty="0">
                <a:latin typeface="Palatino"/>
                <a:cs typeface="Palatino"/>
              </a:rPr>
              <a:t>6</a:t>
            </a:r>
            <a:r>
              <a:rPr lang="en-US" sz="2000" dirty="0">
                <a:latin typeface="Palatino"/>
                <a:cs typeface="Palatino"/>
              </a:rPr>
              <a:t> events for 500 fb</a:t>
            </a:r>
            <a:r>
              <a:rPr lang="en-US" sz="2000" baseline="30000" dirty="0">
                <a:latin typeface="Palatino"/>
                <a:cs typeface="Palatino"/>
              </a:rPr>
              <a:t>-1 </a:t>
            </a:r>
          </a:p>
          <a:p>
            <a:pPr marL="457200" indent="-457200">
              <a:buFont typeface="Wingdings" charset="2"/>
              <a:buChar char="Ø"/>
              <a:defRPr/>
            </a:pPr>
            <a:r>
              <a:rPr lang="en-US" sz="2000" dirty="0">
                <a:solidFill>
                  <a:srgbClr val="1F497D"/>
                </a:solidFill>
                <a:latin typeface="Palatino"/>
                <a:cs typeface="Palatino"/>
              </a:rPr>
              <a:t>Statistical error 10</a:t>
            </a:r>
            <a:r>
              <a:rPr lang="en-US" sz="2000" baseline="30000" dirty="0">
                <a:solidFill>
                  <a:srgbClr val="1F497D"/>
                </a:solidFill>
                <a:latin typeface="Palatino"/>
                <a:cs typeface="Palatino"/>
              </a:rPr>
              <a:t>-3</a:t>
            </a:r>
          </a:p>
          <a:p>
            <a:pPr marL="457200" indent="-457200">
              <a:buFont typeface="Wingdings" charset="2"/>
              <a:buChar char="Ø"/>
              <a:defRPr/>
            </a:pPr>
            <a:r>
              <a:rPr lang="en-US" sz="2000" dirty="0" err="1">
                <a:solidFill>
                  <a:srgbClr val="1F497D"/>
                </a:solidFill>
                <a:latin typeface="Palatino"/>
                <a:cs typeface="Palatino"/>
              </a:rPr>
              <a:t>LumiCal</a:t>
            </a:r>
            <a:r>
              <a:rPr lang="en-US" sz="2000" dirty="0">
                <a:solidFill>
                  <a:srgbClr val="1F497D"/>
                </a:solidFill>
                <a:latin typeface="Palatino"/>
                <a:cs typeface="Palatino"/>
              </a:rPr>
              <a:t> accuracy should be the same or better</a:t>
            </a:r>
          </a:p>
          <a:p>
            <a:pPr>
              <a:defRPr/>
            </a:pPr>
            <a:endParaRPr lang="en-US" sz="2000" dirty="0">
              <a:solidFill>
                <a:srgbClr val="0000CC"/>
              </a:solidFill>
              <a:latin typeface="Palatino"/>
              <a:cs typeface="Palatino"/>
            </a:endParaRPr>
          </a:p>
          <a:p>
            <a:pPr marL="457200" indent="-457200">
              <a:buFont typeface="Arial"/>
              <a:buChar char="•"/>
              <a:defRPr/>
            </a:pPr>
            <a:r>
              <a:rPr lang="en-US" sz="2000" dirty="0">
                <a:solidFill>
                  <a:schemeClr val="tx2"/>
                </a:solidFill>
                <a:latin typeface="Palatino"/>
                <a:cs typeface="Palatino"/>
              </a:rPr>
              <a:t>CLIC at 3 TeV: requiring 1% accuracy</a:t>
            </a:r>
          </a:p>
          <a:p>
            <a:pPr marL="1371600" lvl="2" indent="-457200">
              <a:buFont typeface="Arial"/>
              <a:buChar char="•"/>
              <a:defRPr/>
            </a:pPr>
            <a:r>
              <a:rPr lang="en-US" sz="2000" dirty="0">
                <a:latin typeface="Palatino"/>
                <a:cs typeface="Palatino"/>
              </a:rPr>
              <a:t>(e.g. 0.2 </a:t>
            </a:r>
            <a:r>
              <a:rPr lang="en-US" sz="2000" dirty="0" err="1">
                <a:latin typeface="Palatino"/>
                <a:cs typeface="Palatino"/>
              </a:rPr>
              <a:t>mrad</a:t>
            </a:r>
            <a:r>
              <a:rPr lang="en-US" sz="2000" dirty="0">
                <a:latin typeface="Palatino"/>
                <a:cs typeface="Palatino"/>
              </a:rPr>
              <a:t> or 0.5 mm accuracy on inner edge of </a:t>
            </a:r>
            <a:r>
              <a:rPr lang="en-US" sz="2000" dirty="0" err="1">
                <a:latin typeface="Palatino"/>
                <a:cs typeface="Palatino"/>
              </a:rPr>
              <a:t>LumiCal</a:t>
            </a:r>
            <a:r>
              <a:rPr lang="en-US" sz="2000" dirty="0">
                <a:latin typeface="Palatino"/>
                <a:cs typeface="Palatino"/>
              </a:rPr>
              <a:t>)</a:t>
            </a:r>
          </a:p>
          <a:p>
            <a:pPr marL="914400" lvl="1" indent="-457200">
              <a:buFont typeface="Arial"/>
              <a:buChar char="•"/>
              <a:defRPr/>
            </a:pPr>
            <a:r>
              <a:rPr lang="en-US" sz="2000" dirty="0">
                <a:latin typeface="Palatino"/>
                <a:cs typeface="Palatino"/>
              </a:rPr>
              <a:t>decided in February 2009, at start of first simulations studies </a:t>
            </a:r>
          </a:p>
          <a:p>
            <a:pPr marL="914400" lvl="1" indent="-457200">
              <a:buFont typeface="Arial"/>
              <a:buChar char="•"/>
              <a:defRPr/>
            </a:pPr>
            <a:r>
              <a:rPr lang="en-US" sz="2000" dirty="0">
                <a:latin typeface="Palatino"/>
                <a:cs typeface="Palatino"/>
              </a:rPr>
              <a:t>considered </a:t>
            </a:r>
            <a:r>
              <a:rPr lang="en-US" sz="2000" dirty="0">
                <a:solidFill>
                  <a:srgbClr val="0000CC"/>
                </a:solidFill>
                <a:latin typeface="Palatino"/>
                <a:cs typeface="Palatino"/>
              </a:rPr>
              <a:t>sufficient (?)</a:t>
            </a:r>
            <a:r>
              <a:rPr lang="en-US" sz="2000" dirty="0">
                <a:latin typeface="Palatino"/>
                <a:cs typeface="Palatino"/>
              </a:rPr>
              <a:t> w.r.t. statistics in typical physics processes </a:t>
            </a:r>
          </a:p>
          <a:p>
            <a:pPr marL="914400" lvl="1" indent="-457200">
              <a:buFont typeface="Arial"/>
              <a:buChar char="•"/>
              <a:defRPr/>
            </a:pPr>
            <a:r>
              <a:rPr lang="en-US" sz="2000" dirty="0">
                <a:latin typeface="Palatino"/>
                <a:cs typeface="Palatino"/>
              </a:rPr>
              <a:t>considered </a:t>
            </a:r>
            <a:r>
              <a:rPr lang="en-US" sz="2000" dirty="0">
                <a:solidFill>
                  <a:srgbClr val="0000CC"/>
                </a:solidFill>
                <a:latin typeface="Palatino"/>
                <a:cs typeface="Palatino"/>
              </a:rPr>
              <a:t>realistic </a:t>
            </a:r>
            <a:r>
              <a:rPr lang="en-US" sz="2000" dirty="0">
                <a:latin typeface="Palatino"/>
                <a:cs typeface="Palatino"/>
              </a:rPr>
              <a:t>for CLIC (higher background!)</a:t>
            </a:r>
          </a:p>
          <a:p>
            <a:pPr>
              <a:defRPr/>
            </a:pPr>
            <a:endParaRPr lang="en-US" sz="2000" dirty="0">
              <a:latin typeface="Palatino"/>
              <a:cs typeface="Palatino"/>
            </a:endParaRPr>
          </a:p>
        </p:txBody>
      </p:sp>
      <p:sp>
        <p:nvSpPr>
          <p:cNvPr id="144387" name="Title 1"/>
          <p:cNvSpPr>
            <a:spLocks noGrp="1"/>
          </p:cNvSpPr>
          <p:nvPr>
            <p:ph type="title"/>
          </p:nvPr>
        </p:nvSpPr>
        <p:spPr/>
        <p:txBody>
          <a:bodyPr/>
          <a:lstStyle/>
          <a:p>
            <a:r>
              <a:rPr lang="en-US">
                <a:latin typeface="Palatino" charset="0"/>
                <a:ea typeface="ＭＳ Ｐゴシック" charset="0"/>
              </a:rPr>
              <a:t>LumiCal – accuracy </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144390"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E3127F6-39F1-6845-98FF-D584F6363BE7}" type="slidenum">
              <a:rPr lang="en-US" sz="1200">
                <a:latin typeface="Palatino" charset="0"/>
                <a:cs typeface="Palatino" charset="0"/>
              </a:rPr>
              <a:pPr eaLnBrk="1" hangingPunct="1"/>
              <a:t>81</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TextBox 9"/>
          <p:cNvSpPr txBox="1">
            <a:spLocks noChangeArrowheads="1"/>
          </p:cNvSpPr>
          <p:nvPr/>
        </p:nvSpPr>
        <p:spPr bwMode="auto">
          <a:xfrm>
            <a:off x="785813" y="720725"/>
            <a:ext cx="73167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Tag h.e. electrons at small angles</a:t>
            </a:r>
          </a:p>
          <a:p>
            <a:pPr eaLnBrk="1" hangingPunct="1"/>
            <a:r>
              <a:rPr lang="en-US" sz="2000">
                <a:solidFill>
                  <a:srgbClr val="1F497D"/>
                </a:solidFill>
                <a:latin typeface="Palatino" charset="0"/>
                <a:cs typeface="Palatino" charset="0"/>
              </a:rPr>
              <a:t>(possibly used to give feedback to beam steering – not studied)</a:t>
            </a:r>
          </a:p>
        </p:txBody>
      </p:sp>
      <p:pic>
        <p:nvPicPr>
          <p:cNvPr id="145410" name="Picture 12" descr="beamcal_for_CDR_Lohmann.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030663" y="1747838"/>
            <a:ext cx="4803775" cy="43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1" name="TextBox 13"/>
          <p:cNvSpPr txBox="1">
            <a:spLocks noChangeArrowheads="1"/>
          </p:cNvSpPr>
          <p:nvPr/>
        </p:nvSpPr>
        <p:spPr bwMode="auto">
          <a:xfrm>
            <a:off x="7335838" y="5302250"/>
            <a:ext cx="1625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40 layers W-Si</a:t>
            </a:r>
          </a:p>
        </p:txBody>
      </p:sp>
      <p:sp>
        <p:nvSpPr>
          <p:cNvPr id="145412" name="TextBox 14"/>
          <p:cNvSpPr txBox="1">
            <a:spLocks noChangeArrowheads="1"/>
          </p:cNvSpPr>
          <p:nvPr/>
        </p:nvSpPr>
        <p:spPr bwMode="auto">
          <a:xfrm>
            <a:off x="5741988" y="5875338"/>
            <a:ext cx="1698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10 cm graphite</a:t>
            </a:r>
          </a:p>
        </p:txBody>
      </p:sp>
      <p:cxnSp>
        <p:nvCxnSpPr>
          <p:cNvPr id="16" name="Straight Arrow Connector 15"/>
          <p:cNvCxnSpPr/>
          <p:nvPr/>
        </p:nvCxnSpPr>
        <p:spPr>
          <a:xfrm flipH="1">
            <a:off x="3913188" y="3724275"/>
            <a:ext cx="1774825" cy="660400"/>
          </a:xfrm>
          <a:prstGeom prst="straightConnector1">
            <a:avLst/>
          </a:prstGeom>
          <a:ln w="349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065588" y="4200525"/>
            <a:ext cx="1774825" cy="660400"/>
          </a:xfrm>
          <a:prstGeom prst="straightConnector1">
            <a:avLst/>
          </a:prstGeom>
          <a:ln w="34925">
            <a:solidFill>
              <a:srgbClr val="00B05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45415" name="TextBox 17"/>
          <p:cNvSpPr txBox="1">
            <a:spLocks noChangeArrowheads="1"/>
          </p:cNvSpPr>
          <p:nvPr/>
        </p:nvSpPr>
        <p:spPr bwMode="auto">
          <a:xfrm>
            <a:off x="1931988" y="3832225"/>
            <a:ext cx="22907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FF0000"/>
                </a:solidFill>
                <a:latin typeface="Palatino" charset="0"/>
                <a:cs typeface="Palatino" charset="0"/>
              </a:rPr>
              <a:t>incoming beam</a:t>
            </a:r>
          </a:p>
        </p:txBody>
      </p:sp>
      <p:sp>
        <p:nvSpPr>
          <p:cNvPr id="145416" name="TextBox 18"/>
          <p:cNvSpPr txBox="1">
            <a:spLocks noChangeArrowheads="1"/>
          </p:cNvSpPr>
          <p:nvPr/>
        </p:nvSpPr>
        <p:spPr bwMode="auto">
          <a:xfrm>
            <a:off x="2365375" y="4629150"/>
            <a:ext cx="1747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00B050"/>
                </a:solidFill>
                <a:latin typeface="Palatino" charset="0"/>
                <a:cs typeface="Palatino" charset="0"/>
              </a:rPr>
              <a:t>spent beam</a:t>
            </a:r>
          </a:p>
        </p:txBody>
      </p:sp>
      <p:sp>
        <p:nvSpPr>
          <p:cNvPr id="20" name="TextBox 19"/>
          <p:cNvSpPr txBox="1"/>
          <p:nvPr/>
        </p:nvSpPr>
        <p:spPr>
          <a:xfrm>
            <a:off x="355600" y="1747838"/>
            <a:ext cx="4352925" cy="6862762"/>
          </a:xfrm>
          <a:prstGeom prst="rect">
            <a:avLst/>
          </a:prstGeom>
          <a:noFill/>
        </p:spPr>
        <p:txBody>
          <a:bodyPr wrap="none">
            <a:spAutoFit/>
          </a:bodyPr>
          <a:lstStyle/>
          <a:p>
            <a:pPr>
              <a:defRPr/>
            </a:pPr>
            <a:r>
              <a:rPr lang="en-US" sz="2000" b="1" dirty="0">
                <a:solidFill>
                  <a:srgbClr val="1F497D"/>
                </a:solidFill>
                <a:latin typeface="Palatino"/>
                <a:cs typeface="Palatino"/>
              </a:rPr>
              <a:t>In CLIC_ILD:</a:t>
            </a:r>
            <a:endParaRPr lang="en-US" sz="2000" dirty="0">
              <a:solidFill>
                <a:srgbClr val="1F497D"/>
              </a:solidFill>
              <a:latin typeface="Palatino"/>
              <a:cs typeface="Palatino"/>
            </a:endParaRPr>
          </a:p>
          <a:p>
            <a:pPr marL="342900" indent="-342900">
              <a:buFont typeface="Arial"/>
              <a:buChar char="•"/>
              <a:defRPr/>
            </a:pPr>
            <a:r>
              <a:rPr lang="en-US" sz="2000" dirty="0">
                <a:solidFill>
                  <a:srgbClr val="1F497D"/>
                </a:solidFill>
                <a:latin typeface="Palatino"/>
                <a:cs typeface="Palatino"/>
              </a:rPr>
              <a:t>located at z=3.1m</a:t>
            </a:r>
          </a:p>
          <a:p>
            <a:pPr marL="342900" indent="-342900">
              <a:buFont typeface="Arial"/>
              <a:buChar char="•"/>
              <a:defRPr/>
            </a:pPr>
            <a:r>
              <a:rPr lang="en-US" sz="2000" dirty="0">
                <a:solidFill>
                  <a:srgbClr val="1F497D"/>
                </a:solidFill>
                <a:latin typeface="Palatino"/>
                <a:cs typeface="Palatino"/>
              </a:rPr>
              <a:t>total depth: 260 mm (w/graphite)</a:t>
            </a:r>
          </a:p>
          <a:p>
            <a:pPr marL="342900" indent="-342900">
              <a:buFont typeface="Arial"/>
              <a:buChar char="•"/>
              <a:defRPr/>
            </a:pPr>
            <a:r>
              <a:rPr lang="en-US" sz="2000" dirty="0">
                <a:solidFill>
                  <a:srgbClr val="1F497D"/>
                </a:solidFill>
                <a:latin typeface="Palatino"/>
                <a:cs typeface="Palatino"/>
              </a:rPr>
              <a:t>inner radius: 32 mm</a:t>
            </a:r>
          </a:p>
          <a:p>
            <a:pPr marL="342900" indent="-342900">
              <a:buFont typeface="Arial"/>
              <a:buChar char="•"/>
              <a:defRPr/>
            </a:pPr>
            <a:r>
              <a:rPr lang="en-US" sz="2000" dirty="0">
                <a:solidFill>
                  <a:srgbClr val="1F497D"/>
                </a:solidFill>
                <a:latin typeface="Palatino"/>
                <a:cs typeface="Palatino"/>
              </a:rPr>
              <a:t>outer radius: 150 mm</a:t>
            </a: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40 layers:</a:t>
            </a:r>
          </a:p>
          <a:p>
            <a:pPr>
              <a:defRPr/>
            </a:pPr>
            <a:r>
              <a:rPr lang="en-US" sz="2000" dirty="0">
                <a:solidFill>
                  <a:srgbClr val="1F497D"/>
                </a:solidFill>
                <a:latin typeface="Palatino"/>
                <a:cs typeface="Palatino"/>
              </a:rPr>
              <a:t>    3.5 mm W plates</a:t>
            </a:r>
          </a:p>
          <a:p>
            <a:pPr>
              <a:defRPr/>
            </a:pPr>
            <a:r>
              <a:rPr lang="en-US" sz="2000" dirty="0">
                <a:solidFill>
                  <a:srgbClr val="1F497D"/>
                </a:solidFill>
                <a:latin typeface="Palatino"/>
                <a:cs typeface="Palatino"/>
              </a:rPr>
              <a:t>     + sensors</a:t>
            </a:r>
          </a:p>
          <a:p>
            <a:pPr>
              <a:defRPr/>
            </a:pPr>
            <a:r>
              <a:rPr lang="en-US" sz="2000" dirty="0">
                <a:solidFill>
                  <a:srgbClr val="1F497D"/>
                </a:solidFill>
                <a:latin typeface="Palatino"/>
                <a:cs typeface="Palatino"/>
              </a:rPr>
              <a:t>    </a:t>
            </a: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 </a:t>
            </a: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 </a:t>
            </a:r>
          </a:p>
          <a:p>
            <a:pPr>
              <a:defRPr/>
            </a:pPr>
            <a:endParaRPr lang="en-US" sz="2000" dirty="0">
              <a:solidFill>
                <a:srgbClr val="1F497D"/>
              </a:solidFill>
              <a:latin typeface="Palatino"/>
              <a:cs typeface="Palatino"/>
            </a:endParaRPr>
          </a:p>
          <a:p>
            <a:pPr>
              <a:defRPr/>
            </a:pPr>
            <a:endParaRPr lang="en-US" sz="2000" dirty="0">
              <a:solidFill>
                <a:srgbClr val="1F497D"/>
              </a:solidFill>
              <a:latin typeface="Palatino"/>
              <a:cs typeface="Palatino"/>
            </a:endParaRPr>
          </a:p>
          <a:p>
            <a:pPr>
              <a:defRPr/>
            </a:pPr>
            <a:r>
              <a:rPr lang="en-US" sz="2000" dirty="0">
                <a:solidFill>
                  <a:srgbClr val="1F497D"/>
                </a:solidFill>
                <a:latin typeface="Palatino"/>
                <a:cs typeface="Palatino"/>
              </a:rPr>
              <a:t> </a:t>
            </a:r>
            <a:endParaRPr lang="en-US" sz="2000" baseline="30000" dirty="0">
              <a:solidFill>
                <a:srgbClr val="1F497D"/>
              </a:solidFill>
              <a:latin typeface="Palatino"/>
              <a:cs typeface="Palatino"/>
            </a:endParaRPr>
          </a:p>
        </p:txBody>
      </p:sp>
      <p:sp>
        <p:nvSpPr>
          <p:cNvPr id="145418" name="Title 1"/>
          <p:cNvSpPr>
            <a:spLocks noGrp="1"/>
          </p:cNvSpPr>
          <p:nvPr>
            <p:ph type="title"/>
          </p:nvPr>
        </p:nvSpPr>
        <p:spPr/>
        <p:txBody>
          <a:bodyPr/>
          <a:lstStyle/>
          <a:p>
            <a:r>
              <a:rPr lang="en-US">
                <a:latin typeface="Palatino" charset="0"/>
                <a:ea typeface="ＭＳ Ｐゴシック" charset="0"/>
              </a:rPr>
              <a:t>BeamCal</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145421"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CE3090D-29A6-FB4D-8D3C-8B5A1226DE44}" type="slidenum">
              <a:rPr lang="en-US" sz="1200">
                <a:latin typeface="Palatino" charset="0"/>
                <a:cs typeface="Palatino" charset="0"/>
              </a:rPr>
              <a:pPr eaLnBrk="1" hangingPunct="1"/>
              <a:t>82</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28913" y="1308100"/>
            <a:ext cx="5670550"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4" name="TextBox 10"/>
          <p:cNvSpPr txBox="1">
            <a:spLocks noChangeArrowheads="1"/>
          </p:cNvSpPr>
          <p:nvPr/>
        </p:nvSpPr>
        <p:spPr bwMode="auto">
          <a:xfrm>
            <a:off x="827088" y="552450"/>
            <a:ext cx="5162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latin typeface="Palatino" charset="0"/>
              <a:cs typeface="Palatino" charset="0"/>
            </a:endParaRPr>
          </a:p>
          <a:p>
            <a:pPr eaLnBrk="1" hangingPunct="1"/>
            <a:r>
              <a:rPr lang="en-US" sz="1800">
                <a:solidFill>
                  <a:srgbClr val="1F497D"/>
                </a:solidFill>
                <a:latin typeface="Palatino" charset="0"/>
                <a:cs typeface="Palatino" charset="0"/>
              </a:rPr>
              <a:t>A single h.e. electron and 10 BX of bg.</a:t>
            </a:r>
          </a:p>
          <a:p>
            <a:pPr eaLnBrk="1" hangingPunct="1"/>
            <a:r>
              <a:rPr lang="en-US" sz="1800">
                <a:latin typeface="Palatino" charset="0"/>
                <a:cs typeface="Palatino" charset="0"/>
              </a:rPr>
              <a:t>- Shown here: energy deposition in the 10</a:t>
            </a:r>
            <a:r>
              <a:rPr lang="en-US" sz="1800" baseline="30000">
                <a:latin typeface="Palatino" charset="0"/>
                <a:cs typeface="Palatino" charset="0"/>
              </a:rPr>
              <a:t>th</a:t>
            </a:r>
            <a:r>
              <a:rPr lang="en-US" sz="1800">
                <a:latin typeface="Palatino" charset="0"/>
                <a:cs typeface="Palatino" charset="0"/>
              </a:rPr>
              <a:t> layer</a:t>
            </a:r>
          </a:p>
        </p:txBody>
      </p:sp>
      <p:sp>
        <p:nvSpPr>
          <p:cNvPr id="146435" name="Title 1"/>
          <p:cNvSpPr>
            <a:spLocks noGrp="1"/>
          </p:cNvSpPr>
          <p:nvPr>
            <p:ph type="title"/>
          </p:nvPr>
        </p:nvSpPr>
        <p:spPr>
          <a:xfrm>
            <a:off x="785813" y="36513"/>
            <a:ext cx="7200900" cy="515937"/>
          </a:xfrm>
        </p:spPr>
        <p:txBody>
          <a:bodyPr/>
          <a:lstStyle/>
          <a:p>
            <a:r>
              <a:rPr lang="en-US">
                <a:latin typeface="Palatino" charset="0"/>
                <a:ea typeface="ＭＳ Ｐゴシック" charset="0"/>
              </a:rPr>
              <a:t>BeamCal </a:t>
            </a:r>
          </a:p>
        </p:txBody>
      </p:sp>
      <p:sp>
        <p:nvSpPr>
          <p:cNvPr id="3" name="Date Placeholder 2"/>
          <p:cNvSpPr>
            <a:spLocks noGrp="1"/>
          </p:cNvSpPr>
          <p:nvPr>
            <p:ph type="dt" sz="quarter" idx="14"/>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5"/>
          </p:nvPr>
        </p:nvSpPr>
        <p:spPr/>
        <p:txBody>
          <a:bodyPr/>
          <a:lstStyle/>
          <a:p>
            <a:pPr>
              <a:defRPr/>
            </a:pPr>
            <a:r>
              <a:rPr lang="en-US" smtClean="0"/>
              <a:t>Erik van der Kraaij, CERN LCD</a:t>
            </a:r>
            <a:endParaRPr lang="en-US"/>
          </a:p>
        </p:txBody>
      </p:sp>
      <p:sp>
        <p:nvSpPr>
          <p:cNvPr id="146438" name="Slide Number Placeholder 4"/>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4531731-777A-884A-990A-51EE853FDC35}" type="slidenum">
              <a:rPr lang="en-US" sz="1200">
                <a:latin typeface="Palatino" charset="0"/>
                <a:cs typeface="Palatino" charset="0"/>
              </a:rPr>
              <a:pPr eaLnBrk="1" hangingPunct="1"/>
              <a:t>83</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7457" name="Object 2"/>
          <p:cNvGraphicFramePr>
            <a:graphicFrameLocks noGrp="1" noChangeAspect="1"/>
          </p:cNvGraphicFramePr>
          <p:nvPr>
            <p:ph idx="1"/>
          </p:nvPr>
        </p:nvGraphicFramePr>
        <p:xfrm>
          <a:off x="539750" y="1509713"/>
          <a:ext cx="7920038" cy="1150937"/>
        </p:xfrm>
        <a:graphic>
          <a:graphicData uri="http://schemas.openxmlformats.org/presentationml/2006/ole">
            <mc:AlternateContent xmlns:mc="http://schemas.openxmlformats.org/markup-compatibility/2006">
              <mc:Choice xmlns:v="urn:schemas-microsoft-com:vml" Requires="v">
                <p:oleObj spid="_x0000_s147529" name="Document" r:id="rId3" imgW="24482540" imgH="3555556" progId="Word.Document.12">
                  <p:link updateAutomatic="1"/>
                </p:oleObj>
              </mc:Choice>
              <mc:Fallback>
                <p:oleObj name="Document" r:id="rId3" imgW="24482540" imgH="3555556" progId="Word.Document.12">
                  <p:link updateAutomatic="1"/>
                  <p:pic>
                    <p:nvPicPr>
                      <p:cNvPr id="0" name="Object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509713"/>
                        <a:ext cx="7920038" cy="115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47458" name="Object 3"/>
          <p:cNvGraphicFramePr>
            <a:graphicFrameLocks noChangeAspect="1"/>
          </p:cNvGraphicFramePr>
          <p:nvPr/>
        </p:nvGraphicFramePr>
        <p:xfrm>
          <a:off x="381000" y="2895600"/>
          <a:ext cx="8075613" cy="2914650"/>
        </p:xfrm>
        <a:graphic>
          <a:graphicData uri="http://schemas.openxmlformats.org/presentationml/2006/ole">
            <mc:AlternateContent xmlns:mc="http://schemas.openxmlformats.org/markup-compatibility/2006">
              <mc:Choice xmlns:v="urn:schemas-microsoft-com:vml" Requires="v">
                <p:oleObj spid="_x0000_s147530" name="Document" r:id="rId5" imgW="18366764" imgH="6630325" progId="Word.Document.12">
                  <p:link updateAutomatic="1"/>
                </p:oleObj>
              </mc:Choice>
              <mc:Fallback>
                <p:oleObj name="Document" r:id="rId5" imgW="18366764" imgH="6630325" progId="Word.Document.12">
                  <p:link updateAutomatic="1"/>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2895600"/>
                        <a:ext cx="8075613"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7459" name="TextBox 5"/>
          <p:cNvSpPr txBox="1">
            <a:spLocks noChangeArrowheads="1"/>
          </p:cNvSpPr>
          <p:nvPr/>
        </p:nvSpPr>
        <p:spPr bwMode="auto">
          <a:xfrm>
            <a:off x="609600" y="2743200"/>
            <a:ext cx="29892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CLIC_SiD magnet parameters:</a:t>
            </a:r>
          </a:p>
        </p:txBody>
      </p:sp>
      <p:sp>
        <p:nvSpPr>
          <p:cNvPr id="147460" name="TextBox 6"/>
          <p:cNvSpPr txBox="1">
            <a:spLocks noChangeArrowheads="1"/>
          </p:cNvSpPr>
          <p:nvPr/>
        </p:nvSpPr>
        <p:spPr bwMode="auto">
          <a:xfrm>
            <a:off x="2667000" y="5410200"/>
            <a:ext cx="3244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Conductor total length: 38 km</a:t>
            </a:r>
          </a:p>
        </p:txBody>
      </p:sp>
      <p:sp>
        <p:nvSpPr>
          <p:cNvPr id="147461" name="TextBox 7"/>
          <p:cNvSpPr txBox="1">
            <a:spLocks noChangeArrowheads="1"/>
          </p:cNvSpPr>
          <p:nvPr/>
        </p:nvSpPr>
        <p:spPr bwMode="auto">
          <a:xfrm>
            <a:off x="533400" y="6172200"/>
            <a:ext cx="7521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For details about transient behavior of the coil after a quench -&gt;LCD Note 2011-007, B. Curé</a:t>
            </a:r>
          </a:p>
        </p:txBody>
      </p:sp>
      <p:sp>
        <p:nvSpPr>
          <p:cNvPr id="147462" name="Title 2"/>
          <p:cNvSpPr>
            <a:spLocks noGrp="1"/>
          </p:cNvSpPr>
          <p:nvPr>
            <p:ph type="title"/>
          </p:nvPr>
        </p:nvSpPr>
        <p:spPr/>
        <p:txBody>
          <a:bodyPr/>
          <a:lstStyle/>
          <a:p>
            <a:r>
              <a:rPr lang="en-US">
                <a:latin typeface="Palatino" charset="0"/>
                <a:ea typeface="ＭＳ Ｐゴシック" charset="0"/>
              </a:rPr>
              <a:t>Coil parameters</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4746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3D1F6A-EAE3-7C42-967C-9B669763C640}" type="slidenum">
              <a:rPr lang="en-US" sz="1200">
                <a:latin typeface="Palatino" charset="0"/>
                <a:cs typeface="Palatino" charset="0"/>
              </a:rPr>
              <a:pPr eaLnBrk="1" hangingPunct="1"/>
              <a:t>84</a:t>
            </a:fld>
            <a:endParaRPr lang="en-US" sz="1200">
              <a:latin typeface="Palatino" charset="0"/>
              <a:cs typeface="Palatino"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1" name="Picture 2" descr="C:\Users\brcure\Documents\New project\CDR\CLIC-SID-VueTransversale.tiff"/>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263525" y="1309688"/>
            <a:ext cx="8701088" cy="5072062"/>
          </a:xfrm>
        </p:spPr>
      </p:pic>
      <p:cxnSp>
        <p:nvCxnSpPr>
          <p:cNvPr id="7" name="Straight Arrow Connector 6"/>
          <p:cNvCxnSpPr/>
          <p:nvPr/>
        </p:nvCxnSpPr>
        <p:spPr>
          <a:xfrm>
            <a:off x="5219700" y="3213100"/>
            <a:ext cx="0" cy="1944688"/>
          </a:xfrm>
          <a:prstGeom prst="straightConnector1">
            <a:avLst/>
          </a:prstGeom>
          <a:ln w="12700">
            <a:solidFill>
              <a:schemeClr val="tx1"/>
            </a:solidFill>
            <a:headEnd type="arrow" w="med" len="lg"/>
            <a:tailEnd type="arrow" w="med" len="lg"/>
          </a:ln>
        </p:spPr>
        <p:style>
          <a:lnRef idx="1">
            <a:schemeClr val="accent1"/>
          </a:lnRef>
          <a:fillRef idx="0">
            <a:schemeClr val="accent1"/>
          </a:fillRef>
          <a:effectRef idx="0">
            <a:schemeClr val="accent1"/>
          </a:effectRef>
          <a:fontRef idx="minor">
            <a:schemeClr val="tx1"/>
          </a:fontRef>
        </p:style>
      </p:cxnSp>
      <p:sp>
        <p:nvSpPr>
          <p:cNvPr id="148483" name="TextBox 8"/>
          <p:cNvSpPr txBox="1">
            <a:spLocks noChangeArrowheads="1"/>
          </p:cNvSpPr>
          <p:nvPr/>
        </p:nvSpPr>
        <p:spPr bwMode="auto">
          <a:xfrm rot="-5400000">
            <a:off x="4597401" y="3978275"/>
            <a:ext cx="831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487 mm</a:t>
            </a:r>
          </a:p>
        </p:txBody>
      </p:sp>
      <p:cxnSp>
        <p:nvCxnSpPr>
          <p:cNvPr id="10" name="Straight Arrow Connector 9"/>
          <p:cNvCxnSpPr/>
          <p:nvPr/>
        </p:nvCxnSpPr>
        <p:spPr>
          <a:xfrm rot="5400000">
            <a:off x="1104901" y="3771900"/>
            <a:ext cx="4038600" cy="3175"/>
          </a:xfrm>
          <a:prstGeom prst="straightConnector1">
            <a:avLst/>
          </a:prstGeom>
          <a:ln w="12700">
            <a:solidFill>
              <a:schemeClr val="tx1"/>
            </a:solidFill>
            <a:headEnd type="arrow" w="med" len="lg"/>
            <a:tailEnd type="arrow" w="med" len="lg"/>
          </a:ln>
        </p:spPr>
        <p:style>
          <a:lnRef idx="1">
            <a:schemeClr val="accent1"/>
          </a:lnRef>
          <a:fillRef idx="0">
            <a:schemeClr val="accent1"/>
          </a:fillRef>
          <a:effectRef idx="0">
            <a:schemeClr val="accent1"/>
          </a:effectRef>
          <a:fontRef idx="minor">
            <a:schemeClr val="tx1"/>
          </a:fontRef>
        </p:style>
      </p:cxnSp>
      <p:sp>
        <p:nvSpPr>
          <p:cNvPr id="148485" name="TextBox 15"/>
          <p:cNvSpPr txBox="1">
            <a:spLocks noChangeArrowheads="1"/>
          </p:cNvSpPr>
          <p:nvPr/>
        </p:nvSpPr>
        <p:spPr bwMode="auto">
          <a:xfrm rot="-5400000">
            <a:off x="2509838" y="2538412"/>
            <a:ext cx="831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960 mm</a:t>
            </a:r>
          </a:p>
        </p:txBody>
      </p:sp>
      <p:sp>
        <p:nvSpPr>
          <p:cNvPr id="148486" name="TextBox 12"/>
          <p:cNvSpPr txBox="1">
            <a:spLocks noChangeArrowheads="1"/>
          </p:cNvSpPr>
          <p:nvPr/>
        </p:nvSpPr>
        <p:spPr bwMode="auto">
          <a:xfrm>
            <a:off x="323850" y="6092825"/>
            <a:ext cx="523716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latin typeface="Palatino" charset="0"/>
                <a:cs typeface="Palatino" charset="0"/>
              </a:rPr>
              <a:t>Cross section of the solenoid conductor and cut through the coil assembly</a:t>
            </a:r>
          </a:p>
        </p:txBody>
      </p:sp>
      <p:sp>
        <p:nvSpPr>
          <p:cNvPr id="148487" name="Title 2"/>
          <p:cNvSpPr>
            <a:spLocks noGrp="1"/>
          </p:cNvSpPr>
          <p:nvPr>
            <p:ph type="title"/>
          </p:nvPr>
        </p:nvSpPr>
        <p:spPr/>
        <p:txBody>
          <a:bodyPr/>
          <a:lstStyle/>
          <a:p>
            <a:r>
              <a:rPr lang="en-US">
                <a:latin typeface="Palatino" charset="0"/>
                <a:ea typeface="ＭＳ Ｐゴシック" charset="0"/>
              </a:rPr>
              <a:t>Coil &amp; Conductor</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4849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D841802-DCC1-D045-9D02-156C7F5D67E0}" type="slidenum">
              <a:rPr lang="en-US" sz="1200">
                <a:latin typeface="Palatino" charset="0"/>
                <a:cs typeface="Palatino" charset="0"/>
              </a:rPr>
              <a:pPr eaLnBrk="1" hangingPunct="1"/>
              <a:t>85</a:t>
            </a:fld>
            <a:endParaRPr lang="en-US" sz="1200">
              <a:latin typeface="Palatino" charset="0"/>
              <a:cs typeface="Palatino"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3750" y="36513"/>
            <a:ext cx="6689725" cy="515937"/>
          </a:xfrm>
        </p:spPr>
        <p:txBody>
          <a:bodyPr>
            <a:normAutofit fontScale="90000"/>
          </a:bodyPr>
          <a:lstStyle/>
          <a:p>
            <a:pPr>
              <a:defRPr/>
            </a:pPr>
            <a:r>
              <a:rPr lang="en-US" dirty="0" smtClean="0"/>
              <a:t>QD0 &amp; Final focus </a:t>
            </a:r>
            <a:r>
              <a:rPr lang="en-US" dirty="0" err="1" smtClean="0"/>
              <a:t>stabilisation</a:t>
            </a:r>
            <a:endParaRPr lang="en-US" dirty="0"/>
          </a:p>
        </p:txBody>
      </p:sp>
      <p:pic>
        <p:nvPicPr>
          <p:cNvPr id="69634" name="Picture 2" descr="\\cernhomeN.cern.ch\N\nsiegris\Public\Views_for_CDR\MACHINE\[Chap.V - Fig.13] Pre-isolator.bmp"/>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565150" y="998538"/>
            <a:ext cx="7778750" cy="5097462"/>
          </a:xfrm>
        </p:spPr>
      </p:pic>
      <p:sp>
        <p:nvSpPr>
          <p:cNvPr id="3" name="Date Placeholder 2"/>
          <p:cNvSpPr>
            <a:spLocks noGrp="1"/>
          </p:cNvSpPr>
          <p:nvPr>
            <p:ph type="dt" sz="quarter" idx="10"/>
          </p:nvPr>
        </p:nvSpPr>
        <p:spPr/>
        <p:txBody>
          <a:bodyPr/>
          <a:lstStyle/>
          <a:p>
            <a:pPr>
              <a:defRPr/>
            </a:pPr>
            <a:r>
              <a:rPr lang="en-US"/>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6963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4EACBD2-8AAE-BD4C-9DCE-1CBE745EE966}" type="slidenum">
              <a:rPr lang="en-US" sz="1200">
                <a:latin typeface="Palatino" charset="0"/>
                <a:cs typeface="Palatino" charset="0"/>
              </a:rPr>
              <a:pPr eaLnBrk="1" hangingPunct="1"/>
              <a:t>86</a:t>
            </a:fld>
            <a:endParaRPr lang="en-US" sz="1200">
              <a:latin typeface="Palatino" charset="0"/>
              <a:cs typeface="Palatino" charset="0"/>
            </a:endParaRPr>
          </a:p>
        </p:txBody>
      </p:sp>
      <p:sp>
        <p:nvSpPr>
          <p:cNvPr id="69638" name="TextBox 4"/>
          <p:cNvSpPr txBox="1">
            <a:spLocks noChangeArrowheads="1"/>
          </p:cNvSpPr>
          <p:nvPr/>
        </p:nvSpPr>
        <p:spPr bwMode="auto">
          <a:xfrm>
            <a:off x="2174875" y="5459413"/>
            <a:ext cx="6176963" cy="647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Final focus stabilisation to 0.15 nm ( </a:t>
            </a:r>
            <a:r>
              <a:rPr lang="en-US" sz="1800" i="1">
                <a:latin typeface="Palatino" charset="0"/>
                <a:cs typeface="Palatino" charset="0"/>
              </a:rPr>
              <a:t>f</a:t>
            </a:r>
            <a:r>
              <a:rPr lang="en-US" sz="1800">
                <a:latin typeface="Palatino" charset="0"/>
                <a:cs typeface="Palatino" charset="0"/>
              </a:rPr>
              <a:t> &gt; 4 Hz) required</a:t>
            </a:r>
          </a:p>
          <a:p>
            <a:pPr eaLnBrk="1" hangingPunct="1"/>
            <a:r>
              <a:rPr lang="en-US" sz="1800">
                <a:latin typeface="Palatino" charset="0"/>
                <a:cs typeface="Palatino" charset="0"/>
              </a:rPr>
              <a:t>Achieved with combination of active and passive elements</a:t>
            </a:r>
          </a:p>
        </p:txBody>
      </p:sp>
      <p:cxnSp>
        <p:nvCxnSpPr>
          <p:cNvPr id="7" name="Straight Arrow Connector 6"/>
          <p:cNvCxnSpPr/>
          <p:nvPr/>
        </p:nvCxnSpPr>
        <p:spPr>
          <a:xfrm flipH="1">
            <a:off x="1184275" y="1516063"/>
            <a:ext cx="803275" cy="20637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2565400" y="1616075"/>
            <a:ext cx="793750" cy="1920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9641" name="TextBox 10"/>
          <p:cNvSpPr txBox="1">
            <a:spLocks noChangeArrowheads="1"/>
          </p:cNvSpPr>
          <p:nvPr/>
        </p:nvSpPr>
        <p:spPr bwMode="auto">
          <a:xfrm>
            <a:off x="322263" y="1114425"/>
            <a:ext cx="1722437" cy="338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FF0000"/>
                </a:solidFill>
                <a:latin typeface="Palatino" charset="0"/>
                <a:cs typeface="Palatino" charset="0"/>
              </a:rPr>
              <a:t>Experiment side</a:t>
            </a:r>
          </a:p>
        </p:txBody>
      </p:sp>
      <p:sp>
        <p:nvSpPr>
          <p:cNvPr id="69642" name="TextBox 11"/>
          <p:cNvSpPr txBox="1">
            <a:spLocks noChangeArrowheads="1"/>
          </p:cNvSpPr>
          <p:nvPr/>
        </p:nvSpPr>
        <p:spPr bwMode="auto">
          <a:xfrm>
            <a:off x="2463800" y="1128713"/>
            <a:ext cx="2286000" cy="3381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solidFill>
                  <a:srgbClr val="FF0000"/>
                </a:solidFill>
                <a:latin typeface="Palatino" charset="0"/>
                <a:cs typeface="Palatino" charset="0"/>
              </a:rPr>
              <a:t>Accelerator tunnel side</a:t>
            </a:r>
          </a:p>
        </p:txBody>
      </p:sp>
    </p:spTree>
    <p:extLst>
      <p:ext uri="{BB962C8B-B14F-4D97-AF65-F5344CB8AC3E}">
        <p14:creationId xmlns:p14="http://schemas.microsoft.com/office/powerpoint/2010/main" val="654276406"/>
      </p:ext>
    </p:extLst>
  </p:cSld>
  <p:clrMapOvr>
    <a:masterClrMapping/>
  </p:clrMapOvr>
  <p:transition xmlns:p14="http://schemas.microsoft.com/office/powerpoint/2010/main" spd="slow" advTm="34835"/>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3" name="Picture 2" descr="\\cernhomeN.cern.ch\N\nsiegris\Public\Views_for_CDR\CHAPTER_13\BMP\Figure_13.14.bmp"/>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758825" y="1268413"/>
            <a:ext cx="7916863" cy="4811712"/>
          </a:xfrm>
        </p:spPr>
      </p:pic>
      <p:sp>
        <p:nvSpPr>
          <p:cNvPr id="151554" name="TextBox 5"/>
          <p:cNvSpPr txBox="1">
            <a:spLocks noChangeArrowheads="1"/>
          </p:cNvSpPr>
          <p:nvPr/>
        </p:nvSpPr>
        <p:spPr bwMode="auto">
          <a:xfrm>
            <a:off x="755650" y="6165850"/>
            <a:ext cx="3006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Vertical cut through the experiment</a:t>
            </a:r>
          </a:p>
        </p:txBody>
      </p:sp>
      <p:sp>
        <p:nvSpPr>
          <p:cNvPr id="7" name="TextBox 6"/>
          <p:cNvSpPr txBox="1"/>
          <p:nvPr/>
        </p:nvSpPr>
        <p:spPr>
          <a:xfrm>
            <a:off x="6562725" y="5157788"/>
            <a:ext cx="1633538" cy="646112"/>
          </a:xfrm>
          <a:prstGeom prst="rect">
            <a:avLst/>
          </a:prstGeom>
          <a:noFill/>
          <a:ln w="6350">
            <a:solidFill>
              <a:schemeClr val="bg1">
                <a:lumMod val="50000"/>
                <a:alpha val="59000"/>
              </a:schemeClr>
            </a:solidFill>
          </a:ln>
        </p:spPr>
        <p:txBody>
          <a:bodyPr wrap="none">
            <a:spAutoFit/>
          </a:bodyPr>
          <a:lstStyle/>
          <a:p>
            <a:pPr algn="ctr">
              <a:defRPr/>
            </a:pPr>
            <a:r>
              <a:rPr lang="en-US" sz="1800" dirty="0">
                <a:latin typeface="Palatino"/>
                <a:ea typeface="+mn-ea"/>
                <a:cs typeface="Palatino"/>
              </a:rPr>
              <a:t>Shielding ring</a:t>
            </a:r>
          </a:p>
          <a:p>
            <a:pPr algn="ctr">
              <a:defRPr/>
            </a:pPr>
            <a:r>
              <a:rPr lang="en-US" sz="1800" dirty="0">
                <a:latin typeface="Palatino"/>
                <a:ea typeface="+mn-ea"/>
                <a:cs typeface="Palatino"/>
              </a:rPr>
              <a:t>chicanes</a:t>
            </a:r>
          </a:p>
        </p:txBody>
      </p:sp>
      <p:cxnSp>
        <p:nvCxnSpPr>
          <p:cNvPr id="9" name="Straight Arrow Connector 8"/>
          <p:cNvCxnSpPr/>
          <p:nvPr/>
        </p:nvCxnSpPr>
        <p:spPr>
          <a:xfrm flipH="1" flipV="1">
            <a:off x="6227763" y="4221163"/>
            <a:ext cx="504825" cy="9366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3419475" y="4437063"/>
            <a:ext cx="3313113" cy="7207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1558" name="Title 2"/>
          <p:cNvSpPr>
            <a:spLocks noGrp="1"/>
          </p:cNvSpPr>
          <p:nvPr>
            <p:ph type="title"/>
          </p:nvPr>
        </p:nvSpPr>
        <p:spPr>
          <a:xfrm>
            <a:off x="785813" y="36513"/>
            <a:ext cx="7661275" cy="515937"/>
          </a:xfrm>
        </p:spPr>
        <p:txBody>
          <a:bodyPr/>
          <a:lstStyle/>
          <a:p>
            <a:r>
              <a:rPr lang="en-US">
                <a:latin typeface="Palatino" charset="0"/>
                <a:ea typeface="ＭＳ Ｐゴシック" charset="0"/>
              </a:rPr>
              <a:t>Detector on IP – between 2 vertical walls</a:t>
            </a: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5156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7789CDD-D8F7-234B-B0A8-0157E7247602}" type="slidenum">
              <a:rPr lang="en-US" sz="1200">
                <a:latin typeface="Palatino" charset="0"/>
                <a:cs typeface="Palatino" charset="0"/>
              </a:rPr>
              <a:pPr eaLnBrk="1" hangingPunct="1"/>
              <a:t>87</a:t>
            </a:fld>
            <a:endParaRPr lang="en-US" sz="1200">
              <a:latin typeface="Palatino" charset="0"/>
              <a:cs typeface="Palatino"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7" name="Picture 2" descr="\\cernhomeN.cern.ch\N\nsiegris\Public\Views_for_CDR\MACHINE\[Chap.V - Fig.18] Radiation chicane made of concentric ring modules.bmp"/>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647700" y="1268413"/>
            <a:ext cx="7848600" cy="5140325"/>
          </a:xfrm>
        </p:spPr>
      </p:pic>
      <p:sp>
        <p:nvSpPr>
          <p:cNvPr id="152578" name="TextBox 5"/>
          <p:cNvSpPr txBox="1">
            <a:spLocks noChangeArrowheads="1"/>
          </p:cNvSpPr>
          <p:nvPr/>
        </p:nvSpPr>
        <p:spPr bwMode="auto">
          <a:xfrm>
            <a:off x="720725" y="846138"/>
            <a:ext cx="1138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3-D View</a:t>
            </a:r>
          </a:p>
        </p:txBody>
      </p:sp>
      <p:sp>
        <p:nvSpPr>
          <p:cNvPr id="152579" name="TextBox 6"/>
          <p:cNvSpPr txBox="1">
            <a:spLocks noChangeArrowheads="1"/>
          </p:cNvSpPr>
          <p:nvPr/>
        </p:nvSpPr>
        <p:spPr bwMode="auto">
          <a:xfrm>
            <a:off x="4608513" y="846138"/>
            <a:ext cx="12065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Side View</a:t>
            </a:r>
          </a:p>
        </p:txBody>
      </p:sp>
      <p:sp>
        <p:nvSpPr>
          <p:cNvPr id="152580" name="TextBox 7"/>
          <p:cNvSpPr txBox="1">
            <a:spLocks noChangeArrowheads="1"/>
          </p:cNvSpPr>
          <p:nvPr/>
        </p:nvSpPr>
        <p:spPr bwMode="auto">
          <a:xfrm>
            <a:off x="3671888" y="5454650"/>
            <a:ext cx="762000" cy="646113"/>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Fixed</a:t>
            </a:r>
          </a:p>
          <a:p>
            <a:pPr eaLnBrk="1" hangingPunct="1"/>
            <a:r>
              <a:rPr lang="en-US" sz="1800">
                <a:latin typeface="Palatino" charset="0"/>
                <a:cs typeface="Palatino" charset="0"/>
              </a:rPr>
              <a:t> rings</a:t>
            </a:r>
          </a:p>
        </p:txBody>
      </p:sp>
      <p:cxnSp>
        <p:nvCxnSpPr>
          <p:cNvPr id="10" name="Straight Arrow Connector 9"/>
          <p:cNvCxnSpPr/>
          <p:nvPr/>
        </p:nvCxnSpPr>
        <p:spPr>
          <a:xfrm flipH="1" flipV="1">
            <a:off x="3960813" y="4159250"/>
            <a:ext cx="215900"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744913" y="4878388"/>
            <a:ext cx="431800" cy="5762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3600450" y="5310188"/>
            <a:ext cx="576263" cy="144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2584" name="TextBox 15"/>
          <p:cNvSpPr txBox="1">
            <a:spLocks noChangeArrowheads="1"/>
          </p:cNvSpPr>
          <p:nvPr/>
        </p:nvSpPr>
        <p:spPr bwMode="auto">
          <a:xfrm>
            <a:off x="792163" y="3222625"/>
            <a:ext cx="928687" cy="646113"/>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Mobile </a:t>
            </a:r>
          </a:p>
          <a:p>
            <a:pPr eaLnBrk="1" hangingPunct="1"/>
            <a:r>
              <a:rPr lang="en-US" sz="1800">
                <a:latin typeface="Palatino" charset="0"/>
                <a:cs typeface="Palatino" charset="0"/>
              </a:rPr>
              <a:t>rings</a:t>
            </a:r>
          </a:p>
        </p:txBody>
      </p:sp>
      <p:cxnSp>
        <p:nvCxnSpPr>
          <p:cNvPr id="18" name="Straight Arrow Connector 17"/>
          <p:cNvCxnSpPr/>
          <p:nvPr/>
        </p:nvCxnSpPr>
        <p:spPr>
          <a:xfrm flipV="1">
            <a:off x="1512888" y="1998663"/>
            <a:ext cx="863600" cy="1223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728788" y="3006725"/>
            <a:ext cx="503237"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2584" idx="3"/>
          </p:cNvCxnSpPr>
          <p:nvPr/>
        </p:nvCxnSpPr>
        <p:spPr>
          <a:xfrm>
            <a:off x="1720850" y="3546475"/>
            <a:ext cx="727075" cy="4683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728788" y="3798888"/>
            <a:ext cx="935037" cy="1152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903913" y="3222625"/>
            <a:ext cx="504825" cy="0"/>
          </a:xfrm>
          <a:prstGeom prst="straightConnector1">
            <a:avLst/>
          </a:prstGeom>
          <a:ln w="6350">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6480175" y="3222625"/>
            <a:ext cx="1441450" cy="0"/>
          </a:xfrm>
          <a:prstGeom prst="straightConnector1">
            <a:avLst/>
          </a:prstGeom>
          <a:ln>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cxnSp>
      <p:sp>
        <p:nvSpPr>
          <p:cNvPr id="152591" name="TextBox 33"/>
          <p:cNvSpPr txBox="1">
            <a:spLocks noChangeArrowheads="1"/>
          </p:cNvSpPr>
          <p:nvPr/>
        </p:nvSpPr>
        <p:spPr bwMode="auto">
          <a:xfrm>
            <a:off x="6840538" y="3006725"/>
            <a:ext cx="952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latin typeface="Palatino" charset="0"/>
                <a:cs typeface="Palatino" charset="0"/>
              </a:rPr>
              <a:t>gap 50 mm</a:t>
            </a:r>
          </a:p>
        </p:txBody>
      </p:sp>
      <p:cxnSp>
        <p:nvCxnSpPr>
          <p:cNvPr id="40" name="Straight Connector 39"/>
          <p:cNvCxnSpPr/>
          <p:nvPr/>
        </p:nvCxnSpPr>
        <p:spPr>
          <a:xfrm>
            <a:off x="4537075" y="747713"/>
            <a:ext cx="34925" cy="5661025"/>
          </a:xfrm>
          <a:prstGeom prst="line">
            <a:avLst/>
          </a:prstGeom>
          <a:ln w="635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52593" name="Title 2"/>
          <p:cNvSpPr>
            <a:spLocks noGrp="1"/>
          </p:cNvSpPr>
          <p:nvPr>
            <p:ph type="title"/>
          </p:nvPr>
        </p:nvSpPr>
        <p:spPr/>
        <p:txBody>
          <a:bodyPr/>
          <a:lstStyle/>
          <a:p>
            <a:r>
              <a:rPr lang="en-US">
                <a:latin typeface="Palatino" charset="0"/>
                <a:ea typeface="ＭＳ Ｐゴシック" charset="0"/>
              </a:rPr>
              <a:t>Ring chicane Shielding technique</a:t>
            </a: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525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0CDEED3-5EE1-9E4A-A86F-60EC7F2DF656}" type="slidenum">
              <a:rPr lang="en-US" sz="1200">
                <a:latin typeface="Palatino" charset="0"/>
                <a:cs typeface="Palatino" charset="0"/>
              </a:rPr>
              <a:pPr eaLnBrk="1" hangingPunct="1"/>
              <a:t>88</a:t>
            </a:fld>
            <a:endParaRPr lang="en-US" sz="1200">
              <a:latin typeface="Palatino" charset="0"/>
              <a:cs typeface="Palatino" charset="0"/>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1" name="Picture 2" descr="\\cernhomeN.cern.ch\N\nsiegris\Public\Views_for_CDR\CHAPTER_13\BMP\Figure_13.8.bmp"/>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a:xfrm>
            <a:off x="514350" y="985838"/>
            <a:ext cx="8023225" cy="5256212"/>
          </a:xfrm>
        </p:spPr>
      </p:pic>
      <p:sp>
        <p:nvSpPr>
          <p:cNvPr id="3" name="Date Placeholder 2"/>
          <p:cNvSpPr>
            <a:spLocks noGrp="1"/>
          </p:cNvSpPr>
          <p:nvPr>
            <p:ph type="dt" sz="quarter" idx="10"/>
          </p:nvPr>
        </p:nvSpPr>
        <p:spPr/>
        <p:txBody>
          <a:bodyPr/>
          <a:lstStyle/>
          <a:p>
            <a:pPr>
              <a:defRPr/>
            </a:pPr>
            <a:r>
              <a:rPr lang="en-US" smtClean="0"/>
              <a:t>Nikhef colloquium 28 October 2011 </a:t>
            </a:r>
            <a:endParaRPr lang="en-US" dirty="0"/>
          </a:p>
        </p:txBody>
      </p:sp>
      <p:sp>
        <p:nvSpPr>
          <p:cNvPr id="4" name="Footer Placeholder 3"/>
          <p:cNvSpPr>
            <a:spLocks noGrp="1"/>
          </p:cNvSpPr>
          <p:nvPr>
            <p:ph type="ftr" sz="quarter" idx="11"/>
          </p:nvPr>
        </p:nvSpPr>
        <p:spPr/>
        <p:txBody>
          <a:bodyPr/>
          <a:lstStyle/>
          <a:p>
            <a:pPr>
              <a:defRPr/>
            </a:pPr>
            <a:r>
              <a:rPr lang="en-US" smtClean="0"/>
              <a:t>Erik van der Kraaij, CERN LCD</a:t>
            </a:r>
            <a:endParaRPr lang="en-US"/>
          </a:p>
        </p:txBody>
      </p:sp>
      <p:sp>
        <p:nvSpPr>
          <p:cNvPr id="153604" name="Title 4"/>
          <p:cNvSpPr>
            <a:spLocks noGrp="1"/>
          </p:cNvSpPr>
          <p:nvPr>
            <p:ph type="title"/>
          </p:nvPr>
        </p:nvSpPr>
        <p:spPr/>
        <p:txBody>
          <a:bodyPr/>
          <a:lstStyle/>
          <a:p>
            <a:r>
              <a:rPr lang="en-US">
                <a:latin typeface="Palatino" charset="0"/>
                <a:ea typeface="ＭＳ Ｐゴシック" charset="0"/>
              </a:rPr>
              <a:t>CLIC_ILD: Ring chicane and Coils</a:t>
            </a:r>
          </a:p>
        </p:txBody>
      </p:sp>
      <p:sp>
        <p:nvSpPr>
          <p:cNvPr id="15360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6B730DE-0AD6-2B48-8CB3-54BD2DE03C26}" type="slidenum">
              <a:rPr lang="en-US" sz="1200">
                <a:latin typeface="Palatino" charset="0"/>
                <a:cs typeface="Palatino" charset="0"/>
              </a:rPr>
              <a:pPr eaLnBrk="1" hangingPunct="1"/>
              <a:t>89</a:t>
            </a:fld>
            <a:endParaRPr lang="en-US" sz="1200">
              <a:latin typeface="Palatino" charset="0"/>
              <a:cs typeface="Palatino"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a:latin typeface="Palatino" charset="0"/>
                <a:ea typeface="ＭＳ Ｐゴシック" charset="0"/>
              </a:rPr>
              <a:t>CLIC acceleration</a:t>
            </a:r>
          </a:p>
        </p:txBody>
      </p:sp>
      <p:sp>
        <p:nvSpPr>
          <p:cNvPr id="4" name="Date Placeholder 3"/>
          <p:cNvSpPr>
            <a:spLocks noGrp="1"/>
          </p:cNvSpPr>
          <p:nvPr>
            <p:ph type="dt" sz="quarter" idx="10"/>
          </p:nvPr>
        </p:nvSpPr>
        <p:spPr/>
        <p:txBody>
          <a:bodyPr/>
          <a:lstStyle/>
          <a:p>
            <a:pPr>
              <a:defRPr/>
            </a:pPr>
            <a:r>
              <a:rPr lang="en-US"/>
              <a:t>Nikhef colloquium 28 October 2011 </a:t>
            </a:r>
          </a:p>
        </p:txBody>
      </p:sp>
      <p:sp>
        <p:nvSpPr>
          <p:cNvPr id="5" name="Footer Placeholder 4"/>
          <p:cNvSpPr>
            <a:spLocks noGrp="1"/>
          </p:cNvSpPr>
          <p:nvPr>
            <p:ph type="ftr" sz="quarter" idx="11"/>
          </p:nvPr>
        </p:nvSpPr>
        <p:spPr/>
        <p:txBody>
          <a:bodyPr/>
          <a:lstStyle/>
          <a:p>
            <a:pPr>
              <a:defRPr/>
            </a:pPr>
            <a:r>
              <a:rPr lang="en-US"/>
              <a:t>Erik van der Kraaij, CERN LCD</a:t>
            </a:r>
          </a:p>
        </p:txBody>
      </p:sp>
      <p:sp>
        <p:nvSpPr>
          <p:cNvPr id="2765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7FD0DCF-F9C9-4843-AB0E-E6D3059AB75F}" type="slidenum">
              <a:rPr lang="en-US" sz="1200">
                <a:latin typeface="Palatino" charset="0"/>
                <a:cs typeface="Palatino" charset="0"/>
              </a:rPr>
              <a:pPr eaLnBrk="1" hangingPunct="1"/>
              <a:t>9</a:t>
            </a:fld>
            <a:endParaRPr lang="en-US" sz="1200">
              <a:latin typeface="Palatino" charset="0"/>
              <a:cs typeface="Palatino" charset="0"/>
            </a:endParaRPr>
          </a:p>
        </p:txBody>
      </p:sp>
      <p:sp>
        <p:nvSpPr>
          <p:cNvPr id="27653" name="Text Box 1747"/>
          <p:cNvSpPr txBox="1">
            <a:spLocks noChangeArrowheads="1"/>
          </p:cNvSpPr>
          <p:nvPr/>
        </p:nvSpPr>
        <p:spPr bwMode="auto">
          <a:xfrm>
            <a:off x="322263" y="1303338"/>
            <a:ext cx="3692525" cy="427037"/>
          </a:xfrm>
          <a:prstGeom prst="rect">
            <a:avLst/>
          </a:prstGeom>
          <a:noFill/>
          <a:ln w="38100">
            <a:solidFill>
              <a:srgbClr val="3366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GB" sz="1800" b="1">
                <a:solidFill>
                  <a:srgbClr val="B82C00"/>
                </a:solidFill>
                <a:latin typeface="Palatino" charset="0"/>
                <a:cs typeface="Arial" charset="0"/>
              </a:rPr>
              <a:t>No individual RF power sources</a:t>
            </a:r>
          </a:p>
        </p:txBody>
      </p:sp>
      <p:pic>
        <p:nvPicPr>
          <p:cNvPr id="27654" name="Picture 1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106863" y="1008063"/>
            <a:ext cx="4759325" cy="246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 Box 1748"/>
          <p:cNvSpPr txBox="1">
            <a:spLocks noChangeArrowheads="1"/>
          </p:cNvSpPr>
          <p:nvPr/>
        </p:nvSpPr>
        <p:spPr bwMode="auto">
          <a:xfrm>
            <a:off x="4557713" y="3914775"/>
            <a:ext cx="34544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GB" sz="1800" b="1">
                <a:solidFill>
                  <a:srgbClr val="1F497D"/>
                </a:solidFill>
                <a:latin typeface="Palatino" charset="0"/>
                <a:cs typeface="Arial" charset="0"/>
              </a:rPr>
              <a:t>Main beam for physics</a:t>
            </a:r>
            <a:endParaRPr lang="en-GB" sz="1800">
              <a:solidFill>
                <a:srgbClr val="1F497D"/>
              </a:solidFill>
              <a:latin typeface="Palatino" charset="0"/>
              <a:cs typeface="Arial" charset="0"/>
            </a:endParaRPr>
          </a:p>
          <a:p>
            <a:pPr eaLnBrk="1" hangingPunct="1">
              <a:lnSpc>
                <a:spcPct val="125000"/>
              </a:lnSpc>
              <a:buFontTx/>
              <a:buChar char="•"/>
            </a:pPr>
            <a:r>
              <a:rPr lang="en-GB" sz="1800">
                <a:solidFill>
                  <a:srgbClr val="000000"/>
                </a:solidFill>
                <a:latin typeface="Palatino" charset="0"/>
                <a:cs typeface="Arial" charset="0"/>
              </a:rPr>
              <a:t>  high energy (9 GeV </a:t>
            </a:r>
            <a:r>
              <a:rPr lang="en-US" sz="1800">
                <a:solidFill>
                  <a:srgbClr val="000000"/>
                </a:solidFill>
                <a:latin typeface="Palatino" charset="0"/>
                <a:cs typeface="Arial" charset="0"/>
              </a:rPr>
              <a:t>–</a:t>
            </a:r>
            <a:r>
              <a:rPr lang="en-GB" sz="1800">
                <a:solidFill>
                  <a:srgbClr val="000000"/>
                </a:solidFill>
                <a:latin typeface="Palatino" charset="0"/>
                <a:cs typeface="Arial" charset="0"/>
              </a:rPr>
              <a:t> 1.5 TeV)</a:t>
            </a:r>
          </a:p>
          <a:p>
            <a:pPr eaLnBrk="1" hangingPunct="1">
              <a:lnSpc>
                <a:spcPct val="125000"/>
              </a:lnSpc>
              <a:buFontTx/>
              <a:buChar char="•"/>
            </a:pPr>
            <a:r>
              <a:rPr lang="en-GB" sz="1800">
                <a:solidFill>
                  <a:srgbClr val="000000"/>
                </a:solidFill>
                <a:latin typeface="Palatino" charset="0"/>
                <a:cs typeface="Arial" charset="0"/>
              </a:rPr>
              <a:t>  current 1.2 A</a:t>
            </a:r>
            <a:endParaRPr lang="en-US" sz="1800">
              <a:solidFill>
                <a:srgbClr val="000000"/>
              </a:solidFill>
              <a:latin typeface="Palatino" charset="0"/>
              <a:cs typeface="Arial" charset="0"/>
            </a:endParaRPr>
          </a:p>
          <a:p>
            <a:pPr eaLnBrk="1" hangingPunct="1">
              <a:lnSpc>
                <a:spcPct val="125000"/>
              </a:lnSpc>
              <a:buFontTx/>
              <a:buChar char="•"/>
            </a:pPr>
            <a:endParaRPr lang="en-US" sz="1800">
              <a:solidFill>
                <a:srgbClr val="1F497D"/>
              </a:solidFill>
              <a:latin typeface="Palatino" charset="0"/>
              <a:cs typeface="Arial" charset="0"/>
            </a:endParaRPr>
          </a:p>
        </p:txBody>
      </p:sp>
      <p:sp>
        <p:nvSpPr>
          <p:cNvPr id="27656" name="Text Box 1748"/>
          <p:cNvSpPr txBox="1">
            <a:spLocks noChangeArrowheads="1"/>
          </p:cNvSpPr>
          <p:nvPr/>
        </p:nvSpPr>
        <p:spPr bwMode="auto">
          <a:xfrm>
            <a:off x="420688" y="3551238"/>
            <a:ext cx="3686175" cy="181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GB" sz="1800" b="1" i="1">
                <a:solidFill>
                  <a:schemeClr val="accent2"/>
                </a:solidFill>
                <a:latin typeface="Palatino" charset="0"/>
                <a:cs typeface="Arial" charset="0"/>
              </a:rPr>
              <a:t>Two Beam Scheme:</a:t>
            </a:r>
            <a:endParaRPr lang="en-GB" sz="1800" i="1">
              <a:solidFill>
                <a:schemeClr val="accent2"/>
              </a:solidFill>
              <a:latin typeface="Palatino" charset="0"/>
              <a:cs typeface="Arial" charset="0"/>
            </a:endParaRPr>
          </a:p>
          <a:p>
            <a:pPr eaLnBrk="1" hangingPunct="1">
              <a:lnSpc>
                <a:spcPct val="125000"/>
              </a:lnSpc>
            </a:pPr>
            <a:r>
              <a:rPr lang="en-GB" sz="1800" b="1">
                <a:solidFill>
                  <a:srgbClr val="1F497D"/>
                </a:solidFill>
                <a:latin typeface="Palatino" charset="0"/>
                <a:cs typeface="Arial" charset="0"/>
              </a:rPr>
              <a:t>Drive Beam supplies RF power</a:t>
            </a:r>
            <a:endParaRPr lang="en-GB" sz="1800">
              <a:solidFill>
                <a:srgbClr val="1F497D"/>
              </a:solidFill>
              <a:latin typeface="Palatino" charset="0"/>
              <a:cs typeface="Arial" charset="0"/>
            </a:endParaRPr>
          </a:p>
          <a:p>
            <a:pPr eaLnBrk="1" hangingPunct="1">
              <a:lnSpc>
                <a:spcPct val="125000"/>
              </a:lnSpc>
              <a:buFontTx/>
              <a:buChar char="•"/>
            </a:pPr>
            <a:r>
              <a:rPr lang="en-GB" sz="1800">
                <a:latin typeface="Palatino" charset="0"/>
                <a:cs typeface="Arial" charset="0"/>
              </a:rPr>
              <a:t>  12 GHz bunch structure</a:t>
            </a:r>
          </a:p>
          <a:p>
            <a:pPr eaLnBrk="1" hangingPunct="1">
              <a:lnSpc>
                <a:spcPct val="125000"/>
              </a:lnSpc>
              <a:buFontTx/>
              <a:buChar char="•"/>
            </a:pPr>
            <a:r>
              <a:rPr lang="en-GB" sz="1800">
                <a:latin typeface="Palatino" charset="0"/>
                <a:cs typeface="Arial" charset="0"/>
              </a:rPr>
              <a:t>  low energy (2.4 GeV - 240 MeV)</a:t>
            </a:r>
          </a:p>
          <a:p>
            <a:pPr eaLnBrk="1" hangingPunct="1">
              <a:lnSpc>
                <a:spcPct val="125000"/>
              </a:lnSpc>
              <a:buFontTx/>
              <a:buChar char="•"/>
            </a:pPr>
            <a:r>
              <a:rPr lang="en-GB" sz="1800">
                <a:latin typeface="Palatino" charset="0"/>
                <a:cs typeface="Arial" charset="0"/>
              </a:rPr>
              <a:t>  high current (100A)</a:t>
            </a:r>
            <a:endParaRPr lang="en-US" sz="1800">
              <a:solidFill>
                <a:srgbClr val="1F497D"/>
              </a:solidFill>
              <a:latin typeface="Palatino" charset="0"/>
              <a:cs typeface="Arial" charset="0"/>
            </a:endParaRPr>
          </a:p>
        </p:txBody>
      </p:sp>
      <p:sp>
        <p:nvSpPr>
          <p:cNvPr id="2" name="TextBox 1"/>
          <p:cNvSpPr txBox="1"/>
          <p:nvPr/>
        </p:nvSpPr>
        <p:spPr>
          <a:xfrm>
            <a:off x="3746500" y="5608638"/>
            <a:ext cx="5280025" cy="1069975"/>
          </a:xfrm>
          <a:prstGeom prst="rect">
            <a:avLst/>
          </a:prstGeom>
          <a:noFill/>
        </p:spPr>
        <p:txBody>
          <a:bodyPr>
            <a:spAutoFit/>
          </a:bodyPr>
          <a:lstStyle/>
          <a:p>
            <a:pPr marL="285750" indent="-285750">
              <a:spcBef>
                <a:spcPct val="20000"/>
              </a:spcBef>
              <a:buClr>
                <a:schemeClr val="tx2"/>
              </a:buClr>
              <a:buSzPct val="100000"/>
              <a:buFont typeface="Wingdings" charset="2"/>
              <a:buChar char="Ø"/>
              <a:defRPr/>
            </a:pPr>
            <a:r>
              <a:rPr lang="en-US" sz="1800" dirty="0">
                <a:solidFill>
                  <a:schemeClr val="tx2"/>
                </a:solidFill>
                <a:latin typeface="Palatino" charset="0"/>
                <a:cs typeface="Palatino" charset="0"/>
              </a:rPr>
              <a:t>Like a HV transformer - transformer ‘core’:</a:t>
            </a:r>
          </a:p>
          <a:p>
            <a:pPr marL="742950" lvl="1" indent="-285750">
              <a:spcBef>
                <a:spcPct val="20000"/>
              </a:spcBef>
              <a:buClr>
                <a:schemeClr val="tx2"/>
              </a:buClr>
              <a:buSzPct val="100000"/>
              <a:buFont typeface="Wingdings" charset="2"/>
              <a:buChar char="Ø"/>
              <a:defRPr/>
            </a:pPr>
            <a:r>
              <a:rPr lang="en-US" sz="1800" dirty="0">
                <a:latin typeface="Palatino" charset="0"/>
                <a:cs typeface="Palatino" charset="0"/>
              </a:rPr>
              <a:t>Waveguides with RF waves</a:t>
            </a:r>
          </a:p>
          <a:p>
            <a:pPr>
              <a:defRPr/>
            </a:pPr>
            <a:endParaRPr lang="en-US" dirty="0"/>
          </a:p>
        </p:txBody>
      </p:sp>
    </p:spTree>
  </p:cSld>
  <p:clrMapOvr>
    <a:masterClrMapping/>
  </p:clrMapOvr>
  <p:transition xmlns:p14="http://schemas.microsoft.com/office/powerpoint/2010/main" spd="slow" advTm="1587"/>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detectors</a:t>
            </a:r>
            <a:endParaRPr lang="en-US" sz="2400">
              <a:solidFill>
                <a:schemeClr val="tx1"/>
              </a:solidFill>
              <a:latin typeface="Palatino"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a:latin typeface="Palatino" charset="0"/>
                <a:ea typeface="ＭＳ Ｐゴシック" charset="0"/>
              </a:rPr>
              <a:t>Two detectors in Push-Pull</a:t>
            </a:r>
          </a:p>
        </p:txBody>
      </p:sp>
      <p:pic>
        <p:nvPicPr>
          <p:cNvPr id="50178" name="Content Placeholder 3" descr="Screen shot 2010-11-09 at 5.46.04 PM.png"/>
          <p:cNvPicPr>
            <a:picLocks noGrp="1" noChangeAspect="1"/>
          </p:cNvPicPr>
          <p:nvPr>
            <p:ph idx="1"/>
          </p:nvPr>
        </p:nvPicPr>
        <p:blipFill>
          <a:blip r:embed="rId3" cstate="print">
            <a:extLst>
              <a:ext uri="{28A0092B-C50C-407E-A947-70E740481C1C}">
                <a14:useLocalDpi xmlns:a14="http://schemas.microsoft.com/office/drawing/2010/main"/>
              </a:ext>
            </a:extLst>
          </a:blip>
          <a:srcRect t="-723" b="-723"/>
          <a:stretch>
            <a:fillRect/>
          </a:stretch>
        </p:blipFill>
        <p:spPr>
          <a:xfrm>
            <a:off x="457200" y="1277938"/>
            <a:ext cx="8229600" cy="4975225"/>
          </a:xfrm>
        </p:spPr>
      </p:pic>
      <p:sp>
        <p:nvSpPr>
          <p:cNvPr id="2" name="Date Placeholder 1"/>
          <p:cNvSpPr>
            <a:spLocks noGrp="1"/>
          </p:cNvSpPr>
          <p:nvPr>
            <p:ph type="dt" sz="quarter" idx="10"/>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1"/>
          </p:nvPr>
        </p:nvSpPr>
        <p:spPr/>
        <p:txBody>
          <a:bodyPr/>
          <a:lstStyle/>
          <a:p>
            <a:pPr>
              <a:defRPr/>
            </a:pPr>
            <a:r>
              <a:rPr lang="en-US" smtClean="0"/>
              <a:t>Erik van der Kraaij, CERN LCD</a:t>
            </a:r>
            <a:endParaRPr lang="en-US"/>
          </a:p>
        </p:txBody>
      </p:sp>
      <p:sp>
        <p:nvSpPr>
          <p:cNvPr id="50181"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5A2814B-E0B0-4D4C-AB67-CDB5B7F613FE}" type="slidenum">
              <a:rPr lang="en-US" sz="1200">
                <a:latin typeface="Palatino" charset="0"/>
                <a:cs typeface="Palatino" charset="0"/>
              </a:rPr>
              <a:pPr eaLnBrk="1" hangingPunct="1"/>
              <a:t>91</a:t>
            </a:fld>
            <a:endParaRPr lang="en-US" sz="1200">
              <a:latin typeface="Palatino" charset="0"/>
              <a:cs typeface="Palatino" charset="0"/>
            </a:endParaRPr>
          </a:p>
        </p:txBody>
      </p:sp>
      <p:cxnSp>
        <p:nvCxnSpPr>
          <p:cNvPr id="6" name="Straight Arrow Connector 5"/>
          <p:cNvCxnSpPr/>
          <p:nvPr/>
        </p:nvCxnSpPr>
        <p:spPr>
          <a:xfrm>
            <a:off x="347663" y="1544638"/>
            <a:ext cx="1006475" cy="555625"/>
          </a:xfrm>
          <a:prstGeom prst="straightConnector1">
            <a:avLst/>
          </a:prstGeom>
          <a:ln w="2857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flipV="1">
            <a:off x="7612063" y="5384800"/>
            <a:ext cx="1285875" cy="728663"/>
          </a:xfrm>
          <a:prstGeom prst="straightConnector1">
            <a:avLst/>
          </a:prstGeom>
          <a:ln w="28575"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0184" name="TextBox 8"/>
          <p:cNvSpPr txBox="1">
            <a:spLocks noChangeArrowheads="1"/>
          </p:cNvSpPr>
          <p:nvPr/>
        </p:nvSpPr>
        <p:spPr bwMode="auto">
          <a:xfrm>
            <a:off x="127000" y="1660525"/>
            <a:ext cx="441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FF0000"/>
                </a:solidFill>
                <a:latin typeface="Palatino" charset="0"/>
                <a:cs typeface="Palatino" charset="0"/>
              </a:rPr>
              <a:t>e</a:t>
            </a:r>
            <a:r>
              <a:rPr lang="en-US" sz="2800" baseline="30000">
                <a:solidFill>
                  <a:srgbClr val="FF0000"/>
                </a:solidFill>
                <a:latin typeface="Palatino" charset="0"/>
                <a:cs typeface="Palatino" charset="0"/>
              </a:rPr>
              <a:t>-</a:t>
            </a:r>
          </a:p>
        </p:txBody>
      </p:sp>
      <p:sp>
        <p:nvSpPr>
          <p:cNvPr id="50185" name="TextBox 9"/>
          <p:cNvSpPr txBox="1">
            <a:spLocks noChangeArrowheads="1"/>
          </p:cNvSpPr>
          <p:nvPr/>
        </p:nvSpPr>
        <p:spPr bwMode="auto">
          <a:xfrm>
            <a:off x="8415338" y="5232400"/>
            <a:ext cx="501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solidFill>
                  <a:srgbClr val="FF0000"/>
                </a:solidFill>
                <a:latin typeface="Palatino" charset="0"/>
                <a:cs typeface="Palatino" charset="0"/>
              </a:rPr>
              <a:t>e</a:t>
            </a:r>
            <a:r>
              <a:rPr lang="en-US" sz="2800" baseline="30000">
                <a:solidFill>
                  <a:srgbClr val="FF0000"/>
                </a:solidFill>
                <a:latin typeface="Palatino" charset="0"/>
                <a:cs typeface="Palatino" charset="0"/>
              </a:rPr>
              <a:t>+</a:t>
            </a:r>
          </a:p>
        </p:txBody>
      </p:sp>
    </p:spTree>
    <p:extLst>
      <p:ext uri="{BB962C8B-B14F-4D97-AF65-F5344CB8AC3E}">
        <p14:creationId xmlns:p14="http://schemas.microsoft.com/office/powerpoint/2010/main" val="3520062489"/>
      </p:ext>
    </p:extLst>
  </p:cSld>
  <p:clrMapOvr>
    <a:masterClrMapping/>
  </p:clrMapOvr>
  <p:transition xmlns:p14="http://schemas.microsoft.com/office/powerpoint/2010/main" spd="slow" advTm="28947"/>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Title 1"/>
          <p:cNvSpPr>
            <a:spLocks noGrp="1"/>
          </p:cNvSpPr>
          <p:nvPr>
            <p:ph type="title"/>
          </p:nvPr>
        </p:nvSpPr>
        <p:spPr>
          <a:xfrm>
            <a:off x="785813" y="36513"/>
            <a:ext cx="7624762" cy="515937"/>
          </a:xfrm>
        </p:spPr>
        <p:txBody>
          <a:bodyPr/>
          <a:lstStyle/>
          <a:p>
            <a:r>
              <a:rPr lang="en-US">
                <a:latin typeface="Palatino" charset="0"/>
                <a:ea typeface="ＭＳ Ｐゴシック" charset="0"/>
              </a:rPr>
              <a:t>CLIC Detector Concepts Overview</a:t>
            </a:r>
          </a:p>
        </p:txBody>
      </p:sp>
      <p:sp>
        <p:nvSpPr>
          <p:cNvPr id="4" name="Date Placeholder 3"/>
          <p:cNvSpPr>
            <a:spLocks noGrp="1"/>
          </p:cNvSpPr>
          <p:nvPr>
            <p:ph type="dt" sz="quarter" idx="10"/>
          </p:nvPr>
        </p:nvSpPr>
        <p:spPr/>
        <p:txBody>
          <a:bodyPr/>
          <a:lstStyle/>
          <a:p>
            <a:pPr>
              <a:defRPr/>
            </a:pPr>
            <a:r>
              <a:rPr lang="en-US" smtClean="0"/>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5872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2A13D06-ACA7-0F48-A067-7FAB3095227C}" type="slidenum">
              <a:rPr lang="en-US" sz="1200">
                <a:latin typeface="Palatino" charset="0"/>
                <a:cs typeface="Palatino" charset="0"/>
              </a:rPr>
              <a:pPr eaLnBrk="1" hangingPunct="1"/>
              <a:t>92</a:t>
            </a:fld>
            <a:endParaRPr lang="en-US" sz="1200">
              <a:latin typeface="Palatino" charset="0"/>
              <a:cs typeface="Palatino" charset="0"/>
            </a:endParaRPr>
          </a:p>
        </p:txBody>
      </p:sp>
      <p:graphicFrame>
        <p:nvGraphicFramePr>
          <p:cNvPr id="7" name="Table 6"/>
          <p:cNvGraphicFramePr>
            <a:graphicFrameLocks noGrp="1"/>
          </p:cNvGraphicFramePr>
          <p:nvPr/>
        </p:nvGraphicFramePr>
        <p:xfrm>
          <a:off x="522288" y="3852863"/>
          <a:ext cx="8283574" cy="2194044"/>
        </p:xfrm>
        <a:graphic>
          <a:graphicData uri="http://schemas.openxmlformats.org/drawingml/2006/table">
            <a:tbl>
              <a:tblPr firstRow="1" bandRow="1">
                <a:tableStyleId>{5C22544A-7EE6-4342-B048-85BDC9FD1C3A}</a:tableStyleId>
              </a:tblPr>
              <a:tblGrid>
                <a:gridCol w="2427213"/>
                <a:gridCol w="3083589"/>
                <a:gridCol w="2772772"/>
              </a:tblGrid>
              <a:tr h="365654">
                <a:tc>
                  <a:txBody>
                    <a:bodyPr/>
                    <a:lstStyle/>
                    <a:p>
                      <a:r>
                        <a:rPr lang="en-US" sz="1800" dirty="0" smtClean="0"/>
                        <a:t>System</a:t>
                      </a:r>
                      <a:endParaRPr lang="en-US" sz="1800" dirty="0"/>
                    </a:p>
                  </a:txBody>
                  <a:tcPr marL="91444" marR="91444" marT="45677" marB="45677"/>
                </a:tc>
                <a:tc>
                  <a:txBody>
                    <a:bodyPr/>
                    <a:lstStyle/>
                    <a:p>
                      <a:r>
                        <a:rPr lang="en-US" sz="1800" dirty="0" smtClean="0"/>
                        <a:t>CLIC_ILD</a:t>
                      </a:r>
                      <a:endParaRPr lang="en-US" sz="1800" dirty="0"/>
                    </a:p>
                  </a:txBody>
                  <a:tcPr marL="91444" marR="91444" marT="45677" marB="45677"/>
                </a:tc>
                <a:tc>
                  <a:txBody>
                    <a:bodyPr/>
                    <a:lstStyle/>
                    <a:p>
                      <a:r>
                        <a:rPr lang="en-US" sz="1800" dirty="0" smtClean="0"/>
                        <a:t>CLIC_SID</a:t>
                      </a:r>
                      <a:endParaRPr lang="en-US" sz="1800" dirty="0"/>
                    </a:p>
                  </a:txBody>
                  <a:tcPr marL="91444" marR="91444" marT="45677" marB="45677"/>
                </a:tc>
              </a:tr>
              <a:tr h="365654">
                <a:tc>
                  <a:txBody>
                    <a:bodyPr/>
                    <a:lstStyle/>
                    <a:p>
                      <a:r>
                        <a:rPr lang="en-US" sz="1800" dirty="0" err="1" smtClean="0"/>
                        <a:t>VTX+Tracker</a:t>
                      </a:r>
                      <a:endParaRPr lang="en-US" sz="1800" dirty="0"/>
                    </a:p>
                  </a:txBody>
                  <a:tcPr marL="91444" marR="91444" marT="45677" marB="45677"/>
                </a:tc>
                <a:tc>
                  <a:txBody>
                    <a:bodyPr/>
                    <a:lstStyle/>
                    <a:p>
                      <a:r>
                        <a:rPr lang="en-US" sz="1800" dirty="0" smtClean="0"/>
                        <a:t>TPC, Radius=1.8m</a:t>
                      </a:r>
                      <a:endParaRPr lang="en-US" sz="1800" dirty="0"/>
                    </a:p>
                  </a:txBody>
                  <a:tcPr marL="91444" marR="91444" marT="45677" marB="45677"/>
                </a:tc>
                <a:tc>
                  <a:txBody>
                    <a:bodyPr/>
                    <a:lstStyle/>
                    <a:p>
                      <a:r>
                        <a:rPr lang="en-US" sz="1800" dirty="0" smtClean="0"/>
                        <a:t>Silicon,</a:t>
                      </a:r>
                      <a:r>
                        <a:rPr lang="en-US" sz="1800" baseline="0" dirty="0" smtClean="0"/>
                        <a:t> Radius=1.2m</a:t>
                      </a:r>
                      <a:endParaRPr lang="en-US" sz="1800" dirty="0"/>
                    </a:p>
                  </a:txBody>
                  <a:tcPr marL="91444" marR="91444" marT="45677" marB="45677"/>
                </a:tc>
              </a:tr>
              <a:tr h="365654">
                <a:tc>
                  <a:txBody>
                    <a:bodyPr/>
                    <a:lstStyle/>
                    <a:p>
                      <a:r>
                        <a:rPr lang="en-US" sz="1800" dirty="0" smtClean="0"/>
                        <a:t>ECAL</a:t>
                      </a:r>
                      <a:endParaRPr lang="en-US" sz="1800" dirty="0"/>
                    </a:p>
                  </a:txBody>
                  <a:tcPr marL="91444" marR="91444" marT="45677" marB="45677"/>
                </a:tc>
                <a:tc>
                  <a:txBody>
                    <a:bodyPr/>
                    <a:lstStyle/>
                    <a:p>
                      <a:r>
                        <a:rPr lang="en-US" sz="1800" dirty="0" smtClean="0"/>
                        <a:t>W/Si</a:t>
                      </a:r>
                      <a:endParaRPr lang="en-US" sz="1800" dirty="0"/>
                    </a:p>
                  </a:txBody>
                  <a:tcPr marL="91444" marR="91444" marT="45677" marB="45677"/>
                </a:tc>
                <a:tc>
                  <a:txBody>
                    <a:bodyPr/>
                    <a:lstStyle/>
                    <a:p>
                      <a:r>
                        <a:rPr lang="en-US" sz="1800" dirty="0" smtClean="0"/>
                        <a:t>W/Si</a:t>
                      </a:r>
                      <a:endParaRPr lang="en-US" sz="1800" dirty="0"/>
                    </a:p>
                  </a:txBody>
                  <a:tcPr marL="91444" marR="91444" marT="45677" marB="45677"/>
                </a:tc>
              </a:tr>
              <a:tr h="365654">
                <a:tc>
                  <a:txBody>
                    <a:bodyPr/>
                    <a:lstStyle/>
                    <a:p>
                      <a:r>
                        <a:rPr lang="en-US" sz="1800" dirty="0" smtClean="0"/>
                        <a:t>HCAL Barrel</a:t>
                      </a:r>
                      <a:endParaRPr lang="en-US" sz="1800" dirty="0"/>
                    </a:p>
                  </a:txBody>
                  <a:tcPr marL="91444" marR="91444" marT="45677" marB="45677"/>
                </a:tc>
                <a:tc>
                  <a:txBody>
                    <a:bodyPr/>
                    <a:lstStyle/>
                    <a:p>
                      <a:r>
                        <a:rPr lang="en-US" sz="1800" dirty="0" smtClean="0"/>
                        <a:t>W/</a:t>
                      </a:r>
                      <a:r>
                        <a:rPr lang="en-US" sz="1800" dirty="0" err="1" smtClean="0"/>
                        <a:t>Scint</a:t>
                      </a:r>
                      <a:endParaRPr lang="en-US" sz="1800" dirty="0"/>
                    </a:p>
                  </a:txBody>
                  <a:tcPr marL="91444" marR="91444" marT="45677" marB="45677"/>
                </a:tc>
                <a:tc>
                  <a:txBody>
                    <a:bodyPr/>
                    <a:lstStyle/>
                    <a:p>
                      <a:r>
                        <a:rPr lang="en-US" sz="1800" dirty="0" smtClean="0"/>
                        <a:t>W/</a:t>
                      </a:r>
                      <a:r>
                        <a:rPr lang="en-US" sz="1800" dirty="0" err="1" smtClean="0"/>
                        <a:t>Scint</a:t>
                      </a:r>
                      <a:endParaRPr lang="en-US" sz="1800" dirty="0"/>
                    </a:p>
                  </a:txBody>
                  <a:tcPr marL="91444" marR="91444" marT="45677" marB="45677"/>
                </a:tc>
              </a:tr>
              <a:tr h="365654">
                <a:tc>
                  <a:txBody>
                    <a:bodyPr/>
                    <a:lstStyle/>
                    <a:p>
                      <a:r>
                        <a:rPr lang="en-US" sz="1800" dirty="0" smtClean="0"/>
                        <a:t>HCAL </a:t>
                      </a:r>
                      <a:r>
                        <a:rPr lang="en-US" sz="1800" dirty="0" err="1" smtClean="0"/>
                        <a:t>Endcap</a:t>
                      </a:r>
                      <a:endParaRPr lang="en-US" sz="1800" dirty="0"/>
                    </a:p>
                  </a:txBody>
                  <a:tcPr marL="91444" marR="91444" marT="45677" marB="45677"/>
                </a:tc>
                <a:tc>
                  <a:txBody>
                    <a:bodyPr/>
                    <a:lstStyle/>
                    <a:p>
                      <a:r>
                        <a:rPr lang="en-US" sz="1800" dirty="0" smtClean="0"/>
                        <a:t>Steel/</a:t>
                      </a:r>
                      <a:r>
                        <a:rPr lang="en-US" sz="1800" dirty="0" err="1" smtClean="0"/>
                        <a:t>scint</a:t>
                      </a:r>
                      <a:endParaRPr lang="en-US" sz="1800" dirty="0"/>
                    </a:p>
                  </a:txBody>
                  <a:tcPr marL="91444" marR="91444" marT="45677" marB="45677"/>
                </a:tc>
                <a:tc>
                  <a:txBody>
                    <a:bodyPr/>
                    <a:lstStyle/>
                    <a:p>
                      <a:r>
                        <a:rPr lang="en-US" sz="1800" dirty="0" smtClean="0"/>
                        <a:t>Steel/</a:t>
                      </a:r>
                      <a:r>
                        <a:rPr lang="en-US" sz="1800" dirty="0" err="1" smtClean="0"/>
                        <a:t>Scint</a:t>
                      </a:r>
                      <a:endParaRPr lang="en-US" sz="1800" dirty="0"/>
                    </a:p>
                  </a:txBody>
                  <a:tcPr marL="91444" marR="91444" marT="45677" marB="45677"/>
                </a:tc>
              </a:tr>
              <a:tr h="365654">
                <a:tc>
                  <a:txBody>
                    <a:bodyPr/>
                    <a:lstStyle/>
                    <a:p>
                      <a:r>
                        <a:rPr lang="en-US" sz="1800" dirty="0" smtClean="0"/>
                        <a:t>Solenoid:</a:t>
                      </a:r>
                      <a:r>
                        <a:rPr lang="en-US" sz="1800" baseline="0" dirty="0" smtClean="0"/>
                        <a:t> B-Field</a:t>
                      </a:r>
                      <a:endParaRPr lang="en-US" sz="1800" dirty="0"/>
                    </a:p>
                  </a:txBody>
                  <a:tcPr marL="91444" marR="91444" marT="45677" marB="45677"/>
                </a:tc>
                <a:tc>
                  <a:txBody>
                    <a:bodyPr/>
                    <a:lstStyle/>
                    <a:p>
                      <a:r>
                        <a:rPr lang="en-US" sz="1800" dirty="0" smtClean="0"/>
                        <a:t>4 T</a:t>
                      </a:r>
                      <a:endParaRPr lang="en-US" sz="1800" dirty="0"/>
                    </a:p>
                  </a:txBody>
                  <a:tcPr marL="91444" marR="91444" marT="45677" marB="45677"/>
                </a:tc>
                <a:tc>
                  <a:txBody>
                    <a:bodyPr/>
                    <a:lstStyle/>
                    <a:p>
                      <a:r>
                        <a:rPr lang="en-US" sz="1800" dirty="0" smtClean="0"/>
                        <a:t>5 T</a:t>
                      </a:r>
                      <a:endParaRPr lang="en-US" sz="1800" dirty="0"/>
                    </a:p>
                  </a:txBody>
                  <a:tcPr marL="91444" marR="91444" marT="45677" marB="45677"/>
                </a:tc>
              </a:tr>
            </a:tbl>
          </a:graphicData>
        </a:graphic>
      </p:graphicFrame>
      <p:pic>
        <p:nvPicPr>
          <p:cNvPr id="158755"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b="5354"/>
          <a:stretch>
            <a:fillRect/>
          </a:stretch>
        </p:blipFill>
        <p:spPr bwMode="auto">
          <a:xfrm>
            <a:off x="2990850" y="690563"/>
            <a:ext cx="5815013" cy="299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1"/>
          <p:cNvSpPr>
            <a:spLocks noGrp="1"/>
          </p:cNvSpPr>
          <p:nvPr>
            <p:ph type="title"/>
          </p:nvPr>
        </p:nvSpPr>
        <p:spPr/>
        <p:txBody>
          <a:bodyPr/>
          <a:lstStyle/>
          <a:p>
            <a:pPr eaLnBrk="1" hangingPunct="1"/>
            <a:r>
              <a:rPr lang="en-US">
                <a:latin typeface="Palatino" charset="0"/>
                <a:ea typeface="ＭＳ Ｐゴシック" charset="0"/>
              </a:rPr>
              <a:t>CLIC parameters</a:t>
            </a:r>
          </a:p>
        </p:txBody>
      </p:sp>
      <p:sp>
        <p:nvSpPr>
          <p:cNvPr id="2" name="Date Placeholder 1"/>
          <p:cNvSpPr>
            <a:spLocks noGrp="1"/>
          </p:cNvSpPr>
          <p:nvPr>
            <p:ph type="dt" sz="quarter" idx="14"/>
          </p:nvPr>
        </p:nvSpPr>
        <p:spPr/>
        <p:txBody>
          <a:bodyPr/>
          <a:lstStyle/>
          <a:p>
            <a:pPr>
              <a:defRPr/>
            </a:pPr>
            <a:r>
              <a:rPr lang="en-US"/>
              <a:t>Nikhef colloquium 28 October 2011 </a:t>
            </a:r>
            <a:endParaRPr lang="en-US" dirty="0"/>
          </a:p>
        </p:txBody>
      </p:sp>
      <p:sp>
        <p:nvSpPr>
          <p:cNvPr id="3" name="Footer Placeholder 2"/>
          <p:cNvSpPr>
            <a:spLocks noGrp="1"/>
          </p:cNvSpPr>
          <p:nvPr>
            <p:ph type="ftr" sz="quarter" idx="15"/>
          </p:nvPr>
        </p:nvSpPr>
        <p:spPr/>
        <p:txBody>
          <a:bodyPr/>
          <a:lstStyle/>
          <a:p>
            <a:pPr>
              <a:defRPr/>
            </a:pPr>
            <a:r>
              <a:rPr lang="en-US" smtClean="0"/>
              <a:t>Erik van der Kraaij, CERN LCD</a:t>
            </a:r>
            <a:endParaRPr lang="en-US"/>
          </a:p>
        </p:txBody>
      </p:sp>
      <p:sp>
        <p:nvSpPr>
          <p:cNvPr id="159748" name="Slide Number Placeholder 3"/>
          <p:cNvSpPr>
            <a:spLocks noGrp="1"/>
          </p:cNvSpPr>
          <p:nvPr>
            <p:ph type="sldNum" sz="quarter" idx="16"/>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7E93C9D-90EF-4748-86BB-2A883ADF4DD5}" type="slidenum">
              <a:rPr lang="en-US" sz="1200">
                <a:latin typeface="Palatino" charset="0"/>
                <a:cs typeface="Palatino" charset="0"/>
              </a:rPr>
              <a:pPr eaLnBrk="1" hangingPunct="1"/>
              <a:t>93</a:t>
            </a:fld>
            <a:endParaRPr lang="en-US" sz="1200">
              <a:latin typeface="Palatino" charset="0"/>
              <a:cs typeface="Palatino" charset="0"/>
            </a:endParaRPr>
          </a:p>
        </p:txBody>
      </p:sp>
      <p:graphicFrame>
        <p:nvGraphicFramePr>
          <p:cNvPr id="16" name="Table 15"/>
          <p:cNvGraphicFramePr>
            <a:graphicFrameLocks noGrp="1"/>
          </p:cNvGraphicFramePr>
          <p:nvPr/>
        </p:nvGraphicFramePr>
        <p:xfrm>
          <a:off x="381000" y="3484563"/>
          <a:ext cx="8299450" cy="2952750"/>
        </p:xfrm>
        <a:graphic>
          <a:graphicData uri="http://schemas.openxmlformats.org/drawingml/2006/table">
            <a:tbl>
              <a:tblPr/>
              <a:tblGrid>
                <a:gridCol w="2438400"/>
                <a:gridCol w="1711325"/>
                <a:gridCol w="2074863"/>
                <a:gridCol w="2074862"/>
              </a:tblGrid>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Palatino" charset="0"/>
                        <a:ea typeface="ＭＳ Ｐゴシック" charset="0"/>
                        <a:cs typeface="Palatino" charset="0"/>
                      </a:endParaRPr>
                    </a:p>
                  </a:txBody>
                  <a:tcPr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LEP 2</a:t>
                      </a: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ILC 0.5 TeV</a:t>
                      </a:r>
                    </a:p>
                  </a:txBody>
                  <a:tcPr marL="90000" marR="90000" marT="46800" marB="468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CLIC 3 TeV</a:t>
                      </a:r>
                    </a:p>
                  </a:txBody>
                  <a:tcPr marL="90000" marR="90000" marT="46800" marB="46800" anchor="ctr" anchorCtr="1"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MS PGothic" charset="0"/>
                        </a:rPr>
                        <a:t>L</a:t>
                      </a:r>
                      <a:r>
                        <a:rPr kumimoji="0" lang="en-GB" sz="1600" b="1" i="0" u="none" strike="noStrike" cap="none" normalizeH="0" baseline="0">
                          <a:ln>
                            <a:noFill/>
                          </a:ln>
                          <a:solidFill>
                            <a:schemeClr val="tx1"/>
                          </a:solidFill>
                          <a:effectLst/>
                          <a:latin typeface="Palatino" charset="0"/>
                          <a:ea typeface="ＭＳ Ｐゴシック" charset="0"/>
                          <a:cs typeface="Palatino" charset="0"/>
                        </a:rPr>
                        <a:t> [cm</a:t>
                      </a:r>
                      <a:r>
                        <a:rPr kumimoji="0" lang="en-GB" sz="1600" b="1" i="0" u="none" strike="noStrike" cap="none" normalizeH="0" baseline="30000">
                          <a:ln>
                            <a:noFill/>
                          </a:ln>
                          <a:solidFill>
                            <a:schemeClr val="tx1"/>
                          </a:solidFill>
                          <a:effectLst/>
                          <a:latin typeface="Palatino" charset="0"/>
                          <a:ea typeface="ＭＳ Ｐゴシック" charset="0"/>
                          <a:cs typeface="Palatino" charset="0"/>
                        </a:rPr>
                        <a:t>-2</a:t>
                      </a:r>
                      <a:r>
                        <a:rPr kumimoji="0" lang="en-GB" sz="1600" b="1" i="0" u="none" strike="noStrike" cap="none" normalizeH="0" baseline="0">
                          <a:ln>
                            <a:noFill/>
                          </a:ln>
                          <a:solidFill>
                            <a:schemeClr val="tx1"/>
                          </a:solidFill>
                          <a:effectLst/>
                          <a:latin typeface="Palatino" charset="0"/>
                          <a:ea typeface="ＭＳ Ｐゴシック" charset="0"/>
                          <a:cs typeface="Palatino" charset="0"/>
                        </a:rPr>
                        <a:t>s</a:t>
                      </a:r>
                      <a:r>
                        <a:rPr kumimoji="0" lang="en-GB" sz="1600" b="1" i="0" u="none" strike="noStrike" cap="none" normalizeH="0" baseline="30000">
                          <a:ln>
                            <a:noFill/>
                          </a:ln>
                          <a:solidFill>
                            <a:schemeClr val="tx1"/>
                          </a:solidFill>
                          <a:effectLst/>
                          <a:latin typeface="Palatino" charset="0"/>
                          <a:ea typeface="ＭＳ Ｐゴシック" charset="0"/>
                          <a:cs typeface="Palatino" charset="0"/>
                        </a:rPr>
                        <a:t>-1]</a:t>
                      </a:r>
                      <a:r>
                        <a:rPr kumimoji="0" lang="en-GB" sz="1600" b="1" i="0" u="none" strike="noStrike" cap="none" normalizeH="0" baseline="0">
                          <a:ln>
                            <a:noFill/>
                          </a:ln>
                          <a:solidFill>
                            <a:schemeClr val="tx1"/>
                          </a:solidFill>
                          <a:effectLst/>
                          <a:latin typeface="Palatino" charset="0"/>
                          <a:ea typeface="ＭＳ Ｐゴシック" charset="0"/>
                          <a:cs typeface="Palatino" charset="0"/>
                        </a:rPr>
                        <a:t>]</a:t>
                      </a:r>
                      <a:endParaRPr kumimoji="0" lang="en-GB" sz="1600" b="1" i="0" u="none" strike="noStrike" cap="none" normalizeH="0" baseline="30000">
                        <a:ln>
                          <a:noFill/>
                        </a:ln>
                        <a:solidFill>
                          <a:schemeClr val="tx1"/>
                        </a:solidFill>
                        <a:effectLst/>
                        <a:latin typeface="Palatino" charset="0"/>
                        <a:ea typeface="ＭＳ Ｐゴシック" charset="0"/>
                        <a:cs typeface="Palatino" charset="0"/>
                      </a:endParaRPr>
                    </a:p>
                  </a:txBody>
                  <a:tcPr marL="90000" marR="90000" marT="18000" marB="1800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Palatino" charset="0"/>
                        </a:rPr>
                        <a:t>5</a:t>
                      </a:r>
                      <a:r>
                        <a:rPr kumimoji="0" lang="en-GB" sz="1600" b="0" i="0" u="none" strike="noStrike" cap="none" normalizeH="0" baseline="0">
                          <a:ln>
                            <a:noFill/>
                          </a:ln>
                          <a:solidFill>
                            <a:schemeClr val="tx1"/>
                          </a:solidFill>
                          <a:effectLst/>
                          <a:latin typeface="Palatino" charset="0"/>
                          <a:ea typeface="ＭＳ Ｐゴシック" charset="0"/>
                          <a:cs typeface="Arial" charset="0"/>
                        </a:rPr>
                        <a:t>×10</a:t>
                      </a:r>
                      <a:r>
                        <a:rPr kumimoji="0" lang="en-GB" sz="1600" b="0" i="0" u="none" strike="noStrike" cap="none" normalizeH="0" baseline="30000">
                          <a:ln>
                            <a:noFill/>
                          </a:ln>
                          <a:solidFill>
                            <a:schemeClr val="tx1"/>
                          </a:solidFill>
                          <a:effectLst/>
                          <a:latin typeface="Palatino" charset="0"/>
                          <a:ea typeface="ＭＳ Ｐゴシック" charset="0"/>
                          <a:cs typeface="Arial" charset="0"/>
                        </a:rPr>
                        <a:t>31</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Palatino" charset="0"/>
                        </a:rPr>
                        <a:t>2</a:t>
                      </a:r>
                      <a:r>
                        <a:rPr kumimoji="0" lang="en-GB" sz="1600" b="0" i="0" u="none" strike="noStrike" cap="none" normalizeH="0" baseline="0">
                          <a:ln>
                            <a:noFill/>
                          </a:ln>
                          <a:solidFill>
                            <a:schemeClr val="tx1"/>
                          </a:solidFill>
                          <a:effectLst/>
                          <a:latin typeface="Palatino" charset="0"/>
                          <a:ea typeface="ＭＳ Ｐゴシック" charset="0"/>
                          <a:cs typeface="Arial" charset="0"/>
                        </a:rPr>
                        <a:t>×10</a:t>
                      </a:r>
                      <a:r>
                        <a:rPr kumimoji="0" lang="en-GB" sz="1600" b="0" i="0" u="none" strike="noStrike" cap="none" normalizeH="0" baseline="30000">
                          <a:ln>
                            <a:noFill/>
                          </a:ln>
                          <a:solidFill>
                            <a:schemeClr val="tx1"/>
                          </a:solidFill>
                          <a:effectLst/>
                          <a:latin typeface="Palatino" charset="0"/>
                          <a:ea typeface="ＭＳ Ｐゴシック" charset="0"/>
                          <a:cs typeface="Arial" charset="0"/>
                        </a:rPr>
                        <a:t>34</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Palatino" charset="0"/>
                        </a:rPr>
                        <a:t>6</a:t>
                      </a:r>
                      <a:r>
                        <a:rPr kumimoji="0" lang="en-GB" sz="1600" b="0" i="0" u="none" strike="noStrike" cap="none" normalizeH="0" baseline="0">
                          <a:ln>
                            <a:noFill/>
                          </a:ln>
                          <a:solidFill>
                            <a:schemeClr val="tx1"/>
                          </a:solidFill>
                          <a:effectLst/>
                          <a:latin typeface="Palatino" charset="0"/>
                          <a:ea typeface="ＭＳ Ｐゴシック" charset="0"/>
                          <a:cs typeface="Arial" charset="0"/>
                        </a:rPr>
                        <a:t>×10</a:t>
                      </a:r>
                      <a:r>
                        <a:rPr kumimoji="0" lang="en-GB" sz="1600" b="0" i="0" u="none" strike="noStrike" cap="none" normalizeH="0" baseline="30000">
                          <a:ln>
                            <a:noFill/>
                          </a:ln>
                          <a:solidFill>
                            <a:schemeClr val="tx1"/>
                          </a:solidFill>
                          <a:effectLst/>
                          <a:latin typeface="Palatino" charset="0"/>
                          <a:ea typeface="ＭＳ Ｐゴシック" charset="0"/>
                          <a:cs typeface="Arial" charset="0"/>
                        </a:rPr>
                        <a:t>34</a:t>
                      </a:r>
                    </a:p>
                  </a:txBody>
                  <a:tcPr marL="90000" marR="90000" marT="18000" marB="18000"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Crossing angle</a:t>
                      </a:r>
                    </a:p>
                  </a:txBody>
                  <a:tcPr marL="90000" marR="90000" marT="18000" marB="1800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sz="1600" b="0" i="0" u="none" strike="noStrike" cap="none" normalizeH="0" baseline="0">
                        <a:ln>
                          <a:noFill/>
                        </a:ln>
                        <a:solidFill>
                          <a:schemeClr val="tx1"/>
                        </a:solidFill>
                        <a:effectLst/>
                        <a:latin typeface="Palatino" charset="0"/>
                        <a:ea typeface="ＭＳ Ｐゴシック" charset="0"/>
                        <a:cs typeface="Arial" charset="0"/>
                      </a:endParaRP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14 mrad</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20 mrad</a:t>
                      </a:r>
                    </a:p>
                  </a:txBody>
                  <a:tcPr marL="90000" marR="90000" marT="18000" marB="18000"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Palatino" charset="0"/>
                          <a:ea typeface="ＭＳ Ｐゴシック" charset="0"/>
                          <a:cs typeface="Palatino" charset="0"/>
                        </a:rPr>
                        <a:t>BX separation</a:t>
                      </a:r>
                    </a:p>
                  </a:txBody>
                  <a:tcPr marL="90000" marR="90000" marT="18000" marB="1800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rgbClr val="009900"/>
                          </a:solidFill>
                          <a:effectLst/>
                          <a:latin typeface="Palatino" charset="0"/>
                          <a:ea typeface="ＭＳ Ｐゴシック" charset="0"/>
                          <a:cs typeface="Palatino" charset="0"/>
                        </a:rPr>
                        <a:t>~22 </a:t>
                      </a:r>
                      <a:r>
                        <a:rPr kumimoji="0" lang="en-GB" sz="1600" b="0" i="0" u="none" strike="noStrike" cap="none" normalizeH="0" baseline="0">
                          <a:ln>
                            <a:noFill/>
                          </a:ln>
                          <a:solidFill>
                            <a:srgbClr val="009900"/>
                          </a:solidFill>
                          <a:effectLst/>
                          <a:latin typeface="Symbol" charset="0"/>
                          <a:ea typeface="ＭＳ Ｐゴシック" charset="0"/>
                          <a:cs typeface="Symbol" charset="0"/>
                        </a:rPr>
                        <a:t>m</a:t>
                      </a:r>
                      <a:r>
                        <a:rPr kumimoji="0" lang="en-GB" sz="1600" b="0" i="0" u="none" strike="noStrike" cap="none" normalizeH="0" baseline="0">
                          <a:ln>
                            <a:noFill/>
                          </a:ln>
                          <a:solidFill>
                            <a:srgbClr val="009900"/>
                          </a:solidFill>
                          <a:effectLst/>
                          <a:latin typeface="Palatino" charset="0"/>
                          <a:ea typeface="ＭＳ Ｐゴシック" charset="0"/>
                          <a:cs typeface="Palatino" charset="0"/>
                        </a:rPr>
                        <a:t>s</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smtClean="0">
                          <a:ln>
                            <a:noFill/>
                          </a:ln>
                          <a:solidFill>
                            <a:srgbClr val="009900"/>
                          </a:solidFill>
                          <a:effectLst/>
                          <a:latin typeface="Palatino" charset="0"/>
                          <a:ea typeface="ＭＳ Ｐゴシック" charset="0"/>
                          <a:cs typeface="Palatino" charset="0"/>
                        </a:rPr>
                        <a:t>700 </a:t>
                      </a:r>
                      <a:r>
                        <a:rPr kumimoji="0" lang="en-GB" sz="1600" b="0" i="0" u="none" strike="noStrike" cap="none" normalizeH="0" baseline="0" dirty="0">
                          <a:ln>
                            <a:noFill/>
                          </a:ln>
                          <a:solidFill>
                            <a:srgbClr val="009900"/>
                          </a:solidFill>
                          <a:effectLst/>
                          <a:latin typeface="Palatino" charset="0"/>
                          <a:ea typeface="ＭＳ Ｐゴシック" charset="0"/>
                          <a:cs typeface="Palatino" charset="0"/>
                        </a:rPr>
                        <a:t>ns</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rgbClr val="FF0000"/>
                          </a:solidFill>
                          <a:effectLst/>
                          <a:latin typeface="Palatino" charset="0"/>
                          <a:ea typeface="ＭＳ Ｐゴシック" charset="0"/>
                          <a:cs typeface="Palatino" charset="0"/>
                        </a:rPr>
                        <a:t>0.5 ns</a:t>
                      </a:r>
                    </a:p>
                  </a:txBody>
                  <a:tcPr marL="90000" marR="90000" marT="18000" marB="18000"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01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IP size in x / y / z direction [nm]</a:t>
                      </a:r>
                    </a:p>
                  </a:txBody>
                  <a:tcPr marL="90000" marR="90000" marT="18000" marB="1800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Palatino" charset="0"/>
                          <a:ea typeface="ＭＳ Ｐゴシック" charset="0"/>
                          <a:cs typeface="Arial" charset="0"/>
                        </a:rPr>
                        <a:t>250 </a:t>
                      </a:r>
                      <a:r>
                        <a:rPr kumimoji="0" lang="en-GB" sz="1600" b="0" i="0" u="none" strike="noStrike" cap="none" normalizeH="0" baseline="0" dirty="0">
                          <a:ln>
                            <a:noFill/>
                          </a:ln>
                          <a:solidFill>
                            <a:schemeClr val="tx1"/>
                          </a:solidFill>
                          <a:effectLst/>
                          <a:latin typeface="Symbol" charset="0"/>
                          <a:ea typeface="Arial" charset="0"/>
                        </a:rPr>
                        <a:t>m</a:t>
                      </a:r>
                      <a:r>
                        <a:rPr kumimoji="0" lang="en-GB" sz="1600" b="0" i="0" u="none" strike="noStrike" cap="none" normalizeH="0" baseline="0" dirty="0">
                          <a:ln>
                            <a:noFill/>
                          </a:ln>
                          <a:solidFill>
                            <a:schemeClr val="tx1"/>
                          </a:solidFill>
                          <a:effectLst/>
                          <a:latin typeface="Palatino" charset="0"/>
                          <a:ea typeface="ＭＳ Ｐゴシック" charset="0"/>
                          <a:cs typeface="Arial" charset="0"/>
                        </a:rPr>
                        <a:t>m / 5 </a:t>
                      </a:r>
                      <a:r>
                        <a:rPr kumimoji="0" lang="en-GB" sz="1600" b="0" i="0" u="none" strike="noStrike" cap="none" normalizeH="0" baseline="0" dirty="0">
                          <a:ln>
                            <a:noFill/>
                          </a:ln>
                          <a:solidFill>
                            <a:schemeClr val="tx1"/>
                          </a:solidFill>
                          <a:effectLst/>
                          <a:latin typeface="Symbol" charset="0"/>
                          <a:ea typeface="ＭＳ Ｐゴシック" charset="0"/>
                          <a:cs typeface="Arial" charset="0"/>
                        </a:rPr>
                        <a:t>m</a:t>
                      </a:r>
                      <a:r>
                        <a:rPr kumimoji="0" lang="en-GB" sz="1600" b="0" i="0" u="none" strike="noStrike" cap="none" normalizeH="0" baseline="0" dirty="0">
                          <a:ln>
                            <a:noFill/>
                          </a:ln>
                          <a:solidFill>
                            <a:schemeClr val="tx1"/>
                          </a:solidFill>
                          <a:effectLst/>
                          <a:latin typeface="Palatino" charset="0"/>
                          <a:ea typeface="ＭＳ Ｐゴシック" charset="0"/>
                          <a:cs typeface="Arial" charset="0"/>
                        </a:rPr>
                        <a:t>m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Palatino" charset="0"/>
                          <a:ea typeface="ＭＳ Ｐゴシック" charset="0"/>
                          <a:cs typeface="Arial" charset="0"/>
                        </a:rPr>
                        <a:t> / 10 mm</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Arial" charset="0"/>
                        </a:rPr>
                        <a:t>600nm / 6nm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Arial" charset="0"/>
                        </a:rPr>
                        <a:t>/ 10mm</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Arial" charset="0"/>
                        </a:rPr>
                        <a:t>45 nm / 1 nm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Arial" charset="0"/>
                        </a:rPr>
                        <a:t>/ 40 </a:t>
                      </a:r>
                      <a:r>
                        <a:rPr kumimoji="0" lang="en-GB" sz="1600" b="0" i="0" u="none" strike="noStrike" cap="none" normalizeH="0" baseline="0" dirty="0">
                          <a:ln>
                            <a:noFill/>
                          </a:ln>
                          <a:solidFill>
                            <a:srgbClr val="FF0000"/>
                          </a:solidFill>
                          <a:effectLst/>
                          <a:latin typeface="Symbol" charset="0"/>
                          <a:ea typeface="Arial" charset="0"/>
                        </a:rPr>
                        <a:t>m</a:t>
                      </a:r>
                      <a:r>
                        <a:rPr kumimoji="0" lang="en-GB" sz="1600" b="0" i="0" u="none" strike="noStrike" cap="none" normalizeH="0" baseline="0" dirty="0">
                          <a:ln>
                            <a:noFill/>
                          </a:ln>
                          <a:solidFill>
                            <a:srgbClr val="FF0000"/>
                          </a:solidFill>
                          <a:effectLst/>
                          <a:latin typeface="Palatino" charset="0"/>
                          <a:ea typeface="ＭＳ Ｐゴシック" charset="0"/>
                          <a:cs typeface="Arial" charset="0"/>
                        </a:rPr>
                        <a:t>m</a:t>
                      </a:r>
                    </a:p>
                  </a:txBody>
                  <a:tcPr marL="90000" marR="90000" marT="18000" marB="18000"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ja-JP" sz="1600" b="0" i="0" u="none" strike="noStrike" cap="none" normalizeH="0" baseline="0" dirty="0">
                          <a:ln>
                            <a:noFill/>
                          </a:ln>
                          <a:solidFill>
                            <a:srgbClr val="000000"/>
                          </a:solidFill>
                          <a:effectLst/>
                          <a:latin typeface="Symbol" charset="0"/>
                          <a:ea typeface="ＭＳ Ｐゴシック" charset="0"/>
                          <a:cs typeface="Symbol" charset="0"/>
                        </a:rPr>
                        <a:t># (</a:t>
                      </a:r>
                      <a:r>
                        <a:rPr kumimoji="0" lang="en-US" altLang="ja-JP" sz="1600" b="0" i="0" u="none" strike="noStrike" cap="none" normalizeH="0" baseline="0" dirty="0" err="1">
                          <a:ln>
                            <a:noFill/>
                          </a:ln>
                          <a:solidFill>
                            <a:srgbClr val="000000"/>
                          </a:solidFill>
                          <a:effectLst/>
                          <a:latin typeface="Symbol" charset="0"/>
                          <a:ea typeface="ＭＳ Ｐゴシック" charset="0"/>
                          <a:cs typeface="Symbol" charset="0"/>
                        </a:rPr>
                        <a:t>gg</a:t>
                      </a:r>
                      <a:r>
                        <a:rPr kumimoji="0" lang="en-GB" sz="1600" b="1" i="0" u="none" strike="noStrike" cap="none" normalizeH="0" baseline="0" dirty="0">
                          <a:ln>
                            <a:noFill/>
                          </a:ln>
                          <a:solidFill>
                            <a:schemeClr val="tx1"/>
                          </a:solidFill>
                          <a:effectLst/>
                          <a:latin typeface="Palatino" charset="0"/>
                          <a:ea typeface="ＭＳ Ｐゴシック" charset="0"/>
                          <a:cs typeface="Palatino" charset="0"/>
                          <a:sym typeface="Wingdings 3" charset="0"/>
                        </a:rPr>
                        <a:t>hadrons) / </a:t>
                      </a: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BX</a:t>
                      </a:r>
                    </a:p>
                  </a:txBody>
                  <a:tcPr marL="90000" marR="90000" marT="18000" marB="1800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negligible</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0.2</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rgbClr val="FF0000"/>
                          </a:solidFill>
                          <a:effectLst/>
                          <a:latin typeface="Palatino" charset="0"/>
                          <a:ea typeface="ＭＳ Ｐゴシック" charset="0"/>
                          <a:cs typeface="Arial" charset="0"/>
                        </a:rPr>
                        <a:t>3.0</a:t>
                      </a:r>
                      <a:endParaRPr kumimoji="0" lang="en-GB" sz="1600" b="0" i="0" u="none" strike="noStrike" cap="none" normalizeH="0" baseline="30000">
                        <a:ln>
                          <a:noFill/>
                        </a:ln>
                        <a:solidFill>
                          <a:srgbClr val="FF0000"/>
                        </a:solidFill>
                        <a:effectLst/>
                        <a:latin typeface="Palatino" charset="0"/>
                        <a:ea typeface="ＭＳ Ｐゴシック" charset="0"/>
                        <a:cs typeface="Arial" charset="0"/>
                      </a:endParaRPr>
                    </a:p>
                  </a:txBody>
                  <a:tcPr marL="90000" marR="90000" marT="18000" marB="18000"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600" b="1" i="0" u="none" strike="noStrike" cap="none" normalizeH="0" baseline="0" dirty="0">
                          <a:ln>
                            <a:noFill/>
                          </a:ln>
                          <a:solidFill>
                            <a:schemeClr val="tx1"/>
                          </a:solidFill>
                          <a:effectLst/>
                          <a:latin typeface="Palatino" charset="0"/>
                          <a:ea typeface="ＭＳ Ｐゴシック" charset="0"/>
                          <a:cs typeface="Palatino" charset="0"/>
                        </a:rPr>
                        <a:t>#Incoherent pairs / BX</a:t>
                      </a:r>
                    </a:p>
                  </a:txBody>
                  <a:tcPr marL="90000" marR="90000" marT="18000" marB="18000" anchor="ctr"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Palatino" charset="0"/>
                          <a:ea typeface="ＭＳ Ｐゴシック" charset="0"/>
                          <a:cs typeface="Arial" charset="0"/>
                        </a:rPr>
                        <a:t>negligible</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a:ln>
                            <a:noFill/>
                          </a:ln>
                          <a:solidFill>
                            <a:srgbClr val="FF0000"/>
                          </a:solidFill>
                          <a:effectLst/>
                          <a:latin typeface="Palatino" charset="0"/>
                          <a:ea typeface="ＭＳ Ｐゴシック" charset="0"/>
                          <a:cs typeface="Palatino" charset="0"/>
                        </a:rPr>
                        <a:t>1 </a:t>
                      </a:r>
                      <a:r>
                        <a:rPr kumimoji="0" lang="en-GB" sz="1600" b="0" i="0" u="none" strike="noStrike" cap="none" normalizeH="0" baseline="0">
                          <a:ln>
                            <a:noFill/>
                          </a:ln>
                          <a:solidFill>
                            <a:srgbClr val="FF0000"/>
                          </a:solidFill>
                          <a:effectLst/>
                          <a:latin typeface="Palatino" charset="0"/>
                          <a:ea typeface="ＭＳ Ｐゴシック" charset="0"/>
                          <a:cs typeface="Arial" charset="0"/>
                        </a:rPr>
                        <a:t>× 10</a:t>
                      </a:r>
                      <a:r>
                        <a:rPr kumimoji="0" lang="en-GB" sz="1600" b="0" i="0" u="none" strike="noStrike" cap="none" normalizeH="0" baseline="30000">
                          <a:ln>
                            <a:noFill/>
                          </a:ln>
                          <a:solidFill>
                            <a:srgbClr val="FF0000"/>
                          </a:solidFill>
                          <a:effectLst/>
                          <a:latin typeface="Palatino" charset="0"/>
                          <a:ea typeface="ＭＳ Ｐゴシック" charset="0"/>
                          <a:cs typeface="Arial" charset="0"/>
                        </a:rPr>
                        <a:t>5</a:t>
                      </a:r>
                    </a:p>
                  </a:txBody>
                  <a:tcPr marL="90000" marR="90000" marT="18000" marB="1800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600" b="0" i="0" u="none" strike="noStrike" cap="none" normalizeH="0" baseline="0" dirty="0">
                          <a:ln>
                            <a:noFill/>
                          </a:ln>
                          <a:solidFill>
                            <a:srgbClr val="FF0000"/>
                          </a:solidFill>
                          <a:effectLst/>
                          <a:latin typeface="Palatino" charset="0"/>
                          <a:ea typeface="ＭＳ Ｐゴシック" charset="0"/>
                          <a:cs typeface="Palatino" charset="0"/>
                        </a:rPr>
                        <a:t>3 </a:t>
                      </a:r>
                      <a:r>
                        <a:rPr kumimoji="0" lang="en-GB" sz="1600" b="0" i="0" u="none" strike="noStrike" cap="none" normalizeH="0" baseline="0" dirty="0">
                          <a:ln>
                            <a:noFill/>
                          </a:ln>
                          <a:solidFill>
                            <a:srgbClr val="FF0000"/>
                          </a:solidFill>
                          <a:effectLst/>
                          <a:latin typeface="Palatino" charset="0"/>
                          <a:ea typeface="ＭＳ Ｐゴシック" charset="0"/>
                          <a:cs typeface="Arial" charset="0"/>
                        </a:rPr>
                        <a:t>× 10</a:t>
                      </a:r>
                      <a:r>
                        <a:rPr kumimoji="0" lang="en-GB" sz="1600" b="0" i="0" u="none" strike="noStrike" cap="none" normalizeH="0" baseline="30000" dirty="0">
                          <a:ln>
                            <a:noFill/>
                          </a:ln>
                          <a:solidFill>
                            <a:srgbClr val="FF0000"/>
                          </a:solidFill>
                          <a:effectLst/>
                          <a:latin typeface="Palatino" charset="0"/>
                          <a:ea typeface="ＭＳ Ｐゴシック" charset="0"/>
                          <a:cs typeface="Arial" charset="0"/>
                        </a:rPr>
                        <a:t>5</a:t>
                      </a:r>
                    </a:p>
                  </a:txBody>
                  <a:tcPr marL="90000" marR="90000" marT="18000" marB="18000" anchor="ctr" anchorCtr="1"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sp>
        <p:nvSpPr>
          <p:cNvPr id="159787" name="Text Box 8"/>
          <p:cNvSpPr txBox="1">
            <a:spLocks noChangeArrowheads="1"/>
          </p:cNvSpPr>
          <p:nvPr/>
        </p:nvSpPr>
        <p:spPr bwMode="auto">
          <a:xfrm>
            <a:off x="657225" y="1366838"/>
            <a:ext cx="752475" cy="427037"/>
          </a:xfrm>
          <a:prstGeom prst="rect">
            <a:avLst/>
          </a:prstGeom>
          <a:solidFill>
            <a:schemeClr val="bg1"/>
          </a:solidFill>
          <a:ln>
            <a:noFill/>
          </a:ln>
          <a:extLs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1800">
                <a:solidFill>
                  <a:srgbClr val="000099"/>
                </a:solidFill>
                <a:latin typeface="Palatino" charset="0"/>
                <a:cs typeface="Palatino" charset="0"/>
              </a:rPr>
              <a:t>CLIC</a:t>
            </a:r>
          </a:p>
        </p:txBody>
      </p:sp>
      <p:sp>
        <p:nvSpPr>
          <p:cNvPr id="159788" name="Line 18"/>
          <p:cNvSpPr>
            <a:spLocks noChangeShapeType="1"/>
          </p:cNvSpPr>
          <p:nvPr/>
        </p:nvSpPr>
        <p:spPr bwMode="auto">
          <a:xfrm>
            <a:off x="1981200" y="1635125"/>
            <a:ext cx="4876800" cy="0"/>
          </a:xfrm>
          <a:prstGeom prst="line">
            <a:avLst/>
          </a:prstGeom>
          <a:noFill/>
          <a:ln w="57150">
            <a:solidFill>
              <a:srgbClr val="0000FF"/>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9789" name="Oval 19"/>
          <p:cNvSpPr>
            <a:spLocks noChangeArrowheads="1"/>
          </p:cNvSpPr>
          <p:nvPr/>
        </p:nvSpPr>
        <p:spPr bwMode="auto">
          <a:xfrm>
            <a:off x="2667000" y="1482725"/>
            <a:ext cx="381000" cy="3810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nSpc>
                <a:spcPct val="125000"/>
              </a:lnSpc>
            </a:pPr>
            <a:endParaRPr lang="en-US" sz="1800">
              <a:latin typeface="Palatino" charset="0"/>
              <a:cs typeface="Palatino" charset="0"/>
            </a:endParaRPr>
          </a:p>
        </p:txBody>
      </p:sp>
      <p:sp>
        <p:nvSpPr>
          <p:cNvPr id="159790" name="Line 20"/>
          <p:cNvSpPr>
            <a:spLocks noChangeShapeType="1"/>
          </p:cNvSpPr>
          <p:nvPr/>
        </p:nvSpPr>
        <p:spPr bwMode="auto">
          <a:xfrm>
            <a:off x="2971800" y="1787525"/>
            <a:ext cx="9144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9791" name="Oval 21"/>
          <p:cNvSpPr>
            <a:spLocks noChangeArrowheads="1"/>
          </p:cNvSpPr>
          <p:nvPr/>
        </p:nvSpPr>
        <p:spPr bwMode="auto">
          <a:xfrm>
            <a:off x="3810000" y="1939925"/>
            <a:ext cx="4038600" cy="3810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nSpc>
                <a:spcPct val="125000"/>
              </a:lnSpc>
            </a:pPr>
            <a:endParaRPr lang="en-US" sz="1800">
              <a:latin typeface="Palatino" charset="0"/>
              <a:cs typeface="Palatino" charset="0"/>
            </a:endParaRPr>
          </a:p>
        </p:txBody>
      </p:sp>
      <p:sp>
        <p:nvSpPr>
          <p:cNvPr id="159792" name="Line 22"/>
          <p:cNvSpPr>
            <a:spLocks noChangeShapeType="1"/>
          </p:cNvSpPr>
          <p:nvPr/>
        </p:nvSpPr>
        <p:spPr bwMode="auto">
          <a:xfrm>
            <a:off x="4114800" y="2092325"/>
            <a:ext cx="3200400" cy="0"/>
          </a:xfrm>
          <a:prstGeom prst="line">
            <a:avLst/>
          </a:prstGeom>
          <a:noFill/>
          <a:ln w="28575">
            <a:solidFill>
              <a:srgbClr val="0000FF"/>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9793" name="TextBox 14"/>
          <p:cNvSpPr txBox="1">
            <a:spLocks noChangeArrowheads="1"/>
          </p:cNvSpPr>
          <p:nvPr/>
        </p:nvSpPr>
        <p:spPr bwMode="auto">
          <a:xfrm>
            <a:off x="657225" y="2460625"/>
            <a:ext cx="7908925"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5000"/>
              </a:lnSpc>
            </a:pPr>
            <a:r>
              <a:rPr lang="en-US" sz="1800" b="1">
                <a:solidFill>
                  <a:srgbClr val="000090"/>
                </a:solidFill>
                <a:latin typeface="Palatino" charset="0"/>
                <a:cs typeface="Arial" charset="0"/>
              </a:rPr>
              <a:t>CLIC: </a:t>
            </a:r>
            <a:r>
              <a:rPr lang="en-US" sz="1800">
                <a:solidFill>
                  <a:srgbClr val="000090"/>
                </a:solidFill>
                <a:latin typeface="Palatino" charset="0"/>
                <a:cs typeface="Arial" charset="0"/>
              </a:rPr>
              <a:t>		1 train = 312 bunches, 0.5 ns apart		trains at 50 Hz</a:t>
            </a:r>
          </a:p>
          <a:p>
            <a:pPr eaLnBrk="1" hangingPunct="1">
              <a:lnSpc>
                <a:spcPct val="125000"/>
              </a:lnSpc>
            </a:pPr>
            <a:r>
              <a:rPr lang="en-US" sz="1800" b="1">
                <a:solidFill>
                  <a:srgbClr val="008000"/>
                </a:solidFill>
                <a:latin typeface="Palatino" charset="0"/>
                <a:cs typeface="Arial" charset="0"/>
              </a:rPr>
              <a:t>ILC:</a:t>
            </a:r>
            <a:r>
              <a:rPr lang="en-US" sz="1800">
                <a:solidFill>
                  <a:srgbClr val="008000"/>
                </a:solidFill>
                <a:latin typeface="Palatino" charset="0"/>
                <a:cs typeface="Arial" charset="0"/>
              </a:rPr>
              <a:t>			1 train = 1300 bunches, 700 ns apart		trains at 5 Hz</a:t>
            </a:r>
          </a:p>
        </p:txBody>
      </p:sp>
      <p:sp>
        <p:nvSpPr>
          <p:cNvPr id="19" name="Rectangle 18"/>
          <p:cNvSpPr/>
          <p:nvPr/>
        </p:nvSpPr>
        <p:spPr>
          <a:xfrm>
            <a:off x="2228850" y="15001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1" name="Rectangle 20"/>
          <p:cNvSpPr/>
          <p:nvPr/>
        </p:nvSpPr>
        <p:spPr>
          <a:xfrm>
            <a:off x="3124200" y="15001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2" name="Rectangle 21"/>
          <p:cNvSpPr/>
          <p:nvPr/>
        </p:nvSpPr>
        <p:spPr>
          <a:xfrm>
            <a:off x="3886200" y="15763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3" name="Rectangle 22"/>
          <p:cNvSpPr/>
          <p:nvPr/>
        </p:nvSpPr>
        <p:spPr>
          <a:xfrm>
            <a:off x="4737100" y="15001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4" name="Rectangle 23"/>
          <p:cNvSpPr/>
          <p:nvPr/>
        </p:nvSpPr>
        <p:spPr>
          <a:xfrm>
            <a:off x="5537200" y="15890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sp>
        <p:nvSpPr>
          <p:cNvPr id="25" name="Rectangle 24"/>
          <p:cNvSpPr/>
          <p:nvPr/>
        </p:nvSpPr>
        <p:spPr>
          <a:xfrm>
            <a:off x="6283325" y="1538288"/>
            <a:ext cx="381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26" name="Straight Arrow Connector 25"/>
          <p:cNvCxnSpPr/>
          <p:nvPr/>
        </p:nvCxnSpPr>
        <p:spPr>
          <a:xfrm rot="5400000">
            <a:off x="4428331" y="1200944"/>
            <a:ext cx="492125" cy="217488"/>
          </a:xfrm>
          <a:prstGeom prst="straightConnector1">
            <a:avLst/>
          </a:prstGeom>
          <a:ln w="1905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59801" name="TextBox 19"/>
          <p:cNvSpPr txBox="1">
            <a:spLocks noChangeArrowheads="1"/>
          </p:cNvSpPr>
          <p:nvPr/>
        </p:nvSpPr>
        <p:spPr bwMode="auto">
          <a:xfrm>
            <a:off x="4402138" y="677863"/>
            <a:ext cx="820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FF"/>
                </a:solidFill>
                <a:latin typeface="Palatino" charset="0"/>
                <a:cs typeface="Palatino" charset="0"/>
              </a:rPr>
              <a:t>156 ns</a:t>
            </a:r>
          </a:p>
        </p:txBody>
      </p:sp>
      <p:cxnSp>
        <p:nvCxnSpPr>
          <p:cNvPr id="28" name="Straight Arrow Connector 27"/>
          <p:cNvCxnSpPr/>
          <p:nvPr/>
        </p:nvCxnSpPr>
        <p:spPr>
          <a:xfrm rot="5400000">
            <a:off x="5496719" y="1218407"/>
            <a:ext cx="492125" cy="217487"/>
          </a:xfrm>
          <a:prstGeom prst="straightConnector1">
            <a:avLst/>
          </a:prstGeom>
          <a:ln w="1905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59803" name="TextBox 21"/>
          <p:cNvSpPr txBox="1">
            <a:spLocks noChangeArrowheads="1"/>
          </p:cNvSpPr>
          <p:nvPr/>
        </p:nvSpPr>
        <p:spPr bwMode="auto">
          <a:xfrm>
            <a:off x="5653088" y="688975"/>
            <a:ext cx="774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FF"/>
                </a:solidFill>
                <a:latin typeface="Palatino" charset="0"/>
                <a:cs typeface="Palatino" charset="0"/>
              </a:rPr>
              <a:t>20 ms</a:t>
            </a:r>
          </a:p>
        </p:txBody>
      </p:sp>
    </p:spTree>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3" name="Picture 1" descr="hits-cyl-ild.pd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2703513" y="-1584325"/>
            <a:ext cx="2076450" cy="668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794" name="Picture 2" descr="hits-cyl-ild-500GeV.pd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rot="5400000">
            <a:off x="2703513" y="627062"/>
            <a:ext cx="2076450" cy="668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533474" y="5009849"/>
            <a:ext cx="8109912" cy="1415772"/>
          </a:xfrm>
          <a:prstGeom prst="rect">
            <a:avLst/>
          </a:prstGeom>
          <a:noFill/>
        </p:spPr>
        <p:txBody>
          <a:bodyPr wrap="none">
            <a:spAutoFit/>
          </a:bodyPr>
          <a:lstStyle/>
          <a:p>
            <a:pPr>
              <a:defRPr/>
            </a:pPr>
            <a:r>
              <a:rPr lang="en-US" sz="1800" dirty="0">
                <a:solidFill>
                  <a:srgbClr val="1F497D"/>
                </a:solidFill>
                <a:latin typeface="Palatino"/>
                <a:cs typeface="Palatino"/>
              </a:rPr>
              <a:t>Direct hits from </a:t>
            </a:r>
            <a:r>
              <a:rPr lang="en-US" sz="1800" dirty="0" err="1">
                <a:solidFill>
                  <a:srgbClr val="1F497D"/>
                </a:solidFill>
                <a:latin typeface="Palatino"/>
                <a:cs typeface="Palatino"/>
              </a:rPr>
              <a:t>incoh</a:t>
            </a:r>
            <a:r>
              <a:rPr lang="en-US" sz="1800" dirty="0">
                <a:solidFill>
                  <a:srgbClr val="1F497D"/>
                </a:solidFill>
                <a:latin typeface="Palatino"/>
                <a:cs typeface="Palatino"/>
              </a:rPr>
              <a:t>. pairs for CLIC_ILD</a:t>
            </a:r>
          </a:p>
          <a:p>
            <a:pPr marL="285750" indent="-285750">
              <a:buFont typeface="Arial"/>
              <a:buChar char="•"/>
              <a:defRPr/>
            </a:pPr>
            <a:r>
              <a:rPr lang="en-US" sz="1800" dirty="0">
                <a:solidFill>
                  <a:schemeClr val="tx2"/>
                </a:solidFill>
                <a:latin typeface="Palatino"/>
                <a:cs typeface="Palatino"/>
              </a:rPr>
              <a:t>3 </a:t>
            </a:r>
            <a:r>
              <a:rPr lang="en-US" sz="1800" dirty="0" err="1">
                <a:solidFill>
                  <a:schemeClr val="tx2"/>
                </a:solidFill>
                <a:latin typeface="Palatino"/>
                <a:cs typeface="Palatino"/>
              </a:rPr>
              <a:t>TeV</a:t>
            </a:r>
            <a:r>
              <a:rPr lang="en-US" sz="1800" dirty="0">
                <a:solidFill>
                  <a:schemeClr val="tx2"/>
                </a:solidFill>
                <a:latin typeface="Palatino"/>
                <a:cs typeface="Palatino"/>
              </a:rPr>
              <a:t>: High occupancy in inner-forward region, cut-off ~parabolic shape</a:t>
            </a:r>
          </a:p>
          <a:p>
            <a:pPr marL="285750" indent="-285750">
              <a:buFont typeface="Arial"/>
              <a:buChar char="•"/>
              <a:defRPr/>
            </a:pPr>
            <a:r>
              <a:rPr lang="en-US" sz="1800" dirty="0">
                <a:solidFill>
                  <a:schemeClr val="tx2"/>
                </a:solidFill>
                <a:latin typeface="Palatino"/>
                <a:cs typeface="Palatino"/>
              </a:rPr>
              <a:t>500 </a:t>
            </a:r>
            <a:r>
              <a:rPr lang="en-US" sz="1800" dirty="0" err="1">
                <a:solidFill>
                  <a:schemeClr val="tx2"/>
                </a:solidFill>
                <a:latin typeface="Palatino"/>
                <a:cs typeface="Palatino"/>
              </a:rPr>
              <a:t>GeV</a:t>
            </a:r>
            <a:r>
              <a:rPr lang="en-US" sz="1800" dirty="0">
                <a:solidFill>
                  <a:schemeClr val="tx2"/>
                </a:solidFill>
                <a:latin typeface="Palatino"/>
                <a:cs typeface="Palatino"/>
              </a:rPr>
              <a:t>: situation similar, though lower rates</a:t>
            </a:r>
          </a:p>
          <a:p>
            <a:pPr marL="285750" indent="-285750">
              <a:buFont typeface="Arial"/>
              <a:buChar char="•"/>
              <a:defRPr/>
            </a:pPr>
            <a:endParaRPr lang="en-US" sz="1100" dirty="0">
              <a:solidFill>
                <a:schemeClr val="tx2"/>
              </a:solidFill>
              <a:latin typeface="Palatino"/>
              <a:cs typeface="Palatino"/>
            </a:endParaRPr>
          </a:p>
          <a:p>
            <a:pPr marL="3028950" lvl="6" indent="-285750">
              <a:buFont typeface="Wingdings" charset="2"/>
              <a:buChar char="Ø"/>
              <a:defRPr/>
            </a:pPr>
            <a:r>
              <a:rPr lang="en-US" sz="1800" dirty="0">
                <a:latin typeface="Palatino"/>
                <a:cs typeface="Palatino"/>
                <a:sym typeface="Wingdings"/>
              </a:rPr>
              <a:t>place beam pipe outside high-occupancy region</a:t>
            </a:r>
            <a:endParaRPr lang="en-US" sz="1800" dirty="0">
              <a:latin typeface="Palatino"/>
              <a:cs typeface="Palatino"/>
            </a:endParaRPr>
          </a:p>
        </p:txBody>
      </p:sp>
      <p:sp>
        <p:nvSpPr>
          <p:cNvPr id="161796" name="TextBox 7"/>
          <p:cNvSpPr txBox="1">
            <a:spLocks noChangeArrowheads="1"/>
          </p:cNvSpPr>
          <p:nvPr/>
        </p:nvSpPr>
        <p:spPr bwMode="auto">
          <a:xfrm>
            <a:off x="7321550" y="881063"/>
            <a:ext cx="76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3 TeV</a:t>
            </a:r>
          </a:p>
        </p:txBody>
      </p:sp>
      <p:sp>
        <p:nvSpPr>
          <p:cNvPr id="161797" name="TextBox 22"/>
          <p:cNvSpPr txBox="1">
            <a:spLocks noChangeArrowheads="1"/>
          </p:cNvSpPr>
          <p:nvPr/>
        </p:nvSpPr>
        <p:spPr bwMode="auto">
          <a:xfrm>
            <a:off x="7250113" y="3194050"/>
            <a:ext cx="1042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500 GeV</a:t>
            </a:r>
          </a:p>
        </p:txBody>
      </p:sp>
      <p:sp>
        <p:nvSpPr>
          <p:cNvPr id="161798" name="Title 5"/>
          <p:cNvSpPr>
            <a:spLocks noGrp="1"/>
          </p:cNvSpPr>
          <p:nvPr>
            <p:ph type="title"/>
          </p:nvPr>
        </p:nvSpPr>
        <p:spPr/>
        <p:txBody>
          <a:bodyPr/>
          <a:lstStyle/>
          <a:p>
            <a:r>
              <a:rPr lang="en-US" sz="2800">
                <a:latin typeface="Palatino" charset="0"/>
                <a:ea typeface="ＭＳ Ｐゴシック" charset="0"/>
              </a:rPr>
              <a:t>Optimization of interaction region </a:t>
            </a:r>
          </a:p>
        </p:txBody>
      </p:sp>
      <p:sp>
        <p:nvSpPr>
          <p:cNvPr id="7" name="Date Placeholder 6"/>
          <p:cNvSpPr>
            <a:spLocks noGrp="1"/>
          </p:cNvSpPr>
          <p:nvPr>
            <p:ph type="dt" sz="quarter" idx="10"/>
          </p:nvPr>
        </p:nvSpPr>
        <p:spPr/>
        <p:txBody>
          <a:bodyPr/>
          <a:lstStyle/>
          <a:p>
            <a:pPr>
              <a:defRPr/>
            </a:pPr>
            <a:r>
              <a:rPr lang="en-US"/>
              <a:t>Nikhef colloquium 28 October 2011 </a:t>
            </a:r>
            <a:endParaRPr lang="en-US" dirty="0"/>
          </a:p>
        </p:txBody>
      </p:sp>
      <p:sp>
        <p:nvSpPr>
          <p:cNvPr id="9" name="Footer Placeholder 8"/>
          <p:cNvSpPr>
            <a:spLocks noGrp="1"/>
          </p:cNvSpPr>
          <p:nvPr>
            <p:ph type="ftr" sz="quarter" idx="11"/>
          </p:nvPr>
        </p:nvSpPr>
        <p:spPr/>
        <p:txBody>
          <a:bodyPr/>
          <a:lstStyle/>
          <a:p>
            <a:pPr>
              <a:defRPr/>
            </a:pPr>
            <a:r>
              <a:rPr lang="en-US" smtClean="0"/>
              <a:t>Erik van der Kraaij, CERN LCD</a:t>
            </a:r>
            <a:endParaRPr lang="en-US"/>
          </a:p>
        </p:txBody>
      </p:sp>
      <p:sp>
        <p:nvSpPr>
          <p:cNvPr id="161801"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B9916AD-D3F9-5248-8271-CCF59E04D46C}" type="slidenum">
              <a:rPr lang="en-US" sz="1200">
                <a:latin typeface="Palatino" charset="0"/>
                <a:cs typeface="Palatino" charset="0"/>
              </a:rPr>
              <a:pPr eaLnBrk="1" hangingPunct="1"/>
              <a:t>94</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TextBox 26"/>
          <p:cNvSpPr txBox="1">
            <a:spLocks noChangeArrowheads="1"/>
          </p:cNvSpPr>
          <p:nvPr/>
        </p:nvSpPr>
        <p:spPr bwMode="auto">
          <a:xfrm>
            <a:off x="-889000" y="5827713"/>
            <a:ext cx="10583863" cy="1200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   </a:t>
            </a:r>
          </a:p>
          <a:p>
            <a:pPr eaLnBrk="1" hangingPunct="1"/>
            <a:endParaRPr lang="en-US" sz="1800"/>
          </a:p>
          <a:p>
            <a:pPr eaLnBrk="1" hangingPunct="1"/>
            <a:endParaRPr lang="en-US" sz="1800"/>
          </a:p>
          <a:p>
            <a:pPr eaLnBrk="1" hangingPunct="1"/>
            <a:endParaRPr lang="en-US" sz="1800"/>
          </a:p>
        </p:txBody>
      </p:sp>
      <p:pic>
        <p:nvPicPr>
          <p:cNvPr id="165890" name="Picture 29" descr="clic-sid-vtx-sketch.pdf"/>
          <p:cNvPicPr>
            <a:picLocks noChangeAspect="1"/>
          </p:cNvPicPr>
          <p:nvPr/>
        </p:nvPicPr>
        <p:blipFill>
          <a:blip r:embed="rId3" cstate="print">
            <a:extLst>
              <a:ext uri="{28A0092B-C50C-407E-A947-70E740481C1C}">
                <a14:useLocalDpi xmlns:a14="http://schemas.microsoft.com/office/drawing/2010/main"/>
              </a:ext>
            </a:extLst>
          </a:blip>
          <a:srcRect l="19913" t="17265" r="15727" b="70074"/>
          <a:stretch>
            <a:fillRect/>
          </a:stretch>
        </p:blipFill>
        <p:spPr bwMode="auto">
          <a:xfrm>
            <a:off x="563563" y="2779713"/>
            <a:ext cx="646747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nvGraphicFramePr>
        <p:xfrm>
          <a:off x="468313" y="4676775"/>
          <a:ext cx="8207375" cy="2011404"/>
        </p:xfrm>
        <a:graphic>
          <a:graphicData uri="http://schemas.openxmlformats.org/drawingml/2006/table">
            <a:tbl>
              <a:tblPr firstRow="1" bandRow="1">
                <a:tableStyleId>{5C22544A-7EE6-4342-B048-85BDC9FD1C3A}</a:tableStyleId>
              </a:tblPr>
              <a:tblGrid>
                <a:gridCol w="2159837"/>
                <a:gridCol w="2015846"/>
                <a:gridCol w="1979848"/>
                <a:gridCol w="2051844"/>
              </a:tblGrid>
              <a:tr h="335227">
                <a:tc>
                  <a:txBody>
                    <a:bodyPr/>
                    <a:lstStyle/>
                    <a:p>
                      <a:endParaRPr lang="en-US" sz="1600" dirty="0">
                        <a:solidFill>
                          <a:srgbClr val="0000FF"/>
                        </a:solidFill>
                      </a:endParaRPr>
                    </a:p>
                  </a:txBody>
                  <a:tcPr marL="91423" marR="91423" marT="45697" marB="45697"/>
                </a:tc>
                <a:tc>
                  <a:txBody>
                    <a:bodyPr/>
                    <a:lstStyle/>
                    <a:p>
                      <a:pPr algn="ctr"/>
                      <a:r>
                        <a:rPr lang="en-US" sz="1600" dirty="0" smtClean="0">
                          <a:solidFill>
                            <a:schemeClr val="bg1"/>
                          </a:solidFill>
                        </a:rPr>
                        <a:t>CLIC_ILD</a:t>
                      </a:r>
                      <a:endParaRPr lang="en-US" sz="1600" dirty="0">
                        <a:solidFill>
                          <a:schemeClr val="bg1"/>
                        </a:solidFill>
                      </a:endParaRPr>
                    </a:p>
                  </a:txBody>
                  <a:tcPr marL="91423" marR="91423" marT="45697" marB="45697"/>
                </a:tc>
                <a:tc>
                  <a:txBody>
                    <a:bodyPr/>
                    <a:lstStyle/>
                    <a:p>
                      <a:pPr algn="ctr"/>
                      <a:r>
                        <a:rPr lang="en-US" sz="1600" dirty="0" err="1" smtClean="0">
                          <a:solidFill>
                            <a:schemeClr val="bg1"/>
                          </a:solidFill>
                        </a:rPr>
                        <a:t>CLIC_SiD</a:t>
                      </a:r>
                      <a:endParaRPr lang="en-US" sz="1600" dirty="0">
                        <a:solidFill>
                          <a:schemeClr val="bg1"/>
                        </a:solidFill>
                      </a:endParaRPr>
                    </a:p>
                  </a:txBody>
                  <a:tcPr marL="91423" marR="91423" marT="45697" marB="45697"/>
                </a:tc>
                <a:tc>
                  <a:txBody>
                    <a:bodyPr/>
                    <a:lstStyle/>
                    <a:p>
                      <a:pPr algn="ctr"/>
                      <a:r>
                        <a:rPr lang="en-US" sz="1600" dirty="0" smtClean="0">
                          <a:solidFill>
                            <a:srgbClr val="660066"/>
                          </a:solidFill>
                        </a:rPr>
                        <a:t>CMS</a:t>
                      </a:r>
                      <a:endParaRPr lang="en-US" sz="1600" dirty="0">
                        <a:solidFill>
                          <a:srgbClr val="660066"/>
                        </a:solidFill>
                      </a:endParaRPr>
                    </a:p>
                  </a:txBody>
                  <a:tcPr marL="91423" marR="91423" marT="45697" marB="45697"/>
                </a:tc>
              </a:tr>
              <a:tr h="335227">
                <a:tc>
                  <a:txBody>
                    <a:bodyPr/>
                    <a:lstStyle/>
                    <a:p>
                      <a:r>
                        <a:rPr lang="en-US" sz="1600" dirty="0" smtClean="0"/>
                        <a:t>Material X/X</a:t>
                      </a:r>
                      <a:r>
                        <a:rPr lang="en-US" sz="1600" baseline="-25000" dirty="0" smtClean="0"/>
                        <a:t>0</a:t>
                      </a:r>
                      <a:r>
                        <a:rPr lang="en-US" sz="1600" dirty="0" smtClean="0"/>
                        <a:t> (90</a:t>
                      </a:r>
                      <a:r>
                        <a:rPr lang="en-US" sz="1600" baseline="30000" dirty="0" smtClean="0"/>
                        <a:t>o</a:t>
                      </a:r>
                      <a:r>
                        <a:rPr lang="en-US" sz="1600" dirty="0" smtClean="0"/>
                        <a:t>)</a:t>
                      </a:r>
                      <a:endParaRPr lang="en-US" sz="1600" dirty="0"/>
                    </a:p>
                  </a:txBody>
                  <a:tcPr marL="91423" marR="91423" marT="45697" marB="45697"/>
                </a:tc>
                <a:tc>
                  <a:txBody>
                    <a:bodyPr/>
                    <a:lstStyle/>
                    <a:p>
                      <a:pPr algn="ctr"/>
                      <a:r>
                        <a:rPr lang="en-US" sz="1600" dirty="0" smtClean="0"/>
                        <a:t>~0.9% (3x2 layer)</a:t>
                      </a:r>
                      <a:endParaRPr lang="en-US" sz="1600" dirty="0"/>
                    </a:p>
                  </a:txBody>
                  <a:tcPr marL="91423" marR="91423" marT="45697" marB="45697"/>
                </a:tc>
                <a:tc>
                  <a:txBody>
                    <a:bodyPr/>
                    <a:lstStyle/>
                    <a:p>
                      <a:pPr algn="ctr"/>
                      <a:r>
                        <a:rPr lang="en-US" sz="1600" dirty="0" smtClean="0"/>
                        <a:t>~1.1% (5 layer)</a:t>
                      </a:r>
                      <a:endParaRPr lang="en-US" sz="1600" dirty="0"/>
                    </a:p>
                  </a:txBody>
                  <a:tcPr marL="91423" marR="91423"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rgbClr val="660066"/>
                          </a:solidFill>
                        </a:rPr>
                        <a:t>~10% (3 layer)</a:t>
                      </a:r>
                    </a:p>
                  </a:txBody>
                  <a:tcPr marL="91423" marR="91423" marT="45697" marB="45697"/>
                </a:tc>
              </a:tr>
              <a:tr h="335227">
                <a:tc>
                  <a:txBody>
                    <a:bodyPr/>
                    <a:lstStyle/>
                    <a:p>
                      <a:r>
                        <a:rPr lang="en-US" sz="1600" dirty="0" smtClean="0"/>
                        <a:t>Pixel</a:t>
                      </a:r>
                      <a:r>
                        <a:rPr lang="en-US" sz="1600" baseline="0" dirty="0" smtClean="0"/>
                        <a:t> size</a:t>
                      </a:r>
                      <a:endParaRPr lang="en-US" sz="1600" dirty="0"/>
                    </a:p>
                  </a:txBody>
                  <a:tcPr marL="91423" marR="91423"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20</a:t>
                      </a:r>
                      <a:r>
                        <a:rPr lang="en-US" sz="1600" baseline="0" dirty="0" smtClean="0"/>
                        <a:t> x 20 μm</a:t>
                      </a:r>
                      <a:r>
                        <a:rPr lang="en-US" sz="1600" baseline="30000" dirty="0" smtClean="0"/>
                        <a:t>2</a:t>
                      </a:r>
                    </a:p>
                  </a:txBody>
                  <a:tcPr marL="91423" marR="91423"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20</a:t>
                      </a:r>
                      <a:r>
                        <a:rPr lang="en-US" sz="1600" baseline="0" dirty="0" smtClean="0"/>
                        <a:t> x 20 μm</a:t>
                      </a:r>
                      <a:r>
                        <a:rPr lang="en-US" sz="1600" baseline="30000" dirty="0" smtClean="0"/>
                        <a:t>2</a:t>
                      </a:r>
                    </a:p>
                  </a:txBody>
                  <a:tcPr marL="91423" marR="91423" marT="45697" marB="45697"/>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rgbClr val="660066"/>
                          </a:solidFill>
                        </a:rPr>
                        <a:t>100</a:t>
                      </a:r>
                      <a:r>
                        <a:rPr lang="en-US" sz="1600" baseline="0" dirty="0" smtClean="0">
                          <a:solidFill>
                            <a:srgbClr val="660066"/>
                          </a:solidFill>
                        </a:rPr>
                        <a:t> x 150 μm</a:t>
                      </a:r>
                      <a:r>
                        <a:rPr lang="en-US" sz="1600" baseline="30000" dirty="0" smtClean="0">
                          <a:solidFill>
                            <a:srgbClr val="660066"/>
                          </a:solidFill>
                        </a:rPr>
                        <a:t>2</a:t>
                      </a:r>
                    </a:p>
                  </a:txBody>
                  <a:tcPr marL="91423" marR="91423" marT="45697" marB="45697"/>
                </a:tc>
              </a:tr>
              <a:tr h="335227">
                <a:tc>
                  <a:txBody>
                    <a:bodyPr/>
                    <a:lstStyle/>
                    <a:p>
                      <a:r>
                        <a:rPr lang="en-US" sz="1600" dirty="0" smtClean="0"/>
                        <a:t># pixels</a:t>
                      </a:r>
                      <a:endParaRPr lang="en-US" sz="1600" dirty="0"/>
                    </a:p>
                  </a:txBody>
                  <a:tcPr marL="91423" marR="91423" marT="45697" marB="45697"/>
                </a:tc>
                <a:tc>
                  <a:txBody>
                    <a:bodyPr/>
                    <a:lstStyle/>
                    <a:p>
                      <a:pPr algn="ctr"/>
                      <a:r>
                        <a:rPr lang="en-US" sz="1600" dirty="0" smtClean="0"/>
                        <a:t>1.84 G</a:t>
                      </a:r>
                      <a:endParaRPr lang="en-US" sz="1600" dirty="0"/>
                    </a:p>
                  </a:txBody>
                  <a:tcPr marL="91423" marR="91423" marT="45697" marB="45697"/>
                </a:tc>
                <a:tc>
                  <a:txBody>
                    <a:bodyPr/>
                    <a:lstStyle/>
                    <a:p>
                      <a:pPr algn="ctr"/>
                      <a:r>
                        <a:rPr lang="en-US" sz="1600" baseline="0" dirty="0" smtClean="0"/>
                        <a:t>2.76 G </a:t>
                      </a:r>
                      <a:endParaRPr lang="en-US" sz="1600" baseline="30000" dirty="0"/>
                    </a:p>
                  </a:txBody>
                  <a:tcPr marL="91423" marR="91423" marT="45697" marB="45697"/>
                </a:tc>
                <a:tc>
                  <a:txBody>
                    <a:bodyPr/>
                    <a:lstStyle/>
                    <a:p>
                      <a:pPr algn="ctr"/>
                      <a:r>
                        <a:rPr lang="en-US" sz="1600" baseline="0" dirty="0" smtClean="0">
                          <a:solidFill>
                            <a:srgbClr val="660066"/>
                          </a:solidFill>
                        </a:rPr>
                        <a:t>66 M</a:t>
                      </a:r>
                      <a:endParaRPr lang="en-US" sz="1600" baseline="0" dirty="0">
                        <a:solidFill>
                          <a:srgbClr val="660066"/>
                        </a:solidFill>
                      </a:endParaRPr>
                    </a:p>
                  </a:txBody>
                  <a:tcPr marL="91423" marR="91423" marT="45697" marB="45697"/>
                </a:tc>
              </a:tr>
              <a:tr h="335227">
                <a:tc>
                  <a:txBody>
                    <a:bodyPr/>
                    <a:lstStyle/>
                    <a:p>
                      <a:r>
                        <a:rPr lang="en-US" sz="1600" baseline="0" dirty="0" smtClean="0"/>
                        <a:t>Time resolution</a:t>
                      </a:r>
                      <a:endParaRPr lang="en-US" sz="1600" baseline="0" dirty="0"/>
                    </a:p>
                  </a:txBody>
                  <a:tcPr marL="91423" marR="91423" marT="45697" marB="45697"/>
                </a:tc>
                <a:tc>
                  <a:txBody>
                    <a:bodyPr/>
                    <a:lstStyle/>
                    <a:p>
                      <a:pPr algn="ctr"/>
                      <a:r>
                        <a:rPr lang="en-US" sz="1600" baseline="0" dirty="0" smtClean="0"/>
                        <a:t>5-10 ns</a:t>
                      </a:r>
                      <a:endParaRPr lang="en-US" sz="1600" baseline="0" dirty="0"/>
                    </a:p>
                  </a:txBody>
                  <a:tcPr marL="91423" marR="91423" marT="45697" marB="45697"/>
                </a:tc>
                <a:tc>
                  <a:txBody>
                    <a:bodyPr/>
                    <a:lstStyle/>
                    <a:p>
                      <a:pPr algn="ctr"/>
                      <a:r>
                        <a:rPr lang="en-US" sz="1600" baseline="0" dirty="0" smtClean="0"/>
                        <a:t>5-10 ns</a:t>
                      </a:r>
                      <a:endParaRPr lang="en-US" sz="1600" baseline="0" dirty="0"/>
                    </a:p>
                  </a:txBody>
                  <a:tcPr marL="91423" marR="91423" marT="45697" marB="45697"/>
                </a:tc>
                <a:tc>
                  <a:txBody>
                    <a:bodyPr/>
                    <a:lstStyle/>
                    <a:p>
                      <a:pPr algn="ctr"/>
                      <a:r>
                        <a:rPr lang="en-US" sz="1600" baseline="0" dirty="0" smtClean="0">
                          <a:solidFill>
                            <a:srgbClr val="660066"/>
                          </a:solidFill>
                        </a:rPr>
                        <a:t>&lt;~25 ns</a:t>
                      </a:r>
                      <a:endParaRPr lang="en-US" sz="1600" baseline="0" dirty="0">
                        <a:solidFill>
                          <a:srgbClr val="660066"/>
                        </a:solidFill>
                      </a:endParaRPr>
                    </a:p>
                  </a:txBody>
                  <a:tcPr marL="91423" marR="91423" marT="45697" marB="45697"/>
                </a:tc>
              </a:tr>
              <a:tr h="335227">
                <a:tc>
                  <a:txBody>
                    <a:bodyPr/>
                    <a:lstStyle/>
                    <a:p>
                      <a:r>
                        <a:rPr lang="en-US" sz="1600" baseline="0" dirty="0" smtClean="0"/>
                        <a:t>Power/pixel</a:t>
                      </a:r>
                      <a:endParaRPr lang="en-US" sz="1600" baseline="0" dirty="0"/>
                    </a:p>
                  </a:txBody>
                  <a:tcPr marL="91423" marR="91423" marT="45697" marB="45697"/>
                </a:tc>
                <a:tc>
                  <a:txBody>
                    <a:bodyPr/>
                    <a:lstStyle/>
                    <a:p>
                      <a:pPr algn="ctr"/>
                      <a:r>
                        <a:rPr lang="en-US" sz="1600" baseline="0" dirty="0" smtClean="0"/>
                        <a:t>&lt;~0.2 </a:t>
                      </a:r>
                      <a:r>
                        <a:rPr lang="en-US" sz="1600" baseline="0" dirty="0" err="1" smtClean="0"/>
                        <a:t>μW</a:t>
                      </a:r>
                      <a:endParaRPr lang="en-US" sz="1600" baseline="30000" dirty="0"/>
                    </a:p>
                  </a:txBody>
                  <a:tcPr marL="91423" marR="91423" marT="45697" marB="45697"/>
                </a:tc>
                <a:tc>
                  <a:txBody>
                    <a:bodyPr/>
                    <a:lstStyle/>
                    <a:p>
                      <a:pPr algn="ctr"/>
                      <a:r>
                        <a:rPr lang="en-US" sz="1600" baseline="0" dirty="0" smtClean="0"/>
                        <a:t>&lt;~0.2 </a:t>
                      </a:r>
                      <a:r>
                        <a:rPr lang="en-US" sz="1600" baseline="0" dirty="0" err="1" smtClean="0"/>
                        <a:t>μW</a:t>
                      </a:r>
                      <a:endParaRPr lang="en-US" sz="1600" baseline="30000" dirty="0"/>
                    </a:p>
                  </a:txBody>
                  <a:tcPr marL="91423" marR="91423" marT="45697" marB="45697"/>
                </a:tc>
                <a:tc>
                  <a:txBody>
                    <a:bodyPr/>
                    <a:lstStyle/>
                    <a:p>
                      <a:pPr algn="ctr"/>
                      <a:r>
                        <a:rPr lang="en-US" sz="1600" baseline="0" dirty="0" smtClean="0">
                          <a:solidFill>
                            <a:srgbClr val="660066"/>
                          </a:solidFill>
                        </a:rPr>
                        <a:t>28 </a:t>
                      </a:r>
                      <a:r>
                        <a:rPr lang="en-US" sz="1600" baseline="0" dirty="0" err="1" smtClean="0">
                          <a:solidFill>
                            <a:srgbClr val="660066"/>
                          </a:solidFill>
                        </a:rPr>
                        <a:t>μW</a:t>
                      </a:r>
                      <a:endParaRPr lang="en-US" sz="1600" baseline="0" dirty="0">
                        <a:solidFill>
                          <a:srgbClr val="660066"/>
                        </a:solidFill>
                      </a:endParaRPr>
                    </a:p>
                  </a:txBody>
                  <a:tcPr marL="91423" marR="91423" marT="45697" marB="45697"/>
                </a:tc>
              </a:tr>
            </a:tbl>
          </a:graphicData>
        </a:graphic>
      </p:graphicFrame>
      <p:pic>
        <p:nvPicPr>
          <p:cNvPr id="165928" name="Picture 2" descr="clic-ild-vtx-sketch.pdf"/>
          <p:cNvPicPr>
            <a:picLocks noChangeAspect="1"/>
          </p:cNvPicPr>
          <p:nvPr/>
        </p:nvPicPr>
        <p:blipFill>
          <a:blip r:embed="rId4" cstate="print">
            <a:extLst>
              <a:ext uri="{28A0092B-C50C-407E-A947-70E740481C1C}">
                <a14:useLocalDpi xmlns:a14="http://schemas.microsoft.com/office/drawing/2010/main"/>
              </a:ext>
            </a:extLst>
          </a:blip>
          <a:srcRect l="2231"/>
          <a:stretch>
            <a:fillRect/>
          </a:stretch>
        </p:blipFill>
        <p:spPr bwMode="auto">
          <a:xfrm>
            <a:off x="574675" y="752475"/>
            <a:ext cx="4505325" cy="180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5929" name="TextBox 9"/>
          <p:cNvSpPr txBox="1">
            <a:spLocks noChangeArrowheads="1"/>
          </p:cNvSpPr>
          <p:nvPr/>
        </p:nvSpPr>
        <p:spPr bwMode="auto">
          <a:xfrm>
            <a:off x="595313" y="763588"/>
            <a:ext cx="11255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CLIC_ILD</a:t>
            </a:r>
          </a:p>
        </p:txBody>
      </p:sp>
      <p:sp>
        <p:nvSpPr>
          <p:cNvPr id="165930" name="TextBox 14"/>
          <p:cNvSpPr txBox="1">
            <a:spLocks noChangeArrowheads="1"/>
          </p:cNvSpPr>
          <p:nvPr/>
        </p:nvSpPr>
        <p:spPr bwMode="auto">
          <a:xfrm>
            <a:off x="595313" y="2930525"/>
            <a:ext cx="10985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CLIC_SiD</a:t>
            </a:r>
          </a:p>
        </p:txBody>
      </p:sp>
      <p:pic>
        <p:nvPicPr>
          <p:cNvPr id="165931" name="Picture 13" descr="clic-ild-vtx-sketch-xy.pdf"/>
          <p:cNvPicPr>
            <a:picLocks noChangeAspect="1"/>
          </p:cNvPicPr>
          <p:nvPr/>
        </p:nvPicPr>
        <p:blipFill>
          <a:blip r:embed="rId5" cstate="print">
            <a:extLst>
              <a:ext uri="{28A0092B-C50C-407E-A947-70E740481C1C}">
                <a14:useLocalDpi xmlns:a14="http://schemas.microsoft.com/office/drawing/2010/main"/>
              </a:ext>
            </a:extLst>
          </a:blip>
          <a:srcRect l="2" r="49466" b="48656"/>
          <a:stretch>
            <a:fillRect/>
          </a:stretch>
        </p:blipFill>
        <p:spPr bwMode="auto">
          <a:xfrm>
            <a:off x="5837238" y="1250950"/>
            <a:ext cx="11049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5932" name="Picture 16" descr="clic-sid-vtx-sketch-xy.pdf"/>
          <p:cNvPicPr>
            <a:picLocks noChangeAspect="1"/>
          </p:cNvPicPr>
          <p:nvPr/>
        </p:nvPicPr>
        <p:blipFill>
          <a:blip r:embed="rId6" cstate="print">
            <a:extLst>
              <a:ext uri="{28A0092B-C50C-407E-A947-70E740481C1C}">
                <a14:useLocalDpi xmlns:a14="http://schemas.microsoft.com/office/drawing/2010/main"/>
              </a:ext>
            </a:extLst>
          </a:blip>
          <a:srcRect l="16510" t="15408" r="50575" b="60117"/>
          <a:stretch>
            <a:fillRect/>
          </a:stretch>
        </p:blipFill>
        <p:spPr bwMode="auto">
          <a:xfrm>
            <a:off x="7867650" y="3540125"/>
            <a:ext cx="508000"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5933" name="Straight Arrow Connector 18"/>
          <p:cNvCxnSpPr>
            <a:cxnSpLocks noChangeShapeType="1"/>
          </p:cNvCxnSpPr>
          <p:nvPr/>
        </p:nvCxnSpPr>
        <p:spPr bwMode="auto">
          <a:xfrm>
            <a:off x="492125" y="781050"/>
            <a:ext cx="0" cy="1619250"/>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65934" name="Straight Arrow Connector 20"/>
          <p:cNvCxnSpPr>
            <a:cxnSpLocks noChangeShapeType="1"/>
          </p:cNvCxnSpPr>
          <p:nvPr/>
        </p:nvCxnSpPr>
        <p:spPr bwMode="auto">
          <a:xfrm flipH="1">
            <a:off x="501650" y="2943225"/>
            <a:ext cx="1588" cy="118903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65935" name="TextBox 21"/>
          <p:cNvSpPr txBox="1">
            <a:spLocks noChangeArrowheads="1"/>
          </p:cNvSpPr>
          <p:nvPr/>
        </p:nvSpPr>
        <p:spPr bwMode="auto">
          <a:xfrm rot="-5400000">
            <a:off x="-119856" y="1353344"/>
            <a:ext cx="8334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102 mm</a:t>
            </a:r>
          </a:p>
        </p:txBody>
      </p:sp>
      <p:sp>
        <p:nvSpPr>
          <p:cNvPr id="165936" name="TextBox 22"/>
          <p:cNvSpPr txBox="1">
            <a:spLocks noChangeArrowheads="1"/>
          </p:cNvSpPr>
          <p:nvPr/>
        </p:nvSpPr>
        <p:spPr bwMode="auto">
          <a:xfrm rot="-5400000">
            <a:off x="-144462" y="3679825"/>
            <a:ext cx="882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 170 mm</a:t>
            </a:r>
          </a:p>
        </p:txBody>
      </p:sp>
      <p:cxnSp>
        <p:nvCxnSpPr>
          <p:cNvPr id="165937" name="Straight Connector 23"/>
          <p:cNvCxnSpPr>
            <a:cxnSpLocks noChangeShapeType="1"/>
          </p:cNvCxnSpPr>
          <p:nvPr/>
        </p:nvCxnSpPr>
        <p:spPr bwMode="auto">
          <a:xfrm>
            <a:off x="625475" y="725488"/>
            <a:ext cx="2520950" cy="0"/>
          </a:xfrm>
          <a:prstGeom prst="line">
            <a:avLst/>
          </a:prstGeom>
          <a:noFill/>
          <a:ln w="9525">
            <a:solidFill>
              <a:schemeClr val="tx1"/>
            </a:solidFill>
            <a:prstDash val="dot"/>
            <a:round/>
            <a:headEnd/>
            <a:tailEnd/>
          </a:ln>
          <a:extLst>
            <a:ext uri="{909E8E84-426E-40dd-AFC4-6F175D3DCCD1}">
              <a14:hiddenFill xmlns:a14="http://schemas.microsoft.com/office/drawing/2010/main">
                <a:noFill/>
              </a14:hiddenFill>
            </a:ext>
          </a:extLst>
        </p:spPr>
      </p:cxnSp>
      <p:cxnSp>
        <p:nvCxnSpPr>
          <p:cNvPr id="165938" name="Straight Arrow Connector 25"/>
          <p:cNvCxnSpPr>
            <a:cxnSpLocks noChangeShapeType="1"/>
          </p:cNvCxnSpPr>
          <p:nvPr/>
        </p:nvCxnSpPr>
        <p:spPr bwMode="auto">
          <a:xfrm>
            <a:off x="615950" y="2197100"/>
            <a:ext cx="4032250" cy="0"/>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65939" name="TextBox 30"/>
          <p:cNvSpPr txBox="1">
            <a:spLocks noChangeArrowheads="1"/>
          </p:cNvSpPr>
          <p:nvPr/>
        </p:nvSpPr>
        <p:spPr bwMode="auto">
          <a:xfrm>
            <a:off x="2127250" y="1939925"/>
            <a:ext cx="882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 255 mm</a:t>
            </a:r>
          </a:p>
        </p:txBody>
      </p:sp>
      <p:cxnSp>
        <p:nvCxnSpPr>
          <p:cNvPr id="165940" name="Straight Arrow Connector 31"/>
          <p:cNvCxnSpPr>
            <a:cxnSpLocks noChangeShapeType="1"/>
          </p:cNvCxnSpPr>
          <p:nvPr/>
        </p:nvCxnSpPr>
        <p:spPr bwMode="auto">
          <a:xfrm>
            <a:off x="619125" y="4075113"/>
            <a:ext cx="5808663" cy="0"/>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65941" name="TextBox 32"/>
          <p:cNvSpPr txBox="1">
            <a:spLocks noChangeArrowheads="1"/>
          </p:cNvSpPr>
          <p:nvPr/>
        </p:nvSpPr>
        <p:spPr bwMode="auto">
          <a:xfrm>
            <a:off x="3273425" y="3817938"/>
            <a:ext cx="882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 830 mm</a:t>
            </a:r>
          </a:p>
        </p:txBody>
      </p:sp>
      <p:cxnSp>
        <p:nvCxnSpPr>
          <p:cNvPr id="165942" name="Straight Arrow Connector 37"/>
          <p:cNvCxnSpPr>
            <a:cxnSpLocks noChangeShapeType="1"/>
          </p:cNvCxnSpPr>
          <p:nvPr/>
        </p:nvCxnSpPr>
        <p:spPr bwMode="auto">
          <a:xfrm flipH="1">
            <a:off x="5922963" y="2419350"/>
            <a:ext cx="1019175" cy="11113"/>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65943" name="TextBox 38"/>
          <p:cNvSpPr txBox="1">
            <a:spLocks noChangeArrowheads="1"/>
          </p:cNvSpPr>
          <p:nvPr/>
        </p:nvSpPr>
        <p:spPr bwMode="auto">
          <a:xfrm>
            <a:off x="6427788" y="2419350"/>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60 mm</a:t>
            </a:r>
          </a:p>
        </p:txBody>
      </p:sp>
      <p:cxnSp>
        <p:nvCxnSpPr>
          <p:cNvPr id="165944" name="Straight Arrow Connector 40"/>
          <p:cNvCxnSpPr>
            <a:cxnSpLocks noChangeShapeType="1"/>
          </p:cNvCxnSpPr>
          <p:nvPr/>
        </p:nvCxnSpPr>
        <p:spPr bwMode="auto">
          <a:xfrm flipH="1">
            <a:off x="7867650" y="4176713"/>
            <a:ext cx="508000" cy="0"/>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65945" name="TextBox 41"/>
          <p:cNvSpPr txBox="1">
            <a:spLocks noChangeArrowheads="1"/>
          </p:cNvSpPr>
          <p:nvPr/>
        </p:nvSpPr>
        <p:spPr bwMode="auto">
          <a:xfrm>
            <a:off x="7867650" y="4157663"/>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77 mm</a:t>
            </a:r>
          </a:p>
        </p:txBody>
      </p:sp>
      <p:sp>
        <p:nvSpPr>
          <p:cNvPr id="165946" name="Title 3"/>
          <p:cNvSpPr>
            <a:spLocks noGrp="1"/>
          </p:cNvSpPr>
          <p:nvPr>
            <p:ph type="title"/>
          </p:nvPr>
        </p:nvSpPr>
        <p:spPr/>
        <p:txBody>
          <a:bodyPr/>
          <a:lstStyle/>
          <a:p>
            <a:r>
              <a:rPr lang="en-US">
                <a:latin typeface="Palatino" charset="0"/>
                <a:ea typeface="ＭＳ Ｐゴシック" charset="0"/>
              </a:rPr>
              <a:t>Vertex detectors</a:t>
            </a:r>
          </a:p>
        </p:txBody>
      </p:sp>
    </p:spTree>
  </p:cSld>
  <p:clrMapOvr>
    <a:masterClrMapping/>
  </p:clrMapOvr>
  <p:transition xmlns:p14="http://schemas.microsoft.com/office/powerpoint/2010/main" spd="slow" advTm="40284"/>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937" name="Group 5"/>
          <p:cNvGrpSpPr>
            <a:grpSpLocks/>
          </p:cNvGrpSpPr>
          <p:nvPr/>
        </p:nvGrpSpPr>
        <p:grpSpPr bwMode="auto">
          <a:xfrm>
            <a:off x="636588" y="4889500"/>
            <a:ext cx="4221162" cy="1376363"/>
            <a:chOff x="4932040" y="3564005"/>
            <a:chExt cx="4220845" cy="1377163"/>
          </a:xfrm>
        </p:grpSpPr>
        <p:sp>
          <p:nvSpPr>
            <p:cNvPr id="61" name="Rectangle 60"/>
            <p:cNvSpPr/>
            <p:nvPr/>
          </p:nvSpPr>
          <p:spPr bwMode="auto">
            <a:xfrm>
              <a:off x="5449526" y="4213670"/>
              <a:ext cx="3454141" cy="214437"/>
            </a:xfrm>
            <a:prstGeom prst="rect">
              <a:avLst/>
            </a:prstGeom>
            <a:solidFill>
              <a:schemeClr val="bg1">
                <a:lumMod val="65000"/>
              </a:schemeClr>
            </a:solidFill>
            <a:ln w="12700" cap="sq" cmpd="sng" algn="ctr">
              <a:solidFill>
                <a:schemeClr val="tx1"/>
              </a:solidFill>
              <a:prstDash val="solid"/>
              <a:round/>
              <a:headEnd type="none" w="sm" len="sm"/>
              <a:tailEnd type="none" w="sm" len="sm"/>
            </a:ln>
            <a:effectLst/>
          </p:spPr>
          <p:txBody>
            <a:bodyPr/>
            <a:lstStyle/>
            <a:p>
              <a:pPr defTabSz="914400">
                <a:defRPr/>
              </a:pPr>
              <a:endParaRPr lang="en-GB">
                <a:latin typeface="Palatino"/>
                <a:cs typeface="Palatino"/>
              </a:endParaRPr>
            </a:p>
          </p:txBody>
        </p:sp>
        <p:grpSp>
          <p:nvGrpSpPr>
            <p:cNvPr id="167950" name="Group 79"/>
            <p:cNvGrpSpPr>
              <a:grpSpLocks/>
            </p:cNvGrpSpPr>
            <p:nvPr/>
          </p:nvGrpSpPr>
          <p:grpSpPr bwMode="auto">
            <a:xfrm>
              <a:off x="6351029" y="4425132"/>
              <a:ext cx="1368115" cy="435522"/>
              <a:chOff x="6666803" y="5769846"/>
              <a:chExt cx="1368115" cy="435522"/>
            </a:xfrm>
          </p:grpSpPr>
          <p:grpSp>
            <p:nvGrpSpPr>
              <p:cNvPr id="167983" name="Group 77"/>
              <p:cNvGrpSpPr>
                <a:grpSpLocks/>
              </p:cNvGrpSpPr>
              <p:nvPr/>
            </p:nvGrpSpPr>
            <p:grpSpPr bwMode="auto">
              <a:xfrm>
                <a:off x="6725917" y="5943758"/>
                <a:ext cx="1309001" cy="261610"/>
                <a:chOff x="6725917" y="5572244"/>
                <a:chExt cx="1309001" cy="261610"/>
              </a:xfrm>
            </p:grpSpPr>
            <p:sp>
              <p:nvSpPr>
                <p:cNvPr id="167988" name="Rectangle 97"/>
                <p:cNvSpPr>
                  <a:spLocks noChangeArrowheads="1"/>
                </p:cNvSpPr>
                <p:nvPr/>
              </p:nvSpPr>
              <p:spPr bwMode="auto">
                <a:xfrm>
                  <a:off x="6726275" y="5626950"/>
                  <a:ext cx="1267522" cy="185853"/>
                </a:xfrm>
                <a:prstGeom prst="rect">
                  <a:avLst/>
                </a:prstGeom>
                <a:solidFill>
                  <a:srgbClr val="00FF00"/>
                </a:solidFill>
                <a:ln w="12700" cap="sq">
                  <a:solidFill>
                    <a:schemeClr val="tx1"/>
                  </a:solidFill>
                  <a:round/>
                  <a:headEnd type="none" w="sm" len="sm"/>
                  <a:tailEnd type="none" w="sm" len="sm"/>
                </a:ln>
              </p:spPr>
              <p:txBody>
                <a:bodyPr/>
                <a:lstStyle/>
                <a:p>
                  <a:pPr defTabSz="914400"/>
                  <a:endParaRPr lang="en-GB">
                    <a:latin typeface="Palatino" charset="0"/>
                    <a:cs typeface="Palatino" charset="0"/>
                  </a:endParaRPr>
                </a:p>
              </p:txBody>
            </p:sp>
            <p:sp>
              <p:nvSpPr>
                <p:cNvPr id="167989" name="TextBox 98"/>
                <p:cNvSpPr txBox="1">
                  <a:spLocks noChangeArrowheads="1"/>
                </p:cNvSpPr>
                <p:nvPr/>
              </p:nvSpPr>
              <p:spPr bwMode="auto">
                <a:xfrm>
                  <a:off x="6725917" y="5572244"/>
                  <a:ext cx="130900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Bot Sensor 200um</a:t>
                  </a:r>
                </a:p>
              </p:txBody>
            </p:sp>
          </p:grpSp>
          <p:grpSp>
            <p:nvGrpSpPr>
              <p:cNvPr id="167984" name="Group 78"/>
              <p:cNvGrpSpPr>
                <a:grpSpLocks/>
              </p:cNvGrpSpPr>
              <p:nvPr/>
            </p:nvGrpSpPr>
            <p:grpSpPr bwMode="auto">
              <a:xfrm>
                <a:off x="6666803" y="5775527"/>
                <a:ext cx="1330712" cy="261610"/>
                <a:chOff x="6666803" y="5775527"/>
                <a:chExt cx="1330712" cy="261610"/>
              </a:xfrm>
            </p:grpSpPr>
            <p:sp>
              <p:nvSpPr>
                <p:cNvPr id="167986" name="Rectangle 95"/>
                <p:cNvSpPr>
                  <a:spLocks noChangeArrowheads="1"/>
                </p:cNvSpPr>
                <p:nvPr/>
              </p:nvSpPr>
              <p:spPr bwMode="auto">
                <a:xfrm>
                  <a:off x="6666803" y="5812688"/>
                  <a:ext cx="1330712" cy="185853"/>
                </a:xfrm>
                <a:prstGeom prst="rect">
                  <a:avLst/>
                </a:prstGeom>
                <a:solidFill>
                  <a:srgbClr val="00FF00"/>
                </a:solidFill>
                <a:ln w="12700" cap="sq">
                  <a:solidFill>
                    <a:schemeClr val="tx1"/>
                  </a:solidFill>
                  <a:round/>
                  <a:headEnd type="none" w="sm" len="sm"/>
                  <a:tailEnd type="none" w="sm" len="sm"/>
                </a:ln>
              </p:spPr>
              <p:txBody>
                <a:bodyPr/>
                <a:lstStyle/>
                <a:p>
                  <a:pPr defTabSz="914400"/>
                  <a:endParaRPr lang="en-GB">
                    <a:latin typeface="Palatino" charset="0"/>
                    <a:cs typeface="Palatino" charset="0"/>
                  </a:endParaRPr>
                </a:p>
              </p:txBody>
            </p:sp>
            <p:sp>
              <p:nvSpPr>
                <p:cNvPr id="167987" name="TextBox 96"/>
                <p:cNvSpPr txBox="1">
                  <a:spLocks noChangeArrowheads="1"/>
                </p:cNvSpPr>
                <p:nvPr/>
              </p:nvSpPr>
              <p:spPr bwMode="auto">
                <a:xfrm>
                  <a:off x="6891091" y="5775527"/>
                  <a:ext cx="96784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ASIC150um</a:t>
                  </a:r>
                </a:p>
              </p:txBody>
            </p:sp>
          </p:grpSp>
          <p:sp>
            <p:nvSpPr>
              <p:cNvPr id="167985" name="Rectangle 94"/>
              <p:cNvSpPr>
                <a:spLocks noChangeArrowheads="1"/>
              </p:cNvSpPr>
              <p:nvPr/>
            </p:nvSpPr>
            <p:spPr bwMode="auto">
              <a:xfrm>
                <a:off x="6666803" y="5769846"/>
                <a:ext cx="1330712" cy="49949"/>
              </a:xfrm>
              <a:prstGeom prst="rect">
                <a:avLst/>
              </a:prstGeom>
              <a:solidFill>
                <a:srgbClr val="0066CC"/>
              </a:solidFill>
              <a:ln w="12700" cap="sq">
                <a:solidFill>
                  <a:schemeClr val="tx1"/>
                </a:solidFill>
                <a:round/>
                <a:headEnd type="none" w="sm" len="sm"/>
                <a:tailEnd type="none" w="sm" len="sm"/>
              </a:ln>
            </p:spPr>
            <p:txBody>
              <a:bodyPr/>
              <a:lstStyle/>
              <a:p>
                <a:pPr defTabSz="914400"/>
                <a:endParaRPr lang="en-GB">
                  <a:latin typeface="Palatino" charset="0"/>
                  <a:cs typeface="Palatino" charset="0"/>
                </a:endParaRPr>
              </a:p>
            </p:txBody>
          </p:sp>
        </p:grpSp>
        <p:sp>
          <p:nvSpPr>
            <p:cNvPr id="63" name="Freeform 62"/>
            <p:cNvSpPr/>
            <p:nvPr/>
          </p:nvSpPr>
          <p:spPr>
            <a:xfrm flipV="1">
              <a:off x="6144799" y="4432873"/>
              <a:ext cx="214296" cy="374868"/>
            </a:xfrm>
            <a:custGeom>
              <a:avLst/>
              <a:gdLst>
                <a:gd name="connsiteX0" fmla="*/ 200025 w 200025"/>
                <a:gd name="connsiteY0" fmla="*/ 107949 h 269874"/>
                <a:gd name="connsiteX1" fmla="*/ 38100 w 200025"/>
                <a:gd name="connsiteY1" fmla="*/ 26987 h 269874"/>
                <a:gd name="connsiteX2" fmla="*/ 0 w 200025"/>
                <a:gd name="connsiteY2" fmla="*/ 269874 h 269874"/>
                <a:gd name="connsiteX0" fmla="*/ 195676 w 195676"/>
                <a:gd name="connsiteY0" fmla="*/ 111030 h 291439"/>
                <a:gd name="connsiteX1" fmla="*/ 33751 w 195676"/>
                <a:gd name="connsiteY1" fmla="*/ 30068 h 291439"/>
                <a:gd name="connsiteX2" fmla="*/ 0 w 195676"/>
                <a:gd name="connsiteY2" fmla="*/ 291439 h 291439"/>
              </a:gdLst>
              <a:ahLst/>
              <a:cxnLst>
                <a:cxn ang="0">
                  <a:pos x="connsiteX0" y="connsiteY0"/>
                </a:cxn>
                <a:cxn ang="0">
                  <a:pos x="connsiteX1" y="connsiteY1"/>
                </a:cxn>
                <a:cxn ang="0">
                  <a:pos x="connsiteX2" y="connsiteY2"/>
                </a:cxn>
              </a:cxnLst>
              <a:rect l="l" t="t" r="r" b="b"/>
              <a:pathLst>
                <a:path w="195676" h="291439">
                  <a:moveTo>
                    <a:pt x="195676" y="111030"/>
                  </a:moveTo>
                  <a:cubicBezTo>
                    <a:pt x="131382" y="57055"/>
                    <a:pt x="66364" y="0"/>
                    <a:pt x="33751" y="30068"/>
                  </a:cubicBezTo>
                  <a:cubicBezTo>
                    <a:pt x="1138" y="60136"/>
                    <a:pt x="6350" y="251752"/>
                    <a:pt x="0" y="291439"/>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latin typeface="Palatino"/>
                <a:cs typeface="Palatino"/>
              </a:endParaRPr>
            </a:p>
          </p:txBody>
        </p:sp>
        <p:sp>
          <p:nvSpPr>
            <p:cNvPr id="64" name="TextBox 63"/>
            <p:cNvSpPr txBox="1"/>
            <p:nvPr/>
          </p:nvSpPr>
          <p:spPr>
            <a:xfrm>
              <a:off x="5781288" y="4431284"/>
              <a:ext cx="280967" cy="276386"/>
            </a:xfrm>
            <a:prstGeom prst="rect">
              <a:avLst/>
            </a:prstGeom>
            <a:solidFill>
              <a:schemeClr val="bg1">
                <a:lumMod val="95000"/>
              </a:schemeClr>
            </a:solidFill>
            <a:ln>
              <a:solidFill>
                <a:schemeClr val="tx1"/>
              </a:solidFill>
            </a:ln>
          </p:spPr>
          <p:txBody>
            <a:bodyPr>
              <a:spAutoFit/>
            </a:bodyPr>
            <a:lstStyle/>
            <a:p>
              <a:pPr>
                <a:defRPr/>
              </a:pPr>
              <a:endParaRPr lang="en-GB" sz="1200" dirty="0">
                <a:latin typeface="Palatino"/>
                <a:cs typeface="Palatino"/>
              </a:endParaRPr>
            </a:p>
          </p:txBody>
        </p:sp>
        <p:sp>
          <p:nvSpPr>
            <p:cNvPr id="167953" name="TextBox 64"/>
            <p:cNvSpPr txBox="1">
              <a:spLocks noChangeArrowheads="1"/>
            </p:cNvSpPr>
            <p:nvPr/>
          </p:nvSpPr>
          <p:spPr bwMode="auto">
            <a:xfrm>
              <a:off x="8185042" y="4554639"/>
              <a:ext cx="9678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a:latin typeface="Palatino" charset="0"/>
                  <a:cs typeface="Palatino" charset="0"/>
                </a:rPr>
                <a:t>Glue 50um</a:t>
              </a:r>
            </a:p>
          </p:txBody>
        </p:sp>
        <p:sp>
          <p:nvSpPr>
            <p:cNvPr id="66" name="Rectangle 65"/>
            <p:cNvSpPr/>
            <p:nvPr/>
          </p:nvSpPr>
          <p:spPr>
            <a:xfrm>
              <a:off x="6095590" y="4151721"/>
              <a:ext cx="1428643" cy="6353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latin typeface="Palatino"/>
                <a:cs typeface="Palatino"/>
              </a:endParaRPr>
            </a:p>
          </p:txBody>
        </p:sp>
        <p:sp>
          <p:nvSpPr>
            <p:cNvPr id="67" name="Rectangle 66"/>
            <p:cNvSpPr/>
            <p:nvPr/>
          </p:nvSpPr>
          <p:spPr>
            <a:xfrm>
              <a:off x="6067017" y="4434461"/>
              <a:ext cx="280967" cy="47653"/>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latin typeface="Palatino"/>
                <a:cs typeface="Palatino"/>
              </a:endParaRPr>
            </a:p>
          </p:txBody>
        </p:sp>
        <p:sp>
          <p:nvSpPr>
            <p:cNvPr id="167956" name="TextBox 67"/>
            <p:cNvSpPr txBox="1">
              <a:spLocks noChangeArrowheads="1"/>
            </p:cNvSpPr>
            <p:nvPr/>
          </p:nvSpPr>
          <p:spPr bwMode="auto">
            <a:xfrm>
              <a:off x="5394219" y="4664169"/>
              <a:ext cx="9297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a:latin typeface="Palatino" charset="0"/>
                  <a:cs typeface="Palatino" charset="0"/>
                </a:rPr>
                <a:t>Connector</a:t>
              </a:r>
            </a:p>
          </p:txBody>
        </p:sp>
        <p:sp>
          <p:nvSpPr>
            <p:cNvPr id="69" name="TextBox 68"/>
            <p:cNvSpPr txBox="1"/>
            <p:nvPr/>
          </p:nvSpPr>
          <p:spPr>
            <a:xfrm>
              <a:off x="5781288" y="3945226"/>
              <a:ext cx="280967" cy="276386"/>
            </a:xfrm>
            <a:prstGeom prst="rect">
              <a:avLst/>
            </a:prstGeom>
            <a:solidFill>
              <a:schemeClr val="bg1">
                <a:lumMod val="95000"/>
              </a:schemeClr>
            </a:solidFill>
            <a:ln>
              <a:solidFill>
                <a:schemeClr val="tx1"/>
              </a:solidFill>
            </a:ln>
          </p:spPr>
          <p:txBody>
            <a:bodyPr>
              <a:spAutoFit/>
            </a:bodyPr>
            <a:lstStyle/>
            <a:p>
              <a:pPr>
                <a:defRPr/>
              </a:pPr>
              <a:endParaRPr lang="en-GB" sz="1200" dirty="0">
                <a:latin typeface="Palatino"/>
                <a:cs typeface="Palatino"/>
              </a:endParaRPr>
            </a:p>
          </p:txBody>
        </p:sp>
        <p:sp>
          <p:nvSpPr>
            <p:cNvPr id="70" name="Rectangle 69"/>
            <p:cNvSpPr/>
            <p:nvPr/>
          </p:nvSpPr>
          <p:spPr>
            <a:xfrm>
              <a:off x="5551119" y="4262911"/>
              <a:ext cx="142864"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1" name="Rectangle 70"/>
            <p:cNvSpPr/>
            <p:nvPr/>
          </p:nvSpPr>
          <p:spPr>
            <a:xfrm>
              <a:off x="5809861" y="4262911"/>
              <a:ext cx="144452"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2" name="Rectangle 71"/>
            <p:cNvSpPr/>
            <p:nvPr/>
          </p:nvSpPr>
          <p:spPr>
            <a:xfrm>
              <a:off x="6068605" y="4262911"/>
              <a:ext cx="144451"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3" name="Rectangle 72"/>
            <p:cNvSpPr/>
            <p:nvPr/>
          </p:nvSpPr>
          <p:spPr>
            <a:xfrm>
              <a:off x="6327347" y="4262911"/>
              <a:ext cx="144452"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4" name="Rectangle 73"/>
            <p:cNvSpPr/>
            <p:nvPr/>
          </p:nvSpPr>
          <p:spPr>
            <a:xfrm>
              <a:off x="6587678" y="4262911"/>
              <a:ext cx="142864"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5" name="Rectangle 74"/>
            <p:cNvSpPr/>
            <p:nvPr/>
          </p:nvSpPr>
          <p:spPr>
            <a:xfrm>
              <a:off x="6846421" y="4264500"/>
              <a:ext cx="144451" cy="106424"/>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6" name="Rectangle 75"/>
            <p:cNvSpPr/>
            <p:nvPr/>
          </p:nvSpPr>
          <p:spPr>
            <a:xfrm>
              <a:off x="7105164" y="4264500"/>
              <a:ext cx="144452" cy="106424"/>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7" name="Rectangle 76"/>
            <p:cNvSpPr/>
            <p:nvPr/>
          </p:nvSpPr>
          <p:spPr>
            <a:xfrm>
              <a:off x="7363907" y="4264500"/>
              <a:ext cx="144451" cy="106424"/>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8" name="Rectangle 77"/>
            <p:cNvSpPr/>
            <p:nvPr/>
          </p:nvSpPr>
          <p:spPr>
            <a:xfrm>
              <a:off x="7624238" y="4264500"/>
              <a:ext cx="142864" cy="106424"/>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79" name="Rectangle 78"/>
            <p:cNvSpPr/>
            <p:nvPr/>
          </p:nvSpPr>
          <p:spPr>
            <a:xfrm>
              <a:off x="7882980" y="4264500"/>
              <a:ext cx="144452" cy="106424"/>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80" name="Rectangle 79"/>
            <p:cNvSpPr/>
            <p:nvPr/>
          </p:nvSpPr>
          <p:spPr>
            <a:xfrm>
              <a:off x="8141724" y="4266088"/>
              <a:ext cx="144451"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81" name="Rectangle 80"/>
            <p:cNvSpPr/>
            <p:nvPr/>
          </p:nvSpPr>
          <p:spPr>
            <a:xfrm>
              <a:off x="8400467" y="4266088"/>
              <a:ext cx="144452"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sp>
          <p:nvSpPr>
            <p:cNvPr id="82" name="Rectangle 81"/>
            <p:cNvSpPr/>
            <p:nvPr/>
          </p:nvSpPr>
          <p:spPr>
            <a:xfrm>
              <a:off x="8660797" y="4266088"/>
              <a:ext cx="142864" cy="106425"/>
            </a:xfrm>
            <a:prstGeom prst="rect">
              <a:avLst/>
            </a:prstGeom>
            <a:solidFill>
              <a:srgbClr val="3FB1F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latin typeface="Palatino"/>
                <a:cs typeface="Palatino"/>
              </a:endParaRPr>
            </a:p>
          </p:txBody>
        </p:sp>
        <p:cxnSp>
          <p:nvCxnSpPr>
            <p:cNvPr id="83" name="Straight Arrow Connector 82"/>
            <p:cNvCxnSpPr/>
            <p:nvPr/>
          </p:nvCxnSpPr>
          <p:spPr>
            <a:xfrm rot="16200000" flipV="1">
              <a:off x="8182083" y="4239988"/>
              <a:ext cx="366925" cy="3333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67972" name="Group 87"/>
            <p:cNvGrpSpPr>
              <a:grpSpLocks/>
            </p:cNvGrpSpPr>
            <p:nvPr/>
          </p:nvGrpSpPr>
          <p:grpSpPr bwMode="auto">
            <a:xfrm>
              <a:off x="7394706" y="3564005"/>
              <a:ext cx="1720079" cy="752475"/>
              <a:chOff x="7109596" y="3584575"/>
              <a:chExt cx="1720079" cy="752475"/>
            </a:xfrm>
          </p:grpSpPr>
          <p:grpSp>
            <p:nvGrpSpPr>
              <p:cNvPr id="167975" name="Group 64"/>
              <p:cNvGrpSpPr>
                <a:grpSpLocks/>
              </p:cNvGrpSpPr>
              <p:nvPr/>
            </p:nvGrpSpPr>
            <p:grpSpPr bwMode="auto">
              <a:xfrm>
                <a:off x="7285112" y="3767087"/>
                <a:ext cx="1353247" cy="476130"/>
                <a:chOff x="4671316" y="5034082"/>
                <a:chExt cx="1353247" cy="476130"/>
              </a:xfrm>
            </p:grpSpPr>
            <p:sp>
              <p:nvSpPr>
                <p:cNvPr id="167978" name="Rectangle 87"/>
                <p:cNvSpPr>
                  <a:spLocks noChangeArrowheads="1"/>
                </p:cNvSpPr>
                <p:nvPr/>
              </p:nvSpPr>
              <p:spPr bwMode="auto">
                <a:xfrm>
                  <a:off x="4671316" y="5274526"/>
                  <a:ext cx="1330712" cy="185853"/>
                </a:xfrm>
                <a:prstGeom prst="rect">
                  <a:avLst/>
                </a:prstGeom>
                <a:solidFill>
                  <a:srgbClr val="FFFF00"/>
                </a:solidFill>
                <a:ln w="12700" cap="sq">
                  <a:solidFill>
                    <a:schemeClr val="tx1"/>
                  </a:solidFill>
                  <a:round/>
                  <a:headEnd type="none" w="sm" len="sm"/>
                  <a:tailEnd type="none" w="sm" len="sm"/>
                </a:ln>
              </p:spPr>
              <p:txBody>
                <a:bodyPr/>
                <a:lstStyle/>
                <a:p>
                  <a:pPr defTabSz="914400"/>
                  <a:endParaRPr lang="en-GB">
                    <a:latin typeface="Palatino" charset="0"/>
                    <a:cs typeface="Palatino" charset="0"/>
                  </a:endParaRPr>
                </a:p>
              </p:txBody>
            </p:sp>
            <p:sp>
              <p:nvSpPr>
                <p:cNvPr id="167979" name="Rectangle 88"/>
                <p:cNvSpPr>
                  <a:spLocks noChangeArrowheads="1"/>
                </p:cNvSpPr>
                <p:nvPr/>
              </p:nvSpPr>
              <p:spPr bwMode="auto">
                <a:xfrm>
                  <a:off x="4743450" y="5088788"/>
                  <a:ext cx="1258578" cy="185853"/>
                </a:xfrm>
                <a:prstGeom prst="rect">
                  <a:avLst/>
                </a:prstGeom>
                <a:solidFill>
                  <a:srgbClr val="FFFF00"/>
                </a:solidFill>
                <a:ln w="12700" cap="sq">
                  <a:solidFill>
                    <a:schemeClr val="tx1"/>
                  </a:solidFill>
                  <a:round/>
                  <a:headEnd type="none" w="sm" len="sm"/>
                  <a:tailEnd type="none" w="sm" len="sm"/>
                </a:ln>
              </p:spPr>
              <p:txBody>
                <a:bodyPr/>
                <a:lstStyle/>
                <a:p>
                  <a:pPr defTabSz="914400"/>
                  <a:endParaRPr lang="en-GB">
                    <a:latin typeface="Palatino" charset="0"/>
                    <a:cs typeface="Palatino" charset="0"/>
                  </a:endParaRPr>
                </a:p>
              </p:txBody>
            </p:sp>
            <p:sp>
              <p:nvSpPr>
                <p:cNvPr id="90" name="TextBox 89"/>
                <p:cNvSpPr txBox="1"/>
                <p:nvPr/>
              </p:nvSpPr>
              <p:spPr>
                <a:xfrm>
                  <a:off x="4715808" y="5034239"/>
                  <a:ext cx="1308002" cy="254148"/>
                </a:xfrm>
                <a:prstGeom prst="rect">
                  <a:avLst/>
                </a:prstGeom>
                <a:noFill/>
              </p:spPr>
              <p:txBody>
                <a:bodyPr>
                  <a:spAutoFit/>
                </a:bodyPr>
                <a:lstStyle/>
                <a:p>
                  <a:pPr>
                    <a:defRPr/>
                  </a:pPr>
                  <a:r>
                    <a:rPr lang="en-GB" sz="1050" dirty="0">
                      <a:latin typeface="Palatino"/>
                      <a:cs typeface="Palatino"/>
                    </a:rPr>
                    <a:t>Top Sensor 200um</a:t>
                  </a:r>
                </a:p>
              </p:txBody>
            </p:sp>
            <p:sp>
              <p:nvSpPr>
                <p:cNvPr id="167981" name="TextBox 90"/>
                <p:cNvSpPr txBox="1">
                  <a:spLocks noChangeArrowheads="1"/>
                </p:cNvSpPr>
                <p:nvPr/>
              </p:nvSpPr>
              <p:spPr bwMode="auto">
                <a:xfrm>
                  <a:off x="4895604" y="5237365"/>
                  <a:ext cx="96784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100">
                      <a:latin typeface="Palatino" charset="0"/>
                      <a:cs typeface="Palatino" charset="0"/>
                    </a:rPr>
                    <a:t>ASIC150um</a:t>
                  </a:r>
                </a:p>
              </p:txBody>
            </p:sp>
            <p:sp>
              <p:nvSpPr>
                <p:cNvPr id="167982" name="Rectangle 91"/>
                <p:cNvSpPr>
                  <a:spLocks noChangeArrowheads="1"/>
                </p:cNvSpPr>
                <p:nvPr/>
              </p:nvSpPr>
              <p:spPr bwMode="auto">
                <a:xfrm>
                  <a:off x="4671316" y="5460263"/>
                  <a:ext cx="1330712" cy="49949"/>
                </a:xfrm>
                <a:prstGeom prst="rect">
                  <a:avLst/>
                </a:prstGeom>
                <a:solidFill>
                  <a:srgbClr val="0066CC"/>
                </a:solidFill>
                <a:ln w="12700" cap="sq">
                  <a:solidFill>
                    <a:schemeClr val="tx1"/>
                  </a:solidFill>
                  <a:round/>
                  <a:headEnd type="none" w="sm" len="sm"/>
                  <a:tailEnd type="none" w="sm" len="sm"/>
                </a:ln>
              </p:spPr>
              <p:txBody>
                <a:bodyPr/>
                <a:lstStyle/>
                <a:p>
                  <a:pPr defTabSz="914400"/>
                  <a:endParaRPr lang="en-GB">
                    <a:latin typeface="Palatino" charset="0"/>
                    <a:cs typeface="Palatino" charset="0"/>
                  </a:endParaRPr>
                </a:p>
              </p:txBody>
            </p:sp>
          </p:grpSp>
          <p:sp>
            <p:nvSpPr>
              <p:cNvPr id="86" name="Freeform 85"/>
              <p:cNvSpPr/>
              <p:nvPr/>
            </p:nvSpPr>
            <p:spPr>
              <a:xfrm>
                <a:off x="7108957" y="3895906"/>
                <a:ext cx="209534" cy="347865"/>
              </a:xfrm>
              <a:custGeom>
                <a:avLst/>
                <a:gdLst>
                  <a:gd name="connsiteX0" fmla="*/ 200025 w 200025"/>
                  <a:gd name="connsiteY0" fmla="*/ 107949 h 269874"/>
                  <a:gd name="connsiteX1" fmla="*/ 38100 w 200025"/>
                  <a:gd name="connsiteY1" fmla="*/ 26987 h 269874"/>
                  <a:gd name="connsiteX2" fmla="*/ 0 w 200025"/>
                  <a:gd name="connsiteY2" fmla="*/ 269874 h 269874"/>
                  <a:gd name="connsiteX0" fmla="*/ 209550 w 209550"/>
                  <a:gd name="connsiteY0" fmla="*/ 125412 h 392112"/>
                  <a:gd name="connsiteX1" fmla="*/ 47625 w 209550"/>
                  <a:gd name="connsiteY1" fmla="*/ 44450 h 392112"/>
                  <a:gd name="connsiteX2" fmla="*/ 0 w 209550"/>
                  <a:gd name="connsiteY2" fmla="*/ 392112 h 392112"/>
                  <a:gd name="connsiteX0" fmla="*/ 209550 w 209550"/>
                  <a:gd name="connsiteY0" fmla="*/ 119062 h 347662"/>
                  <a:gd name="connsiteX1" fmla="*/ 47625 w 209550"/>
                  <a:gd name="connsiteY1" fmla="*/ 38100 h 347662"/>
                  <a:gd name="connsiteX2" fmla="*/ 0 w 209550"/>
                  <a:gd name="connsiteY2" fmla="*/ 347662 h 347662"/>
                </a:gdLst>
                <a:ahLst/>
                <a:cxnLst>
                  <a:cxn ang="0">
                    <a:pos x="connsiteX0" y="connsiteY0"/>
                  </a:cxn>
                  <a:cxn ang="0">
                    <a:pos x="connsiteX1" y="connsiteY1"/>
                  </a:cxn>
                  <a:cxn ang="0">
                    <a:pos x="connsiteX2" y="connsiteY2"/>
                  </a:cxn>
                </a:cxnLst>
                <a:rect l="l" t="t" r="r" b="b"/>
                <a:pathLst>
                  <a:path w="209550" h="347662">
                    <a:moveTo>
                      <a:pt x="209550" y="119062"/>
                    </a:moveTo>
                    <a:cubicBezTo>
                      <a:pt x="145256" y="65087"/>
                      <a:pt x="82550" y="0"/>
                      <a:pt x="47625" y="38100"/>
                    </a:cubicBezTo>
                    <a:cubicBezTo>
                      <a:pt x="12700" y="76200"/>
                      <a:pt x="6350" y="307975"/>
                      <a:pt x="0" y="347662"/>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latin typeface="Palatino"/>
                  <a:cs typeface="Palatino"/>
                </a:endParaRPr>
              </a:p>
            </p:txBody>
          </p:sp>
          <p:sp>
            <p:nvSpPr>
              <p:cNvPr id="87" name="Oval 86"/>
              <p:cNvSpPr/>
              <p:nvPr/>
            </p:nvSpPr>
            <p:spPr>
              <a:xfrm>
                <a:off x="7143879" y="3584575"/>
                <a:ext cx="1685799" cy="752912"/>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latin typeface="Palatino"/>
                  <a:cs typeface="Palatino"/>
                </a:endParaRPr>
              </a:p>
            </p:txBody>
          </p:sp>
        </p:grpSp>
        <p:sp>
          <p:nvSpPr>
            <p:cNvPr id="167973" name="Rectangle 99"/>
            <p:cNvSpPr>
              <a:spLocks noChangeArrowheads="1"/>
            </p:cNvSpPr>
            <p:nvPr/>
          </p:nvSpPr>
          <p:spPr bwMode="auto">
            <a:xfrm>
              <a:off x="5224294" y="3851609"/>
              <a:ext cx="256032" cy="343814"/>
            </a:xfrm>
            <a:prstGeom prst="rect">
              <a:avLst/>
            </a:prstGeom>
            <a:solidFill>
              <a:schemeClr val="accent1"/>
            </a:solidFill>
            <a:ln w="9525">
              <a:solidFill>
                <a:schemeClr val="tx1"/>
              </a:solidFill>
              <a:round/>
              <a:headEnd/>
              <a:tailEnd/>
            </a:ln>
          </p:spPr>
          <p:txBody>
            <a:bodyPr/>
            <a:lstStyle/>
            <a:p>
              <a:pPr algn="ctr" defTabSz="914400"/>
              <a:endParaRPr lang="en-US">
                <a:latin typeface="Palatino" charset="0"/>
                <a:cs typeface="Palatino" charset="0"/>
              </a:endParaRPr>
            </a:p>
          </p:txBody>
        </p:sp>
        <p:sp>
          <p:nvSpPr>
            <p:cNvPr id="167974" name="TextBox 100"/>
            <p:cNvSpPr txBox="1">
              <a:spLocks noChangeArrowheads="1"/>
            </p:cNvSpPr>
            <p:nvPr/>
          </p:nvSpPr>
          <p:spPr bwMode="auto">
            <a:xfrm>
              <a:off x="4932040" y="3643663"/>
              <a:ext cx="132868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Palatino" charset="0"/>
                  <a:cs typeface="Palatino" charset="0"/>
                </a:rPr>
                <a:t>Nanoport connector</a:t>
              </a:r>
            </a:p>
          </p:txBody>
        </p:sp>
      </p:grpSp>
      <p:grpSp>
        <p:nvGrpSpPr>
          <p:cNvPr id="167938" name="Group 8"/>
          <p:cNvGrpSpPr>
            <a:grpSpLocks/>
          </p:cNvGrpSpPr>
          <p:nvPr/>
        </p:nvGrpSpPr>
        <p:grpSpPr bwMode="auto">
          <a:xfrm>
            <a:off x="5599113" y="4729163"/>
            <a:ext cx="3097212" cy="1343025"/>
            <a:chOff x="5796136" y="4518421"/>
            <a:chExt cx="3096344" cy="1343877"/>
          </a:xfrm>
        </p:grpSpPr>
        <p:pic>
          <p:nvPicPr>
            <p:cNvPr id="167946" name="Picture 1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36296" y="4518421"/>
              <a:ext cx="1656184" cy="134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47" name="TextBox 102"/>
            <p:cNvSpPr txBox="1">
              <a:spLocks noChangeArrowheads="1"/>
            </p:cNvSpPr>
            <p:nvPr/>
          </p:nvSpPr>
          <p:spPr bwMode="auto">
            <a:xfrm>
              <a:off x="5940152" y="5219337"/>
              <a:ext cx="106919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A. Mapelli, </a:t>
              </a:r>
            </a:p>
            <a:p>
              <a:pPr eaLnBrk="1" hangingPunct="1"/>
              <a:r>
                <a:rPr lang="en-US" sz="1400">
                  <a:latin typeface="Palatino" charset="0"/>
                  <a:cs typeface="Palatino" charset="0"/>
                </a:rPr>
                <a:t>J. Buytaert</a:t>
              </a:r>
            </a:p>
          </p:txBody>
        </p:sp>
        <p:sp>
          <p:nvSpPr>
            <p:cNvPr id="167948" name="TextBox 2"/>
            <p:cNvSpPr txBox="1">
              <a:spLocks noChangeArrowheads="1"/>
            </p:cNvSpPr>
            <p:nvPr/>
          </p:nvSpPr>
          <p:spPr bwMode="auto">
            <a:xfrm>
              <a:off x="5796136" y="4662437"/>
              <a:ext cx="13298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Palatino" charset="0"/>
                  <a:cs typeface="Palatino" charset="0"/>
                </a:rPr>
                <a:t>NA62 GTK</a:t>
              </a:r>
            </a:p>
          </p:txBody>
        </p:sp>
      </p:grpSp>
      <p:sp>
        <p:nvSpPr>
          <p:cNvPr id="167939" name="Title 3"/>
          <p:cNvSpPr>
            <a:spLocks noGrp="1"/>
          </p:cNvSpPr>
          <p:nvPr>
            <p:ph type="title"/>
          </p:nvPr>
        </p:nvSpPr>
        <p:spPr/>
        <p:txBody>
          <a:bodyPr/>
          <a:lstStyle/>
          <a:p>
            <a:r>
              <a:rPr lang="en-US" sz="2800">
                <a:latin typeface="Palatino" charset="0"/>
                <a:ea typeface="ＭＳ Ｐゴシック" charset="0"/>
              </a:rPr>
              <a:t>Cooling: </a:t>
            </a:r>
            <a:r>
              <a:rPr lang="en-US" sz="2800">
                <a:solidFill>
                  <a:srgbClr val="FF0000"/>
                </a:solidFill>
                <a:latin typeface="Palatino" charset="0"/>
                <a:ea typeface="ＭＳ Ｐゴシック" charset="0"/>
              </a:rPr>
              <a:t>P~500 W </a:t>
            </a:r>
            <a:r>
              <a:rPr lang="en-US" sz="2800">
                <a:latin typeface="Palatino" charset="0"/>
                <a:ea typeface="ＭＳ Ｐゴシック" charset="0"/>
              </a:rPr>
              <a:t>in vertex detectors </a:t>
            </a:r>
          </a:p>
        </p:txBody>
      </p:sp>
      <p:sp>
        <p:nvSpPr>
          <p:cNvPr id="57" name="Content Placeholder 2"/>
          <p:cNvSpPr>
            <a:spLocks noGrp="1"/>
          </p:cNvSpPr>
          <p:nvPr>
            <p:ph idx="1"/>
          </p:nvPr>
        </p:nvSpPr>
        <p:spPr>
          <a:xfrm>
            <a:off x="303213" y="784225"/>
            <a:ext cx="8356600" cy="5551488"/>
          </a:xfrm>
        </p:spPr>
        <p:txBody>
          <a:bodyPr/>
          <a:lstStyle/>
          <a:p>
            <a:pPr>
              <a:defRPr/>
            </a:pPr>
            <a:r>
              <a:rPr lang="en-US" sz="2000" b="1" dirty="0" smtClean="0">
                <a:solidFill>
                  <a:srgbClr val="0000FF"/>
                </a:solidFill>
              </a:rPr>
              <a:t>Forced </a:t>
            </a:r>
            <a:r>
              <a:rPr lang="en-US" sz="2000" b="1" dirty="0">
                <a:solidFill>
                  <a:srgbClr val="0000FF"/>
                </a:solidFill>
              </a:rPr>
              <a:t>air </a:t>
            </a:r>
            <a:r>
              <a:rPr lang="en-US" sz="2000" b="1" dirty="0" smtClean="0">
                <a:solidFill>
                  <a:srgbClr val="0000FF"/>
                </a:solidFill>
              </a:rPr>
              <a:t>flow</a:t>
            </a:r>
            <a:r>
              <a:rPr lang="en-US" sz="2000" dirty="0" smtClean="0"/>
              <a:t> –</a:t>
            </a:r>
            <a:r>
              <a:rPr lang="en-US" sz="2000" dirty="0" smtClean="0">
                <a:solidFill>
                  <a:schemeClr val="tx1"/>
                </a:solidFill>
              </a:rPr>
              <a:t> may </a:t>
            </a:r>
            <a:r>
              <a:rPr lang="en-US" sz="2000" dirty="0">
                <a:solidFill>
                  <a:schemeClr val="tx1"/>
                </a:solidFill>
              </a:rPr>
              <a:t>work in </a:t>
            </a:r>
            <a:r>
              <a:rPr lang="en-US" sz="2000" dirty="0" smtClean="0">
                <a:solidFill>
                  <a:schemeClr val="tx1"/>
                </a:solidFill>
              </a:rPr>
              <a:t>barrel region</a:t>
            </a:r>
          </a:p>
          <a:p>
            <a:pPr marL="800100" lvl="1" indent="-342900">
              <a:buFont typeface="Arial"/>
              <a:buChar char="•"/>
              <a:defRPr/>
            </a:pPr>
            <a:r>
              <a:rPr lang="en-US" sz="1800" dirty="0" smtClean="0"/>
              <a:t>no </a:t>
            </a:r>
            <a:r>
              <a:rPr lang="en-US" sz="1800" dirty="0"/>
              <a:t>extra material </a:t>
            </a:r>
          </a:p>
          <a:p>
            <a:pPr marL="800100" lvl="1" indent="-342900">
              <a:buFont typeface="Arial"/>
              <a:buChar char="•"/>
              <a:defRPr/>
            </a:pPr>
            <a:r>
              <a:rPr lang="en-US" sz="1800" dirty="0" smtClean="0"/>
              <a:t>Up </a:t>
            </a:r>
            <a:r>
              <a:rPr lang="en-US" sz="1800" dirty="0"/>
              <a:t>to </a:t>
            </a:r>
            <a:r>
              <a:rPr lang="en-US" sz="1800" b="1" dirty="0"/>
              <a:t>240 liter/s</a:t>
            </a:r>
            <a:r>
              <a:rPr lang="en-US" sz="1800" dirty="0"/>
              <a:t> flow,</a:t>
            </a:r>
            <a:br>
              <a:rPr lang="en-US" sz="1800" dirty="0"/>
            </a:br>
            <a:r>
              <a:rPr lang="en-US" sz="1800" dirty="0"/>
              <a:t>~</a:t>
            </a:r>
            <a:r>
              <a:rPr lang="en-US" sz="1800" b="1" dirty="0"/>
              <a:t>40 km/h</a:t>
            </a:r>
            <a:r>
              <a:rPr lang="en-US" sz="1800" dirty="0"/>
              <a:t> flow </a:t>
            </a:r>
            <a:r>
              <a:rPr lang="en-US" sz="1800" dirty="0" smtClean="0"/>
              <a:t>velocity</a:t>
            </a:r>
            <a:endParaRPr lang="en-US" sz="1600" dirty="0">
              <a:solidFill>
                <a:srgbClr val="0000FF"/>
              </a:solidFill>
            </a:endParaRPr>
          </a:p>
          <a:p>
            <a:pPr>
              <a:defRPr/>
            </a:pPr>
            <a:r>
              <a:rPr lang="en-US" sz="2000" b="1" dirty="0" smtClean="0">
                <a:solidFill>
                  <a:srgbClr val="0000FF"/>
                </a:solidFill>
              </a:rPr>
              <a:t>Water cooling – </a:t>
            </a:r>
            <a:r>
              <a:rPr lang="en-US" sz="2000" dirty="0" smtClean="0">
                <a:solidFill>
                  <a:srgbClr val="000000"/>
                </a:solidFill>
              </a:rPr>
              <a:t>Sub</a:t>
            </a:r>
            <a:r>
              <a:rPr lang="en-US" sz="2000" dirty="0">
                <a:solidFill>
                  <a:srgbClr val="000000"/>
                </a:solidFill>
              </a:rPr>
              <a:t>-atmospheric pressure </a:t>
            </a:r>
          </a:p>
          <a:p>
            <a:pPr marL="800100" lvl="1" indent="-342900">
              <a:buFont typeface="Arial"/>
              <a:buChar char="•"/>
              <a:defRPr/>
            </a:pPr>
            <a:r>
              <a:rPr lang="en-US" sz="1800" dirty="0"/>
              <a:t>Can use thin PEEK pipes</a:t>
            </a:r>
          </a:p>
          <a:p>
            <a:pPr marL="800100" lvl="1" indent="-342900">
              <a:buFont typeface="Arial"/>
              <a:buChar char="•"/>
              <a:defRPr/>
            </a:pPr>
            <a:r>
              <a:rPr lang="en-US" sz="1800" dirty="0"/>
              <a:t>Need simulations to asses</a:t>
            </a:r>
            <a:br>
              <a:rPr lang="en-US" sz="1800" dirty="0"/>
            </a:br>
            <a:r>
              <a:rPr lang="en-US" sz="1800" dirty="0"/>
              <a:t>impact of material on </a:t>
            </a:r>
            <a:r>
              <a:rPr lang="en-US" sz="1800" dirty="0" smtClean="0"/>
              <a:t>performance</a:t>
            </a:r>
            <a:endParaRPr lang="en-US" sz="2000" b="1" dirty="0" smtClean="0">
              <a:solidFill>
                <a:srgbClr val="0000FF"/>
              </a:solidFill>
            </a:endParaRPr>
          </a:p>
          <a:p>
            <a:pPr>
              <a:defRPr/>
            </a:pPr>
            <a:r>
              <a:rPr lang="en-US" sz="2000" b="1" dirty="0" smtClean="0">
                <a:solidFill>
                  <a:srgbClr val="0000FF"/>
                </a:solidFill>
              </a:rPr>
              <a:t>Micro</a:t>
            </a:r>
            <a:r>
              <a:rPr lang="en-US" sz="2000" b="1" dirty="0">
                <a:solidFill>
                  <a:srgbClr val="0000FF"/>
                </a:solidFill>
              </a:rPr>
              <a:t>-channel </a:t>
            </a:r>
            <a:r>
              <a:rPr lang="en-US" sz="2000" b="1" dirty="0" smtClean="0">
                <a:solidFill>
                  <a:srgbClr val="0000FF"/>
                </a:solidFill>
              </a:rPr>
              <a:t>cooling – </a:t>
            </a:r>
            <a:r>
              <a:rPr lang="en-US" sz="2000" dirty="0" smtClean="0">
                <a:solidFill>
                  <a:schemeClr val="tx1"/>
                </a:solidFill>
              </a:rPr>
              <a:t>Integrate cooling channels in Si</a:t>
            </a:r>
          </a:p>
          <a:p>
            <a:pPr marL="800100" lvl="1" indent="-342900">
              <a:buFont typeface="Arial"/>
              <a:buChar char="•"/>
              <a:defRPr/>
            </a:pPr>
            <a:r>
              <a:rPr lang="en-US" sz="2000" dirty="0" smtClean="0"/>
              <a:t>Could be solution </a:t>
            </a:r>
            <a:r>
              <a:rPr lang="en-US" sz="2000" dirty="0"/>
              <a:t>for forward </a:t>
            </a:r>
            <a:r>
              <a:rPr lang="en-US" sz="2000" dirty="0" smtClean="0"/>
              <a:t>disks</a:t>
            </a:r>
          </a:p>
          <a:p>
            <a:pPr marL="800100" lvl="1" indent="-342900">
              <a:buFont typeface="Arial"/>
              <a:buChar char="•"/>
              <a:defRPr/>
            </a:pPr>
            <a:r>
              <a:rPr lang="en-US" sz="2000" dirty="0" smtClean="0"/>
              <a:t>Connectors </a:t>
            </a:r>
            <a:r>
              <a:rPr lang="en-US" sz="2000" dirty="0"/>
              <a:t>are major challenge</a:t>
            </a:r>
          </a:p>
          <a:p>
            <a:pPr marL="800100" lvl="1" indent="-342900">
              <a:buFont typeface="Arial"/>
              <a:buChar char="•"/>
              <a:defRPr/>
            </a:pPr>
            <a:endParaRPr lang="en-US" sz="2000" dirty="0"/>
          </a:p>
          <a:p>
            <a:pPr marL="800100" lvl="1" indent="-342900">
              <a:buFont typeface="Arial"/>
              <a:buChar char="•"/>
              <a:defRPr/>
            </a:pPr>
            <a:endParaRPr lang="en-US" sz="2000" dirty="0" smtClean="0"/>
          </a:p>
          <a:p>
            <a:pPr marL="800100" lvl="1" indent="-342900">
              <a:buFont typeface="Arial"/>
              <a:buChar char="•"/>
              <a:defRPr/>
            </a:pPr>
            <a:endParaRPr lang="en-US" sz="2000" dirty="0"/>
          </a:p>
          <a:p>
            <a:pPr marL="800100" lvl="1" indent="-342900">
              <a:buFont typeface="Arial"/>
              <a:buChar char="•"/>
              <a:defRPr/>
            </a:pPr>
            <a:endParaRPr lang="en-US" sz="2000" dirty="0" smtClean="0"/>
          </a:p>
          <a:p>
            <a:pPr marL="800100" lvl="1" indent="-342900">
              <a:buFont typeface="Arial"/>
              <a:buChar char="•"/>
              <a:defRPr/>
            </a:pPr>
            <a:endParaRPr lang="en-US" sz="2000" dirty="0"/>
          </a:p>
          <a:p>
            <a:pPr marL="800100" lvl="1" indent="-342900">
              <a:buFont typeface="Arial"/>
              <a:buChar char="•"/>
              <a:defRPr/>
            </a:pPr>
            <a:endParaRPr lang="en-US" sz="2000" dirty="0" smtClean="0"/>
          </a:p>
          <a:p>
            <a:pPr marL="0" indent="0">
              <a:buFont typeface="Arial" charset="0"/>
              <a:buNone/>
              <a:defRPr/>
            </a:pPr>
            <a:endParaRPr lang="en-US" sz="2000" dirty="0" smtClean="0"/>
          </a:p>
          <a:p>
            <a:pPr marL="800100" lvl="1" indent="-342900">
              <a:buFont typeface="Arial"/>
              <a:buChar char="•"/>
              <a:defRPr/>
            </a:pPr>
            <a:endParaRPr lang="en-US" sz="2000" dirty="0"/>
          </a:p>
        </p:txBody>
      </p:sp>
      <p:sp>
        <p:nvSpPr>
          <p:cNvPr id="5" name="Date Placeholder 4"/>
          <p:cNvSpPr>
            <a:spLocks noGrp="1"/>
          </p:cNvSpPr>
          <p:nvPr>
            <p:ph type="dt" sz="quarter" idx="10"/>
          </p:nvPr>
        </p:nvSpPr>
        <p:spPr/>
        <p:txBody>
          <a:bodyPr/>
          <a:lstStyle/>
          <a:p>
            <a:pPr>
              <a:defRPr/>
            </a:pPr>
            <a:r>
              <a:rPr lang="en-US"/>
              <a:t>Nikhef colloquium 28 October 2011 </a:t>
            </a:r>
            <a:endParaRPr lang="en-US" dirty="0"/>
          </a:p>
        </p:txBody>
      </p:sp>
      <p:sp>
        <p:nvSpPr>
          <p:cNvPr id="7" name="Footer Placeholder 6"/>
          <p:cNvSpPr>
            <a:spLocks noGrp="1"/>
          </p:cNvSpPr>
          <p:nvPr>
            <p:ph type="ftr" sz="quarter" idx="11"/>
          </p:nvPr>
        </p:nvSpPr>
        <p:spPr/>
        <p:txBody>
          <a:bodyPr/>
          <a:lstStyle/>
          <a:p>
            <a:pPr>
              <a:defRPr/>
            </a:pPr>
            <a:r>
              <a:rPr lang="en-US" smtClean="0"/>
              <a:t>Erik van der Kraaij, CERN LCD</a:t>
            </a:r>
            <a:endParaRPr lang="en-US"/>
          </a:p>
        </p:txBody>
      </p:sp>
      <p:sp>
        <p:nvSpPr>
          <p:cNvPr id="167943"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CEC47D-9BA5-2F44-A07E-6E2BA169D930}" type="slidenum">
              <a:rPr lang="en-US" sz="1200">
                <a:latin typeface="Palatino" charset="0"/>
                <a:cs typeface="Palatino" charset="0"/>
              </a:rPr>
              <a:pPr eaLnBrk="1" hangingPunct="1"/>
              <a:t>96</a:t>
            </a:fld>
            <a:endParaRPr lang="en-US" sz="1200">
              <a:latin typeface="Palatino" charset="0"/>
              <a:cs typeface="Palatino" charset="0"/>
            </a:endParaRPr>
          </a:p>
        </p:txBody>
      </p:sp>
      <p:cxnSp>
        <p:nvCxnSpPr>
          <p:cNvPr id="10" name="Straight Arrow Connector 9"/>
          <p:cNvCxnSpPr/>
          <p:nvPr/>
        </p:nvCxnSpPr>
        <p:spPr>
          <a:xfrm>
            <a:off x="6477000" y="3968750"/>
            <a:ext cx="452438" cy="4524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H="1">
            <a:off x="5305425" y="3983038"/>
            <a:ext cx="719138" cy="5619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9985" name="Group 3"/>
          <p:cNvGrpSpPr>
            <a:grpSpLocks/>
          </p:cNvGrpSpPr>
          <p:nvPr/>
        </p:nvGrpSpPr>
        <p:grpSpPr bwMode="auto">
          <a:xfrm>
            <a:off x="785813" y="4735513"/>
            <a:ext cx="7797800" cy="1406525"/>
            <a:chOff x="785813" y="4431475"/>
            <a:chExt cx="7797797" cy="1406235"/>
          </a:xfrm>
        </p:grpSpPr>
        <p:pic>
          <p:nvPicPr>
            <p:cNvPr id="169991" name="Pictur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85813" y="4431475"/>
              <a:ext cx="6308526" cy="1406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992" name="TextBox 7"/>
            <p:cNvSpPr txBox="1">
              <a:spLocks noChangeArrowheads="1"/>
            </p:cNvSpPr>
            <p:nvPr/>
          </p:nvSpPr>
          <p:spPr bwMode="auto">
            <a:xfrm>
              <a:off x="3875981" y="5134593"/>
              <a:ext cx="8216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latin typeface="Palatino" charset="0"/>
                  <a:cs typeface="Palatino" charset="0"/>
                </a:rPr>
                <a:t>≥ 5 mF</a:t>
              </a:r>
            </a:p>
          </p:txBody>
        </p:sp>
        <p:sp>
          <p:nvSpPr>
            <p:cNvPr id="169993" name="TextBox 2"/>
            <p:cNvSpPr txBox="1">
              <a:spLocks noChangeArrowheads="1"/>
            </p:cNvSpPr>
            <p:nvPr/>
          </p:nvSpPr>
          <p:spPr bwMode="auto">
            <a:xfrm>
              <a:off x="7239848" y="5011593"/>
              <a:ext cx="13437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Palatino" charset="0"/>
                  <a:cs typeface="Palatino" charset="0"/>
                </a:rPr>
                <a:t>Power pulsing</a:t>
              </a:r>
              <a:br>
                <a:rPr lang="en-US" sz="1400">
                  <a:latin typeface="Palatino" charset="0"/>
                  <a:cs typeface="Palatino" charset="0"/>
                </a:rPr>
              </a:br>
              <a:r>
                <a:rPr lang="en-US" sz="1400">
                  <a:latin typeface="Palatino" charset="0"/>
                  <a:cs typeface="Palatino" charset="0"/>
                </a:rPr>
                <a:t>in ASICs</a:t>
              </a:r>
            </a:p>
          </p:txBody>
        </p:sp>
      </p:grpSp>
      <p:sp>
        <p:nvSpPr>
          <p:cNvPr id="169986" name="Title 4"/>
          <p:cNvSpPr>
            <a:spLocks noGrp="1"/>
          </p:cNvSpPr>
          <p:nvPr>
            <p:ph type="title"/>
          </p:nvPr>
        </p:nvSpPr>
        <p:spPr/>
        <p:txBody>
          <a:bodyPr/>
          <a:lstStyle/>
          <a:p>
            <a:r>
              <a:rPr lang="en-US" sz="2800">
                <a:latin typeface="Palatino" charset="0"/>
                <a:ea typeface="ＭＳ Ｐゴシック" charset="0"/>
              </a:rPr>
              <a:t>Power pulsing and power delivery</a:t>
            </a:r>
          </a:p>
        </p:txBody>
      </p:sp>
      <p:sp>
        <p:nvSpPr>
          <p:cNvPr id="14" name="Content Placeholder 2"/>
          <p:cNvSpPr>
            <a:spLocks noGrp="1"/>
          </p:cNvSpPr>
          <p:nvPr>
            <p:ph idx="1"/>
          </p:nvPr>
        </p:nvSpPr>
        <p:spPr>
          <a:xfrm>
            <a:off x="785813" y="969963"/>
            <a:ext cx="7564437" cy="2655887"/>
          </a:xfrm>
        </p:spPr>
        <p:txBody>
          <a:bodyPr/>
          <a:lstStyle/>
          <a:p>
            <a:pPr marL="0" indent="0">
              <a:buFont typeface="Arial" charset="0"/>
              <a:buNone/>
              <a:defRPr/>
            </a:pPr>
            <a:r>
              <a:rPr lang="en-US" sz="2000" dirty="0"/>
              <a:t>Very low duty cycle of CLIC machine: 156 ns train, 20 </a:t>
            </a:r>
            <a:r>
              <a:rPr lang="en-US" sz="2000" dirty="0" err="1"/>
              <a:t>ms</a:t>
            </a:r>
            <a:r>
              <a:rPr lang="en-US" sz="2000" dirty="0"/>
              <a:t> pause</a:t>
            </a:r>
          </a:p>
          <a:p>
            <a:pPr marL="285750" indent="-285750">
              <a:buFont typeface="Wingdings" charset="0"/>
              <a:buChar char="à"/>
              <a:defRPr/>
            </a:pPr>
            <a:r>
              <a:rPr lang="en-US" sz="2000" dirty="0">
                <a:solidFill>
                  <a:srgbClr val="FF0000"/>
                </a:solidFill>
                <a:sym typeface="Wingdings"/>
              </a:rPr>
              <a:t>All </a:t>
            </a:r>
            <a:r>
              <a:rPr lang="en-US" sz="2000" dirty="0" err="1">
                <a:solidFill>
                  <a:srgbClr val="FF0000"/>
                </a:solidFill>
                <a:sym typeface="Wingdings"/>
              </a:rPr>
              <a:t>subdetectors</a:t>
            </a:r>
            <a:r>
              <a:rPr lang="en-US" sz="2000" dirty="0">
                <a:solidFill>
                  <a:srgbClr val="FF0000"/>
                </a:solidFill>
                <a:sym typeface="Wingdings"/>
              </a:rPr>
              <a:t> </a:t>
            </a:r>
            <a:r>
              <a:rPr lang="en-US" sz="2000" dirty="0">
                <a:sym typeface="Wingdings"/>
              </a:rPr>
              <a:t>will implement power pulsing schemes at </a:t>
            </a:r>
            <a:r>
              <a:rPr lang="en-US" sz="2000" dirty="0">
                <a:solidFill>
                  <a:srgbClr val="0000FF"/>
                </a:solidFill>
                <a:sym typeface="Wingdings"/>
              </a:rPr>
              <a:t>50 Hz</a:t>
            </a:r>
            <a:r>
              <a:rPr lang="en-US" sz="2000" dirty="0">
                <a:sym typeface="Wingdings"/>
              </a:rPr>
              <a:t>, </a:t>
            </a:r>
            <a:r>
              <a:rPr lang="en-US" sz="2000" dirty="0" smtClean="0">
                <a:sym typeface="Wingdings"/>
              </a:rPr>
              <a:t>to </a:t>
            </a:r>
            <a:r>
              <a:rPr lang="en-US" sz="2000" dirty="0">
                <a:sym typeface="Wingdings"/>
              </a:rPr>
              <a:t>reduce power consumption and thereby material in cooling </a:t>
            </a:r>
            <a:r>
              <a:rPr lang="en-US" sz="2000" dirty="0" smtClean="0">
                <a:sym typeface="Wingdings"/>
              </a:rPr>
              <a:t>systems</a:t>
            </a:r>
          </a:p>
          <a:p>
            <a:pPr marL="0" indent="0">
              <a:buFont typeface="Arial" charset="0"/>
              <a:buNone/>
              <a:defRPr/>
            </a:pPr>
            <a:r>
              <a:rPr lang="en-US" sz="2000" dirty="0" smtClean="0"/>
              <a:t>Efficient </a:t>
            </a:r>
            <a:r>
              <a:rPr lang="en-US" sz="2000" dirty="0"/>
              <a:t>power delivery to </a:t>
            </a:r>
            <a:r>
              <a:rPr lang="en-US" sz="2000" dirty="0" smtClean="0"/>
              <a:t> </a:t>
            </a:r>
            <a:r>
              <a:rPr lang="en-US" sz="2000" dirty="0"/>
              <a:t>front end</a:t>
            </a:r>
            <a:r>
              <a:rPr lang="en-US" sz="2000" dirty="0">
                <a:sym typeface="Wingdings"/>
              </a:rPr>
              <a:t>  minimize cable volumes</a:t>
            </a:r>
            <a:endParaRPr lang="en-US" sz="2000" dirty="0"/>
          </a:p>
          <a:p>
            <a:pPr>
              <a:defRPr/>
            </a:pPr>
            <a:r>
              <a:rPr lang="en-US" sz="2000" dirty="0">
                <a:sym typeface="Wingdings"/>
              </a:rPr>
              <a:t>Example: </a:t>
            </a:r>
            <a:r>
              <a:rPr lang="en-US" sz="2000" dirty="0">
                <a:solidFill>
                  <a:srgbClr val="0000FF"/>
                </a:solidFill>
                <a:sym typeface="Wingdings"/>
              </a:rPr>
              <a:t>DC/DC</a:t>
            </a:r>
            <a:r>
              <a:rPr lang="en-US" sz="2000" dirty="0">
                <a:sym typeface="Wingdings"/>
              </a:rPr>
              <a:t> step-down conversion (</a:t>
            </a:r>
            <a:r>
              <a:rPr lang="en-US" sz="2000" dirty="0" err="1">
                <a:sym typeface="Wingdings"/>
              </a:rPr>
              <a:t>sLHC</a:t>
            </a:r>
            <a:r>
              <a:rPr lang="en-US" sz="2000" dirty="0">
                <a:sym typeface="Wingdings"/>
              </a:rPr>
              <a:t> upgrades)</a:t>
            </a:r>
          </a:p>
          <a:p>
            <a:pPr>
              <a:defRPr/>
            </a:pPr>
            <a:r>
              <a:rPr lang="en-US" sz="2000" dirty="0">
                <a:sym typeface="Wingdings"/>
              </a:rPr>
              <a:t>Example: Low drop-out regulators (</a:t>
            </a:r>
            <a:r>
              <a:rPr lang="en-US" sz="2000" dirty="0">
                <a:solidFill>
                  <a:srgbClr val="0000FF"/>
                </a:solidFill>
                <a:sym typeface="Wingdings"/>
              </a:rPr>
              <a:t>LDO</a:t>
            </a:r>
            <a:r>
              <a:rPr lang="en-US" sz="2000" dirty="0">
                <a:sym typeface="Wingdings"/>
              </a:rPr>
              <a:t>)</a:t>
            </a:r>
          </a:p>
          <a:p>
            <a:pPr>
              <a:buFont typeface="Wingdings" charset="2"/>
              <a:buChar char="Ø"/>
              <a:defRPr/>
            </a:pPr>
            <a:endParaRPr lang="en-US" sz="2000" dirty="0" smtClean="0">
              <a:sym typeface="Wingdings"/>
            </a:endParaRPr>
          </a:p>
          <a:p>
            <a:pPr>
              <a:buFont typeface="Wingdings" charset="2"/>
              <a:buChar char="Ø"/>
              <a:defRPr/>
            </a:pPr>
            <a:r>
              <a:rPr lang="en-US" sz="2000" dirty="0" smtClean="0">
                <a:sym typeface="Wingdings"/>
              </a:rPr>
              <a:t>R</a:t>
            </a:r>
            <a:r>
              <a:rPr lang="en-US" sz="2000" dirty="0">
                <a:sym typeface="Wingdings"/>
              </a:rPr>
              <a:t>&amp;D needed to combine </a:t>
            </a:r>
            <a:r>
              <a:rPr lang="en-US" sz="2000" dirty="0">
                <a:solidFill>
                  <a:srgbClr val="0000FF"/>
                </a:solidFill>
                <a:sym typeface="Wingdings"/>
              </a:rPr>
              <a:t>power pulsing </a:t>
            </a:r>
            <a:r>
              <a:rPr lang="en-US" sz="2000" dirty="0">
                <a:sym typeface="Wingdings"/>
              </a:rPr>
              <a:t>with </a:t>
            </a:r>
            <a:r>
              <a:rPr lang="en-US" sz="2000" dirty="0">
                <a:solidFill>
                  <a:srgbClr val="0000FF"/>
                </a:solidFill>
                <a:sym typeface="Wingdings"/>
              </a:rPr>
              <a:t>DC/DC</a:t>
            </a:r>
            <a:r>
              <a:rPr lang="en-US" sz="2000" dirty="0">
                <a:sym typeface="Wingdings"/>
              </a:rPr>
              <a:t> or </a:t>
            </a:r>
            <a:r>
              <a:rPr lang="en-US" sz="2000" dirty="0" smtClean="0">
                <a:solidFill>
                  <a:srgbClr val="0000FF"/>
                </a:solidFill>
                <a:sym typeface="Wingdings"/>
              </a:rPr>
              <a:t>LDO </a:t>
            </a:r>
            <a:r>
              <a:rPr lang="en-US" sz="2000" dirty="0" smtClean="0">
                <a:sym typeface="Wingdings"/>
              </a:rPr>
              <a:t>and </a:t>
            </a:r>
            <a:r>
              <a:rPr lang="en-US" sz="2000" dirty="0">
                <a:sym typeface="Wingdings"/>
              </a:rPr>
              <a:t>to minimize material + noise</a:t>
            </a:r>
            <a:endParaRPr lang="en-US" sz="2000" dirty="0"/>
          </a:p>
        </p:txBody>
      </p:sp>
      <p:sp>
        <p:nvSpPr>
          <p:cNvPr id="6" name="Date Placeholder 5"/>
          <p:cNvSpPr>
            <a:spLocks noGrp="1"/>
          </p:cNvSpPr>
          <p:nvPr>
            <p:ph type="dt" sz="quarter" idx="10"/>
          </p:nvPr>
        </p:nvSpPr>
        <p:spPr/>
        <p:txBody>
          <a:bodyPr/>
          <a:lstStyle/>
          <a:p>
            <a:pPr>
              <a:defRPr/>
            </a:pPr>
            <a:r>
              <a:rPr lang="en-US"/>
              <a:t>Nikhef colloquium 28 October 2011 </a:t>
            </a:r>
            <a:endParaRPr lang="en-US" dirty="0"/>
          </a:p>
        </p:txBody>
      </p:sp>
      <p:sp>
        <p:nvSpPr>
          <p:cNvPr id="10" name="Footer Placeholder 9"/>
          <p:cNvSpPr>
            <a:spLocks noGrp="1"/>
          </p:cNvSpPr>
          <p:nvPr>
            <p:ph type="ftr" sz="quarter" idx="11"/>
          </p:nvPr>
        </p:nvSpPr>
        <p:spPr/>
        <p:txBody>
          <a:bodyPr/>
          <a:lstStyle/>
          <a:p>
            <a:pPr>
              <a:defRPr/>
            </a:pPr>
            <a:r>
              <a:rPr lang="en-US" smtClean="0"/>
              <a:t>Erik van der Kraaij, CERN LCD</a:t>
            </a:r>
            <a:endParaRPr lang="en-US"/>
          </a:p>
        </p:txBody>
      </p:sp>
      <p:sp>
        <p:nvSpPr>
          <p:cNvPr id="169990" name="Slide Number Placeholder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8BC12A2-1C8D-4F4F-AE0C-6B99C387D12D}" type="slidenum">
              <a:rPr lang="en-US" sz="1200">
                <a:latin typeface="Palatino" charset="0"/>
                <a:cs typeface="Palatino" charset="0"/>
              </a:rPr>
              <a:pPr eaLnBrk="1" hangingPunct="1"/>
              <a:t>97</a:t>
            </a:fld>
            <a:endParaRPr lang="en-US" sz="1200">
              <a:latin typeface="Palatino" charset="0"/>
              <a:cs typeface="Palatino" charset="0"/>
            </a:endParaRPr>
          </a:p>
        </p:txBody>
      </p:sp>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Title 1"/>
          <p:cNvSpPr>
            <a:spLocks noGrp="1"/>
          </p:cNvSpPr>
          <p:nvPr>
            <p:ph type="title"/>
          </p:nvPr>
        </p:nvSpPr>
        <p:spPr/>
        <p:txBody>
          <a:bodyPr/>
          <a:lstStyle/>
          <a:p>
            <a:r>
              <a:rPr lang="en-US">
                <a:latin typeface="Palatino" charset="0"/>
                <a:ea typeface="ＭＳ Ｐゴシック" charset="0"/>
              </a:rPr>
              <a:t>Tracking System</a:t>
            </a:r>
          </a:p>
        </p:txBody>
      </p:sp>
      <p:sp>
        <p:nvSpPr>
          <p:cNvPr id="4" name="Date Placeholder 3"/>
          <p:cNvSpPr>
            <a:spLocks noGrp="1"/>
          </p:cNvSpPr>
          <p:nvPr>
            <p:ph type="dt" sz="quarter" idx="10"/>
          </p:nvPr>
        </p:nvSpPr>
        <p:spPr/>
        <p:txBody>
          <a:bodyPr/>
          <a:lstStyle/>
          <a:p>
            <a:pPr>
              <a:defRPr/>
            </a:pPr>
            <a:r>
              <a:rPr lang="en-US"/>
              <a:t>Nikhef colloquium 28 October 2011 </a:t>
            </a:r>
            <a:endParaRPr lang="en-US" dirty="0"/>
          </a:p>
        </p:txBody>
      </p:sp>
      <p:sp>
        <p:nvSpPr>
          <p:cNvPr id="5" name="Footer Placeholder 4"/>
          <p:cNvSpPr>
            <a:spLocks noGrp="1"/>
          </p:cNvSpPr>
          <p:nvPr>
            <p:ph type="ftr" sz="quarter" idx="11"/>
          </p:nvPr>
        </p:nvSpPr>
        <p:spPr/>
        <p:txBody>
          <a:bodyPr/>
          <a:lstStyle/>
          <a:p>
            <a:pPr>
              <a:defRPr/>
            </a:pPr>
            <a:r>
              <a:rPr lang="en-US" smtClean="0"/>
              <a:t>Erik van der Kraaij, CERN LCD</a:t>
            </a:r>
            <a:endParaRPr lang="en-US"/>
          </a:p>
        </p:txBody>
      </p:sp>
      <p:sp>
        <p:nvSpPr>
          <p:cNvPr id="17203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A9747ED-4224-FB46-A749-5415573D21DC}" type="slidenum">
              <a:rPr lang="en-US" sz="1200">
                <a:latin typeface="Palatino" charset="0"/>
                <a:cs typeface="Palatino" charset="0"/>
              </a:rPr>
              <a:pPr eaLnBrk="1" hangingPunct="1"/>
              <a:t>98</a:t>
            </a:fld>
            <a:endParaRPr lang="en-US" sz="1200">
              <a:latin typeface="Palatino" charset="0"/>
              <a:cs typeface="Palatino" charset="0"/>
            </a:endParaRPr>
          </a:p>
        </p:txBody>
      </p:sp>
      <p:graphicFrame>
        <p:nvGraphicFramePr>
          <p:cNvPr id="7" name="Table 6"/>
          <p:cNvGraphicFramePr>
            <a:graphicFrameLocks noGrp="1"/>
          </p:cNvGraphicFramePr>
          <p:nvPr/>
        </p:nvGraphicFramePr>
        <p:xfrm>
          <a:off x="152400" y="741363"/>
          <a:ext cx="5029200" cy="2762252"/>
        </p:xfrm>
        <a:graphic>
          <a:graphicData uri="http://schemas.openxmlformats.org/drawingml/2006/table">
            <a:tbl>
              <a:tblPr firstRow="1" bandRow="1">
                <a:tableStyleId>{5C22544A-7EE6-4342-B048-85BDC9FD1C3A}</a:tableStyleId>
              </a:tblPr>
              <a:tblGrid>
                <a:gridCol w="1553135"/>
                <a:gridCol w="2028265"/>
                <a:gridCol w="1447800"/>
              </a:tblGrid>
              <a:tr h="640011">
                <a:tc>
                  <a:txBody>
                    <a:bodyPr/>
                    <a:lstStyle/>
                    <a:p>
                      <a:r>
                        <a:rPr lang="en-US" sz="1800" dirty="0" smtClean="0"/>
                        <a:t>Barrel Tracker</a:t>
                      </a:r>
                      <a:endParaRPr lang="en-US" sz="1800" dirty="0"/>
                    </a:p>
                  </a:txBody>
                  <a:tcPr marT="45686" marB="45686"/>
                </a:tc>
                <a:tc>
                  <a:txBody>
                    <a:bodyPr/>
                    <a:lstStyle/>
                    <a:p>
                      <a:r>
                        <a:rPr lang="en-US" sz="1800" dirty="0" smtClean="0"/>
                        <a:t>CLIC_ILD</a:t>
                      </a:r>
                      <a:endParaRPr lang="en-US" sz="1800" dirty="0"/>
                    </a:p>
                  </a:txBody>
                  <a:tcPr marT="45686" marB="45686"/>
                </a:tc>
                <a:tc>
                  <a:txBody>
                    <a:bodyPr/>
                    <a:lstStyle/>
                    <a:p>
                      <a:r>
                        <a:rPr lang="en-US" sz="1800" dirty="0" smtClean="0"/>
                        <a:t> </a:t>
                      </a:r>
                      <a:r>
                        <a:rPr lang="en-US" sz="1800" dirty="0" err="1" smtClean="0"/>
                        <a:t>CLIC_SiD</a:t>
                      </a:r>
                      <a:endParaRPr lang="en-US" sz="1800" dirty="0"/>
                    </a:p>
                  </a:txBody>
                  <a:tcPr marT="45686" marB="45686"/>
                </a:tc>
              </a:tr>
              <a:tr h="370557">
                <a:tc>
                  <a:txBody>
                    <a:bodyPr/>
                    <a:lstStyle/>
                    <a:p>
                      <a:r>
                        <a:rPr lang="en-US" sz="1800" kern="1200" baseline="0" dirty="0" smtClean="0">
                          <a:solidFill>
                            <a:schemeClr val="dk1"/>
                          </a:solidFill>
                          <a:latin typeface="+mn-lt"/>
                          <a:ea typeface="+mn-ea"/>
                          <a:cs typeface="+mn-cs"/>
                        </a:rPr>
                        <a:t>Technology</a:t>
                      </a:r>
                      <a:endParaRPr lang="en-US" sz="1800" dirty="0"/>
                    </a:p>
                  </a:txBody>
                  <a:tcPr marT="45686" marB="45686"/>
                </a:tc>
                <a:tc>
                  <a:txBody>
                    <a:bodyPr/>
                    <a:lstStyle/>
                    <a:p>
                      <a:r>
                        <a:rPr lang="en-US" sz="1800" dirty="0" err="1" smtClean="0"/>
                        <a:t>TPC+Silicon</a:t>
                      </a:r>
                      <a:r>
                        <a:rPr lang="en-US" sz="1800" dirty="0" smtClean="0"/>
                        <a:t> strips</a:t>
                      </a:r>
                      <a:endParaRPr lang="en-US" sz="1800" dirty="0"/>
                    </a:p>
                  </a:txBody>
                  <a:tcPr marT="45686" marB="45686"/>
                </a:tc>
                <a:tc>
                  <a:txBody>
                    <a:bodyPr/>
                    <a:lstStyle/>
                    <a:p>
                      <a:r>
                        <a:rPr lang="en-US" sz="1800" dirty="0" smtClean="0"/>
                        <a:t>Silicon strips</a:t>
                      </a:r>
                      <a:endParaRPr lang="en-US" sz="1800" dirty="0"/>
                    </a:p>
                  </a:txBody>
                  <a:tcPr marT="45686" marB="45686"/>
                </a:tc>
              </a:tr>
              <a:tr h="370557">
                <a:tc>
                  <a:txBody>
                    <a:bodyPr/>
                    <a:lstStyle/>
                    <a:p>
                      <a:r>
                        <a:rPr lang="en-US" sz="1800" kern="1200" baseline="0" dirty="0" smtClean="0">
                          <a:solidFill>
                            <a:schemeClr val="dk1"/>
                          </a:solidFill>
                          <a:latin typeface="+mn-lt"/>
                          <a:ea typeface="+mn-ea"/>
                          <a:cs typeface="+mn-cs"/>
                        </a:rPr>
                        <a:t>Inner radius</a:t>
                      </a:r>
                      <a:endParaRPr lang="en-US" sz="1800" dirty="0"/>
                    </a:p>
                  </a:txBody>
                  <a:tcPr marT="45686" marB="45686"/>
                </a:tc>
                <a:tc>
                  <a:txBody>
                    <a:bodyPr/>
                    <a:lstStyle/>
                    <a:p>
                      <a:r>
                        <a:rPr lang="en-US" sz="1800" dirty="0" smtClean="0"/>
                        <a:t>329 </a:t>
                      </a:r>
                      <a:endParaRPr lang="en-US" sz="1800" dirty="0"/>
                    </a:p>
                  </a:txBody>
                  <a:tcPr marT="45686" marB="45686"/>
                </a:tc>
                <a:tc>
                  <a:txBody>
                    <a:bodyPr/>
                    <a:lstStyle/>
                    <a:p>
                      <a:r>
                        <a:rPr lang="en-US" sz="1800" dirty="0" smtClean="0"/>
                        <a:t>230</a:t>
                      </a:r>
                      <a:endParaRPr lang="en-US" sz="1800" dirty="0"/>
                    </a:p>
                  </a:txBody>
                  <a:tcPr marT="45686" marB="45686"/>
                </a:tc>
              </a:tr>
              <a:tr h="640011">
                <a:tc>
                  <a:txBody>
                    <a:bodyPr/>
                    <a:lstStyle/>
                    <a:p>
                      <a:r>
                        <a:rPr lang="en-US" sz="1800" kern="1200" baseline="0" dirty="0" smtClean="0">
                          <a:solidFill>
                            <a:schemeClr val="dk1"/>
                          </a:solidFill>
                          <a:latin typeface="+mn-lt"/>
                          <a:ea typeface="+mn-ea"/>
                          <a:cs typeface="+mn-cs"/>
                        </a:rPr>
                        <a:t>Max. samples</a:t>
                      </a:r>
                      <a:endParaRPr lang="en-US" sz="1800" dirty="0"/>
                    </a:p>
                  </a:txBody>
                  <a:tcPr marT="45686" marB="45686"/>
                </a:tc>
                <a:tc>
                  <a:txBody>
                    <a:bodyPr/>
                    <a:lstStyle/>
                    <a:p>
                      <a:r>
                        <a:rPr lang="en-US" sz="1800" dirty="0" smtClean="0"/>
                        <a:t>2(Si),</a:t>
                      </a:r>
                      <a:r>
                        <a:rPr lang="en-US" sz="1800" baseline="0" dirty="0" smtClean="0"/>
                        <a:t> 224(TPC),1(Si)</a:t>
                      </a:r>
                      <a:endParaRPr lang="en-US" sz="1800" dirty="0"/>
                    </a:p>
                  </a:txBody>
                  <a:tcPr marT="45686" marB="45686"/>
                </a:tc>
                <a:tc>
                  <a:txBody>
                    <a:bodyPr/>
                    <a:lstStyle/>
                    <a:p>
                      <a:r>
                        <a:rPr lang="en-US" sz="1800" dirty="0" smtClean="0"/>
                        <a:t>5</a:t>
                      </a:r>
                      <a:endParaRPr lang="en-US" sz="1800" dirty="0"/>
                    </a:p>
                  </a:txBody>
                  <a:tcPr marT="45686" marB="45686"/>
                </a:tc>
              </a:tr>
              <a:tr h="370557">
                <a:tc>
                  <a:txBody>
                    <a:bodyPr/>
                    <a:lstStyle/>
                    <a:p>
                      <a:r>
                        <a:rPr lang="en-US" sz="1800" kern="1200" baseline="0" dirty="0" smtClean="0">
                          <a:solidFill>
                            <a:schemeClr val="dk1"/>
                          </a:solidFill>
                          <a:latin typeface="+mn-lt"/>
                          <a:ea typeface="+mn-ea"/>
                          <a:cs typeface="+mn-cs"/>
                        </a:rPr>
                        <a:t>Outer radius</a:t>
                      </a:r>
                      <a:endParaRPr lang="en-US" sz="1800" dirty="0"/>
                    </a:p>
                  </a:txBody>
                  <a:tcPr marT="45686" marB="45686"/>
                </a:tc>
                <a:tc>
                  <a:txBody>
                    <a:bodyPr/>
                    <a:lstStyle/>
                    <a:p>
                      <a:r>
                        <a:rPr lang="en-US" sz="1800" dirty="0" smtClean="0"/>
                        <a:t>1808</a:t>
                      </a:r>
                      <a:endParaRPr lang="en-US" sz="1800" dirty="0"/>
                    </a:p>
                  </a:txBody>
                  <a:tcPr marT="45686" marB="45686"/>
                </a:tc>
                <a:tc>
                  <a:txBody>
                    <a:bodyPr/>
                    <a:lstStyle/>
                    <a:p>
                      <a:r>
                        <a:rPr lang="en-US" sz="1800" dirty="0" smtClean="0"/>
                        <a:t>1239</a:t>
                      </a:r>
                      <a:endParaRPr lang="en-US" sz="1800" dirty="0"/>
                    </a:p>
                  </a:txBody>
                  <a:tcPr marT="45686" marB="45686"/>
                </a:tc>
              </a:tr>
              <a:tr h="370557">
                <a:tc>
                  <a:txBody>
                    <a:bodyPr/>
                    <a:lstStyle/>
                    <a:p>
                      <a:r>
                        <a:rPr lang="en-US" sz="1800" kern="1200" baseline="0" dirty="0" smtClean="0">
                          <a:solidFill>
                            <a:schemeClr val="dk1"/>
                          </a:solidFill>
                          <a:latin typeface="+mn-lt"/>
                          <a:ea typeface="+mn-ea"/>
                          <a:cs typeface="+mn-cs"/>
                        </a:rPr>
                        <a:t>Max. Z</a:t>
                      </a:r>
                      <a:endParaRPr lang="en-US" sz="1800" dirty="0"/>
                    </a:p>
                  </a:txBody>
                  <a:tcPr marT="45686" marB="45686"/>
                </a:tc>
                <a:tc>
                  <a:txBody>
                    <a:bodyPr/>
                    <a:lstStyle/>
                    <a:p>
                      <a:r>
                        <a:rPr lang="en-US" sz="1800" dirty="0" smtClean="0"/>
                        <a:t>2250</a:t>
                      </a:r>
                      <a:endParaRPr lang="en-US" sz="1800" dirty="0"/>
                    </a:p>
                  </a:txBody>
                  <a:tcPr marT="45686" marB="45686"/>
                </a:tc>
                <a:tc>
                  <a:txBody>
                    <a:bodyPr/>
                    <a:lstStyle/>
                    <a:p>
                      <a:r>
                        <a:rPr lang="en-US" sz="1800" dirty="0" smtClean="0"/>
                        <a:t>578 to 1536</a:t>
                      </a:r>
                      <a:endParaRPr lang="en-US" sz="1800" dirty="0"/>
                    </a:p>
                  </a:txBody>
                  <a:tcPr marT="45686" marB="45686"/>
                </a:tc>
              </a:tr>
            </a:tbl>
          </a:graphicData>
        </a:graphic>
      </p:graphicFrame>
      <p:graphicFrame>
        <p:nvGraphicFramePr>
          <p:cNvPr id="8" name="Table 7"/>
          <p:cNvGraphicFramePr>
            <a:graphicFrameLocks noGrp="1"/>
          </p:cNvGraphicFramePr>
          <p:nvPr/>
        </p:nvGraphicFramePr>
        <p:xfrm>
          <a:off x="4038600" y="3657600"/>
          <a:ext cx="4648200" cy="2803526"/>
        </p:xfrm>
        <a:graphic>
          <a:graphicData uri="http://schemas.openxmlformats.org/drawingml/2006/table">
            <a:tbl>
              <a:tblPr firstRow="1" bandRow="1">
                <a:tableStyleId>{5C22544A-7EE6-4342-B048-85BDC9FD1C3A}</a:tableStyleId>
              </a:tblPr>
              <a:tblGrid>
                <a:gridCol w="1843252"/>
                <a:gridCol w="1442545"/>
                <a:gridCol w="1362403"/>
              </a:tblGrid>
              <a:tr h="640046">
                <a:tc>
                  <a:txBody>
                    <a:bodyPr/>
                    <a:lstStyle/>
                    <a:p>
                      <a:r>
                        <a:rPr lang="en-US" sz="1800" dirty="0" smtClean="0"/>
                        <a:t>Forward</a:t>
                      </a:r>
                      <a:r>
                        <a:rPr lang="en-US" sz="1800" baseline="0" dirty="0" smtClean="0"/>
                        <a:t> </a:t>
                      </a:r>
                      <a:r>
                        <a:rPr lang="en-US" sz="1800" dirty="0" smtClean="0"/>
                        <a:t>Tracker</a:t>
                      </a:r>
                      <a:endParaRPr lang="en-US" sz="1800" dirty="0"/>
                    </a:p>
                  </a:txBody>
                  <a:tcPr marT="45703" marB="45703"/>
                </a:tc>
                <a:tc>
                  <a:txBody>
                    <a:bodyPr/>
                    <a:lstStyle/>
                    <a:p>
                      <a:r>
                        <a:rPr lang="en-US" sz="1800" dirty="0" smtClean="0"/>
                        <a:t>CLIC_ILD</a:t>
                      </a:r>
                      <a:endParaRPr lang="en-US" sz="1800" dirty="0"/>
                    </a:p>
                  </a:txBody>
                  <a:tcPr marT="45703" marB="45703"/>
                </a:tc>
                <a:tc>
                  <a:txBody>
                    <a:bodyPr/>
                    <a:lstStyle/>
                    <a:p>
                      <a:r>
                        <a:rPr lang="en-US" sz="1800" dirty="0" smtClean="0"/>
                        <a:t> </a:t>
                      </a:r>
                      <a:r>
                        <a:rPr lang="en-US" sz="1800" dirty="0" err="1" smtClean="0"/>
                        <a:t>CLIC_SiD</a:t>
                      </a:r>
                      <a:endParaRPr lang="en-US" sz="1800" dirty="0"/>
                    </a:p>
                  </a:txBody>
                  <a:tcPr marT="45703" marB="45703"/>
                </a:tc>
              </a:tr>
              <a:tr h="640046">
                <a:tc>
                  <a:txBody>
                    <a:bodyPr/>
                    <a:lstStyle/>
                    <a:p>
                      <a:r>
                        <a:rPr lang="en-US" sz="1800" kern="1200" baseline="0" dirty="0" smtClean="0">
                          <a:solidFill>
                            <a:schemeClr val="dk1"/>
                          </a:solidFill>
                          <a:latin typeface="+mn-lt"/>
                          <a:ea typeface="+mn-ea"/>
                          <a:cs typeface="+mn-cs"/>
                        </a:rPr>
                        <a:t>Technology</a:t>
                      </a:r>
                      <a:endParaRPr lang="en-US" sz="1800" dirty="0"/>
                    </a:p>
                  </a:txBody>
                  <a:tcPr marT="45703" marB="45703"/>
                </a:tc>
                <a:tc>
                  <a:txBody>
                    <a:bodyPr/>
                    <a:lstStyle/>
                    <a:p>
                      <a:r>
                        <a:rPr lang="en-US" sz="1800" dirty="0" smtClean="0"/>
                        <a:t>Silicon strips</a:t>
                      </a:r>
                      <a:endParaRPr lang="en-US" sz="1800" dirty="0"/>
                    </a:p>
                  </a:txBody>
                  <a:tcPr marT="45703" marB="45703"/>
                </a:tc>
                <a:tc>
                  <a:txBody>
                    <a:bodyPr/>
                    <a:lstStyle/>
                    <a:p>
                      <a:r>
                        <a:rPr lang="en-US" sz="1800" dirty="0" smtClean="0"/>
                        <a:t>Silicon strips</a:t>
                      </a:r>
                      <a:endParaRPr lang="en-US" sz="1800" dirty="0"/>
                    </a:p>
                  </a:txBody>
                  <a:tcPr marT="45703" marB="45703"/>
                </a:tc>
              </a:tr>
              <a:tr h="370702">
                <a:tc>
                  <a:txBody>
                    <a:bodyPr/>
                    <a:lstStyle/>
                    <a:p>
                      <a:r>
                        <a:rPr lang="en-US" sz="1800" kern="1200" baseline="0" dirty="0" smtClean="0">
                          <a:solidFill>
                            <a:schemeClr val="dk1"/>
                          </a:solidFill>
                          <a:latin typeface="+mn-lt"/>
                          <a:ea typeface="+mn-ea"/>
                          <a:cs typeface="+mn-cs"/>
                        </a:rPr>
                        <a:t>Inner radius</a:t>
                      </a:r>
                      <a:endParaRPr lang="en-US" sz="1800" dirty="0"/>
                    </a:p>
                  </a:txBody>
                  <a:tcPr marT="45703" marB="45703"/>
                </a:tc>
                <a:tc>
                  <a:txBody>
                    <a:bodyPr/>
                    <a:lstStyle/>
                    <a:p>
                      <a:r>
                        <a:rPr lang="en-US" sz="1800" dirty="0" smtClean="0"/>
                        <a:t>47</a:t>
                      </a:r>
                      <a:r>
                        <a:rPr lang="en-US" sz="1800" baseline="0" dirty="0" smtClean="0"/>
                        <a:t> to 218</a:t>
                      </a:r>
                      <a:r>
                        <a:rPr lang="en-US" sz="1800" dirty="0" smtClean="0"/>
                        <a:t> </a:t>
                      </a:r>
                      <a:endParaRPr lang="en-US" sz="1800" dirty="0"/>
                    </a:p>
                  </a:txBody>
                  <a:tcPr marT="45703" marB="45703"/>
                </a:tc>
                <a:tc>
                  <a:txBody>
                    <a:bodyPr/>
                    <a:lstStyle/>
                    <a:p>
                      <a:r>
                        <a:rPr lang="en-US" sz="1800" dirty="0" smtClean="0"/>
                        <a:t>207</a:t>
                      </a:r>
                      <a:r>
                        <a:rPr lang="en-US" sz="1800" baseline="0" dirty="0" smtClean="0"/>
                        <a:t> to 1162</a:t>
                      </a:r>
                      <a:endParaRPr lang="en-US" sz="1800" dirty="0"/>
                    </a:p>
                  </a:txBody>
                  <a:tcPr marT="45703" marB="45703"/>
                </a:tc>
              </a:tr>
              <a:tr h="370702">
                <a:tc>
                  <a:txBody>
                    <a:bodyPr/>
                    <a:lstStyle/>
                    <a:p>
                      <a:r>
                        <a:rPr lang="en-US" sz="1800" kern="1200" baseline="0" dirty="0" smtClean="0">
                          <a:solidFill>
                            <a:schemeClr val="dk1"/>
                          </a:solidFill>
                          <a:latin typeface="+mn-lt"/>
                          <a:ea typeface="+mn-ea"/>
                          <a:cs typeface="+mn-cs"/>
                        </a:rPr>
                        <a:t>Max. samples</a:t>
                      </a:r>
                      <a:endParaRPr lang="en-US" sz="1800" dirty="0"/>
                    </a:p>
                  </a:txBody>
                  <a:tcPr marT="45703" marB="45703"/>
                </a:tc>
                <a:tc>
                  <a:txBody>
                    <a:bodyPr/>
                    <a:lstStyle/>
                    <a:p>
                      <a:r>
                        <a:rPr lang="en-US" sz="1800" dirty="0" smtClean="0"/>
                        <a:t>5</a:t>
                      </a:r>
                      <a:endParaRPr lang="en-US" sz="1800" dirty="0"/>
                    </a:p>
                  </a:txBody>
                  <a:tcPr marT="45703" marB="45703"/>
                </a:tc>
                <a:tc>
                  <a:txBody>
                    <a:bodyPr/>
                    <a:lstStyle/>
                    <a:p>
                      <a:r>
                        <a:rPr lang="en-US" sz="1800" dirty="0" smtClean="0"/>
                        <a:t>4</a:t>
                      </a:r>
                      <a:endParaRPr lang="en-US" sz="1800" dirty="0"/>
                    </a:p>
                  </a:txBody>
                  <a:tcPr marT="45703" marB="45703"/>
                </a:tc>
              </a:tr>
              <a:tr h="411328">
                <a:tc>
                  <a:txBody>
                    <a:bodyPr/>
                    <a:lstStyle/>
                    <a:p>
                      <a:r>
                        <a:rPr lang="en-US" sz="1800" kern="1200" baseline="0" dirty="0" smtClean="0">
                          <a:solidFill>
                            <a:schemeClr val="dk1"/>
                          </a:solidFill>
                          <a:latin typeface="+mn-lt"/>
                          <a:ea typeface="+mn-ea"/>
                          <a:cs typeface="+mn-cs"/>
                        </a:rPr>
                        <a:t>Outer radius</a:t>
                      </a:r>
                      <a:endParaRPr lang="en-US" sz="1800" dirty="0"/>
                    </a:p>
                  </a:txBody>
                  <a:tcPr marT="45703" marB="45703"/>
                </a:tc>
                <a:tc>
                  <a:txBody>
                    <a:bodyPr/>
                    <a:lstStyle/>
                    <a:p>
                      <a:r>
                        <a:rPr lang="en-US" sz="1800" dirty="0" smtClean="0"/>
                        <a:t>320</a:t>
                      </a:r>
                      <a:endParaRPr lang="en-US" sz="1800" dirty="0"/>
                    </a:p>
                  </a:txBody>
                  <a:tcPr marT="45703" marB="45703"/>
                </a:tc>
                <a:tc>
                  <a:txBody>
                    <a:bodyPr/>
                    <a:lstStyle/>
                    <a:p>
                      <a:r>
                        <a:rPr lang="en-US" sz="1800" dirty="0" smtClean="0"/>
                        <a:t>1252</a:t>
                      </a:r>
                      <a:endParaRPr lang="en-US" sz="1800" dirty="0"/>
                    </a:p>
                  </a:txBody>
                  <a:tcPr marT="45703" marB="45703"/>
                </a:tc>
              </a:tr>
              <a:tr h="370702">
                <a:tc>
                  <a:txBody>
                    <a:bodyPr/>
                    <a:lstStyle/>
                    <a:p>
                      <a:r>
                        <a:rPr lang="en-US" sz="1800" kern="1200" baseline="0" dirty="0" smtClean="0">
                          <a:solidFill>
                            <a:schemeClr val="dk1"/>
                          </a:solidFill>
                          <a:latin typeface="+mn-lt"/>
                          <a:ea typeface="+mn-ea"/>
                          <a:cs typeface="+mn-cs"/>
                        </a:rPr>
                        <a:t>Max. Z</a:t>
                      </a:r>
                      <a:endParaRPr lang="en-US" sz="1800" dirty="0"/>
                    </a:p>
                  </a:txBody>
                  <a:tcPr marT="45703" marB="45703"/>
                </a:tc>
                <a:tc>
                  <a:txBody>
                    <a:bodyPr/>
                    <a:lstStyle/>
                    <a:p>
                      <a:r>
                        <a:rPr lang="en-US" sz="1800" dirty="0" smtClean="0"/>
                        <a:t>1868</a:t>
                      </a:r>
                      <a:endParaRPr lang="en-US" sz="1800" dirty="0"/>
                    </a:p>
                  </a:txBody>
                  <a:tcPr marT="45703" marB="45703"/>
                </a:tc>
                <a:tc>
                  <a:txBody>
                    <a:bodyPr/>
                    <a:lstStyle/>
                    <a:p>
                      <a:r>
                        <a:rPr lang="en-US" sz="1800" dirty="0" smtClean="0"/>
                        <a:t>1556</a:t>
                      </a:r>
                      <a:endParaRPr lang="en-US" sz="1800" dirty="0"/>
                    </a:p>
                  </a:txBody>
                  <a:tcPr marT="45703" marB="45703"/>
                </a:tc>
              </a:tr>
            </a:tbl>
          </a:graphicData>
        </a:graphic>
      </p:graphicFrame>
      <p:pic>
        <p:nvPicPr>
          <p:cNvPr id="172097"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2000" y="3870325"/>
            <a:ext cx="25336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Arrow Connector 10"/>
          <p:cNvCxnSpPr/>
          <p:nvPr/>
        </p:nvCxnSpPr>
        <p:spPr>
          <a:xfrm flipH="1">
            <a:off x="1295400" y="1828800"/>
            <a:ext cx="457200" cy="3505200"/>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181600" y="987425"/>
            <a:ext cx="1219200" cy="84137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72100" name="Group 14"/>
          <p:cNvGrpSpPr>
            <a:grpSpLocks/>
          </p:cNvGrpSpPr>
          <p:nvPr/>
        </p:nvGrpSpPr>
        <p:grpSpPr bwMode="auto">
          <a:xfrm>
            <a:off x="6591300" y="860425"/>
            <a:ext cx="2095500" cy="2343150"/>
            <a:chOff x="6172200" y="1143000"/>
            <a:chExt cx="2095500" cy="2343150"/>
          </a:xfrm>
        </p:grpSpPr>
        <p:pic>
          <p:nvPicPr>
            <p:cNvPr id="17210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72200" y="1143000"/>
              <a:ext cx="20955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2102" name="Picture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439025" y="2409825"/>
              <a:ext cx="71437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spd="slow"/>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Title 1"/>
          <p:cNvSpPr>
            <a:spLocks noGrp="1"/>
          </p:cNvSpPr>
          <p:nvPr>
            <p:ph type="ctrTitle"/>
          </p:nvPr>
        </p:nvSpPr>
        <p:spPr>
          <a:xfrm>
            <a:off x="685800" y="2054225"/>
            <a:ext cx="7772400" cy="2755900"/>
          </a:xfrm>
        </p:spPr>
        <p:txBody>
          <a:bodyPr/>
          <a:lstStyle/>
          <a:p>
            <a:pPr eaLnBrk="1" hangingPunct="1"/>
            <a:r>
              <a:rPr lang="en-US">
                <a:latin typeface="Palatino" charset="0"/>
                <a:ea typeface="ＭＳ Ｐゴシック" charset="0"/>
              </a:rPr>
              <a:t>Backup slides </a:t>
            </a:r>
            <a:br>
              <a:rPr lang="en-US">
                <a:latin typeface="Palatino" charset="0"/>
                <a:ea typeface="ＭＳ Ｐゴシック" charset="0"/>
              </a:rPr>
            </a:br>
            <a:r>
              <a:rPr lang="en-US">
                <a:latin typeface="Palatino" charset="0"/>
                <a:ea typeface="ＭＳ Ｐゴシック" charset="0"/>
              </a:rPr>
              <a:t>- reconstruction</a:t>
            </a:r>
            <a:endParaRPr lang="en-US" sz="2400">
              <a:solidFill>
                <a:schemeClr val="tx1"/>
              </a:solidFill>
              <a:latin typeface="Palatino" charset="0"/>
              <a:ea typeface="ＭＳ Ｐゴシック" charset="0"/>
            </a:endParaRPr>
          </a:p>
        </p:txBody>
      </p:sp>
    </p:spTree>
    <p:extLst>
      <p:ext uri="{BB962C8B-B14F-4D97-AF65-F5344CB8AC3E}">
        <p14:creationId xmlns:p14="http://schemas.microsoft.com/office/powerpoint/2010/main" val="999412159"/>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9.2|10.1|6.8|27.2|9.8"/>
</p:tagLst>
</file>

<file path=ppt/tags/tag2.xml><?xml version="1.0" encoding="utf-8"?>
<p:tagLst xmlns:a="http://schemas.openxmlformats.org/drawingml/2006/main" xmlns:r="http://schemas.openxmlformats.org/officeDocument/2006/relationships" xmlns:p="http://schemas.openxmlformats.org/presentationml/2006/main">
  <p:tag name="TIMING" val="|9.2|10.1|6.8|27.2|9.8"/>
</p:tagLst>
</file>

<file path=ppt/theme/theme1.xml><?xml version="1.0" encoding="utf-8"?>
<a:theme xmlns:a="http://schemas.openxmlformats.org/drawingml/2006/main" name="EriksTemplat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nture">
      <a:majorFont>
        <a:latin typeface="Calisto MT"/>
        <a:ea typeface=""/>
        <a:cs typeface=""/>
        <a:font script="Jpan" typeface="ＭＳ Ｐ明朝"/>
      </a:majorFont>
      <a:minorFont>
        <a:latin typeface="Calisto MT"/>
        <a:ea typeface=""/>
        <a:cs typeface=""/>
        <a:font script="Jpan" typeface="ＭＳ Ｐ明朝"/>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36475</TotalTime>
  <Words>10156</Words>
  <Application>Microsoft Macintosh PowerPoint</Application>
  <PresentationFormat>On-screen Show (4:3)</PresentationFormat>
  <Paragraphs>2117</Paragraphs>
  <Slides>147</Slides>
  <Notes>61</Notes>
  <HiddenSlides>0</HiddenSlides>
  <MMClips>0</MMClips>
  <ScaleCrop>false</ScaleCrop>
  <HeadingPairs>
    <vt:vector size="8" baseType="variant">
      <vt:variant>
        <vt:lpstr>Theme</vt:lpstr>
      </vt:variant>
      <vt:variant>
        <vt:i4>1</vt:i4>
      </vt:variant>
      <vt:variant>
        <vt:lpstr>Links</vt:lpstr>
      </vt:variant>
      <vt:variant>
        <vt:i4>2</vt:i4>
      </vt:variant>
      <vt:variant>
        <vt:lpstr>Embedded OLE Servers</vt:lpstr>
      </vt:variant>
      <vt:variant>
        <vt:i4>1</vt:i4>
      </vt:variant>
      <vt:variant>
        <vt:lpstr>Slide Titles</vt:lpstr>
      </vt:variant>
      <vt:variant>
        <vt:i4>147</vt:i4>
      </vt:variant>
    </vt:vector>
  </HeadingPairs>
  <TitlesOfParts>
    <vt:vector size="151" baseType="lpstr">
      <vt:lpstr>EriksTemplate2</vt:lpstr>
      <vt:lpstr>\\localhost\Users\erik\Documents\CLIC_LCD\SeminarAtNikhef\Macintosh HD:Users:andreagaddi:Desktop:CLIC-CDR-folder:Volume3-Chapter-9&amp;13:CDR-Chapter9-v8-textonly.docx!OLE_LINK1</vt:lpstr>
      <vt:lpstr>\???</vt:lpstr>
      <vt:lpstr>Worksheet</vt:lpstr>
      <vt:lpstr>Physics and detectors at CLIC  – a multi-TeV e+e- linear collider    </vt:lpstr>
      <vt:lpstr>Outline</vt:lpstr>
      <vt:lpstr>CLIC physics</vt:lpstr>
      <vt:lpstr>Higgs production   </vt:lpstr>
      <vt:lpstr>Higgs observables    (Mh = 120 GeV)</vt:lpstr>
      <vt:lpstr>Thresholds crossed as a function of energy</vt:lpstr>
      <vt:lpstr>Outline</vt:lpstr>
      <vt:lpstr>ILC and CLIC</vt:lpstr>
      <vt:lpstr>CLIC acceleration</vt:lpstr>
      <vt:lpstr>CLIC 3 TeV machine layout</vt:lpstr>
      <vt:lpstr>CLIC energy staging</vt:lpstr>
      <vt:lpstr>Possible construction location</vt:lpstr>
      <vt:lpstr>The CLIC Test Facility (CTF3)</vt:lpstr>
      <vt:lpstr>CLIC parameters</vt:lpstr>
      <vt:lpstr>Beam-induced backgrounds</vt:lpstr>
      <vt:lpstr>Luminosity spectrum</vt:lpstr>
      <vt:lpstr>Outline</vt:lpstr>
      <vt:lpstr>CLIC Detector Requirements (1/2)</vt:lpstr>
      <vt:lpstr>CLIC Detector Requirements (2/2)</vt:lpstr>
      <vt:lpstr>PowerPoint Presentation</vt:lpstr>
      <vt:lpstr>PowerPoint Presentation</vt:lpstr>
      <vt:lpstr>Very Forward Region</vt:lpstr>
      <vt:lpstr>CLIC_SiD vertex detectors</vt:lpstr>
      <vt:lpstr>CLIC_ILD:  TPC based tracking</vt:lpstr>
      <vt:lpstr>TPC occupancies</vt:lpstr>
      <vt:lpstr>TPC beam tests at DESY with Large Prototype (2008-2011)</vt:lpstr>
      <vt:lpstr>CLIC_SiD:  all-silicon tracker </vt:lpstr>
      <vt:lpstr>EM calorimetry</vt:lpstr>
      <vt:lpstr>Hadronic calorimetry</vt:lpstr>
      <vt:lpstr>Tungsten HCAL prototype</vt:lpstr>
      <vt:lpstr>SiPM analog HCAL testbeam </vt:lpstr>
      <vt:lpstr>RPC digital HCAL testbeam</vt:lpstr>
      <vt:lpstr>Outline</vt:lpstr>
      <vt:lpstr>Particle Flow Calorimetry</vt:lpstr>
      <vt:lpstr>Time development in hadronic showers</vt:lpstr>
      <vt:lpstr>Reconstruction timing strategy</vt:lpstr>
      <vt:lpstr>Reconstruction in time</vt:lpstr>
      <vt:lpstr>Reconstruction in time</vt:lpstr>
      <vt:lpstr>Impact of Timing Cuts</vt:lpstr>
      <vt:lpstr>Impact of Timing Cuts</vt:lpstr>
      <vt:lpstr>Jet Finding at CLIC</vt:lpstr>
      <vt:lpstr>Jet Finding at CLIC</vt:lpstr>
      <vt:lpstr>Test of di-jet mass reconstruction</vt:lpstr>
      <vt:lpstr>The 8 jet final state </vt:lpstr>
      <vt:lpstr>Top pairs at √s = 500 GeV</vt:lpstr>
      <vt:lpstr>More detector benchmark channels</vt:lpstr>
      <vt:lpstr>Summary</vt:lpstr>
      <vt:lpstr>Backup slides  - accelerator</vt:lpstr>
      <vt:lpstr>More physics potential studies</vt:lpstr>
      <vt:lpstr>CLIC next phases</vt:lpstr>
      <vt:lpstr>CLIC next phases</vt:lpstr>
      <vt:lpstr>3TeV Parameter Optimisation</vt:lpstr>
      <vt:lpstr>Injector complex &amp; experimental area</vt:lpstr>
      <vt:lpstr>PowerPoint Presentation</vt:lpstr>
      <vt:lpstr>Concept of staging</vt:lpstr>
      <vt:lpstr>Concept First Stage</vt:lpstr>
      <vt:lpstr>Concept Second Stage</vt:lpstr>
      <vt:lpstr>Concept of staging</vt:lpstr>
      <vt:lpstr>Potential New CLIC Staged Parameters</vt:lpstr>
      <vt:lpstr>Potential New CLIC Staged Parameters</vt:lpstr>
      <vt:lpstr>Choice of L*</vt:lpstr>
      <vt:lpstr>Comparison CLIC vs LHC detector</vt:lpstr>
      <vt:lpstr>Nikhef: Alignment</vt:lpstr>
      <vt:lpstr>Nikhef collab. on pre-alignment</vt:lpstr>
      <vt:lpstr>Nikhef collab. on pre-alignment</vt:lpstr>
      <vt:lpstr>Backup slides  - CTF3</vt:lpstr>
      <vt:lpstr>The CLIC Test Facility (CTF3)</vt:lpstr>
      <vt:lpstr>Drive Beam Deceleration and Module: CLEX</vt:lpstr>
      <vt:lpstr>Two Beam Module</vt:lpstr>
      <vt:lpstr>Two-Beam Acceleration: CLIC Test Facility (CTF3)</vt:lpstr>
      <vt:lpstr>Accelerating Structure Results</vt:lpstr>
      <vt:lpstr>Backup slides  - beamsthralung</vt:lpstr>
      <vt:lpstr>Incoherent Pairs</vt:lpstr>
      <vt:lpstr>Hadronic Background</vt:lpstr>
      <vt:lpstr>Beam-induced backgrounds</vt:lpstr>
      <vt:lpstr>Background Summary</vt:lpstr>
      <vt:lpstr>CLIC detector  – very forward region (closely linked to MDI)</vt:lpstr>
      <vt:lpstr>Integration of QD0 magnets and IP Feedback systems</vt:lpstr>
      <vt:lpstr>LumiCal</vt:lpstr>
      <vt:lpstr>LumiCal – preliminary design</vt:lpstr>
      <vt:lpstr>LumiCal – accuracy </vt:lpstr>
      <vt:lpstr>BeamCal</vt:lpstr>
      <vt:lpstr>BeamCal </vt:lpstr>
      <vt:lpstr>Coil parameters</vt:lpstr>
      <vt:lpstr>Coil &amp; Conductor</vt:lpstr>
      <vt:lpstr>QD0 &amp; Final focus stabilisation</vt:lpstr>
      <vt:lpstr>Detector on IP – between 2 vertical walls</vt:lpstr>
      <vt:lpstr>Ring chicane Shielding technique</vt:lpstr>
      <vt:lpstr>CLIC_ILD: Ring chicane and Coils</vt:lpstr>
      <vt:lpstr>Backup slides  - detectors</vt:lpstr>
      <vt:lpstr>Two detectors in Push-Pull</vt:lpstr>
      <vt:lpstr>CLIC Detector Concepts Overview</vt:lpstr>
      <vt:lpstr>CLIC parameters</vt:lpstr>
      <vt:lpstr>Optimization of interaction region </vt:lpstr>
      <vt:lpstr>Vertex detectors</vt:lpstr>
      <vt:lpstr>Cooling: P~500 W in vertex detectors </vt:lpstr>
      <vt:lpstr>Power pulsing and power delivery</vt:lpstr>
      <vt:lpstr>Tracking System</vt:lpstr>
      <vt:lpstr>Backup slides  - reconstruction</vt:lpstr>
      <vt:lpstr>PandoraPFA</vt:lpstr>
      <vt:lpstr>Jet Finding at CLIC</vt:lpstr>
      <vt:lpstr>Jet Finding at CLIC</vt:lpstr>
      <vt:lpstr>Reconstruction in time</vt:lpstr>
      <vt:lpstr>Timing requirements in the pile-up</vt:lpstr>
      <vt:lpstr>W/Z Separation</vt:lpstr>
      <vt:lpstr>W/Z Separation</vt:lpstr>
      <vt:lpstr>W/Z Separation</vt:lpstr>
      <vt:lpstr>Default PFO Selection</vt:lpstr>
      <vt:lpstr>Loose PFO Selection</vt:lpstr>
      <vt:lpstr>Tight PFO Selection</vt:lpstr>
      <vt:lpstr>Jet Finding at CLIC</vt:lpstr>
      <vt:lpstr>Backup slides  - reconstruction resolutions</vt:lpstr>
      <vt:lpstr>Transverse impact-parameter resolution</vt:lpstr>
      <vt:lpstr>Dependence on single-point resolution</vt:lpstr>
      <vt:lpstr>Dependence on distance to IP</vt:lpstr>
      <vt:lpstr>Dependence on material</vt:lpstr>
      <vt:lpstr>Tracking performance CLIC_ILD </vt:lpstr>
      <vt:lpstr>Resolution vs. Jet Energy</vt:lpstr>
      <vt:lpstr>Resolution vs. Angle</vt:lpstr>
      <vt:lpstr>Timing Cuts</vt:lpstr>
      <vt:lpstr>Backup slides  - occupancies</vt:lpstr>
      <vt:lpstr>Occupancies in CLIC_ILD vertex region</vt:lpstr>
      <vt:lpstr>Backgrounds in CLIC_ILD Calorimeters</vt:lpstr>
      <vt:lpstr>Calorimeter endcap occupancies</vt:lpstr>
      <vt:lpstr>Radiation exposure in silicon layers</vt:lpstr>
      <vt:lpstr>Backgrounds in the calorimeters</vt:lpstr>
      <vt:lpstr>CLIC detector  – electronics</vt:lpstr>
      <vt:lpstr>5 detector categories with similar readout specifications</vt:lpstr>
      <vt:lpstr>PowerPoint Presentation</vt:lpstr>
      <vt:lpstr>Implementation Example: Analog Calo Readout</vt:lpstr>
      <vt:lpstr>DAQ aspects</vt:lpstr>
      <vt:lpstr>CLIC detector  – R&amp;D</vt:lpstr>
      <vt:lpstr>Hardware/engineering R&amp;D</vt:lpstr>
      <vt:lpstr>Pixel-detector technology options</vt:lpstr>
      <vt:lpstr>Pixel-detector in hybrid technology</vt:lpstr>
      <vt:lpstr>Pixel-detector in integrated technology</vt:lpstr>
      <vt:lpstr>Hardware R&amp;D on the experiment</vt:lpstr>
      <vt:lpstr>RPC digital HCAL testbeam</vt:lpstr>
      <vt:lpstr>Beam Halo Muons</vt:lpstr>
      <vt:lpstr>Beam halo muons</vt:lpstr>
      <vt:lpstr>Beam Halo muons</vt:lpstr>
      <vt:lpstr>Software Mitigation</vt:lpstr>
      <vt:lpstr> Impact on Physics</vt:lpstr>
      <vt:lpstr>Impact on W Reconstruction</vt:lpstr>
      <vt:lpstr>Backup slides  - physics examples</vt:lpstr>
      <vt:lpstr>Susy</vt:lpstr>
      <vt:lpstr>Heavy gauge boson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Erik van der Kraaij</dc:creator>
  <cp:lastModifiedBy>Erik van der Kraaij</cp:lastModifiedBy>
  <cp:revision>478</cp:revision>
  <cp:lastPrinted>2010-05-31T08:54:07Z</cp:lastPrinted>
  <dcterms:created xsi:type="dcterms:W3CDTF">2011-01-05T19:39:28Z</dcterms:created>
  <dcterms:modified xsi:type="dcterms:W3CDTF">2011-10-27T21:08:09Z</dcterms:modified>
</cp:coreProperties>
</file>