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388" r:id="rId3"/>
    <p:sldId id="269" r:id="rId4"/>
    <p:sldId id="428" r:id="rId5"/>
    <p:sldId id="704" r:id="rId6"/>
    <p:sldId id="660" r:id="rId7"/>
    <p:sldId id="662" r:id="rId8"/>
    <p:sldId id="698" r:id="rId9"/>
    <p:sldId id="700" r:id="rId10"/>
    <p:sldId id="699" r:id="rId11"/>
    <p:sldId id="703" r:id="rId12"/>
    <p:sldId id="701" r:id="rId13"/>
    <p:sldId id="697" r:id="rId14"/>
    <p:sldId id="702" r:id="rId15"/>
    <p:sldId id="603" r:id="rId16"/>
    <p:sldId id="663" r:id="rId17"/>
    <p:sldId id="665" r:id="rId18"/>
    <p:sldId id="666" r:id="rId19"/>
    <p:sldId id="667" r:id="rId20"/>
    <p:sldId id="668" r:id="rId21"/>
    <p:sldId id="676" r:id="rId22"/>
    <p:sldId id="648" r:id="rId23"/>
    <p:sldId id="479" r:id="rId24"/>
    <p:sldId id="373" r:id="rId25"/>
    <p:sldId id="374" r:id="rId26"/>
    <p:sldId id="682" r:id="rId2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58" roundtripDataSignature="AMtx7mjRXeMbdYobE6gH4d3TeJNUk5Nw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6"/>
    <p:restoredTop sz="94712"/>
  </p:normalViewPr>
  <p:slideViewPr>
    <p:cSldViewPr snapToGrid="0">
      <p:cViewPr varScale="1">
        <p:scale>
          <a:sx n="108" d="100"/>
          <a:sy n="108" d="100"/>
        </p:scale>
        <p:origin x="73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59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8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96C5DEC0-B90E-DE4A-A619-12E58E746A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C32682-4FB8-1F44-B487-AD1164638F5E}" type="slidenum">
              <a:rPr lang="de-DE" altLang="en-US"/>
              <a:pPr>
                <a:spcBef>
                  <a:spcPct val="0"/>
                </a:spcBef>
              </a:pPr>
              <a:t>2</a:t>
            </a:fld>
            <a:endParaRPr lang="de-DE" altLang="en-US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AC6B7AC3-85A7-7141-883B-A6DA3A1608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C9A04F90-FB02-F840-9097-9E8EE6676D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790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27409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>
            <a:extLst>
              <a:ext uri="{FF2B5EF4-FFF2-40B4-BE49-F238E27FC236}">
                <a16:creationId xmlns:a16="http://schemas.microsoft.com/office/drawing/2014/main" id="{0CAA493E-6B67-1745-8D7F-7D9AE40CC4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715DCC-2001-1848-A3A7-D705295B54DF}" type="slidenum">
              <a:rPr lang="de-DE" altLang="en-US"/>
              <a:pPr>
                <a:spcBef>
                  <a:spcPct val="0"/>
                </a:spcBef>
              </a:pPr>
              <a:t>4</a:t>
            </a:fld>
            <a:endParaRPr lang="de-DE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2AC8C394-B56C-924A-B0E0-78F411D82D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E49E9742-8E60-CC48-A7B4-D050C93718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566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9367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0869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8481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6119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de-DE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98E1423-6E47-45F6-9A4B-E4FE6BCC6220}" type="slidenum">
              <a:rPr lang="ru-RU" altLang="de-DE" smtClean="0"/>
              <a:pPr/>
              <a:t>24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245509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de-DE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D6B7496-D1B4-437C-9C29-60664CDEDD6B}" type="slidenum">
              <a:rPr lang="ru-RU" altLang="de-DE" smtClean="0"/>
              <a:pPr/>
              <a:t>25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99518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83BAC-816C-4D13-A638-642070E0D67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3064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7869D-EF7E-451F-B50A-276F8776FF0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7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3" name="Google Shape;33;p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32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3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2" name="Google Shape;42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4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5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35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2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2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25" name="Google Shape;25;p2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019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1" r:id="rId9"/>
    <p:sldLayoutId id="2147483662" r:id="rId10"/>
    <p:sldLayoutId id="214748366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indico.cern.ch/event/840212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14.3.509.0/scripts/premium/redir.aspx?C=p3F19MsAWyFdRv__XqiiXOSpDpKjTvB0mRPqqcfF3deGOPt97c3YCA..&amp;URL=https%3a%2f%2findico.cern.ch%2fevent%2f999420%2f" TargetMode="External"/><Relationship Id="rId2" Type="http://schemas.openxmlformats.org/officeDocument/2006/relationships/hyperlink" Target="https://mmm.cern.ch/owa/14.3.509.0/scripts/premium/redir.aspx?C=iLmAukkh-IQyeNOsxeOoAV8FypbYVab9Ub3bSxLbshyGOPt97c3YCA..&amp;URL=https%3a%2f%2findico.cern.ch%2fevent%2f1002980%2f" TargetMode="Externa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mmm.cern.ch/owa/14.3.509.0/scripts/premium/redir.aspx?C=gt2SNnkIvGinDxzAw78UAvP55XDyizRFal5IxlNmLaZSwWBm2szYCA..&amp;URL=https%3a%2f%2fdrive.google.com%2fdrive%2ffolders%2f1jRnLf49N_yRoOGg8V8vwq3DIpnetWdF0" TargetMode="Externa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mmm.cern.ch/owa/redir.aspx?C=ZStCSluNO6CJt_8o3X2lJuuFxQ7flYtI_9t-B6dgAAFMMxV0v3bYCA..&amp;URL=https://drive.google.com/drive/folders/1jRnLf49N_yRoOGg8V8vwq3DIpnetWdF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14.3.509.0/scripts/premium/redir.aspx?C=eyR4fMbGBScZqugV-4RTtV15UeiFWePqccOVMb8BaulSwWBm2szYCA..&amp;URL=https%3a%2f%2findico.cern.ch%2fevent%2f840212%2fpage%2f17998-materials" TargetMode="External"/><Relationship Id="rId2" Type="http://schemas.openxmlformats.org/officeDocument/2006/relationships/hyperlink" Target="https://mmm.cern.ch/owa/14.3.509.0/scripts/premium/redir.aspx?C=7E6Z1LeWKGHgaod9niGgUbRTJ6xKt6wMeFTLyCIgj1ZSwWBm2szYCA..&amp;URL=https%3a%2f%2findico.cern.ch%2fevent%2f840212%2foverview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mmm.cern.ch/owa/14.3.509.0/scripts/premium/redir.aspx?C=Gcrq6KDpjdwEkkGnzlfZXj_uFnIsnqCdcwIOFBilLzBSwWBm2szYCA..&amp;URL=https%3a%2f%2findico.cern.ch%2fevent%2f840212%2fpage%2f18000-animations" TargetMode="External"/><Relationship Id="rId4" Type="http://schemas.openxmlformats.org/officeDocument/2006/relationships/hyperlink" Target="https://mmm.cern.ch/owa/14.3.509.0/scripts/premium/redir.aspx?C=h5Ag6FBQRedKt-3WAMPIq2NyrHZs4tTWPXi0dEmkX_VSwWBm2szYCA..&amp;URL=https%3a%2f%2findico.cern.ch%2fevent%2f840212%2fpage%2f17999-presentation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5" Type="http://schemas.openxmlformats.org/officeDocument/2006/relationships/image" Target="../media/image15.jpeg"/><Relationship Id="rId4" Type="http://schemas.openxmlformats.org/officeDocument/2006/relationships/hyperlink" Target="https://indico.cern.ch/event/840212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hysicsmasterclasses.org/index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7.jpeg"/><Relationship Id="rId7" Type="http://schemas.openxmlformats.org/officeDocument/2006/relationships/image" Target="../media/image15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Relationship Id="rId9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rad.org)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rxiv.org/abs/2005.0221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14.3.509.0/scripts/premium/redir.aspx?C=xxk4tley9UPjBHtnUFoOjSj8xWyeRtZ_3v1xK50ym8t1Eft97c3YCA..&amp;URL=https%3a%2f%2findico.cern.ch%2fevent%2f1006832%2f" TargetMode="External"/><Relationship Id="rId2" Type="http://schemas.openxmlformats.org/officeDocument/2006/relationships/hyperlink" Target="https://mmm.cern.ch/owa/14.3.509.0/scripts/premium/redir.aspx?C=icdvM9LuMnFN8FprfKpmkzBipeNMzevWdSTloNcPpJ1k6vp97c3YCA..&amp;URL=https%3a%2f%2findico.cern.ch%2fevent%2f1006829%2f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jpeg"/><Relationship Id="rId5" Type="http://schemas.openxmlformats.org/officeDocument/2006/relationships/image" Target="../media/image2.jpeg"/><Relationship Id="rId4" Type="http://schemas.openxmlformats.org/officeDocument/2006/relationships/hyperlink" Target="https://mmm.cern.ch/owa/14.3.509.0/scripts/premium/redir.aspx?C=y-aOOIQRwD_T1pc_3eCpbvhaVk5kJKhPH_UxLHXajTt1Eft97c3YCA..&amp;URL=https%3a%2f%2findico.cern.ch%2fevent%2f1006833%2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1142215" y="4165234"/>
            <a:ext cx="6727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7030A0"/>
                </a:solidFill>
              </a:rPr>
              <a:t>PTMC tutorial  zoom-meeting</a:t>
            </a:r>
          </a:p>
          <a:p>
            <a:pPr algn="ctr"/>
            <a:r>
              <a:rPr lang="en-US" sz="1800" dirty="0">
                <a:solidFill>
                  <a:srgbClr val="7030A0"/>
                </a:solidFill>
              </a:rPr>
              <a:t>Thursday 11 February 2020 at 13:30 (Geneva Time) </a:t>
            </a:r>
            <a:endParaRPr lang="x-none" sz="1800" dirty="0">
              <a:solidFill>
                <a:srgbClr val="7030A0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D1468FA-B05F-8C4D-A711-FF3A9159011D}"/>
              </a:ext>
            </a:extLst>
          </p:cNvPr>
          <p:cNvSpPr txBox="1">
            <a:spLocks/>
          </p:cNvSpPr>
          <p:nvPr/>
        </p:nvSpPr>
        <p:spPr bwMode="auto">
          <a:xfrm>
            <a:off x="1651765" y="152626"/>
            <a:ext cx="6048375" cy="180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700" b="1" dirty="0" err="1">
                <a:solidFill>
                  <a:srgbClr val="0000FF"/>
                </a:solidFill>
              </a:rPr>
              <a:t>Particle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Therapy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MasterClass</a:t>
            </a:r>
            <a:endParaRPr lang="de-DE" altLang="en-US" sz="2700" b="1" dirty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700" b="1" dirty="0" err="1">
                <a:solidFill>
                  <a:srgbClr val="0000FF"/>
                </a:solidFill>
              </a:rPr>
              <a:t>educational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outreach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package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CCCE61DC-AEE3-C74B-8917-69D2A5E52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07" y="1180883"/>
            <a:ext cx="7365235" cy="2441049"/>
          </a:xfrm>
          <a:prstGeom prst="rect">
            <a:avLst/>
          </a:prstGeom>
        </p:spPr>
      </p:pic>
      <p:sp>
        <p:nvSpPr>
          <p:cNvPr id="12" name="Rectangle 13">
            <a:extLst>
              <a:ext uri="{FF2B5EF4-FFF2-40B4-BE49-F238E27FC236}">
                <a16:creationId xmlns:a16="http://schemas.microsoft.com/office/drawing/2014/main" id="{78102989-62B2-8C4D-B9FA-41C310F31ACC}"/>
              </a:ext>
            </a:extLst>
          </p:cNvPr>
          <p:cNvSpPr txBox="1">
            <a:spLocks noChangeArrowheads="1"/>
          </p:cNvSpPr>
          <p:nvPr/>
        </p:nvSpPr>
        <p:spPr>
          <a:xfrm>
            <a:off x="3641072" y="3742373"/>
            <a:ext cx="2941625" cy="3024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342900" eaLnBrk="1" hangingPunct="1">
              <a:lnSpc>
                <a:spcPct val="110000"/>
              </a:lnSpc>
              <a:buNone/>
              <a:defRPr/>
            </a:pPr>
            <a:r>
              <a:rPr lang="en-US" altLang="en-US" sz="1500" dirty="0" err="1">
                <a:solidFill>
                  <a:srgbClr val="0000FF"/>
                </a:solidFill>
              </a:rPr>
              <a:t>Yiota</a:t>
            </a:r>
            <a:r>
              <a:rPr lang="en-US" altLang="en-US" sz="1500" dirty="0">
                <a:solidFill>
                  <a:srgbClr val="0000FF"/>
                </a:solidFill>
              </a:rPr>
              <a:t> </a:t>
            </a:r>
            <a:r>
              <a:rPr lang="en-US" altLang="en-US" sz="1500" dirty="0" err="1">
                <a:solidFill>
                  <a:srgbClr val="0000FF"/>
                </a:solidFill>
              </a:rPr>
              <a:t>Foka</a:t>
            </a:r>
            <a:r>
              <a:rPr lang="en-US" altLang="en-US" sz="1500" dirty="0">
                <a:solidFill>
                  <a:srgbClr val="0000FF"/>
                </a:solidFill>
              </a:rPr>
              <a:t> (GSI/CERN)</a:t>
            </a:r>
            <a:endParaRPr lang="de-DE" altLang="de-DE" sz="1350" dirty="0"/>
          </a:p>
        </p:txBody>
      </p:sp>
      <p:pic>
        <p:nvPicPr>
          <p:cNvPr id="13" name="Picture 8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5" y="33338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MC-Logo-RGB">
            <a:extLst>
              <a:ext uri="{FF2B5EF4-FFF2-40B4-BE49-F238E27FC236}">
                <a16:creationId xmlns:a16="http://schemas.microsoft.com/office/drawing/2014/main" id="{25F1ACF8-5079-1E40-BDB0-65F1B131D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0067" y="4511755"/>
            <a:ext cx="1565672" cy="62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A31AED7E-FC8F-704B-8A9A-106E5E02C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03" y="3478660"/>
            <a:ext cx="28552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50" dirty="0">
                <a:latin typeface="Calibri" panose="020F0502020204030204" pitchFamily="34" charset="0"/>
                <a:hlinkClick r:id="rId5"/>
              </a:rPr>
              <a:t>https://indico.cern.ch/event/840212/</a:t>
            </a:r>
            <a:endParaRPr lang="en-US" altLang="en-US" sz="1350" dirty="0"/>
          </a:p>
        </p:txBody>
      </p:sp>
    </p:spTree>
    <p:extLst>
      <p:ext uri="{BB962C8B-B14F-4D97-AF65-F5344CB8AC3E}">
        <p14:creationId xmlns:p14="http://schemas.microsoft.com/office/powerpoint/2010/main" val="2576848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69" y="1228675"/>
            <a:ext cx="9033831" cy="33402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Examples of a PTMC Session (9:00-16:00 </a:t>
            </a:r>
          </a:p>
          <a:p>
            <a:pPr marL="114300" indent="0"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and a Videoconference (16:00-17:00 CET)</a:t>
            </a:r>
          </a:p>
          <a:p>
            <a:pPr marL="114300" indent="0">
              <a:buNone/>
            </a:pPr>
            <a:endParaRPr lang="en-US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EXAMPLE PTMC Session 9:00-16:00 </a:t>
            </a:r>
          </a:p>
          <a:p>
            <a:pPr marL="571500" lvl="1" indent="0">
              <a:buNone/>
            </a:pP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j-lt"/>
                <a:hlinkClick r:id="rId2"/>
              </a:rPr>
              <a:t>https://indico.cern.ch/event/1002980/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   </a:t>
            </a:r>
          </a:p>
          <a:p>
            <a:pPr marL="571500" lvl="1" indent="0">
              <a:buNone/>
            </a:pPr>
            <a:endParaRPr lang="en-US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EXAMPLE VIDEOCONFERENCE 16:00-17:00 </a:t>
            </a:r>
            <a:r>
              <a:rPr lang="en-US" b="1" dirty="0">
                <a:solidFill>
                  <a:srgbClr val="C00000"/>
                </a:solidFill>
                <a:latin typeface="+mj-lt"/>
              </a:rPr>
              <a:t>Central European Time </a:t>
            </a:r>
          </a:p>
          <a:p>
            <a:pPr marL="571500" lvl="1" indent="0">
              <a:buNone/>
            </a:pP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j-lt"/>
                <a:hlinkClick r:id="rId3"/>
              </a:rPr>
              <a:t>https://indico.cern.ch/event/999420/</a:t>
            </a:r>
            <a:endParaRPr lang="en-US" sz="18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7D2869-8B2C-CB40-A303-311DBEFC55A6}"/>
              </a:ext>
            </a:extLst>
          </p:cNvPr>
          <p:cNvSpPr txBox="1">
            <a:spLocks/>
          </p:cNvSpPr>
          <p:nvPr/>
        </p:nvSpPr>
        <p:spPr>
          <a:xfrm>
            <a:off x="3064637" y="202098"/>
            <a:ext cx="3469276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n-US" altLang="en-US" sz="2700" dirty="0">
                <a:solidFill>
                  <a:srgbClr val="0000FF"/>
                </a:solidFill>
                <a:latin typeface="+mj-lt"/>
              </a:rPr>
              <a:t>PTMC </a:t>
            </a:r>
            <a:r>
              <a:rPr lang="en-US" altLang="en-US" sz="2700">
                <a:solidFill>
                  <a:srgbClr val="0000FF"/>
                </a:solidFill>
                <a:latin typeface="+mj-lt"/>
              </a:rPr>
              <a:t>in 2021</a:t>
            </a:r>
            <a:endParaRPr lang="en-US" altLang="en-US" sz="2700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1078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12" y="0"/>
            <a:ext cx="4305300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112" y="0"/>
            <a:ext cx="4507888" cy="51435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27D2869-8B2C-CB40-A303-311DBEFC55A6}"/>
              </a:ext>
            </a:extLst>
          </p:cNvPr>
          <p:cNvSpPr txBox="1">
            <a:spLocks/>
          </p:cNvSpPr>
          <p:nvPr/>
        </p:nvSpPr>
        <p:spPr>
          <a:xfrm>
            <a:off x="6288642" y="784147"/>
            <a:ext cx="3329083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n-US" altLang="en-US" sz="2700" dirty="0">
                <a:solidFill>
                  <a:srgbClr val="C00000"/>
                </a:solidFill>
                <a:latin typeface="+mj-lt"/>
              </a:rPr>
              <a:t>16:00-17:00 CET</a:t>
            </a:r>
          </a:p>
        </p:txBody>
      </p:sp>
    </p:spTree>
    <p:extLst>
      <p:ext uri="{BB962C8B-B14F-4D97-AF65-F5344CB8AC3E}">
        <p14:creationId xmlns:p14="http://schemas.microsoft.com/office/powerpoint/2010/main" val="1433828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219" y="1228675"/>
            <a:ext cx="8689081" cy="33402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The necessary material for installation and the hands-on, </a:t>
            </a:r>
          </a:p>
          <a:p>
            <a:pPr marL="114300" indent="0">
              <a:buNone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including recording:</a:t>
            </a:r>
          </a:p>
          <a:p>
            <a:pPr marL="114300" indent="0">
              <a:buNone/>
            </a:pPr>
            <a:endParaRPr lang="en-US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PTMC in a kit in ENGLISH (Spanish, Bosnian, Greek coming)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en-US" sz="1400" b="1" dirty="0">
                <a:solidFill>
                  <a:schemeClr val="accent4">
                    <a:lumMod val="75000"/>
                  </a:schemeClr>
                </a:solidFill>
                <a:latin typeface="+mn-lt"/>
                <a:hlinkClick r:id="rId2"/>
              </a:rPr>
              <a:t>https://drive.google.com/drive/folders/1jRnLf49N_yRoOGg8V8vwq3DIpnetWdF0</a:t>
            </a:r>
            <a:endParaRPr lang="en-US" sz="1400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03" y="2898775"/>
            <a:ext cx="3987800" cy="17145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EC70B29-18FF-2943-98DB-5DFD983C629B}"/>
              </a:ext>
            </a:extLst>
          </p:cNvPr>
          <p:cNvSpPr txBox="1">
            <a:spLocks/>
          </p:cNvSpPr>
          <p:nvPr/>
        </p:nvSpPr>
        <p:spPr bwMode="auto">
          <a:xfrm>
            <a:off x="1219118" y="225607"/>
            <a:ext cx="69380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700" b="1" dirty="0">
                <a:solidFill>
                  <a:srgbClr val="0000FF"/>
                </a:solidFill>
              </a:rPr>
              <a:t>PTMC in a </a:t>
            </a:r>
            <a:r>
              <a:rPr lang="de-DE" altLang="en-US" sz="2700" b="1" dirty="0" err="1">
                <a:solidFill>
                  <a:srgbClr val="0000FF"/>
                </a:solidFill>
              </a:rPr>
              <a:t>kit</a:t>
            </a:r>
            <a:r>
              <a:rPr lang="de-DE" altLang="en-US" sz="2700" b="1" dirty="0">
                <a:solidFill>
                  <a:srgbClr val="0000FF"/>
                </a:solidFill>
              </a:rPr>
              <a:t>: Installation </a:t>
            </a:r>
            <a:r>
              <a:rPr lang="de-DE" altLang="en-US" sz="2700" b="1" dirty="0" err="1">
                <a:solidFill>
                  <a:srgbClr val="0000FF"/>
                </a:solidFill>
              </a:rPr>
              <a:t>and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Testing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2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D8DEB5C-4723-D24E-92C0-26A264773E24}"/>
              </a:ext>
            </a:extLst>
          </p:cNvPr>
          <p:cNvSpPr/>
          <p:nvPr/>
        </p:nvSpPr>
        <p:spPr>
          <a:xfrm>
            <a:off x="885822" y="1575106"/>
            <a:ext cx="65265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hlinkClick r:id="rId2"/>
              </a:rPr>
              <a:t>https://drive.google.com/drive/folders/1jRnLf49N_yRoOGg8V8vwq3DIpnetWdF0</a:t>
            </a:r>
            <a:endParaRPr lang="x-none" dirty="0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702E832-FCE3-3243-BF49-B27AFE3A8E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092" y="1909730"/>
            <a:ext cx="6741487" cy="3233770"/>
          </a:xfrm>
          <a:prstGeom prst="rect">
            <a:avLst/>
          </a:prstGeom>
        </p:spPr>
      </p:pic>
      <p:pic>
        <p:nvPicPr>
          <p:cNvPr id="7" name="Picture 8" descr="IPPOG_Logo_coloured">
            <a:extLst>
              <a:ext uri="{FF2B5EF4-FFF2-40B4-BE49-F238E27FC236}">
                <a16:creationId xmlns:a16="http://schemas.microsoft.com/office/drawing/2014/main" id="{314EB149-2A3D-5448-9B20-C746D6C2C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3" y="16193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C-Logo-RGB">
            <a:extLst>
              <a:ext uri="{FF2B5EF4-FFF2-40B4-BE49-F238E27FC236}">
                <a16:creationId xmlns:a16="http://schemas.microsoft.com/office/drawing/2014/main" id="{809B0484-95C3-1047-BD15-215CFBC94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579" y="4572000"/>
            <a:ext cx="143113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FF2223F-D389-4943-9829-DCA146518E08}"/>
              </a:ext>
            </a:extLst>
          </p:cNvPr>
          <p:cNvSpPr txBox="1">
            <a:spLocks/>
          </p:cNvSpPr>
          <p:nvPr/>
        </p:nvSpPr>
        <p:spPr bwMode="auto">
          <a:xfrm>
            <a:off x="577028" y="889832"/>
            <a:ext cx="8119955" cy="44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1800" b="1" dirty="0">
                <a:solidFill>
                  <a:srgbClr val="3733DB"/>
                </a:solidFill>
              </a:rPr>
              <a:t>For fast installation and testing, instructions in  google drive:</a:t>
            </a:r>
          </a:p>
          <a:p>
            <a:pPr algn="l">
              <a:defRPr/>
            </a:pPr>
            <a:r>
              <a:rPr lang="en-US" altLang="en-US" sz="1800" dirty="0">
                <a:solidFill>
                  <a:srgbClr val="3733DB"/>
                </a:solidFill>
              </a:rPr>
              <a:t>in English, Mexican/Spanish, Greek: by Aris </a:t>
            </a:r>
            <a:r>
              <a:rPr lang="en-US" altLang="en-US" sz="1800" dirty="0" err="1">
                <a:solidFill>
                  <a:srgbClr val="3733DB"/>
                </a:solidFill>
              </a:rPr>
              <a:t>Mamaras</a:t>
            </a:r>
            <a:r>
              <a:rPr lang="en-US" altLang="en-US" sz="1800" dirty="0">
                <a:solidFill>
                  <a:srgbClr val="3733DB"/>
                </a:solidFill>
              </a:rPr>
              <a:t>, Viridiana, Enrique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3EC70B29-18FF-2943-98DB-5DFD983C629B}"/>
              </a:ext>
            </a:extLst>
          </p:cNvPr>
          <p:cNvSpPr txBox="1">
            <a:spLocks/>
          </p:cNvSpPr>
          <p:nvPr/>
        </p:nvSpPr>
        <p:spPr bwMode="auto">
          <a:xfrm>
            <a:off x="1285220" y="119761"/>
            <a:ext cx="69380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700" b="1" dirty="0">
                <a:solidFill>
                  <a:srgbClr val="0000FF"/>
                </a:solidFill>
              </a:rPr>
              <a:t>PTMC in a </a:t>
            </a:r>
            <a:r>
              <a:rPr lang="de-DE" altLang="en-US" sz="2700" b="1" dirty="0" err="1">
                <a:solidFill>
                  <a:srgbClr val="0000FF"/>
                </a:solidFill>
              </a:rPr>
              <a:t>kit</a:t>
            </a:r>
            <a:r>
              <a:rPr lang="de-DE" altLang="en-US" sz="2700" b="1" dirty="0">
                <a:solidFill>
                  <a:srgbClr val="0000FF"/>
                </a:solidFill>
              </a:rPr>
              <a:t> Installation </a:t>
            </a:r>
            <a:r>
              <a:rPr lang="de-DE" altLang="en-US" sz="2700" b="1" dirty="0" err="1">
                <a:solidFill>
                  <a:srgbClr val="0000FF"/>
                </a:solidFill>
              </a:rPr>
              <a:t>and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Testing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60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The PTMC web page 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  <a:hlinkClick r:id="rId2"/>
              </a:rPr>
              <a:t>https://indico.cern.ch/event/840212/overview</a:t>
            </a: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provides a lot of material :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  <a:hlinkClick r:id="rId3"/>
              </a:rPr>
              <a:t>https://indico.cern.ch/event/840212/page/17998-materials</a:t>
            </a: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Instructions for tutors, moderators, necessary definitions:</a:t>
            </a:r>
          </a:p>
          <a:p>
            <a:pPr marL="114300" indent="0">
              <a:buNone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 https://</a:t>
            </a:r>
            <a:r>
              <a:rPr lang="en-US" sz="16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indico.cern.ch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/event/840212/page/17986-instructions</a:t>
            </a:r>
          </a:p>
          <a:p>
            <a:pPr marL="114300" indent="0">
              <a:buNone/>
            </a:pP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Presentations:  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  <a:hlinkClick r:id="rId4"/>
              </a:rPr>
              <a:t>https://indico.cern.ch/event/840212/page/17999-presentations</a:t>
            </a: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Animations: 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j-lt"/>
                <a:hlinkClick r:id="rId5"/>
              </a:rPr>
              <a:t>https://indico.cern.ch/event/840212/page/18000-animations</a:t>
            </a:r>
            <a:endParaRPr lang="en-US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11430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7D2869-8B2C-CB40-A303-311DBEFC55A6}"/>
              </a:ext>
            </a:extLst>
          </p:cNvPr>
          <p:cNvSpPr txBox="1">
            <a:spLocks/>
          </p:cNvSpPr>
          <p:nvPr/>
        </p:nvSpPr>
        <p:spPr>
          <a:xfrm>
            <a:off x="1883884" y="246165"/>
            <a:ext cx="4661046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n-US" altLang="en-US" sz="2700" dirty="0">
                <a:solidFill>
                  <a:srgbClr val="0000FF"/>
                </a:solidFill>
                <a:latin typeface="+mj-lt"/>
              </a:rPr>
              <a:t>PTMC material </a:t>
            </a:r>
            <a:r>
              <a:rPr lang="en-US" altLang="en-US" sz="2700">
                <a:solidFill>
                  <a:srgbClr val="0000FF"/>
                </a:solidFill>
                <a:latin typeface="+mj-lt"/>
              </a:rPr>
              <a:t>in web page </a:t>
            </a:r>
            <a:endParaRPr lang="en-US" altLang="en-US" sz="2700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843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3">
            <a:extLst>
              <a:ext uri="{FF2B5EF4-FFF2-40B4-BE49-F238E27FC236}">
                <a16:creationId xmlns:a16="http://schemas.microsoft.com/office/drawing/2014/main" id="{411A1AE2-E957-354C-A2EB-35D22C8827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619" y="1676400"/>
            <a:ext cx="4531519" cy="348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8">
            <a:extLst>
              <a:ext uri="{FF2B5EF4-FFF2-40B4-BE49-F238E27FC236}">
                <a16:creationId xmlns:a16="http://schemas.microsoft.com/office/drawing/2014/main" id="{6777BE0A-503B-3C41-9B0B-5F64E62FBB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150" y="17860"/>
            <a:ext cx="5961460" cy="144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F0C47567-FE10-544A-AF0C-D7D0CEAB3D9D}"/>
              </a:ext>
            </a:extLst>
          </p:cNvPr>
          <p:cNvSpPr txBox="1">
            <a:spLocks/>
          </p:cNvSpPr>
          <p:nvPr/>
        </p:nvSpPr>
        <p:spPr bwMode="auto">
          <a:xfrm>
            <a:off x="2975176" y="6102"/>
            <a:ext cx="44807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2400" b="1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2400" b="1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9174FB23-3E39-A143-8C11-BE2AE0D24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810" y="1432074"/>
            <a:ext cx="28552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50" dirty="0">
                <a:latin typeface="Calibri" panose="020F0502020204030204" pitchFamily="34" charset="0"/>
                <a:hlinkClick r:id="rId4"/>
              </a:rPr>
              <a:t>https://indico.cern.ch/event/840212/</a:t>
            </a:r>
            <a:endParaRPr lang="en-US" altLang="en-US" sz="1350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DBDAD72-0FAC-C14C-B476-62750AD3821A}"/>
              </a:ext>
            </a:extLst>
          </p:cNvPr>
          <p:cNvSpPr txBox="1">
            <a:spLocks/>
          </p:cNvSpPr>
          <p:nvPr/>
        </p:nvSpPr>
        <p:spPr>
          <a:xfrm>
            <a:off x="5760244" y="2025254"/>
            <a:ext cx="3318537" cy="170816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500" b="1" dirty="0">
              <a:solidFill>
                <a:srgbClr val="0000FF"/>
              </a:solidFill>
              <a:latin typeface="ArialMT"/>
            </a:endParaRPr>
          </a:p>
          <a:p>
            <a:pPr>
              <a:spcBef>
                <a:spcPct val="0"/>
              </a:spcBef>
            </a:pP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Presentations</a:t>
            </a:r>
          </a:p>
          <a:p>
            <a:pPr>
              <a:spcBef>
                <a:spcPct val="0"/>
              </a:spcBef>
            </a:pP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Posters</a:t>
            </a:r>
          </a:p>
          <a:p>
            <a:pPr>
              <a:spcBef>
                <a:spcPct val="0"/>
              </a:spcBef>
            </a:pP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Animations </a:t>
            </a:r>
            <a:r>
              <a:rPr lang="en-US" altLang="en-US" sz="1200" dirty="0">
                <a:solidFill>
                  <a:srgbClr val="0000FF"/>
                </a:solidFill>
                <a:latin typeface="ArialMT"/>
              </a:rPr>
              <a:t>(ENLIGHT,</a:t>
            </a: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 </a:t>
            </a:r>
            <a:r>
              <a:rPr lang="en-US" altLang="en-US" sz="1200" dirty="0">
                <a:solidFill>
                  <a:srgbClr val="0000FF"/>
                </a:solidFill>
                <a:latin typeface="ArialMT"/>
              </a:rPr>
              <a:t>therapy centers) </a:t>
            </a:r>
          </a:p>
          <a:p>
            <a:pPr>
              <a:spcBef>
                <a:spcPct val="0"/>
              </a:spcBef>
            </a:pP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Instructions</a:t>
            </a:r>
          </a:p>
          <a:p>
            <a:pPr>
              <a:spcBef>
                <a:spcPct val="0"/>
              </a:spcBef>
            </a:pP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Workplan</a:t>
            </a:r>
          </a:p>
          <a:p>
            <a:pPr>
              <a:spcBef>
                <a:spcPct val="0"/>
              </a:spcBef>
            </a:pPr>
            <a:r>
              <a:rPr lang="en-US" altLang="en-US" sz="1500" b="1" dirty="0">
                <a:solidFill>
                  <a:srgbClr val="0000FF"/>
                </a:solidFill>
                <a:latin typeface="ArialMT"/>
              </a:rPr>
              <a:t>Demos</a:t>
            </a:r>
          </a:p>
        </p:txBody>
      </p:sp>
      <p:sp>
        <p:nvSpPr>
          <p:cNvPr id="28678" name="Rectangle 10">
            <a:extLst>
              <a:ext uri="{FF2B5EF4-FFF2-40B4-BE49-F238E27FC236}">
                <a16:creationId xmlns:a16="http://schemas.microsoft.com/office/drawing/2014/main" id="{3657B12B-5826-C24A-A851-DC840DAEC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7369" y="3637360"/>
            <a:ext cx="244169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50" dirty="0">
                <a:solidFill>
                  <a:schemeClr val="accent1"/>
                </a:solidFill>
              </a:rPr>
              <a:t>https://</a:t>
            </a:r>
            <a:r>
              <a:rPr lang="en-US" altLang="en-US" sz="1050" dirty="0" err="1">
                <a:solidFill>
                  <a:schemeClr val="accent1"/>
                </a:solidFill>
              </a:rPr>
              <a:t>videos.cern.ch</a:t>
            </a:r>
            <a:r>
              <a:rPr lang="en-US" altLang="en-US" sz="1050" dirty="0">
                <a:solidFill>
                  <a:schemeClr val="accent1"/>
                </a:solidFill>
              </a:rPr>
              <a:t>/record/2690592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8B557A88-596A-3143-B94B-345F4207E879}"/>
              </a:ext>
            </a:extLst>
          </p:cNvPr>
          <p:cNvSpPr txBox="1">
            <a:spLocks/>
          </p:cNvSpPr>
          <p:nvPr/>
        </p:nvSpPr>
        <p:spPr bwMode="auto">
          <a:xfrm>
            <a:off x="5760244" y="1726823"/>
            <a:ext cx="207620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sz="1500" b="1" dirty="0">
                <a:solidFill>
                  <a:srgbClr val="0000FF"/>
                </a:solidFill>
                <a:latin typeface="ArialMT" charset="0"/>
              </a:rPr>
              <a:t>Material in the web </a:t>
            </a:r>
          </a:p>
          <a:p>
            <a:pPr algn="l">
              <a:defRPr/>
            </a:pPr>
            <a:r>
              <a:rPr lang="en-US" sz="1500" b="1" dirty="0">
                <a:solidFill>
                  <a:srgbClr val="0000FF"/>
                </a:solidFill>
                <a:latin typeface="ArialMT" charset="0"/>
              </a:rPr>
              <a:t>in several languages</a:t>
            </a:r>
          </a:p>
        </p:txBody>
      </p:sp>
      <p:sp>
        <p:nvSpPr>
          <p:cNvPr id="28680" name="Rectangle 11">
            <a:extLst>
              <a:ext uri="{FF2B5EF4-FFF2-40B4-BE49-F238E27FC236}">
                <a16:creationId xmlns:a16="http://schemas.microsoft.com/office/drawing/2014/main" id="{4CFCBD11-97C2-3941-9FB2-24F4A60B7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5594" y="1428750"/>
            <a:ext cx="222368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 b="1" u="sng" dirty="0">
                <a:solidFill>
                  <a:srgbClr val="2B4FCD"/>
                </a:solidFill>
              </a:rPr>
              <a:t>Uni Sarajevo: web pages</a:t>
            </a:r>
            <a:endParaRPr lang="en-GB" altLang="en-US" sz="1350" dirty="0">
              <a:solidFill>
                <a:srgbClr val="2B4FCD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E4A3477-80AC-5247-A932-521A67230B1A}"/>
              </a:ext>
            </a:extLst>
          </p:cNvPr>
          <p:cNvSpPr txBox="1">
            <a:spLocks/>
          </p:cNvSpPr>
          <p:nvPr/>
        </p:nvSpPr>
        <p:spPr bwMode="auto">
          <a:xfrm>
            <a:off x="5782866" y="3996929"/>
            <a:ext cx="2137172" cy="93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 b="1">
                <a:solidFill>
                  <a:srgbClr val="3733DB"/>
                </a:solidFill>
              </a:rPr>
              <a:t>PR material: </a:t>
            </a:r>
          </a:p>
          <a:p>
            <a:pPr>
              <a:spcBef>
                <a:spcPct val="0"/>
              </a:spcBef>
            </a:pPr>
            <a:r>
              <a:rPr lang="en-US" altLang="en-US" sz="1500" b="1">
                <a:solidFill>
                  <a:srgbClr val="3733DB"/>
                </a:solidFill>
              </a:rPr>
              <a:t>articles </a:t>
            </a:r>
          </a:p>
          <a:p>
            <a:pPr>
              <a:spcBef>
                <a:spcPct val="0"/>
              </a:spcBef>
            </a:pPr>
            <a:r>
              <a:rPr lang="en-US" altLang="en-US" sz="1500" b="1">
                <a:solidFill>
                  <a:srgbClr val="3733DB"/>
                </a:solidFill>
              </a:rPr>
              <a:t>photos </a:t>
            </a:r>
          </a:p>
          <a:p>
            <a:pPr>
              <a:spcBef>
                <a:spcPct val="0"/>
              </a:spcBef>
            </a:pPr>
            <a:r>
              <a:rPr lang="en-US" altLang="en-US" sz="1500" b="1">
                <a:solidFill>
                  <a:srgbClr val="3733DB"/>
                </a:solidFill>
              </a:rPr>
              <a:t>events description</a:t>
            </a:r>
          </a:p>
        </p:txBody>
      </p:sp>
      <p:pic>
        <p:nvPicPr>
          <p:cNvPr id="11" name="Picture 10" descr="IPPOG_Logo_coloured">
            <a:extLst>
              <a:ext uri="{FF2B5EF4-FFF2-40B4-BE49-F238E27FC236}">
                <a16:creationId xmlns:a16="http://schemas.microsoft.com/office/drawing/2014/main" id="{161E847B-02F1-084D-9BED-12AE0EC8E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53" y="4763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MC-Logo-RGB">
            <a:extLst>
              <a:ext uri="{FF2B5EF4-FFF2-40B4-BE49-F238E27FC236}">
                <a16:creationId xmlns:a16="http://schemas.microsoft.com/office/drawing/2014/main" id="{6F7DF773-2811-2845-8698-28A7E028C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579" y="4572000"/>
            <a:ext cx="143113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353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8DA05-2079-664F-A2B6-40FFEDC22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860" y="137730"/>
            <a:ext cx="5618700" cy="4090800"/>
          </a:xfrm>
        </p:spPr>
        <p:txBody>
          <a:bodyPr/>
          <a:lstStyle/>
          <a:p>
            <a:pPr algn="ctr"/>
            <a:r>
              <a:rPr lang="x-none" sz="4000" dirty="0"/>
              <a:t>THE first </a:t>
            </a:r>
            <a:br>
              <a:rPr lang="x-none" sz="4000" dirty="0"/>
            </a:br>
            <a:r>
              <a:rPr lang="x-none" sz="4000" b="0" dirty="0"/>
              <a:t>and only… </a:t>
            </a:r>
            <a:r>
              <a:rPr lang="x-none" sz="4000" dirty="0"/>
              <a:t>PTMC </a:t>
            </a:r>
            <a:br>
              <a:rPr lang="x-none" sz="4000" dirty="0"/>
            </a:br>
            <a:r>
              <a:rPr lang="x-none" sz="4000" dirty="0"/>
              <a:t>in IMC2020 </a:t>
            </a:r>
            <a:br>
              <a:rPr lang="x-none" sz="4000" dirty="0"/>
            </a:br>
            <a:r>
              <a:rPr lang="x-none" sz="4000" dirty="0"/>
              <a:t>in  Mexico</a:t>
            </a:r>
          </a:p>
        </p:txBody>
      </p:sp>
    </p:spTree>
    <p:extLst>
      <p:ext uri="{BB962C8B-B14F-4D97-AF65-F5344CB8AC3E}">
        <p14:creationId xmlns:p14="http://schemas.microsoft.com/office/powerpoint/2010/main" val="1876395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2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926" y="4143900"/>
            <a:ext cx="1506450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4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9738" y="4143912"/>
            <a:ext cx="829725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4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1773" y="4113073"/>
            <a:ext cx="5780526" cy="88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4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251" y="2121032"/>
            <a:ext cx="2617774" cy="19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4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1773" y="522392"/>
            <a:ext cx="5780526" cy="35083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3451006" y="0"/>
            <a:ext cx="5299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PTMC in MXC 2</a:t>
            </a:r>
            <a:r>
              <a:rPr lang="en-US" sz="3200" b="1" baseline="30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nd</a:t>
            </a:r>
            <a:r>
              <a:rPr lang="en-US" sz="3200" b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March 2020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9" name="Google Shape;217;p23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250" y="246367"/>
            <a:ext cx="2617774" cy="1777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1139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69568" cy="514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55407" y="3171443"/>
            <a:ext cx="5299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PTMC in MXC 2</a:t>
            </a:r>
            <a:r>
              <a:rPr lang="en-US" sz="3200" b="1" baseline="30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nd</a:t>
            </a:r>
            <a:r>
              <a:rPr lang="en-US" sz="3200" b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March 2020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03855" y="3900699"/>
            <a:ext cx="30401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/>
            <a:r>
              <a:rPr lang="en-GB" sz="1600" b="1" dirty="0">
                <a:solidFill>
                  <a:srgbClr val="7030A0"/>
                </a:solidFill>
                <a:latin typeface="Calibri" charset="0"/>
                <a:ea typeface="Times New Roman" charset="0"/>
              </a:rPr>
              <a:t>Closed registration</a:t>
            </a:r>
          </a:p>
          <a:p>
            <a:pPr marL="457200"/>
            <a:r>
              <a:rPr lang="en-GB" sz="1600" b="1" dirty="0">
                <a:solidFill>
                  <a:srgbClr val="7030A0"/>
                </a:solidFill>
                <a:latin typeface="Calibri" charset="0"/>
                <a:ea typeface="Times New Roman" charset="0"/>
              </a:rPr>
              <a:t>reaching max capacity of </a:t>
            </a:r>
          </a:p>
          <a:p>
            <a:pPr marL="457200"/>
            <a:r>
              <a:rPr lang="en-GB" sz="1600" b="1" dirty="0">
                <a:solidFill>
                  <a:srgbClr val="7030A0"/>
                </a:solidFill>
                <a:latin typeface="Calibri" charset="0"/>
                <a:ea typeface="Times New Roman" charset="0"/>
              </a:rPr>
              <a:t>auditorium (100 students)</a:t>
            </a:r>
          </a:p>
          <a:p>
            <a:pPr marL="457200"/>
            <a:r>
              <a:rPr lang="en-GB" sz="1600" b="1" dirty="0">
                <a:solidFill>
                  <a:srgbClr val="7030A0"/>
                </a:solidFill>
                <a:latin typeface="Calibri" charset="0"/>
                <a:ea typeface="Times New Roman" charset="0"/>
              </a:rPr>
              <a:t>2x25 groups for hands-on</a:t>
            </a:r>
          </a:p>
        </p:txBody>
      </p:sp>
      <p:pic>
        <p:nvPicPr>
          <p:cNvPr id="5" name="Picture 4" descr="/Users/yiota/Library/Containers/com.apple.Preview/Data/Downloads/PTMC/PTMC Mexico City/7742F1BE-F6EE-406B-8B0B-38E5334B13F4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9568" y="2495"/>
            <a:ext cx="1874432" cy="178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/Users/yiota/Library/Containers/com.apple.Preview/Data/Downloads/PTMC/PTMC Mexico City/D3E9261B-2319-41C2-94A1-E5B303AC1B22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9568" y="1702402"/>
            <a:ext cx="1874432" cy="1424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989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926" y="4143900"/>
            <a:ext cx="1506450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1861" y="4118675"/>
            <a:ext cx="935440" cy="8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451" y="4118675"/>
            <a:ext cx="5128252" cy="88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2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450" y="208700"/>
            <a:ext cx="2405551" cy="1805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2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5151" y="2085438"/>
            <a:ext cx="2466551" cy="18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2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5150" y="208680"/>
            <a:ext cx="2405551" cy="1805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938" y="255675"/>
            <a:ext cx="2743362" cy="365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30;p11"/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450" y="2085438"/>
            <a:ext cx="2405551" cy="1828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41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8" descr="IPPOG_Logo_coloured">
            <a:extLst>
              <a:ext uri="{FF2B5EF4-FFF2-40B4-BE49-F238E27FC236}">
                <a16:creationId xmlns:a16="http://schemas.microsoft.com/office/drawing/2014/main" id="{0586A93C-CE81-DF4D-825A-C960AE202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5" y="33338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8" name="Picture 10" descr="MC-Logo-RGB">
            <a:extLst>
              <a:ext uri="{FF2B5EF4-FFF2-40B4-BE49-F238E27FC236}">
                <a16:creationId xmlns:a16="http://schemas.microsoft.com/office/drawing/2014/main" id="{A9A1C0C9-CABB-8349-AFD3-815E284C6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0067" y="4511755"/>
            <a:ext cx="1565672" cy="62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itel 1">
            <a:extLst>
              <a:ext uri="{FF2B5EF4-FFF2-40B4-BE49-F238E27FC236}">
                <a16:creationId xmlns:a16="http://schemas.microsoft.com/office/drawing/2014/main" id="{C78ED918-5E47-2C46-93AC-DADFE144B3BB}"/>
              </a:ext>
            </a:extLst>
          </p:cNvPr>
          <p:cNvSpPr txBox="1">
            <a:spLocks/>
          </p:cNvSpPr>
          <p:nvPr/>
        </p:nvSpPr>
        <p:spPr bwMode="auto">
          <a:xfrm>
            <a:off x="1944904" y="6312"/>
            <a:ext cx="6048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700" b="1" dirty="0">
                <a:solidFill>
                  <a:srgbClr val="0000FF"/>
                </a:solidFill>
              </a:rPr>
              <a:t>International </a:t>
            </a:r>
            <a:r>
              <a:rPr lang="de-DE" altLang="en-US" sz="2700" b="1" dirty="0" err="1">
                <a:solidFill>
                  <a:srgbClr val="0000FF"/>
                </a:solidFill>
              </a:rPr>
              <a:t>MasterClasses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  <p:pic>
        <p:nvPicPr>
          <p:cNvPr id="45060" name="Picture 8" descr="http://www.theepochtimes.com/n2/images/stories/large/2010/10/31/ViolinComp_masterclass_henrylam-1.jpg">
            <a:extLst>
              <a:ext uri="{FF2B5EF4-FFF2-40B4-BE49-F238E27FC236}">
                <a16:creationId xmlns:a16="http://schemas.microsoft.com/office/drawing/2014/main" id="{3724F8AF-8F7D-F745-B787-39AC218C1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9738" y="2742010"/>
            <a:ext cx="2593181" cy="172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9" descr="pic_Netzwerk_Teilchenwelt_PR_21">
            <a:extLst>
              <a:ext uri="{FF2B5EF4-FFF2-40B4-BE49-F238E27FC236}">
                <a16:creationId xmlns:a16="http://schemas.microsoft.com/office/drawing/2014/main" id="{E5BEBD9C-F53B-D64B-BAFD-E502C616D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792" y="2733675"/>
            <a:ext cx="2753915" cy="172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714BDFAF-7C74-E448-8EEC-86F4CEA6BBE1}"/>
              </a:ext>
            </a:extLst>
          </p:cNvPr>
          <p:cNvSpPr txBox="1">
            <a:spLocks noChangeArrowheads="1"/>
          </p:cNvSpPr>
          <p:nvPr/>
        </p:nvSpPr>
        <p:spPr>
          <a:xfrm>
            <a:off x="3415574" y="4496825"/>
            <a:ext cx="2941625" cy="3024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342900" eaLnBrk="1" hangingPunct="1">
              <a:lnSpc>
                <a:spcPct val="110000"/>
              </a:lnSpc>
              <a:buNone/>
              <a:defRPr/>
            </a:pPr>
            <a:r>
              <a:rPr lang="en-US" altLang="en-US" sz="1500" dirty="0">
                <a:solidFill>
                  <a:srgbClr val="0000FF"/>
                </a:solidFill>
              </a:rPr>
              <a:t>Classes by masters, experts </a:t>
            </a:r>
            <a:endParaRPr lang="de-DE" altLang="de-DE" sz="1350" dirty="0"/>
          </a:p>
        </p:txBody>
      </p:sp>
      <p:sp>
        <p:nvSpPr>
          <p:cNvPr id="45063" name="Rectangle 3">
            <a:extLst>
              <a:ext uri="{FF2B5EF4-FFF2-40B4-BE49-F238E27FC236}">
                <a16:creationId xmlns:a16="http://schemas.microsoft.com/office/drawing/2014/main" id="{9FC569B9-ABFE-5745-A8A2-F1299C451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617" y="2154362"/>
            <a:ext cx="43856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x-none" sz="15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Offers to pupils hands-on experience with real data</a:t>
            </a:r>
            <a:endParaRPr lang="en-GB" altLang="x-none" sz="15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064" name="Rectangle 4">
            <a:extLst>
              <a:ext uri="{FF2B5EF4-FFF2-40B4-BE49-F238E27FC236}">
                <a16:creationId xmlns:a16="http://schemas.microsoft.com/office/drawing/2014/main" id="{63099B13-2340-B247-BBDB-7B8BAE691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6387" y="2430044"/>
            <a:ext cx="266932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x-none" sz="1500" b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Become “scientists for a day” ! </a:t>
            </a:r>
            <a:endParaRPr lang="en-GB" altLang="x-none" sz="1500" b="1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57D67A4-3E34-4242-89BA-51FED929F929}"/>
              </a:ext>
            </a:extLst>
          </p:cNvPr>
          <p:cNvSpPr txBox="1">
            <a:spLocks/>
          </p:cNvSpPr>
          <p:nvPr/>
        </p:nvSpPr>
        <p:spPr bwMode="auto">
          <a:xfrm>
            <a:off x="871870" y="519328"/>
            <a:ext cx="7315199" cy="157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algn="ctr" defTabSz="342900" eaLnBrk="1" hangingPunct="1">
              <a:buNone/>
            </a:pPr>
            <a:r>
              <a:rPr lang="en-US" altLang="en-US" sz="1800" b="1" dirty="0">
                <a:solidFill>
                  <a:srgbClr val="0000FF"/>
                </a:solidFill>
              </a:rPr>
              <a:t>  PTMC is integrated into the International </a:t>
            </a:r>
            <a:r>
              <a:rPr lang="en-US" altLang="en-US" sz="1800" b="1" dirty="0" err="1">
                <a:solidFill>
                  <a:srgbClr val="0000FF"/>
                </a:solidFill>
              </a:rPr>
              <a:t>MasterClasses</a:t>
            </a:r>
            <a:r>
              <a:rPr lang="en-US" altLang="en-US" sz="1800" b="1" dirty="0">
                <a:solidFill>
                  <a:srgbClr val="0000FF"/>
                </a:solidFill>
              </a:rPr>
              <a:t> project</a:t>
            </a:r>
          </a:p>
          <a:p>
            <a:pPr marL="0" indent="0" algn="ctr" defTabSz="342900" eaLnBrk="1" hangingPunct="1">
              <a:buNone/>
            </a:pPr>
            <a:r>
              <a:rPr lang="en-US" altLang="en-US" sz="1200" b="1" dirty="0">
                <a:solidFill>
                  <a:srgbClr val="0000FF"/>
                </a:solidFill>
                <a:hlinkClick r:id="rId7"/>
              </a:rPr>
              <a:t>https://physicsmasterclasses.org/index.php</a:t>
            </a:r>
            <a:endParaRPr lang="en-US" altLang="en-US" sz="1200" b="1" dirty="0">
              <a:solidFill>
                <a:srgbClr val="0000FF"/>
              </a:solidFill>
            </a:endParaRPr>
          </a:p>
          <a:p>
            <a:pPr marL="0" indent="0" algn="ctr" defTabSz="342900" eaLnBrk="1" hangingPunct="1">
              <a:buNone/>
            </a:pPr>
            <a:endParaRPr lang="de-DE" altLang="en-US" sz="1200" dirty="0">
              <a:solidFill>
                <a:srgbClr val="003478"/>
              </a:solidFill>
            </a:endParaRPr>
          </a:p>
          <a:p>
            <a:pPr marL="0" indent="0" algn="ctr" defTabSz="342900" eaLnBrk="1" hangingPunct="1">
              <a:lnSpc>
                <a:spcPct val="110000"/>
              </a:lnSpc>
              <a:buNone/>
            </a:pPr>
            <a:r>
              <a:rPr lang="en-US" altLang="en-US" sz="1500" b="1" dirty="0">
                <a:solidFill>
                  <a:srgbClr val="AE3C44"/>
                </a:solidFill>
              </a:rPr>
              <a:t>            </a:t>
            </a:r>
            <a:r>
              <a:rPr lang="en-US" altLang="en-US" sz="1500" b="1" dirty="0">
                <a:solidFill>
                  <a:srgbClr val="7030A0"/>
                </a:solidFill>
              </a:rPr>
              <a:t>   </a:t>
            </a:r>
            <a:r>
              <a:rPr lang="en-US" altLang="en-US" sz="1400" b="1" dirty="0">
                <a:solidFill>
                  <a:srgbClr val="7030A0"/>
                </a:solidFill>
              </a:rPr>
              <a:t>The “International Masterclasses” IMC project  </a:t>
            </a:r>
          </a:p>
          <a:p>
            <a:pPr marL="0" indent="0" algn="ctr" defTabSz="342900" eaLnBrk="1" hangingPunct="1">
              <a:lnSpc>
                <a:spcPct val="110000"/>
              </a:lnSpc>
              <a:buNone/>
            </a:pPr>
            <a:r>
              <a:rPr lang="en-US" altLang="en-US" sz="1400" b="1" dirty="0">
                <a:solidFill>
                  <a:srgbClr val="7030A0"/>
                </a:solidFill>
              </a:rPr>
              <a:t>     is an educational outreach activity that brings the excitement </a:t>
            </a:r>
          </a:p>
          <a:p>
            <a:pPr marL="0" indent="0" algn="ctr" defTabSz="342900" eaLnBrk="1" hangingPunct="1">
              <a:lnSpc>
                <a:spcPct val="110000"/>
              </a:lnSpc>
              <a:buNone/>
            </a:pPr>
            <a:r>
              <a:rPr lang="en-US" altLang="en-US" sz="1400" b="1" dirty="0">
                <a:solidFill>
                  <a:srgbClr val="7030A0"/>
                </a:solidFill>
              </a:rPr>
              <a:t>of cutting-edge research methods into the classroom. </a:t>
            </a:r>
            <a:endParaRPr lang="de-DE" altLang="en-US" sz="1400" dirty="0">
              <a:solidFill>
                <a:srgbClr val="7030A0"/>
              </a:solidFill>
              <a:ea typeface="Arial" panose="020B0604020202020204" pitchFamily="34" charset="0"/>
            </a:endParaRPr>
          </a:p>
          <a:p>
            <a:pPr marL="0" indent="0" defTabSz="342900" eaLnBrk="1" hangingPunct="1">
              <a:lnSpc>
                <a:spcPct val="90000"/>
              </a:lnSpc>
              <a:buNone/>
            </a:pPr>
            <a:endParaRPr lang="de-DE" altLang="en-US" sz="1800" b="1" dirty="0"/>
          </a:p>
          <a:p>
            <a:pPr marL="0" indent="0" defTabSz="342900" eaLnBrk="1" hangingPunct="1">
              <a:lnSpc>
                <a:spcPct val="90000"/>
              </a:lnSpc>
              <a:buNone/>
            </a:pPr>
            <a:endParaRPr lang="de-DE" altLang="en-US" sz="1800" b="1" dirty="0"/>
          </a:p>
          <a:p>
            <a:pPr marL="0" indent="0" defTabSz="342900" eaLnBrk="1" hangingPunct="1">
              <a:lnSpc>
                <a:spcPct val="90000"/>
              </a:lnSpc>
            </a:pPr>
            <a:endParaRPr lang="de-DE" altLang="en-US" sz="525" b="1" dirty="0"/>
          </a:p>
          <a:p>
            <a:pPr marL="0" indent="0" defTabSz="342900" eaLnBrk="1" hangingPunct="1">
              <a:lnSpc>
                <a:spcPct val="90000"/>
              </a:lnSpc>
            </a:pPr>
            <a:endParaRPr lang="de-DE" altLang="en-US" sz="1800" b="1" dirty="0"/>
          </a:p>
          <a:p>
            <a:pPr marL="0" indent="0" defTabSz="342900" eaLnBrk="1" hangingPunct="1">
              <a:lnSpc>
                <a:spcPct val="90000"/>
              </a:lnSpc>
            </a:pPr>
            <a:endParaRPr lang="de-DE" altLang="en-US" sz="1800" b="1" dirty="0"/>
          </a:p>
          <a:p>
            <a:pPr marL="0" indent="0" defTabSz="342900" eaLnBrk="1" hangingPunct="1">
              <a:lnSpc>
                <a:spcPct val="90000"/>
              </a:lnSpc>
              <a:buNone/>
            </a:pPr>
            <a:endParaRPr lang="de-DE" altLang="en-US" sz="1800" b="1" dirty="0"/>
          </a:p>
          <a:p>
            <a:pPr marL="0" indent="0" defTabSz="342900" eaLnBrk="1" hangingPunct="1">
              <a:lnSpc>
                <a:spcPct val="90000"/>
              </a:lnSpc>
              <a:buNone/>
            </a:pPr>
            <a:r>
              <a:rPr lang="de-DE" altLang="en-US" sz="525" dirty="0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2528817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9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063" y="763435"/>
            <a:ext cx="4109974" cy="3083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9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2650" y="754008"/>
            <a:ext cx="4109974" cy="30832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330035" y="0"/>
            <a:ext cx="61927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Hands-on: a </a:t>
            </a:r>
            <a:r>
              <a:rPr lang="en-US" sz="3200" b="1">
                <a:solidFill>
                  <a:srgbClr val="0070C0"/>
                </a:solidFill>
              </a:rPr>
              <a:t>strong experience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864" y="4091425"/>
            <a:ext cx="9094156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Calibri" charset="0"/>
              <a:buChar char="-"/>
            </a:pPr>
            <a:r>
              <a:rPr lang="en-GB" sz="1600" b="1" dirty="0">
                <a:solidFill>
                  <a:srgbClr val="7030A0"/>
                </a:solidFill>
                <a:latin typeface="+mn-lt"/>
                <a:ea typeface="Calibri" charset="0"/>
                <a:cs typeface="Times New Roman" charset="0"/>
              </a:rPr>
              <a:t>We could not see </a:t>
            </a:r>
            <a:r>
              <a:rPr lang="en-GB" sz="1600" b="1" dirty="0">
                <a:solidFill>
                  <a:srgbClr val="C00000"/>
                </a:solidFill>
                <a:latin typeface="+mn-lt"/>
                <a:ea typeface="Calibri" charset="0"/>
                <a:cs typeface="Times New Roman" charset="0"/>
              </a:rPr>
              <a:t>how physics relates with medicine</a:t>
            </a:r>
          </a:p>
          <a:p>
            <a:pPr marL="342900" indent="-342900">
              <a:buFont typeface="Calibri" charset="0"/>
              <a:buChar char="-"/>
            </a:pPr>
            <a:r>
              <a:rPr lang="en-GB" sz="1600" b="1" dirty="0">
                <a:solidFill>
                  <a:srgbClr val="7030A0"/>
                </a:solidFill>
                <a:latin typeface="+mn-lt"/>
              </a:rPr>
              <a:t>When listening at the lectures in the morning we could not believe that in the afternoon </a:t>
            </a:r>
          </a:p>
          <a:p>
            <a:r>
              <a:rPr lang="en-GB" sz="1600" b="1" dirty="0">
                <a:solidFill>
                  <a:srgbClr val="7030A0"/>
                </a:solidFill>
                <a:latin typeface="+mn-lt"/>
              </a:rPr>
              <a:t>       we would be </a:t>
            </a:r>
            <a:r>
              <a:rPr lang="en-GB" sz="1600" b="1" dirty="0">
                <a:solidFill>
                  <a:srgbClr val="C00000"/>
                </a:solidFill>
                <a:latin typeface="+mn-lt"/>
              </a:rPr>
              <a:t>able to handle treatment planning and with such accurate results</a:t>
            </a:r>
          </a:p>
          <a:p>
            <a:pPr marL="342900" lvl="0" indent="-342900">
              <a:buFont typeface="Calibri" charset="0"/>
              <a:buChar char="-"/>
            </a:pPr>
            <a:endParaRPr lang="en-GB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59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>
            <a:spLocks noGrp="1"/>
          </p:cNvSpPr>
          <p:nvPr>
            <p:ph type="title"/>
          </p:nvPr>
        </p:nvSpPr>
        <p:spPr>
          <a:xfrm>
            <a:off x="95700" y="456734"/>
            <a:ext cx="4045200" cy="14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Attendees of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IMC</a:t>
            </a:r>
            <a:r>
              <a:rPr lang="en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were </a:t>
            </a:r>
            <a:r>
              <a:rPr lang="en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attracted by Science,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en" sz="2000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echnology</a:t>
            </a:r>
            <a:r>
              <a:rPr lang="en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E</a:t>
            </a:r>
            <a:r>
              <a:rPr lang="en" sz="2000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ngineering</a:t>
            </a:r>
            <a:r>
              <a:rPr lang="en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and Math careers. </a:t>
            </a:r>
            <a:b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It was definitely our case  </a:t>
            </a:r>
            <a:endParaRPr sz="2000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3" name="Google Shape;103;p7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9600" y="0"/>
            <a:ext cx="49344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7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350" y="1931534"/>
            <a:ext cx="3067900" cy="158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7"/>
          <p:cNvSpPr txBox="1">
            <a:spLocks noGrp="1"/>
          </p:cNvSpPr>
          <p:nvPr>
            <p:ph type="body" idx="2"/>
          </p:nvPr>
        </p:nvSpPr>
        <p:spPr>
          <a:xfrm>
            <a:off x="229350" y="3406334"/>
            <a:ext cx="3777900" cy="10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1100" dirty="0"/>
              <a:t>It is inspiring to young students. </a:t>
            </a:r>
            <a:endParaRPr lang="en-US" sz="1100" dirty="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r>
              <a:rPr lang="en" sz="1100" dirty="0"/>
              <a:t>This could mean more professionals </a:t>
            </a:r>
            <a:r>
              <a:rPr lang="en-US" sz="1100" dirty="0"/>
              <a:t>in</a:t>
            </a:r>
            <a:r>
              <a:rPr lang="en" sz="1100" dirty="0"/>
              <a:t> STEM topics</a:t>
            </a:r>
            <a:endParaRPr lang="en-US" sz="1100" dirty="0"/>
          </a:p>
        </p:txBody>
      </p:sp>
      <p:sp>
        <p:nvSpPr>
          <p:cNvPr id="2" name="Rectangle 1"/>
          <p:cNvSpPr/>
          <p:nvPr/>
        </p:nvSpPr>
        <p:spPr>
          <a:xfrm>
            <a:off x="70129" y="4299731"/>
            <a:ext cx="41625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Noteworthy fact: 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now we collaborate in UNAM with our MC tutor</a:t>
            </a:r>
          </a:p>
          <a:p>
            <a:r>
              <a:rPr lang="en-GB" b="1" dirty="0">
                <a:solidFill>
                  <a:srgbClr val="C00000"/>
                </a:solidFill>
                <a:latin typeface="Calibri" charset="0"/>
                <a:ea typeface="Times New Roman" charset="0"/>
              </a:rPr>
              <a:t>Antonio Ortiz Velasquez </a:t>
            </a:r>
          </a:p>
          <a:p>
            <a:pPr marL="0" lvl="0" indent="0">
              <a:buNone/>
            </a:pPr>
            <a:r>
              <a:rPr lang="en-US" dirty="0"/>
              <a:t>.</a:t>
            </a:r>
          </a:p>
        </p:txBody>
      </p:sp>
      <p:sp>
        <p:nvSpPr>
          <p:cNvPr id="7" name="Rectángulo 1">
            <a:extLst>
              <a:ext uri="{FF2B5EF4-FFF2-40B4-BE49-F238E27FC236}">
                <a16:creationId xmlns:a16="http://schemas.microsoft.com/office/drawing/2014/main" id="{7C462F02-7555-024B-9F98-F88C5FFC7C7C}"/>
              </a:ext>
            </a:extLst>
          </p:cNvPr>
          <p:cNvSpPr/>
          <p:nvPr/>
        </p:nvSpPr>
        <p:spPr>
          <a:xfrm>
            <a:off x="-18854" y="56624"/>
            <a:ext cx="44262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7030A0"/>
                </a:solidFill>
                <a:latin typeface="+mn-lt"/>
              </a:rPr>
              <a:t>From participants to collaborators </a:t>
            </a:r>
            <a:endParaRPr lang="es-MX" sz="2000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5518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DA71B-33B5-1A45-BF56-10CFFC1FF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650" y="526350"/>
            <a:ext cx="5618700" cy="4090800"/>
          </a:xfrm>
        </p:spPr>
        <p:txBody>
          <a:bodyPr/>
          <a:lstStyle/>
          <a:p>
            <a:pPr algn="ctr"/>
            <a:r>
              <a:rPr lang="x-none" sz="4000" dirty="0"/>
              <a:t>PTMC Material</a:t>
            </a:r>
            <a:br>
              <a:rPr lang="en-US" sz="4000" dirty="0"/>
            </a:br>
            <a:r>
              <a:rPr lang="en-US" sz="4000" dirty="0"/>
              <a:t>can be used</a:t>
            </a:r>
            <a:br>
              <a:rPr lang="en-US" sz="4000" dirty="0"/>
            </a:br>
            <a:r>
              <a:rPr lang="en-US" sz="4000" dirty="0"/>
              <a:t>for different occasions  </a:t>
            </a:r>
            <a:br>
              <a:rPr lang="x-none" sz="4000" dirty="0"/>
            </a:br>
            <a:br>
              <a:rPr lang="x-none" dirty="0"/>
            </a:b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23432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2">
            <a:extLst>
              <a:ext uri="{FF2B5EF4-FFF2-40B4-BE49-F238E27FC236}">
                <a16:creationId xmlns:a16="http://schemas.microsoft.com/office/drawing/2014/main" id="{55702FFA-062F-C844-B491-F1C473BD51DB}"/>
              </a:ext>
            </a:extLst>
          </p:cNvPr>
          <p:cNvSpPr txBox="1">
            <a:spLocks/>
          </p:cNvSpPr>
          <p:nvPr/>
        </p:nvSpPr>
        <p:spPr bwMode="auto">
          <a:xfrm>
            <a:off x="6299597" y="4819650"/>
            <a:ext cx="16002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bg1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23</a:t>
            </a:r>
            <a:endParaRPr lang="ru-RU" altLang="en-US" sz="900" b="1">
              <a:solidFill>
                <a:schemeClr val="bg1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CE6E036-CD69-DD48-B328-E6938B4D1BD1}"/>
              </a:ext>
            </a:extLst>
          </p:cNvPr>
          <p:cNvSpPr txBox="1">
            <a:spLocks/>
          </p:cNvSpPr>
          <p:nvPr/>
        </p:nvSpPr>
        <p:spPr bwMode="auto">
          <a:xfrm>
            <a:off x="906662" y="583033"/>
            <a:ext cx="2645569" cy="44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1350" b="1" dirty="0">
                <a:solidFill>
                  <a:srgbClr val="3733DB"/>
                </a:solidFill>
              </a:rPr>
              <a:t>ENLIGHT, Caen, 2019</a:t>
            </a:r>
          </a:p>
        </p:txBody>
      </p:sp>
      <p:pic>
        <p:nvPicPr>
          <p:cNvPr id="30724" name="Picture 1">
            <a:extLst>
              <a:ext uri="{FF2B5EF4-FFF2-40B4-BE49-F238E27FC236}">
                <a16:creationId xmlns:a16="http://schemas.microsoft.com/office/drawing/2014/main" id="{18CBE8E5-0B47-6B49-AFB7-1E8CFAD3CF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871" y="947712"/>
            <a:ext cx="3013140" cy="415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3">
            <a:extLst>
              <a:ext uri="{FF2B5EF4-FFF2-40B4-BE49-F238E27FC236}">
                <a16:creationId xmlns:a16="http://schemas.microsoft.com/office/drawing/2014/main" id="{DEE747EB-430F-7F42-AA61-8CAF5ABFB7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019" y="1288256"/>
            <a:ext cx="2112169" cy="155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">
            <a:extLst>
              <a:ext uri="{FF2B5EF4-FFF2-40B4-BE49-F238E27FC236}">
                <a16:creationId xmlns:a16="http://schemas.microsoft.com/office/drawing/2014/main" id="{202B0D1C-2F73-3643-9444-D00B0A5A6CF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9531" y="2919413"/>
            <a:ext cx="19812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2">
            <a:extLst>
              <a:ext uri="{FF2B5EF4-FFF2-40B4-BE49-F238E27FC236}">
                <a16:creationId xmlns:a16="http://schemas.microsoft.com/office/drawing/2014/main" id="{E7E69CC6-5450-6B49-96C6-3559CE4BE0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960" y="1296592"/>
            <a:ext cx="1947863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3">
            <a:extLst>
              <a:ext uri="{FF2B5EF4-FFF2-40B4-BE49-F238E27FC236}">
                <a16:creationId xmlns:a16="http://schemas.microsoft.com/office/drawing/2014/main" id="{FD1BE576-8F86-314F-9406-D19A576CC3B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84702" y="2581870"/>
            <a:ext cx="154662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8" descr="IPPOG_Logo_coloured">
            <a:extLst>
              <a:ext uri="{FF2B5EF4-FFF2-40B4-BE49-F238E27FC236}">
                <a16:creationId xmlns:a16="http://schemas.microsoft.com/office/drawing/2014/main" id="{A64F2F91-7781-FE4A-B1A7-B94D0287D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623" y="4763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15" descr="MC-Logo-RGB">
            <a:extLst>
              <a:ext uri="{FF2B5EF4-FFF2-40B4-BE49-F238E27FC236}">
                <a16:creationId xmlns:a16="http://schemas.microsoft.com/office/drawing/2014/main" id="{B7242C2B-FBB4-D745-B3A5-439552B76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9869" y="4572000"/>
            <a:ext cx="143113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C85B94A-1DC5-784A-8D36-42BCF5932634}"/>
              </a:ext>
            </a:extLst>
          </p:cNvPr>
          <p:cNvSpPr txBox="1">
            <a:spLocks/>
          </p:cNvSpPr>
          <p:nvPr/>
        </p:nvSpPr>
        <p:spPr bwMode="auto">
          <a:xfrm>
            <a:off x="3835004" y="830295"/>
            <a:ext cx="3957638" cy="44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1500" b="1" dirty="0">
                <a:solidFill>
                  <a:srgbClr val="3733DB"/>
                </a:solidFill>
              </a:rPr>
              <a:t>Open Days: </a:t>
            </a:r>
          </a:p>
          <a:p>
            <a:pPr algn="l">
              <a:defRPr/>
            </a:pPr>
            <a:r>
              <a:rPr lang="en-US" altLang="en-US" sz="1500" b="1" dirty="0">
                <a:solidFill>
                  <a:srgbClr val="3733DB"/>
                </a:solidFill>
              </a:rPr>
              <a:t>CERN and Montenegro 2019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A3AE16AF-B476-7A4B-9589-F492DDBBA442}"/>
              </a:ext>
            </a:extLst>
          </p:cNvPr>
          <p:cNvSpPr txBox="1">
            <a:spLocks/>
          </p:cNvSpPr>
          <p:nvPr/>
        </p:nvSpPr>
        <p:spPr bwMode="auto">
          <a:xfrm>
            <a:off x="1952625" y="-26215"/>
            <a:ext cx="644709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700" b="1" dirty="0">
                <a:solidFill>
                  <a:srgbClr val="0000FF"/>
                </a:solidFill>
              </a:rPr>
              <a:t>PTMC in </a:t>
            </a:r>
            <a:r>
              <a:rPr lang="de-DE" altLang="en-US" sz="2700" b="1" dirty="0" err="1">
                <a:solidFill>
                  <a:srgbClr val="0000FF"/>
                </a:solidFill>
              </a:rPr>
              <a:t>Conferences</a:t>
            </a:r>
            <a:r>
              <a:rPr lang="de-DE" altLang="en-US" sz="2700" b="1" dirty="0">
                <a:solidFill>
                  <a:srgbClr val="0000FF"/>
                </a:solidFill>
              </a:rPr>
              <a:t>, Open Days...</a:t>
            </a:r>
          </a:p>
        </p:txBody>
      </p:sp>
    </p:spTree>
    <p:extLst>
      <p:ext uri="{BB962C8B-B14F-4D97-AF65-F5344CB8AC3E}">
        <p14:creationId xmlns:p14="http://schemas.microsoft.com/office/powerpoint/2010/main" val="1731514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9" descr="../Downloads/IMG_58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954" y="1017985"/>
            <a:ext cx="3374231" cy="221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777854" y="4841081"/>
            <a:ext cx="652743" cy="209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60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Yiota</a:t>
            </a:r>
            <a:r>
              <a:rPr lang="en-US" sz="760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 </a:t>
            </a:r>
            <a:r>
              <a:rPr lang="en-US" sz="760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Foka</a:t>
            </a:r>
            <a:endParaRPr lang="en-GB" sz="760" dirty="0">
              <a:solidFill>
                <a:schemeClr val="bg1"/>
              </a:solidFill>
              <a:latin typeface="Helvetica" charset="0"/>
              <a:ea typeface="Times New Roman" charset="0"/>
              <a:cs typeface="Helvetica" charset="0"/>
            </a:endParaRPr>
          </a:p>
        </p:txBody>
      </p:sp>
      <p:sp>
        <p:nvSpPr>
          <p:cNvPr id="47107" name="Slide Number Placeholder 2"/>
          <p:cNvSpPr txBox="1">
            <a:spLocks/>
          </p:cNvSpPr>
          <p:nvPr/>
        </p:nvSpPr>
        <p:spPr bwMode="auto">
          <a:xfrm>
            <a:off x="6299597" y="4819650"/>
            <a:ext cx="16002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de-DE" sz="900" b="1">
                <a:solidFill>
                  <a:schemeClr val="bg1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ru-RU" altLang="de-DE" sz="900" b="1">
              <a:solidFill>
                <a:schemeClr val="bg1"/>
              </a:solidFill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7108" name="Picture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504" y="2912269"/>
            <a:ext cx="2608659" cy="224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6" descr="../Downloads/IMG_58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954" y="3236119"/>
            <a:ext cx="3374231" cy="190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831" y="764382"/>
            <a:ext cx="2468166" cy="180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itle 4"/>
          <p:cNvSpPr txBox="1">
            <a:spLocks/>
          </p:cNvSpPr>
          <p:nvPr/>
        </p:nvSpPr>
        <p:spPr bwMode="auto">
          <a:xfrm>
            <a:off x="729557" y="34216"/>
            <a:ext cx="774442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700" b="1" dirty="0">
                <a:solidFill>
                  <a:srgbClr val="0000FF"/>
                </a:solidFill>
                <a:latin typeface="ArialMT" charset="0"/>
              </a:rPr>
              <a:t>Experiences with </a:t>
            </a:r>
            <a:r>
              <a:rPr lang="en-US" sz="2700" b="1" dirty="0" err="1">
                <a:solidFill>
                  <a:srgbClr val="0000FF"/>
                </a:solidFill>
                <a:latin typeface="ArialMT" charset="0"/>
              </a:rPr>
              <a:t>CURIEocity</a:t>
            </a:r>
            <a:r>
              <a:rPr lang="en-US" sz="2700" b="1" dirty="0">
                <a:solidFill>
                  <a:srgbClr val="0000FF"/>
                </a:solidFill>
                <a:latin typeface="ArialMT" charset="0"/>
              </a:rPr>
              <a:t> team from Crete</a:t>
            </a:r>
            <a:endParaRPr lang="en-US" sz="2700" b="1" dirty="0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1169194" y="728663"/>
            <a:ext cx="86594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050">
                <a:solidFill>
                  <a:srgbClr val="0000FF"/>
                </a:solidFill>
                <a:latin typeface="ArialMT"/>
              </a:rPr>
              <a:t>From Crete</a:t>
            </a:r>
            <a:endParaRPr lang="en-US" altLang="de-DE" sz="1050"/>
          </a:p>
        </p:txBody>
      </p:sp>
      <p:sp>
        <p:nvSpPr>
          <p:cNvPr id="47113" name="Rectangle 27"/>
          <p:cNvSpPr>
            <a:spLocks noChangeArrowheads="1"/>
          </p:cNvSpPr>
          <p:nvPr/>
        </p:nvSpPr>
        <p:spPr bwMode="auto">
          <a:xfrm>
            <a:off x="5507832" y="531019"/>
            <a:ext cx="88838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mr-IN" altLang="de-DE" sz="1050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 sz="1050">
                <a:solidFill>
                  <a:srgbClr val="0000FF"/>
                </a:solidFill>
                <a:latin typeface="ArialMT"/>
              </a:rPr>
              <a:t> to CERN</a:t>
            </a:r>
            <a:endParaRPr lang="en-US" altLang="de-DE" sz="1050"/>
          </a:p>
        </p:txBody>
      </p:sp>
      <p:sp>
        <p:nvSpPr>
          <p:cNvPr id="47114" name="Rectangle 28"/>
          <p:cNvSpPr>
            <a:spLocks noChangeArrowheads="1"/>
          </p:cNvSpPr>
          <p:nvPr/>
        </p:nvSpPr>
        <p:spPr bwMode="auto">
          <a:xfrm>
            <a:off x="4733926" y="2672954"/>
            <a:ext cx="73609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mr-IN" altLang="de-DE" sz="1050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 sz="1050">
                <a:solidFill>
                  <a:srgbClr val="0000FF"/>
                </a:solidFill>
                <a:latin typeface="ArialMT"/>
              </a:rPr>
              <a:t> to GSI</a:t>
            </a:r>
            <a:endParaRPr lang="en-US" altLang="de-DE" sz="1050"/>
          </a:p>
        </p:txBody>
      </p:sp>
    </p:spTree>
    <p:extLst>
      <p:ext uri="{BB962C8B-B14F-4D97-AF65-F5344CB8AC3E}">
        <p14:creationId xmlns:p14="http://schemas.microsoft.com/office/powerpoint/2010/main" val="2258467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639366"/>
            <a:ext cx="5143500" cy="38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81" descr="../Downloads/IMG_64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691" y="2409825"/>
            <a:ext cx="2380059" cy="146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2" descr="Ideas and technologies for a next generation medical research and therapy facility with ion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642938"/>
            <a:ext cx="1389460" cy="72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Заголовок 1"/>
          <p:cNvSpPr>
            <a:spLocks noGrp="1"/>
          </p:cNvSpPr>
          <p:nvPr>
            <p:ph type="title"/>
          </p:nvPr>
        </p:nvSpPr>
        <p:spPr>
          <a:xfrm>
            <a:off x="4288631" y="627460"/>
            <a:ext cx="3601641" cy="420290"/>
          </a:xfrm>
        </p:spPr>
        <p:txBody>
          <a:bodyPr/>
          <a:lstStyle/>
          <a:p>
            <a:r>
              <a:rPr lang="en-GB" altLang="de-DE" sz="1350">
                <a:solidFill>
                  <a:srgbClr val="FFC000"/>
                </a:solidFill>
              </a:rPr>
              <a:t>Ions for </a:t>
            </a:r>
            <a:br>
              <a:rPr lang="en-GB" altLang="de-DE" sz="1350">
                <a:solidFill>
                  <a:srgbClr val="FFC000"/>
                </a:solidFill>
              </a:rPr>
            </a:br>
            <a:r>
              <a:rPr lang="en-GB" altLang="de-DE" sz="1350">
                <a:solidFill>
                  <a:srgbClr val="FFC000"/>
                </a:solidFill>
              </a:rPr>
              <a:t>cancer therapy</a:t>
            </a:r>
            <a:endParaRPr lang="ru-RU" altLang="de-DE" sz="1350">
              <a:solidFill>
                <a:srgbClr val="FFC000"/>
              </a:solidFill>
            </a:endParaRPr>
          </a:p>
        </p:txBody>
      </p:sp>
      <p:pic>
        <p:nvPicPr>
          <p:cNvPr id="49157" name="Picture 78" descr="../Downloads/IMG_59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691" y="1028700"/>
            <a:ext cx="2380059" cy="143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34" descr="Manjit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4833938" y="2026444"/>
            <a:ext cx="422672" cy="4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Rectangle 2"/>
          <p:cNvSpPr>
            <a:spLocks noChangeArrowheads="1"/>
          </p:cNvSpPr>
          <p:nvPr/>
        </p:nvSpPr>
        <p:spPr bwMode="auto">
          <a:xfrm>
            <a:off x="4850607" y="2445544"/>
            <a:ext cx="189507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sz="1050" b="1">
                <a:solidFill>
                  <a:srgbClr val="FFFF00"/>
                </a:solidFill>
              </a:rPr>
              <a:t>BIOMAT and BIOPHYSICS </a:t>
            </a:r>
            <a:endParaRPr lang="en-US" altLang="de-DE" sz="1050" b="1">
              <a:solidFill>
                <a:srgbClr val="FFFF00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0016" y="4246960"/>
            <a:ext cx="5143500" cy="26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003823" y="4246960"/>
            <a:ext cx="1911101" cy="2741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91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Ideas and technologies for a next-generation facility</a:t>
            </a:r>
          </a:p>
          <a:p>
            <a:pPr>
              <a:defRPr/>
            </a:pPr>
            <a:r>
              <a:rPr lang="en-US" sz="591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 for medical research and therapy with ions</a:t>
            </a:r>
            <a:endParaRPr lang="en-GB" sz="591" dirty="0">
              <a:solidFill>
                <a:schemeClr val="bg1"/>
              </a:solidFill>
              <a:latin typeface="Helvetica" charset="0"/>
              <a:ea typeface="Times New Roman" charset="0"/>
              <a:cs typeface="Helvetica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76687" y="4274344"/>
            <a:ext cx="532518" cy="180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70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Yiota</a:t>
            </a:r>
            <a:r>
              <a:rPr lang="en-US" sz="570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 </a:t>
            </a:r>
            <a:r>
              <a:rPr lang="en-US" sz="570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Foka</a:t>
            </a:r>
            <a:endParaRPr lang="en-GB" sz="570" dirty="0">
              <a:solidFill>
                <a:schemeClr val="bg1"/>
              </a:solidFill>
              <a:latin typeface="Helvetica" charset="0"/>
              <a:ea typeface="Times New Roman" charset="0"/>
              <a:cs typeface="Helvetica" charset="0"/>
            </a:endParaRPr>
          </a:p>
        </p:txBody>
      </p:sp>
      <p:sp>
        <p:nvSpPr>
          <p:cNvPr id="49163" name="Rectangle 18"/>
          <p:cNvSpPr>
            <a:spLocks noChangeArrowheads="1"/>
          </p:cNvSpPr>
          <p:nvPr/>
        </p:nvSpPr>
        <p:spPr bwMode="auto">
          <a:xfrm>
            <a:off x="5149454" y="4276725"/>
            <a:ext cx="1146468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675">
                <a:solidFill>
                  <a:schemeClr val="bg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Archamps, 19 June 2018</a:t>
            </a:r>
            <a:endParaRPr lang="en-US" altLang="de-DE" sz="675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pic>
        <p:nvPicPr>
          <p:cNvPr id="49164" name="Picture 49" descr="POSTER-CHANIA-nosponsors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642938"/>
            <a:ext cx="2763441" cy="385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5" name="Slide Number Placeholder 2"/>
          <p:cNvSpPr txBox="1">
            <a:spLocks/>
          </p:cNvSpPr>
          <p:nvPr/>
        </p:nvSpPr>
        <p:spPr bwMode="auto">
          <a:xfrm>
            <a:off x="5868591" y="4257675"/>
            <a:ext cx="1200150" cy="20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de-DE" sz="675" b="1">
                <a:solidFill>
                  <a:schemeClr val="bg1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ru-RU" altLang="de-DE" sz="675" b="1">
              <a:solidFill>
                <a:schemeClr val="bg1"/>
              </a:solidFill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166" name="Rectangle 3"/>
          <p:cNvSpPr>
            <a:spLocks noChangeArrowheads="1"/>
          </p:cNvSpPr>
          <p:nvPr/>
        </p:nvSpPr>
        <p:spPr bwMode="auto">
          <a:xfrm>
            <a:off x="4754166" y="3918347"/>
            <a:ext cx="34290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sz="1050" b="1">
                <a:solidFill>
                  <a:srgbClr val="C00000"/>
                </a:solidFill>
              </a:rPr>
              <a:t>Focus on medical applications</a:t>
            </a: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1610452" y="4493129"/>
            <a:ext cx="584006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000" b="1" dirty="0">
                <a:solidFill>
                  <a:srgbClr val="0000FF"/>
                </a:solidFill>
                <a:latin typeface="ArialMT" charset="0"/>
              </a:rPr>
              <a:t>Workshop and public events in Chania in 2017</a:t>
            </a:r>
          </a:p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ArialMT" charset="0"/>
              </a:rPr>
              <a:t>Theme: benefits for society from fundamental research</a:t>
            </a:r>
            <a:endParaRPr lang="en-US" sz="1800" dirty="0"/>
          </a:p>
        </p:txBody>
      </p:sp>
      <p:sp>
        <p:nvSpPr>
          <p:cNvPr id="21" name="Title 4"/>
          <p:cNvSpPr txBox="1">
            <a:spLocks/>
          </p:cNvSpPr>
          <p:nvPr/>
        </p:nvSpPr>
        <p:spPr bwMode="auto">
          <a:xfrm>
            <a:off x="2928637" y="21715"/>
            <a:ext cx="343555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700" b="1" dirty="0">
                <a:solidFill>
                  <a:srgbClr val="0000FF"/>
                </a:solidFill>
                <a:latin typeface="ArialMT" charset="0"/>
              </a:rPr>
              <a:t>Acknowledgements</a:t>
            </a:r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216270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416" y="926490"/>
            <a:ext cx="6311769" cy="42170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52"/>
            <a:ext cx="9144000" cy="8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10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656160" y="2787775"/>
            <a:ext cx="3294459" cy="27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>
              <a:lnSpc>
                <a:spcPct val="90000"/>
              </a:lnSpc>
              <a:spcBef>
                <a:spcPct val="0"/>
              </a:spcBef>
              <a:buNone/>
            </a:pPr>
            <a:r>
              <a:rPr lang="de-DE" altLang="de-DE" sz="1350" dirty="0" err="1">
                <a:solidFill>
                  <a:srgbClr val="003478"/>
                </a:solidFill>
              </a:rPr>
              <a:t>Coord</a:t>
            </a:r>
            <a:r>
              <a:rPr lang="de-DE" altLang="de-DE" sz="1350" dirty="0">
                <a:solidFill>
                  <a:srgbClr val="003478"/>
                </a:solidFill>
              </a:rPr>
              <a:t>.: QuarkNet 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1747993" y="3234622"/>
            <a:ext cx="2679569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1350" dirty="0">
                <a:solidFill>
                  <a:srgbClr val="003478"/>
                </a:solidFill>
              </a:rPr>
              <a:t>51 </a:t>
            </a:r>
            <a:r>
              <a:rPr lang="de-DE" altLang="de-DE" sz="1350" dirty="0" err="1">
                <a:solidFill>
                  <a:srgbClr val="003478"/>
                </a:solidFill>
              </a:rPr>
              <a:t>institutes</a:t>
            </a:r>
            <a:r>
              <a:rPr lang="de-DE" altLang="de-DE" sz="1350" dirty="0">
                <a:solidFill>
                  <a:srgbClr val="003478"/>
                </a:solidFill>
              </a:rPr>
              <a:t> (48)</a:t>
            </a:r>
          </a:p>
          <a:p>
            <a:pPr defTabSz="685800">
              <a:spcBef>
                <a:spcPct val="0"/>
              </a:spcBef>
            </a:pPr>
            <a:r>
              <a:rPr lang="de-DE" altLang="de-DE" sz="135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685800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22 ATLAS (19)</a:t>
            </a:r>
          </a:p>
          <a:p>
            <a:pPr lvl="1" defTabSz="685800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32 CMS</a:t>
            </a:r>
            <a:r>
              <a:rPr lang="de-DE" altLang="de-DE" sz="1350" dirty="0">
                <a:solidFill>
                  <a:srgbClr val="003478"/>
                </a:solidFill>
              </a:rPr>
              <a:t> </a:t>
            </a:r>
            <a:r>
              <a:rPr lang="de-DE" altLang="de-DE" sz="1200" dirty="0">
                <a:solidFill>
                  <a:srgbClr val="003478"/>
                </a:solidFill>
              </a:rPr>
              <a:t>(31)</a:t>
            </a:r>
          </a:p>
          <a:p>
            <a:pPr marL="7144" indent="0" defTabSz="333375">
              <a:spcBef>
                <a:spcPct val="0"/>
              </a:spcBef>
              <a:buNone/>
            </a:pPr>
            <a:r>
              <a:rPr lang="de-DE" altLang="de-DE" sz="1350" dirty="0">
                <a:solidFill>
                  <a:srgbClr val="003478"/>
                </a:solidFill>
              </a:rPr>
              <a:t>	(</a:t>
            </a:r>
            <a:r>
              <a:rPr lang="de-DE" altLang="de-DE" sz="1200" dirty="0">
                <a:solidFill>
                  <a:srgbClr val="003478"/>
                </a:solidFill>
              </a:rPr>
              <a:t>Incl. TRIUMF </a:t>
            </a:r>
            <a:r>
              <a:rPr lang="de-DE" altLang="de-DE" sz="1200" dirty="0" err="1">
                <a:solidFill>
                  <a:srgbClr val="003478"/>
                </a:solidFill>
              </a:rPr>
              <a:t>program</a:t>
            </a:r>
            <a:r>
              <a:rPr lang="de-DE" altLang="de-DE" sz="1200" dirty="0">
                <a:solidFill>
                  <a:srgbClr val="003478"/>
                </a:solidFill>
              </a:rPr>
              <a:t>)</a:t>
            </a:r>
          </a:p>
          <a:p>
            <a:pPr marL="132160" indent="-125016" defTabSz="685800">
              <a:spcBef>
                <a:spcPct val="0"/>
              </a:spcBef>
            </a:pPr>
            <a:r>
              <a:rPr lang="de-DE" altLang="de-DE" sz="1350" dirty="0">
                <a:solidFill>
                  <a:srgbClr val="003478"/>
                </a:solidFill>
              </a:rPr>
              <a:t>12 </a:t>
            </a:r>
            <a:r>
              <a:rPr lang="de-DE" altLang="de-DE" sz="1350" dirty="0" err="1">
                <a:solidFill>
                  <a:srgbClr val="003478"/>
                </a:solidFill>
              </a:rPr>
              <a:t>MINERvA</a:t>
            </a:r>
            <a:r>
              <a:rPr lang="de-DE" altLang="de-DE" sz="1350" dirty="0">
                <a:solidFill>
                  <a:srgbClr val="003478"/>
                </a:solidFill>
              </a:rPr>
              <a:t> Masterclasses</a:t>
            </a:r>
          </a:p>
          <a:p>
            <a:pPr marL="221456" indent="-214313" defTabSz="685800">
              <a:spcBef>
                <a:spcPct val="0"/>
              </a:spcBef>
            </a:pPr>
            <a:endParaRPr lang="de-DE" altLang="de-DE" sz="1350" dirty="0">
              <a:solidFill>
                <a:srgbClr val="003478"/>
              </a:solidFill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5362111" y="2915171"/>
            <a:ext cx="2558261" cy="1592742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35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1709737" y="3204586"/>
            <a:ext cx="2538227" cy="1303329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35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396790" y="2915171"/>
            <a:ext cx="2739606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350" dirty="0">
                <a:solidFill>
                  <a:srgbClr val="003478"/>
                </a:solidFill>
              </a:rPr>
              <a:t>188 </a:t>
            </a:r>
            <a:r>
              <a:rPr lang="de-DE" altLang="de-DE" sz="1350" dirty="0" err="1">
                <a:solidFill>
                  <a:srgbClr val="003478"/>
                </a:solidFill>
              </a:rPr>
              <a:t>institutes</a:t>
            </a:r>
            <a:r>
              <a:rPr lang="en-US" altLang="de-DE" sz="135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35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2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3977935" y="906731"/>
            <a:ext cx="2136059" cy="114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500" dirty="0">
                <a:solidFill>
                  <a:srgbClr val="003478"/>
                </a:solidFill>
              </a:rPr>
              <a:t>7.3. - 16.4.2019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350" dirty="0">
                <a:solidFill>
                  <a:srgbClr val="003478"/>
                </a:solidFill>
              </a:rPr>
              <a:t>   </a:t>
            </a:r>
            <a:r>
              <a:rPr lang="de-DE" altLang="de-DE" sz="1400" b="1" dirty="0">
                <a:solidFill>
                  <a:srgbClr val="C00000"/>
                </a:solidFill>
              </a:rPr>
              <a:t>255 Institutes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de-DE" altLang="de-DE" sz="1350" dirty="0">
              <a:solidFill>
                <a:srgbClr val="003478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500" b="1" dirty="0">
                <a:solidFill>
                  <a:srgbClr val="7030A0"/>
                </a:solidFill>
              </a:rPr>
              <a:t>54 countries </a:t>
            </a:r>
            <a:r>
              <a:rPr lang="de-DE" altLang="de-DE" sz="1500" b="1" dirty="0" err="1">
                <a:solidFill>
                  <a:srgbClr val="7030A0"/>
                </a:solidFill>
              </a:rPr>
              <a:t>involved</a:t>
            </a:r>
            <a:endParaRPr lang="de-DE" altLang="de-DE" sz="1500" b="1" dirty="0">
              <a:solidFill>
                <a:srgbClr val="7030A0"/>
              </a:solidFill>
            </a:endParaRPr>
          </a:p>
        </p:txBody>
      </p:sp>
      <p:sp>
        <p:nvSpPr>
          <p:cNvPr id="28681" name="Line 11"/>
          <p:cNvSpPr>
            <a:spLocks noChangeShapeType="1"/>
          </p:cNvSpPr>
          <p:nvPr/>
        </p:nvSpPr>
        <p:spPr bwMode="auto">
          <a:xfrm>
            <a:off x="4247964" y="2934556"/>
            <a:ext cx="999883" cy="0"/>
          </a:xfrm>
          <a:prstGeom prst="line">
            <a:avLst/>
          </a:prstGeom>
          <a:noFill/>
          <a:ln w="38100">
            <a:solidFill>
              <a:srgbClr val="0CC6D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050"/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>
            <a:off x="2625388" y="3026102"/>
            <a:ext cx="0" cy="142988"/>
          </a:xfrm>
          <a:prstGeom prst="line">
            <a:avLst/>
          </a:prstGeom>
          <a:noFill/>
          <a:ln w="38100">
            <a:solidFill>
              <a:srgbClr val="0CC6D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05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6700" y="646740"/>
            <a:ext cx="1782664" cy="222833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1439652" y="881521"/>
            <a:ext cx="2543301" cy="1678911"/>
          </a:xfrm>
          <a:prstGeom prst="rect">
            <a:avLst/>
          </a:prstGeom>
        </p:spPr>
      </p:pic>
      <p:pic>
        <p:nvPicPr>
          <p:cNvPr id="15" name="Picture 8" descr="IPPOG_Logo_coloured">
            <a:extLst>
              <a:ext uri="{FF2B5EF4-FFF2-40B4-BE49-F238E27FC236}">
                <a16:creationId xmlns:a16="http://schemas.microsoft.com/office/drawing/2014/main" id="{3E21BEDF-12D2-6A48-A8FB-CA3380D10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67" y="9227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MC-Logo-RGB">
            <a:extLst>
              <a:ext uri="{FF2B5EF4-FFF2-40B4-BE49-F238E27FC236}">
                <a16:creationId xmlns:a16="http://schemas.microsoft.com/office/drawing/2014/main" id="{9D8BCBCF-9073-D84D-8927-5B66C2F02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6907" y="4546343"/>
            <a:ext cx="1403747" cy="56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CB72B6E3-56FE-CC4C-A88F-2572ED7FAB32}"/>
              </a:ext>
            </a:extLst>
          </p:cNvPr>
          <p:cNvSpPr txBox="1">
            <a:spLocks/>
          </p:cNvSpPr>
          <p:nvPr/>
        </p:nvSpPr>
        <p:spPr>
          <a:xfrm>
            <a:off x="2838450" y="46435"/>
            <a:ext cx="3756659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de-DE" altLang="en-US" sz="2700" dirty="0">
                <a:solidFill>
                  <a:srgbClr val="0000FF"/>
                </a:solidFill>
                <a:latin typeface="+mj-lt"/>
              </a:rPr>
              <a:t>IMC </a:t>
            </a:r>
            <a:r>
              <a:rPr lang="de-DE" altLang="en-US" sz="2700" dirty="0" err="1">
                <a:solidFill>
                  <a:srgbClr val="0000FF"/>
                </a:solidFill>
                <a:latin typeface="+mj-lt"/>
              </a:rPr>
              <a:t>Statistics</a:t>
            </a:r>
            <a:r>
              <a:rPr lang="de-DE" altLang="en-US" sz="2700" dirty="0">
                <a:solidFill>
                  <a:srgbClr val="0000FF"/>
                </a:solidFill>
                <a:latin typeface="+mj-lt"/>
              </a:rPr>
              <a:t> 2019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7C18970-352F-4B49-94C6-02295DBC1B6B}"/>
              </a:ext>
            </a:extLst>
          </p:cNvPr>
          <p:cNvSpPr/>
          <p:nvPr/>
        </p:nvSpPr>
        <p:spPr>
          <a:xfrm>
            <a:off x="186647" y="542609"/>
            <a:ext cx="3906839" cy="310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defTabSz="342900" eaLnBrk="1" hangingPunct="1">
              <a:lnSpc>
                <a:spcPct val="110000"/>
              </a:lnSpc>
              <a:buNone/>
            </a:pPr>
            <a:r>
              <a:rPr lang="en-US" altLang="en-US" b="1" dirty="0">
                <a:solidFill>
                  <a:srgbClr val="0000FF"/>
                </a:solidFill>
              </a:rPr>
              <a:t>Motivate the next generations of scientists 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989B79-DAEC-CA47-97EF-96BD0F0003E3}"/>
              </a:ext>
            </a:extLst>
          </p:cNvPr>
          <p:cNvSpPr/>
          <p:nvPr/>
        </p:nvSpPr>
        <p:spPr>
          <a:xfrm>
            <a:off x="75367" y="4546343"/>
            <a:ext cx="82837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>
                <a:solidFill>
                  <a:schemeClr val="tx1">
                    <a:lumMod val="50000"/>
                  </a:schemeClr>
                </a:solidFill>
              </a:rPr>
              <a:t>Flagship project of IPPOG, International Particle Physics Outreach Group </a:t>
            </a:r>
            <a:r>
              <a:rPr lang="en-US" altLang="en-US" b="1" dirty="0">
                <a:solidFill>
                  <a:srgbClr val="0000FF"/>
                </a:solidFill>
              </a:rPr>
              <a:t>https://</a:t>
            </a:r>
            <a:r>
              <a:rPr lang="en-US" altLang="en-US" b="1" dirty="0" err="1">
                <a:solidFill>
                  <a:srgbClr val="0000FF"/>
                </a:solidFill>
              </a:rPr>
              <a:t>ippog.org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endParaRPr lang="x-non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ACC231-446E-C643-8DAB-191B6918E4D9}"/>
              </a:ext>
            </a:extLst>
          </p:cNvPr>
          <p:cNvSpPr/>
          <p:nvPr/>
        </p:nvSpPr>
        <p:spPr>
          <a:xfrm>
            <a:off x="4137962" y="2281136"/>
            <a:ext cx="1678665" cy="327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b="1" dirty="0">
                <a:solidFill>
                  <a:srgbClr val="7030A0"/>
                </a:solidFill>
              </a:rPr>
              <a:t>~ 15 000 </a:t>
            </a:r>
            <a:r>
              <a:rPr lang="de-DE" altLang="de-DE" b="1" dirty="0" err="1">
                <a:solidFill>
                  <a:srgbClr val="7030A0"/>
                </a:solidFill>
              </a:rPr>
              <a:t>students</a:t>
            </a:r>
            <a:endParaRPr lang="de-DE" altLang="de-DE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838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8" descr="IPPOG_Logo_coloured">
            <a:extLst>
              <a:ext uri="{FF2B5EF4-FFF2-40B4-BE49-F238E27FC236}">
                <a16:creationId xmlns:a16="http://schemas.microsoft.com/office/drawing/2014/main" id="{2F931494-605D-7D40-B367-41E6D879D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10" descr="MC-Logo-RGB">
            <a:extLst>
              <a:ext uri="{FF2B5EF4-FFF2-40B4-BE49-F238E27FC236}">
                <a16:creationId xmlns:a16="http://schemas.microsoft.com/office/drawing/2014/main" id="{1C40BE16-C5C8-D24F-9FD0-390332AD8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5204" y="4480456"/>
            <a:ext cx="1565672" cy="62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A453D528-82EA-F84D-8E2F-85A090118918}"/>
              </a:ext>
            </a:extLst>
          </p:cNvPr>
          <p:cNvSpPr txBox="1">
            <a:spLocks/>
          </p:cNvSpPr>
          <p:nvPr/>
        </p:nvSpPr>
        <p:spPr bwMode="auto">
          <a:xfrm>
            <a:off x="1448354" y="4763"/>
            <a:ext cx="6781246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2700" b="1" dirty="0" err="1">
                <a:solidFill>
                  <a:srgbClr val="0000FF"/>
                </a:solidFill>
              </a:rPr>
              <a:t>Concept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and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programme</a:t>
            </a:r>
            <a:r>
              <a:rPr lang="de-DE" altLang="en-US" sz="2700" b="1" dirty="0">
                <a:solidFill>
                  <a:srgbClr val="0000FF"/>
                </a:solidFill>
              </a:rPr>
              <a:t> </a:t>
            </a:r>
            <a:r>
              <a:rPr lang="de-DE" altLang="en-US" sz="2700" b="1" dirty="0" err="1">
                <a:solidFill>
                  <a:srgbClr val="0000FF"/>
                </a:solidFill>
              </a:rPr>
              <a:t>of</a:t>
            </a:r>
            <a:r>
              <a:rPr lang="de-DE" altLang="en-US" sz="2700" b="1" dirty="0">
                <a:solidFill>
                  <a:srgbClr val="0000FF"/>
                </a:solidFill>
              </a:rPr>
              <a:t> an IMC </a:t>
            </a:r>
            <a:r>
              <a:rPr lang="de-DE" altLang="en-US" sz="2700" b="1" dirty="0" err="1">
                <a:solidFill>
                  <a:srgbClr val="0000FF"/>
                </a:solidFill>
              </a:rPr>
              <a:t>day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745402" y="2034810"/>
            <a:ext cx="4958953" cy="2586688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ts val="450"/>
              </a:spcAft>
              <a:buNone/>
            </a:pPr>
            <a:r>
              <a:rPr lang="en-US" altLang="de-DE" sz="1500" b="1" u="sng" dirty="0">
                <a:solidFill>
                  <a:srgbClr val="002E6F"/>
                </a:solidFill>
                <a:sym typeface="Wingdings" pitchFamily="2" charset="2"/>
              </a:rPr>
              <a:t>LOCAL TIME:	</a:t>
            </a:r>
            <a:r>
              <a:rPr lang="en-US" altLang="en-US" sz="1500" b="1" u="sng" dirty="0">
                <a:solidFill>
                  <a:srgbClr val="002E6F"/>
                </a:solidFill>
              </a:rPr>
              <a:t>ACTIVITY</a:t>
            </a:r>
            <a:endParaRPr lang="en-US" altLang="de-DE" sz="1500" b="1" u="sng" dirty="0">
              <a:solidFill>
                <a:srgbClr val="002E6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ts val="900"/>
              </a:spcBef>
              <a:spcAft>
                <a:spcPts val="450"/>
              </a:spcAft>
              <a:buNone/>
            </a:pPr>
            <a:r>
              <a:rPr lang="en-US" altLang="de-DE" sz="1500" dirty="0">
                <a:sym typeface="Wingdings" pitchFamily="2" charset="2"/>
              </a:rPr>
              <a:t>  </a:t>
            </a: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8:30 -   9:00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en-US" sz="1500" dirty="0">
                <a:solidFill>
                  <a:srgbClr val="0000FF"/>
                </a:solidFill>
              </a:rPr>
              <a:t>Registration and Welcome </a:t>
            </a:r>
          </a:p>
          <a:p>
            <a:pPr>
              <a:lnSpc>
                <a:spcPct val="90000"/>
              </a:lnSpc>
              <a:spcAft>
                <a:spcPts val="450"/>
              </a:spcAft>
              <a:buNone/>
            </a:pPr>
            <a:r>
              <a:rPr lang="en-US" altLang="de-DE" sz="1500" dirty="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9:00 - 10:00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en-US" sz="1500" dirty="0">
                <a:solidFill>
                  <a:srgbClr val="0000FF"/>
                </a:solidFill>
              </a:rPr>
              <a:t>Introductory lectures</a:t>
            </a:r>
            <a:endParaRPr lang="en-US" altLang="de-DE" sz="1500" dirty="0"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10:30 - 11:30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en-US" sz="1500" dirty="0">
                <a:solidFill>
                  <a:srgbClr val="0000FF"/>
                </a:solidFill>
              </a:rPr>
              <a:t>Visit of a lab or experiment</a:t>
            </a:r>
          </a:p>
          <a:p>
            <a:pPr>
              <a:lnSpc>
                <a:spcPct val="90000"/>
              </a:lnSpc>
              <a:spcAft>
                <a:spcPts val="450"/>
              </a:spcAft>
              <a:buNone/>
            </a:pP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12:00 - 13:00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en-US" sz="1500" dirty="0">
                <a:solidFill>
                  <a:srgbClr val="0000FF"/>
                </a:solidFill>
              </a:rPr>
              <a:t>Lunch</a:t>
            </a:r>
          </a:p>
          <a:p>
            <a:pPr>
              <a:lnSpc>
                <a:spcPct val="90000"/>
              </a:lnSpc>
              <a:spcAft>
                <a:spcPts val="450"/>
              </a:spcAft>
              <a:buNone/>
            </a:pP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13:00 - 15:00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en-US" sz="1500" dirty="0">
                <a:solidFill>
                  <a:srgbClr val="0000FF"/>
                </a:solidFill>
              </a:rPr>
              <a:t>Hands-on session</a:t>
            </a:r>
          </a:p>
          <a:p>
            <a:pPr>
              <a:buFontTx/>
              <a:buNone/>
            </a:pP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15:00 - 16:00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de-DE" sz="1500" dirty="0">
                <a:solidFill>
                  <a:srgbClr val="0000FF"/>
                </a:solidFill>
                <a:sym typeface="Wingdings" pitchFamily="2" charset="2"/>
              </a:rPr>
              <a:t>D</a:t>
            </a:r>
            <a:r>
              <a:rPr lang="en-US" altLang="en-US" sz="1500" dirty="0">
                <a:solidFill>
                  <a:srgbClr val="0000FF"/>
                </a:solidFill>
              </a:rPr>
              <a:t>iscuss results locally</a:t>
            </a:r>
          </a:p>
          <a:p>
            <a:pPr>
              <a:lnSpc>
                <a:spcPct val="90000"/>
              </a:lnSpc>
              <a:spcAft>
                <a:spcPts val="450"/>
              </a:spcAft>
              <a:buNone/>
            </a:pPr>
            <a:r>
              <a:rPr lang="en-US" altLang="de-DE" sz="1500" b="1" dirty="0">
                <a:solidFill>
                  <a:srgbClr val="002E6F"/>
                </a:solidFill>
                <a:sym typeface="Wingdings" pitchFamily="2" charset="2"/>
              </a:rPr>
              <a:t>16:00 - 17:00</a:t>
            </a:r>
            <a:r>
              <a:rPr lang="en-US" altLang="de-DE" sz="1500" dirty="0">
                <a:sym typeface="Wingdings" pitchFamily="2" charset="2"/>
              </a:rPr>
              <a:t>	</a:t>
            </a:r>
            <a:r>
              <a:rPr lang="en-US" altLang="en-US" sz="1500" b="1" dirty="0">
                <a:solidFill>
                  <a:srgbClr val="C00000"/>
                </a:solidFill>
              </a:rPr>
              <a:t>Video conference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endParaRPr lang="de-DE" altLang="de-DE" sz="1800" dirty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de-DE" altLang="de-DE" sz="225" b="1" dirty="0"/>
          </a:p>
          <a:p>
            <a:pPr eaLnBrk="1" hangingPunct="1">
              <a:lnSpc>
                <a:spcPct val="80000"/>
              </a:lnSpc>
            </a:pPr>
            <a:endParaRPr lang="de-DE" altLang="de-DE" sz="225" b="1" dirty="0"/>
          </a:p>
          <a:p>
            <a:pPr eaLnBrk="1" hangingPunct="1">
              <a:lnSpc>
                <a:spcPct val="80000"/>
              </a:lnSpc>
            </a:pPr>
            <a:endParaRPr lang="de-DE" altLang="de-DE" sz="600" b="1" dirty="0"/>
          </a:p>
          <a:p>
            <a:pPr eaLnBrk="1" hangingPunct="1">
              <a:lnSpc>
                <a:spcPct val="80000"/>
              </a:lnSpc>
            </a:pPr>
            <a:endParaRPr lang="de-DE" altLang="de-DE" sz="6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6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225" dirty="0"/>
          </a:p>
        </p:txBody>
      </p:sp>
      <p:pic>
        <p:nvPicPr>
          <p:cNvPr id="49157" name="Picture 11">
            <a:extLst>
              <a:ext uri="{FF2B5EF4-FFF2-40B4-BE49-F238E27FC236}">
                <a16:creationId xmlns:a16="http://schemas.microsoft.com/office/drawing/2014/main" id="{C3E67470-E534-344D-A53E-CA75AEF9AC1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062" y="653653"/>
            <a:ext cx="1814513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Grafik 1">
            <a:extLst>
              <a:ext uri="{FF2B5EF4-FFF2-40B4-BE49-F238E27FC236}">
                <a16:creationId xmlns:a16="http://schemas.microsoft.com/office/drawing/2014/main" id="{23913A15-2986-194C-8CB6-C0DEC1F041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398" y="1729979"/>
            <a:ext cx="1840706" cy="12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1">
            <a:extLst>
              <a:ext uri="{FF2B5EF4-FFF2-40B4-BE49-F238E27FC236}">
                <a16:creationId xmlns:a16="http://schemas.microsoft.com/office/drawing/2014/main" id="{360DFB76-4B61-1845-BF52-884CE3B42EF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398" y="3101579"/>
            <a:ext cx="1840706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Rectangle 15">
            <a:extLst>
              <a:ext uri="{FF2B5EF4-FFF2-40B4-BE49-F238E27FC236}">
                <a16:creationId xmlns:a16="http://schemas.microsoft.com/office/drawing/2014/main" id="{1D678888-640B-0949-BAA7-4592B1869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354" y="4621498"/>
            <a:ext cx="6468666" cy="32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1500" b="1" dirty="0">
                <a:solidFill>
                  <a:srgbClr val="7030A0"/>
                </a:solidFill>
              </a:rPr>
              <a:t>The aim is to get insight into topics and methods of research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02" y="480208"/>
            <a:ext cx="46559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>
                <a:solidFill>
                  <a:srgbClr val="0000FF"/>
                </a:solidFill>
              </a:rPr>
              <a:t>Every year, during the months of </a:t>
            </a:r>
          </a:p>
          <a:p>
            <a:r>
              <a:rPr lang="en-US" altLang="en-US" sz="1600" dirty="0">
                <a:solidFill>
                  <a:srgbClr val="0000FF"/>
                </a:solidFill>
              </a:rPr>
              <a:t>February-March</a:t>
            </a:r>
          </a:p>
          <a:p>
            <a:r>
              <a:rPr lang="en-US" altLang="en-US" sz="1600" dirty="0">
                <a:solidFill>
                  <a:srgbClr val="0000FF"/>
                </a:solidFill>
              </a:rPr>
              <a:t>school-children (15-19 year old)</a:t>
            </a:r>
          </a:p>
          <a:p>
            <a:r>
              <a:rPr lang="en-US" altLang="en-US" sz="1600" dirty="0">
                <a:solidFill>
                  <a:srgbClr val="0000FF"/>
                </a:solidFill>
              </a:rPr>
              <a:t>are invited to an institute of their area.</a:t>
            </a: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77" y="1600200"/>
            <a:ext cx="5906814" cy="32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1500" b="1" dirty="0">
                <a:solidFill>
                  <a:srgbClr val="C00000"/>
                </a:solidFill>
              </a:rPr>
              <a:t>2-5 institutes per day performing the same </a:t>
            </a:r>
            <a:r>
              <a:rPr lang="en-US" altLang="en-US" sz="1500" b="1" dirty="0" err="1">
                <a:solidFill>
                  <a:srgbClr val="C00000"/>
                </a:solidFill>
              </a:rPr>
              <a:t>programme</a:t>
            </a:r>
            <a:r>
              <a:rPr lang="en-US" altLang="en-US" sz="1500" b="1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485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810"/>
            <a:ext cx="9144000" cy="461469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646818" y="20979"/>
            <a:ext cx="4070345" cy="5078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2700" b="1" dirty="0">
                <a:solidFill>
                  <a:srgbClr val="0000FF"/>
                </a:solidFill>
                <a:latin typeface="+mn-lt"/>
              </a:rPr>
              <a:t>Particle Therapy Centre</a:t>
            </a:r>
            <a:endParaRPr lang="en-US" altLang="de-DE" sz="27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53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879" y="2227759"/>
            <a:ext cx="2691899" cy="2690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itle 4"/>
          <p:cNvSpPr>
            <a:spLocks noGrp="1"/>
          </p:cNvSpPr>
          <p:nvPr>
            <p:ph type="title"/>
          </p:nvPr>
        </p:nvSpPr>
        <p:spPr>
          <a:xfrm>
            <a:off x="2404447" y="35988"/>
            <a:ext cx="5205241" cy="600134"/>
          </a:xfrm>
        </p:spPr>
        <p:txBody>
          <a:bodyPr wrap="none">
            <a:spAutoFit/>
          </a:bodyPr>
          <a:lstStyle/>
          <a:p>
            <a:r>
              <a:rPr lang="en-US" altLang="de-DE" sz="2700" dirty="0">
                <a:solidFill>
                  <a:srgbClr val="0000FF"/>
                </a:solidFill>
                <a:latin typeface="ArialMT"/>
              </a:rPr>
              <a:t>PTMC and Treatment Planning</a:t>
            </a:r>
            <a:endParaRPr lang="en-US" altLang="de-DE" sz="2700" dirty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162221" y="798850"/>
            <a:ext cx="603885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Based on professional open source treatment planning: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matRad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developed by Heidelberg DKFZ </a:t>
            </a:r>
            <a:r>
              <a:rPr lang="en-GB" altLang="de-DE" sz="1600" u="sng" dirty="0">
                <a:hlinkClick r:id="rId3"/>
              </a:rPr>
              <a:t>www.matrad.org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endParaRPr lang="en-US" altLang="de-DE" sz="105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6105911" y="1451611"/>
            <a:ext cx="30075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First contact proposed by C.G.</a:t>
            </a: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Simplified version by HD DKFZ</a:t>
            </a:r>
            <a:endParaRPr lang="en-US" altLang="de-DE" sz="1600" dirty="0"/>
          </a:p>
        </p:txBody>
      </p:sp>
      <p:pic>
        <p:nvPicPr>
          <p:cNvPr id="45062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221" y="1451611"/>
            <a:ext cx="5852842" cy="357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IPPOG_Logo_coloured">
            <a:extLst>
              <a:ext uri="{FF2B5EF4-FFF2-40B4-BE49-F238E27FC236}">
                <a16:creationId xmlns:a16="http://schemas.microsoft.com/office/drawing/2014/main" id="{3FBF842C-3D60-A442-B79A-C905D04D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" y="4763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88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v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567" y="648982"/>
            <a:ext cx="3218260" cy="2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4" descr="../Downloads/p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459" y="2716993"/>
            <a:ext cx="3738794" cy="23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itle 4"/>
          <p:cNvSpPr>
            <a:spLocks noGrp="1"/>
          </p:cNvSpPr>
          <p:nvPr>
            <p:ph type="title"/>
          </p:nvPr>
        </p:nvSpPr>
        <p:spPr>
          <a:xfrm>
            <a:off x="2663986" y="92869"/>
            <a:ext cx="3454762" cy="600134"/>
          </a:xfrm>
        </p:spPr>
        <p:txBody>
          <a:bodyPr wrap="none">
            <a:spAutoFit/>
          </a:bodyPr>
          <a:lstStyle/>
          <a:p>
            <a:r>
              <a:rPr lang="en-US" altLang="de-DE" sz="2700" dirty="0">
                <a:solidFill>
                  <a:srgbClr val="0000FF"/>
                </a:solidFill>
                <a:latin typeface="ArialMT"/>
              </a:rPr>
              <a:t>PTMC pilots in 2019</a:t>
            </a:r>
            <a:endParaRPr lang="en-US" altLang="de-DE" sz="2700" dirty="0"/>
          </a:p>
        </p:txBody>
      </p:sp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188582" y="3454421"/>
            <a:ext cx="3659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Common discussion: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intuitive, visual</a:t>
            </a: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comparisons of photons, protons, ions</a:t>
            </a:r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4135486" y="1759764"/>
            <a:ext cx="36535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Survey: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positive results from students</a:t>
            </a:r>
          </a:p>
          <a:p>
            <a:r>
              <a:rPr lang="en-US" altLang="de-DE" sz="1600" b="1" dirty="0">
                <a:solidFill>
                  <a:srgbClr val="C00000"/>
                </a:solidFill>
                <a:latin typeface="ArialMT"/>
              </a:rPr>
              <a:t>Hope and motivation to contribute </a:t>
            </a:r>
          </a:p>
          <a:p>
            <a:r>
              <a:rPr lang="en-US" altLang="de-DE" sz="1600" b="1" dirty="0">
                <a:solidFill>
                  <a:srgbClr val="C00000"/>
                </a:solidFill>
                <a:latin typeface="ArialMT"/>
              </a:rPr>
              <a:t>to the fight against cancer</a:t>
            </a:r>
            <a:endParaRPr lang="en-US" altLang="de-DE" sz="1600" b="1" dirty="0">
              <a:solidFill>
                <a:srgbClr val="C00000"/>
              </a:solidFill>
            </a:endParaRPr>
          </a:p>
        </p:txBody>
      </p:sp>
      <p:pic>
        <p:nvPicPr>
          <p:cNvPr id="8" name="Picture 8" descr="IPPOG_Logo_coloured">
            <a:extLst>
              <a:ext uri="{FF2B5EF4-FFF2-40B4-BE49-F238E27FC236}">
                <a16:creationId xmlns:a16="http://schemas.microsoft.com/office/drawing/2014/main" id="{CE0850F8-D1F3-8642-AC01-1EEB31E0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" y="42061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C-Logo-RGB">
            <a:extLst>
              <a:ext uri="{FF2B5EF4-FFF2-40B4-BE49-F238E27FC236}">
                <a16:creationId xmlns:a16="http://schemas.microsoft.com/office/drawing/2014/main" id="{ED580B85-CB33-5445-B12E-7B4398FB1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486" y="4524441"/>
            <a:ext cx="1352550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B743C126-622D-1D4E-8F0A-19786C324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746" y="3035024"/>
            <a:ext cx="19511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600" b="1" dirty="0">
                <a:solidFill>
                  <a:srgbClr val="7030A0"/>
                </a:solidFill>
                <a:latin typeface="ArialMT"/>
              </a:rPr>
              <a:t>CERN,  DKFZ, GSI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827" y="693003"/>
            <a:ext cx="5660494" cy="1034099"/>
          </a:xfrm>
        </p:spPr>
        <p:txBody>
          <a:bodyPr wrap="none">
            <a:spAutoFit/>
          </a:bodyPr>
          <a:lstStyle/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First test: locally at GSI on 7</a:t>
            </a:r>
            <a:r>
              <a:rPr lang="en-US" altLang="de-DE" sz="1600" baseline="30000" dirty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February 2019</a:t>
            </a:r>
          </a:p>
          <a:p>
            <a:pPr marL="114300" indent="0">
              <a:buNone/>
            </a:pP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First pilot: CERN, DKFZ Heidelberg, GSI, 5</a:t>
            </a:r>
            <a:r>
              <a:rPr lang="en-US" altLang="de-DE" sz="1600" baseline="30000" dirty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April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72F322-C692-D64D-9DE9-8B5D7AB99F51}"/>
              </a:ext>
            </a:extLst>
          </p:cNvPr>
          <p:cNvSpPr/>
          <p:nvPr/>
        </p:nvSpPr>
        <p:spPr>
          <a:xfrm>
            <a:off x="4391367" y="1037543"/>
            <a:ext cx="41680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>
                <a:solidFill>
                  <a:srgbClr val="7030A0"/>
                </a:solidFill>
                <a:latin typeface="ArialMT"/>
              </a:rPr>
              <a:t>Participation of </a:t>
            </a:r>
            <a:r>
              <a:rPr lang="en-US" altLang="de-DE" b="1" dirty="0" err="1">
                <a:solidFill>
                  <a:srgbClr val="7030A0"/>
                </a:solidFill>
                <a:latin typeface="ArialMT"/>
              </a:rPr>
              <a:t>CURIEosity</a:t>
            </a:r>
            <a:r>
              <a:rPr lang="en-US" altLang="de-DE" b="1" dirty="0">
                <a:solidFill>
                  <a:srgbClr val="7030A0"/>
                </a:solidFill>
                <a:latin typeface="ArialMT"/>
              </a:rPr>
              <a:t> </a:t>
            </a:r>
            <a:r>
              <a:rPr lang="en-US" b="1" dirty="0">
                <a:solidFill>
                  <a:srgbClr val="7030A0"/>
                </a:solidFill>
                <a:latin typeface="ArialMT"/>
              </a:rPr>
              <a:t>Team from Crete</a:t>
            </a:r>
            <a:endParaRPr lang="x-non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358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ontent Placeholder 3"/>
          <p:cNvSpPr>
            <a:spLocks noGrp="1"/>
          </p:cNvSpPr>
          <p:nvPr>
            <p:ph idx="1"/>
          </p:nvPr>
        </p:nvSpPr>
        <p:spPr>
          <a:xfrm>
            <a:off x="666037" y="1113203"/>
            <a:ext cx="5660494" cy="1777379"/>
          </a:xfrm>
        </p:spPr>
        <p:txBody>
          <a:bodyPr wrap="none">
            <a:spAutoFit/>
          </a:bodyPr>
          <a:lstStyle/>
          <a:p>
            <a:pPr marL="114300" indent="0">
              <a:buNone/>
            </a:pPr>
            <a:endParaRPr lang="en-US" altLang="de-DE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dirty="0">
                <a:solidFill>
                  <a:srgbClr val="0000FF"/>
                </a:solidFill>
                <a:latin typeface="ArialMT"/>
              </a:rPr>
              <a:t>IMC Steering Group: Presentation and Feedback</a:t>
            </a:r>
          </a:p>
          <a:p>
            <a:r>
              <a:rPr lang="en-US" altLang="de-DE" dirty="0">
                <a:solidFill>
                  <a:srgbClr val="0000FF"/>
                </a:solidFill>
                <a:latin typeface="ArialMT"/>
              </a:rPr>
              <a:t>Material ready for IMC web: during summer 2019</a:t>
            </a:r>
          </a:p>
          <a:p>
            <a:r>
              <a:rPr lang="en-US" altLang="de-DE" dirty="0">
                <a:solidFill>
                  <a:srgbClr val="0000FF"/>
                </a:solidFill>
                <a:latin typeface="ArialMT"/>
              </a:rPr>
              <a:t>In the IMC program for 2021</a:t>
            </a:r>
          </a:p>
          <a:p>
            <a:r>
              <a:rPr lang="en-US" altLang="de-DE" dirty="0">
                <a:solidFill>
                  <a:srgbClr val="0000FF"/>
                </a:solidFill>
                <a:latin typeface="ArialMT"/>
              </a:rPr>
              <a:t>25 institutes registered and more interested </a:t>
            </a:r>
          </a:p>
        </p:txBody>
      </p:sp>
      <p:sp>
        <p:nvSpPr>
          <p:cNvPr id="43010" name="Title 4"/>
          <p:cNvSpPr>
            <a:spLocks noGrp="1"/>
          </p:cNvSpPr>
          <p:nvPr>
            <p:ph type="title"/>
          </p:nvPr>
        </p:nvSpPr>
        <p:spPr>
          <a:xfrm>
            <a:off x="811336" y="1061559"/>
            <a:ext cx="2819972" cy="492412"/>
          </a:xfrm>
        </p:spPr>
        <p:txBody>
          <a:bodyPr wrap="none">
            <a:spAutoFit/>
          </a:bodyPr>
          <a:lstStyle/>
          <a:p>
            <a:r>
              <a:rPr lang="en-US" altLang="de-DE" sz="2000" dirty="0">
                <a:solidFill>
                  <a:srgbClr val="0000FF"/>
                </a:solidFill>
                <a:latin typeface="ArialMT"/>
              </a:rPr>
              <a:t>Approval for IMC2020</a:t>
            </a:r>
            <a:endParaRPr lang="en-US" altLang="de-DE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7D2869-8B2C-CB40-A303-311DBEFC55A6}"/>
              </a:ext>
            </a:extLst>
          </p:cNvPr>
          <p:cNvSpPr txBox="1">
            <a:spLocks/>
          </p:cNvSpPr>
          <p:nvPr/>
        </p:nvSpPr>
        <p:spPr>
          <a:xfrm>
            <a:off x="2479833" y="57033"/>
            <a:ext cx="5409901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n-US" altLang="en-US" sz="2700" dirty="0">
                <a:solidFill>
                  <a:srgbClr val="0000FF"/>
                </a:solidFill>
                <a:latin typeface="+mj-lt"/>
              </a:rPr>
              <a:t>PTMC in IMC 2020 and 2021</a:t>
            </a:r>
          </a:p>
        </p:txBody>
      </p:sp>
      <p:pic>
        <p:nvPicPr>
          <p:cNvPr id="5" name="Picture 8" descr="IPPOG_Logo_coloured">
            <a:extLst>
              <a:ext uri="{FF2B5EF4-FFF2-40B4-BE49-F238E27FC236}">
                <a16:creationId xmlns:a16="http://schemas.microsoft.com/office/drawing/2014/main" id="{D804C13D-F5AD-6445-A325-3F1D5D313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43" y="24677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MC-Logo-RGB">
            <a:extLst>
              <a:ext uri="{FF2B5EF4-FFF2-40B4-BE49-F238E27FC236}">
                <a16:creationId xmlns:a16="http://schemas.microsoft.com/office/drawing/2014/main" id="{F3AF5EEC-CF20-264D-818A-BE134C6A2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486" y="4524441"/>
            <a:ext cx="1352550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1">
            <a:extLst>
              <a:ext uri="{FF2B5EF4-FFF2-40B4-BE49-F238E27FC236}">
                <a16:creationId xmlns:a16="http://schemas.microsoft.com/office/drawing/2014/main" id="{979A623D-8F6F-5849-84B5-4A74B2AFF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531" y="1854770"/>
            <a:ext cx="222368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 b="1" dirty="0">
                <a:solidFill>
                  <a:srgbClr val="7030A0"/>
                </a:solidFill>
              </a:rPr>
              <a:t>Uni Sarajevo: web pages</a:t>
            </a:r>
            <a:endParaRPr lang="en-GB" altLang="en-US" sz="1350" dirty="0">
              <a:solidFill>
                <a:srgbClr val="7030A0"/>
              </a:solidFill>
            </a:endParaRP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62B12772-1EA9-FA42-A960-5D8A8867C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6282" y="2838687"/>
            <a:ext cx="3358612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 b="1" dirty="0">
                <a:solidFill>
                  <a:srgbClr val="7030A0"/>
                </a:solidFill>
              </a:rPr>
              <a:t>In Greece: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350" dirty="0" err="1">
                <a:solidFill>
                  <a:srgbClr val="7030A0"/>
                </a:solidFill>
              </a:rPr>
              <a:t>Veroia</a:t>
            </a:r>
            <a:r>
              <a:rPr lang="en-GB" altLang="en-US" sz="1350" dirty="0">
                <a:solidFill>
                  <a:srgbClr val="7030A0"/>
                </a:solidFill>
              </a:rPr>
              <a:t> Library: whole </a:t>
            </a:r>
            <a:r>
              <a:rPr lang="en-GB" altLang="en-US" sz="1350" dirty="0" err="1">
                <a:solidFill>
                  <a:srgbClr val="7030A0"/>
                </a:solidFill>
              </a:rPr>
              <a:t>greece</a:t>
            </a:r>
            <a:endParaRPr lang="en-GB" altLang="en-US" sz="1350" b="1" dirty="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350" dirty="0">
                <a:solidFill>
                  <a:srgbClr val="7030A0"/>
                </a:solidFill>
              </a:rPr>
              <a:t>With the support of </a:t>
            </a:r>
            <a:r>
              <a:rPr lang="en-GB" altLang="en-US" sz="1350" dirty="0" err="1">
                <a:solidFill>
                  <a:srgbClr val="7030A0"/>
                </a:solidFill>
              </a:rPr>
              <a:t>Aris</a:t>
            </a:r>
            <a:r>
              <a:rPr lang="en-GB" altLang="en-US" sz="1350" dirty="0">
                <a:solidFill>
                  <a:srgbClr val="7030A0"/>
                </a:solidFill>
              </a:rPr>
              <a:t> </a:t>
            </a:r>
            <a:r>
              <a:rPr lang="en-GB" altLang="en-US" sz="1350" dirty="0" err="1">
                <a:solidFill>
                  <a:srgbClr val="7030A0"/>
                </a:solidFill>
              </a:rPr>
              <a:t>Mamaras</a:t>
            </a:r>
            <a:r>
              <a:rPr lang="en-GB" altLang="en-US" sz="1350" dirty="0">
                <a:solidFill>
                  <a:srgbClr val="7030A0"/>
                </a:solidFill>
              </a:rPr>
              <a:t> (</a:t>
            </a:r>
            <a:r>
              <a:rPr lang="en-GB" altLang="en-US" sz="1350" dirty="0" err="1">
                <a:solidFill>
                  <a:srgbClr val="7030A0"/>
                </a:solidFill>
              </a:rPr>
              <a:t>AUTh</a:t>
            </a:r>
            <a:r>
              <a:rPr lang="en-GB" altLang="en-US" sz="1350" dirty="0">
                <a:solidFill>
                  <a:srgbClr val="7030A0"/>
                </a:solidFill>
              </a:rPr>
              <a:t>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738BFB-028E-9341-90EB-6AD37EF9C185}"/>
              </a:ext>
            </a:extLst>
          </p:cNvPr>
          <p:cNvSpPr/>
          <p:nvPr/>
        </p:nvSpPr>
        <p:spPr>
          <a:xfrm>
            <a:off x="68343" y="3091138"/>
            <a:ext cx="5943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en-US" sz="2000" b="1" dirty="0">
                <a:solidFill>
                  <a:srgbClr val="7030A0"/>
                </a:solidFill>
              </a:rPr>
              <a:t>Dates IMC2021: 11.2-27.3 2021 </a:t>
            </a:r>
          </a:p>
          <a:p>
            <a:pPr lvl="3"/>
            <a:r>
              <a:rPr lang="en-US" sz="1800" dirty="0">
                <a:solidFill>
                  <a:srgbClr val="7030A0"/>
                </a:solidFill>
              </a:rPr>
              <a:t>Switching to online/zoom sessions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A550BD-1298-A641-B7EB-06F76B9A98A1}"/>
              </a:ext>
            </a:extLst>
          </p:cNvPr>
          <p:cNvSpPr/>
          <p:nvPr/>
        </p:nvSpPr>
        <p:spPr>
          <a:xfrm>
            <a:off x="95964" y="3840606"/>
            <a:ext cx="8649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MATERIAL and TRAINING: </a:t>
            </a:r>
            <a:endParaRPr lang="x-none" b="1" dirty="0">
              <a:solidFill>
                <a:srgbClr val="7030A0"/>
              </a:solidFill>
            </a:endParaRPr>
          </a:p>
          <a:p>
            <a:pPr lvl="0"/>
            <a:r>
              <a:rPr lang="en-US" b="1" dirty="0">
                <a:solidFill>
                  <a:srgbClr val="7030A0"/>
                </a:solidFill>
              </a:rPr>
              <a:t>		</a:t>
            </a:r>
            <a:r>
              <a:rPr lang="en-US" dirty="0">
                <a:solidFill>
                  <a:srgbClr val="7030A0"/>
                </a:solidFill>
              </a:rPr>
              <a:t>- Material/methods for zoom/online sessions  </a:t>
            </a:r>
            <a:endParaRPr lang="x-none" dirty="0">
              <a:solidFill>
                <a:srgbClr val="7030A0"/>
              </a:solidFill>
            </a:endParaRPr>
          </a:p>
          <a:p>
            <a:pPr lvl="0"/>
            <a:r>
              <a:rPr lang="en-US" dirty="0">
                <a:solidFill>
                  <a:srgbClr val="7030A0"/>
                </a:solidFill>
              </a:rPr>
              <a:t>		- Training of tutors, support teams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44474A-83A5-7D43-85C3-01A5B117AC7F}"/>
              </a:ext>
            </a:extLst>
          </p:cNvPr>
          <p:cNvSpPr/>
          <p:nvPr/>
        </p:nvSpPr>
        <p:spPr>
          <a:xfrm>
            <a:off x="68343" y="662703"/>
            <a:ext cx="66896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600" b="1" dirty="0">
                <a:latin typeface="Helvetica" charset="0"/>
                <a:hlinkClick r:id="rId4"/>
              </a:rPr>
              <a:t>Publication CHEP in arxiv 6 may: https://arxiv.org/abs/2005.02215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13754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ontent Placeholder 3"/>
          <p:cNvSpPr>
            <a:spLocks noGrp="1"/>
          </p:cNvSpPr>
          <p:nvPr>
            <p:ph idx="1"/>
          </p:nvPr>
        </p:nvSpPr>
        <p:spPr>
          <a:xfrm>
            <a:off x="220009" y="1124220"/>
            <a:ext cx="8828027" cy="2619661"/>
          </a:xfrm>
        </p:spPr>
        <p:txBody>
          <a:bodyPr wrap="none">
            <a:spAutoFit/>
          </a:bodyPr>
          <a:lstStyle/>
          <a:p>
            <a:pPr marL="114300" indent="0"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Every Friday at 13:30 we hold a "Helpdesk" for any questions and/or training. </a:t>
            </a:r>
          </a:p>
          <a:p>
            <a:pPr marL="114300" indent="0"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The next ones are:</a:t>
            </a:r>
          </a:p>
          <a:p>
            <a:pPr marL="571500" lvl="1" indent="0">
              <a:buNone/>
            </a:pP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12th February: 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  <a:hlinkClick r:id="rId2"/>
              </a:rPr>
              <a:t>https://indico.cern.ch/event/1006829/</a:t>
            </a:r>
            <a:b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19 February: 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  <a:hlinkClick r:id="rId3"/>
              </a:rPr>
              <a:t>https://indico.cern.ch/event/1006832/</a:t>
            </a:r>
            <a:b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26 February: 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  <a:hlinkClick r:id="rId4"/>
              </a:rPr>
              <a:t>https://indico.cern.ch/event/1006833/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 </a:t>
            </a:r>
          </a:p>
          <a:p>
            <a:pPr marL="114300" indent="0">
              <a:buNone/>
            </a:pPr>
            <a:br>
              <a:rPr lang="en-US" dirty="0"/>
            </a:br>
            <a:endParaRPr lang="en-US" altLang="de-DE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7D2869-8B2C-CB40-A303-311DBEFC55A6}"/>
              </a:ext>
            </a:extLst>
          </p:cNvPr>
          <p:cNvSpPr txBox="1">
            <a:spLocks/>
          </p:cNvSpPr>
          <p:nvPr/>
        </p:nvSpPr>
        <p:spPr>
          <a:xfrm>
            <a:off x="2899384" y="147014"/>
            <a:ext cx="3469276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n-US" altLang="en-US" sz="2700" dirty="0">
                <a:solidFill>
                  <a:srgbClr val="0000FF"/>
                </a:solidFill>
                <a:latin typeface="+mj-lt"/>
              </a:rPr>
              <a:t>PTMC </a:t>
            </a:r>
            <a:r>
              <a:rPr lang="en-US" altLang="en-US" sz="2700">
                <a:solidFill>
                  <a:srgbClr val="0000FF"/>
                </a:solidFill>
                <a:latin typeface="+mj-lt"/>
              </a:rPr>
              <a:t>in 2021</a:t>
            </a:r>
            <a:endParaRPr lang="en-US" altLang="en-US" sz="27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5" name="Picture 8" descr="IPPOG_Logo_coloured">
            <a:extLst>
              <a:ext uri="{FF2B5EF4-FFF2-40B4-BE49-F238E27FC236}">
                <a16:creationId xmlns:a16="http://schemas.microsoft.com/office/drawing/2014/main" id="{D804C13D-F5AD-6445-A325-3F1D5D313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43" y="24677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MC-Logo-RGB">
            <a:extLst>
              <a:ext uri="{FF2B5EF4-FFF2-40B4-BE49-F238E27FC236}">
                <a16:creationId xmlns:a16="http://schemas.microsoft.com/office/drawing/2014/main" id="{F3AF5EEC-CF20-264D-818A-BE134C6A2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486" y="4524441"/>
            <a:ext cx="1352550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247526"/>
      </p:ext>
    </p:extLst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22830</TotalTime>
  <Words>1182</Words>
  <Application>Microsoft Office PowerPoint</Application>
  <PresentationFormat>On-screen Show (16:9)</PresentationFormat>
  <Paragraphs>199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Amatic SC</vt:lpstr>
      <vt:lpstr>Arial</vt:lpstr>
      <vt:lpstr>ArialMT</vt:lpstr>
      <vt:lpstr>Calibri</vt:lpstr>
      <vt:lpstr>Helvetica</vt:lpstr>
      <vt:lpstr>Segoe UI</vt:lpstr>
      <vt:lpstr>Source Code Pro</vt:lpstr>
      <vt:lpstr>Beach 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PTMC and Treatment Planning</vt:lpstr>
      <vt:lpstr>PTMC pilots in 2019</vt:lpstr>
      <vt:lpstr>Approval for IMC2020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first  and only… PTMC  in IMC2020  in  Mexico</vt:lpstr>
      <vt:lpstr>PowerPoint Presentation</vt:lpstr>
      <vt:lpstr>PowerPoint Presentation</vt:lpstr>
      <vt:lpstr>PowerPoint Presentation</vt:lpstr>
      <vt:lpstr>PowerPoint Presentation</vt:lpstr>
      <vt:lpstr>Attendees of IMC were attracted by Science, Technology, Engineering and Math careers.  It was definitely our case  </vt:lpstr>
      <vt:lpstr>PTMC Material can be used for different occasions    </vt:lpstr>
      <vt:lpstr>PowerPoint Presentation</vt:lpstr>
      <vt:lpstr>PowerPoint Presentation</vt:lpstr>
      <vt:lpstr>Ions for  cancer therapy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therapy  master classes</dc:title>
  <dc:creator>pc</dc:creator>
  <cp:lastModifiedBy>Damir Skrijelj</cp:lastModifiedBy>
  <cp:revision>163</cp:revision>
  <dcterms:modified xsi:type="dcterms:W3CDTF">2021-02-19T12:04:55Z</dcterms:modified>
</cp:coreProperties>
</file>