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487" r:id="rId2"/>
    <p:sldId id="497" r:id="rId3"/>
    <p:sldId id="425" r:id="rId4"/>
    <p:sldId id="490" r:id="rId5"/>
    <p:sldId id="492" r:id="rId6"/>
    <p:sldId id="493" r:id="rId7"/>
    <p:sldId id="495" r:id="rId8"/>
    <p:sldId id="498" r:id="rId9"/>
    <p:sldId id="509" r:id="rId10"/>
    <p:sldId id="494" r:id="rId11"/>
    <p:sldId id="488" r:id="rId12"/>
    <p:sldId id="473" r:id="rId13"/>
    <p:sldId id="474" r:id="rId14"/>
    <p:sldId id="481" r:id="rId15"/>
    <p:sldId id="482" r:id="rId16"/>
    <p:sldId id="480" r:id="rId17"/>
    <p:sldId id="475" r:id="rId18"/>
    <p:sldId id="476" r:id="rId19"/>
    <p:sldId id="477" r:id="rId20"/>
    <p:sldId id="478" r:id="rId21"/>
    <p:sldId id="483" r:id="rId22"/>
    <p:sldId id="485" r:id="rId23"/>
    <p:sldId id="484" r:id="rId24"/>
    <p:sldId id="479" r:id="rId25"/>
    <p:sldId id="508" r:id="rId26"/>
    <p:sldId id="500" r:id="rId27"/>
    <p:sldId id="501" r:id="rId28"/>
    <p:sldId id="499" r:id="rId29"/>
    <p:sldId id="502" r:id="rId30"/>
    <p:sldId id="503" r:id="rId31"/>
    <p:sldId id="504" r:id="rId32"/>
    <p:sldId id="496" r:id="rId33"/>
    <p:sldId id="505" r:id="rId34"/>
    <p:sldId id="506" r:id="rId35"/>
    <p:sldId id="507" r:id="rId36"/>
  </p:sldIdLst>
  <p:sldSz cx="10158413" cy="7616825"/>
  <p:notesSz cx="9866313" cy="673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5F5F5"/>
    <a:srgbClr val="0D8B9F"/>
    <a:srgbClr val="B2B2B2"/>
    <a:srgbClr val="074359"/>
    <a:srgbClr val="004359"/>
    <a:srgbClr val="B4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7" autoAdjust="0"/>
    <p:restoredTop sz="89520" autoAdjust="0"/>
  </p:normalViewPr>
  <p:slideViewPr>
    <p:cSldViewPr>
      <p:cViewPr varScale="1">
        <p:scale>
          <a:sx n="58" d="100"/>
          <a:sy n="58" d="100"/>
        </p:scale>
        <p:origin x="-336" y="-78"/>
      </p:cViewPr>
      <p:guideLst>
        <p:guide orient="horz" pos="2399"/>
        <p:guide pos="3199"/>
      </p:guideLst>
    </p:cSldViewPr>
  </p:slideViewPr>
  <p:outlineViewPr>
    <p:cViewPr>
      <p:scale>
        <a:sx n="33" d="100"/>
        <a:sy n="33" d="100"/>
      </p:scale>
      <p:origin x="48" y="21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9588" y="0"/>
            <a:ext cx="4275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9588" y="6397625"/>
            <a:ext cx="4275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61BF08A6-7CB6-4F7F-8E4C-60273C9EFF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945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686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8813"/>
            <a:ext cx="7237413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9213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9213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5B2D8B72-FF1B-476D-86DD-80229C3BC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0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584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115175" y="6858000"/>
            <a:ext cx="2520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6" name="Picture 11" descr="perfsona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6977063"/>
            <a:ext cx="201612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00200" y="2209800"/>
            <a:ext cx="7620000" cy="1295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810000"/>
            <a:ext cx="7620000" cy="19050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62000" y="6934200"/>
            <a:ext cx="2133600" cy="533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 defTabSz="1016000" eaLnBrk="0" hangingPunct="0">
              <a:defRPr sz="16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05200" y="6934200"/>
            <a:ext cx="3124200" cy="533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 algn="ctr" defTabSz="1016000" eaLnBrk="0" hangingPunct="0">
              <a:defRPr sz="16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934200"/>
            <a:ext cx="222885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03608-98E3-4E03-BDC1-AB5375ABB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1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76621-6A52-47FD-B419-8CFD41701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54000"/>
            <a:ext cx="2157413" cy="614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54000"/>
            <a:ext cx="6324600" cy="614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5CCCE-DDBC-4963-87C0-74333B5B8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14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4000"/>
            <a:ext cx="6261100" cy="965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85925"/>
            <a:ext cx="4240213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1685925"/>
            <a:ext cx="42418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4393A-BADD-4434-AEA7-07C2A75CD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1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FEE3-6817-4C6D-961E-185F6E778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82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688" y="4894263"/>
            <a:ext cx="8636000" cy="15128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3228975"/>
            <a:ext cx="8636000" cy="16652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54C0A-55FB-4934-B30D-93B5FCBA6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79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85925"/>
            <a:ext cx="4240213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1685925"/>
            <a:ext cx="42418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D7C2C-33BC-4D9A-B427-AE9C8FB4D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7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2413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786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7863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89450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4BB0C-368A-4CD4-8CC8-109E07696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0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A8DE4-9C85-4749-B479-386BD4B62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8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B07B9-D8C2-4EDB-8346-F0E46016A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1688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78488" cy="6500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1688" cy="52101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11EFF-3B36-4121-8CC8-F6C2065EC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4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2413"/>
            <a:ext cx="6096000" cy="628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04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1063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50510-66F6-4E76-B4E8-D21916C4D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0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101584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54000"/>
            <a:ext cx="62611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85925"/>
            <a:ext cx="8634413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0550"/>
            <a:ext cx="2116138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 algn="r" defTabSz="1016000" eaLnBrk="0" hangingPunct="0">
              <a:defRPr sz="1600">
                <a:latin typeface="Times" charset="0"/>
              </a:defRPr>
            </a:lvl1pPr>
          </a:lstStyle>
          <a:p>
            <a:pPr>
              <a:defRPr/>
            </a:pPr>
            <a:fld id="{1F4176F8-11AE-4FAD-B42E-1112612CF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7115175" y="6858000"/>
            <a:ext cx="2520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1031" name="Picture 17" descr="perfsona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6689725"/>
            <a:ext cx="20161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90513" indent="-290513" algn="l" defTabSz="1016000" rtl="0" eaLnBrk="0" fontAlgn="base" hangingPunct="0">
        <a:spcBef>
          <a:spcPct val="20000"/>
        </a:spcBef>
        <a:spcAft>
          <a:spcPct val="0"/>
        </a:spcAft>
        <a:buClr>
          <a:srgbClr val="B4D100"/>
        </a:buClr>
        <a:buSzPct val="80000"/>
        <a:buBlip>
          <a:blip r:embed="rId16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0988" algn="l" defTabSz="1016000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243013" indent="-290513" algn="l" defTabSz="1016000" rtl="0" eaLnBrk="0" fontAlgn="base" hangingPunct="0">
        <a:spcBef>
          <a:spcPct val="20000"/>
        </a:spcBef>
        <a:spcAft>
          <a:spcPct val="0"/>
        </a:spcAft>
        <a:buClr>
          <a:srgbClr val="B4D100"/>
        </a:buClr>
        <a:buSzPct val="125000"/>
        <a:buChar char="–"/>
        <a:defRPr sz="2000" i="1">
          <a:solidFill>
            <a:schemeClr val="tx1"/>
          </a:solidFill>
          <a:latin typeface="+mn-lt"/>
        </a:defRPr>
      </a:lvl3pPr>
      <a:lvl4pPr marL="1711325" indent="-277813" algn="l" defTabSz="10160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Helvetica CE"/>
        <a:buChar char="–"/>
        <a:defRPr sz="2000" i="1">
          <a:solidFill>
            <a:schemeClr val="tx1"/>
          </a:solidFill>
          <a:latin typeface="+mn-lt"/>
        </a:defRPr>
      </a:lvl4pPr>
      <a:lvl5pPr marL="2192338" indent="-290513" algn="l" defTabSz="10160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pitchFamily="18" charset="0"/>
        <a:buChar char="–"/>
        <a:defRPr sz="2000" i="1">
          <a:solidFill>
            <a:schemeClr val="tx1"/>
          </a:solidFill>
          <a:latin typeface="+mn-lt"/>
        </a:defRPr>
      </a:lvl5pPr>
      <a:lvl6pPr marL="26495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6pPr>
      <a:lvl7pPr marL="31067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7pPr>
      <a:lvl8pPr marL="35639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8pPr>
      <a:lvl9pPr marL="40211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orval.grid.aau.dk:8080/perfsonar-ui-lhcop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mdsd@geant.ne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perfSONAR MDM updates:</a:t>
            </a:r>
            <a:br>
              <a:rPr lang="en-GB" dirty="0" smtClean="0"/>
            </a:br>
            <a:r>
              <a:rPr lang="en-GB" dirty="0" smtClean="0"/>
              <a:t>New interface, new possibilities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Domenico Vicinanza</a:t>
            </a:r>
          </a:p>
          <a:p>
            <a:pPr algn="ctr"/>
            <a:r>
              <a:rPr lang="en-GB" dirty="0" smtClean="0"/>
              <a:t>perfSONAR MDM Product Manager</a:t>
            </a:r>
          </a:p>
          <a:p>
            <a:pPr algn="ctr"/>
            <a:endParaRPr lang="en-GB" dirty="0"/>
          </a:p>
          <a:p>
            <a:pPr algn="ctr"/>
            <a:r>
              <a:rPr lang="en-GB" i="1" dirty="0" smtClean="0"/>
              <a:t>domenico.vicinanza@dante.net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31265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web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perfSONAR MDM will have a new web </a:t>
            </a:r>
            <a:r>
              <a:rPr lang="en-GB" sz="2400" dirty="0" smtClean="0"/>
              <a:t>interface</a:t>
            </a:r>
            <a:endParaRPr lang="en-GB" sz="2400" dirty="0" smtClean="0"/>
          </a:p>
          <a:p>
            <a:r>
              <a:rPr lang="en-GB" sz="2400" dirty="0" smtClean="0"/>
              <a:t>Experimental </a:t>
            </a:r>
            <a:r>
              <a:rPr lang="en-GB" sz="2400" dirty="0" smtClean="0"/>
              <a:t>version available here (password protected): </a:t>
            </a:r>
            <a:r>
              <a:rPr lang="en-GB" sz="2400" dirty="0" smtClean="0">
                <a:hlinkClick r:id="rId2"/>
              </a:rPr>
              <a:t>http</a:t>
            </a:r>
            <a:r>
              <a:rPr lang="en-GB" sz="2400" dirty="0">
                <a:hlinkClick r:id="rId2"/>
              </a:rPr>
              <a:t>://orval.grid.aau.dk:8080/perfsonar-ui-lhcopn</a:t>
            </a:r>
            <a:r>
              <a:rPr lang="en-GB" sz="2400" dirty="0" smtClean="0">
                <a:hlinkClick r:id="rId2"/>
              </a:rPr>
              <a:t>/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A professional usability expert is working with the developer to make sure it satisfies commercial-grade usability requirements</a:t>
            </a:r>
          </a:p>
          <a:p>
            <a:r>
              <a:rPr lang="en-GB" sz="2400" dirty="0" smtClean="0"/>
              <a:t>It will be then presented to the NREN and LHCONE communities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1781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/>
            <a:r>
              <a:rPr lang="en-GB" dirty="0"/>
              <a:t>Screenshots from the </a:t>
            </a:r>
            <a:r>
              <a:rPr lang="en-GB" dirty="0" smtClean="0"/>
              <a:t>LHCOPN/LHCONE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web interface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9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 utilisation, input errors, output drops (RRD-MA)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419055"/>
            <a:ext cx="8640960" cy="598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5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RRD-MA </a:t>
            </a:r>
            <a:br>
              <a:rPr lang="en-GB" dirty="0" smtClean="0"/>
            </a:br>
            <a:r>
              <a:rPr lang="en-GB" dirty="0" smtClean="0"/>
              <a:t>Comparing two interfaces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9" y="1429741"/>
            <a:ext cx="8712968" cy="603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8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1Way Delay, Jitter, Packet Loss and </a:t>
            </a:r>
            <a:r>
              <a:rPr lang="en-GB" dirty="0" err="1" smtClean="0"/>
              <a:t>Traceroute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432148"/>
            <a:ext cx="8829833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48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usual you can select and magnify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7" y="1432148"/>
            <a:ext cx="8725953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14" y="1432149"/>
            <a:ext cx="540178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 bwMode="auto">
          <a:xfrm rot="8653950">
            <a:off x="3376468" y="4410792"/>
            <a:ext cx="1231996" cy="484632"/>
          </a:xfrm>
          <a:prstGeom prst="rightArrow">
            <a:avLst/>
          </a:prstGeom>
          <a:solidFill>
            <a:schemeClr val="accent6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30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1Way Delay, Jitter, Packet Loss and </a:t>
            </a:r>
            <a:r>
              <a:rPr lang="en-GB" dirty="0" err="1" smtClean="0"/>
              <a:t>Traceroute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441149"/>
            <a:ext cx="8712968" cy="603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 bwMode="auto">
          <a:xfrm rot="5400000">
            <a:off x="1963770" y="4418856"/>
            <a:ext cx="2329197" cy="484632"/>
          </a:xfrm>
          <a:prstGeom prst="rightArrow">
            <a:avLst/>
          </a:prstGeom>
          <a:solidFill>
            <a:schemeClr val="accent6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0934" y="2296244"/>
            <a:ext cx="4896544" cy="1200329"/>
          </a:xfrm>
          <a:prstGeom prst="rect">
            <a:avLst/>
          </a:prstGeom>
          <a:solidFill>
            <a:schemeClr val="accent6">
              <a:alpha val="59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Clicking on the hop counts graph you can get the </a:t>
            </a:r>
            <a:r>
              <a:rPr lang="en-GB" dirty="0" err="1" smtClean="0">
                <a:latin typeface="+mj-lt"/>
              </a:rPr>
              <a:t>traceroutes</a:t>
            </a:r>
            <a:r>
              <a:rPr lang="en-GB" dirty="0" smtClean="0">
                <a:latin typeface="+mj-lt"/>
              </a:rPr>
              <a:t> and compare them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19366" y="5348241"/>
            <a:ext cx="1800200" cy="461665"/>
          </a:xfrm>
          <a:prstGeom prst="rect">
            <a:avLst/>
          </a:prstGeom>
          <a:solidFill>
            <a:schemeClr val="accent6">
              <a:alpha val="59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+mj-lt"/>
              </a:rPr>
              <a:t>Traceroute</a:t>
            </a:r>
            <a:endParaRPr lang="en-GB" dirty="0" smtClean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5799286" y="4816524"/>
            <a:ext cx="720080" cy="5317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962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Accessing BWCTL Historic Measurements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441149"/>
            <a:ext cx="8712968" cy="603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58" y="1792188"/>
            <a:ext cx="519401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 bwMode="auto">
          <a:xfrm rot="4762711">
            <a:off x="6226819" y="3772226"/>
            <a:ext cx="1549220" cy="484632"/>
          </a:xfrm>
          <a:prstGeom prst="rightArrow">
            <a:avLst/>
          </a:prstGeom>
          <a:solidFill>
            <a:schemeClr val="accent6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3182" y="2008212"/>
            <a:ext cx="4896544" cy="1200329"/>
          </a:xfrm>
          <a:prstGeom prst="rect">
            <a:avLst/>
          </a:prstGeom>
          <a:solidFill>
            <a:schemeClr val="accent6">
              <a:alpha val="59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Each dot is a measurement run. </a:t>
            </a:r>
          </a:p>
          <a:p>
            <a:r>
              <a:rPr lang="en-GB" dirty="0" smtClean="0">
                <a:latin typeface="+mj-lt"/>
              </a:rPr>
              <a:t>Clicking on the dot a window displays the details</a:t>
            </a:r>
          </a:p>
        </p:txBody>
      </p:sp>
    </p:spTree>
    <p:extLst>
      <p:ext uri="{BB962C8B-B14F-4D97-AF65-F5344CB8AC3E}">
        <p14:creationId xmlns:p14="http://schemas.microsoft.com/office/powerpoint/2010/main" val="8915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an on-demand BWCTL measurement…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432147"/>
            <a:ext cx="8712968" cy="603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77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…and getting the results in two clicks from the web interface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7" y="1432148"/>
            <a:ext cx="8829833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Multi-Domain Service Desk</a:t>
            </a:r>
            <a:br>
              <a:rPr lang="en-GB" dirty="0" smtClean="0"/>
            </a:br>
            <a:r>
              <a:rPr lang="en-GB" dirty="0" smtClean="0"/>
              <a:t>http://mdsd.geant.net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85925"/>
            <a:ext cx="9141742" cy="4714875"/>
          </a:xfrm>
        </p:spPr>
        <p:txBody>
          <a:bodyPr/>
          <a:lstStyle/>
          <a:p>
            <a:r>
              <a:rPr lang="en-GB" b="1" dirty="0" smtClean="0"/>
              <a:t>perfSONAR MDM now officially supported by the GÉANT MDSD</a:t>
            </a:r>
          </a:p>
          <a:p>
            <a:r>
              <a:rPr lang="en-GB" b="1" dirty="0" smtClean="0"/>
              <a:t>MDSD </a:t>
            </a:r>
            <a:r>
              <a:rPr lang="en-GB" b="1" dirty="0"/>
              <a:t>is operational from 08:00 to 17:00 UK time, Monday to </a:t>
            </a:r>
            <a:r>
              <a:rPr lang="en-GB" b="1" dirty="0" smtClean="0"/>
              <a:t>Friday.</a:t>
            </a:r>
          </a:p>
          <a:p>
            <a:r>
              <a:rPr lang="en-GB" dirty="0" smtClean="0"/>
              <a:t>Reachable by </a:t>
            </a:r>
            <a:r>
              <a:rPr lang="en-GB" dirty="0"/>
              <a:t>email </a:t>
            </a:r>
            <a:r>
              <a:rPr lang="en-GB" dirty="0" smtClean="0">
                <a:hlinkClick r:id="rId2"/>
              </a:rPr>
              <a:t>mdsd@geant.net</a:t>
            </a:r>
            <a:r>
              <a:rPr lang="en-GB" dirty="0" smtClean="0"/>
              <a:t> </a:t>
            </a:r>
            <a:r>
              <a:rPr lang="en-GB" dirty="0"/>
              <a:t>or </a:t>
            </a:r>
            <a:r>
              <a:rPr lang="en-GB" dirty="0" smtClean="0"/>
              <a:t>telephone +44 </a:t>
            </a:r>
            <a:r>
              <a:rPr lang="en-GB" dirty="0"/>
              <a:t>1480 484697      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26" y="2944316"/>
            <a:ext cx="692047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16493" y="2986707"/>
            <a:ext cx="3074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AFAFA"/>
                </a:solidFill>
                <a:latin typeface="+mj-lt"/>
              </a:rPr>
              <a:t>http://mdsd.geant.net</a:t>
            </a:r>
          </a:p>
        </p:txBody>
      </p:sp>
    </p:spTree>
    <p:extLst>
      <p:ext uri="{BB962C8B-B14F-4D97-AF65-F5344CB8AC3E}">
        <p14:creationId xmlns:p14="http://schemas.microsoft.com/office/powerpoint/2010/main" val="2219808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Interface accessible from mobile devices (with on-demand capabilities)</a:t>
            </a:r>
            <a:endParaRPr lang="en-GB" sz="2400" dirty="0"/>
          </a:p>
        </p:txBody>
      </p:sp>
      <p:pic>
        <p:nvPicPr>
          <p:cNvPr id="5122" name="Picture 2" descr="\\CHFILE02\Folders\domenico\My Pictures\perfsonar_bwctl_result_iPh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05" y="1619538"/>
            <a:ext cx="4579455" cy="305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HFILE02\Folders\domenico\My Pictures\perfsonar_home_page_iPho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85" y="1576164"/>
            <a:ext cx="4592084" cy="306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05589" y="5334257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The interface on a smartphone (Apple iPhone)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9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Troubleshooting on the move</a:t>
            </a:r>
            <a:endParaRPr lang="en-GB" dirty="0"/>
          </a:p>
        </p:txBody>
      </p:sp>
      <p:pic>
        <p:nvPicPr>
          <p:cNvPr id="4098" name="Picture 2" descr="\\CHFILE02\Folders\domenico\My Pictures\iPhone_perfson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504156"/>
            <a:ext cx="6699950" cy="502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99769" y="1648172"/>
            <a:ext cx="28039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</a:rPr>
              <a:t>The result of an </a:t>
            </a:r>
          </a:p>
          <a:p>
            <a:r>
              <a:rPr lang="en-GB" dirty="0" smtClean="0">
                <a:latin typeface="+mj-lt"/>
              </a:rPr>
              <a:t>on-demand </a:t>
            </a:r>
          </a:p>
          <a:p>
            <a:r>
              <a:rPr lang="en-GB" dirty="0" smtClean="0">
                <a:latin typeface="+mj-lt"/>
              </a:rPr>
              <a:t>Bandwidth test</a:t>
            </a:r>
          </a:p>
          <a:p>
            <a:r>
              <a:rPr lang="en-GB" dirty="0" smtClean="0">
                <a:latin typeface="+mj-lt"/>
              </a:rPr>
              <a:t>run from an iPhone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83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T1-T1, T1-T2 and T2-T2 monitoring from the same interface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40" y="1720180"/>
            <a:ext cx="9123977" cy="42484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758726" y="2224236"/>
            <a:ext cx="8640960" cy="2592288"/>
          </a:xfrm>
          <a:prstGeom prst="rect">
            <a:avLst/>
          </a:prstGeom>
          <a:solidFill>
            <a:schemeClr val="accent6">
              <a:lumMod val="40000"/>
              <a:lumOff val="60000"/>
              <a:alpha val="17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Tier 1s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48184" y="4886131"/>
            <a:ext cx="8640960" cy="657165"/>
          </a:xfrm>
          <a:prstGeom prst="rect">
            <a:avLst/>
          </a:prstGeom>
          <a:solidFill>
            <a:schemeClr val="accent6">
              <a:alpha val="17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eaLnBrk="0" hangingPunct="0"/>
            <a:r>
              <a:rPr lang="en-GB" sz="4000" b="1" dirty="0">
                <a:solidFill>
                  <a:srgbClr val="004359"/>
                </a:solidFill>
                <a:latin typeface="Arial"/>
              </a:rPr>
              <a:t>Tier </a:t>
            </a:r>
            <a:r>
              <a:rPr lang="en-GB" sz="4000" b="1" dirty="0" smtClean="0">
                <a:solidFill>
                  <a:srgbClr val="004359"/>
                </a:solidFill>
                <a:latin typeface="Arial"/>
              </a:rPr>
              <a:t>2s</a:t>
            </a:r>
            <a:endParaRPr lang="en-GB" sz="4000" b="1" dirty="0">
              <a:solidFill>
                <a:srgbClr val="004359"/>
              </a:solidFill>
              <a:latin typeface="Arial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39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T1-T2 Measurements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7" y="1432148"/>
            <a:ext cx="7996317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89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T2-T2 Measurements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70" y="1383164"/>
            <a:ext cx="8136904" cy="586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53" y="1360140"/>
            <a:ext cx="8168865" cy="588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26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New developments:</a:t>
            </a:r>
            <a:br>
              <a:rPr lang="en-GB" dirty="0" smtClean="0"/>
            </a:br>
            <a:r>
              <a:rPr lang="en-GB" dirty="0" smtClean="0"/>
              <a:t>Integration of the new weather map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02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4000"/>
            <a:ext cx="6765478" cy="965200"/>
          </a:xfrm>
        </p:spPr>
        <p:txBody>
          <a:bodyPr/>
          <a:lstStyle/>
          <a:p>
            <a:r>
              <a:rPr lang="en-GB" dirty="0" smtClean="0"/>
              <a:t>New weather </a:t>
            </a:r>
            <a:r>
              <a:rPr lang="en-GB" dirty="0"/>
              <a:t>map </a:t>
            </a:r>
            <a:r>
              <a:rPr lang="en-GB" dirty="0" smtClean="0"/>
              <a:t>integration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19 perfSONAR parameters available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7" y="1360140"/>
            <a:ext cx="9087227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471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Weather map examples</a:t>
            </a:r>
            <a:br>
              <a:rPr lang="en-GB" dirty="0" smtClean="0"/>
            </a:br>
            <a:r>
              <a:rPr lang="en-GB" dirty="0" smtClean="0"/>
              <a:t>(Packet loss)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7" y="1360140"/>
            <a:ext cx="8977741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904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Weather map examples</a:t>
            </a:r>
            <a:br>
              <a:rPr lang="en-GB" dirty="0" smtClean="0"/>
            </a:br>
            <a:r>
              <a:rPr lang="en-GB" dirty="0" smtClean="0"/>
              <a:t>(One-way delay)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78" y="1360139"/>
            <a:ext cx="9001000" cy="5919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004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Summarising: </a:t>
            </a:r>
            <a:br>
              <a:rPr lang="en-GB" dirty="0" smtClean="0"/>
            </a:br>
            <a:r>
              <a:rPr lang="en-GB" dirty="0" smtClean="0"/>
              <a:t>4 good reasons to have perfSONAR MDM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Simplicity for concrete benefits: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32148"/>
            <a:ext cx="8634413" cy="5184576"/>
          </a:xfrm>
        </p:spPr>
        <p:txBody>
          <a:bodyPr/>
          <a:lstStyle/>
          <a:p>
            <a:r>
              <a:rPr lang="en-GB" sz="2400" b="1" dirty="0" smtClean="0"/>
              <a:t>Simplicity</a:t>
            </a:r>
            <a:r>
              <a:rPr lang="en-GB" sz="2400" dirty="0" smtClean="0"/>
              <a:t>:</a:t>
            </a:r>
          </a:p>
          <a:p>
            <a:pPr lvl="1"/>
            <a:r>
              <a:rPr lang="en-GB" sz="2400" dirty="0" smtClean="0"/>
              <a:t>Just four components to measure:</a:t>
            </a:r>
          </a:p>
          <a:p>
            <a:pPr lvl="2"/>
            <a:r>
              <a:rPr lang="en-GB" sz="2400" dirty="0" smtClean="0"/>
              <a:t>Link utilisation, Input errors, Output drops</a:t>
            </a:r>
          </a:p>
          <a:p>
            <a:pPr lvl="2"/>
            <a:r>
              <a:rPr lang="en-GB" sz="2400" dirty="0" smtClean="0"/>
              <a:t>OWD, Jitter, Packet Loss, </a:t>
            </a:r>
            <a:r>
              <a:rPr lang="en-GB" sz="2400" dirty="0" err="1" smtClean="0"/>
              <a:t>Traceroute</a:t>
            </a:r>
            <a:endParaRPr lang="en-GB" sz="2400" dirty="0" smtClean="0"/>
          </a:p>
          <a:p>
            <a:pPr lvl="2"/>
            <a:r>
              <a:rPr lang="en-GB" sz="2400" dirty="0" smtClean="0"/>
              <a:t>Bandwidth (on-demand and scheduled)</a:t>
            </a:r>
          </a:p>
          <a:p>
            <a:pPr lvl="1"/>
            <a:r>
              <a:rPr lang="en-GB" sz="2400" dirty="0" smtClean="0"/>
              <a:t>No hardware-dependent software</a:t>
            </a:r>
          </a:p>
          <a:p>
            <a:pPr lvl="1"/>
            <a:r>
              <a:rPr lang="en-GB" sz="2400" dirty="0" smtClean="0"/>
              <a:t>No need for GPS antenna</a:t>
            </a:r>
          </a:p>
          <a:p>
            <a:pPr lvl="1"/>
            <a:r>
              <a:rPr lang="en-GB" sz="2400" dirty="0" smtClean="0"/>
              <a:t>New release, entirely package based, running on any standard RHEL, 32 or 64 bits server</a:t>
            </a:r>
          </a:p>
          <a:p>
            <a:pPr lvl="1"/>
            <a:r>
              <a:rPr lang="en-GB" sz="2400" dirty="0" err="1" smtClean="0"/>
              <a:t>Debian</a:t>
            </a:r>
            <a:r>
              <a:rPr lang="en-GB" sz="2400" dirty="0" smtClean="0"/>
              <a:t> to follow before March 2012</a:t>
            </a:r>
          </a:p>
        </p:txBody>
      </p:sp>
    </p:spTree>
    <p:extLst>
      <p:ext uri="{BB962C8B-B14F-4D97-AF65-F5344CB8AC3E}">
        <p14:creationId xmlns:p14="http://schemas.microsoft.com/office/powerpoint/2010/main" val="32765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Four good reasons to deploy perfSONAR MDM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200" b="1" dirty="0" smtClean="0"/>
              <a:t>Supported. </a:t>
            </a:r>
            <a:r>
              <a:rPr lang="en-GB" sz="2200" dirty="0" smtClean="0"/>
              <a:t>perfSONAR MDM is supported by the Multi-Domain Service Desk (telephone and email) and deployment is assisted by a dedicated GEANT team. </a:t>
            </a:r>
          </a:p>
          <a:p>
            <a:pPr marL="814387" lvl="1" indent="-342900">
              <a:buFont typeface="Wingdings" pitchFamily="2" charset="2"/>
              <a:buChar char="ü"/>
            </a:pPr>
            <a:r>
              <a:rPr lang="en-GB" sz="2200" dirty="0" smtClean="0"/>
              <a:t>Support covers deployment, configuration and incident management.</a:t>
            </a:r>
          </a:p>
          <a:p>
            <a:pPr marL="814387" lvl="1" indent="-342900">
              <a:buFont typeface="Wingdings" pitchFamily="2" charset="2"/>
              <a:buChar char="ü"/>
            </a:pPr>
            <a:r>
              <a:rPr lang="en-GB" sz="2200" dirty="0" smtClean="0"/>
              <a:t>Support is coming from the same time zone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b="1" dirty="0" smtClean="0"/>
              <a:t>Accessible. </a:t>
            </a:r>
            <a:r>
              <a:rPr lang="en-GB" sz="2200" dirty="0" smtClean="0"/>
              <a:t>Integrated web-based user interface 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shows from one single website all the metrics 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enabling </a:t>
            </a:r>
            <a:r>
              <a:rPr lang="en-GB" sz="2200" dirty="0"/>
              <a:t>engineers to run crucial performance tests from their mobile devices (i.e. smartphones</a:t>
            </a:r>
            <a:r>
              <a:rPr lang="en-GB" sz="2200" dirty="0" smtClean="0"/>
              <a:t>)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6195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GB" sz="2200" b="1" dirty="0"/>
              <a:t>Simple yet powerful</a:t>
            </a:r>
            <a:r>
              <a:rPr lang="en-GB" sz="2200" dirty="0"/>
              <a:t>. </a:t>
            </a:r>
            <a:endParaRPr lang="en-GB" sz="2200" dirty="0" smtClean="0"/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Simplified structure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Simplified installation procedure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No </a:t>
            </a:r>
            <a:r>
              <a:rPr lang="en-GB" sz="2200" dirty="0" smtClean="0"/>
              <a:t>hardware dependencies. </a:t>
            </a:r>
            <a:endParaRPr lang="en-GB" sz="2200" dirty="0" smtClean="0"/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Training  </a:t>
            </a:r>
            <a:r>
              <a:rPr lang="en-GB" sz="2200" dirty="0" smtClean="0"/>
              <a:t>events for </a:t>
            </a:r>
            <a:r>
              <a:rPr lang="en-GB" sz="2200" dirty="0" err="1" smtClean="0"/>
              <a:t>deployers</a:t>
            </a:r>
            <a:r>
              <a:rPr lang="en-GB" sz="2200" dirty="0" smtClean="0"/>
              <a:t>. 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GB" sz="2200" b="1" dirty="0" smtClean="0"/>
              <a:t>Open </a:t>
            </a:r>
            <a:r>
              <a:rPr lang="en-GB" sz="2200" b="1" dirty="0"/>
              <a:t>and </a:t>
            </a:r>
            <a:r>
              <a:rPr lang="en-GB" sz="2200" b="1" dirty="0" smtClean="0"/>
              <a:t>flexible</a:t>
            </a:r>
            <a:r>
              <a:rPr lang="en-GB" sz="2200" dirty="0" smtClean="0"/>
              <a:t>.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Active </a:t>
            </a:r>
            <a:r>
              <a:rPr lang="en-GB" sz="2200" dirty="0"/>
              <a:t>panel of </a:t>
            </a:r>
            <a:r>
              <a:rPr lang="en-GB" sz="2200" dirty="0" smtClean="0"/>
              <a:t>real </a:t>
            </a:r>
            <a:r>
              <a:rPr lang="en-GB" sz="2200" dirty="0" smtClean="0"/>
              <a:t>users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Interoperability</a:t>
            </a:r>
          </a:p>
          <a:p>
            <a:pPr marL="928687" lvl="1" indent="-457200">
              <a:buFont typeface="Wingdings" pitchFamily="2" charset="2"/>
              <a:buChar char="ü"/>
            </a:pPr>
            <a:r>
              <a:rPr lang="en-GB" sz="2200" dirty="0" smtClean="0"/>
              <a:t>Growing </a:t>
            </a:r>
            <a:r>
              <a:rPr lang="en-GB" sz="2200" dirty="0" smtClean="0"/>
              <a:t>community of NRENs and research projects </a:t>
            </a:r>
            <a:r>
              <a:rPr lang="en-GB" sz="2200" dirty="0"/>
              <a:t>in Europe, Latin America and </a:t>
            </a:r>
            <a:r>
              <a:rPr lang="en-GB" sz="2200" dirty="0" smtClean="0"/>
              <a:t>Asia.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69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4133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perfSONAR MDM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perfSONAR MDM (Multi-Domain-Monitoring) is the multi-domain monitoring </a:t>
            </a:r>
            <a:r>
              <a:rPr lang="en-GB" b="1" dirty="0"/>
              <a:t>service</a:t>
            </a:r>
            <a:r>
              <a:rPr lang="en-GB" dirty="0"/>
              <a:t> for the GÉANT </a:t>
            </a:r>
            <a:r>
              <a:rPr lang="en-GB" dirty="0" smtClean="0"/>
              <a:t>Service </a:t>
            </a:r>
            <a:r>
              <a:rPr lang="en-GB" dirty="0"/>
              <a:t>Area (GSA</a:t>
            </a:r>
            <a:r>
              <a:rPr lang="en-GB" dirty="0" smtClean="0"/>
              <a:t>)</a:t>
            </a:r>
          </a:p>
          <a:p>
            <a:r>
              <a:rPr lang="en-GB" dirty="0" smtClean="0"/>
              <a:t>Part of the GEANT portfolio </a:t>
            </a:r>
          </a:p>
          <a:p>
            <a:pPr lvl="1"/>
            <a:r>
              <a:rPr lang="en-GB" dirty="0" smtClean="0"/>
              <a:t>officially supported, strong user focus</a:t>
            </a:r>
          </a:p>
          <a:p>
            <a:r>
              <a:rPr lang="en-GB" dirty="0" smtClean="0"/>
              <a:t>Based on the perfSONAR protocol</a:t>
            </a:r>
          </a:p>
          <a:p>
            <a:pPr lvl="1"/>
            <a:r>
              <a:rPr lang="en-GB" dirty="0" smtClean="0"/>
              <a:t>Interoperable with hundreds of deployments around the world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34" y="4039885"/>
            <a:ext cx="43910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8726" y="6370503"/>
            <a:ext cx="2345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+mj-lt"/>
              </a:rPr>
              <a:t>(from the perfsonar.geant.net website)</a:t>
            </a:r>
            <a:endParaRPr lang="en-GB" sz="10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246" y="4039885"/>
            <a:ext cx="3024336" cy="103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78657" y="5073519"/>
            <a:ext cx="2345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+mj-lt"/>
              </a:rPr>
              <a:t>(from the perfsonar.geant.net website)</a:t>
            </a:r>
            <a:endParaRPr lang="en-GB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3197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Used worldwide </a:t>
            </a:r>
            <a:br>
              <a:rPr lang="en-GB" dirty="0" smtClean="0"/>
            </a:br>
            <a:r>
              <a:rPr lang="en-GB" dirty="0" smtClean="0"/>
              <a:t>to display network performances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Growing community</a:t>
            </a:r>
          </a:p>
          <a:p>
            <a:pPr lvl="1"/>
            <a:r>
              <a:rPr lang="en-GB" dirty="0" smtClean="0"/>
              <a:t>Liaising with user projects across the globe</a:t>
            </a:r>
          </a:p>
          <a:p>
            <a:r>
              <a:rPr lang="en-GB" dirty="0" smtClean="0"/>
              <a:t>Easy to integrate into other visualisation tools</a:t>
            </a:r>
          </a:p>
          <a:p>
            <a:r>
              <a:rPr lang="en-GB" dirty="0" smtClean="0"/>
              <a:t>Increasing number of organisations/events using perfSONAR to display network topology, utilisation, performances</a:t>
            </a:r>
            <a:endParaRPr lang="en-GB" dirty="0"/>
          </a:p>
        </p:txBody>
      </p:sp>
      <p:pic>
        <p:nvPicPr>
          <p:cNvPr id="3074" name="Picture 2" descr="C:\Users\domenico\AppData\Local\Microsoft\Windows\Temporary Internet Files\Content.Outlook\7BHKNZBP\IMG_0251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219" y="3160340"/>
            <a:ext cx="4200467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omenico\AppData\Local\Microsoft\Windows\Temporary Internet Files\Content.Outlook\7BHKNZBP\IMG_0250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42" y="3160340"/>
            <a:ext cx="4200466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02742" y="6400700"/>
            <a:ext cx="57823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000" dirty="0">
                <a:solidFill>
                  <a:srgbClr val="004359"/>
                </a:solidFill>
                <a:latin typeface="Arial"/>
              </a:rPr>
              <a:t>(from the </a:t>
            </a:r>
            <a:r>
              <a:rPr lang="en-GB" sz="1000" dirty="0" smtClean="0">
                <a:solidFill>
                  <a:srgbClr val="004359"/>
                </a:solidFill>
                <a:latin typeface="Arial"/>
              </a:rPr>
              <a:t>NICT booth at Supercomputing 2011, Seattle – Collaboration between GEANT and NICT)</a:t>
            </a:r>
            <a:endParaRPr lang="en-GB" sz="1000" dirty="0">
              <a:solidFill>
                <a:srgbClr val="00435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622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real answer to real use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Built around real use cases:</a:t>
            </a:r>
          </a:p>
          <a:p>
            <a:pPr lvl="1"/>
            <a:r>
              <a:rPr lang="en-GB" b="1" dirty="0"/>
              <a:t>Network performances and monitoring</a:t>
            </a:r>
          </a:p>
          <a:p>
            <a:pPr lvl="1"/>
            <a:r>
              <a:rPr lang="en-GB" b="1" dirty="0"/>
              <a:t>Circuit monitoring </a:t>
            </a:r>
            <a:r>
              <a:rPr lang="en-GB" dirty="0"/>
              <a:t>(both statically and dynamically provisioned)</a:t>
            </a:r>
          </a:p>
          <a:p>
            <a:pPr lvl="1"/>
            <a:r>
              <a:rPr lang="en-GB" b="1" dirty="0"/>
              <a:t>SLA </a:t>
            </a:r>
            <a:r>
              <a:rPr lang="en-GB" b="1" dirty="0" smtClean="0"/>
              <a:t>verification</a:t>
            </a:r>
          </a:p>
          <a:p>
            <a:pPr marL="290513" lvl="1" indent="-290513">
              <a:buClr>
                <a:srgbClr val="B4D100"/>
              </a:buClr>
              <a:buSzPct val="80000"/>
            </a:pPr>
            <a:r>
              <a:rPr lang="en-GB" dirty="0" smtClean="0"/>
              <a:t>Federated deployment facilitated by a </a:t>
            </a:r>
            <a:r>
              <a:rPr lang="en-GB" dirty="0"/>
              <a:t>d</a:t>
            </a:r>
            <a:r>
              <a:rPr lang="en-GB" dirty="0" smtClean="0"/>
              <a:t>edicated </a:t>
            </a:r>
            <a:r>
              <a:rPr lang="en-GB" dirty="0"/>
              <a:t>deployment team</a:t>
            </a:r>
          </a:p>
          <a:p>
            <a:pPr lvl="1"/>
            <a:r>
              <a:rPr lang="en-GB" dirty="0" smtClean="0"/>
              <a:t>Each NREN provides at least one MP (and possibly a MA)</a:t>
            </a:r>
          </a:p>
          <a:p>
            <a:pPr lvl="1"/>
            <a:r>
              <a:rPr lang="en-GB" dirty="0" smtClean="0"/>
              <a:t>In turn it get access to GEANT and other participant NRENs </a:t>
            </a:r>
            <a:r>
              <a:rPr lang="en-GB" dirty="0"/>
              <a:t>MPs and MAs </a:t>
            </a:r>
            <a:endParaRPr lang="en-GB" dirty="0" smtClean="0"/>
          </a:p>
          <a:p>
            <a:r>
              <a:rPr lang="en-GB" dirty="0" smtClean="0"/>
              <a:t>Supported</a:t>
            </a:r>
          </a:p>
          <a:p>
            <a:pPr lvl="1"/>
            <a:r>
              <a:rPr lang="en-GB" dirty="0" smtClean="0"/>
              <a:t>Through GEANT Multi-Domain Service Desk, started on 30 January</a:t>
            </a:r>
          </a:p>
          <a:p>
            <a:pPr lvl="2"/>
            <a:r>
              <a:rPr lang="en-GB" dirty="0" smtClean="0"/>
              <a:t>Covering any installation, deployment problem</a:t>
            </a:r>
          </a:p>
        </p:txBody>
      </p:sp>
    </p:spTree>
    <p:extLst>
      <p:ext uri="{BB962C8B-B14F-4D97-AF65-F5344CB8AC3E}">
        <p14:creationId xmlns:p14="http://schemas.microsoft.com/office/powerpoint/2010/main" val="190211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NRENs are joining the pilot:</a:t>
            </a:r>
            <a:br>
              <a:rPr lang="en-GB" dirty="0" smtClean="0"/>
            </a:br>
            <a:r>
              <a:rPr lang="en-GB" dirty="0" smtClean="0"/>
              <a:t>13 NRENs (Jan 2012) 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85" y="1576164"/>
            <a:ext cx="947248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8685" y="6184676"/>
            <a:ext cx="9727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  <a:latin typeface="+mj-lt"/>
              </a:rPr>
              <a:t>4 NRENs will join next months – Other 10 targeted in the next months</a:t>
            </a:r>
            <a:endParaRPr lang="en-GB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40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(Tier1s)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Situation:</a:t>
            </a:r>
          </a:p>
          <a:p>
            <a:pPr lvl="1"/>
            <a:r>
              <a:rPr lang="en-GB" dirty="0" smtClean="0"/>
              <a:t>The service is still offered as a managed service, just keep the machines switched on</a:t>
            </a:r>
          </a:p>
          <a:p>
            <a:r>
              <a:rPr lang="en-GB" dirty="0" smtClean="0"/>
              <a:t>In the future (terms still to be defined, input welcome): </a:t>
            </a:r>
          </a:p>
          <a:p>
            <a:pPr lvl="1"/>
            <a:r>
              <a:rPr lang="en-GB" dirty="0" smtClean="0"/>
              <a:t>the model will change from managed to supported: </a:t>
            </a:r>
          </a:p>
          <a:p>
            <a:pPr lvl="1"/>
            <a:r>
              <a:rPr lang="en-GB" dirty="0" smtClean="0"/>
              <a:t>The service desk will help updating and configuring the deployment</a:t>
            </a:r>
          </a:p>
          <a:p>
            <a:pPr lvl="1"/>
            <a:r>
              <a:rPr lang="en-GB" dirty="0" smtClean="0"/>
              <a:t>The site will be able to intervene on the deployment, choosing what to measure, where to place the servers</a:t>
            </a:r>
          </a:p>
          <a:p>
            <a:pPr lvl="1"/>
            <a:r>
              <a:rPr lang="en-GB" dirty="0" smtClean="0"/>
              <a:t>If required the Service Desk will take care of the complete deployment and configuration before handing the installation to </a:t>
            </a:r>
            <a:r>
              <a:rPr lang="en-GB" dirty="0"/>
              <a:t>the site perfectly working</a:t>
            </a:r>
          </a:p>
          <a:p>
            <a:pPr lvl="1"/>
            <a:r>
              <a:rPr lang="en-GB" dirty="0" smtClean="0"/>
              <a:t>All the deployment will be package based (so the updates can be easily automated)</a:t>
            </a:r>
          </a:p>
        </p:txBody>
      </p:sp>
    </p:spTree>
    <p:extLst>
      <p:ext uri="{BB962C8B-B14F-4D97-AF65-F5344CB8AC3E}">
        <p14:creationId xmlns:p14="http://schemas.microsoft.com/office/powerpoint/2010/main" val="64915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(Tier1s)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NDGF has been the first one to redeploy perfSONAR according to the new </a:t>
            </a:r>
            <a:r>
              <a:rPr lang="en-GB" sz="2400" dirty="0" smtClean="0"/>
              <a:t>model</a:t>
            </a:r>
          </a:p>
          <a:p>
            <a:r>
              <a:rPr lang="en-GB" sz="2400" dirty="0" smtClean="0"/>
              <a:t>Some sites expressed </a:t>
            </a:r>
            <a:r>
              <a:rPr lang="en-GB" sz="2400" dirty="0" smtClean="0"/>
              <a:t>a preference of running MDM</a:t>
            </a:r>
          </a:p>
          <a:p>
            <a:r>
              <a:rPr lang="en-GB" sz="2400" dirty="0"/>
              <a:t>9</a:t>
            </a:r>
            <a:r>
              <a:rPr lang="en-GB" sz="2400" dirty="0" smtClean="0"/>
              <a:t> Tier1s have agreed to keep MDM servers up and running for the time being.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87331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(NRENs and Tier2s)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 growing community of NRENs is joining perfSONAR MDM service</a:t>
            </a:r>
          </a:p>
          <a:p>
            <a:r>
              <a:rPr lang="en-GB" sz="2400" dirty="0" smtClean="0"/>
              <a:t>A </a:t>
            </a:r>
            <a:r>
              <a:rPr lang="en-GB" sz="2400" dirty="0"/>
              <a:t>growing community of Tier2s are </a:t>
            </a:r>
            <a:r>
              <a:rPr lang="en-GB" sz="2400" dirty="0" smtClean="0"/>
              <a:t>deploying </a:t>
            </a:r>
            <a:r>
              <a:rPr lang="en-GB" sz="2400" dirty="0"/>
              <a:t>perfSONAR </a:t>
            </a:r>
            <a:r>
              <a:rPr lang="en-GB" sz="2400" dirty="0" smtClean="0"/>
              <a:t>MDM</a:t>
            </a:r>
          </a:p>
          <a:p>
            <a:r>
              <a:rPr lang="en-GB" sz="2400" dirty="0"/>
              <a:t>Some of them are already listed in the new </a:t>
            </a:r>
            <a:r>
              <a:rPr lang="en-GB" sz="2400" dirty="0" smtClean="0"/>
              <a:t>interface</a:t>
            </a:r>
          </a:p>
          <a:p>
            <a:pPr lvl="1"/>
            <a:r>
              <a:rPr lang="en-GB" sz="2400" dirty="0" smtClean="0"/>
              <a:t>Others will come soon (Turkey, Taiwan, Denmark, France, …) </a:t>
            </a:r>
            <a:endParaRPr lang="en-GB" sz="2400" dirty="0"/>
          </a:p>
          <a:p>
            <a:r>
              <a:rPr lang="en-GB" sz="2400" dirty="0"/>
              <a:t>Tests have been enabled from Tier1s to Tier2 and between </a:t>
            </a:r>
            <a:r>
              <a:rPr lang="en-GB" sz="2400" dirty="0" smtClean="0"/>
              <a:t>Tier2s</a:t>
            </a:r>
          </a:p>
          <a:p>
            <a:pPr marL="0" indent="0">
              <a:buNone/>
            </a:pPr>
            <a:endParaRPr lang="en-GB" sz="2400" dirty="0"/>
          </a:p>
          <a:p>
            <a:pPr marL="9525" indent="0">
              <a:buNone/>
            </a:pPr>
            <a:r>
              <a:rPr lang="en-GB" sz="2400" dirty="0"/>
              <a:t>(see next slides)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2890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Deployment (Tier2 and NRENs)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/>
              <a:t>As a consequence: </a:t>
            </a:r>
          </a:p>
          <a:p>
            <a:pPr>
              <a:buFont typeface="Wingdings"/>
              <a:buChar char="è"/>
            </a:pPr>
            <a:r>
              <a:rPr lang="en-GB" sz="2400" dirty="0" smtClean="0">
                <a:sym typeface="Wingdings" pitchFamily="2" charset="2"/>
              </a:rPr>
              <a:t>Possible integration </a:t>
            </a:r>
            <a:r>
              <a:rPr lang="en-GB" sz="2400" dirty="0">
                <a:sym typeface="Wingdings" pitchFamily="2" charset="2"/>
              </a:rPr>
              <a:t>of NREN and Tier2 monitoring </a:t>
            </a:r>
            <a:r>
              <a:rPr lang="en-GB" sz="2400" dirty="0" smtClean="0">
                <a:sym typeface="Wingdings" pitchFamily="2" charset="2"/>
              </a:rPr>
              <a:t>infrastructures</a:t>
            </a:r>
            <a:endParaRPr lang="en-GB" sz="2400" dirty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en-GB" sz="2400" dirty="0">
                <a:sym typeface="Wingdings" pitchFamily="2" charset="2"/>
              </a:rPr>
              <a:t>Aggregation of network measurements across the T2-T2 </a:t>
            </a:r>
            <a:r>
              <a:rPr lang="en-GB" sz="2400" dirty="0" smtClean="0">
                <a:sym typeface="Wingdings" pitchFamily="2" charset="2"/>
              </a:rPr>
              <a:t>path</a:t>
            </a:r>
          </a:p>
          <a:p>
            <a:pPr>
              <a:buFont typeface="Wingdings"/>
              <a:buChar char="è"/>
            </a:pPr>
            <a:r>
              <a:rPr lang="en-GB" sz="2400" dirty="0">
                <a:sym typeface="Wingdings" pitchFamily="2" charset="2"/>
              </a:rPr>
              <a:t>(demo next LHCOPN meeting)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21742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perfSONAR MDM as a natural choice for GÉANT Service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perfSONAR MDM is a natural choice for EU Tier2 part of the GÉANT( and Orient+) Service Area:</a:t>
            </a:r>
            <a:endParaRPr lang="en-GB" sz="2800" dirty="0"/>
          </a:p>
        </p:txBody>
      </p:sp>
      <p:sp>
        <p:nvSpPr>
          <p:cNvPr id="6" name="Cloud 5"/>
          <p:cNvSpPr/>
          <p:nvPr/>
        </p:nvSpPr>
        <p:spPr bwMode="auto">
          <a:xfrm>
            <a:off x="1815116" y="3664396"/>
            <a:ext cx="1728192" cy="127444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</a:rPr>
              <a:t>NREN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(MDM)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98686" y="4956374"/>
            <a:ext cx="1152128" cy="51957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</a:rPr>
              <a:t>Tier2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8" name="Cloud 7"/>
          <p:cNvSpPr/>
          <p:nvPr/>
        </p:nvSpPr>
        <p:spPr bwMode="auto">
          <a:xfrm>
            <a:off x="6375350" y="3686963"/>
            <a:ext cx="1728192" cy="127444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</a:rPr>
              <a:t>NREN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(MDM)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9" name="Cloud 8"/>
          <p:cNvSpPr/>
          <p:nvPr/>
        </p:nvSpPr>
        <p:spPr bwMode="auto">
          <a:xfrm>
            <a:off x="4045983" y="3664396"/>
            <a:ext cx="2016224" cy="1274440"/>
          </a:xfrm>
          <a:prstGeom prst="cloud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</a:rPr>
              <a:t>GÉANT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(MDM)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402115" y="4910005"/>
            <a:ext cx="1152128" cy="51957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dirty="0">
                <a:solidFill>
                  <a:schemeClr val="tx2"/>
                </a:solidFill>
                <a:latin typeface="+mn-lt"/>
              </a:rPr>
              <a:t>Tier2</a:t>
            </a:r>
          </a:p>
        </p:txBody>
      </p:sp>
      <p:cxnSp>
        <p:nvCxnSpPr>
          <p:cNvPr id="11" name="Straight Arrow Connector 10"/>
          <p:cNvCxnSpPr>
            <a:stCxn id="7" idx="0"/>
            <a:endCxn id="6" idx="2"/>
          </p:cNvCxnSpPr>
          <p:nvPr/>
        </p:nvCxnSpPr>
        <p:spPr bwMode="auto">
          <a:xfrm flipV="1">
            <a:off x="974750" y="4301616"/>
            <a:ext cx="845727" cy="6547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>
            <a:stCxn id="6" idx="0"/>
            <a:endCxn id="9" idx="2"/>
          </p:cNvCxnSpPr>
          <p:nvPr/>
        </p:nvCxnSpPr>
        <p:spPr bwMode="auto">
          <a:xfrm>
            <a:off x="3541868" y="4301616"/>
            <a:ext cx="51036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9" idx="0"/>
            <a:endCxn id="8" idx="2"/>
          </p:cNvCxnSpPr>
          <p:nvPr/>
        </p:nvCxnSpPr>
        <p:spPr bwMode="auto">
          <a:xfrm>
            <a:off x="6060527" y="4301616"/>
            <a:ext cx="320184" cy="225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stCxn id="8" idx="0"/>
            <a:endCxn id="10" idx="0"/>
          </p:cNvCxnSpPr>
          <p:nvPr/>
        </p:nvCxnSpPr>
        <p:spPr bwMode="auto">
          <a:xfrm>
            <a:off x="8102102" y="4324183"/>
            <a:ext cx="876077" cy="5858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Cloud 14"/>
          <p:cNvSpPr/>
          <p:nvPr/>
        </p:nvSpPr>
        <p:spPr bwMode="auto">
          <a:xfrm>
            <a:off x="4052237" y="5261254"/>
            <a:ext cx="2016224" cy="1274440"/>
          </a:xfrm>
          <a:prstGeom prst="cloud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Orient+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(MDM)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  <p:cxnSp>
        <p:nvCxnSpPr>
          <p:cNvPr id="16" name="Straight Arrow Connector 15"/>
          <p:cNvCxnSpPr>
            <a:stCxn id="6" idx="1"/>
            <a:endCxn id="15" idx="2"/>
          </p:cNvCxnSpPr>
          <p:nvPr/>
        </p:nvCxnSpPr>
        <p:spPr bwMode="auto">
          <a:xfrm>
            <a:off x="2679212" y="4937479"/>
            <a:ext cx="1379279" cy="9609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ounded Rectangle 18"/>
          <p:cNvSpPr/>
          <p:nvPr/>
        </p:nvSpPr>
        <p:spPr bwMode="auto">
          <a:xfrm>
            <a:off x="6951414" y="5638688"/>
            <a:ext cx="1152128" cy="51957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dirty="0">
                <a:solidFill>
                  <a:schemeClr val="tx2"/>
                </a:solidFill>
                <a:latin typeface="+mn-lt"/>
              </a:rPr>
              <a:t>Tier2</a:t>
            </a:r>
          </a:p>
        </p:txBody>
      </p:sp>
      <p:cxnSp>
        <p:nvCxnSpPr>
          <p:cNvPr id="20" name="Straight Arrow Connector 19"/>
          <p:cNvCxnSpPr>
            <a:stCxn id="15" idx="0"/>
            <a:endCxn id="19" idx="1"/>
          </p:cNvCxnSpPr>
          <p:nvPr/>
        </p:nvCxnSpPr>
        <p:spPr bwMode="auto">
          <a:xfrm>
            <a:off x="6066781" y="5898474"/>
            <a:ext cx="88463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750407"/>
      </p:ext>
    </p:extLst>
  </p:cSld>
  <p:clrMapOvr>
    <a:masterClrMapping/>
  </p:clrMapOvr>
</p:sld>
</file>

<file path=ppt/theme/theme1.xml><?xml version="1.0" encoding="utf-8"?>
<a:theme xmlns:a="http://schemas.openxmlformats.org/drawingml/2006/main" name="GEANT_template_Apr09">
  <a:themeElements>
    <a:clrScheme name="GEANT_template_Apr09 14">
      <a:dk1>
        <a:srgbClr val="00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BFDC00"/>
      </a:accent2>
      <a:accent3>
        <a:srgbClr val="FFFFFF"/>
      </a:accent3>
      <a:accent4>
        <a:srgbClr val="00384B"/>
      </a:accent4>
      <a:accent5>
        <a:srgbClr val="AAC4CD"/>
      </a:accent5>
      <a:accent6>
        <a:srgbClr val="ADC700"/>
      </a:accent6>
      <a:hlink>
        <a:srgbClr val="EE5019"/>
      </a:hlink>
      <a:folHlink>
        <a:srgbClr val="E0C300"/>
      </a:folHlink>
    </a:clrScheme>
    <a:fontScheme name="GEANT_template_Apr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GEANT_template_Apr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3">
        <a:dk1>
          <a:srgbClr val="004359"/>
        </a:dk1>
        <a:lt1>
          <a:srgbClr val="FFFFFF"/>
        </a:lt1>
        <a:dk2>
          <a:srgbClr val="FFFFFF"/>
        </a:dk2>
        <a:lt2>
          <a:srgbClr val="0D8B9F"/>
        </a:lt2>
        <a:accent1>
          <a:srgbClr val="00899F"/>
        </a:accent1>
        <a:accent2>
          <a:srgbClr val="E0C300"/>
        </a:accent2>
        <a:accent3>
          <a:srgbClr val="FFFFFF"/>
        </a:accent3>
        <a:accent4>
          <a:srgbClr val="00384B"/>
        </a:accent4>
        <a:accent5>
          <a:srgbClr val="AAC4CD"/>
        </a:accent5>
        <a:accent6>
          <a:srgbClr val="CBB000"/>
        </a:accent6>
        <a:hlink>
          <a:srgbClr val="EE5019"/>
        </a:hlink>
        <a:folHlink>
          <a:srgbClr val="BFDD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14">
        <a:dk1>
          <a:srgbClr val="004359"/>
        </a:dk1>
        <a:lt1>
          <a:srgbClr val="FFFFFF"/>
        </a:lt1>
        <a:dk2>
          <a:srgbClr val="FFFFFF"/>
        </a:dk2>
        <a:lt2>
          <a:srgbClr val="0D8B9F"/>
        </a:lt2>
        <a:accent1>
          <a:srgbClr val="00899F"/>
        </a:accent1>
        <a:accent2>
          <a:srgbClr val="BFDC00"/>
        </a:accent2>
        <a:accent3>
          <a:srgbClr val="FFFFFF"/>
        </a:accent3>
        <a:accent4>
          <a:srgbClr val="00384B"/>
        </a:accent4>
        <a:accent5>
          <a:srgbClr val="AAC4CD"/>
        </a:accent5>
        <a:accent6>
          <a:srgbClr val="ADC700"/>
        </a:accent6>
        <a:hlink>
          <a:srgbClr val="EE5019"/>
        </a:hlink>
        <a:folHlink>
          <a:srgbClr val="E0C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GEANT_template_Apr09</Template>
  <TotalTime>13433</TotalTime>
  <Words>968</Words>
  <Application>Microsoft Office PowerPoint</Application>
  <PresentationFormat>Custom</PresentationFormat>
  <Paragraphs>138</Paragraphs>
  <Slides>35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GEANT_template_Apr09</vt:lpstr>
      <vt:lpstr>perfSONAR MDM updates: New interface, new possibilities</vt:lpstr>
      <vt:lpstr>GÉANT Multi-Domain Service Desk http://mdsd.geant.net</vt:lpstr>
      <vt:lpstr>Simplicity for concrete benefits:</vt:lpstr>
      <vt:lpstr>More NRENs are joining the pilot: 13 NRENs (Jan 2012) </vt:lpstr>
      <vt:lpstr>Deployment (Tier1s)</vt:lpstr>
      <vt:lpstr>Deployment (Tier1s)</vt:lpstr>
      <vt:lpstr>Deployment (NRENs and Tier2s)</vt:lpstr>
      <vt:lpstr>Deployment (Tier2 and NRENs)</vt:lpstr>
      <vt:lpstr>perfSONAR MDM as a natural choice for GÉANT Service Area</vt:lpstr>
      <vt:lpstr>New web interface</vt:lpstr>
      <vt:lpstr>Screenshots from the LHCOPN/LHCONE web interface </vt:lpstr>
      <vt:lpstr>Link utilisation, input errors, output drops (RRD-MA)</vt:lpstr>
      <vt:lpstr>RRD-MA  Comparing two interfaces</vt:lpstr>
      <vt:lpstr>1Way Delay, Jitter, Packet Loss and Traceroute </vt:lpstr>
      <vt:lpstr>As usual you can select and magnify</vt:lpstr>
      <vt:lpstr>1Way Delay, Jitter, Packet Loss and Traceroute</vt:lpstr>
      <vt:lpstr>Accessing BWCTL Historic Measurements </vt:lpstr>
      <vt:lpstr>Making an on-demand BWCTL measurement…</vt:lpstr>
      <vt:lpstr>…and getting the results in two clicks from the web interface</vt:lpstr>
      <vt:lpstr>Interface accessible from mobile devices (with on-demand capabilities)</vt:lpstr>
      <vt:lpstr>Troubleshooting on the move</vt:lpstr>
      <vt:lpstr>T1-T1, T1-T2 and T2-T2 monitoring from the same interface</vt:lpstr>
      <vt:lpstr>T1-T2 Measurements</vt:lpstr>
      <vt:lpstr>T2-T2 Measurements</vt:lpstr>
      <vt:lpstr>New developments: Integration of the new weather map</vt:lpstr>
      <vt:lpstr>New weather map integration 19 perfSONAR parameters available</vt:lpstr>
      <vt:lpstr>Weather map examples (Packet loss)</vt:lpstr>
      <vt:lpstr>Weather map examples (One-way delay)</vt:lpstr>
      <vt:lpstr>Summarising:  4 good reasons to have perfSONAR MDM</vt:lpstr>
      <vt:lpstr>Four good reasons to deploy perfSONAR MDM </vt:lpstr>
      <vt:lpstr>PowerPoint Presentation</vt:lpstr>
      <vt:lpstr>Questions?</vt:lpstr>
      <vt:lpstr>perfSONAR MDM in a nutshell</vt:lpstr>
      <vt:lpstr>Used worldwide  to display network performances</vt:lpstr>
      <vt:lpstr>A real answer to real use cases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MAIN TITLE FOR THE WHOLE PRESENTATION</dc:title>
  <dc:creator>helen</dc:creator>
  <cp:lastModifiedBy>Domenico Vicinanza</cp:lastModifiedBy>
  <cp:revision>258</cp:revision>
  <cp:lastPrinted>2011-09-15T09:32:21Z</cp:lastPrinted>
  <dcterms:created xsi:type="dcterms:W3CDTF">2009-04-02T14:40:51Z</dcterms:created>
  <dcterms:modified xsi:type="dcterms:W3CDTF">2012-01-30T22:38:26Z</dcterms:modified>
</cp:coreProperties>
</file>