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74" r:id="rId3"/>
    <p:sldId id="275" r:id="rId4"/>
    <p:sldId id="276" r:id="rId5"/>
    <p:sldId id="277" r:id="rId6"/>
    <p:sldId id="269" r:id="rId7"/>
    <p:sldId id="270" r:id="rId8"/>
    <p:sldId id="271" r:id="rId9"/>
    <p:sldId id="272" r:id="rId10"/>
    <p:sldId id="273" r:id="rId11"/>
    <p:sldId id="257" r:id="rId12"/>
    <p:sldId id="262" r:id="rId13"/>
    <p:sldId id="263" r:id="rId14"/>
    <p:sldId id="258" r:id="rId15"/>
    <p:sldId id="259" r:id="rId16"/>
    <p:sldId id="260" r:id="rId17"/>
    <p:sldId id="264" r:id="rId18"/>
    <p:sldId id="265" r:id="rId19"/>
    <p:sldId id="266" r:id="rId20"/>
    <p:sldId id="267" r:id="rId21"/>
    <p:sldId id="268" r:id="rId22"/>
    <p:sldId id="261"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15" d="100"/>
          <a:sy n="115" d="100"/>
        </p:scale>
        <p:origin x="-2096"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secHead" preserve="1">
  <p:cSld name="Presentation titl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normAutofit/>
          </a:bodyPr>
          <a:lstStyle>
            <a:lvl1pPr algn="l">
              <a:defRPr sz="4000" b="1" cap="all">
                <a:effectLst>
                  <a:outerShdw blurRad="50800" dist="38100" dir="6900000">
                    <a:srgbClr val="000000">
                      <a:alpha val="43000"/>
                    </a:srgbClr>
                  </a:outerShdw>
                </a:effectLst>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normAutofit/>
          </a:bodyPr>
          <a:lstStyle>
            <a:lvl1pPr marL="0" indent="0">
              <a:buNone/>
              <a:defRPr sz="2000" baseline="0">
                <a:solidFill>
                  <a:srgbClr val="C0504D"/>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3174184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0B8CF4-23B2-5F46-A9F4-5959E68249E9}" type="datetimeFigureOut">
              <a:rPr lang="en-US" smtClean="0"/>
              <a:t>1/30/12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E08F1E-E9D3-274E-9D7F-0A231260ADFE}" type="slidenum">
              <a:rPr lang="en-US" smtClean="0"/>
              <a:t>‹#›</a:t>
            </a:fld>
            <a:endParaRPr lang="en-US"/>
          </a:p>
        </p:txBody>
      </p:sp>
    </p:spTree>
    <p:extLst>
      <p:ext uri="{BB962C8B-B14F-4D97-AF65-F5344CB8AC3E}">
        <p14:creationId xmlns:p14="http://schemas.microsoft.com/office/powerpoint/2010/main" val="30140039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30B8CF4-23B2-5F46-A9F4-5959E68249E9}" type="datetimeFigureOut">
              <a:rPr lang="en-US" smtClean="0"/>
              <a:t>1/30/12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CE08F1E-E9D3-274E-9D7F-0A231260ADFE}" type="slidenum">
              <a:rPr lang="en-US" smtClean="0"/>
              <a:t>‹#›</a:t>
            </a:fld>
            <a:endParaRPr lang="en-US"/>
          </a:p>
        </p:txBody>
      </p:sp>
    </p:spTree>
    <p:extLst>
      <p:ext uri="{BB962C8B-B14F-4D97-AF65-F5344CB8AC3E}">
        <p14:creationId xmlns:p14="http://schemas.microsoft.com/office/powerpoint/2010/main" val="17259906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Section, subhead &amp; text rects">
    <p:spTree>
      <p:nvGrpSpPr>
        <p:cNvPr id="1" name=""/>
        <p:cNvGrpSpPr/>
        <p:nvPr/>
      </p:nvGrpSpPr>
      <p:grpSpPr>
        <a:xfrm>
          <a:off x="0" y="0"/>
          <a:ext cx="0" cy="0"/>
          <a:chOff x="0" y="0"/>
          <a:chExt cx="0" cy="0"/>
        </a:xfrm>
      </p:grpSpPr>
      <p:sp>
        <p:nvSpPr>
          <p:cNvPr id="2" name="Title 1"/>
          <p:cNvSpPr>
            <a:spLocks noGrp="1"/>
          </p:cNvSpPr>
          <p:nvPr>
            <p:ph type="title"/>
          </p:nvPr>
        </p:nvSpPr>
        <p:spPr>
          <a:effectLst/>
        </p:spPr>
        <p:txBody>
          <a:bodyPr anchor="t">
            <a:normAutofit/>
          </a:bodyPr>
          <a:lstStyle>
            <a:lvl1pPr algn="l">
              <a:defRPr sz="3600" b="1" cap="all" baseline="0">
                <a:effectLst>
                  <a:outerShdw blurRad="50800" dist="38100" dir="14400000" algn="tl">
                    <a:schemeClr val="accent1">
                      <a:alpha val="43000"/>
                    </a:schemeClr>
                  </a:outerShdw>
                </a:effectLst>
              </a:defRPr>
            </a:lvl1pPr>
          </a:lstStyle>
          <a:p>
            <a:r>
              <a:rPr lang="en-US" smtClean="0"/>
              <a:t>Click to edit Master title style</a:t>
            </a:r>
            <a:endParaRPr lang="en-US" dirty="0"/>
          </a:p>
        </p:txBody>
      </p:sp>
      <p:sp>
        <p:nvSpPr>
          <p:cNvPr id="3" name="Date Placeholder 3"/>
          <p:cNvSpPr>
            <a:spLocks noGrp="1"/>
          </p:cNvSpPr>
          <p:nvPr>
            <p:ph type="dt" sz="half" idx="10"/>
          </p:nvPr>
        </p:nvSpPr>
        <p:spPr>
          <a:xfrm>
            <a:off x="457200" y="6356350"/>
            <a:ext cx="2895600" cy="365125"/>
          </a:xfrm>
        </p:spPr>
        <p:txBody>
          <a:bodyPr/>
          <a:lstStyle>
            <a:lvl1pPr>
              <a:defRPr/>
            </a:lvl1pPr>
          </a:lstStyle>
          <a:p>
            <a:fld id="{130B8CF4-23B2-5F46-A9F4-5959E68249E9}" type="datetimeFigureOut">
              <a:rPr lang="en-US" smtClean="0"/>
              <a:t>1/30/12</a:t>
            </a:fld>
            <a:endParaRPr lang="en-US"/>
          </a:p>
        </p:txBody>
      </p:sp>
    </p:spTree>
    <p:extLst>
      <p:ext uri="{BB962C8B-B14F-4D97-AF65-F5344CB8AC3E}">
        <p14:creationId xmlns:p14="http://schemas.microsoft.com/office/powerpoint/2010/main" val="9735878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Section, no rects">
    <p:spTree>
      <p:nvGrpSpPr>
        <p:cNvPr id="1" name=""/>
        <p:cNvGrpSpPr/>
        <p:nvPr/>
      </p:nvGrpSpPr>
      <p:grpSpPr>
        <a:xfrm>
          <a:off x="0" y="0"/>
          <a:ext cx="0" cy="0"/>
          <a:chOff x="0" y="0"/>
          <a:chExt cx="0" cy="0"/>
        </a:xfrm>
      </p:grpSpPr>
      <p:sp>
        <p:nvSpPr>
          <p:cNvPr id="2" name="Title 1"/>
          <p:cNvSpPr>
            <a:spLocks noGrp="1"/>
          </p:cNvSpPr>
          <p:nvPr>
            <p:ph type="title"/>
          </p:nvPr>
        </p:nvSpPr>
        <p:spPr>
          <a:effectLst/>
        </p:spPr>
        <p:txBody>
          <a:bodyPr anchor="t">
            <a:normAutofit/>
          </a:bodyPr>
          <a:lstStyle>
            <a:lvl1pPr algn="l">
              <a:defRPr sz="3600" b="1" cap="all" baseline="0">
                <a:effectLst>
                  <a:outerShdw blurRad="50800" dist="38100" dir="14400000" algn="tl">
                    <a:schemeClr val="accent1">
                      <a:alpha val="43000"/>
                    </a:scheme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114800" y="1676401"/>
            <a:ext cx="4038600" cy="3959352"/>
          </a:xfrm>
        </p:spPr>
        <p:txBody>
          <a:bodyPr>
            <a:normAutofit/>
          </a:bodyPr>
          <a:lstStyle>
            <a:lvl1pPr>
              <a:buClr>
                <a:schemeClr val="accent2"/>
              </a:buClr>
              <a:buNone/>
              <a:defRPr sz="2200"/>
            </a:lvl1pPr>
            <a:lvl2pPr>
              <a:buClr>
                <a:schemeClr val="accent1"/>
              </a:buClr>
              <a:defRPr sz="2000"/>
            </a:lvl2pPr>
            <a:lvl3pPr>
              <a:buClr>
                <a:schemeClr val="accent6"/>
              </a:buClr>
              <a:defRPr sz="1800"/>
            </a:lvl3pPr>
            <a:lvl4pPr>
              <a:buClr>
                <a:schemeClr val="accent2"/>
              </a:buClr>
              <a:defRPr sz="1600"/>
            </a:lvl4pPr>
            <a:lvl5pPr>
              <a:buClr>
                <a:schemeClr val="accent6"/>
              </a:buCl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457200" y="6356350"/>
            <a:ext cx="2895600" cy="365125"/>
          </a:xfrm>
        </p:spPr>
        <p:txBody>
          <a:bodyPr/>
          <a:lstStyle>
            <a:lvl1pPr>
              <a:defRPr/>
            </a:lvl1pPr>
          </a:lstStyle>
          <a:p>
            <a:fld id="{130B8CF4-23B2-5F46-A9F4-5959E68249E9}" type="datetimeFigureOut">
              <a:rPr lang="en-US" smtClean="0"/>
              <a:t>1/30/12</a:t>
            </a:fld>
            <a:endParaRPr lang="en-US"/>
          </a:p>
        </p:txBody>
      </p:sp>
    </p:spTree>
    <p:extLst>
      <p:ext uri="{BB962C8B-B14F-4D97-AF65-F5344CB8AC3E}">
        <p14:creationId xmlns:p14="http://schemas.microsoft.com/office/powerpoint/2010/main" val="29444574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ext, LH bullets">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189037"/>
            <a:ext cx="3810000" cy="4525963"/>
          </a:xfrm>
        </p:spPr>
        <p:txBody>
          <a:bodyPr>
            <a:normAutofit/>
          </a:bodyPr>
          <a:lstStyle>
            <a:lvl1pPr>
              <a:buClr>
                <a:schemeClr val="accent2"/>
              </a:buClr>
              <a:defRPr sz="2200"/>
            </a:lvl1pPr>
            <a:lvl2pPr>
              <a:buClr>
                <a:schemeClr val="accent1"/>
              </a:buClr>
              <a:defRPr sz="2000"/>
            </a:lvl2pPr>
            <a:lvl3pPr>
              <a:buClr>
                <a:schemeClr val="accent6"/>
              </a:buClr>
              <a:defRPr sz="1800"/>
            </a:lvl3pPr>
            <a:lvl4pPr>
              <a:buClr>
                <a:schemeClr val="accent2"/>
              </a:buClr>
              <a:defRPr sz="1600"/>
            </a:lvl4pPr>
            <a:lvl5pPr>
              <a:buClr>
                <a:schemeClr val="accent6"/>
              </a:buCl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457200" y="6356350"/>
            <a:ext cx="2895600" cy="365125"/>
          </a:xfrm>
        </p:spPr>
        <p:txBody>
          <a:bodyPr/>
          <a:lstStyle>
            <a:lvl1pPr>
              <a:defRPr/>
            </a:lvl1pPr>
          </a:lstStyle>
          <a:p>
            <a:fld id="{130B8CF4-23B2-5F46-A9F4-5959E68249E9}" type="datetimeFigureOut">
              <a:rPr lang="en-US" smtClean="0"/>
              <a:t>1/30/12</a:t>
            </a:fld>
            <a:endParaRPr lang="en-US"/>
          </a:p>
        </p:txBody>
      </p:sp>
    </p:spTree>
    <p:extLst>
      <p:ext uri="{BB962C8B-B14F-4D97-AF65-F5344CB8AC3E}">
        <p14:creationId xmlns:p14="http://schemas.microsoft.com/office/powerpoint/2010/main" val="22575161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ext, full screen bullets">
    <p:spTree>
      <p:nvGrpSpPr>
        <p:cNvPr id="1" name=""/>
        <p:cNvGrpSpPr/>
        <p:nvPr/>
      </p:nvGrpSpPr>
      <p:grpSpPr>
        <a:xfrm>
          <a:off x="0" y="0"/>
          <a:ext cx="0" cy="0"/>
          <a:chOff x="0" y="0"/>
          <a:chExt cx="0" cy="0"/>
        </a:xfrm>
      </p:grpSpPr>
      <p:sp>
        <p:nvSpPr>
          <p:cNvPr id="4" name="Round Diagonal Corner Rectangle 3"/>
          <p:cNvSpPr/>
          <p:nvPr/>
        </p:nvSpPr>
        <p:spPr>
          <a:xfrm>
            <a:off x="457200" y="274638"/>
            <a:ext cx="8229600" cy="715089"/>
          </a:xfrm>
          <a:prstGeom prst="round2DiagRect">
            <a:avLst/>
          </a:prstGeom>
          <a:gradFill flip="none" rotWithShape="1">
            <a:gsLst>
              <a:gs pos="0">
                <a:schemeClr val="bg1">
                  <a:alpha val="50000"/>
                </a:schemeClr>
              </a:gs>
              <a:gs pos="100000">
                <a:srgbClr val="FBF5DF">
                  <a:alpha val="50000"/>
                </a:srgbClr>
              </a:gs>
            </a:gsLst>
            <a:lin ang="0" scaled="1"/>
            <a:tileRect/>
          </a:gradFill>
          <a:ln>
            <a:gradFill flip="none" rotWithShape="1">
              <a:gsLst>
                <a:gs pos="0">
                  <a:schemeClr val="accent1">
                    <a:shade val="95000"/>
                    <a:satMod val="105000"/>
                  </a:schemeClr>
                </a:gs>
                <a:gs pos="100000">
                  <a:srgbClr val="FFFFFF"/>
                </a:gs>
              </a:gsLst>
              <a:lin ang="0" scaled="1"/>
              <a:tileRect/>
            </a:gradFill>
          </a:ln>
          <a:effectLst/>
        </p:spPr>
        <p:style>
          <a:lnRef idx="1">
            <a:schemeClr val="accent1"/>
          </a:lnRef>
          <a:fillRef idx="3">
            <a:schemeClr val="accent1"/>
          </a:fillRef>
          <a:effectRef idx="2">
            <a:schemeClr val="accent1"/>
          </a:effectRef>
          <a:fontRef idx="minor">
            <a:schemeClr val="lt1"/>
          </a:fontRef>
        </p:style>
        <p:txBody>
          <a:bodyPr>
            <a:norm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3600">
              <a:solidFill>
                <a:srgbClr val="000000"/>
              </a:solidFill>
              <a:latin typeface="Calibri" charset="0"/>
            </a:endParaRPr>
          </a:p>
        </p:txBody>
      </p:sp>
      <p:sp>
        <p:nvSpPr>
          <p:cNvPr id="3" name="Content Placeholder 2"/>
          <p:cNvSpPr>
            <a:spLocks noGrp="1"/>
          </p:cNvSpPr>
          <p:nvPr>
            <p:ph idx="1"/>
          </p:nvPr>
        </p:nvSpPr>
        <p:spPr>
          <a:xfrm>
            <a:off x="685800" y="1189037"/>
            <a:ext cx="8001000" cy="4525963"/>
          </a:xfrm>
        </p:spPr>
        <p:txBody>
          <a:bodyPr>
            <a:normAutofit/>
          </a:bodyPr>
          <a:lstStyle>
            <a:lvl1pPr>
              <a:buClr>
                <a:schemeClr val="accent2"/>
              </a:buClr>
              <a:defRPr sz="2200"/>
            </a:lvl1pPr>
            <a:lvl2pPr>
              <a:buClr>
                <a:schemeClr val="accent1"/>
              </a:buClr>
              <a:defRPr sz="2000"/>
            </a:lvl2pPr>
            <a:lvl3pPr>
              <a:buClr>
                <a:schemeClr val="accent6"/>
              </a:buClr>
              <a:defRPr sz="1800"/>
            </a:lvl3pPr>
            <a:lvl4pPr>
              <a:buClr>
                <a:schemeClr val="accent2"/>
              </a:buClr>
              <a:defRPr sz="1600"/>
            </a:lvl4pPr>
            <a:lvl5pPr>
              <a:buClr>
                <a:schemeClr val="accent6"/>
              </a:buCl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a:xfrm>
            <a:off x="457200" y="274638"/>
            <a:ext cx="8229600" cy="715089"/>
          </a:xfrm>
        </p:spPr>
        <p:txBody>
          <a:bodyPr>
            <a:normAutofit/>
          </a:bodyPr>
          <a:lstStyle>
            <a:lvl1pPr marL="57150" indent="0" algn="l">
              <a:defRPr sz="3600"/>
            </a:lvl1pPr>
          </a:lstStyle>
          <a:p>
            <a:r>
              <a:rPr lang="en-US" smtClean="0"/>
              <a:t>Click to edit Master title style</a:t>
            </a:r>
            <a:endParaRPr lang="en-US" dirty="0"/>
          </a:p>
        </p:txBody>
      </p:sp>
      <p:sp>
        <p:nvSpPr>
          <p:cNvPr id="5" name="Date Placeholder 3"/>
          <p:cNvSpPr>
            <a:spLocks noGrp="1"/>
          </p:cNvSpPr>
          <p:nvPr>
            <p:ph type="dt" sz="half" idx="10"/>
          </p:nvPr>
        </p:nvSpPr>
        <p:spPr>
          <a:xfrm>
            <a:off x="457200" y="6356350"/>
            <a:ext cx="2895600" cy="365125"/>
          </a:xfrm>
        </p:spPr>
        <p:txBody>
          <a:bodyPr/>
          <a:lstStyle>
            <a:lvl1pPr>
              <a:defRPr/>
            </a:lvl1pPr>
          </a:lstStyle>
          <a:p>
            <a:fld id="{130B8CF4-23B2-5F46-A9F4-5959E68249E9}" type="datetimeFigureOut">
              <a:rPr lang="en-US" smtClean="0"/>
              <a:t>1/30/12</a:t>
            </a:fld>
            <a:endParaRPr lang="en-US"/>
          </a:p>
        </p:txBody>
      </p:sp>
    </p:spTree>
    <p:extLst>
      <p:ext uri="{BB962C8B-B14F-4D97-AF65-F5344CB8AC3E}">
        <p14:creationId xmlns:p14="http://schemas.microsoft.com/office/powerpoint/2010/main" val="41787138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ext, blank">
    <p:spTree>
      <p:nvGrpSpPr>
        <p:cNvPr id="1" name=""/>
        <p:cNvGrpSpPr/>
        <p:nvPr/>
      </p:nvGrpSpPr>
      <p:grpSpPr>
        <a:xfrm>
          <a:off x="0" y="0"/>
          <a:ext cx="0" cy="0"/>
          <a:chOff x="0" y="0"/>
          <a:chExt cx="0" cy="0"/>
        </a:xfrm>
      </p:grpSpPr>
      <p:sp>
        <p:nvSpPr>
          <p:cNvPr id="3" name="Round Diagonal Corner Rectangle 2"/>
          <p:cNvSpPr/>
          <p:nvPr/>
        </p:nvSpPr>
        <p:spPr>
          <a:xfrm>
            <a:off x="457200" y="274638"/>
            <a:ext cx="8229600" cy="792162"/>
          </a:xfrm>
          <a:prstGeom prst="round2DiagRect">
            <a:avLst/>
          </a:prstGeom>
          <a:gradFill flip="none" rotWithShape="1">
            <a:gsLst>
              <a:gs pos="0">
                <a:schemeClr val="bg1">
                  <a:alpha val="50000"/>
                </a:schemeClr>
              </a:gs>
              <a:gs pos="100000">
                <a:srgbClr val="FBF5DF">
                  <a:alpha val="50000"/>
                </a:srgbClr>
              </a:gs>
            </a:gsLst>
            <a:lin ang="0" scaled="1"/>
            <a:tileRect/>
          </a:gradFill>
          <a:ln>
            <a:gradFill flip="none" rotWithShape="1">
              <a:gsLst>
                <a:gs pos="0">
                  <a:schemeClr val="accent1">
                    <a:shade val="95000"/>
                    <a:satMod val="105000"/>
                  </a:schemeClr>
                </a:gs>
                <a:gs pos="100000">
                  <a:srgbClr val="FFFFFF"/>
                </a:gs>
              </a:gsLst>
              <a:lin ang="0" scaled="1"/>
              <a:tileRect/>
            </a:gradFill>
          </a:ln>
          <a:effectLst/>
        </p:spPr>
        <p:style>
          <a:lnRef idx="1">
            <a:schemeClr val="accent1"/>
          </a:lnRef>
          <a:fillRef idx="3">
            <a:schemeClr val="accent1"/>
          </a:fillRef>
          <a:effectRef idx="2">
            <a:schemeClr val="accent1"/>
          </a:effectRef>
          <a:fontRef idx="minor">
            <a:schemeClr val="lt1"/>
          </a:fontRef>
        </p:style>
        <p:txBody>
          <a:bodyPr>
            <a:norm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3600">
              <a:solidFill>
                <a:srgbClr val="000000"/>
              </a:solidFill>
              <a:latin typeface="Calibri" charset="0"/>
            </a:endParaRPr>
          </a:p>
        </p:txBody>
      </p:sp>
      <p:sp>
        <p:nvSpPr>
          <p:cNvPr id="5" name="Title 4"/>
          <p:cNvSpPr>
            <a:spLocks noGrp="1"/>
          </p:cNvSpPr>
          <p:nvPr>
            <p:ph type="title"/>
          </p:nvPr>
        </p:nvSpPr>
        <p:spPr>
          <a:xfrm>
            <a:off x="457200" y="274638"/>
            <a:ext cx="8229600" cy="792162"/>
          </a:xfrm>
        </p:spPr>
        <p:txBody>
          <a:bodyPr>
            <a:normAutofit/>
          </a:bodyPr>
          <a:lstStyle>
            <a:lvl1pPr marL="57150" indent="0" algn="l">
              <a:defRPr sz="3600"/>
            </a:lvl1pPr>
          </a:lstStyle>
          <a:p>
            <a:r>
              <a:rPr lang="en-US" smtClean="0"/>
              <a:t>Click to edit Master title style</a:t>
            </a:r>
            <a:endParaRPr lang="en-US" dirty="0"/>
          </a:p>
        </p:txBody>
      </p:sp>
      <p:sp>
        <p:nvSpPr>
          <p:cNvPr id="4" name="Date Placeholder 3"/>
          <p:cNvSpPr>
            <a:spLocks noGrp="1"/>
          </p:cNvSpPr>
          <p:nvPr>
            <p:ph type="dt" sz="half" idx="10"/>
          </p:nvPr>
        </p:nvSpPr>
        <p:spPr>
          <a:xfrm>
            <a:off x="457200" y="6356350"/>
            <a:ext cx="2895600" cy="365125"/>
          </a:xfrm>
        </p:spPr>
        <p:txBody>
          <a:bodyPr/>
          <a:lstStyle>
            <a:lvl1pPr>
              <a:defRPr/>
            </a:lvl1pPr>
          </a:lstStyle>
          <a:p>
            <a:fld id="{130B8CF4-23B2-5F46-A9F4-5959E68249E9}" type="datetimeFigureOut">
              <a:rPr lang="en-US" smtClean="0"/>
              <a:t>1/30/12</a:t>
            </a:fld>
            <a:endParaRPr lang="en-US"/>
          </a:p>
        </p:txBody>
      </p:sp>
    </p:spTree>
    <p:extLst>
      <p:ext uri="{BB962C8B-B14F-4D97-AF65-F5344CB8AC3E}">
        <p14:creationId xmlns:p14="http://schemas.microsoft.com/office/powerpoint/2010/main" val="308735869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895600" cy="365125"/>
          </a:xfrm>
        </p:spPr>
        <p:txBody>
          <a:bodyPr/>
          <a:lstStyle>
            <a:lvl1pPr>
              <a:defRPr/>
            </a:lvl1pPr>
          </a:lstStyle>
          <a:p>
            <a:fld id="{130B8CF4-23B2-5F46-A9F4-5959E68249E9}" type="datetimeFigureOut">
              <a:rPr lang="en-US" smtClean="0"/>
              <a:t>1/30/12</a:t>
            </a:fld>
            <a:endParaRPr lang="en-US"/>
          </a:p>
        </p:txBody>
      </p:sp>
    </p:spTree>
    <p:extLst>
      <p:ext uri="{BB962C8B-B14F-4D97-AF65-F5344CB8AC3E}">
        <p14:creationId xmlns:p14="http://schemas.microsoft.com/office/powerpoint/2010/main" val="1851472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Presentation en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133601"/>
            <a:ext cx="4687887" cy="990600"/>
          </a:xfrm>
        </p:spPr>
        <p:txBody>
          <a:bodyPr anchor="b">
            <a:normAutofit/>
          </a:bodyPr>
          <a:lstStyle>
            <a:lvl1pPr algn="l">
              <a:defRPr sz="2400" b="1" cap="all">
                <a:effectLst>
                  <a:outerShdw blurRad="50800" dist="38100" dir="6900000">
                    <a:schemeClr val="accent1">
                      <a:alpha val="43000"/>
                    </a:schemeClr>
                  </a:outerShdw>
                </a:effectLst>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3124201"/>
            <a:ext cx="7772400" cy="761999"/>
          </a:xfrm>
        </p:spPr>
        <p:txBody>
          <a:bodyPr>
            <a:normAutofit/>
          </a:bodyPr>
          <a:lstStyle>
            <a:lvl1pPr marL="0" indent="0">
              <a:buNone/>
              <a:defRPr sz="2000" baseline="0">
                <a:solidFill>
                  <a:srgbClr val="C0504D"/>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Text Placeholder 2"/>
          <p:cNvSpPr>
            <a:spLocks noGrp="1"/>
          </p:cNvSpPr>
          <p:nvPr>
            <p:ph type="body" idx="10"/>
          </p:nvPr>
        </p:nvSpPr>
        <p:spPr>
          <a:xfrm>
            <a:off x="722313" y="4038600"/>
            <a:ext cx="7772400" cy="2286000"/>
          </a:xfrm>
        </p:spPr>
        <p:txBody>
          <a:bodyPr>
            <a:normAutofit/>
          </a:bodyPr>
          <a:lstStyle>
            <a:lvl1pPr marL="0" indent="0">
              <a:buNone/>
              <a:defRPr sz="1600"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1"/>
          </p:nvPr>
        </p:nvSpPr>
        <p:spPr>
          <a:xfrm>
            <a:off x="457200" y="6356350"/>
            <a:ext cx="2895600" cy="365125"/>
          </a:xfrm>
        </p:spPr>
        <p:txBody>
          <a:bodyPr/>
          <a:lstStyle>
            <a:lvl1pPr>
              <a:defRPr>
                <a:solidFill>
                  <a:schemeClr val="bg2"/>
                </a:solidFill>
              </a:defRPr>
            </a:lvl1pPr>
          </a:lstStyle>
          <a:p>
            <a:fld id="{130B8CF4-23B2-5F46-A9F4-5959E68249E9}" type="datetimeFigureOut">
              <a:rPr lang="en-US" smtClean="0"/>
              <a:t>1/30/12</a:t>
            </a:fld>
            <a:endParaRPr lang="en-US"/>
          </a:p>
        </p:txBody>
      </p:sp>
    </p:spTree>
    <p:extLst>
      <p:ext uri="{BB962C8B-B14F-4D97-AF65-F5344CB8AC3E}">
        <p14:creationId xmlns:p14="http://schemas.microsoft.com/office/powerpoint/2010/main" val="38195377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30B8CF4-23B2-5F46-A9F4-5959E68249E9}" type="datetimeFigureOut">
              <a:rPr lang="en-US" smtClean="0"/>
              <a:t>1/30/12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E08F1E-E9D3-274E-9D7F-0A231260ADFE}" type="slidenum">
              <a:rPr lang="en-US" smtClean="0"/>
              <a:t>‹#›</a:t>
            </a:fld>
            <a:endParaRPr lang="en-US"/>
          </a:p>
        </p:txBody>
      </p:sp>
    </p:spTree>
    <p:extLst>
      <p:ext uri="{BB962C8B-B14F-4D97-AF65-F5344CB8AC3E}">
        <p14:creationId xmlns:p14="http://schemas.microsoft.com/office/powerpoint/2010/main" val="271580456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charset="0"/>
              </a:defRPr>
            </a:lvl1pPr>
          </a:lstStyle>
          <a:p>
            <a:fld id="{130B8CF4-23B2-5F46-A9F4-5959E68249E9}" type="datetimeFigureOut">
              <a:rPr lang="en-US" smtClean="0"/>
              <a:t>1/30/12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charset="0"/>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defRPr>
            </a:lvl1pPr>
          </a:lstStyle>
          <a:p>
            <a:fld id="{FCE08F1E-E9D3-274E-9D7F-0A231260ADFE}" type="slidenum">
              <a:rPr lang="en-US" smtClean="0"/>
              <a:t>‹#›</a:t>
            </a:fld>
            <a:endParaRPr lang="en-US"/>
          </a:p>
        </p:txBody>
      </p:sp>
      <p:pic>
        <p:nvPicPr>
          <p:cNvPr id="1031" name="Picture 6" descr="I2Slides-Text1.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xmlns:p14="http://schemas.microsoft.com/office/powerpoint/2010/main" id="1" dur="indefinite" restart="never" nodeType="tmRoot"/>
      </p:par>
    </p:tnLst>
  </p:timing>
  <p:txStyles>
    <p:titleStyle>
      <a:lvl1pPr algn="ctr" defTabSz="457200" rtl="0" eaLnBrk="1" fontAlgn="base" hangingPunct="1">
        <a:spcBef>
          <a:spcPct val="0"/>
        </a:spcBef>
        <a:spcAft>
          <a:spcPct val="0"/>
        </a:spcAft>
        <a:defRPr sz="4400" kern="1200">
          <a:solidFill>
            <a:schemeClr val="tx1"/>
          </a:solidFill>
          <a:latin typeface="+mj-lt"/>
          <a:ea typeface="ＭＳ Ｐゴシック" pitchFamily="-110" charset="-128"/>
          <a:cs typeface="ＭＳ Ｐゴシック" pitchFamily="-110" charset="-128"/>
        </a:defRPr>
      </a:lvl1pPr>
      <a:lvl2pPr algn="ctr" defTabSz="457200" rtl="0" eaLnBrk="1" fontAlgn="base" hangingPunct="1">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2pPr>
      <a:lvl3pPr algn="ctr" defTabSz="457200" rtl="0" eaLnBrk="1" fontAlgn="base" hangingPunct="1">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3pPr>
      <a:lvl4pPr algn="ctr" defTabSz="457200" rtl="0" eaLnBrk="1" fontAlgn="base" hangingPunct="1">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4pPr>
      <a:lvl5pPr algn="ctr" defTabSz="457200" rtl="0" eaLnBrk="1" fontAlgn="base" hangingPunct="1">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5pPr>
      <a:lvl6pPr marL="457200" algn="ctr" defTabSz="457200" rtl="0" eaLnBrk="1" fontAlgn="base" hangingPunct="1">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6pPr>
      <a:lvl7pPr marL="914400" algn="ctr" defTabSz="457200" rtl="0" eaLnBrk="1" fontAlgn="base" hangingPunct="1">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7pPr>
      <a:lvl8pPr marL="1371600" algn="ctr" defTabSz="457200" rtl="0" eaLnBrk="1" fontAlgn="base" hangingPunct="1">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8pPr>
      <a:lvl9pPr marL="1828800" algn="ctr" defTabSz="457200" rtl="0" eaLnBrk="1" fontAlgn="base" hangingPunct="1">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ＭＳ Ｐゴシック" pitchFamily="-110" charset="-128"/>
          <a:cs typeface="ＭＳ Ｐゴシック" pitchFamily="-110" charset="-128"/>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ＭＳ Ｐゴシック" pitchFamily="-110" charset="-128"/>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pitchFamily="-110" charset="-128"/>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pitchFamily="-110" charset="-128"/>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pitchFamily="-110"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9.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10.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11.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12.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13.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Status: VRF </a:t>
            </a:r>
            <a:r>
              <a:rPr lang="en-US" dirty="0" smtClean="0"/>
              <a:t>solution for LHCONE</a:t>
            </a:r>
            <a:endParaRPr lang="en-US" dirty="0"/>
          </a:p>
        </p:txBody>
      </p:sp>
      <p:sp>
        <p:nvSpPr>
          <p:cNvPr id="3" name="Subtitle 2"/>
          <p:cNvSpPr>
            <a:spLocks noGrp="1"/>
          </p:cNvSpPr>
          <p:nvPr>
            <p:ph type="body" idx="1"/>
          </p:nvPr>
        </p:nvSpPr>
        <p:spPr/>
        <p:txBody>
          <a:bodyPr/>
          <a:lstStyle/>
          <a:p>
            <a:r>
              <a:rPr lang="en-US" dirty="0" smtClean="0"/>
              <a:t>LHCONE</a:t>
            </a:r>
          </a:p>
          <a:p>
            <a:r>
              <a:rPr lang="en-US" dirty="0" smtClean="0"/>
              <a:t>January 30, 2012</a:t>
            </a:r>
          </a:p>
          <a:p>
            <a:r>
              <a:rPr lang="en-US" dirty="0" smtClean="0"/>
              <a:t>Eric Boyd, Internet2</a:t>
            </a:r>
            <a:endParaRPr lang="en-US" dirty="0"/>
          </a:p>
        </p:txBody>
      </p:sp>
    </p:spTree>
    <p:extLst>
      <p:ext uri="{BB962C8B-B14F-4D97-AF65-F5344CB8AC3E}">
        <p14:creationId xmlns:p14="http://schemas.microsoft.com/office/powerpoint/2010/main" val="167471723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Date Placeholder 1"/>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1774303B-F325-D542-A9F1-7D737BADAD17}" type="slidenum">
              <a:rPr lang="en-US" sz="1200">
                <a:solidFill>
                  <a:srgbClr val="898989"/>
                </a:solidFill>
                <a:latin typeface="Calibri" charset="0"/>
              </a:rPr>
              <a:pPr eaLnBrk="1" hangingPunct="1"/>
              <a:t>10</a:t>
            </a:fld>
            <a:r>
              <a:rPr lang="en-US" sz="1200">
                <a:solidFill>
                  <a:srgbClr val="898989"/>
                </a:solidFill>
                <a:latin typeface="Calibri" charset="0"/>
              </a:rPr>
              <a:t> – </a:t>
            </a:r>
            <a:fld id="{838A0B7A-065B-5643-BA93-43F733459D88}" type="datetime1">
              <a:rPr lang="en-US" sz="1200">
                <a:solidFill>
                  <a:srgbClr val="898989"/>
                </a:solidFill>
                <a:latin typeface="Calibri" charset="0"/>
              </a:rPr>
              <a:pPr eaLnBrk="1" hangingPunct="1"/>
              <a:t>1/30/12</a:t>
            </a:fld>
            <a:r>
              <a:rPr lang="en-US" sz="1200">
                <a:solidFill>
                  <a:srgbClr val="898989"/>
                </a:solidFill>
                <a:latin typeface="Calibri" charset="0"/>
              </a:rPr>
              <a:t>, © 2009 Internet2</a:t>
            </a:r>
          </a:p>
        </p:txBody>
      </p:sp>
      <p:pic>
        <p:nvPicPr>
          <p:cNvPr id="41986" name="Picture 3" descr="Internet2 Proposed Scenarios v2.pd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7000" y="0"/>
            <a:ext cx="88757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025564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Status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The </a:t>
            </a:r>
            <a:r>
              <a:rPr lang="en-US" dirty="0" smtClean="0"/>
              <a:t>VRFs </a:t>
            </a:r>
            <a:r>
              <a:rPr lang="en-US" dirty="0" smtClean="0"/>
              <a:t>for Internet2, GEANT and </a:t>
            </a:r>
            <a:r>
              <a:rPr lang="en-US" dirty="0" err="1" smtClean="0"/>
              <a:t>ESnet</a:t>
            </a:r>
            <a:r>
              <a:rPr lang="en-US" dirty="0" smtClean="0"/>
              <a:t> are in place.</a:t>
            </a:r>
          </a:p>
          <a:p>
            <a:pPr lvl="1"/>
            <a:r>
              <a:rPr lang="en-US" dirty="0" smtClean="0"/>
              <a:t>Internet2’s </a:t>
            </a:r>
            <a:r>
              <a:rPr lang="en-US" dirty="0" smtClean="0"/>
              <a:t>VRF extends </a:t>
            </a:r>
            <a:r>
              <a:rPr lang="en-US" dirty="0" smtClean="0"/>
              <a:t>over </a:t>
            </a:r>
            <a:r>
              <a:rPr lang="en-US" dirty="0" smtClean="0"/>
              <a:t>its entire core.</a:t>
            </a:r>
            <a:endParaRPr lang="en-US" dirty="0" smtClean="0"/>
          </a:p>
          <a:p>
            <a:pPr lvl="1"/>
            <a:r>
              <a:rPr lang="en-US" dirty="0" smtClean="0"/>
              <a:t>GEANT’s </a:t>
            </a:r>
            <a:r>
              <a:rPr lang="en-US" dirty="0" smtClean="0"/>
              <a:t>VRF extends </a:t>
            </a:r>
            <a:r>
              <a:rPr lang="en-US" dirty="0" smtClean="0"/>
              <a:t>over its entire core.</a:t>
            </a:r>
          </a:p>
          <a:p>
            <a:pPr lvl="1"/>
            <a:r>
              <a:rPr lang="en-US" dirty="0" err="1" smtClean="0"/>
              <a:t>ESnet’s</a:t>
            </a:r>
            <a:r>
              <a:rPr lang="en-US" dirty="0" smtClean="0"/>
              <a:t> VRF is partially implemented.</a:t>
            </a:r>
            <a:endParaRPr lang="en-US" dirty="0" smtClean="0"/>
          </a:p>
          <a:p>
            <a:r>
              <a:rPr lang="en-US" dirty="0" smtClean="0"/>
              <a:t>The </a:t>
            </a:r>
            <a:r>
              <a:rPr lang="en-US" dirty="0" smtClean="0"/>
              <a:t>VLANs to </a:t>
            </a:r>
            <a:r>
              <a:rPr lang="en-US" dirty="0" smtClean="0"/>
              <a:t>establish </a:t>
            </a:r>
            <a:r>
              <a:rPr lang="en-US" dirty="0" err="1" smtClean="0"/>
              <a:t>peerings</a:t>
            </a:r>
            <a:r>
              <a:rPr lang="en-US" dirty="0" smtClean="0"/>
              <a:t> across MAN LAN have been established and sent out.</a:t>
            </a:r>
          </a:p>
          <a:p>
            <a:pPr lvl="1"/>
            <a:r>
              <a:rPr lang="en-US" dirty="0" smtClean="0"/>
              <a:t>2002 Internet2-GEANT</a:t>
            </a:r>
          </a:p>
          <a:p>
            <a:pPr lvl="1"/>
            <a:r>
              <a:rPr lang="en-US" dirty="0" smtClean="0"/>
              <a:t>2003 Internet2-ESnet</a:t>
            </a:r>
          </a:p>
          <a:p>
            <a:pPr lvl="1"/>
            <a:r>
              <a:rPr lang="en-US" dirty="0" smtClean="0"/>
              <a:t>2004 GEANT-</a:t>
            </a:r>
            <a:r>
              <a:rPr lang="en-US" dirty="0" err="1" smtClean="0"/>
              <a:t>ESnet</a:t>
            </a:r>
            <a:endParaRPr lang="en-US" dirty="0" smtClean="0"/>
          </a:p>
          <a:p>
            <a:r>
              <a:rPr lang="en-US" dirty="0" smtClean="0"/>
              <a:t>Others can be set up as needed.</a:t>
            </a:r>
          </a:p>
          <a:p>
            <a:pPr lvl="1"/>
            <a:r>
              <a:rPr lang="en-US" dirty="0" smtClean="0"/>
              <a:t>The next diagrams show the current status and adding </a:t>
            </a:r>
            <a:r>
              <a:rPr lang="en-US" dirty="0" err="1" smtClean="0"/>
              <a:t>USLHCnet</a:t>
            </a:r>
            <a:r>
              <a:rPr lang="en-US" dirty="0"/>
              <a:t>.</a:t>
            </a:r>
            <a:endParaRPr lang="en-US" dirty="0" smtClean="0"/>
          </a:p>
        </p:txBody>
      </p:sp>
    </p:spTree>
    <p:extLst>
      <p:ext uri="{BB962C8B-B14F-4D97-AF65-F5344CB8AC3E}">
        <p14:creationId xmlns:p14="http://schemas.microsoft.com/office/powerpoint/2010/main" val="220262611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VRF Solution: Current </a:t>
            </a:r>
            <a:r>
              <a:rPr lang="en-US" dirty="0" smtClean="0"/>
              <a:t>Status</a:t>
            </a:r>
            <a:endParaRPr lang="en-US" dirty="0"/>
          </a:p>
        </p:txBody>
      </p:sp>
      <p:pic>
        <p:nvPicPr>
          <p:cNvPr id="4" name="Picture 3" descr="LHCONE Current &amp; proposed 1-25-12 - Diagram 1.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2818" y="1103630"/>
            <a:ext cx="7569323" cy="5536819"/>
          </a:xfrm>
          <a:prstGeom prst="rect">
            <a:avLst/>
          </a:prstGeom>
        </p:spPr>
      </p:pic>
    </p:spTree>
    <p:extLst>
      <p:ext uri="{BB962C8B-B14F-4D97-AF65-F5344CB8AC3E}">
        <p14:creationId xmlns:p14="http://schemas.microsoft.com/office/powerpoint/2010/main" val="388772143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 </a:t>
            </a:r>
            <a:r>
              <a:rPr lang="en-US" dirty="0" err="1" smtClean="0"/>
              <a:t>USLHCnet</a:t>
            </a:r>
            <a:r>
              <a:rPr lang="en-US" dirty="0" smtClean="0"/>
              <a:t> adds a VRF …</a:t>
            </a:r>
            <a:endParaRPr lang="en-US" dirty="0"/>
          </a:p>
        </p:txBody>
      </p:sp>
      <p:pic>
        <p:nvPicPr>
          <p:cNvPr id="3" name="Picture 2" descr="LHCONE Current &amp; proposed 1-25-12 - Diagram 2.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2494" y="1191234"/>
            <a:ext cx="7454306" cy="5452687"/>
          </a:xfrm>
          <a:prstGeom prst="rect">
            <a:avLst/>
          </a:prstGeom>
        </p:spPr>
      </p:pic>
    </p:spTree>
    <p:extLst>
      <p:ext uri="{BB962C8B-B14F-4D97-AF65-F5344CB8AC3E}">
        <p14:creationId xmlns:p14="http://schemas.microsoft.com/office/powerpoint/2010/main" val="386597070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Status</a:t>
            </a:r>
            <a:endParaRPr lang="en-US" dirty="0"/>
          </a:p>
        </p:txBody>
      </p:sp>
      <p:sp>
        <p:nvSpPr>
          <p:cNvPr id="3" name="Content Placeholder 2"/>
          <p:cNvSpPr>
            <a:spLocks noGrp="1"/>
          </p:cNvSpPr>
          <p:nvPr>
            <p:ph idx="1"/>
          </p:nvPr>
        </p:nvSpPr>
        <p:spPr/>
        <p:txBody>
          <a:bodyPr>
            <a:normAutofit/>
          </a:bodyPr>
          <a:lstStyle/>
          <a:p>
            <a:r>
              <a:rPr lang="en-US" dirty="0" smtClean="0"/>
              <a:t>VLANs have </a:t>
            </a:r>
            <a:r>
              <a:rPr lang="en-US" dirty="0" smtClean="0"/>
              <a:t>not yet been assigned across WIX.</a:t>
            </a:r>
          </a:p>
          <a:p>
            <a:pPr lvl="1"/>
            <a:r>
              <a:rPr lang="en-US" dirty="0" smtClean="0"/>
              <a:t>That </a:t>
            </a:r>
            <a:r>
              <a:rPr lang="en-US" dirty="0" smtClean="0"/>
              <a:t>will happen immediately after this discussion.</a:t>
            </a:r>
            <a:endParaRPr lang="en-US" dirty="0" smtClean="0"/>
          </a:p>
          <a:p>
            <a:r>
              <a:rPr lang="en-US" dirty="0" smtClean="0"/>
              <a:t>As of Friday the 27</a:t>
            </a:r>
            <a:r>
              <a:rPr lang="en-US" baseline="30000" dirty="0" smtClean="0"/>
              <a:t>th</a:t>
            </a:r>
            <a:r>
              <a:rPr lang="en-US" dirty="0" smtClean="0"/>
              <a:t>:</a:t>
            </a:r>
          </a:p>
          <a:p>
            <a:pPr lvl="1"/>
            <a:r>
              <a:rPr lang="en-US" dirty="0" smtClean="0"/>
              <a:t>Peering mesh between GEANT, </a:t>
            </a:r>
            <a:r>
              <a:rPr lang="en-US" dirty="0" err="1" smtClean="0"/>
              <a:t>ESnet</a:t>
            </a:r>
            <a:r>
              <a:rPr lang="en-US" dirty="0" smtClean="0"/>
              <a:t> and Internet2 </a:t>
            </a:r>
            <a:r>
              <a:rPr lang="en-US" dirty="0" smtClean="0"/>
              <a:t>have </a:t>
            </a:r>
            <a:r>
              <a:rPr lang="en-US" dirty="0" smtClean="0"/>
              <a:t>all been set up.</a:t>
            </a:r>
          </a:p>
          <a:p>
            <a:pPr lvl="1"/>
            <a:r>
              <a:rPr lang="en-US" dirty="0" smtClean="0"/>
              <a:t>There are probably not a lot of routes yet.</a:t>
            </a:r>
          </a:p>
          <a:p>
            <a:pPr lvl="2"/>
            <a:r>
              <a:rPr lang="en-US" dirty="0" smtClean="0"/>
              <a:t>Those will grow as sites start to participate in the VRF’s</a:t>
            </a:r>
          </a:p>
        </p:txBody>
      </p:sp>
    </p:spTree>
    <p:extLst>
      <p:ext uri="{BB962C8B-B14F-4D97-AF65-F5344CB8AC3E}">
        <p14:creationId xmlns:p14="http://schemas.microsoft.com/office/powerpoint/2010/main" val="418983554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Status - Policy</a:t>
            </a:r>
            <a:endParaRPr lang="en-US" dirty="0"/>
          </a:p>
        </p:txBody>
      </p:sp>
      <p:sp>
        <p:nvSpPr>
          <p:cNvPr id="3" name="Content Placeholder 2"/>
          <p:cNvSpPr>
            <a:spLocks noGrp="1"/>
          </p:cNvSpPr>
          <p:nvPr>
            <p:ph idx="1"/>
          </p:nvPr>
        </p:nvSpPr>
        <p:spPr/>
        <p:txBody>
          <a:bodyPr>
            <a:normAutofit lnSpcReduction="10000"/>
          </a:bodyPr>
          <a:lstStyle/>
          <a:p>
            <a:r>
              <a:rPr lang="en-US" dirty="0" smtClean="0"/>
              <a:t>We need to discuss what sort of policies will be applied:</a:t>
            </a:r>
          </a:p>
          <a:p>
            <a:pPr lvl="1"/>
            <a:r>
              <a:rPr lang="en-US" dirty="0" smtClean="0"/>
              <a:t>There are BGP policies for traffic balancing.</a:t>
            </a:r>
          </a:p>
          <a:p>
            <a:pPr lvl="1"/>
            <a:r>
              <a:rPr lang="en-US" dirty="0" smtClean="0"/>
              <a:t>There are 4 Trans-</a:t>
            </a:r>
            <a:r>
              <a:rPr lang="en-US" dirty="0"/>
              <a:t>A</a:t>
            </a:r>
            <a:r>
              <a:rPr lang="en-US" dirty="0" smtClean="0"/>
              <a:t>tlantic paths</a:t>
            </a:r>
          </a:p>
          <a:p>
            <a:pPr lvl="2"/>
            <a:r>
              <a:rPr lang="en-US" dirty="0" smtClean="0"/>
              <a:t>ACE/GEANT in NY and DC</a:t>
            </a:r>
          </a:p>
          <a:p>
            <a:pPr lvl="2"/>
            <a:r>
              <a:rPr lang="en-US" dirty="0" err="1" smtClean="0"/>
              <a:t>USLHCnet</a:t>
            </a:r>
            <a:endParaRPr lang="en-US" dirty="0" smtClean="0"/>
          </a:p>
          <a:p>
            <a:pPr lvl="2"/>
            <a:r>
              <a:rPr lang="en-US" dirty="0" smtClean="0"/>
              <a:t>European circuit in Chicago</a:t>
            </a:r>
          </a:p>
          <a:p>
            <a:pPr lvl="1"/>
            <a:r>
              <a:rPr lang="en-US" dirty="0" smtClean="0"/>
              <a:t>These are not all equal bandwidth.</a:t>
            </a:r>
          </a:p>
          <a:p>
            <a:pPr lvl="2"/>
            <a:r>
              <a:rPr lang="en-US" dirty="0" smtClean="0"/>
              <a:t>There will need to be some traffic engineering between those paths.</a:t>
            </a:r>
          </a:p>
          <a:p>
            <a:pPr lvl="2"/>
            <a:endParaRPr lang="en-US" dirty="0"/>
          </a:p>
        </p:txBody>
      </p:sp>
    </p:spTree>
    <p:extLst>
      <p:ext uri="{BB962C8B-B14F-4D97-AF65-F5344CB8AC3E}">
        <p14:creationId xmlns:p14="http://schemas.microsoft.com/office/powerpoint/2010/main" val="269200564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Status - Issue</a:t>
            </a:r>
            <a:endParaRPr lang="en-US" dirty="0"/>
          </a:p>
        </p:txBody>
      </p:sp>
      <p:sp>
        <p:nvSpPr>
          <p:cNvPr id="3" name="Content Placeholder 2"/>
          <p:cNvSpPr>
            <a:spLocks noGrp="1"/>
          </p:cNvSpPr>
          <p:nvPr>
            <p:ph idx="1"/>
          </p:nvPr>
        </p:nvSpPr>
        <p:spPr/>
        <p:txBody>
          <a:bodyPr/>
          <a:lstStyle/>
          <a:p>
            <a:r>
              <a:rPr lang="en-US" dirty="0" smtClean="0"/>
              <a:t>Would like the traffic passing through an exchange point to take the most direct path at the same time we minimize the number of peers with the </a:t>
            </a:r>
            <a:r>
              <a:rPr lang="en-US" dirty="0" smtClean="0"/>
              <a:t>VRFs</a:t>
            </a:r>
            <a:r>
              <a:rPr lang="en-US" dirty="0" smtClean="0"/>
              <a:t>.</a:t>
            </a:r>
          </a:p>
          <a:p>
            <a:r>
              <a:rPr lang="en-US" dirty="0" smtClean="0"/>
              <a:t>Looking at this diagram again, we see that the data path is not optimal.</a:t>
            </a:r>
          </a:p>
          <a:p>
            <a:endParaRPr lang="en-US" dirty="0" smtClean="0"/>
          </a:p>
          <a:p>
            <a:endParaRPr lang="en-US" dirty="0"/>
          </a:p>
        </p:txBody>
      </p:sp>
    </p:spTree>
    <p:extLst>
      <p:ext uri="{BB962C8B-B14F-4D97-AF65-F5344CB8AC3E}">
        <p14:creationId xmlns:p14="http://schemas.microsoft.com/office/powerpoint/2010/main" val="37955797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Sub-optimal Data Plane</a:t>
            </a:r>
            <a:endParaRPr lang="en-US" dirty="0"/>
          </a:p>
        </p:txBody>
      </p:sp>
      <p:pic>
        <p:nvPicPr>
          <p:cNvPr id="3" name="Picture 2" descr="LHCONE Current &amp; proposed 1-25-12 - Diagram 1.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7218" y="1417638"/>
            <a:ext cx="7393826" cy="5408447"/>
          </a:xfrm>
          <a:prstGeom prst="rect">
            <a:avLst/>
          </a:prstGeom>
        </p:spPr>
      </p:pic>
    </p:spTree>
    <p:extLst>
      <p:ext uri="{BB962C8B-B14F-4D97-AF65-F5344CB8AC3E}">
        <p14:creationId xmlns:p14="http://schemas.microsoft.com/office/powerpoint/2010/main" val="35787979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To address this problem we are proposing separating the </a:t>
            </a:r>
            <a:r>
              <a:rPr lang="en-US" dirty="0" smtClean="0"/>
              <a:t>control </a:t>
            </a:r>
            <a:r>
              <a:rPr lang="en-US" dirty="0" smtClean="0"/>
              <a:t>plane (BGP) path from the data plane path.</a:t>
            </a:r>
          </a:p>
          <a:p>
            <a:r>
              <a:rPr lang="en-US" dirty="0" smtClean="0"/>
              <a:t>By setting up a shared </a:t>
            </a:r>
            <a:r>
              <a:rPr lang="en-US" dirty="0" smtClean="0"/>
              <a:t>VLAN within </a:t>
            </a:r>
            <a:r>
              <a:rPr lang="en-US" dirty="0" smtClean="0"/>
              <a:t>the exchange point, 3</a:t>
            </a:r>
            <a:r>
              <a:rPr lang="en-US" baseline="30000" dirty="0" smtClean="0"/>
              <a:t>rd</a:t>
            </a:r>
            <a:r>
              <a:rPr lang="en-US" dirty="0" smtClean="0"/>
              <a:t> party next hop routing is enabled.</a:t>
            </a:r>
          </a:p>
          <a:p>
            <a:pPr lvl="1"/>
            <a:r>
              <a:rPr lang="en-US" dirty="0" smtClean="0"/>
              <a:t>This will allow a </a:t>
            </a:r>
            <a:r>
              <a:rPr lang="en-US" dirty="0" smtClean="0"/>
              <a:t>VRF to </a:t>
            </a:r>
            <a:r>
              <a:rPr lang="en-US" dirty="0" smtClean="0"/>
              <a:t>better manage the traffic of direct connectors to an exchange point.</a:t>
            </a:r>
          </a:p>
          <a:p>
            <a:r>
              <a:rPr lang="en-US" dirty="0" smtClean="0"/>
              <a:t>It will also require an address block for each exchange that can be used for the LHCONE participants.</a:t>
            </a:r>
          </a:p>
          <a:p>
            <a:pPr lvl="1"/>
            <a:r>
              <a:rPr lang="en-US" dirty="0" smtClean="0"/>
              <a:t>Can this be provided by </a:t>
            </a:r>
            <a:r>
              <a:rPr lang="en-US" dirty="0" smtClean="0"/>
              <a:t>CERN?</a:t>
            </a:r>
            <a:endParaRPr lang="en-US" dirty="0" smtClean="0"/>
          </a:p>
        </p:txBody>
      </p:sp>
    </p:spTree>
    <p:extLst>
      <p:ext uri="{BB962C8B-B14F-4D97-AF65-F5344CB8AC3E}">
        <p14:creationId xmlns:p14="http://schemas.microsoft.com/office/powerpoint/2010/main" val="20021322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a:t>
            </a:r>
            <a:r>
              <a:rPr lang="en-US" baseline="30000" dirty="0" smtClean="0"/>
              <a:t>rd</a:t>
            </a:r>
            <a:r>
              <a:rPr lang="en-US" dirty="0" smtClean="0"/>
              <a:t> </a:t>
            </a:r>
            <a:r>
              <a:rPr lang="en-US" dirty="0" smtClean="0"/>
              <a:t>Party </a:t>
            </a:r>
            <a:r>
              <a:rPr lang="en-US" dirty="0" smtClean="0"/>
              <a:t>Next Hop Routing</a:t>
            </a:r>
            <a:endParaRPr lang="en-US" dirty="0"/>
          </a:p>
        </p:txBody>
      </p:sp>
      <p:pic>
        <p:nvPicPr>
          <p:cNvPr id="3" name="Picture 2" descr="LHCONE Current &amp; proposed 1-25-12 - Diagram 3.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8180" y="1383192"/>
            <a:ext cx="7484547" cy="5474808"/>
          </a:xfrm>
          <a:prstGeom prst="rect">
            <a:avLst/>
          </a:prstGeom>
        </p:spPr>
      </p:pic>
    </p:spTree>
    <p:extLst>
      <p:ext uri="{BB962C8B-B14F-4D97-AF65-F5344CB8AC3E}">
        <p14:creationId xmlns:p14="http://schemas.microsoft.com/office/powerpoint/2010/main" val="32321890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Content Placeholder 1"/>
          <p:cNvSpPr>
            <a:spLocks noGrp="1"/>
          </p:cNvSpPr>
          <p:nvPr>
            <p:ph idx="1"/>
          </p:nvPr>
        </p:nvSpPr>
        <p:spPr>
          <a:xfrm>
            <a:off x="685800" y="1189038"/>
            <a:ext cx="7772400" cy="5167312"/>
          </a:xfrm>
        </p:spPr>
        <p:txBody>
          <a:bodyPr>
            <a:normAutofit fontScale="70000" lnSpcReduction="20000"/>
          </a:bodyPr>
          <a:lstStyle/>
          <a:p>
            <a:pPr>
              <a:lnSpc>
                <a:spcPct val="90000"/>
              </a:lnSpc>
              <a:defRPr/>
            </a:pPr>
            <a:r>
              <a:rPr lang="en-US" sz="2600" dirty="0" smtClean="0">
                <a:latin typeface="Calibri" charset="0"/>
                <a:ea typeface="ＭＳ Ｐゴシック" charset="0"/>
                <a:cs typeface="ＭＳ Ｐゴシック" charset="0"/>
                <a:sym typeface="Wingdings" charset="0"/>
              </a:rPr>
              <a:t>Ease of Connection</a:t>
            </a:r>
          </a:p>
          <a:p>
            <a:pPr lvl="1">
              <a:lnSpc>
                <a:spcPct val="90000"/>
              </a:lnSpc>
              <a:defRPr/>
            </a:pPr>
            <a:r>
              <a:rPr lang="en-US" sz="2400" dirty="0" smtClean="0">
                <a:latin typeface="Calibri" charset="0"/>
                <a:ea typeface="ＭＳ Ｐゴシック" charset="0"/>
                <a:cs typeface="ＭＳ Ｐゴシック" charset="0"/>
                <a:sym typeface="Wingdings" charset="0"/>
              </a:rPr>
              <a:t>Provide </a:t>
            </a:r>
            <a:r>
              <a:rPr lang="en-US" sz="2400" dirty="0">
                <a:latin typeface="Calibri" charset="0"/>
                <a:ea typeface="ＭＳ Ｐゴシック" charset="0"/>
                <a:cs typeface="ＭＳ Ｐゴシック" charset="0"/>
                <a:sym typeface="Wingdings" charset="0"/>
              </a:rPr>
              <a:t>a collection of access locations that are effectively entry points into a network that is private to the LHC T1/2/3 sites. </a:t>
            </a:r>
          </a:p>
          <a:p>
            <a:pPr lvl="1">
              <a:lnSpc>
                <a:spcPct val="90000"/>
              </a:lnSpc>
              <a:defRPr/>
            </a:pPr>
            <a:r>
              <a:rPr lang="en-US" sz="2400" dirty="0">
                <a:latin typeface="Calibri" charset="0"/>
                <a:ea typeface="ＭＳ Ｐゴシック" charset="0"/>
                <a:cs typeface="ＭＳ Ｐゴシック" charset="0"/>
                <a:sym typeface="Wingdings" charset="0"/>
              </a:rPr>
              <a:t>As soon as a T1/2/3 site is connected to LHCONE, it ought to be able to easily exchange data with any other T1/2/3 site over an infrastructure that is sized to accommodate that traffic.</a:t>
            </a:r>
          </a:p>
          <a:p>
            <a:pPr lvl="1">
              <a:lnSpc>
                <a:spcPct val="90000"/>
              </a:lnSpc>
              <a:defRPr/>
            </a:pPr>
            <a:r>
              <a:rPr lang="en-US" sz="2400" dirty="0">
                <a:latin typeface="Calibri" charset="0"/>
                <a:ea typeface="ＭＳ Ｐゴシック" charset="0"/>
                <a:cs typeface="ＭＳ Ｐゴシック" charset="0"/>
                <a:sym typeface="Wingdings" charset="0"/>
              </a:rPr>
              <a:t>LHCONE must accommodate both IP connections and several variations of circuit-based connections.</a:t>
            </a:r>
          </a:p>
          <a:p>
            <a:pPr lvl="1">
              <a:lnSpc>
                <a:spcPct val="90000"/>
              </a:lnSpc>
              <a:defRPr/>
            </a:pPr>
            <a:r>
              <a:rPr lang="en-US" sz="2400" dirty="0">
                <a:latin typeface="Calibri" charset="0"/>
                <a:ea typeface="ＭＳ Ｐゴシック" charset="0"/>
                <a:cs typeface="ＭＳ Ｐゴシック" charset="0"/>
                <a:sym typeface="Wingdings" charset="0"/>
              </a:rPr>
              <a:t>T1/2/3 sites may connect directly or via their network provider (e.g. National Research and Education Network (NREN), US Regional Optical Network (RON), </a:t>
            </a:r>
            <a:r>
              <a:rPr lang="en-US" sz="2400" dirty="0" err="1">
                <a:latin typeface="Calibri" charset="0"/>
                <a:ea typeface="ＭＳ Ｐゴシック" charset="0"/>
                <a:cs typeface="ＭＳ Ｐゴシック" charset="0"/>
                <a:sym typeface="Wingdings" charset="0"/>
              </a:rPr>
              <a:t>ESnet</a:t>
            </a:r>
            <a:r>
              <a:rPr lang="en-US" sz="2400" dirty="0">
                <a:latin typeface="Calibri" charset="0"/>
                <a:ea typeface="ＭＳ Ｐゴシック" charset="0"/>
                <a:cs typeface="ＭＳ Ｐゴシック" charset="0"/>
                <a:sym typeface="Wingdings" charset="0"/>
              </a:rPr>
              <a:t>, etc.).</a:t>
            </a:r>
          </a:p>
          <a:p>
            <a:pPr>
              <a:lnSpc>
                <a:spcPct val="90000"/>
              </a:lnSpc>
              <a:defRPr/>
            </a:pPr>
            <a:r>
              <a:rPr lang="en-US" sz="2600" dirty="0" smtClean="0">
                <a:latin typeface="Calibri" charset="0"/>
                <a:ea typeface="ＭＳ Ｐゴシック" charset="0"/>
                <a:cs typeface="ＭＳ Ｐゴシック" charset="0"/>
                <a:sym typeface="Wingdings" charset="0"/>
              </a:rPr>
              <a:t>Exploitation of Infrastructure</a:t>
            </a:r>
          </a:p>
          <a:p>
            <a:pPr lvl="1">
              <a:lnSpc>
                <a:spcPct val="90000"/>
              </a:lnSpc>
              <a:defRPr/>
            </a:pPr>
            <a:r>
              <a:rPr lang="en-US" sz="2400" dirty="0" smtClean="0">
                <a:latin typeface="Calibri" charset="0"/>
                <a:ea typeface="ＭＳ Ｐゴシック" charset="0"/>
                <a:cs typeface="ＭＳ Ｐゴシック" charset="0"/>
                <a:sym typeface="Wingdings" charset="0"/>
              </a:rPr>
              <a:t>Build on </a:t>
            </a:r>
            <a:r>
              <a:rPr lang="en-US" sz="2400" dirty="0">
                <a:latin typeface="Calibri" charset="0"/>
                <a:ea typeface="ＭＳ Ｐゴシック" charset="0"/>
                <a:cs typeface="ＭＳ Ｐゴシック" charset="0"/>
                <a:sym typeface="Wingdings" charset="0"/>
              </a:rPr>
              <a:t>the familiar idea of exchange points </a:t>
            </a:r>
            <a:endParaRPr lang="en-US" sz="2400" dirty="0" smtClean="0">
              <a:latin typeface="Calibri" charset="0"/>
              <a:ea typeface="ＭＳ Ｐゴシック" charset="0"/>
              <a:cs typeface="ＭＳ Ｐゴシック" charset="0"/>
              <a:sym typeface="Wingdings" charset="0"/>
            </a:endParaRPr>
          </a:p>
          <a:p>
            <a:pPr lvl="1">
              <a:lnSpc>
                <a:spcPct val="90000"/>
              </a:lnSpc>
              <a:defRPr/>
            </a:pPr>
            <a:r>
              <a:rPr lang="en-US" sz="2400" dirty="0" smtClean="0">
                <a:latin typeface="Calibri" charset="0"/>
                <a:ea typeface="ＭＳ Ｐゴシック" charset="0"/>
                <a:cs typeface="ＭＳ Ｐゴシック" charset="0"/>
                <a:sym typeface="Wingdings" charset="0"/>
              </a:rPr>
              <a:t>Provide </a:t>
            </a:r>
            <a:r>
              <a:rPr lang="en-US" sz="2400" dirty="0">
                <a:latin typeface="Calibri" charset="0"/>
                <a:ea typeface="ＭＳ Ｐゴシック" charset="0"/>
                <a:cs typeface="ＭＳ Ｐゴシック" charset="0"/>
                <a:sym typeface="Wingdings" charset="0"/>
              </a:rPr>
              <a:t>a mechanism to better utilize available transoceanic capacity.</a:t>
            </a:r>
          </a:p>
          <a:p>
            <a:pPr>
              <a:lnSpc>
                <a:spcPct val="90000"/>
              </a:lnSpc>
              <a:defRPr/>
            </a:pPr>
            <a:r>
              <a:rPr lang="en-US" sz="2600" dirty="0" smtClean="0">
                <a:latin typeface="Calibri" charset="0"/>
                <a:ea typeface="ＭＳ Ｐゴシック" charset="0"/>
                <a:cs typeface="ＭＳ Ｐゴシック" charset="0"/>
                <a:sym typeface="Wingdings" charset="0"/>
              </a:rPr>
              <a:t>Ease of Operation</a:t>
            </a:r>
            <a:endParaRPr lang="en-US" sz="2600" dirty="0">
              <a:latin typeface="Calibri" charset="0"/>
              <a:ea typeface="ＭＳ Ｐゴシック" charset="0"/>
              <a:cs typeface="ＭＳ Ｐゴシック" charset="0"/>
              <a:sym typeface="Wingdings" charset="0"/>
            </a:endParaRPr>
          </a:p>
          <a:p>
            <a:pPr lvl="1">
              <a:lnSpc>
                <a:spcPct val="90000"/>
              </a:lnSpc>
              <a:defRPr/>
            </a:pPr>
            <a:r>
              <a:rPr lang="en-US" sz="2400" dirty="0" smtClean="0">
                <a:latin typeface="Calibri" charset="0"/>
                <a:ea typeface="ＭＳ Ｐゴシック" charset="0"/>
                <a:cs typeface="ＭＳ Ｐゴシック" charset="0"/>
                <a:sym typeface="Wingdings" charset="0"/>
              </a:rPr>
              <a:t>Provide </a:t>
            </a:r>
            <a:r>
              <a:rPr lang="en-US" sz="2400" dirty="0">
                <a:latin typeface="Calibri" charset="0"/>
                <a:ea typeface="ＭＳ Ｐゴシック" charset="0"/>
                <a:cs typeface="ＭＳ Ｐゴシック" charset="0"/>
                <a:sym typeface="Wingdings" charset="0"/>
              </a:rPr>
              <a:t>an infrastructure with appropriate operations and monitoring systems to provide the high reliability (in the sense of low error rates) that is essential for the high bandwidth, high volume data transfers of the LHC community </a:t>
            </a:r>
            <a:endParaRPr lang="en-US" sz="2400" dirty="0" smtClean="0">
              <a:latin typeface="Calibri" charset="0"/>
              <a:ea typeface="ＭＳ Ｐゴシック" charset="0"/>
              <a:cs typeface="ＭＳ Ｐゴシック" charset="0"/>
              <a:sym typeface="Wingdings" charset="0"/>
            </a:endParaRPr>
          </a:p>
          <a:p>
            <a:pPr lvl="1">
              <a:lnSpc>
                <a:spcPct val="90000"/>
              </a:lnSpc>
              <a:defRPr/>
            </a:pPr>
            <a:r>
              <a:rPr lang="en-US" sz="2400" dirty="0" smtClean="0">
                <a:latin typeface="Calibri" charset="0"/>
                <a:ea typeface="ＭＳ Ｐゴシック" charset="0"/>
                <a:cs typeface="ＭＳ Ｐゴシック" charset="0"/>
                <a:sym typeface="Wingdings" charset="0"/>
              </a:rPr>
              <a:t>Provide a </a:t>
            </a:r>
            <a:r>
              <a:rPr lang="en-US" sz="2400" dirty="0">
                <a:latin typeface="Calibri" charset="0"/>
                <a:ea typeface="ＭＳ Ｐゴシック" charset="0"/>
                <a:cs typeface="ＭＳ Ｐゴシック" charset="0"/>
                <a:sym typeface="Wingdings" charset="0"/>
              </a:rPr>
              <a:t>test and monitor infrastructure that can assist in ensuring that the paths from the T1/2/3 sites to LHCONE are also debugged and maintained in the low error rate state needed for LHC traffic</a:t>
            </a:r>
          </a:p>
          <a:p>
            <a:pPr>
              <a:lnSpc>
                <a:spcPct val="90000"/>
              </a:lnSpc>
              <a:defRPr/>
            </a:pPr>
            <a:endParaRPr lang="en-US" sz="2600" dirty="0">
              <a:latin typeface="Calibri" charset="0"/>
              <a:ea typeface="ＭＳ Ｐゴシック" charset="0"/>
              <a:cs typeface="ＭＳ Ｐゴシック" charset="0"/>
              <a:sym typeface="Wingdings" charset="0"/>
            </a:endParaRPr>
          </a:p>
          <a:p>
            <a:pPr>
              <a:lnSpc>
                <a:spcPct val="90000"/>
              </a:lnSpc>
              <a:defRPr/>
            </a:pPr>
            <a:endParaRPr lang="en-US" sz="2600" dirty="0">
              <a:latin typeface="Calibri" charset="0"/>
              <a:ea typeface="ＭＳ Ｐゴシック" charset="0"/>
              <a:cs typeface="ＭＳ Ｐゴシック" charset="0"/>
              <a:sym typeface="Wingdings" charset="0"/>
            </a:endParaRPr>
          </a:p>
          <a:p>
            <a:pPr>
              <a:lnSpc>
                <a:spcPct val="90000"/>
              </a:lnSpc>
              <a:buFont typeface="Arial" charset="0"/>
              <a:buNone/>
              <a:defRPr/>
            </a:pPr>
            <a:endParaRPr lang="en-US" sz="2400" dirty="0">
              <a:latin typeface="Calibri" charset="0"/>
              <a:ea typeface="ＭＳ Ｐゴシック" charset="0"/>
              <a:cs typeface="ＭＳ Ｐゴシック" charset="0"/>
              <a:sym typeface="Wingdings" charset="0"/>
            </a:endParaRPr>
          </a:p>
          <a:p>
            <a:pPr>
              <a:lnSpc>
                <a:spcPct val="90000"/>
              </a:lnSpc>
              <a:buFont typeface="Arial" charset="0"/>
              <a:buNone/>
              <a:defRPr/>
            </a:pPr>
            <a:endParaRPr lang="en-US" sz="2400" dirty="0">
              <a:latin typeface="Calibri" charset="0"/>
              <a:ea typeface="ＭＳ Ｐゴシック" charset="0"/>
              <a:cs typeface="ＭＳ Ｐゴシック" charset="0"/>
              <a:sym typeface="Wingdings" charset="0"/>
            </a:endParaRPr>
          </a:p>
          <a:p>
            <a:pPr>
              <a:lnSpc>
                <a:spcPct val="90000"/>
              </a:lnSpc>
              <a:defRPr/>
            </a:pPr>
            <a:endParaRPr lang="en-US" sz="2400" dirty="0">
              <a:latin typeface="Calibri" charset="0"/>
              <a:ea typeface="ＭＳ Ｐゴシック" charset="0"/>
              <a:cs typeface="ＭＳ Ｐゴシック" charset="0"/>
              <a:sym typeface="Wingdings" charset="0"/>
            </a:endParaRPr>
          </a:p>
          <a:p>
            <a:pPr>
              <a:lnSpc>
                <a:spcPct val="90000"/>
              </a:lnSpc>
              <a:defRPr/>
            </a:pPr>
            <a:endParaRPr lang="en-US" sz="2400" dirty="0">
              <a:latin typeface="Calibri" charset="0"/>
              <a:ea typeface="ＭＳ Ｐゴシック" charset="0"/>
              <a:cs typeface="ＭＳ Ｐゴシック" charset="0"/>
              <a:sym typeface="Wingdings" charset="0"/>
            </a:endParaRPr>
          </a:p>
        </p:txBody>
      </p:sp>
      <p:sp>
        <p:nvSpPr>
          <p:cNvPr id="15362" name="Date Placeholder 2"/>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58EEFCE-67A3-3E41-A5EF-100D1E517560}" type="slidenum">
              <a:rPr lang="en-US" sz="1200">
                <a:solidFill>
                  <a:srgbClr val="898989"/>
                </a:solidFill>
                <a:latin typeface="Calibri" charset="0"/>
              </a:rPr>
              <a:pPr eaLnBrk="1" hangingPunct="1"/>
              <a:t>2</a:t>
            </a:fld>
            <a:r>
              <a:rPr lang="en-US" sz="1200">
                <a:solidFill>
                  <a:srgbClr val="898989"/>
                </a:solidFill>
                <a:latin typeface="Calibri" charset="0"/>
              </a:rPr>
              <a:t> – </a:t>
            </a:r>
            <a:fld id="{5DDFC46F-F886-8F40-A19C-4A469CF93FA8}" type="datetime1">
              <a:rPr lang="en-US" sz="1200">
                <a:solidFill>
                  <a:srgbClr val="898989"/>
                </a:solidFill>
                <a:latin typeface="Calibri" charset="0"/>
              </a:rPr>
              <a:pPr eaLnBrk="1" hangingPunct="1"/>
              <a:t>1/30/12</a:t>
            </a:fld>
            <a:r>
              <a:rPr lang="en-US" sz="1200">
                <a:solidFill>
                  <a:srgbClr val="898989"/>
                </a:solidFill>
                <a:latin typeface="Calibri" charset="0"/>
              </a:rPr>
              <a:t>, © 2011 Internet2</a:t>
            </a:r>
          </a:p>
        </p:txBody>
      </p:sp>
      <p:sp>
        <p:nvSpPr>
          <p:cNvPr id="6" name="Round Diagonal Corner Rectangle 5"/>
          <p:cNvSpPr/>
          <p:nvPr/>
        </p:nvSpPr>
        <p:spPr>
          <a:xfrm>
            <a:off x="457200" y="274638"/>
            <a:ext cx="8229600" cy="715089"/>
          </a:xfrm>
          <a:prstGeom prst="round2DiagRect">
            <a:avLst/>
          </a:prstGeom>
          <a:gradFill flip="none" rotWithShape="1">
            <a:gsLst>
              <a:gs pos="0">
                <a:schemeClr val="bg1">
                  <a:alpha val="50000"/>
                </a:schemeClr>
              </a:gs>
              <a:gs pos="100000">
                <a:srgbClr val="FBF5DF">
                  <a:alpha val="50000"/>
                </a:srgbClr>
              </a:gs>
            </a:gsLst>
            <a:lin ang="0" scaled="1"/>
            <a:tileRect/>
          </a:gradFill>
          <a:ln>
            <a:gradFill flip="none" rotWithShape="1">
              <a:gsLst>
                <a:gs pos="0">
                  <a:schemeClr val="accent1">
                    <a:shade val="95000"/>
                    <a:satMod val="105000"/>
                  </a:schemeClr>
                </a:gs>
                <a:gs pos="100000">
                  <a:srgbClr val="FFFFFF"/>
                </a:gs>
              </a:gsLst>
              <a:lin ang="0" scaled="1"/>
              <a:tileRect/>
            </a:gradFill>
          </a:ln>
          <a:effectLst/>
        </p:spPr>
        <p:style>
          <a:lnRef idx="1">
            <a:schemeClr val="accent1"/>
          </a:lnRef>
          <a:fillRef idx="3">
            <a:schemeClr val="accent1"/>
          </a:fillRef>
          <a:effectRef idx="2">
            <a:schemeClr val="accent1"/>
          </a:effectRef>
          <a:fontRef idx="minor">
            <a:schemeClr val="lt1"/>
          </a:fontRef>
        </p:style>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3600" dirty="0" smtClean="0"/>
              <a:t>LHCONE Goals</a:t>
            </a:r>
            <a:endParaRPr lang="en-US" sz="3600" dirty="0" smtClean="0">
              <a:latin typeface="Calibri" charset="0"/>
            </a:endParaRPr>
          </a:p>
        </p:txBody>
      </p:sp>
    </p:spTree>
    <p:extLst>
      <p:ext uri="{BB962C8B-B14F-4D97-AF65-F5344CB8AC3E}">
        <p14:creationId xmlns:p14="http://schemas.microsoft.com/office/powerpoint/2010/main" val="4131624116"/>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Adding </a:t>
            </a:r>
            <a:r>
              <a:rPr lang="en-US" dirty="0" err="1" smtClean="0"/>
              <a:t>USLHCnet</a:t>
            </a:r>
            <a:endParaRPr lang="en-US" dirty="0"/>
          </a:p>
        </p:txBody>
      </p:sp>
      <p:pic>
        <p:nvPicPr>
          <p:cNvPr id="3" name="Picture 2" descr="LHCONE Current &amp; proposed 1-25-12 - Diagram 4.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02253" y="1083206"/>
            <a:ext cx="7593980" cy="5554856"/>
          </a:xfrm>
          <a:prstGeom prst="rect">
            <a:avLst/>
          </a:prstGeom>
        </p:spPr>
      </p:pic>
    </p:spTree>
    <p:extLst>
      <p:ext uri="{BB962C8B-B14F-4D97-AF65-F5344CB8AC3E}">
        <p14:creationId xmlns:p14="http://schemas.microsoft.com/office/powerpoint/2010/main" val="39638279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a:t>
            </a:r>
            <a:endParaRPr lang="en-US" dirty="0"/>
          </a:p>
        </p:txBody>
      </p:sp>
      <p:sp>
        <p:nvSpPr>
          <p:cNvPr id="3" name="Content Placeholder 2"/>
          <p:cNvSpPr>
            <a:spLocks noGrp="1"/>
          </p:cNvSpPr>
          <p:nvPr>
            <p:ph idx="1"/>
          </p:nvPr>
        </p:nvSpPr>
        <p:spPr/>
        <p:txBody>
          <a:bodyPr/>
          <a:lstStyle/>
          <a:p>
            <a:r>
              <a:rPr lang="en-US" dirty="0" smtClean="0"/>
              <a:t>The shared </a:t>
            </a:r>
            <a:r>
              <a:rPr lang="en-US" dirty="0" smtClean="0"/>
              <a:t>VLAN in </a:t>
            </a:r>
            <a:r>
              <a:rPr lang="en-US" dirty="0" smtClean="0"/>
              <a:t>MAN LAN and WIX could be set up at any time.</a:t>
            </a:r>
          </a:p>
          <a:p>
            <a:r>
              <a:rPr lang="en-US" dirty="0" smtClean="0"/>
              <a:t>Seeking consensus from the LHCONE community prior to setting this up.</a:t>
            </a:r>
            <a:endParaRPr lang="en-US" dirty="0"/>
          </a:p>
        </p:txBody>
      </p:sp>
    </p:spTree>
    <p:extLst>
      <p:ext uri="{BB962C8B-B14F-4D97-AF65-F5344CB8AC3E}">
        <p14:creationId xmlns:p14="http://schemas.microsoft.com/office/powerpoint/2010/main" val="24730743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a:t>
            </a:r>
            <a:endParaRPr lang="en-US" dirty="0"/>
          </a:p>
        </p:txBody>
      </p:sp>
      <p:sp>
        <p:nvSpPr>
          <p:cNvPr id="3" name="Content Placeholder 2"/>
          <p:cNvSpPr>
            <a:spLocks noGrp="1"/>
          </p:cNvSpPr>
          <p:nvPr>
            <p:ph idx="1"/>
          </p:nvPr>
        </p:nvSpPr>
        <p:spPr/>
        <p:txBody>
          <a:bodyPr/>
          <a:lstStyle/>
          <a:p>
            <a:r>
              <a:rPr lang="en-US" dirty="0" smtClean="0"/>
              <a:t>What did </a:t>
            </a:r>
            <a:r>
              <a:rPr lang="en-US" dirty="0" smtClean="0"/>
              <a:t>we </a:t>
            </a:r>
            <a:r>
              <a:rPr lang="en-US" dirty="0" smtClean="0"/>
              <a:t>get right?</a:t>
            </a:r>
          </a:p>
          <a:p>
            <a:r>
              <a:rPr lang="en-US" dirty="0" smtClean="0"/>
              <a:t>What did </a:t>
            </a:r>
            <a:r>
              <a:rPr lang="en-US" dirty="0" smtClean="0"/>
              <a:t>we </a:t>
            </a:r>
            <a:r>
              <a:rPr lang="en-US" dirty="0" smtClean="0"/>
              <a:t>get wrong?</a:t>
            </a:r>
          </a:p>
          <a:p>
            <a:r>
              <a:rPr lang="en-US" dirty="0" smtClean="0"/>
              <a:t>What else needs to be included?</a:t>
            </a:r>
            <a:endParaRPr lang="en-US" dirty="0"/>
          </a:p>
        </p:txBody>
      </p:sp>
    </p:spTree>
    <p:extLst>
      <p:ext uri="{BB962C8B-B14F-4D97-AF65-F5344CB8AC3E}">
        <p14:creationId xmlns:p14="http://schemas.microsoft.com/office/powerpoint/2010/main" val="40087474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Date Placeholder 2"/>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E3C4971-38CA-9549-BA3E-009E30444749}" type="slidenum">
              <a:rPr lang="en-US" sz="1200">
                <a:solidFill>
                  <a:srgbClr val="898989"/>
                </a:solidFill>
                <a:latin typeface="Calibri" charset="0"/>
              </a:rPr>
              <a:pPr eaLnBrk="1" hangingPunct="1"/>
              <a:t>3</a:t>
            </a:fld>
            <a:r>
              <a:rPr lang="en-US" sz="1200">
                <a:solidFill>
                  <a:srgbClr val="898989"/>
                </a:solidFill>
                <a:latin typeface="Calibri" charset="0"/>
              </a:rPr>
              <a:t> – </a:t>
            </a:r>
            <a:fld id="{1273E5CF-7CA8-054A-A2E8-53E5A6FA4B3F}" type="datetime1">
              <a:rPr lang="en-US" sz="1200">
                <a:solidFill>
                  <a:srgbClr val="898989"/>
                </a:solidFill>
                <a:latin typeface="Calibri" charset="0"/>
              </a:rPr>
              <a:pPr eaLnBrk="1" hangingPunct="1"/>
              <a:t>1/30/12</a:t>
            </a:fld>
            <a:r>
              <a:rPr lang="en-US" sz="1200">
                <a:solidFill>
                  <a:srgbClr val="898989"/>
                </a:solidFill>
                <a:latin typeface="Calibri" charset="0"/>
              </a:rPr>
              <a:t>, © 2011 Internet2</a:t>
            </a:r>
          </a:p>
        </p:txBody>
      </p:sp>
      <p:sp>
        <p:nvSpPr>
          <p:cNvPr id="6" name="Round Diagonal Corner Rectangle 5"/>
          <p:cNvSpPr/>
          <p:nvPr/>
        </p:nvSpPr>
        <p:spPr>
          <a:xfrm>
            <a:off x="457200" y="274638"/>
            <a:ext cx="8229600" cy="646986"/>
          </a:xfrm>
          <a:prstGeom prst="round2DiagRect">
            <a:avLst/>
          </a:prstGeom>
          <a:gradFill flip="none" rotWithShape="1">
            <a:gsLst>
              <a:gs pos="0">
                <a:schemeClr val="bg1">
                  <a:alpha val="50000"/>
                </a:schemeClr>
              </a:gs>
              <a:gs pos="100000">
                <a:srgbClr val="FBF5DF">
                  <a:alpha val="50000"/>
                </a:srgbClr>
              </a:gs>
            </a:gsLst>
            <a:lin ang="0" scaled="1"/>
            <a:tileRect/>
          </a:gradFill>
          <a:ln>
            <a:gradFill flip="none" rotWithShape="1">
              <a:gsLst>
                <a:gs pos="0">
                  <a:schemeClr val="accent1">
                    <a:shade val="95000"/>
                    <a:satMod val="105000"/>
                  </a:schemeClr>
                </a:gs>
                <a:gs pos="100000">
                  <a:srgbClr val="FFFFFF"/>
                </a:gs>
              </a:gsLst>
              <a:lin ang="0" scaled="1"/>
              <a:tileRect/>
            </a:gradFill>
          </a:ln>
          <a:effectLst/>
        </p:spPr>
        <p:style>
          <a:lnRef idx="1">
            <a:schemeClr val="accent1"/>
          </a:lnRef>
          <a:fillRef idx="3">
            <a:schemeClr val="accent1"/>
          </a:fillRef>
          <a:effectRef idx="2">
            <a:schemeClr val="accent1"/>
          </a:effectRef>
          <a:fontRef idx="minor">
            <a:schemeClr val="lt1"/>
          </a:fontRef>
        </p:style>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3200" dirty="0" smtClean="0">
                <a:latin typeface="Calibri" charset="0"/>
              </a:rPr>
              <a:t>LHCONE High-level Architecture</a:t>
            </a:r>
          </a:p>
        </p:txBody>
      </p:sp>
      <p:pic>
        <p:nvPicPr>
          <p:cNvPr id="1638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066800"/>
            <a:ext cx="7558088" cy="4719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5566719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Content Placeholder 1"/>
          <p:cNvSpPr>
            <a:spLocks noGrp="1"/>
          </p:cNvSpPr>
          <p:nvPr>
            <p:ph idx="1"/>
          </p:nvPr>
        </p:nvSpPr>
        <p:spPr>
          <a:xfrm>
            <a:off x="685800" y="1189038"/>
            <a:ext cx="7772400" cy="5167312"/>
          </a:xfrm>
        </p:spPr>
        <p:txBody>
          <a:bodyPr>
            <a:normAutofit lnSpcReduction="10000"/>
          </a:bodyPr>
          <a:lstStyle/>
          <a:p>
            <a:pPr>
              <a:defRPr/>
            </a:pPr>
            <a:r>
              <a:rPr lang="en-US" sz="1800" dirty="0"/>
              <a:t>LHCONE complements the LHCOPN by addressing a different set of data flows.</a:t>
            </a:r>
          </a:p>
          <a:p>
            <a:pPr>
              <a:defRPr/>
            </a:pPr>
            <a:r>
              <a:rPr lang="en-US" sz="1800" dirty="0" smtClean="0"/>
              <a:t>LHCONE </a:t>
            </a:r>
            <a:r>
              <a:rPr lang="en-US" sz="1800" dirty="0"/>
              <a:t>enables high-volume data transport between T1s, T2s, and T3s.</a:t>
            </a:r>
          </a:p>
          <a:p>
            <a:pPr>
              <a:defRPr/>
            </a:pPr>
            <a:r>
              <a:rPr lang="en-US" sz="1800" dirty="0" smtClean="0"/>
              <a:t>LHCONE </a:t>
            </a:r>
            <a:r>
              <a:rPr lang="en-US" sz="1800" dirty="0"/>
              <a:t>separates LHC-related large flows from the general purpose routed infrastructures of R&amp;E networks.</a:t>
            </a:r>
          </a:p>
          <a:p>
            <a:pPr>
              <a:defRPr/>
            </a:pPr>
            <a:r>
              <a:rPr lang="en-US" sz="1800" dirty="0" smtClean="0"/>
              <a:t>LHCONE </a:t>
            </a:r>
            <a:r>
              <a:rPr lang="en-US" sz="1800" dirty="0"/>
              <a:t>incorporates all viable national, regional and intercontinental ways of interconnecting Tier1s, Tier2s, and Tier 3s.</a:t>
            </a:r>
          </a:p>
          <a:p>
            <a:pPr>
              <a:defRPr/>
            </a:pPr>
            <a:r>
              <a:rPr lang="en-US" sz="1800" dirty="0" smtClean="0"/>
              <a:t>LHCONE </a:t>
            </a:r>
            <a:r>
              <a:rPr lang="en-US" sz="1800" dirty="0"/>
              <a:t>uses an open and resilient architecture that works on a global scale.</a:t>
            </a:r>
          </a:p>
          <a:p>
            <a:pPr>
              <a:defRPr/>
            </a:pPr>
            <a:r>
              <a:rPr lang="en-US" sz="1800" dirty="0" smtClean="0"/>
              <a:t>LHCONE </a:t>
            </a:r>
            <a:r>
              <a:rPr lang="en-US" sz="1800" dirty="0"/>
              <a:t>provides a secure environment for T1-T2, T2-T2, and T2-T3 data transport.</a:t>
            </a:r>
          </a:p>
          <a:p>
            <a:pPr>
              <a:defRPr/>
            </a:pPr>
            <a:r>
              <a:rPr lang="en-US" sz="1800" dirty="0" smtClean="0"/>
              <a:t>LHCONE </a:t>
            </a:r>
            <a:r>
              <a:rPr lang="en-US" sz="1800" dirty="0"/>
              <a:t>provides connectivity directly to T1s, T2s, and T3s, and to various aggregation networks, such as the European NRENs, GÉANT, and North American RONs, Internet2, </a:t>
            </a:r>
            <a:r>
              <a:rPr lang="en-US" sz="1800" dirty="0" err="1"/>
              <a:t>ESnet</a:t>
            </a:r>
            <a:r>
              <a:rPr lang="en-US" sz="1800" dirty="0"/>
              <a:t>, CANARIE, etc., that may provide the direct connections to the T1s, T2s, and T3s.</a:t>
            </a:r>
          </a:p>
          <a:p>
            <a:pPr>
              <a:defRPr/>
            </a:pPr>
            <a:r>
              <a:rPr lang="en-US" sz="1800" dirty="0"/>
              <a:t>LHCONE is designed for agility and expandability.</a:t>
            </a:r>
          </a:p>
          <a:p>
            <a:pPr>
              <a:defRPr/>
            </a:pPr>
            <a:r>
              <a:rPr lang="en-US" sz="1800" dirty="0" smtClean="0"/>
              <a:t>LHCONE </a:t>
            </a:r>
            <a:r>
              <a:rPr lang="en-US" sz="1800" dirty="0"/>
              <a:t>allows for coordinating and optimizing transoceanic data flows, ensuring the optimal use of transoceanic links using multiple providers by the LHC community.</a:t>
            </a:r>
          </a:p>
          <a:p>
            <a:pPr>
              <a:lnSpc>
                <a:spcPct val="90000"/>
              </a:lnSpc>
              <a:buFont typeface="Arial" charset="0"/>
              <a:buNone/>
              <a:defRPr/>
            </a:pPr>
            <a:endParaRPr lang="en-US" sz="2400" dirty="0">
              <a:latin typeface="Calibri" charset="0"/>
              <a:ea typeface="ＭＳ Ｐゴシック" charset="0"/>
              <a:cs typeface="ＭＳ Ｐゴシック" charset="0"/>
              <a:sym typeface="Wingdings" charset="0"/>
            </a:endParaRPr>
          </a:p>
          <a:p>
            <a:pPr>
              <a:lnSpc>
                <a:spcPct val="90000"/>
              </a:lnSpc>
              <a:buFont typeface="Arial" charset="0"/>
              <a:buNone/>
              <a:defRPr/>
            </a:pPr>
            <a:endParaRPr lang="en-US" sz="2400" dirty="0">
              <a:latin typeface="Calibri" charset="0"/>
              <a:ea typeface="ＭＳ Ｐゴシック" charset="0"/>
              <a:cs typeface="ＭＳ Ｐゴシック" charset="0"/>
              <a:sym typeface="Wingdings" charset="0"/>
            </a:endParaRPr>
          </a:p>
          <a:p>
            <a:pPr>
              <a:lnSpc>
                <a:spcPct val="90000"/>
              </a:lnSpc>
              <a:defRPr/>
            </a:pPr>
            <a:endParaRPr lang="en-US" sz="2400" dirty="0">
              <a:latin typeface="Calibri" charset="0"/>
              <a:ea typeface="ＭＳ Ｐゴシック" charset="0"/>
              <a:cs typeface="ＭＳ Ｐゴシック" charset="0"/>
              <a:sym typeface="Wingdings" charset="0"/>
            </a:endParaRPr>
          </a:p>
          <a:p>
            <a:pPr>
              <a:lnSpc>
                <a:spcPct val="90000"/>
              </a:lnSpc>
              <a:defRPr/>
            </a:pPr>
            <a:endParaRPr lang="en-US" sz="2400" dirty="0">
              <a:latin typeface="Calibri" charset="0"/>
              <a:ea typeface="ＭＳ Ｐゴシック" charset="0"/>
              <a:cs typeface="ＭＳ Ｐゴシック" charset="0"/>
              <a:sym typeface="Wingdings" charset="0"/>
            </a:endParaRPr>
          </a:p>
        </p:txBody>
      </p:sp>
      <p:sp>
        <p:nvSpPr>
          <p:cNvPr id="17410" name="Date Placeholder 2"/>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BB34C750-0030-B242-907A-FB82A97300BC}" type="slidenum">
              <a:rPr lang="en-US" sz="1200">
                <a:solidFill>
                  <a:srgbClr val="898989"/>
                </a:solidFill>
                <a:latin typeface="Calibri" charset="0"/>
              </a:rPr>
              <a:pPr eaLnBrk="1" hangingPunct="1"/>
              <a:t>4</a:t>
            </a:fld>
            <a:r>
              <a:rPr lang="en-US" sz="1200">
                <a:solidFill>
                  <a:srgbClr val="898989"/>
                </a:solidFill>
                <a:latin typeface="Calibri" charset="0"/>
              </a:rPr>
              <a:t> – </a:t>
            </a:r>
            <a:fld id="{D6E9384E-B5D2-C544-AD7A-9A968A24CBEB}" type="datetime1">
              <a:rPr lang="en-US" sz="1200">
                <a:solidFill>
                  <a:srgbClr val="898989"/>
                </a:solidFill>
                <a:latin typeface="Calibri" charset="0"/>
              </a:rPr>
              <a:pPr eaLnBrk="1" hangingPunct="1"/>
              <a:t>1/30/12</a:t>
            </a:fld>
            <a:r>
              <a:rPr lang="en-US" sz="1200">
                <a:solidFill>
                  <a:srgbClr val="898989"/>
                </a:solidFill>
                <a:latin typeface="Calibri" charset="0"/>
              </a:rPr>
              <a:t>, © 2011 Internet2</a:t>
            </a:r>
          </a:p>
        </p:txBody>
      </p:sp>
      <p:sp>
        <p:nvSpPr>
          <p:cNvPr id="6" name="Round Diagonal Corner Rectangle 5"/>
          <p:cNvSpPr/>
          <p:nvPr/>
        </p:nvSpPr>
        <p:spPr>
          <a:xfrm>
            <a:off x="457200" y="274638"/>
            <a:ext cx="8229600" cy="715089"/>
          </a:xfrm>
          <a:prstGeom prst="round2DiagRect">
            <a:avLst/>
          </a:prstGeom>
          <a:gradFill flip="none" rotWithShape="1">
            <a:gsLst>
              <a:gs pos="0">
                <a:schemeClr val="bg1">
                  <a:alpha val="50000"/>
                </a:schemeClr>
              </a:gs>
              <a:gs pos="100000">
                <a:srgbClr val="FBF5DF">
                  <a:alpha val="50000"/>
                </a:srgbClr>
              </a:gs>
            </a:gsLst>
            <a:lin ang="0" scaled="1"/>
            <a:tileRect/>
          </a:gradFill>
          <a:ln>
            <a:gradFill flip="none" rotWithShape="1">
              <a:gsLst>
                <a:gs pos="0">
                  <a:schemeClr val="accent1">
                    <a:shade val="95000"/>
                    <a:satMod val="105000"/>
                  </a:schemeClr>
                </a:gs>
                <a:gs pos="100000">
                  <a:srgbClr val="FFFFFF"/>
                </a:gs>
              </a:gsLst>
              <a:lin ang="0" scaled="1"/>
              <a:tileRect/>
            </a:gradFill>
          </a:ln>
          <a:effectLst/>
        </p:spPr>
        <p:style>
          <a:lnRef idx="1">
            <a:schemeClr val="accent1"/>
          </a:lnRef>
          <a:fillRef idx="3">
            <a:schemeClr val="accent1"/>
          </a:fillRef>
          <a:effectRef idx="2">
            <a:schemeClr val="accent1"/>
          </a:effectRef>
          <a:fontRef idx="minor">
            <a:schemeClr val="lt1"/>
          </a:fontRef>
        </p:style>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3600" dirty="0" smtClean="0"/>
              <a:t>LHCONE Design Considerations</a:t>
            </a:r>
            <a:endParaRPr lang="en-US" sz="3600" dirty="0" smtClean="0">
              <a:latin typeface="Calibri" charset="0"/>
            </a:endParaRPr>
          </a:p>
        </p:txBody>
      </p:sp>
    </p:spTree>
    <p:extLst>
      <p:ext uri="{BB962C8B-B14F-4D97-AF65-F5344CB8AC3E}">
        <p14:creationId xmlns:p14="http://schemas.microsoft.com/office/powerpoint/2010/main" val="358084061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Content Placeholder 1"/>
          <p:cNvSpPr>
            <a:spLocks noGrp="1"/>
          </p:cNvSpPr>
          <p:nvPr>
            <p:ph idx="1"/>
          </p:nvPr>
        </p:nvSpPr>
        <p:spPr>
          <a:xfrm>
            <a:off x="685800" y="1189038"/>
            <a:ext cx="7772400" cy="5167312"/>
          </a:xfrm>
        </p:spPr>
        <p:txBody>
          <a:bodyPr/>
          <a:lstStyle/>
          <a:p>
            <a:pPr>
              <a:lnSpc>
                <a:spcPct val="90000"/>
              </a:lnSpc>
            </a:pPr>
            <a:r>
              <a:rPr lang="en-US" sz="2600" dirty="0">
                <a:solidFill>
                  <a:srgbClr val="FF0000"/>
                </a:solidFill>
                <a:latin typeface="Calibri" charset="0"/>
                <a:ea typeface="ＭＳ Ｐゴシック" charset="0"/>
                <a:cs typeface="ＭＳ Ｐゴシック" charset="0"/>
                <a:sym typeface="Wingdings" charset="0"/>
              </a:rPr>
              <a:t>Multipoint </a:t>
            </a:r>
            <a:r>
              <a:rPr lang="en-US" sz="2600" dirty="0" smtClean="0">
                <a:solidFill>
                  <a:srgbClr val="FF0000"/>
                </a:solidFill>
                <a:latin typeface="Calibri" charset="0"/>
                <a:ea typeface="ＭＳ Ｐゴシック" charset="0"/>
                <a:cs typeface="ＭＳ Ｐゴシック" charset="0"/>
                <a:sym typeface="Wingdings" charset="0"/>
              </a:rPr>
              <a:t>Service (TODAY)</a:t>
            </a:r>
            <a:endParaRPr lang="en-US" sz="2600" dirty="0">
              <a:solidFill>
                <a:srgbClr val="FF0000"/>
              </a:solidFill>
              <a:latin typeface="Calibri" charset="0"/>
              <a:ea typeface="ＭＳ Ｐゴシック" charset="0"/>
              <a:cs typeface="ＭＳ Ｐゴシック" charset="0"/>
              <a:sym typeface="Wingdings" charset="0"/>
            </a:endParaRPr>
          </a:p>
          <a:p>
            <a:pPr>
              <a:lnSpc>
                <a:spcPct val="90000"/>
              </a:lnSpc>
            </a:pPr>
            <a:r>
              <a:rPr lang="en-US" sz="2600" dirty="0">
                <a:latin typeface="Calibri" charset="0"/>
                <a:ea typeface="ＭＳ Ｐゴシック" charset="0"/>
                <a:cs typeface="ＭＳ Ｐゴシック" charset="0"/>
                <a:sym typeface="Wingdings" charset="0"/>
              </a:rPr>
              <a:t>Point-to-Point </a:t>
            </a:r>
            <a:r>
              <a:rPr lang="en-US" sz="2600" dirty="0" smtClean="0">
                <a:latin typeface="Calibri" charset="0"/>
                <a:ea typeface="ＭＳ Ｐゴシック" charset="0"/>
                <a:cs typeface="ＭＳ Ｐゴシック" charset="0"/>
                <a:sym typeface="Wingdings" charset="0"/>
              </a:rPr>
              <a:t>Service (TOMORROW)</a:t>
            </a:r>
            <a:endParaRPr lang="en-US" sz="2600" dirty="0">
              <a:latin typeface="Calibri" charset="0"/>
              <a:ea typeface="ＭＳ Ｐゴシック" charset="0"/>
              <a:cs typeface="ＭＳ Ｐゴシック" charset="0"/>
              <a:sym typeface="Wingdings" charset="0"/>
            </a:endParaRPr>
          </a:p>
          <a:p>
            <a:pPr lvl="1">
              <a:lnSpc>
                <a:spcPct val="90000"/>
              </a:lnSpc>
            </a:pPr>
            <a:r>
              <a:rPr lang="en-US" sz="2400" dirty="0">
                <a:latin typeface="Calibri" charset="0"/>
                <a:ea typeface="ＭＳ Ｐゴシック" charset="0"/>
                <a:cs typeface="ＭＳ Ｐゴシック" charset="0"/>
                <a:sym typeface="Wingdings" charset="0"/>
              </a:rPr>
              <a:t>With bandwidth guarantees</a:t>
            </a:r>
          </a:p>
          <a:p>
            <a:pPr lvl="1">
              <a:lnSpc>
                <a:spcPct val="90000"/>
              </a:lnSpc>
            </a:pPr>
            <a:r>
              <a:rPr lang="en-US" sz="2400" dirty="0">
                <a:latin typeface="Calibri" charset="0"/>
                <a:ea typeface="ＭＳ Ｐゴシック" charset="0"/>
                <a:cs typeface="ＭＳ Ｐゴシック" charset="0"/>
                <a:sym typeface="Wingdings" charset="0"/>
              </a:rPr>
              <a:t>Without bandwidth guarantees</a:t>
            </a:r>
          </a:p>
          <a:p>
            <a:pPr>
              <a:lnSpc>
                <a:spcPct val="90000"/>
              </a:lnSpc>
            </a:pPr>
            <a:r>
              <a:rPr lang="en-US" sz="2600" dirty="0">
                <a:latin typeface="Calibri" charset="0"/>
                <a:ea typeface="ＭＳ Ｐゴシック" charset="0"/>
                <a:cs typeface="ＭＳ Ｐゴシック" charset="0"/>
                <a:sym typeface="Wingdings" charset="0"/>
              </a:rPr>
              <a:t>Diagnostic </a:t>
            </a:r>
            <a:r>
              <a:rPr lang="en-US" sz="2600" dirty="0" smtClean="0">
                <a:latin typeface="Calibri" charset="0"/>
                <a:ea typeface="ＭＳ Ｐゴシック" charset="0"/>
                <a:cs typeface="ＭＳ Ｐゴシック" charset="0"/>
                <a:sym typeface="Wingdings" charset="0"/>
              </a:rPr>
              <a:t>Service (TOMORROW)</a:t>
            </a:r>
            <a:endParaRPr lang="en-US" sz="2600" dirty="0">
              <a:latin typeface="Calibri" charset="0"/>
              <a:ea typeface="ＭＳ Ｐゴシック" charset="0"/>
              <a:cs typeface="ＭＳ Ｐゴシック" charset="0"/>
              <a:sym typeface="Wingdings" charset="0"/>
            </a:endParaRPr>
          </a:p>
          <a:p>
            <a:pPr>
              <a:lnSpc>
                <a:spcPct val="90000"/>
              </a:lnSpc>
            </a:pPr>
            <a:endParaRPr lang="en-US" sz="2600" dirty="0">
              <a:latin typeface="Calibri" charset="0"/>
              <a:ea typeface="ＭＳ Ｐゴシック" charset="0"/>
              <a:cs typeface="ＭＳ Ｐゴシック" charset="0"/>
              <a:sym typeface="Wingdings" charset="0"/>
            </a:endParaRPr>
          </a:p>
          <a:p>
            <a:pPr>
              <a:lnSpc>
                <a:spcPct val="90000"/>
              </a:lnSpc>
              <a:buFont typeface="Arial" charset="0"/>
              <a:buNone/>
            </a:pPr>
            <a:endParaRPr lang="en-US" sz="2400" dirty="0">
              <a:latin typeface="Calibri" charset="0"/>
              <a:ea typeface="ＭＳ Ｐゴシック" charset="0"/>
              <a:cs typeface="ＭＳ Ｐゴシック" charset="0"/>
              <a:sym typeface="Wingdings" charset="0"/>
            </a:endParaRPr>
          </a:p>
          <a:p>
            <a:pPr>
              <a:lnSpc>
                <a:spcPct val="90000"/>
              </a:lnSpc>
              <a:buFont typeface="Arial" charset="0"/>
              <a:buNone/>
            </a:pPr>
            <a:endParaRPr lang="en-US" sz="2400" dirty="0">
              <a:latin typeface="Calibri" charset="0"/>
              <a:ea typeface="ＭＳ Ｐゴシック" charset="0"/>
              <a:cs typeface="ＭＳ Ｐゴシック" charset="0"/>
              <a:sym typeface="Wingdings" charset="0"/>
            </a:endParaRPr>
          </a:p>
          <a:p>
            <a:pPr>
              <a:lnSpc>
                <a:spcPct val="90000"/>
              </a:lnSpc>
            </a:pPr>
            <a:endParaRPr lang="en-US" sz="2400" dirty="0">
              <a:latin typeface="Calibri" charset="0"/>
              <a:ea typeface="ＭＳ Ｐゴシック" charset="0"/>
              <a:cs typeface="ＭＳ Ｐゴシック" charset="0"/>
              <a:sym typeface="Wingdings" charset="0"/>
            </a:endParaRPr>
          </a:p>
          <a:p>
            <a:pPr>
              <a:lnSpc>
                <a:spcPct val="90000"/>
              </a:lnSpc>
            </a:pPr>
            <a:endParaRPr lang="en-US" sz="2400" dirty="0">
              <a:latin typeface="Calibri" charset="0"/>
              <a:ea typeface="ＭＳ Ｐゴシック" charset="0"/>
              <a:cs typeface="ＭＳ Ｐゴシック" charset="0"/>
              <a:sym typeface="Wingdings" charset="0"/>
            </a:endParaRPr>
          </a:p>
        </p:txBody>
      </p:sp>
      <p:sp>
        <p:nvSpPr>
          <p:cNvPr id="18434" name="Date Placeholder 2"/>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12232B82-D277-E244-9B81-E57B3BE94A17}" type="slidenum">
              <a:rPr lang="en-US" sz="1200">
                <a:solidFill>
                  <a:srgbClr val="898989"/>
                </a:solidFill>
                <a:latin typeface="Calibri" charset="0"/>
              </a:rPr>
              <a:pPr eaLnBrk="1" hangingPunct="1"/>
              <a:t>5</a:t>
            </a:fld>
            <a:r>
              <a:rPr lang="en-US" sz="1200">
                <a:solidFill>
                  <a:srgbClr val="898989"/>
                </a:solidFill>
                <a:latin typeface="Calibri" charset="0"/>
              </a:rPr>
              <a:t> – </a:t>
            </a:r>
            <a:fld id="{0680CCCC-9BBE-C54A-8258-AD3D158674B5}" type="datetime1">
              <a:rPr lang="en-US" sz="1200">
                <a:solidFill>
                  <a:srgbClr val="898989"/>
                </a:solidFill>
                <a:latin typeface="Calibri" charset="0"/>
              </a:rPr>
              <a:pPr eaLnBrk="1" hangingPunct="1"/>
              <a:t>1/30/12</a:t>
            </a:fld>
            <a:r>
              <a:rPr lang="en-US" sz="1200">
                <a:solidFill>
                  <a:srgbClr val="898989"/>
                </a:solidFill>
                <a:latin typeface="Calibri" charset="0"/>
              </a:rPr>
              <a:t>, © 2011 Internet2</a:t>
            </a:r>
          </a:p>
        </p:txBody>
      </p:sp>
      <p:sp>
        <p:nvSpPr>
          <p:cNvPr id="6" name="Round Diagonal Corner Rectangle 5"/>
          <p:cNvSpPr/>
          <p:nvPr/>
        </p:nvSpPr>
        <p:spPr>
          <a:xfrm>
            <a:off x="457200" y="274638"/>
            <a:ext cx="8229600" cy="715089"/>
          </a:xfrm>
          <a:prstGeom prst="round2DiagRect">
            <a:avLst/>
          </a:prstGeom>
          <a:gradFill flip="none" rotWithShape="1">
            <a:gsLst>
              <a:gs pos="0">
                <a:schemeClr val="bg1">
                  <a:alpha val="50000"/>
                </a:schemeClr>
              </a:gs>
              <a:gs pos="100000">
                <a:srgbClr val="FBF5DF">
                  <a:alpha val="50000"/>
                </a:srgbClr>
              </a:gs>
            </a:gsLst>
            <a:lin ang="0" scaled="1"/>
            <a:tileRect/>
          </a:gradFill>
          <a:ln>
            <a:gradFill flip="none" rotWithShape="1">
              <a:gsLst>
                <a:gs pos="0">
                  <a:schemeClr val="accent1">
                    <a:shade val="95000"/>
                    <a:satMod val="105000"/>
                  </a:schemeClr>
                </a:gs>
                <a:gs pos="100000">
                  <a:srgbClr val="FFFFFF"/>
                </a:gs>
              </a:gsLst>
              <a:lin ang="0" scaled="1"/>
              <a:tileRect/>
            </a:gradFill>
          </a:ln>
          <a:effectLst/>
        </p:spPr>
        <p:style>
          <a:lnRef idx="1">
            <a:schemeClr val="accent1"/>
          </a:lnRef>
          <a:fillRef idx="3">
            <a:schemeClr val="accent1"/>
          </a:fillRef>
          <a:effectRef idx="2">
            <a:schemeClr val="accent1"/>
          </a:effectRef>
          <a:fontRef idx="minor">
            <a:schemeClr val="lt1"/>
          </a:fontRef>
        </p:style>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3600" dirty="0" smtClean="0"/>
              <a:t>LHCONE Services</a:t>
            </a:r>
            <a:endParaRPr lang="en-US" sz="3600" dirty="0" smtClean="0">
              <a:latin typeface="Calibri" charset="0"/>
            </a:endParaRPr>
          </a:p>
        </p:txBody>
      </p:sp>
    </p:spTree>
    <p:extLst>
      <p:ext uri="{BB962C8B-B14F-4D97-AF65-F5344CB8AC3E}">
        <p14:creationId xmlns:p14="http://schemas.microsoft.com/office/powerpoint/2010/main" val="263155561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Date Placeholder 2"/>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8D3FD79-1B03-0D47-A579-60DBCF1001C2}" type="slidenum">
              <a:rPr lang="en-US" sz="1200">
                <a:solidFill>
                  <a:srgbClr val="898989"/>
                </a:solidFill>
                <a:latin typeface="Calibri" charset="0"/>
              </a:rPr>
              <a:pPr eaLnBrk="1" hangingPunct="1"/>
              <a:t>6</a:t>
            </a:fld>
            <a:r>
              <a:rPr lang="en-US" sz="1200">
                <a:solidFill>
                  <a:srgbClr val="898989"/>
                </a:solidFill>
                <a:latin typeface="Calibri" charset="0"/>
              </a:rPr>
              <a:t> – </a:t>
            </a:r>
            <a:fld id="{6A2A2CE6-6521-3249-8363-5B16E397E12E}" type="datetime1">
              <a:rPr lang="en-US" sz="1200">
                <a:solidFill>
                  <a:srgbClr val="898989"/>
                </a:solidFill>
                <a:latin typeface="Calibri" charset="0"/>
              </a:rPr>
              <a:pPr eaLnBrk="1" hangingPunct="1"/>
              <a:t>1/30/12</a:t>
            </a:fld>
            <a:r>
              <a:rPr lang="en-US" sz="1200">
                <a:solidFill>
                  <a:srgbClr val="898989"/>
                </a:solidFill>
                <a:latin typeface="Calibri" charset="0"/>
              </a:rPr>
              <a:t>, © 2009 Internet2</a:t>
            </a:r>
          </a:p>
        </p:txBody>
      </p:sp>
      <p:pic>
        <p:nvPicPr>
          <p:cNvPr id="37890" name="Picture 3" descr="Internet2 Proposed Scenarios v1.pd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76200"/>
            <a:ext cx="9144000" cy="668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213841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Date Placeholder 1"/>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0E2F2D0C-F814-5D46-9C61-E0695D643BC5}" type="slidenum">
              <a:rPr lang="en-US" sz="1200">
                <a:solidFill>
                  <a:srgbClr val="898989"/>
                </a:solidFill>
                <a:latin typeface="Calibri" charset="0"/>
              </a:rPr>
              <a:pPr eaLnBrk="1" hangingPunct="1"/>
              <a:t>7</a:t>
            </a:fld>
            <a:r>
              <a:rPr lang="en-US" sz="1200">
                <a:solidFill>
                  <a:srgbClr val="898989"/>
                </a:solidFill>
                <a:latin typeface="Calibri" charset="0"/>
              </a:rPr>
              <a:t> – </a:t>
            </a:r>
            <a:fld id="{BCA6DEF8-49AC-DC46-8C50-12A469196033}" type="datetime1">
              <a:rPr lang="en-US" sz="1200">
                <a:solidFill>
                  <a:srgbClr val="898989"/>
                </a:solidFill>
                <a:latin typeface="Calibri" charset="0"/>
              </a:rPr>
              <a:pPr eaLnBrk="1" hangingPunct="1"/>
              <a:t>1/30/12</a:t>
            </a:fld>
            <a:r>
              <a:rPr lang="en-US" sz="1200">
                <a:solidFill>
                  <a:srgbClr val="898989"/>
                </a:solidFill>
                <a:latin typeface="Calibri" charset="0"/>
              </a:rPr>
              <a:t>, © 2009 Internet2</a:t>
            </a:r>
          </a:p>
        </p:txBody>
      </p:sp>
      <p:pic>
        <p:nvPicPr>
          <p:cNvPr id="38914" name="Picture 2" descr="Internet2 Proposed Scenarios v1.pd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76200"/>
            <a:ext cx="9144000" cy="668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994537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Date Placeholder 1"/>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6C59FF2-49A1-B84C-BFB2-C2FACBB7D14C}" type="slidenum">
              <a:rPr lang="en-US" sz="1200">
                <a:solidFill>
                  <a:srgbClr val="898989"/>
                </a:solidFill>
                <a:latin typeface="Calibri" charset="0"/>
              </a:rPr>
              <a:pPr eaLnBrk="1" hangingPunct="1"/>
              <a:t>8</a:t>
            </a:fld>
            <a:r>
              <a:rPr lang="en-US" sz="1200">
                <a:solidFill>
                  <a:srgbClr val="898989"/>
                </a:solidFill>
                <a:latin typeface="Calibri" charset="0"/>
              </a:rPr>
              <a:t> – </a:t>
            </a:r>
            <a:fld id="{5106B749-B13B-8342-A7B9-F6D8699C4BFC}" type="datetime1">
              <a:rPr lang="en-US" sz="1200">
                <a:solidFill>
                  <a:srgbClr val="898989"/>
                </a:solidFill>
                <a:latin typeface="Calibri" charset="0"/>
              </a:rPr>
              <a:pPr eaLnBrk="1" hangingPunct="1"/>
              <a:t>1/30/12</a:t>
            </a:fld>
            <a:r>
              <a:rPr lang="en-US" sz="1200">
                <a:solidFill>
                  <a:srgbClr val="898989"/>
                </a:solidFill>
                <a:latin typeface="Calibri" charset="0"/>
              </a:rPr>
              <a:t>, © 2009 Internet2</a:t>
            </a:r>
          </a:p>
        </p:txBody>
      </p:sp>
      <p:pic>
        <p:nvPicPr>
          <p:cNvPr id="39938" name="Picture 2" descr="Internet2 Proposed Scenarios v1.pd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76200"/>
            <a:ext cx="9144000" cy="668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4165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Date Placeholder 1"/>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1B0AE201-53B5-604B-9E40-3D496D183044}" type="slidenum">
              <a:rPr lang="en-US" sz="1200">
                <a:solidFill>
                  <a:srgbClr val="898989"/>
                </a:solidFill>
                <a:latin typeface="Calibri" charset="0"/>
              </a:rPr>
              <a:pPr eaLnBrk="1" hangingPunct="1"/>
              <a:t>9</a:t>
            </a:fld>
            <a:r>
              <a:rPr lang="en-US" sz="1200">
                <a:solidFill>
                  <a:srgbClr val="898989"/>
                </a:solidFill>
                <a:latin typeface="Calibri" charset="0"/>
              </a:rPr>
              <a:t> – </a:t>
            </a:r>
            <a:fld id="{C89FC533-E2D4-4F41-90A3-49F9B9BF03D8}" type="datetime1">
              <a:rPr lang="en-US" sz="1200">
                <a:solidFill>
                  <a:srgbClr val="898989"/>
                </a:solidFill>
                <a:latin typeface="Calibri" charset="0"/>
              </a:rPr>
              <a:pPr eaLnBrk="1" hangingPunct="1"/>
              <a:t>1/30/12</a:t>
            </a:fld>
            <a:r>
              <a:rPr lang="en-US" sz="1200">
                <a:solidFill>
                  <a:srgbClr val="898989"/>
                </a:solidFill>
                <a:latin typeface="Calibri" charset="0"/>
              </a:rPr>
              <a:t>, © 2009 Internet2</a:t>
            </a:r>
          </a:p>
        </p:txBody>
      </p:sp>
      <p:pic>
        <p:nvPicPr>
          <p:cNvPr id="40962" name="Picture 2" descr="Internet2 Proposed Scenarios v1.pd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76200"/>
            <a:ext cx="9144000" cy="668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14414353"/>
      </p:ext>
    </p:extLst>
  </p:cSld>
  <p:clrMapOvr>
    <a:masterClrMapping/>
  </p:clrMapOvr>
</p:sld>
</file>

<file path=ppt/theme/theme1.xml><?xml version="1.0" encoding="utf-8"?>
<a:theme xmlns:a="http://schemas.openxmlformats.org/drawingml/2006/main" name="Internet2 Presentation Template">
  <a:themeElements>
    <a:clrScheme name="Internet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internet2_pres.pot</Template>
  <TotalTime>4198</TotalTime>
  <Words>950</Words>
  <Application>Microsoft Macintosh PowerPoint</Application>
  <PresentationFormat>On-screen Show (4:3)</PresentationFormat>
  <Paragraphs>99</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Internet2 Presentation Template</vt:lpstr>
      <vt:lpstr>Current Status: VRF solution for LHCONE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Current Status</vt:lpstr>
      <vt:lpstr>VRF Solution: Current Status</vt:lpstr>
      <vt:lpstr>If USLHCnet adds a VRF …</vt:lpstr>
      <vt:lpstr>Current Status</vt:lpstr>
      <vt:lpstr>Current Status - Policy</vt:lpstr>
      <vt:lpstr>Current Status - Issue</vt:lpstr>
      <vt:lpstr>Sub-optimal Data Plane</vt:lpstr>
      <vt:lpstr>Solution</vt:lpstr>
      <vt:lpstr>3rd Party Next Hop Routing</vt:lpstr>
      <vt:lpstr>Adding USLHCnet</vt:lpstr>
      <vt:lpstr>Next Step</vt:lpstr>
      <vt:lpstr>Discussion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Dale Finkelson</dc:creator>
  <cp:lastModifiedBy>Eric Boyd</cp:lastModifiedBy>
  <cp:revision>31</cp:revision>
  <dcterms:created xsi:type="dcterms:W3CDTF">2012-01-26T18:48:31Z</dcterms:created>
  <dcterms:modified xsi:type="dcterms:W3CDTF">2012-01-30T17:03:48Z</dcterms:modified>
</cp:coreProperties>
</file>