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7" d="100"/>
          <a:sy n="67" d="100"/>
        </p:scale>
        <p:origin x="-20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934932-BADC-F747-95EB-936ACFA2F3D3}"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2627103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934932-BADC-F747-95EB-936ACFA2F3D3}"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2472757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934932-BADC-F747-95EB-936ACFA2F3D3}"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3829530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934932-BADC-F747-95EB-936ACFA2F3D3}"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2115105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934932-BADC-F747-95EB-936ACFA2F3D3}"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164429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934932-BADC-F747-95EB-936ACFA2F3D3}" type="datetimeFigureOut">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3968961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934932-BADC-F747-95EB-936ACFA2F3D3}" type="datetimeFigureOut">
              <a:rPr lang="en-US" smtClean="0"/>
              <a:t>11/21/11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1371514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934932-BADC-F747-95EB-936ACFA2F3D3}" type="datetimeFigureOut">
              <a:rPr lang="en-US" smtClean="0"/>
              <a:t>11/21/11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3774840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934932-BADC-F747-95EB-936ACFA2F3D3}" type="datetimeFigureOut">
              <a:rPr lang="en-US" smtClean="0"/>
              <a:t>11/21/11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2753615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934932-BADC-F747-95EB-936ACFA2F3D3}" type="datetimeFigureOut">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3566680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934932-BADC-F747-95EB-936ACFA2F3D3}" type="datetimeFigureOut">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F1FAEF-2838-9448-A76D-D96976987DF2}" type="slidenum">
              <a:rPr lang="en-US" smtClean="0"/>
              <a:t>‹#›</a:t>
            </a:fld>
            <a:endParaRPr lang="en-US"/>
          </a:p>
        </p:txBody>
      </p:sp>
    </p:spTree>
    <p:extLst>
      <p:ext uri="{BB962C8B-B14F-4D97-AF65-F5344CB8AC3E}">
        <p14:creationId xmlns:p14="http://schemas.microsoft.com/office/powerpoint/2010/main" val="3255234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934932-BADC-F747-95EB-936ACFA2F3D3}" type="datetimeFigureOut">
              <a:rPr lang="en-US" smtClean="0"/>
              <a:t>11/21/11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1FAEF-2838-9448-A76D-D96976987DF2}" type="slidenum">
              <a:rPr lang="en-US" smtClean="0"/>
              <a:t>‹#›</a:t>
            </a:fld>
            <a:endParaRPr lang="en-US"/>
          </a:p>
        </p:txBody>
      </p:sp>
    </p:spTree>
    <p:extLst>
      <p:ext uri="{BB962C8B-B14F-4D97-AF65-F5344CB8AC3E}">
        <p14:creationId xmlns:p14="http://schemas.microsoft.com/office/powerpoint/2010/main" val="3239934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First discussion on CERN’s upgrade interests </a:t>
            </a:r>
            <a:r>
              <a:rPr lang="en-US" sz="4000" dirty="0" smtClean="0"/>
              <a:t>(21 November 2011)</a:t>
            </a:r>
            <a:endParaRPr lang="en-US" sz="4000" dirty="0"/>
          </a:p>
        </p:txBody>
      </p:sp>
      <p:sp>
        <p:nvSpPr>
          <p:cNvPr id="5" name="Content Placeholder 4"/>
          <p:cNvSpPr>
            <a:spLocks noGrp="1"/>
          </p:cNvSpPr>
          <p:nvPr>
            <p:ph idx="1"/>
          </p:nvPr>
        </p:nvSpPr>
        <p:spPr>
          <a:xfrm>
            <a:off x="457200" y="1770822"/>
            <a:ext cx="8229600" cy="4525963"/>
          </a:xfrm>
        </p:spPr>
        <p:txBody>
          <a:bodyPr>
            <a:normAutofit lnSpcReduction="10000"/>
          </a:bodyPr>
          <a:lstStyle/>
          <a:p>
            <a:r>
              <a:rPr lang="en-US" dirty="0" smtClean="0"/>
              <a:t>Need to converge on a ‘common  view’ on what should be CERN’s responsibilities in the Upgrade project</a:t>
            </a:r>
          </a:p>
          <a:p>
            <a:r>
              <a:rPr lang="en-US" dirty="0" smtClean="0"/>
              <a:t>Trigger: </a:t>
            </a:r>
          </a:p>
          <a:p>
            <a:pPr lvl="1"/>
            <a:r>
              <a:rPr lang="en-US" dirty="0" smtClean="0"/>
              <a:t>Series of Upgrade workshops</a:t>
            </a:r>
          </a:p>
          <a:p>
            <a:pPr lvl="1"/>
            <a:r>
              <a:rPr lang="en-US" dirty="0" smtClean="0"/>
              <a:t>PH Retreat for GLs, TCs, PH management and Research Director on Wed. 23 November</a:t>
            </a:r>
          </a:p>
          <a:p>
            <a:pPr lvl="1"/>
            <a:r>
              <a:rPr lang="en-US" dirty="0" err="1" smtClean="0"/>
              <a:t>LHCb</a:t>
            </a:r>
            <a:r>
              <a:rPr lang="en-US" dirty="0" smtClean="0"/>
              <a:t> Upgrade Resources Board on Friday 25 November</a:t>
            </a:r>
          </a:p>
          <a:p>
            <a:endParaRPr lang="en-US" dirty="0"/>
          </a:p>
        </p:txBody>
      </p:sp>
    </p:spTree>
    <p:extLst>
      <p:ext uri="{BB962C8B-B14F-4D97-AF65-F5344CB8AC3E}">
        <p14:creationId xmlns:p14="http://schemas.microsoft.com/office/powerpoint/2010/main" val="42670383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142"/>
            <a:ext cx="8229600" cy="1143000"/>
          </a:xfrm>
        </p:spPr>
        <p:txBody>
          <a:bodyPr/>
          <a:lstStyle/>
          <a:p>
            <a:r>
              <a:rPr lang="en-US" dirty="0" smtClean="0"/>
              <a:t>PH Retreat</a:t>
            </a:r>
            <a:endParaRPr lang="en-US" dirty="0"/>
          </a:p>
        </p:txBody>
      </p:sp>
      <p:sp>
        <p:nvSpPr>
          <p:cNvPr id="3" name="Content Placeholder 2"/>
          <p:cNvSpPr>
            <a:spLocks noGrp="1"/>
          </p:cNvSpPr>
          <p:nvPr>
            <p:ph idx="1"/>
          </p:nvPr>
        </p:nvSpPr>
        <p:spPr>
          <a:xfrm>
            <a:off x="265387" y="1023724"/>
            <a:ext cx="8625073" cy="5611521"/>
          </a:xfrm>
        </p:spPr>
        <p:txBody>
          <a:bodyPr>
            <a:normAutofit fontScale="92500" lnSpcReduction="10000"/>
          </a:bodyPr>
          <a:lstStyle/>
          <a:p>
            <a:r>
              <a:rPr lang="en-US" dirty="0" smtClean="0"/>
              <a:t>Idea is to concentrate on:</a:t>
            </a:r>
          </a:p>
          <a:p>
            <a:pPr lvl="1"/>
            <a:r>
              <a:rPr lang="en-US" dirty="0" smtClean="0"/>
              <a:t>“new </a:t>
            </a:r>
            <a:r>
              <a:rPr lang="en-US" dirty="0"/>
              <a:t>developments in the group since last year (new projects, plans for </a:t>
            </a:r>
            <a:r>
              <a:rPr lang="en-US" dirty="0" smtClean="0"/>
              <a:t>future</a:t>
            </a:r>
            <a:r>
              <a:rPr lang="en-US" dirty="0"/>
              <a:t>, changes in the group structure, etc…</a:t>
            </a:r>
            <a:r>
              <a:rPr lang="en-US" dirty="0" smtClean="0"/>
              <a:t>)</a:t>
            </a:r>
          </a:p>
          <a:p>
            <a:pPr lvl="1"/>
            <a:r>
              <a:rPr lang="en-US" dirty="0" smtClean="0"/>
              <a:t>needs </a:t>
            </a:r>
            <a:r>
              <a:rPr lang="en-US" dirty="0"/>
              <a:t>for R</a:t>
            </a:r>
            <a:r>
              <a:rPr lang="en-US" dirty="0" smtClean="0"/>
              <a:t>&amp;D</a:t>
            </a:r>
          </a:p>
          <a:p>
            <a:pPr lvl="1"/>
            <a:r>
              <a:rPr lang="en-US" dirty="0"/>
              <a:t>f</a:t>
            </a:r>
            <a:r>
              <a:rPr lang="en-US" dirty="0" smtClean="0"/>
              <a:t>inancial </a:t>
            </a:r>
            <a:r>
              <a:rPr lang="en-US" dirty="0"/>
              <a:t>situation: report on the use of the 2011 budget and requests for 2012. Please separate exploitation and projects. For the LHC groups, separate in the projects the consolidation,  the upgrades  for Long Shutdown 1 or 2 and the longer term upgrades/R&amp;</a:t>
            </a:r>
            <a:r>
              <a:rPr lang="en-US" dirty="0" smtClean="0"/>
              <a:t>D</a:t>
            </a:r>
          </a:p>
          <a:p>
            <a:pPr lvl="1"/>
            <a:r>
              <a:rPr lang="en-US" dirty="0" smtClean="0"/>
              <a:t>the </a:t>
            </a:r>
            <a:r>
              <a:rPr lang="en-US" dirty="0"/>
              <a:t>manpower situation (staff, fellows) </a:t>
            </a:r>
            <a:endParaRPr lang="en-US" dirty="0" smtClean="0"/>
          </a:p>
          <a:p>
            <a:pPr lvl="1"/>
            <a:r>
              <a:rPr lang="en-US" dirty="0" smtClean="0"/>
              <a:t>and </a:t>
            </a:r>
            <a:r>
              <a:rPr lang="en-US" dirty="0"/>
              <a:t>obviously any important issue you may think useful to discuss with your colleagues or to bring to the attention of  our Research </a:t>
            </a:r>
            <a:r>
              <a:rPr lang="en-US" dirty="0" smtClean="0"/>
              <a:t>Director”</a:t>
            </a:r>
            <a:endParaRPr lang="en-US" dirty="0"/>
          </a:p>
        </p:txBody>
      </p:sp>
    </p:spTree>
    <p:extLst>
      <p:ext uri="{BB962C8B-B14F-4D97-AF65-F5344CB8AC3E}">
        <p14:creationId xmlns:p14="http://schemas.microsoft.com/office/powerpoint/2010/main" val="2966868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Resource Board</a:t>
            </a:r>
            <a:endParaRPr lang="en-US" dirty="0"/>
          </a:p>
        </p:txBody>
      </p:sp>
      <p:sp>
        <p:nvSpPr>
          <p:cNvPr id="3" name="Content Placeholder 2"/>
          <p:cNvSpPr>
            <a:spLocks noGrp="1"/>
          </p:cNvSpPr>
          <p:nvPr>
            <p:ph idx="1"/>
          </p:nvPr>
        </p:nvSpPr>
        <p:spPr>
          <a:xfrm>
            <a:off x="0" y="1600200"/>
            <a:ext cx="9144000" cy="4525963"/>
          </a:xfrm>
        </p:spPr>
        <p:txBody>
          <a:bodyPr>
            <a:normAutofit fontScale="92500" lnSpcReduction="10000"/>
          </a:bodyPr>
          <a:lstStyle/>
          <a:p>
            <a:r>
              <a:rPr lang="en-US" dirty="0" smtClean="0"/>
              <a:t>Last </a:t>
            </a:r>
            <a:r>
              <a:rPr lang="en-US" dirty="0"/>
              <a:t>CB </a:t>
            </a:r>
            <a:r>
              <a:rPr lang="en-US" dirty="0" smtClean="0"/>
              <a:t>endorsed </a:t>
            </a:r>
            <a:r>
              <a:rPr lang="en-US" dirty="0"/>
              <a:t>the </a:t>
            </a:r>
            <a:r>
              <a:rPr lang="en-US" dirty="0" smtClean="0"/>
              <a:t>creation of a team (URB)representing </a:t>
            </a:r>
            <a:r>
              <a:rPr lang="en-US" dirty="0"/>
              <a:t>the various </a:t>
            </a:r>
            <a:r>
              <a:rPr lang="en-US" dirty="0" smtClean="0"/>
              <a:t>funding agencies to assess resources </a:t>
            </a:r>
            <a:r>
              <a:rPr lang="en-US" dirty="0"/>
              <a:t>and </a:t>
            </a:r>
            <a:r>
              <a:rPr lang="en-US" dirty="0" smtClean="0"/>
              <a:t>interests towards </a:t>
            </a:r>
            <a:r>
              <a:rPr lang="en-US" dirty="0"/>
              <a:t>an efficient preparation </a:t>
            </a:r>
            <a:r>
              <a:rPr lang="en-US" dirty="0" smtClean="0"/>
              <a:t>of </a:t>
            </a:r>
            <a:r>
              <a:rPr lang="en-US" dirty="0"/>
              <a:t>a </a:t>
            </a:r>
            <a:r>
              <a:rPr lang="en-US" dirty="0" smtClean="0"/>
              <a:t>TDR (</a:t>
            </a:r>
            <a:r>
              <a:rPr lang="en-US" dirty="0" smtClean="0"/>
              <a:t>MPA is </a:t>
            </a:r>
            <a:r>
              <a:rPr lang="en-US" dirty="0" smtClean="0"/>
              <a:t>CERN representative)</a:t>
            </a:r>
          </a:p>
          <a:p>
            <a:r>
              <a:rPr lang="en-US" dirty="0" smtClean="0"/>
              <a:t>Goal of meeting</a:t>
            </a:r>
            <a:r>
              <a:rPr lang="en-US" smtClean="0"/>
              <a:t>: ‘Discuss </a:t>
            </a:r>
            <a:r>
              <a:rPr lang="en-US" dirty="0" smtClean="0"/>
              <a:t>plans</a:t>
            </a:r>
            <a:r>
              <a:rPr lang="en-US" dirty="0"/>
              <a:t>, </a:t>
            </a:r>
            <a:r>
              <a:rPr lang="en-US" dirty="0" smtClean="0"/>
              <a:t>interests </a:t>
            </a:r>
            <a:r>
              <a:rPr lang="en-US" dirty="0"/>
              <a:t>and </a:t>
            </a:r>
            <a:r>
              <a:rPr lang="en-US" dirty="0" smtClean="0"/>
              <a:t>timing </a:t>
            </a:r>
            <a:r>
              <a:rPr lang="en-US" dirty="0"/>
              <a:t>for upgrade activities in </a:t>
            </a:r>
            <a:r>
              <a:rPr lang="en-US" dirty="0" smtClean="0"/>
              <a:t>various countries, to </a:t>
            </a:r>
            <a:r>
              <a:rPr lang="en-US" dirty="0"/>
              <a:t>prepare </a:t>
            </a:r>
            <a:r>
              <a:rPr lang="en-US" dirty="0" smtClean="0"/>
              <a:t>for </a:t>
            </a:r>
            <a:r>
              <a:rPr lang="en-US" dirty="0"/>
              <a:t>funding requests.</a:t>
            </a:r>
          </a:p>
          <a:p>
            <a:r>
              <a:rPr lang="en-US" dirty="0" smtClean="0"/>
              <a:t>LHCC </a:t>
            </a:r>
            <a:r>
              <a:rPr lang="en-US" dirty="0"/>
              <a:t>has invited us to produce, as early as possible, </a:t>
            </a:r>
            <a:r>
              <a:rPr lang="en-US" dirty="0" smtClean="0"/>
              <a:t>a </a:t>
            </a:r>
            <a:r>
              <a:rPr lang="en-US" dirty="0"/>
              <a:t>document </a:t>
            </a:r>
            <a:r>
              <a:rPr lang="en-US" dirty="0" smtClean="0"/>
              <a:t>summarizing cost</a:t>
            </a:r>
            <a:r>
              <a:rPr lang="en-US" dirty="0"/>
              <a:t>, </a:t>
            </a:r>
            <a:r>
              <a:rPr lang="en-US" dirty="0" smtClean="0"/>
              <a:t>resources</a:t>
            </a:r>
            <a:r>
              <a:rPr lang="en-US" dirty="0"/>
              <a:t>, </a:t>
            </a:r>
            <a:r>
              <a:rPr lang="en-US" dirty="0" smtClean="0"/>
              <a:t>timescale </a:t>
            </a:r>
            <a:r>
              <a:rPr lang="en-US" dirty="0"/>
              <a:t>and </a:t>
            </a:r>
            <a:r>
              <a:rPr lang="en-US" dirty="0" smtClean="0"/>
              <a:t>plans </a:t>
            </a:r>
            <a:r>
              <a:rPr lang="en-US" dirty="0"/>
              <a:t>to move the Upgrade from paper to reality</a:t>
            </a:r>
            <a:r>
              <a:rPr lang="en-US" dirty="0" smtClean="0"/>
              <a:t>.’</a:t>
            </a:r>
          </a:p>
          <a:p>
            <a:endParaRPr lang="en-US" dirty="0" smtClean="0"/>
          </a:p>
          <a:p>
            <a:endParaRPr lang="en-US" dirty="0"/>
          </a:p>
        </p:txBody>
      </p:sp>
    </p:spTree>
    <p:extLst>
      <p:ext uri="{BB962C8B-B14F-4D97-AF65-F5344CB8AC3E}">
        <p14:creationId xmlns:p14="http://schemas.microsoft.com/office/powerpoint/2010/main" val="3259868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TotalTime>
  <Words>227</Words>
  <Application>Microsoft Macintosh PowerPoint</Application>
  <PresentationFormat>On-screen Show (4:3)</PresentationFormat>
  <Paragraphs>17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First discussion on CERN’s upgrade interests (21 November 2011)</vt:lpstr>
      <vt:lpstr>PH Retreat</vt:lpstr>
      <vt:lpstr>Upgrade Resource Board</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discussion on CERN’s upgrade interests (21 November 2011)</dc:title>
  <dc:creator>Monica Pepe-Altarelli</dc:creator>
  <cp:lastModifiedBy>Monica Pepe-Altarelli</cp:lastModifiedBy>
  <cp:revision>4</cp:revision>
  <dcterms:created xsi:type="dcterms:W3CDTF">2011-11-21T10:55:11Z</dcterms:created>
  <dcterms:modified xsi:type="dcterms:W3CDTF">2011-11-21T11:23:53Z</dcterms:modified>
</cp:coreProperties>
</file>