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6" r:id="rId4"/>
    <p:sldId id="274" r:id="rId5"/>
    <p:sldId id="275" r:id="rId6"/>
    <p:sldId id="272" r:id="rId7"/>
    <p:sldId id="278" r:id="rId8"/>
    <p:sldId id="273" r:id="rId9"/>
    <p:sldId id="279" r:id="rId10"/>
    <p:sldId id="269" r:id="rId11"/>
    <p:sldId id="282" r:id="rId12"/>
    <p:sldId id="283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322C22B-E936-4B1E-AB62-A9AE1095C71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051AE6D-0722-47CD-A55E-B52BC801EB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146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6938-B04E-48AA-8819-04441A8E7964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A486F-A662-45A7-88C4-0A0A299C4B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E5AD2-4E06-410B-8F85-DE7CB552A4D9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88877-298D-45E4-B351-95CC491AEA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8DD02-C02F-4698-AD5C-AFA85DA18150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B7FE4-1D76-49AD-828F-0505D1688E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2F2B7-B835-4E60-8436-53845B2BA598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87615-0F43-482F-B3EA-3B0C7F79EA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F0B78-DC10-47A1-BAC9-8BD80FDFAE0C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D08CA-9B27-4F98-88E9-E796ECEDBC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88951-FD4B-4965-ACDE-023DF37DA810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936E8-BACE-4BBB-95DA-6D52F338EA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4FBB-D08D-4E17-A031-21DE69FDE505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9A36-2D40-4F34-916E-39FBF0E13F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EEA07-0668-4DAC-AFF9-158D5E4AA742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3A955-D6F1-4D51-BC4D-E134427F97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E3C20-C9E7-4CD9-B2B8-0503E3BBADAF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3AFF1-D070-400E-B3F2-2786D27550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7B5F0-B868-4EEC-B754-9430EC3D5942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3C36F-851D-40A2-A52A-E3876BBF59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2EA5-B9A5-4C83-9A8F-2CC3B1A20F7E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729AE-3768-4565-81D3-E83304F6E0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4D890D-7E28-4A67-B97B-7FE088CEB9ED}" type="datetime1">
              <a:rPr lang="en-GB" smtClean="0"/>
              <a:pPr>
                <a:defRPr/>
              </a:pPr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Carmelo D'Ambrosio for the CERN RICH Team, CERN, Pre-retreat meeting, 21 Nov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47D0A6-0F83-44FE-89ED-8B33F6F4B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BASIC SKETCH OF ACTIVITIES FOR THE CERN LHCB-RICH TEAM (2012 – 2017)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420888"/>
            <a:ext cx="7920880" cy="3240360"/>
          </a:xfrm>
        </p:spPr>
        <p:txBody>
          <a:bodyPr>
            <a:noAutofit/>
          </a:bodyPr>
          <a:lstStyle/>
          <a:p>
            <a:pPr indent="231775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Team composition</a:t>
            </a:r>
          </a:p>
          <a:p>
            <a:pPr indent="231775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Present activities and consolidation plans</a:t>
            </a:r>
          </a:p>
          <a:p>
            <a:pPr indent="231775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RICH – CERN R&amp;D and Upgrade activities</a:t>
            </a:r>
          </a:p>
          <a:p>
            <a:pPr indent="231775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TORCH – EU Grant CERN activities</a:t>
            </a:r>
          </a:p>
          <a:p>
            <a:pPr indent="231775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Conclusions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A486F-A662-45A7-88C4-0A0A299C4B9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</p:spPr>
        <p:txBody>
          <a:bodyPr/>
          <a:lstStyle/>
          <a:p>
            <a:pPr algn="just"/>
            <a:r>
              <a:rPr lang="en-US" sz="2400" dirty="0" smtClean="0">
                <a:solidFill>
                  <a:srgbClr val="002060"/>
                </a:solidFill>
              </a:rPr>
              <a:t>We will come back for the LHCb RICH </a:t>
            </a:r>
            <a:r>
              <a:rPr lang="en-US" sz="2400" b="1" dirty="0" smtClean="0">
                <a:solidFill>
                  <a:srgbClr val="FF0000"/>
                </a:solidFill>
              </a:rPr>
              <a:t>Construction phase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in a couple of years.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pic>
        <p:nvPicPr>
          <p:cNvPr id="8" name="Picture 7" descr="soccer_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700808"/>
            <a:ext cx="6899920" cy="459707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/>
          <a:lstStyle/>
          <a:p>
            <a:pPr algn="l"/>
            <a:r>
              <a:rPr lang="en-US" sz="2400" b="1" dirty="0" smtClean="0"/>
              <a:t>TORCH status</a:t>
            </a:r>
            <a:endParaRPr lang="en-US" sz="2400" b="1" dirty="0"/>
          </a:p>
        </p:txBody>
      </p:sp>
      <p:pic>
        <p:nvPicPr>
          <p:cNvPr id="6" name="Picture 4" descr="Torc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40768"/>
            <a:ext cx="3478164" cy="288032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147248" cy="482453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TORCH</a:t>
            </a:r>
            <a:r>
              <a:rPr lang="en-US" sz="2000" dirty="0" smtClean="0"/>
              <a:t>  (Time Of internally Reflected </a:t>
            </a:r>
            <a:br>
              <a:rPr lang="en-US" sz="2000" dirty="0" smtClean="0"/>
            </a:br>
            <a:r>
              <a:rPr lang="en-US" sz="2000" dirty="0" err="1" smtClean="0"/>
              <a:t>CHerenkov</a:t>
            </a:r>
            <a:r>
              <a:rPr lang="en-US" sz="2000" dirty="0" smtClean="0"/>
              <a:t> light) is a proposed </a:t>
            </a:r>
            <a:br>
              <a:rPr lang="en-US" sz="2000" dirty="0" smtClean="0"/>
            </a:br>
            <a:r>
              <a:rPr lang="en-US" sz="2000" dirty="0" smtClean="0"/>
              <a:t>time-of-flight detector to replace the </a:t>
            </a:r>
            <a:br>
              <a:rPr lang="en-US" sz="2000" dirty="0" smtClean="0"/>
            </a:br>
            <a:r>
              <a:rPr lang="en-US" sz="2000" dirty="0" err="1" smtClean="0"/>
              <a:t>aerogel</a:t>
            </a:r>
            <a:r>
              <a:rPr lang="en-US" sz="2000" dirty="0" smtClean="0"/>
              <a:t> in the LHCb upgrade </a:t>
            </a:r>
            <a:br>
              <a:rPr lang="en-US" sz="2000" dirty="0" smtClean="0"/>
            </a:br>
            <a:r>
              <a:rPr lang="en-US" sz="2000" dirty="0" smtClean="0"/>
              <a:t>for low-momentum ID  (</a:t>
            </a:r>
            <a:r>
              <a:rPr lang="en-US" sz="2000" i="1" dirty="0" smtClean="0"/>
              <a:t>p</a:t>
            </a:r>
            <a:r>
              <a:rPr lang="en-US" sz="2000" dirty="0" smtClean="0"/>
              <a:t> &lt; 10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Aims for </a:t>
            </a:r>
            <a:r>
              <a:rPr lang="en-US" sz="2000" b="1" dirty="0" smtClean="0"/>
              <a:t>15 </a:t>
            </a:r>
            <a:r>
              <a:rPr lang="en-US" sz="2000" b="1" dirty="0" err="1" smtClean="0"/>
              <a:t>ps</a:t>
            </a:r>
            <a:r>
              <a:rPr lang="en-US" sz="2000" b="1" dirty="0" smtClean="0"/>
              <a:t> </a:t>
            </a:r>
            <a:r>
              <a:rPr lang="en-US" sz="2000" dirty="0" smtClean="0"/>
              <a:t>resolution per track</a:t>
            </a:r>
            <a:br>
              <a:rPr lang="en-US" sz="2000" dirty="0" smtClean="0"/>
            </a:br>
            <a:r>
              <a:rPr lang="en-US" sz="2000" dirty="0" smtClean="0">
                <a:sym typeface="Symbol"/>
              </a:rPr>
              <a:t> </a:t>
            </a:r>
            <a:r>
              <a:rPr lang="en-US" sz="2000" dirty="0" smtClean="0"/>
              <a:t>~ 50 </a:t>
            </a:r>
            <a:r>
              <a:rPr lang="en-US" sz="2000" dirty="0" err="1" smtClean="0"/>
              <a:t>ps</a:t>
            </a:r>
            <a:r>
              <a:rPr lang="en-US" sz="2000" dirty="0" smtClean="0"/>
              <a:t> resolution/detected photon</a:t>
            </a:r>
            <a:br>
              <a:rPr lang="en-US" sz="2000" dirty="0" smtClean="0"/>
            </a:b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Successful application made to the </a:t>
            </a:r>
            <a:r>
              <a:rPr lang="en-US" sz="2000" b="1" dirty="0" smtClean="0"/>
              <a:t>EU for an ERC Advanced Grant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collaboration of CERN with Oxford and Bristol universities</a:t>
            </a:r>
            <a:br>
              <a:rPr lang="en-US" sz="2000" dirty="0" smtClean="0"/>
            </a:br>
            <a:r>
              <a:rPr lang="en-US" sz="2000" dirty="0" smtClean="0">
                <a:sym typeface="Symbol"/>
              </a:rPr>
              <a:t>  funding for the proof-of-principle R&amp;D over next 4 years</a:t>
            </a:r>
            <a:br>
              <a:rPr lang="en-US" sz="2000" dirty="0" smtClean="0">
                <a:sym typeface="Symbol"/>
              </a:rPr>
            </a:br>
            <a:r>
              <a:rPr lang="en-US" sz="2000" dirty="0" smtClean="0">
                <a:sym typeface="Symbol"/>
              </a:rPr>
              <a:t>      including a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Doctoral/Technical student + an Applied Fellow</a:t>
            </a:r>
          </a:p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CERN responsibility </a:t>
            </a:r>
            <a:r>
              <a:rPr lang="en-US" sz="2000" dirty="0" smtClean="0">
                <a:sym typeface="Symbol"/>
              </a:rPr>
              <a:t>for the mechanics/optics (quartz radiator and focusing element) + participate in simulation &amp; photon detector studies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27584" y="6356350"/>
            <a:ext cx="748883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/>
          <a:lstStyle/>
          <a:p>
            <a:pPr algn="l"/>
            <a:r>
              <a:rPr lang="en-US" sz="2400" b="1" dirty="0" smtClean="0"/>
              <a:t>TORCH photon detectors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4618856" cy="52565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smtClean="0"/>
              <a:t>Baseline photon detector is </a:t>
            </a:r>
            <a:br>
              <a:rPr lang="en-US" sz="2000" dirty="0" smtClean="0"/>
            </a:br>
            <a:r>
              <a:rPr lang="en-US" sz="2000" b="1" dirty="0" smtClean="0"/>
              <a:t>Micro-Channel Plate PM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Lab tests made of the </a:t>
            </a:r>
            <a:r>
              <a:rPr lang="en-US" sz="2000" dirty="0" err="1" smtClean="0"/>
              <a:t>Planacon</a:t>
            </a:r>
            <a:r>
              <a:rPr lang="en-US" sz="2000" dirty="0" smtClean="0"/>
              <a:t> (</a:t>
            </a:r>
            <a:r>
              <a:rPr lang="en-US" sz="2000" dirty="0" err="1" smtClean="0"/>
              <a:t>Burle</a:t>
            </a:r>
            <a:r>
              <a:rPr lang="en-US" sz="2000" dirty="0" smtClean="0"/>
              <a:t>/</a:t>
            </a:r>
            <a:r>
              <a:rPr lang="en-US" sz="2000" dirty="0" err="1" smtClean="0"/>
              <a:t>Phototonis</a:t>
            </a:r>
            <a:r>
              <a:rPr lang="en-US" sz="2000" dirty="0" smtClean="0"/>
              <a:t>) achieving &lt;50 </a:t>
            </a:r>
            <a:r>
              <a:rPr lang="en-US" sz="2000" dirty="0" err="1" smtClean="0"/>
              <a:t>ps</a:t>
            </a:r>
            <a:r>
              <a:rPr lang="en-US" sz="2000" dirty="0" smtClean="0"/>
              <a:t> resolution for single photons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Issues to be addressed in R&amp;D: increasing the granularity and lifetime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Interesting new development: </a:t>
            </a:r>
            <a:br>
              <a:rPr lang="en-US" sz="2000" dirty="0" smtClean="0"/>
            </a:br>
            <a:r>
              <a:rPr lang="en-US" sz="2000" b="1" dirty="0" smtClean="0"/>
              <a:t>Digital Silicon PM </a:t>
            </a:r>
            <a:r>
              <a:rPr lang="en-US" sz="2000" dirty="0" smtClean="0"/>
              <a:t>(Philips)</a:t>
            </a:r>
            <a:br>
              <a:rPr lang="en-US" sz="2000" dirty="0" smtClean="0"/>
            </a:br>
            <a:r>
              <a:rPr lang="en-US" sz="2000" dirty="0" smtClean="0"/>
              <a:t>Intrinsic granularity is excellent</a:t>
            </a:r>
            <a:br>
              <a:rPr lang="en-US" sz="2000" dirty="0" smtClean="0"/>
            </a:br>
            <a:r>
              <a:rPr lang="en-US" sz="2000" dirty="0" smtClean="0"/>
              <a:t>(the APD cells are 60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 in size) </a:t>
            </a:r>
            <a:br>
              <a:rPr lang="en-US" sz="2000" dirty="0" smtClean="0"/>
            </a:br>
            <a:r>
              <a:rPr lang="en-US" sz="2000" dirty="0" smtClean="0"/>
              <a:t>Need to establish radiation tolerance</a:t>
            </a:r>
            <a:br>
              <a:rPr lang="en-US" sz="2000" dirty="0" smtClean="0"/>
            </a:br>
            <a:r>
              <a:rPr lang="en-US" sz="2000" dirty="0" smtClean="0"/>
              <a:t>and improve readout dead-time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Possible synergy with other projects?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eg</a:t>
            </a:r>
            <a:r>
              <a:rPr lang="en-US" sz="2000" dirty="0" smtClean="0"/>
              <a:t> scintillating </a:t>
            </a:r>
            <a:r>
              <a:rPr lang="en-US" sz="2000" dirty="0" err="1" smtClean="0"/>
              <a:t>fibres</a:t>
            </a:r>
            <a:r>
              <a:rPr lang="en-US" sz="2000" dirty="0" smtClean="0"/>
              <a:t> or axial-PET)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71600" y="6356350"/>
            <a:ext cx="7200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 t="15789"/>
          <a:stretch>
            <a:fillRect/>
          </a:stretch>
        </p:blipFill>
        <p:spPr bwMode="auto">
          <a:xfrm>
            <a:off x="5436096" y="1340768"/>
            <a:ext cx="3331861" cy="245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5" descr="Digitalphotoncounting_sensor_in_hand.jpg"/>
          <p:cNvPicPr>
            <a:picLocks noChangeAspect="1"/>
          </p:cNvPicPr>
          <p:nvPr/>
        </p:nvPicPr>
        <p:blipFill>
          <a:blip r:embed="rId3" cstate="print"/>
          <a:srcRect t="11816" r="11383" b="14337"/>
          <a:stretch>
            <a:fillRect/>
          </a:stretch>
        </p:blipFill>
        <p:spPr>
          <a:xfrm>
            <a:off x="5868144" y="3861048"/>
            <a:ext cx="2664296" cy="22202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5904656"/>
          </a:xfrm>
        </p:spPr>
        <p:txBody>
          <a:bodyPr/>
          <a:lstStyle/>
          <a:p>
            <a:pPr marL="0" indent="1588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The CERN "RICH team“</a:t>
            </a:r>
          </a:p>
          <a:p>
            <a:pPr marL="0" indent="1588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1588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sees its future activity split in three basic fields:</a:t>
            </a:r>
          </a:p>
          <a:p>
            <a:pPr marL="0" indent="1588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lvl="0" indent="1588"/>
            <a:r>
              <a:rPr lang="en-US" sz="2400" dirty="0" smtClean="0">
                <a:solidFill>
                  <a:srgbClr val="002060"/>
                </a:solidFill>
              </a:rPr>
              <a:t> M&amp;O and Consolidation of present detector;</a:t>
            </a:r>
          </a:p>
          <a:p>
            <a:pPr marL="0" lvl="0" indent="1588"/>
            <a:r>
              <a:rPr lang="en-US" sz="2400" dirty="0" smtClean="0">
                <a:solidFill>
                  <a:srgbClr val="002060"/>
                </a:solidFill>
              </a:rPr>
              <a:t> R&amp;D phase for the LHCb Upgrade;</a:t>
            </a:r>
          </a:p>
          <a:p>
            <a:pPr marL="0" lvl="0" indent="1588"/>
            <a:r>
              <a:rPr lang="en-US" sz="2400" dirty="0" smtClean="0">
                <a:solidFill>
                  <a:srgbClr val="002060"/>
                </a:solidFill>
              </a:rPr>
              <a:t> Construction phase of LHCb.</a:t>
            </a:r>
          </a:p>
          <a:p>
            <a:pPr marL="0" indent="1588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As we all come from different groups - DT (2), ESE (1), LBD (1), LBO (2) - WPs will have to be produced with the adequate detail level and agreement of all parties.</a:t>
            </a:r>
          </a:p>
          <a:p>
            <a:pPr marL="0" indent="1588" algn="just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Therefore, the scope of this is essentially to set the </a:t>
            </a:r>
            <a:r>
              <a:rPr lang="en-US" sz="2400" b="1" dirty="0" smtClean="0">
                <a:solidFill>
                  <a:srgbClr val="FF0000"/>
                </a:solidFill>
              </a:rPr>
              <a:t>general picture </a:t>
            </a:r>
            <a:r>
              <a:rPr lang="en-US" sz="2400" dirty="0" smtClean="0">
                <a:solidFill>
                  <a:srgbClr val="002060"/>
                </a:solidFill>
              </a:rPr>
              <a:t>and start the process of </a:t>
            </a:r>
            <a:r>
              <a:rPr lang="en-US" sz="2400" b="1" dirty="0" smtClean="0">
                <a:solidFill>
                  <a:srgbClr val="FF0000"/>
                </a:solidFill>
              </a:rPr>
              <a:t>resources allocation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5552256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048672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RICHes, present, consolidation and upgrade</a:t>
            </a:r>
            <a:r>
              <a:rPr lang="en-US" sz="24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A word from the past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The CERN RICH team took full responsibility for the development, design, supervision, co-ordination, integration and installation of the present RICH 2 detector.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CERN played also a leading role in the development, test and construction of the current RICH photon detectors (HPDs). 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At that time, however, it was clear that we would not have made it without some external collaborators, ex., Vessel design and construction and photo-detector boxes with their inner parts. All this has consequences on the CERN involvement in the present maintenance and consolidation activities.</a:t>
            </a:r>
          </a:p>
          <a:p>
            <a:pPr marL="0" indent="1588"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This worked very well and RICH 2 is a stunning success!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11560" y="0"/>
            <a:ext cx="7848872" cy="6858000"/>
            <a:chOff x="611560" y="31766"/>
            <a:chExt cx="7848872" cy="682623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49467" b="3474"/>
            <a:stretch>
              <a:fillRect/>
            </a:stretch>
          </p:blipFill>
          <p:spPr bwMode="auto">
            <a:xfrm>
              <a:off x="611560" y="31766"/>
              <a:ext cx="7848872" cy="6826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835696" y="5517232"/>
              <a:ext cx="61206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FF0000"/>
                  </a:solidFill>
                </a:rPr>
                <a:t>MC expectation = 0.66 </a:t>
              </a:r>
              <a:r>
                <a:rPr lang="en-US" sz="3200" dirty="0" err="1" smtClean="0">
                  <a:solidFill>
                    <a:srgbClr val="FF0000"/>
                  </a:solidFill>
                </a:rPr>
                <a:t>mrad</a:t>
              </a:r>
              <a:r>
                <a:rPr lang="en-US" sz="3200" dirty="0" smtClean="0">
                  <a:solidFill>
                    <a:srgbClr val="FF0000"/>
                  </a:solidFill>
                </a:rPr>
                <a:t> !!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erlu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7498" y="1988840"/>
            <a:ext cx="5687540" cy="475161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1944216"/>
          </a:xfrm>
        </p:spPr>
        <p:txBody>
          <a:bodyPr/>
          <a:lstStyle/>
          <a:p>
            <a:pPr marL="0" indent="1588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Present and consolidation</a:t>
            </a:r>
          </a:p>
          <a:p>
            <a:pPr marL="0" indent="1588"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marL="0" indent="1588"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marL="0" indent="1588" algn="ctr">
              <a:buNone/>
            </a:pP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Preserving the present RICH performance until 2018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251520" y="2204864"/>
            <a:ext cx="8568952" cy="44644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CERN team is involved in major M&amp;O and management activities. 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Together with these, a major effort for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consolidation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foreseen during the long shutdown; this is being studied in detail and a plan will be issued in the first half of 2012.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of these activities cover: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Project management;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HPDs program;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HV supply system and cabling;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 system and cooling;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RICH2 (and partially RICH1)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-mechanics;</a:t>
            </a:r>
          </a:p>
          <a:p>
            <a:pPr marL="0" marR="0" lvl="0" indent="15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RICH2 vessel refurbishment of monitoring and calibration benches.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336704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R&amp;D and LHCB Upgrade I</a:t>
            </a: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The team believes that CERN should retain a </a:t>
            </a:r>
            <a:r>
              <a:rPr lang="en-US" sz="2000" dirty="0" smtClean="0">
                <a:solidFill>
                  <a:srgbClr val="FF0000"/>
                </a:solidFill>
              </a:rPr>
              <a:t>leading role </a:t>
            </a:r>
            <a:r>
              <a:rPr lang="en-US" sz="2000" dirty="0" smtClean="0">
                <a:solidFill>
                  <a:srgbClr val="002060"/>
                </a:solidFill>
              </a:rPr>
              <a:t>in the </a:t>
            </a:r>
            <a:r>
              <a:rPr lang="en-US" sz="2000" dirty="0" err="1" smtClean="0">
                <a:solidFill>
                  <a:srgbClr val="002060"/>
                </a:solidFill>
              </a:rPr>
              <a:t>RICHes</a:t>
            </a:r>
            <a:r>
              <a:rPr lang="en-US" sz="2000" dirty="0" smtClean="0">
                <a:solidFill>
                  <a:srgbClr val="002060"/>
                </a:solidFill>
              </a:rPr>
              <a:t> upgrade. Therefore and in spite of its shrinking size, it will keep part of the present main responsibilities for the R&amp;D, construction and M&amp;O of the upgraded LHCb. In particular: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Full responsibility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for </a:t>
            </a:r>
            <a:r>
              <a:rPr lang="en-US" sz="2000" b="1" dirty="0" smtClean="0">
                <a:solidFill>
                  <a:srgbClr val="FF0000"/>
                </a:solidFill>
              </a:rPr>
              <a:t>RICH2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opto</a:t>
            </a:r>
            <a:r>
              <a:rPr lang="en-US" sz="2000" dirty="0" smtClean="0">
                <a:solidFill>
                  <a:srgbClr val="002060"/>
                </a:solidFill>
              </a:rPr>
              <a:t>-mechanics.</a:t>
            </a:r>
          </a:p>
          <a:p>
            <a:pPr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Specifically, supervision, co-ordination, general design and planning of the upgraded version for</a:t>
            </a: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whatever is inside vessel and photo-detector boxes, including mirror walls, photo-detector cages and columns and RICH2 (on-detector) cooling and gas systems;</a:t>
            </a: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in case RICH1 would be “rotated”, this could be extended to the RICH1 cages in close collaboration with the RICH1 responsible.</a:t>
            </a:r>
          </a:p>
          <a:p>
            <a:pPr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lvl="1"/>
            <a:r>
              <a:rPr lang="en-US" sz="2000" u="sng" dirty="0" smtClean="0">
                <a:solidFill>
                  <a:srgbClr val="FF0000"/>
                </a:solidFill>
              </a:rPr>
              <a:t>1 appl. Fellow + 2 tech and 1 </a:t>
            </a:r>
            <a:r>
              <a:rPr lang="en-US" sz="2000" u="sng" dirty="0" err="1" smtClean="0">
                <a:solidFill>
                  <a:srgbClr val="FF0000"/>
                </a:solidFill>
              </a:rPr>
              <a:t>doct</a:t>
            </a:r>
            <a:r>
              <a:rPr lang="en-US" sz="2000" u="sng" dirty="0" smtClean="0">
                <a:solidFill>
                  <a:srgbClr val="FF0000"/>
                </a:solidFill>
              </a:rPr>
              <a:t> students (5 years </a:t>
            </a:r>
            <a:r>
              <a:rPr lang="en-US" sz="2000" u="sng" dirty="0" err="1" smtClean="0">
                <a:solidFill>
                  <a:srgbClr val="FF0000"/>
                </a:solidFill>
              </a:rPr>
              <a:t>programme</a:t>
            </a:r>
            <a:r>
              <a:rPr lang="en-US" sz="2000" u="sng" dirty="0" smtClean="0">
                <a:solidFill>
                  <a:srgbClr val="FF0000"/>
                </a:solidFill>
              </a:rPr>
              <a:t>)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192688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R&amp;D and LHCB Upgrade II</a:t>
            </a:r>
          </a:p>
          <a:p>
            <a:pPr algn="just"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it would keep the </a:t>
            </a:r>
            <a:r>
              <a:rPr lang="en-US" sz="2000" b="1" dirty="0" smtClean="0">
                <a:solidFill>
                  <a:srgbClr val="FF0000"/>
                </a:solidFill>
              </a:rPr>
              <a:t>supervision</a:t>
            </a:r>
            <a:r>
              <a:rPr lang="en-US" sz="2000" dirty="0" smtClean="0">
                <a:solidFill>
                  <a:srgbClr val="002060"/>
                </a:solidFill>
              </a:rPr>
              <a:t> and the </a:t>
            </a:r>
            <a:r>
              <a:rPr lang="en-US" sz="2000" b="1" dirty="0" smtClean="0">
                <a:solidFill>
                  <a:srgbClr val="FF0000"/>
                </a:solidFill>
              </a:rPr>
              <a:t>co-ordination</a:t>
            </a:r>
            <a:r>
              <a:rPr lang="en-US" sz="2000" dirty="0" smtClean="0">
                <a:solidFill>
                  <a:srgbClr val="002060"/>
                </a:solidFill>
              </a:rPr>
              <a:t> of the R&amp;D and construction of the electronics and electrical systems present in the boxes (to the GBT or so), </a:t>
            </a:r>
            <a:r>
              <a:rPr lang="en-US" sz="2000" b="1" dirty="0" smtClean="0">
                <a:solidFill>
                  <a:srgbClr val="FF0000"/>
                </a:solidFill>
              </a:rPr>
              <a:t>only if </a:t>
            </a:r>
            <a:r>
              <a:rPr lang="en-US" sz="2000" dirty="0" smtClean="0">
                <a:solidFill>
                  <a:srgbClr val="002060"/>
                </a:solidFill>
              </a:rPr>
              <a:t>PH/ESE would provide us with a "Ken-equivalent";</a:t>
            </a:r>
          </a:p>
          <a:p>
            <a:pPr algn="just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 algn="just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It would pursue the </a:t>
            </a:r>
            <a:r>
              <a:rPr lang="en-US" sz="2000" b="1" dirty="0" smtClean="0">
                <a:solidFill>
                  <a:srgbClr val="FF0000"/>
                </a:solidFill>
              </a:rPr>
              <a:t>proof-of-principle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for an HPD with external readout as backup to MAPMT, proviso electronics support in this direction;</a:t>
            </a:r>
          </a:p>
          <a:p>
            <a:pPr lvl="1" algn="ctr"/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u="sng" dirty="0" smtClean="0">
                <a:solidFill>
                  <a:srgbClr val="FF0000"/>
                </a:solidFill>
              </a:rPr>
              <a:t>1 </a:t>
            </a:r>
            <a:r>
              <a:rPr lang="en-US" sz="2000" u="sng" dirty="0" err="1" smtClean="0">
                <a:solidFill>
                  <a:srgbClr val="FF0000"/>
                </a:solidFill>
              </a:rPr>
              <a:t>doct</a:t>
            </a:r>
            <a:r>
              <a:rPr lang="en-US" sz="2000" u="sng" dirty="0" smtClean="0">
                <a:solidFill>
                  <a:srgbClr val="FF0000"/>
                </a:solidFill>
              </a:rPr>
              <a:t> student (2 - 3 years </a:t>
            </a:r>
            <a:r>
              <a:rPr lang="en-US" sz="2000" u="sng" dirty="0" err="1" smtClean="0">
                <a:solidFill>
                  <a:srgbClr val="FF0000"/>
                </a:solidFill>
              </a:rPr>
              <a:t>programme</a:t>
            </a:r>
            <a:r>
              <a:rPr lang="en-US" sz="2000" u="sng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if needed, it would design, test and modify accordingly the </a:t>
            </a:r>
            <a:r>
              <a:rPr lang="en-US" sz="2000" b="1" dirty="0" smtClean="0">
                <a:solidFill>
                  <a:srgbClr val="FF0000"/>
                </a:solidFill>
              </a:rPr>
              <a:t>RICH2 optical system</a:t>
            </a:r>
            <a:r>
              <a:rPr lang="en-US" sz="2000" dirty="0" smtClean="0">
                <a:solidFill>
                  <a:srgbClr val="002060"/>
                </a:solidFill>
              </a:rPr>
              <a:t> (trying to keep as much as possible of the present hardware).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468052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R&amp;D and LHCB Upgrade III</a:t>
            </a:r>
          </a:p>
          <a:p>
            <a:pPr algn="just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In conclusion, we think that in total, 1 appl. fellow, 2 </a:t>
            </a:r>
            <a:r>
              <a:rPr lang="en-US" sz="2000" dirty="0" err="1" smtClean="0">
                <a:solidFill>
                  <a:srgbClr val="002060"/>
                </a:solidFill>
              </a:rPr>
              <a:t>doct</a:t>
            </a:r>
            <a:r>
              <a:rPr lang="en-US" sz="2000" dirty="0" smtClean="0">
                <a:solidFill>
                  <a:srgbClr val="002060"/>
                </a:solidFill>
              </a:rPr>
              <a:t>. and 2 tech. students for the coming 5 years would be a minimum request to flank the present staff. </a:t>
            </a: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It makes </a:t>
            </a:r>
            <a:r>
              <a:rPr lang="en-US" sz="2000" dirty="0" smtClean="0">
                <a:solidFill>
                  <a:srgbClr val="FF0000"/>
                </a:solidFill>
              </a:rPr>
              <a:t>8 to 11 total men-year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Total manpower rough cost: 600 kCHF to 800 kCHF for 5 years.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CERN contribution in the LHCb RICH </a:t>
            </a:r>
            <a:r>
              <a:rPr lang="en-US" sz="2000" dirty="0" smtClean="0">
                <a:solidFill>
                  <a:srgbClr val="FF0000"/>
                </a:solidFill>
              </a:rPr>
              <a:t>present project </a:t>
            </a:r>
            <a:r>
              <a:rPr lang="en-US" sz="2000" dirty="0" smtClean="0">
                <a:solidFill>
                  <a:srgbClr val="002060"/>
                </a:solidFill>
              </a:rPr>
              <a:t>is 13% of the total material funds.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pic>
        <p:nvPicPr>
          <p:cNvPr id="4" name="Picture 3" descr="shave_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56250" y="1052736"/>
            <a:ext cx="4687750" cy="580526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5832648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TORCH R&amp;D I</a:t>
            </a:r>
            <a:r>
              <a:rPr lang="en-US" sz="24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1588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Successful application made to the </a:t>
            </a:r>
            <a:r>
              <a:rPr lang="en-US" sz="2000" b="1" dirty="0" smtClean="0">
                <a:solidFill>
                  <a:srgbClr val="002060"/>
                </a:solidFill>
              </a:rPr>
              <a:t>EU for an ERC Advanced Grant,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collaboration of </a:t>
            </a:r>
            <a:r>
              <a:rPr lang="en-US" sz="2000" b="1" dirty="0" smtClean="0">
                <a:solidFill>
                  <a:srgbClr val="FF0000"/>
                </a:solidFill>
              </a:rPr>
              <a:t>CERN with Oxford and Bristol universities.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indent="1588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The project (and the grant) asks for the </a:t>
            </a:r>
            <a:r>
              <a:rPr lang="en-US" sz="2000" b="1" dirty="0" smtClean="0">
                <a:solidFill>
                  <a:srgbClr val="002060"/>
                </a:solidFill>
              </a:rPr>
              <a:t>definition and construction of a working prototype</a:t>
            </a:r>
            <a:r>
              <a:rPr lang="en-US" sz="2000" dirty="0" smtClean="0">
                <a:solidFill>
                  <a:srgbClr val="002060"/>
                </a:solidFill>
              </a:rPr>
              <a:t>, which should </a:t>
            </a:r>
            <a:r>
              <a:rPr lang="en-US" sz="2000" b="1" dirty="0" smtClean="0">
                <a:solidFill>
                  <a:srgbClr val="FF0000"/>
                </a:solidFill>
              </a:rPr>
              <a:t>prove the principle</a:t>
            </a:r>
            <a:r>
              <a:rPr lang="en-US" sz="2000" dirty="0" smtClean="0">
                <a:solidFill>
                  <a:srgbClr val="002060"/>
                </a:solidFill>
              </a:rPr>
              <a:t>, in collaboration with EU industry.</a:t>
            </a:r>
            <a:r>
              <a:rPr lang="en-US" sz="2000" dirty="0" smtClean="0">
                <a:sym typeface="Symbol"/>
              </a:rPr>
              <a:t> </a:t>
            </a:r>
          </a:p>
          <a:p>
            <a:pPr marL="0" indent="1588">
              <a:buNone/>
            </a:pPr>
            <a:r>
              <a:rPr lang="en-US" sz="2000" dirty="0" smtClean="0">
                <a:solidFill>
                  <a:srgbClr val="002060"/>
                </a:solidFill>
                <a:sym typeface="Symbol"/>
              </a:rPr>
              <a:t>Funding over next 4 years includes a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Doctoral/Technical student + an Applied Fellow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</a:rPr>
              <a:t>CERN team </a:t>
            </a:r>
            <a:r>
              <a:rPr lang="en-US" sz="2000" dirty="0" smtClean="0">
                <a:solidFill>
                  <a:srgbClr val="002060"/>
                </a:solidFill>
              </a:rPr>
              <a:t>is involved in the photo-detector and simulation studies and the </a:t>
            </a:r>
            <a:r>
              <a:rPr lang="en-US" sz="2000" dirty="0" err="1" smtClean="0">
                <a:solidFill>
                  <a:srgbClr val="002060"/>
                </a:solidFill>
              </a:rPr>
              <a:t>opto</a:t>
            </a:r>
            <a:r>
              <a:rPr lang="en-US" sz="2000" dirty="0" smtClean="0">
                <a:solidFill>
                  <a:srgbClr val="002060"/>
                </a:solidFill>
              </a:rPr>
              <a:t>-mechanical system.</a:t>
            </a:r>
          </a:p>
          <a:p>
            <a:pPr marL="0" indent="1588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1588"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Apart our personal (reduced) involvement, funds will come from the grant to cover for materials and “external” manpower. Any </a:t>
            </a:r>
            <a:r>
              <a:rPr lang="en-US" sz="2000" b="1" dirty="0" smtClean="0">
                <a:solidFill>
                  <a:srgbClr val="FF0000"/>
                </a:solidFill>
              </a:rPr>
              <a:t>synergy</a:t>
            </a:r>
            <a:r>
              <a:rPr lang="en-US" sz="2000" dirty="0" smtClean="0">
                <a:solidFill>
                  <a:srgbClr val="002060"/>
                </a:solidFill>
              </a:rPr>
              <a:t> towards the RICH upgrade activities will be stimulated.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4176464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TORCH R&amp;D II</a:t>
            </a:r>
            <a:r>
              <a:rPr lang="en-US" sz="24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We have requested from the EU-grant:</a:t>
            </a:r>
          </a:p>
          <a:p>
            <a:pPr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2000" dirty="0" smtClean="0">
                <a:solidFill>
                  <a:srgbClr val="002060"/>
                </a:solidFill>
              </a:rPr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technical/doctoral student </a:t>
            </a:r>
            <a:r>
              <a:rPr lang="en-US" sz="2000" dirty="0" smtClean="0">
                <a:solidFill>
                  <a:srgbClr val="002060"/>
                </a:solidFill>
              </a:rPr>
              <a:t>specific for the photo-detector;</a:t>
            </a:r>
          </a:p>
          <a:p>
            <a:pPr lvl="0" algn="just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lvl="0" algn="just"/>
            <a:r>
              <a:rPr lang="en-US" sz="2000" dirty="0" smtClean="0">
                <a:solidFill>
                  <a:srgbClr val="002060"/>
                </a:solidFill>
              </a:rPr>
              <a:t>an </a:t>
            </a:r>
            <a:r>
              <a:rPr lang="en-US" sz="2000" b="1" dirty="0" smtClean="0">
                <a:solidFill>
                  <a:srgbClr val="FF0000"/>
                </a:solidFill>
              </a:rPr>
              <a:t>applied fellow</a:t>
            </a:r>
            <a:r>
              <a:rPr lang="en-US" sz="2000" dirty="0" smtClean="0">
                <a:solidFill>
                  <a:srgbClr val="002060"/>
                </a:solidFill>
              </a:rPr>
              <a:t>, for the overall R&amp;D, tests and integration (quartz, quartz assembly and gluing, quartz support and general mechanical tooling, quartz lens and optical couplings).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019800" cy="501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Carmelo </a:t>
            </a:r>
            <a:r>
              <a:rPr lang="en-US" dirty="0" err="1" smtClean="0"/>
              <a:t>D'Ambrosio</a:t>
            </a:r>
            <a:r>
              <a:rPr lang="en-US" dirty="0" smtClean="0"/>
              <a:t> for the CERN RICH Team, CERN, Pre-retreat meeting, 21 Nov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87615-0F43-482F-B3EA-3B0C7F79EAE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</TotalTime>
  <Words>981</Words>
  <Application>Microsoft Office PowerPoint</Application>
  <PresentationFormat>On-screen Show (4:3)</PresentationFormat>
  <Paragraphs>122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BASIC SKETCH OF ACTIVITIES FOR THE CERN LHCB-RICH TEAM (2012 – 2017)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We will come back for the LHCb RICH Construction phase in a couple of years.</vt:lpstr>
      <vt:lpstr>TORCH status</vt:lpstr>
      <vt:lpstr>TORCH photon detectors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status of worries</dc:title>
  <dc:creator>Carmelo D'Ambrosio</dc:creator>
  <cp:lastModifiedBy>Carmelo D'Ambrosio</cp:lastModifiedBy>
  <cp:revision>320</cp:revision>
  <dcterms:created xsi:type="dcterms:W3CDTF">2011-06-28T13:25:08Z</dcterms:created>
  <dcterms:modified xsi:type="dcterms:W3CDTF">2011-11-21T13:37:21Z</dcterms:modified>
</cp:coreProperties>
</file>