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handoutMasterIdLst>
    <p:handoutMasterId r:id="rId11"/>
  </p:handoutMasterIdLst>
  <p:sldIdLst>
    <p:sldId id="459" r:id="rId5"/>
    <p:sldId id="451" r:id="rId6"/>
    <p:sldId id="460" r:id="rId7"/>
    <p:sldId id="461" r:id="rId8"/>
    <p:sldId id="462" r:id="rId9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FFFF99"/>
    <a:srgbClr val="092199"/>
    <a:srgbClr val="FF9900"/>
    <a:srgbClr val="0000FF"/>
    <a:srgbClr val="9EA6B2"/>
    <a:srgbClr val="6444AD"/>
    <a:srgbClr val="6946AD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4" autoAdjust="0"/>
    <p:restoredTop sz="88536" autoAdjust="0"/>
  </p:normalViewPr>
  <p:slideViewPr>
    <p:cSldViewPr>
      <p:cViewPr varScale="1">
        <p:scale>
          <a:sx n="110" d="100"/>
          <a:sy n="110" d="100"/>
        </p:scale>
        <p:origin x="-72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9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0AB50D6-6F34-47D0-8054-F17FAFD9AD34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560A9A6E-F437-4258-9E8D-A646FF23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8199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197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D83B538-8952-4B36-A918-F47C1A932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87359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CF71-5BBF-433F-A9DC-3029A325B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C7BBF-FE96-42AD-960F-5DCA9407C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396AF-83EB-4129-9975-0EF04C011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5B77C-CB8C-49A3-9C6B-2A9E8C108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E2AF9-35B9-4F5A-9DC5-16AE8C76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FFA0-AB09-4FBF-87FE-8F74DD893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FEB92-8B04-42EA-89E1-4341F030A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06F1-DE7F-4998-94C5-BC155E928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061E-D351-4EA7-AF31-D1193EA54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9AB16-6BA4-4335-B3B4-4D85B562F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E9952-460B-455A-926C-57599F9BA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E6AF6D4-1BBD-4C3F-8A65-1F4251294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B50E2-A445-43ED-AC5D-4DD9233C47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69555" y="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6299" y="2057400"/>
            <a:ext cx="7520905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SciFi</a:t>
            </a:r>
            <a:r>
              <a:rPr lang="en-US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Working Group</a:t>
            </a:r>
          </a:p>
          <a:p>
            <a:pPr algn="ctr"/>
            <a:r>
              <a:rPr lang="en-US" b="0" i="1" dirty="0" smtClean="0"/>
              <a:t>Carmelo </a:t>
            </a:r>
            <a:r>
              <a:rPr lang="en-US" b="0" i="1" dirty="0" err="1" smtClean="0"/>
              <a:t>D’Ambrosio</a:t>
            </a:r>
            <a:r>
              <a:rPr lang="en-US" b="0" i="1" dirty="0" smtClean="0"/>
              <a:t>, Gerard </a:t>
            </a:r>
            <a:r>
              <a:rPr lang="en-US" b="0" i="1" dirty="0" err="1" smtClean="0"/>
              <a:t>Decreuse</a:t>
            </a:r>
            <a:r>
              <a:rPr lang="en-US" b="0" i="1" dirty="0" smtClean="0"/>
              <a:t>, Rolf Lindner, </a:t>
            </a:r>
            <a:r>
              <a:rPr lang="en-US" b="0" i="1" dirty="0" err="1" smtClean="0"/>
              <a:t>Niko</a:t>
            </a:r>
            <a:r>
              <a:rPr lang="en-US" b="0" i="1" dirty="0" smtClean="0"/>
              <a:t> Neufeld, Eric Thomas</a:t>
            </a:r>
            <a:endParaRPr lang="en-US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5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8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B50E2-A445-43ED-AC5D-4DD9233C47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69555" y="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59070" y="0"/>
            <a:ext cx="6272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R&amp;D Working group @ CERN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981670"/>
            <a:ext cx="808997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ITEP</a:t>
            </a:r>
            <a:r>
              <a:rPr lang="en-US" b="0" dirty="0" smtClean="0"/>
              <a:t> </a:t>
            </a:r>
            <a:r>
              <a:rPr lang="en-US" b="0" i="1" dirty="0" smtClean="0"/>
              <a:t>Victor </a:t>
            </a:r>
            <a:r>
              <a:rPr lang="en-US" b="0" i="1" dirty="0" err="1" smtClean="0"/>
              <a:t>Egorychev</a:t>
            </a:r>
            <a:r>
              <a:rPr lang="en-US" b="0" i="1" dirty="0" smtClean="0"/>
              <a:t>, </a:t>
            </a:r>
            <a:r>
              <a:rPr lang="en-US" b="0" i="1" dirty="0" err="1" smtClean="0"/>
              <a:t>Pavel</a:t>
            </a:r>
            <a:r>
              <a:rPr lang="en-US" b="0" i="1" dirty="0" smtClean="0"/>
              <a:t> </a:t>
            </a:r>
            <a:r>
              <a:rPr lang="en-US" b="0" i="1" dirty="0" err="1" smtClean="0"/>
              <a:t>Shatalov</a:t>
            </a:r>
            <a:r>
              <a:rPr lang="en-US" b="0" i="1" dirty="0" smtClean="0"/>
              <a:t>, </a:t>
            </a:r>
            <a:r>
              <a:rPr lang="en-US" b="0" i="1" dirty="0" err="1" smtClean="0"/>
              <a:t>Tengiz</a:t>
            </a:r>
            <a:r>
              <a:rPr lang="en-US" b="0" i="1" dirty="0" smtClean="0"/>
              <a:t> </a:t>
            </a:r>
            <a:r>
              <a:rPr lang="en-US" b="0" i="1" dirty="0" err="1" smtClean="0"/>
              <a:t>Kvaratskheliya</a:t>
            </a:r>
            <a:endParaRPr lang="en-US" b="0" i="1" dirty="0" smtClean="0"/>
          </a:p>
          <a:p>
            <a:r>
              <a:rPr lang="en-US" dirty="0" smtClean="0"/>
              <a:t>IHEP</a:t>
            </a:r>
            <a:r>
              <a:rPr lang="en-US" b="0" dirty="0" smtClean="0"/>
              <a:t> </a:t>
            </a:r>
            <a:r>
              <a:rPr lang="en-US" b="0" i="1" dirty="0" err="1" smtClean="0"/>
              <a:t>Iouri</a:t>
            </a:r>
            <a:r>
              <a:rPr lang="en-US" b="0" i="1" dirty="0" smtClean="0"/>
              <a:t> </a:t>
            </a:r>
            <a:r>
              <a:rPr lang="en-US" b="0" i="1" dirty="0" err="1" smtClean="0"/>
              <a:t>Guz</a:t>
            </a:r>
            <a:endParaRPr lang="en-US" b="0" i="1" dirty="0" smtClean="0"/>
          </a:p>
          <a:p>
            <a:r>
              <a:rPr lang="en-US" dirty="0" smtClean="0"/>
              <a:t>INR </a:t>
            </a:r>
            <a:r>
              <a:rPr lang="en-US" b="0" i="1" dirty="0" err="1" smtClean="0"/>
              <a:t>Evgeny</a:t>
            </a:r>
            <a:r>
              <a:rPr lang="en-US" b="0" i="1" dirty="0" smtClean="0"/>
              <a:t> </a:t>
            </a:r>
            <a:r>
              <a:rPr lang="en-US" b="0" i="1" dirty="0" err="1" smtClean="0"/>
              <a:t>Gushchin</a:t>
            </a:r>
            <a:endParaRPr lang="en-US" b="0" i="1" dirty="0" smtClean="0"/>
          </a:p>
          <a:p>
            <a:r>
              <a:rPr lang="en-US" dirty="0" smtClean="0"/>
              <a:t>Imperial College </a:t>
            </a:r>
            <a:r>
              <a:rPr lang="en-US" b="0" i="1" dirty="0" err="1" smtClean="0"/>
              <a:t>Andrey</a:t>
            </a:r>
            <a:r>
              <a:rPr lang="en-US" b="0" i="1" dirty="0" smtClean="0"/>
              <a:t> </a:t>
            </a:r>
            <a:r>
              <a:rPr lang="en-US" b="0" i="1" dirty="0" err="1" smtClean="0"/>
              <a:t>Golutvin</a:t>
            </a:r>
            <a:r>
              <a:rPr lang="en-US" b="0" i="1" dirty="0" smtClean="0"/>
              <a:t>, Trevor </a:t>
            </a:r>
            <a:r>
              <a:rPr lang="en-US" b="0" i="1" dirty="0" err="1" smtClean="0"/>
              <a:t>Savidge</a:t>
            </a:r>
            <a:r>
              <a:rPr lang="en-US" b="0" i="1" dirty="0" smtClean="0"/>
              <a:t>, </a:t>
            </a:r>
            <a:r>
              <a:rPr lang="en-US" b="0" i="1" dirty="0" err="1" smtClean="0"/>
              <a:t>Mitesh</a:t>
            </a:r>
            <a:r>
              <a:rPr lang="en-US" b="0" i="1" dirty="0" smtClean="0"/>
              <a:t> Patel</a:t>
            </a:r>
          </a:p>
          <a:p>
            <a:r>
              <a:rPr lang="en-US" dirty="0" smtClean="0"/>
              <a:t>CERN</a:t>
            </a:r>
            <a:r>
              <a:rPr lang="en-US" b="0" dirty="0" smtClean="0"/>
              <a:t> Carmelo </a:t>
            </a:r>
            <a:r>
              <a:rPr lang="en-US" b="0" dirty="0" err="1" smtClean="0"/>
              <a:t>D’Ambrosio</a:t>
            </a:r>
            <a:r>
              <a:rPr lang="en-US" b="0" dirty="0" smtClean="0"/>
              <a:t>, </a:t>
            </a:r>
            <a:r>
              <a:rPr lang="en-US" b="0" i="1" dirty="0" smtClean="0"/>
              <a:t>Gerard </a:t>
            </a:r>
            <a:r>
              <a:rPr lang="en-US" b="0" i="1" dirty="0" err="1" smtClean="0"/>
              <a:t>Decreuse</a:t>
            </a:r>
            <a:r>
              <a:rPr lang="en-US" b="0" i="1" dirty="0" smtClean="0"/>
              <a:t>, Rolf Lindner, </a:t>
            </a:r>
            <a:r>
              <a:rPr lang="en-US" b="0" i="1" dirty="0" err="1" smtClean="0"/>
              <a:t>Niko</a:t>
            </a:r>
            <a:r>
              <a:rPr lang="en-US" b="0" i="1" dirty="0" smtClean="0"/>
              <a:t> Neufeld, Eric Thomas</a:t>
            </a:r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r>
              <a:rPr lang="en-US" b="0" i="1" u="sng" dirty="0" smtClean="0"/>
              <a:t>Activities: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Module design R&amp;D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Integration, global design, external constraints </a:t>
            </a:r>
          </a:p>
          <a:p>
            <a:r>
              <a:rPr lang="en-US" dirty="0" smtClean="0"/>
              <a:t>   and services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Radiation hardness of </a:t>
            </a:r>
            <a:r>
              <a:rPr lang="en-US" dirty="0" err="1" smtClean="0"/>
              <a:t>SiPM</a:t>
            </a:r>
            <a:r>
              <a:rPr lang="en-US" dirty="0" smtClean="0"/>
              <a:t> and </a:t>
            </a:r>
            <a:r>
              <a:rPr lang="en-US" dirty="0" err="1" smtClean="0"/>
              <a:t>Fibres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Construction of prototype module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development of tooling for prototyping / mass production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Construction of test setups (also for quality assurance in mass production)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590800"/>
            <a:ext cx="3219450" cy="23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076930">
            <a:off x="5569289" y="3639745"/>
            <a:ext cx="3468891" cy="28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4419600" cy="26178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990600"/>
            <a:ext cx="3600400" cy="2700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733800"/>
            <a:ext cx="3240360" cy="24302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657600"/>
            <a:ext cx="3657600" cy="2743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84440" y="0"/>
            <a:ext cx="48077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CERN: 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SciFi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Lab in 156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5" descr="IMAG0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4724400" cy="518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331496" y="25878"/>
            <a:ext cx="55958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CERN: Optical Test bench 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1143000"/>
            <a:ext cx="22164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In kind contribution from Carmelo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21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 UPGRADE INTERESTS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B061E-D351-4EA7-AF31-D1193EA545A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36042" y="25878"/>
            <a:ext cx="37867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Spending Profile 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371600"/>
            <a:ext cx="8133124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R&amp;D phase 2012-2013-2014: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30 </a:t>
            </a:r>
            <a:r>
              <a:rPr lang="en-US" dirty="0" err="1" smtClean="0"/>
              <a:t>kCHF</a:t>
            </a:r>
            <a:r>
              <a:rPr lang="en-US" dirty="0" smtClean="0"/>
              <a:t> </a:t>
            </a:r>
            <a:r>
              <a:rPr lang="en-US" dirty="0" smtClean="0"/>
              <a:t>(Subsistence)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40 </a:t>
            </a:r>
            <a:r>
              <a:rPr lang="en-US" dirty="0" err="1" smtClean="0"/>
              <a:t>kCHF</a:t>
            </a:r>
            <a:r>
              <a:rPr lang="en-US" dirty="0" smtClean="0"/>
              <a:t> (Material: SIPM, </a:t>
            </a:r>
            <a:r>
              <a:rPr lang="en-US" dirty="0" smtClean="0"/>
              <a:t>Fibers, </a:t>
            </a:r>
            <a:r>
              <a:rPr lang="en-US" dirty="0" smtClean="0"/>
              <a:t>tooling, Test Beam …)</a:t>
            </a:r>
          </a:p>
          <a:p>
            <a:r>
              <a:rPr lang="en-US" dirty="0" smtClean="0"/>
              <a:t>===========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70k </a:t>
            </a:r>
            <a:r>
              <a:rPr lang="en-US" dirty="0" smtClean="0">
                <a:solidFill>
                  <a:srgbClr val="FF0000"/>
                </a:solidFill>
              </a:rPr>
              <a:t>CHF/y + 1 Doctoral Student / Fellow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>
                <a:solidFill>
                  <a:srgbClr val="00B050"/>
                </a:solidFill>
              </a:rPr>
              <a:t>Construction 2015-2016-2017</a:t>
            </a:r>
            <a:endParaRPr lang="en-US" sz="2000" dirty="0" smtClean="0"/>
          </a:p>
          <a:p>
            <a:r>
              <a:rPr lang="en-US" i="1" dirty="0" smtClean="0"/>
              <a:t>Total cost of the </a:t>
            </a:r>
            <a:r>
              <a:rPr lang="en-US" i="1" dirty="0" smtClean="0"/>
              <a:t>detector: </a:t>
            </a:r>
            <a:r>
              <a:rPr lang="en-US" i="1" dirty="0" smtClean="0"/>
              <a:t>~6 </a:t>
            </a:r>
            <a:r>
              <a:rPr lang="en-US" i="1" dirty="0" smtClean="0"/>
              <a:t>MCHF (procurement only without </a:t>
            </a:r>
            <a:r>
              <a:rPr lang="en-US" i="1" dirty="0" smtClean="0"/>
              <a:t>construction </a:t>
            </a:r>
            <a:r>
              <a:rPr lang="en-US" i="1" dirty="0" smtClean="0"/>
              <a:t>costs)</a:t>
            </a:r>
            <a:endParaRPr lang="en-US" i="1" dirty="0" smtClean="0"/>
          </a:p>
          <a:p>
            <a:r>
              <a:rPr lang="en-US" i="1" dirty="0" smtClean="0"/>
              <a:t>Possible sharing with Ger, </a:t>
            </a:r>
            <a:r>
              <a:rPr lang="en-US" i="1" dirty="0" err="1" smtClean="0"/>
              <a:t>Ru</a:t>
            </a:r>
            <a:r>
              <a:rPr lang="en-US" i="1" dirty="0" smtClean="0"/>
              <a:t> (3), </a:t>
            </a:r>
            <a:r>
              <a:rPr lang="en-US" i="1" dirty="0" smtClean="0"/>
              <a:t>UK, CH, CERN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1</a:t>
            </a:r>
            <a:r>
              <a:rPr lang="en-US" dirty="0" smtClean="0"/>
              <a:t>0</a:t>
            </a:r>
            <a:r>
              <a:rPr lang="en-US" dirty="0" smtClean="0"/>
              <a:t>% x 6MCHF = </a:t>
            </a:r>
            <a:r>
              <a:rPr lang="en-US" dirty="0" smtClean="0"/>
              <a:t>0.6</a:t>
            </a:r>
            <a:r>
              <a:rPr lang="en-US" dirty="0" smtClean="0"/>
              <a:t> </a:t>
            </a:r>
            <a:r>
              <a:rPr lang="en-US" dirty="0" smtClean="0"/>
              <a:t>MCHF : </a:t>
            </a:r>
            <a:r>
              <a:rPr lang="en-US" dirty="0" smtClean="0"/>
              <a:t>2</a:t>
            </a:r>
            <a:r>
              <a:rPr lang="en-US" dirty="0" smtClean="0"/>
              <a:t>00 </a:t>
            </a:r>
            <a:r>
              <a:rPr lang="en-US" dirty="0" err="1" smtClean="0"/>
              <a:t>kCHF</a:t>
            </a:r>
            <a:r>
              <a:rPr lang="en-US" dirty="0" smtClean="0"/>
              <a:t>/y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Subsistence </a:t>
            </a:r>
            <a:r>
              <a:rPr lang="en-US" dirty="0" smtClean="0"/>
              <a:t>and Material : 100 </a:t>
            </a:r>
            <a:r>
              <a:rPr lang="en-US" dirty="0" err="1" smtClean="0"/>
              <a:t>kCHF</a:t>
            </a:r>
            <a:r>
              <a:rPr lang="en-US" dirty="0" smtClean="0"/>
              <a:t>/y</a:t>
            </a:r>
          </a:p>
          <a:p>
            <a:r>
              <a:rPr lang="en-US" dirty="0" smtClean="0"/>
              <a:t>============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3</a:t>
            </a:r>
            <a:r>
              <a:rPr lang="en-US" dirty="0" smtClean="0">
                <a:solidFill>
                  <a:srgbClr val="00B050"/>
                </a:solidFill>
              </a:rPr>
              <a:t>00k CHF/y + 1 Doctoral Student / Fellow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7B51D233A9C543B3E9AC602D6C623F" ma:contentTypeVersion="0" ma:contentTypeDescription="Create a new document." ma:contentTypeScope="" ma:versionID="62b989ca4ef73be0da21455edf63896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ABD4CE3-0586-4D75-8977-4E9B059BF6CE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1879DE9-4DFA-478B-A052-4A78BB147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5F4535-556F-4F53-8B71-46454B7D5E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19673</TotalTime>
  <Words>255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 SURVEY</dc:title>
  <dc:creator>Ewa Rondio, Isabel Bejar Alonso</dc:creator>
  <dc:description>Version reducida para el ACCU V08</dc:description>
  <cp:lastModifiedBy>ethomas</cp:lastModifiedBy>
  <cp:revision>584</cp:revision>
  <dcterms:created xsi:type="dcterms:W3CDTF">2009-01-23T08:26:20Z</dcterms:created>
  <dcterms:modified xsi:type="dcterms:W3CDTF">2011-11-21T12:27:56Z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0x0101005A06F24564D3FF43A428AA1F2982D51D</vt:lpwstr>
  </property>
</Properties>
</file>