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9933"/>
    <a:srgbClr val="008000"/>
    <a:srgbClr val="99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66" autoAdjust="0"/>
    <p:restoredTop sz="94077" autoAdjust="0"/>
  </p:normalViewPr>
  <p:slideViewPr>
    <p:cSldViewPr snapToGrid="0">
      <p:cViewPr varScale="1">
        <p:scale>
          <a:sx n="102" d="100"/>
          <a:sy n="102" d="100"/>
        </p:scale>
        <p:origin x="-7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E76363A2-B8E1-46B2-8303-A0870C228C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1113" y="152400"/>
            <a:ext cx="9132887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grpSp>
        <p:nvGrpSpPr>
          <p:cNvPr id="5" name="Group 11"/>
          <p:cNvGrpSpPr>
            <a:grpSpLocks/>
          </p:cNvGrpSpPr>
          <p:nvPr/>
        </p:nvGrpSpPr>
        <p:grpSpPr bwMode="auto">
          <a:xfrm>
            <a:off x="0" y="0"/>
            <a:ext cx="6511925" cy="1004888"/>
            <a:chOff x="-1" y="0"/>
            <a:chExt cx="4102" cy="633"/>
          </a:xfrm>
        </p:grpSpPr>
        <p:pic>
          <p:nvPicPr>
            <p:cNvPr id="6" name="Picture 5" descr="LHCb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" y="0"/>
              <a:ext cx="690" cy="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693" y="508"/>
              <a:ext cx="3408" cy="0"/>
            </a:xfrm>
            <a:prstGeom prst="line">
              <a:avLst/>
            </a:prstGeom>
            <a:noFill/>
            <a:ln w="38100">
              <a:solidFill>
                <a:srgbClr val="1D46DB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8" name="Group 8"/>
            <p:cNvGrpSpPr>
              <a:grpSpLocks/>
            </p:cNvGrpSpPr>
            <p:nvPr/>
          </p:nvGrpSpPr>
          <p:grpSpPr bwMode="auto">
            <a:xfrm>
              <a:off x="-1" y="0"/>
              <a:ext cx="690" cy="633"/>
              <a:chOff x="35" y="118"/>
              <a:chExt cx="690" cy="633"/>
            </a:xfrm>
          </p:grpSpPr>
          <p:pic>
            <p:nvPicPr>
              <p:cNvPr id="9" name="Picture 9" descr="LHCb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5" y="118"/>
                <a:ext cx="690" cy="5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" name="Picture 10" descr="pastedGraphic1"/>
              <p:cNvPicPr>
                <a:picLocks noChangeAspect="1" noChangeArrowheads="1"/>
              </p:cNvPicPr>
              <p:nvPr userDrawn="1"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t="34813" b="36916"/>
              <a:stretch>
                <a:fillRect/>
              </a:stretch>
            </p:blipFill>
            <p:spPr bwMode="auto">
              <a:xfrm>
                <a:off x="37" y="630"/>
                <a:ext cx="684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343400"/>
            <a:ext cx="6400800" cy="1295400"/>
          </a:xfrm>
        </p:spPr>
        <p:txBody>
          <a:bodyPr/>
          <a:lstStyle>
            <a:lvl1pPr marL="0" indent="0" algn="ctr">
              <a:lnSpc>
                <a:spcPct val="80000"/>
              </a:lnSpc>
              <a:buFont typeface="Arial Unicode MS" pitchFamily="34" charset="-128"/>
              <a:buNone/>
              <a:defRPr sz="18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E3C7EDD-34E3-410D-BA52-4E1F5F24F3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4651D3-0C94-43D1-BD42-1954F451F6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444500" y="6461125"/>
            <a:ext cx="2420984" cy="184666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Upgrade interests 21 November 2011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55700" y="50800"/>
            <a:ext cx="79883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153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32888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3503613" y="6415088"/>
            <a:ext cx="21336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defTabSz="762000">
              <a:defRPr/>
            </a:pPr>
            <a:r>
              <a:rPr lang="en-US" sz="1200" i="1"/>
              <a:t>Beat Jost, Cern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24436EF8-7315-42E8-B2FB-DC408DD4F9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1" name="Group 15"/>
          <p:cNvGrpSpPr>
            <a:grpSpLocks/>
          </p:cNvGrpSpPr>
          <p:nvPr/>
        </p:nvGrpSpPr>
        <p:grpSpPr bwMode="auto">
          <a:xfrm>
            <a:off x="0" y="0"/>
            <a:ext cx="6497638" cy="1011238"/>
            <a:chOff x="35" y="114"/>
            <a:chExt cx="4093" cy="637"/>
          </a:xfrm>
        </p:grpSpPr>
        <p:pic>
          <p:nvPicPr>
            <p:cNvPr id="1033" name="Picture 5" descr="LHCb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" y="114"/>
              <a:ext cx="690" cy="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02" name="Line 6"/>
            <p:cNvSpPr>
              <a:spLocks noChangeShapeType="1"/>
            </p:cNvSpPr>
            <p:nvPr/>
          </p:nvSpPr>
          <p:spPr bwMode="auto">
            <a:xfrm>
              <a:off x="720" y="626"/>
              <a:ext cx="3408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035" name="Group 13"/>
            <p:cNvGrpSpPr>
              <a:grpSpLocks/>
            </p:cNvGrpSpPr>
            <p:nvPr/>
          </p:nvGrpSpPr>
          <p:grpSpPr bwMode="auto">
            <a:xfrm>
              <a:off x="35" y="118"/>
              <a:ext cx="690" cy="633"/>
              <a:chOff x="35" y="118"/>
              <a:chExt cx="690" cy="633"/>
            </a:xfrm>
          </p:grpSpPr>
          <p:pic>
            <p:nvPicPr>
              <p:cNvPr id="1036" name="Picture 10" descr="LHCb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5" y="118"/>
                <a:ext cx="690" cy="5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37" name="Picture 12" descr="pastedGraphic1"/>
              <p:cNvPicPr>
                <a:picLocks noChangeAspect="1" noChangeArrowheads="1"/>
              </p:cNvPicPr>
              <p:nvPr userDrawn="1"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t="34813" b="36916"/>
              <a:stretch>
                <a:fillRect/>
              </a:stretch>
            </p:blipFill>
            <p:spPr bwMode="auto">
              <a:xfrm>
                <a:off x="37" y="630"/>
                <a:ext cx="684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411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4500" y="6461125"/>
            <a:ext cx="242098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1" hangingPunct="1">
              <a:defRPr sz="1200" i="1" smtClean="0"/>
            </a:lvl1pPr>
          </a:lstStyle>
          <a:p>
            <a:pPr>
              <a:defRPr/>
            </a:pPr>
            <a:r>
              <a:rPr lang="en-US" smtClean="0"/>
              <a:t>CERN Upgrade interests 21 November 2011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FF505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FF5050"/>
          </a:solidFill>
          <a:latin typeface="Comic Sans MS" pitchFamily="66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FF5050"/>
          </a:solidFill>
          <a:latin typeface="Comic Sans MS" pitchFamily="66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FF5050"/>
          </a:solidFill>
          <a:latin typeface="Comic Sans MS" pitchFamily="66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FF5050"/>
          </a:solidFill>
          <a:latin typeface="Comic Sans MS" pitchFamily="66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FF5050"/>
          </a:solidFill>
          <a:latin typeface="Comic Sans MS" pitchFamily="66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FF5050"/>
          </a:solidFill>
          <a:latin typeface="Comic Sans MS" pitchFamily="66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FF5050"/>
          </a:solidFill>
          <a:latin typeface="Comic Sans MS" pitchFamily="66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FF5050"/>
          </a:solidFill>
          <a:latin typeface="Comic Sans MS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 Unicode MS" pitchFamily="34" charset="-128"/>
        <a:buChar char="❏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 Unicode MS" pitchFamily="34" charset="-128"/>
        <a:buChar char="➢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 Unicode MS" pitchFamily="34" charset="-128"/>
        <a:buChar char="➥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Online Upgrade Activities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Discussion on CERN Upgrade </a:t>
            </a:r>
            <a:r>
              <a:rPr lang="en-US" dirty="0" smtClean="0"/>
              <a:t>interests</a:t>
            </a:r>
          </a:p>
          <a:p>
            <a:r>
              <a:rPr lang="en-US" dirty="0" smtClean="0"/>
              <a:t>21 November 2011</a:t>
            </a:r>
          </a:p>
          <a:p>
            <a:endParaRPr lang="en-US" dirty="0" smtClean="0"/>
          </a:p>
          <a:p>
            <a:r>
              <a:rPr lang="en-US" sz="1600" dirty="0" smtClean="0"/>
              <a:t>Beat Jost / Cern</a:t>
            </a:r>
            <a:endParaRPr lang="en-US" sz="1600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Cern Online Responsibilities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First Priority is the operation of the current LHCb experiment</a:t>
            </a:r>
          </a:p>
          <a:p>
            <a:r>
              <a:rPr lang="en-GB" dirty="0" smtClean="0"/>
              <a:t>We assume that Cern will (again) have major responsibilities in the online system of the upgraded LHCb detector</a:t>
            </a:r>
          </a:p>
          <a:p>
            <a:r>
              <a:rPr lang="en-GB" dirty="0" smtClean="0"/>
              <a:t>Main areas are</a:t>
            </a:r>
          </a:p>
          <a:p>
            <a:pPr lvl="1"/>
            <a:r>
              <a:rPr lang="en-US" dirty="0" smtClean="0"/>
              <a:t>Data Acquisition System (Data movement software , readout network &amp; farm, HW/SW infrastructure)</a:t>
            </a:r>
          </a:p>
          <a:p>
            <a:pPr lvl="1"/>
            <a:r>
              <a:rPr lang="en-US" dirty="0" smtClean="0"/>
              <a:t>Control system (guidelines, framework, tools, control PCs, …)</a:t>
            </a:r>
          </a:p>
          <a:p>
            <a:pPr lvl="1"/>
            <a:r>
              <a:rPr lang="en-US" dirty="0" smtClean="0"/>
              <a:t>General infrastructure and tools (network management, storage, services)</a:t>
            </a:r>
          </a:p>
          <a:p>
            <a:pPr lvl="1"/>
            <a:r>
              <a:rPr lang="en-US" dirty="0" smtClean="0"/>
              <a:t>Timing and fast Control (integration of GBT, GBT supervision and distribution, dataflow control)</a:t>
            </a:r>
          </a:p>
          <a:p>
            <a:pPr lvl="1"/>
            <a:r>
              <a:rPr lang="en-US" dirty="0" smtClean="0"/>
              <a:t>System integration and </a:t>
            </a:r>
            <a:r>
              <a:rPr lang="en-US" dirty="0" smtClean="0"/>
              <a:t>management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4651D3-0C94-43D1-BD42-1954F451F645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CERN Upgrade interests 21 November 2011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Resource Needs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As LHCb is running in parallel with the development of the upgrade system additional manpower is needed (although </a:t>
            </a:r>
            <a:r>
              <a:rPr lang="en-GB" smtClean="0"/>
              <a:t>the concepts </a:t>
            </a:r>
            <a:r>
              <a:rPr lang="en-GB" dirty="0" smtClean="0"/>
              <a:t>in general will not change drastically)</a:t>
            </a:r>
            <a:br>
              <a:rPr lang="en-GB" dirty="0" smtClean="0"/>
            </a:br>
            <a:r>
              <a:rPr lang="en-GB" dirty="0" smtClean="0">
                <a:sym typeface="Wingdings" pitchFamily="2" charset="2"/>
              </a:rPr>
              <a:t>estimate ~2 (additional) LDs as of 2013</a:t>
            </a:r>
            <a:br>
              <a:rPr lang="en-GB" dirty="0" smtClean="0">
                <a:sym typeface="Wingdings" pitchFamily="2" charset="2"/>
              </a:rPr>
            </a:br>
            <a:r>
              <a:rPr lang="en-GB" dirty="0" smtClean="0">
                <a:sym typeface="Wingdings" pitchFamily="2" charset="2"/>
              </a:rPr>
              <a:t>+ 1-2 </a:t>
            </a:r>
            <a:r>
              <a:rPr lang="en-GB" dirty="0" err="1" smtClean="0">
                <a:sym typeface="Wingdings" pitchFamily="2" charset="2"/>
              </a:rPr>
              <a:t>Students+keeping</a:t>
            </a:r>
            <a:r>
              <a:rPr lang="en-GB" dirty="0" smtClean="0">
                <a:sym typeface="Wingdings" pitchFamily="2" charset="2"/>
              </a:rPr>
              <a:t> level for fellows</a:t>
            </a:r>
          </a:p>
          <a:p>
            <a:r>
              <a:rPr lang="en-GB" dirty="0" smtClean="0">
                <a:sym typeface="Wingdings" pitchFamily="2" charset="2"/>
              </a:rPr>
              <a:t>Money</a:t>
            </a:r>
            <a:r>
              <a:rPr lang="en-GB" dirty="0" smtClean="0">
                <a:sym typeface="Wingdings" pitchFamily="2" charset="2"/>
              </a:rPr>
              <a:t/>
            </a:r>
            <a:br>
              <a:rPr lang="en-GB" dirty="0" smtClean="0">
                <a:sym typeface="Wingdings" pitchFamily="2" charset="2"/>
              </a:rPr>
            </a:br>
            <a:r>
              <a:rPr lang="en-GB" dirty="0" smtClean="0">
                <a:sym typeface="Wingdings" pitchFamily="2" charset="2"/>
              </a:rPr>
              <a:t>2012	50 </a:t>
            </a:r>
            <a:r>
              <a:rPr lang="en-GB" dirty="0" err="1" smtClean="0">
                <a:sym typeface="Wingdings" pitchFamily="2" charset="2"/>
              </a:rPr>
              <a:t>kCHF</a:t>
            </a:r>
            <a:r>
              <a:rPr lang="en-GB" dirty="0" smtClean="0">
                <a:sym typeface="Wingdings" pitchFamily="2" charset="2"/>
              </a:rPr>
              <a:t/>
            </a:r>
            <a:br>
              <a:rPr lang="en-GB" dirty="0" smtClean="0">
                <a:sym typeface="Wingdings" pitchFamily="2" charset="2"/>
              </a:rPr>
            </a:br>
            <a:r>
              <a:rPr lang="en-GB" dirty="0" smtClean="0">
                <a:sym typeface="Wingdings" pitchFamily="2" charset="2"/>
              </a:rPr>
              <a:t>2013	100 </a:t>
            </a:r>
            <a:r>
              <a:rPr lang="en-GB" dirty="0" err="1" smtClean="0">
                <a:sym typeface="Wingdings" pitchFamily="2" charset="2"/>
              </a:rPr>
              <a:t>kCHF</a:t>
            </a:r>
            <a:r>
              <a:rPr lang="en-GB" dirty="0" smtClean="0">
                <a:sym typeface="Wingdings" pitchFamily="2" charset="2"/>
              </a:rPr>
              <a:t/>
            </a:r>
            <a:br>
              <a:rPr lang="en-GB" dirty="0" smtClean="0">
                <a:sym typeface="Wingdings" pitchFamily="2" charset="2"/>
              </a:rPr>
            </a:br>
            <a:r>
              <a:rPr lang="en-GB" dirty="0" smtClean="0">
                <a:sym typeface="Wingdings" pitchFamily="2" charset="2"/>
              </a:rPr>
              <a:t>2014	50 </a:t>
            </a:r>
            <a:r>
              <a:rPr lang="en-GB" dirty="0" err="1" smtClean="0">
                <a:sym typeface="Wingdings" pitchFamily="2" charset="2"/>
              </a:rPr>
              <a:t>kCHF</a:t>
            </a:r>
            <a:r>
              <a:rPr lang="en-GB" dirty="0" smtClean="0">
                <a:sym typeface="Wingdings" pitchFamily="2" charset="2"/>
              </a:rPr>
              <a:t/>
            </a:r>
            <a:br>
              <a:rPr lang="en-GB" dirty="0" smtClean="0">
                <a:sym typeface="Wingdings" pitchFamily="2" charset="2"/>
              </a:rPr>
            </a:br>
            <a:r>
              <a:rPr lang="en-GB" dirty="0" smtClean="0">
                <a:sym typeface="Wingdings" pitchFamily="2" charset="2"/>
              </a:rPr>
              <a:t>2015	200 </a:t>
            </a:r>
            <a:r>
              <a:rPr lang="en-GB" dirty="0" err="1" smtClean="0">
                <a:sym typeface="Wingdings" pitchFamily="2" charset="2"/>
              </a:rPr>
              <a:t>kCHF</a:t>
            </a:r>
            <a:endParaRPr lang="en-GB" dirty="0" smtClean="0">
              <a:sym typeface="Wingdings" pitchFamily="2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4651D3-0C94-43D1-BD42-1954F451F645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CERN Upgrade interests 21 November 2011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 bwMode="auto">
          <a:xfrm flipH="1">
            <a:off x="4442927" y="3928188"/>
            <a:ext cx="2" cy="1007706"/>
          </a:xfrm>
          <a:prstGeom prst="straightConnector1">
            <a:avLst/>
          </a:prstGeom>
          <a:noFill/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4646645" y="3956173"/>
            <a:ext cx="35968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Technology scooping phase</a:t>
            </a:r>
            <a:br>
              <a:rPr lang="en-GB" dirty="0" smtClean="0"/>
            </a:br>
            <a:r>
              <a:rPr lang="en-GB" dirty="0" smtClean="0"/>
              <a:t>Rapid prototyping</a:t>
            </a:r>
            <a:endParaRPr lang="en-GB" dirty="0"/>
          </a:p>
        </p:txBody>
      </p:sp>
      <p:cxnSp>
        <p:nvCxnSpPr>
          <p:cNvPr id="13" name="Straight Arrow Connector 12"/>
          <p:cNvCxnSpPr/>
          <p:nvPr/>
        </p:nvCxnSpPr>
        <p:spPr bwMode="auto">
          <a:xfrm>
            <a:off x="4440620" y="5022979"/>
            <a:ext cx="4616" cy="941468"/>
          </a:xfrm>
          <a:prstGeom prst="straightConnector1">
            <a:avLst/>
          </a:prstGeom>
          <a:noFill/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4780385" y="5106949"/>
            <a:ext cx="37851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Technology&amp;Solution</a:t>
            </a:r>
            <a:r>
              <a:rPr lang="en-GB" dirty="0" smtClean="0"/>
              <a:t> validation phase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HCb Online Presentation">
  <a:themeElements>
    <a:clrScheme name="LHCbOnline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HCbOnlinePresentatio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Arial" charset="0"/>
          </a:defRPr>
        </a:defPPr>
      </a:lstStyle>
    </a:lnDef>
  </a:objectDefaults>
  <a:extraClrSchemeLst>
    <a:extraClrScheme>
      <a:clrScheme name="LHCbOnline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Online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HCbOnline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Online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Online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Online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Online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LHCb Online Presentation</Template>
  <TotalTime>121</TotalTime>
  <Words>163</Words>
  <Application>Microsoft Office PowerPoint</Application>
  <PresentationFormat>On-screen Show (4:3)</PresentationFormat>
  <Paragraphs>23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LHCb Online Presentation</vt:lpstr>
      <vt:lpstr>Online Upgrade Activities</vt:lpstr>
      <vt:lpstr>Cern Online Responsibilities</vt:lpstr>
      <vt:lpstr>Resource Needs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Online Upgrade Activities</dc:title>
  <dc:creator>jost</dc:creator>
  <cp:lastModifiedBy>jost</cp:lastModifiedBy>
  <cp:revision>4</cp:revision>
  <dcterms:created xsi:type="dcterms:W3CDTF">2011-11-21T09:53:50Z</dcterms:created>
  <dcterms:modified xsi:type="dcterms:W3CDTF">2011-11-21T11:55:37Z</dcterms:modified>
</cp:coreProperties>
</file>