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17" charset="0"/>
        <a:ea typeface="ＭＳ Ｐゴシック" pitchFamily="17" charset="-128"/>
        <a:cs typeface="ＭＳ Ｐゴシック" pitchFamily="1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88423"/>
    <a:srgbClr val="2CC442"/>
    <a:srgbClr val="80678C"/>
    <a:srgbClr val="678D2C"/>
    <a:srgbClr val="FF22D3"/>
    <a:srgbClr val="FFFF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488596E-C2CF-3940-B76A-1F854DBEE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8E82-F989-BE41-8335-534964353AB2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7FAC-343E-D446-9C72-323EA28ACA4B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7788"/>
            <a:ext cx="2209800" cy="6094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7788"/>
            <a:ext cx="6477000" cy="6094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D8540-97B5-EA46-A795-584784A36FE8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000" baseline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A5506-F9AB-0846-8C54-AAA180D19A46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A1715-F145-D94E-903F-DBB9EBBEDA7B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B3AC3-327A-1D46-989D-466E17848D03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95492-B83E-3E4E-935B-11A9E846D335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8BC32-EA9F-F44E-BB96-1FBDD2A03C77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89F41-64E5-F34F-A54D-CC4EBA4A1B4C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ED1D1-4987-8749-BDC7-24EFA73FD237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8A2A-7B36-F646-9CEA-1C184E6B9FB5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576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Comic Sans MS" pitchFamily="-10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3966611-C33E-BF41-B459-B32B4314C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7788"/>
            <a:ext cx="88392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8382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Test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6" descr="LHC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6243638"/>
            <a:ext cx="762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52400" y="762000"/>
            <a:ext cx="8839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52400" y="6248400"/>
            <a:ext cx="8839200" cy="0"/>
          </a:xfrm>
          <a:prstGeom prst="line">
            <a:avLst/>
          </a:prstGeom>
          <a:noFill/>
          <a:ln w="38100">
            <a:solidFill>
              <a:srgbClr val="CC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914400" y="6400800"/>
            <a:ext cx="1495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defRPr/>
            </a:pPr>
            <a:r>
              <a:rPr lang="en-US" sz="1400">
                <a:latin typeface="Comic Sans MS" pitchFamily="66" charset="0"/>
                <a:ea typeface="+mn-ea"/>
                <a:cs typeface="+mn-cs"/>
              </a:rPr>
              <a:t>Marco Cattaneo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ea typeface="ＭＳ Ｐゴシック" pitchFamily="-108" charset="-128"/>
          <a:cs typeface="ＭＳ Ｐゴシック" pitchFamily="-108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ea typeface="ＭＳ Ｐゴシック" pitchFamily="-108" charset="-128"/>
          <a:cs typeface="ＭＳ Ｐゴシック" pitchFamily="-108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ea typeface="ＭＳ Ｐゴシック" pitchFamily="-108" charset="-128"/>
          <a:cs typeface="ＭＳ Ｐゴシック" pitchFamily="-108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ea typeface="ＭＳ Ｐゴシック" pitchFamily="-108" charset="-128"/>
          <a:cs typeface="ＭＳ Ｐゴシック" pitchFamily="-108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17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pitchFamily="-108" charset="-128"/>
          <a:cs typeface="ＭＳ Ｐゴシック" pitchFamily="-108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17" charset="2"/>
        <a:buChar char="n"/>
        <a:defRPr sz="2800" b="1">
          <a:solidFill>
            <a:srgbClr val="007600"/>
          </a:solidFill>
          <a:latin typeface="+mn-lt"/>
          <a:ea typeface="ＭＳ Ｐゴシック" pitchFamily="-108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80000"/>
        <a:buFont typeface="Wingdings" pitchFamily="17" charset="2"/>
        <a:buChar char="l"/>
        <a:defRPr sz="1600" b="1">
          <a:solidFill>
            <a:schemeClr val="tx2"/>
          </a:solidFill>
          <a:latin typeface="+mn-lt"/>
          <a:ea typeface="ＭＳ Ｐゴシック" pitchFamily="-108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17" charset="2"/>
        <a:buChar char="Ø"/>
        <a:defRPr sz="1400" b="1">
          <a:solidFill>
            <a:srgbClr val="0000FF"/>
          </a:solidFill>
          <a:latin typeface="+mn-lt"/>
          <a:ea typeface="ＭＳ Ｐゴシック" pitchFamily="-108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  <a:ea typeface="ＭＳ Ｐゴシック" pitchFamily="-108" charset="-128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R&amp;D for LHCb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Computing for LHCb upgrade detector is an order of magnitude larger scale than LHCb today</a:t>
            </a:r>
          </a:p>
          <a:p>
            <a:pPr lvl="2"/>
            <a:r>
              <a:rPr lang="en-GB" dirty="0" smtClean="0"/>
              <a:t>c.f. Atlas or Alice today</a:t>
            </a:r>
          </a:p>
          <a:p>
            <a:pPr lvl="1"/>
            <a:r>
              <a:rPr lang="en-GB" dirty="0" smtClean="0"/>
              <a:t>Computing resources scarce, unlikely to scale</a:t>
            </a:r>
          </a:p>
          <a:p>
            <a:pPr lvl="2"/>
            <a:r>
              <a:rPr lang="en-GB" dirty="0" smtClean="0"/>
              <a:t>Need R&amp;D to meet the challenge</a:t>
            </a:r>
          </a:p>
          <a:p>
            <a:r>
              <a:rPr lang="en-GB" dirty="0" smtClean="0"/>
              <a:t>Examples of R&amp;D:</a:t>
            </a:r>
          </a:p>
          <a:p>
            <a:pPr lvl="1"/>
            <a:r>
              <a:rPr lang="en-GB" dirty="0" smtClean="0"/>
              <a:t>Evolution of physics software framework (Gaudi) to support multi-core CPU, GPU etc.</a:t>
            </a:r>
          </a:p>
          <a:p>
            <a:pPr lvl="2"/>
            <a:r>
              <a:rPr lang="en-GB" dirty="0" smtClean="0"/>
              <a:t>c.f. PH-SFT initiatives</a:t>
            </a:r>
          </a:p>
          <a:p>
            <a:pPr lvl="1"/>
            <a:r>
              <a:rPr lang="en-GB" dirty="0" smtClean="0"/>
              <a:t>Large database technology</a:t>
            </a:r>
          </a:p>
          <a:p>
            <a:pPr lvl="2"/>
            <a:r>
              <a:rPr lang="en-GB" dirty="0" smtClean="0"/>
              <a:t>Support order of magnitude more metadata</a:t>
            </a:r>
          </a:p>
          <a:p>
            <a:pPr lvl="2"/>
            <a:r>
              <a:rPr lang="en-GB" dirty="0" smtClean="0"/>
              <a:t>Support likely changes to computing model – e.g. data mining</a:t>
            </a:r>
          </a:p>
          <a:p>
            <a:pPr lvl="2"/>
            <a:r>
              <a:rPr lang="en-GB" dirty="0" smtClean="0"/>
              <a:t>Scale production system (Dirac) to order of magnitude more jobs/files</a:t>
            </a:r>
          </a:p>
          <a:p>
            <a:pPr lvl="1"/>
            <a:r>
              <a:rPr lang="en-GB" dirty="0" smtClean="0"/>
              <a:t>Explore new ideas for computing model</a:t>
            </a:r>
          </a:p>
          <a:p>
            <a:pPr lvl="2"/>
            <a:r>
              <a:rPr lang="en-GB" dirty="0" smtClean="0"/>
              <a:t>e.g. dynamic data placement, c.f. WLCG activities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AA5506-F9AB-0846-8C54-AAA180D19A46}" type="slidenum">
              <a:rPr lang="en-US" smtClean="0"/>
              <a:pPr>
                <a:defRPr/>
              </a:pPr>
              <a:t>1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PH-LBC offline and LHCb upgrade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PH-LBC offline computing manpower fully committed to support LHCb data analysis</a:t>
            </a:r>
          </a:p>
          <a:p>
            <a:pPr lvl="1"/>
            <a:r>
              <a:rPr lang="en-GB" dirty="0" smtClean="0"/>
              <a:t>Offline production activities</a:t>
            </a:r>
          </a:p>
          <a:p>
            <a:pPr lvl="1"/>
            <a:r>
              <a:rPr lang="en-GB" dirty="0" smtClean="0"/>
              <a:t>Software consolidation and optimisation activities</a:t>
            </a:r>
          </a:p>
          <a:p>
            <a:pPr lvl="1"/>
            <a:r>
              <a:rPr lang="en-GB" dirty="0" smtClean="0"/>
              <a:t>Physics software coordination</a:t>
            </a:r>
          </a:p>
          <a:p>
            <a:pPr lvl="2"/>
            <a:r>
              <a:rPr lang="en-GB" dirty="0" smtClean="0"/>
              <a:t>Including for use in LHCb upgrade studies</a:t>
            </a:r>
          </a:p>
          <a:p>
            <a:pPr lvl="1"/>
            <a:r>
              <a:rPr lang="en-GB" dirty="0" smtClean="0"/>
              <a:t>None of above likely to reduce during 2013-2014 shutdown</a:t>
            </a:r>
          </a:p>
          <a:p>
            <a:r>
              <a:rPr lang="en-GB" dirty="0" smtClean="0"/>
              <a:t>Must take leading role in upgrade R&amp;D</a:t>
            </a:r>
          </a:p>
          <a:p>
            <a:pPr lvl="1"/>
            <a:r>
              <a:rPr lang="en-GB" dirty="0" smtClean="0"/>
              <a:t>LHCb computing expertise concentrated at CERN</a:t>
            </a:r>
          </a:p>
          <a:p>
            <a:pPr lvl="2"/>
            <a:r>
              <a:rPr lang="en-GB" dirty="0" smtClean="0"/>
              <a:t>Junior manpower (students, young </a:t>
            </a:r>
            <a:r>
              <a:rPr lang="en-GB" dirty="0" err="1" smtClean="0"/>
              <a:t>postdocs</a:t>
            </a:r>
            <a:r>
              <a:rPr lang="en-GB" dirty="0" smtClean="0"/>
              <a:t>) available in the collaboration, but cannot work in isolation</a:t>
            </a:r>
          </a:p>
          <a:p>
            <a:pPr lvl="2"/>
            <a:r>
              <a:rPr lang="en-GB" dirty="0" smtClean="0"/>
              <a:t>Very few experienced computing staff who can supervise them</a:t>
            </a:r>
          </a:p>
          <a:p>
            <a:pPr lvl="1"/>
            <a:r>
              <a:rPr lang="en-GB" dirty="0" smtClean="0"/>
              <a:t>Long term interest of the group</a:t>
            </a:r>
          </a:p>
          <a:p>
            <a:r>
              <a:rPr lang="en-GB" dirty="0" smtClean="0"/>
              <a:t>Would require strengthening of PH-LBC staff</a:t>
            </a:r>
          </a:p>
          <a:p>
            <a:pPr lvl="1"/>
            <a:r>
              <a:rPr lang="en-GB" dirty="0" smtClean="0"/>
              <a:t>Several LDs to lead new R&amp;D activities</a:t>
            </a:r>
          </a:p>
          <a:p>
            <a:pPr lvl="2"/>
            <a:r>
              <a:rPr lang="en-GB" dirty="0" smtClean="0"/>
              <a:t>And share existing support activities so that existing staff can also participate effectively in R&amp;D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AA5506-F9AB-0846-8C54-AAA180D19A46}" type="slidenum">
              <a:rPr lang="en-US" smtClean="0"/>
              <a:pPr>
                <a:defRPr/>
              </a:pPr>
              <a:t>2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Needed manpower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Existing manpower fully committed to coordinating computing operations of existing experiment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njection of new manpower needed to share coordination of operations activities and allow CERN group to take leading role in R&amp;D</a:t>
            </a:r>
          </a:p>
          <a:p>
            <a:pPr lvl="2"/>
            <a:r>
              <a:rPr lang="en-US" dirty="0" smtClean="0"/>
              <a:t>Unlikely that this new qualified manpower can be found within existing collaboration</a:t>
            </a:r>
          </a:p>
          <a:p>
            <a:r>
              <a:rPr lang="en-US" dirty="0" smtClean="0"/>
              <a:t>On </a:t>
            </a:r>
            <a:r>
              <a:rPr lang="en-US" dirty="0" smtClean="0"/>
              <a:t>the assumption that no help is forthcoming</a:t>
            </a:r>
            <a:r>
              <a:rPr lang="en-US" dirty="0" smtClean="0"/>
              <a:t> from collaboration: </a:t>
            </a:r>
          </a:p>
          <a:p>
            <a:pPr lvl="1"/>
            <a:r>
              <a:rPr lang="en-US" dirty="0" smtClean="0"/>
              <a:t>CERN </a:t>
            </a:r>
            <a:r>
              <a:rPr lang="en-US" dirty="0" smtClean="0"/>
              <a:t>group would need a minimum of 2 new LDs from 2013 to coordinate</a:t>
            </a:r>
            <a:r>
              <a:rPr lang="en-US" dirty="0" smtClean="0"/>
              <a:t> upgrade </a:t>
            </a:r>
            <a:r>
              <a:rPr lang="en-US" dirty="0" smtClean="0"/>
              <a:t>R&amp;</a:t>
            </a:r>
            <a:r>
              <a:rPr lang="en-US" dirty="0" smtClean="0"/>
              <a:t>D</a:t>
            </a:r>
          </a:p>
          <a:p>
            <a:pPr lvl="2"/>
            <a:r>
              <a:rPr lang="en-US" dirty="0" smtClean="0"/>
              <a:t>W</a:t>
            </a:r>
            <a:r>
              <a:rPr lang="en-US" smtClean="0"/>
              <a:t>ould </a:t>
            </a:r>
            <a:r>
              <a:rPr lang="en-US" dirty="0" smtClean="0"/>
              <a:t>bring the LBC offline team to the same strength as it was in ~2002, when we were developing the Gaudi framework but did not have to support a running </a:t>
            </a:r>
            <a:r>
              <a:rPr lang="en-US" dirty="0" smtClean="0"/>
              <a:t>experiment. </a:t>
            </a:r>
          </a:p>
          <a:p>
            <a:pPr lvl="1"/>
            <a:r>
              <a:rPr lang="en-US" dirty="0" smtClean="0"/>
              <a:t>Would </a:t>
            </a:r>
            <a:r>
              <a:rPr lang="en-US" dirty="0" smtClean="0"/>
              <a:t>also need to increase the student and applied fellow allocations, by ~2 students and ~1 </a:t>
            </a:r>
            <a:r>
              <a:rPr lang="en-US" dirty="0" smtClean="0"/>
              <a:t>fellow.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AA5506-F9AB-0846-8C54-AAA180D19A46}" type="slidenum">
              <a:rPr lang="en-US" smtClean="0"/>
              <a:pPr>
                <a:defRPr/>
              </a:pPr>
              <a:t>3</a:t>
            </a:fld>
            <a:endParaRPr lang="en-US">
              <a:latin typeface="Times New Roman" pitchFamily="-10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une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RecoSoftWeekSept04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coSoftWeekSept0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SoftWeekSept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SoftWeekSept0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SoftWeekSept0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SoftWeekSept0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SoftWeekSept0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SoftWeekSept0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Brunel</Template>
  <TotalTime>1645</TotalTime>
  <Words>400</Words>
  <Application>Microsoft Macintosh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Brunel</vt:lpstr>
      <vt:lpstr>Computing R&amp;D for LHCb upgrade</vt:lpstr>
      <vt:lpstr>PH-LBC offline and LHCb upgrade </vt:lpstr>
      <vt:lpstr>Needed manpower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Resurrecting transient-persistent separation</dc:title>
  <dc:creator>Cattaneo</dc:creator>
  <cp:lastModifiedBy>Marco Cattaneo</cp:lastModifiedBy>
  <cp:revision>99</cp:revision>
  <dcterms:created xsi:type="dcterms:W3CDTF">2011-11-18T15:18:49Z</dcterms:created>
  <dcterms:modified xsi:type="dcterms:W3CDTF">2011-11-18T15:32:20Z</dcterms:modified>
</cp:coreProperties>
</file>