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8CDA-59E7-4849-95C0-D44907CD994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8C2EF-4181-4F73-A019-454348E602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8C2EF-4181-4F73-A019-454348E602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123-1ED6-48E1-ADD6-DA85C0D37F7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F7EF9-B5C3-4493-862E-4A3DBA2F8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DT – Support for </a:t>
            </a:r>
            <a:r>
              <a:rPr lang="en-US" sz="5400" dirty="0" err="1" smtClean="0">
                <a:solidFill>
                  <a:srgbClr val="002060"/>
                </a:solidFill>
              </a:rPr>
              <a:t>LHCb</a:t>
            </a:r>
            <a:endParaRPr lang="en-US" sz="54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9552" y="4869160"/>
            <a:ext cx="6400800" cy="83894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Burkhard Schmidt</a:t>
            </a:r>
          </a:p>
          <a:p>
            <a:r>
              <a:rPr lang="en-US" sz="2400" dirty="0" smtClean="0"/>
              <a:t>21 November 2011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99412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DT - Support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700" b="1" dirty="0" smtClean="0">
                <a:solidFill>
                  <a:srgbClr val="008000"/>
                </a:solidFill>
              </a:rPr>
              <a:t>General Comment:</a:t>
            </a:r>
          </a:p>
          <a:p>
            <a:r>
              <a:rPr lang="en-US" dirty="0" smtClean="0"/>
              <a:t>The </a:t>
            </a:r>
            <a:r>
              <a:rPr lang="en-US" dirty="0"/>
              <a:t>PH support group DT </a:t>
            </a:r>
            <a:r>
              <a:rPr lang="en-US" dirty="0" smtClean="0"/>
              <a:t>contributed </a:t>
            </a:r>
            <a:r>
              <a:rPr lang="en-US" dirty="0"/>
              <a:t>significantly to the present </a:t>
            </a:r>
            <a:r>
              <a:rPr lang="en-US" dirty="0" err="1"/>
              <a:t>LHCb</a:t>
            </a:r>
            <a:r>
              <a:rPr lang="en-US" dirty="0"/>
              <a:t> </a:t>
            </a:r>
            <a:r>
              <a:rPr lang="en-US" dirty="0" smtClean="0"/>
              <a:t>detector.</a:t>
            </a:r>
          </a:p>
          <a:p>
            <a:r>
              <a:rPr lang="en-US" dirty="0" smtClean="0"/>
              <a:t>Most </a:t>
            </a:r>
            <a:r>
              <a:rPr lang="en-US" dirty="0"/>
              <a:t>of the people involved in the past intend to contribute also for the upgrade.  </a:t>
            </a:r>
            <a:endParaRPr lang="en-US" dirty="0" smtClean="0"/>
          </a:p>
          <a:p>
            <a:r>
              <a:rPr lang="en-US" dirty="0" smtClean="0"/>
              <a:t>The manpower resources are including  maintenance/consolidation, not only the upgrade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3700" b="1" dirty="0" smtClean="0">
                <a:solidFill>
                  <a:srgbClr val="008000"/>
                </a:solidFill>
              </a:rPr>
              <a:t>Technical Coordination: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 0.3FTE Designer at present (Olivier </a:t>
            </a:r>
            <a:r>
              <a:rPr lang="en-US" dirty="0" err="1" smtClean="0">
                <a:solidFill>
                  <a:srgbClr val="002060"/>
                </a:solidFill>
                <a:sym typeface="Wingdings" pitchFamily="2" charset="2"/>
              </a:rPr>
              <a:t>Jamet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), to be increased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sz="3700" b="1" dirty="0" smtClean="0">
                <a:solidFill>
                  <a:srgbClr val="008000"/>
                </a:solidFill>
              </a:rPr>
              <a:t>VELO:</a:t>
            </a:r>
          </a:p>
          <a:p>
            <a:r>
              <a:rPr lang="en-US" dirty="0" smtClean="0"/>
              <a:t>The </a:t>
            </a:r>
            <a:r>
              <a:rPr lang="en-US" dirty="0"/>
              <a:t>contribution </a:t>
            </a:r>
            <a:r>
              <a:rPr lang="en-US" dirty="0" smtClean="0"/>
              <a:t>has </a:t>
            </a:r>
            <a:r>
              <a:rPr lang="en-US" dirty="0"/>
              <a:t>been included in the overview of Paula and is mainly in relation to the cooling part of the project and other </a:t>
            </a:r>
            <a:r>
              <a:rPr lang="en-US" dirty="0" smtClean="0"/>
              <a:t>general technical </a:t>
            </a:r>
            <a:r>
              <a:rPr lang="en-US" dirty="0"/>
              <a:t>support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	</a:t>
            </a:r>
            <a:r>
              <a:rPr lang="en-US" dirty="0" smtClean="0">
                <a:solidFill>
                  <a:srgbClr val="002060"/>
                </a:solidFill>
              </a:rPr>
              <a:t>0.8 FTE, Raphael Dumps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3700" b="1" dirty="0" smtClean="0">
                <a:solidFill>
                  <a:srgbClr val="008000"/>
                </a:solidFill>
              </a:rPr>
              <a:t>RICH:</a:t>
            </a:r>
            <a:endParaRPr lang="en-US" sz="3700" b="1" dirty="0">
              <a:solidFill>
                <a:srgbClr val="008000"/>
              </a:solidFill>
            </a:endParaRPr>
          </a:p>
          <a:p>
            <a:r>
              <a:rPr lang="en-US" dirty="0"/>
              <a:t>The contribution h</a:t>
            </a:r>
            <a:r>
              <a:rPr lang="en-US" dirty="0" smtClean="0"/>
              <a:t>as been summarized </a:t>
            </a:r>
            <a:r>
              <a:rPr lang="en-US" dirty="0"/>
              <a:t>by Carmelo. </a:t>
            </a:r>
            <a:endParaRPr lang="en-US" dirty="0" smtClean="0"/>
          </a:p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1FTE 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Thierry, 0.5 FTE Didier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384"/>
            <a:ext cx="8229600" cy="9941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DT – Support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700" b="1" dirty="0" err="1" smtClean="0">
                <a:solidFill>
                  <a:srgbClr val="008000"/>
                </a:solidFill>
              </a:rPr>
              <a:t>Muon</a:t>
            </a:r>
            <a:r>
              <a:rPr lang="en-US" sz="3700" b="1" dirty="0" smtClean="0">
                <a:solidFill>
                  <a:srgbClr val="008000"/>
                </a:solidFill>
              </a:rPr>
              <a:t>-System: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main part of the upgrade in relation to the </a:t>
            </a:r>
            <a:r>
              <a:rPr lang="en-US" dirty="0" smtClean="0"/>
              <a:t>electronics</a:t>
            </a:r>
          </a:p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</a:rPr>
              <a:t>INFN </a:t>
            </a:r>
            <a:r>
              <a:rPr lang="en-US" dirty="0">
                <a:solidFill>
                  <a:srgbClr val="002060"/>
                </a:solidFill>
              </a:rPr>
              <a:t>responsibility.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With </a:t>
            </a:r>
            <a:r>
              <a:rPr lang="en-US" dirty="0"/>
              <a:t>the higher luminosity we envisage now (</a:t>
            </a:r>
            <a:r>
              <a:rPr lang="en-US" dirty="0" smtClean="0"/>
              <a:t>2x10</a:t>
            </a:r>
            <a:r>
              <a:rPr lang="en-US" baseline="30000" dirty="0" smtClean="0"/>
              <a:t>33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/s) new </a:t>
            </a:r>
            <a:r>
              <a:rPr lang="en-US" dirty="0"/>
              <a:t>chambers for M2R1 need to be </a:t>
            </a:r>
            <a:r>
              <a:rPr lang="en-US" dirty="0" smtClean="0"/>
              <a:t>built, and/or the shielding around the beam-pipe at the position of M2 needs to be improved.</a:t>
            </a:r>
          </a:p>
          <a:p>
            <a:r>
              <a:rPr lang="en-US" dirty="0" smtClean="0"/>
              <a:t>CERN had the responsibility for these chambers. However, new chambers would </a:t>
            </a:r>
            <a:r>
              <a:rPr lang="en-US" dirty="0"/>
              <a:t>not be built at </a:t>
            </a:r>
            <a:r>
              <a:rPr lang="en-US" dirty="0" smtClean="0"/>
              <a:t>CERN, but </a:t>
            </a:r>
            <a:r>
              <a:rPr lang="en-US" dirty="0"/>
              <a:t>advice needs to be given to other </a:t>
            </a:r>
            <a:r>
              <a:rPr lang="en-US" dirty="0" smtClean="0"/>
              <a:t>collaborators (most likely from Russia). </a:t>
            </a:r>
          </a:p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</a:rPr>
              <a:t>0.2 FTE, BS </a:t>
            </a:r>
          </a:p>
          <a:p>
            <a:r>
              <a:rPr lang="en-US" dirty="0" smtClean="0"/>
              <a:t>Improved shielding is </a:t>
            </a:r>
            <a:r>
              <a:rPr lang="en-US" dirty="0"/>
              <a:t>very much related to the infrastructure and should be done in close cooperation with the Technical </a:t>
            </a:r>
            <a:r>
              <a:rPr lang="en-US" dirty="0" smtClean="0"/>
              <a:t>coordination. </a:t>
            </a:r>
          </a:p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</a:rPr>
              <a:t>0.2 FTE, Robert </a:t>
            </a:r>
            <a:r>
              <a:rPr lang="en-US" dirty="0" err="1" smtClean="0">
                <a:solidFill>
                  <a:srgbClr val="002060"/>
                </a:solidFill>
              </a:rPr>
              <a:t>Kristic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endParaRPr lang="en-US" dirty="0" smtClean="0"/>
          </a:p>
          <a:p>
            <a:pPr>
              <a:buNone/>
            </a:pPr>
            <a:r>
              <a:rPr lang="en-US" sz="3700" b="1" dirty="0" smtClean="0">
                <a:solidFill>
                  <a:srgbClr val="008000"/>
                </a:solidFill>
              </a:rPr>
              <a:t>Calorimeter:</a:t>
            </a:r>
          </a:p>
          <a:p>
            <a:r>
              <a:rPr lang="en-US" dirty="0" smtClean="0"/>
              <a:t>Technical Support needed, in particular if innermost ECAL modules need to be changed. Mainly needed during installation phase (</a:t>
            </a:r>
            <a:r>
              <a:rPr lang="en-US" dirty="0" smtClean="0"/>
              <a:t>2018).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	0.2 FTE until 2016, then 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more (Robert Kristic). 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247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DT – Support for LHCb</vt:lpstr>
      <vt:lpstr>DT - Support</vt:lpstr>
      <vt:lpstr>DT – Support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DT – Support for LHCb</dc:title>
  <dc:creator>Burkhard Schmidt</dc:creator>
  <cp:lastModifiedBy>schmidtb</cp:lastModifiedBy>
  <cp:revision>8</cp:revision>
  <dcterms:created xsi:type="dcterms:W3CDTF">2011-11-21T10:30:10Z</dcterms:created>
  <dcterms:modified xsi:type="dcterms:W3CDTF">2011-11-21T15:19:05Z</dcterms:modified>
</cp:coreProperties>
</file>