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16"/>
  </p:notesMasterIdLst>
  <p:sldIdLst>
    <p:sldId id="256" r:id="rId2"/>
    <p:sldId id="268" r:id="rId3"/>
    <p:sldId id="258" r:id="rId4"/>
    <p:sldId id="278" r:id="rId5"/>
    <p:sldId id="263" r:id="rId6"/>
    <p:sldId id="266" r:id="rId7"/>
    <p:sldId id="270" r:id="rId8"/>
    <p:sldId id="271" r:id="rId9"/>
    <p:sldId id="273" r:id="rId10"/>
    <p:sldId id="274" r:id="rId11"/>
    <p:sldId id="275" r:id="rId12"/>
    <p:sldId id="277" r:id="rId13"/>
    <p:sldId id="276" r:id="rId14"/>
    <p:sldId id="272" r:id="rId1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EAEA"/>
    <a:srgbClr val="00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034" autoAdjust="0"/>
  </p:normalViewPr>
  <p:slideViewPr>
    <p:cSldViewPr>
      <p:cViewPr varScale="1">
        <p:scale>
          <a:sx n="65" d="100"/>
          <a:sy n="65" d="100"/>
        </p:scale>
        <p:origin x="-13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6D9EB-D43B-42C2-BBF4-DCA909552AE7}" type="datetimeFigureOut">
              <a:rPr kumimoji="1" lang="ja-JP" altLang="en-US" smtClean="0"/>
              <a:t>2011/5/18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AB160-AACF-4133-9046-F1FCD9D15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29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8AB160-AACF-4133-9046-F1FCD9D15D31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569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492375"/>
            <a:ext cx="7772400" cy="865188"/>
          </a:xfrm>
        </p:spPr>
        <p:txBody>
          <a:bodyPr/>
          <a:lstStyle>
            <a:lvl1pPr>
              <a:defRPr sz="4400"/>
            </a:lvl1pPr>
          </a:lstStyle>
          <a:p>
            <a:r>
              <a:rPr lang="ja-JP" altLang="en-US"/>
              <a:t>テンプレート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3588" y="3575050"/>
            <a:ext cx="6400800" cy="479425"/>
          </a:xfrm>
        </p:spPr>
        <p:txBody>
          <a:bodyPr/>
          <a:lstStyle>
            <a:lvl1pPr marL="0" indent="0">
              <a:buFontTx/>
              <a:buNone/>
              <a:defRPr sz="2000"/>
            </a:lvl1pPr>
          </a:lstStyle>
          <a:p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1864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28337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81788" y="188913"/>
            <a:ext cx="2143125" cy="611981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0825" y="188913"/>
            <a:ext cx="6278563" cy="611981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5687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574088" cy="6334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68313" y="981075"/>
            <a:ext cx="8229600" cy="532765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20086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83466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35600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68313" y="981075"/>
            <a:ext cx="4038600" cy="532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59313" y="981075"/>
            <a:ext cx="4038600" cy="5327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66118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7217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833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0173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8109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3522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88913"/>
            <a:ext cx="8574088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981075"/>
            <a:ext cx="8229600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</a:t>
            </a:r>
            <a:r>
              <a:rPr lang="en-US" altLang="ja-JP" smtClean="0"/>
              <a:t> </a:t>
            </a:r>
            <a:r>
              <a:rPr lang="ja-JP" altLang="en-US" smtClean="0"/>
              <a:t>テキストの書式設定</a:t>
            </a:r>
            <a:endParaRPr lang="en-US" altLang="ja-JP" smtClean="0"/>
          </a:p>
          <a:p>
            <a:pPr lvl="1"/>
            <a:r>
              <a:rPr lang="ja-JP" altLang="en-US" smtClean="0"/>
              <a:t>第</a:t>
            </a:r>
            <a:r>
              <a:rPr lang="en-US" altLang="ja-JP" smtClean="0"/>
              <a:t> 2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2"/>
            <a:r>
              <a:rPr lang="ja-JP" altLang="en-US" smtClean="0"/>
              <a:t>第</a:t>
            </a:r>
            <a:r>
              <a:rPr lang="en-US" altLang="ja-JP" smtClean="0"/>
              <a:t> 3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3"/>
            <a:r>
              <a:rPr lang="ja-JP" altLang="en-US" smtClean="0"/>
              <a:t>第</a:t>
            </a:r>
            <a:r>
              <a:rPr lang="en-US" altLang="ja-JP" smtClean="0"/>
              <a:t> 4 </a:t>
            </a:r>
            <a:r>
              <a:rPr lang="ja-JP" altLang="en-US" smtClean="0"/>
              <a:t>レベル</a:t>
            </a:r>
            <a:endParaRPr lang="en-US" altLang="ja-JP" smtClean="0"/>
          </a:p>
          <a:p>
            <a:pPr lvl="4"/>
            <a:r>
              <a:rPr lang="ja-JP" altLang="en-US" smtClean="0"/>
              <a:t>第</a:t>
            </a:r>
            <a:r>
              <a:rPr lang="en-US" altLang="ja-JP" smtClean="0"/>
              <a:t> 5 </a:t>
            </a:r>
            <a:r>
              <a:rPr lang="ja-JP" altLang="en-US" smtClean="0"/>
              <a:t>レベル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2800" b="1" u="sng">
          <a:solidFill>
            <a:schemeClr val="tx1"/>
          </a:solidFill>
          <a:latin typeface="ＭＳ Ｐ明朝" charset="-128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osmos.n.kanagawa-u.ac.jp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US" altLang="ja-JP" sz="2800" dirty="0" smtClean="0"/>
              <a:t>EPICS for CALET</a:t>
            </a:r>
            <a:endParaRPr lang="ja-JP" altLang="en-US" sz="28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algn="ctr" eaLnBrk="1" hangingPunct="1"/>
            <a:r>
              <a:rPr lang="en-US" altLang="ja-JP" sz="2400" dirty="0" smtClean="0"/>
              <a:t>May, 18, 2011</a:t>
            </a:r>
          </a:p>
          <a:p>
            <a:pPr algn="ctr" eaLnBrk="1" hangingPunct="1"/>
            <a:r>
              <a:rPr lang="en-US" altLang="ja-JP" sz="2400" dirty="0" smtClean="0"/>
              <a:t>Y. Akaike</a:t>
            </a:r>
            <a:endParaRPr lang="ja-JP" alt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Output Data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ja-JP" altLang="en-US" sz="2000" dirty="0" smtClean="0"/>
              <a:t>■ </a:t>
            </a:r>
            <a:r>
              <a:rPr lang="en-US" altLang="ja-JP" sz="2000" dirty="0" smtClean="0"/>
              <a:t>see</a:t>
            </a:r>
            <a:r>
              <a:rPr kumimoji="1" lang="en-US" altLang="ja-JP" sz="2000" dirty="0" smtClean="0"/>
              <a:t> “e-_1GeV.d”</a:t>
            </a:r>
          </a:p>
          <a:p>
            <a:pPr marL="0" indent="0">
              <a:buNone/>
            </a:pPr>
            <a:r>
              <a:rPr lang="en-US" altLang="ja-JP" sz="1800" dirty="0" smtClean="0"/>
              <a:t>  1</a:t>
            </a:r>
            <a:r>
              <a:rPr lang="en-US" altLang="ja-JP" sz="1800" dirty="0"/>
              <a:t>: [#of event]  [#of generated event]</a:t>
            </a:r>
            <a:endParaRPr lang="ja-JP" altLang="ja-JP" sz="1800" dirty="0"/>
          </a:p>
          <a:p>
            <a:pPr marL="0" indent="0">
              <a:buNone/>
            </a:pPr>
            <a:r>
              <a:rPr lang="en-US" altLang="ja-JP" sz="1800" dirty="0" smtClean="0"/>
              <a:t>  2: </a:t>
            </a:r>
            <a:r>
              <a:rPr lang="en-US" altLang="ja-JP" sz="1800" dirty="0"/>
              <a:t>[code] [</a:t>
            </a:r>
            <a:r>
              <a:rPr lang="en-US" altLang="ja-JP" sz="1800" dirty="0" err="1"/>
              <a:t>subcode</a:t>
            </a:r>
            <a:r>
              <a:rPr lang="en-US" altLang="ja-JP" sz="1800" dirty="0"/>
              <a:t>] [charge] [energy(GeV)]</a:t>
            </a:r>
            <a:endParaRPr lang="ja-JP" altLang="ja-JP" sz="1800" dirty="0"/>
          </a:p>
          <a:p>
            <a:pPr marL="0" indent="0">
              <a:buNone/>
            </a:pPr>
            <a:r>
              <a:rPr lang="en-US" altLang="ja-JP" sz="1800" dirty="0" smtClean="0"/>
              <a:t>  3</a:t>
            </a:r>
            <a:r>
              <a:rPr lang="en-US" altLang="ja-JP" sz="1800" dirty="0"/>
              <a:t>: [direction x] [y] [z] [position x] [y] [z</a:t>
            </a:r>
            <a:r>
              <a:rPr lang="en-US" altLang="ja-JP" sz="1800" dirty="0" smtClean="0"/>
              <a:t>] [collision point x] [y] [z]</a:t>
            </a:r>
            <a:endParaRPr lang="ja-JP" altLang="ja-JP" sz="1800" dirty="0"/>
          </a:p>
          <a:p>
            <a:pPr marL="0" indent="0">
              <a:buNone/>
            </a:pPr>
            <a:r>
              <a:rPr lang="en-US" altLang="ja-JP" sz="1800" dirty="0" smtClean="0"/>
              <a:t>  4~: </a:t>
            </a:r>
            <a:r>
              <a:rPr lang="en-US" altLang="ja-JP" sz="1800" dirty="0"/>
              <a:t>[</a:t>
            </a:r>
            <a:r>
              <a:rPr lang="en-US" altLang="ja-JP" sz="1800" dirty="0" err="1"/>
              <a:t>cn</a:t>
            </a:r>
            <a:r>
              <a:rPr lang="en-US" altLang="ja-JP" sz="1800" dirty="0"/>
              <a:t>] [</a:t>
            </a:r>
            <a:r>
              <a:rPr lang="en-US" altLang="ja-JP" sz="1800" dirty="0" err="1"/>
              <a:t>dE</a:t>
            </a:r>
            <a:r>
              <a:rPr lang="en-US" altLang="ja-JP" sz="1800" dirty="0"/>
              <a:t>] [</a:t>
            </a:r>
            <a:r>
              <a:rPr lang="en-US" altLang="ja-JP" sz="1800" dirty="0" err="1"/>
              <a:t>dEeff</a:t>
            </a:r>
            <a:r>
              <a:rPr lang="en-US" altLang="ja-JP" sz="1800" dirty="0"/>
              <a:t>]</a:t>
            </a:r>
            <a:endParaRPr lang="ja-JP" altLang="ja-JP" sz="1800" dirty="0"/>
          </a:p>
          <a:p>
            <a:pPr marL="0" indent="0">
              <a:buNone/>
            </a:pPr>
            <a:r>
              <a:rPr lang="en-US" altLang="ja-JP" sz="1800" dirty="0" smtClean="0"/>
              <a:t>  last: </a:t>
            </a:r>
            <a:r>
              <a:rPr lang="en-US" altLang="ja-JP" sz="1800" dirty="0"/>
              <a:t>0</a:t>
            </a:r>
            <a:r>
              <a:rPr lang="ja-JP" altLang="ja-JP" sz="1800" dirty="0"/>
              <a:t>␣</a:t>
            </a:r>
            <a:r>
              <a:rPr lang="en-US" altLang="ja-JP" sz="1800" dirty="0" smtClean="0"/>
              <a:t>0</a:t>
            </a:r>
          </a:p>
          <a:p>
            <a:pPr marL="0" indent="0">
              <a:buNone/>
            </a:pPr>
            <a:endParaRPr lang="en-US" altLang="ja-JP" sz="1800" dirty="0"/>
          </a:p>
          <a:p>
            <a:pPr marL="0" indent="0">
              <a:buNone/>
            </a:pPr>
            <a:r>
              <a:rPr lang="en-US" altLang="ja-JP" sz="1600" dirty="0" smtClean="0"/>
              <a:t>In case of this sample program (</a:t>
            </a:r>
            <a:r>
              <a:rPr lang="en-US" altLang="ja-JP" sz="1600" dirty="0" err="1" smtClean="0"/>
              <a:t>ephook.f</a:t>
            </a:r>
            <a:r>
              <a:rPr lang="en-US" altLang="ja-JP" sz="1600" dirty="0" smtClean="0"/>
              <a:t>),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1600" dirty="0" smtClean="0"/>
              <a:t>The event information is written   when the shower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1600" dirty="0" smtClean="0"/>
              <a:t>axis pass through the bottom layer of TASC.</a:t>
            </a:r>
          </a:p>
          <a:p>
            <a:pPr marL="0" indent="0">
              <a:spcBef>
                <a:spcPts val="0"/>
              </a:spcBef>
              <a:buNone/>
            </a:pPr>
            <a:endParaRPr lang="en-US" altLang="ja-JP" sz="1600" dirty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1600" dirty="0" smtClean="0"/>
              <a:t># of event :  the number of contained events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1600" dirty="0" smtClean="0"/>
              <a:t># of generated event : the number of generated events</a:t>
            </a:r>
            <a:endParaRPr lang="en-US" altLang="ja-JP" sz="1600" dirty="0"/>
          </a:p>
          <a:p>
            <a:pPr marL="0" indent="0">
              <a:spcBef>
                <a:spcPts val="0"/>
              </a:spcBef>
              <a:buNone/>
            </a:pPr>
            <a:r>
              <a:rPr kumimoji="1" lang="en-US" altLang="ja-JP" sz="1600" dirty="0" smtClean="0"/>
              <a:t>code : </a:t>
            </a:r>
            <a:r>
              <a:rPr lang="en-US" altLang="ja-JP" sz="1600" dirty="0" smtClean="0"/>
              <a:t>particle id (ex. code=2:electron/positron)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1600" dirty="0" err="1" smtClean="0"/>
              <a:t>subcode</a:t>
            </a:r>
            <a:r>
              <a:rPr lang="en-US" altLang="ja-JP" sz="1600" dirty="0" smtClean="0"/>
              <a:t> : math number (in case of electron, it is no means)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1600" dirty="0"/>
              <a:t>c</a:t>
            </a:r>
            <a:r>
              <a:rPr lang="en-US" altLang="ja-JP" sz="1600" dirty="0" smtClean="0"/>
              <a:t>ollision point : the first collision/conversion points (in case of electron, no means)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1600" dirty="0" err="1"/>
              <a:t>c</a:t>
            </a:r>
            <a:r>
              <a:rPr lang="en-US" altLang="ja-JP" sz="1600" dirty="0" err="1" smtClean="0"/>
              <a:t>n</a:t>
            </a:r>
            <a:r>
              <a:rPr lang="en-US" altLang="ja-JP" sz="1600" dirty="0" smtClean="0"/>
              <a:t> : component number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1600" dirty="0" err="1" smtClean="0"/>
              <a:t>dE</a:t>
            </a:r>
            <a:r>
              <a:rPr lang="en-US" altLang="ja-JP" sz="1600" dirty="0" smtClean="0"/>
              <a:t> : real </a:t>
            </a:r>
            <a:r>
              <a:rPr lang="en-US" altLang="ja-JP" sz="1600" dirty="0" err="1" smtClean="0"/>
              <a:t>dE</a:t>
            </a:r>
            <a:endParaRPr lang="en-US" altLang="ja-JP" sz="16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US" altLang="ja-JP" sz="1600" dirty="0" err="1" smtClean="0"/>
              <a:t>dEeff</a:t>
            </a:r>
            <a:r>
              <a:rPr lang="en-US" altLang="ja-JP" sz="1600" dirty="0" smtClean="0"/>
              <a:t> : effective </a:t>
            </a:r>
            <a:r>
              <a:rPr lang="en-US" altLang="ja-JP" sz="1600" dirty="0" err="1" smtClean="0"/>
              <a:t>dE</a:t>
            </a:r>
            <a:r>
              <a:rPr lang="en-US" altLang="ja-JP" sz="1600" dirty="0" smtClean="0"/>
              <a:t> (in this sample, this is with </a:t>
            </a:r>
            <a:r>
              <a:rPr lang="en-US" altLang="ja-JP" sz="1600" dirty="0" err="1" smtClean="0"/>
              <a:t>Birk’s</a:t>
            </a:r>
            <a:r>
              <a:rPr lang="en-US" altLang="ja-JP" sz="1600" dirty="0" smtClean="0"/>
              <a:t> quenching effects)</a:t>
            </a:r>
          </a:p>
        </p:txBody>
      </p:sp>
      <p:pic>
        <p:nvPicPr>
          <p:cNvPr id="4" name="Picture 2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564904"/>
            <a:ext cx="2111400" cy="1988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607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How to </a:t>
            </a:r>
            <a:r>
              <a:rPr kumimoji="1" lang="en-US" altLang="ja-JP" dirty="0" smtClean="0"/>
              <a:t>Ge</a:t>
            </a:r>
            <a:r>
              <a:rPr lang="en-US" altLang="ja-JP" dirty="0" smtClean="0"/>
              <a:t>t </a:t>
            </a:r>
            <a:r>
              <a:rPr lang="en-US" altLang="ja-JP" dirty="0" smtClean="0"/>
              <a:t>Component </a:t>
            </a:r>
            <a:r>
              <a:rPr lang="en-US" altLang="ja-JP" dirty="0" smtClean="0"/>
              <a:t>Number and Each Dimension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sz="1800" dirty="0" smtClean="0"/>
              <a:t>$ cd </a:t>
            </a:r>
            <a:r>
              <a:rPr kumimoji="1" lang="en-US" altLang="ja-JP" sz="1800" dirty="0" err="1" smtClean="0"/>
              <a:t>EpicsX.XX</a:t>
            </a:r>
            <a:r>
              <a:rPr kumimoji="1" lang="en-US" altLang="ja-JP" sz="1800" dirty="0" smtClean="0"/>
              <a:t>/</a:t>
            </a:r>
            <a:r>
              <a:rPr kumimoji="1" lang="en-US" altLang="ja-JP" sz="1800" dirty="0" err="1" smtClean="0"/>
              <a:t>Util</a:t>
            </a:r>
            <a:endParaRPr kumimoji="1" lang="en-US" altLang="ja-JP" sz="1800" dirty="0" smtClean="0"/>
          </a:p>
          <a:p>
            <a:pPr marL="0" indent="0">
              <a:buNone/>
            </a:pPr>
            <a:r>
              <a:rPr lang="en-US" altLang="ja-JP" sz="1800" dirty="0" smtClean="0"/>
              <a:t>$ make –f testCnf1.mk</a:t>
            </a:r>
          </a:p>
          <a:p>
            <a:pPr marL="0" indent="0">
              <a:buNone/>
            </a:pPr>
            <a:r>
              <a:rPr kumimoji="1" lang="en-US" altLang="ja-JP" sz="1800" dirty="0" smtClean="0"/>
              <a:t>$ echo ../</a:t>
            </a:r>
            <a:r>
              <a:rPr kumimoji="1" lang="en-US" altLang="ja-JP" sz="1800" dirty="0" err="1" smtClean="0"/>
              <a:t>UserHook</a:t>
            </a:r>
            <a:r>
              <a:rPr kumimoji="1" lang="en-US" altLang="ja-JP" sz="1800" dirty="0" smtClean="0"/>
              <a:t>/CALET/</a:t>
            </a:r>
            <a:r>
              <a:rPr kumimoji="1" lang="en-US" altLang="ja-JP" sz="1800" dirty="0" err="1" smtClean="0"/>
              <a:t>config</a:t>
            </a:r>
            <a:r>
              <a:rPr kumimoji="1" lang="en-US" altLang="ja-JP" sz="1800" dirty="0" smtClean="0"/>
              <a:t> | ./</a:t>
            </a:r>
            <a:r>
              <a:rPr kumimoji="1" lang="en-US" altLang="ja-JP" sz="1800" dirty="0" err="1" smtClean="0"/>
              <a:t>a.out</a:t>
            </a:r>
            <a:r>
              <a:rPr kumimoji="1" lang="en-US" altLang="ja-JP" sz="1800" dirty="0" smtClean="0"/>
              <a:t>  &gt;  </a:t>
            </a:r>
            <a:r>
              <a:rPr kumimoji="1" lang="en-US" altLang="ja-JP" sz="1800" dirty="0" err="1" smtClean="0"/>
              <a:t>CALET.cnfg</a:t>
            </a:r>
            <a:endParaRPr kumimoji="1" lang="en-US" altLang="ja-JP" sz="1800" dirty="0" smtClean="0"/>
          </a:p>
          <a:p>
            <a:pPr marL="0" indent="0">
              <a:buNone/>
            </a:pPr>
            <a:endParaRPr kumimoji="1" lang="en-US" altLang="ja-JP" sz="1800" dirty="0" smtClean="0"/>
          </a:p>
          <a:p>
            <a:pPr marL="0" indent="0">
              <a:buNone/>
            </a:pPr>
            <a:r>
              <a:rPr lang="en-US" altLang="ja-JP" sz="1800" u="sng" dirty="0" smtClean="0"/>
              <a:t>Format of </a:t>
            </a:r>
            <a:r>
              <a:rPr lang="en-US" altLang="ja-JP" sz="1800" u="sng" dirty="0" err="1" smtClean="0"/>
              <a:t>CALET.cnfg</a:t>
            </a:r>
            <a:endParaRPr lang="en-US" altLang="ja-JP" sz="1800" u="sng" dirty="0" smtClean="0"/>
          </a:p>
          <a:p>
            <a:pPr marL="0" indent="0">
              <a:buNone/>
            </a:pPr>
            <a:r>
              <a:rPr lang="en-US" altLang="ja-JP" sz="1800" dirty="0" smtClean="0"/>
              <a:t>  [</a:t>
            </a:r>
            <a:r>
              <a:rPr lang="en-US" altLang="ja-JP" sz="1800" dirty="0" err="1"/>
              <a:t>cn</a:t>
            </a:r>
            <a:r>
              <a:rPr lang="en-US" altLang="ja-JP" sz="1800" dirty="0"/>
              <a:t>] [</a:t>
            </a:r>
            <a:r>
              <a:rPr lang="en-US" altLang="ja-JP" sz="1800" dirty="0" err="1"/>
              <a:t>lebel</a:t>
            </a:r>
            <a:r>
              <a:rPr lang="en-US" altLang="ja-JP" sz="1800" dirty="0"/>
              <a:t>] [shape] [media] [c] [de] [</a:t>
            </a:r>
            <a:r>
              <a:rPr lang="en-US" altLang="ja-JP" sz="1800" dirty="0" err="1"/>
              <a:t>maxpath</a:t>
            </a:r>
            <a:r>
              <a:rPr lang="en-US" altLang="ja-JP" sz="1800" dirty="0"/>
              <a:t>] / [x] [y] [z] </a:t>
            </a:r>
            <a:r>
              <a:rPr lang="en-US" altLang="ja-JP" sz="1800" dirty="0" smtClean="0"/>
              <a:t>[Lx] [Ly] [</a:t>
            </a:r>
            <a:r>
              <a:rPr lang="en-US" altLang="ja-JP" sz="1800" dirty="0" err="1" smtClean="0"/>
              <a:t>Lz</a:t>
            </a:r>
            <a:r>
              <a:rPr lang="en-US" altLang="ja-JP" sz="1800" dirty="0" smtClean="0"/>
              <a:t>]</a:t>
            </a:r>
            <a:endParaRPr lang="ja-JP" altLang="ja-JP" sz="1800" dirty="0"/>
          </a:p>
          <a:p>
            <a:pPr marL="0" indent="0">
              <a:buNone/>
            </a:pPr>
            <a:r>
              <a:rPr lang="en-US" altLang="ja-JP" sz="1800" dirty="0" smtClean="0"/>
              <a:t>       - </a:t>
            </a:r>
            <a:r>
              <a:rPr lang="en-US" altLang="ja-JP" sz="1800" dirty="0" err="1" smtClean="0"/>
              <a:t>cn</a:t>
            </a:r>
            <a:r>
              <a:rPr lang="en-US" altLang="ja-JP" sz="1800" dirty="0" smtClean="0"/>
              <a:t> </a:t>
            </a:r>
            <a:r>
              <a:rPr lang="en-US" altLang="ja-JP" sz="1800" dirty="0"/>
              <a:t>: component number</a:t>
            </a:r>
            <a:endParaRPr lang="ja-JP" altLang="ja-JP" sz="1800" dirty="0"/>
          </a:p>
          <a:p>
            <a:pPr marL="0" indent="0">
              <a:buNone/>
            </a:pPr>
            <a:r>
              <a:rPr lang="en-US" altLang="ja-JP" sz="1800" dirty="0" smtClean="0"/>
              <a:t>       - media </a:t>
            </a:r>
            <a:r>
              <a:rPr lang="en-US" altLang="ja-JP" sz="1800" dirty="0"/>
              <a:t>: SCIN, SciFi, W, </a:t>
            </a:r>
            <a:r>
              <a:rPr lang="en-US" altLang="ja-JP" sz="1800" dirty="0" smtClean="0"/>
              <a:t>PWO</a:t>
            </a:r>
          </a:p>
          <a:p>
            <a:pPr marL="0" indent="0">
              <a:buNone/>
            </a:pPr>
            <a:r>
              <a:rPr lang="en-US" altLang="ja-JP" sz="1800" dirty="0" smtClean="0"/>
              <a:t>       - </a:t>
            </a:r>
            <a:r>
              <a:rPr lang="en-US" altLang="ja-JP" sz="1800" dirty="0" err="1" smtClean="0"/>
              <a:t>x,y,z</a:t>
            </a:r>
            <a:r>
              <a:rPr lang="en-US" altLang="ja-JP" sz="1800" dirty="0" smtClean="0"/>
              <a:t> </a:t>
            </a:r>
            <a:r>
              <a:rPr lang="en-US" altLang="ja-JP" sz="1800" dirty="0"/>
              <a:t>: the coordination of the component</a:t>
            </a:r>
            <a:endParaRPr lang="ja-JP" altLang="ja-JP" sz="1800" dirty="0"/>
          </a:p>
          <a:p>
            <a:pPr marL="0" indent="0">
              <a:buNone/>
            </a:pPr>
            <a:r>
              <a:rPr lang="en-US" altLang="ja-JP" sz="1800" dirty="0" smtClean="0"/>
              <a:t>       - Lx, Ly, </a:t>
            </a:r>
            <a:r>
              <a:rPr lang="en-US" altLang="ja-JP" sz="1800" dirty="0" err="1" smtClean="0"/>
              <a:t>Lz</a:t>
            </a:r>
            <a:r>
              <a:rPr lang="en-US" altLang="ja-JP" sz="1800" dirty="0" smtClean="0"/>
              <a:t> </a:t>
            </a:r>
            <a:r>
              <a:rPr lang="en-US" altLang="ja-JP" sz="1800" dirty="0"/>
              <a:t>: the size of the component</a:t>
            </a:r>
            <a:endParaRPr lang="ja-JP" altLang="ja-JP" sz="1800" dirty="0"/>
          </a:p>
          <a:p>
            <a:pPr marL="0" indent="0">
              <a:buNone/>
            </a:pPr>
            <a:r>
              <a:rPr lang="en-US" altLang="ja-JP" sz="1800" dirty="0" smtClean="0"/>
              <a:t>       - the </a:t>
            </a:r>
            <a:r>
              <a:rPr lang="en-US" altLang="ja-JP" sz="1800" dirty="0"/>
              <a:t>other: you can ignore</a:t>
            </a:r>
            <a:endParaRPr lang="ja-JP" altLang="ja-JP" sz="1800" dirty="0"/>
          </a:p>
          <a:p>
            <a:pPr marL="0" indent="0">
              <a:buNone/>
            </a:pPr>
            <a:r>
              <a:rPr lang="en-US" altLang="ja-JP" sz="1800" dirty="0"/>
              <a:t> </a:t>
            </a:r>
            <a:endParaRPr lang="ja-JP" altLang="ja-JP" sz="1800" dirty="0"/>
          </a:p>
          <a:p>
            <a:pPr marL="0" indent="0">
              <a:buNone/>
            </a:pP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093228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Re-Generation events</a:t>
            </a:r>
            <a:endParaRPr kumimoji="1" lang="ja-JP" altLang="en-US" dirty="0"/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8313" y="981075"/>
            <a:ext cx="8229600" cy="5327650"/>
          </a:xfrm>
        </p:spPr>
        <p:txBody>
          <a:bodyPr/>
          <a:lstStyle/>
          <a:p>
            <a:pPr marL="0" indent="0">
              <a:buNone/>
            </a:pPr>
            <a:r>
              <a:rPr lang="ja-JP" altLang="en-US" sz="2000" dirty="0" smtClean="0"/>
              <a:t>■ </a:t>
            </a:r>
            <a:r>
              <a:rPr lang="en-US" altLang="ja-JP" sz="2000" dirty="0" smtClean="0"/>
              <a:t>Set parameters</a:t>
            </a:r>
            <a:endParaRPr lang="en-US" altLang="ja-JP" sz="2000" dirty="0"/>
          </a:p>
          <a:p>
            <a:pPr marL="0" indent="0">
              <a:buNone/>
            </a:pPr>
            <a:r>
              <a:rPr lang="en-US" altLang="ja-JP" sz="1600" dirty="0"/>
              <a:t>  </a:t>
            </a:r>
            <a:r>
              <a:rPr lang="en-US" altLang="ja-JP" sz="1600" u="sng" dirty="0" err="1" smtClean="0"/>
              <a:t>param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 smtClean="0"/>
              <a:t>      - e- 1GeV</a:t>
            </a:r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</a:t>
            </a:r>
            <a:r>
              <a:rPr lang="en-US" altLang="ja-JP" sz="1600" dirty="0" err="1" smtClean="0"/>
              <a:t>sepicsfile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 “</a:t>
            </a:r>
            <a:r>
              <a:rPr lang="en-US" altLang="ja-JP" sz="1600" dirty="0" err="1" smtClean="0"/>
              <a:t>Nevent</a:t>
            </a:r>
            <a:r>
              <a:rPr lang="en-US" altLang="ja-JP" sz="1600" dirty="0" smtClean="0"/>
              <a:t>”  1000</a:t>
            </a:r>
            <a:endParaRPr lang="en-US" altLang="ja-JP" sz="1600" dirty="0"/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</a:t>
            </a:r>
            <a:r>
              <a:rPr lang="en-US" altLang="ja-JP" sz="1600" u="sng" dirty="0" err="1" smtClean="0"/>
              <a:t>epicsfile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“Trace”     </a:t>
            </a:r>
            <a:r>
              <a:rPr lang="en-US" altLang="ja-JP" sz="1600" dirty="0"/>
              <a:t>f</a:t>
            </a:r>
            <a:r>
              <a:rPr lang="en-US" altLang="ja-JP" sz="1600" dirty="0" smtClean="0"/>
              <a:t>                          (Disable taking trace information)</a:t>
            </a:r>
          </a:p>
          <a:p>
            <a:pPr marL="0" indent="0">
              <a:buNone/>
            </a:pP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 smtClean="0"/>
              <a:t>  </a:t>
            </a:r>
            <a:r>
              <a:rPr lang="en-US" altLang="ja-JP" sz="1600" u="sng" dirty="0" err="1" smtClean="0"/>
              <a:t>FirstKiss</a:t>
            </a:r>
            <a:r>
              <a:rPr lang="en-US" altLang="ja-JP" sz="1600" u="sng" dirty="0" smtClean="0"/>
              <a:t> (1st line)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  - ‘</a:t>
            </a:r>
            <a:r>
              <a:rPr lang="en-US" altLang="ja-JP" sz="1600" dirty="0" err="1" smtClean="0"/>
              <a:t>epicsfile</a:t>
            </a:r>
            <a:r>
              <a:rPr lang="en-US" altLang="ja-JP" sz="1600" dirty="0" smtClean="0"/>
              <a:t>’, ‘</a:t>
            </a:r>
            <a:r>
              <a:rPr lang="en-US" altLang="ja-JP" sz="1600" dirty="0" err="1" smtClean="0"/>
              <a:t>config</a:t>
            </a:r>
            <a:r>
              <a:rPr lang="en-US" altLang="ja-JP" sz="1600" dirty="0" smtClean="0"/>
              <a:t>’, ‘</a:t>
            </a:r>
            <a:r>
              <a:rPr lang="en-US" altLang="ja-JP" sz="1600" dirty="0" err="1" smtClean="0"/>
              <a:t>sepicsfile</a:t>
            </a:r>
            <a:r>
              <a:rPr lang="en-US" altLang="ja-JP" sz="1600" dirty="0" smtClean="0"/>
              <a:t>’, ‘</a:t>
            </a:r>
            <a:r>
              <a:rPr lang="en-US" altLang="ja-JP" sz="1600" dirty="0" err="1" smtClean="0"/>
              <a:t>param</a:t>
            </a:r>
            <a:r>
              <a:rPr lang="en-US" altLang="ja-JP" sz="1600" dirty="0" smtClean="0"/>
              <a:t>’</a:t>
            </a:r>
          </a:p>
          <a:p>
            <a:pPr marL="0" indent="0">
              <a:buNone/>
            </a:pPr>
            <a:endParaRPr lang="en-US" altLang="ja-JP" sz="1600" dirty="0"/>
          </a:p>
          <a:p>
            <a:pPr marL="0" indent="0">
              <a:buNone/>
            </a:pPr>
            <a:r>
              <a:rPr lang="ja-JP" altLang="en-US" sz="2000" dirty="0" smtClean="0"/>
              <a:t>■ </a:t>
            </a:r>
            <a:r>
              <a:rPr lang="en-US" altLang="ja-JP" sz="2000" dirty="0" smtClean="0"/>
              <a:t>Event Generation</a:t>
            </a:r>
          </a:p>
          <a:p>
            <a:pPr marL="0" indent="0">
              <a:buNone/>
            </a:pPr>
            <a:r>
              <a:rPr lang="en-US" altLang="ja-JP" sz="1600" dirty="0" smtClean="0"/>
              <a:t>$ ./sepicsPCLinuxIFC64 &lt; </a:t>
            </a:r>
            <a:r>
              <a:rPr lang="en-US" altLang="ja-JP" sz="1600" dirty="0" err="1" smtClean="0"/>
              <a:t>FirstInput</a:t>
            </a:r>
            <a:r>
              <a:rPr lang="en-US" altLang="ja-JP" sz="1600" dirty="0" smtClean="0"/>
              <a:t> &gt; e-_1GeV_2.d</a:t>
            </a:r>
          </a:p>
          <a:p>
            <a:pPr marL="0" indent="0">
              <a:buNone/>
            </a:pPr>
            <a:endParaRPr lang="en-US" altLang="ja-JP" sz="1600" dirty="0" smtClean="0"/>
          </a:p>
        </p:txBody>
      </p:sp>
    </p:spTree>
    <p:extLst>
      <p:ext uri="{BB962C8B-B14F-4D97-AF65-F5344CB8AC3E}">
        <p14:creationId xmlns:p14="http://schemas.microsoft.com/office/powerpoint/2010/main" val="33841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Analysis Example with ROOT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sz="1800" dirty="0" smtClean="0"/>
              <a:t>If you have </a:t>
            </a:r>
            <a:r>
              <a:rPr lang="en-US" altLang="ja-JP" sz="1800" dirty="0" smtClean="0"/>
              <a:t>installed ROOT</a:t>
            </a:r>
            <a:r>
              <a:rPr lang="en-US" altLang="ja-JP" sz="1800" dirty="0" smtClean="0"/>
              <a:t>, you may use my </a:t>
            </a:r>
            <a:r>
              <a:rPr lang="en-US" altLang="ja-JP" sz="1800" dirty="0" smtClean="0"/>
              <a:t>programs for analysis.</a:t>
            </a:r>
            <a:endParaRPr lang="en-US" altLang="ja-JP" sz="1800" dirty="0" smtClean="0"/>
          </a:p>
          <a:p>
            <a:pPr marL="0" indent="0">
              <a:buNone/>
            </a:pPr>
            <a:r>
              <a:rPr lang="en-US" altLang="ja-JP" sz="1800" dirty="0" smtClean="0"/>
              <a:t>   $ cd </a:t>
            </a:r>
            <a:r>
              <a:rPr lang="en-US" altLang="ja-JP" sz="1800" dirty="0" err="1" smtClean="0"/>
              <a:t>EpicsX.XX</a:t>
            </a:r>
            <a:r>
              <a:rPr lang="en-US" altLang="ja-JP" sz="1800" dirty="0" smtClean="0"/>
              <a:t>/</a:t>
            </a:r>
            <a:r>
              <a:rPr lang="en-US" altLang="ja-JP" sz="1800" dirty="0" err="1" smtClean="0"/>
              <a:t>UserHook</a:t>
            </a:r>
            <a:r>
              <a:rPr lang="en-US" altLang="ja-JP" sz="1800" dirty="0" smtClean="0"/>
              <a:t>/CALET/analysis</a:t>
            </a:r>
            <a:endParaRPr lang="en-US" altLang="ja-JP" sz="1800" dirty="0" smtClean="0"/>
          </a:p>
          <a:p>
            <a:pPr marL="0" indent="0">
              <a:buNone/>
            </a:pPr>
            <a:r>
              <a:rPr kumimoji="1" lang="en-US" altLang="ja-JP" sz="1800" dirty="0" smtClean="0"/>
              <a:t>   $ source bin/setenv.sh</a:t>
            </a:r>
          </a:p>
          <a:p>
            <a:pPr marL="0" indent="0">
              <a:buNone/>
            </a:pPr>
            <a:r>
              <a:rPr lang="en-US" altLang="ja-JP" sz="1800" dirty="0" smtClean="0"/>
              <a:t>   $ make</a:t>
            </a:r>
          </a:p>
          <a:p>
            <a:pPr marL="0" indent="0">
              <a:buNone/>
            </a:pPr>
            <a:endParaRPr lang="en-US" altLang="ja-JP" sz="2000" dirty="0"/>
          </a:p>
          <a:p>
            <a:pPr marL="0" indent="0">
              <a:buNone/>
            </a:pPr>
            <a:r>
              <a:rPr lang="en-US" altLang="ja-JP" sz="2000" u="sng" dirty="0" smtClean="0"/>
              <a:t>Viewer of raw data</a:t>
            </a:r>
          </a:p>
          <a:p>
            <a:pPr marL="0" indent="0">
              <a:buNone/>
            </a:pPr>
            <a:r>
              <a:rPr lang="en-US" altLang="ja-JP" sz="1800" dirty="0" smtClean="0"/>
              <a:t>$ ./viewer ../e-_10GeV.d</a:t>
            </a:r>
          </a:p>
          <a:p>
            <a:pPr marL="0" indent="0">
              <a:buNone/>
            </a:pPr>
            <a:endParaRPr kumimoji="1" lang="en-US" altLang="ja-JP" sz="2000" dirty="0"/>
          </a:p>
          <a:p>
            <a:pPr marL="0" indent="0">
              <a:buNone/>
            </a:pPr>
            <a:r>
              <a:rPr lang="en-US" altLang="ja-JP" sz="2000" u="sng" dirty="0" smtClean="0"/>
              <a:t>Create root format</a:t>
            </a:r>
          </a:p>
          <a:p>
            <a:pPr marL="0" indent="0">
              <a:buNone/>
            </a:pPr>
            <a:r>
              <a:rPr lang="en-US" altLang="ja-JP" sz="1800" dirty="0" smtClean="0"/>
              <a:t>$ ./</a:t>
            </a:r>
            <a:r>
              <a:rPr lang="en-US" altLang="ja-JP" sz="1800" dirty="0" err="1" smtClean="0"/>
              <a:t>createroot</a:t>
            </a:r>
            <a:r>
              <a:rPr lang="en-US" altLang="ja-JP" sz="1800" dirty="0" smtClean="0"/>
              <a:t> ../e-_10GeV_.d e-_10GeV.root</a:t>
            </a:r>
          </a:p>
          <a:p>
            <a:pPr marL="0" indent="0">
              <a:buNone/>
            </a:pPr>
            <a:endParaRPr kumimoji="1" lang="en-US" altLang="ja-JP" sz="2000" dirty="0"/>
          </a:p>
          <a:p>
            <a:pPr marL="0" indent="0">
              <a:buNone/>
            </a:pPr>
            <a:r>
              <a:rPr lang="en-US" altLang="ja-JP" sz="2000" u="sng" dirty="0" smtClean="0"/>
              <a:t>Draw Histogram</a:t>
            </a:r>
            <a:endParaRPr lang="en-US" altLang="ja-JP" sz="2000" dirty="0" smtClean="0"/>
          </a:p>
          <a:p>
            <a:pPr marL="0" indent="0">
              <a:buNone/>
            </a:pPr>
            <a:r>
              <a:rPr lang="en-US" altLang="ja-JP" sz="1800" dirty="0" smtClean="0"/>
              <a:t>$ ./</a:t>
            </a:r>
            <a:r>
              <a:rPr lang="en-US" altLang="ja-JP" sz="1800" dirty="0" err="1" smtClean="0"/>
              <a:t>histo_dEsum</a:t>
            </a:r>
            <a:r>
              <a:rPr lang="en-US" altLang="ja-JP" sz="1800" dirty="0" smtClean="0"/>
              <a:t> ../e-_1GeV_2.root</a:t>
            </a:r>
          </a:p>
        </p:txBody>
      </p:sp>
    </p:spTree>
    <p:extLst>
      <p:ext uri="{BB962C8B-B14F-4D97-AF65-F5344CB8AC3E}">
        <p14:creationId xmlns:p14="http://schemas.microsoft.com/office/powerpoint/2010/main" val="345543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END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519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1800" dirty="0" smtClean="0"/>
              <a:t>Download</a:t>
            </a:r>
          </a:p>
          <a:p>
            <a:r>
              <a:rPr lang="en-US" altLang="ja-JP" sz="1800" dirty="0" smtClean="0"/>
              <a:t>Install</a:t>
            </a:r>
          </a:p>
          <a:p>
            <a:r>
              <a:rPr lang="en-US" altLang="ja-JP" sz="1800" dirty="0" smtClean="0"/>
              <a:t>Event Generation</a:t>
            </a:r>
          </a:p>
          <a:p>
            <a:pPr lvl="1"/>
            <a:r>
              <a:rPr lang="en-US" altLang="ja-JP" sz="1600" dirty="0" smtClean="0"/>
              <a:t>Parameters</a:t>
            </a:r>
          </a:p>
          <a:p>
            <a:pPr lvl="2"/>
            <a:r>
              <a:rPr lang="en-US" altLang="ja-JP" sz="1600" dirty="0" err="1" smtClean="0"/>
              <a:t>config</a:t>
            </a:r>
            <a:endParaRPr lang="en-US" altLang="ja-JP" sz="1600" dirty="0" smtClean="0"/>
          </a:p>
          <a:p>
            <a:pPr lvl="2"/>
            <a:r>
              <a:rPr lang="en-US" altLang="ja-JP" sz="1600" dirty="0" err="1" smtClean="0"/>
              <a:t>epicsfile</a:t>
            </a:r>
            <a:endParaRPr lang="en-US" altLang="ja-JP" sz="1600" dirty="0" smtClean="0"/>
          </a:p>
          <a:p>
            <a:pPr lvl="2"/>
            <a:r>
              <a:rPr lang="en-US" altLang="ja-JP" sz="1600" dirty="0" err="1" smtClean="0"/>
              <a:t>param</a:t>
            </a:r>
            <a:endParaRPr lang="en-US" altLang="ja-JP" sz="1600" dirty="0" smtClean="0"/>
          </a:p>
          <a:p>
            <a:pPr lvl="2"/>
            <a:r>
              <a:rPr lang="en-US" altLang="ja-JP" sz="1600" dirty="0" smtClean="0"/>
              <a:t>primary</a:t>
            </a:r>
          </a:p>
          <a:p>
            <a:pPr lvl="2"/>
            <a:r>
              <a:rPr lang="en-US" altLang="ja-JP" sz="1600" dirty="0" err="1"/>
              <a:t>s</a:t>
            </a:r>
            <a:r>
              <a:rPr lang="en-US" altLang="ja-JP" sz="1600" dirty="0" err="1" smtClean="0"/>
              <a:t>epicsfile</a:t>
            </a:r>
            <a:endParaRPr lang="en-US" altLang="ja-JP" sz="1600" dirty="0" smtClean="0"/>
          </a:p>
          <a:p>
            <a:pPr lvl="2"/>
            <a:r>
              <a:rPr lang="en-US" altLang="ja-JP" sz="1600" dirty="0" err="1" smtClean="0"/>
              <a:t>FirstInput</a:t>
            </a:r>
            <a:endParaRPr lang="en-US" altLang="ja-JP" sz="1600" dirty="0" smtClean="0"/>
          </a:p>
          <a:p>
            <a:pPr lvl="1"/>
            <a:r>
              <a:rPr lang="en-US" altLang="ja-JP" sz="1600" dirty="0" err="1" smtClean="0"/>
              <a:t>UserInterface</a:t>
            </a:r>
            <a:endParaRPr lang="en-US" altLang="ja-JP" sz="1600" dirty="0"/>
          </a:p>
          <a:p>
            <a:pPr lvl="2"/>
            <a:r>
              <a:rPr lang="en-US" altLang="ja-JP" sz="1600" dirty="0" err="1" smtClean="0"/>
              <a:t>ephook.f</a:t>
            </a:r>
            <a:endParaRPr lang="en-US" altLang="ja-JP" sz="1600" dirty="0" smtClean="0"/>
          </a:p>
          <a:p>
            <a:pPr lvl="1"/>
            <a:r>
              <a:rPr lang="en-US" altLang="ja-JP" sz="1600" dirty="0" smtClean="0"/>
              <a:t>Run</a:t>
            </a:r>
          </a:p>
          <a:p>
            <a:r>
              <a:rPr lang="en-US" altLang="ja-JP" sz="1800" dirty="0" smtClean="0"/>
              <a:t>How to see events</a:t>
            </a:r>
          </a:p>
          <a:p>
            <a:pPr lvl="1"/>
            <a:r>
              <a:rPr lang="en-US" altLang="ja-JP" sz="1600" dirty="0" err="1" smtClean="0"/>
              <a:t>Geomview</a:t>
            </a:r>
            <a:endParaRPr lang="en-US" altLang="ja-JP" sz="1600" dirty="0" smtClean="0"/>
          </a:p>
          <a:p>
            <a:r>
              <a:rPr lang="en-US" altLang="ja-JP" sz="1800" dirty="0" smtClean="0"/>
              <a:t>Analysis Example</a:t>
            </a:r>
          </a:p>
          <a:p>
            <a:pPr lvl="1"/>
            <a:r>
              <a:rPr lang="en-US" altLang="ja-JP" sz="1600" dirty="0" smtClean="0"/>
              <a:t>Event viewer</a:t>
            </a:r>
          </a:p>
          <a:p>
            <a:pPr lvl="1"/>
            <a:r>
              <a:rPr lang="en-US" altLang="ja-JP" sz="1600" dirty="0" smtClean="0"/>
              <a:t>Create root</a:t>
            </a:r>
          </a:p>
          <a:p>
            <a:pPr lvl="1"/>
            <a:r>
              <a:rPr lang="en-US" altLang="ja-JP" sz="1600" dirty="0" smtClean="0"/>
              <a:t>Create histogram</a:t>
            </a:r>
          </a:p>
          <a:p>
            <a:endParaRPr lang="en-US" altLang="ja-JP" sz="1800" dirty="0" smtClean="0"/>
          </a:p>
        </p:txBody>
      </p:sp>
      <p:pic>
        <p:nvPicPr>
          <p:cNvPr id="4" name="Picture 2" descr="\\192.168.2.201\raid1\tmpPrints\geomview\e1Te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236949"/>
            <a:ext cx="2457907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\\192.168.2.201\raid1\tmpPrints\viewer\e1TeV_x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193" y="2290949"/>
            <a:ext cx="2211141" cy="22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5805052" y="1782501"/>
            <a:ext cx="215582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dirty="0" smtClean="0"/>
              <a:t>Electron 1TeV</a:t>
            </a:r>
            <a:endParaRPr lang="en-US" altLang="ja-JP" sz="1600" dirty="0"/>
          </a:p>
        </p:txBody>
      </p:sp>
      <p:pic>
        <p:nvPicPr>
          <p:cNvPr id="7" name="Picture 3" descr="\\192.168.2.201\raid1\tmpPrints\20110515\egdE\dE2\ele\ccc_dE_1000GeV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725" y="4966429"/>
            <a:ext cx="2614152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28"/>
          <p:cNvSpPr txBox="1">
            <a:spLocks noChangeArrowheads="1"/>
          </p:cNvSpPr>
          <p:nvPr/>
        </p:nvSpPr>
        <p:spPr bwMode="auto">
          <a:xfrm>
            <a:off x="5575888" y="4797152"/>
            <a:ext cx="215582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600" dirty="0" smtClean="0"/>
              <a:t>Deposit Energy</a:t>
            </a:r>
            <a:endParaRPr lang="en-US" altLang="ja-JP" sz="1600" dirty="0"/>
          </a:p>
        </p:txBody>
      </p:sp>
    </p:spTree>
    <p:extLst>
      <p:ext uri="{BB962C8B-B14F-4D97-AF65-F5344CB8AC3E}">
        <p14:creationId xmlns:p14="http://schemas.microsoft.com/office/powerpoint/2010/main" val="2953318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Download &amp; Install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8312" y="1125686"/>
            <a:ext cx="4031679" cy="5327650"/>
          </a:xfrm>
        </p:spPr>
        <p:txBody>
          <a:bodyPr/>
          <a:lstStyle/>
          <a:p>
            <a:pPr marL="0" indent="0">
              <a:buNone/>
            </a:pPr>
            <a:r>
              <a:rPr lang="ja-JP" altLang="en-US" sz="1800" dirty="0" smtClean="0"/>
              <a:t>■ </a:t>
            </a:r>
            <a:r>
              <a:rPr kumimoji="1" lang="en-US" altLang="ja-JP" sz="1800" dirty="0" smtClean="0"/>
              <a:t>Environments </a:t>
            </a:r>
            <a:r>
              <a:rPr lang="en-US" altLang="ja-JP" sz="1800" dirty="0" smtClean="0"/>
              <a:t>for</a:t>
            </a:r>
            <a:r>
              <a:rPr kumimoji="1" lang="en-US" altLang="ja-JP" sz="1800" dirty="0" smtClean="0"/>
              <a:t> EPICS</a:t>
            </a:r>
          </a:p>
          <a:p>
            <a:pPr marL="0" indent="0">
              <a:buNone/>
            </a:pPr>
            <a:r>
              <a:rPr kumimoji="1" lang="en-US" altLang="ja-JP" sz="1600" dirty="0" smtClean="0"/>
              <a:t> - Linux, Mac</a:t>
            </a:r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- Intel Fortran version &gt;= 11.1</a:t>
            </a:r>
          </a:p>
          <a:p>
            <a:pPr marL="0" indent="0">
              <a:buNone/>
            </a:pPr>
            <a:r>
              <a:rPr kumimoji="1" lang="en-US" altLang="ja-JP" sz="1600" dirty="0"/>
              <a:t> </a:t>
            </a:r>
            <a:r>
              <a:rPr kumimoji="1" lang="en-US" altLang="ja-JP" sz="1600" dirty="0" smtClean="0"/>
              <a:t>- 64 bit (recommended)</a:t>
            </a:r>
          </a:p>
          <a:p>
            <a:pPr marL="0" indent="0">
              <a:buNone/>
            </a:pPr>
            <a:endParaRPr lang="en-US" altLang="ja-JP" sz="1600" dirty="0"/>
          </a:p>
          <a:p>
            <a:pPr marL="0" indent="0">
              <a:buNone/>
            </a:pPr>
            <a:r>
              <a:rPr kumimoji="1" lang="en-US" altLang="ja-JP" sz="1600" dirty="0" smtClean="0"/>
              <a:t>  </a:t>
            </a:r>
            <a:r>
              <a:rPr kumimoji="1" lang="en-US" altLang="ja-JP" sz="1600" u="sng" dirty="0" smtClean="0"/>
              <a:t>My laptop:</a:t>
            </a:r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- Ubuntu10.10 64 bit</a:t>
            </a:r>
          </a:p>
          <a:p>
            <a:pPr marL="0" indent="0">
              <a:buNone/>
            </a:pPr>
            <a:r>
              <a:rPr kumimoji="1" lang="en-US" altLang="ja-JP" sz="1600" dirty="0"/>
              <a:t> </a:t>
            </a:r>
            <a:r>
              <a:rPr kumimoji="1" lang="en-US" altLang="ja-JP" sz="1600" dirty="0" smtClean="0"/>
              <a:t> - Intel Fortran : 2011.3.174</a:t>
            </a:r>
          </a:p>
          <a:p>
            <a:pPr marL="457200" lvl="1" indent="0">
              <a:buNone/>
            </a:pPr>
            <a:endParaRPr lang="en-US" altLang="ja-JP" sz="1600" dirty="0"/>
          </a:p>
          <a:p>
            <a:pPr marL="0" indent="0">
              <a:buNone/>
            </a:pPr>
            <a:r>
              <a:rPr lang="ja-JP" altLang="en-US" sz="1800" dirty="0" smtClean="0"/>
              <a:t>■ </a:t>
            </a:r>
            <a:r>
              <a:rPr lang="en-US" altLang="ja-JP" sz="1800" dirty="0" smtClean="0"/>
              <a:t>Download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800" dirty="0"/>
              <a:t> </a:t>
            </a:r>
            <a:r>
              <a:rPr lang="en-US" altLang="ja-JP" sz="1600" dirty="0" smtClean="0"/>
              <a:t>- Cosmos, EPICS</a:t>
            </a:r>
          </a:p>
          <a:p>
            <a:pPr marL="0" indent="0">
              <a:buNone/>
            </a:pPr>
            <a:r>
              <a:rPr lang="en-US" altLang="ja-JP" sz="1600" dirty="0" smtClean="0"/>
              <a:t>   (</a:t>
            </a:r>
            <a:r>
              <a:rPr lang="en-US" altLang="ja-JP" sz="1600" dirty="0" smtClean="0">
                <a:hlinkClick r:id="rId2"/>
              </a:rPr>
              <a:t>http://cosmos.n.kanagawa-u.ac.jp</a:t>
            </a:r>
            <a:r>
              <a:rPr lang="en-US" altLang="ja-JP" sz="1600" dirty="0" smtClean="0"/>
              <a:t>)</a:t>
            </a:r>
          </a:p>
          <a:p>
            <a:pPr marL="0" indent="0">
              <a:buNone/>
            </a:pPr>
            <a:endParaRPr lang="en-US" altLang="ja-JP" sz="1600" dirty="0"/>
          </a:p>
          <a:p>
            <a:pPr marL="0" indent="0">
              <a:buNone/>
            </a:pPr>
            <a:r>
              <a:rPr lang="en-US" altLang="ja-JP" sz="1600" dirty="0" smtClean="0"/>
              <a:t> - </a:t>
            </a:r>
            <a:r>
              <a:rPr lang="en-US" altLang="ja-JP" sz="1600" dirty="0" err="1" smtClean="0"/>
              <a:t>Geomview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you can install “yum” or “apt”</a:t>
            </a:r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(export GEOMVIEW=/</a:t>
            </a:r>
            <a:r>
              <a:rPr lang="en-US" altLang="ja-JP" sz="1600" dirty="0" err="1" smtClean="0"/>
              <a:t>usr</a:t>
            </a:r>
            <a:r>
              <a:rPr lang="en-US" altLang="ja-JP" sz="1600" dirty="0" smtClean="0"/>
              <a:t>/bin/</a:t>
            </a:r>
            <a:r>
              <a:rPr lang="en-US" altLang="ja-JP" sz="1600" dirty="0" err="1" smtClean="0"/>
              <a:t>geomview</a:t>
            </a:r>
            <a:r>
              <a:rPr lang="en-US" altLang="ja-JP" sz="1600" dirty="0" smtClean="0"/>
              <a:t>)</a:t>
            </a:r>
            <a:endParaRPr lang="en-US" altLang="ja-JP" sz="1800" dirty="0" smtClean="0"/>
          </a:p>
          <a:p>
            <a:endParaRPr kumimoji="1" lang="en-US" altLang="ja-JP" sz="2000" dirty="0" smtClean="0"/>
          </a:p>
        </p:txBody>
      </p:sp>
      <p:sp>
        <p:nvSpPr>
          <p:cNvPr id="4" name="コンテンツ プレースホルダー 2"/>
          <p:cNvSpPr txBox="1">
            <a:spLocks/>
          </p:cNvSpPr>
          <p:nvPr/>
        </p:nvSpPr>
        <p:spPr bwMode="auto">
          <a:xfrm>
            <a:off x="4499992" y="1125686"/>
            <a:ext cx="4392488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ja-JP" altLang="en-US" sz="1800" dirty="0" smtClean="0"/>
              <a:t>■ </a:t>
            </a:r>
            <a:r>
              <a:rPr lang="en-US" altLang="ja-JP" sz="1800" dirty="0" smtClean="0"/>
              <a:t>How to install (detail, see manual)</a:t>
            </a:r>
          </a:p>
          <a:p>
            <a:pPr marL="457200" indent="-457200">
              <a:buFont typeface="+mj-lt"/>
              <a:buAutoNum type="arabicPeriod"/>
            </a:pPr>
            <a:endParaRPr lang="en-US" altLang="ja-JP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1400" dirty="0" smtClean="0"/>
              <a:t>Get the Cosmos &amp; EPICS source code (http://cosmos.n.kanagawa-u.ac.jp/)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sz="1400" dirty="0" smtClean="0"/>
              <a:t>$ tar </a:t>
            </a:r>
            <a:r>
              <a:rPr lang="en-US" altLang="ja-JP" sz="1400" dirty="0" err="1" smtClean="0"/>
              <a:t>zxvf</a:t>
            </a:r>
            <a:r>
              <a:rPr lang="en-US" altLang="ja-JP" sz="1400" dirty="0" smtClean="0"/>
              <a:t> CosmosX.XX.tar.gz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sz="1400" dirty="0" smtClean="0"/>
              <a:t>$ tar </a:t>
            </a:r>
            <a:r>
              <a:rPr lang="en-US" altLang="ja-JP" sz="1400" dirty="0" err="1" smtClean="0"/>
              <a:t>zxvf</a:t>
            </a:r>
            <a:r>
              <a:rPr lang="en-US" altLang="ja-JP" sz="1400" dirty="0" smtClean="0"/>
              <a:t> EpicsX.XX.tar.gz</a:t>
            </a:r>
          </a:p>
          <a:p>
            <a:pPr marL="457200" indent="-457200">
              <a:buFont typeface="+mj-lt"/>
              <a:buAutoNum type="arabicPeriod"/>
            </a:pPr>
            <a:endParaRPr lang="en-US" altLang="ja-JP" sz="1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1400" dirty="0" smtClean="0"/>
              <a:t>$ cd </a:t>
            </a:r>
            <a:r>
              <a:rPr lang="en-US" altLang="ja-JP" sz="1400" dirty="0" smtClean="0"/>
              <a:t>Cosmos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sz="1400" dirty="0" smtClean="0"/>
              <a:t>$ </a:t>
            </a:r>
            <a:r>
              <a:rPr lang="en-US" altLang="ja-JP" sz="1400" dirty="0" err="1" smtClean="0"/>
              <a:t>cp</a:t>
            </a:r>
            <a:r>
              <a:rPr lang="en-US" altLang="ja-JP" sz="1400" dirty="0" smtClean="0"/>
              <a:t> </a:t>
            </a:r>
            <a:r>
              <a:rPr lang="en-US" altLang="ja-JP" sz="1400" dirty="0" smtClean="0"/>
              <a:t>site.configPCLinuxIFC64 </a:t>
            </a:r>
            <a:r>
              <a:rPr lang="en-US" altLang="ja-JP" sz="1400" dirty="0" err="1" smtClean="0"/>
              <a:t>site.config</a:t>
            </a:r>
            <a:endParaRPr lang="en-US" altLang="ja-JP" sz="1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1400" dirty="0" smtClean="0"/>
              <a:t>(bash</a:t>
            </a:r>
            <a:r>
              <a:rPr lang="en-US" altLang="ja-JP" sz="1400" dirty="0" smtClean="0"/>
              <a:t>) </a:t>
            </a:r>
            <a:r>
              <a:rPr lang="en-US" altLang="ja-JP" sz="1400" dirty="0" smtClean="0"/>
              <a:t>$ source </a:t>
            </a:r>
            <a:r>
              <a:rPr lang="en-US" altLang="ja-JP" sz="1400" dirty="0" smtClean="0"/>
              <a:t>Script/sevi.sh </a:t>
            </a:r>
            <a:r>
              <a:rPr lang="ja-JP" altLang="en-US" sz="1400" dirty="0" smtClean="0"/>
              <a:t>　　　　　　　       　</a:t>
            </a:r>
            <a:r>
              <a:rPr lang="en-US" altLang="ja-JP" sz="1400" dirty="0" smtClean="0"/>
              <a:t>(</a:t>
            </a:r>
            <a:r>
              <a:rPr lang="en-US" altLang="ja-JP" sz="1400" dirty="0" err="1" smtClean="0"/>
              <a:t>tcsh</a:t>
            </a:r>
            <a:r>
              <a:rPr lang="en-US" altLang="ja-JP" sz="1400" dirty="0" smtClean="0"/>
              <a:t>) </a:t>
            </a:r>
            <a:r>
              <a:rPr lang="en-US" altLang="ja-JP" sz="1400" dirty="0" smtClean="0"/>
              <a:t> $ source </a:t>
            </a:r>
            <a:r>
              <a:rPr lang="en-US" altLang="ja-JP" sz="1400" dirty="0" smtClean="0"/>
              <a:t>Script/</a:t>
            </a:r>
            <a:r>
              <a:rPr lang="en-US" altLang="ja-JP" sz="1400" dirty="0" err="1" smtClean="0"/>
              <a:t>sevi</a:t>
            </a:r>
            <a:endParaRPr lang="en-US" altLang="ja-JP" sz="1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1400" dirty="0" smtClean="0"/>
              <a:t>$ </a:t>
            </a:r>
            <a:r>
              <a:rPr lang="en-US" altLang="ja-JP" sz="1400" dirty="0" smtClean="0"/>
              <a:t>make</a:t>
            </a:r>
            <a:endParaRPr lang="en-US" altLang="ja-JP" sz="1400" dirty="0" smtClean="0"/>
          </a:p>
          <a:p>
            <a:pPr marL="457200" indent="-457200">
              <a:buFont typeface="+mj-lt"/>
              <a:buAutoNum type="arabicPeriod"/>
            </a:pPr>
            <a:endParaRPr lang="en-US" altLang="ja-JP" sz="1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1400" dirty="0" smtClean="0"/>
              <a:t>$ cd </a:t>
            </a:r>
            <a:r>
              <a:rPr lang="en-US" altLang="ja-JP" sz="1400" dirty="0" smtClean="0"/>
              <a:t>Epics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sz="1400" dirty="0" smtClean="0"/>
              <a:t>$ </a:t>
            </a:r>
            <a:r>
              <a:rPr lang="en-US" altLang="ja-JP" sz="1400" dirty="0" err="1" smtClean="0"/>
              <a:t>cp</a:t>
            </a:r>
            <a:r>
              <a:rPr lang="en-US" altLang="ja-JP" sz="1400" dirty="0" smtClean="0"/>
              <a:t> </a:t>
            </a:r>
            <a:r>
              <a:rPr lang="en-US" altLang="ja-JP" sz="1400" dirty="0" smtClean="0"/>
              <a:t>site.configPCLinuxIFC64 </a:t>
            </a:r>
            <a:r>
              <a:rPr lang="en-US" altLang="ja-JP" sz="1400" dirty="0" err="1" smtClean="0"/>
              <a:t>site.config</a:t>
            </a:r>
            <a:endParaRPr lang="en-US" altLang="ja-JP" sz="1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1400" dirty="0" smtClean="0"/>
              <a:t>(bash) </a:t>
            </a:r>
            <a:r>
              <a:rPr lang="en-US" altLang="ja-JP" sz="1400" dirty="0" smtClean="0"/>
              <a:t>$source </a:t>
            </a:r>
            <a:r>
              <a:rPr lang="en-US" altLang="ja-JP" sz="1400" dirty="0" smtClean="0"/>
              <a:t>Script/sevi.sh</a:t>
            </a:r>
            <a:r>
              <a:rPr lang="ja-JP" altLang="en-US" sz="1400" dirty="0" smtClean="0"/>
              <a:t>　　　　　　      　　</a:t>
            </a:r>
            <a:r>
              <a:rPr lang="en-US" altLang="ja-JP" sz="1400" dirty="0" smtClean="0"/>
              <a:t>  (</a:t>
            </a:r>
            <a:r>
              <a:rPr lang="en-US" altLang="ja-JP" sz="1400" dirty="0" err="1" smtClean="0"/>
              <a:t>tcsh</a:t>
            </a:r>
            <a:r>
              <a:rPr lang="en-US" altLang="ja-JP" sz="1400" dirty="0" smtClean="0"/>
              <a:t>) </a:t>
            </a:r>
            <a:r>
              <a:rPr lang="en-US" altLang="ja-JP" sz="1400" dirty="0" smtClean="0"/>
              <a:t> $source </a:t>
            </a:r>
            <a:r>
              <a:rPr lang="en-US" altLang="ja-JP" sz="1400" dirty="0" smtClean="0"/>
              <a:t>Script/</a:t>
            </a:r>
            <a:r>
              <a:rPr lang="en-US" altLang="ja-JP" sz="1400" dirty="0" err="1" smtClean="0"/>
              <a:t>sevi</a:t>
            </a:r>
            <a:endParaRPr lang="en-US" altLang="ja-JP" sz="1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1400" dirty="0" smtClean="0"/>
              <a:t>$ make</a:t>
            </a:r>
            <a:endParaRPr lang="en-US" altLang="ja-JP" sz="1400" dirty="0" smtClean="0"/>
          </a:p>
          <a:p>
            <a:pPr marL="457200" indent="-457200">
              <a:buFont typeface="+mj-lt"/>
              <a:buAutoNum type="arabicPeriod"/>
            </a:pPr>
            <a:endParaRPr lang="en-US" altLang="ja-JP" sz="1600" dirty="0" smtClean="0"/>
          </a:p>
          <a:p>
            <a:pPr marL="457200" indent="-457200">
              <a:buFont typeface="+mj-lt"/>
              <a:buAutoNum type="arabicPeriod"/>
            </a:pPr>
            <a:endParaRPr lang="en-US" altLang="ja-JP" sz="1600" dirty="0" smtClean="0"/>
          </a:p>
        </p:txBody>
      </p:sp>
    </p:spTree>
    <p:extLst>
      <p:ext uri="{BB962C8B-B14F-4D97-AF65-F5344CB8AC3E}">
        <p14:creationId xmlns:p14="http://schemas.microsoft.com/office/powerpoint/2010/main" val="317618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My sample program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z="2000" dirty="0" smtClean="0"/>
              <a:t>Today, I give “calet20110518.tar.gz”</a:t>
            </a:r>
          </a:p>
          <a:p>
            <a:r>
              <a:rPr kumimoji="1" lang="en-US" altLang="ja-JP" sz="2000" dirty="0" smtClean="0"/>
              <a:t>This is a sample program of EPICS and data analysis</a:t>
            </a:r>
          </a:p>
          <a:p>
            <a:endParaRPr kumimoji="1" lang="en-US" altLang="ja-JP" sz="2000" dirty="0" smtClean="0"/>
          </a:p>
          <a:p>
            <a:r>
              <a:rPr kumimoji="1" lang="en-US" altLang="ja-JP" sz="2000" dirty="0" smtClean="0"/>
              <a:t>This detector model has already released a few month ago.</a:t>
            </a:r>
            <a:endParaRPr kumimoji="1" lang="en-US" altLang="ja-JP" sz="2000" dirty="0" smtClean="0"/>
          </a:p>
          <a:p>
            <a:r>
              <a:rPr kumimoji="1" lang="en-US" altLang="ja-JP" sz="2000" dirty="0" smtClean="0"/>
              <a:t>Please </a:t>
            </a:r>
            <a:r>
              <a:rPr lang="en-US" altLang="ja-JP" sz="2000" dirty="0" smtClean="0"/>
              <a:t>decompress this file</a:t>
            </a:r>
            <a:r>
              <a:rPr kumimoji="1" lang="en-US" altLang="ja-JP" sz="2000" dirty="0" smtClean="0"/>
              <a:t> in </a:t>
            </a:r>
            <a:r>
              <a:rPr kumimoji="1" lang="en-US" altLang="ja-JP" sz="2000" dirty="0" err="1" smtClean="0"/>
              <a:t>EpicsX.XX</a:t>
            </a:r>
            <a:r>
              <a:rPr kumimoji="1" lang="en-US" altLang="ja-JP" sz="2000" dirty="0" smtClean="0"/>
              <a:t>/</a:t>
            </a:r>
            <a:r>
              <a:rPr kumimoji="1" lang="en-US" altLang="ja-JP" sz="2000" dirty="0" err="1" smtClean="0"/>
              <a:t>UserHook</a:t>
            </a:r>
            <a:r>
              <a:rPr kumimoji="1" lang="en-US" altLang="ja-JP" sz="2000" dirty="0" smtClean="0"/>
              <a:t>/</a:t>
            </a:r>
          </a:p>
          <a:p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312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Detector Configuration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2000" dirty="0" err="1" smtClean="0"/>
              <a:t>config</a:t>
            </a:r>
            <a:endParaRPr kumimoji="1" lang="en-US" altLang="ja-JP" sz="2000" dirty="0" smtClean="0"/>
          </a:p>
          <a:p>
            <a:pPr lvl="1"/>
            <a:r>
              <a:rPr lang="en-US" altLang="ja-JP" sz="1600" dirty="0" smtClean="0"/>
              <a:t>Each</a:t>
            </a:r>
            <a:r>
              <a:rPr lang="en-US" altLang="ja-JP" sz="1600" dirty="0" smtClean="0"/>
              <a:t> </a:t>
            </a:r>
            <a:r>
              <a:rPr lang="en-US" altLang="ja-JP" sz="1600" dirty="0" smtClean="0"/>
              <a:t>updated </a:t>
            </a:r>
            <a:r>
              <a:rPr lang="en-US" altLang="ja-JP" sz="1600" dirty="0" err="1" smtClean="0"/>
              <a:t>config</a:t>
            </a:r>
            <a:r>
              <a:rPr lang="en-US" altLang="ja-JP" sz="1600" dirty="0" smtClean="0"/>
              <a:t> file of EPICS will be released from Japanese team.</a:t>
            </a:r>
          </a:p>
          <a:p>
            <a:pPr lvl="1"/>
            <a:r>
              <a:rPr lang="en-US" altLang="ja-JP" sz="1600" dirty="0" smtClean="0"/>
              <a:t>If you would like to create/change the configure, see manual in detail.</a:t>
            </a:r>
          </a:p>
          <a:p>
            <a:pPr lvl="1"/>
            <a:endParaRPr lang="en-US" altLang="ja-JP" sz="1600" dirty="0"/>
          </a:p>
          <a:p>
            <a:r>
              <a:rPr lang="en-US" altLang="ja-JP" sz="2000" dirty="0" smtClean="0"/>
              <a:t>Check the </a:t>
            </a:r>
            <a:r>
              <a:rPr lang="en-US" altLang="ja-JP" sz="2000" dirty="0" err="1" smtClean="0"/>
              <a:t>config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with </a:t>
            </a:r>
            <a:r>
              <a:rPr lang="en-US" altLang="ja-JP" sz="2000" dirty="0" err="1" smtClean="0"/>
              <a:t>Geomview</a:t>
            </a:r>
            <a:endParaRPr lang="en-US" altLang="ja-JP" sz="2000" dirty="0" smtClean="0"/>
          </a:p>
          <a:p>
            <a:pPr marL="457200" lvl="1" indent="0">
              <a:buNone/>
            </a:pPr>
            <a:r>
              <a:rPr lang="en-US" altLang="ja-JP" sz="1600" dirty="0" smtClean="0"/>
              <a:t>$ cd </a:t>
            </a:r>
            <a:r>
              <a:rPr lang="en-US" altLang="ja-JP" sz="1600" dirty="0" err="1" smtClean="0"/>
              <a:t>EpicsX.XX</a:t>
            </a:r>
            <a:r>
              <a:rPr lang="en-US" altLang="ja-JP" sz="1600" dirty="0" smtClean="0"/>
              <a:t>/</a:t>
            </a:r>
            <a:r>
              <a:rPr lang="en-US" altLang="ja-JP" sz="1600" dirty="0" err="1" smtClean="0"/>
              <a:t>Util</a:t>
            </a:r>
            <a:endParaRPr lang="en-US" altLang="ja-JP" sz="1600" dirty="0"/>
          </a:p>
          <a:p>
            <a:pPr marL="457200" lvl="1" indent="0">
              <a:buNone/>
            </a:pPr>
            <a:r>
              <a:rPr lang="en-US" altLang="ja-JP" sz="1600" dirty="0" smtClean="0"/>
              <a:t>$ make –f drawConfig.mk</a:t>
            </a:r>
          </a:p>
          <a:p>
            <a:pPr marL="457200" lvl="1" indent="0">
              <a:buNone/>
            </a:pPr>
            <a:r>
              <a:rPr kumimoji="1" lang="en-US" altLang="ja-JP" sz="1600" dirty="0" smtClean="0"/>
              <a:t>$ ./</a:t>
            </a:r>
            <a:r>
              <a:rPr kumimoji="1" lang="en-US" altLang="ja-JP" sz="1600" dirty="0" err="1" smtClean="0"/>
              <a:t>drawconfig</a:t>
            </a:r>
            <a:endParaRPr kumimoji="1" lang="en-US" altLang="ja-JP" sz="1600" dirty="0" smtClean="0"/>
          </a:p>
          <a:p>
            <a:pPr marL="457200" lvl="1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- Type “../</a:t>
            </a:r>
            <a:r>
              <a:rPr lang="en-US" altLang="ja-JP" sz="1600" dirty="0" err="1" smtClean="0"/>
              <a:t>UserHook</a:t>
            </a:r>
            <a:r>
              <a:rPr lang="en-US" altLang="ja-JP" sz="1600" dirty="0" smtClean="0"/>
              <a:t>/CALET/</a:t>
            </a:r>
            <a:r>
              <a:rPr lang="en-US" altLang="ja-JP" sz="1600" dirty="0" err="1" smtClean="0"/>
              <a:t>config</a:t>
            </a:r>
            <a:r>
              <a:rPr lang="en-US" altLang="ja-JP" sz="1600" dirty="0" smtClean="0"/>
              <a:t>”</a:t>
            </a:r>
          </a:p>
          <a:p>
            <a:pPr marL="457200" lvl="1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- Type “14” </a:t>
            </a:r>
            <a:r>
              <a:rPr lang="ja-JP" altLang="en-US" sz="1600" dirty="0" smtClean="0"/>
              <a:t>⏎ </a:t>
            </a:r>
            <a:r>
              <a:rPr lang="en-US" altLang="ja-JP" sz="1600" dirty="0" smtClean="0"/>
              <a:t>“0</a:t>
            </a:r>
            <a:r>
              <a:rPr lang="ja-JP" altLang="en-US" sz="1600" dirty="0" smtClean="0"/>
              <a:t>␣</a:t>
            </a:r>
            <a:r>
              <a:rPr lang="en-US" altLang="ja-JP" sz="1600" dirty="0" smtClean="0"/>
              <a:t>6” </a:t>
            </a:r>
            <a:r>
              <a:rPr lang="ja-JP" altLang="en-US" sz="1600" dirty="0" smtClean="0"/>
              <a:t>⏎⏎</a:t>
            </a:r>
            <a:endParaRPr lang="en-US" altLang="ja-JP" sz="1600" dirty="0" smtClean="0"/>
          </a:p>
          <a:p>
            <a:pPr marL="457200" lvl="1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- Type “4”</a:t>
            </a:r>
            <a:r>
              <a:rPr lang="ja-JP" altLang="en-US" sz="1600" dirty="0"/>
              <a:t> </a:t>
            </a:r>
            <a:r>
              <a:rPr lang="ja-JP" altLang="en-US" sz="1600" dirty="0" smtClean="0"/>
              <a:t>⏎ </a:t>
            </a:r>
            <a:r>
              <a:rPr lang="en-US" altLang="ja-JP" sz="1600" dirty="0" smtClean="0"/>
              <a:t>“1” </a:t>
            </a:r>
            <a:r>
              <a:rPr lang="ja-JP" altLang="en-US" sz="1600" dirty="0" smtClean="0"/>
              <a:t>⏎ </a:t>
            </a:r>
            <a:r>
              <a:rPr lang="en-US" altLang="ja-JP" sz="1600" dirty="0" smtClean="0"/>
              <a:t>“SCIN</a:t>
            </a:r>
            <a:r>
              <a:rPr lang="ja-JP" altLang="en-US" sz="1600" dirty="0" smtClean="0"/>
              <a:t>␣</a:t>
            </a:r>
            <a:r>
              <a:rPr lang="en-US" altLang="ja-JP" sz="1600" dirty="0" smtClean="0"/>
              <a:t>SciFi</a:t>
            </a:r>
            <a:r>
              <a:rPr lang="ja-JP" altLang="en-US" sz="1600" dirty="0" smtClean="0"/>
              <a:t>␣</a:t>
            </a:r>
            <a:r>
              <a:rPr lang="en-US" altLang="ja-JP" sz="1600" dirty="0" smtClean="0"/>
              <a:t>W</a:t>
            </a:r>
            <a:r>
              <a:rPr lang="ja-JP" altLang="en-US" sz="1600" dirty="0" smtClean="0"/>
              <a:t>␣</a:t>
            </a:r>
            <a:r>
              <a:rPr lang="en-US" altLang="ja-JP" sz="1600" dirty="0" smtClean="0"/>
              <a:t>PWO”</a:t>
            </a:r>
          </a:p>
          <a:p>
            <a:pPr marL="457200" lvl="1" indent="0">
              <a:buNone/>
            </a:pPr>
            <a:r>
              <a:rPr lang="en-US" altLang="ja-JP" sz="1600" dirty="0" smtClean="0"/>
              <a:t>   - Type “1” </a:t>
            </a:r>
            <a:r>
              <a:rPr lang="ja-JP" altLang="en-US" sz="1600" dirty="0" smtClean="0"/>
              <a:t>⏎⏎ </a:t>
            </a:r>
            <a:r>
              <a:rPr lang="en-US" altLang="ja-JP" sz="1600" dirty="0" smtClean="0"/>
              <a:t>”0”</a:t>
            </a:r>
            <a:r>
              <a:rPr lang="ja-JP" altLang="en-US" sz="1600" dirty="0"/>
              <a:t> </a:t>
            </a:r>
            <a:r>
              <a:rPr lang="ja-JP" altLang="en-US" sz="1600" dirty="0" smtClean="0"/>
              <a:t>⏎</a:t>
            </a:r>
            <a:endParaRPr lang="en-US" altLang="ja-JP" sz="1600" dirty="0"/>
          </a:p>
          <a:p>
            <a:pPr marL="457200" lvl="1" indent="0">
              <a:buNone/>
            </a:pPr>
            <a:r>
              <a:rPr lang="en-US" altLang="ja-JP" sz="1600" dirty="0" smtClean="0"/>
              <a:t>$ cd </a:t>
            </a:r>
            <a:r>
              <a:rPr lang="en-US" altLang="ja-JP" sz="1600" dirty="0" err="1" smtClean="0"/>
              <a:t>Geomview</a:t>
            </a:r>
            <a:endParaRPr lang="en-US" altLang="ja-JP" sz="1600" dirty="0" smtClean="0"/>
          </a:p>
          <a:p>
            <a:pPr marL="457200" lvl="1" indent="0">
              <a:buNone/>
            </a:pPr>
            <a:r>
              <a:rPr kumimoji="1" lang="en-US" altLang="ja-JP" sz="1600" dirty="0" smtClean="0"/>
              <a:t>$ ./</a:t>
            </a:r>
            <a:r>
              <a:rPr kumimoji="1" lang="en-US" altLang="ja-JP" sz="1600" dirty="0" err="1" smtClean="0"/>
              <a:t>dispconfigbygeomv</a:t>
            </a:r>
            <a:endParaRPr kumimoji="1" lang="en-US" altLang="ja-JP" sz="1600" dirty="0" smtClean="0"/>
          </a:p>
          <a:p>
            <a:pPr lvl="1"/>
            <a:endParaRPr lang="en-US" altLang="ja-JP" sz="1600" dirty="0"/>
          </a:p>
          <a:p>
            <a:endParaRPr kumimoji="1" lang="ja-JP" altLang="en-US" sz="2000" dirty="0"/>
          </a:p>
        </p:txBody>
      </p:sp>
      <p:pic>
        <p:nvPicPr>
          <p:cNvPr id="1026" name="Picture 2" descr="\\192.168.2.201\raid1\tmpPrints\t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3" y="2528231"/>
            <a:ext cx="2685367" cy="237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683568" y="5517232"/>
            <a:ext cx="5616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u="sng" dirty="0" smtClean="0"/>
              <a:t>If it does not work</a:t>
            </a:r>
            <a:r>
              <a:rPr kumimoji="1" lang="en-US" altLang="ja-JP" dirty="0" smtClean="0"/>
              <a:t>, try the following</a:t>
            </a:r>
          </a:p>
          <a:p>
            <a:r>
              <a:rPr lang="en-US" altLang="ja-JP" dirty="0" smtClean="0"/>
              <a:t>   $ export GEOMVIEW=/</a:t>
            </a:r>
            <a:r>
              <a:rPr lang="en-US" altLang="ja-JP" dirty="0" err="1" smtClean="0"/>
              <a:t>usr</a:t>
            </a:r>
            <a:r>
              <a:rPr lang="en-US" altLang="ja-JP" dirty="0" smtClean="0"/>
              <a:t>/bin/</a:t>
            </a:r>
            <a:r>
              <a:rPr lang="en-US" altLang="ja-JP" dirty="0" err="1" smtClean="0"/>
              <a:t>geomview</a:t>
            </a:r>
            <a:endParaRPr lang="en-US" altLang="ja-JP" dirty="0" smtClean="0"/>
          </a:p>
          <a:p>
            <a:r>
              <a:rPr kumimoji="1" lang="en-US" altLang="ja-JP" dirty="0" smtClean="0"/>
              <a:t>   $ </a:t>
            </a:r>
            <a:r>
              <a:rPr kumimoji="1" lang="en-US" altLang="ja-JP" dirty="0" err="1" smtClean="0"/>
              <a:t>ln</a:t>
            </a:r>
            <a:r>
              <a:rPr kumimoji="1" lang="en-US" altLang="ja-JP" dirty="0" smtClean="0"/>
              <a:t> –s /bin/</a:t>
            </a:r>
            <a:r>
              <a:rPr kumimoji="1" lang="en-US" altLang="ja-JP" dirty="0" err="1" smtClean="0"/>
              <a:t>tcsh</a:t>
            </a:r>
            <a:r>
              <a:rPr kumimoji="1" lang="en-US" altLang="ja-JP" dirty="0" smtClean="0"/>
              <a:t> /</a:t>
            </a:r>
            <a:r>
              <a:rPr kumimoji="1" lang="en-US" altLang="ja-JP" dirty="0" err="1" smtClean="0"/>
              <a:t>usr</a:t>
            </a:r>
            <a:r>
              <a:rPr kumimoji="1" lang="en-US" altLang="ja-JP" dirty="0" smtClean="0"/>
              <a:t>/local/bin/</a:t>
            </a:r>
            <a:r>
              <a:rPr kumimoji="1" lang="en-US" altLang="ja-JP" dirty="0" err="1" smtClean="0"/>
              <a:t>tcsh</a:t>
            </a:r>
            <a:endParaRPr kumimoji="1" lang="en-US" altLang="ja-JP" dirty="0" smtClean="0"/>
          </a:p>
          <a:p>
            <a:r>
              <a:rPr lang="en-US" altLang="ja-JP" dirty="0"/>
              <a:t> </a:t>
            </a:r>
            <a:r>
              <a:rPr lang="en-US" altLang="ja-JP" dirty="0" smtClean="0"/>
              <a:t>  (Type without SciFi)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994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Input Parameters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sz="1800" dirty="0" smtClean="0"/>
              <a:t>You may edit 4 files in </a:t>
            </a:r>
            <a:r>
              <a:rPr lang="en-US" altLang="ja-JP" sz="1800" dirty="0" err="1" smtClean="0"/>
              <a:t>EpicsX.XX</a:t>
            </a:r>
            <a:r>
              <a:rPr lang="en-US" altLang="ja-JP" sz="1800" dirty="0" smtClean="0"/>
              <a:t>/</a:t>
            </a:r>
            <a:r>
              <a:rPr lang="en-US" altLang="ja-JP" sz="1800" dirty="0" err="1" smtClean="0"/>
              <a:t>UserHook</a:t>
            </a:r>
            <a:r>
              <a:rPr lang="en-US" altLang="ja-JP" sz="1800" dirty="0" smtClean="0"/>
              <a:t>/CALET/ </a:t>
            </a:r>
            <a:endParaRPr lang="en-US" altLang="ja-JP" sz="1600" dirty="0"/>
          </a:p>
          <a:p>
            <a:pPr marL="0" indent="0">
              <a:buNone/>
            </a:pPr>
            <a:r>
              <a:rPr lang="en-US" altLang="ja-JP" sz="1800" dirty="0" smtClean="0"/>
              <a:t>  - primary</a:t>
            </a:r>
          </a:p>
          <a:p>
            <a:pPr marL="0" indent="0">
              <a:buNone/>
            </a:pPr>
            <a:r>
              <a:rPr lang="en-US" altLang="ja-JP" sz="1800" dirty="0"/>
              <a:t> </a:t>
            </a:r>
            <a:r>
              <a:rPr lang="en-US" altLang="ja-JP" sz="1800" dirty="0" smtClean="0"/>
              <a:t>     - kind of particle, energy</a:t>
            </a:r>
          </a:p>
          <a:p>
            <a:pPr marL="0" indent="0">
              <a:buNone/>
            </a:pPr>
            <a:r>
              <a:rPr lang="en-US" altLang="ja-JP" sz="1800" dirty="0"/>
              <a:t> </a:t>
            </a:r>
            <a:r>
              <a:rPr lang="en-US" altLang="ja-JP" sz="1800" dirty="0" smtClean="0"/>
              <a:t>       (cf. </a:t>
            </a:r>
            <a:r>
              <a:rPr lang="en-US" altLang="ja-JP" sz="1800" dirty="0" err="1" smtClean="0"/>
              <a:t>EpicsX.XX</a:t>
            </a:r>
            <a:r>
              <a:rPr lang="en-US" altLang="ja-JP" sz="1800" dirty="0" smtClean="0"/>
              <a:t>/Data/Primary/</a:t>
            </a:r>
            <a:r>
              <a:rPr lang="en-US" altLang="ja-JP" sz="1800" dirty="0" err="1" smtClean="0"/>
              <a:t>sample.d</a:t>
            </a:r>
            <a:r>
              <a:rPr lang="en-US" altLang="ja-JP" sz="1800" dirty="0" smtClean="0"/>
              <a:t>)</a:t>
            </a:r>
          </a:p>
          <a:p>
            <a:pPr marL="0" indent="0">
              <a:buNone/>
            </a:pPr>
            <a:endParaRPr lang="en-US" altLang="ja-JP" sz="1800" dirty="0" smtClean="0"/>
          </a:p>
          <a:p>
            <a:pPr marL="0" indent="0">
              <a:buNone/>
            </a:pPr>
            <a:r>
              <a:rPr lang="en-US" altLang="ja-JP" sz="1800" dirty="0"/>
              <a:t> </a:t>
            </a:r>
            <a:r>
              <a:rPr lang="en-US" altLang="ja-JP" sz="1800" dirty="0" smtClean="0"/>
              <a:t> - </a:t>
            </a:r>
            <a:r>
              <a:rPr lang="en-US" altLang="ja-JP" sz="1800" dirty="0" err="1" smtClean="0"/>
              <a:t>sepicsfile</a:t>
            </a:r>
            <a:endParaRPr lang="en-US" altLang="ja-JP" sz="1800" dirty="0" smtClean="0"/>
          </a:p>
          <a:p>
            <a:pPr marL="0" indent="0">
              <a:buNone/>
            </a:pPr>
            <a:r>
              <a:rPr lang="en-US" altLang="ja-JP" sz="1800" dirty="0"/>
              <a:t> </a:t>
            </a:r>
            <a:r>
              <a:rPr lang="en-US" altLang="ja-JP" sz="1800" dirty="0" smtClean="0"/>
              <a:t>      - incident point, direction</a:t>
            </a:r>
          </a:p>
          <a:p>
            <a:pPr marL="0" indent="0">
              <a:buNone/>
            </a:pPr>
            <a:r>
              <a:rPr lang="en-US" altLang="ja-JP" sz="1800" dirty="0"/>
              <a:t> </a:t>
            </a:r>
            <a:r>
              <a:rPr lang="en-US" altLang="ja-JP" sz="1800" dirty="0" smtClean="0"/>
              <a:t>      - num. of events to be generated</a:t>
            </a:r>
          </a:p>
          <a:p>
            <a:pPr marL="0" indent="0">
              <a:buNone/>
            </a:pPr>
            <a:r>
              <a:rPr lang="en-US" altLang="ja-JP" sz="1800" dirty="0"/>
              <a:t> </a:t>
            </a:r>
            <a:r>
              <a:rPr lang="en-US" altLang="ja-JP" sz="1800" dirty="0" smtClean="0"/>
              <a:t>      - random number seed</a:t>
            </a:r>
          </a:p>
          <a:p>
            <a:pPr marL="0" indent="0">
              <a:buNone/>
            </a:pPr>
            <a:endParaRPr lang="en-US" altLang="ja-JP" sz="1800" dirty="0" smtClean="0"/>
          </a:p>
          <a:p>
            <a:pPr marL="0" indent="0">
              <a:buNone/>
            </a:pPr>
            <a:r>
              <a:rPr lang="en-US" altLang="ja-JP" sz="1800" dirty="0"/>
              <a:t> </a:t>
            </a:r>
            <a:r>
              <a:rPr lang="en-US" altLang="ja-JP" sz="1800" dirty="0" smtClean="0"/>
              <a:t> - </a:t>
            </a:r>
            <a:r>
              <a:rPr lang="en-US" altLang="ja-JP" sz="1800" dirty="0" err="1" smtClean="0"/>
              <a:t>epicsfile</a:t>
            </a:r>
            <a:endParaRPr lang="en-US" altLang="ja-JP" sz="1800" dirty="0" smtClean="0"/>
          </a:p>
          <a:p>
            <a:pPr marL="0" indent="0">
              <a:buNone/>
            </a:pPr>
            <a:r>
              <a:rPr lang="en-US" altLang="ja-JP" sz="1800" dirty="0"/>
              <a:t> </a:t>
            </a:r>
            <a:r>
              <a:rPr lang="en-US" altLang="ja-JP" sz="1800" dirty="0" smtClean="0"/>
              <a:t>       - physical parameters (minimum energy, etc…)</a:t>
            </a:r>
          </a:p>
          <a:p>
            <a:pPr marL="0" indent="0">
              <a:buNone/>
            </a:pPr>
            <a:r>
              <a:rPr lang="en-US" altLang="ja-JP" sz="1800" dirty="0"/>
              <a:t> </a:t>
            </a:r>
            <a:r>
              <a:rPr lang="en-US" altLang="ja-JP" sz="1800" dirty="0" smtClean="0"/>
              <a:t>       - Trace (write trace or not)</a:t>
            </a:r>
          </a:p>
          <a:p>
            <a:pPr marL="0" indent="0">
              <a:buNone/>
            </a:pPr>
            <a:endParaRPr lang="en-US" altLang="ja-JP" sz="1800" dirty="0" smtClean="0"/>
          </a:p>
          <a:p>
            <a:pPr marL="0" indent="0">
              <a:buNone/>
            </a:pPr>
            <a:r>
              <a:rPr lang="en-US" altLang="ja-JP" sz="1800" dirty="0"/>
              <a:t> </a:t>
            </a:r>
            <a:r>
              <a:rPr lang="en-US" altLang="ja-JP" sz="1800" dirty="0" smtClean="0"/>
              <a:t> - </a:t>
            </a:r>
            <a:r>
              <a:rPr lang="en-US" altLang="ja-JP" sz="1800" dirty="0" err="1" smtClean="0"/>
              <a:t>param</a:t>
            </a:r>
            <a:endParaRPr lang="en-US" altLang="ja-JP" sz="1800" dirty="0" smtClean="0"/>
          </a:p>
          <a:p>
            <a:pPr marL="0" indent="0">
              <a:buNone/>
            </a:pPr>
            <a:r>
              <a:rPr lang="en-US" altLang="ja-JP" sz="1800" dirty="0" smtClean="0"/>
              <a:t>         - chose hadron interaction model</a:t>
            </a:r>
            <a:endParaRPr kumimoji="1" lang="en-US" altLang="ja-JP" sz="2000" u="sng" dirty="0" smtClean="0"/>
          </a:p>
        </p:txBody>
      </p:sp>
    </p:spTree>
    <p:extLst>
      <p:ext uri="{BB962C8B-B14F-4D97-AF65-F5344CB8AC3E}">
        <p14:creationId xmlns:p14="http://schemas.microsoft.com/office/powerpoint/2010/main" val="23733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853952" y="3645024"/>
            <a:ext cx="4150096" cy="54665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bg1"/>
              </a:gs>
            </a:gsLst>
            <a:lin ang="16200000" scaled="0"/>
          </a:gradFill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Initialize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User Interface of EPICS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8313" y="981075"/>
            <a:ext cx="8229600" cy="2663949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sz="1800" dirty="0" smtClean="0"/>
              <a:t>In normal cases, you would simply modify the following parts of “</a:t>
            </a:r>
            <a:r>
              <a:rPr kumimoji="1" lang="en-US" altLang="ja-JP" sz="1800" dirty="0" err="1" smtClean="0"/>
              <a:t>ephook.f</a:t>
            </a:r>
            <a:r>
              <a:rPr kumimoji="1" lang="en-US" altLang="ja-JP" sz="1800" dirty="0" smtClean="0"/>
              <a:t>”</a:t>
            </a:r>
          </a:p>
          <a:p>
            <a:pPr marL="0" lvl="0" indent="0">
              <a:buNone/>
            </a:pPr>
            <a:r>
              <a:rPr lang="en-US" altLang="ja-JP" sz="1800" dirty="0"/>
              <a:t> </a:t>
            </a:r>
            <a:r>
              <a:rPr lang="en-US" altLang="ja-JP" sz="1800" dirty="0" smtClean="0"/>
              <a:t>- ui1aev </a:t>
            </a:r>
            <a:r>
              <a:rPr lang="en-US" altLang="ja-JP" sz="1800" dirty="0"/>
              <a:t>: Initialization for all events</a:t>
            </a:r>
            <a:endParaRPr lang="ja-JP" altLang="ja-JP" sz="1800" dirty="0"/>
          </a:p>
          <a:p>
            <a:pPr marL="0" lvl="0" indent="0">
              <a:buNone/>
            </a:pPr>
            <a:r>
              <a:rPr lang="en-US" altLang="ja-JP" sz="1800" dirty="0" smtClean="0"/>
              <a:t> - ui1ev   </a:t>
            </a:r>
            <a:r>
              <a:rPr lang="en-US" altLang="ja-JP" sz="1800" dirty="0"/>
              <a:t>: Initialization for 1 event</a:t>
            </a:r>
            <a:endParaRPr lang="ja-JP" altLang="ja-JP" sz="1800" dirty="0"/>
          </a:p>
          <a:p>
            <a:pPr marL="0" lvl="0" indent="0">
              <a:buNone/>
            </a:pPr>
            <a:r>
              <a:rPr lang="en-US" altLang="ja-JP" sz="1800" dirty="0" smtClean="0"/>
              <a:t> - </a:t>
            </a:r>
            <a:r>
              <a:rPr lang="en-US" altLang="ja-JP" sz="1800" dirty="0" err="1" smtClean="0"/>
              <a:t>userde</a:t>
            </a:r>
            <a:r>
              <a:rPr lang="en-US" altLang="ja-JP" sz="1800" dirty="0" smtClean="0"/>
              <a:t> </a:t>
            </a:r>
            <a:r>
              <a:rPr lang="en-US" altLang="ja-JP" sz="1800" dirty="0"/>
              <a:t>: a particle losses energy in a component</a:t>
            </a:r>
            <a:endParaRPr lang="ja-JP" altLang="ja-JP" sz="1800" dirty="0"/>
          </a:p>
          <a:p>
            <a:pPr marL="0" lvl="0" indent="0">
              <a:buNone/>
            </a:pPr>
            <a:r>
              <a:rPr lang="en-US" altLang="ja-JP" sz="1800" dirty="0" smtClean="0"/>
              <a:t> - </a:t>
            </a:r>
            <a:r>
              <a:rPr lang="en-US" altLang="ja-JP" sz="1800" dirty="0" err="1" smtClean="0"/>
              <a:t>userbd</a:t>
            </a:r>
            <a:r>
              <a:rPr lang="en-US" altLang="ja-JP" sz="1800" dirty="0" smtClean="0"/>
              <a:t> </a:t>
            </a:r>
            <a:r>
              <a:rPr lang="en-US" altLang="ja-JP" sz="1800" dirty="0"/>
              <a:t>: a particle crosses a component boundary</a:t>
            </a:r>
            <a:endParaRPr lang="ja-JP" altLang="ja-JP" sz="1800" dirty="0"/>
          </a:p>
          <a:p>
            <a:pPr marL="0" lvl="0" indent="0">
              <a:buNone/>
            </a:pPr>
            <a:r>
              <a:rPr lang="en-US" altLang="ja-JP" sz="1800" dirty="0" smtClean="0"/>
              <a:t> - ue1ev  </a:t>
            </a:r>
            <a:r>
              <a:rPr lang="en-US" altLang="ja-JP" sz="1800" dirty="0"/>
              <a:t>: End of 1 event.</a:t>
            </a:r>
            <a:endParaRPr lang="ja-JP" altLang="ja-JP" sz="1800" dirty="0"/>
          </a:p>
          <a:p>
            <a:pPr marL="0" lvl="0" indent="0">
              <a:buNone/>
            </a:pPr>
            <a:r>
              <a:rPr lang="en-US" altLang="ja-JP" sz="1800" dirty="0" smtClean="0"/>
              <a:t> - </a:t>
            </a:r>
            <a:r>
              <a:rPr lang="en-US" altLang="ja-JP" sz="1800" dirty="0" err="1" smtClean="0"/>
              <a:t>ueaev</a:t>
            </a:r>
            <a:r>
              <a:rPr lang="en-US" altLang="ja-JP" sz="1800" dirty="0" smtClean="0"/>
              <a:t>  : </a:t>
            </a:r>
            <a:r>
              <a:rPr lang="en-US" altLang="ja-JP" sz="1800" dirty="0"/>
              <a:t>End of all events</a:t>
            </a:r>
            <a:endParaRPr lang="ja-JP" altLang="ja-JP" sz="1800" dirty="0"/>
          </a:p>
          <a:p>
            <a:pPr marL="0" indent="0">
              <a:buNone/>
            </a:pPr>
            <a:endParaRPr kumimoji="1" lang="ja-JP" altLang="en-US" sz="1800" dirty="0"/>
          </a:p>
        </p:txBody>
      </p:sp>
      <p:sp>
        <p:nvSpPr>
          <p:cNvPr id="4" name="正方形/長方形 3"/>
          <p:cNvSpPr/>
          <p:nvPr/>
        </p:nvSpPr>
        <p:spPr>
          <a:xfrm>
            <a:off x="2366121" y="3869870"/>
            <a:ext cx="1053751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ui1aev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870112" y="4430520"/>
            <a:ext cx="4133936" cy="1518760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bg1"/>
              </a:gs>
            </a:gsLst>
            <a:lin ang="16200000" scaled="0"/>
          </a:gradFill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u="sng" dirty="0" smtClean="0">
                <a:solidFill>
                  <a:schemeClr val="tx1"/>
                </a:solidFill>
              </a:rPr>
              <a:t>Loop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Calculation</a:t>
            </a:r>
          </a:p>
          <a:p>
            <a:r>
              <a:rPr lang="en-US" altLang="ja-JP" dirty="0" smtClean="0">
                <a:solidFill>
                  <a:schemeClr val="tx1"/>
                </a:solidFill>
              </a:rPr>
              <a:t>each event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6" name="下矢印 15"/>
          <p:cNvSpPr/>
          <p:nvPr/>
        </p:nvSpPr>
        <p:spPr>
          <a:xfrm>
            <a:off x="1979712" y="4191676"/>
            <a:ext cx="576064" cy="288199"/>
          </a:xfrm>
          <a:prstGeom prst="downArrow">
            <a:avLst/>
          </a:prstGeom>
          <a:gradFill>
            <a:gsLst>
              <a:gs pos="0">
                <a:srgbClr val="002060"/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853953" y="6122541"/>
            <a:ext cx="4150095" cy="546652"/>
          </a:xfrm>
          <a:prstGeom prst="rect">
            <a:avLst/>
          </a:prstGeom>
          <a:gradFill>
            <a:gsLst>
              <a:gs pos="0">
                <a:srgbClr val="FFFF00"/>
              </a:gs>
              <a:gs pos="100000">
                <a:schemeClr val="bg1"/>
              </a:gs>
            </a:gsLst>
            <a:lin ang="16200000" scaled="0"/>
          </a:gradFill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End of all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2366122" y="6347387"/>
            <a:ext cx="1053751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ui1aev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9" name="下矢印 18"/>
          <p:cNvSpPr/>
          <p:nvPr/>
        </p:nvSpPr>
        <p:spPr>
          <a:xfrm>
            <a:off x="1979713" y="5949113"/>
            <a:ext cx="576064" cy="288199"/>
          </a:xfrm>
          <a:prstGeom prst="downArrow">
            <a:avLst/>
          </a:prstGeom>
          <a:gradFill>
            <a:gsLst>
              <a:gs pos="0">
                <a:srgbClr val="002060"/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411760" y="4509120"/>
            <a:ext cx="1008113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ui1ev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923928" y="4869160"/>
            <a:ext cx="981743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>
                <a:solidFill>
                  <a:schemeClr val="tx1"/>
                </a:solidFill>
              </a:rPr>
              <a:t>userde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950296" y="5229200"/>
            <a:ext cx="981744" cy="21602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err="1" smtClean="0">
                <a:solidFill>
                  <a:schemeClr val="tx1"/>
                </a:solidFill>
              </a:rPr>
              <a:t>userbd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411759" y="5625244"/>
            <a:ext cx="1008113" cy="2520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chemeClr val="tx1"/>
                </a:solidFill>
              </a:rPr>
              <a:t>ue1ev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20" name="下矢印 19"/>
          <p:cNvSpPr/>
          <p:nvPr/>
        </p:nvSpPr>
        <p:spPr>
          <a:xfrm>
            <a:off x="2843808" y="4725144"/>
            <a:ext cx="337219" cy="936104"/>
          </a:xfrm>
          <a:prstGeom prst="downArrow">
            <a:avLst/>
          </a:prstGeom>
          <a:gradFill>
            <a:gsLst>
              <a:gs pos="0">
                <a:schemeClr val="tx1">
                  <a:lumMod val="85000"/>
                  <a:lumOff val="15000"/>
                </a:schemeClr>
              </a:gs>
              <a:gs pos="100000">
                <a:schemeClr val="tx1">
                  <a:lumMod val="75000"/>
                  <a:lumOff val="2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3052173" y="4963920"/>
            <a:ext cx="86409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>
            <a:off x="2940409" y="5085184"/>
            <a:ext cx="83950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3131840" y="5297117"/>
            <a:ext cx="86409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>
            <a:off x="2987824" y="5395629"/>
            <a:ext cx="83950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scene3d>
            <a:camera prst="orthographicFront">
              <a:rot lat="0" lon="0" rev="10799999"/>
            </a:camera>
            <a:lightRig rig="threePt" dir="t"/>
          </a:scene3d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カギ線コネクタ 31"/>
          <p:cNvCxnSpPr>
            <a:stCxn id="8" idx="1"/>
            <a:endCxn id="5" idx="1"/>
          </p:cNvCxnSpPr>
          <p:nvPr/>
        </p:nvCxnSpPr>
        <p:spPr>
          <a:xfrm rot="10800000" flipH="1">
            <a:off x="2411758" y="4617132"/>
            <a:ext cx="1" cy="1134126"/>
          </a:xfrm>
          <a:prstGeom prst="bentConnector3">
            <a:avLst>
              <a:gd name="adj1" fmla="val -22860000000"/>
            </a:avLst>
          </a:prstGeom>
          <a:ln>
            <a:solidFill>
              <a:schemeClr val="tx1">
                <a:lumMod val="75000"/>
                <a:lumOff val="2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21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Event generation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sz="2000" dirty="0" smtClean="0"/>
              <a:t>■ </a:t>
            </a:r>
            <a:r>
              <a:rPr lang="en-US" altLang="ja-JP" sz="2000" dirty="0" smtClean="0"/>
              <a:t>Check parameters</a:t>
            </a:r>
            <a:endParaRPr lang="en-US" altLang="ja-JP" sz="2000" dirty="0"/>
          </a:p>
          <a:p>
            <a:pPr marL="0" indent="0">
              <a:buNone/>
            </a:pPr>
            <a:r>
              <a:rPr lang="en-US" altLang="ja-JP" sz="1600" dirty="0"/>
              <a:t>  </a:t>
            </a:r>
            <a:r>
              <a:rPr lang="en-US" altLang="ja-JP" sz="1600" u="sng" dirty="0" err="1" smtClean="0"/>
              <a:t>param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 smtClean="0"/>
              <a:t>      - e- 1GeV</a:t>
            </a:r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</a:t>
            </a:r>
            <a:r>
              <a:rPr lang="en-US" altLang="ja-JP" sz="1600" dirty="0" err="1" smtClean="0"/>
              <a:t>sepicsfile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 “</a:t>
            </a:r>
            <a:r>
              <a:rPr lang="en-US" altLang="ja-JP" sz="1600" dirty="0" err="1" smtClean="0"/>
              <a:t>Nevent</a:t>
            </a:r>
            <a:r>
              <a:rPr lang="en-US" altLang="ja-JP" sz="1600" dirty="0" smtClean="0"/>
              <a:t>”  10</a:t>
            </a:r>
            <a:endParaRPr lang="en-US" altLang="ja-JP" sz="1600" dirty="0"/>
          </a:p>
          <a:p>
            <a:pPr marL="0" indent="0">
              <a:buNone/>
            </a:pPr>
            <a:r>
              <a:rPr lang="en-US" altLang="ja-JP" sz="1600" dirty="0" smtClean="0"/>
              <a:t>      “Input P”    ‘</a:t>
            </a:r>
            <a:r>
              <a:rPr lang="en-US" altLang="ja-JP" sz="1600" dirty="0" err="1" smtClean="0"/>
              <a:t>u+z</a:t>
            </a:r>
            <a:r>
              <a:rPr lang="en-US" altLang="ja-JP" sz="1600" dirty="0" smtClean="0"/>
              <a:t>’                (incident point)</a:t>
            </a:r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 “</a:t>
            </a:r>
            <a:r>
              <a:rPr lang="en-US" altLang="ja-JP" sz="1600" dirty="0" err="1" smtClean="0"/>
              <a:t>Xrange</a:t>
            </a:r>
            <a:r>
              <a:rPr lang="en-US" altLang="ja-JP" sz="1600" dirty="0" smtClean="0"/>
              <a:t>”   (-22.4, 22.4)</a:t>
            </a:r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 “</a:t>
            </a:r>
            <a:r>
              <a:rPr lang="en-US" altLang="ja-JP" sz="1600" dirty="0" err="1" smtClean="0"/>
              <a:t>Yrange</a:t>
            </a:r>
            <a:r>
              <a:rPr lang="en-US" altLang="ja-JP" sz="1600" dirty="0" smtClean="0"/>
              <a:t>”   (-22.4, 22.4)</a:t>
            </a:r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 “</a:t>
            </a:r>
            <a:r>
              <a:rPr lang="en-US" altLang="ja-JP" sz="1600" dirty="0" err="1" smtClean="0"/>
              <a:t>Zrange</a:t>
            </a:r>
            <a:r>
              <a:rPr lang="en-US" altLang="ja-JP" sz="1600" dirty="0" smtClean="0"/>
              <a:t>”    (0,0)                (on the top surface of detector)</a:t>
            </a:r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 “</a:t>
            </a:r>
            <a:r>
              <a:rPr lang="en-US" altLang="ja-JP" sz="1600" dirty="0"/>
              <a:t>Input A”   ‘</a:t>
            </a:r>
            <a:r>
              <a:rPr lang="en-US" altLang="ja-JP" sz="1600" dirty="0" err="1"/>
              <a:t>cos</a:t>
            </a:r>
            <a:r>
              <a:rPr lang="en-US" altLang="ja-JP" sz="1600" dirty="0"/>
              <a:t> 1’   </a:t>
            </a:r>
            <a:r>
              <a:rPr lang="en-US" altLang="ja-JP" sz="1600" dirty="0" smtClean="0"/>
              <a:t>           (</a:t>
            </a:r>
            <a:r>
              <a:rPr lang="en-US" altLang="ja-JP" sz="1600" dirty="0"/>
              <a:t>angular distribution</a:t>
            </a:r>
            <a:r>
              <a:rPr lang="en-US" altLang="ja-JP" sz="1600" dirty="0" smtClean="0"/>
              <a:t>)</a:t>
            </a:r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 “</a:t>
            </a:r>
            <a:r>
              <a:rPr lang="en-US" altLang="ja-JP" sz="1600" dirty="0" err="1" smtClean="0"/>
              <a:t>CosNormal</a:t>
            </a:r>
            <a:r>
              <a:rPr lang="en-US" altLang="ja-JP" sz="1600" dirty="0" smtClean="0"/>
              <a:t>”   (0.9, 1)      (the range of cosine of the angle)</a:t>
            </a:r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</a:t>
            </a:r>
            <a:r>
              <a:rPr lang="en-US" altLang="ja-JP" sz="1600" u="sng" dirty="0" err="1" smtClean="0"/>
              <a:t>epicsfile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“Trace”   t                          (taking trace information)</a:t>
            </a:r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        ($ </a:t>
            </a:r>
            <a:r>
              <a:rPr lang="en-US" altLang="ja-JP" sz="1600" dirty="0" err="1" smtClean="0"/>
              <a:t>mkdir</a:t>
            </a:r>
            <a:r>
              <a:rPr lang="en-US" altLang="ja-JP" sz="1600" dirty="0" smtClean="0"/>
              <a:t> /</a:t>
            </a:r>
            <a:r>
              <a:rPr lang="en-US" altLang="ja-JP" sz="1600" dirty="0" err="1" smtClean="0"/>
              <a:t>usr</a:t>
            </a:r>
            <a:r>
              <a:rPr lang="en-US" altLang="ja-JP" sz="1600" dirty="0" smtClean="0"/>
              <a:t>/”username”)</a:t>
            </a:r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</a:t>
            </a:r>
            <a:r>
              <a:rPr lang="en-US" altLang="ja-JP" sz="1600" u="sng" dirty="0" err="1" smtClean="0"/>
              <a:t>param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 ‘dpmjet3’</a:t>
            </a:r>
          </a:p>
          <a:p>
            <a:pPr marL="0" indent="0">
              <a:buNone/>
            </a:pP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 smtClean="0"/>
              <a:t>  </a:t>
            </a:r>
            <a:r>
              <a:rPr lang="en-US" altLang="ja-JP" sz="1600" u="sng" dirty="0" err="1" smtClean="0"/>
              <a:t>FirstKiss</a:t>
            </a:r>
            <a:r>
              <a:rPr lang="en-US" altLang="ja-JP" sz="1600" u="sng" dirty="0" smtClean="0"/>
              <a:t> (1st line)</a:t>
            </a:r>
            <a:endParaRPr lang="en-US" altLang="ja-JP" sz="1600" dirty="0" smtClean="0"/>
          </a:p>
          <a:p>
            <a:pPr marL="0" indent="0">
              <a:buNone/>
            </a:pPr>
            <a:r>
              <a:rPr lang="en-US" altLang="ja-JP" sz="1600" dirty="0"/>
              <a:t> </a:t>
            </a:r>
            <a:r>
              <a:rPr lang="en-US" altLang="ja-JP" sz="1600" dirty="0" smtClean="0"/>
              <a:t>      - ‘</a:t>
            </a:r>
            <a:r>
              <a:rPr lang="en-US" altLang="ja-JP" sz="1600" dirty="0" err="1" smtClean="0"/>
              <a:t>epicsfile</a:t>
            </a:r>
            <a:r>
              <a:rPr lang="en-US" altLang="ja-JP" sz="1600" dirty="0" smtClean="0"/>
              <a:t>’, ‘</a:t>
            </a:r>
            <a:r>
              <a:rPr lang="en-US" altLang="ja-JP" sz="1600" dirty="0" err="1" smtClean="0"/>
              <a:t>config</a:t>
            </a:r>
            <a:r>
              <a:rPr lang="en-US" altLang="ja-JP" sz="1600" dirty="0" smtClean="0"/>
              <a:t>’, ‘</a:t>
            </a:r>
            <a:r>
              <a:rPr lang="en-US" altLang="ja-JP" sz="1600" dirty="0" err="1" smtClean="0"/>
              <a:t>sepicsfile</a:t>
            </a:r>
            <a:r>
              <a:rPr lang="en-US" altLang="ja-JP" sz="1600" dirty="0" smtClean="0"/>
              <a:t>’, ‘</a:t>
            </a:r>
            <a:r>
              <a:rPr lang="en-US" altLang="ja-JP" sz="1600" dirty="0" err="1" smtClean="0"/>
              <a:t>param</a:t>
            </a:r>
            <a:r>
              <a:rPr lang="en-US" altLang="ja-JP" sz="1600" dirty="0" smtClean="0"/>
              <a:t>’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9144000" y="5644698"/>
            <a:ext cx="3744416" cy="830997"/>
          </a:xfrm>
          <a:prstGeom prst="rect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ja-JP" dirty="0" smtClean="0"/>
              <a:t>when </a:t>
            </a:r>
            <a:r>
              <a:rPr lang="en-US" altLang="ja-JP" dirty="0"/>
              <a:t>you use “dpmjet3”, </a:t>
            </a:r>
            <a:r>
              <a:rPr lang="en-US" altLang="ja-JP" dirty="0" smtClean="0"/>
              <a:t>type the following to create tables.</a:t>
            </a:r>
            <a:r>
              <a:rPr lang="ja-JP" altLang="en-US" dirty="0"/>
              <a:t>　　　　　　　　　　　　　　　　　　　　　</a:t>
            </a:r>
            <a:r>
              <a:rPr lang="en-US" altLang="ja-JP" dirty="0"/>
              <a:t>$ fordpmjet</a:t>
            </a:r>
            <a:r>
              <a:rPr lang="ja-JP" altLang="en-US" dirty="0"/>
              <a:t>␣</a:t>
            </a:r>
            <a:r>
              <a:rPr lang="en-US" altLang="ja-JP" dirty="0"/>
              <a:t>dummyconfig</a:t>
            </a:r>
            <a:r>
              <a:rPr lang="ja-JP" altLang="en-US" dirty="0"/>
              <a:t>）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7968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Event generation &amp; </a:t>
            </a:r>
            <a:r>
              <a:rPr lang="en-US" altLang="ja-JP" dirty="0"/>
              <a:t>s</a:t>
            </a:r>
            <a:r>
              <a:rPr lang="en-US" altLang="ja-JP" dirty="0" smtClean="0"/>
              <a:t>ee events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sz="2000" dirty="0" smtClean="0"/>
              <a:t>■ </a:t>
            </a:r>
            <a:r>
              <a:rPr lang="en-US" altLang="ja-JP" sz="2000" dirty="0" smtClean="0"/>
              <a:t>Event Generation</a:t>
            </a:r>
          </a:p>
          <a:p>
            <a:pPr marL="0" indent="0">
              <a:buNone/>
            </a:pPr>
            <a:r>
              <a:rPr lang="en-US" altLang="ja-JP" sz="1600" dirty="0" smtClean="0"/>
              <a:t>$ </a:t>
            </a:r>
            <a:r>
              <a:rPr kumimoji="1" lang="en-US" altLang="ja-JP" sz="1600" dirty="0" smtClean="0"/>
              <a:t>make</a:t>
            </a:r>
          </a:p>
          <a:p>
            <a:pPr marL="0" indent="0">
              <a:buNone/>
            </a:pPr>
            <a:r>
              <a:rPr lang="en-US" altLang="ja-JP" sz="1600" dirty="0" smtClean="0"/>
              <a:t>$ ./sepicsPCLinuxIFC64 &lt; </a:t>
            </a:r>
            <a:r>
              <a:rPr lang="en-US" altLang="ja-JP" sz="1600" dirty="0" err="1" smtClean="0"/>
              <a:t>FirstInput</a:t>
            </a:r>
            <a:r>
              <a:rPr lang="en-US" altLang="ja-JP" sz="1600" dirty="0" smtClean="0"/>
              <a:t> &gt; e-_1GeV.d</a:t>
            </a:r>
          </a:p>
          <a:p>
            <a:pPr marL="0" indent="0">
              <a:buNone/>
            </a:pPr>
            <a:endParaRPr kumimoji="1" lang="en-US" altLang="ja-JP" sz="2400" dirty="0"/>
          </a:p>
          <a:p>
            <a:pPr marL="0" indent="0">
              <a:buNone/>
            </a:pPr>
            <a:r>
              <a:rPr kumimoji="1" lang="ja-JP" altLang="en-US" sz="2000" dirty="0" smtClean="0"/>
              <a:t>■ </a:t>
            </a:r>
            <a:r>
              <a:rPr kumimoji="1" lang="en-US" altLang="ja-JP" sz="2000" dirty="0" smtClean="0"/>
              <a:t>See Events by </a:t>
            </a:r>
            <a:r>
              <a:rPr kumimoji="1" lang="en-US" altLang="ja-JP" sz="2000" dirty="0" err="1" smtClean="0"/>
              <a:t>Geomview</a:t>
            </a:r>
            <a:endParaRPr kumimoji="1" lang="en-US" altLang="ja-JP" sz="2000" dirty="0" smtClean="0"/>
          </a:p>
          <a:p>
            <a:pPr marL="0" indent="0">
              <a:buNone/>
            </a:pPr>
            <a:r>
              <a:rPr lang="en-US" altLang="ja-JP" sz="1800" dirty="0" smtClean="0"/>
              <a:t>$ cd </a:t>
            </a:r>
            <a:r>
              <a:rPr lang="en-US" altLang="ja-JP" sz="1800" dirty="0" err="1" smtClean="0"/>
              <a:t>EpicsX.XX</a:t>
            </a:r>
            <a:r>
              <a:rPr lang="en-US" altLang="ja-JP" sz="1800" dirty="0" smtClean="0"/>
              <a:t>/</a:t>
            </a:r>
            <a:r>
              <a:rPr lang="en-US" altLang="ja-JP" sz="1800" dirty="0" err="1" smtClean="0"/>
              <a:t>Util</a:t>
            </a:r>
            <a:r>
              <a:rPr lang="en-US" altLang="ja-JP" sz="1800" dirty="0" smtClean="0"/>
              <a:t>/</a:t>
            </a:r>
            <a:r>
              <a:rPr lang="en-US" altLang="ja-JP" sz="1800" dirty="0" err="1" smtClean="0"/>
              <a:t>Geomview</a:t>
            </a:r>
            <a:endParaRPr lang="en-US" altLang="ja-JP" sz="1800" dirty="0" smtClean="0"/>
          </a:p>
          <a:p>
            <a:pPr marL="0" indent="0">
              <a:buNone/>
            </a:pPr>
            <a:r>
              <a:rPr kumimoji="1" lang="en-US" altLang="ja-JP" sz="1800" dirty="0" smtClean="0"/>
              <a:t>$ ./</a:t>
            </a:r>
            <a:r>
              <a:rPr kumimoji="1" lang="en-US" altLang="ja-JP" sz="1800" dirty="0" err="1" smtClean="0"/>
              <a:t>disptracebygeomv</a:t>
            </a:r>
            <a:r>
              <a:rPr lang="ja-JP" altLang="en-US" sz="1800" dirty="0" smtClean="0"/>
              <a:t>␣</a:t>
            </a:r>
            <a:r>
              <a:rPr lang="en-US" altLang="ja-JP" sz="1800" dirty="0" smtClean="0"/>
              <a:t>/</a:t>
            </a:r>
            <a:r>
              <a:rPr kumimoji="1" lang="en-US" altLang="ja-JP" sz="1800" dirty="0" err="1" smtClean="0"/>
              <a:t>tmp</a:t>
            </a:r>
            <a:r>
              <a:rPr kumimoji="1" lang="en-US" altLang="ja-JP" sz="1800" dirty="0" smtClean="0"/>
              <a:t>/”username”/trace1</a:t>
            </a:r>
            <a:r>
              <a:rPr kumimoji="1" lang="ja-JP" altLang="en-US" sz="1800" dirty="0" smtClean="0"/>
              <a:t>␣</a:t>
            </a:r>
            <a:r>
              <a:rPr kumimoji="1" lang="en-US" altLang="ja-JP" sz="1800" dirty="0" err="1" smtClean="0"/>
              <a:t>det</a:t>
            </a:r>
            <a:endParaRPr kumimoji="1" lang="en-US" altLang="ja-JP" sz="1800" dirty="0" smtClean="0"/>
          </a:p>
          <a:p>
            <a:pPr marL="0" indent="0">
              <a:buNone/>
            </a:pPr>
            <a:r>
              <a:rPr lang="en-US" altLang="ja-JP" sz="1800" dirty="0" smtClean="0"/>
              <a:t>(after </a:t>
            </a:r>
            <a:r>
              <a:rPr lang="en-US" altLang="ja-JP" sz="1800" dirty="0" smtClean="0"/>
              <a:t>selecting </a:t>
            </a:r>
            <a:r>
              <a:rPr lang="en-US" altLang="ja-JP" sz="1800" dirty="0" smtClean="0"/>
              <a:t>the window of </a:t>
            </a:r>
            <a:r>
              <a:rPr lang="en-US" altLang="ja-JP" sz="1800" dirty="0" err="1" smtClean="0"/>
              <a:t>geomview</a:t>
            </a:r>
            <a:r>
              <a:rPr lang="en-US" altLang="ja-JP" sz="1800" dirty="0" smtClean="0"/>
              <a:t>) Type “</a:t>
            </a:r>
            <a:r>
              <a:rPr lang="en-US" altLang="ja-JP" sz="1800" dirty="0" err="1" smtClean="0"/>
              <a:t>aT</a:t>
            </a:r>
            <a:r>
              <a:rPr lang="en-US" altLang="ja-JP" sz="1800" dirty="0" smtClean="0"/>
              <a:t>”</a:t>
            </a:r>
            <a:endParaRPr lang="en-US" altLang="ja-JP" sz="1800" dirty="0"/>
          </a:p>
          <a:p>
            <a:pPr marL="0" indent="0">
              <a:buNone/>
            </a:pPr>
            <a:endParaRPr kumimoji="1" lang="en-US" altLang="ja-JP" sz="1800" dirty="0" smtClean="0"/>
          </a:p>
          <a:p>
            <a:pPr marL="0" indent="0">
              <a:buNone/>
            </a:pPr>
            <a:r>
              <a:rPr lang="en-US" altLang="ja-JP" sz="1600" dirty="0" smtClean="0"/>
              <a:t>You may change the color of material and particle traces</a:t>
            </a:r>
          </a:p>
          <a:p>
            <a:pPr marL="0" indent="0">
              <a:buNone/>
            </a:pPr>
            <a:r>
              <a:rPr kumimoji="1" lang="en-US" altLang="ja-JP" sz="1600" dirty="0" smtClean="0"/>
              <a:t>In “</a:t>
            </a:r>
            <a:r>
              <a:rPr kumimoji="1" lang="en-US" altLang="ja-JP" sz="1600" dirty="0" err="1" smtClean="0"/>
              <a:t>colormap</a:t>
            </a:r>
            <a:r>
              <a:rPr kumimoji="1" lang="en-US" altLang="ja-JP" sz="1600" dirty="0" smtClean="0"/>
              <a:t>” and “</a:t>
            </a:r>
            <a:r>
              <a:rPr kumimoji="1" lang="en-US" altLang="ja-JP" sz="1600" dirty="0" err="1" smtClean="0"/>
              <a:t>colortab</a:t>
            </a:r>
            <a:r>
              <a:rPr kumimoji="1" lang="en-US" altLang="ja-JP" sz="1600" dirty="0" smtClean="0"/>
              <a:t>” in </a:t>
            </a:r>
            <a:r>
              <a:rPr kumimoji="1" lang="en-US" altLang="ja-JP" sz="1600" dirty="0" err="1" smtClean="0"/>
              <a:t>Util</a:t>
            </a:r>
            <a:r>
              <a:rPr kumimoji="1" lang="en-US" altLang="ja-JP" sz="1600" dirty="0" smtClean="0"/>
              <a:t>/</a:t>
            </a:r>
            <a:r>
              <a:rPr kumimoji="1" lang="en-US" altLang="ja-JP" sz="1600" dirty="0" err="1" smtClean="0"/>
              <a:t>Geomview</a:t>
            </a:r>
            <a:r>
              <a:rPr kumimoji="1" lang="en-US" altLang="ja-JP" sz="1600" dirty="0" smtClean="0"/>
              <a:t>/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2890" y="4149080"/>
            <a:ext cx="2524125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359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p1-s-3">
  <a:themeElements>
    <a:clrScheme name="pop1-s-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ユーザー定義 1">
      <a:majorFont>
        <a:latin typeface="ＭＳ Ｐ明朝"/>
        <a:ea typeface="ＭＳ Ｐ明朝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op1-s-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p1-s-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p1-s-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p1-s-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p1-s-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p1-s-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p1-s-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2644</TotalTime>
  <Words>1168</Words>
  <Application>Microsoft Office PowerPoint</Application>
  <PresentationFormat>画面に合わせる (4:3)</PresentationFormat>
  <Paragraphs>214</Paragraphs>
  <Slides>14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pop1-s-3</vt:lpstr>
      <vt:lpstr>EPICS for CALET</vt:lpstr>
      <vt:lpstr>Outline</vt:lpstr>
      <vt:lpstr>Download &amp; Install</vt:lpstr>
      <vt:lpstr>My sample program</vt:lpstr>
      <vt:lpstr>Detector Configuration</vt:lpstr>
      <vt:lpstr>Input Parameters</vt:lpstr>
      <vt:lpstr>User Interface of EPICS</vt:lpstr>
      <vt:lpstr>Event generation</vt:lpstr>
      <vt:lpstr>Event generation &amp; see events</vt:lpstr>
      <vt:lpstr>Output Data</vt:lpstr>
      <vt:lpstr>How to Get Component Number and Each Dimension</vt:lpstr>
      <vt:lpstr>Re-Generation events</vt:lpstr>
      <vt:lpstr>Analysis Example with ROOT</vt:lpstr>
      <vt:lpstr>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</dc:title>
  <dc:creator>Yosui</dc:creator>
  <cp:lastModifiedBy>Akaike</cp:lastModifiedBy>
  <cp:revision>116</cp:revision>
  <dcterms:created xsi:type="dcterms:W3CDTF">2010-08-05T00:18:43Z</dcterms:created>
  <dcterms:modified xsi:type="dcterms:W3CDTF">2011-05-18T08:05:27Z</dcterms:modified>
</cp:coreProperties>
</file>