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5" r:id="rId4"/>
    <p:sldId id="260" r:id="rId5"/>
    <p:sldId id="262" r:id="rId6"/>
    <p:sldId id="266" r:id="rId7"/>
    <p:sldId id="280" r:id="rId8"/>
    <p:sldId id="281" r:id="rId9"/>
    <p:sldId id="276" r:id="rId10"/>
    <p:sldId id="272" r:id="rId11"/>
    <p:sldId id="271" r:id="rId12"/>
    <p:sldId id="277" r:id="rId13"/>
    <p:sldId id="270" r:id="rId14"/>
    <p:sldId id="279" r:id="rId15"/>
    <p:sldId id="278" r:id="rId16"/>
    <p:sldId id="267" r:id="rId17"/>
    <p:sldId id="264" r:id="rId18"/>
    <p:sldId id="265" r:id="rId19"/>
    <p:sldId id="263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86" autoAdjust="0"/>
  </p:normalViewPr>
  <p:slideViewPr>
    <p:cSldViewPr snapToGrid="0" snapToObjects="1">
      <p:cViewPr varScale="1">
        <p:scale>
          <a:sx n="146" d="100"/>
          <a:sy n="146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16F8F-6419-774A-8B0C-3981106D4832}" type="datetimeFigureOut">
              <a:rPr lang="en-US" smtClean="0"/>
              <a:t>5/17/11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D7906-1FA6-B249-9F1B-27E7E847B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11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B4C04-F054-2A4A-86E8-9145D3BDA9D3}" type="datetimeFigureOut">
              <a:rPr lang="en-US" smtClean="0"/>
              <a:t>5/17/11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BA5D7-9ED9-C449-9154-2559301DB1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449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E6134-D75B-3C4B-8071-25005827535D}" type="datetime1">
              <a:rPr lang="en-US" smtClean="0"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08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E886-7301-3247-99CB-BD29078EC35E}" type="datetime1">
              <a:rPr lang="en-US" smtClean="0"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68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4E70-23C2-4846-892E-6B0CA0E88B0E}" type="datetime1">
              <a:rPr lang="en-US" smtClean="0"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7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A05C6-5F59-A348-8FFF-C49ADFDD4D9F}" type="datetime1">
              <a:rPr lang="en-US" smtClean="0"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4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5E582-DA99-8D44-B818-7B9823DDD1B7}" type="datetime1">
              <a:rPr lang="en-US" smtClean="0"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7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7CB4-F149-F449-8AF6-4900EC57AF10}" type="datetime1">
              <a:rPr lang="en-US" smtClean="0"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5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95DB-5E6B-6D47-98D7-DEC5713B0DE7}" type="datetime1">
              <a:rPr lang="en-US" smtClean="0"/>
              <a:t>5/17/11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19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781A8-D29A-8145-8EDB-C48F0BD5A0E0}" type="datetime1">
              <a:rPr lang="en-US" smtClean="0"/>
              <a:t>5/17/11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6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1FF88-03C9-4746-A79B-2DE2848818FF}" type="datetime1">
              <a:rPr lang="en-US" smtClean="0"/>
              <a:t>5/17/11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32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E1A4-D48B-F54D-A862-A29983BB353E}" type="datetime1">
              <a:rPr lang="en-US" smtClean="0"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7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1CD67-7617-C941-A8D5-C85FB1B04722}" type="datetime1">
              <a:rPr lang="en-US" smtClean="0"/>
              <a:t>5/17/11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DFF88-57F9-1242-884C-2B9B8C8C8C2F}" type="datetime1">
              <a:rPr lang="en-US" smtClean="0"/>
              <a:t>5/17/11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76031-4E2D-394E-AF75-AF1B4135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Predicted CALET UH-Nuclei Abundances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Brian Flint Rauch</a:t>
            </a:r>
          </a:p>
          <a:p>
            <a:r>
              <a:rPr lang="en-US" dirty="0" smtClean="0"/>
              <a:t>Washington University in St. Louis</a:t>
            </a:r>
          </a:p>
          <a:p>
            <a:r>
              <a:rPr lang="en-US" dirty="0" smtClean="0"/>
              <a:t>CALET Meeting, Pisa</a:t>
            </a:r>
          </a:p>
          <a:p>
            <a:r>
              <a:rPr lang="en-US" dirty="0" smtClean="0"/>
              <a:t>May 17,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11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of measurable range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8915813"/>
              </p:ext>
            </p:extLst>
          </p:nvPr>
        </p:nvGraphicFramePr>
        <p:xfrm>
          <a:off x="323528" y="1719064"/>
          <a:ext cx="850729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540898"/>
                <a:gridCol w="1995606"/>
                <a:gridCol w="1954562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1MIP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Fe (z=26)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Maximum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Scintillator</a:t>
                      </a:r>
                    </a:p>
                    <a:p>
                      <a:r>
                        <a:rPr kumimoji="1" lang="en-US" altLang="ja-JP" sz="2000" dirty="0" smtClean="0"/>
                        <a:t>EJ204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100% (no</a:t>
                      </a:r>
                      <a:r>
                        <a:rPr kumimoji="1" lang="en-US" altLang="ja-JP" sz="2000" baseline="0" dirty="0" smtClean="0"/>
                        <a:t> quenching)</a:t>
                      </a:r>
                    </a:p>
                    <a:p>
                      <a:r>
                        <a:rPr kumimoji="1" lang="en-US" altLang="ja-JP" sz="2000" baseline="0" dirty="0" smtClean="0"/>
                        <a:t>300 </a:t>
                      </a:r>
                      <a:r>
                        <a:rPr kumimoji="1" lang="en-US" altLang="ja-JP" sz="2000" baseline="0" dirty="0" err="1" smtClean="0"/>
                        <a:t>p.e</a:t>
                      </a:r>
                      <a:r>
                        <a:rPr kumimoji="1" lang="en-US" altLang="ja-JP" sz="2000" baseline="0" dirty="0" smtClean="0"/>
                        <a:t>.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～</a:t>
                      </a:r>
                      <a:r>
                        <a:rPr kumimoji="1" lang="en-US" altLang="ja-JP" sz="2000" dirty="0" smtClean="0"/>
                        <a:t>40%, S ~ Z</a:t>
                      </a:r>
                      <a:r>
                        <a:rPr kumimoji="1" lang="en-US" altLang="ja-JP" sz="2000" baseline="30000" dirty="0" smtClean="0"/>
                        <a:t>1.72</a:t>
                      </a:r>
                    </a:p>
                    <a:p>
                      <a:r>
                        <a:rPr kumimoji="1" lang="en-US" altLang="ja-JP" sz="2000" dirty="0" smtClean="0"/>
                        <a:t>81,000 </a:t>
                      </a:r>
                      <a:r>
                        <a:rPr kumimoji="1" lang="en-US" altLang="ja-JP" sz="2000" dirty="0" err="1" smtClean="0"/>
                        <a:t>p.e</a:t>
                      </a:r>
                      <a:r>
                        <a:rPr kumimoji="1" lang="en-US" altLang="ja-JP" sz="2000" dirty="0" smtClean="0"/>
                        <a:t>.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PMT  (gain: 5000)</a:t>
                      </a:r>
                    </a:p>
                    <a:p>
                      <a:r>
                        <a:rPr kumimoji="1" lang="en-US" altLang="ja-JP" sz="2000" dirty="0" smtClean="0"/>
                        <a:t>R7400 (at</a:t>
                      </a:r>
                      <a:r>
                        <a:rPr kumimoji="1" lang="en-US" altLang="ja-JP" sz="2000" baseline="0" dirty="0" smtClean="0"/>
                        <a:t> </a:t>
                      </a:r>
                      <a:r>
                        <a:rPr kumimoji="1" lang="en-US" altLang="ja-JP" sz="2000" dirty="0" smtClean="0"/>
                        <a:t>400 V)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240 </a:t>
                      </a:r>
                      <a:r>
                        <a:rPr kumimoji="1" lang="en-US" altLang="ja-JP" sz="2000" dirty="0" err="1" smtClean="0"/>
                        <a:t>fC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64,000 </a:t>
                      </a:r>
                      <a:r>
                        <a:rPr kumimoji="1" lang="en-US" altLang="ja-JP" sz="2000" dirty="0" err="1" smtClean="0"/>
                        <a:t>fC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375,000 </a:t>
                      </a:r>
                      <a:r>
                        <a:rPr kumimoji="1" lang="en-US" altLang="ja-JP" sz="2000" dirty="0" err="1" smtClean="0"/>
                        <a:t>fC</a:t>
                      </a:r>
                      <a:r>
                        <a:rPr kumimoji="1" lang="en-US" altLang="ja-JP" sz="2000" dirty="0" smtClean="0"/>
                        <a:t>  320,000</a:t>
                      </a:r>
                    </a:p>
                    <a:p>
                      <a:r>
                        <a:rPr kumimoji="1" lang="en-US" altLang="ja-JP" sz="2000" dirty="0" smtClean="0"/>
                        <a:t>(linearity</a:t>
                      </a:r>
                      <a:r>
                        <a:rPr kumimoji="1" lang="en-US" altLang="ja-JP" sz="2000" baseline="0" dirty="0" smtClean="0"/>
                        <a:t> &lt;</a:t>
                      </a:r>
                      <a:r>
                        <a:rPr kumimoji="1" lang="en-US" altLang="ja-JP" sz="2000" dirty="0" smtClean="0"/>
                        <a:t>2% )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CSA  (</a:t>
                      </a:r>
                      <a:r>
                        <a:rPr kumimoji="1" lang="en-US" altLang="ja-JP" sz="2000" dirty="0" err="1" smtClean="0"/>
                        <a:t>C</a:t>
                      </a:r>
                      <a:r>
                        <a:rPr kumimoji="1" lang="en-US" altLang="ja-JP" sz="2000" baseline="-25000" dirty="0" err="1" smtClean="0"/>
                        <a:t>f</a:t>
                      </a:r>
                      <a:r>
                        <a:rPr kumimoji="1" lang="en-US" altLang="ja-JP" sz="2000" dirty="0" smtClean="0"/>
                        <a:t> = 100 pF)</a:t>
                      </a:r>
                    </a:p>
                    <a:p>
                      <a:r>
                        <a:rPr kumimoji="1" lang="en-US" altLang="ja-JP" sz="2000" dirty="0" smtClean="0"/>
                        <a:t>: </a:t>
                      </a:r>
                      <a:r>
                        <a:rPr kumimoji="1" lang="en-US" altLang="ja-JP" sz="1400" dirty="0" smtClean="0"/>
                        <a:t>Charge Sensitive</a:t>
                      </a:r>
                      <a:r>
                        <a:rPr kumimoji="1" lang="en-US" altLang="ja-JP" sz="1400" baseline="0" dirty="0" smtClean="0"/>
                        <a:t> Amp.</a:t>
                      </a:r>
                      <a:endParaRPr kumimoji="1" lang="en-US" altLang="ja-JP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2.4 mV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640 mV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3,000 mV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ADC (16bits)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32 counts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8,600 counts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32,768 counts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23528" y="4820959"/>
            <a:ext cx="85209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Scintillation yield is expected to be about 300 </a:t>
            </a:r>
            <a:r>
              <a:rPr kumimoji="1" lang="en-US" altLang="ja-JP" sz="2400" dirty="0" err="1" smtClean="0"/>
              <a:t>p.e</a:t>
            </a:r>
            <a:r>
              <a:rPr kumimoji="1" lang="en-US" altLang="ja-JP" sz="2400" dirty="0" smtClean="0"/>
              <a:t>. for a </a:t>
            </a:r>
            <a:r>
              <a:rPr lang="en-US" altLang="ja-JP" sz="2400" dirty="0" smtClean="0"/>
              <a:t>MIP </a:t>
            </a:r>
            <a:r>
              <a:rPr kumimoji="1" lang="en-US" altLang="ja-JP" sz="2400" dirty="0" smtClean="0"/>
              <a:t>with R7400 (QE ~30%) and EJ204.</a:t>
            </a:r>
          </a:p>
          <a:p>
            <a:r>
              <a:rPr lang="en-US" altLang="ja-JP" sz="2400" dirty="0" smtClean="0"/>
              <a:t>The PMT gain and feedback capacitance of CSA are adjustable.</a:t>
            </a:r>
          </a:p>
          <a:p>
            <a:r>
              <a:rPr kumimoji="1" lang="en-US" altLang="ja-JP" sz="2400" dirty="0" smtClean="0"/>
              <a:t>Data courtesy of Shoji Torii.</a:t>
            </a:r>
            <a:endParaRPr kumimoji="1" lang="ja-JP" alt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60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Resolved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4123" y="1600200"/>
            <a:ext cx="3709246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Signals derived for 0°, 30</a:t>
            </a:r>
            <a:r>
              <a:rPr lang="en-US" dirty="0"/>
              <a:t>°</a:t>
            </a:r>
            <a:r>
              <a:rPr lang="en-US" dirty="0" smtClean="0"/>
              <a:t> and 45° incidence assuming S~Z</a:t>
            </a:r>
            <a:r>
              <a:rPr lang="en-US" baseline="30000" dirty="0" smtClean="0"/>
              <a:t>1.7</a:t>
            </a:r>
            <a:r>
              <a:rPr lang="en-US" dirty="0"/>
              <a:t> </a:t>
            </a:r>
            <a:r>
              <a:rPr lang="en-US" dirty="0" smtClean="0"/>
              <a:t>* from Fe for:</a:t>
            </a:r>
          </a:p>
          <a:p>
            <a:pPr lvl="1"/>
            <a:r>
              <a:rPr lang="en-US" dirty="0" smtClean="0"/>
              <a:t>Scintillator (PE)</a:t>
            </a:r>
          </a:p>
          <a:p>
            <a:pPr lvl="1"/>
            <a:r>
              <a:rPr lang="en-US" dirty="0" smtClean="0"/>
              <a:t>PMT (</a:t>
            </a:r>
            <a:r>
              <a:rPr lang="en-US" dirty="0" err="1" smtClean="0"/>
              <a:t>fC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CSA (mV)</a:t>
            </a:r>
          </a:p>
          <a:p>
            <a:pPr lvl="1"/>
            <a:r>
              <a:rPr lang="en-US" dirty="0" smtClean="0"/>
              <a:t>ADC (counts)</a:t>
            </a:r>
          </a:p>
          <a:p>
            <a:r>
              <a:rPr lang="en-US" dirty="0" smtClean="0"/>
              <a:t>The ADC appears to determine the maximum resolved charge: Z~45 at high incidence angles.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26331" y="6356350"/>
            <a:ext cx="249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22</a:t>
            </a:r>
            <a:r>
              <a:rPr lang="en-US" baseline="30000" dirty="0" smtClean="0"/>
              <a:t>nd</a:t>
            </a:r>
            <a:r>
              <a:rPr lang="en-US" dirty="0" smtClean="0"/>
              <a:t> ICRC, 1991, 2, 511</a:t>
            </a:r>
            <a:endParaRPr lang="en-US" dirty="0"/>
          </a:p>
        </p:txBody>
      </p:sp>
      <p:pic>
        <p:nvPicPr>
          <p:cNvPr id="8" name="Content Placeholder 7" descr="CHD_range_factors_2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145316" y="1313223"/>
            <a:ext cx="4756150" cy="5330105"/>
          </a:xfrm>
        </p:spPr>
      </p:pic>
    </p:spTree>
    <p:extLst>
      <p:ext uri="{BB962C8B-B14F-4D97-AF65-F5344CB8AC3E}">
        <p14:creationId xmlns:p14="http://schemas.microsoft.com/office/powerpoint/2010/main" val="3056652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Interactions in CHD</a:t>
            </a:r>
            <a:endParaRPr lang="en-US" dirty="0"/>
          </a:p>
        </p:txBody>
      </p:sp>
      <p:pic>
        <p:nvPicPr>
          <p:cNvPr id="8" name="Content Placeholder 7" descr="CHD_Interaction_Survival_Fractions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2" r="-3882"/>
          <a:stretch>
            <a:fillRect/>
          </a:stretch>
        </p:blipFill>
        <p:spPr>
          <a:xfrm rot="5400000">
            <a:off x="2322986" y="-1187426"/>
            <a:ext cx="4569469" cy="90725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3964" y="5863063"/>
            <a:ext cx="8228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 of events that do not undergo nuclear interactions in passing through the CHD: ~2 cm of PVT plastic at an average incidence of 30° for 2.38 g/cm</a:t>
            </a:r>
            <a:r>
              <a:rPr lang="en-US" baseline="30000" dirty="0" smtClean="0"/>
              <a:t>2</a:t>
            </a:r>
            <a:r>
              <a:rPr lang="en-US" dirty="0" smtClean="0"/>
              <a:t> areal density.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845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Abundances for 5 Years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13</a:t>
            </a:fld>
            <a:endParaRPr lang="en-US"/>
          </a:p>
        </p:txBody>
      </p:sp>
      <p:pic>
        <p:nvPicPr>
          <p:cNvPr id="6" name="Content Placeholder 5" descr="CALET_5yr_abundances_ave_ic_comp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78" r="-7178"/>
          <a:stretch>
            <a:fillRect/>
          </a:stretch>
        </p:blipFill>
        <p:spPr>
          <a:xfrm rot="5400000">
            <a:off x="2073064" y="-875741"/>
            <a:ext cx="4997870" cy="9144001"/>
          </a:xfrm>
        </p:spPr>
      </p:pic>
    </p:spTree>
    <p:extLst>
      <p:ext uri="{BB962C8B-B14F-4D97-AF65-F5344CB8AC3E}">
        <p14:creationId xmlns:p14="http://schemas.microsoft.com/office/powerpoint/2010/main" val="2827829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Existing Data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14</a:t>
            </a:fld>
            <a:endParaRPr lang="en-US"/>
          </a:p>
        </p:txBody>
      </p:sp>
      <p:pic>
        <p:nvPicPr>
          <p:cNvPr id="4" name="Content Placeholder 3" descr="CALET_5yr_abundances_ave_comp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64" r="-7164"/>
          <a:stretch>
            <a:fillRect/>
          </a:stretch>
        </p:blipFill>
        <p:spPr>
          <a:xfrm rot="5400000">
            <a:off x="2073709" y="-656071"/>
            <a:ext cx="4996582" cy="9144000"/>
          </a:xfrm>
        </p:spPr>
      </p:pic>
    </p:spTree>
    <p:extLst>
      <p:ext uri="{BB962C8B-B14F-4D97-AF65-F5344CB8AC3E}">
        <p14:creationId xmlns:p14="http://schemas.microsoft.com/office/powerpoint/2010/main" val="3493804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30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Z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40 charge </a:t>
            </a:r>
            <a:r>
              <a:rPr lang="en-US" sz="2400" dirty="0" smtClean="0"/>
              <a:t>range 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CALET </a:t>
            </a:r>
            <a:r>
              <a:rPr lang="en-US" sz="2000" dirty="0"/>
              <a:t>should obtain numbers of events ~6-8x that of TIGER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Comparable to numbers of events expected from Super-</a:t>
            </a:r>
            <a:r>
              <a:rPr lang="en-US" sz="2000" dirty="0" smtClean="0"/>
              <a:t>TIGER for 60 days at float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CALET </a:t>
            </a:r>
            <a:r>
              <a:rPr lang="en-US" sz="2000" dirty="0"/>
              <a:t>measurements will be cleaner since there will be smaller corrections for nuclear interactions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50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Z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56 charge range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If the dynamic range is sufficient, </a:t>
            </a:r>
            <a:r>
              <a:rPr lang="en-US" sz="2000" dirty="0" smtClean="0"/>
              <a:t>CALET </a:t>
            </a:r>
            <a:r>
              <a:rPr lang="en-US" sz="2000" dirty="0"/>
              <a:t>can make exploratory measurements with statistical precision of ~25-30% for even-Z nuclei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We conclude that UH-element abundances for 30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Z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40 on </a:t>
            </a:r>
            <a:r>
              <a:rPr lang="en-US" sz="2400" dirty="0" smtClean="0"/>
              <a:t>CALET </a:t>
            </a:r>
            <a:r>
              <a:rPr lang="en-US" sz="2400" dirty="0"/>
              <a:t>are well worth doing. For 50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Z</a:t>
            </a:r>
            <a:r>
              <a:rPr lang="en-US" sz="2400" dirty="0">
                <a:cs typeface="Arial" charset="0"/>
              </a:rPr>
              <a:t>≤</a:t>
            </a:r>
            <a:r>
              <a:rPr lang="en-US" sz="2400" dirty="0"/>
              <a:t>56, the statistics are modest, but is still worth doing if the dynamic range is </a:t>
            </a:r>
            <a:r>
              <a:rPr lang="en-US" sz="2400" dirty="0" smtClean="0"/>
              <a:t>sufficient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Critical importance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 trigger mode based on CHD and top layers of IMC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Adequate dynamic range of the CHD PMT and signal processing chain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7158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Scintillator Resolution</a:t>
            </a:r>
            <a:endParaRPr lang="en-US" dirty="0"/>
          </a:p>
        </p:txBody>
      </p:sp>
      <p:pic>
        <p:nvPicPr>
          <p:cNvPr id="7" name="Content Placeholder 6" descr="TIGER_2003_S12vsC1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57200" y="1600200"/>
            <a:ext cx="4038600" cy="4525963"/>
          </a:xfrm>
        </p:spPr>
      </p:pic>
      <p:pic>
        <p:nvPicPr>
          <p:cNvPr id="8" name="Content Placeholder 7" descr="2003_S12_26Fe_C1_5000_cut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48" r="-43348"/>
          <a:stretch>
            <a:fillRect/>
          </a:stretch>
        </p:blipFill>
        <p:spPr>
          <a:xfrm rot="5400000">
            <a:off x="4648200" y="825100"/>
            <a:ext cx="4038600" cy="4525963"/>
          </a:xfrm>
        </p:spPr>
      </p:pic>
      <p:sp>
        <p:nvSpPr>
          <p:cNvPr id="9" name="TextBox 8"/>
          <p:cNvSpPr txBox="1"/>
          <p:nvPr/>
        </p:nvSpPr>
        <p:spPr>
          <a:xfrm>
            <a:off x="4631528" y="4641260"/>
            <a:ext cx="4173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Above a C1 threshold of ~5000 Fe-peak resolution does not vary with energy.</a:t>
            </a:r>
          </a:p>
          <a:p>
            <a:r>
              <a:rPr lang="en-US" dirty="0" smtClean="0"/>
              <a:t>Charge determinations of UH GCRs can be made with scintillator signals alone.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519" y="5810381"/>
            <a:ext cx="75104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TIGER analysis divided data into regions based on the threshold of its aerogel  Cherenkov  radiator (~2.5 </a:t>
            </a:r>
            <a:r>
              <a:rPr lang="en-US" dirty="0" err="1" smtClean="0"/>
              <a:t>GeV</a:t>
            </a:r>
            <a:r>
              <a:rPr lang="en-US" dirty="0" smtClean="0"/>
              <a:t>/</a:t>
            </a:r>
            <a:r>
              <a:rPr lang="en-US" dirty="0" err="1" smtClean="0"/>
              <a:t>nuc</a:t>
            </a:r>
            <a:r>
              <a:rPr lang="en-US" dirty="0" smtClean="0"/>
              <a:t>), shown in scatter plot on the left and giving the Above C0 (red) and Below C0 (blue) ranges in the plot on the right.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834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TIGER Kinetic Energy</a:t>
            </a:r>
            <a:endParaRPr lang="en-US" dirty="0"/>
          </a:p>
        </p:txBody>
      </p:sp>
      <p:pic>
        <p:nvPicPr>
          <p:cNvPr id="7" name="Content Placeholder 6" descr="TIGER_2003_KE_spectrum_log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48" r="-43348"/>
          <a:stretch>
            <a:fillRect/>
          </a:stretch>
        </p:blipFill>
        <p:spPr>
          <a:xfrm rot="5400000">
            <a:off x="457200" y="1600200"/>
            <a:ext cx="4038600" cy="4525963"/>
          </a:xfrm>
        </p:spPr>
      </p:pic>
      <p:pic>
        <p:nvPicPr>
          <p:cNvPr id="8" name="Content Placeholder 7" descr="2003_TIGER_26Fe_KEvsC1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  <p:sp>
        <p:nvSpPr>
          <p:cNvPr id="9" name="TextBox 8"/>
          <p:cNvSpPr txBox="1"/>
          <p:nvPr/>
        </p:nvSpPr>
        <p:spPr>
          <a:xfrm>
            <a:off x="700332" y="5882482"/>
            <a:ext cx="3290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C1 = 5000 for ~600 MeV/nucleon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59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 of Solar Modulation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19</a:t>
            </a:fld>
            <a:endParaRPr lang="en-US"/>
          </a:p>
        </p:txBody>
      </p:sp>
      <p:pic>
        <p:nvPicPr>
          <p:cNvPr id="7" name="Content Placeholder 6" descr="CALET_5yr_abundances_mod_comp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55" r="-8955"/>
          <a:stretch>
            <a:fillRect/>
          </a:stretch>
        </p:blipFill>
        <p:spPr>
          <a:xfrm rot="5400000">
            <a:off x="1995426" y="-792226"/>
            <a:ext cx="5153150" cy="9144001"/>
          </a:xfrm>
        </p:spPr>
      </p:pic>
    </p:spTree>
    <p:extLst>
      <p:ext uri="{BB962C8B-B14F-4D97-AF65-F5344CB8AC3E}">
        <p14:creationId xmlns:p14="http://schemas.microsoft.com/office/powerpoint/2010/main" val="385073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Determination of rigidities seen in ISS orbit.</a:t>
            </a:r>
          </a:p>
          <a:p>
            <a:r>
              <a:rPr lang="en-US" dirty="0" smtClean="0"/>
              <a:t>Estimation of integral CR-flux spectra.</a:t>
            </a:r>
          </a:p>
          <a:p>
            <a:r>
              <a:rPr lang="en-US" dirty="0" smtClean="0"/>
              <a:t>High and Low energy regimes:</a:t>
            </a:r>
          </a:p>
          <a:p>
            <a:pPr lvl="1"/>
            <a:r>
              <a:rPr lang="en-US" dirty="0" smtClean="0"/>
              <a:t>Determination of thresholds.</a:t>
            </a:r>
          </a:p>
          <a:p>
            <a:pPr lvl="1"/>
            <a:r>
              <a:rPr lang="en-US" dirty="0" smtClean="0"/>
              <a:t>Determination of geometry factors.</a:t>
            </a:r>
          </a:p>
          <a:p>
            <a:r>
              <a:rPr lang="en-US" dirty="0" smtClean="0"/>
              <a:t>Determination of CALET charge sensitivity range.</a:t>
            </a:r>
          </a:p>
          <a:p>
            <a:r>
              <a:rPr lang="en-US" dirty="0" smtClean="0"/>
              <a:t>Prediction of abundances measured by CALET in 5 years.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5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Anticipated UH Charge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745295"/>
            <a:ext cx="8154034" cy="71544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TIGER 2003 high energy scintillation </a:t>
            </a:r>
            <a:r>
              <a:rPr lang="en-US" dirty="0" smtClean="0"/>
              <a:t>peaks show separation for </a:t>
            </a:r>
            <a:r>
              <a:rPr lang="en-US" baseline="-25000" dirty="0" smtClean="0"/>
              <a:t>30</a:t>
            </a:r>
            <a:r>
              <a:rPr lang="en-US" dirty="0" smtClean="0"/>
              <a:t>Zn and above.  CALET will have statistics to resolve more Z ≥ 30 peaks.</a:t>
            </a:r>
            <a:endParaRPr lang="en-US" dirty="0"/>
          </a:p>
        </p:txBody>
      </p:sp>
      <p:pic>
        <p:nvPicPr>
          <p:cNvPr id="5" name="Content Placeholder 4" descr="S12_25up_log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5" r="-685"/>
          <a:stretch>
            <a:fillRect/>
          </a:stretch>
        </p:blipFill>
        <p:spPr>
          <a:xfrm rot="5400000">
            <a:off x="2407077" y="-1034959"/>
            <a:ext cx="4334362" cy="914852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70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 Orbit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9074" y="6416638"/>
            <a:ext cx="7227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Rigidity Cutoffs based on Smart, D.F. and Shea</a:t>
            </a:r>
            <a:r>
              <a:rPr lang="en-US" dirty="0"/>
              <a:t>, M.A</a:t>
            </a:r>
            <a:r>
              <a:rPr lang="en-US" dirty="0" smtClean="0"/>
              <a:t>.</a:t>
            </a:r>
            <a:r>
              <a:rPr lang="en-US" dirty="0"/>
              <a:t>, 2009AdSpR..44.1107S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Content Placeholder 5" descr="cutoffs_orbit_12_26Fe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36" b="-2836"/>
          <a:stretch>
            <a:fillRect/>
          </a:stretch>
        </p:blipFill>
        <p:spPr>
          <a:xfrm rot="5400000">
            <a:off x="2082696" y="-311961"/>
            <a:ext cx="5103104" cy="8354096"/>
          </a:xfrm>
        </p:spPr>
      </p:pic>
    </p:spTree>
    <p:extLst>
      <p:ext uri="{BB962C8B-B14F-4D97-AF65-F5344CB8AC3E}">
        <p14:creationId xmlns:p14="http://schemas.microsoft.com/office/powerpoint/2010/main" val="236677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Weighted Rigidity Spectrum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Cutoff Rigidities from Epoch 1990 at 450 km  on a 5° latitude × 15° longitude grid.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Orbit residence time based on an ISS inclination of 51.6° weighted for time in latitude bins and evenly sampling longitude bins.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4</a:t>
            </a:fld>
            <a:endParaRPr lang="en-US"/>
          </a:p>
        </p:txBody>
      </p:sp>
      <p:pic>
        <p:nvPicPr>
          <p:cNvPr id="5" name="Content Placeholder 4" descr="rigidity_cutoffs_26Fe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1487926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 Integral Spectra Used for UH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Spectra have not been measured for UH GCRs, so the Fe spectrum is scaled by relative abundances.</a:t>
            </a:r>
          </a:p>
          <a:p>
            <a:r>
              <a:rPr lang="en-US" dirty="0" smtClean="0"/>
              <a:t>Modulation seen by CALET is likely to be between Solar Minimum and Maximum, so calculations use averages.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91017" y="6111342"/>
            <a:ext cx="4398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Spectra 5 ≤ Z ≤ 32 from 2009ApJ...698.1666G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5</a:t>
            </a:fld>
            <a:endParaRPr lang="en-US"/>
          </a:p>
        </p:txBody>
      </p:sp>
      <p:pic>
        <p:nvPicPr>
          <p:cNvPr id="7" name="Content Placeholder 6" descr="fe_spec_comp_int_2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3441528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 Charge Determination Regimes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5335812" cy="51212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At high enough energies charge can be determined based on trajectory corrected scintillator signal only.</a:t>
            </a:r>
            <a:endParaRPr lang="en-US" dirty="0"/>
          </a:p>
          <a:p>
            <a:r>
              <a:rPr lang="en-US" dirty="0" smtClean="0"/>
              <a:t>This requires passage through the CHD and the top </a:t>
            </a:r>
            <a:r>
              <a:rPr lang="en-US" dirty="0" smtClean="0"/>
              <a:t>four </a:t>
            </a:r>
            <a:r>
              <a:rPr lang="en-US" dirty="0" smtClean="0"/>
              <a:t>fiber layers in the IMC, which gives a larger geometry factor, 0.44 m</a:t>
            </a:r>
            <a:r>
              <a:rPr lang="en-US" baseline="30000" dirty="0" smtClean="0"/>
              <a:t>2</a:t>
            </a:r>
            <a:r>
              <a:rPr lang="en-US" dirty="0" smtClean="0"/>
              <a:t>-sr, than for the total instrument, 0.12 m</a:t>
            </a:r>
            <a:r>
              <a:rPr lang="en-US" baseline="30000" dirty="0" smtClean="0"/>
              <a:t>2</a:t>
            </a:r>
            <a:r>
              <a:rPr lang="en-US" dirty="0" smtClean="0"/>
              <a:t>-sr.</a:t>
            </a:r>
          </a:p>
          <a:p>
            <a:pPr lvl="1"/>
            <a:r>
              <a:rPr lang="en-US" dirty="0" smtClean="0"/>
              <a:t>Particles with tracks through the calorimeter can have energy corrections that will improve resolution.</a:t>
            </a:r>
          </a:p>
          <a:p>
            <a:r>
              <a:rPr lang="en-US" dirty="0" smtClean="0"/>
              <a:t>Lower energy particles require energy correction, and hence passage through the calorimeters.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437405" y="2661866"/>
            <a:ext cx="2058034" cy="2479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37404" y="2909784"/>
            <a:ext cx="2058035" cy="7089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flipH="1">
            <a:off x="6729702" y="3618746"/>
            <a:ext cx="1461300" cy="10960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TASC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437405" y="3209897"/>
            <a:ext cx="205803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923485" y="2513985"/>
            <a:ext cx="2881284" cy="7655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099625" y="2513985"/>
            <a:ext cx="2937822" cy="765502"/>
          </a:xfrm>
          <a:prstGeom prst="straightConnector1">
            <a:avLst/>
          </a:prstGeom>
          <a:ln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361839" y="2513985"/>
            <a:ext cx="2014543" cy="2435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567154" y="2513985"/>
            <a:ext cx="2035382" cy="2435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93011" y="5254139"/>
            <a:ext cx="3159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Larger geometry factor calculated simply using formula in Sullivan, 1971NucIM</a:t>
            </a:r>
            <a:r>
              <a:rPr lang="en-US" dirty="0"/>
              <a:t>..95....5S</a:t>
            </a:r>
          </a:p>
        </p:txBody>
      </p:sp>
    </p:spTree>
    <p:extLst>
      <p:ext uri="{BB962C8B-B14F-4D97-AF65-F5344CB8AC3E}">
        <p14:creationId xmlns:p14="http://schemas.microsoft.com/office/powerpoint/2010/main" val="141210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638175"/>
            <a:ext cx="7134225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828800" y="533400"/>
            <a:ext cx="5943600" cy="20574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2514600" y="609600"/>
            <a:ext cx="5867400" cy="20574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5222875" y="388938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6" name="Arc 8"/>
          <p:cNvSpPr>
            <a:spLocks/>
          </p:cNvSpPr>
          <p:nvPr/>
        </p:nvSpPr>
        <p:spPr bwMode="auto">
          <a:xfrm>
            <a:off x="5257800" y="533400"/>
            <a:ext cx="1219200" cy="762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3200400" y="3810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7239000" y="4572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562600" y="685800"/>
            <a:ext cx="101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~70 deg</a:t>
            </a:r>
          </a:p>
        </p:txBody>
      </p:sp>
    </p:spTree>
    <p:extLst>
      <p:ext uri="{BB962C8B-B14F-4D97-AF65-F5344CB8AC3E}">
        <p14:creationId xmlns:p14="http://schemas.microsoft.com/office/powerpoint/2010/main" val="1591434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Differential Geometry Factors</a:t>
            </a:r>
            <a:endParaRPr lang="en-US" dirty="0"/>
          </a:p>
        </p:txBody>
      </p:sp>
      <p:pic>
        <p:nvPicPr>
          <p:cNvPr id="13" name="Content Placeholder 12" descr="CALET_differential_geometry_factors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57200" y="1600200"/>
            <a:ext cx="4038600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8</a:t>
            </a:fld>
            <a:endParaRPr lang="en-US"/>
          </a:p>
        </p:txBody>
      </p:sp>
      <p:pic>
        <p:nvPicPr>
          <p:cNvPr id="20" name="Content Placeholder 19" descr="CALET_differential_geometry_factors_40_60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1" b="-3761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2525890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2003_S12_26Fe_C1_5000_cut_2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1" b="-3761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Scintillator Resolution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9821" y="5786787"/>
            <a:ext cx="7376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Above a C1 threshold of ~5000 Fe-peak resolution does not vary with energy.</a:t>
            </a:r>
          </a:p>
          <a:p>
            <a:r>
              <a:rPr lang="en-US" dirty="0" smtClean="0"/>
              <a:t>Charge determinations of UH GCRs can be made with scintillator signals alone.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9</a:t>
            </a:fld>
            <a:endParaRPr lang="en-US"/>
          </a:p>
        </p:txBody>
      </p:sp>
      <p:pic>
        <p:nvPicPr>
          <p:cNvPr id="10" name="Content Placeholder 9" descr="TIGER_2003_S12vsC1_thresh_cut.pd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57200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1800280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12798</TotalTime>
  <Words>889</Words>
  <Application>Microsoft Macintosh PowerPoint</Application>
  <PresentationFormat>On-screen Show (4:3)</PresentationFormat>
  <Paragraphs>114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Predicted CALET UH-Nuclei Abundances</vt:lpstr>
      <vt:lpstr>Steps in Calculation</vt:lpstr>
      <vt:lpstr>ISS Orbit</vt:lpstr>
      <vt:lpstr>Weighted Rigidity Spectrum</vt:lpstr>
      <vt:lpstr>Fe Integral Spectra Used for UH</vt:lpstr>
      <vt:lpstr>UH Charge Determination Regimes</vt:lpstr>
      <vt:lpstr>PowerPoint Presentation</vt:lpstr>
      <vt:lpstr>Impact of Differential Geometry Factors</vt:lpstr>
      <vt:lpstr>High Energy Scintillator Resolution</vt:lpstr>
      <vt:lpstr>Summary of measurable range</vt:lpstr>
      <vt:lpstr>Maximum Resolved Charge</vt:lpstr>
      <vt:lpstr>Interactions in CHD</vt:lpstr>
      <vt:lpstr>Estimated Abundances for 5 Years</vt:lpstr>
      <vt:lpstr>Comparison with Existing Data</vt:lpstr>
      <vt:lpstr>Conclusions</vt:lpstr>
      <vt:lpstr>Backup Slides</vt:lpstr>
      <vt:lpstr>High Energy Scintillator Resolution</vt:lpstr>
      <vt:lpstr>TIGER Kinetic Energy</vt:lpstr>
      <vt:lpstr>Impact of Solar Modulation</vt:lpstr>
      <vt:lpstr>Anticipated UH Charge Resolution</vt:lpstr>
    </vt:vector>
  </TitlesOfParts>
  <Company>Washington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Predicted CALET UH-Nuclei Abundances</dc:title>
  <dc:creator>Brian Rauch</dc:creator>
  <cp:lastModifiedBy>Brian Rauch</cp:lastModifiedBy>
  <cp:revision>97</cp:revision>
  <dcterms:created xsi:type="dcterms:W3CDTF">2011-04-28T22:49:09Z</dcterms:created>
  <dcterms:modified xsi:type="dcterms:W3CDTF">2011-05-18T07:00:31Z</dcterms:modified>
</cp:coreProperties>
</file>