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2" d="100"/>
          <a:sy n="112" d="100"/>
        </p:scale>
        <p:origin x="-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62B93F-2F90-8347-8150-0E903C017F25}" type="datetimeFigureOut">
              <a:rPr lang="en-US" smtClean="0"/>
              <a:pPr/>
              <a:t>5/16/11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57269-907D-D843-8DC3-C8E4BCE4CC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3366FF"/>
                </a:solidFill>
              </a:rPr>
              <a:t>Goals of this workshop: Our Input</a:t>
            </a:r>
            <a:br>
              <a:rPr lang="en-US" sz="3600" dirty="0" smtClean="0">
                <a:solidFill>
                  <a:srgbClr val="3366FF"/>
                </a:solidFill>
              </a:rPr>
            </a:br>
            <a:r>
              <a:rPr lang="en-US" sz="2222" dirty="0" smtClean="0">
                <a:solidFill>
                  <a:srgbClr val="3366FF"/>
                </a:solidFill>
              </a:rPr>
              <a:t>John Krizmanic &amp; Alex </a:t>
            </a:r>
            <a:r>
              <a:rPr lang="en-US" sz="2222" dirty="0" err="1" smtClean="0">
                <a:solidFill>
                  <a:srgbClr val="3366FF"/>
                </a:solidFill>
              </a:rPr>
              <a:t>Moiseev</a:t>
            </a:r>
            <a:r>
              <a:rPr lang="en-US" sz="2222" dirty="0" smtClean="0">
                <a:solidFill>
                  <a:srgbClr val="3366FF"/>
                </a:solidFill>
              </a:rPr>
              <a:t> (NASA/GSFC)</a:t>
            </a:r>
            <a:endParaRPr lang="en-US" sz="2222" dirty="0">
              <a:solidFill>
                <a:srgbClr val="3366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0068" y="1143000"/>
            <a:ext cx="8253932" cy="640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>
                <a:solidFill>
                  <a:srgbClr val="660066"/>
                </a:solidFill>
              </a:rPr>
              <a:t>Understand the Status of the CALET model under the Epics frame-work:</a:t>
            </a:r>
          </a:p>
          <a:p>
            <a:pPr marL="1257300" lvl="2" indent="-342900">
              <a:spcAft>
                <a:spcPts val="600"/>
              </a:spcAft>
              <a:buFont typeface="+mj-lt"/>
              <a:buAutoNum type="alphaLcParenR"/>
            </a:pPr>
            <a:r>
              <a:rPr lang="en-US" sz="1600" dirty="0" smtClean="0"/>
              <a:t>Fidelity of the physics model: guidance for GEANT validation.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600" b="1" dirty="0" smtClean="0">
                <a:solidFill>
                  <a:srgbClr val="FF0000"/>
                </a:solidFill>
              </a:rPr>
              <a:t>State of the current CALET model:</a:t>
            </a:r>
          </a:p>
          <a:p>
            <a:pPr marL="1714500" lvl="3" indent="-342900">
              <a:buFont typeface="+mj-lt"/>
              <a:buAutoNum type="alphaLcParenR"/>
            </a:pPr>
            <a:r>
              <a:rPr lang="en-US" sz="1600" dirty="0" smtClean="0">
                <a:solidFill>
                  <a:srgbClr val="0000FF"/>
                </a:solidFill>
              </a:rPr>
              <a:t>Mass model: what more needs to be included?</a:t>
            </a:r>
            <a:endParaRPr lang="en-US" sz="1600" dirty="0" smtClean="0">
              <a:solidFill>
                <a:srgbClr val="0000FF"/>
              </a:solidFill>
            </a:endParaRPr>
          </a:p>
          <a:p>
            <a:pPr marL="1714500" lvl="3" indent="-342900">
              <a:buFont typeface="+mj-lt"/>
              <a:buAutoNum type="alphaLcParenR"/>
            </a:pPr>
            <a:r>
              <a:rPr lang="en-US" sz="1600" dirty="0" smtClean="0">
                <a:solidFill>
                  <a:srgbClr val="FF0000"/>
                </a:solidFill>
              </a:rPr>
              <a:t>Physics Response </a:t>
            </a:r>
            <a:r>
              <a:rPr lang="en-US" sz="1600" dirty="0" smtClean="0">
                <a:solidFill>
                  <a:srgbClr val="FF0000"/>
                </a:solidFill>
              </a:rPr>
              <a:t>optimization: is there further developed needed? Can the IMS group-at-large aid in its completion?</a:t>
            </a:r>
          </a:p>
          <a:p>
            <a:pPr marL="1714500" lvl="3" indent="-342900">
              <a:spcAft>
                <a:spcPts val="600"/>
              </a:spcAft>
              <a:buFont typeface="+mj-lt"/>
              <a:buAutoNum type="alphaLcParenR"/>
            </a:pPr>
            <a:r>
              <a:rPr lang="en-US" sz="1600" dirty="0" smtClean="0">
                <a:solidFill>
                  <a:srgbClr val="0000FF"/>
                </a:solidFill>
              </a:rPr>
              <a:t>Energy deposition-to-electronic signal modeling: what needs to be done?  </a:t>
            </a:r>
            <a:r>
              <a:rPr lang="en-US" sz="1600" dirty="0" smtClean="0">
                <a:solidFill>
                  <a:srgbClr val="FF0000"/>
                </a:solidFill>
              </a:rPr>
              <a:t>Is the design of the electronics </a:t>
            </a:r>
            <a:r>
              <a:rPr lang="en-US" sz="1600" dirty="0" smtClean="0">
                <a:solidFill>
                  <a:srgbClr val="FF0000"/>
                </a:solidFill>
              </a:rPr>
              <a:t>complete</a:t>
            </a:r>
            <a:r>
              <a:rPr lang="en-US" sz="1600" dirty="0" smtClean="0">
                <a:solidFill>
                  <a:srgbClr val="FF0000"/>
                </a:solidFill>
              </a:rPr>
              <a:t>? </a:t>
            </a:r>
            <a:r>
              <a:rPr lang="en-US" sz="1600" dirty="0" smtClean="0">
                <a:solidFill>
                  <a:srgbClr val="FF0000"/>
                </a:solidFill>
              </a:rPr>
              <a:t>C</a:t>
            </a:r>
            <a:r>
              <a:rPr lang="en-US" sz="1600" dirty="0" smtClean="0">
                <a:solidFill>
                  <a:srgbClr val="FF0000"/>
                </a:solidFill>
              </a:rPr>
              <a:t>an information </a:t>
            </a:r>
            <a:r>
              <a:rPr lang="en-US" sz="1600" dirty="0" smtClean="0">
                <a:solidFill>
                  <a:srgbClr val="FF0000"/>
                </a:solidFill>
              </a:rPr>
              <a:t>be given the IMS </a:t>
            </a:r>
            <a:r>
              <a:rPr lang="en-US" sz="1600" dirty="0" smtClean="0">
                <a:solidFill>
                  <a:srgbClr val="FF0000"/>
                </a:solidFill>
              </a:rPr>
              <a:t>group-at-large</a:t>
            </a:r>
            <a:r>
              <a:rPr lang="en-US" sz="1600" dirty="0" smtClean="0">
                <a:solidFill>
                  <a:srgbClr val="FF0000"/>
                </a:solidFill>
              </a:rPr>
              <a:t>?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600" dirty="0"/>
              <a:t>D</a:t>
            </a:r>
            <a:r>
              <a:rPr lang="en-US" sz="1600" dirty="0" smtClean="0"/>
              <a:t>efinition of output data </a:t>
            </a:r>
            <a:r>
              <a:rPr lang="en-US" sz="1600" dirty="0" smtClean="0"/>
              <a:t>format, building </a:t>
            </a:r>
            <a:r>
              <a:rPr lang="en-US" sz="1600" dirty="0" smtClean="0"/>
              <a:t>upon what has been completed to date;</a:t>
            </a:r>
          </a:p>
          <a:p>
            <a:pPr marL="2171700" lvl="4" indent="-342900">
              <a:buFont typeface="+mj-lt"/>
              <a:buAutoNum type="arabicParenR"/>
            </a:pPr>
            <a:r>
              <a:rPr lang="en-US" sz="1600" dirty="0" smtClean="0">
                <a:solidFill>
                  <a:srgbClr val="FF0000"/>
                </a:solidFill>
              </a:rPr>
              <a:t>For internal use for the IMS;</a:t>
            </a:r>
          </a:p>
          <a:p>
            <a:pPr marL="2171700" lvl="4" indent="-342900">
              <a:spcAft>
                <a:spcPts val="600"/>
              </a:spcAft>
              <a:buFont typeface="+mj-lt"/>
              <a:buAutoNum type="arabicParenR"/>
            </a:pPr>
            <a:r>
              <a:rPr lang="en-US" sz="1600" dirty="0" smtClean="0">
                <a:solidFill>
                  <a:srgbClr val="0000FF"/>
                </a:solidFill>
              </a:rPr>
              <a:t>To aid the development of higher-level data products, especially science variables. Provide path for MC results to enable ‘data challenges’.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sz="1600" dirty="0" smtClean="0"/>
              <a:t>Baseline run </a:t>
            </a:r>
            <a:r>
              <a:rPr lang="en-US" sz="1600" dirty="0" smtClean="0"/>
              <a:t>definition (</a:t>
            </a:r>
            <a:r>
              <a:rPr lang="en-US" sz="1600" dirty="0" smtClean="0"/>
              <a:t>especially for GEANT validation)</a:t>
            </a:r>
            <a:r>
              <a:rPr lang="en-US" sz="1600" dirty="0" smtClean="0"/>
              <a:t>: </a:t>
            </a:r>
          </a:p>
          <a:p>
            <a:pPr marL="2171700" lvl="4" indent="-342900">
              <a:buFont typeface="+mj-lt"/>
              <a:buAutoNum type="arabicParenR"/>
            </a:pPr>
            <a:r>
              <a:rPr lang="en-US" sz="1600" dirty="0" smtClean="0">
                <a:solidFill>
                  <a:srgbClr val="FF0000"/>
                </a:solidFill>
              </a:rPr>
              <a:t>Define a ‘standard set’ of physics runs to validate CALET model development;</a:t>
            </a:r>
          </a:p>
          <a:p>
            <a:pPr marL="2628900" lvl="5" indent="-34290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Isotropic electron, mono-energetic </a:t>
            </a:r>
            <a:r>
              <a:rPr lang="en-US" sz="1600" dirty="0" err="1" smtClean="0">
                <a:solidFill>
                  <a:srgbClr val="0000FF"/>
                </a:solidFill>
              </a:rPr>
              <a:t>vs</a:t>
            </a:r>
            <a:r>
              <a:rPr lang="en-US" sz="1600" dirty="0" smtClean="0">
                <a:solidFill>
                  <a:srgbClr val="0000FF"/>
                </a:solidFill>
              </a:rPr>
              <a:t> spectra</a:t>
            </a:r>
          </a:p>
          <a:p>
            <a:pPr marL="2628900" lvl="5" indent="-34290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Proton spectra (Mizuno paper provides guidance)</a:t>
            </a:r>
          </a:p>
          <a:p>
            <a:pPr marL="2628900" lvl="5" indent="-34290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Heavy nuclei</a:t>
            </a:r>
          </a:p>
          <a:p>
            <a:pPr marL="2628900" lvl="5" indent="-342900">
              <a:buFont typeface="+mj-lt"/>
              <a:buAutoNum type="alphaLcParenR"/>
            </a:pPr>
            <a:endParaRPr lang="en-US" sz="1600" dirty="0" smtClean="0"/>
          </a:p>
          <a:p>
            <a:pPr marL="2171700" lvl="4" indent="-342900">
              <a:buFont typeface="+mj-lt"/>
              <a:buAutoNum type="arabicParenR"/>
            </a:pPr>
            <a:endParaRPr lang="en-US" sz="1600" dirty="0" smtClean="0"/>
          </a:p>
          <a:p>
            <a:pPr marL="1714500" lvl="3" indent="-342900">
              <a:buFont typeface="+mj-lt"/>
              <a:buAutoNum type="alphaLcParenR"/>
            </a:pPr>
            <a:endParaRPr lang="en-US" dirty="0" smtClean="0"/>
          </a:p>
          <a:p>
            <a:pPr marL="1714500" lvl="3" indent="-342900">
              <a:buFont typeface="+mj-lt"/>
              <a:buAutoNum type="alphaLcParenR"/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598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3366FF"/>
                </a:solidFill>
              </a:rPr>
              <a:t>Where do we want to be at the end of this workshop?</a:t>
            </a:r>
            <a:endParaRPr lang="en-US" sz="2800" dirty="0">
              <a:solidFill>
                <a:srgbClr val="3366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0" y="1020620"/>
            <a:ext cx="8184974" cy="5432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b="1" dirty="0" smtClean="0"/>
              <a:t>We should have a better feel for modeling CALET under the Epics framework: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>
                <a:solidFill>
                  <a:srgbClr val="FF0000"/>
                </a:solidFill>
              </a:rPr>
              <a:t>A guide detailing the COMMON structure and internal subroutines</a:t>
            </a:r>
            <a:r>
              <a:rPr lang="en-US" dirty="0" smtClean="0">
                <a:solidFill>
                  <a:srgbClr val="FF0000"/>
                </a:solidFill>
              </a:rPr>
              <a:t> for Epics would </a:t>
            </a:r>
            <a:r>
              <a:rPr lang="en-US" dirty="0" smtClean="0">
                <a:solidFill>
                  <a:srgbClr val="FF0000"/>
                </a:solidFill>
              </a:rPr>
              <a:t>be helpful.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>
                <a:solidFill>
                  <a:srgbClr val="0000FF"/>
                </a:solidFill>
              </a:rPr>
              <a:t>What is the path to increase the fidelity of the CALET mass model?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 smtClean="0"/>
              <a:t>Definition of what needs to be completed.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 smtClean="0"/>
              <a:t>Responsibilities (primary and secondary?)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 smtClean="0"/>
              <a:t>Methodology, especially code/model management.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dirty="0" smtClean="0"/>
              <a:t>Schedule.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>
                <a:solidFill>
                  <a:srgbClr val="FF0000"/>
                </a:solidFill>
              </a:rPr>
              <a:t>If studies are needed for CALET optimization, how can this be performed by the group-at-large under guidance from the Japan </a:t>
            </a:r>
            <a:r>
              <a:rPr lang="en-US" dirty="0" smtClean="0">
                <a:solidFill>
                  <a:srgbClr val="FF0000"/>
                </a:solidFill>
              </a:rPr>
              <a:t>group?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>
                <a:solidFill>
                  <a:srgbClr val="0000FF"/>
                </a:solidFill>
              </a:rPr>
              <a:t>GEANT validation, how deep do we need to go?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>
                <a:solidFill>
                  <a:srgbClr val="FF0000"/>
                </a:solidFill>
              </a:rPr>
              <a:t>Definition of the path forward for</a:t>
            </a:r>
            <a:r>
              <a:rPr lang="en-US" dirty="0" smtClean="0">
                <a:solidFill>
                  <a:srgbClr val="FF0000"/>
                </a:solidFill>
              </a:rPr>
              <a:t> the data </a:t>
            </a:r>
            <a:r>
              <a:rPr lang="en-US" dirty="0" smtClean="0">
                <a:solidFill>
                  <a:srgbClr val="FF0000"/>
                </a:solidFill>
              </a:rPr>
              <a:t>format, for IMS use and for</a:t>
            </a:r>
            <a:r>
              <a:rPr lang="en-US" dirty="0" smtClean="0">
                <a:solidFill>
                  <a:srgbClr val="FF0000"/>
                </a:solidFill>
              </a:rPr>
              <a:t> eventual CALET ‘mission’ format.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>
                <a:solidFill>
                  <a:srgbClr val="0000FF"/>
                </a:solidFill>
              </a:rPr>
              <a:t>Baseline</a:t>
            </a:r>
            <a:r>
              <a:rPr lang="en-US" dirty="0" smtClean="0">
                <a:solidFill>
                  <a:srgbClr val="0000FF"/>
                </a:solidFill>
              </a:rPr>
              <a:t> CALET response </a:t>
            </a:r>
            <a:r>
              <a:rPr lang="en-US" dirty="0" smtClean="0">
                <a:solidFill>
                  <a:srgbClr val="0000FF"/>
                </a:solidFill>
              </a:rPr>
              <a:t>study </a:t>
            </a:r>
            <a:r>
              <a:rPr lang="en-US" dirty="0" smtClean="0">
                <a:solidFill>
                  <a:srgbClr val="0000FF"/>
                </a:solidFill>
              </a:rPr>
              <a:t>definition: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US" b="1" dirty="0" smtClean="0">
                <a:solidFill>
                  <a:srgbClr val="FF0000"/>
                </a:solidFill>
              </a:rPr>
              <a:t>Comparison to beam-test </a:t>
            </a:r>
            <a:r>
              <a:rPr lang="en-US" b="1" dirty="0" smtClean="0">
                <a:solidFill>
                  <a:srgbClr val="FF0000"/>
                </a:solidFill>
              </a:rPr>
              <a:t>data (1</a:t>
            </a:r>
            <a:r>
              <a:rPr lang="en-US" b="1" baseline="30000" dirty="0" smtClean="0">
                <a:solidFill>
                  <a:srgbClr val="FF0000"/>
                </a:solidFill>
              </a:rPr>
              <a:t>st</a:t>
            </a:r>
            <a:r>
              <a:rPr lang="en-US" b="1" dirty="0" smtClean="0">
                <a:solidFill>
                  <a:srgbClr val="FF0000"/>
                </a:solidFill>
              </a:rPr>
              <a:t> ‘data challenge’).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1257300" lvl="2" indent="-342900">
              <a:buFont typeface="+mj-lt"/>
              <a:buAutoNum type="alphaLcParenR"/>
            </a:pPr>
            <a:r>
              <a:rPr lang="en-US" dirty="0" smtClean="0">
                <a:solidFill>
                  <a:srgbClr val="FF0000"/>
                </a:solidFill>
              </a:rPr>
              <a:t>Modeling of response of CALET on the ISS.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>
                <a:solidFill>
                  <a:srgbClr val="0000FF"/>
                </a:solidFill>
              </a:rPr>
              <a:t>Responsibilities: Who does what by when?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dirty="0" smtClean="0">
                <a:solidFill>
                  <a:srgbClr val="FF0000"/>
                </a:solidFill>
              </a:rPr>
              <a:t>Definition of the path to continue the</a:t>
            </a:r>
            <a:r>
              <a:rPr lang="en-US" dirty="0" smtClean="0">
                <a:solidFill>
                  <a:srgbClr val="FF0000"/>
                </a:solidFill>
              </a:rPr>
              <a:t> development: </a:t>
            </a:r>
            <a:r>
              <a:rPr lang="en-US" dirty="0" smtClean="0">
                <a:solidFill>
                  <a:srgbClr val="FF0000"/>
                </a:solidFill>
              </a:rPr>
              <a:t>semi-monthly ISM calls? </a:t>
            </a:r>
          </a:p>
          <a:p>
            <a:pPr marL="1257300" lvl="2" indent="-342900">
              <a:buFont typeface="+mj-lt"/>
              <a:buAutoNum type="alphaLcParenR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403</Words>
  <Application>Microsoft Macintosh PowerPoint</Application>
  <PresentationFormat>On-screen Show (4:3)</PresentationFormat>
  <Paragraphs>33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Goals of this workshop: Our Input John Krizmanic &amp; Alex Moiseev (NASA/GSFC)</vt:lpstr>
      <vt:lpstr>Where do we want to be at the end of this workshop?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Goals of this workshop: Our Input John Krizmanic &amp; Alex Moiseev (NASA/GSFC)</dc:title>
  <dc:creator>John Krizmanic</dc:creator>
  <cp:lastModifiedBy>John Krizmanic</cp:lastModifiedBy>
  <cp:revision>5</cp:revision>
  <dcterms:created xsi:type="dcterms:W3CDTF">2011-05-16T15:27:35Z</dcterms:created>
  <dcterms:modified xsi:type="dcterms:W3CDTF">2011-05-16T16:02:55Z</dcterms:modified>
</cp:coreProperties>
</file>