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3" r:id="rId3"/>
    <p:sldId id="257" r:id="rId4"/>
    <p:sldId id="274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18" autoAdjust="0"/>
  </p:normalViewPr>
  <p:slideViewPr>
    <p:cSldViewPr snapToGrid="0" snapToObjects="1">
      <p:cViewPr varScale="1">
        <p:scale>
          <a:sx n="75" d="100"/>
          <a:sy n="75" d="100"/>
        </p:scale>
        <p:origin x="-104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0D8E7-DE86-8D49-80B1-CB7A1B8226C0}" type="datetimeFigureOut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9FC80-4750-6B40-848D-B116ACBAEB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1778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A8FD0-380C-4F4E-A58B-DBB1CBAF9316}" type="datetimeFigureOut">
              <a:rPr kumimoji="1" lang="ja-JP" altLang="en-US" smtClean="0"/>
              <a:t>11/05/17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AA5F3-6114-C945-A73B-AA3DB48A30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8944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0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40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55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52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62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308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58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05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369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322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20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01D8B-A2B2-6543-ADA3-4FAB3006931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67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Objectives for IMS group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Kenji Yoshida</a:t>
            </a:r>
          </a:p>
          <a:p>
            <a:r>
              <a:rPr lang="en-US" altLang="ja-JP" dirty="0" smtClean="0"/>
              <a:t>Shibaura Institute of Technology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14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59"/>
          <p:cNvSpPr txBox="1">
            <a:spLocks noChangeArrowheads="1"/>
          </p:cNvSpPr>
          <p:nvPr/>
        </p:nvSpPr>
        <p:spPr bwMode="auto">
          <a:xfrm>
            <a:off x="2063750" y="1354138"/>
            <a:ext cx="2994025" cy="116998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>
                <a:latin typeface="Arial" charset="0"/>
              </a:rPr>
              <a:t>IEC (</a:t>
            </a:r>
            <a:r>
              <a:rPr lang="is-IS" altLang="ja-JP" sz="1400">
                <a:latin typeface="Arial" charset="0"/>
              </a:rPr>
              <a:t>International Executive Committee</a:t>
            </a:r>
            <a:r>
              <a:rPr lang="en-US" altLang="ja-JP" sz="1400">
                <a:latin typeface="Arial" charset="0"/>
              </a:rPr>
              <a:t>)</a:t>
            </a:r>
          </a:p>
          <a:p>
            <a:pPr algn="ctr"/>
            <a:endParaRPr lang="en-US" altLang="ja-JP" sz="1400">
              <a:latin typeface="Arial" charset="0"/>
            </a:endParaRPr>
          </a:p>
          <a:p>
            <a:pPr algn="ctr"/>
            <a:endParaRPr lang="en-US" altLang="ja-JP" sz="1400">
              <a:latin typeface="Arial" charset="0"/>
            </a:endParaRPr>
          </a:p>
          <a:p>
            <a:pPr algn="ctr"/>
            <a:endParaRPr lang="en-US" altLang="ja-JP" sz="1400">
              <a:latin typeface="Arial" charset="0"/>
            </a:endParaRPr>
          </a:p>
        </p:txBody>
      </p:sp>
      <p:sp>
        <p:nvSpPr>
          <p:cNvPr id="205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4D698D-FC25-6A40-B16D-BBDF654FBFDD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6" name="Rectangle 54"/>
          <p:cNvSpPr txBox="1">
            <a:spLocks noChangeArrowheads="1"/>
          </p:cNvSpPr>
          <p:nvPr/>
        </p:nvSpPr>
        <p:spPr bwMode="auto">
          <a:xfrm>
            <a:off x="5165730" y="681038"/>
            <a:ext cx="3829039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ja-JP" sz="2000" dirty="0">
                <a:solidFill>
                  <a:schemeClr val="accent2"/>
                </a:solidFill>
                <a:latin typeface="Arial" charset="0"/>
              </a:rPr>
              <a:t>CALET</a:t>
            </a:r>
            <a:r>
              <a:rPr lang="ja-JP" altLang="en-US" sz="2000" dirty="0">
                <a:solidFill>
                  <a:schemeClr val="accent2"/>
                </a:solidFill>
                <a:latin typeface="Arial" charset="0"/>
              </a:rPr>
              <a:t>　</a:t>
            </a:r>
            <a:r>
              <a:rPr lang="en-US" altLang="ja-JP" sz="2000" dirty="0">
                <a:solidFill>
                  <a:schemeClr val="accent2"/>
                </a:solidFill>
                <a:latin typeface="Arial" charset="0"/>
              </a:rPr>
              <a:t>Team</a:t>
            </a:r>
            <a:r>
              <a:rPr lang="ja-JP" altLang="en-US" sz="2000" dirty="0">
                <a:solidFill>
                  <a:schemeClr val="accent2"/>
                </a:solidFill>
                <a:latin typeface="Arial" charset="0"/>
              </a:rPr>
              <a:t>　</a:t>
            </a:r>
            <a:r>
              <a:rPr lang="en-US" altLang="ja-JP" sz="2000" dirty="0">
                <a:solidFill>
                  <a:schemeClr val="accent2"/>
                </a:solidFill>
                <a:latin typeface="Arial" charset="0"/>
              </a:rPr>
              <a:t>Organization</a:t>
            </a:r>
            <a:r>
              <a:rPr lang="ja-JP" altLang="en-US" sz="2000" dirty="0">
                <a:solidFill>
                  <a:schemeClr val="accent2"/>
                </a:solidFill>
                <a:latin typeface="Arial" charset="0"/>
              </a:rPr>
              <a:t>　</a:t>
            </a:r>
            <a:r>
              <a:rPr lang="en-US" altLang="ja-JP" sz="2000" dirty="0">
                <a:solidFill>
                  <a:schemeClr val="accent2"/>
                </a:solidFill>
                <a:latin typeface="Arial" charset="0"/>
              </a:rPr>
              <a:t>|B</a:t>
            </a:r>
            <a:endParaRPr lang="ja-JP" altLang="en-US" sz="2000" dirty="0">
              <a:solidFill>
                <a:schemeClr val="accent2"/>
              </a:solidFill>
              <a:latin typeface="Arial" charset="0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 rot="16200000" flipH="1">
            <a:off x="4320381" y="3958432"/>
            <a:ext cx="236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Text Box 35"/>
          <p:cNvSpPr txBox="1">
            <a:spLocks noChangeArrowheads="1"/>
          </p:cNvSpPr>
          <p:nvPr/>
        </p:nvSpPr>
        <p:spPr bwMode="auto">
          <a:xfrm>
            <a:off x="2054225" y="2009775"/>
            <a:ext cx="3013075" cy="830263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200" dirty="0">
                <a:solidFill>
                  <a:srgbClr val="FF0000"/>
                </a:solidFill>
              </a:rPr>
              <a:t>  </a:t>
            </a:r>
            <a:r>
              <a:rPr lang="en-US" altLang="ja-JP" sz="1200" dirty="0">
                <a:solidFill>
                  <a:srgbClr val="FF0000"/>
                </a:solidFill>
              </a:rPr>
              <a:t>PI</a:t>
            </a:r>
            <a:r>
              <a:rPr lang="ja-JP" altLang="en-US" sz="1200" dirty="0">
                <a:solidFill>
                  <a:srgbClr val="FF0000"/>
                </a:solidFill>
              </a:rPr>
              <a:t>：　</a:t>
            </a:r>
            <a:r>
              <a:rPr lang="en-US" altLang="ja-JP" sz="1200" dirty="0" err="1">
                <a:solidFill>
                  <a:srgbClr val="FF0000"/>
                </a:solidFill>
                <a:latin typeface="Arial" charset="0"/>
              </a:rPr>
              <a:t>S.Torii</a:t>
            </a:r>
            <a:r>
              <a:rPr lang="en-US" altLang="ja-JP" sz="1200" dirty="0">
                <a:solidFill>
                  <a:srgbClr val="FF0000"/>
                </a:solidFill>
                <a:latin typeface="Arial" charset="0"/>
              </a:rPr>
              <a:t> (JP)</a:t>
            </a:r>
          </a:p>
          <a:p>
            <a:pPr algn="ctr"/>
            <a:r>
              <a:rPr lang="en-US" altLang="ja-JP" sz="1200" dirty="0">
                <a:solidFill>
                  <a:srgbClr val="FF0000"/>
                </a:solidFill>
                <a:latin typeface="Arial" charset="0"/>
              </a:rPr>
              <a:t>Co-PI:</a:t>
            </a:r>
            <a:r>
              <a:rPr lang="ja-JP" altLang="en-US" sz="1200" dirty="0">
                <a:solidFill>
                  <a:srgbClr val="FF0000"/>
                </a:solidFill>
                <a:latin typeface="Arial" charset="0"/>
              </a:rPr>
              <a:t>　</a:t>
            </a:r>
            <a:r>
              <a:rPr lang="en-US" altLang="ja-JP" sz="1200" dirty="0" err="1">
                <a:solidFill>
                  <a:srgbClr val="FF0000"/>
                </a:solidFill>
                <a:latin typeface="Arial" charset="0"/>
              </a:rPr>
              <a:t>J.Wefel</a:t>
            </a:r>
            <a:r>
              <a:rPr lang="en-US" altLang="ja-JP" sz="1200" dirty="0">
                <a:solidFill>
                  <a:srgbClr val="FF0000"/>
                </a:solidFill>
                <a:latin typeface="Arial" charset="0"/>
              </a:rPr>
              <a:t> (US)</a:t>
            </a:r>
          </a:p>
          <a:p>
            <a:pPr algn="ctr"/>
            <a:r>
              <a:rPr lang="en-US" altLang="ja-JP" sz="1200" dirty="0">
                <a:solidFill>
                  <a:srgbClr val="FF0000"/>
                </a:solidFill>
                <a:latin typeface="Arial" charset="0"/>
              </a:rPr>
              <a:t>  Co-PI</a:t>
            </a:r>
            <a:r>
              <a:rPr lang="ja-JP" altLang="en-US" sz="1200" dirty="0">
                <a:solidFill>
                  <a:srgbClr val="FF0000"/>
                </a:solidFill>
                <a:latin typeface="Arial" charset="0"/>
              </a:rPr>
              <a:t>：　</a:t>
            </a:r>
            <a:r>
              <a:rPr lang="en-US" altLang="ja-JP" sz="1200" dirty="0">
                <a:solidFill>
                  <a:srgbClr val="FF0000"/>
                </a:solidFill>
                <a:latin typeface="Arial" charset="0"/>
              </a:rPr>
              <a:t>P. </a:t>
            </a:r>
            <a:r>
              <a:rPr lang="en-US" altLang="ja-JP" sz="1200" dirty="0" err="1">
                <a:solidFill>
                  <a:srgbClr val="FF0000"/>
                </a:solidFill>
                <a:latin typeface="Arial" charset="0"/>
              </a:rPr>
              <a:t>Marrocchesi</a:t>
            </a:r>
            <a:r>
              <a:rPr lang="en-US" altLang="ja-JP" sz="1200" dirty="0">
                <a:solidFill>
                  <a:srgbClr val="FF0000"/>
                </a:solidFill>
                <a:latin typeface="Arial" charset="0"/>
              </a:rPr>
              <a:t> (IT)</a:t>
            </a:r>
          </a:p>
          <a:p>
            <a:pPr algn="ctr"/>
            <a:endParaRPr lang="en-US" altLang="ja-JP" sz="1200" dirty="0">
              <a:latin typeface="Arial" charset="0"/>
            </a:endParaRPr>
          </a:p>
        </p:txBody>
      </p:sp>
      <p:sp>
        <p:nvSpPr>
          <p:cNvPr id="4106" name="Text Box 48"/>
          <p:cNvSpPr txBox="1">
            <a:spLocks noChangeArrowheads="1"/>
          </p:cNvSpPr>
          <p:nvPr/>
        </p:nvSpPr>
        <p:spPr bwMode="auto">
          <a:xfrm>
            <a:off x="7092950" y="2095500"/>
            <a:ext cx="1898650" cy="26320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100" b="1" i="1">
                <a:latin typeface="Arial" charset="0"/>
              </a:rPr>
              <a:t>JAXA</a:t>
            </a:r>
          </a:p>
          <a:p>
            <a:pPr>
              <a:buFontTx/>
              <a:buChar char="-"/>
            </a:pPr>
            <a:r>
              <a:rPr lang="en-US" altLang="ja-JP" sz="1100" b="1" i="1">
                <a:latin typeface="Arial" charset="0"/>
              </a:rPr>
              <a:t>System &amp; Hardware  </a:t>
            </a:r>
          </a:p>
          <a:p>
            <a:r>
              <a:rPr lang="en-US" altLang="ja-JP" sz="1100" b="1" i="1">
                <a:latin typeface="Arial" charset="0"/>
              </a:rPr>
              <a:t>    Development</a:t>
            </a:r>
          </a:p>
          <a:p>
            <a:r>
              <a:rPr lang="en-US" altLang="ja-JP" sz="1100" b="1" i="1">
                <a:latin typeface="Arial" charset="0"/>
              </a:rPr>
              <a:t>- Launch &amp; Operation</a:t>
            </a:r>
          </a:p>
          <a:p>
            <a:endParaRPr lang="en-US" altLang="ja-JP" sz="1100" b="1" i="1">
              <a:latin typeface="Arial" charset="0"/>
            </a:endParaRPr>
          </a:p>
          <a:p>
            <a:r>
              <a:rPr lang="en-US" altLang="ja-JP" sz="1100" b="1" i="1">
                <a:latin typeface="Arial" charset="0"/>
              </a:rPr>
              <a:t>NASA</a:t>
            </a:r>
          </a:p>
          <a:p>
            <a:r>
              <a:rPr lang="en-US" altLang="ja-JP" sz="1100" b="1" i="1">
                <a:latin typeface="Arial" charset="0"/>
              </a:rPr>
              <a:t>-  Technical Support</a:t>
            </a:r>
          </a:p>
          <a:p>
            <a:r>
              <a:rPr lang="en-US" altLang="ja-JP" sz="1100" b="1" i="1">
                <a:latin typeface="Arial" charset="0"/>
              </a:rPr>
              <a:t>-  ISS downlink   </a:t>
            </a:r>
          </a:p>
          <a:p>
            <a:r>
              <a:rPr lang="en-US" altLang="ja-JP" sz="1100" b="1" i="1">
                <a:latin typeface="Arial" charset="0"/>
              </a:rPr>
              <a:t>   resources</a:t>
            </a:r>
          </a:p>
          <a:p>
            <a:endParaRPr lang="en-US" altLang="ja-JP" sz="1100" b="1" i="1">
              <a:latin typeface="Arial" charset="0"/>
            </a:endParaRPr>
          </a:p>
          <a:p>
            <a:r>
              <a:rPr lang="en-US" altLang="ja-JP" sz="1100" b="1" i="1">
                <a:latin typeface="Arial" charset="0"/>
              </a:rPr>
              <a:t>ASI</a:t>
            </a:r>
          </a:p>
          <a:p>
            <a:pPr>
              <a:buFontTx/>
              <a:buChar char="-"/>
            </a:pPr>
            <a:r>
              <a:rPr lang="en-US" altLang="ja-JP" sz="1100" b="1" i="1">
                <a:latin typeface="Arial" charset="0"/>
              </a:rPr>
              <a:t>Technical Support </a:t>
            </a:r>
          </a:p>
          <a:p>
            <a:pPr>
              <a:buFontTx/>
              <a:buChar char="-"/>
            </a:pPr>
            <a:r>
              <a:rPr lang="en-US" altLang="ja-JP" sz="1100" b="1" i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ja-JP" sz="1100" b="1" i="1">
                <a:latin typeface="Arial" charset="0"/>
              </a:rPr>
              <a:t>Hardware   Development</a:t>
            </a:r>
          </a:p>
          <a:p>
            <a:r>
              <a:rPr lang="en-US" altLang="ja-JP" sz="1100" b="1" i="1">
                <a:latin typeface="Arial" charset="0"/>
              </a:rPr>
              <a:t>   HV  FM &amp;  CHD</a:t>
            </a:r>
          </a:p>
          <a:p>
            <a:r>
              <a:rPr lang="en-US" altLang="ja-JP" sz="1100" b="1" i="1">
                <a:latin typeface="Arial" charset="0"/>
              </a:rPr>
              <a:t>   </a:t>
            </a:r>
          </a:p>
        </p:txBody>
      </p:sp>
      <p:sp>
        <p:nvSpPr>
          <p:cNvPr id="2056" name="Rectangle 55"/>
          <p:cNvSpPr>
            <a:spLocks noChangeArrowheads="1"/>
          </p:cNvSpPr>
          <p:nvPr/>
        </p:nvSpPr>
        <p:spPr bwMode="auto">
          <a:xfrm>
            <a:off x="214313" y="1052513"/>
            <a:ext cx="6691312" cy="5281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13" name="Text Box 54"/>
          <p:cNvSpPr txBox="1">
            <a:spLocks noChangeArrowheads="1"/>
          </p:cNvSpPr>
          <p:nvPr/>
        </p:nvSpPr>
        <p:spPr bwMode="auto">
          <a:xfrm>
            <a:off x="280988" y="4049713"/>
            <a:ext cx="1528762" cy="1938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200" b="1" i="1" u="sng">
                <a:latin typeface="Arial" charset="0"/>
              </a:rPr>
              <a:t>Task Team1:</a:t>
            </a:r>
          </a:p>
          <a:p>
            <a:r>
              <a:rPr lang="en-US" altLang="ja-JP" sz="1200" u="sng">
                <a:latin typeface="Arial" charset="0"/>
              </a:rPr>
              <a:t>Data Handling &amp;</a:t>
            </a:r>
          </a:p>
          <a:p>
            <a:r>
              <a:rPr lang="en-US" altLang="ja-JP" sz="1200" u="sng">
                <a:latin typeface="Arial" charset="0"/>
              </a:rPr>
              <a:t>Data Analysis</a:t>
            </a:r>
          </a:p>
          <a:p>
            <a:endParaRPr lang="en-US" altLang="ja-JP" sz="1200" u="sng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S.Torii </a:t>
            </a:r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/S.Ueno </a:t>
            </a:r>
            <a:r>
              <a:rPr lang="en-US" altLang="ja-JP" sz="1200">
                <a:latin typeface="Arial" charset="0"/>
              </a:rPr>
              <a:t>(JP)</a:t>
            </a:r>
          </a:p>
          <a:p>
            <a:r>
              <a:rPr lang="is-IS" altLang="ja-JP" sz="1200">
                <a:latin typeface="Arial" charset="0"/>
              </a:rPr>
              <a:t>T. Guzik</a:t>
            </a:r>
            <a:r>
              <a:rPr lang="en-US" altLang="ja-JP" sz="1200">
                <a:latin typeface="Arial" charset="0"/>
              </a:rPr>
              <a:t> (US)</a:t>
            </a:r>
          </a:p>
          <a:p>
            <a:r>
              <a:rPr lang="en-US" altLang="ja-JP" sz="1200">
                <a:latin typeface="Arial" charset="0"/>
              </a:rPr>
              <a:t>P . Marrocchesi (IT)</a:t>
            </a:r>
          </a:p>
          <a:p>
            <a:endParaRPr lang="en-US" altLang="ja-JP" sz="1200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and other members</a:t>
            </a:r>
            <a:endParaRPr lang="en-US" altLang="ja-JP" sz="1200"/>
          </a:p>
          <a:p>
            <a:endParaRPr lang="en-US" altLang="ja-JP" sz="1200"/>
          </a:p>
        </p:txBody>
      </p:sp>
      <p:sp>
        <p:nvSpPr>
          <p:cNvPr id="4115" name="Text Box 58"/>
          <p:cNvSpPr txBox="1">
            <a:spLocks noChangeArrowheads="1"/>
          </p:cNvSpPr>
          <p:nvPr/>
        </p:nvSpPr>
        <p:spPr bwMode="auto">
          <a:xfrm>
            <a:off x="3686175" y="4059238"/>
            <a:ext cx="1533525" cy="212407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200" b="1" i="1" u="sng">
                <a:latin typeface="Arial" charset="0"/>
              </a:rPr>
              <a:t>Task Team3: </a:t>
            </a:r>
            <a:r>
              <a:rPr lang="is-IS" altLang="ja-JP" sz="1200" u="sng">
                <a:latin typeface="Arial" charset="0"/>
              </a:rPr>
              <a:t>Accelerator</a:t>
            </a:r>
            <a:r>
              <a:rPr lang="en-US" altLang="ja-JP" sz="1200" u="sng">
                <a:latin typeface="Arial" charset="0"/>
              </a:rPr>
              <a:t> Calibration &amp; other testing /Planning</a:t>
            </a:r>
          </a:p>
          <a:p>
            <a:endParaRPr lang="en-US" altLang="ja-JP" sz="1200" u="sng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T.Tamura (JP)</a:t>
            </a:r>
          </a:p>
          <a:p>
            <a:r>
              <a:rPr lang="en-US" altLang="ja-JP" sz="1200">
                <a:latin typeface="Arial" charset="0"/>
              </a:rPr>
              <a:t>J.</a:t>
            </a:r>
            <a:r>
              <a:rPr lang="is-IS" altLang="ja-JP" sz="1200">
                <a:latin typeface="Arial" charset="0"/>
              </a:rPr>
              <a:t> Mitchell </a:t>
            </a:r>
            <a:r>
              <a:rPr lang="en-US" altLang="ja-JP" sz="1200">
                <a:latin typeface="Arial" charset="0"/>
              </a:rPr>
              <a:t> (US)</a:t>
            </a:r>
          </a:p>
          <a:p>
            <a:r>
              <a:rPr lang="en-US" altLang="ja-JP" sz="1200">
                <a:latin typeface="Arial" charset="0"/>
              </a:rPr>
              <a:t>O.Adriani /</a:t>
            </a:r>
          </a:p>
          <a:p>
            <a:r>
              <a:rPr lang="en-US" altLang="ja-JP" sz="1200">
                <a:latin typeface="Arial" charset="0"/>
              </a:rPr>
              <a:t> P. Marrocchesi (IT)</a:t>
            </a:r>
          </a:p>
          <a:p>
            <a:endParaRPr lang="en-US" altLang="ja-JP" sz="1200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and other members</a:t>
            </a:r>
          </a:p>
        </p:txBody>
      </p:sp>
      <p:sp>
        <p:nvSpPr>
          <p:cNvPr id="4118" name="Text Box 54"/>
          <p:cNvSpPr txBox="1">
            <a:spLocks noChangeArrowheads="1"/>
          </p:cNvSpPr>
          <p:nvPr/>
        </p:nvSpPr>
        <p:spPr bwMode="auto">
          <a:xfrm>
            <a:off x="1866900" y="4064000"/>
            <a:ext cx="1733550" cy="1938338"/>
          </a:xfrm>
          <a:prstGeom prst="rect">
            <a:avLst/>
          </a:prstGeom>
          <a:ln>
            <a:headEnd/>
            <a:tailEnd/>
          </a:ln>
          <a:effectLst>
            <a:glow rad="101600">
              <a:schemeClr val="accent2">
                <a:alpha val="7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200" b="1" i="1" u="sng">
                <a:latin typeface="Arial" charset="0"/>
              </a:rPr>
              <a:t>Task Team2: </a:t>
            </a:r>
            <a:r>
              <a:rPr lang="en-US" altLang="ja-JP" sz="1200" i="1" u="sng">
                <a:latin typeface="Arial" charset="0"/>
              </a:rPr>
              <a:t>Modeling &amp; Simulation</a:t>
            </a:r>
          </a:p>
          <a:p>
            <a:endParaRPr lang="en-US" altLang="ja-JP" sz="1200" u="sng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K.Yoshida (JP)</a:t>
            </a:r>
          </a:p>
          <a:p>
            <a:pPr>
              <a:buFontTx/>
              <a:buAutoNum type="alphaUcPeriod"/>
            </a:pPr>
            <a:r>
              <a:rPr lang="en-US" altLang="ja-JP" sz="1200">
                <a:latin typeface="Arial" charset="0"/>
              </a:rPr>
              <a:t>Moiseev,/ </a:t>
            </a:r>
          </a:p>
          <a:p>
            <a:r>
              <a:rPr lang="en-US" altLang="ja-JP" sz="1200">
                <a:latin typeface="Arial" charset="0"/>
              </a:rPr>
              <a:t>J. </a:t>
            </a:r>
            <a:r>
              <a:rPr lang="is-IS" altLang="ja-JP" sz="1200">
                <a:latin typeface="Arial" charset="0"/>
              </a:rPr>
              <a:t>Krizmanic</a:t>
            </a:r>
            <a:r>
              <a:rPr lang="en-US" altLang="ja-JP" sz="1200">
                <a:latin typeface="Arial" charset="0"/>
              </a:rPr>
              <a:t> (US)</a:t>
            </a:r>
          </a:p>
          <a:p>
            <a:r>
              <a:rPr lang="en-US" altLang="ja-JP" sz="1200">
                <a:latin typeface="Arial" charset="0"/>
              </a:rPr>
              <a:t>P . </a:t>
            </a:r>
            <a:r>
              <a:rPr lang="is-IS" altLang="ja-JP" sz="1200">
                <a:latin typeface="Arial" charset="0"/>
              </a:rPr>
              <a:t>Maestro</a:t>
            </a:r>
            <a:r>
              <a:rPr lang="en-US" altLang="ja-JP" sz="1200">
                <a:latin typeface="Arial" charset="0"/>
              </a:rPr>
              <a:t> (IT)</a:t>
            </a:r>
          </a:p>
          <a:p>
            <a:endParaRPr lang="en-US" altLang="ja-JP" sz="1200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and other members.</a:t>
            </a:r>
          </a:p>
          <a:p>
            <a:endParaRPr lang="en-US" altLang="ja-JP" sz="1200">
              <a:latin typeface="Arial" charset="0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1095375" y="3821113"/>
            <a:ext cx="4876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rot="5400000">
            <a:off x="3361532" y="3671094"/>
            <a:ext cx="2968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rot="16200000" flipH="1">
            <a:off x="987425" y="3922713"/>
            <a:ext cx="215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ＭＳ Ｐゴシック" charset="-128"/>
                <a:ea typeface="ＭＳ Ｐゴシック" charset="-128"/>
                <a:cs typeface="ＭＳ Ｐゴシック" charset="-128"/>
              </a:rPr>
              <a:t>2011/05/17</a:t>
            </a:r>
            <a:endParaRPr lang="en-US" altLang="ja-JP">
              <a:latin typeface="ＭＳ Ｐゴシック" charset="-128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8" name="Text Box 58"/>
          <p:cNvSpPr txBox="1">
            <a:spLocks noChangeArrowheads="1"/>
          </p:cNvSpPr>
          <p:nvPr/>
        </p:nvSpPr>
        <p:spPr bwMode="auto">
          <a:xfrm>
            <a:off x="7105650" y="1370013"/>
            <a:ext cx="1876425" cy="7381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400" dirty="0">
                <a:latin typeface="+mn-lt"/>
                <a:ea typeface="ＭＳ Ｐゴシック" pitchFamily="50" charset="-128"/>
                <a:cs typeface="+mn-cs"/>
              </a:rPr>
              <a:t>JAXA </a:t>
            </a:r>
          </a:p>
          <a:p>
            <a:pPr algn="ctr">
              <a:defRPr/>
            </a:pPr>
            <a:r>
              <a:rPr lang="en-US" altLang="ja-JP" sz="1400" dirty="0">
                <a:latin typeface="+mn-lt"/>
                <a:ea typeface="ＭＳ Ｐゴシック" pitchFamily="50" charset="-128"/>
                <a:cs typeface="+mn-cs"/>
              </a:rPr>
              <a:t>NASA</a:t>
            </a:r>
          </a:p>
          <a:p>
            <a:pPr algn="ctr">
              <a:defRPr/>
            </a:pPr>
            <a:r>
              <a:rPr lang="en-US" altLang="ja-JP" sz="1400" dirty="0">
                <a:latin typeface="+mn-lt"/>
                <a:ea typeface="ＭＳ Ｐゴシック" pitchFamily="50" charset="-128"/>
                <a:cs typeface="+mn-cs"/>
              </a:rPr>
              <a:t>ASI</a:t>
            </a:r>
          </a:p>
        </p:txBody>
      </p:sp>
      <p:sp>
        <p:nvSpPr>
          <p:cNvPr id="2065" name="Line 68"/>
          <p:cNvSpPr>
            <a:spLocks noChangeShapeType="1"/>
          </p:cNvSpPr>
          <p:nvPr/>
        </p:nvSpPr>
        <p:spPr bwMode="auto">
          <a:xfrm flipV="1">
            <a:off x="5248275" y="1752600"/>
            <a:ext cx="1876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Text Box 48"/>
          <p:cNvSpPr txBox="1">
            <a:spLocks noChangeArrowheads="1"/>
          </p:cNvSpPr>
          <p:nvPr/>
        </p:nvSpPr>
        <p:spPr bwMode="auto">
          <a:xfrm>
            <a:off x="657225" y="1771650"/>
            <a:ext cx="1924050" cy="6000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100" b="1" i="1">
                <a:latin typeface="Arial" charset="0"/>
              </a:rPr>
              <a:t>- Science Data Handling</a:t>
            </a:r>
          </a:p>
          <a:p>
            <a:r>
              <a:rPr lang="en-US" altLang="ja-JP" sz="1100" b="1" i="1">
                <a:latin typeface="Arial" charset="0"/>
              </a:rPr>
              <a:t>- Science Analysis</a:t>
            </a:r>
          </a:p>
          <a:p>
            <a:r>
              <a:rPr lang="en-US" altLang="ja-JP" sz="1100" b="1" i="1">
                <a:latin typeface="Arial" charset="0"/>
              </a:rPr>
              <a:t>- Science Publications</a:t>
            </a:r>
            <a:endParaRPr lang="ja-JP" altLang="en-US"/>
          </a:p>
        </p:txBody>
      </p:sp>
      <p:sp>
        <p:nvSpPr>
          <p:cNvPr id="4109" name="Text Box 56"/>
          <p:cNvSpPr txBox="1">
            <a:spLocks noChangeArrowheads="1"/>
          </p:cNvSpPr>
          <p:nvPr/>
        </p:nvSpPr>
        <p:spPr bwMode="auto">
          <a:xfrm>
            <a:off x="2427288" y="915988"/>
            <a:ext cx="2363787" cy="3079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400" dirty="0">
                <a:latin typeface="+mn-lt"/>
                <a:ea typeface="ＭＳ Ｐゴシック" pitchFamily="50" charset="-128"/>
                <a:cs typeface="+mn-cs"/>
              </a:rPr>
              <a:t>CALET Science Team</a:t>
            </a:r>
          </a:p>
        </p:txBody>
      </p:sp>
      <p:sp>
        <p:nvSpPr>
          <p:cNvPr id="2068" name="正方形/長方形 19"/>
          <p:cNvSpPr>
            <a:spLocks noChangeArrowheads="1"/>
          </p:cNvSpPr>
          <p:nvPr/>
        </p:nvSpPr>
        <p:spPr bwMode="auto">
          <a:xfrm>
            <a:off x="7080250" y="4972050"/>
            <a:ext cx="2006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i="1" dirty="0">
                <a:latin typeface="+mn-lt"/>
                <a:ea typeface="ＭＳ Ｐゴシック" pitchFamily="50" charset="-128"/>
                <a:cs typeface="+mn-cs"/>
              </a:rPr>
              <a:t>Public Outreach will be 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  <a:ea typeface="ＭＳ Ｐゴシック" pitchFamily="50" charset="-128"/>
                <a:cs typeface="+mn-cs"/>
              </a:rPr>
              <a:t>coordinated by related agencies and Science Team.</a:t>
            </a:r>
          </a:p>
        </p:txBody>
      </p:sp>
      <p:sp>
        <p:nvSpPr>
          <p:cNvPr id="21" name="Text Box 48"/>
          <p:cNvSpPr txBox="1">
            <a:spLocks noChangeArrowheads="1"/>
          </p:cNvSpPr>
          <p:nvPr/>
        </p:nvSpPr>
        <p:spPr bwMode="auto">
          <a:xfrm>
            <a:off x="2324100" y="2724150"/>
            <a:ext cx="2543175" cy="7699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i="1" u="sng" dirty="0">
                <a:latin typeface="+mn-lt"/>
                <a:ea typeface="ＭＳ Ｐゴシック" pitchFamily="50" charset="-128"/>
                <a:cs typeface="+mn-cs"/>
              </a:rPr>
              <a:t>Data Processing &amp;</a:t>
            </a:r>
            <a:r>
              <a:rPr lang="ja-JP" altLang="en-US" sz="1100" b="1" i="1" u="sng" dirty="0">
                <a:latin typeface="+mn-lt"/>
                <a:ea typeface="ＭＳ Ｐゴシック" pitchFamily="50" charset="-128"/>
                <a:cs typeface="+mn-cs"/>
              </a:rPr>
              <a:t>　</a:t>
            </a:r>
            <a:r>
              <a:rPr lang="en-US" altLang="ja-JP" sz="1100" b="1" i="1" u="sng" dirty="0">
                <a:latin typeface="+mn-lt"/>
                <a:ea typeface="ＭＳ Ｐゴシック" pitchFamily="50" charset="-128"/>
                <a:cs typeface="+mn-cs"/>
              </a:rPr>
              <a:t>Analysis Plan</a:t>
            </a:r>
          </a:p>
          <a:p>
            <a:pPr>
              <a:defRPr/>
            </a:pPr>
            <a:r>
              <a:rPr lang="en-US" altLang="ja-JP" sz="1100" b="1" i="1" dirty="0">
                <a:latin typeface="+mn-lt"/>
                <a:ea typeface="ＭＳ Ｐゴシック" pitchFamily="50" charset="-128"/>
                <a:cs typeface="+mn-cs"/>
              </a:rPr>
              <a:t>will specifies all international collaboration such as Modeling, Analysis, Testing, Publication, etc.</a:t>
            </a:r>
          </a:p>
        </p:txBody>
      </p:sp>
      <p:sp>
        <p:nvSpPr>
          <p:cNvPr id="23" name="Text Box 58"/>
          <p:cNvSpPr txBox="1">
            <a:spLocks noChangeArrowheads="1"/>
          </p:cNvSpPr>
          <p:nvPr/>
        </p:nvSpPr>
        <p:spPr bwMode="auto">
          <a:xfrm>
            <a:off x="5267325" y="4059238"/>
            <a:ext cx="1590675" cy="17541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200" b="1" i="1" u="sng">
                <a:latin typeface="Arial" charset="0"/>
              </a:rPr>
              <a:t>Task Team4: Science Publication Policy</a:t>
            </a:r>
            <a:endParaRPr lang="en-US" altLang="ja-JP" sz="1200" u="sng">
              <a:latin typeface="Arial" charset="0"/>
            </a:endParaRPr>
          </a:p>
          <a:p>
            <a:endParaRPr lang="en-US" altLang="ja-JP" sz="1200" u="sng">
              <a:latin typeface="Arial" charset="0"/>
            </a:endParaRPr>
          </a:p>
          <a:p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M. Mori</a:t>
            </a:r>
            <a:r>
              <a:rPr lang="ja-JP" altLang="en-US" sz="1200">
                <a:solidFill>
                  <a:srgbClr val="FF0000"/>
                </a:solidFill>
                <a:latin typeface="Arial" charset="0"/>
              </a:rPr>
              <a:t>　</a:t>
            </a:r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(JP)</a:t>
            </a:r>
          </a:p>
          <a:p>
            <a:r>
              <a:rPr lang="is-IS" altLang="ja-JP" sz="1200">
                <a:solidFill>
                  <a:srgbClr val="FF0000"/>
                </a:solidFill>
                <a:latin typeface="Arial" charset="0"/>
              </a:rPr>
              <a:t>M</a:t>
            </a:r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.</a:t>
            </a:r>
            <a:r>
              <a:rPr lang="is-IS" altLang="ja-JP" sz="1200">
                <a:solidFill>
                  <a:srgbClr val="FF0000"/>
                </a:solidFill>
                <a:latin typeface="Arial" charset="0"/>
              </a:rPr>
              <a:t>Cherry </a:t>
            </a:r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(US)</a:t>
            </a:r>
          </a:p>
          <a:p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P.</a:t>
            </a:r>
            <a:r>
              <a:rPr lang="ja-JP" altLang="en-US" sz="12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ja-JP" sz="1200">
                <a:solidFill>
                  <a:srgbClr val="FF0000"/>
                </a:solidFill>
                <a:latin typeface="Arial" charset="0"/>
              </a:rPr>
              <a:t>Marrocchesi (IT</a:t>
            </a:r>
            <a:r>
              <a:rPr lang="en-US" altLang="ja-JP" sz="1200">
                <a:latin typeface="Arial" charset="0"/>
              </a:rPr>
              <a:t>)</a:t>
            </a:r>
          </a:p>
          <a:p>
            <a:endParaRPr lang="en-US" altLang="ja-JP" sz="1200">
              <a:latin typeface="Arial" charset="0"/>
            </a:endParaRPr>
          </a:p>
          <a:p>
            <a:r>
              <a:rPr lang="en-US" altLang="ja-JP" sz="1200">
                <a:latin typeface="Arial" charset="0"/>
              </a:rPr>
              <a:t>and other members</a:t>
            </a:r>
          </a:p>
        </p:txBody>
      </p:sp>
      <p:cxnSp>
        <p:nvCxnSpPr>
          <p:cNvPr id="25" name="直線コネクタ 24"/>
          <p:cNvCxnSpPr/>
          <p:nvPr/>
        </p:nvCxnSpPr>
        <p:spPr>
          <a:xfrm rot="16200000" flipH="1">
            <a:off x="5853906" y="3920332"/>
            <a:ext cx="236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6200000" flipH="1">
            <a:off x="2586831" y="3948907"/>
            <a:ext cx="236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タイトル 1"/>
          <p:cNvSpPr>
            <a:spLocks noGrp="1"/>
          </p:cNvSpPr>
          <p:nvPr>
            <p:ph type="title"/>
          </p:nvPr>
        </p:nvSpPr>
        <p:spPr>
          <a:xfrm>
            <a:off x="457200" y="130064"/>
            <a:ext cx="82296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dirty="0" smtClean="0"/>
              <a:t>Approval of M&amp;S framework</a:t>
            </a:r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Objectives for IMS group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8052" y="1600200"/>
            <a:ext cx="8667732" cy="4920629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Interface of M&amp;S between countries</a:t>
            </a:r>
          </a:p>
          <a:p>
            <a:pPr lvl="1"/>
            <a:r>
              <a:rPr lang="en-US" altLang="ja-JP" dirty="0"/>
              <a:t>e</a:t>
            </a:r>
            <a:r>
              <a:rPr lang="en-US" altLang="ja-JP" dirty="0" smtClean="0"/>
              <a:t>.g. M&amp;S verification results should </a:t>
            </a:r>
            <a:r>
              <a:rPr lang="en-US" altLang="ja-JP" smtClean="0"/>
              <a:t>be reported after </a:t>
            </a:r>
            <a:r>
              <a:rPr lang="en-US" altLang="ja-JP" dirty="0" smtClean="0"/>
              <a:t>summarizing in each country</a:t>
            </a:r>
          </a:p>
          <a:p>
            <a:r>
              <a:rPr lang="en-US" altLang="ja-JP" dirty="0" smtClean="0"/>
              <a:t>Other than detector modeling and simulation</a:t>
            </a:r>
          </a:p>
          <a:p>
            <a:pPr lvl="1"/>
            <a:r>
              <a:rPr kumimoji="1" lang="en-US" altLang="ja-JP" dirty="0" smtClean="0"/>
              <a:t>Developing orbital radiation model, e.g.:</a:t>
            </a:r>
          </a:p>
          <a:p>
            <a:pPr lvl="2"/>
            <a:r>
              <a:rPr lang="en-US" altLang="ja-JP" dirty="0" smtClean="0"/>
              <a:t>Effect of ISS body</a:t>
            </a:r>
          </a:p>
          <a:p>
            <a:pPr lvl="2"/>
            <a:r>
              <a:rPr lang="en-US" altLang="ja-JP" dirty="0" smtClean="0"/>
              <a:t>Effect of radiation belt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Science modeling, required to give scientific results</a:t>
            </a:r>
          </a:p>
          <a:p>
            <a:pPr lvl="2"/>
            <a:r>
              <a:rPr lang="en-US" altLang="ja-JP" dirty="0" smtClean="0"/>
              <a:t>Cosmic rays (electron, nuclei)</a:t>
            </a:r>
          </a:p>
          <a:p>
            <a:pPr lvl="2"/>
            <a:r>
              <a:rPr kumimoji="1" lang="en-US" altLang="ja-JP" dirty="0" smtClean="0"/>
              <a:t>Gamma rays</a:t>
            </a:r>
          </a:p>
          <a:p>
            <a:pPr lvl="2"/>
            <a:r>
              <a:rPr lang="en-US" altLang="ja-JP" dirty="0" smtClean="0"/>
              <a:t>Gamma-Ray bursts</a:t>
            </a:r>
          </a:p>
          <a:p>
            <a:pPr lvl="2"/>
            <a:r>
              <a:rPr kumimoji="1" lang="en-US" altLang="ja-JP" dirty="0" smtClean="0"/>
              <a:t>Solar modulation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1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how and what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07" y="1308289"/>
            <a:ext cx="8751923" cy="524080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What results are required from Modeling &amp; Simulation?</a:t>
            </a:r>
          </a:p>
          <a:p>
            <a:pPr lvl="1"/>
            <a:r>
              <a:rPr lang="en-US" altLang="ja-JP" dirty="0" smtClean="0"/>
              <a:t>Detection efficiency, effective area, trigger condition, energy resolution, angular resolution, PSF, particle-ID, etc.</a:t>
            </a:r>
          </a:p>
          <a:p>
            <a:r>
              <a:rPr lang="en-US" altLang="ja-JP" dirty="0" smtClean="0"/>
              <a:t>Production of the simulation data</a:t>
            </a:r>
          </a:p>
          <a:p>
            <a:pPr lvl="1"/>
            <a:r>
              <a:rPr lang="en-US" altLang="ja-JP" dirty="0" smtClean="0"/>
              <a:t>How do we produce and increase the simulation data?</a:t>
            </a:r>
          </a:p>
          <a:p>
            <a:pPr lvl="1"/>
            <a:r>
              <a:rPr lang="en-US" altLang="ja-JP" dirty="0" smtClean="0"/>
              <a:t>How do we compare the simulation data?</a:t>
            </a:r>
          </a:p>
          <a:p>
            <a:pPr lvl="1"/>
            <a:r>
              <a:rPr lang="en-US" altLang="ja-JP" dirty="0" smtClean="0"/>
              <a:t>How do we share the simulation data?</a:t>
            </a:r>
          </a:p>
          <a:p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2011/05/17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M&amp;S meeting &amp;PISA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01D8B-A2B2-6543-ADA3-4FAB3006931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373</Words>
  <Application>Microsoft Macintosh PowerPoint</Application>
  <PresentationFormat>画面に合わせる (4:3)</PresentationFormat>
  <Paragraphs>99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ホワイト</vt:lpstr>
      <vt:lpstr>Objectives for IMS group</vt:lpstr>
      <vt:lpstr>Approval of M&amp;S framework</vt:lpstr>
      <vt:lpstr>Objectives for IMS group</vt:lpstr>
      <vt:lpstr>The how and what</vt:lpstr>
    </vt:vector>
  </TitlesOfParts>
  <Company>芝浦工業大学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 for IMS group</dc:title>
  <dc:creator>ヨシダ ケンジ</dc:creator>
  <cp:lastModifiedBy>ヨシダ ケンジ</cp:lastModifiedBy>
  <cp:revision>29</cp:revision>
  <dcterms:created xsi:type="dcterms:W3CDTF">2011-05-12T07:58:04Z</dcterms:created>
  <dcterms:modified xsi:type="dcterms:W3CDTF">2011-05-17T08:31:04Z</dcterms:modified>
</cp:coreProperties>
</file>