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Lst>
  <p:notesMasterIdLst>
    <p:notesMasterId r:id="rId35"/>
  </p:notesMasterIdLst>
  <p:sldIdLst>
    <p:sldId id="256" r:id="rId2"/>
    <p:sldId id="272" r:id="rId3"/>
    <p:sldId id="269" r:id="rId4"/>
    <p:sldId id="341" r:id="rId5"/>
    <p:sldId id="274" r:id="rId6"/>
    <p:sldId id="290" r:id="rId7"/>
    <p:sldId id="293" r:id="rId8"/>
    <p:sldId id="294" r:id="rId9"/>
    <p:sldId id="315" r:id="rId10"/>
    <p:sldId id="339" r:id="rId11"/>
    <p:sldId id="340" r:id="rId12"/>
    <p:sldId id="278" r:id="rId13"/>
    <p:sldId id="289" r:id="rId14"/>
    <p:sldId id="285" r:id="rId15"/>
    <p:sldId id="319" r:id="rId16"/>
    <p:sldId id="286" r:id="rId17"/>
    <p:sldId id="320" r:id="rId18"/>
    <p:sldId id="357" r:id="rId19"/>
    <p:sldId id="295" r:id="rId20"/>
    <p:sldId id="298" r:id="rId21"/>
    <p:sldId id="342" r:id="rId22"/>
    <p:sldId id="343" r:id="rId23"/>
    <p:sldId id="344" r:id="rId24"/>
    <p:sldId id="353" r:id="rId25"/>
    <p:sldId id="354" r:id="rId26"/>
    <p:sldId id="355" r:id="rId27"/>
    <p:sldId id="356" r:id="rId28"/>
    <p:sldId id="348" r:id="rId29"/>
    <p:sldId id="349" r:id="rId30"/>
    <p:sldId id="350" r:id="rId31"/>
    <p:sldId id="351" r:id="rId32"/>
    <p:sldId id="352" r:id="rId33"/>
    <p:sldId id="308" r:id="rId34"/>
  </p:sldIdLst>
  <p:sldSz cx="9144000" cy="6858000" type="screen4x3"/>
  <p:notesSz cx="6858000" cy="9144000"/>
  <p:defaultTextStyle>
    <a:defPPr>
      <a:defRPr lang="ja-JP"/>
    </a:defPPr>
    <a:lvl1pPr algn="l" rtl="0" fontAlgn="base">
      <a:spcBef>
        <a:spcPct val="0"/>
      </a:spcBef>
      <a:spcAft>
        <a:spcPct val="0"/>
      </a:spcAft>
      <a:defRPr kumimoji="1" sz="16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16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16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16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1600" kern="1200">
        <a:solidFill>
          <a:schemeClr val="tx1"/>
        </a:solidFill>
        <a:latin typeface="Arial" charset="0"/>
        <a:ea typeface="ＭＳ Ｐゴシック" charset="-128"/>
        <a:cs typeface="+mn-cs"/>
      </a:defRPr>
    </a:lvl5pPr>
    <a:lvl6pPr marL="2286000" algn="l" defTabSz="914400" rtl="0" eaLnBrk="1" latinLnBrk="0" hangingPunct="1">
      <a:defRPr kumimoji="1" sz="1600" kern="1200">
        <a:solidFill>
          <a:schemeClr val="tx1"/>
        </a:solidFill>
        <a:latin typeface="Arial" charset="0"/>
        <a:ea typeface="ＭＳ Ｐゴシック" charset="-128"/>
        <a:cs typeface="+mn-cs"/>
      </a:defRPr>
    </a:lvl6pPr>
    <a:lvl7pPr marL="2743200" algn="l" defTabSz="914400" rtl="0" eaLnBrk="1" latinLnBrk="0" hangingPunct="1">
      <a:defRPr kumimoji="1" sz="1600" kern="1200">
        <a:solidFill>
          <a:schemeClr val="tx1"/>
        </a:solidFill>
        <a:latin typeface="Arial" charset="0"/>
        <a:ea typeface="ＭＳ Ｐゴシック" charset="-128"/>
        <a:cs typeface="+mn-cs"/>
      </a:defRPr>
    </a:lvl7pPr>
    <a:lvl8pPr marL="3200400" algn="l" defTabSz="914400" rtl="0" eaLnBrk="1" latinLnBrk="0" hangingPunct="1">
      <a:defRPr kumimoji="1" sz="1600" kern="1200">
        <a:solidFill>
          <a:schemeClr val="tx1"/>
        </a:solidFill>
        <a:latin typeface="Arial" charset="0"/>
        <a:ea typeface="ＭＳ Ｐゴシック" charset="-128"/>
        <a:cs typeface="+mn-cs"/>
      </a:defRPr>
    </a:lvl8pPr>
    <a:lvl9pPr marL="3657600" algn="l" defTabSz="914400" rtl="0" eaLnBrk="1" latinLnBrk="0" hangingPunct="1">
      <a:defRPr kumimoji="1" sz="1600"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FFFF99"/>
    <a:srgbClr val="00FF00"/>
    <a:srgbClr val="FF0000"/>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61" autoAdjust="0"/>
    <p:restoredTop sz="69898" autoAdjust="0"/>
  </p:normalViewPr>
  <p:slideViewPr>
    <p:cSldViewPr>
      <p:cViewPr>
        <p:scale>
          <a:sx n="52" d="100"/>
          <a:sy n="52" d="100"/>
        </p:scale>
        <p:origin x="-1632"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image" Target="../media/image27.emf"/><Relationship Id="rId5" Type="http://schemas.openxmlformats.org/officeDocument/2006/relationships/image" Target="../media/image31.emf"/><Relationship Id="rId4" Type="http://schemas.openxmlformats.org/officeDocument/2006/relationships/image" Target="../media/image3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F8DD66-2C49-47C0-AEEC-2990073BB870}" type="datetimeFigureOut">
              <a:rPr kumimoji="1" lang="ja-JP" altLang="en-US" smtClean="0"/>
              <a:pPr/>
              <a:t>2011/5/17</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B18400-45F3-4C8A-A7E5-17F8A9BEC53B}" type="slidenum">
              <a:rPr kumimoji="1" lang="ja-JP" altLang="en-US" smtClean="0"/>
              <a:pPr/>
              <a:t>‹#›</a:t>
            </a:fld>
            <a:endParaRPr kumimoji="1" lang="ja-JP" altLang="en-US"/>
          </a:p>
        </p:txBody>
      </p:sp>
    </p:spTree>
    <p:extLst>
      <p:ext uri="{BB962C8B-B14F-4D97-AF65-F5344CB8AC3E}">
        <p14:creationId xmlns:p14="http://schemas.microsoft.com/office/powerpoint/2010/main" val="423227403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CB18400-45F3-4C8A-A7E5-17F8A9BEC53B}" type="slidenum">
              <a:rPr kumimoji="1" lang="ja-JP" altLang="en-US" smtClean="0"/>
              <a:pPr/>
              <a:t>1</a:t>
            </a:fld>
            <a:endParaRPr kumimoji="1" lang="ja-JP" altLang="en-US"/>
          </a:p>
        </p:txBody>
      </p:sp>
    </p:spTree>
    <p:extLst>
      <p:ext uri="{BB962C8B-B14F-4D97-AF65-F5344CB8AC3E}">
        <p14:creationId xmlns:p14="http://schemas.microsoft.com/office/powerpoint/2010/main" val="33141888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2CB18400-45F3-4C8A-A7E5-17F8A9BEC53B}" type="slidenum">
              <a:rPr kumimoji="1" lang="ja-JP" altLang="en-US" smtClean="0"/>
              <a:pPr/>
              <a:t>10</a:t>
            </a:fld>
            <a:endParaRPr kumimoji="1" lang="ja-JP" altLang="en-US"/>
          </a:p>
        </p:txBody>
      </p:sp>
    </p:spTree>
    <p:extLst>
      <p:ext uri="{BB962C8B-B14F-4D97-AF65-F5344CB8AC3E}">
        <p14:creationId xmlns:p14="http://schemas.microsoft.com/office/powerpoint/2010/main" val="26340014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2CB18400-45F3-4C8A-A7E5-17F8A9BEC53B}" type="slidenum">
              <a:rPr kumimoji="1" lang="ja-JP" altLang="en-US" smtClean="0"/>
              <a:pPr/>
              <a:t>11</a:t>
            </a:fld>
            <a:endParaRPr kumimoji="1" lang="ja-JP" altLang="en-US"/>
          </a:p>
        </p:txBody>
      </p:sp>
    </p:spTree>
    <p:extLst>
      <p:ext uri="{BB962C8B-B14F-4D97-AF65-F5344CB8AC3E}">
        <p14:creationId xmlns:p14="http://schemas.microsoft.com/office/powerpoint/2010/main" val="34973571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CB18400-45F3-4C8A-A7E5-17F8A9BEC53B}" type="slidenum">
              <a:rPr kumimoji="1" lang="ja-JP" altLang="en-US" smtClean="0"/>
              <a:pPr/>
              <a:t>12</a:t>
            </a:fld>
            <a:endParaRPr kumimoji="1" lang="ja-JP" altLang="en-US"/>
          </a:p>
        </p:txBody>
      </p:sp>
    </p:spTree>
    <p:extLst>
      <p:ext uri="{BB962C8B-B14F-4D97-AF65-F5344CB8AC3E}">
        <p14:creationId xmlns:p14="http://schemas.microsoft.com/office/powerpoint/2010/main" val="19543940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2CB18400-45F3-4C8A-A7E5-17F8A9BEC53B}" type="slidenum">
              <a:rPr kumimoji="1" lang="ja-JP" altLang="en-US" smtClean="0"/>
              <a:pPr/>
              <a:t>13</a:t>
            </a:fld>
            <a:endParaRPr kumimoji="1" lang="ja-JP" altLang="en-US"/>
          </a:p>
        </p:txBody>
      </p:sp>
    </p:spTree>
    <p:extLst>
      <p:ext uri="{BB962C8B-B14F-4D97-AF65-F5344CB8AC3E}">
        <p14:creationId xmlns:p14="http://schemas.microsoft.com/office/powerpoint/2010/main" val="38940596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2CB18400-45F3-4C8A-A7E5-17F8A9BEC53B}" type="slidenum">
              <a:rPr kumimoji="1" lang="ja-JP" altLang="en-US" smtClean="0"/>
              <a:pPr/>
              <a:t>14</a:t>
            </a:fld>
            <a:endParaRPr kumimoji="1" lang="ja-JP" altLang="en-US"/>
          </a:p>
        </p:txBody>
      </p:sp>
    </p:spTree>
    <p:extLst>
      <p:ext uri="{BB962C8B-B14F-4D97-AF65-F5344CB8AC3E}">
        <p14:creationId xmlns:p14="http://schemas.microsoft.com/office/powerpoint/2010/main" val="38622298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2CB18400-45F3-4C8A-A7E5-17F8A9BEC53B}" type="slidenum">
              <a:rPr kumimoji="1" lang="ja-JP" altLang="en-US" smtClean="0"/>
              <a:pPr/>
              <a:t>15</a:t>
            </a:fld>
            <a:endParaRPr kumimoji="1" lang="ja-JP" altLang="en-US"/>
          </a:p>
        </p:txBody>
      </p:sp>
    </p:spTree>
    <p:extLst>
      <p:ext uri="{BB962C8B-B14F-4D97-AF65-F5344CB8AC3E}">
        <p14:creationId xmlns:p14="http://schemas.microsoft.com/office/powerpoint/2010/main" val="39364610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CB18400-45F3-4C8A-A7E5-17F8A9BEC53B}" type="slidenum">
              <a:rPr kumimoji="1" lang="ja-JP" altLang="en-US" smtClean="0"/>
              <a:pPr/>
              <a:t>16</a:t>
            </a:fld>
            <a:endParaRPr kumimoji="1" lang="ja-JP" altLang="en-US"/>
          </a:p>
        </p:txBody>
      </p:sp>
    </p:spTree>
    <p:extLst>
      <p:ext uri="{BB962C8B-B14F-4D97-AF65-F5344CB8AC3E}">
        <p14:creationId xmlns:p14="http://schemas.microsoft.com/office/powerpoint/2010/main" val="34998635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CB18400-45F3-4C8A-A7E5-17F8A9BEC53B}" type="slidenum">
              <a:rPr kumimoji="1" lang="ja-JP" altLang="en-US" smtClean="0"/>
              <a:pPr/>
              <a:t>17</a:t>
            </a:fld>
            <a:endParaRPr kumimoji="1" lang="ja-JP" altLang="en-US"/>
          </a:p>
        </p:txBody>
      </p:sp>
    </p:spTree>
    <p:extLst>
      <p:ext uri="{BB962C8B-B14F-4D97-AF65-F5344CB8AC3E}">
        <p14:creationId xmlns:p14="http://schemas.microsoft.com/office/powerpoint/2010/main" val="11959388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CB18400-45F3-4C8A-A7E5-17F8A9BEC53B}" type="slidenum">
              <a:rPr kumimoji="1" lang="ja-JP" altLang="en-US" smtClean="0"/>
              <a:pPr/>
              <a:t>18</a:t>
            </a:fld>
            <a:endParaRPr kumimoji="1" lang="ja-JP" altLang="en-US"/>
          </a:p>
        </p:txBody>
      </p:sp>
    </p:spTree>
    <p:extLst>
      <p:ext uri="{BB962C8B-B14F-4D97-AF65-F5344CB8AC3E}">
        <p14:creationId xmlns:p14="http://schemas.microsoft.com/office/powerpoint/2010/main" val="8803749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CB18400-45F3-4C8A-A7E5-17F8A9BEC53B}" type="slidenum">
              <a:rPr kumimoji="1" lang="ja-JP" altLang="en-US" smtClean="0"/>
              <a:pPr/>
              <a:t>19</a:t>
            </a:fld>
            <a:endParaRPr kumimoji="1" lang="ja-JP" altLang="en-US"/>
          </a:p>
        </p:txBody>
      </p:sp>
    </p:spTree>
    <p:extLst>
      <p:ext uri="{BB962C8B-B14F-4D97-AF65-F5344CB8AC3E}">
        <p14:creationId xmlns:p14="http://schemas.microsoft.com/office/powerpoint/2010/main" val="2706481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CB18400-45F3-4C8A-A7E5-17F8A9BEC53B}" type="slidenum">
              <a:rPr kumimoji="1" lang="ja-JP" altLang="en-US" smtClean="0"/>
              <a:pPr/>
              <a:t>2</a:t>
            </a:fld>
            <a:endParaRPr kumimoji="1" lang="ja-JP" altLang="en-US"/>
          </a:p>
        </p:txBody>
      </p:sp>
    </p:spTree>
    <p:extLst>
      <p:ext uri="{BB962C8B-B14F-4D97-AF65-F5344CB8AC3E}">
        <p14:creationId xmlns:p14="http://schemas.microsoft.com/office/powerpoint/2010/main" val="22244432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CB18400-45F3-4C8A-A7E5-17F8A9BEC53B}" type="slidenum">
              <a:rPr kumimoji="1" lang="ja-JP" altLang="en-US" smtClean="0"/>
              <a:pPr/>
              <a:t>20</a:t>
            </a:fld>
            <a:endParaRPr kumimoji="1" lang="ja-JP" altLang="en-US"/>
          </a:p>
        </p:txBody>
      </p:sp>
    </p:spTree>
    <p:extLst>
      <p:ext uri="{BB962C8B-B14F-4D97-AF65-F5344CB8AC3E}">
        <p14:creationId xmlns:p14="http://schemas.microsoft.com/office/powerpoint/2010/main" val="10809628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2C18F948-3495-4E5C-8E07-28AA75617164}" type="slidenum">
              <a:rPr lang="en-US" altLang="ja-JP"/>
              <a:pPr/>
              <a:t>24</a:t>
            </a:fld>
            <a:endParaRPr lang="en-US" altLang="ja-JP"/>
          </a:p>
        </p:txBody>
      </p:sp>
      <p:sp>
        <p:nvSpPr>
          <p:cNvPr id="37890" name="スライド イメージ プレースホルダ 1"/>
          <p:cNvSpPr>
            <a:spLocks noGrp="1" noRot="1" noChangeAspect="1" noTextEdit="1"/>
          </p:cNvSpPr>
          <p:nvPr>
            <p:ph type="sldImg"/>
          </p:nvPr>
        </p:nvSpPr>
        <p:spPr>
          <a:xfrm>
            <a:off x="1143000" y="685800"/>
            <a:ext cx="4573588" cy="3430588"/>
          </a:xfrm>
          <a:ln/>
        </p:spPr>
      </p:sp>
      <p:sp>
        <p:nvSpPr>
          <p:cNvPr id="37891" name="ノート プレースホルダ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9" tIns="45694" rIns="91389" bIns="45694"/>
          <a:lstStyle/>
          <a:p>
            <a:endParaRPr lang="ja-JP" altLang="ja-JP"/>
          </a:p>
        </p:txBody>
      </p:sp>
      <p:sp>
        <p:nvSpPr>
          <p:cNvPr id="37892" name="スライド番号プレースホルダ 3"/>
          <p:cNvSpPr txBox="1">
            <a:spLocks noGrp="1"/>
          </p:cNvSpPr>
          <p:nvPr/>
        </p:nvSpPr>
        <p:spPr bwMode="auto">
          <a:xfrm>
            <a:off x="3886200" y="8685213"/>
            <a:ext cx="29702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9" tIns="45694" rIns="91389" bIns="45694" anchor="b"/>
          <a:lstStyle>
            <a:lvl1pPr defTabSz="876300">
              <a:defRPr kumimoji="1">
                <a:solidFill>
                  <a:schemeClr val="tx1"/>
                </a:solidFill>
                <a:latin typeface="Arial" charset="0"/>
                <a:ea typeface="ＭＳ Ｐゴシック" charset="-128"/>
              </a:defRPr>
            </a:lvl1pPr>
            <a:lvl2pPr marL="712788" indent="-274638" defTabSz="876300">
              <a:defRPr kumimoji="1">
                <a:solidFill>
                  <a:schemeClr val="tx1"/>
                </a:solidFill>
                <a:latin typeface="Arial" charset="0"/>
                <a:ea typeface="ＭＳ Ｐゴシック" charset="-128"/>
              </a:defRPr>
            </a:lvl2pPr>
            <a:lvl3pPr marL="1096963" indent="-220663" defTabSz="876300">
              <a:defRPr kumimoji="1">
                <a:solidFill>
                  <a:schemeClr val="tx1"/>
                </a:solidFill>
                <a:latin typeface="Arial" charset="0"/>
                <a:ea typeface="ＭＳ Ｐゴシック" charset="-128"/>
              </a:defRPr>
            </a:lvl3pPr>
            <a:lvl4pPr marL="1535113" indent="-219075" defTabSz="876300">
              <a:defRPr kumimoji="1">
                <a:solidFill>
                  <a:schemeClr val="tx1"/>
                </a:solidFill>
                <a:latin typeface="Arial" charset="0"/>
                <a:ea typeface="ＭＳ Ｐゴシック" charset="-128"/>
              </a:defRPr>
            </a:lvl4pPr>
            <a:lvl5pPr marL="1973263" indent="-219075" defTabSz="876300">
              <a:defRPr kumimoji="1">
                <a:solidFill>
                  <a:schemeClr val="tx1"/>
                </a:solidFill>
                <a:latin typeface="Arial" charset="0"/>
                <a:ea typeface="ＭＳ Ｐゴシック" charset="-128"/>
              </a:defRPr>
            </a:lvl5pPr>
            <a:lvl6pPr marL="2430463" indent="-219075" defTabSz="876300" fontAlgn="base">
              <a:spcBef>
                <a:spcPct val="0"/>
              </a:spcBef>
              <a:spcAft>
                <a:spcPct val="0"/>
              </a:spcAft>
              <a:defRPr kumimoji="1">
                <a:solidFill>
                  <a:schemeClr val="tx1"/>
                </a:solidFill>
                <a:latin typeface="Arial" charset="0"/>
                <a:ea typeface="ＭＳ Ｐゴシック" charset="-128"/>
              </a:defRPr>
            </a:lvl6pPr>
            <a:lvl7pPr marL="2887663" indent="-219075" defTabSz="876300" fontAlgn="base">
              <a:spcBef>
                <a:spcPct val="0"/>
              </a:spcBef>
              <a:spcAft>
                <a:spcPct val="0"/>
              </a:spcAft>
              <a:defRPr kumimoji="1">
                <a:solidFill>
                  <a:schemeClr val="tx1"/>
                </a:solidFill>
                <a:latin typeface="Arial" charset="0"/>
                <a:ea typeface="ＭＳ Ｐゴシック" charset="-128"/>
              </a:defRPr>
            </a:lvl7pPr>
            <a:lvl8pPr marL="3344863" indent="-219075" defTabSz="876300" fontAlgn="base">
              <a:spcBef>
                <a:spcPct val="0"/>
              </a:spcBef>
              <a:spcAft>
                <a:spcPct val="0"/>
              </a:spcAft>
              <a:defRPr kumimoji="1">
                <a:solidFill>
                  <a:schemeClr val="tx1"/>
                </a:solidFill>
                <a:latin typeface="Arial" charset="0"/>
                <a:ea typeface="ＭＳ Ｐゴシック" charset="-128"/>
              </a:defRPr>
            </a:lvl8pPr>
            <a:lvl9pPr marL="3802063" indent="-219075" defTabSz="876300" fontAlgn="base">
              <a:spcBef>
                <a:spcPct val="0"/>
              </a:spcBef>
              <a:spcAft>
                <a:spcPct val="0"/>
              </a:spcAft>
              <a:defRPr kumimoji="1">
                <a:solidFill>
                  <a:schemeClr val="tx1"/>
                </a:solidFill>
                <a:latin typeface="Arial" charset="0"/>
                <a:ea typeface="ＭＳ Ｐゴシック" charset="-128"/>
              </a:defRPr>
            </a:lvl9pPr>
          </a:lstStyle>
          <a:p>
            <a:pPr algn="r"/>
            <a:fld id="{0F028C0F-BD2B-4D97-8BDC-90A496CC909E}" type="slidenum">
              <a:rPr lang="en-US" altLang="ja-JP" sz="1200"/>
              <a:pPr algn="r"/>
              <a:t>24</a:t>
            </a:fld>
            <a:endParaRPr lang="en-US" altLang="ja-JP"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F01999D8-B3B5-4464-9237-EE55DA305ACF}" type="slidenum">
              <a:rPr lang="en-US" altLang="ja-JP"/>
              <a:pPr/>
              <a:t>25</a:t>
            </a:fld>
            <a:endParaRPr lang="en-US" altLang="ja-JP"/>
          </a:p>
        </p:txBody>
      </p:sp>
      <p:sp>
        <p:nvSpPr>
          <p:cNvPr id="39938" name="スライド イメージ プレースホルダ 1"/>
          <p:cNvSpPr>
            <a:spLocks noGrp="1" noRot="1" noChangeAspect="1" noTextEdit="1"/>
          </p:cNvSpPr>
          <p:nvPr>
            <p:ph type="sldImg"/>
          </p:nvPr>
        </p:nvSpPr>
        <p:spPr>
          <a:xfrm>
            <a:off x="1143000" y="685800"/>
            <a:ext cx="4573588" cy="3430588"/>
          </a:xfrm>
          <a:ln/>
        </p:spPr>
      </p:sp>
      <p:sp>
        <p:nvSpPr>
          <p:cNvPr id="39939" name="ノート プレースホルダ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9" tIns="45694" rIns="91389" bIns="45694"/>
          <a:lstStyle/>
          <a:p>
            <a:endParaRPr lang="ja-JP" altLang="ja-JP"/>
          </a:p>
        </p:txBody>
      </p:sp>
      <p:sp>
        <p:nvSpPr>
          <p:cNvPr id="39940" name="スライド番号プレースホルダ 3"/>
          <p:cNvSpPr txBox="1">
            <a:spLocks noGrp="1"/>
          </p:cNvSpPr>
          <p:nvPr/>
        </p:nvSpPr>
        <p:spPr bwMode="auto">
          <a:xfrm>
            <a:off x="3886200" y="8685213"/>
            <a:ext cx="29702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9" tIns="45694" rIns="91389" bIns="45694" anchor="b"/>
          <a:lstStyle>
            <a:lvl1pPr defTabSz="876300">
              <a:defRPr kumimoji="1">
                <a:solidFill>
                  <a:schemeClr val="tx1"/>
                </a:solidFill>
                <a:latin typeface="Arial" charset="0"/>
                <a:ea typeface="ＭＳ Ｐゴシック" charset="-128"/>
              </a:defRPr>
            </a:lvl1pPr>
            <a:lvl2pPr marL="712788" indent="-274638" defTabSz="876300">
              <a:defRPr kumimoji="1">
                <a:solidFill>
                  <a:schemeClr val="tx1"/>
                </a:solidFill>
                <a:latin typeface="Arial" charset="0"/>
                <a:ea typeface="ＭＳ Ｐゴシック" charset="-128"/>
              </a:defRPr>
            </a:lvl2pPr>
            <a:lvl3pPr marL="1096963" indent="-220663" defTabSz="876300">
              <a:defRPr kumimoji="1">
                <a:solidFill>
                  <a:schemeClr val="tx1"/>
                </a:solidFill>
                <a:latin typeface="Arial" charset="0"/>
                <a:ea typeface="ＭＳ Ｐゴシック" charset="-128"/>
              </a:defRPr>
            </a:lvl3pPr>
            <a:lvl4pPr marL="1535113" indent="-219075" defTabSz="876300">
              <a:defRPr kumimoji="1">
                <a:solidFill>
                  <a:schemeClr val="tx1"/>
                </a:solidFill>
                <a:latin typeface="Arial" charset="0"/>
                <a:ea typeface="ＭＳ Ｐゴシック" charset="-128"/>
              </a:defRPr>
            </a:lvl4pPr>
            <a:lvl5pPr marL="1973263" indent="-219075" defTabSz="876300">
              <a:defRPr kumimoji="1">
                <a:solidFill>
                  <a:schemeClr val="tx1"/>
                </a:solidFill>
                <a:latin typeface="Arial" charset="0"/>
                <a:ea typeface="ＭＳ Ｐゴシック" charset="-128"/>
              </a:defRPr>
            </a:lvl5pPr>
            <a:lvl6pPr marL="2430463" indent="-219075" defTabSz="876300" fontAlgn="base">
              <a:spcBef>
                <a:spcPct val="0"/>
              </a:spcBef>
              <a:spcAft>
                <a:spcPct val="0"/>
              </a:spcAft>
              <a:defRPr kumimoji="1">
                <a:solidFill>
                  <a:schemeClr val="tx1"/>
                </a:solidFill>
                <a:latin typeface="Arial" charset="0"/>
                <a:ea typeface="ＭＳ Ｐゴシック" charset="-128"/>
              </a:defRPr>
            </a:lvl6pPr>
            <a:lvl7pPr marL="2887663" indent="-219075" defTabSz="876300" fontAlgn="base">
              <a:spcBef>
                <a:spcPct val="0"/>
              </a:spcBef>
              <a:spcAft>
                <a:spcPct val="0"/>
              </a:spcAft>
              <a:defRPr kumimoji="1">
                <a:solidFill>
                  <a:schemeClr val="tx1"/>
                </a:solidFill>
                <a:latin typeface="Arial" charset="0"/>
                <a:ea typeface="ＭＳ Ｐゴシック" charset="-128"/>
              </a:defRPr>
            </a:lvl7pPr>
            <a:lvl8pPr marL="3344863" indent="-219075" defTabSz="876300" fontAlgn="base">
              <a:spcBef>
                <a:spcPct val="0"/>
              </a:spcBef>
              <a:spcAft>
                <a:spcPct val="0"/>
              </a:spcAft>
              <a:defRPr kumimoji="1">
                <a:solidFill>
                  <a:schemeClr val="tx1"/>
                </a:solidFill>
                <a:latin typeface="Arial" charset="0"/>
                <a:ea typeface="ＭＳ Ｐゴシック" charset="-128"/>
              </a:defRPr>
            </a:lvl8pPr>
            <a:lvl9pPr marL="3802063" indent="-219075" defTabSz="876300" fontAlgn="base">
              <a:spcBef>
                <a:spcPct val="0"/>
              </a:spcBef>
              <a:spcAft>
                <a:spcPct val="0"/>
              </a:spcAft>
              <a:defRPr kumimoji="1">
                <a:solidFill>
                  <a:schemeClr val="tx1"/>
                </a:solidFill>
                <a:latin typeface="Arial" charset="0"/>
                <a:ea typeface="ＭＳ Ｐゴシック" charset="-128"/>
              </a:defRPr>
            </a:lvl9pPr>
          </a:lstStyle>
          <a:p>
            <a:pPr algn="r"/>
            <a:fld id="{7A15F400-7BCB-42E7-9FF7-44401DCB1B75}" type="slidenum">
              <a:rPr lang="en-US" altLang="ja-JP" sz="1200"/>
              <a:pPr algn="r"/>
              <a:t>25</a:t>
            </a:fld>
            <a:endParaRPr lang="en-US" altLang="ja-JP" sz="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DA64DFEF-7E75-4AAC-98B5-7B93F849B930}" type="slidenum">
              <a:rPr lang="en-US" altLang="ja-JP"/>
              <a:pPr/>
              <a:t>26</a:t>
            </a:fld>
            <a:endParaRPr lang="en-US" altLang="ja-JP"/>
          </a:p>
        </p:txBody>
      </p:sp>
      <p:sp>
        <p:nvSpPr>
          <p:cNvPr id="41986" name="スライド イメージ プレースホルダ 1"/>
          <p:cNvSpPr>
            <a:spLocks noGrp="1" noRot="1" noChangeAspect="1" noTextEdit="1"/>
          </p:cNvSpPr>
          <p:nvPr>
            <p:ph type="sldImg"/>
          </p:nvPr>
        </p:nvSpPr>
        <p:spPr>
          <a:xfrm>
            <a:off x="1143000" y="685800"/>
            <a:ext cx="4573588" cy="3430588"/>
          </a:xfrm>
          <a:ln/>
        </p:spPr>
      </p:sp>
      <p:sp>
        <p:nvSpPr>
          <p:cNvPr id="41987" name="ノート プレースホルダ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9" tIns="45694" rIns="91389" bIns="45694"/>
          <a:lstStyle/>
          <a:p>
            <a:endParaRPr lang="ja-JP" altLang="ja-JP"/>
          </a:p>
        </p:txBody>
      </p:sp>
      <p:sp>
        <p:nvSpPr>
          <p:cNvPr id="41988" name="スライド番号プレースホルダ 3"/>
          <p:cNvSpPr txBox="1">
            <a:spLocks noGrp="1"/>
          </p:cNvSpPr>
          <p:nvPr/>
        </p:nvSpPr>
        <p:spPr bwMode="auto">
          <a:xfrm>
            <a:off x="3886200" y="8685213"/>
            <a:ext cx="29702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9" tIns="45694" rIns="91389" bIns="45694" anchor="b"/>
          <a:lstStyle>
            <a:lvl1pPr defTabSz="876300">
              <a:defRPr kumimoji="1">
                <a:solidFill>
                  <a:schemeClr val="tx1"/>
                </a:solidFill>
                <a:latin typeface="Arial" charset="0"/>
                <a:ea typeface="ＭＳ Ｐゴシック" charset="-128"/>
              </a:defRPr>
            </a:lvl1pPr>
            <a:lvl2pPr marL="712788" indent="-274638" defTabSz="876300">
              <a:defRPr kumimoji="1">
                <a:solidFill>
                  <a:schemeClr val="tx1"/>
                </a:solidFill>
                <a:latin typeface="Arial" charset="0"/>
                <a:ea typeface="ＭＳ Ｐゴシック" charset="-128"/>
              </a:defRPr>
            </a:lvl2pPr>
            <a:lvl3pPr marL="1096963" indent="-220663" defTabSz="876300">
              <a:defRPr kumimoji="1">
                <a:solidFill>
                  <a:schemeClr val="tx1"/>
                </a:solidFill>
                <a:latin typeface="Arial" charset="0"/>
                <a:ea typeface="ＭＳ Ｐゴシック" charset="-128"/>
              </a:defRPr>
            </a:lvl3pPr>
            <a:lvl4pPr marL="1535113" indent="-219075" defTabSz="876300">
              <a:defRPr kumimoji="1">
                <a:solidFill>
                  <a:schemeClr val="tx1"/>
                </a:solidFill>
                <a:latin typeface="Arial" charset="0"/>
                <a:ea typeface="ＭＳ Ｐゴシック" charset="-128"/>
              </a:defRPr>
            </a:lvl4pPr>
            <a:lvl5pPr marL="1973263" indent="-219075" defTabSz="876300">
              <a:defRPr kumimoji="1">
                <a:solidFill>
                  <a:schemeClr val="tx1"/>
                </a:solidFill>
                <a:latin typeface="Arial" charset="0"/>
                <a:ea typeface="ＭＳ Ｐゴシック" charset="-128"/>
              </a:defRPr>
            </a:lvl5pPr>
            <a:lvl6pPr marL="2430463" indent="-219075" defTabSz="876300" fontAlgn="base">
              <a:spcBef>
                <a:spcPct val="0"/>
              </a:spcBef>
              <a:spcAft>
                <a:spcPct val="0"/>
              </a:spcAft>
              <a:defRPr kumimoji="1">
                <a:solidFill>
                  <a:schemeClr val="tx1"/>
                </a:solidFill>
                <a:latin typeface="Arial" charset="0"/>
                <a:ea typeface="ＭＳ Ｐゴシック" charset="-128"/>
              </a:defRPr>
            </a:lvl6pPr>
            <a:lvl7pPr marL="2887663" indent="-219075" defTabSz="876300" fontAlgn="base">
              <a:spcBef>
                <a:spcPct val="0"/>
              </a:spcBef>
              <a:spcAft>
                <a:spcPct val="0"/>
              </a:spcAft>
              <a:defRPr kumimoji="1">
                <a:solidFill>
                  <a:schemeClr val="tx1"/>
                </a:solidFill>
                <a:latin typeface="Arial" charset="0"/>
                <a:ea typeface="ＭＳ Ｐゴシック" charset="-128"/>
              </a:defRPr>
            </a:lvl7pPr>
            <a:lvl8pPr marL="3344863" indent="-219075" defTabSz="876300" fontAlgn="base">
              <a:spcBef>
                <a:spcPct val="0"/>
              </a:spcBef>
              <a:spcAft>
                <a:spcPct val="0"/>
              </a:spcAft>
              <a:defRPr kumimoji="1">
                <a:solidFill>
                  <a:schemeClr val="tx1"/>
                </a:solidFill>
                <a:latin typeface="Arial" charset="0"/>
                <a:ea typeface="ＭＳ Ｐゴシック" charset="-128"/>
              </a:defRPr>
            </a:lvl8pPr>
            <a:lvl9pPr marL="3802063" indent="-219075" defTabSz="876300" fontAlgn="base">
              <a:spcBef>
                <a:spcPct val="0"/>
              </a:spcBef>
              <a:spcAft>
                <a:spcPct val="0"/>
              </a:spcAft>
              <a:defRPr kumimoji="1">
                <a:solidFill>
                  <a:schemeClr val="tx1"/>
                </a:solidFill>
                <a:latin typeface="Arial" charset="0"/>
                <a:ea typeface="ＭＳ Ｐゴシック" charset="-128"/>
              </a:defRPr>
            </a:lvl9pPr>
          </a:lstStyle>
          <a:p>
            <a:pPr algn="r"/>
            <a:fld id="{BD4E08B1-013F-4F51-8B55-0B7F30515E34}" type="slidenum">
              <a:rPr lang="en-US" altLang="ja-JP" sz="1200"/>
              <a:pPr algn="r"/>
              <a:t>26</a:t>
            </a:fld>
            <a:endParaRPr lang="en-US" altLang="ja-JP" sz="12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1C037A9A-CBF5-41F6-95C9-442A358EC147}" type="slidenum">
              <a:rPr lang="en-US" altLang="ja-JP"/>
              <a:pPr/>
              <a:t>27</a:t>
            </a:fld>
            <a:endParaRPr lang="en-US" altLang="ja-JP"/>
          </a:p>
        </p:txBody>
      </p:sp>
      <p:sp>
        <p:nvSpPr>
          <p:cNvPr id="44034" name="スライド イメージ プレースホルダ 1"/>
          <p:cNvSpPr>
            <a:spLocks noGrp="1" noRot="1" noChangeAspect="1" noTextEdit="1"/>
          </p:cNvSpPr>
          <p:nvPr>
            <p:ph type="sldImg"/>
          </p:nvPr>
        </p:nvSpPr>
        <p:spPr>
          <a:xfrm>
            <a:off x="1143000" y="685800"/>
            <a:ext cx="4573588" cy="3430588"/>
          </a:xfrm>
          <a:ln/>
        </p:spPr>
      </p:sp>
      <p:sp>
        <p:nvSpPr>
          <p:cNvPr id="44035" name="ノート プレースホルダ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9" tIns="45694" rIns="91389" bIns="45694"/>
          <a:lstStyle/>
          <a:p>
            <a:endParaRPr lang="ja-JP" altLang="ja-JP"/>
          </a:p>
        </p:txBody>
      </p:sp>
      <p:sp>
        <p:nvSpPr>
          <p:cNvPr id="44036" name="スライド番号プレースホルダ 3"/>
          <p:cNvSpPr txBox="1">
            <a:spLocks noGrp="1"/>
          </p:cNvSpPr>
          <p:nvPr/>
        </p:nvSpPr>
        <p:spPr bwMode="auto">
          <a:xfrm>
            <a:off x="3886200" y="8685213"/>
            <a:ext cx="29702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9" tIns="45694" rIns="91389" bIns="45694" anchor="b"/>
          <a:lstStyle>
            <a:lvl1pPr defTabSz="876300">
              <a:defRPr kumimoji="1">
                <a:solidFill>
                  <a:schemeClr val="tx1"/>
                </a:solidFill>
                <a:latin typeface="Arial" charset="0"/>
                <a:ea typeface="ＭＳ Ｐゴシック" charset="-128"/>
              </a:defRPr>
            </a:lvl1pPr>
            <a:lvl2pPr marL="712788" indent="-274638" defTabSz="876300">
              <a:defRPr kumimoji="1">
                <a:solidFill>
                  <a:schemeClr val="tx1"/>
                </a:solidFill>
                <a:latin typeface="Arial" charset="0"/>
                <a:ea typeface="ＭＳ Ｐゴシック" charset="-128"/>
              </a:defRPr>
            </a:lvl2pPr>
            <a:lvl3pPr marL="1096963" indent="-220663" defTabSz="876300">
              <a:defRPr kumimoji="1">
                <a:solidFill>
                  <a:schemeClr val="tx1"/>
                </a:solidFill>
                <a:latin typeface="Arial" charset="0"/>
                <a:ea typeface="ＭＳ Ｐゴシック" charset="-128"/>
              </a:defRPr>
            </a:lvl3pPr>
            <a:lvl4pPr marL="1535113" indent="-219075" defTabSz="876300">
              <a:defRPr kumimoji="1">
                <a:solidFill>
                  <a:schemeClr val="tx1"/>
                </a:solidFill>
                <a:latin typeface="Arial" charset="0"/>
                <a:ea typeface="ＭＳ Ｐゴシック" charset="-128"/>
              </a:defRPr>
            </a:lvl4pPr>
            <a:lvl5pPr marL="1973263" indent="-219075" defTabSz="876300">
              <a:defRPr kumimoji="1">
                <a:solidFill>
                  <a:schemeClr val="tx1"/>
                </a:solidFill>
                <a:latin typeface="Arial" charset="0"/>
                <a:ea typeface="ＭＳ Ｐゴシック" charset="-128"/>
              </a:defRPr>
            </a:lvl5pPr>
            <a:lvl6pPr marL="2430463" indent="-219075" defTabSz="876300" fontAlgn="base">
              <a:spcBef>
                <a:spcPct val="0"/>
              </a:spcBef>
              <a:spcAft>
                <a:spcPct val="0"/>
              </a:spcAft>
              <a:defRPr kumimoji="1">
                <a:solidFill>
                  <a:schemeClr val="tx1"/>
                </a:solidFill>
                <a:latin typeface="Arial" charset="0"/>
                <a:ea typeface="ＭＳ Ｐゴシック" charset="-128"/>
              </a:defRPr>
            </a:lvl6pPr>
            <a:lvl7pPr marL="2887663" indent="-219075" defTabSz="876300" fontAlgn="base">
              <a:spcBef>
                <a:spcPct val="0"/>
              </a:spcBef>
              <a:spcAft>
                <a:spcPct val="0"/>
              </a:spcAft>
              <a:defRPr kumimoji="1">
                <a:solidFill>
                  <a:schemeClr val="tx1"/>
                </a:solidFill>
                <a:latin typeface="Arial" charset="0"/>
                <a:ea typeface="ＭＳ Ｐゴシック" charset="-128"/>
              </a:defRPr>
            </a:lvl7pPr>
            <a:lvl8pPr marL="3344863" indent="-219075" defTabSz="876300" fontAlgn="base">
              <a:spcBef>
                <a:spcPct val="0"/>
              </a:spcBef>
              <a:spcAft>
                <a:spcPct val="0"/>
              </a:spcAft>
              <a:defRPr kumimoji="1">
                <a:solidFill>
                  <a:schemeClr val="tx1"/>
                </a:solidFill>
                <a:latin typeface="Arial" charset="0"/>
                <a:ea typeface="ＭＳ Ｐゴシック" charset="-128"/>
              </a:defRPr>
            </a:lvl8pPr>
            <a:lvl9pPr marL="3802063" indent="-219075" defTabSz="876300" fontAlgn="base">
              <a:spcBef>
                <a:spcPct val="0"/>
              </a:spcBef>
              <a:spcAft>
                <a:spcPct val="0"/>
              </a:spcAft>
              <a:defRPr kumimoji="1">
                <a:solidFill>
                  <a:schemeClr val="tx1"/>
                </a:solidFill>
                <a:latin typeface="Arial" charset="0"/>
                <a:ea typeface="ＭＳ Ｐゴシック" charset="-128"/>
              </a:defRPr>
            </a:lvl9pPr>
          </a:lstStyle>
          <a:p>
            <a:pPr algn="r"/>
            <a:fld id="{DFC95B51-D367-4EB6-A773-B3A85D19F5A4}" type="slidenum">
              <a:rPr lang="en-US" altLang="ja-JP" sz="1200"/>
              <a:pPr algn="r"/>
              <a:t>27</a:t>
            </a:fld>
            <a:endParaRPr lang="en-US" altLang="ja-JP" sz="12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2C6C8A3-B356-4BBA-AF6D-7DE2090F7215}" type="slidenum">
              <a:rPr lang="en-US" altLang="ja-JP"/>
              <a:pPr/>
              <a:t>28</a:t>
            </a:fld>
            <a:endParaRPr lang="en-US" altLang="ja-JP"/>
          </a:p>
        </p:txBody>
      </p:sp>
      <p:sp>
        <p:nvSpPr>
          <p:cNvPr id="50178" name="スライド イメージ プレースホルダ 1"/>
          <p:cNvSpPr>
            <a:spLocks noGrp="1" noRot="1" noChangeAspect="1" noTextEdit="1"/>
          </p:cNvSpPr>
          <p:nvPr>
            <p:ph type="sldImg"/>
          </p:nvPr>
        </p:nvSpPr>
        <p:spPr>
          <a:xfrm>
            <a:off x="1143000" y="685800"/>
            <a:ext cx="4573588" cy="3430588"/>
          </a:xfrm>
          <a:ln/>
        </p:spPr>
      </p:sp>
      <p:sp>
        <p:nvSpPr>
          <p:cNvPr id="50179" name="ノート プレースホルダ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9" tIns="45694" rIns="91389" bIns="45694"/>
          <a:lstStyle/>
          <a:p>
            <a:endParaRPr lang="ja-JP" altLang="ja-JP"/>
          </a:p>
        </p:txBody>
      </p:sp>
      <p:sp>
        <p:nvSpPr>
          <p:cNvPr id="50180" name="スライド番号プレースホルダ 3"/>
          <p:cNvSpPr txBox="1">
            <a:spLocks noGrp="1"/>
          </p:cNvSpPr>
          <p:nvPr/>
        </p:nvSpPr>
        <p:spPr bwMode="auto">
          <a:xfrm>
            <a:off x="3886200" y="8685213"/>
            <a:ext cx="29702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9" tIns="45694" rIns="91389" bIns="45694" anchor="b"/>
          <a:lstStyle>
            <a:lvl1pPr defTabSz="876300">
              <a:defRPr kumimoji="1">
                <a:solidFill>
                  <a:schemeClr val="tx1"/>
                </a:solidFill>
                <a:latin typeface="Arial" charset="0"/>
                <a:ea typeface="ＭＳ Ｐゴシック" pitchFamily="50" charset="-128"/>
              </a:defRPr>
            </a:lvl1pPr>
            <a:lvl2pPr marL="712788" indent="-274638" defTabSz="876300">
              <a:defRPr kumimoji="1">
                <a:solidFill>
                  <a:schemeClr val="tx1"/>
                </a:solidFill>
                <a:latin typeface="Arial" charset="0"/>
                <a:ea typeface="ＭＳ Ｐゴシック" pitchFamily="50" charset="-128"/>
              </a:defRPr>
            </a:lvl2pPr>
            <a:lvl3pPr marL="1096963" indent="-220663" defTabSz="876300">
              <a:defRPr kumimoji="1">
                <a:solidFill>
                  <a:schemeClr val="tx1"/>
                </a:solidFill>
                <a:latin typeface="Arial" charset="0"/>
                <a:ea typeface="ＭＳ Ｐゴシック" pitchFamily="50" charset="-128"/>
              </a:defRPr>
            </a:lvl3pPr>
            <a:lvl4pPr marL="1535113" indent="-219075" defTabSz="876300">
              <a:defRPr kumimoji="1">
                <a:solidFill>
                  <a:schemeClr val="tx1"/>
                </a:solidFill>
                <a:latin typeface="Arial" charset="0"/>
                <a:ea typeface="ＭＳ Ｐゴシック" pitchFamily="50" charset="-128"/>
              </a:defRPr>
            </a:lvl4pPr>
            <a:lvl5pPr marL="1973263" indent="-219075" defTabSz="876300">
              <a:defRPr kumimoji="1">
                <a:solidFill>
                  <a:schemeClr val="tx1"/>
                </a:solidFill>
                <a:latin typeface="Arial" charset="0"/>
                <a:ea typeface="ＭＳ Ｐゴシック" pitchFamily="50" charset="-128"/>
              </a:defRPr>
            </a:lvl5pPr>
            <a:lvl6pPr marL="2430463" indent="-219075" defTabSz="876300" fontAlgn="base">
              <a:spcBef>
                <a:spcPct val="0"/>
              </a:spcBef>
              <a:spcAft>
                <a:spcPct val="0"/>
              </a:spcAft>
              <a:defRPr kumimoji="1">
                <a:solidFill>
                  <a:schemeClr val="tx1"/>
                </a:solidFill>
                <a:latin typeface="Arial" charset="0"/>
                <a:ea typeface="ＭＳ Ｐゴシック" pitchFamily="50" charset="-128"/>
              </a:defRPr>
            </a:lvl6pPr>
            <a:lvl7pPr marL="2887663" indent="-219075" defTabSz="876300" fontAlgn="base">
              <a:spcBef>
                <a:spcPct val="0"/>
              </a:spcBef>
              <a:spcAft>
                <a:spcPct val="0"/>
              </a:spcAft>
              <a:defRPr kumimoji="1">
                <a:solidFill>
                  <a:schemeClr val="tx1"/>
                </a:solidFill>
                <a:latin typeface="Arial" charset="0"/>
                <a:ea typeface="ＭＳ Ｐゴシック" pitchFamily="50" charset="-128"/>
              </a:defRPr>
            </a:lvl7pPr>
            <a:lvl8pPr marL="3344863" indent="-219075" defTabSz="876300" fontAlgn="base">
              <a:spcBef>
                <a:spcPct val="0"/>
              </a:spcBef>
              <a:spcAft>
                <a:spcPct val="0"/>
              </a:spcAft>
              <a:defRPr kumimoji="1">
                <a:solidFill>
                  <a:schemeClr val="tx1"/>
                </a:solidFill>
                <a:latin typeface="Arial" charset="0"/>
                <a:ea typeface="ＭＳ Ｐゴシック" pitchFamily="50" charset="-128"/>
              </a:defRPr>
            </a:lvl8pPr>
            <a:lvl9pPr marL="3802063" indent="-219075" defTabSz="876300" fontAlgn="base">
              <a:spcBef>
                <a:spcPct val="0"/>
              </a:spcBef>
              <a:spcAft>
                <a:spcPct val="0"/>
              </a:spcAft>
              <a:defRPr kumimoji="1">
                <a:solidFill>
                  <a:schemeClr val="tx1"/>
                </a:solidFill>
                <a:latin typeface="Arial" charset="0"/>
                <a:ea typeface="ＭＳ Ｐゴシック" pitchFamily="50" charset="-128"/>
              </a:defRPr>
            </a:lvl9pPr>
          </a:lstStyle>
          <a:p>
            <a:pPr algn="r"/>
            <a:fld id="{1505FEC5-D247-4813-A9C1-D63CDCF9E584}" type="slidenum">
              <a:rPr lang="en-US" altLang="ja-JP" sz="1200"/>
              <a:pPr algn="r"/>
              <a:t>28</a:t>
            </a:fld>
            <a:endParaRPr lang="en-US" altLang="ja-JP" sz="12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F3008F3F-B4EB-409F-8FD2-871B5750B28B}" type="slidenum">
              <a:rPr lang="en-US" altLang="ja-JP"/>
              <a:pPr/>
              <a:t>29</a:t>
            </a:fld>
            <a:endParaRPr lang="en-US" altLang="ja-JP"/>
          </a:p>
        </p:txBody>
      </p:sp>
      <p:sp>
        <p:nvSpPr>
          <p:cNvPr id="52226" name="スライド イメージ プレースホルダ 1"/>
          <p:cNvSpPr>
            <a:spLocks noGrp="1" noRot="1" noChangeAspect="1" noTextEdit="1"/>
          </p:cNvSpPr>
          <p:nvPr>
            <p:ph type="sldImg"/>
          </p:nvPr>
        </p:nvSpPr>
        <p:spPr>
          <a:xfrm>
            <a:off x="1143000" y="685800"/>
            <a:ext cx="4573588" cy="3430588"/>
          </a:xfrm>
          <a:ln/>
        </p:spPr>
      </p:sp>
      <p:sp>
        <p:nvSpPr>
          <p:cNvPr id="52227" name="ノート プレースホルダ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9" tIns="45694" rIns="91389" bIns="45694"/>
          <a:lstStyle/>
          <a:p>
            <a:endParaRPr lang="ja-JP" altLang="ja-JP"/>
          </a:p>
        </p:txBody>
      </p:sp>
      <p:sp>
        <p:nvSpPr>
          <p:cNvPr id="52228" name="スライド番号プレースホルダ 3"/>
          <p:cNvSpPr txBox="1">
            <a:spLocks noGrp="1"/>
          </p:cNvSpPr>
          <p:nvPr/>
        </p:nvSpPr>
        <p:spPr bwMode="auto">
          <a:xfrm>
            <a:off x="3886200" y="8685213"/>
            <a:ext cx="29702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9" tIns="45694" rIns="91389" bIns="45694" anchor="b"/>
          <a:lstStyle>
            <a:lvl1pPr defTabSz="876300">
              <a:defRPr kumimoji="1">
                <a:solidFill>
                  <a:schemeClr val="tx1"/>
                </a:solidFill>
                <a:latin typeface="Arial" charset="0"/>
                <a:ea typeface="ＭＳ Ｐゴシック" pitchFamily="50" charset="-128"/>
              </a:defRPr>
            </a:lvl1pPr>
            <a:lvl2pPr marL="712788" indent="-274638" defTabSz="876300">
              <a:defRPr kumimoji="1">
                <a:solidFill>
                  <a:schemeClr val="tx1"/>
                </a:solidFill>
                <a:latin typeface="Arial" charset="0"/>
                <a:ea typeface="ＭＳ Ｐゴシック" pitchFamily="50" charset="-128"/>
              </a:defRPr>
            </a:lvl2pPr>
            <a:lvl3pPr marL="1096963" indent="-220663" defTabSz="876300">
              <a:defRPr kumimoji="1">
                <a:solidFill>
                  <a:schemeClr val="tx1"/>
                </a:solidFill>
                <a:latin typeface="Arial" charset="0"/>
                <a:ea typeface="ＭＳ Ｐゴシック" pitchFamily="50" charset="-128"/>
              </a:defRPr>
            </a:lvl3pPr>
            <a:lvl4pPr marL="1535113" indent="-219075" defTabSz="876300">
              <a:defRPr kumimoji="1">
                <a:solidFill>
                  <a:schemeClr val="tx1"/>
                </a:solidFill>
                <a:latin typeface="Arial" charset="0"/>
                <a:ea typeface="ＭＳ Ｐゴシック" pitchFamily="50" charset="-128"/>
              </a:defRPr>
            </a:lvl4pPr>
            <a:lvl5pPr marL="1973263" indent="-219075" defTabSz="876300">
              <a:defRPr kumimoji="1">
                <a:solidFill>
                  <a:schemeClr val="tx1"/>
                </a:solidFill>
                <a:latin typeface="Arial" charset="0"/>
                <a:ea typeface="ＭＳ Ｐゴシック" pitchFamily="50" charset="-128"/>
              </a:defRPr>
            </a:lvl5pPr>
            <a:lvl6pPr marL="2430463" indent="-219075" defTabSz="876300" fontAlgn="base">
              <a:spcBef>
                <a:spcPct val="0"/>
              </a:spcBef>
              <a:spcAft>
                <a:spcPct val="0"/>
              </a:spcAft>
              <a:defRPr kumimoji="1">
                <a:solidFill>
                  <a:schemeClr val="tx1"/>
                </a:solidFill>
                <a:latin typeface="Arial" charset="0"/>
                <a:ea typeface="ＭＳ Ｐゴシック" pitchFamily="50" charset="-128"/>
              </a:defRPr>
            </a:lvl6pPr>
            <a:lvl7pPr marL="2887663" indent="-219075" defTabSz="876300" fontAlgn="base">
              <a:spcBef>
                <a:spcPct val="0"/>
              </a:spcBef>
              <a:spcAft>
                <a:spcPct val="0"/>
              </a:spcAft>
              <a:defRPr kumimoji="1">
                <a:solidFill>
                  <a:schemeClr val="tx1"/>
                </a:solidFill>
                <a:latin typeface="Arial" charset="0"/>
                <a:ea typeface="ＭＳ Ｐゴシック" pitchFamily="50" charset="-128"/>
              </a:defRPr>
            </a:lvl7pPr>
            <a:lvl8pPr marL="3344863" indent="-219075" defTabSz="876300" fontAlgn="base">
              <a:spcBef>
                <a:spcPct val="0"/>
              </a:spcBef>
              <a:spcAft>
                <a:spcPct val="0"/>
              </a:spcAft>
              <a:defRPr kumimoji="1">
                <a:solidFill>
                  <a:schemeClr val="tx1"/>
                </a:solidFill>
                <a:latin typeface="Arial" charset="0"/>
                <a:ea typeface="ＭＳ Ｐゴシック" pitchFamily="50" charset="-128"/>
              </a:defRPr>
            </a:lvl8pPr>
            <a:lvl9pPr marL="3802063" indent="-219075" defTabSz="876300" fontAlgn="base">
              <a:spcBef>
                <a:spcPct val="0"/>
              </a:spcBef>
              <a:spcAft>
                <a:spcPct val="0"/>
              </a:spcAft>
              <a:defRPr kumimoji="1">
                <a:solidFill>
                  <a:schemeClr val="tx1"/>
                </a:solidFill>
                <a:latin typeface="Arial" charset="0"/>
                <a:ea typeface="ＭＳ Ｐゴシック" pitchFamily="50" charset="-128"/>
              </a:defRPr>
            </a:lvl9pPr>
          </a:lstStyle>
          <a:p>
            <a:pPr algn="r"/>
            <a:fld id="{8B03FA8F-5B5A-41AD-9A39-EBE5F22F744E}" type="slidenum">
              <a:rPr lang="en-US" altLang="ja-JP" sz="1200"/>
              <a:pPr algn="r"/>
              <a:t>29</a:t>
            </a:fld>
            <a:endParaRPr lang="en-US" altLang="ja-JP" sz="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4A4FDE30-6162-426F-BF9B-65765E665260}" type="slidenum">
              <a:rPr lang="en-US" altLang="ja-JP"/>
              <a:pPr/>
              <a:t>30</a:t>
            </a:fld>
            <a:endParaRPr lang="en-US" altLang="ja-JP"/>
          </a:p>
        </p:txBody>
      </p:sp>
      <p:sp>
        <p:nvSpPr>
          <p:cNvPr id="54274" name="スライド イメージ プレースホルダ 1"/>
          <p:cNvSpPr>
            <a:spLocks noGrp="1" noRot="1" noChangeAspect="1" noTextEdit="1"/>
          </p:cNvSpPr>
          <p:nvPr>
            <p:ph type="sldImg"/>
          </p:nvPr>
        </p:nvSpPr>
        <p:spPr>
          <a:xfrm>
            <a:off x="1143000" y="685800"/>
            <a:ext cx="4573588" cy="3430588"/>
          </a:xfrm>
          <a:ln/>
        </p:spPr>
      </p:sp>
      <p:sp>
        <p:nvSpPr>
          <p:cNvPr id="54275" name="ノート プレースホルダ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9" tIns="45694" rIns="91389" bIns="45694"/>
          <a:lstStyle/>
          <a:p>
            <a:endParaRPr lang="ja-JP" altLang="ja-JP"/>
          </a:p>
        </p:txBody>
      </p:sp>
      <p:sp>
        <p:nvSpPr>
          <p:cNvPr id="54276" name="スライド番号プレースホルダ 3"/>
          <p:cNvSpPr txBox="1">
            <a:spLocks noGrp="1"/>
          </p:cNvSpPr>
          <p:nvPr/>
        </p:nvSpPr>
        <p:spPr bwMode="auto">
          <a:xfrm>
            <a:off x="3886200" y="8685213"/>
            <a:ext cx="29702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9" tIns="45694" rIns="91389" bIns="45694" anchor="b"/>
          <a:lstStyle>
            <a:lvl1pPr defTabSz="876300">
              <a:defRPr kumimoji="1">
                <a:solidFill>
                  <a:schemeClr val="tx1"/>
                </a:solidFill>
                <a:latin typeface="Arial" charset="0"/>
                <a:ea typeface="ＭＳ Ｐゴシック" pitchFamily="50" charset="-128"/>
              </a:defRPr>
            </a:lvl1pPr>
            <a:lvl2pPr marL="712788" indent="-274638" defTabSz="876300">
              <a:defRPr kumimoji="1">
                <a:solidFill>
                  <a:schemeClr val="tx1"/>
                </a:solidFill>
                <a:latin typeface="Arial" charset="0"/>
                <a:ea typeface="ＭＳ Ｐゴシック" pitchFamily="50" charset="-128"/>
              </a:defRPr>
            </a:lvl2pPr>
            <a:lvl3pPr marL="1096963" indent="-220663" defTabSz="876300">
              <a:defRPr kumimoji="1">
                <a:solidFill>
                  <a:schemeClr val="tx1"/>
                </a:solidFill>
                <a:latin typeface="Arial" charset="0"/>
                <a:ea typeface="ＭＳ Ｐゴシック" pitchFamily="50" charset="-128"/>
              </a:defRPr>
            </a:lvl3pPr>
            <a:lvl4pPr marL="1535113" indent="-219075" defTabSz="876300">
              <a:defRPr kumimoji="1">
                <a:solidFill>
                  <a:schemeClr val="tx1"/>
                </a:solidFill>
                <a:latin typeface="Arial" charset="0"/>
                <a:ea typeface="ＭＳ Ｐゴシック" pitchFamily="50" charset="-128"/>
              </a:defRPr>
            </a:lvl4pPr>
            <a:lvl5pPr marL="1973263" indent="-219075" defTabSz="876300">
              <a:defRPr kumimoji="1">
                <a:solidFill>
                  <a:schemeClr val="tx1"/>
                </a:solidFill>
                <a:latin typeface="Arial" charset="0"/>
                <a:ea typeface="ＭＳ Ｐゴシック" pitchFamily="50" charset="-128"/>
              </a:defRPr>
            </a:lvl5pPr>
            <a:lvl6pPr marL="2430463" indent="-219075" defTabSz="876300" fontAlgn="base">
              <a:spcBef>
                <a:spcPct val="0"/>
              </a:spcBef>
              <a:spcAft>
                <a:spcPct val="0"/>
              </a:spcAft>
              <a:defRPr kumimoji="1">
                <a:solidFill>
                  <a:schemeClr val="tx1"/>
                </a:solidFill>
                <a:latin typeface="Arial" charset="0"/>
                <a:ea typeface="ＭＳ Ｐゴシック" pitchFamily="50" charset="-128"/>
              </a:defRPr>
            </a:lvl6pPr>
            <a:lvl7pPr marL="2887663" indent="-219075" defTabSz="876300" fontAlgn="base">
              <a:spcBef>
                <a:spcPct val="0"/>
              </a:spcBef>
              <a:spcAft>
                <a:spcPct val="0"/>
              </a:spcAft>
              <a:defRPr kumimoji="1">
                <a:solidFill>
                  <a:schemeClr val="tx1"/>
                </a:solidFill>
                <a:latin typeface="Arial" charset="0"/>
                <a:ea typeface="ＭＳ Ｐゴシック" pitchFamily="50" charset="-128"/>
              </a:defRPr>
            </a:lvl7pPr>
            <a:lvl8pPr marL="3344863" indent="-219075" defTabSz="876300" fontAlgn="base">
              <a:spcBef>
                <a:spcPct val="0"/>
              </a:spcBef>
              <a:spcAft>
                <a:spcPct val="0"/>
              </a:spcAft>
              <a:defRPr kumimoji="1">
                <a:solidFill>
                  <a:schemeClr val="tx1"/>
                </a:solidFill>
                <a:latin typeface="Arial" charset="0"/>
                <a:ea typeface="ＭＳ Ｐゴシック" pitchFamily="50" charset="-128"/>
              </a:defRPr>
            </a:lvl8pPr>
            <a:lvl9pPr marL="3802063" indent="-219075" defTabSz="876300" fontAlgn="base">
              <a:spcBef>
                <a:spcPct val="0"/>
              </a:spcBef>
              <a:spcAft>
                <a:spcPct val="0"/>
              </a:spcAft>
              <a:defRPr kumimoji="1">
                <a:solidFill>
                  <a:schemeClr val="tx1"/>
                </a:solidFill>
                <a:latin typeface="Arial" charset="0"/>
                <a:ea typeface="ＭＳ Ｐゴシック" pitchFamily="50" charset="-128"/>
              </a:defRPr>
            </a:lvl9pPr>
          </a:lstStyle>
          <a:p>
            <a:pPr algn="r"/>
            <a:fld id="{13BBC71B-0B1F-4EED-87D6-357A91D1FCE8}" type="slidenum">
              <a:rPr lang="en-US" altLang="ja-JP" sz="1200"/>
              <a:pPr algn="r"/>
              <a:t>30</a:t>
            </a:fld>
            <a:endParaRPr lang="en-US" altLang="ja-JP" sz="12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C92432EE-02AA-4AE7-BD9C-2A0F72E5B8CD}" type="slidenum">
              <a:rPr lang="en-US" altLang="ja-JP"/>
              <a:pPr/>
              <a:t>31</a:t>
            </a:fld>
            <a:endParaRPr lang="en-US" altLang="ja-JP"/>
          </a:p>
        </p:txBody>
      </p:sp>
      <p:sp>
        <p:nvSpPr>
          <p:cNvPr id="59394" name="スライド イメージ プレースホルダー 1"/>
          <p:cNvSpPr>
            <a:spLocks noGrp="1" noRot="1" noChangeAspect="1" noTextEdit="1"/>
          </p:cNvSpPr>
          <p:nvPr>
            <p:ph type="sldImg"/>
          </p:nvPr>
        </p:nvSpPr>
        <p:spPr>
          <a:ln/>
          <a:extLst>
            <a:ext uri="{909E8E84-426E-40DD-AFC4-6F175D3DCCD1}">
              <a14:hiddenFill xmlns:a14="http://schemas.microsoft.com/office/drawing/2010/main">
                <a:noFill/>
              </a14:hiddenFill>
            </a:ext>
          </a:extLst>
        </p:spPr>
      </p:sp>
      <p:sp>
        <p:nvSpPr>
          <p:cNvPr id="59395" name="ノート プレースホルダー 2"/>
          <p:cNvSpPr>
            <a:spLocks noGrp="1"/>
          </p:cNvSpPr>
          <p:nvPr>
            <p:ph type="body" idx="1"/>
          </p:nvPr>
        </p:nvSpPr>
        <p:spPr/>
        <p:txBody>
          <a:bodyPr/>
          <a:lstStyle/>
          <a:p>
            <a:pPr>
              <a:spcBef>
                <a:spcPct val="0"/>
              </a:spcBef>
            </a:pPr>
            <a:endParaRPr lang="ja-JP" altLang="ja-JP"/>
          </a:p>
        </p:txBody>
      </p:sp>
      <p:sp>
        <p:nvSpPr>
          <p:cNvPr id="31747" name="スライド番号プレースホルダー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2FA9024B-D3A1-4819-A627-F56DF4E1C0DE}" type="slidenum">
              <a:rPr lang="ja-JP" altLang="en-US" sz="1200">
                <a:latin typeface="+mn-lt"/>
                <a:ea typeface="+mn-ea"/>
              </a:rPr>
              <a:pPr algn="r">
                <a:defRPr/>
              </a:pPr>
              <a:t>31</a:t>
            </a:fld>
            <a:endParaRPr lang="en-US" altLang="ja-JP" sz="1200">
              <a:latin typeface="+mn-lt"/>
              <a:ea typeface="+mn-ea"/>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90C1B14-BE09-4C70-8CB9-AF14A558046C}" type="slidenum">
              <a:rPr lang="en-US" altLang="ja-JP"/>
              <a:pPr/>
              <a:t>32</a:t>
            </a:fld>
            <a:endParaRPr lang="en-US" altLang="ja-JP"/>
          </a:p>
        </p:txBody>
      </p:sp>
      <p:sp>
        <p:nvSpPr>
          <p:cNvPr id="61442" name="スライド イメージ プレースホルダー 1"/>
          <p:cNvSpPr>
            <a:spLocks noGrp="1" noRot="1" noChangeAspect="1" noTextEdit="1"/>
          </p:cNvSpPr>
          <p:nvPr>
            <p:ph type="sldImg"/>
          </p:nvPr>
        </p:nvSpPr>
        <p:spPr>
          <a:ln/>
          <a:extLst>
            <a:ext uri="{909E8E84-426E-40DD-AFC4-6F175D3DCCD1}">
              <a14:hiddenFill xmlns:a14="http://schemas.microsoft.com/office/drawing/2010/main">
                <a:noFill/>
              </a14:hiddenFill>
            </a:ext>
          </a:extLst>
        </p:spPr>
      </p:sp>
      <p:sp>
        <p:nvSpPr>
          <p:cNvPr id="61443" name="ノート プレースホルダー 2"/>
          <p:cNvSpPr>
            <a:spLocks noGrp="1"/>
          </p:cNvSpPr>
          <p:nvPr>
            <p:ph type="body" idx="1"/>
          </p:nvPr>
        </p:nvSpPr>
        <p:spPr/>
        <p:txBody>
          <a:bodyPr/>
          <a:lstStyle/>
          <a:p>
            <a:pPr>
              <a:spcBef>
                <a:spcPct val="0"/>
              </a:spcBef>
            </a:pPr>
            <a:endParaRPr lang="ja-JP" altLang="ja-JP"/>
          </a:p>
        </p:txBody>
      </p:sp>
      <p:sp>
        <p:nvSpPr>
          <p:cNvPr id="33795" name="スライド番号プレースホルダー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D58BA2BD-F710-4C38-85DA-020FC4185481}" type="slidenum">
              <a:rPr lang="ja-JP" altLang="en-US" sz="1200">
                <a:latin typeface="+mn-lt"/>
                <a:ea typeface="+mn-ea"/>
              </a:rPr>
              <a:pPr algn="r">
                <a:defRPr/>
              </a:pPr>
              <a:t>32</a:t>
            </a:fld>
            <a:endParaRPr lang="en-US" altLang="ja-JP" sz="1200">
              <a:latin typeface="+mn-lt"/>
              <a:ea typeface="+mn-ea"/>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CB18400-45F3-4C8A-A7E5-17F8A9BEC53B}" type="slidenum">
              <a:rPr kumimoji="1" lang="ja-JP" altLang="en-US" smtClean="0"/>
              <a:pPr/>
              <a:t>3</a:t>
            </a:fld>
            <a:endParaRPr kumimoji="1" lang="ja-JP" altLang="en-US"/>
          </a:p>
        </p:txBody>
      </p:sp>
    </p:spTree>
    <p:extLst>
      <p:ext uri="{BB962C8B-B14F-4D97-AF65-F5344CB8AC3E}">
        <p14:creationId xmlns:p14="http://schemas.microsoft.com/office/powerpoint/2010/main" val="31665360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CB18400-45F3-4C8A-A7E5-17F8A9BEC53B}" type="slidenum">
              <a:rPr kumimoji="1" lang="ja-JP" altLang="en-US" smtClean="0"/>
              <a:pPr/>
              <a:t>4</a:t>
            </a:fld>
            <a:endParaRPr kumimoji="1" lang="ja-JP" altLang="en-US"/>
          </a:p>
        </p:txBody>
      </p:sp>
    </p:spTree>
    <p:extLst>
      <p:ext uri="{BB962C8B-B14F-4D97-AF65-F5344CB8AC3E}">
        <p14:creationId xmlns:p14="http://schemas.microsoft.com/office/powerpoint/2010/main" val="17625016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2CB18400-45F3-4C8A-A7E5-17F8A9BEC53B}" type="slidenum">
              <a:rPr kumimoji="1" lang="ja-JP" altLang="en-US" smtClean="0"/>
              <a:pPr/>
              <a:t>5</a:t>
            </a:fld>
            <a:endParaRPr kumimoji="1" lang="ja-JP" altLang="en-US"/>
          </a:p>
        </p:txBody>
      </p:sp>
    </p:spTree>
    <p:extLst>
      <p:ext uri="{BB962C8B-B14F-4D97-AF65-F5344CB8AC3E}">
        <p14:creationId xmlns:p14="http://schemas.microsoft.com/office/powerpoint/2010/main" val="31786519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2CB18400-45F3-4C8A-A7E5-17F8A9BEC53B}" type="slidenum">
              <a:rPr kumimoji="1" lang="ja-JP" altLang="en-US" smtClean="0"/>
              <a:pPr/>
              <a:t>6</a:t>
            </a:fld>
            <a:endParaRPr kumimoji="1" lang="ja-JP" altLang="en-US"/>
          </a:p>
        </p:txBody>
      </p:sp>
    </p:spTree>
    <p:extLst>
      <p:ext uri="{BB962C8B-B14F-4D97-AF65-F5344CB8AC3E}">
        <p14:creationId xmlns:p14="http://schemas.microsoft.com/office/powerpoint/2010/main" val="2818930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2CB18400-45F3-4C8A-A7E5-17F8A9BEC53B}" type="slidenum">
              <a:rPr kumimoji="1" lang="ja-JP" altLang="en-US" smtClean="0"/>
              <a:pPr/>
              <a:t>7</a:t>
            </a:fld>
            <a:endParaRPr kumimoji="1" lang="ja-JP" altLang="en-US"/>
          </a:p>
        </p:txBody>
      </p:sp>
    </p:spTree>
    <p:extLst>
      <p:ext uri="{BB962C8B-B14F-4D97-AF65-F5344CB8AC3E}">
        <p14:creationId xmlns:p14="http://schemas.microsoft.com/office/powerpoint/2010/main" val="38762407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2CB18400-45F3-4C8A-A7E5-17F8A9BEC53B}" type="slidenum">
              <a:rPr kumimoji="1" lang="ja-JP" altLang="en-US" smtClean="0"/>
              <a:pPr/>
              <a:t>8</a:t>
            </a:fld>
            <a:endParaRPr kumimoji="1" lang="ja-JP" altLang="en-US"/>
          </a:p>
        </p:txBody>
      </p:sp>
    </p:spTree>
    <p:extLst>
      <p:ext uri="{BB962C8B-B14F-4D97-AF65-F5344CB8AC3E}">
        <p14:creationId xmlns:p14="http://schemas.microsoft.com/office/powerpoint/2010/main" val="6546850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2CB18400-45F3-4C8A-A7E5-17F8A9BEC53B}" type="slidenum">
              <a:rPr kumimoji="1" lang="ja-JP" altLang="en-US" smtClean="0"/>
              <a:pPr/>
              <a:t>9</a:t>
            </a:fld>
            <a:endParaRPr kumimoji="1" lang="ja-JP" altLang="en-US"/>
          </a:p>
        </p:txBody>
      </p:sp>
    </p:spTree>
    <p:extLst>
      <p:ext uri="{BB962C8B-B14F-4D97-AF65-F5344CB8AC3E}">
        <p14:creationId xmlns:p14="http://schemas.microsoft.com/office/powerpoint/2010/main" val="80655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2492375"/>
            <a:ext cx="7772400" cy="865188"/>
          </a:xfrm>
        </p:spPr>
        <p:txBody>
          <a:bodyPr/>
          <a:lstStyle>
            <a:lvl1pPr>
              <a:defRPr sz="4400"/>
            </a:lvl1pPr>
          </a:lstStyle>
          <a:p>
            <a:r>
              <a:rPr lang="ja-JP" altLang="en-US"/>
              <a:t>テンプレート</a:t>
            </a:r>
          </a:p>
        </p:txBody>
      </p:sp>
      <p:sp>
        <p:nvSpPr>
          <p:cNvPr id="4099" name="Rectangle 3"/>
          <p:cNvSpPr>
            <a:spLocks noGrp="1" noChangeArrowheads="1"/>
          </p:cNvSpPr>
          <p:nvPr>
            <p:ph type="subTitle" idx="1"/>
          </p:nvPr>
        </p:nvSpPr>
        <p:spPr>
          <a:xfrm>
            <a:off x="763588" y="3575050"/>
            <a:ext cx="6400800" cy="479425"/>
          </a:xfrm>
        </p:spPr>
        <p:txBody>
          <a:bodyPr/>
          <a:lstStyle>
            <a:lvl1pPr marL="0" indent="0">
              <a:buFontTx/>
              <a:buNone/>
              <a:defRPr sz="2000"/>
            </a:lvl1pPr>
          </a:lstStyle>
          <a:p>
            <a:r>
              <a:rPr lang="ja-JP" altLang="en-US"/>
              <a:t>マスタ</a:t>
            </a:r>
            <a:r>
              <a:rPr lang="en-US" altLang="ja-JP"/>
              <a:t> </a:t>
            </a:r>
            <a:r>
              <a:rPr lang="ja-JP" altLang="en-US"/>
              <a:t>サブタイトルの書式設定</a:t>
            </a:r>
          </a:p>
        </p:txBody>
      </p:sp>
    </p:spTree>
    <p:extLst>
      <p:ext uri="{BB962C8B-B14F-4D97-AF65-F5344CB8AC3E}">
        <p14:creationId xmlns:p14="http://schemas.microsoft.com/office/powerpoint/2010/main" val="1818642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3228337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81788" y="188913"/>
            <a:ext cx="2143125" cy="6119812"/>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250825" y="188913"/>
            <a:ext cx="6278563" cy="6119812"/>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6756876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250825" y="188913"/>
            <a:ext cx="8574088" cy="633412"/>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68313" y="981075"/>
            <a:ext cx="8229600" cy="5327650"/>
          </a:xfrm>
        </p:spPr>
        <p:txBody>
          <a:bodyPr/>
          <a:lstStyle/>
          <a:p>
            <a:pPr lvl="0"/>
            <a:endParaRPr lang="ja-JP" altLang="en-US" noProof="0" smtClean="0"/>
          </a:p>
        </p:txBody>
      </p:sp>
    </p:spTree>
    <p:extLst>
      <p:ext uri="{BB962C8B-B14F-4D97-AF65-F5344CB8AC3E}">
        <p14:creationId xmlns:p14="http://schemas.microsoft.com/office/powerpoint/2010/main" val="3200866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252413" y="188913"/>
            <a:ext cx="8574087" cy="633412"/>
          </a:xfrm>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quarter" idx="1"/>
          </p:nvPr>
        </p:nvSpPr>
        <p:spPr>
          <a:xfrm>
            <a:off x="457200" y="1196975"/>
            <a:ext cx="4038600" cy="23876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quarter" idx="2"/>
          </p:nvPr>
        </p:nvSpPr>
        <p:spPr>
          <a:xfrm>
            <a:off x="4648200" y="1196975"/>
            <a:ext cx="4038600" cy="23876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ー 4"/>
          <p:cNvSpPr>
            <a:spLocks noGrp="1"/>
          </p:cNvSpPr>
          <p:nvPr>
            <p:ph sz="quarter" idx="3"/>
          </p:nvPr>
        </p:nvSpPr>
        <p:spPr>
          <a:xfrm>
            <a:off x="457200" y="3736975"/>
            <a:ext cx="4038600" cy="23891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ー 5"/>
          <p:cNvSpPr>
            <a:spLocks noGrp="1"/>
          </p:cNvSpPr>
          <p:nvPr>
            <p:ph sz="quarter" idx="4"/>
          </p:nvPr>
        </p:nvSpPr>
        <p:spPr>
          <a:xfrm>
            <a:off x="4648200" y="3736975"/>
            <a:ext cx="4038600" cy="23891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a:xfrm>
            <a:off x="317500" y="6473825"/>
            <a:ext cx="2133600" cy="268288"/>
          </a:xfrm>
          <a:prstGeom prst="rect">
            <a:avLst/>
          </a:prstGeom>
        </p:spPr>
        <p:txBody>
          <a:bodyPr/>
          <a:lstStyle>
            <a:lvl1pPr>
              <a:defRPr/>
            </a:lvl1pPr>
          </a:lstStyle>
          <a:p>
            <a:fld id="{484448E3-DE00-4D4B-A1A3-1372696C616F}" type="datetime1">
              <a:rPr lang="ja-JP" altLang="en-US"/>
              <a:pPr/>
              <a:t>2011/5/17</a:t>
            </a:fld>
            <a:endParaRPr lang="en-US" altLang="ja-JP"/>
          </a:p>
        </p:txBody>
      </p:sp>
      <p:sp>
        <p:nvSpPr>
          <p:cNvPr id="8" name="フッター プレースホルダー 7"/>
          <p:cNvSpPr>
            <a:spLocks noGrp="1"/>
          </p:cNvSpPr>
          <p:nvPr>
            <p:ph type="ftr" sz="quarter" idx="11"/>
          </p:nvPr>
        </p:nvSpPr>
        <p:spPr>
          <a:xfrm>
            <a:off x="3124200" y="6473825"/>
            <a:ext cx="2895600" cy="268288"/>
          </a:xfrm>
          <a:prstGeom prst="rect">
            <a:avLst/>
          </a:prstGeom>
        </p:spPr>
        <p:txBody>
          <a:bodyPr/>
          <a:lstStyle>
            <a:lvl1pPr>
              <a:defRPr/>
            </a:lvl1pPr>
          </a:lstStyle>
          <a:p>
            <a:endParaRPr lang="ja-JP" altLang="ja-JP"/>
          </a:p>
        </p:txBody>
      </p:sp>
      <p:sp>
        <p:nvSpPr>
          <p:cNvPr id="9" name="スライド番号プレースホルダー 8"/>
          <p:cNvSpPr>
            <a:spLocks noGrp="1"/>
          </p:cNvSpPr>
          <p:nvPr>
            <p:ph type="sldNum" sz="quarter" idx="12"/>
          </p:nvPr>
        </p:nvSpPr>
        <p:spPr>
          <a:xfrm>
            <a:off x="6692900" y="6473825"/>
            <a:ext cx="2133600" cy="268288"/>
          </a:xfrm>
          <a:prstGeom prst="rect">
            <a:avLst/>
          </a:prstGeom>
        </p:spPr>
        <p:txBody>
          <a:bodyPr/>
          <a:lstStyle>
            <a:lvl1pPr>
              <a:defRPr/>
            </a:lvl1pPr>
          </a:lstStyle>
          <a:p>
            <a:fld id="{77F4DD01-E455-4352-B03C-293E43F0DBEF}" type="slidenum">
              <a:rPr lang="en-US" altLang="ja-JP"/>
              <a:pPr/>
              <a:t>‹#›</a:t>
            </a:fld>
            <a:endParaRPr lang="en-US" altLang="ja-JP"/>
          </a:p>
        </p:txBody>
      </p:sp>
    </p:spTree>
    <p:extLst>
      <p:ext uri="{BB962C8B-B14F-4D97-AF65-F5344CB8AC3E}">
        <p14:creationId xmlns:p14="http://schemas.microsoft.com/office/powerpoint/2010/main" val="479517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defRPr sz="2000"/>
            </a:lvl1pPr>
            <a:lvl2pPr>
              <a:defRPr sz="1800"/>
            </a:lvl2pPr>
            <a:lvl3pPr>
              <a:defRPr sz="1600"/>
            </a:lvl3pPr>
            <a:lvl4pPr>
              <a:defRPr sz="1400"/>
            </a:lvl4pPr>
            <a:lvl5pPr>
              <a:defRPr sz="1400"/>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Tree>
    <p:extLst>
      <p:ext uri="{BB962C8B-B14F-4D97-AF65-F5344CB8AC3E}">
        <p14:creationId xmlns:p14="http://schemas.microsoft.com/office/powerpoint/2010/main" val="3283466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3600" b="1" cap="none" baseline="0"/>
            </a:lvl1pPr>
          </a:lstStyle>
          <a:p>
            <a:r>
              <a:rPr lang="ja-JP" altLang="en-US" dirty="0" smtClean="0"/>
              <a:t>マスタ タイトルの書式設定</a:t>
            </a:r>
            <a:endParaRPr lang="ja-JP" altLang="en-US" dirty="0"/>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dirty="0" smtClean="0"/>
              <a:t>マスタ テキストの書式設定</a:t>
            </a:r>
          </a:p>
        </p:txBody>
      </p:sp>
    </p:spTree>
    <p:extLst>
      <p:ext uri="{BB962C8B-B14F-4D97-AF65-F5344CB8AC3E}">
        <p14:creationId xmlns:p14="http://schemas.microsoft.com/office/powerpoint/2010/main" val="1635600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68313" y="981075"/>
            <a:ext cx="4038600" cy="53276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59313" y="981075"/>
            <a:ext cx="4038600" cy="53276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1766118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3447217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Tree>
    <p:extLst>
      <p:ext uri="{BB962C8B-B14F-4D97-AF65-F5344CB8AC3E}">
        <p14:creationId xmlns:p14="http://schemas.microsoft.com/office/powerpoint/2010/main" val="168833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0173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Tree>
    <p:extLst>
      <p:ext uri="{BB962C8B-B14F-4D97-AF65-F5344CB8AC3E}">
        <p14:creationId xmlns:p14="http://schemas.microsoft.com/office/powerpoint/2010/main" val="3981095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Tree>
    <p:extLst>
      <p:ext uri="{BB962C8B-B14F-4D97-AF65-F5344CB8AC3E}">
        <p14:creationId xmlns:p14="http://schemas.microsoft.com/office/powerpoint/2010/main" val="3435229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50825" y="188913"/>
            <a:ext cx="8574088"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a:t>
            </a:r>
            <a:r>
              <a:rPr lang="en-US" altLang="ja-JP" smtClean="0"/>
              <a:t> </a:t>
            </a:r>
            <a:r>
              <a:rPr lang="ja-JP" altLang="en-US" smtClean="0"/>
              <a:t>タイトルの書式設定</a:t>
            </a:r>
          </a:p>
        </p:txBody>
      </p:sp>
      <p:sp>
        <p:nvSpPr>
          <p:cNvPr id="1027" name="Rectangle 3"/>
          <p:cNvSpPr>
            <a:spLocks noGrp="1" noChangeArrowheads="1"/>
          </p:cNvSpPr>
          <p:nvPr>
            <p:ph type="body" idx="1"/>
          </p:nvPr>
        </p:nvSpPr>
        <p:spPr bwMode="auto">
          <a:xfrm>
            <a:off x="468313" y="981075"/>
            <a:ext cx="8229600"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a:t>
            </a:r>
            <a:r>
              <a:rPr lang="en-US" altLang="ja-JP" smtClean="0"/>
              <a:t> </a:t>
            </a:r>
            <a:r>
              <a:rPr lang="ja-JP" altLang="en-US" smtClean="0"/>
              <a:t>テキストの書式設定</a:t>
            </a:r>
            <a:endParaRPr lang="en-US" altLang="ja-JP" smtClean="0"/>
          </a:p>
          <a:p>
            <a:pPr lvl="1"/>
            <a:r>
              <a:rPr lang="ja-JP" altLang="en-US" smtClean="0"/>
              <a:t>第</a:t>
            </a:r>
            <a:r>
              <a:rPr lang="en-US" altLang="ja-JP" smtClean="0"/>
              <a:t> 2 </a:t>
            </a:r>
            <a:r>
              <a:rPr lang="ja-JP" altLang="en-US" smtClean="0"/>
              <a:t>レベル</a:t>
            </a:r>
            <a:endParaRPr lang="en-US" altLang="ja-JP" smtClean="0"/>
          </a:p>
          <a:p>
            <a:pPr lvl="2"/>
            <a:r>
              <a:rPr lang="ja-JP" altLang="en-US" smtClean="0"/>
              <a:t>第</a:t>
            </a:r>
            <a:r>
              <a:rPr lang="en-US" altLang="ja-JP" smtClean="0"/>
              <a:t> 3 </a:t>
            </a:r>
            <a:r>
              <a:rPr lang="ja-JP" altLang="en-US" smtClean="0"/>
              <a:t>レベル</a:t>
            </a:r>
            <a:endParaRPr lang="en-US" altLang="ja-JP" smtClean="0"/>
          </a:p>
          <a:p>
            <a:pPr lvl="3"/>
            <a:r>
              <a:rPr lang="ja-JP" altLang="en-US" smtClean="0"/>
              <a:t>第</a:t>
            </a:r>
            <a:r>
              <a:rPr lang="en-US" altLang="ja-JP" smtClean="0"/>
              <a:t> 4 </a:t>
            </a:r>
            <a:r>
              <a:rPr lang="ja-JP" altLang="en-US" smtClean="0"/>
              <a:t>レベル</a:t>
            </a:r>
            <a:endParaRPr lang="en-US" altLang="ja-JP" smtClean="0"/>
          </a:p>
          <a:p>
            <a:pPr lvl="4"/>
            <a:r>
              <a:rPr lang="ja-JP" altLang="en-US" smtClean="0"/>
              <a:t>第</a:t>
            </a:r>
            <a:r>
              <a:rPr lang="en-US" altLang="ja-JP" smtClean="0"/>
              <a:t> 5 </a:t>
            </a:r>
            <a:r>
              <a:rPr lang="ja-JP" altLang="en-US" smtClean="0"/>
              <a:t>レベル</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txStyles>
    <p:titleStyle>
      <a:lvl1pPr algn="ctr" rtl="0" eaLnBrk="0" fontAlgn="base" hangingPunct="0">
        <a:spcBef>
          <a:spcPct val="0"/>
        </a:spcBef>
        <a:spcAft>
          <a:spcPct val="0"/>
        </a:spcAft>
        <a:defRPr kumimoji="1" sz="2800" b="1" u="sng">
          <a:solidFill>
            <a:schemeClr val="tx1"/>
          </a:solidFill>
          <a:latin typeface="+mj-lt"/>
          <a:ea typeface="+mj-ea"/>
          <a:cs typeface="+mj-cs"/>
        </a:defRPr>
      </a:lvl1pPr>
      <a:lvl2pPr algn="ctr" rtl="0" eaLnBrk="0" fontAlgn="base" hangingPunct="0">
        <a:spcBef>
          <a:spcPct val="0"/>
        </a:spcBef>
        <a:spcAft>
          <a:spcPct val="0"/>
        </a:spcAft>
        <a:defRPr kumimoji="1" sz="2800" b="1" u="sng">
          <a:solidFill>
            <a:schemeClr val="tx1"/>
          </a:solidFill>
          <a:latin typeface="ＭＳ Ｐ明朝" charset="-128"/>
          <a:ea typeface="ＭＳ Ｐゴシック" charset="-128"/>
          <a:cs typeface="ＭＳ Ｐゴシック" charset="-128"/>
        </a:defRPr>
      </a:lvl2pPr>
      <a:lvl3pPr algn="ctr" rtl="0" eaLnBrk="0" fontAlgn="base" hangingPunct="0">
        <a:spcBef>
          <a:spcPct val="0"/>
        </a:spcBef>
        <a:spcAft>
          <a:spcPct val="0"/>
        </a:spcAft>
        <a:defRPr kumimoji="1" sz="2800" b="1" u="sng">
          <a:solidFill>
            <a:schemeClr val="tx1"/>
          </a:solidFill>
          <a:latin typeface="ＭＳ Ｐ明朝" charset="-128"/>
          <a:ea typeface="ＭＳ Ｐゴシック" charset="-128"/>
          <a:cs typeface="ＭＳ Ｐゴシック" charset="-128"/>
        </a:defRPr>
      </a:lvl3pPr>
      <a:lvl4pPr algn="ctr" rtl="0" eaLnBrk="0" fontAlgn="base" hangingPunct="0">
        <a:spcBef>
          <a:spcPct val="0"/>
        </a:spcBef>
        <a:spcAft>
          <a:spcPct val="0"/>
        </a:spcAft>
        <a:defRPr kumimoji="1" sz="2800" b="1" u="sng">
          <a:solidFill>
            <a:schemeClr val="tx1"/>
          </a:solidFill>
          <a:latin typeface="ＭＳ Ｐ明朝" charset="-128"/>
          <a:ea typeface="ＭＳ Ｐゴシック" charset="-128"/>
          <a:cs typeface="ＭＳ Ｐゴシック" charset="-128"/>
        </a:defRPr>
      </a:lvl4pPr>
      <a:lvl5pPr algn="ctr" rtl="0" eaLnBrk="0" fontAlgn="base" hangingPunct="0">
        <a:spcBef>
          <a:spcPct val="0"/>
        </a:spcBef>
        <a:spcAft>
          <a:spcPct val="0"/>
        </a:spcAft>
        <a:defRPr kumimoji="1" sz="2800" b="1" u="sng">
          <a:solidFill>
            <a:schemeClr val="tx1"/>
          </a:solidFill>
          <a:latin typeface="ＭＳ Ｐ明朝" charset="-128"/>
          <a:ea typeface="ＭＳ Ｐゴシック" charset="-128"/>
          <a:cs typeface="ＭＳ Ｐゴシック" charset="-128"/>
        </a:defRPr>
      </a:lvl5pPr>
      <a:lvl6pPr marL="457200" algn="ctr" rtl="0" fontAlgn="base">
        <a:spcBef>
          <a:spcPct val="0"/>
        </a:spcBef>
        <a:spcAft>
          <a:spcPct val="0"/>
        </a:spcAft>
        <a:defRPr kumimoji="1" sz="2800" b="1" u="sng">
          <a:solidFill>
            <a:schemeClr val="tx1"/>
          </a:solidFill>
          <a:latin typeface="ＭＳ Ｐ明朝" charset="-128"/>
          <a:ea typeface="ＭＳ Ｐゴシック" charset="-128"/>
          <a:cs typeface="ＭＳ Ｐゴシック" charset="-128"/>
        </a:defRPr>
      </a:lvl6pPr>
      <a:lvl7pPr marL="914400" algn="ctr" rtl="0" fontAlgn="base">
        <a:spcBef>
          <a:spcPct val="0"/>
        </a:spcBef>
        <a:spcAft>
          <a:spcPct val="0"/>
        </a:spcAft>
        <a:defRPr kumimoji="1" sz="2800" b="1" u="sng">
          <a:solidFill>
            <a:schemeClr val="tx1"/>
          </a:solidFill>
          <a:latin typeface="ＭＳ Ｐ明朝" charset="-128"/>
          <a:ea typeface="ＭＳ Ｐゴシック" charset="-128"/>
          <a:cs typeface="ＭＳ Ｐゴシック" charset="-128"/>
        </a:defRPr>
      </a:lvl7pPr>
      <a:lvl8pPr marL="1371600" algn="ctr" rtl="0" fontAlgn="base">
        <a:spcBef>
          <a:spcPct val="0"/>
        </a:spcBef>
        <a:spcAft>
          <a:spcPct val="0"/>
        </a:spcAft>
        <a:defRPr kumimoji="1" sz="2800" b="1" u="sng">
          <a:solidFill>
            <a:schemeClr val="tx1"/>
          </a:solidFill>
          <a:latin typeface="ＭＳ Ｐ明朝" charset="-128"/>
          <a:ea typeface="ＭＳ Ｐゴシック" charset="-128"/>
          <a:cs typeface="ＭＳ Ｐゴシック" charset="-128"/>
        </a:defRPr>
      </a:lvl8pPr>
      <a:lvl9pPr marL="1828800" algn="ctr" rtl="0" fontAlgn="base">
        <a:spcBef>
          <a:spcPct val="0"/>
        </a:spcBef>
        <a:spcAft>
          <a:spcPct val="0"/>
        </a:spcAft>
        <a:defRPr kumimoji="1" sz="2800" b="1" u="sng">
          <a:solidFill>
            <a:schemeClr val="tx1"/>
          </a:solidFill>
          <a:latin typeface="ＭＳ Ｐ明朝" charset="-128"/>
          <a:ea typeface="ＭＳ Ｐゴシック" charset="-128"/>
          <a:cs typeface="ＭＳ Ｐゴシック" charset="-128"/>
        </a:defRPr>
      </a:lvl9pPr>
    </p:titleStyle>
    <p:bodyStyle>
      <a:lvl1pPr marL="342900" indent="-342900" algn="l" rtl="0" eaLnBrk="0" fontAlgn="base" hangingPunct="0">
        <a:spcBef>
          <a:spcPct val="20000"/>
        </a:spcBef>
        <a:spcAft>
          <a:spcPct val="0"/>
        </a:spcAft>
        <a:buChar char="•"/>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400">
          <a:solidFill>
            <a:schemeClr val="tx1"/>
          </a:solidFill>
          <a:latin typeface="+mn-lt"/>
          <a:ea typeface="+mn-ea"/>
        </a:defRPr>
      </a:lvl2pPr>
      <a:lvl3pPr marL="1143000" indent="-228600" algn="l" rtl="0" eaLnBrk="0" fontAlgn="base" hangingPunct="0">
        <a:spcBef>
          <a:spcPct val="20000"/>
        </a:spcBef>
        <a:spcAft>
          <a:spcPct val="0"/>
        </a:spcAft>
        <a:buChar char="•"/>
        <a:defRPr kumimoji="1" sz="2000">
          <a:solidFill>
            <a:schemeClr val="tx1"/>
          </a:solidFill>
          <a:latin typeface="+mn-lt"/>
          <a:ea typeface="+mn-ea"/>
        </a:defRPr>
      </a:lvl3pPr>
      <a:lvl4pPr marL="1600200" indent="-228600" algn="l" rtl="0" eaLnBrk="0" fontAlgn="base" hangingPunct="0">
        <a:spcBef>
          <a:spcPct val="20000"/>
        </a:spcBef>
        <a:spcAft>
          <a:spcPct val="0"/>
        </a:spcAft>
        <a:buChar char="–"/>
        <a:defRPr kumimoji="1">
          <a:solidFill>
            <a:schemeClr val="tx1"/>
          </a:solidFill>
          <a:latin typeface="+mn-lt"/>
          <a:ea typeface="+mn-ea"/>
        </a:defRPr>
      </a:lvl4pPr>
      <a:lvl5pPr marL="2057400" indent="-228600" algn="l" rtl="0" eaLnBrk="0" fontAlgn="base" hangingPunct="0">
        <a:spcBef>
          <a:spcPct val="20000"/>
        </a:spcBef>
        <a:spcAft>
          <a:spcPct val="0"/>
        </a:spcAft>
        <a:buChar char="»"/>
        <a:defRPr kumimoji="1">
          <a:solidFill>
            <a:schemeClr val="tx1"/>
          </a:solidFill>
          <a:latin typeface="+mn-lt"/>
          <a:ea typeface="+mn-ea"/>
        </a:defRPr>
      </a:lvl5pPr>
      <a:lvl6pPr marL="2514600" indent="-228600" algn="l" rtl="0" fontAlgn="base">
        <a:spcBef>
          <a:spcPct val="20000"/>
        </a:spcBef>
        <a:spcAft>
          <a:spcPct val="0"/>
        </a:spcAft>
        <a:buChar char="»"/>
        <a:defRPr kumimoji="1">
          <a:solidFill>
            <a:schemeClr val="tx1"/>
          </a:solidFill>
          <a:latin typeface="+mn-lt"/>
          <a:ea typeface="+mn-ea"/>
        </a:defRPr>
      </a:lvl6pPr>
      <a:lvl7pPr marL="2971800" indent="-228600" algn="l" rtl="0" fontAlgn="base">
        <a:spcBef>
          <a:spcPct val="20000"/>
        </a:spcBef>
        <a:spcAft>
          <a:spcPct val="0"/>
        </a:spcAft>
        <a:buChar char="»"/>
        <a:defRPr kumimoji="1">
          <a:solidFill>
            <a:schemeClr val="tx1"/>
          </a:solidFill>
          <a:latin typeface="+mn-lt"/>
          <a:ea typeface="+mn-ea"/>
        </a:defRPr>
      </a:lvl7pPr>
      <a:lvl8pPr marL="3429000" indent="-228600" algn="l" rtl="0" fontAlgn="base">
        <a:spcBef>
          <a:spcPct val="20000"/>
        </a:spcBef>
        <a:spcAft>
          <a:spcPct val="0"/>
        </a:spcAft>
        <a:buChar char="»"/>
        <a:defRPr kumimoji="1">
          <a:solidFill>
            <a:schemeClr val="tx1"/>
          </a:solidFill>
          <a:latin typeface="+mn-lt"/>
          <a:ea typeface="+mn-ea"/>
        </a:defRPr>
      </a:lvl8pPr>
      <a:lvl9pPr marL="3886200" indent="-228600" algn="l" rtl="0" fontAlgn="base">
        <a:spcBef>
          <a:spcPct val="20000"/>
        </a:spcBef>
        <a:spcAft>
          <a:spcPct val="0"/>
        </a:spcAft>
        <a:buChar char="»"/>
        <a:defRPr kumimoji="1">
          <a:solidFill>
            <a:schemeClr val="tx1"/>
          </a:solidFill>
          <a:latin typeface="+mn-lt"/>
          <a:ea typeface="+mn-ea"/>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31.emf"/><Relationship Id="rId18" Type="http://schemas.openxmlformats.org/officeDocument/2006/relationships/image" Target="../media/image42.png"/><Relationship Id="rId3" Type="http://schemas.openxmlformats.org/officeDocument/2006/relationships/notesSlide" Target="../notesSlides/notesSlide13.xml"/><Relationship Id="rId7" Type="http://schemas.openxmlformats.org/officeDocument/2006/relationships/image" Target="../media/image28.emf"/><Relationship Id="rId12" Type="http://schemas.openxmlformats.org/officeDocument/2006/relationships/oleObject" Target="../embeddings/oleObject5.bin"/><Relationship Id="rId17" Type="http://schemas.openxmlformats.org/officeDocument/2006/relationships/image" Target="../media/image41.png"/><Relationship Id="rId2" Type="http://schemas.openxmlformats.org/officeDocument/2006/relationships/slideLayout" Target="../slideLayouts/slideLayout13.xml"/><Relationship Id="rId16" Type="http://schemas.openxmlformats.org/officeDocument/2006/relationships/image" Target="../media/image40.png"/><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30.emf"/><Relationship Id="rId5" Type="http://schemas.openxmlformats.org/officeDocument/2006/relationships/image" Target="../media/image27.emf"/><Relationship Id="rId15" Type="http://schemas.openxmlformats.org/officeDocument/2006/relationships/image" Target="../media/image39.png"/><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29.emf"/><Relationship Id="rId1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notesSlide" Target="../notesSlides/notesSlide15.xml"/><Relationship Id="rId7" Type="http://schemas.openxmlformats.org/officeDocument/2006/relationships/image" Target="../media/image34.e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6.bin"/><Relationship Id="rId5"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image" Target="../media/image52.png"/></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18.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5.w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6.w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58.png"/></Relationships>
</file>

<file path=ppt/slides/_rels/slide2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60.png"/></Relationships>
</file>

<file path=ppt/slides/_rels/slide2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63.png"/><Relationship Id="rId4" Type="http://schemas.openxmlformats.org/officeDocument/2006/relationships/image" Target="../media/image62.png"/></Relationships>
</file>

<file path=ppt/slides/_rels/slide2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65.png"/></Relationships>
</file>

<file path=ppt/slides/_rels/slide2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73.png"/><Relationship Id="rId7" Type="http://schemas.openxmlformats.org/officeDocument/2006/relationships/image" Target="../media/image71.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74.png"/></Relationships>
</file>

<file path=ppt/slides/_rels/slide3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77.png"/><Relationship Id="rId4" Type="http://schemas.openxmlformats.org/officeDocument/2006/relationships/image" Target="../media/image76.png"/></Relationships>
</file>

<file path=ppt/slides/_rels/slide3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80.png"/><Relationship Id="rId4" Type="http://schemas.openxmlformats.org/officeDocument/2006/relationships/image" Target="../media/image7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130425"/>
            <a:ext cx="7772400" cy="1470025"/>
          </a:xfrm>
        </p:spPr>
        <p:txBody>
          <a:bodyPr/>
          <a:lstStyle/>
          <a:p>
            <a:pPr eaLnBrk="1" hangingPunct="1"/>
            <a:r>
              <a:rPr lang="en-US" altLang="ja-JP" sz="2800" dirty="0" smtClean="0"/>
              <a:t>CALET Simulation</a:t>
            </a:r>
            <a:endParaRPr lang="ja-JP" altLang="en-US" sz="2800" dirty="0" smtClean="0"/>
          </a:p>
        </p:txBody>
      </p:sp>
      <p:sp>
        <p:nvSpPr>
          <p:cNvPr id="2051" name="Rectangle 3"/>
          <p:cNvSpPr>
            <a:spLocks noGrp="1" noChangeArrowheads="1"/>
          </p:cNvSpPr>
          <p:nvPr>
            <p:ph type="subTitle" idx="1"/>
          </p:nvPr>
        </p:nvSpPr>
        <p:spPr>
          <a:xfrm>
            <a:off x="971600" y="3886200"/>
            <a:ext cx="7344816" cy="1270992"/>
          </a:xfrm>
        </p:spPr>
        <p:txBody>
          <a:bodyPr/>
          <a:lstStyle/>
          <a:p>
            <a:pPr algn="ctr" eaLnBrk="1" hangingPunct="1"/>
            <a:r>
              <a:rPr lang="en-US" altLang="ja-JP" sz="2400" dirty="0" smtClean="0"/>
              <a:t>17, May. 2011</a:t>
            </a:r>
          </a:p>
          <a:p>
            <a:pPr algn="ctr" eaLnBrk="1" hangingPunct="1"/>
            <a:r>
              <a:rPr lang="en-US" altLang="ja-JP" sz="2400" dirty="0" smtClean="0"/>
              <a:t>Yosui Akaike</a:t>
            </a:r>
          </a:p>
          <a:p>
            <a:pPr algn="ctr" eaLnBrk="1" hangingPunct="1"/>
            <a:r>
              <a:rPr lang="en-US" altLang="ja-JP" sz="2400" dirty="0" smtClean="0"/>
              <a:t>Waseda University</a:t>
            </a:r>
            <a:endParaRPr lang="ja-JP" altLang="en-US" sz="2400" dirty="0" smtClean="0"/>
          </a:p>
        </p:txBody>
      </p:sp>
      <p:sp>
        <p:nvSpPr>
          <p:cNvPr id="4" name="Rectangle 3"/>
          <p:cNvSpPr txBox="1">
            <a:spLocks noChangeArrowheads="1"/>
          </p:cNvSpPr>
          <p:nvPr/>
        </p:nvSpPr>
        <p:spPr bwMode="auto">
          <a:xfrm>
            <a:off x="827584" y="6021288"/>
            <a:ext cx="7344816"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spcBef>
                <a:spcPct val="20000"/>
              </a:spcBef>
              <a:spcAft>
                <a:spcPct val="0"/>
              </a:spcAft>
              <a:buFontTx/>
              <a:buNone/>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400">
                <a:solidFill>
                  <a:schemeClr val="tx1"/>
                </a:solidFill>
                <a:latin typeface="+mn-lt"/>
                <a:ea typeface="+mn-ea"/>
              </a:defRPr>
            </a:lvl2pPr>
            <a:lvl3pPr marL="1143000" indent="-228600" algn="l" rtl="0" eaLnBrk="0" fontAlgn="base" hangingPunct="0">
              <a:spcBef>
                <a:spcPct val="20000"/>
              </a:spcBef>
              <a:spcAft>
                <a:spcPct val="0"/>
              </a:spcAft>
              <a:buChar char="•"/>
              <a:defRPr kumimoji="1" sz="2000">
                <a:solidFill>
                  <a:schemeClr val="tx1"/>
                </a:solidFill>
                <a:latin typeface="+mn-lt"/>
                <a:ea typeface="+mn-ea"/>
              </a:defRPr>
            </a:lvl3pPr>
            <a:lvl4pPr marL="1600200" indent="-228600" algn="l" rtl="0" eaLnBrk="0" fontAlgn="base" hangingPunct="0">
              <a:spcBef>
                <a:spcPct val="20000"/>
              </a:spcBef>
              <a:spcAft>
                <a:spcPct val="0"/>
              </a:spcAft>
              <a:buChar char="–"/>
              <a:defRPr kumimoji="1">
                <a:solidFill>
                  <a:schemeClr val="tx1"/>
                </a:solidFill>
                <a:latin typeface="+mn-lt"/>
                <a:ea typeface="+mn-ea"/>
              </a:defRPr>
            </a:lvl4pPr>
            <a:lvl5pPr marL="2057400" indent="-228600" algn="l" rtl="0" eaLnBrk="0" fontAlgn="base" hangingPunct="0">
              <a:spcBef>
                <a:spcPct val="20000"/>
              </a:spcBef>
              <a:spcAft>
                <a:spcPct val="0"/>
              </a:spcAft>
              <a:buChar char="»"/>
              <a:defRPr kumimoji="1">
                <a:solidFill>
                  <a:schemeClr val="tx1"/>
                </a:solidFill>
                <a:latin typeface="+mn-lt"/>
                <a:ea typeface="+mn-ea"/>
              </a:defRPr>
            </a:lvl5pPr>
            <a:lvl6pPr marL="2514600" indent="-228600" algn="l" rtl="0" fontAlgn="base">
              <a:spcBef>
                <a:spcPct val="20000"/>
              </a:spcBef>
              <a:spcAft>
                <a:spcPct val="0"/>
              </a:spcAft>
              <a:buChar char="»"/>
              <a:defRPr kumimoji="1">
                <a:solidFill>
                  <a:schemeClr val="tx1"/>
                </a:solidFill>
                <a:latin typeface="+mn-lt"/>
                <a:ea typeface="+mn-ea"/>
              </a:defRPr>
            </a:lvl6pPr>
            <a:lvl7pPr marL="2971800" indent="-228600" algn="l" rtl="0" fontAlgn="base">
              <a:spcBef>
                <a:spcPct val="20000"/>
              </a:spcBef>
              <a:spcAft>
                <a:spcPct val="0"/>
              </a:spcAft>
              <a:buChar char="»"/>
              <a:defRPr kumimoji="1">
                <a:solidFill>
                  <a:schemeClr val="tx1"/>
                </a:solidFill>
                <a:latin typeface="+mn-lt"/>
                <a:ea typeface="+mn-ea"/>
              </a:defRPr>
            </a:lvl7pPr>
            <a:lvl8pPr marL="3429000" indent="-228600" algn="l" rtl="0" fontAlgn="base">
              <a:spcBef>
                <a:spcPct val="20000"/>
              </a:spcBef>
              <a:spcAft>
                <a:spcPct val="0"/>
              </a:spcAft>
              <a:buChar char="»"/>
              <a:defRPr kumimoji="1">
                <a:solidFill>
                  <a:schemeClr val="tx1"/>
                </a:solidFill>
                <a:latin typeface="+mn-lt"/>
                <a:ea typeface="+mn-ea"/>
              </a:defRPr>
            </a:lvl8pPr>
            <a:lvl9pPr marL="3886200" indent="-228600" algn="l" rtl="0" fontAlgn="base">
              <a:spcBef>
                <a:spcPct val="20000"/>
              </a:spcBef>
              <a:spcAft>
                <a:spcPct val="0"/>
              </a:spcAft>
              <a:buChar char="»"/>
              <a:defRPr kumimoji="1">
                <a:solidFill>
                  <a:schemeClr val="tx1"/>
                </a:solidFill>
                <a:latin typeface="+mn-lt"/>
                <a:ea typeface="+mn-ea"/>
              </a:defRPr>
            </a:lvl9pPr>
          </a:lstStyle>
          <a:p>
            <a:pPr algn="ctr" eaLnBrk="1" hangingPunct="1"/>
            <a:r>
              <a:rPr lang="en-US" altLang="ja-JP" sz="1800" dirty="0" smtClean="0"/>
              <a:t>~Simulation &amp; Modeling Meeting in INFN Pisa~</a:t>
            </a:r>
            <a:endParaRPr lang="ja-JP" altLang="en-US" sz="18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192.168.2.201\raid1\tmpPrints\20110515\egdE\dE2\ele\ccc_dE_10GeV.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3645024"/>
            <a:ext cx="4055674" cy="2750400"/>
          </a:xfrm>
          <a:prstGeom prst="rect">
            <a:avLst/>
          </a:prstGeom>
          <a:noFill/>
          <a:extLst>
            <a:ext uri="{909E8E84-426E-40DD-AFC4-6F175D3DCCD1}">
              <a14:hiddenFill xmlns:a14="http://schemas.microsoft.com/office/drawing/2010/main">
                <a:solidFill>
                  <a:srgbClr val="FFFFFF"/>
                </a:solidFill>
              </a14:hiddenFill>
            </a:ext>
          </a:extLst>
        </p:spPr>
      </p:pic>
      <p:pic>
        <p:nvPicPr>
          <p:cNvPr id="48131" name="Picture 3" descr="\\192.168.2.201\raid1\tmpPrints\20110515\egdE\dE2\ele\ccc_dE_1000GeV.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8774" y="3645024"/>
            <a:ext cx="4055674" cy="2750400"/>
          </a:xfrm>
          <a:prstGeom prst="rect">
            <a:avLst/>
          </a:prstGeom>
          <a:noFill/>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r>
              <a:rPr kumimoji="1" lang="en-US" altLang="ja-JP" dirty="0" smtClean="0"/>
              <a:t>Deposit Energy</a:t>
            </a:r>
            <a:endParaRPr kumimoji="1" lang="ja-JP" altLang="en-US" dirty="0"/>
          </a:p>
        </p:txBody>
      </p:sp>
      <p:sp>
        <p:nvSpPr>
          <p:cNvPr id="9" name="正方形/長方形 8"/>
          <p:cNvSpPr/>
          <p:nvPr/>
        </p:nvSpPr>
        <p:spPr>
          <a:xfrm>
            <a:off x="1115616" y="4005064"/>
            <a:ext cx="1728192" cy="830997"/>
          </a:xfrm>
          <a:prstGeom prst="rect">
            <a:avLst/>
          </a:prstGeom>
        </p:spPr>
        <p:txBody>
          <a:bodyPr wrap="square">
            <a:spAutoFit/>
          </a:bodyPr>
          <a:lstStyle/>
          <a:p>
            <a:r>
              <a:rPr lang="en-US" altLang="ja-JP" dirty="0" smtClean="0"/>
              <a:t>Electron 10 GeV</a:t>
            </a:r>
          </a:p>
          <a:p>
            <a:r>
              <a:rPr lang="en-US" altLang="ja-JP" dirty="0" smtClean="0"/>
              <a:t>―</a:t>
            </a:r>
            <a:r>
              <a:rPr lang="ja-JP" altLang="en-US" dirty="0" smtClean="0"/>
              <a:t> </a:t>
            </a:r>
            <a:r>
              <a:rPr lang="en-US" altLang="ja-JP" dirty="0" smtClean="0"/>
              <a:t>TASC</a:t>
            </a:r>
          </a:p>
          <a:p>
            <a:r>
              <a:rPr lang="en-US" altLang="ja-JP" dirty="0" smtClean="0">
                <a:solidFill>
                  <a:srgbClr val="FF0000"/>
                </a:solidFill>
              </a:rPr>
              <a:t>―</a:t>
            </a:r>
            <a:r>
              <a:rPr lang="ja-JP" altLang="en-US" dirty="0" smtClean="0"/>
              <a:t> </a:t>
            </a:r>
            <a:r>
              <a:rPr lang="en-US" altLang="ja-JP" dirty="0" smtClean="0"/>
              <a:t>TASC+IMC</a:t>
            </a:r>
          </a:p>
        </p:txBody>
      </p:sp>
      <p:sp>
        <p:nvSpPr>
          <p:cNvPr id="10" name="正方形/長方形 9"/>
          <p:cNvSpPr/>
          <p:nvPr/>
        </p:nvSpPr>
        <p:spPr>
          <a:xfrm>
            <a:off x="5148064" y="4020019"/>
            <a:ext cx="1637744" cy="830997"/>
          </a:xfrm>
          <a:prstGeom prst="rect">
            <a:avLst/>
          </a:prstGeom>
        </p:spPr>
        <p:txBody>
          <a:bodyPr wrap="square">
            <a:spAutoFit/>
          </a:bodyPr>
          <a:lstStyle/>
          <a:p>
            <a:r>
              <a:rPr lang="en-US" altLang="ja-JP" dirty="0" smtClean="0"/>
              <a:t>Electron 1TeV</a:t>
            </a:r>
          </a:p>
          <a:p>
            <a:r>
              <a:rPr lang="en-US" altLang="ja-JP" dirty="0" smtClean="0"/>
              <a:t>―</a:t>
            </a:r>
            <a:r>
              <a:rPr lang="ja-JP" altLang="en-US" dirty="0" smtClean="0"/>
              <a:t> </a:t>
            </a:r>
            <a:r>
              <a:rPr lang="en-US" altLang="ja-JP" dirty="0" smtClean="0"/>
              <a:t>TASC</a:t>
            </a:r>
          </a:p>
          <a:p>
            <a:r>
              <a:rPr lang="en-US" altLang="ja-JP" dirty="0" smtClean="0">
                <a:solidFill>
                  <a:srgbClr val="FF0000"/>
                </a:solidFill>
              </a:rPr>
              <a:t>―</a:t>
            </a:r>
            <a:r>
              <a:rPr lang="ja-JP" altLang="en-US" dirty="0" smtClean="0"/>
              <a:t> </a:t>
            </a:r>
            <a:r>
              <a:rPr lang="en-US" altLang="ja-JP" dirty="0" smtClean="0"/>
              <a:t>TASC+IMC</a:t>
            </a:r>
          </a:p>
        </p:txBody>
      </p:sp>
      <p:sp>
        <p:nvSpPr>
          <p:cNvPr id="11" name="正方形/長方形 10"/>
          <p:cNvSpPr/>
          <p:nvPr/>
        </p:nvSpPr>
        <p:spPr>
          <a:xfrm>
            <a:off x="695181" y="1373327"/>
            <a:ext cx="3888432" cy="830997"/>
          </a:xfrm>
          <a:prstGeom prst="rect">
            <a:avLst/>
          </a:prstGeom>
        </p:spPr>
        <p:txBody>
          <a:bodyPr wrap="square">
            <a:spAutoFit/>
          </a:bodyPr>
          <a:lstStyle/>
          <a:p>
            <a:r>
              <a:rPr lang="en-US" altLang="ja-JP" dirty="0" smtClean="0"/>
              <a:t>The incident energy of electrons and gamma-rays was estimated by the total deposit energy of IMC &amp; TASC.</a:t>
            </a:r>
          </a:p>
        </p:txBody>
      </p:sp>
      <p:pic>
        <p:nvPicPr>
          <p:cNvPr id="48132" name="Picture 4" descr="\\192.168.2.201\raid1\tmpPrints\20110515\egdE\dE2\gam\ccc_dE_100GeV.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67234" y="829124"/>
            <a:ext cx="4055675" cy="2750400"/>
          </a:xfrm>
          <a:prstGeom prst="rect">
            <a:avLst/>
          </a:prstGeom>
          <a:noFill/>
          <a:extLst>
            <a:ext uri="{909E8E84-426E-40DD-AFC4-6F175D3DCCD1}">
              <a14:hiddenFill xmlns:a14="http://schemas.microsoft.com/office/drawing/2010/main">
                <a:solidFill>
                  <a:srgbClr val="FFFFFF"/>
                </a:solidFill>
              </a14:hiddenFill>
            </a:ext>
          </a:extLst>
        </p:spPr>
      </p:pic>
      <p:sp>
        <p:nvSpPr>
          <p:cNvPr id="14" name="正方形/長方形 13"/>
          <p:cNvSpPr/>
          <p:nvPr/>
        </p:nvSpPr>
        <p:spPr>
          <a:xfrm>
            <a:off x="5298900" y="1268760"/>
            <a:ext cx="1721372" cy="830997"/>
          </a:xfrm>
          <a:prstGeom prst="rect">
            <a:avLst/>
          </a:prstGeom>
        </p:spPr>
        <p:txBody>
          <a:bodyPr wrap="square">
            <a:spAutoFit/>
          </a:bodyPr>
          <a:lstStyle/>
          <a:p>
            <a:r>
              <a:rPr lang="en-US" altLang="ja-JP" dirty="0"/>
              <a:t>G</a:t>
            </a:r>
            <a:r>
              <a:rPr lang="en-US" altLang="ja-JP" dirty="0" smtClean="0"/>
              <a:t>amma 100GeV</a:t>
            </a:r>
          </a:p>
          <a:p>
            <a:r>
              <a:rPr lang="en-US" altLang="ja-JP" dirty="0" smtClean="0"/>
              <a:t>―</a:t>
            </a:r>
            <a:r>
              <a:rPr lang="ja-JP" altLang="en-US" dirty="0" smtClean="0"/>
              <a:t> </a:t>
            </a:r>
            <a:r>
              <a:rPr lang="en-US" altLang="ja-JP" dirty="0" smtClean="0"/>
              <a:t>TASC</a:t>
            </a:r>
          </a:p>
          <a:p>
            <a:r>
              <a:rPr lang="en-US" altLang="ja-JP" dirty="0" smtClean="0">
                <a:solidFill>
                  <a:srgbClr val="FF0000"/>
                </a:solidFill>
              </a:rPr>
              <a:t>―</a:t>
            </a:r>
            <a:r>
              <a:rPr lang="ja-JP" altLang="en-US" dirty="0" smtClean="0"/>
              <a:t> </a:t>
            </a:r>
            <a:r>
              <a:rPr lang="en-US" altLang="ja-JP" dirty="0" smtClean="0"/>
              <a:t>TASC+IMC</a:t>
            </a:r>
          </a:p>
        </p:txBody>
      </p:sp>
    </p:spTree>
    <p:extLst>
      <p:ext uri="{BB962C8B-B14F-4D97-AF65-F5344CB8AC3E}">
        <p14:creationId xmlns:p14="http://schemas.microsoft.com/office/powerpoint/2010/main" val="13733706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192.168.2.201\raid1\tmpPrints\20110515\egdE\dE2\cc_ere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7300" y="1181100"/>
            <a:ext cx="6629400" cy="4495800"/>
          </a:xfrm>
          <a:prstGeom prst="rect">
            <a:avLst/>
          </a:prstGeom>
          <a:noFill/>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r>
              <a:rPr kumimoji="1" lang="en-US" altLang="ja-JP" dirty="0" smtClean="0"/>
              <a:t>Energy Resolution</a:t>
            </a:r>
            <a:endParaRPr kumimoji="1" lang="ja-JP" altLang="en-US" dirty="0"/>
          </a:p>
        </p:txBody>
      </p:sp>
      <p:sp>
        <p:nvSpPr>
          <p:cNvPr id="9" name="正方形/長方形 8"/>
          <p:cNvSpPr/>
          <p:nvPr/>
        </p:nvSpPr>
        <p:spPr>
          <a:xfrm>
            <a:off x="4473928" y="1895466"/>
            <a:ext cx="2402328" cy="1077218"/>
          </a:xfrm>
          <a:prstGeom prst="rect">
            <a:avLst/>
          </a:prstGeom>
          <a:solidFill>
            <a:schemeClr val="bg1"/>
          </a:solidFill>
          <a:ln>
            <a:solidFill>
              <a:schemeClr val="tx1"/>
            </a:solidFill>
          </a:ln>
        </p:spPr>
        <p:txBody>
          <a:bodyPr wrap="square">
            <a:spAutoFit/>
          </a:bodyPr>
          <a:lstStyle/>
          <a:p>
            <a:r>
              <a:rPr lang="ja-JP" altLang="en-US" sz="1100" dirty="0" smtClean="0">
                <a:solidFill>
                  <a:srgbClr val="FF0000"/>
                </a:solidFill>
              </a:rPr>
              <a:t>○</a:t>
            </a:r>
            <a:r>
              <a:rPr lang="ja-JP" altLang="en-US" dirty="0" smtClean="0"/>
              <a:t>：</a:t>
            </a:r>
            <a:r>
              <a:rPr lang="en-US" altLang="ja-JP" dirty="0" smtClean="0"/>
              <a:t>TASC (</a:t>
            </a:r>
            <a:r>
              <a:rPr lang="ja-JP" altLang="en-US" dirty="0" smtClean="0"/>
              <a:t>②③④</a:t>
            </a:r>
            <a:r>
              <a:rPr lang="en-US" altLang="ja-JP" dirty="0" smtClean="0"/>
              <a:t>)</a:t>
            </a:r>
          </a:p>
          <a:p>
            <a:r>
              <a:rPr lang="ja-JP" altLang="en-US" sz="1100" dirty="0" smtClean="0"/>
              <a:t>□</a:t>
            </a:r>
            <a:r>
              <a:rPr lang="ja-JP" altLang="en-US" dirty="0" smtClean="0"/>
              <a:t>：</a:t>
            </a:r>
            <a:r>
              <a:rPr lang="en-US" altLang="ja-JP" dirty="0" smtClean="0"/>
              <a:t>TASC (</a:t>
            </a:r>
            <a:r>
              <a:rPr lang="ja-JP" altLang="en-US" dirty="0" smtClean="0"/>
              <a:t>①</a:t>
            </a:r>
            <a:r>
              <a:rPr lang="en-US" altLang="ja-JP" dirty="0" smtClean="0"/>
              <a:t>)</a:t>
            </a:r>
          </a:p>
          <a:p>
            <a:r>
              <a:rPr lang="ja-JP" altLang="en-US" sz="1100" dirty="0" smtClean="0">
                <a:solidFill>
                  <a:srgbClr val="FF0000"/>
                </a:solidFill>
              </a:rPr>
              <a:t>●</a:t>
            </a:r>
            <a:r>
              <a:rPr lang="ja-JP" altLang="en-US" dirty="0" smtClean="0"/>
              <a:t>：</a:t>
            </a:r>
            <a:r>
              <a:rPr lang="en-US" altLang="ja-JP" dirty="0" smtClean="0"/>
              <a:t>TASC+IMC (</a:t>
            </a:r>
            <a:r>
              <a:rPr lang="ja-JP" altLang="en-US" dirty="0" smtClean="0"/>
              <a:t>②③④</a:t>
            </a:r>
            <a:r>
              <a:rPr lang="en-US" altLang="ja-JP" dirty="0" smtClean="0"/>
              <a:t>)</a:t>
            </a:r>
          </a:p>
          <a:p>
            <a:r>
              <a:rPr lang="ja-JP" altLang="en-US" sz="1100" dirty="0" smtClean="0"/>
              <a:t>■</a:t>
            </a:r>
            <a:r>
              <a:rPr lang="ja-JP" altLang="en-US" dirty="0" smtClean="0"/>
              <a:t>：</a:t>
            </a:r>
            <a:r>
              <a:rPr lang="en-US" altLang="ja-JP" dirty="0" smtClean="0"/>
              <a:t>TASC+IMC (</a:t>
            </a:r>
            <a:r>
              <a:rPr lang="ja-JP" altLang="en-US" dirty="0" smtClean="0"/>
              <a:t>①</a:t>
            </a:r>
            <a:r>
              <a:rPr lang="en-US" altLang="ja-JP" dirty="0" smtClean="0"/>
              <a:t>)</a:t>
            </a:r>
          </a:p>
        </p:txBody>
      </p:sp>
      <p:sp>
        <p:nvSpPr>
          <p:cNvPr id="11" name="正方形/長方形 10"/>
          <p:cNvSpPr/>
          <p:nvPr/>
        </p:nvSpPr>
        <p:spPr>
          <a:xfrm>
            <a:off x="4355976" y="3009904"/>
            <a:ext cx="2804528" cy="523220"/>
          </a:xfrm>
          <a:prstGeom prst="rect">
            <a:avLst/>
          </a:prstGeom>
          <a:solidFill>
            <a:schemeClr val="bg1"/>
          </a:solidFill>
          <a:ln>
            <a:noFill/>
          </a:ln>
        </p:spPr>
        <p:txBody>
          <a:bodyPr wrap="square">
            <a:spAutoFit/>
          </a:bodyPr>
          <a:lstStyle/>
          <a:p>
            <a:r>
              <a:rPr lang="ja-JP" altLang="en-US" sz="1400" dirty="0" smtClean="0"/>
              <a:t>①</a:t>
            </a:r>
            <a:r>
              <a:rPr lang="en-US" altLang="ja-JP" sz="1400" dirty="0" smtClean="0"/>
              <a:t>: full-contained events</a:t>
            </a:r>
          </a:p>
          <a:p>
            <a:r>
              <a:rPr lang="ja-JP" altLang="en-US" sz="1400" dirty="0"/>
              <a:t>②</a:t>
            </a:r>
            <a:r>
              <a:rPr lang="en-US" altLang="ja-JP" sz="1400" dirty="0"/>
              <a:t>~</a:t>
            </a:r>
            <a:r>
              <a:rPr lang="en-US" altLang="ja-JP" sz="1400" dirty="0" smtClean="0"/>
              <a:t>④</a:t>
            </a:r>
            <a:r>
              <a:rPr lang="ja-JP" altLang="en-US" sz="1400" dirty="0" smtClean="0"/>
              <a:t> </a:t>
            </a:r>
            <a:r>
              <a:rPr lang="en-US" altLang="ja-JP" sz="1400" dirty="0" smtClean="0"/>
              <a:t>: partially contained events</a:t>
            </a:r>
          </a:p>
        </p:txBody>
      </p:sp>
    </p:spTree>
    <p:extLst>
      <p:ext uri="{BB962C8B-B14F-4D97-AF65-F5344CB8AC3E}">
        <p14:creationId xmlns:p14="http://schemas.microsoft.com/office/powerpoint/2010/main" val="8430827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Electrons / Protons identification</a:t>
            </a:r>
            <a:endParaRPr kumimoji="1" lang="ja-JP" altLang="en-US" dirty="0"/>
          </a:p>
        </p:txBody>
      </p:sp>
      <p:sp>
        <p:nvSpPr>
          <p:cNvPr id="16" name="Text Box 15"/>
          <p:cNvSpPr txBox="1">
            <a:spLocks noChangeArrowheads="1"/>
          </p:cNvSpPr>
          <p:nvPr/>
        </p:nvSpPr>
        <p:spPr bwMode="auto">
          <a:xfrm>
            <a:off x="755576" y="3728204"/>
            <a:ext cx="32403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dirty="0" smtClean="0"/>
              <a:t>Electrons : 1TeV</a:t>
            </a:r>
          </a:p>
          <a:p>
            <a:pPr>
              <a:spcBef>
                <a:spcPct val="50000"/>
              </a:spcBef>
            </a:pPr>
            <a:r>
              <a:rPr lang="en-US" altLang="ja-JP" dirty="0" smtClean="0"/>
              <a:t>Protons   : </a:t>
            </a:r>
            <a:r>
              <a:rPr lang="en-US" altLang="ja-JP" dirty="0"/>
              <a:t>1~1000TeV (E</a:t>
            </a:r>
            <a:r>
              <a:rPr lang="en-US" altLang="ja-JP" baseline="30000" dirty="0"/>
              <a:t>-2.7</a:t>
            </a:r>
            <a:r>
              <a:rPr lang="en-US" altLang="ja-JP" dirty="0"/>
              <a:t>dE</a:t>
            </a:r>
            <a:r>
              <a:rPr lang="en-US" altLang="ja-JP" dirty="0" smtClean="0"/>
              <a:t>)</a:t>
            </a:r>
            <a:endParaRPr lang="en-US" altLang="ja-JP" dirty="0"/>
          </a:p>
        </p:txBody>
      </p:sp>
      <p:sp>
        <p:nvSpPr>
          <p:cNvPr id="19" name="Text Box 18"/>
          <p:cNvSpPr txBox="1">
            <a:spLocks noChangeArrowheads="1"/>
          </p:cNvSpPr>
          <p:nvPr/>
        </p:nvSpPr>
        <p:spPr bwMode="auto">
          <a:xfrm>
            <a:off x="323602" y="3284984"/>
            <a:ext cx="547260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u="sng" dirty="0" smtClean="0"/>
              <a:t>Estimation of the proton rejection power at TeV region</a:t>
            </a:r>
            <a:endParaRPr lang="ja-JP" altLang="en-US" u="sng" dirty="0"/>
          </a:p>
        </p:txBody>
      </p:sp>
      <p:pic>
        <p:nvPicPr>
          <p:cNvPr id="4234" name="Picture 138" descr="\\192.168.2.201\raid1\tmpPrints\20110515\ephis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9884" y="3812865"/>
            <a:ext cx="4090510" cy="2774024"/>
          </a:xfrm>
          <a:prstGeom prst="rect">
            <a:avLst/>
          </a:prstGeom>
          <a:noFill/>
          <a:extLst>
            <a:ext uri="{909E8E84-426E-40DD-AFC4-6F175D3DCCD1}">
              <a14:hiddenFill xmlns:a14="http://schemas.microsoft.com/office/drawing/2010/main">
                <a:solidFill>
                  <a:srgbClr val="FFFFFF"/>
                </a:solidFill>
              </a14:hiddenFill>
            </a:ext>
          </a:extLst>
        </p:spPr>
      </p:pic>
      <p:pic>
        <p:nvPicPr>
          <p:cNvPr id="4235" name="Picture 139" descr="\\192.168.2.201\raid1\tmpPrints\20110515\ephist_zoom.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5269" y="3284984"/>
            <a:ext cx="2933235" cy="198920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2040" y="980728"/>
            <a:ext cx="3426088" cy="2323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 Box 87"/>
          <p:cNvSpPr txBox="1">
            <a:spLocks noChangeArrowheads="1"/>
          </p:cNvSpPr>
          <p:nvPr/>
        </p:nvSpPr>
        <p:spPr bwMode="auto">
          <a:xfrm>
            <a:off x="930604" y="1590093"/>
            <a:ext cx="3497380" cy="1175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80000"/>
              </a:lnSpc>
              <a:spcBef>
                <a:spcPct val="40000"/>
              </a:spcBef>
            </a:pPr>
            <a:r>
              <a:rPr lang="en-US" altLang="ja-JP" dirty="0">
                <a:latin typeface="+mn-lt"/>
              </a:rPr>
              <a:t>e : p = 1 : 100   @</a:t>
            </a:r>
            <a:r>
              <a:rPr lang="en-US" altLang="ja-JP" dirty="0" smtClean="0">
                <a:latin typeface="+mn-lt"/>
              </a:rPr>
              <a:t>10GeV</a:t>
            </a:r>
          </a:p>
          <a:p>
            <a:pPr>
              <a:lnSpc>
                <a:spcPct val="80000"/>
              </a:lnSpc>
              <a:spcBef>
                <a:spcPct val="40000"/>
              </a:spcBef>
            </a:pPr>
            <a:r>
              <a:rPr lang="en-US" altLang="ja-JP" dirty="0">
                <a:latin typeface="+mn-lt"/>
              </a:rPr>
              <a:t> </a:t>
            </a:r>
            <a:r>
              <a:rPr lang="en-US" altLang="ja-JP" dirty="0" smtClean="0">
                <a:latin typeface="+mn-lt"/>
              </a:rPr>
              <a:t>   </a:t>
            </a:r>
            <a:r>
              <a:rPr lang="ja-JP" altLang="en-US" dirty="0" smtClean="0">
                <a:latin typeface="+mn-lt"/>
              </a:rPr>
              <a:t> ⇒ </a:t>
            </a:r>
            <a:r>
              <a:rPr lang="en-US" altLang="ja-JP" dirty="0" smtClean="0">
                <a:latin typeface="+mn-lt"/>
              </a:rPr>
              <a:t>rejection power : ~10</a:t>
            </a:r>
            <a:r>
              <a:rPr lang="en-US" altLang="ja-JP" baseline="30000" dirty="0" smtClean="0">
                <a:latin typeface="+mn-lt"/>
              </a:rPr>
              <a:t>4</a:t>
            </a:r>
            <a:endParaRPr lang="en-US" altLang="ja-JP" baseline="30000" dirty="0">
              <a:latin typeface="+mn-lt"/>
            </a:endParaRPr>
          </a:p>
          <a:p>
            <a:pPr>
              <a:lnSpc>
                <a:spcPct val="80000"/>
              </a:lnSpc>
              <a:spcBef>
                <a:spcPct val="40000"/>
              </a:spcBef>
            </a:pPr>
            <a:r>
              <a:rPr lang="en-US" altLang="ja-JP" dirty="0">
                <a:latin typeface="+mn-lt"/>
              </a:rPr>
              <a:t>e : p = 1 : 1000 @</a:t>
            </a:r>
            <a:r>
              <a:rPr lang="en-US" altLang="ja-JP" dirty="0" smtClean="0">
                <a:latin typeface="+mn-lt"/>
              </a:rPr>
              <a:t>1TeV</a:t>
            </a:r>
          </a:p>
          <a:p>
            <a:pPr>
              <a:lnSpc>
                <a:spcPct val="80000"/>
              </a:lnSpc>
              <a:spcBef>
                <a:spcPct val="40000"/>
              </a:spcBef>
            </a:pPr>
            <a:r>
              <a:rPr lang="en-US" altLang="ja-JP" dirty="0">
                <a:latin typeface="+mn-lt"/>
              </a:rPr>
              <a:t> </a:t>
            </a:r>
            <a:r>
              <a:rPr lang="en-US" altLang="ja-JP" dirty="0" smtClean="0">
                <a:latin typeface="+mn-lt"/>
              </a:rPr>
              <a:t>    </a:t>
            </a:r>
            <a:r>
              <a:rPr lang="ja-JP" altLang="en-US" dirty="0" smtClean="0">
                <a:latin typeface="+mn-lt"/>
              </a:rPr>
              <a:t>⇒ </a:t>
            </a:r>
            <a:r>
              <a:rPr lang="en-US" altLang="ja-JP" dirty="0" smtClean="0">
                <a:latin typeface="+mn-lt"/>
              </a:rPr>
              <a:t>rejection power : ~10</a:t>
            </a:r>
            <a:r>
              <a:rPr lang="en-US" altLang="ja-JP" baseline="30000" dirty="0" smtClean="0">
                <a:latin typeface="+mn-lt"/>
              </a:rPr>
              <a:t>5</a:t>
            </a:r>
            <a:endParaRPr lang="en-US" altLang="ja-JP" baseline="30000" dirty="0">
              <a:latin typeface="+mn-lt"/>
            </a:endParaRPr>
          </a:p>
        </p:txBody>
      </p:sp>
      <p:sp>
        <p:nvSpPr>
          <p:cNvPr id="24" name="Text Box 15"/>
          <p:cNvSpPr txBox="1">
            <a:spLocks noChangeArrowheads="1"/>
          </p:cNvSpPr>
          <p:nvPr/>
        </p:nvSpPr>
        <p:spPr bwMode="auto">
          <a:xfrm>
            <a:off x="611560" y="1113412"/>
            <a:ext cx="396036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u="sng" dirty="0" smtClean="0"/>
              <a:t>Requirement of proton rejection power</a:t>
            </a:r>
            <a:endParaRPr lang="en-US" altLang="ja-JP" u="sng" dirty="0"/>
          </a:p>
        </p:txBody>
      </p:sp>
      <p:sp>
        <p:nvSpPr>
          <p:cNvPr id="25" name="Text Box 15"/>
          <p:cNvSpPr txBox="1">
            <a:spLocks noChangeArrowheads="1"/>
          </p:cNvSpPr>
          <p:nvPr/>
        </p:nvSpPr>
        <p:spPr bwMode="auto">
          <a:xfrm>
            <a:off x="839524" y="4595727"/>
            <a:ext cx="324036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ts val="0"/>
              </a:spcBef>
            </a:pPr>
            <a:r>
              <a:rPr lang="en-US" altLang="ja-JP" dirty="0" smtClean="0"/>
              <a:t>(Number of protons)</a:t>
            </a:r>
          </a:p>
          <a:p>
            <a:pPr>
              <a:spcBef>
                <a:spcPts val="0"/>
              </a:spcBef>
            </a:pPr>
            <a:r>
              <a:rPr lang="en-US" altLang="ja-JP" dirty="0" smtClean="0"/>
              <a:t>  (generated) 1.6 x 10</a:t>
            </a:r>
            <a:r>
              <a:rPr lang="en-US" altLang="ja-JP" baseline="30000" dirty="0" smtClean="0"/>
              <a:t>6</a:t>
            </a:r>
            <a:endParaRPr lang="en-US" altLang="ja-JP" dirty="0" smtClean="0"/>
          </a:p>
          <a:p>
            <a:pPr>
              <a:spcBef>
                <a:spcPts val="0"/>
              </a:spcBef>
            </a:pPr>
            <a:r>
              <a:rPr lang="en-US" altLang="ja-JP" dirty="0"/>
              <a:t> </a:t>
            </a:r>
            <a:r>
              <a:rPr lang="en-US" altLang="ja-JP" dirty="0" smtClean="0"/>
              <a:t>              </a:t>
            </a:r>
            <a:r>
              <a:rPr lang="ja-JP" altLang="en-US" dirty="0" smtClean="0"/>
              <a:t>↓</a:t>
            </a:r>
            <a:endParaRPr lang="en-US" altLang="ja-JP" dirty="0" smtClean="0"/>
          </a:p>
          <a:p>
            <a:pPr>
              <a:spcBef>
                <a:spcPts val="0"/>
              </a:spcBef>
            </a:pPr>
            <a:r>
              <a:rPr lang="en-US" altLang="ja-JP" dirty="0" smtClean="0"/>
              <a:t>  (triggered)   ~52000</a:t>
            </a:r>
          </a:p>
          <a:p>
            <a:pPr>
              <a:spcBef>
                <a:spcPts val="0"/>
              </a:spcBef>
            </a:pPr>
            <a:r>
              <a:rPr lang="ja-JP" altLang="en-US" dirty="0" smtClean="0"/>
              <a:t>　　　　　　 ↓</a:t>
            </a:r>
            <a:endParaRPr lang="en-US" altLang="ja-JP" dirty="0" smtClean="0"/>
          </a:p>
          <a:p>
            <a:pPr>
              <a:spcBef>
                <a:spcPts val="0"/>
              </a:spcBef>
            </a:pPr>
            <a:r>
              <a:rPr lang="en-US" altLang="ja-JP" dirty="0" smtClean="0"/>
              <a:t>  (energy bin) ~8700</a:t>
            </a:r>
            <a:endParaRPr lang="en-US" altLang="ja-JP" dirty="0"/>
          </a:p>
        </p:txBody>
      </p:sp>
      <p:sp>
        <p:nvSpPr>
          <p:cNvPr id="29" name="Text Box 15"/>
          <p:cNvSpPr txBox="1">
            <a:spLocks noChangeArrowheads="1"/>
          </p:cNvSpPr>
          <p:nvPr/>
        </p:nvSpPr>
        <p:spPr bwMode="auto">
          <a:xfrm>
            <a:off x="7017967" y="5514390"/>
            <a:ext cx="64807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ts val="0"/>
              </a:spcBef>
            </a:pPr>
            <a:r>
              <a:rPr lang="en-US" altLang="ja-JP" dirty="0" smtClean="0">
                <a:solidFill>
                  <a:srgbClr val="FF0000"/>
                </a:solidFill>
              </a:rPr>
              <a:t>―</a:t>
            </a:r>
            <a:r>
              <a:rPr lang="ja-JP" altLang="en-US" dirty="0" smtClean="0"/>
              <a:t> </a:t>
            </a:r>
            <a:r>
              <a:rPr lang="en-US" altLang="ja-JP" dirty="0" smtClean="0"/>
              <a:t>e</a:t>
            </a:r>
          </a:p>
          <a:p>
            <a:pPr>
              <a:spcBef>
                <a:spcPts val="0"/>
              </a:spcBef>
            </a:pPr>
            <a:r>
              <a:rPr lang="en-US" altLang="ja-JP" dirty="0" smtClean="0"/>
              <a:t>―</a:t>
            </a:r>
            <a:r>
              <a:rPr lang="ja-JP" altLang="en-US" dirty="0" smtClean="0"/>
              <a:t> </a:t>
            </a:r>
            <a:r>
              <a:rPr lang="en-US" altLang="ja-JP" dirty="0"/>
              <a:t>p</a:t>
            </a:r>
          </a:p>
        </p:txBody>
      </p:sp>
      <p:cxnSp>
        <p:nvCxnSpPr>
          <p:cNvPr id="10" name="直線矢印コネクタ 9"/>
          <p:cNvCxnSpPr/>
          <p:nvPr/>
        </p:nvCxnSpPr>
        <p:spPr>
          <a:xfrm>
            <a:off x="7451806" y="3844502"/>
            <a:ext cx="252178" cy="0"/>
          </a:xfrm>
          <a:prstGeom prst="straightConnector1">
            <a:avLst/>
          </a:prstGeom>
          <a:ln>
            <a:solidFill>
              <a:srgbClr val="3333FF"/>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32" name="直線矢印コネクタ 31"/>
          <p:cNvCxnSpPr/>
          <p:nvPr/>
        </p:nvCxnSpPr>
        <p:spPr>
          <a:xfrm>
            <a:off x="7930458" y="3837265"/>
            <a:ext cx="252177" cy="0"/>
          </a:xfrm>
          <a:prstGeom prst="straightConnector1">
            <a:avLst/>
          </a:prstGeom>
          <a:ln>
            <a:solidFill>
              <a:srgbClr val="3333FF"/>
            </a:solidFill>
            <a:headEnd type="arrow"/>
            <a:tailEnd type="none" w="sm" len="sm"/>
          </a:ln>
        </p:spPr>
        <p:style>
          <a:lnRef idx="2">
            <a:schemeClr val="accent1"/>
          </a:lnRef>
          <a:fillRef idx="0">
            <a:schemeClr val="accent1"/>
          </a:fillRef>
          <a:effectRef idx="1">
            <a:schemeClr val="accent1"/>
          </a:effectRef>
          <a:fontRef idx="minor">
            <a:schemeClr val="tx1"/>
          </a:fontRef>
        </p:style>
      </p:cxnSp>
      <p:sp>
        <p:nvSpPr>
          <p:cNvPr id="35" name="Text Box 15"/>
          <p:cNvSpPr txBox="1">
            <a:spLocks noChangeArrowheads="1"/>
          </p:cNvSpPr>
          <p:nvPr/>
        </p:nvSpPr>
        <p:spPr bwMode="auto">
          <a:xfrm>
            <a:off x="7930458" y="3496694"/>
            <a:ext cx="90024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ts val="0"/>
              </a:spcBef>
            </a:pPr>
            <a:r>
              <a:rPr lang="en-US" altLang="ja-JP" dirty="0" smtClean="0">
                <a:solidFill>
                  <a:srgbClr val="3333FF"/>
                </a:solidFill>
              </a:rPr>
              <a:t>95%eff. </a:t>
            </a:r>
            <a:endParaRPr lang="en-US" altLang="ja-JP" dirty="0">
              <a:solidFill>
                <a:srgbClr val="3333FF"/>
              </a:solidFill>
            </a:endParaRPr>
          </a:p>
        </p:txBody>
      </p:sp>
    </p:spTree>
    <p:extLst>
      <p:ext uri="{BB962C8B-B14F-4D97-AF65-F5344CB8AC3E}">
        <p14:creationId xmlns:p14="http://schemas.microsoft.com/office/powerpoint/2010/main" val="16308155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1" name="Rectangle 3"/>
          <p:cNvSpPr>
            <a:spLocks noGrp="1" noChangeArrowheads="1"/>
          </p:cNvSpPr>
          <p:nvPr>
            <p:ph type="title" sz="quarter"/>
          </p:nvPr>
        </p:nvSpPr>
        <p:spPr/>
        <p:txBody>
          <a:bodyPr/>
          <a:lstStyle/>
          <a:p>
            <a:r>
              <a:rPr lang="en-US" altLang="ja-JP" dirty="0" smtClean="0"/>
              <a:t>Electrons / Protons identification</a:t>
            </a:r>
            <a:endParaRPr lang="ja-JP" altLang="en-US" dirty="0"/>
          </a:p>
        </p:txBody>
      </p:sp>
      <p:graphicFrame>
        <p:nvGraphicFramePr>
          <p:cNvPr id="211972" name="Object 4"/>
          <p:cNvGraphicFramePr>
            <a:graphicFrameLocks noGrp="1" noChangeAspect="1"/>
          </p:cNvGraphicFramePr>
          <p:nvPr>
            <p:ph sz="quarter" idx="1"/>
            <p:extLst>
              <p:ext uri="{D42A27DB-BD31-4B8C-83A1-F6EECF244321}">
                <p14:modId xmlns:p14="http://schemas.microsoft.com/office/powerpoint/2010/main" val="3508839393"/>
              </p:ext>
            </p:extLst>
          </p:nvPr>
        </p:nvGraphicFramePr>
        <p:xfrm>
          <a:off x="546100" y="1437913"/>
          <a:ext cx="4249738" cy="3057525"/>
        </p:xfrm>
        <a:graphic>
          <a:graphicData uri="http://schemas.openxmlformats.org/presentationml/2006/ole">
            <mc:AlternateContent xmlns:mc="http://schemas.openxmlformats.org/markup-compatibility/2006">
              <mc:Choice xmlns:v="urn:schemas-microsoft-com:vml" Requires="v">
                <p:oleObj spid="_x0000_s15873" name="Acrobat Document" r:id="rId4" imgW="6472440" imgH="4662000" progId="AcroExch.Document.7">
                  <p:embed/>
                </p:oleObj>
              </mc:Choice>
              <mc:Fallback>
                <p:oleObj name="Acrobat Document" r:id="rId4" imgW="6472440" imgH="4662000" progId="AcroExch.Document.7">
                  <p:embed/>
                  <p:pic>
                    <p:nvPicPr>
                      <p:cNvPr id="0" name="Picture 1252"/>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6100" y="1437913"/>
                        <a:ext cx="4249738" cy="305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1973" name="Object 5"/>
          <p:cNvGraphicFramePr>
            <a:graphicFrameLocks noGrp="1" noChangeAspect="1"/>
          </p:cNvGraphicFramePr>
          <p:nvPr>
            <p:ph sz="quarter" idx="2"/>
            <p:extLst>
              <p:ext uri="{D42A27DB-BD31-4B8C-83A1-F6EECF244321}">
                <p14:modId xmlns:p14="http://schemas.microsoft.com/office/powerpoint/2010/main" val="652655196"/>
              </p:ext>
            </p:extLst>
          </p:nvPr>
        </p:nvGraphicFramePr>
        <p:xfrm>
          <a:off x="544513" y="1436325"/>
          <a:ext cx="4248150" cy="3055938"/>
        </p:xfrm>
        <a:graphic>
          <a:graphicData uri="http://schemas.openxmlformats.org/presentationml/2006/ole">
            <mc:AlternateContent xmlns:mc="http://schemas.openxmlformats.org/markup-compatibility/2006">
              <mc:Choice xmlns:v="urn:schemas-microsoft-com:vml" Requires="v">
                <p:oleObj spid="_x0000_s15874" name="Acrobat Document" r:id="rId6" imgW="6472440" imgH="4662000" progId="AcroExch.Document.7">
                  <p:embed/>
                </p:oleObj>
              </mc:Choice>
              <mc:Fallback>
                <p:oleObj name="Acrobat Document" r:id="rId6" imgW="6472440" imgH="4662000" progId="AcroExch.Document.7">
                  <p:embed/>
                  <p:pic>
                    <p:nvPicPr>
                      <p:cNvPr id="0" name="Picture 1253"/>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4513" y="1436325"/>
                        <a:ext cx="4248150" cy="305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1974" name="Object 6"/>
          <p:cNvGraphicFramePr>
            <a:graphicFrameLocks noGrp="1" noChangeAspect="1"/>
          </p:cNvGraphicFramePr>
          <p:nvPr>
            <p:ph sz="quarter" idx="3"/>
            <p:extLst>
              <p:ext uri="{D42A27DB-BD31-4B8C-83A1-F6EECF244321}">
                <p14:modId xmlns:p14="http://schemas.microsoft.com/office/powerpoint/2010/main" val="2159947545"/>
              </p:ext>
            </p:extLst>
          </p:nvPr>
        </p:nvGraphicFramePr>
        <p:xfrm>
          <a:off x="544513" y="1436325"/>
          <a:ext cx="4248150" cy="3055938"/>
        </p:xfrm>
        <a:graphic>
          <a:graphicData uri="http://schemas.openxmlformats.org/presentationml/2006/ole">
            <mc:AlternateContent xmlns:mc="http://schemas.openxmlformats.org/markup-compatibility/2006">
              <mc:Choice xmlns:v="urn:schemas-microsoft-com:vml" Requires="v">
                <p:oleObj spid="_x0000_s15875" name="Acrobat Document" r:id="rId8" imgW="6472440" imgH="4662000" progId="AcroExch.Document.7">
                  <p:embed/>
                </p:oleObj>
              </mc:Choice>
              <mc:Fallback>
                <p:oleObj name="Acrobat Document" r:id="rId8" imgW="6472440" imgH="4662000" progId="AcroExch.Document.7">
                  <p:embed/>
                  <p:pic>
                    <p:nvPicPr>
                      <p:cNvPr id="0" name="Picture 1254"/>
                      <p:cNvPicPr>
                        <a:picLocks noGrp="1"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4513" y="1436325"/>
                        <a:ext cx="4248150" cy="305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1985" name="Text Box 17"/>
          <p:cNvSpPr txBox="1">
            <a:spLocks noChangeArrowheads="1"/>
          </p:cNvSpPr>
          <p:nvPr/>
        </p:nvSpPr>
        <p:spPr bwMode="auto">
          <a:xfrm>
            <a:off x="5385296" y="5286069"/>
            <a:ext cx="3363417" cy="107721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ts val="0"/>
              </a:spcBef>
            </a:pPr>
            <a:r>
              <a:rPr lang="en-US" altLang="ja-JP" dirty="0" smtClean="0"/>
              <a:t>95% efficiency of electrons, </a:t>
            </a:r>
          </a:p>
          <a:p>
            <a:pPr>
              <a:spcBef>
                <a:spcPts val="0"/>
              </a:spcBef>
            </a:pPr>
            <a:r>
              <a:rPr lang="en-US" altLang="ja-JP" dirty="0" smtClean="0"/>
              <a:t>4 protons are contained.</a:t>
            </a:r>
          </a:p>
          <a:p>
            <a:pPr>
              <a:spcBef>
                <a:spcPts val="0"/>
              </a:spcBef>
            </a:pPr>
            <a:r>
              <a:rPr lang="en-US" altLang="ja-JP" dirty="0" smtClean="0"/>
              <a:t>  </a:t>
            </a:r>
            <a:r>
              <a:rPr lang="ja-JP" altLang="en-US" dirty="0" smtClean="0"/>
              <a:t>⇒ </a:t>
            </a:r>
            <a:r>
              <a:rPr lang="en-US" altLang="ja-JP" dirty="0" smtClean="0"/>
              <a:t>Proton rejection power </a:t>
            </a:r>
            <a:r>
              <a:rPr lang="ja-JP" altLang="en-US" dirty="0" smtClean="0"/>
              <a:t>：</a:t>
            </a:r>
            <a:endParaRPr lang="en-US" altLang="ja-JP" dirty="0" smtClean="0"/>
          </a:p>
          <a:p>
            <a:pPr>
              <a:spcBef>
                <a:spcPts val="0"/>
              </a:spcBef>
            </a:pPr>
            <a:r>
              <a:rPr lang="en-US" altLang="ja-JP" dirty="0"/>
              <a:t> </a:t>
            </a:r>
            <a:r>
              <a:rPr lang="en-US" altLang="ja-JP" dirty="0" smtClean="0"/>
              <a:t>               ~</a:t>
            </a:r>
            <a:r>
              <a:rPr lang="ja-JP" altLang="en-US" dirty="0" smtClean="0"/>
              <a:t> </a:t>
            </a:r>
            <a:r>
              <a:rPr lang="en-US" altLang="ja-JP" dirty="0" smtClean="0"/>
              <a:t>2.0 x 10</a:t>
            </a:r>
            <a:r>
              <a:rPr lang="en-US" altLang="ja-JP" baseline="30000" dirty="0" smtClean="0"/>
              <a:t>5</a:t>
            </a:r>
            <a:r>
              <a:rPr lang="en-US" altLang="ja-JP" dirty="0" smtClean="0"/>
              <a:t> (90%C.L.)</a:t>
            </a:r>
          </a:p>
        </p:txBody>
      </p:sp>
      <p:graphicFrame>
        <p:nvGraphicFramePr>
          <p:cNvPr id="211991" name="Object 23"/>
          <p:cNvGraphicFramePr>
            <a:graphicFrameLocks noGrp="1" noChangeAspect="1"/>
          </p:cNvGraphicFramePr>
          <p:nvPr>
            <p:ph sz="quarter" idx="4"/>
            <p:extLst>
              <p:ext uri="{D42A27DB-BD31-4B8C-83A1-F6EECF244321}">
                <p14:modId xmlns:p14="http://schemas.microsoft.com/office/powerpoint/2010/main" val="816677868"/>
              </p:ext>
            </p:extLst>
          </p:nvPr>
        </p:nvGraphicFramePr>
        <p:xfrm>
          <a:off x="544513" y="1436325"/>
          <a:ext cx="4248150" cy="3055938"/>
        </p:xfrm>
        <a:graphic>
          <a:graphicData uri="http://schemas.openxmlformats.org/presentationml/2006/ole">
            <mc:AlternateContent xmlns:mc="http://schemas.openxmlformats.org/markup-compatibility/2006">
              <mc:Choice xmlns:v="urn:schemas-microsoft-com:vml" Requires="v">
                <p:oleObj spid="_x0000_s15876" name="Acrobat Document" r:id="rId10" imgW="6472440" imgH="4662000" progId="AcroExch.Document.7">
                  <p:embed/>
                </p:oleObj>
              </mc:Choice>
              <mc:Fallback>
                <p:oleObj name="Acrobat Document" r:id="rId10" imgW="6472440" imgH="4662000" progId="AcroExch.Document.7">
                  <p:embed/>
                  <p:pic>
                    <p:nvPicPr>
                      <p:cNvPr id="0" name="Picture 1255"/>
                      <p:cNvPicPr>
                        <a:picLocks noGrp="1"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44513" y="1436325"/>
                        <a:ext cx="4248150" cy="305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1992" name="Object 24"/>
          <p:cNvGraphicFramePr>
            <a:graphicFrameLocks noChangeAspect="1"/>
          </p:cNvGraphicFramePr>
          <p:nvPr>
            <p:extLst>
              <p:ext uri="{D42A27DB-BD31-4B8C-83A1-F6EECF244321}">
                <p14:modId xmlns:p14="http://schemas.microsoft.com/office/powerpoint/2010/main" val="2465857704"/>
              </p:ext>
            </p:extLst>
          </p:nvPr>
        </p:nvGraphicFramePr>
        <p:xfrm>
          <a:off x="544513" y="1436325"/>
          <a:ext cx="4248150" cy="3055938"/>
        </p:xfrm>
        <a:graphic>
          <a:graphicData uri="http://schemas.openxmlformats.org/presentationml/2006/ole">
            <mc:AlternateContent xmlns:mc="http://schemas.openxmlformats.org/markup-compatibility/2006">
              <mc:Choice xmlns:v="urn:schemas-microsoft-com:vml" Requires="v">
                <p:oleObj spid="_x0000_s15877" name="Acrobat Document" r:id="rId12" imgW="6472440" imgH="4662000" progId="AcroExch.Document.7">
                  <p:embed/>
                </p:oleObj>
              </mc:Choice>
              <mc:Fallback>
                <p:oleObj name="Acrobat Document" r:id="rId12" imgW="6472440" imgH="4662000" progId="AcroExch.Document.7">
                  <p:embed/>
                  <p:pic>
                    <p:nvPicPr>
                      <p:cNvPr id="0" name="Picture 125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44513" y="1436325"/>
                        <a:ext cx="4248150" cy="305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1993" name="Text Box 25"/>
          <p:cNvSpPr txBox="1">
            <a:spLocks noChangeArrowheads="1"/>
          </p:cNvSpPr>
          <p:nvPr/>
        </p:nvSpPr>
        <p:spPr bwMode="auto">
          <a:xfrm rot="16200000">
            <a:off x="327819" y="1433944"/>
            <a:ext cx="7905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(=F</a:t>
            </a:r>
            <a:r>
              <a:rPr lang="en-US" altLang="ja-JP" baseline="-25000"/>
              <a:t>E</a:t>
            </a:r>
            <a:r>
              <a:rPr lang="en-US" altLang="ja-JP"/>
              <a:t>)</a:t>
            </a:r>
            <a:endParaRPr lang="en-US" altLang="ja-JP" baseline="-25000"/>
          </a:p>
        </p:txBody>
      </p:sp>
      <p:sp>
        <p:nvSpPr>
          <p:cNvPr id="211994" name="Text Box 26"/>
          <p:cNvSpPr txBox="1">
            <a:spLocks noChangeArrowheads="1"/>
          </p:cNvSpPr>
          <p:nvPr/>
        </p:nvSpPr>
        <p:spPr bwMode="auto">
          <a:xfrm>
            <a:off x="4225925" y="4154125"/>
            <a:ext cx="7905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(=R</a:t>
            </a:r>
            <a:r>
              <a:rPr lang="en-US" altLang="ja-JP" baseline="-25000"/>
              <a:t>E</a:t>
            </a:r>
            <a:r>
              <a:rPr lang="en-US" altLang="ja-JP"/>
              <a:t>)</a:t>
            </a:r>
            <a:endParaRPr lang="en-US" altLang="ja-JP" baseline="-25000"/>
          </a:p>
        </p:txBody>
      </p:sp>
      <p:pic>
        <p:nvPicPr>
          <p:cNvPr id="211995" name="Picture 2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148263" y="1725613"/>
            <a:ext cx="1655762"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1997" name="Oval 29"/>
          <p:cNvSpPr>
            <a:spLocks noChangeArrowheads="1"/>
          </p:cNvSpPr>
          <p:nvPr/>
        </p:nvSpPr>
        <p:spPr bwMode="auto">
          <a:xfrm>
            <a:off x="5270500" y="1820863"/>
            <a:ext cx="1389063" cy="6985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1998" name="Oval 30"/>
          <p:cNvSpPr>
            <a:spLocks noChangeArrowheads="1"/>
          </p:cNvSpPr>
          <p:nvPr/>
        </p:nvSpPr>
        <p:spPr bwMode="auto">
          <a:xfrm>
            <a:off x="5599113" y="2314575"/>
            <a:ext cx="747712" cy="73025"/>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1999" name="Line 31"/>
          <p:cNvSpPr>
            <a:spLocks noChangeShapeType="1"/>
          </p:cNvSpPr>
          <p:nvPr/>
        </p:nvSpPr>
        <p:spPr bwMode="auto">
          <a:xfrm flipV="1">
            <a:off x="5795963" y="1582738"/>
            <a:ext cx="635000" cy="1584325"/>
          </a:xfrm>
          <a:prstGeom prst="line">
            <a:avLst/>
          </a:prstGeom>
          <a:noFill/>
          <a:ln w="38100">
            <a:solidFill>
              <a:srgbClr val="FF00FF"/>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212017" name="Picture 4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948488" y="1725613"/>
            <a:ext cx="1655762"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2018" name="Oval 50"/>
          <p:cNvSpPr>
            <a:spLocks noChangeArrowheads="1"/>
          </p:cNvSpPr>
          <p:nvPr/>
        </p:nvSpPr>
        <p:spPr bwMode="auto">
          <a:xfrm>
            <a:off x="7070725" y="1820863"/>
            <a:ext cx="1389063" cy="6985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2019" name="Oval 51"/>
          <p:cNvSpPr>
            <a:spLocks noChangeArrowheads="1"/>
          </p:cNvSpPr>
          <p:nvPr/>
        </p:nvSpPr>
        <p:spPr bwMode="auto">
          <a:xfrm>
            <a:off x="7229475" y="2314575"/>
            <a:ext cx="1062038" cy="6985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2020" name="Line 52"/>
          <p:cNvSpPr>
            <a:spLocks noChangeShapeType="1"/>
          </p:cNvSpPr>
          <p:nvPr/>
        </p:nvSpPr>
        <p:spPr bwMode="auto">
          <a:xfrm flipV="1">
            <a:off x="8172450" y="1582738"/>
            <a:ext cx="58738" cy="1582737"/>
          </a:xfrm>
          <a:prstGeom prst="line">
            <a:avLst/>
          </a:prstGeom>
          <a:noFill/>
          <a:ln w="38100">
            <a:solidFill>
              <a:srgbClr val="FF00FF"/>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2021" name="Oval 53"/>
          <p:cNvSpPr>
            <a:spLocks noChangeArrowheads="1"/>
          </p:cNvSpPr>
          <p:nvPr/>
        </p:nvSpPr>
        <p:spPr bwMode="auto">
          <a:xfrm>
            <a:off x="7235825" y="3008313"/>
            <a:ext cx="1062038" cy="6985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212022" name="Picture 5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148263" y="3382963"/>
            <a:ext cx="1655762"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2023" name="Oval 55"/>
          <p:cNvSpPr>
            <a:spLocks noChangeArrowheads="1"/>
          </p:cNvSpPr>
          <p:nvPr/>
        </p:nvSpPr>
        <p:spPr bwMode="auto">
          <a:xfrm>
            <a:off x="5270500" y="3681413"/>
            <a:ext cx="1389063" cy="6985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2024" name="Oval 56"/>
          <p:cNvSpPr>
            <a:spLocks noChangeArrowheads="1"/>
          </p:cNvSpPr>
          <p:nvPr/>
        </p:nvSpPr>
        <p:spPr bwMode="auto">
          <a:xfrm>
            <a:off x="5438775" y="3971925"/>
            <a:ext cx="1062038" cy="6985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2025" name="Line 57"/>
          <p:cNvSpPr>
            <a:spLocks noChangeShapeType="1"/>
          </p:cNvSpPr>
          <p:nvPr/>
        </p:nvSpPr>
        <p:spPr bwMode="auto">
          <a:xfrm flipV="1">
            <a:off x="5580063" y="3382963"/>
            <a:ext cx="1223962" cy="1439862"/>
          </a:xfrm>
          <a:prstGeom prst="line">
            <a:avLst/>
          </a:prstGeom>
          <a:noFill/>
          <a:ln w="38100">
            <a:solidFill>
              <a:srgbClr val="FF00FF"/>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2026" name="Oval 58"/>
          <p:cNvSpPr>
            <a:spLocks noChangeArrowheads="1"/>
          </p:cNvSpPr>
          <p:nvPr/>
        </p:nvSpPr>
        <p:spPr bwMode="auto">
          <a:xfrm>
            <a:off x="5445125" y="4665663"/>
            <a:ext cx="1062038" cy="6985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212027" name="Picture 5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948488" y="3382963"/>
            <a:ext cx="1655762"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2028" name="Oval 60"/>
          <p:cNvSpPr>
            <a:spLocks noChangeArrowheads="1"/>
          </p:cNvSpPr>
          <p:nvPr/>
        </p:nvSpPr>
        <p:spPr bwMode="auto">
          <a:xfrm>
            <a:off x="7070725" y="3681413"/>
            <a:ext cx="1389063" cy="6985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2029" name="Oval 61"/>
          <p:cNvSpPr>
            <a:spLocks noChangeArrowheads="1"/>
          </p:cNvSpPr>
          <p:nvPr/>
        </p:nvSpPr>
        <p:spPr bwMode="auto">
          <a:xfrm>
            <a:off x="7239000" y="3971925"/>
            <a:ext cx="1062038" cy="6985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2030" name="Line 62"/>
          <p:cNvSpPr>
            <a:spLocks noChangeShapeType="1"/>
          </p:cNvSpPr>
          <p:nvPr/>
        </p:nvSpPr>
        <p:spPr bwMode="auto">
          <a:xfrm flipV="1">
            <a:off x="7164388" y="3382963"/>
            <a:ext cx="1223962" cy="1366837"/>
          </a:xfrm>
          <a:prstGeom prst="line">
            <a:avLst/>
          </a:prstGeom>
          <a:noFill/>
          <a:ln w="38100">
            <a:solidFill>
              <a:srgbClr val="FF00FF"/>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2032" name="Oval 64"/>
          <p:cNvSpPr>
            <a:spLocks noChangeArrowheads="1"/>
          </p:cNvSpPr>
          <p:nvPr/>
        </p:nvSpPr>
        <p:spPr bwMode="auto">
          <a:xfrm>
            <a:off x="5605463" y="3008313"/>
            <a:ext cx="747712" cy="73025"/>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2033" name="Line 65"/>
          <p:cNvSpPr>
            <a:spLocks noChangeShapeType="1"/>
          </p:cNvSpPr>
          <p:nvPr/>
        </p:nvSpPr>
        <p:spPr bwMode="auto">
          <a:xfrm>
            <a:off x="8315325" y="3967163"/>
            <a:ext cx="0" cy="72072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2034" name="Line 66"/>
          <p:cNvSpPr>
            <a:spLocks noChangeShapeType="1"/>
          </p:cNvSpPr>
          <p:nvPr/>
        </p:nvSpPr>
        <p:spPr bwMode="auto">
          <a:xfrm flipH="1">
            <a:off x="7307263" y="3957638"/>
            <a:ext cx="649287" cy="72072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2035" name="Text Box 67"/>
          <p:cNvSpPr txBox="1">
            <a:spLocks noChangeArrowheads="1"/>
          </p:cNvSpPr>
          <p:nvPr/>
        </p:nvSpPr>
        <p:spPr bwMode="auto">
          <a:xfrm>
            <a:off x="7812088" y="4175125"/>
            <a:ext cx="3603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b="1"/>
              <a:t>&gt;</a:t>
            </a:r>
          </a:p>
        </p:txBody>
      </p:sp>
      <p:sp>
        <p:nvSpPr>
          <p:cNvPr id="212036" name="Text Box 68"/>
          <p:cNvSpPr txBox="1">
            <a:spLocks noChangeArrowheads="1"/>
          </p:cNvSpPr>
          <p:nvPr/>
        </p:nvSpPr>
        <p:spPr bwMode="auto">
          <a:xfrm>
            <a:off x="5148263" y="1406525"/>
            <a:ext cx="5032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①</a:t>
            </a:r>
          </a:p>
        </p:txBody>
      </p:sp>
      <p:sp>
        <p:nvSpPr>
          <p:cNvPr id="212037" name="Text Box 69"/>
          <p:cNvSpPr txBox="1">
            <a:spLocks noChangeArrowheads="1"/>
          </p:cNvSpPr>
          <p:nvPr/>
        </p:nvSpPr>
        <p:spPr bwMode="auto">
          <a:xfrm>
            <a:off x="7019925" y="3087688"/>
            <a:ext cx="5032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④</a:t>
            </a:r>
          </a:p>
        </p:txBody>
      </p:sp>
      <p:sp>
        <p:nvSpPr>
          <p:cNvPr id="212038" name="Text Box 70"/>
          <p:cNvSpPr txBox="1">
            <a:spLocks noChangeArrowheads="1"/>
          </p:cNvSpPr>
          <p:nvPr/>
        </p:nvSpPr>
        <p:spPr bwMode="auto">
          <a:xfrm>
            <a:off x="5148263" y="3087688"/>
            <a:ext cx="5032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③</a:t>
            </a:r>
          </a:p>
        </p:txBody>
      </p:sp>
      <p:sp>
        <p:nvSpPr>
          <p:cNvPr id="212039" name="Text Box 71"/>
          <p:cNvSpPr txBox="1">
            <a:spLocks noChangeArrowheads="1"/>
          </p:cNvSpPr>
          <p:nvPr/>
        </p:nvSpPr>
        <p:spPr bwMode="auto">
          <a:xfrm>
            <a:off x="7019925" y="1404938"/>
            <a:ext cx="5032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②</a:t>
            </a:r>
          </a:p>
        </p:txBody>
      </p:sp>
      <p:sp>
        <p:nvSpPr>
          <p:cNvPr id="212040" name="Rectangle 72"/>
          <p:cNvSpPr>
            <a:spLocks noChangeArrowheads="1"/>
          </p:cNvSpPr>
          <p:nvPr/>
        </p:nvSpPr>
        <p:spPr bwMode="auto">
          <a:xfrm>
            <a:off x="6875463" y="1438275"/>
            <a:ext cx="1800225" cy="1727200"/>
          </a:xfrm>
          <a:prstGeom prst="rect">
            <a:avLst/>
          </a:prstGeom>
          <a:solidFill>
            <a:schemeClr val="bg1">
              <a:alpha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2041" name="Rectangle 73"/>
          <p:cNvSpPr>
            <a:spLocks noChangeArrowheads="1"/>
          </p:cNvSpPr>
          <p:nvPr/>
        </p:nvSpPr>
        <p:spPr bwMode="auto">
          <a:xfrm>
            <a:off x="6948488" y="3165475"/>
            <a:ext cx="1800225" cy="1727200"/>
          </a:xfrm>
          <a:prstGeom prst="rect">
            <a:avLst/>
          </a:prstGeom>
          <a:solidFill>
            <a:schemeClr val="bg1">
              <a:alpha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2042" name="Rectangle 74"/>
          <p:cNvSpPr>
            <a:spLocks noChangeArrowheads="1"/>
          </p:cNvSpPr>
          <p:nvPr/>
        </p:nvSpPr>
        <p:spPr bwMode="auto">
          <a:xfrm>
            <a:off x="5075238" y="3165475"/>
            <a:ext cx="1800225" cy="1727200"/>
          </a:xfrm>
          <a:prstGeom prst="rect">
            <a:avLst/>
          </a:prstGeom>
          <a:solidFill>
            <a:schemeClr val="bg1">
              <a:alpha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2043" name="Rectangle 75"/>
          <p:cNvSpPr>
            <a:spLocks noChangeArrowheads="1"/>
          </p:cNvSpPr>
          <p:nvPr/>
        </p:nvSpPr>
        <p:spPr bwMode="auto">
          <a:xfrm>
            <a:off x="5075238" y="1438275"/>
            <a:ext cx="1800225" cy="1727200"/>
          </a:xfrm>
          <a:prstGeom prst="rect">
            <a:avLst/>
          </a:prstGeom>
          <a:solidFill>
            <a:schemeClr val="bg1">
              <a:alpha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2047" name="Text Box 79"/>
          <p:cNvSpPr txBox="1">
            <a:spLocks noChangeArrowheads="1"/>
          </p:cNvSpPr>
          <p:nvPr/>
        </p:nvSpPr>
        <p:spPr bwMode="auto">
          <a:xfrm>
            <a:off x="4693220" y="1122532"/>
            <a:ext cx="427126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ja-JP" dirty="0" smtClean="0"/>
              <a:t>Classification by the shower axis geometry</a:t>
            </a:r>
            <a:endParaRPr lang="ja-JP" altLang="en-US" dirty="0"/>
          </a:p>
        </p:txBody>
      </p:sp>
      <p:sp>
        <p:nvSpPr>
          <p:cNvPr id="43" name="Text Box 17"/>
          <p:cNvSpPr txBox="1">
            <a:spLocks noChangeArrowheads="1"/>
          </p:cNvSpPr>
          <p:nvPr/>
        </p:nvSpPr>
        <p:spPr bwMode="auto">
          <a:xfrm>
            <a:off x="1065213" y="1052736"/>
            <a:ext cx="366553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sz="1600" dirty="0" smtClean="0"/>
              <a:t>Scatter plots for electrons and protons.</a:t>
            </a:r>
            <a:endParaRPr lang="ja-JP" altLang="en-US" sz="1600" dirty="0"/>
          </a:p>
        </p:txBody>
      </p:sp>
      <p:sp>
        <p:nvSpPr>
          <p:cNvPr id="44" name="AutoShape 5"/>
          <p:cNvSpPr>
            <a:spLocks noChangeArrowheads="1"/>
          </p:cNvSpPr>
          <p:nvPr/>
        </p:nvSpPr>
        <p:spPr bwMode="auto">
          <a:xfrm>
            <a:off x="2441059" y="5112583"/>
            <a:ext cx="2707204" cy="1654201"/>
          </a:xfrm>
          <a:prstGeom prst="bracketPair">
            <a:avLst>
              <a:gd name="adj" fmla="val 16667"/>
            </a:avLst>
          </a:prstGeom>
          <a:noFill/>
          <a:ln w="9525">
            <a:solidFill>
              <a:srgbClr val="000000"/>
            </a:solidFill>
            <a:round/>
            <a:headEnd/>
            <a:tailEnd/>
          </a:ln>
          <a:effectLst/>
          <a:extLst>
            <a:ext uri="{909E8E84-426E-40DD-AFC4-6F175D3DCCD1}">
              <a14:hiddenFill xmlns:a14="http://schemas.microsoft.com/office/drawing/2010/main">
                <a:solidFill>
                  <a:srgbClr val="C0C0C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p>
        </p:txBody>
      </p:sp>
      <mc:AlternateContent xmlns:mc="http://schemas.openxmlformats.org/markup-compatibility/2006" xmlns:a14="http://schemas.microsoft.com/office/drawing/2010/main">
        <mc:Choice Requires="a14">
          <p:sp>
            <p:nvSpPr>
              <p:cNvPr id="45" name="Text Box 15"/>
              <p:cNvSpPr txBox="1">
                <a:spLocks noChangeArrowheads="1"/>
              </p:cNvSpPr>
              <p:nvPr/>
            </p:nvSpPr>
            <p:spPr bwMode="auto">
              <a:xfrm>
                <a:off x="2195662" y="5040551"/>
                <a:ext cx="3024188" cy="93051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p>
                <a:pPr>
                  <a:spcBef>
                    <a:spcPct val="50000"/>
                  </a:spcBef>
                </a:pPr>
                <a14:m>
                  <m:oMathPara xmlns:m="http://schemas.openxmlformats.org/officeDocument/2006/math">
                    <m:oMathParaPr>
                      <m:jc m:val="centerGroup"/>
                    </m:oMathParaPr>
                    <m:oMath xmlns:m="http://schemas.openxmlformats.org/officeDocument/2006/math">
                      <m:sSub>
                        <m:sSubPr>
                          <m:ctrlPr>
                            <a:rPr lang="en-US" altLang="ja-JP" sz="1400" i="1" dirty="0" smtClean="0">
                              <a:latin typeface="Cambria Math"/>
                            </a:rPr>
                          </m:ctrlPr>
                        </m:sSubPr>
                        <m:e>
                          <m:r>
                            <a:rPr lang="en-US" altLang="ja-JP" sz="1400" b="0" i="1" dirty="0" smtClean="0">
                              <a:latin typeface="Cambria Math"/>
                            </a:rPr>
                            <m:t>𝑅</m:t>
                          </m:r>
                        </m:e>
                        <m:sub>
                          <m:r>
                            <a:rPr lang="en-US" altLang="ja-JP" sz="1400" b="0" i="1" dirty="0" smtClean="0">
                              <a:latin typeface="Cambria Math"/>
                            </a:rPr>
                            <m:t>𝑖</m:t>
                          </m:r>
                        </m:sub>
                      </m:sSub>
                      <m:r>
                        <a:rPr lang="en-US" altLang="ja-JP" sz="1400" b="0" i="1" dirty="0" smtClean="0">
                          <a:latin typeface="Cambria Math"/>
                        </a:rPr>
                        <m:t>=</m:t>
                      </m:r>
                      <m:rad>
                        <m:radPr>
                          <m:degHide m:val="on"/>
                          <m:ctrlPr>
                            <a:rPr lang="en-US" altLang="ja-JP" sz="1400" b="0" i="1" dirty="0" smtClean="0">
                              <a:latin typeface="Cambria Math"/>
                            </a:rPr>
                          </m:ctrlPr>
                        </m:radPr>
                        <m:deg/>
                        <m:e>
                          <m:f>
                            <m:fPr>
                              <m:ctrlPr>
                                <a:rPr lang="en-US" altLang="ja-JP" sz="1400" b="0" i="1" dirty="0" smtClean="0">
                                  <a:latin typeface="Cambria Math"/>
                                </a:rPr>
                              </m:ctrlPr>
                            </m:fPr>
                            <m:num>
                              <m:nary>
                                <m:naryPr>
                                  <m:chr m:val="∑"/>
                                  <m:limLoc m:val="subSup"/>
                                  <m:supHide m:val="on"/>
                                  <m:ctrlPr>
                                    <a:rPr lang="en-US" altLang="ja-JP" sz="1400" b="0" i="1" dirty="0" smtClean="0">
                                      <a:latin typeface="Cambria Math"/>
                                    </a:rPr>
                                  </m:ctrlPr>
                                </m:naryPr>
                                <m:sub>
                                  <m:r>
                                    <m:rPr>
                                      <m:brk m:alnAt="9"/>
                                    </m:rPr>
                                    <a:rPr lang="en-US" altLang="ja-JP" sz="1400" b="0" i="1" dirty="0" smtClean="0">
                                      <a:latin typeface="Cambria Math"/>
                                    </a:rPr>
                                    <m:t>𝑗</m:t>
                                  </m:r>
                                </m:sub>
                                <m:sup/>
                                <m:e>
                                  <m:d>
                                    <m:dPr>
                                      <m:begChr m:val="{"/>
                                      <m:endChr m:val="}"/>
                                      <m:ctrlPr>
                                        <a:rPr lang="en-US" altLang="ja-JP" sz="1400" b="0" i="1" dirty="0" smtClean="0">
                                          <a:latin typeface="Cambria Math"/>
                                        </a:rPr>
                                      </m:ctrlPr>
                                    </m:dPr>
                                    <m:e>
                                      <m:r>
                                        <a:rPr lang="en-US" altLang="ja-JP" sz="1400" b="0" i="1" dirty="0" smtClean="0">
                                          <a:latin typeface="Cambria Math"/>
                                          <a:ea typeface="Cambria Math"/>
                                        </a:rPr>
                                        <m:t>∆</m:t>
                                      </m:r>
                                      <m:sSub>
                                        <m:sSubPr>
                                          <m:ctrlPr>
                                            <a:rPr lang="en-US" altLang="ja-JP" sz="1400" b="0" i="1" dirty="0" smtClean="0">
                                              <a:latin typeface="Cambria Math"/>
                                              <a:ea typeface="Cambria Math"/>
                                            </a:rPr>
                                          </m:ctrlPr>
                                        </m:sSubPr>
                                        <m:e>
                                          <m:r>
                                            <a:rPr lang="en-US" altLang="ja-JP" sz="1400" b="0" i="1" dirty="0" smtClean="0">
                                              <a:latin typeface="Cambria Math"/>
                                              <a:ea typeface="Cambria Math"/>
                                            </a:rPr>
                                            <m:t>𝐸</m:t>
                                          </m:r>
                                        </m:e>
                                        <m:sub>
                                          <m:r>
                                            <a:rPr lang="en-US" altLang="ja-JP" sz="1400" b="0" i="1" dirty="0" smtClean="0">
                                              <a:latin typeface="Cambria Math"/>
                                              <a:ea typeface="Cambria Math"/>
                                            </a:rPr>
                                            <m:t>𝑖</m:t>
                                          </m:r>
                                          <m:r>
                                            <a:rPr lang="en-US" altLang="ja-JP" sz="1400" b="0" i="1" dirty="0" smtClean="0">
                                              <a:latin typeface="Cambria Math"/>
                                              <a:ea typeface="Cambria Math"/>
                                            </a:rPr>
                                            <m:t>,</m:t>
                                          </m:r>
                                          <m:r>
                                            <a:rPr lang="en-US" altLang="ja-JP" sz="1400" b="0" i="1" dirty="0" smtClean="0">
                                              <a:latin typeface="Cambria Math"/>
                                              <a:ea typeface="Cambria Math"/>
                                            </a:rPr>
                                            <m:t>𝑗</m:t>
                                          </m:r>
                                        </m:sub>
                                      </m:sSub>
                                      <m:r>
                                        <a:rPr lang="en-US" altLang="ja-JP" sz="1400" b="0" i="1" dirty="0" smtClean="0">
                                          <a:latin typeface="Cambria Math"/>
                                          <a:ea typeface="Cambria Math"/>
                                        </a:rPr>
                                        <m:t>×</m:t>
                                      </m:r>
                                      <m:sSup>
                                        <m:sSupPr>
                                          <m:ctrlPr>
                                            <a:rPr lang="en-US" altLang="ja-JP" sz="1400" b="0" i="1" dirty="0" smtClean="0">
                                              <a:latin typeface="Cambria Math"/>
                                              <a:ea typeface="Cambria Math"/>
                                            </a:rPr>
                                          </m:ctrlPr>
                                        </m:sSupPr>
                                        <m:e>
                                          <m:d>
                                            <m:dPr>
                                              <m:ctrlPr>
                                                <a:rPr lang="en-US" altLang="ja-JP" sz="1400" b="0" i="1" dirty="0" smtClean="0">
                                                  <a:latin typeface="Cambria Math"/>
                                                  <a:ea typeface="Cambria Math"/>
                                                </a:rPr>
                                              </m:ctrlPr>
                                            </m:dPr>
                                            <m:e>
                                              <m:sSub>
                                                <m:sSubPr>
                                                  <m:ctrlPr>
                                                    <a:rPr lang="en-US" altLang="ja-JP" sz="1400" b="0" i="1" dirty="0" smtClean="0">
                                                      <a:latin typeface="Cambria Math"/>
                                                      <a:ea typeface="Cambria Math"/>
                                                    </a:rPr>
                                                  </m:ctrlPr>
                                                </m:sSubPr>
                                                <m:e>
                                                  <m:r>
                                                    <a:rPr lang="en-US" altLang="ja-JP" sz="1400" b="0" i="1" dirty="0" smtClean="0">
                                                      <a:latin typeface="Cambria Math"/>
                                                      <a:ea typeface="Cambria Math"/>
                                                    </a:rPr>
                                                    <m:t>𝑥</m:t>
                                                  </m:r>
                                                </m:e>
                                                <m:sub>
                                                  <m:r>
                                                    <a:rPr lang="en-US" altLang="ja-JP" sz="1400" b="0" i="1" dirty="0" smtClean="0">
                                                      <a:latin typeface="Cambria Math"/>
                                                      <a:ea typeface="Cambria Math"/>
                                                    </a:rPr>
                                                    <m:t>𝑗</m:t>
                                                  </m:r>
                                                </m:sub>
                                              </m:sSub>
                                              <m:r>
                                                <a:rPr lang="en-US" altLang="ja-JP" sz="1400" b="0" i="1" dirty="0" smtClean="0">
                                                  <a:latin typeface="Cambria Math"/>
                                                  <a:ea typeface="Cambria Math"/>
                                                </a:rPr>
                                                <m:t>−</m:t>
                                              </m:r>
                                              <m:sSub>
                                                <m:sSubPr>
                                                  <m:ctrlPr>
                                                    <a:rPr lang="en-US" altLang="ja-JP" sz="1400" b="0" i="1" dirty="0" smtClean="0">
                                                      <a:latin typeface="Cambria Math"/>
                                                      <a:ea typeface="Cambria Math"/>
                                                    </a:rPr>
                                                  </m:ctrlPr>
                                                </m:sSubPr>
                                                <m:e>
                                                  <m:r>
                                                    <a:rPr lang="en-US" altLang="ja-JP" sz="1400" b="0" i="1" dirty="0" smtClean="0">
                                                      <a:latin typeface="Cambria Math"/>
                                                      <a:ea typeface="Cambria Math"/>
                                                    </a:rPr>
                                                    <m:t>𝑥</m:t>
                                                  </m:r>
                                                </m:e>
                                                <m:sub>
                                                  <m:r>
                                                    <a:rPr lang="en-US" altLang="ja-JP" sz="1400" b="0" i="1" dirty="0" smtClean="0">
                                                      <a:latin typeface="Cambria Math"/>
                                                      <a:ea typeface="Cambria Math"/>
                                                    </a:rPr>
                                                    <m:t>𝑐</m:t>
                                                  </m:r>
                                                </m:sub>
                                              </m:sSub>
                                            </m:e>
                                          </m:d>
                                        </m:e>
                                        <m:sup>
                                          <m:r>
                                            <a:rPr lang="en-US" altLang="ja-JP" sz="1400" b="0" i="1" dirty="0" smtClean="0">
                                              <a:latin typeface="Cambria Math"/>
                                              <a:ea typeface="Cambria Math"/>
                                            </a:rPr>
                                            <m:t>2</m:t>
                                          </m:r>
                                        </m:sup>
                                      </m:sSup>
                                    </m:e>
                                  </m:d>
                                </m:e>
                              </m:nary>
                            </m:num>
                            <m:den>
                              <m:nary>
                                <m:naryPr>
                                  <m:chr m:val="∑"/>
                                  <m:limLoc m:val="subSup"/>
                                  <m:supHide m:val="on"/>
                                  <m:ctrlPr>
                                    <a:rPr lang="en-US" altLang="ja-JP" sz="1400" b="0" i="1" dirty="0" smtClean="0">
                                      <a:latin typeface="Cambria Math"/>
                                    </a:rPr>
                                  </m:ctrlPr>
                                </m:naryPr>
                                <m:sub>
                                  <m:r>
                                    <m:rPr>
                                      <m:brk m:alnAt="9"/>
                                    </m:rPr>
                                    <a:rPr lang="en-US" altLang="ja-JP" sz="1400" b="0" i="1" dirty="0" smtClean="0">
                                      <a:latin typeface="Cambria Math"/>
                                    </a:rPr>
                                    <m:t>𝑗</m:t>
                                  </m:r>
                                </m:sub>
                                <m:sup/>
                                <m:e>
                                  <m:r>
                                    <a:rPr lang="en-US" altLang="ja-JP" sz="1400" b="0" i="1" dirty="0" smtClean="0">
                                      <a:latin typeface="Cambria Math"/>
                                      <a:ea typeface="Cambria Math"/>
                                    </a:rPr>
                                    <m:t>∆</m:t>
                                  </m:r>
                                  <m:sSub>
                                    <m:sSubPr>
                                      <m:ctrlPr>
                                        <a:rPr lang="en-US" altLang="ja-JP" sz="1400" b="0" i="1" dirty="0" smtClean="0">
                                          <a:latin typeface="Cambria Math"/>
                                          <a:ea typeface="Cambria Math"/>
                                        </a:rPr>
                                      </m:ctrlPr>
                                    </m:sSubPr>
                                    <m:e>
                                      <m:r>
                                        <a:rPr lang="en-US" altLang="ja-JP" sz="1400" b="0" i="1" dirty="0" smtClean="0">
                                          <a:latin typeface="Cambria Math"/>
                                          <a:ea typeface="Cambria Math"/>
                                        </a:rPr>
                                        <m:t>𝐸</m:t>
                                      </m:r>
                                    </m:e>
                                    <m:sub>
                                      <m:r>
                                        <a:rPr lang="en-US" altLang="ja-JP" sz="1400" b="0" i="1" dirty="0" smtClean="0">
                                          <a:latin typeface="Cambria Math"/>
                                          <a:ea typeface="Cambria Math"/>
                                        </a:rPr>
                                        <m:t>𝑖</m:t>
                                      </m:r>
                                      <m:r>
                                        <a:rPr lang="en-US" altLang="ja-JP" sz="1400" b="0" i="1" dirty="0" smtClean="0">
                                          <a:latin typeface="Cambria Math"/>
                                          <a:ea typeface="Cambria Math"/>
                                        </a:rPr>
                                        <m:t>,</m:t>
                                      </m:r>
                                      <m:r>
                                        <a:rPr lang="en-US" altLang="ja-JP" sz="1400" b="0" i="1" dirty="0" smtClean="0">
                                          <a:latin typeface="Cambria Math"/>
                                          <a:ea typeface="Cambria Math"/>
                                        </a:rPr>
                                        <m:t>𝑗</m:t>
                                      </m:r>
                                    </m:sub>
                                  </m:sSub>
                                </m:e>
                              </m:nary>
                            </m:den>
                          </m:f>
                        </m:e>
                      </m:rad>
                    </m:oMath>
                  </m:oMathPara>
                </a14:m>
                <a:endParaRPr lang="en-US" altLang="ja-JP" sz="1400" dirty="0"/>
              </a:p>
            </p:txBody>
          </p:sp>
        </mc:Choice>
        <mc:Fallback xmlns="">
          <p:sp>
            <p:nvSpPr>
              <p:cNvPr id="45" name="Text Box 15"/>
              <p:cNvSpPr txBox="1">
                <a:spLocks noRot="1" noChangeAspect="1" noMove="1" noResize="1" noEditPoints="1" noAdjustHandles="1" noChangeArrowheads="1" noChangeShapeType="1" noTextEdit="1"/>
              </p:cNvSpPr>
              <p:nvPr/>
            </p:nvSpPr>
            <p:spPr bwMode="auto">
              <a:xfrm>
                <a:off x="2195662" y="5040551"/>
                <a:ext cx="3024188" cy="930511"/>
              </a:xfrm>
              <a:prstGeom prst="rect">
                <a:avLst/>
              </a:prstGeom>
              <a:blipFill rotWithShape="1">
                <a:blip r:embed="rId15"/>
                <a:stretch>
                  <a:fillRect/>
                </a:stretch>
              </a:bli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6" name="Text Box 15"/>
              <p:cNvSpPr txBox="1">
                <a:spLocks noChangeArrowheads="1"/>
              </p:cNvSpPr>
              <p:nvPr/>
            </p:nvSpPr>
            <p:spPr bwMode="auto">
              <a:xfrm>
                <a:off x="-57638" y="5497045"/>
                <a:ext cx="2304256" cy="59612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p>
                <a:pPr>
                  <a:spcBef>
                    <a:spcPct val="50000"/>
                  </a:spcBef>
                </a:pPr>
                <a14:m>
                  <m:oMathPara xmlns:m="http://schemas.openxmlformats.org/officeDocument/2006/math">
                    <m:oMathParaPr>
                      <m:jc m:val="centerGroup"/>
                    </m:oMathParaPr>
                    <m:oMath xmlns:m="http://schemas.openxmlformats.org/officeDocument/2006/math">
                      <m:sSub>
                        <m:sSubPr>
                          <m:ctrlPr>
                            <a:rPr lang="en-US" altLang="ja-JP" sz="1400" i="1" dirty="0" smtClean="0">
                              <a:latin typeface="Cambria Math"/>
                            </a:rPr>
                          </m:ctrlPr>
                        </m:sSubPr>
                        <m:e>
                          <m:r>
                            <a:rPr lang="en-US" altLang="ja-JP" sz="1400" b="0" i="1" dirty="0" smtClean="0">
                              <a:latin typeface="Cambria Math"/>
                            </a:rPr>
                            <m:t>𝐹</m:t>
                          </m:r>
                        </m:e>
                        <m:sub>
                          <m:r>
                            <a:rPr lang="en-US" altLang="ja-JP" sz="1400" b="0" i="1" dirty="0" smtClean="0">
                              <a:latin typeface="Cambria Math"/>
                            </a:rPr>
                            <m:t>𝐸</m:t>
                          </m:r>
                        </m:sub>
                      </m:sSub>
                      <m:r>
                        <a:rPr lang="en-US" altLang="ja-JP" sz="1400" b="0" i="1" dirty="0" smtClean="0">
                          <a:latin typeface="Cambria Math"/>
                        </a:rPr>
                        <m:t>=</m:t>
                      </m:r>
                      <m:f>
                        <m:fPr>
                          <m:ctrlPr>
                            <a:rPr lang="en-US" altLang="ja-JP" sz="1400" b="0" i="1" dirty="0" smtClean="0">
                              <a:latin typeface="Cambria Math"/>
                            </a:rPr>
                          </m:ctrlPr>
                        </m:fPr>
                        <m:num>
                          <m:nary>
                            <m:naryPr>
                              <m:chr m:val="∑"/>
                              <m:limLoc m:val="subSup"/>
                              <m:supHide m:val="on"/>
                              <m:ctrlPr>
                                <a:rPr lang="en-US" altLang="ja-JP" sz="1400" b="0" i="1" dirty="0" smtClean="0">
                                  <a:latin typeface="Cambria Math"/>
                                </a:rPr>
                              </m:ctrlPr>
                            </m:naryPr>
                            <m:sub>
                              <m:r>
                                <m:rPr>
                                  <m:brk m:alnAt="9"/>
                                </m:rPr>
                                <a:rPr lang="en-US" altLang="ja-JP" sz="1400" b="0" i="1" dirty="0" smtClean="0">
                                  <a:latin typeface="Cambria Math"/>
                                </a:rPr>
                                <m:t>𝑗</m:t>
                              </m:r>
                            </m:sub>
                            <m:sup/>
                            <m:e>
                              <m:r>
                                <a:rPr lang="en-US" altLang="ja-JP" sz="1400" b="0" i="1" dirty="0" smtClean="0">
                                  <a:latin typeface="Cambria Math"/>
                                  <a:ea typeface="Cambria Math"/>
                                </a:rPr>
                                <m:t>∆</m:t>
                              </m:r>
                              <m:sSub>
                                <m:sSubPr>
                                  <m:ctrlPr>
                                    <a:rPr lang="en-US" altLang="ja-JP" sz="1400" b="0" i="1" dirty="0" smtClean="0">
                                      <a:latin typeface="Cambria Math"/>
                                      <a:ea typeface="Cambria Math"/>
                                    </a:rPr>
                                  </m:ctrlPr>
                                </m:sSubPr>
                                <m:e>
                                  <m:r>
                                    <a:rPr lang="en-US" altLang="ja-JP" sz="1400" b="0" i="1" dirty="0" smtClean="0">
                                      <a:latin typeface="Cambria Math"/>
                                      <a:ea typeface="Cambria Math"/>
                                    </a:rPr>
                                    <m:t>𝐸</m:t>
                                  </m:r>
                                </m:e>
                                <m:sub>
                                  <m:r>
                                    <a:rPr lang="en-US" altLang="ja-JP" sz="1400" b="0" i="1" dirty="0" smtClean="0">
                                      <a:latin typeface="Cambria Math"/>
                                      <a:ea typeface="Cambria Math"/>
                                    </a:rPr>
                                    <m:t>12, </m:t>
                                  </m:r>
                                  <m:r>
                                    <a:rPr lang="en-US" altLang="ja-JP" sz="1400" b="0" i="1" dirty="0" smtClean="0">
                                      <a:latin typeface="Cambria Math"/>
                                      <a:ea typeface="Cambria Math"/>
                                    </a:rPr>
                                    <m:t>𝑗</m:t>
                                  </m:r>
                                </m:sub>
                              </m:sSub>
                            </m:e>
                          </m:nary>
                        </m:num>
                        <m:den>
                          <m:nary>
                            <m:naryPr>
                              <m:chr m:val="∑"/>
                              <m:limLoc m:val="subSup"/>
                              <m:supHide m:val="on"/>
                              <m:ctrlPr>
                                <a:rPr lang="en-US" altLang="ja-JP" sz="1400" b="0" i="1" dirty="0" smtClean="0">
                                  <a:latin typeface="Cambria Math"/>
                                </a:rPr>
                              </m:ctrlPr>
                            </m:naryPr>
                            <m:sub>
                              <m:r>
                                <m:rPr>
                                  <m:brk m:alnAt="9"/>
                                </m:rPr>
                                <a:rPr lang="en-US" altLang="ja-JP" sz="1400" b="0" i="1" dirty="0" smtClean="0">
                                  <a:latin typeface="Cambria Math"/>
                                </a:rPr>
                                <m:t>𝑖</m:t>
                              </m:r>
                            </m:sub>
                            <m:sup/>
                            <m:e>
                              <m:nary>
                                <m:naryPr>
                                  <m:chr m:val="∑"/>
                                  <m:limLoc m:val="subSup"/>
                                  <m:supHide m:val="on"/>
                                  <m:ctrlPr>
                                    <a:rPr lang="en-US" altLang="ja-JP" sz="1400" b="0" i="1" dirty="0" smtClean="0">
                                      <a:latin typeface="Cambria Math"/>
                                    </a:rPr>
                                  </m:ctrlPr>
                                </m:naryPr>
                                <m:sub>
                                  <m:r>
                                    <m:rPr>
                                      <m:brk m:alnAt="9"/>
                                    </m:rPr>
                                    <a:rPr lang="en-US" altLang="ja-JP" sz="1400" b="0" i="1" dirty="0" smtClean="0">
                                      <a:latin typeface="Cambria Math"/>
                                    </a:rPr>
                                    <m:t>𝑗</m:t>
                                  </m:r>
                                </m:sub>
                                <m:sup/>
                                <m:e>
                                  <m:r>
                                    <a:rPr lang="en-US" altLang="ja-JP" sz="1400" b="0" i="1" dirty="0" smtClean="0">
                                      <a:latin typeface="Cambria Math"/>
                                      <a:ea typeface="Cambria Math"/>
                                    </a:rPr>
                                    <m:t>∆</m:t>
                                  </m:r>
                                  <m:sSub>
                                    <m:sSubPr>
                                      <m:ctrlPr>
                                        <a:rPr lang="en-US" altLang="ja-JP" sz="1400" b="0" i="1" dirty="0" smtClean="0">
                                          <a:latin typeface="Cambria Math"/>
                                          <a:ea typeface="Cambria Math"/>
                                        </a:rPr>
                                      </m:ctrlPr>
                                    </m:sSubPr>
                                    <m:e>
                                      <m:r>
                                        <a:rPr lang="en-US" altLang="ja-JP" sz="1400" b="0" i="1" dirty="0" smtClean="0">
                                          <a:latin typeface="Cambria Math"/>
                                          <a:ea typeface="Cambria Math"/>
                                        </a:rPr>
                                        <m:t>𝐸</m:t>
                                      </m:r>
                                    </m:e>
                                    <m:sub>
                                      <m:r>
                                        <a:rPr lang="en-US" altLang="ja-JP" sz="1400" b="0" i="1" dirty="0" smtClean="0">
                                          <a:latin typeface="Cambria Math"/>
                                          <a:ea typeface="Cambria Math"/>
                                        </a:rPr>
                                        <m:t>𝑖</m:t>
                                      </m:r>
                                      <m:r>
                                        <a:rPr lang="en-US" altLang="ja-JP" sz="1400" b="0" i="1" dirty="0" smtClean="0">
                                          <a:latin typeface="Cambria Math"/>
                                          <a:ea typeface="Cambria Math"/>
                                        </a:rPr>
                                        <m:t>, </m:t>
                                      </m:r>
                                      <m:r>
                                        <a:rPr lang="en-US" altLang="ja-JP" sz="1400" b="0" i="1" dirty="0" smtClean="0">
                                          <a:latin typeface="Cambria Math"/>
                                          <a:ea typeface="Cambria Math"/>
                                        </a:rPr>
                                        <m:t>𝑗</m:t>
                                      </m:r>
                                    </m:sub>
                                  </m:sSub>
                                </m:e>
                              </m:nary>
                            </m:e>
                          </m:nary>
                        </m:den>
                      </m:f>
                    </m:oMath>
                  </m:oMathPara>
                </a14:m>
                <a:endParaRPr lang="en-US" altLang="ja-JP" sz="1400" dirty="0"/>
              </a:p>
            </p:txBody>
          </p:sp>
        </mc:Choice>
        <mc:Fallback xmlns="">
          <p:sp>
            <p:nvSpPr>
              <p:cNvPr id="46" name="Text Box 15"/>
              <p:cNvSpPr txBox="1">
                <a:spLocks noRot="1" noChangeAspect="1" noMove="1" noResize="1" noEditPoints="1" noAdjustHandles="1" noChangeArrowheads="1" noChangeShapeType="1" noTextEdit="1"/>
              </p:cNvSpPr>
              <p:nvPr/>
            </p:nvSpPr>
            <p:spPr bwMode="auto">
              <a:xfrm>
                <a:off x="-57638" y="5497045"/>
                <a:ext cx="2304256" cy="596125"/>
              </a:xfrm>
              <a:prstGeom prst="rect">
                <a:avLst/>
              </a:prstGeom>
              <a:blipFill rotWithShape="1">
                <a:blip r:embed="rId16"/>
                <a:stretch>
                  <a:fillRect t="-54082" b="-76531"/>
                </a:stretch>
              </a:bli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7" name="Text Box 15"/>
              <p:cNvSpPr txBox="1">
                <a:spLocks noChangeArrowheads="1"/>
              </p:cNvSpPr>
              <p:nvPr/>
            </p:nvSpPr>
            <p:spPr bwMode="auto">
              <a:xfrm>
                <a:off x="-36364" y="4729655"/>
                <a:ext cx="3024188" cy="728854"/>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p>
                <a:pPr>
                  <a:spcBef>
                    <a:spcPct val="50000"/>
                  </a:spcBef>
                </a:pPr>
                <a14:m>
                  <m:oMathPara xmlns:m="http://schemas.openxmlformats.org/officeDocument/2006/math">
                    <m:oMathParaPr>
                      <m:jc m:val="centerGroup"/>
                    </m:oMathParaPr>
                    <m:oMath xmlns:m="http://schemas.openxmlformats.org/officeDocument/2006/math">
                      <m:sSub>
                        <m:sSubPr>
                          <m:ctrlPr>
                            <a:rPr lang="en-US" altLang="ja-JP" sz="1400" i="1" dirty="0" smtClean="0">
                              <a:latin typeface="Cambria Math"/>
                            </a:rPr>
                          </m:ctrlPr>
                        </m:sSubPr>
                        <m:e>
                          <m:r>
                            <a:rPr lang="en-US" altLang="ja-JP" sz="1400" b="0" i="1" dirty="0" smtClean="0">
                              <a:latin typeface="Cambria Math"/>
                            </a:rPr>
                            <m:t>𝑅</m:t>
                          </m:r>
                        </m:e>
                        <m:sub>
                          <m:r>
                            <a:rPr lang="en-US" altLang="ja-JP" sz="1400" b="0" i="1" dirty="0" smtClean="0">
                              <a:latin typeface="Cambria Math"/>
                            </a:rPr>
                            <m:t>𝐸</m:t>
                          </m:r>
                        </m:sub>
                      </m:sSub>
                      <m:r>
                        <a:rPr lang="en-US" altLang="ja-JP" sz="1400" b="0" i="1" dirty="0" smtClean="0">
                          <a:latin typeface="Cambria Math"/>
                        </a:rPr>
                        <m:t>=</m:t>
                      </m:r>
                      <m:rad>
                        <m:radPr>
                          <m:degHide m:val="on"/>
                          <m:ctrlPr>
                            <a:rPr lang="en-US" altLang="ja-JP" sz="1400" b="0" i="1" dirty="0" smtClean="0">
                              <a:latin typeface="Cambria Math"/>
                            </a:rPr>
                          </m:ctrlPr>
                        </m:radPr>
                        <m:deg/>
                        <m:e>
                          <m:f>
                            <m:fPr>
                              <m:ctrlPr>
                                <a:rPr lang="en-US" altLang="ja-JP" sz="1400" b="0" i="1" dirty="0" smtClean="0">
                                  <a:latin typeface="Cambria Math"/>
                                </a:rPr>
                              </m:ctrlPr>
                            </m:fPr>
                            <m:num>
                              <m:nary>
                                <m:naryPr>
                                  <m:chr m:val="∑"/>
                                  <m:limLoc m:val="subSup"/>
                                  <m:supHide m:val="on"/>
                                  <m:ctrlPr>
                                    <a:rPr lang="en-US" altLang="ja-JP" sz="1400" b="0" i="1" dirty="0" smtClean="0">
                                      <a:latin typeface="Cambria Math"/>
                                    </a:rPr>
                                  </m:ctrlPr>
                                </m:naryPr>
                                <m:sub>
                                  <m:r>
                                    <m:rPr>
                                      <m:brk m:alnAt="9"/>
                                    </m:rPr>
                                    <a:rPr lang="en-US" altLang="ja-JP" sz="1400" b="0" i="1" dirty="0" smtClean="0">
                                      <a:latin typeface="Cambria Math"/>
                                    </a:rPr>
                                    <m:t>𝑖</m:t>
                                  </m:r>
                                </m:sub>
                                <m:sup/>
                                <m:e>
                                  <m:d>
                                    <m:dPr>
                                      <m:begChr m:val="{"/>
                                      <m:endChr m:val="}"/>
                                      <m:ctrlPr>
                                        <a:rPr lang="en-US" altLang="ja-JP" sz="1400" b="0" i="1" dirty="0" smtClean="0">
                                          <a:latin typeface="Cambria Math"/>
                                        </a:rPr>
                                      </m:ctrlPr>
                                    </m:dPr>
                                    <m:e>
                                      <m:nary>
                                        <m:naryPr>
                                          <m:chr m:val="∑"/>
                                          <m:limLoc m:val="subSup"/>
                                          <m:supHide m:val="on"/>
                                          <m:ctrlPr>
                                            <a:rPr lang="en-US" altLang="ja-JP" sz="1400" b="0" i="1" dirty="0" smtClean="0">
                                              <a:latin typeface="Cambria Math"/>
                                            </a:rPr>
                                          </m:ctrlPr>
                                        </m:naryPr>
                                        <m:sub>
                                          <m:r>
                                            <m:rPr>
                                              <m:brk m:alnAt="9"/>
                                            </m:rPr>
                                            <a:rPr lang="en-US" altLang="ja-JP" sz="1400" b="0" i="1" dirty="0" smtClean="0">
                                              <a:latin typeface="Cambria Math"/>
                                            </a:rPr>
                                            <m:t>𝑗</m:t>
                                          </m:r>
                                        </m:sub>
                                        <m:sup/>
                                        <m:e>
                                          <m:r>
                                            <a:rPr lang="en-US" altLang="ja-JP" sz="1400" b="0" i="1" dirty="0" smtClean="0">
                                              <a:latin typeface="Cambria Math"/>
                                              <a:ea typeface="Cambria Math"/>
                                            </a:rPr>
                                            <m:t>∆</m:t>
                                          </m:r>
                                          <m:sSub>
                                            <m:sSubPr>
                                              <m:ctrlPr>
                                                <a:rPr lang="en-US" altLang="ja-JP" sz="1400" b="0" i="1" dirty="0" smtClean="0">
                                                  <a:latin typeface="Cambria Math"/>
                                                  <a:ea typeface="Cambria Math"/>
                                                </a:rPr>
                                              </m:ctrlPr>
                                            </m:sSubPr>
                                            <m:e>
                                              <m:r>
                                                <a:rPr lang="en-US" altLang="ja-JP" sz="1400" b="0" i="1" dirty="0" smtClean="0">
                                                  <a:latin typeface="Cambria Math"/>
                                                  <a:ea typeface="Cambria Math"/>
                                                </a:rPr>
                                                <m:t>𝐸</m:t>
                                              </m:r>
                                            </m:e>
                                            <m:sub>
                                              <m:r>
                                                <a:rPr lang="en-US" altLang="ja-JP" sz="1400" b="0" i="1" dirty="0" smtClean="0">
                                                  <a:latin typeface="Cambria Math"/>
                                                  <a:ea typeface="Cambria Math"/>
                                                </a:rPr>
                                                <m:t>𝑖</m:t>
                                              </m:r>
                                              <m:r>
                                                <a:rPr lang="en-US" altLang="ja-JP" sz="1400" b="0" i="1" dirty="0" smtClean="0">
                                                  <a:latin typeface="Cambria Math"/>
                                                  <a:ea typeface="Cambria Math"/>
                                                </a:rPr>
                                                <m:t>, </m:t>
                                              </m:r>
                                              <m:r>
                                                <a:rPr lang="en-US" altLang="ja-JP" sz="1400" b="0" i="1" dirty="0" smtClean="0">
                                                  <a:latin typeface="Cambria Math"/>
                                                  <a:ea typeface="Cambria Math"/>
                                                </a:rPr>
                                                <m:t>𝑗</m:t>
                                              </m:r>
                                            </m:sub>
                                          </m:sSub>
                                        </m:e>
                                      </m:nary>
                                      <m:r>
                                        <a:rPr lang="en-US" altLang="ja-JP" sz="1400" b="0" i="1" dirty="0" smtClean="0">
                                          <a:latin typeface="Cambria Math"/>
                                          <a:ea typeface="Cambria Math"/>
                                        </a:rPr>
                                        <m:t>×</m:t>
                                      </m:r>
                                      <m:sSubSup>
                                        <m:sSubSupPr>
                                          <m:ctrlPr>
                                            <a:rPr lang="en-US" altLang="ja-JP" sz="1400" b="0" i="1" dirty="0" smtClean="0">
                                              <a:latin typeface="Cambria Math"/>
                                              <a:ea typeface="Cambria Math"/>
                                            </a:rPr>
                                          </m:ctrlPr>
                                        </m:sSubSupPr>
                                        <m:e>
                                          <m:sSup>
                                            <m:sSupPr>
                                              <m:ctrlPr>
                                                <a:rPr lang="en-US" altLang="ja-JP" sz="1400" b="0" i="1" dirty="0" smtClean="0">
                                                  <a:latin typeface="Cambria Math"/>
                                                  <a:ea typeface="Cambria Math"/>
                                                </a:rPr>
                                              </m:ctrlPr>
                                            </m:sSupPr>
                                            <m:e>
                                              <m:r>
                                                <a:rPr lang="en-US" altLang="ja-JP" sz="1400" b="0" i="1" dirty="0" smtClean="0">
                                                  <a:latin typeface="Cambria Math"/>
                                                  <a:ea typeface="Cambria Math"/>
                                                </a:rPr>
                                                <m:t>𝑅</m:t>
                                              </m:r>
                                            </m:e>
                                            <m:sup>
                                              <m:r>
                                                <a:rPr lang="en-US" altLang="ja-JP" sz="1400" b="0" i="1" dirty="0" smtClean="0">
                                                  <a:latin typeface="Cambria Math"/>
                                                  <a:ea typeface="Cambria Math"/>
                                                </a:rPr>
                                                <m:t>2</m:t>
                                              </m:r>
                                            </m:sup>
                                          </m:sSup>
                                        </m:e>
                                        <m:sub>
                                          <m:r>
                                            <a:rPr lang="en-US" altLang="ja-JP" sz="1400" b="0" i="1" dirty="0" smtClean="0">
                                              <a:latin typeface="Cambria Math"/>
                                              <a:ea typeface="Cambria Math"/>
                                            </a:rPr>
                                            <m:t>𝑖</m:t>
                                          </m:r>
                                        </m:sub>
                                        <m:sup/>
                                      </m:sSubSup>
                                    </m:e>
                                  </m:d>
                                </m:e>
                              </m:nary>
                            </m:num>
                            <m:den>
                              <m:nary>
                                <m:naryPr>
                                  <m:chr m:val="∑"/>
                                  <m:supHide m:val="on"/>
                                  <m:ctrlPr>
                                    <a:rPr lang="en-US" altLang="ja-JP" sz="1400" b="0" i="1" dirty="0" smtClean="0">
                                      <a:latin typeface="Cambria Math"/>
                                    </a:rPr>
                                  </m:ctrlPr>
                                </m:naryPr>
                                <m:sub>
                                  <m:r>
                                    <m:rPr>
                                      <m:brk m:alnAt="7"/>
                                    </m:rPr>
                                    <a:rPr lang="en-US" altLang="ja-JP" sz="1400" b="0" i="1" dirty="0" smtClean="0">
                                      <a:latin typeface="Cambria Math"/>
                                    </a:rPr>
                                    <m:t>𝑖</m:t>
                                  </m:r>
                                </m:sub>
                                <m:sup/>
                                <m:e>
                                  <m:nary>
                                    <m:naryPr>
                                      <m:chr m:val="∑"/>
                                      <m:limLoc m:val="subSup"/>
                                      <m:supHide m:val="on"/>
                                      <m:ctrlPr>
                                        <a:rPr lang="en-US" altLang="ja-JP" sz="1400" b="0" i="1" dirty="0" smtClean="0">
                                          <a:latin typeface="Cambria Math"/>
                                        </a:rPr>
                                      </m:ctrlPr>
                                    </m:naryPr>
                                    <m:sub>
                                      <m:r>
                                        <m:rPr>
                                          <m:brk m:alnAt="9"/>
                                        </m:rPr>
                                        <a:rPr lang="en-US" altLang="ja-JP" sz="1400" b="0" i="1" dirty="0" smtClean="0">
                                          <a:latin typeface="Cambria Math"/>
                                        </a:rPr>
                                        <m:t>𝑗</m:t>
                                      </m:r>
                                    </m:sub>
                                    <m:sup/>
                                    <m:e>
                                      <m:r>
                                        <a:rPr lang="en-US" altLang="ja-JP" sz="1400" b="0" i="1" dirty="0" smtClean="0">
                                          <a:latin typeface="Cambria Math"/>
                                          <a:ea typeface="Cambria Math"/>
                                        </a:rPr>
                                        <m:t>∆</m:t>
                                      </m:r>
                                      <m:sSub>
                                        <m:sSubPr>
                                          <m:ctrlPr>
                                            <a:rPr lang="en-US" altLang="ja-JP" sz="1400" b="0" i="1" dirty="0" smtClean="0">
                                              <a:latin typeface="Cambria Math"/>
                                              <a:ea typeface="Cambria Math"/>
                                            </a:rPr>
                                          </m:ctrlPr>
                                        </m:sSubPr>
                                        <m:e>
                                          <m:r>
                                            <a:rPr lang="en-US" altLang="ja-JP" sz="1400" b="0" i="1" dirty="0" smtClean="0">
                                              <a:latin typeface="Cambria Math"/>
                                              <a:ea typeface="Cambria Math"/>
                                            </a:rPr>
                                            <m:t>𝐸</m:t>
                                          </m:r>
                                        </m:e>
                                        <m:sub>
                                          <m:r>
                                            <a:rPr lang="en-US" altLang="ja-JP" sz="1400" b="0" i="1" dirty="0" smtClean="0">
                                              <a:latin typeface="Cambria Math"/>
                                              <a:ea typeface="Cambria Math"/>
                                            </a:rPr>
                                            <m:t>𝑖</m:t>
                                          </m:r>
                                          <m:r>
                                            <a:rPr lang="en-US" altLang="ja-JP" sz="1400" b="0" i="1" dirty="0" smtClean="0">
                                              <a:latin typeface="Cambria Math"/>
                                              <a:ea typeface="Cambria Math"/>
                                            </a:rPr>
                                            <m:t>, </m:t>
                                          </m:r>
                                          <m:r>
                                            <a:rPr lang="en-US" altLang="ja-JP" sz="1400" b="0" i="1" dirty="0" smtClean="0">
                                              <a:latin typeface="Cambria Math"/>
                                              <a:ea typeface="Cambria Math"/>
                                            </a:rPr>
                                            <m:t>𝑗</m:t>
                                          </m:r>
                                        </m:sub>
                                      </m:sSub>
                                    </m:e>
                                  </m:nary>
                                </m:e>
                              </m:nary>
                            </m:den>
                          </m:f>
                        </m:e>
                      </m:rad>
                    </m:oMath>
                  </m:oMathPara>
                </a14:m>
                <a:endParaRPr lang="en-US" altLang="ja-JP" sz="1400" dirty="0"/>
              </a:p>
            </p:txBody>
          </p:sp>
        </mc:Choice>
        <mc:Fallback xmlns="">
          <p:sp>
            <p:nvSpPr>
              <p:cNvPr id="47" name="Text Box 15"/>
              <p:cNvSpPr txBox="1">
                <a:spLocks noRot="1" noChangeAspect="1" noMove="1" noResize="1" noEditPoints="1" noAdjustHandles="1" noChangeArrowheads="1" noChangeShapeType="1" noTextEdit="1"/>
              </p:cNvSpPr>
              <p:nvPr/>
            </p:nvSpPr>
            <p:spPr bwMode="auto">
              <a:xfrm>
                <a:off x="-36364" y="4729655"/>
                <a:ext cx="3024188" cy="728854"/>
              </a:xfrm>
              <a:prstGeom prst="rect">
                <a:avLst/>
              </a:prstGeom>
              <a:blipFill rotWithShape="1">
                <a:blip r:embed="rId17"/>
                <a:stretch>
                  <a:fillRect/>
                </a:stretch>
              </a:bli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8" name="Text Box 15"/>
              <p:cNvSpPr txBox="1">
                <a:spLocks noChangeArrowheads="1"/>
              </p:cNvSpPr>
              <p:nvPr/>
            </p:nvSpPr>
            <p:spPr bwMode="auto">
              <a:xfrm>
                <a:off x="2441059" y="6065896"/>
                <a:ext cx="3024188" cy="65691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p>
                <a:pPr>
                  <a:spcBef>
                    <a:spcPct val="50000"/>
                  </a:spcBef>
                </a:pPr>
                <a14:m>
                  <m:oMath xmlns:m="http://schemas.openxmlformats.org/officeDocument/2006/math">
                    <m:sSub>
                      <m:sSubPr>
                        <m:ctrlPr>
                          <a:rPr lang="en-US" altLang="ja-JP" sz="1400" i="1" dirty="0" smtClean="0">
                            <a:latin typeface="Cambria Math"/>
                          </a:rPr>
                        </m:ctrlPr>
                      </m:sSubPr>
                      <m:e>
                        <m:r>
                          <a:rPr lang="en-US" altLang="ja-JP" sz="1400" b="0" i="1" dirty="0" smtClean="0">
                            <a:latin typeface="Cambria Math"/>
                          </a:rPr>
                          <m:t>𝑥</m:t>
                        </m:r>
                      </m:e>
                      <m:sub>
                        <m:r>
                          <a:rPr lang="en-US" altLang="ja-JP" sz="1400" b="0" i="1" dirty="0" smtClean="0">
                            <a:latin typeface="Cambria Math"/>
                          </a:rPr>
                          <m:t>𝑐</m:t>
                        </m:r>
                      </m:sub>
                    </m:sSub>
                  </m:oMath>
                </a14:m>
                <a:r>
                  <a:rPr lang="en-US" altLang="ja-JP" sz="1400" dirty="0" smtClean="0"/>
                  <a:t> : shower axis center</a:t>
                </a:r>
              </a:p>
              <a:p>
                <a:pPr>
                  <a:spcBef>
                    <a:spcPct val="50000"/>
                  </a:spcBef>
                </a:pPr>
                <a14:m>
                  <m:oMath xmlns:m="http://schemas.openxmlformats.org/officeDocument/2006/math">
                    <m:r>
                      <a:rPr lang="en-US" altLang="ja-JP" sz="1400" i="1" smtClean="0">
                        <a:latin typeface="Cambria Math"/>
                        <a:ea typeface="Cambria Math"/>
                      </a:rPr>
                      <m:t>∆</m:t>
                    </m:r>
                    <m:sSub>
                      <m:sSubPr>
                        <m:ctrlPr>
                          <a:rPr lang="en-US" altLang="ja-JP" sz="1400" i="1" smtClean="0">
                            <a:latin typeface="Cambria Math"/>
                            <a:ea typeface="Cambria Math"/>
                          </a:rPr>
                        </m:ctrlPr>
                      </m:sSubPr>
                      <m:e>
                        <m:r>
                          <a:rPr lang="en-US" altLang="ja-JP" sz="1400" b="0" i="1" smtClean="0">
                            <a:latin typeface="Cambria Math"/>
                            <a:ea typeface="Cambria Math"/>
                          </a:rPr>
                          <m:t>𝐸</m:t>
                        </m:r>
                      </m:e>
                      <m:sub>
                        <m:r>
                          <a:rPr lang="en-US" altLang="ja-JP" sz="1400" b="0" i="1" smtClean="0">
                            <a:latin typeface="Cambria Math"/>
                            <a:ea typeface="Cambria Math"/>
                          </a:rPr>
                          <m:t>𝑖</m:t>
                        </m:r>
                        <m:r>
                          <a:rPr lang="en-US" altLang="ja-JP" sz="1400" b="0" i="1" smtClean="0">
                            <a:latin typeface="Cambria Math"/>
                            <a:ea typeface="Cambria Math"/>
                          </a:rPr>
                          <m:t>, </m:t>
                        </m:r>
                        <m:r>
                          <a:rPr lang="en-US" altLang="ja-JP" sz="1400" b="0" i="1" smtClean="0">
                            <a:latin typeface="Cambria Math"/>
                            <a:ea typeface="Cambria Math"/>
                          </a:rPr>
                          <m:t>𝑗</m:t>
                        </m:r>
                      </m:sub>
                    </m:sSub>
                  </m:oMath>
                </a14:m>
                <a:r>
                  <a:rPr lang="en-US" altLang="ja-JP" sz="1400" dirty="0" smtClean="0"/>
                  <a:t>: ΔE at i-</a:t>
                </a:r>
                <a:r>
                  <a:rPr lang="en-US" altLang="ja-JP" sz="1400" dirty="0" err="1" smtClean="0"/>
                  <a:t>th</a:t>
                </a:r>
                <a:r>
                  <a:rPr lang="en-US" altLang="ja-JP" sz="1400" dirty="0" smtClean="0"/>
                  <a:t> layer, j-</a:t>
                </a:r>
                <a:r>
                  <a:rPr lang="en-US" altLang="ja-JP" sz="1400" dirty="0" err="1" smtClean="0"/>
                  <a:t>th</a:t>
                </a:r>
                <a:r>
                  <a:rPr lang="en-US" altLang="ja-JP" sz="1400" dirty="0" smtClean="0"/>
                  <a:t> PWO</a:t>
                </a:r>
                <a:endParaRPr lang="en-US" altLang="ja-JP" sz="1400" dirty="0"/>
              </a:p>
            </p:txBody>
          </p:sp>
        </mc:Choice>
        <mc:Fallback xmlns="">
          <p:sp>
            <p:nvSpPr>
              <p:cNvPr id="48" name="Text Box 15"/>
              <p:cNvSpPr txBox="1">
                <a:spLocks noRot="1" noChangeAspect="1" noMove="1" noResize="1" noEditPoints="1" noAdjustHandles="1" noChangeArrowheads="1" noChangeShapeType="1" noTextEdit="1"/>
              </p:cNvSpPr>
              <p:nvPr/>
            </p:nvSpPr>
            <p:spPr bwMode="auto">
              <a:xfrm>
                <a:off x="2441059" y="6065896"/>
                <a:ext cx="3024188" cy="656911"/>
              </a:xfrm>
              <a:prstGeom prst="rect">
                <a:avLst/>
              </a:prstGeom>
              <a:blipFill rotWithShape="1">
                <a:blip r:embed="rId18"/>
                <a:stretch>
                  <a:fillRect t="-926" b="-5556"/>
                </a:stretch>
              </a:blip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r>
                  <a:rPr lang="ja-JP" altLang="en-US">
                    <a:noFill/>
                  </a:rPr>
                  <a:t> </a:t>
                </a:r>
              </a:p>
            </p:txBody>
          </p:sp>
        </mc:Fallback>
      </mc:AlternateContent>
      <p:sp>
        <p:nvSpPr>
          <p:cNvPr id="49" name="左中かっこ 48"/>
          <p:cNvSpPr/>
          <p:nvPr/>
        </p:nvSpPr>
        <p:spPr>
          <a:xfrm>
            <a:off x="279157" y="4827909"/>
            <a:ext cx="188535" cy="1337395"/>
          </a:xfrm>
          <a:prstGeom prst="leftBrace">
            <a:avLst>
              <a:gd name="adj1" fmla="val 63698"/>
              <a:gd name="adj2" fmla="val 49046"/>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sz="1400"/>
          </a:p>
        </p:txBody>
      </p:sp>
    </p:spTree>
    <p:extLst>
      <p:ext uri="{BB962C8B-B14F-4D97-AF65-F5344CB8AC3E}">
        <p14:creationId xmlns:p14="http://schemas.microsoft.com/office/powerpoint/2010/main" val="13350875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11973"/>
                                        </p:tgtEl>
                                        <p:attrNameLst>
                                          <p:attrName>style.visibility</p:attrName>
                                        </p:attrNameLst>
                                      </p:cBhvr>
                                      <p:to>
                                        <p:strVal val="visible"/>
                                      </p:to>
                                    </p:set>
                                    <p:animEffect transition="in" filter="fade">
                                      <p:cBhvr>
                                        <p:cTn id="7" dur="500"/>
                                        <p:tgtEl>
                                          <p:spTgt spid="21197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2040"/>
                                        </p:tgtEl>
                                        <p:attrNameLst>
                                          <p:attrName>style.visibility</p:attrName>
                                        </p:attrNameLst>
                                      </p:cBhvr>
                                      <p:to>
                                        <p:strVal val="visible"/>
                                      </p:to>
                                    </p:set>
                                    <p:animEffect transition="in" filter="fade">
                                      <p:cBhvr>
                                        <p:cTn id="10" dur="500"/>
                                        <p:tgtEl>
                                          <p:spTgt spid="21204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2042"/>
                                        </p:tgtEl>
                                        <p:attrNameLst>
                                          <p:attrName>style.visibility</p:attrName>
                                        </p:attrNameLst>
                                      </p:cBhvr>
                                      <p:to>
                                        <p:strVal val="visible"/>
                                      </p:to>
                                    </p:set>
                                    <p:animEffect transition="in" filter="fade">
                                      <p:cBhvr>
                                        <p:cTn id="13" dur="500"/>
                                        <p:tgtEl>
                                          <p:spTgt spid="21204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12041"/>
                                        </p:tgtEl>
                                        <p:attrNameLst>
                                          <p:attrName>style.visibility</p:attrName>
                                        </p:attrNameLst>
                                      </p:cBhvr>
                                      <p:to>
                                        <p:strVal val="visible"/>
                                      </p:to>
                                    </p:set>
                                    <p:animEffect transition="in" filter="fade">
                                      <p:cBhvr>
                                        <p:cTn id="16" dur="500"/>
                                        <p:tgtEl>
                                          <p:spTgt spid="21204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nodeType="clickEffect">
                                  <p:stCondLst>
                                    <p:cond delay="0"/>
                                  </p:stCondLst>
                                  <p:childTnLst>
                                    <p:set>
                                      <p:cBhvr>
                                        <p:cTn id="20" dur="1" fill="hold">
                                          <p:stCondLst>
                                            <p:cond delay="0"/>
                                          </p:stCondLst>
                                        </p:cTn>
                                        <p:tgtEl>
                                          <p:spTgt spid="211974"/>
                                        </p:tgtEl>
                                        <p:attrNameLst>
                                          <p:attrName>style.visibility</p:attrName>
                                        </p:attrNameLst>
                                      </p:cBhvr>
                                      <p:to>
                                        <p:strVal val="visible"/>
                                      </p:to>
                                    </p:set>
                                    <p:animEffect transition="in" filter="fade">
                                      <p:cBhvr>
                                        <p:cTn id="21" dur="500"/>
                                        <p:tgtEl>
                                          <p:spTgt spid="211974"/>
                                        </p:tgtEl>
                                      </p:cBhvr>
                                    </p:animEffect>
                                  </p:childTnLst>
                                </p:cTn>
                              </p:par>
                              <p:par>
                                <p:cTn id="22" presetID="1" presetClass="entr" presetSubtype="0" fill="hold" grpId="0" nodeType="withEffect">
                                  <p:stCondLst>
                                    <p:cond delay="0"/>
                                  </p:stCondLst>
                                  <p:childTnLst>
                                    <p:set>
                                      <p:cBhvr>
                                        <p:cTn id="23" dur="1" fill="hold">
                                          <p:stCondLst>
                                            <p:cond delay="0"/>
                                          </p:stCondLst>
                                        </p:cTn>
                                        <p:tgtEl>
                                          <p:spTgt spid="212043"/>
                                        </p:tgtEl>
                                        <p:attrNameLst>
                                          <p:attrName>style.visibility</p:attrName>
                                        </p:attrNameLst>
                                      </p:cBhvr>
                                      <p:to>
                                        <p:strVal val="visible"/>
                                      </p:to>
                                    </p:set>
                                  </p:childTnLst>
                                </p:cTn>
                              </p:par>
                              <p:par>
                                <p:cTn id="24" presetID="10" presetClass="exit" presetSubtype="0" fill="hold" grpId="1" nodeType="withEffect">
                                  <p:stCondLst>
                                    <p:cond delay="0"/>
                                  </p:stCondLst>
                                  <p:childTnLst>
                                    <p:animEffect transition="out" filter="fade">
                                      <p:cBhvr>
                                        <p:cTn id="25" dur="2000"/>
                                        <p:tgtEl>
                                          <p:spTgt spid="212040"/>
                                        </p:tgtEl>
                                      </p:cBhvr>
                                    </p:animEffect>
                                    <p:set>
                                      <p:cBhvr>
                                        <p:cTn id="26" dur="1" fill="hold">
                                          <p:stCondLst>
                                            <p:cond delay="1999"/>
                                          </p:stCondLst>
                                        </p:cTn>
                                        <p:tgtEl>
                                          <p:spTgt spid="212040"/>
                                        </p:tgtEl>
                                        <p:attrNameLst>
                                          <p:attrName>style.visibility</p:attrName>
                                        </p:attrNameLst>
                                      </p:cBhvr>
                                      <p:to>
                                        <p:strVal val="hidden"/>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0" presetClass="entr" presetSubtype="0" fill="hold" nodeType="clickEffect">
                                  <p:stCondLst>
                                    <p:cond delay="0"/>
                                  </p:stCondLst>
                                  <p:childTnLst>
                                    <p:set>
                                      <p:cBhvr>
                                        <p:cTn id="30" dur="1" fill="hold">
                                          <p:stCondLst>
                                            <p:cond delay="0"/>
                                          </p:stCondLst>
                                        </p:cTn>
                                        <p:tgtEl>
                                          <p:spTgt spid="211991"/>
                                        </p:tgtEl>
                                        <p:attrNameLst>
                                          <p:attrName>style.visibility</p:attrName>
                                        </p:attrNameLst>
                                      </p:cBhvr>
                                      <p:to>
                                        <p:strVal val="visible"/>
                                      </p:to>
                                    </p:set>
                                    <p:animEffect transition="in" filter="fade">
                                      <p:cBhvr>
                                        <p:cTn id="31" dur="500"/>
                                        <p:tgtEl>
                                          <p:spTgt spid="211991"/>
                                        </p:tgtEl>
                                      </p:cBhvr>
                                    </p:animEffect>
                                  </p:childTnLst>
                                </p:cTn>
                              </p:par>
                              <p:par>
                                <p:cTn id="32" presetID="1" presetClass="entr" presetSubtype="0" fill="hold" grpId="2" nodeType="withEffect">
                                  <p:stCondLst>
                                    <p:cond delay="0"/>
                                  </p:stCondLst>
                                  <p:childTnLst>
                                    <p:set>
                                      <p:cBhvr>
                                        <p:cTn id="33" dur="1" fill="hold">
                                          <p:stCondLst>
                                            <p:cond delay="0"/>
                                          </p:stCondLst>
                                        </p:cTn>
                                        <p:tgtEl>
                                          <p:spTgt spid="212040"/>
                                        </p:tgtEl>
                                        <p:attrNameLst>
                                          <p:attrName>style.visibility</p:attrName>
                                        </p:attrNameLst>
                                      </p:cBhvr>
                                      <p:to>
                                        <p:strVal val="visible"/>
                                      </p:to>
                                    </p:set>
                                  </p:childTnLst>
                                </p:cTn>
                              </p:par>
                              <p:par>
                                <p:cTn id="34" presetID="1" presetClass="exit" presetSubtype="0" fill="hold" grpId="1" nodeType="withEffect">
                                  <p:stCondLst>
                                    <p:cond delay="0"/>
                                  </p:stCondLst>
                                  <p:childTnLst>
                                    <p:set>
                                      <p:cBhvr>
                                        <p:cTn id="35" dur="1" fill="hold">
                                          <p:stCondLst>
                                            <p:cond delay="0"/>
                                          </p:stCondLst>
                                        </p:cTn>
                                        <p:tgtEl>
                                          <p:spTgt spid="212042"/>
                                        </p:tgtEl>
                                        <p:attrNameLst>
                                          <p:attrName>style.visibility</p:attrName>
                                        </p:attrNameLst>
                                      </p:cBhvr>
                                      <p:to>
                                        <p:strVal val="hidden"/>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10" presetClass="entr" presetSubtype="0" fill="hold" nodeType="clickEffect">
                                  <p:stCondLst>
                                    <p:cond delay="0"/>
                                  </p:stCondLst>
                                  <p:childTnLst>
                                    <p:set>
                                      <p:cBhvr>
                                        <p:cTn id="39" dur="1" fill="hold">
                                          <p:stCondLst>
                                            <p:cond delay="0"/>
                                          </p:stCondLst>
                                        </p:cTn>
                                        <p:tgtEl>
                                          <p:spTgt spid="211992"/>
                                        </p:tgtEl>
                                        <p:attrNameLst>
                                          <p:attrName>style.visibility</p:attrName>
                                        </p:attrNameLst>
                                      </p:cBhvr>
                                      <p:to>
                                        <p:strVal val="visible"/>
                                      </p:to>
                                    </p:set>
                                    <p:animEffect transition="in" filter="fade">
                                      <p:cBhvr>
                                        <p:cTn id="40" dur="500"/>
                                        <p:tgtEl>
                                          <p:spTgt spid="211992"/>
                                        </p:tgtEl>
                                      </p:cBhvr>
                                    </p:animEffect>
                                  </p:childTnLst>
                                </p:cTn>
                              </p:par>
                              <p:par>
                                <p:cTn id="41" presetID="1" presetClass="entr" presetSubtype="0" fill="hold" grpId="2" nodeType="withEffect">
                                  <p:stCondLst>
                                    <p:cond delay="0"/>
                                  </p:stCondLst>
                                  <p:childTnLst>
                                    <p:set>
                                      <p:cBhvr>
                                        <p:cTn id="42" dur="1" fill="hold">
                                          <p:stCondLst>
                                            <p:cond delay="0"/>
                                          </p:stCondLst>
                                        </p:cTn>
                                        <p:tgtEl>
                                          <p:spTgt spid="212042"/>
                                        </p:tgtEl>
                                        <p:attrNameLst>
                                          <p:attrName>style.visibility</p:attrName>
                                        </p:attrNameLst>
                                      </p:cBhvr>
                                      <p:to>
                                        <p:strVal val="visible"/>
                                      </p:to>
                                    </p:set>
                                  </p:childTnLst>
                                </p:cTn>
                              </p:par>
                              <p:par>
                                <p:cTn id="43" presetID="10" presetClass="exit" presetSubtype="0" fill="hold" grpId="1" nodeType="withEffect">
                                  <p:stCondLst>
                                    <p:cond delay="0"/>
                                  </p:stCondLst>
                                  <p:childTnLst>
                                    <p:animEffect transition="out" filter="fade">
                                      <p:cBhvr>
                                        <p:cTn id="44" dur="2000"/>
                                        <p:tgtEl>
                                          <p:spTgt spid="212041"/>
                                        </p:tgtEl>
                                      </p:cBhvr>
                                    </p:animEffect>
                                    <p:set>
                                      <p:cBhvr>
                                        <p:cTn id="45" dur="1" fill="hold">
                                          <p:stCondLst>
                                            <p:cond delay="1999"/>
                                          </p:stCondLst>
                                        </p:cTn>
                                        <p:tgtEl>
                                          <p:spTgt spid="212041"/>
                                        </p:tgtEl>
                                        <p:attrNameLst>
                                          <p:attrName>style.visibility</p:attrName>
                                        </p:attrNameLst>
                                      </p:cBhvr>
                                      <p:to>
                                        <p:strVal val="hidden"/>
                                      </p:to>
                                    </p:set>
                                  </p:childTnLst>
                                </p:cTn>
                              </p:par>
                            </p:childTnLst>
                          </p:cTn>
                        </p:par>
                      </p:childTnLst>
                    </p:cTn>
                  </p:par>
                  <p:par>
                    <p:cTn id="46" fill="hold" nodeType="clickPar">
                      <p:stCondLst>
                        <p:cond delay="indefinite"/>
                      </p:stCondLst>
                      <p:childTnLst>
                        <p:par>
                          <p:cTn id="47" fill="hold" nodeType="withGroup">
                            <p:stCondLst>
                              <p:cond delay="0"/>
                            </p:stCondLst>
                            <p:childTnLst>
                              <p:par>
                                <p:cTn id="48" presetID="12" presetClass="entr" presetSubtype="4" fill="hold" grpId="0" nodeType="clickEffect">
                                  <p:stCondLst>
                                    <p:cond delay="0"/>
                                  </p:stCondLst>
                                  <p:childTnLst>
                                    <p:set>
                                      <p:cBhvr>
                                        <p:cTn id="49" dur="1" fill="hold">
                                          <p:stCondLst>
                                            <p:cond delay="0"/>
                                          </p:stCondLst>
                                        </p:cTn>
                                        <p:tgtEl>
                                          <p:spTgt spid="211985"/>
                                        </p:tgtEl>
                                        <p:attrNameLst>
                                          <p:attrName>style.visibility</p:attrName>
                                        </p:attrNameLst>
                                      </p:cBhvr>
                                      <p:to>
                                        <p:strVal val="visible"/>
                                      </p:to>
                                    </p:set>
                                    <p:animEffect transition="in" filter="slide(fromBottom)">
                                      <p:cBhvr>
                                        <p:cTn id="50" dur="500"/>
                                        <p:tgtEl>
                                          <p:spTgt spid="2119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85" grpId="0" animBg="1"/>
      <p:bldP spid="212040" grpId="0" animBg="1"/>
      <p:bldP spid="212040" grpId="1" animBg="1"/>
      <p:bldP spid="212040" grpId="2" animBg="1"/>
      <p:bldP spid="212041" grpId="0" animBg="1"/>
      <p:bldP spid="212041" grpId="1" animBg="1"/>
      <p:bldP spid="212042" grpId="0" animBg="1"/>
      <p:bldP spid="212042" grpId="1" animBg="1"/>
      <p:bldP spid="212042" grpId="2" animBg="1"/>
      <p:bldP spid="21204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Detection efficiency of nuclei</a:t>
            </a:r>
            <a:endParaRPr kumimoji="1" lang="ja-JP" altLang="en-US" dirty="0"/>
          </a:p>
        </p:txBody>
      </p:sp>
      <p:sp>
        <p:nvSpPr>
          <p:cNvPr id="3" name="コンテンツ プレースホルダー 2"/>
          <p:cNvSpPr>
            <a:spLocks noGrp="1"/>
          </p:cNvSpPr>
          <p:nvPr>
            <p:ph idx="1"/>
          </p:nvPr>
        </p:nvSpPr>
        <p:spPr>
          <a:xfrm>
            <a:off x="1044377" y="1292502"/>
            <a:ext cx="3456384" cy="1125537"/>
          </a:xfrm>
        </p:spPr>
        <p:txBody>
          <a:bodyPr/>
          <a:lstStyle/>
          <a:p>
            <a:pPr marL="0" indent="0">
              <a:buNone/>
            </a:pPr>
            <a:r>
              <a:rPr kumimoji="1" lang="en-US" altLang="ja-JP" dirty="0" smtClean="0"/>
              <a:t>High energy shower trigger </a:t>
            </a:r>
            <a:r>
              <a:rPr lang="ja-JP" altLang="en-US" sz="1600" dirty="0"/>
              <a:t>　</a:t>
            </a:r>
            <a:endParaRPr lang="en-US" altLang="ja-JP" sz="1600" dirty="0" smtClean="0"/>
          </a:p>
          <a:p>
            <a:pPr marL="0" indent="0">
              <a:buNone/>
            </a:pPr>
            <a:r>
              <a:rPr lang="ja-JP" altLang="en-US" sz="1600" dirty="0" smtClean="0"/>
              <a:t>　・</a:t>
            </a:r>
            <a:r>
              <a:rPr kumimoji="1" lang="en-US" altLang="ja-JP" sz="1600" dirty="0" smtClean="0"/>
              <a:t>IMC7+8 &gt; 15MIP</a:t>
            </a:r>
          </a:p>
          <a:p>
            <a:pPr marL="0" indent="0">
              <a:buNone/>
            </a:pPr>
            <a:r>
              <a:rPr lang="ja-JP" altLang="en-US" sz="1600" dirty="0" smtClean="0"/>
              <a:t>　・</a:t>
            </a:r>
            <a:r>
              <a:rPr lang="en-US" altLang="ja-JP" sz="1600" dirty="0" smtClean="0"/>
              <a:t>TASC1 </a:t>
            </a:r>
            <a:r>
              <a:rPr lang="ja-JP" altLang="en-US" sz="1600" dirty="0"/>
              <a:t> </a:t>
            </a:r>
            <a:r>
              <a:rPr lang="en-US" altLang="ja-JP" sz="1600" dirty="0" smtClean="0"/>
              <a:t>&gt; 55MIP</a:t>
            </a:r>
            <a:endParaRPr kumimoji="1" lang="ja-JP" altLang="en-US" sz="1600" dirty="0"/>
          </a:p>
        </p:txBody>
      </p:sp>
      <p:grpSp>
        <p:nvGrpSpPr>
          <p:cNvPr id="4" name="Group 20"/>
          <p:cNvGrpSpPr>
            <a:grpSpLocks/>
          </p:cNvGrpSpPr>
          <p:nvPr/>
        </p:nvGrpSpPr>
        <p:grpSpPr bwMode="auto">
          <a:xfrm>
            <a:off x="4787900" y="1268413"/>
            <a:ext cx="3675063" cy="2492375"/>
            <a:chOff x="3016" y="799"/>
            <a:chExt cx="2315" cy="1570"/>
          </a:xfrm>
        </p:grpSpPr>
        <p:pic>
          <p:nvPicPr>
            <p:cNvPr id="5" name="Picture 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6" y="799"/>
              <a:ext cx="2315" cy="1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2"/>
            <p:cNvSpPr>
              <a:spLocks noChangeArrowheads="1"/>
            </p:cNvSpPr>
            <p:nvPr/>
          </p:nvSpPr>
          <p:spPr bwMode="auto">
            <a:xfrm>
              <a:off x="3878" y="981"/>
              <a:ext cx="226" cy="4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 name="Line 23"/>
            <p:cNvSpPr>
              <a:spLocks noChangeShapeType="1"/>
            </p:cNvSpPr>
            <p:nvPr/>
          </p:nvSpPr>
          <p:spPr bwMode="auto">
            <a:xfrm flipH="1">
              <a:off x="3878" y="1038"/>
              <a:ext cx="227" cy="0"/>
            </a:xfrm>
            <a:prstGeom prst="line">
              <a:avLst/>
            </a:prstGeom>
            <a:noFill/>
            <a:ln w="127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pic>
        <p:nvPicPr>
          <p:cNvPr id="8"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725" y="3789363"/>
            <a:ext cx="2759075" cy="264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 Box 8"/>
          <p:cNvSpPr txBox="1">
            <a:spLocks noChangeArrowheads="1"/>
          </p:cNvSpPr>
          <p:nvPr/>
        </p:nvSpPr>
        <p:spPr bwMode="auto">
          <a:xfrm>
            <a:off x="5148263" y="1052513"/>
            <a:ext cx="3095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ja-JP" sz="1600" dirty="0" smtClean="0"/>
              <a:t>Detection Efficiency</a:t>
            </a:r>
            <a:endParaRPr lang="ja-JP" altLang="en-US" sz="1600" dirty="0"/>
          </a:p>
        </p:txBody>
      </p:sp>
      <p:sp>
        <p:nvSpPr>
          <p:cNvPr id="10" name="Text Box 10"/>
          <p:cNvSpPr txBox="1">
            <a:spLocks noChangeArrowheads="1"/>
          </p:cNvSpPr>
          <p:nvPr/>
        </p:nvSpPr>
        <p:spPr bwMode="auto">
          <a:xfrm>
            <a:off x="6875463" y="3789363"/>
            <a:ext cx="1079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400" b="1">
                <a:solidFill>
                  <a:srgbClr val="FFFF00"/>
                </a:solidFill>
              </a:rPr>
              <a:t>N 5GeV</a:t>
            </a:r>
          </a:p>
        </p:txBody>
      </p:sp>
      <p:sp>
        <p:nvSpPr>
          <p:cNvPr id="11" name="Oval 14"/>
          <p:cNvSpPr>
            <a:spLocks noChangeArrowheads="1"/>
          </p:cNvSpPr>
          <p:nvPr/>
        </p:nvSpPr>
        <p:spPr bwMode="auto">
          <a:xfrm>
            <a:off x="5364163" y="1700213"/>
            <a:ext cx="576262" cy="1368425"/>
          </a:xfrm>
          <a:prstGeom prst="ellipse">
            <a:avLst/>
          </a:prstGeom>
          <a:noFill/>
          <a:ln w="25400">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 name="Oval 24"/>
          <p:cNvSpPr>
            <a:spLocks noChangeArrowheads="1"/>
          </p:cNvSpPr>
          <p:nvPr/>
        </p:nvSpPr>
        <p:spPr bwMode="auto">
          <a:xfrm>
            <a:off x="6156325" y="1412875"/>
            <a:ext cx="1944688" cy="433388"/>
          </a:xfrm>
          <a:prstGeom prst="ellipse">
            <a:avLst/>
          </a:prstGeom>
          <a:noFill/>
          <a:ln w="25400">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 name="Text Box 14"/>
          <p:cNvSpPr txBox="1">
            <a:spLocks noChangeArrowheads="1"/>
          </p:cNvSpPr>
          <p:nvPr/>
        </p:nvSpPr>
        <p:spPr bwMode="auto">
          <a:xfrm>
            <a:off x="596471" y="2653139"/>
            <a:ext cx="410393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ja-JP" altLang="en-US" dirty="0" smtClean="0"/>
              <a:t>① </a:t>
            </a:r>
            <a:r>
              <a:rPr lang="en-US" altLang="ja-JP" dirty="0" smtClean="0"/>
              <a:t>these increase is influence of the backscattering of the events of which the interaction occur in the lower layer of TASC.</a:t>
            </a:r>
            <a:endParaRPr lang="ja-JP" altLang="en-US" dirty="0"/>
          </a:p>
        </p:txBody>
      </p:sp>
      <mc:AlternateContent xmlns:mc="http://schemas.openxmlformats.org/markup-compatibility/2006" xmlns:a14="http://schemas.microsoft.com/office/drawing/2010/main">
        <mc:Choice Requires="a14">
          <p:sp>
            <p:nvSpPr>
              <p:cNvPr id="16" name="Text Box 14"/>
              <p:cNvSpPr txBox="1">
                <a:spLocks noChangeArrowheads="1"/>
              </p:cNvSpPr>
              <p:nvPr/>
            </p:nvSpPr>
            <p:spPr bwMode="auto">
              <a:xfrm>
                <a:off x="596471" y="3678664"/>
                <a:ext cx="4191429" cy="192424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p>
                <a:pPr>
                  <a:spcBef>
                    <a:spcPct val="50000"/>
                  </a:spcBef>
                </a:pPr>
                <a:r>
                  <a:rPr lang="ja-JP" altLang="en-US" dirty="0" smtClean="0"/>
                  <a:t>② </a:t>
                </a:r>
                <a:r>
                  <a:rPr lang="en-US" altLang="ja-JP" dirty="0" smtClean="0"/>
                  <a:t>In case of high z particles, non-showered events can be detected because of large </a:t>
                </a:r>
                <a:r>
                  <a:rPr lang="en-US" altLang="ja-JP" dirty="0" err="1" smtClean="0"/>
                  <a:t>dE</a:t>
                </a:r>
                <a:r>
                  <a:rPr lang="en-US" altLang="ja-JP" dirty="0" smtClean="0"/>
                  <a:t>/dx</a:t>
                </a:r>
              </a:p>
              <a:p>
                <a:pPr>
                  <a:spcBef>
                    <a:spcPct val="50000"/>
                  </a:spcBef>
                </a:pPr>
                <a:r>
                  <a:rPr lang="en-US" altLang="ja-JP" dirty="0"/>
                  <a:t> </a:t>
                </a:r>
                <a:r>
                  <a:rPr lang="en-US" altLang="ja-JP" dirty="0" smtClean="0"/>
                  <a:t>     (Fe) ~100% efficiency</a:t>
                </a:r>
              </a:p>
              <a:p>
                <a:pPr>
                  <a:spcBef>
                    <a:spcPct val="50000"/>
                  </a:spcBef>
                </a:pPr>
                <a:r>
                  <a:rPr lang="en-US" altLang="ja-JP" dirty="0"/>
                  <a:t> </a:t>
                </a:r>
                <a:r>
                  <a:rPr lang="en-US" altLang="ja-JP" dirty="0" smtClean="0"/>
                  <a:t>     (N)  in low energy region (&lt;10GeV); </a:t>
                </a:r>
                <a14:m>
                  <m:oMath xmlns:m="http://schemas.openxmlformats.org/officeDocument/2006/math">
                    <m:r>
                      <a:rPr lang="en-US" altLang="ja-JP" b="0" i="0" smtClean="0">
                        <a:latin typeface="Cambria Math"/>
                      </a:rPr>
                      <m:t>                     </m:t>
                    </m:r>
                    <m:f>
                      <m:fPr>
                        <m:type m:val="lin"/>
                        <m:ctrlPr>
                          <a:rPr lang="en-US" altLang="ja-JP" i="1" smtClean="0">
                            <a:latin typeface="Cambria Math"/>
                          </a:rPr>
                        </m:ctrlPr>
                      </m:fPr>
                      <m:num>
                        <m:f>
                          <m:fPr>
                            <m:ctrlPr>
                              <a:rPr lang="en-US" altLang="ja-JP" i="1" smtClean="0">
                                <a:latin typeface="Cambria Math"/>
                              </a:rPr>
                            </m:ctrlPr>
                          </m:fPr>
                          <m:num>
                            <m:r>
                              <a:rPr lang="en-US" altLang="ja-JP" b="0" i="1" smtClean="0">
                                <a:latin typeface="Cambria Math"/>
                              </a:rPr>
                              <m:t>𝑑𝐸</m:t>
                            </m:r>
                          </m:num>
                          <m:den>
                            <m:r>
                              <a:rPr lang="en-US" altLang="ja-JP" b="0" i="1" smtClean="0">
                                <a:latin typeface="Cambria Math"/>
                              </a:rPr>
                              <m:t>𝑑𝑥</m:t>
                            </m:r>
                          </m:den>
                        </m:f>
                        <m:r>
                          <a:rPr lang="en-US" altLang="ja-JP" b="0" i="1" smtClean="0">
                            <a:latin typeface="Cambria Math"/>
                            <a:ea typeface="Cambria Math"/>
                          </a:rPr>
                          <m:t>∝</m:t>
                        </m:r>
                        <m:r>
                          <a:rPr lang="en-US" altLang="ja-JP" b="0" i="1" smtClean="0">
                            <a:latin typeface="Cambria Math"/>
                          </a:rPr>
                          <m:t>1</m:t>
                        </m:r>
                      </m:num>
                      <m:den>
                        <m:sSup>
                          <m:sSupPr>
                            <m:ctrlPr>
                              <a:rPr lang="en-US" altLang="ja-JP" i="1" smtClean="0">
                                <a:latin typeface="Cambria Math"/>
                              </a:rPr>
                            </m:ctrlPr>
                          </m:sSupPr>
                          <m:e>
                            <m:r>
                              <a:rPr lang="ja-JP" altLang="en-US" i="1" smtClean="0">
                                <a:latin typeface="Cambria Math"/>
                              </a:rPr>
                              <m:t>𝛽</m:t>
                            </m:r>
                          </m:e>
                          <m:sup>
                            <m:r>
                              <a:rPr lang="en-US" altLang="ja-JP" b="0" i="1" smtClean="0">
                                <a:latin typeface="Cambria Math"/>
                              </a:rPr>
                              <m:t>2</m:t>
                            </m:r>
                          </m:sup>
                        </m:sSup>
                      </m:den>
                    </m:f>
                  </m:oMath>
                </a14:m>
                <a:r>
                  <a:rPr lang="en-US" altLang="ja-JP" dirty="0" smtClean="0"/>
                  <a:t> </a:t>
                </a:r>
              </a:p>
            </p:txBody>
          </p:sp>
        </mc:Choice>
        <mc:Fallback xmlns="">
          <p:sp>
            <p:nvSpPr>
              <p:cNvPr id="16" name="Text Box 14"/>
              <p:cNvSpPr txBox="1">
                <a:spLocks noRot="1" noChangeAspect="1" noMove="1" noResize="1" noEditPoints="1" noAdjustHandles="1" noChangeArrowheads="1" noChangeShapeType="1" noTextEdit="1"/>
              </p:cNvSpPr>
              <p:nvPr/>
            </p:nvSpPr>
            <p:spPr bwMode="auto">
              <a:xfrm>
                <a:off x="596471" y="3678664"/>
                <a:ext cx="4191429" cy="1924245"/>
              </a:xfrm>
              <a:prstGeom prst="rect">
                <a:avLst/>
              </a:prstGeom>
              <a:blipFill rotWithShape="1">
                <a:blip r:embed="rId5"/>
                <a:stretch>
                  <a:fillRect l="-873" t="-1266" r="-873" b="-3575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a:noFill/>
                  </a:rPr>
                  <a:t> </a:t>
                </a:r>
              </a:p>
            </p:txBody>
          </p:sp>
        </mc:Fallback>
      </mc:AlternateContent>
      <p:sp>
        <p:nvSpPr>
          <p:cNvPr id="18" name="Oval 24"/>
          <p:cNvSpPr>
            <a:spLocks noChangeArrowheads="1"/>
          </p:cNvSpPr>
          <p:nvPr/>
        </p:nvSpPr>
        <p:spPr bwMode="auto">
          <a:xfrm>
            <a:off x="6516688" y="1846263"/>
            <a:ext cx="1703536" cy="1222374"/>
          </a:xfrm>
          <a:prstGeom prst="ellipse">
            <a:avLst/>
          </a:prstGeom>
          <a:noFill/>
          <a:ln w="25400">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 name="Text Box 14"/>
          <p:cNvSpPr txBox="1">
            <a:spLocks noChangeArrowheads="1"/>
          </p:cNvSpPr>
          <p:nvPr/>
        </p:nvSpPr>
        <p:spPr bwMode="auto">
          <a:xfrm>
            <a:off x="6372200" y="1866310"/>
            <a:ext cx="39798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ja-JP" altLang="en-US" dirty="0" smtClean="0"/>
              <a:t>①</a:t>
            </a:r>
            <a:endParaRPr lang="ja-JP" altLang="en-US" dirty="0"/>
          </a:p>
        </p:txBody>
      </p:sp>
      <p:sp>
        <p:nvSpPr>
          <p:cNvPr id="20" name="Text Box 14"/>
          <p:cNvSpPr txBox="1">
            <a:spLocks noChangeArrowheads="1"/>
          </p:cNvSpPr>
          <p:nvPr/>
        </p:nvSpPr>
        <p:spPr bwMode="auto">
          <a:xfrm>
            <a:off x="5254306" y="1557338"/>
            <a:ext cx="39798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ja-JP" altLang="en-US" dirty="0"/>
              <a:t>②</a:t>
            </a:r>
          </a:p>
        </p:txBody>
      </p:sp>
      <p:sp>
        <p:nvSpPr>
          <p:cNvPr id="21" name="Text Box 14"/>
          <p:cNvSpPr txBox="1">
            <a:spLocks noChangeArrowheads="1"/>
          </p:cNvSpPr>
          <p:nvPr/>
        </p:nvSpPr>
        <p:spPr bwMode="auto">
          <a:xfrm>
            <a:off x="5957331" y="1309272"/>
            <a:ext cx="39798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ja-JP" altLang="en-US" dirty="0"/>
              <a:t>②</a:t>
            </a:r>
          </a:p>
        </p:txBody>
      </p:sp>
    </p:spTree>
    <p:extLst>
      <p:ext uri="{BB962C8B-B14F-4D97-AF65-F5344CB8AC3E}">
        <p14:creationId xmlns:p14="http://schemas.microsoft.com/office/powerpoint/2010/main" val="18115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500"/>
                                        <p:tgtEl>
                                          <p:spTgt spid="11"/>
                                        </p:tgtEl>
                                      </p:cBhvr>
                                    </p:animEffect>
                                  </p:childTnLst>
                                </p:cTn>
                              </p:par>
                            </p:childTnLst>
                          </p:cTn>
                        </p:par>
                        <p:par>
                          <p:cTn id="13" fill="hold">
                            <p:stCondLst>
                              <p:cond delay="500"/>
                            </p:stCondLst>
                            <p:childTnLst>
                              <p:par>
                                <p:cTn id="14" presetID="3" presetClass="entr" presetSubtype="1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horizontal)">
                                      <p:cBhvr>
                                        <p:cTn id="16" dur="500"/>
                                        <p:tgtEl>
                                          <p:spTgt spid="8"/>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linds(horizontal)">
                                      <p:cBhvr>
                                        <p:cTn id="19" dur="500"/>
                                        <p:tgtEl>
                                          <p:spTgt spid="10"/>
                                        </p:tgtEl>
                                      </p:cBhvr>
                                    </p:animEffect>
                                  </p:childTnLst>
                                </p:cTn>
                              </p:par>
                            </p:childTnLst>
                          </p:cTn>
                        </p:par>
                        <p:par>
                          <p:cTn id="20" fill="hold">
                            <p:stCondLst>
                              <p:cond delay="1000"/>
                            </p:stCondLst>
                            <p:childTnLst>
                              <p:par>
                                <p:cTn id="21" presetID="2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00"/>
                                        <p:tgtEl>
                                          <p:spTgt spid="14"/>
                                        </p:tgtEl>
                                      </p:cBhvr>
                                    </p:animEffect>
                                  </p:childTnLst>
                                </p:cTn>
                              </p:par>
                            </p:childTnLst>
                          </p:cTn>
                        </p:par>
                        <p:par>
                          <p:cTn id="24" fill="hold">
                            <p:stCondLst>
                              <p:cond delay="1500"/>
                            </p:stCondLst>
                            <p:childTnLst>
                              <p:par>
                                <p:cTn id="25" presetID="22" presetClass="entr" presetSubtype="4"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down)">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500"/>
                                        <p:tgtEl>
                                          <p:spTgt spid="18"/>
                                        </p:tgtEl>
                                      </p:cBhvr>
                                    </p:animEffect>
                                  </p:childTnLst>
                                </p:cTn>
                              </p:par>
                            </p:childTnLst>
                          </p:cTn>
                        </p:par>
                        <p:par>
                          <p:cTn id="33" fill="hold">
                            <p:stCondLst>
                              <p:cond delay="500"/>
                            </p:stCondLst>
                            <p:childTnLst>
                              <p:par>
                                <p:cTn id="34" presetID="22" presetClass="entr" presetSubtype="4"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down)">
                                      <p:cBhvr>
                                        <p:cTn id="36" dur="500"/>
                                        <p:tgtEl>
                                          <p:spTgt spid="19"/>
                                        </p:tgtEl>
                                      </p:cBhvr>
                                    </p:animEffect>
                                  </p:childTnLst>
                                </p:cTn>
                              </p:par>
                            </p:childTnLst>
                          </p:cTn>
                        </p:par>
                        <p:par>
                          <p:cTn id="37" fill="hold">
                            <p:stCondLst>
                              <p:cond delay="1000"/>
                            </p:stCondLst>
                            <p:childTnLst>
                              <p:par>
                                <p:cTn id="38" presetID="22" presetClass="entr" presetSubtype="4"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down)">
                                      <p:cBhvr>
                                        <p:cTn id="40" dur="500"/>
                                        <p:tgtEl>
                                          <p:spTgt spid="20"/>
                                        </p:tgtEl>
                                      </p:cBhvr>
                                    </p:animEffect>
                                  </p:childTnLst>
                                </p:cTn>
                              </p:par>
                            </p:childTnLst>
                          </p:cTn>
                        </p:par>
                        <p:par>
                          <p:cTn id="41" fill="hold">
                            <p:stCondLst>
                              <p:cond delay="1500"/>
                            </p:stCondLst>
                            <p:childTnLst>
                              <p:par>
                                <p:cTn id="42" presetID="22" presetClass="entr" presetSubtype="4"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down)">
                                      <p:cBhvr>
                                        <p:cTn id="4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animBg="1"/>
      <p:bldP spid="14" grpId="0"/>
      <p:bldP spid="16" grpId="0" animBg="1"/>
      <p:bldP spid="18" grpId="0" animBg="1"/>
      <p:bldP spid="19" grpId="0"/>
      <p:bldP spid="20"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3" descr="\\192.168.2.201\raid1\tmpPrints\20110515\hadrondE\pHeN\cc_0_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653" y="1196752"/>
            <a:ext cx="3822101" cy="2592000"/>
          </a:xfrm>
          <a:prstGeom prst="rect">
            <a:avLst/>
          </a:prstGeom>
          <a:noFill/>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r>
              <a:rPr lang="en-US" altLang="ja-JP" dirty="0" smtClean="0"/>
              <a:t>Deposit Energy of Nuclei</a:t>
            </a:r>
            <a:endParaRPr kumimoji="1" lang="ja-JP" altLang="en-US" dirty="0"/>
          </a:p>
        </p:txBody>
      </p:sp>
      <p:pic>
        <p:nvPicPr>
          <p:cNvPr id="14338" name="Picture 2" descr="\\192.168.2.201\raid1\tmpPrints\20110515\hadrondE\pHeN\cc_0_3.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1197040"/>
            <a:ext cx="3822101" cy="2592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79"/>
          <p:cNvSpPr txBox="1">
            <a:spLocks noChangeArrowheads="1"/>
          </p:cNvSpPr>
          <p:nvPr/>
        </p:nvSpPr>
        <p:spPr bwMode="auto">
          <a:xfrm>
            <a:off x="6948264" y="2276872"/>
            <a:ext cx="110894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ja-JP" dirty="0" smtClean="0"/>
              <a:t>10TeV/A</a:t>
            </a:r>
            <a:endParaRPr lang="ja-JP" altLang="en-US" dirty="0"/>
          </a:p>
        </p:txBody>
      </p:sp>
      <p:sp>
        <p:nvSpPr>
          <p:cNvPr id="7" name="Text Box 79"/>
          <p:cNvSpPr txBox="1">
            <a:spLocks noChangeArrowheads="1"/>
          </p:cNvSpPr>
          <p:nvPr/>
        </p:nvSpPr>
        <p:spPr bwMode="auto">
          <a:xfrm>
            <a:off x="2987824" y="2276872"/>
            <a:ext cx="118094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ja-JP" dirty="0" smtClean="0"/>
              <a:t>100GeV/A</a:t>
            </a:r>
            <a:endParaRPr lang="ja-JP" altLang="en-US" dirty="0"/>
          </a:p>
        </p:txBody>
      </p:sp>
      <p:sp>
        <p:nvSpPr>
          <p:cNvPr id="8" name="コンテンツ プレースホルダー 2"/>
          <p:cNvSpPr txBox="1">
            <a:spLocks/>
          </p:cNvSpPr>
          <p:nvPr/>
        </p:nvSpPr>
        <p:spPr bwMode="auto">
          <a:xfrm>
            <a:off x="827584" y="4077072"/>
            <a:ext cx="1656184"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1800">
                <a:solidFill>
                  <a:schemeClr val="tx1"/>
                </a:solidFill>
                <a:latin typeface="+mn-lt"/>
                <a:ea typeface="+mn-ea"/>
              </a:defRPr>
            </a:lvl2pPr>
            <a:lvl3pPr marL="1143000" indent="-228600" algn="l" rtl="0" eaLnBrk="0" fontAlgn="base" hangingPunct="0">
              <a:spcBef>
                <a:spcPct val="20000"/>
              </a:spcBef>
              <a:spcAft>
                <a:spcPct val="0"/>
              </a:spcAft>
              <a:buChar char="•"/>
              <a:defRPr kumimoji="1" sz="1600">
                <a:solidFill>
                  <a:schemeClr val="tx1"/>
                </a:solidFill>
                <a:latin typeface="+mn-lt"/>
                <a:ea typeface="+mn-ea"/>
              </a:defRPr>
            </a:lvl3pPr>
            <a:lvl4pPr marL="1600200" indent="-228600" algn="l" rtl="0" eaLnBrk="0" fontAlgn="base" hangingPunct="0">
              <a:spcBef>
                <a:spcPct val="20000"/>
              </a:spcBef>
              <a:spcAft>
                <a:spcPct val="0"/>
              </a:spcAft>
              <a:buChar char="–"/>
              <a:defRPr kumimoji="1" sz="1400">
                <a:solidFill>
                  <a:schemeClr val="tx1"/>
                </a:solidFill>
                <a:latin typeface="+mn-lt"/>
                <a:ea typeface="+mn-ea"/>
              </a:defRPr>
            </a:lvl4pPr>
            <a:lvl5pPr marL="2057400" indent="-228600" algn="l" rtl="0" eaLnBrk="0" fontAlgn="base" hangingPunct="0">
              <a:spcBef>
                <a:spcPct val="20000"/>
              </a:spcBef>
              <a:spcAft>
                <a:spcPct val="0"/>
              </a:spcAft>
              <a:buChar char="»"/>
              <a:defRPr kumimoji="1" sz="1400">
                <a:solidFill>
                  <a:schemeClr val="tx1"/>
                </a:solidFill>
                <a:latin typeface="+mn-lt"/>
                <a:ea typeface="+mn-ea"/>
              </a:defRPr>
            </a:lvl5pPr>
            <a:lvl6pPr marL="2514600" indent="-228600" algn="l" rtl="0" fontAlgn="base">
              <a:spcBef>
                <a:spcPct val="20000"/>
              </a:spcBef>
              <a:spcAft>
                <a:spcPct val="0"/>
              </a:spcAft>
              <a:buChar char="»"/>
              <a:defRPr kumimoji="1">
                <a:solidFill>
                  <a:schemeClr val="tx1"/>
                </a:solidFill>
                <a:latin typeface="+mn-lt"/>
                <a:ea typeface="+mn-ea"/>
              </a:defRPr>
            </a:lvl6pPr>
            <a:lvl7pPr marL="2971800" indent="-228600" algn="l" rtl="0" fontAlgn="base">
              <a:spcBef>
                <a:spcPct val="20000"/>
              </a:spcBef>
              <a:spcAft>
                <a:spcPct val="0"/>
              </a:spcAft>
              <a:buChar char="»"/>
              <a:defRPr kumimoji="1">
                <a:solidFill>
                  <a:schemeClr val="tx1"/>
                </a:solidFill>
                <a:latin typeface="+mn-lt"/>
                <a:ea typeface="+mn-ea"/>
              </a:defRPr>
            </a:lvl7pPr>
            <a:lvl8pPr marL="3429000" indent="-228600" algn="l" rtl="0" fontAlgn="base">
              <a:spcBef>
                <a:spcPct val="20000"/>
              </a:spcBef>
              <a:spcAft>
                <a:spcPct val="0"/>
              </a:spcAft>
              <a:buChar char="»"/>
              <a:defRPr kumimoji="1">
                <a:solidFill>
                  <a:schemeClr val="tx1"/>
                </a:solidFill>
                <a:latin typeface="+mn-lt"/>
                <a:ea typeface="+mn-ea"/>
              </a:defRPr>
            </a:lvl8pPr>
            <a:lvl9pPr marL="3886200" indent="-228600" algn="l" rtl="0" fontAlgn="base">
              <a:spcBef>
                <a:spcPct val="20000"/>
              </a:spcBef>
              <a:spcAft>
                <a:spcPct val="0"/>
              </a:spcAft>
              <a:buChar char="»"/>
              <a:defRPr kumimoji="1">
                <a:solidFill>
                  <a:schemeClr val="tx1"/>
                </a:solidFill>
                <a:latin typeface="+mn-lt"/>
                <a:ea typeface="+mn-ea"/>
              </a:defRPr>
            </a:lvl9pPr>
          </a:lstStyle>
          <a:p>
            <a:pPr marL="0" indent="0">
              <a:buFontTx/>
              <a:buNone/>
            </a:pPr>
            <a:r>
              <a:rPr lang="en-US" altLang="ja-JP" sz="1800" u="sng" dirty="0"/>
              <a:t>c</a:t>
            </a:r>
            <a:r>
              <a:rPr lang="en-US" altLang="ja-JP" sz="1800" u="sng" dirty="0" smtClean="0"/>
              <a:t>ase of Fe</a:t>
            </a:r>
            <a:endParaRPr lang="ja-JP" altLang="en-US" sz="1800" u="sng" dirty="0"/>
          </a:p>
        </p:txBody>
      </p:sp>
      <p:graphicFrame>
        <p:nvGraphicFramePr>
          <p:cNvPr id="9" name="Object 32"/>
          <p:cNvGraphicFramePr>
            <a:graphicFrameLocks noChangeAspect="1"/>
          </p:cNvGraphicFramePr>
          <p:nvPr>
            <p:extLst>
              <p:ext uri="{D42A27DB-BD31-4B8C-83A1-F6EECF244321}">
                <p14:modId xmlns:p14="http://schemas.microsoft.com/office/powerpoint/2010/main" val="371238203"/>
              </p:ext>
            </p:extLst>
          </p:nvPr>
        </p:nvGraphicFramePr>
        <p:xfrm>
          <a:off x="4716463" y="4209752"/>
          <a:ext cx="3824287" cy="2387600"/>
        </p:xfrm>
        <a:graphic>
          <a:graphicData uri="http://schemas.openxmlformats.org/presentationml/2006/ole">
            <mc:AlternateContent xmlns:mc="http://schemas.openxmlformats.org/markup-compatibility/2006">
              <mc:Choice xmlns:v="urn:schemas-microsoft-com:vml" Requires="v">
                <p:oleObj spid="_x0000_s14652" name="Acrobat Document" r:id="rId6" imgW="7195680" imgH="4496760" progId="AcroExch.Document.7">
                  <p:embed/>
                </p:oleObj>
              </mc:Choice>
              <mc:Fallback>
                <p:oleObj name="Acrobat Document" r:id="rId6" imgW="7195680" imgH="4496760" progId="AcroExch.Document.7">
                  <p:embed/>
                  <p:pic>
                    <p:nvPicPr>
                      <p:cNvPr id="0" name="Picture 14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16463" y="4209752"/>
                        <a:ext cx="3824287" cy="238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Text Box 6"/>
          <p:cNvSpPr txBox="1">
            <a:spLocks noChangeArrowheads="1"/>
          </p:cNvSpPr>
          <p:nvPr/>
        </p:nvSpPr>
        <p:spPr bwMode="auto">
          <a:xfrm>
            <a:off x="4572000" y="4049415"/>
            <a:ext cx="4032250" cy="3365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ja-JP" sz="1600" dirty="0" smtClean="0"/>
              <a:t>Fe 10TeV/A</a:t>
            </a:r>
            <a:endParaRPr lang="en-US" altLang="ja-JP" sz="1600"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68313" y="981075"/>
                <a:ext cx="8229600" cy="503709"/>
              </a:xfrm>
            </p:spPr>
            <p:txBody>
              <a:bodyPr/>
              <a:lstStyle/>
              <a:p>
                <a:pPr marL="0" indent="0">
                  <a:buNone/>
                </a:pPr>
                <a:r>
                  <a:rPr lang="en-US" altLang="ja-JP" sz="1800" dirty="0" smtClean="0"/>
                  <a:t>Incident energy of nuclei was measured by </a:t>
                </a:r>
                <a14:m>
                  <m:oMath xmlns:m="http://schemas.openxmlformats.org/officeDocument/2006/math">
                    <m:r>
                      <a:rPr lang="en-US" altLang="ja-JP" sz="1800" i="1" smtClean="0">
                        <a:latin typeface="Cambria Math"/>
                        <a:ea typeface="Cambria Math"/>
                      </a:rPr>
                      <m:t>∆</m:t>
                    </m:r>
                    <m:r>
                      <a:rPr lang="en-US" altLang="ja-JP" sz="1800" b="0" i="1" smtClean="0">
                        <a:latin typeface="Cambria Math"/>
                        <a:ea typeface="Cambria Math"/>
                      </a:rPr>
                      <m:t>𝐸</m:t>
                    </m:r>
                  </m:oMath>
                </a14:m>
                <a:r>
                  <a:rPr kumimoji="1" lang="ja-JP" altLang="en-US" sz="1800" dirty="0" smtClean="0"/>
                  <a:t> </a:t>
                </a:r>
                <a:r>
                  <a:rPr kumimoji="1" lang="en-US" altLang="ja-JP" sz="1800" dirty="0" smtClean="0"/>
                  <a:t>of TASC.</a:t>
                </a:r>
                <a:endParaRPr kumimoji="1" lang="ja-JP" altLang="en-US" sz="1800"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68313" y="981075"/>
                <a:ext cx="8229600" cy="503709"/>
              </a:xfrm>
              <a:blipFill rotWithShape="1">
                <a:blip r:embed="rId8"/>
                <a:stretch>
                  <a:fillRect l="-667" t="-6024"/>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コンテンツ プレースホルダー 2"/>
              <p:cNvSpPr txBox="1">
                <a:spLocks/>
              </p:cNvSpPr>
              <p:nvPr/>
            </p:nvSpPr>
            <p:spPr bwMode="auto">
              <a:xfrm>
                <a:off x="817177" y="4520377"/>
                <a:ext cx="3754823" cy="157291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1800">
                    <a:solidFill>
                      <a:schemeClr val="tx1"/>
                    </a:solidFill>
                    <a:latin typeface="+mn-lt"/>
                    <a:ea typeface="+mn-ea"/>
                  </a:defRPr>
                </a:lvl2pPr>
                <a:lvl3pPr marL="1143000" indent="-228600" algn="l" rtl="0" eaLnBrk="0" fontAlgn="base" hangingPunct="0">
                  <a:spcBef>
                    <a:spcPct val="20000"/>
                  </a:spcBef>
                  <a:spcAft>
                    <a:spcPct val="0"/>
                  </a:spcAft>
                  <a:buChar char="•"/>
                  <a:defRPr kumimoji="1" sz="1600">
                    <a:solidFill>
                      <a:schemeClr val="tx1"/>
                    </a:solidFill>
                    <a:latin typeface="+mn-lt"/>
                    <a:ea typeface="+mn-ea"/>
                  </a:defRPr>
                </a:lvl3pPr>
                <a:lvl4pPr marL="1600200" indent="-228600" algn="l" rtl="0" eaLnBrk="0" fontAlgn="base" hangingPunct="0">
                  <a:spcBef>
                    <a:spcPct val="20000"/>
                  </a:spcBef>
                  <a:spcAft>
                    <a:spcPct val="0"/>
                  </a:spcAft>
                  <a:buChar char="–"/>
                  <a:defRPr kumimoji="1" sz="1400">
                    <a:solidFill>
                      <a:schemeClr val="tx1"/>
                    </a:solidFill>
                    <a:latin typeface="+mn-lt"/>
                    <a:ea typeface="+mn-ea"/>
                  </a:defRPr>
                </a:lvl4pPr>
                <a:lvl5pPr marL="2057400" indent="-228600" algn="l" rtl="0" eaLnBrk="0" fontAlgn="base" hangingPunct="0">
                  <a:spcBef>
                    <a:spcPct val="20000"/>
                  </a:spcBef>
                  <a:spcAft>
                    <a:spcPct val="0"/>
                  </a:spcAft>
                  <a:buChar char="»"/>
                  <a:defRPr kumimoji="1" sz="1400">
                    <a:solidFill>
                      <a:schemeClr val="tx1"/>
                    </a:solidFill>
                    <a:latin typeface="+mn-lt"/>
                    <a:ea typeface="+mn-ea"/>
                  </a:defRPr>
                </a:lvl5pPr>
                <a:lvl6pPr marL="2514600" indent="-228600" algn="l" rtl="0" fontAlgn="base">
                  <a:spcBef>
                    <a:spcPct val="20000"/>
                  </a:spcBef>
                  <a:spcAft>
                    <a:spcPct val="0"/>
                  </a:spcAft>
                  <a:buChar char="»"/>
                  <a:defRPr kumimoji="1">
                    <a:solidFill>
                      <a:schemeClr val="tx1"/>
                    </a:solidFill>
                    <a:latin typeface="+mn-lt"/>
                    <a:ea typeface="+mn-ea"/>
                  </a:defRPr>
                </a:lvl6pPr>
                <a:lvl7pPr marL="2971800" indent="-228600" algn="l" rtl="0" fontAlgn="base">
                  <a:spcBef>
                    <a:spcPct val="20000"/>
                  </a:spcBef>
                  <a:spcAft>
                    <a:spcPct val="0"/>
                  </a:spcAft>
                  <a:buChar char="»"/>
                  <a:defRPr kumimoji="1">
                    <a:solidFill>
                      <a:schemeClr val="tx1"/>
                    </a:solidFill>
                    <a:latin typeface="+mn-lt"/>
                    <a:ea typeface="+mn-ea"/>
                  </a:defRPr>
                </a:lvl7pPr>
                <a:lvl8pPr marL="3429000" indent="-228600" algn="l" rtl="0" fontAlgn="base">
                  <a:spcBef>
                    <a:spcPct val="20000"/>
                  </a:spcBef>
                  <a:spcAft>
                    <a:spcPct val="0"/>
                  </a:spcAft>
                  <a:buChar char="»"/>
                  <a:defRPr kumimoji="1">
                    <a:solidFill>
                      <a:schemeClr val="tx1"/>
                    </a:solidFill>
                    <a:latin typeface="+mn-lt"/>
                    <a:ea typeface="+mn-ea"/>
                  </a:defRPr>
                </a:lvl8pPr>
                <a:lvl9pPr marL="3886200" indent="-228600" algn="l" rtl="0" fontAlgn="base">
                  <a:spcBef>
                    <a:spcPct val="20000"/>
                  </a:spcBef>
                  <a:spcAft>
                    <a:spcPct val="0"/>
                  </a:spcAft>
                  <a:buChar char="»"/>
                  <a:defRPr kumimoji="1">
                    <a:solidFill>
                      <a:schemeClr val="tx1"/>
                    </a:solidFill>
                    <a:latin typeface="+mn-lt"/>
                    <a:ea typeface="+mn-ea"/>
                  </a:defRPr>
                </a:lvl9pPr>
              </a:lstStyle>
              <a:p>
                <a:pPr marL="0" indent="0">
                  <a:buFontTx/>
                  <a:buNone/>
                </a:pPr>
                <a:r>
                  <a:rPr lang="en-US" altLang="ja-JP" sz="1600" dirty="0" smtClean="0"/>
                  <a:t>The distribution of </a:t>
                </a:r>
                <a14:m>
                  <m:oMath xmlns:m="http://schemas.openxmlformats.org/officeDocument/2006/math">
                    <m:r>
                      <a:rPr lang="en-US" altLang="ja-JP" sz="1600" i="1" dirty="0" smtClean="0">
                        <a:latin typeface="Cambria Math"/>
                        <a:ea typeface="Cambria Math"/>
                      </a:rPr>
                      <m:t>∆</m:t>
                    </m:r>
                    <m:r>
                      <a:rPr lang="en-US" altLang="ja-JP" sz="1600" b="0" i="1" dirty="0" smtClean="0">
                        <a:latin typeface="Cambria Math"/>
                        <a:ea typeface="Cambria Math"/>
                      </a:rPr>
                      <m:t>𝐸</m:t>
                    </m:r>
                  </m:oMath>
                </a14:m>
                <a:r>
                  <a:rPr lang="en-US" altLang="ja-JP" sz="1600" dirty="0" smtClean="0"/>
                  <a:t> of heavy nuclei such as Fe depends on the target nucleus.</a:t>
                </a:r>
              </a:p>
              <a:p>
                <a:pPr marL="0" indent="0">
                  <a:buFontTx/>
                  <a:buNone/>
                </a:pPr>
                <a:r>
                  <a:rPr lang="ja-JP" altLang="en-US" sz="1600" dirty="0" smtClean="0"/>
                  <a:t>  </a:t>
                </a:r>
                <a:r>
                  <a:rPr lang="en-US" altLang="ja-JP" sz="1600" dirty="0" smtClean="0"/>
                  <a:t>The number of secondary </a:t>
                </a:r>
                <a14:m>
                  <m:oMath xmlns:m="http://schemas.openxmlformats.org/officeDocument/2006/math">
                    <m:sSup>
                      <m:sSupPr>
                        <m:ctrlPr>
                          <a:rPr lang="en-US" altLang="ja-JP" sz="1600" i="1" smtClean="0">
                            <a:latin typeface="Cambria Math"/>
                          </a:rPr>
                        </m:ctrlPr>
                      </m:sSupPr>
                      <m:e>
                        <m:r>
                          <a:rPr lang="ja-JP" altLang="en-US" sz="1600" i="1" smtClean="0">
                            <a:latin typeface="Cambria Math"/>
                          </a:rPr>
                          <m:t>𝜋</m:t>
                        </m:r>
                      </m:e>
                      <m:sup>
                        <m:r>
                          <a:rPr lang="en-US" altLang="ja-JP" sz="1600" b="0" i="1" smtClean="0">
                            <a:latin typeface="Cambria Math"/>
                          </a:rPr>
                          <m:t>0</m:t>
                        </m:r>
                      </m:sup>
                    </m:sSup>
                  </m:oMath>
                </a14:m>
                <a:r>
                  <a:rPr lang="en-US" altLang="ja-JP" sz="1600" dirty="0" smtClean="0"/>
                  <a:t> in case of heavy target is larger than the one of light target.</a:t>
                </a:r>
                <a:endParaRPr lang="ja-JP" altLang="en-US" sz="1600" dirty="0"/>
              </a:p>
            </p:txBody>
          </p:sp>
        </mc:Choice>
        <mc:Fallback xmlns="">
          <p:sp>
            <p:nvSpPr>
              <p:cNvPr id="11" name="コンテンツ プレースホルダー 2"/>
              <p:cNvSpPr txBox="1">
                <a:spLocks noRot="1" noChangeAspect="1" noMove="1" noResize="1" noEditPoints="1" noAdjustHandles="1" noChangeArrowheads="1" noChangeShapeType="1" noTextEdit="1"/>
              </p:cNvSpPr>
              <p:nvPr/>
            </p:nvSpPr>
            <p:spPr bwMode="auto">
              <a:xfrm>
                <a:off x="817177" y="4520377"/>
                <a:ext cx="3754823" cy="1572919"/>
              </a:xfrm>
              <a:prstGeom prst="rect">
                <a:avLst/>
              </a:prstGeom>
              <a:blipFill rotWithShape="1">
                <a:blip r:embed="rId9"/>
                <a:stretch>
                  <a:fillRect l="-812" t="-1163" r="-1623" b="-6977"/>
                </a:stretch>
              </a:blip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ja-JP" altLang="en-US">
                    <a:noFill/>
                  </a:rPr>
                  <a:t> </a:t>
                </a:r>
              </a:p>
            </p:txBody>
          </p:sp>
        </mc:Fallback>
      </mc:AlternateContent>
      <p:sp>
        <p:nvSpPr>
          <p:cNvPr id="12" name="Text Box 15"/>
          <p:cNvSpPr txBox="1">
            <a:spLocks noChangeArrowheads="1"/>
          </p:cNvSpPr>
          <p:nvPr/>
        </p:nvSpPr>
        <p:spPr bwMode="auto">
          <a:xfrm>
            <a:off x="847622" y="6165304"/>
            <a:ext cx="30254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ja-JP" dirty="0" smtClean="0"/>
              <a:t>(Interaction model : DPMJET3)</a:t>
            </a:r>
          </a:p>
        </p:txBody>
      </p:sp>
    </p:spTree>
    <p:extLst>
      <p:ext uri="{BB962C8B-B14F-4D97-AF65-F5344CB8AC3E}">
        <p14:creationId xmlns:p14="http://schemas.microsoft.com/office/powerpoint/2010/main" val="12364337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6141"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1988840"/>
            <a:ext cx="6338294" cy="4297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6130" name="Rectangle 2"/>
          <p:cNvSpPr>
            <a:spLocks noGrp="1" noChangeArrowheads="1"/>
          </p:cNvSpPr>
          <p:nvPr>
            <p:ph type="title"/>
          </p:nvPr>
        </p:nvSpPr>
        <p:spPr/>
        <p:txBody>
          <a:bodyPr/>
          <a:lstStyle/>
          <a:p>
            <a:r>
              <a:rPr lang="en-US" altLang="ja-JP" dirty="0"/>
              <a:t>E</a:t>
            </a:r>
            <a:r>
              <a:rPr lang="en-US" altLang="ja-JP" dirty="0" smtClean="0"/>
              <a:t>nergy resolution of nuclei</a:t>
            </a:r>
            <a:endParaRPr lang="ja-JP" altLang="en-US" dirty="0"/>
          </a:p>
        </p:txBody>
      </p:sp>
      <p:sp>
        <p:nvSpPr>
          <p:cNvPr id="12" name="Text Box 15"/>
          <p:cNvSpPr txBox="1">
            <a:spLocks noChangeArrowheads="1"/>
          </p:cNvSpPr>
          <p:nvPr/>
        </p:nvSpPr>
        <p:spPr bwMode="auto">
          <a:xfrm>
            <a:off x="1150343" y="1052736"/>
            <a:ext cx="69119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dirty="0" smtClean="0"/>
              <a:t>If we select events of which interaction occur above the top layer of TASC,</a:t>
            </a:r>
          </a:p>
        </p:txBody>
      </p:sp>
      <p:sp>
        <p:nvSpPr>
          <p:cNvPr id="13" name="Text Box 15"/>
          <p:cNvSpPr txBox="1">
            <a:spLocks noChangeArrowheads="1"/>
          </p:cNvSpPr>
          <p:nvPr/>
        </p:nvSpPr>
        <p:spPr bwMode="auto">
          <a:xfrm>
            <a:off x="4606331" y="1988840"/>
            <a:ext cx="30254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ja-JP" dirty="0" smtClean="0"/>
              <a:t>(Interaction model : DPMJET3)</a:t>
            </a:r>
          </a:p>
        </p:txBody>
      </p:sp>
      <p:sp>
        <p:nvSpPr>
          <p:cNvPr id="8" name="Text Box 15"/>
          <p:cNvSpPr txBox="1">
            <a:spLocks noChangeArrowheads="1"/>
          </p:cNvSpPr>
          <p:nvPr/>
        </p:nvSpPr>
        <p:spPr bwMode="auto">
          <a:xfrm>
            <a:off x="538413" y="2204864"/>
            <a:ext cx="2089371" cy="338554"/>
          </a:xfrm>
          <a:prstGeom prst="rect">
            <a:avLst/>
          </a:prstGeom>
          <a:solidFill>
            <a:schemeClr val="bg1"/>
          </a:solidFill>
          <a:ln>
            <a:noFill/>
          </a:ln>
          <a:effectLst/>
          <a:scene3d>
            <a:camera prst="orthographicFront">
              <a:rot lat="0" lon="0" rev="5400000"/>
            </a:camera>
            <a:lightRig rig="threePt" dir="t"/>
          </a:scene3d>
          <a:extLst/>
        </p:spPr>
        <p:txBody>
          <a:bodyPr wrap="square">
            <a:spAutoFit/>
          </a:bodyPr>
          <a:lstStyle/>
          <a:p>
            <a:r>
              <a:rPr lang="en-US" altLang="ja-JP" dirty="0" err="1" smtClean="0"/>
              <a:t>r.m.s</a:t>
            </a:r>
            <a:r>
              <a:rPr lang="en-US" altLang="ja-JP" dirty="0" smtClean="0"/>
              <a:t>. / &lt;ΔE&gt;</a:t>
            </a:r>
          </a:p>
        </p:txBody>
      </p:sp>
    </p:spTree>
    <p:extLst>
      <p:ext uri="{BB962C8B-B14F-4D97-AF65-F5344CB8AC3E}">
        <p14:creationId xmlns:p14="http://schemas.microsoft.com/office/powerpoint/2010/main" val="19962208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Charge </a:t>
            </a:r>
            <a:r>
              <a:rPr lang="en-US" altLang="ja-JP" dirty="0" smtClean="0"/>
              <a:t>resolution</a:t>
            </a:r>
            <a:endParaRPr kumimoji="1" lang="ja-JP" altLang="en-US" dirty="0"/>
          </a:p>
        </p:txBody>
      </p:sp>
      <p:sp>
        <p:nvSpPr>
          <p:cNvPr id="3" name="コンテンツ プレースホルダー 2"/>
          <p:cNvSpPr>
            <a:spLocks noGrp="1"/>
          </p:cNvSpPr>
          <p:nvPr>
            <p:ph idx="1"/>
          </p:nvPr>
        </p:nvSpPr>
        <p:spPr>
          <a:xfrm>
            <a:off x="468313" y="981075"/>
            <a:ext cx="8208144" cy="2231901"/>
          </a:xfrm>
        </p:spPr>
        <p:txBody>
          <a:bodyPr/>
          <a:lstStyle/>
          <a:p>
            <a:pPr marL="0" indent="0">
              <a:buNone/>
            </a:pPr>
            <a:r>
              <a:rPr lang="en-US" altLang="ja-JP" sz="1600" dirty="0" smtClean="0"/>
              <a:t>The charge resolution of CHD and SciFi was estimated with;</a:t>
            </a:r>
          </a:p>
          <a:p>
            <a:pPr marL="0" indent="0">
              <a:buNone/>
            </a:pPr>
            <a:r>
              <a:rPr kumimoji="1" lang="en-US" altLang="ja-JP" sz="1600" dirty="0"/>
              <a:t> </a:t>
            </a:r>
            <a:r>
              <a:rPr kumimoji="1" lang="en-US" altLang="ja-JP" sz="1600" dirty="0" smtClean="0"/>
              <a:t>  - back-scattering</a:t>
            </a:r>
          </a:p>
          <a:p>
            <a:pPr marL="0" indent="0">
              <a:buNone/>
            </a:pPr>
            <a:r>
              <a:rPr lang="en-US" altLang="ja-JP" sz="1600" dirty="0"/>
              <a:t> </a:t>
            </a:r>
            <a:r>
              <a:rPr lang="en-US" altLang="ja-JP" sz="1600" dirty="0" smtClean="0"/>
              <a:t>  - </a:t>
            </a:r>
            <a:r>
              <a:rPr kumimoji="1" lang="en-US" altLang="ja-JP" sz="1600" dirty="0" smtClean="0"/>
              <a:t>quenching</a:t>
            </a:r>
          </a:p>
          <a:p>
            <a:pPr marL="0" indent="0">
              <a:buNone/>
            </a:pPr>
            <a:r>
              <a:rPr lang="en-US" altLang="ja-JP" sz="1600" dirty="0" smtClean="0"/>
              <a:t>The </a:t>
            </a:r>
            <a:r>
              <a:rPr lang="en-US" altLang="ja-JP" sz="1600" i="1" dirty="0"/>
              <a:t>N</a:t>
            </a:r>
            <a:r>
              <a:rPr lang="en-US" altLang="ja-JP" sz="1600" i="1" baseline="-25000" dirty="0"/>
              <a:t>p.e.</a:t>
            </a:r>
            <a:r>
              <a:rPr lang="en-US" altLang="ja-JP" sz="1600" dirty="0"/>
              <a:t> </a:t>
            </a:r>
            <a:r>
              <a:rPr lang="en-US" altLang="ja-JP" sz="1600" dirty="0" smtClean="0"/>
              <a:t>was </a:t>
            </a:r>
            <a:r>
              <a:rPr lang="en-US" altLang="ja-JP" sz="1600" dirty="0"/>
              <a:t>calculated from </a:t>
            </a:r>
            <a:r>
              <a:rPr lang="en-US" altLang="ja-JP" sz="1600" dirty="0" smtClean="0"/>
              <a:t>the </a:t>
            </a:r>
            <a:r>
              <a:rPr lang="en-US" altLang="ja-JP" sz="1600" i="1" dirty="0" smtClean="0"/>
              <a:t>ΔE</a:t>
            </a:r>
            <a:r>
              <a:rPr lang="en-US" altLang="ja-JP" sz="1600" dirty="0" smtClean="0"/>
              <a:t>, </a:t>
            </a:r>
            <a:r>
              <a:rPr lang="en-US" altLang="ja-JP" sz="1600" dirty="0"/>
              <a:t>assuming the following typical values;</a:t>
            </a:r>
          </a:p>
          <a:p>
            <a:pPr lvl="1"/>
            <a:r>
              <a:rPr lang="en-US" altLang="ja-JP" sz="1400" dirty="0"/>
              <a:t>CHD : </a:t>
            </a:r>
            <a:r>
              <a:rPr lang="en-US" altLang="ja-JP" sz="1400" dirty="0" err="1"/>
              <a:t>N</a:t>
            </a:r>
            <a:r>
              <a:rPr lang="en-US" altLang="ja-JP" sz="1400" baseline="-25000" dirty="0" err="1"/>
              <a:t>photon</a:t>
            </a:r>
            <a:r>
              <a:rPr lang="en-US" altLang="ja-JP" sz="1400" dirty="0"/>
              <a:t>/MeV = 10000, </a:t>
            </a:r>
            <a:r>
              <a:rPr lang="en-US" altLang="ja-JP" sz="1400" dirty="0" err="1"/>
              <a:t>N</a:t>
            </a:r>
            <a:r>
              <a:rPr lang="en-US" altLang="ja-JP" sz="1400" baseline="-25000" dirty="0" err="1"/>
              <a:t>pe</a:t>
            </a:r>
            <a:r>
              <a:rPr lang="en-US" altLang="ja-JP" sz="1400" dirty="0"/>
              <a:t>/MIP = 100</a:t>
            </a:r>
          </a:p>
          <a:p>
            <a:pPr lvl="1"/>
            <a:r>
              <a:rPr lang="en-US" altLang="ja-JP" sz="1400" dirty="0"/>
              <a:t>SciFi : </a:t>
            </a:r>
            <a:r>
              <a:rPr lang="en-US" altLang="ja-JP" sz="1400" dirty="0" err="1"/>
              <a:t>N</a:t>
            </a:r>
            <a:r>
              <a:rPr lang="en-US" altLang="ja-JP" sz="1400" baseline="-25000" dirty="0" err="1"/>
              <a:t>photon</a:t>
            </a:r>
            <a:r>
              <a:rPr lang="en-US" altLang="ja-JP" sz="1400" dirty="0"/>
              <a:t>/MeV = 10000, </a:t>
            </a:r>
            <a:r>
              <a:rPr lang="en-US" altLang="ja-JP" sz="1400" dirty="0" err="1"/>
              <a:t>N</a:t>
            </a:r>
            <a:r>
              <a:rPr lang="en-US" altLang="ja-JP" sz="1400" baseline="-25000" dirty="0" err="1"/>
              <a:t>pe</a:t>
            </a:r>
            <a:r>
              <a:rPr lang="en-US" altLang="ja-JP" sz="1400" dirty="0"/>
              <a:t>/MIP = 10</a:t>
            </a:r>
            <a:endParaRPr lang="ja-JP" altLang="en-US" sz="1600" dirty="0"/>
          </a:p>
          <a:p>
            <a:pPr marL="0" indent="0">
              <a:buNone/>
            </a:pPr>
            <a:endParaRPr kumimoji="1" lang="ja-JP" altLang="en-US" sz="1800" dirty="0"/>
          </a:p>
        </p:txBody>
      </p:sp>
      <p:pic>
        <p:nvPicPr>
          <p:cNvPr id="11" name="Picture 2" descr="\\192.168.2.201\raid1\tmpPrints\c_CH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3356992"/>
            <a:ext cx="4190880" cy="344423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192.168.2.201\raid1\tmpPrints\c_SF.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2400" y="3356992"/>
            <a:ext cx="4190881" cy="3444230"/>
          </a:xfrm>
          <a:prstGeom prst="rect">
            <a:avLst/>
          </a:prstGeom>
          <a:noFill/>
          <a:extLst>
            <a:ext uri="{909E8E84-426E-40DD-AFC4-6F175D3DCCD1}">
              <a14:hiddenFill xmlns:a14="http://schemas.microsoft.com/office/drawing/2010/main">
                <a:solidFill>
                  <a:srgbClr val="FFFFFF"/>
                </a:solidFill>
              </a14:hiddenFill>
            </a:ext>
          </a:extLst>
        </p:spPr>
      </p:pic>
      <p:sp>
        <p:nvSpPr>
          <p:cNvPr id="13" name="テキスト ボックス 12"/>
          <p:cNvSpPr txBox="1"/>
          <p:nvPr/>
        </p:nvSpPr>
        <p:spPr>
          <a:xfrm>
            <a:off x="827584" y="2996952"/>
            <a:ext cx="2880320" cy="338554"/>
          </a:xfrm>
          <a:prstGeom prst="rect">
            <a:avLst/>
          </a:prstGeom>
          <a:noFill/>
        </p:spPr>
        <p:txBody>
          <a:bodyPr wrap="square" rtlCol="0">
            <a:spAutoFit/>
          </a:bodyPr>
          <a:lstStyle/>
          <a:p>
            <a:r>
              <a:rPr kumimoji="1" lang="en-US" altLang="ja-JP" dirty="0" smtClean="0"/>
              <a:t>CHD</a:t>
            </a:r>
            <a:endParaRPr kumimoji="1" lang="ja-JP" altLang="en-US" dirty="0"/>
          </a:p>
        </p:txBody>
      </p:sp>
      <p:sp>
        <p:nvSpPr>
          <p:cNvPr id="14" name="テキスト ボックス 13"/>
          <p:cNvSpPr txBox="1"/>
          <p:nvPr/>
        </p:nvSpPr>
        <p:spPr>
          <a:xfrm>
            <a:off x="4932040" y="2996952"/>
            <a:ext cx="2880320" cy="338554"/>
          </a:xfrm>
          <a:prstGeom prst="rect">
            <a:avLst/>
          </a:prstGeom>
          <a:noFill/>
        </p:spPr>
        <p:txBody>
          <a:bodyPr wrap="square" rtlCol="0">
            <a:spAutoFit/>
          </a:bodyPr>
          <a:lstStyle/>
          <a:p>
            <a:r>
              <a:rPr lang="en-US" altLang="ja-JP" dirty="0" smtClean="0"/>
              <a:t>SciFi</a:t>
            </a:r>
            <a:endParaRPr kumimoji="1" lang="ja-JP" altLang="en-US" dirty="0"/>
          </a:p>
        </p:txBody>
      </p:sp>
      <p:sp>
        <p:nvSpPr>
          <p:cNvPr id="15" name="テキスト ボックス 14"/>
          <p:cNvSpPr txBox="1"/>
          <p:nvPr/>
        </p:nvSpPr>
        <p:spPr>
          <a:xfrm>
            <a:off x="2686066" y="3356992"/>
            <a:ext cx="1742608" cy="1077218"/>
          </a:xfrm>
          <a:prstGeom prst="rect">
            <a:avLst/>
          </a:prstGeom>
          <a:noFill/>
        </p:spPr>
        <p:txBody>
          <a:bodyPr wrap="square" rtlCol="0">
            <a:spAutoFit/>
          </a:bodyPr>
          <a:lstStyle/>
          <a:p>
            <a:r>
              <a:rPr lang="en-US" altLang="ja-JP" dirty="0" smtClean="0"/>
              <a:t>---</a:t>
            </a:r>
            <a:r>
              <a:rPr lang="ja-JP" altLang="en-US" dirty="0" smtClean="0"/>
              <a:t> </a:t>
            </a:r>
            <a:r>
              <a:rPr lang="en-US" altLang="ja-JP" dirty="0" smtClean="0"/>
              <a:t>p  (</a:t>
            </a:r>
            <a:r>
              <a:rPr lang="en-US" altLang="ja-JP" dirty="0"/>
              <a:t>Δ</a:t>
            </a:r>
            <a:r>
              <a:rPr lang="en-US" altLang="ja-JP" dirty="0" smtClean="0"/>
              <a:t>E)</a:t>
            </a:r>
          </a:p>
          <a:p>
            <a:r>
              <a:rPr lang="en-US" altLang="ja-JP" dirty="0"/>
              <a:t>―</a:t>
            </a:r>
            <a:r>
              <a:rPr lang="en-US" altLang="ja-JP" dirty="0" smtClean="0"/>
              <a:t> p  (N</a:t>
            </a:r>
            <a:r>
              <a:rPr lang="en-US" altLang="ja-JP" baseline="-25000" dirty="0" smtClean="0"/>
              <a:t>P.E.</a:t>
            </a:r>
            <a:r>
              <a:rPr lang="en-US" altLang="ja-JP" dirty="0" smtClean="0"/>
              <a:t>)</a:t>
            </a:r>
          </a:p>
          <a:p>
            <a:r>
              <a:rPr lang="en-US" altLang="ja-JP" dirty="0" smtClean="0">
                <a:solidFill>
                  <a:srgbClr val="FF0000"/>
                </a:solidFill>
              </a:rPr>
              <a:t>---</a:t>
            </a:r>
            <a:r>
              <a:rPr lang="en-US" altLang="ja-JP" dirty="0" smtClean="0"/>
              <a:t> He (</a:t>
            </a:r>
            <a:r>
              <a:rPr lang="en-US" altLang="ja-JP" dirty="0"/>
              <a:t>Δ</a:t>
            </a:r>
            <a:r>
              <a:rPr lang="en-US" altLang="ja-JP" dirty="0" smtClean="0"/>
              <a:t>E)</a:t>
            </a:r>
          </a:p>
          <a:p>
            <a:r>
              <a:rPr lang="en-US" altLang="ja-JP" dirty="0" smtClean="0">
                <a:solidFill>
                  <a:srgbClr val="FF0000"/>
                </a:solidFill>
              </a:rPr>
              <a:t>― </a:t>
            </a:r>
            <a:r>
              <a:rPr lang="en-US" altLang="ja-JP" dirty="0" smtClean="0"/>
              <a:t>He (N</a:t>
            </a:r>
            <a:r>
              <a:rPr lang="en-US" altLang="ja-JP" baseline="-25000" dirty="0" smtClean="0"/>
              <a:t>P.E.</a:t>
            </a:r>
            <a:r>
              <a:rPr lang="en-US" altLang="ja-JP" dirty="0" smtClean="0"/>
              <a:t>)</a:t>
            </a:r>
            <a:endParaRPr kumimoji="1" lang="ja-JP" altLang="en-US" dirty="0">
              <a:solidFill>
                <a:srgbClr val="FF0000"/>
              </a:solidFill>
            </a:endParaRPr>
          </a:p>
        </p:txBody>
      </p:sp>
      <p:sp>
        <p:nvSpPr>
          <p:cNvPr id="16" name="テキスト ボックス 15"/>
          <p:cNvSpPr txBox="1"/>
          <p:nvPr/>
        </p:nvSpPr>
        <p:spPr>
          <a:xfrm>
            <a:off x="6789832" y="3356992"/>
            <a:ext cx="1742608" cy="1077218"/>
          </a:xfrm>
          <a:prstGeom prst="rect">
            <a:avLst/>
          </a:prstGeom>
          <a:noFill/>
        </p:spPr>
        <p:txBody>
          <a:bodyPr wrap="square" rtlCol="0">
            <a:spAutoFit/>
          </a:bodyPr>
          <a:lstStyle/>
          <a:p>
            <a:r>
              <a:rPr lang="en-US" altLang="ja-JP" dirty="0" smtClean="0"/>
              <a:t>---</a:t>
            </a:r>
            <a:r>
              <a:rPr lang="ja-JP" altLang="en-US" dirty="0" smtClean="0"/>
              <a:t> </a:t>
            </a:r>
            <a:r>
              <a:rPr lang="en-US" altLang="ja-JP" dirty="0" smtClean="0"/>
              <a:t>p  (</a:t>
            </a:r>
            <a:r>
              <a:rPr lang="en-US" altLang="ja-JP" dirty="0"/>
              <a:t>Δ</a:t>
            </a:r>
            <a:r>
              <a:rPr lang="en-US" altLang="ja-JP" dirty="0" smtClean="0"/>
              <a:t>E)</a:t>
            </a:r>
          </a:p>
          <a:p>
            <a:r>
              <a:rPr lang="en-US" altLang="ja-JP" dirty="0"/>
              <a:t>―</a:t>
            </a:r>
            <a:r>
              <a:rPr lang="en-US" altLang="ja-JP" dirty="0" smtClean="0"/>
              <a:t> p  (N</a:t>
            </a:r>
            <a:r>
              <a:rPr lang="en-US" altLang="ja-JP" baseline="-25000" dirty="0" smtClean="0"/>
              <a:t>P.E.</a:t>
            </a:r>
            <a:r>
              <a:rPr lang="en-US" altLang="ja-JP" dirty="0" smtClean="0"/>
              <a:t>)</a:t>
            </a:r>
          </a:p>
          <a:p>
            <a:r>
              <a:rPr lang="en-US" altLang="ja-JP" dirty="0" smtClean="0">
                <a:solidFill>
                  <a:srgbClr val="FF0000"/>
                </a:solidFill>
              </a:rPr>
              <a:t>---</a:t>
            </a:r>
            <a:r>
              <a:rPr lang="en-US" altLang="ja-JP" dirty="0" smtClean="0"/>
              <a:t> He (</a:t>
            </a:r>
            <a:r>
              <a:rPr lang="en-US" altLang="ja-JP" dirty="0"/>
              <a:t>Δ</a:t>
            </a:r>
            <a:r>
              <a:rPr lang="en-US" altLang="ja-JP" dirty="0" smtClean="0"/>
              <a:t>E)</a:t>
            </a:r>
          </a:p>
          <a:p>
            <a:r>
              <a:rPr lang="en-US" altLang="ja-JP" dirty="0" smtClean="0">
                <a:solidFill>
                  <a:srgbClr val="FF0000"/>
                </a:solidFill>
              </a:rPr>
              <a:t>― </a:t>
            </a:r>
            <a:r>
              <a:rPr lang="en-US" altLang="ja-JP" dirty="0" smtClean="0"/>
              <a:t>He (N</a:t>
            </a:r>
            <a:r>
              <a:rPr lang="en-US" altLang="ja-JP" baseline="-25000" dirty="0" smtClean="0"/>
              <a:t>P.E.</a:t>
            </a:r>
            <a:r>
              <a:rPr lang="en-US" altLang="ja-JP" dirty="0" smtClean="0"/>
              <a:t>)</a:t>
            </a:r>
            <a:endParaRPr kumimoji="1" lang="ja-JP" altLang="en-US" dirty="0">
              <a:solidFill>
                <a:srgbClr val="FF0000"/>
              </a:solidFill>
            </a:endParaRPr>
          </a:p>
        </p:txBody>
      </p:sp>
    </p:spTree>
    <p:extLst>
      <p:ext uri="{BB962C8B-B14F-4D97-AF65-F5344CB8AC3E}">
        <p14:creationId xmlns:p14="http://schemas.microsoft.com/office/powerpoint/2010/main" val="7570620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192.168.2.201\raid1\tmpPrints\20110515\chargeres\cc_sf_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5806" y="3186721"/>
            <a:ext cx="3542698" cy="2402519"/>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89" y="4527403"/>
            <a:ext cx="2967164" cy="2013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9197" y="2350221"/>
            <a:ext cx="2894006" cy="1963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1"/>
          <p:cNvSpPr>
            <a:spLocks noGrp="1"/>
          </p:cNvSpPr>
          <p:nvPr>
            <p:ph type="title"/>
          </p:nvPr>
        </p:nvSpPr>
        <p:spPr/>
        <p:txBody>
          <a:bodyPr/>
          <a:lstStyle/>
          <a:p>
            <a:r>
              <a:rPr kumimoji="1" lang="en-US" altLang="ja-JP" dirty="0" smtClean="0"/>
              <a:t>Charge </a:t>
            </a:r>
            <a:r>
              <a:rPr lang="en-US" altLang="ja-JP" dirty="0" smtClean="0"/>
              <a:t>resolution</a:t>
            </a:r>
            <a:endParaRPr kumimoji="1" lang="ja-JP" altLang="en-US" dirty="0"/>
          </a:p>
        </p:txBody>
      </p:sp>
      <p:pic>
        <p:nvPicPr>
          <p:cNvPr id="4" name="Picture 4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46148" y="2363642"/>
            <a:ext cx="2949988" cy="2001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Box 9"/>
          <p:cNvSpPr txBox="1">
            <a:spLocks noChangeArrowheads="1"/>
          </p:cNvSpPr>
          <p:nvPr/>
        </p:nvSpPr>
        <p:spPr bwMode="auto">
          <a:xfrm>
            <a:off x="1937958" y="2116723"/>
            <a:ext cx="2272196" cy="338931"/>
          </a:xfrm>
          <a:prstGeom prst="rect">
            <a:avLst/>
          </a:prstGeom>
          <a:solidFill>
            <a:schemeClr val="bg1"/>
          </a:solidFill>
          <a:ln>
            <a:noFill/>
          </a:ln>
          <a:effectLst/>
          <a:extLst/>
        </p:spPr>
        <p:txBody>
          <a:bodyPr wrap="square">
            <a:spAutoFit/>
          </a:bodyPr>
          <a:lstStyle/>
          <a:p>
            <a:pPr algn="ctr">
              <a:spcBef>
                <a:spcPct val="50000"/>
              </a:spcBef>
            </a:pPr>
            <a:r>
              <a:rPr lang="en-US" altLang="ja-JP" dirty="0" smtClean="0"/>
              <a:t>CHD : 1TeV/A (1year)</a:t>
            </a:r>
            <a:endParaRPr lang="ja-JP" altLang="en-US" dirty="0"/>
          </a:p>
        </p:txBody>
      </p:sp>
      <p:sp>
        <p:nvSpPr>
          <p:cNvPr id="6" name="Text Box 13"/>
          <p:cNvSpPr txBox="1">
            <a:spLocks noChangeArrowheads="1"/>
          </p:cNvSpPr>
          <p:nvPr/>
        </p:nvSpPr>
        <p:spPr bwMode="auto">
          <a:xfrm>
            <a:off x="5028456" y="2363642"/>
            <a:ext cx="702022" cy="954107"/>
          </a:xfrm>
          <a:prstGeom prst="rect">
            <a:avLst/>
          </a:prstGeom>
          <a:solidFill>
            <a:schemeClr val="bg1"/>
          </a:solidFill>
          <a:ln w="9525">
            <a:solidFill>
              <a:schemeClr val="tx1"/>
            </a:solidFill>
            <a:miter lim="800000"/>
            <a:headEnd/>
            <a:tailEnd/>
          </a:ln>
          <a:effectLst/>
        </p:spPr>
        <p:txBody>
          <a:bodyPr wrap="square">
            <a:spAutoFit/>
          </a:bodyPr>
          <a:lstStyle/>
          <a:p>
            <a:pPr algn="l"/>
            <a:r>
              <a:rPr lang="en-US" altLang="ja-JP" sz="1400" b="1" dirty="0" smtClean="0"/>
              <a:t>―</a:t>
            </a:r>
            <a:r>
              <a:rPr lang="ja-JP" altLang="en-US" sz="1400" b="1" dirty="0" smtClean="0"/>
              <a:t> </a:t>
            </a:r>
            <a:r>
              <a:rPr lang="en-US" altLang="ja-JP" sz="1400" b="1" dirty="0" smtClean="0"/>
              <a:t>p   </a:t>
            </a:r>
            <a:endParaRPr lang="en-US" altLang="ja-JP" sz="1400" b="1" dirty="0"/>
          </a:p>
          <a:p>
            <a:pPr algn="l"/>
            <a:r>
              <a:rPr lang="en-US" altLang="ja-JP" sz="1400" b="1" dirty="0" smtClean="0">
                <a:solidFill>
                  <a:srgbClr val="FF0000"/>
                </a:solidFill>
              </a:rPr>
              <a:t>―</a:t>
            </a:r>
            <a:r>
              <a:rPr lang="ja-JP" altLang="en-US" sz="1400" b="1" dirty="0" smtClean="0">
                <a:solidFill>
                  <a:srgbClr val="FF0000"/>
                </a:solidFill>
              </a:rPr>
              <a:t> </a:t>
            </a:r>
            <a:r>
              <a:rPr lang="en-US" altLang="ja-JP" sz="1400" b="1" dirty="0" smtClean="0">
                <a:solidFill>
                  <a:srgbClr val="FF0000"/>
                </a:solidFill>
              </a:rPr>
              <a:t>He</a:t>
            </a:r>
            <a:endParaRPr lang="en-US" altLang="ja-JP" sz="1400" b="1" dirty="0"/>
          </a:p>
          <a:p>
            <a:pPr algn="l"/>
            <a:r>
              <a:rPr lang="en-US" altLang="ja-JP" sz="1400" b="1" dirty="0" smtClean="0">
                <a:solidFill>
                  <a:srgbClr val="00FF00"/>
                </a:solidFill>
              </a:rPr>
              <a:t>―</a:t>
            </a:r>
            <a:r>
              <a:rPr lang="ja-JP" altLang="en-US" sz="1400" b="1" dirty="0" smtClean="0">
                <a:solidFill>
                  <a:srgbClr val="00FF00"/>
                </a:solidFill>
              </a:rPr>
              <a:t> </a:t>
            </a:r>
            <a:r>
              <a:rPr lang="en-US" altLang="ja-JP" sz="1400" b="1" dirty="0" smtClean="0">
                <a:solidFill>
                  <a:srgbClr val="00FF00"/>
                </a:solidFill>
              </a:rPr>
              <a:t>B</a:t>
            </a:r>
            <a:r>
              <a:rPr lang="en-US" altLang="ja-JP" sz="1400" b="1" dirty="0" smtClean="0"/>
              <a:t>   </a:t>
            </a:r>
            <a:endParaRPr lang="en-US" altLang="ja-JP" sz="1400" b="1" dirty="0"/>
          </a:p>
          <a:p>
            <a:pPr algn="l"/>
            <a:r>
              <a:rPr lang="en-US" altLang="ja-JP" sz="1400" b="1" dirty="0" smtClean="0">
                <a:solidFill>
                  <a:srgbClr val="0000FF"/>
                </a:solidFill>
              </a:rPr>
              <a:t>―</a:t>
            </a:r>
            <a:r>
              <a:rPr lang="ja-JP" altLang="en-US" sz="1400" b="1" dirty="0" smtClean="0">
                <a:solidFill>
                  <a:srgbClr val="0000FF"/>
                </a:solidFill>
              </a:rPr>
              <a:t> </a:t>
            </a:r>
            <a:r>
              <a:rPr lang="en-US" altLang="ja-JP" sz="1400" b="1" dirty="0" smtClean="0">
                <a:solidFill>
                  <a:srgbClr val="0000FF"/>
                </a:solidFill>
              </a:rPr>
              <a:t>C</a:t>
            </a:r>
            <a:r>
              <a:rPr lang="en-US" altLang="ja-JP" sz="1400" b="1" dirty="0" smtClean="0"/>
              <a:t>   </a:t>
            </a:r>
            <a:endParaRPr lang="ja-JP" altLang="en-US" sz="1400" b="1" dirty="0"/>
          </a:p>
        </p:txBody>
      </p:sp>
      <p:pic>
        <p:nvPicPr>
          <p:cNvPr id="7" name="Picture 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73492" y="4571251"/>
            <a:ext cx="2903909" cy="1969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 Box 9"/>
          <p:cNvSpPr txBox="1">
            <a:spLocks noChangeArrowheads="1"/>
          </p:cNvSpPr>
          <p:nvPr/>
        </p:nvSpPr>
        <p:spPr bwMode="auto">
          <a:xfrm>
            <a:off x="1667683" y="4339843"/>
            <a:ext cx="2291544" cy="338554"/>
          </a:xfrm>
          <a:prstGeom prst="rect">
            <a:avLst/>
          </a:prstGeom>
          <a:solidFill>
            <a:schemeClr val="bg1"/>
          </a:solidFill>
          <a:ln>
            <a:noFill/>
          </a:ln>
          <a:effectLst/>
          <a:extLst/>
        </p:spPr>
        <p:txBody>
          <a:bodyPr wrap="square">
            <a:spAutoFit/>
          </a:bodyPr>
          <a:lstStyle/>
          <a:p>
            <a:pPr algn="ctr">
              <a:spcBef>
                <a:spcPct val="50000"/>
              </a:spcBef>
            </a:pPr>
            <a:r>
              <a:rPr lang="en-US" altLang="ja-JP" dirty="0" smtClean="0"/>
              <a:t>CHD : 10TeV/A (5year)</a:t>
            </a:r>
            <a:endParaRPr lang="ja-JP" altLang="en-US" dirty="0"/>
          </a:p>
        </p:txBody>
      </p:sp>
      <p:sp>
        <p:nvSpPr>
          <p:cNvPr id="10" name="Text Box 59"/>
          <p:cNvSpPr txBox="1">
            <a:spLocks noChangeArrowheads="1"/>
          </p:cNvSpPr>
          <p:nvPr/>
        </p:nvSpPr>
        <p:spPr bwMode="auto">
          <a:xfrm>
            <a:off x="611559" y="1113696"/>
            <a:ext cx="742585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ts val="0"/>
              </a:spcBef>
            </a:pPr>
            <a:r>
              <a:rPr lang="en-US" altLang="ja-JP" dirty="0"/>
              <a:t>T</a:t>
            </a:r>
            <a:r>
              <a:rPr lang="en-US" altLang="ja-JP" dirty="0" smtClean="0"/>
              <a:t>he </a:t>
            </a:r>
            <a:r>
              <a:rPr lang="en-US" altLang="ja-JP" dirty="0"/>
              <a:t>number of the incident particles to </a:t>
            </a:r>
            <a:r>
              <a:rPr lang="en-US" altLang="ja-JP" dirty="0" smtClean="0"/>
              <a:t>detector was estimated as SΩ</a:t>
            </a:r>
            <a:r>
              <a:rPr lang="en-US" altLang="ja-JP" dirty="0"/>
              <a:t>~ </a:t>
            </a:r>
            <a:r>
              <a:rPr lang="en-US" altLang="ja-JP" dirty="0" smtClean="0"/>
              <a:t>0.07m</a:t>
            </a:r>
            <a:r>
              <a:rPr lang="en-US" altLang="ja-JP" baseline="30000" dirty="0" smtClean="0"/>
              <a:t>2</a:t>
            </a:r>
            <a:r>
              <a:rPr lang="en-US" altLang="ja-JP" dirty="0" smtClean="0"/>
              <a:t>sr.</a:t>
            </a:r>
          </a:p>
          <a:p>
            <a:pPr algn="l">
              <a:spcBef>
                <a:spcPts val="0"/>
              </a:spcBef>
            </a:pPr>
            <a:r>
              <a:rPr lang="en-US" altLang="ja-JP" dirty="0" smtClean="0"/>
              <a:t>Events which the first collision occur at the top layer of TASC was selected.</a:t>
            </a:r>
          </a:p>
        </p:txBody>
      </p:sp>
      <p:sp>
        <p:nvSpPr>
          <p:cNvPr id="14" name="正方形/長方形 13"/>
          <p:cNvSpPr/>
          <p:nvPr/>
        </p:nvSpPr>
        <p:spPr>
          <a:xfrm>
            <a:off x="-639065" y="1772816"/>
            <a:ext cx="1398756" cy="288032"/>
          </a:xfrm>
          <a:prstGeom prst="rect">
            <a:avLst/>
          </a:prstGeom>
          <a:solidFill>
            <a:schemeClr val="bg1"/>
          </a:solidFill>
          <a:ln w="2222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ja-JP" dirty="0" smtClean="0">
              <a:solidFill>
                <a:schemeClr val="tx1"/>
              </a:solidFill>
            </a:endParaRPr>
          </a:p>
        </p:txBody>
      </p:sp>
      <p:sp>
        <p:nvSpPr>
          <p:cNvPr id="15" name="正方形/長方形 14"/>
          <p:cNvSpPr/>
          <p:nvPr/>
        </p:nvSpPr>
        <p:spPr>
          <a:xfrm>
            <a:off x="-726907" y="4221088"/>
            <a:ext cx="1398756" cy="288032"/>
          </a:xfrm>
          <a:prstGeom prst="rect">
            <a:avLst/>
          </a:prstGeom>
          <a:solidFill>
            <a:schemeClr val="bg1"/>
          </a:solidFill>
          <a:ln w="2222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ja-JP" dirty="0" smtClean="0">
              <a:solidFill>
                <a:schemeClr val="tx1"/>
              </a:solidFill>
            </a:endParaRPr>
          </a:p>
        </p:txBody>
      </p:sp>
      <p:sp>
        <p:nvSpPr>
          <p:cNvPr id="18" name="Text Box 9"/>
          <p:cNvSpPr txBox="1">
            <a:spLocks noChangeArrowheads="1"/>
          </p:cNvSpPr>
          <p:nvPr/>
        </p:nvSpPr>
        <p:spPr bwMode="auto">
          <a:xfrm>
            <a:off x="5905728" y="3057816"/>
            <a:ext cx="286926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ja-JP" dirty="0" smtClean="0"/>
              <a:t>SciFi : 100TeV/A (5years)</a:t>
            </a:r>
            <a:endParaRPr lang="ja-JP" altLang="en-US" dirty="0"/>
          </a:p>
        </p:txBody>
      </p:sp>
      <p:sp>
        <p:nvSpPr>
          <p:cNvPr id="22" name="Text Box 13"/>
          <p:cNvSpPr txBox="1">
            <a:spLocks noChangeArrowheads="1"/>
          </p:cNvSpPr>
          <p:nvPr/>
        </p:nvSpPr>
        <p:spPr bwMode="auto">
          <a:xfrm>
            <a:off x="7949038" y="3531887"/>
            <a:ext cx="702022" cy="738664"/>
          </a:xfrm>
          <a:prstGeom prst="rect">
            <a:avLst/>
          </a:prstGeom>
          <a:solidFill>
            <a:schemeClr val="bg1"/>
          </a:solidFill>
          <a:ln w="9525">
            <a:solidFill>
              <a:schemeClr val="tx1"/>
            </a:solidFill>
            <a:miter lim="800000"/>
            <a:headEnd/>
            <a:tailEnd/>
          </a:ln>
          <a:effectLst/>
        </p:spPr>
        <p:txBody>
          <a:bodyPr wrap="square">
            <a:spAutoFit/>
          </a:bodyPr>
          <a:lstStyle/>
          <a:p>
            <a:pPr algn="l"/>
            <a:r>
              <a:rPr lang="en-US" altLang="ja-JP" sz="1400" b="1" dirty="0" smtClean="0"/>
              <a:t>―</a:t>
            </a:r>
            <a:r>
              <a:rPr lang="ja-JP" altLang="en-US" sz="1400" b="1" dirty="0" smtClean="0"/>
              <a:t> </a:t>
            </a:r>
            <a:r>
              <a:rPr lang="en-US" altLang="ja-JP" sz="1400" b="1" dirty="0" smtClean="0"/>
              <a:t>p   </a:t>
            </a:r>
            <a:endParaRPr lang="en-US" altLang="ja-JP" sz="1400" b="1" dirty="0"/>
          </a:p>
          <a:p>
            <a:pPr algn="l"/>
            <a:r>
              <a:rPr lang="en-US" altLang="ja-JP" sz="1400" b="1" dirty="0" smtClean="0">
                <a:solidFill>
                  <a:srgbClr val="FF0000"/>
                </a:solidFill>
              </a:rPr>
              <a:t>―</a:t>
            </a:r>
            <a:r>
              <a:rPr lang="ja-JP" altLang="en-US" sz="1400" b="1" dirty="0" smtClean="0">
                <a:solidFill>
                  <a:srgbClr val="FF0000"/>
                </a:solidFill>
              </a:rPr>
              <a:t> </a:t>
            </a:r>
            <a:r>
              <a:rPr lang="en-US" altLang="ja-JP" sz="1400" b="1" dirty="0" smtClean="0">
                <a:solidFill>
                  <a:srgbClr val="FF0000"/>
                </a:solidFill>
              </a:rPr>
              <a:t>He</a:t>
            </a:r>
            <a:endParaRPr lang="en-US" altLang="ja-JP" sz="1400" b="1" dirty="0"/>
          </a:p>
          <a:p>
            <a:pPr algn="l"/>
            <a:r>
              <a:rPr lang="en-US" altLang="ja-JP" sz="1400" b="1" dirty="0" smtClean="0">
                <a:solidFill>
                  <a:srgbClr val="0000FF"/>
                </a:solidFill>
              </a:rPr>
              <a:t>―</a:t>
            </a:r>
            <a:r>
              <a:rPr lang="ja-JP" altLang="en-US" sz="1400" b="1" dirty="0" smtClean="0">
                <a:solidFill>
                  <a:srgbClr val="0000FF"/>
                </a:solidFill>
              </a:rPr>
              <a:t> </a:t>
            </a:r>
            <a:r>
              <a:rPr lang="en-US" altLang="ja-JP" sz="1400" b="1" dirty="0" smtClean="0">
                <a:solidFill>
                  <a:srgbClr val="0000FF"/>
                </a:solidFill>
              </a:rPr>
              <a:t>C</a:t>
            </a:r>
            <a:r>
              <a:rPr lang="en-US" altLang="ja-JP" sz="1400" b="1" dirty="0" smtClean="0"/>
              <a:t>   </a:t>
            </a:r>
            <a:endParaRPr lang="ja-JP" altLang="en-US" sz="1400" b="1" dirty="0"/>
          </a:p>
        </p:txBody>
      </p:sp>
    </p:spTree>
    <p:extLst>
      <p:ext uri="{BB962C8B-B14F-4D97-AF65-F5344CB8AC3E}">
        <p14:creationId xmlns:p14="http://schemas.microsoft.com/office/powerpoint/2010/main" val="4679846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Estimation of the trigger </a:t>
            </a:r>
            <a:r>
              <a:rPr lang="en-US" altLang="ja-JP" dirty="0"/>
              <a:t>r</a:t>
            </a:r>
            <a:r>
              <a:rPr kumimoji="1" lang="en-US" altLang="ja-JP" dirty="0" smtClean="0"/>
              <a:t>ate on ISS orbit</a:t>
            </a:r>
            <a:endParaRPr kumimoji="1" lang="ja-JP" altLang="en-US" dirty="0"/>
          </a:p>
        </p:txBody>
      </p:sp>
      <p:sp>
        <p:nvSpPr>
          <p:cNvPr id="4" name="コンテンツ プレースホルダー 2"/>
          <p:cNvSpPr>
            <a:spLocks noGrp="1"/>
          </p:cNvSpPr>
          <p:nvPr>
            <p:ph idx="1"/>
          </p:nvPr>
        </p:nvSpPr>
        <p:spPr>
          <a:xfrm>
            <a:off x="468313" y="981075"/>
            <a:ext cx="8229600" cy="647725"/>
          </a:xfrm>
        </p:spPr>
        <p:txBody>
          <a:bodyPr/>
          <a:lstStyle/>
          <a:p>
            <a:pPr marL="0" indent="0">
              <a:buNone/>
            </a:pPr>
            <a:r>
              <a:rPr lang="en-US" altLang="ja-JP" sz="1800" dirty="0" smtClean="0"/>
              <a:t>   The trigger rate on ISS is evaluated by estimation of cosmic ray flux including primary particles and albedo particles.</a:t>
            </a:r>
            <a:r>
              <a:rPr kumimoji="1" lang="en-US" altLang="ja-JP" dirty="0" smtClean="0"/>
              <a:t> </a:t>
            </a:r>
            <a:endParaRPr kumimoji="1" lang="ja-JP" altLang="en-US" dirty="0"/>
          </a:p>
        </p:txBody>
      </p:sp>
      <p:sp>
        <p:nvSpPr>
          <p:cNvPr id="5" name="Text Box 6"/>
          <p:cNvSpPr txBox="1">
            <a:spLocks noChangeArrowheads="1"/>
          </p:cNvSpPr>
          <p:nvPr/>
        </p:nvSpPr>
        <p:spPr bwMode="auto">
          <a:xfrm>
            <a:off x="755576" y="1628800"/>
            <a:ext cx="8064896"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u="sng" dirty="0" smtClean="0"/>
              <a:t>1. Estimated Flux on ISS Orbit (at an altitude of 400km)</a:t>
            </a:r>
          </a:p>
          <a:p>
            <a:pPr>
              <a:spcBef>
                <a:spcPct val="50000"/>
              </a:spcBef>
              <a:buFont typeface="Wingdings" pitchFamily="2" charset="2"/>
              <a:buChar char="Ø"/>
            </a:pPr>
            <a:r>
              <a:rPr lang="en-US" altLang="ja-JP" dirty="0" smtClean="0"/>
              <a:t> primary cosmic rays are assumed by some satellite and balloon experiments</a:t>
            </a:r>
          </a:p>
          <a:p>
            <a:pPr>
              <a:spcBef>
                <a:spcPct val="50000"/>
              </a:spcBef>
              <a:buFont typeface="Wingdings" pitchFamily="2" charset="2"/>
              <a:buChar char="Ø"/>
            </a:pPr>
            <a:r>
              <a:rPr lang="en-US" altLang="ja-JP" dirty="0"/>
              <a:t> </a:t>
            </a:r>
            <a:r>
              <a:rPr lang="en-US" altLang="ja-JP" dirty="0" smtClean="0"/>
              <a:t>particle transportation in geomagnetism</a:t>
            </a:r>
            <a:r>
              <a:rPr lang="ja-JP" altLang="en-US" dirty="0" smtClean="0"/>
              <a:t> ・・・・・・ </a:t>
            </a:r>
            <a:r>
              <a:rPr lang="en-US" altLang="ja-JP" dirty="0" smtClean="0"/>
              <a:t>Cosmos, ATMNC3</a:t>
            </a:r>
          </a:p>
          <a:p>
            <a:pPr>
              <a:spcBef>
                <a:spcPts val="0"/>
              </a:spcBef>
            </a:pPr>
            <a:r>
              <a:rPr lang="ja-JP" altLang="en-US" dirty="0" smtClean="0"/>
              <a:t>　　　　　</a:t>
            </a:r>
            <a:r>
              <a:rPr lang="en-US" altLang="ja-JP" sz="1400" dirty="0" smtClean="0"/>
              <a:t>(ATMNC3: Atmospheric </a:t>
            </a:r>
            <a:r>
              <a:rPr lang="en-US" altLang="ja-JP" sz="1400" dirty="0" err="1" smtClean="0"/>
              <a:t>Muon</a:t>
            </a:r>
            <a:r>
              <a:rPr lang="en-US" altLang="ja-JP" sz="1400" dirty="0" smtClean="0"/>
              <a:t> Neutrino Calculation code 3-dimensional version)</a:t>
            </a:r>
            <a:endParaRPr lang="en-US" altLang="ja-JP" dirty="0"/>
          </a:p>
          <a:p>
            <a:pPr>
              <a:spcBef>
                <a:spcPts val="0"/>
              </a:spcBef>
              <a:buFont typeface="Wingdings" pitchFamily="2" charset="2"/>
              <a:buNone/>
            </a:pPr>
            <a:r>
              <a:rPr lang="ja-JP" altLang="en-US" dirty="0"/>
              <a:t>　　　</a:t>
            </a:r>
            <a:r>
              <a:rPr lang="en-US" altLang="ja-JP" dirty="0" smtClean="0"/>
              <a:t>Model of geomagnetism --- IGRF2005</a:t>
            </a:r>
          </a:p>
          <a:p>
            <a:pPr>
              <a:spcBef>
                <a:spcPts val="0"/>
              </a:spcBef>
              <a:buFont typeface="Wingdings" pitchFamily="2" charset="2"/>
              <a:buNone/>
            </a:pPr>
            <a:r>
              <a:rPr lang="en-US" altLang="ja-JP" dirty="0"/>
              <a:t> </a:t>
            </a:r>
            <a:r>
              <a:rPr lang="en-US" altLang="ja-JP" dirty="0" smtClean="0"/>
              <a:t>      Model of atmosphere -----– US-standard1976</a:t>
            </a:r>
          </a:p>
        </p:txBody>
      </p:sp>
      <p:graphicFrame>
        <p:nvGraphicFramePr>
          <p:cNvPr id="6" name="表 5"/>
          <p:cNvGraphicFramePr>
            <a:graphicFrameLocks noGrp="1"/>
          </p:cNvGraphicFramePr>
          <p:nvPr>
            <p:extLst>
              <p:ext uri="{D42A27DB-BD31-4B8C-83A1-F6EECF244321}">
                <p14:modId xmlns:p14="http://schemas.microsoft.com/office/powerpoint/2010/main" val="1580582247"/>
              </p:ext>
            </p:extLst>
          </p:nvPr>
        </p:nvGraphicFramePr>
        <p:xfrm>
          <a:off x="971600" y="3516689"/>
          <a:ext cx="6408714" cy="914400"/>
        </p:xfrm>
        <a:graphic>
          <a:graphicData uri="http://schemas.openxmlformats.org/drawingml/2006/table">
            <a:tbl>
              <a:tblPr firstRow="1" bandRow="1">
                <a:tableStyleId>{5940675A-B579-460E-94D1-54222C63F5DA}</a:tableStyleId>
              </a:tblPr>
              <a:tblGrid>
                <a:gridCol w="1568514"/>
                <a:gridCol w="1210050"/>
                <a:gridCol w="1210050"/>
                <a:gridCol w="1210050"/>
                <a:gridCol w="1210050"/>
              </a:tblGrid>
              <a:tr h="208278">
                <a:tc>
                  <a:txBody>
                    <a:bodyPr/>
                    <a:lstStyle/>
                    <a:p>
                      <a:pPr algn="ctr"/>
                      <a:endParaRPr kumimoji="1" lang="ja-JP" altLang="en-US" sz="1400" dirty="0"/>
                    </a:p>
                  </a:txBody>
                  <a:tcPr/>
                </a:tc>
                <a:tc>
                  <a:txBody>
                    <a:bodyPr/>
                    <a:lstStyle/>
                    <a:p>
                      <a:pPr algn="ctr"/>
                      <a:r>
                        <a:rPr kumimoji="1" lang="en-US" altLang="ja-JP" sz="1200" dirty="0" err="1" smtClean="0"/>
                        <a:t>Geomag</a:t>
                      </a:r>
                      <a:r>
                        <a:rPr kumimoji="1" lang="en-US" altLang="ja-JP" sz="1200" dirty="0" smtClean="0"/>
                        <a:t>.</a:t>
                      </a:r>
                      <a:endParaRPr kumimoji="1" lang="ja-JP" altLang="en-US" sz="1200" b="0" dirty="0">
                        <a:solidFill>
                          <a:schemeClr val="tx1"/>
                        </a:solidFill>
                      </a:endParaRPr>
                    </a:p>
                  </a:txBody>
                  <a:tcPr/>
                </a:tc>
                <a:tc>
                  <a:txBody>
                    <a:bodyPr/>
                    <a:lstStyle/>
                    <a:p>
                      <a:pPr algn="ctr"/>
                      <a:r>
                        <a:rPr kumimoji="1" lang="en-US" altLang="ja-JP" sz="1400" dirty="0" smtClean="0"/>
                        <a:t>Atmos.</a:t>
                      </a:r>
                      <a:endParaRPr kumimoji="1" lang="ja-JP" altLang="en-US" sz="1400" b="0" dirty="0">
                        <a:solidFill>
                          <a:schemeClr val="tx1"/>
                        </a:solidFill>
                      </a:endParaRPr>
                    </a:p>
                  </a:txBody>
                  <a:tcPr/>
                </a:tc>
                <a:tc>
                  <a:txBody>
                    <a:bodyPr/>
                    <a:lstStyle/>
                    <a:p>
                      <a:pPr algn="ctr"/>
                      <a:r>
                        <a:rPr kumimoji="1" lang="en-US" altLang="ja-JP" sz="1400" dirty="0" smtClean="0"/>
                        <a:t>Heavy nuclei</a:t>
                      </a:r>
                      <a:endParaRPr kumimoji="1" lang="ja-JP" altLang="en-US" sz="1400" b="0" dirty="0">
                        <a:solidFill>
                          <a:schemeClr val="tx1"/>
                        </a:solidFill>
                      </a:endParaRPr>
                    </a:p>
                  </a:txBody>
                  <a:tcPr/>
                </a:tc>
                <a:tc>
                  <a:txBody>
                    <a:bodyPr/>
                    <a:lstStyle/>
                    <a:p>
                      <a:pPr algn="ctr"/>
                      <a:r>
                        <a:rPr kumimoji="1" lang="en-US" altLang="ja-JP" sz="1400" dirty="0" smtClean="0"/>
                        <a:t>Calc.</a:t>
                      </a:r>
                      <a:r>
                        <a:rPr kumimoji="1" lang="en-US" altLang="ja-JP" sz="1400" baseline="0" dirty="0" smtClean="0"/>
                        <a:t> time</a:t>
                      </a:r>
                      <a:endParaRPr kumimoji="1" lang="ja-JP" altLang="en-US" sz="1400" b="0" dirty="0">
                        <a:solidFill>
                          <a:schemeClr val="tx1"/>
                        </a:solidFill>
                      </a:endParaRPr>
                    </a:p>
                  </a:txBody>
                  <a:tcPr/>
                </a:tc>
              </a:tr>
              <a:tr h="149062">
                <a:tc>
                  <a:txBody>
                    <a:bodyPr/>
                    <a:lstStyle/>
                    <a:p>
                      <a:pPr algn="ctr"/>
                      <a:r>
                        <a:rPr kumimoji="1" lang="en-US" altLang="ja-JP" sz="1400" dirty="0" smtClean="0"/>
                        <a:t>Cosmos</a:t>
                      </a:r>
                      <a:endParaRPr kumimoji="1" lang="ja-JP" altLang="en-US" sz="1400" dirty="0"/>
                    </a:p>
                  </a:txBody>
                  <a:tcPr/>
                </a:tc>
                <a:tc>
                  <a:txBody>
                    <a:bodyPr/>
                    <a:lstStyle/>
                    <a:p>
                      <a:pPr algn="ctr"/>
                      <a:r>
                        <a:rPr kumimoji="1" lang="ja-JP" altLang="en-US" sz="1400" dirty="0" smtClean="0"/>
                        <a:t>○</a:t>
                      </a:r>
                      <a:endParaRPr kumimoji="1" lang="ja-JP" altLang="en-US" sz="1400" dirty="0"/>
                    </a:p>
                  </a:txBody>
                  <a:tcPr/>
                </a:tc>
                <a:tc>
                  <a:txBody>
                    <a:bodyPr/>
                    <a:lstStyle/>
                    <a:p>
                      <a:pPr algn="ctr"/>
                      <a:r>
                        <a:rPr kumimoji="1" lang="ja-JP" altLang="en-US" sz="1400" dirty="0" smtClean="0"/>
                        <a:t>○</a:t>
                      </a:r>
                      <a:endParaRPr kumimoji="1" lang="ja-JP" altLang="en-US" sz="1400" dirty="0"/>
                    </a:p>
                  </a:txBody>
                  <a:tcPr/>
                </a:tc>
                <a:tc>
                  <a:txBody>
                    <a:bodyPr/>
                    <a:lstStyle/>
                    <a:p>
                      <a:pPr algn="ctr"/>
                      <a:r>
                        <a:rPr kumimoji="1" lang="ja-JP" altLang="en-US" sz="1400" dirty="0" smtClean="0"/>
                        <a:t>○</a:t>
                      </a:r>
                      <a:endParaRPr kumimoji="1" lang="ja-JP" altLang="en-US" sz="1400" dirty="0"/>
                    </a:p>
                  </a:txBody>
                  <a:tcPr/>
                </a:tc>
                <a:tc>
                  <a:txBody>
                    <a:bodyPr/>
                    <a:lstStyle/>
                    <a:p>
                      <a:pPr algn="ctr"/>
                      <a:r>
                        <a:rPr kumimoji="1" lang="ja-JP" altLang="en-US" sz="1400" dirty="0" smtClean="0"/>
                        <a:t>△</a:t>
                      </a:r>
                      <a:endParaRPr kumimoji="1" lang="ja-JP" altLang="en-US" sz="1400" dirty="0"/>
                    </a:p>
                  </a:txBody>
                  <a:tcPr/>
                </a:tc>
              </a:tr>
              <a:tr h="149062">
                <a:tc>
                  <a:txBody>
                    <a:bodyPr/>
                    <a:lstStyle/>
                    <a:p>
                      <a:pPr algn="ctr"/>
                      <a:r>
                        <a:rPr kumimoji="1" lang="en-US" altLang="ja-JP" sz="1400" dirty="0" smtClean="0"/>
                        <a:t>ATMNC3</a:t>
                      </a:r>
                      <a:endParaRPr kumimoji="1" lang="ja-JP" altLang="en-US" sz="1400" dirty="0"/>
                    </a:p>
                  </a:txBody>
                  <a:tcPr/>
                </a:tc>
                <a:tc>
                  <a:txBody>
                    <a:bodyPr/>
                    <a:lstStyle/>
                    <a:p>
                      <a:pPr algn="ctr"/>
                      <a:r>
                        <a:rPr kumimoji="1" lang="ja-JP" altLang="en-US" sz="1400" dirty="0" smtClean="0"/>
                        <a:t>○</a:t>
                      </a:r>
                      <a:endParaRPr kumimoji="1" lang="ja-JP" altLang="en-US" sz="1400" dirty="0"/>
                    </a:p>
                  </a:txBody>
                  <a:tcPr/>
                </a:tc>
                <a:tc>
                  <a:txBody>
                    <a:bodyPr/>
                    <a:lstStyle/>
                    <a:p>
                      <a:pPr algn="ctr"/>
                      <a:r>
                        <a:rPr kumimoji="1" lang="ja-JP" altLang="en-US" sz="1400" dirty="0" smtClean="0"/>
                        <a:t>○</a:t>
                      </a:r>
                      <a:endParaRPr kumimoji="1" lang="ja-JP" altLang="en-US" sz="1400" dirty="0"/>
                    </a:p>
                  </a:txBody>
                  <a:tcPr/>
                </a:tc>
                <a:tc>
                  <a:txBody>
                    <a:bodyPr/>
                    <a:lstStyle/>
                    <a:p>
                      <a:pPr algn="ctr"/>
                      <a:r>
                        <a:rPr kumimoji="1" lang="ja-JP" altLang="en-US" sz="1400" dirty="0" smtClean="0"/>
                        <a:t>△</a:t>
                      </a:r>
                      <a:endParaRPr kumimoji="1" lang="ja-JP" altLang="en-US" sz="1400" dirty="0"/>
                    </a:p>
                  </a:txBody>
                  <a:tcPr/>
                </a:tc>
                <a:tc>
                  <a:txBody>
                    <a:bodyPr/>
                    <a:lstStyle/>
                    <a:p>
                      <a:pPr algn="ctr"/>
                      <a:r>
                        <a:rPr kumimoji="1" lang="ja-JP" altLang="en-US" sz="1400" dirty="0" smtClean="0"/>
                        <a:t>○</a:t>
                      </a:r>
                      <a:endParaRPr kumimoji="1" lang="ja-JP" altLang="en-US" sz="1400" dirty="0"/>
                    </a:p>
                  </a:txBody>
                  <a:tcPr/>
                </a:tc>
              </a:tr>
            </a:tbl>
          </a:graphicData>
        </a:graphic>
      </p:graphicFrame>
      <p:sp>
        <p:nvSpPr>
          <p:cNvPr id="8" name="Text Box 6"/>
          <p:cNvSpPr txBox="1">
            <a:spLocks noChangeArrowheads="1"/>
          </p:cNvSpPr>
          <p:nvPr/>
        </p:nvSpPr>
        <p:spPr bwMode="auto">
          <a:xfrm>
            <a:off x="745164" y="5529426"/>
            <a:ext cx="7127578"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u="sng" dirty="0" smtClean="0"/>
              <a:t>2. Trigger rate with detection efficiency</a:t>
            </a:r>
          </a:p>
          <a:p>
            <a:pPr>
              <a:spcBef>
                <a:spcPct val="50000"/>
              </a:spcBef>
              <a:buFont typeface="Wingdings" pitchFamily="2" charset="2"/>
              <a:buChar char="Ø"/>
            </a:pPr>
            <a:r>
              <a:rPr lang="en-US" altLang="ja-JP" dirty="0" smtClean="0"/>
              <a:t> detector response : EPICS</a:t>
            </a:r>
          </a:p>
        </p:txBody>
      </p:sp>
      <p:sp>
        <p:nvSpPr>
          <p:cNvPr id="7" name="Text Box 6"/>
          <p:cNvSpPr txBox="1">
            <a:spLocks noChangeArrowheads="1"/>
          </p:cNvSpPr>
          <p:nvPr/>
        </p:nvSpPr>
        <p:spPr bwMode="auto">
          <a:xfrm>
            <a:off x="755576" y="4481825"/>
            <a:ext cx="691276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ts val="0"/>
              </a:spcBef>
              <a:buFont typeface="Wingdings" pitchFamily="2" charset="2"/>
              <a:buNone/>
            </a:pPr>
            <a:r>
              <a:rPr lang="en-US" altLang="ja-JP" dirty="0" smtClean="0"/>
              <a:t>(high energy shower trigger) primary: Cosmos,   albedo: ATMNC3</a:t>
            </a:r>
          </a:p>
          <a:p>
            <a:pPr>
              <a:spcBef>
                <a:spcPts val="0"/>
              </a:spcBef>
              <a:buFont typeface="Wingdings" pitchFamily="2" charset="2"/>
              <a:buNone/>
            </a:pPr>
            <a:r>
              <a:rPr lang="en-US" altLang="ja-JP" dirty="0" smtClean="0"/>
              <a:t>(low energy shower trigger ) primary:  ATMNC3,  albedo: ATMNC3</a:t>
            </a:r>
          </a:p>
        </p:txBody>
      </p:sp>
      <p:sp>
        <p:nvSpPr>
          <p:cNvPr id="9" name="Text Box 6"/>
          <p:cNvSpPr txBox="1">
            <a:spLocks noChangeArrowheads="1"/>
          </p:cNvSpPr>
          <p:nvPr/>
        </p:nvSpPr>
        <p:spPr bwMode="auto">
          <a:xfrm>
            <a:off x="755576" y="5034662"/>
            <a:ext cx="691276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ts val="0"/>
              </a:spcBef>
              <a:buFont typeface="Wingdings" pitchFamily="2" charset="2"/>
              <a:buNone/>
            </a:pPr>
            <a:r>
              <a:rPr lang="en-US" altLang="ja-JP" u="sng" dirty="0" smtClean="0"/>
              <a:t>Output </a:t>
            </a:r>
            <a:r>
              <a:rPr lang="en-US" altLang="ja-JP" dirty="0" smtClean="0"/>
              <a:t>: particle kind, energy, zenith angle</a:t>
            </a:r>
            <a:endParaRPr lang="en-US" altLang="ja-JP" u="sng" dirty="0" smtClean="0"/>
          </a:p>
        </p:txBody>
      </p:sp>
    </p:spTree>
    <p:extLst>
      <p:ext uri="{BB962C8B-B14F-4D97-AF65-F5344CB8AC3E}">
        <p14:creationId xmlns:p14="http://schemas.microsoft.com/office/powerpoint/2010/main" val="8054813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Outline</a:t>
            </a:r>
            <a:endParaRPr kumimoji="1" lang="ja-JP" altLang="en-US" dirty="0"/>
          </a:p>
        </p:txBody>
      </p:sp>
      <p:sp>
        <p:nvSpPr>
          <p:cNvPr id="3" name="コンテンツ プレースホルダー 2"/>
          <p:cNvSpPr>
            <a:spLocks noGrp="1"/>
          </p:cNvSpPr>
          <p:nvPr>
            <p:ph idx="1"/>
          </p:nvPr>
        </p:nvSpPr>
        <p:spPr/>
        <p:txBody>
          <a:bodyPr/>
          <a:lstStyle/>
          <a:p>
            <a:r>
              <a:rPr lang="en-US" altLang="ja-JP" sz="2000" dirty="0" smtClean="0"/>
              <a:t>Detector Configuration</a:t>
            </a:r>
          </a:p>
          <a:p>
            <a:r>
              <a:rPr lang="en-US" altLang="ja-JP" sz="2000" dirty="0" smtClean="0"/>
              <a:t>Trigger Condition</a:t>
            </a:r>
          </a:p>
          <a:p>
            <a:r>
              <a:rPr lang="en-US" altLang="ja-JP" dirty="0" smtClean="0"/>
              <a:t>Detection</a:t>
            </a:r>
            <a:r>
              <a:rPr lang="en-US" altLang="ja-JP" sz="2000" dirty="0" smtClean="0"/>
              <a:t> Efficiency</a:t>
            </a:r>
          </a:p>
          <a:p>
            <a:r>
              <a:rPr kumimoji="1" lang="en-US" altLang="ja-JP" sz="2000" dirty="0" smtClean="0"/>
              <a:t>Geometrical Factor</a:t>
            </a:r>
          </a:p>
          <a:p>
            <a:r>
              <a:rPr lang="en-US" altLang="ja-JP" sz="2000" dirty="0" smtClean="0"/>
              <a:t>Energy Resolution</a:t>
            </a:r>
            <a:endParaRPr kumimoji="1" lang="en-US" altLang="ja-JP" sz="2000" dirty="0" smtClean="0"/>
          </a:p>
          <a:p>
            <a:r>
              <a:rPr lang="en-US" altLang="ja-JP" sz="2000" dirty="0" smtClean="0"/>
              <a:t>Particle Identification</a:t>
            </a:r>
          </a:p>
          <a:p>
            <a:pPr lvl="1"/>
            <a:r>
              <a:rPr lang="en-US" altLang="ja-JP" dirty="0" smtClean="0"/>
              <a:t>electrons/protons separation</a:t>
            </a:r>
            <a:endParaRPr kumimoji="1" lang="en-US" altLang="ja-JP" sz="1800" dirty="0" smtClean="0"/>
          </a:p>
          <a:p>
            <a:pPr lvl="1"/>
            <a:r>
              <a:rPr lang="en-US" altLang="ja-JP" dirty="0" smtClean="0"/>
              <a:t>charge resolution</a:t>
            </a:r>
            <a:r>
              <a:rPr lang="en-US" altLang="ja-JP" sz="1800" dirty="0" smtClean="0"/>
              <a:t> </a:t>
            </a:r>
            <a:r>
              <a:rPr lang="en-US" altLang="ja-JP" dirty="0" smtClean="0"/>
              <a:t>of</a:t>
            </a:r>
            <a:r>
              <a:rPr lang="en-US" altLang="ja-JP" sz="1800" dirty="0" smtClean="0"/>
              <a:t> CHD and SciFi</a:t>
            </a:r>
          </a:p>
          <a:p>
            <a:r>
              <a:rPr kumimoji="1" lang="en-US" altLang="ja-JP" sz="2000" dirty="0" smtClean="0"/>
              <a:t>Trigger Rate </a:t>
            </a:r>
            <a:r>
              <a:rPr lang="en-US" altLang="ja-JP" dirty="0" smtClean="0"/>
              <a:t>on ISS orbit</a:t>
            </a:r>
            <a:endParaRPr kumimoji="1" lang="en-US" altLang="ja-JP" sz="2000" dirty="0" smtClean="0"/>
          </a:p>
        </p:txBody>
      </p:sp>
    </p:spTree>
    <p:extLst>
      <p:ext uri="{BB962C8B-B14F-4D97-AF65-F5344CB8AC3E}">
        <p14:creationId xmlns:p14="http://schemas.microsoft.com/office/powerpoint/2010/main" val="41472562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7125" y="3970338"/>
            <a:ext cx="3451225" cy="233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7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363" y="1485900"/>
            <a:ext cx="3451225" cy="233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4075" y="1412875"/>
            <a:ext cx="3717925" cy="2519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 Box 5"/>
          <p:cNvSpPr txBox="1">
            <a:spLocks noChangeArrowheads="1"/>
          </p:cNvSpPr>
          <p:nvPr/>
        </p:nvSpPr>
        <p:spPr bwMode="auto">
          <a:xfrm>
            <a:off x="827088" y="1052513"/>
            <a:ext cx="4032250" cy="5810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600" dirty="0" smtClean="0"/>
              <a:t>The density map of trigger rate</a:t>
            </a:r>
            <a:endParaRPr lang="ja-JP" altLang="en-US" sz="1600" dirty="0"/>
          </a:p>
          <a:p>
            <a:pPr algn="ctr"/>
            <a:r>
              <a:rPr lang="en-US" altLang="ja-JP" sz="1600" dirty="0"/>
              <a:t>(High Energy Shower Trigger)</a:t>
            </a:r>
          </a:p>
        </p:txBody>
      </p:sp>
      <p:sp>
        <p:nvSpPr>
          <p:cNvPr id="9" name="Text Box 11"/>
          <p:cNvSpPr txBox="1">
            <a:spLocks noChangeArrowheads="1"/>
          </p:cNvSpPr>
          <p:nvPr/>
        </p:nvSpPr>
        <p:spPr bwMode="auto">
          <a:xfrm>
            <a:off x="971873" y="4941888"/>
            <a:ext cx="309607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ja-JP" altLang="en-US" sz="1600" dirty="0" smtClean="0"/>
              <a:t> </a:t>
            </a:r>
            <a:r>
              <a:rPr lang="en-US" altLang="ja-JP" sz="1600" dirty="0"/>
              <a:t>e-:0.78, </a:t>
            </a:r>
            <a:r>
              <a:rPr lang="en-US" altLang="ja-JP" sz="1600" dirty="0" smtClean="0"/>
              <a:t>p:5.5</a:t>
            </a:r>
            <a:r>
              <a:rPr lang="en-US" altLang="ja-JP" sz="1600" dirty="0"/>
              <a:t>, He:2.7, </a:t>
            </a:r>
          </a:p>
          <a:p>
            <a:r>
              <a:rPr lang="en-US" altLang="ja-JP" sz="1600" dirty="0" smtClean="0"/>
              <a:t> C:0.47</a:t>
            </a:r>
            <a:r>
              <a:rPr lang="en-US" altLang="ja-JP" sz="1600" dirty="0"/>
              <a:t>, Fe:0.11, </a:t>
            </a:r>
            <a:r>
              <a:rPr lang="en-US" altLang="ja-JP" dirty="0" smtClean="0"/>
              <a:t>the other:</a:t>
            </a:r>
            <a:r>
              <a:rPr lang="en-US" altLang="ja-JP" sz="1600" dirty="0" smtClean="0"/>
              <a:t>1.84</a:t>
            </a:r>
            <a:endParaRPr lang="en-US" altLang="ja-JP" sz="1600" dirty="0"/>
          </a:p>
        </p:txBody>
      </p:sp>
      <p:sp>
        <p:nvSpPr>
          <p:cNvPr id="10" name="Text Box 12"/>
          <p:cNvSpPr txBox="1">
            <a:spLocks noChangeArrowheads="1"/>
          </p:cNvSpPr>
          <p:nvPr/>
        </p:nvSpPr>
        <p:spPr bwMode="auto">
          <a:xfrm>
            <a:off x="395536" y="4652963"/>
            <a:ext cx="388912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buFont typeface="Wingdings" pitchFamily="2" charset="2"/>
              <a:buChar char="Ø"/>
            </a:pPr>
            <a:r>
              <a:rPr lang="en-US" altLang="ja-JP" dirty="0"/>
              <a:t> (High) </a:t>
            </a:r>
            <a:r>
              <a:rPr lang="en-US" altLang="ja-JP" dirty="0" smtClean="0"/>
              <a:t>Ave. of orbit </a:t>
            </a:r>
            <a:r>
              <a:rPr lang="ja-JP" altLang="en-US" dirty="0" smtClean="0"/>
              <a:t>：</a:t>
            </a:r>
            <a:r>
              <a:rPr lang="en-US" altLang="ja-JP" dirty="0"/>
              <a:t>11.4Hz</a:t>
            </a:r>
          </a:p>
        </p:txBody>
      </p:sp>
      <p:sp>
        <p:nvSpPr>
          <p:cNvPr id="11" name="Text Box 13"/>
          <p:cNvSpPr txBox="1">
            <a:spLocks noChangeArrowheads="1"/>
          </p:cNvSpPr>
          <p:nvPr/>
        </p:nvSpPr>
        <p:spPr bwMode="auto">
          <a:xfrm>
            <a:off x="395536" y="5510213"/>
            <a:ext cx="453682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buFont typeface="Wingdings" pitchFamily="2" charset="2"/>
              <a:buChar char="Ø"/>
            </a:pPr>
            <a:r>
              <a:rPr lang="en-US" altLang="ja-JP" dirty="0"/>
              <a:t> (Low) </a:t>
            </a:r>
            <a:r>
              <a:rPr lang="en-US" altLang="ja-JP" dirty="0" smtClean="0"/>
              <a:t>Ave. of 5 min. in highest latitude</a:t>
            </a:r>
            <a:r>
              <a:rPr lang="ja-JP" altLang="en-US" dirty="0" smtClean="0"/>
              <a:t>：</a:t>
            </a:r>
            <a:r>
              <a:rPr lang="en-US" altLang="ja-JP" dirty="0"/>
              <a:t>108Hz</a:t>
            </a:r>
          </a:p>
        </p:txBody>
      </p:sp>
      <p:sp>
        <p:nvSpPr>
          <p:cNvPr id="12" name="Text Box 14"/>
          <p:cNvSpPr txBox="1">
            <a:spLocks noChangeArrowheads="1"/>
          </p:cNvSpPr>
          <p:nvPr/>
        </p:nvSpPr>
        <p:spPr bwMode="auto">
          <a:xfrm>
            <a:off x="971600" y="5805264"/>
            <a:ext cx="3168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600" dirty="0" smtClean="0"/>
              <a:t>e-</a:t>
            </a:r>
            <a:r>
              <a:rPr lang="en-US" altLang="ja-JP" sz="1600" dirty="0"/>
              <a:t>:8.3, </a:t>
            </a:r>
            <a:r>
              <a:rPr lang="en-US" altLang="ja-JP" sz="1600" dirty="0" smtClean="0"/>
              <a:t>p:74.8</a:t>
            </a:r>
            <a:r>
              <a:rPr lang="en-US" altLang="ja-JP" sz="1600" dirty="0"/>
              <a:t>, </a:t>
            </a:r>
            <a:r>
              <a:rPr lang="en-US" altLang="ja-JP" dirty="0" smtClean="0"/>
              <a:t>the other</a:t>
            </a:r>
            <a:r>
              <a:rPr lang="ja-JP" altLang="en-US" sz="1600" dirty="0" smtClean="0"/>
              <a:t>：</a:t>
            </a:r>
            <a:r>
              <a:rPr lang="en-US" altLang="ja-JP" sz="1600" dirty="0"/>
              <a:t>24.9</a:t>
            </a:r>
          </a:p>
        </p:txBody>
      </p:sp>
      <p:sp>
        <p:nvSpPr>
          <p:cNvPr id="13" name="Text Box 23"/>
          <p:cNvSpPr txBox="1">
            <a:spLocks noChangeArrowheads="1"/>
          </p:cNvSpPr>
          <p:nvPr/>
        </p:nvSpPr>
        <p:spPr bwMode="auto">
          <a:xfrm>
            <a:off x="2988122" y="3789040"/>
            <a:ext cx="1439862" cy="30777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sz="1400" dirty="0" smtClean="0"/>
              <a:t>Longitude[deg.]</a:t>
            </a:r>
            <a:endParaRPr lang="en-US" altLang="ja-JP" sz="1400" dirty="0"/>
          </a:p>
        </p:txBody>
      </p:sp>
      <p:sp>
        <p:nvSpPr>
          <p:cNvPr id="14" name="Text Box 24"/>
          <p:cNvSpPr txBox="1">
            <a:spLocks noChangeArrowheads="1"/>
          </p:cNvSpPr>
          <p:nvPr/>
        </p:nvSpPr>
        <p:spPr bwMode="auto">
          <a:xfrm rot="16200000">
            <a:off x="207070" y="2015529"/>
            <a:ext cx="1367035" cy="30777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sz="1400" dirty="0" smtClean="0"/>
              <a:t>Latitude[deg.]</a:t>
            </a:r>
            <a:endParaRPr lang="en-US" altLang="ja-JP" sz="1400" dirty="0"/>
          </a:p>
        </p:txBody>
      </p:sp>
      <p:sp>
        <p:nvSpPr>
          <p:cNvPr id="15" name="Text Box 41"/>
          <p:cNvSpPr txBox="1">
            <a:spLocks noChangeArrowheads="1"/>
          </p:cNvSpPr>
          <p:nvPr/>
        </p:nvSpPr>
        <p:spPr bwMode="auto">
          <a:xfrm>
            <a:off x="4500563" y="1125538"/>
            <a:ext cx="4032250" cy="581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600" dirty="0" smtClean="0"/>
              <a:t>Energy Spectra</a:t>
            </a:r>
            <a:endParaRPr lang="ja-JP" altLang="en-US" sz="1600" dirty="0"/>
          </a:p>
          <a:p>
            <a:pPr algn="ctr"/>
            <a:r>
              <a:rPr lang="en-US" altLang="ja-JP" sz="1600" dirty="0"/>
              <a:t>(High Energy Shower Trigger)</a:t>
            </a:r>
          </a:p>
        </p:txBody>
      </p:sp>
      <p:sp>
        <p:nvSpPr>
          <p:cNvPr id="16" name="Text Box 74"/>
          <p:cNvSpPr txBox="1">
            <a:spLocks noChangeArrowheads="1"/>
          </p:cNvSpPr>
          <p:nvPr/>
        </p:nvSpPr>
        <p:spPr bwMode="auto">
          <a:xfrm>
            <a:off x="4500563" y="3884613"/>
            <a:ext cx="4032250"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600"/>
              <a:t>(Low Energy Shower Trigger)</a:t>
            </a:r>
          </a:p>
        </p:txBody>
      </p:sp>
      <p:sp>
        <p:nvSpPr>
          <p:cNvPr id="18" name="タイトル 1"/>
          <p:cNvSpPr>
            <a:spLocks noGrp="1"/>
          </p:cNvSpPr>
          <p:nvPr>
            <p:ph type="title"/>
          </p:nvPr>
        </p:nvSpPr>
        <p:spPr>
          <a:xfrm>
            <a:off x="250825" y="188913"/>
            <a:ext cx="8574088" cy="633412"/>
          </a:xfrm>
        </p:spPr>
        <p:txBody>
          <a:bodyPr/>
          <a:lstStyle/>
          <a:p>
            <a:r>
              <a:rPr kumimoji="1" lang="en-US" altLang="ja-JP" dirty="0" smtClean="0"/>
              <a:t>Trigger Rate on ISS orbit</a:t>
            </a:r>
            <a:endParaRPr kumimoji="1" lang="ja-JP" altLang="en-US" dirty="0"/>
          </a:p>
        </p:txBody>
      </p:sp>
      <p:sp>
        <p:nvSpPr>
          <p:cNvPr id="19" name="Text Box 5"/>
          <p:cNvSpPr txBox="1">
            <a:spLocks noChangeArrowheads="1"/>
          </p:cNvSpPr>
          <p:nvPr/>
        </p:nvSpPr>
        <p:spPr bwMode="auto">
          <a:xfrm>
            <a:off x="395536" y="4314582"/>
            <a:ext cx="4032250" cy="338554"/>
          </a:xfrm>
          <a:prstGeom prst="rect">
            <a:avLst/>
          </a:prstGeom>
          <a:noFill/>
          <a:ln>
            <a:noFill/>
          </a:ln>
          <a:effectLst/>
        </p:spPr>
        <p:txBody>
          <a:bodyPr>
            <a:spAutoFit/>
          </a:bodyPr>
          <a:lstStyle/>
          <a:p>
            <a:r>
              <a:rPr lang="en-US" altLang="ja-JP" u="sng" dirty="0" smtClean="0"/>
              <a:t>Average of trigger rate</a:t>
            </a:r>
            <a:endParaRPr lang="en-US" altLang="ja-JP" sz="1600" u="sng" dirty="0"/>
          </a:p>
        </p:txBody>
      </p:sp>
      <p:sp>
        <p:nvSpPr>
          <p:cNvPr id="17" name="テキスト ボックス 16"/>
          <p:cNvSpPr txBox="1"/>
          <p:nvPr/>
        </p:nvSpPr>
        <p:spPr>
          <a:xfrm>
            <a:off x="3779912" y="6597352"/>
            <a:ext cx="184731" cy="338554"/>
          </a:xfrm>
          <a:prstGeom prst="rect">
            <a:avLst/>
          </a:prstGeom>
          <a:noFill/>
        </p:spPr>
        <p:txBody>
          <a:bodyPr wrap="none" rtlCol="0">
            <a:spAutoFit/>
          </a:bodyPr>
          <a:lstStyle/>
          <a:p>
            <a:endParaRPr kumimoji="1" lang="ja-JP" altLang="en-US"/>
          </a:p>
        </p:txBody>
      </p:sp>
    </p:spTree>
    <p:extLst>
      <p:ext uri="{BB962C8B-B14F-4D97-AF65-F5344CB8AC3E}">
        <p14:creationId xmlns:p14="http://schemas.microsoft.com/office/powerpoint/2010/main" val="11981764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ー 2"/>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37960037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5088"/>
            <a:ext cx="9144000" cy="640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5" name="Text Box 5"/>
          <p:cNvSpPr txBox="1">
            <a:spLocks noChangeArrowheads="1"/>
          </p:cNvSpPr>
          <p:nvPr/>
        </p:nvSpPr>
        <p:spPr bwMode="auto">
          <a:xfrm>
            <a:off x="1600200" y="166688"/>
            <a:ext cx="6248400" cy="5191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800"/>
              <a:t>Prototype Detector for SPS beam test</a:t>
            </a:r>
          </a:p>
        </p:txBody>
      </p:sp>
      <p:sp>
        <p:nvSpPr>
          <p:cNvPr id="5126" name="Text Box 6"/>
          <p:cNvSpPr txBox="1">
            <a:spLocks noChangeArrowheads="1"/>
          </p:cNvSpPr>
          <p:nvPr/>
        </p:nvSpPr>
        <p:spPr bwMode="auto">
          <a:xfrm>
            <a:off x="3048000" y="1509713"/>
            <a:ext cx="457200" cy="212725"/>
          </a:xfrm>
          <a:prstGeom prst="rect">
            <a:avLst/>
          </a:prstGeom>
          <a:solidFill>
            <a:srgbClr val="FF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spcBef>
                <a:spcPct val="50000"/>
              </a:spcBef>
            </a:pPr>
            <a:r>
              <a:rPr lang="en-US" altLang="ja-JP" sz="1400" b="1"/>
              <a:t>layer</a:t>
            </a:r>
          </a:p>
        </p:txBody>
      </p:sp>
      <p:sp>
        <p:nvSpPr>
          <p:cNvPr id="5127" name="Text Box 7"/>
          <p:cNvSpPr txBox="1">
            <a:spLocks noChangeArrowheads="1"/>
          </p:cNvSpPr>
          <p:nvPr/>
        </p:nvSpPr>
        <p:spPr bwMode="auto">
          <a:xfrm>
            <a:off x="2101850" y="2514600"/>
            <a:ext cx="457200" cy="212725"/>
          </a:xfrm>
          <a:prstGeom prst="rect">
            <a:avLst/>
          </a:prstGeom>
          <a:solidFill>
            <a:srgbClr val="FF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spcBef>
                <a:spcPct val="50000"/>
              </a:spcBef>
            </a:pPr>
            <a:r>
              <a:rPr lang="en-US" altLang="ja-JP" sz="1400" b="1"/>
              <a:t>layer</a:t>
            </a:r>
          </a:p>
        </p:txBody>
      </p:sp>
      <p:sp>
        <p:nvSpPr>
          <p:cNvPr id="5128" name="Text Box 8"/>
          <p:cNvSpPr txBox="1">
            <a:spLocks noChangeArrowheads="1"/>
          </p:cNvSpPr>
          <p:nvPr/>
        </p:nvSpPr>
        <p:spPr bwMode="auto">
          <a:xfrm>
            <a:off x="1600200" y="2522538"/>
            <a:ext cx="152400" cy="212725"/>
          </a:xfrm>
          <a:prstGeom prst="rect">
            <a:avLst/>
          </a:prstGeom>
          <a:solidFill>
            <a:srgbClr val="FF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spcBef>
                <a:spcPct val="50000"/>
              </a:spcBef>
            </a:pPr>
            <a:r>
              <a:rPr lang="en-US" altLang="ja-JP" sz="1400" b="1"/>
              <a:t>  </a:t>
            </a:r>
          </a:p>
        </p:txBody>
      </p:sp>
      <p:sp>
        <p:nvSpPr>
          <p:cNvPr id="5129" name="Text Box 9"/>
          <p:cNvSpPr txBox="1">
            <a:spLocks noChangeArrowheads="1"/>
          </p:cNvSpPr>
          <p:nvPr/>
        </p:nvSpPr>
        <p:spPr bwMode="auto">
          <a:xfrm>
            <a:off x="2568575" y="2743200"/>
            <a:ext cx="685800" cy="212725"/>
          </a:xfrm>
          <a:prstGeom prst="rect">
            <a:avLst/>
          </a:prstGeom>
          <a:solidFill>
            <a:srgbClr val="FF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spcBef>
                <a:spcPct val="50000"/>
              </a:spcBef>
            </a:pPr>
            <a:r>
              <a:rPr lang="en-US" altLang="ja-JP" sz="1400" b="1"/>
              <a:t> (2-6) </a:t>
            </a:r>
          </a:p>
        </p:txBody>
      </p:sp>
      <p:sp>
        <p:nvSpPr>
          <p:cNvPr id="5130" name="Text Box 10"/>
          <p:cNvSpPr txBox="1">
            <a:spLocks noChangeArrowheads="1"/>
          </p:cNvSpPr>
          <p:nvPr/>
        </p:nvSpPr>
        <p:spPr bwMode="auto">
          <a:xfrm>
            <a:off x="2427288" y="2971800"/>
            <a:ext cx="457200" cy="212725"/>
          </a:xfrm>
          <a:prstGeom prst="rect">
            <a:avLst/>
          </a:prstGeom>
          <a:solidFill>
            <a:srgbClr val="FF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spcBef>
                <a:spcPct val="50000"/>
              </a:spcBef>
            </a:pPr>
            <a:r>
              <a:rPr lang="en-US" altLang="ja-JP" sz="1400" b="1"/>
              <a:t> (7,8) </a:t>
            </a:r>
          </a:p>
        </p:txBody>
      </p:sp>
      <p:sp>
        <p:nvSpPr>
          <p:cNvPr id="5133" name="Text Box 13"/>
          <p:cNvSpPr txBox="1">
            <a:spLocks noChangeArrowheads="1"/>
          </p:cNvSpPr>
          <p:nvPr/>
        </p:nvSpPr>
        <p:spPr bwMode="auto">
          <a:xfrm>
            <a:off x="2786063" y="3200400"/>
            <a:ext cx="457200" cy="212725"/>
          </a:xfrm>
          <a:prstGeom prst="rect">
            <a:avLst/>
          </a:prstGeom>
          <a:solidFill>
            <a:srgbClr val="FF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spcBef>
                <a:spcPct val="50000"/>
              </a:spcBef>
            </a:pPr>
            <a:r>
              <a:rPr lang="en-US" altLang="ja-JP" sz="1400" b="1"/>
              <a:t> </a:t>
            </a:r>
          </a:p>
        </p:txBody>
      </p:sp>
      <p:sp>
        <p:nvSpPr>
          <p:cNvPr id="5134" name="Text Box 14"/>
          <p:cNvSpPr txBox="1">
            <a:spLocks noChangeArrowheads="1"/>
          </p:cNvSpPr>
          <p:nvPr/>
        </p:nvSpPr>
        <p:spPr bwMode="auto">
          <a:xfrm>
            <a:off x="2514600" y="3200400"/>
            <a:ext cx="152400" cy="212725"/>
          </a:xfrm>
          <a:prstGeom prst="rect">
            <a:avLst/>
          </a:prstGeom>
          <a:solidFill>
            <a:srgbClr val="FF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spcBef>
                <a:spcPct val="50000"/>
              </a:spcBef>
            </a:pPr>
            <a:r>
              <a:rPr lang="en-US" altLang="ja-JP" sz="1400" b="1"/>
              <a:t> x </a:t>
            </a:r>
          </a:p>
        </p:txBody>
      </p:sp>
      <p:sp>
        <p:nvSpPr>
          <p:cNvPr id="5135" name="Text Box 15"/>
          <p:cNvSpPr txBox="1">
            <a:spLocks noChangeArrowheads="1"/>
          </p:cNvSpPr>
          <p:nvPr/>
        </p:nvSpPr>
        <p:spPr bwMode="auto">
          <a:xfrm>
            <a:off x="1752600" y="3436938"/>
            <a:ext cx="1752600" cy="212725"/>
          </a:xfrm>
          <a:prstGeom prst="rect">
            <a:avLst/>
          </a:prstGeom>
          <a:solidFill>
            <a:srgbClr val="FF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spcBef>
                <a:spcPct val="50000"/>
              </a:spcBef>
            </a:pPr>
            <a:r>
              <a:rPr lang="en-US" altLang="ja-JP" sz="1400" b="1"/>
              <a:t> for Shower trigger</a:t>
            </a:r>
          </a:p>
        </p:txBody>
      </p:sp>
      <p:sp>
        <p:nvSpPr>
          <p:cNvPr id="5136" name="Text Box 16"/>
          <p:cNvSpPr txBox="1">
            <a:spLocks noChangeArrowheads="1"/>
          </p:cNvSpPr>
          <p:nvPr/>
        </p:nvSpPr>
        <p:spPr bwMode="auto">
          <a:xfrm>
            <a:off x="1600200" y="3733800"/>
            <a:ext cx="1752600" cy="212725"/>
          </a:xfrm>
          <a:prstGeom prst="rect">
            <a:avLst/>
          </a:prstGeom>
          <a:solidFill>
            <a:srgbClr val="FF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spcBef>
                <a:spcPct val="50000"/>
              </a:spcBef>
            </a:pPr>
            <a:r>
              <a:rPr lang="en-US" altLang="ja-JP" sz="1400" b="1"/>
              <a:t>(same as CALET)</a:t>
            </a:r>
          </a:p>
        </p:txBody>
      </p:sp>
      <p:sp>
        <p:nvSpPr>
          <p:cNvPr id="5137" name="Text Box 17"/>
          <p:cNvSpPr txBox="1">
            <a:spLocks noChangeArrowheads="1"/>
          </p:cNvSpPr>
          <p:nvPr/>
        </p:nvSpPr>
        <p:spPr bwMode="auto">
          <a:xfrm>
            <a:off x="587375" y="3714750"/>
            <a:ext cx="642938" cy="212725"/>
          </a:xfrm>
          <a:prstGeom prst="rect">
            <a:avLst/>
          </a:prstGeom>
          <a:solidFill>
            <a:srgbClr val="FF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lgn="r">
              <a:spcBef>
                <a:spcPct val="50000"/>
              </a:spcBef>
            </a:pPr>
            <a:r>
              <a:rPr lang="en-US" altLang="ja-JP" sz="1400" b="1">
                <a:solidFill>
                  <a:srgbClr val="FF0000"/>
                </a:solidFill>
              </a:rPr>
              <a:t>r.l.  :</a:t>
            </a:r>
          </a:p>
        </p:txBody>
      </p:sp>
      <p:sp>
        <p:nvSpPr>
          <p:cNvPr id="5138" name="Text Box 18"/>
          <p:cNvSpPr txBox="1">
            <a:spLocks noChangeArrowheads="1"/>
          </p:cNvSpPr>
          <p:nvPr/>
        </p:nvSpPr>
        <p:spPr bwMode="auto">
          <a:xfrm>
            <a:off x="381000" y="3970338"/>
            <a:ext cx="2895600" cy="212725"/>
          </a:xfrm>
          <a:prstGeom prst="rect">
            <a:avLst/>
          </a:prstGeom>
          <a:solidFill>
            <a:srgbClr val="FF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spcBef>
                <a:spcPct val="50000"/>
              </a:spcBef>
            </a:pPr>
            <a:r>
              <a:rPr lang="en-US" altLang="ja-JP" sz="1400" b="1">
                <a:solidFill>
                  <a:srgbClr val="FF0000"/>
                </a:solidFill>
              </a:rPr>
              <a:t>Only longitudinal direction</a:t>
            </a:r>
          </a:p>
        </p:txBody>
      </p:sp>
      <p:sp>
        <p:nvSpPr>
          <p:cNvPr id="5139" name="Text Box 19"/>
          <p:cNvSpPr txBox="1">
            <a:spLocks noChangeArrowheads="1"/>
          </p:cNvSpPr>
          <p:nvPr/>
        </p:nvSpPr>
        <p:spPr bwMode="auto">
          <a:xfrm>
            <a:off x="2124075" y="4876800"/>
            <a:ext cx="457200" cy="212725"/>
          </a:xfrm>
          <a:prstGeom prst="rect">
            <a:avLst/>
          </a:prstGeom>
          <a:solidFill>
            <a:srgbClr val="FF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spcBef>
                <a:spcPct val="50000"/>
              </a:spcBef>
            </a:pPr>
            <a:r>
              <a:rPr lang="en-US" altLang="ja-JP" sz="1400" b="1"/>
              <a:t>layer</a:t>
            </a:r>
          </a:p>
        </p:txBody>
      </p:sp>
      <p:sp>
        <p:nvSpPr>
          <p:cNvPr id="5140" name="Text Box 20"/>
          <p:cNvSpPr txBox="1">
            <a:spLocks noChangeArrowheads="1"/>
          </p:cNvSpPr>
          <p:nvPr/>
        </p:nvSpPr>
        <p:spPr bwMode="auto">
          <a:xfrm>
            <a:off x="1622425" y="4876800"/>
            <a:ext cx="152400" cy="212725"/>
          </a:xfrm>
          <a:prstGeom prst="rect">
            <a:avLst/>
          </a:prstGeom>
          <a:solidFill>
            <a:srgbClr val="FF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spcBef>
                <a:spcPct val="50000"/>
              </a:spcBef>
            </a:pPr>
            <a:r>
              <a:rPr lang="en-US" altLang="ja-JP" sz="1400" b="1"/>
              <a:t>  </a:t>
            </a:r>
          </a:p>
        </p:txBody>
      </p:sp>
      <p:sp>
        <p:nvSpPr>
          <p:cNvPr id="5141" name="Text Box 21"/>
          <p:cNvSpPr txBox="1">
            <a:spLocks noChangeArrowheads="1"/>
          </p:cNvSpPr>
          <p:nvPr/>
        </p:nvSpPr>
        <p:spPr bwMode="auto">
          <a:xfrm>
            <a:off x="762000" y="5105400"/>
            <a:ext cx="381000" cy="212725"/>
          </a:xfrm>
          <a:prstGeom prst="rect">
            <a:avLst/>
          </a:prstGeom>
          <a:solidFill>
            <a:srgbClr val="FF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spcBef>
                <a:spcPct val="50000"/>
              </a:spcBef>
            </a:pPr>
            <a:r>
              <a:rPr lang="en-US" altLang="ja-JP" sz="1400" b="1"/>
              <a:t>st </a:t>
            </a:r>
          </a:p>
        </p:txBody>
      </p:sp>
      <p:sp>
        <p:nvSpPr>
          <p:cNvPr id="5142" name="Text Box 22"/>
          <p:cNvSpPr txBox="1">
            <a:spLocks noChangeArrowheads="1"/>
          </p:cNvSpPr>
          <p:nvPr/>
        </p:nvSpPr>
        <p:spPr bwMode="auto">
          <a:xfrm>
            <a:off x="1066800" y="5334000"/>
            <a:ext cx="1752600" cy="212725"/>
          </a:xfrm>
          <a:prstGeom prst="rect">
            <a:avLst/>
          </a:prstGeom>
          <a:solidFill>
            <a:srgbClr val="FF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spcBef>
                <a:spcPct val="50000"/>
              </a:spcBef>
            </a:pPr>
            <a:r>
              <a:rPr lang="en-US" altLang="ja-JP" sz="1400" b="1"/>
              <a:t> for Shower trigger</a:t>
            </a:r>
          </a:p>
        </p:txBody>
      </p:sp>
      <p:sp>
        <p:nvSpPr>
          <p:cNvPr id="5143" name="Text Box 23"/>
          <p:cNvSpPr txBox="1">
            <a:spLocks noChangeArrowheads="1"/>
          </p:cNvSpPr>
          <p:nvPr/>
        </p:nvSpPr>
        <p:spPr bwMode="auto">
          <a:xfrm>
            <a:off x="760413" y="5586413"/>
            <a:ext cx="839787" cy="212725"/>
          </a:xfrm>
          <a:prstGeom prst="rect">
            <a:avLst/>
          </a:prstGeom>
          <a:solidFill>
            <a:srgbClr val="FF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spcBef>
                <a:spcPct val="50000"/>
              </a:spcBef>
            </a:pPr>
            <a:r>
              <a:rPr lang="en-US" altLang="ja-JP" sz="1400" b="1"/>
              <a:t>nd ~ </a:t>
            </a:r>
          </a:p>
        </p:txBody>
      </p:sp>
      <p:sp>
        <p:nvSpPr>
          <p:cNvPr id="5144" name="Text Box 24"/>
          <p:cNvSpPr txBox="1">
            <a:spLocks noChangeArrowheads="1"/>
          </p:cNvSpPr>
          <p:nvPr/>
        </p:nvSpPr>
        <p:spPr bwMode="auto">
          <a:xfrm>
            <a:off x="566738" y="5802313"/>
            <a:ext cx="642937" cy="212725"/>
          </a:xfrm>
          <a:prstGeom prst="rect">
            <a:avLst/>
          </a:prstGeom>
          <a:solidFill>
            <a:srgbClr val="FF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lgn="r">
              <a:spcBef>
                <a:spcPct val="50000"/>
              </a:spcBef>
            </a:pPr>
            <a:r>
              <a:rPr lang="en-US" altLang="ja-JP" sz="1400" b="1">
                <a:solidFill>
                  <a:srgbClr val="FF0000"/>
                </a:solidFill>
              </a:rPr>
              <a:t>r.l.  :</a:t>
            </a:r>
          </a:p>
        </p:txBody>
      </p:sp>
      <p:sp>
        <p:nvSpPr>
          <p:cNvPr id="5145" name="Text Box 25"/>
          <p:cNvSpPr txBox="1">
            <a:spLocks noChangeArrowheads="1"/>
          </p:cNvSpPr>
          <p:nvPr/>
        </p:nvSpPr>
        <p:spPr bwMode="auto">
          <a:xfrm>
            <a:off x="1754188" y="5824538"/>
            <a:ext cx="1752600" cy="212725"/>
          </a:xfrm>
          <a:prstGeom prst="rect">
            <a:avLst/>
          </a:prstGeom>
          <a:solidFill>
            <a:srgbClr val="FF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spcBef>
                <a:spcPct val="50000"/>
              </a:spcBef>
            </a:pPr>
            <a:r>
              <a:rPr lang="en-US" altLang="ja-JP" sz="1400" b="1"/>
              <a:t>(2/3 of CALET)</a:t>
            </a:r>
          </a:p>
        </p:txBody>
      </p:sp>
      <p:sp>
        <p:nvSpPr>
          <p:cNvPr id="5146" name="Text Box 26"/>
          <p:cNvSpPr txBox="1">
            <a:spLocks noChangeArrowheads="1"/>
          </p:cNvSpPr>
          <p:nvPr/>
        </p:nvSpPr>
        <p:spPr bwMode="auto">
          <a:xfrm>
            <a:off x="457200" y="6096000"/>
            <a:ext cx="2895600" cy="212725"/>
          </a:xfrm>
          <a:prstGeom prst="rect">
            <a:avLst/>
          </a:prstGeom>
          <a:solidFill>
            <a:srgbClr val="FF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spcBef>
                <a:spcPct val="50000"/>
              </a:spcBef>
            </a:pPr>
            <a:r>
              <a:rPr lang="en-US" altLang="ja-JP" sz="1400" b="1">
                <a:solidFill>
                  <a:srgbClr val="FF0000"/>
                </a:solidFill>
              </a:rPr>
              <a:t>Only longitudinal direction</a:t>
            </a:r>
          </a:p>
        </p:txBody>
      </p:sp>
    </p:spTree>
    <p:extLst>
      <p:ext uri="{BB962C8B-B14F-4D97-AF65-F5344CB8AC3E}">
        <p14:creationId xmlns:p14="http://schemas.microsoft.com/office/powerpoint/2010/main" val="19953800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52400"/>
            <a:ext cx="8659812" cy="608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73" name="Text Box 5"/>
          <p:cNvSpPr txBox="1">
            <a:spLocks noChangeArrowheads="1"/>
          </p:cNvSpPr>
          <p:nvPr/>
        </p:nvSpPr>
        <p:spPr bwMode="auto">
          <a:xfrm>
            <a:off x="1676400" y="304800"/>
            <a:ext cx="5638800" cy="4270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lgn="ctr">
              <a:spcBef>
                <a:spcPct val="10000"/>
              </a:spcBef>
            </a:pPr>
            <a:r>
              <a:rPr lang="en-US" altLang="ja-JP" sz="2800" b="1"/>
              <a:t>Example for events</a:t>
            </a:r>
          </a:p>
        </p:txBody>
      </p:sp>
      <p:sp>
        <p:nvSpPr>
          <p:cNvPr id="7174" name="Text Box 6"/>
          <p:cNvSpPr txBox="1">
            <a:spLocks noChangeArrowheads="1"/>
          </p:cNvSpPr>
          <p:nvPr/>
        </p:nvSpPr>
        <p:spPr bwMode="auto">
          <a:xfrm>
            <a:off x="881063" y="1028700"/>
            <a:ext cx="1905000" cy="2444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lgn="ctr">
              <a:spcBef>
                <a:spcPct val="10000"/>
              </a:spcBef>
            </a:pPr>
            <a:r>
              <a:rPr lang="en-US" altLang="ja-JP" sz="1600" b="1"/>
              <a:t>Simulation electron</a:t>
            </a:r>
          </a:p>
        </p:txBody>
      </p:sp>
      <p:sp>
        <p:nvSpPr>
          <p:cNvPr id="7175" name="Text Box 7"/>
          <p:cNvSpPr txBox="1">
            <a:spLocks noChangeArrowheads="1"/>
          </p:cNvSpPr>
          <p:nvPr/>
        </p:nvSpPr>
        <p:spPr bwMode="auto">
          <a:xfrm>
            <a:off x="7369175" y="1100138"/>
            <a:ext cx="609600" cy="15240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lgn="ctr">
              <a:spcBef>
                <a:spcPct val="10000"/>
              </a:spcBef>
            </a:pPr>
            <a:r>
              <a:rPr lang="en-US" altLang="ja-JP" sz="1000" b="1">
                <a:solidFill>
                  <a:schemeClr val="bg1"/>
                </a:solidFill>
              </a:rPr>
              <a:t>electron</a:t>
            </a:r>
          </a:p>
        </p:txBody>
      </p:sp>
      <p:sp>
        <p:nvSpPr>
          <p:cNvPr id="7176" name="Text Box 8"/>
          <p:cNvSpPr txBox="1">
            <a:spLocks noChangeArrowheads="1"/>
          </p:cNvSpPr>
          <p:nvPr/>
        </p:nvSpPr>
        <p:spPr bwMode="auto">
          <a:xfrm>
            <a:off x="7366000" y="1274763"/>
            <a:ext cx="609600" cy="15240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lgn="ctr">
              <a:spcBef>
                <a:spcPct val="10000"/>
              </a:spcBef>
            </a:pPr>
            <a:r>
              <a:rPr lang="en-US" altLang="ja-JP" sz="1000" b="1">
                <a:solidFill>
                  <a:schemeClr val="bg1"/>
                </a:solidFill>
              </a:rPr>
              <a:t>posictron</a:t>
            </a:r>
          </a:p>
        </p:txBody>
      </p:sp>
      <p:sp>
        <p:nvSpPr>
          <p:cNvPr id="7177" name="Text Box 9"/>
          <p:cNvSpPr txBox="1">
            <a:spLocks noChangeArrowheads="1"/>
          </p:cNvSpPr>
          <p:nvPr/>
        </p:nvSpPr>
        <p:spPr bwMode="auto">
          <a:xfrm>
            <a:off x="2514600" y="2816225"/>
            <a:ext cx="2438400" cy="681038"/>
          </a:xfrm>
          <a:prstGeom prst="rect">
            <a:avLst/>
          </a:prstGeom>
          <a:solidFill>
            <a:srgbClr val="33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lgn="ctr">
              <a:spcBef>
                <a:spcPct val="10000"/>
              </a:spcBef>
            </a:pPr>
            <a:r>
              <a:rPr lang="en-US" altLang="ja-JP" sz="1600" b="1">
                <a:solidFill>
                  <a:schemeClr val="bg1"/>
                </a:solidFill>
              </a:rPr>
              <a:t>Event viewer</a:t>
            </a:r>
          </a:p>
          <a:p>
            <a:pPr>
              <a:spcBef>
                <a:spcPct val="10000"/>
              </a:spcBef>
              <a:buFontTx/>
              <a:buChar char="•"/>
            </a:pPr>
            <a:r>
              <a:rPr lang="en-US" altLang="ja-JP" sz="1000" b="1">
                <a:solidFill>
                  <a:schemeClr val="bg1"/>
                </a:solidFill>
              </a:rPr>
              <a:t>particle density disclibed by</a:t>
            </a:r>
            <a:r>
              <a:rPr lang="en-US" altLang="ja-JP" sz="1600" b="1">
                <a:solidFill>
                  <a:schemeClr val="bg1"/>
                </a:solidFill>
              </a:rPr>
              <a:t> </a:t>
            </a:r>
            <a:r>
              <a:rPr lang="en-US" altLang="ja-JP" sz="1000" b="1">
                <a:solidFill>
                  <a:schemeClr val="bg1"/>
                </a:solidFill>
              </a:rPr>
              <a:t>Colors</a:t>
            </a:r>
          </a:p>
          <a:p>
            <a:pPr>
              <a:spcBef>
                <a:spcPct val="10000"/>
              </a:spcBef>
              <a:buFontTx/>
              <a:buChar char="•"/>
            </a:pPr>
            <a:r>
              <a:rPr lang="en-US" altLang="ja-JP" sz="1000" b="1">
                <a:solidFill>
                  <a:schemeClr val="bg1"/>
                </a:solidFill>
              </a:rPr>
              <a:t> the number is number of MIP</a:t>
            </a:r>
          </a:p>
        </p:txBody>
      </p:sp>
      <p:sp>
        <p:nvSpPr>
          <p:cNvPr id="7178" name="Text Box 10"/>
          <p:cNvSpPr txBox="1">
            <a:spLocks noChangeArrowheads="1"/>
          </p:cNvSpPr>
          <p:nvPr/>
        </p:nvSpPr>
        <p:spPr bwMode="auto">
          <a:xfrm>
            <a:off x="5126038" y="3327400"/>
            <a:ext cx="2438400" cy="182563"/>
          </a:xfrm>
          <a:prstGeom prst="rect">
            <a:avLst/>
          </a:prstGeom>
          <a:solidFill>
            <a:srgbClr val="33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lgn="r">
              <a:spcBef>
                <a:spcPct val="10000"/>
              </a:spcBef>
            </a:pPr>
            <a:r>
              <a:rPr lang="en-US" altLang="ja-JP" sz="1200" b="1">
                <a:solidFill>
                  <a:schemeClr val="bg1"/>
                </a:solidFill>
              </a:rPr>
              <a:t>Number of MIP</a:t>
            </a:r>
          </a:p>
        </p:txBody>
      </p:sp>
      <p:sp>
        <p:nvSpPr>
          <p:cNvPr id="7179" name="Text Box 11"/>
          <p:cNvSpPr txBox="1">
            <a:spLocks noChangeArrowheads="1"/>
          </p:cNvSpPr>
          <p:nvPr/>
        </p:nvSpPr>
        <p:spPr bwMode="auto">
          <a:xfrm>
            <a:off x="685800" y="4933950"/>
            <a:ext cx="1731963" cy="212725"/>
          </a:xfrm>
          <a:prstGeom prst="rect">
            <a:avLst/>
          </a:prstGeom>
          <a:solidFill>
            <a:srgbClr val="FF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lgn="ctr">
              <a:spcBef>
                <a:spcPct val="10000"/>
              </a:spcBef>
            </a:pPr>
            <a:r>
              <a:rPr lang="en-US" altLang="ja-JP" sz="1400" b="1"/>
              <a:t>Exp. Data electron</a:t>
            </a:r>
          </a:p>
        </p:txBody>
      </p:sp>
    </p:spTree>
    <p:extLst>
      <p:ext uri="{BB962C8B-B14F-4D97-AF65-F5344CB8AC3E}">
        <p14:creationId xmlns:p14="http://schemas.microsoft.com/office/powerpoint/2010/main" val="39532557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35" descr="E:\1) Waseda 2010.03\SPS2010\学会用準備資料\figure110415\pos10_215_new\SFlay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2163" y="1268413"/>
            <a:ext cx="3168650" cy="528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7" name="Picture 34" descr="E:\1) Waseda 2010.03\SPS2010\学会用準備資料\figure110415\pos10_215_new\SFsum.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228975"/>
            <a:ext cx="4838700" cy="328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スライド番号プレースホルダ 17"/>
          <p:cNvSpPr txBox="1">
            <a:spLocks noGrp="1"/>
          </p:cNvSpPr>
          <p:nvPr/>
        </p:nvSpPr>
        <p:spPr bwMode="auto">
          <a:xfrm>
            <a:off x="6588125" y="64008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lgn="r"/>
            <a:fld id="{4D44A213-EC4A-41CF-9B0C-58132E3BFCE2}" type="slidenum">
              <a:rPr kumimoji="0" lang="en-US" altLang="ja-JP" sz="1200">
                <a:latin typeface="Times New Roman" pitchFamily="18" charset="0"/>
              </a:rPr>
              <a:pPr algn="r"/>
              <a:t>24</a:t>
            </a:fld>
            <a:endParaRPr kumimoji="0" lang="en-US" altLang="ja-JP" sz="1200">
              <a:latin typeface="Times New Roman" pitchFamily="18" charset="0"/>
            </a:endParaRPr>
          </a:p>
        </p:txBody>
      </p:sp>
      <p:sp>
        <p:nvSpPr>
          <p:cNvPr id="22" name="テキスト ボックス 21"/>
          <p:cNvSpPr txBox="1"/>
          <p:nvPr/>
        </p:nvSpPr>
        <p:spPr>
          <a:xfrm>
            <a:off x="7739063" y="1412875"/>
            <a:ext cx="865187"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1</a:t>
            </a:r>
          </a:p>
        </p:txBody>
      </p:sp>
      <p:sp>
        <p:nvSpPr>
          <p:cNvPr id="26" name="テキスト ボックス 25"/>
          <p:cNvSpPr txBox="1"/>
          <p:nvPr/>
        </p:nvSpPr>
        <p:spPr>
          <a:xfrm>
            <a:off x="7739063" y="2082800"/>
            <a:ext cx="865187"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2</a:t>
            </a:r>
          </a:p>
        </p:txBody>
      </p:sp>
      <p:sp>
        <p:nvSpPr>
          <p:cNvPr id="27" name="テキスト ボックス 26"/>
          <p:cNvSpPr txBox="1"/>
          <p:nvPr/>
        </p:nvSpPr>
        <p:spPr>
          <a:xfrm>
            <a:off x="7739063" y="2773363"/>
            <a:ext cx="865187" cy="338137"/>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3</a:t>
            </a:r>
          </a:p>
        </p:txBody>
      </p:sp>
      <p:sp>
        <p:nvSpPr>
          <p:cNvPr id="28" name="テキスト ボックス 27"/>
          <p:cNvSpPr txBox="1"/>
          <p:nvPr/>
        </p:nvSpPr>
        <p:spPr>
          <a:xfrm>
            <a:off x="7739063" y="3432175"/>
            <a:ext cx="863600"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4</a:t>
            </a:r>
          </a:p>
        </p:txBody>
      </p:sp>
      <p:sp>
        <p:nvSpPr>
          <p:cNvPr id="29" name="テキスト ボックス 28"/>
          <p:cNvSpPr txBox="1"/>
          <p:nvPr/>
        </p:nvSpPr>
        <p:spPr>
          <a:xfrm>
            <a:off x="7737475" y="4076700"/>
            <a:ext cx="865188"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5</a:t>
            </a:r>
          </a:p>
        </p:txBody>
      </p:sp>
      <p:sp>
        <p:nvSpPr>
          <p:cNvPr id="30" name="テキスト ボックス 29"/>
          <p:cNvSpPr txBox="1"/>
          <p:nvPr/>
        </p:nvSpPr>
        <p:spPr>
          <a:xfrm>
            <a:off x="7739063" y="4772025"/>
            <a:ext cx="865187"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6</a:t>
            </a:r>
          </a:p>
        </p:txBody>
      </p:sp>
      <p:sp>
        <p:nvSpPr>
          <p:cNvPr id="31" name="テキスト ボックス 30"/>
          <p:cNvSpPr txBox="1"/>
          <p:nvPr/>
        </p:nvSpPr>
        <p:spPr>
          <a:xfrm>
            <a:off x="7739063" y="5445125"/>
            <a:ext cx="865187"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7</a:t>
            </a:r>
          </a:p>
        </p:txBody>
      </p:sp>
      <p:cxnSp>
        <p:nvCxnSpPr>
          <p:cNvPr id="36876" name="直線矢印コネクタ 37"/>
          <p:cNvCxnSpPr>
            <a:cxnSpLocks noChangeShapeType="1"/>
          </p:cNvCxnSpPr>
          <p:nvPr/>
        </p:nvCxnSpPr>
        <p:spPr bwMode="auto">
          <a:xfrm>
            <a:off x="2987675" y="1412875"/>
            <a:ext cx="2808288" cy="215900"/>
          </a:xfrm>
          <a:prstGeom prst="straightConnector1">
            <a:avLst/>
          </a:prstGeom>
          <a:noFill/>
          <a:ln w="19050" algn="ctr">
            <a:solidFill>
              <a:schemeClr val="tx1"/>
            </a:solidFill>
            <a:round/>
            <a:headEnd type="none" w="med" len="lg"/>
            <a:tailEnd type="stealth" w="lg" len="lg"/>
          </a:ln>
          <a:extLst>
            <a:ext uri="{909E8E84-426E-40DD-AFC4-6F175D3DCCD1}">
              <a14:hiddenFill xmlns:a14="http://schemas.microsoft.com/office/drawing/2010/main">
                <a:noFill/>
              </a14:hiddenFill>
            </a:ext>
          </a:extLst>
        </p:spPr>
      </p:cxnSp>
      <p:sp>
        <p:nvSpPr>
          <p:cNvPr id="35" name="テキスト ボックス 34"/>
          <p:cNvSpPr txBox="1"/>
          <p:nvPr/>
        </p:nvSpPr>
        <p:spPr>
          <a:xfrm>
            <a:off x="7739063" y="6075363"/>
            <a:ext cx="865187" cy="338137"/>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8</a:t>
            </a:r>
          </a:p>
        </p:txBody>
      </p:sp>
      <p:cxnSp>
        <p:nvCxnSpPr>
          <p:cNvPr id="36878" name="直線矢印コネクタ 35"/>
          <p:cNvCxnSpPr>
            <a:cxnSpLocks noChangeShapeType="1"/>
          </p:cNvCxnSpPr>
          <p:nvPr/>
        </p:nvCxnSpPr>
        <p:spPr bwMode="auto">
          <a:xfrm flipH="1">
            <a:off x="2987675" y="2565400"/>
            <a:ext cx="41275" cy="800100"/>
          </a:xfrm>
          <a:prstGeom prst="straightConnector1">
            <a:avLst/>
          </a:prstGeom>
          <a:noFill/>
          <a:ln w="19050" algn="ctr">
            <a:solidFill>
              <a:schemeClr val="tx1"/>
            </a:solidFill>
            <a:round/>
            <a:headEnd type="none" w="med" len="lg"/>
            <a:tailEnd type="stealth" w="lg" len="lg"/>
          </a:ln>
          <a:extLst>
            <a:ext uri="{909E8E84-426E-40DD-AFC4-6F175D3DCCD1}">
              <a14:hiddenFill xmlns:a14="http://schemas.microsoft.com/office/drawing/2010/main">
                <a:noFill/>
              </a14:hiddenFill>
            </a:ext>
          </a:extLst>
        </p:spPr>
      </p:cxnSp>
      <p:sp>
        <p:nvSpPr>
          <p:cNvPr id="16" name="テキスト ボックス 15"/>
          <p:cNvSpPr txBox="1"/>
          <p:nvPr/>
        </p:nvSpPr>
        <p:spPr>
          <a:xfrm>
            <a:off x="1258888" y="4756150"/>
            <a:ext cx="1062037" cy="368300"/>
          </a:xfrm>
          <a:prstGeom prst="rect">
            <a:avLst/>
          </a:prstGeom>
          <a:solidFill>
            <a:schemeClr val="accent1">
              <a:lumMod val="40000"/>
              <a:lumOff val="6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b="1">
                <a:latin typeface="Times New Roman" pitchFamily="18" charset="0"/>
              </a:rPr>
              <a:t>All SciFi</a:t>
            </a:r>
          </a:p>
        </p:txBody>
      </p:sp>
      <p:sp>
        <p:nvSpPr>
          <p:cNvPr id="36880" name="テキスト ボックス 18"/>
          <p:cNvSpPr txBox="1">
            <a:spLocks noChangeArrowheads="1"/>
          </p:cNvSpPr>
          <p:nvPr/>
        </p:nvSpPr>
        <p:spPr bwMode="auto">
          <a:xfrm>
            <a:off x="34925" y="6319838"/>
            <a:ext cx="9366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200">
                <a:latin typeface="Times New Roman" pitchFamily="18" charset="0"/>
              </a:rPr>
              <a:t>Data : 215</a:t>
            </a:r>
          </a:p>
        </p:txBody>
      </p:sp>
      <p:sp>
        <p:nvSpPr>
          <p:cNvPr id="36881" name="正方形/長方形 7"/>
          <p:cNvSpPr>
            <a:spLocks noChangeArrowheads="1"/>
          </p:cNvSpPr>
          <p:nvPr/>
        </p:nvSpPr>
        <p:spPr bwMode="auto">
          <a:xfrm>
            <a:off x="5867400" y="1277938"/>
            <a:ext cx="144463" cy="5135562"/>
          </a:xfrm>
          <a:prstGeom prst="rect">
            <a:avLst/>
          </a:prstGeom>
          <a:solidFill>
            <a:schemeClr val="bg1"/>
          </a:solidFill>
          <a:ln>
            <a:noFill/>
          </a:ln>
          <a:extLst>
            <a:ext uri="{91240B29-F687-4F45-9708-019B960494DF}">
              <a14:hiddenLine xmlns:a14="http://schemas.microsoft.com/office/drawing/2010/main" w="19050" algn="ctr">
                <a:solidFill>
                  <a:srgbClr val="000000"/>
                </a:solidFill>
                <a:round/>
                <a:headEnd type="none" w="med" len="lg"/>
                <a:tailEnd type="none" w="lg" len="lg"/>
              </a14:hiddenLine>
            </a:ext>
          </a:extLst>
        </p:spPr>
        <p:txBody>
          <a:bodyPr anchor="ctr"/>
          <a:lstStyle/>
          <a:p>
            <a:pPr algn="ctr"/>
            <a:endParaRPr lang="ja-JP" altLang="ja-JP">
              <a:latin typeface="Times New Roman" pitchFamily="18" charset="0"/>
            </a:endParaRPr>
          </a:p>
        </p:txBody>
      </p:sp>
      <p:sp>
        <p:nvSpPr>
          <p:cNvPr id="37" name="テキスト ボックス 1"/>
          <p:cNvSpPr txBox="1">
            <a:spLocks noChangeArrowheads="1"/>
          </p:cNvSpPr>
          <p:nvPr/>
        </p:nvSpPr>
        <p:spPr bwMode="auto">
          <a:xfrm>
            <a:off x="5292725" y="4149725"/>
            <a:ext cx="1079500" cy="549275"/>
          </a:xfrm>
          <a:prstGeom prst="rect">
            <a:avLst/>
          </a:prstGeom>
          <a:noFill/>
          <a:ln>
            <a:noFill/>
          </a:ln>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000">
                <a:solidFill>
                  <a:srgbClr val="FF0000"/>
                </a:solidFill>
                <a:latin typeface="Times New Roman" pitchFamily="18" charset="0"/>
              </a:rPr>
              <a:t>Mean difference</a:t>
            </a:r>
            <a:r>
              <a:rPr lang="ja-JP" altLang="en-US" sz="1000">
                <a:solidFill>
                  <a:srgbClr val="FF0000"/>
                </a:solidFill>
                <a:latin typeface="Times New Roman" pitchFamily="18" charset="0"/>
              </a:rPr>
              <a:t>：</a:t>
            </a:r>
          </a:p>
          <a:p>
            <a:r>
              <a:rPr lang="ja-JP" altLang="en-US" sz="1000" b="1">
                <a:solidFill>
                  <a:srgbClr val="FF0000"/>
                </a:solidFill>
                <a:latin typeface="Times New Roman" pitchFamily="18" charset="0"/>
              </a:rPr>
              <a:t>  </a:t>
            </a:r>
            <a:r>
              <a:rPr lang="en-US" altLang="ja-JP" sz="1000" b="1">
                <a:solidFill>
                  <a:srgbClr val="FF0000"/>
                </a:solidFill>
                <a:latin typeface="Times New Roman" pitchFamily="18" charset="0"/>
              </a:rPr>
              <a:t>1.17%</a:t>
            </a:r>
          </a:p>
        </p:txBody>
      </p:sp>
      <p:sp>
        <p:nvSpPr>
          <p:cNvPr id="38" name="テキスト ボックス 1"/>
          <p:cNvSpPr txBox="1">
            <a:spLocks noChangeArrowheads="1"/>
          </p:cNvSpPr>
          <p:nvPr/>
        </p:nvSpPr>
        <p:spPr bwMode="auto">
          <a:xfrm>
            <a:off x="5281613" y="3500438"/>
            <a:ext cx="1079500" cy="549275"/>
          </a:xfrm>
          <a:prstGeom prst="rect">
            <a:avLst/>
          </a:prstGeom>
          <a:noFill/>
          <a:ln>
            <a:noFill/>
          </a:ln>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000">
                <a:latin typeface="Times New Roman" pitchFamily="18" charset="0"/>
              </a:rPr>
              <a:t>Mean difference</a:t>
            </a:r>
            <a:r>
              <a:rPr lang="ja-JP" altLang="en-US" sz="1000">
                <a:latin typeface="Times New Roman" pitchFamily="18" charset="0"/>
              </a:rPr>
              <a:t>：</a:t>
            </a:r>
          </a:p>
          <a:p>
            <a:r>
              <a:rPr lang="ja-JP" altLang="en-US" sz="1000" b="1">
                <a:latin typeface="Times New Roman" pitchFamily="18" charset="0"/>
              </a:rPr>
              <a:t>  </a:t>
            </a:r>
            <a:r>
              <a:rPr lang="en-US" altLang="ja-JP" sz="1000" b="1">
                <a:latin typeface="Times New Roman" pitchFamily="18" charset="0"/>
              </a:rPr>
              <a:t>0.848%</a:t>
            </a:r>
          </a:p>
        </p:txBody>
      </p:sp>
      <p:sp>
        <p:nvSpPr>
          <p:cNvPr id="42" name="円弧 41"/>
          <p:cNvSpPr/>
          <p:nvPr/>
        </p:nvSpPr>
        <p:spPr bwMode="auto">
          <a:xfrm rot="20020367" flipV="1">
            <a:off x="3502025" y="3233738"/>
            <a:ext cx="1830388" cy="1871662"/>
          </a:xfrm>
          <a:prstGeom prst="arc">
            <a:avLst>
              <a:gd name="adj1" fmla="val 18197265"/>
              <a:gd name="adj2" fmla="val 536054"/>
            </a:avLst>
          </a:prstGeom>
          <a:solidFill>
            <a:schemeClr val="bg1">
              <a:alpha val="0"/>
            </a:schemeClr>
          </a:solidFill>
          <a:ln w="19050" cap="flat" cmpd="sng" algn="ctr">
            <a:solidFill>
              <a:schemeClr val="tx1"/>
            </a:solidFill>
            <a:prstDash val="solid"/>
            <a:round/>
            <a:headEnd type="none" w="med" len="lg"/>
            <a:tailEnd type="stealth" w="lg" len="lg"/>
          </a:ln>
          <a:effectLst/>
        </p:spPr>
        <p:txBody>
          <a:bodyPr anchor="ctr"/>
          <a:lstStyle/>
          <a:p>
            <a:pPr algn="ctr">
              <a:defRPr/>
            </a:pPr>
            <a:endParaRPr lang="ja-JP" altLang="en-US">
              <a:latin typeface="Times New Roman" pitchFamily="18" charset="0"/>
              <a:ea typeface="ＭＳ Ｐゴシック" pitchFamily="50" charset="-128"/>
            </a:endParaRPr>
          </a:p>
        </p:txBody>
      </p:sp>
      <p:sp>
        <p:nvSpPr>
          <p:cNvPr id="43" name="円弧 42"/>
          <p:cNvSpPr/>
          <p:nvPr/>
        </p:nvSpPr>
        <p:spPr bwMode="auto">
          <a:xfrm rot="20034823" flipV="1">
            <a:off x="3529013" y="3665538"/>
            <a:ext cx="1720850" cy="1552575"/>
          </a:xfrm>
          <a:prstGeom prst="arc">
            <a:avLst>
              <a:gd name="adj1" fmla="val 19219938"/>
              <a:gd name="adj2" fmla="val 0"/>
            </a:avLst>
          </a:prstGeom>
          <a:solidFill>
            <a:schemeClr val="bg1">
              <a:alpha val="0"/>
            </a:schemeClr>
          </a:solidFill>
          <a:ln w="19050" cap="flat" cmpd="sng" algn="ctr">
            <a:solidFill>
              <a:srgbClr val="FF0000"/>
            </a:solidFill>
            <a:prstDash val="solid"/>
            <a:round/>
            <a:headEnd type="none" w="med" len="lg"/>
            <a:tailEnd type="stealth" w="lg" len="lg"/>
          </a:ln>
          <a:effectLst/>
        </p:spPr>
        <p:txBody>
          <a:bodyPr anchor="ctr"/>
          <a:lstStyle/>
          <a:p>
            <a:pPr algn="ctr">
              <a:defRPr/>
            </a:pPr>
            <a:endParaRPr lang="ja-JP" altLang="en-US">
              <a:latin typeface="Times New Roman" pitchFamily="18" charset="0"/>
              <a:ea typeface="ＭＳ Ｐゴシック" pitchFamily="50" charset="-128"/>
            </a:endParaRPr>
          </a:p>
        </p:txBody>
      </p:sp>
      <p:cxnSp>
        <p:nvCxnSpPr>
          <p:cNvPr id="36886" name="直線コネクタ 2"/>
          <p:cNvCxnSpPr>
            <a:cxnSpLocks noChangeShapeType="1"/>
          </p:cNvCxnSpPr>
          <p:nvPr/>
        </p:nvCxnSpPr>
        <p:spPr bwMode="auto">
          <a:xfrm>
            <a:off x="1231900" y="4103688"/>
            <a:ext cx="0" cy="104775"/>
          </a:xfrm>
          <a:prstGeom prst="line">
            <a:avLst/>
          </a:prstGeom>
          <a:noFill/>
          <a:ln w="28575" algn="ctr">
            <a:solidFill>
              <a:schemeClr val="tx1"/>
            </a:solidFill>
            <a:round/>
            <a:headEnd type="none" w="med" len="lg"/>
            <a:tailEnd type="none" w="lg" len="lg"/>
          </a:ln>
          <a:extLst>
            <a:ext uri="{909E8E84-426E-40DD-AFC4-6F175D3DCCD1}">
              <a14:hiddenFill xmlns:a14="http://schemas.microsoft.com/office/drawing/2010/main">
                <a:noFill/>
              </a14:hiddenFill>
            </a:ext>
          </a:extLst>
        </p:spPr>
      </p:cxnSp>
      <p:sp>
        <p:nvSpPr>
          <p:cNvPr id="32" name="四角形吹き出し 31"/>
          <p:cNvSpPr/>
          <p:nvPr/>
        </p:nvSpPr>
        <p:spPr bwMode="auto">
          <a:xfrm flipH="1">
            <a:off x="5076825" y="2565400"/>
            <a:ext cx="1285875" cy="277813"/>
          </a:xfrm>
          <a:prstGeom prst="wedgeRectCallout">
            <a:avLst>
              <a:gd name="adj1" fmla="val -69925"/>
              <a:gd name="adj2" fmla="val -1384"/>
            </a:avLst>
          </a:prstGeom>
          <a:pattFill prst="ltUpDiag">
            <a:fgClr>
              <a:srgbClr val="CCFFCC"/>
            </a:fgClr>
            <a:bgClr>
              <a:schemeClr val="bg1"/>
            </a:bgClr>
          </a:pattFill>
          <a:ln w="19050" cap="flat" cmpd="sng" algn="ctr">
            <a:solidFill>
              <a:schemeClr val="accent6">
                <a:lumMod val="60000"/>
                <a:lumOff val="40000"/>
                <a:alpha val="90000"/>
              </a:schemeClr>
            </a:solidFill>
            <a:prstDash val="solid"/>
            <a:round/>
            <a:headEnd type="none" w="med" len="lg"/>
            <a:tailEnd type="none" w="lg" len="lg"/>
          </a:ln>
          <a:effectLst/>
        </p:spPr>
        <p:txBody>
          <a:bodyPr anchor="ctr">
            <a:spAutoFit/>
          </a:bodyPr>
          <a:lstStyle/>
          <a:p>
            <a:pPr algn="ctr"/>
            <a:r>
              <a:rPr lang="en-US" altLang="ja-JP" sz="1200">
                <a:latin typeface="Times New Roman" pitchFamily="18" charset="0"/>
              </a:rPr>
              <a:t>Single event</a:t>
            </a:r>
          </a:p>
        </p:txBody>
      </p:sp>
      <p:sp>
        <p:nvSpPr>
          <p:cNvPr id="33" name="四角形吹き出し 32"/>
          <p:cNvSpPr/>
          <p:nvPr/>
        </p:nvSpPr>
        <p:spPr bwMode="auto">
          <a:xfrm flipH="1">
            <a:off x="7235825" y="2576513"/>
            <a:ext cx="1287463" cy="276225"/>
          </a:xfrm>
          <a:prstGeom prst="wedgeRectCallout">
            <a:avLst>
              <a:gd name="adj1" fmla="val 69028"/>
              <a:gd name="adj2" fmla="val 17480"/>
            </a:avLst>
          </a:prstGeom>
          <a:pattFill prst="ltUpDiag">
            <a:fgClr>
              <a:schemeClr val="accent1">
                <a:lumMod val="20000"/>
                <a:lumOff val="80000"/>
              </a:schemeClr>
            </a:fgClr>
            <a:bgClr>
              <a:schemeClr val="bg1"/>
            </a:bgClr>
          </a:pattFill>
          <a:ln w="19050" cap="flat" cmpd="sng" algn="ctr">
            <a:solidFill>
              <a:schemeClr val="accent1">
                <a:lumMod val="60000"/>
                <a:lumOff val="40000"/>
                <a:alpha val="90000"/>
              </a:schemeClr>
            </a:solidFill>
            <a:prstDash val="solid"/>
            <a:round/>
            <a:headEnd type="none" w="med" len="lg"/>
            <a:tailEnd type="none" w="lg" len="lg"/>
          </a:ln>
          <a:effectLst/>
        </p:spPr>
        <p:txBody>
          <a:bodyPr anchor="ctr">
            <a:spAutoFit/>
          </a:bodyPr>
          <a:lstStyle/>
          <a:p>
            <a:pPr algn="ctr"/>
            <a:r>
              <a:rPr lang="en-US" altLang="ja-JP" sz="1200">
                <a:latin typeface="Times New Roman" pitchFamily="18" charset="0"/>
              </a:rPr>
              <a:t>Shower event</a:t>
            </a:r>
          </a:p>
        </p:txBody>
      </p:sp>
      <p:cxnSp>
        <p:nvCxnSpPr>
          <p:cNvPr id="36889" name="直線コネクタ 38"/>
          <p:cNvCxnSpPr>
            <a:cxnSpLocks noChangeShapeType="1"/>
          </p:cNvCxnSpPr>
          <p:nvPr/>
        </p:nvCxnSpPr>
        <p:spPr bwMode="auto">
          <a:xfrm>
            <a:off x="7397750" y="6021388"/>
            <a:ext cx="0" cy="433387"/>
          </a:xfrm>
          <a:prstGeom prst="line">
            <a:avLst/>
          </a:prstGeom>
          <a:noFill/>
          <a:ln w="28575" algn="ctr">
            <a:solidFill>
              <a:schemeClr val="tx1"/>
            </a:solidFill>
            <a:prstDash val="sysDash"/>
            <a:round/>
            <a:headEnd type="none" w="med" len="lg"/>
            <a:tailEnd type="none" w="lg" len="lg"/>
          </a:ln>
          <a:extLst>
            <a:ext uri="{909E8E84-426E-40DD-AFC4-6F175D3DCCD1}">
              <a14:hiddenFill xmlns:a14="http://schemas.microsoft.com/office/drawing/2010/main">
                <a:noFill/>
              </a14:hiddenFill>
            </a:ext>
          </a:extLst>
        </p:spPr>
      </p:cxnSp>
      <p:sp>
        <p:nvSpPr>
          <p:cNvPr id="36890" name="テキスト ボックス 39"/>
          <p:cNvSpPr txBox="1">
            <a:spLocks noChangeArrowheads="1"/>
          </p:cNvSpPr>
          <p:nvPr/>
        </p:nvSpPr>
        <p:spPr bwMode="auto">
          <a:xfrm>
            <a:off x="7107238" y="6381750"/>
            <a:ext cx="11366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400">
                <a:latin typeface="Times New Roman" pitchFamily="18" charset="0"/>
              </a:rPr>
              <a:t>~70 MIP</a:t>
            </a:r>
          </a:p>
        </p:txBody>
      </p:sp>
      <p:sp>
        <p:nvSpPr>
          <p:cNvPr id="40" name="テキスト ボックス 39"/>
          <p:cNvSpPr txBox="1"/>
          <p:nvPr/>
        </p:nvSpPr>
        <p:spPr>
          <a:xfrm>
            <a:off x="6227763" y="920750"/>
            <a:ext cx="2319337" cy="368300"/>
          </a:xfrm>
          <a:prstGeom prst="rect">
            <a:avLst/>
          </a:prstGeom>
          <a:solidFill>
            <a:schemeClr val="accent1">
              <a:lumMod val="40000"/>
              <a:lumOff val="6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b="1">
                <a:latin typeface="Times New Roman" pitchFamily="18" charset="0"/>
              </a:rPr>
              <a:t>Each Layer</a:t>
            </a:r>
          </a:p>
        </p:txBody>
      </p:sp>
      <p:sp>
        <p:nvSpPr>
          <p:cNvPr id="36892" name="タイトル 1"/>
          <p:cNvSpPr>
            <a:spLocks noGrp="1"/>
          </p:cNvSpPr>
          <p:nvPr>
            <p:ph type="title" idx="4294967295"/>
          </p:nvPr>
        </p:nvSpPr>
        <p:spPr>
          <a:xfrm>
            <a:off x="0" y="0"/>
            <a:ext cx="5942013" cy="609600"/>
          </a:xfrm>
        </p:spPr>
        <p:txBody>
          <a:bodyPr anchor="t"/>
          <a:lstStyle/>
          <a:p>
            <a:r>
              <a:rPr lang="en-US" altLang="ja-JP"/>
              <a:t>Energy Deposit in IMC</a:t>
            </a:r>
          </a:p>
        </p:txBody>
      </p:sp>
      <p:sp>
        <p:nvSpPr>
          <p:cNvPr id="36893" name="コンテンツ プレースホルダ 2"/>
          <p:cNvSpPr txBox="1">
            <a:spLocks/>
          </p:cNvSpPr>
          <p:nvPr/>
        </p:nvSpPr>
        <p:spPr bwMode="auto">
          <a:xfrm>
            <a:off x="395288" y="1185863"/>
            <a:ext cx="4824412" cy="151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20000"/>
              </a:spcBef>
              <a:buClr>
                <a:schemeClr val="accent1"/>
              </a:buClr>
              <a:buSzPct val="65000"/>
              <a:buFont typeface="Wingdings" pitchFamily="2" charset="2"/>
              <a:buChar char="n"/>
            </a:pPr>
            <a:r>
              <a:rPr lang="en-US" altLang="ja-JP" sz="2200" b="1">
                <a:latin typeface="Times New Roman" pitchFamily="18" charset="0"/>
              </a:rPr>
              <a:t>Positron 10GeV</a:t>
            </a:r>
          </a:p>
          <a:p>
            <a:pPr>
              <a:spcBef>
                <a:spcPct val="20000"/>
              </a:spcBef>
              <a:buClr>
                <a:schemeClr val="accent1"/>
              </a:buClr>
              <a:buSzPct val="65000"/>
              <a:buFont typeface="Wingdings" pitchFamily="2" charset="2"/>
              <a:buNone/>
            </a:pPr>
            <a:r>
              <a:rPr lang="ja-JP" altLang="en-US" sz="2000">
                <a:latin typeface="Times New Roman" pitchFamily="18" charset="0"/>
              </a:rPr>
              <a:t>　</a:t>
            </a:r>
            <a:r>
              <a:rPr lang="ja-JP" altLang="en-US" sz="1600">
                <a:latin typeface="Times New Roman" pitchFamily="18" charset="0"/>
              </a:rPr>
              <a:t> ・</a:t>
            </a:r>
            <a:r>
              <a:rPr lang="en-US" altLang="ja-JP" sz="1600">
                <a:latin typeface="Times New Roman" pitchFamily="18" charset="0"/>
              </a:rPr>
              <a:t>Energy deposit in sum of each layer</a:t>
            </a:r>
          </a:p>
          <a:p>
            <a:pPr>
              <a:spcBef>
                <a:spcPct val="20000"/>
              </a:spcBef>
              <a:buClr>
                <a:schemeClr val="accent1"/>
              </a:buClr>
              <a:buSzPct val="65000"/>
              <a:buFont typeface="Wingdings" pitchFamily="2" charset="2"/>
              <a:buNone/>
            </a:pPr>
            <a:r>
              <a:rPr lang="ja-JP" altLang="en-US" sz="1600">
                <a:latin typeface="Times New Roman" pitchFamily="18" charset="0"/>
              </a:rPr>
              <a:t>　　   </a:t>
            </a:r>
            <a:r>
              <a:rPr lang="en-US" altLang="ja-JP" sz="1600">
                <a:latin typeface="Times New Roman" pitchFamily="18" charset="0"/>
              </a:rPr>
              <a:t>It could find the first interaction point by layer 1~6</a:t>
            </a:r>
          </a:p>
          <a:p>
            <a:pPr>
              <a:spcBef>
                <a:spcPct val="20000"/>
              </a:spcBef>
              <a:buClr>
                <a:schemeClr val="accent1"/>
              </a:buClr>
              <a:buSzPct val="65000"/>
              <a:buFont typeface="Wingdings" pitchFamily="2" charset="2"/>
              <a:buNone/>
            </a:pPr>
            <a:r>
              <a:rPr lang="ja-JP" altLang="en-US" sz="1600">
                <a:solidFill>
                  <a:srgbClr val="0000CC"/>
                </a:solidFill>
                <a:latin typeface="Times New Roman" pitchFamily="18" charset="0"/>
              </a:rPr>
              <a:t>　</a:t>
            </a:r>
            <a:r>
              <a:rPr lang="ja-JP" altLang="en-US" sz="1600">
                <a:latin typeface="Times New Roman" pitchFamily="18" charset="0"/>
              </a:rPr>
              <a:t> </a:t>
            </a:r>
            <a:r>
              <a:rPr lang="ja-JP" altLang="en-US" sz="1600">
                <a:solidFill>
                  <a:srgbClr val="0000CC"/>
                </a:solidFill>
                <a:latin typeface="Times New Roman" pitchFamily="18" charset="0"/>
              </a:rPr>
              <a:t>・</a:t>
            </a:r>
            <a:r>
              <a:rPr lang="en-US" altLang="ja-JP" sz="1600">
                <a:latin typeface="Times New Roman" pitchFamily="18" charset="0"/>
              </a:rPr>
              <a:t>Sum of energy deposit in IMC</a:t>
            </a:r>
          </a:p>
        </p:txBody>
      </p:sp>
      <p:sp>
        <p:nvSpPr>
          <p:cNvPr id="45" name="テキスト ボックス 1"/>
          <p:cNvSpPr txBox="1">
            <a:spLocks noChangeArrowheads="1"/>
          </p:cNvSpPr>
          <p:nvPr/>
        </p:nvSpPr>
        <p:spPr bwMode="auto">
          <a:xfrm>
            <a:off x="6461125" y="333375"/>
            <a:ext cx="2214563" cy="577850"/>
          </a:xfrm>
          <a:prstGeom prst="rect">
            <a:avLst/>
          </a:prstGeom>
          <a:noFill/>
          <a:ln>
            <a:noFill/>
          </a:ln>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000">
                <a:latin typeface="Times New Roman" pitchFamily="18" charset="0"/>
              </a:rPr>
              <a:t>Vertical: event count</a:t>
            </a:r>
          </a:p>
          <a:p>
            <a:r>
              <a:rPr lang="en-US" altLang="ja-JP" sz="1000">
                <a:latin typeface="Times New Roman" pitchFamily="18" charset="0"/>
              </a:rPr>
              <a:t>Horizontal</a:t>
            </a:r>
            <a:r>
              <a:rPr lang="ja-JP" altLang="en-US" sz="1000">
                <a:latin typeface="Times New Roman" pitchFamily="18" charset="0"/>
              </a:rPr>
              <a:t>：</a:t>
            </a:r>
            <a:r>
              <a:rPr lang="en-US" altLang="ja-JP" sz="1000">
                <a:latin typeface="Times New Roman" pitchFamily="18" charset="0"/>
              </a:rPr>
              <a:t>Energy Deposit [MIP]</a:t>
            </a:r>
          </a:p>
          <a:p>
            <a:r>
              <a:rPr lang="ja-JP" altLang="en-US" sz="1000">
                <a:latin typeface="Times New Roman" pitchFamily="18" charset="0"/>
              </a:rPr>
              <a:t>　（</a:t>
            </a:r>
            <a:r>
              <a:rPr lang="en-US" altLang="ja-JP" sz="1000">
                <a:latin typeface="Times New Roman" pitchFamily="18" charset="0"/>
              </a:rPr>
              <a:t>Horizontal axis is Log scale</a:t>
            </a:r>
            <a:r>
              <a:rPr lang="ja-JP" altLang="en-US" sz="1000">
                <a:latin typeface="Times New Roman" pitchFamily="18" charset="0"/>
              </a:rPr>
              <a:t>）</a:t>
            </a:r>
          </a:p>
        </p:txBody>
      </p:sp>
      <p:sp>
        <p:nvSpPr>
          <p:cNvPr id="46" name="コンテンツ プレースホルダ 2"/>
          <p:cNvSpPr txBox="1">
            <a:spLocks/>
          </p:cNvSpPr>
          <p:nvPr/>
        </p:nvSpPr>
        <p:spPr bwMode="auto">
          <a:xfrm>
            <a:off x="755650" y="2708275"/>
            <a:ext cx="4103688" cy="369888"/>
          </a:xfrm>
          <a:prstGeom prst="rect">
            <a:avLst/>
          </a:prstGeom>
          <a:solidFill>
            <a:schemeClr val="bg1">
              <a:alpha val="60000"/>
            </a:schemeClr>
          </a:solidFill>
          <a:ln>
            <a:solidFill>
              <a:schemeClr val="accent1">
                <a:lumMod val="60000"/>
                <a:lumOff val="40000"/>
              </a:schemeClr>
            </a:solidFill>
          </a:ln>
        </p:spPr>
        <p:txBody>
          <a:bodyPr anchorCtr="1">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buFont typeface="Wingdings" pitchFamily="2" charset="2"/>
              <a:buNone/>
              <a:defRPr/>
            </a:pPr>
            <a:r>
              <a:rPr lang="en-US" altLang="ja-JP" b="1" dirty="0" smtClean="0">
                <a:solidFill>
                  <a:srgbClr val="CC6600"/>
                </a:solidFill>
              </a:rPr>
              <a:t>Simulations &amp; Exp. Data are consistent</a:t>
            </a:r>
          </a:p>
        </p:txBody>
      </p:sp>
    </p:spTree>
    <p:extLst>
      <p:ext uri="{BB962C8B-B14F-4D97-AF65-F5344CB8AC3E}">
        <p14:creationId xmlns:p14="http://schemas.microsoft.com/office/powerpoint/2010/main" val="24331888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35" descr="E:\1) Waseda 2010.03\SPS2010\学会用準備資料\figure110415\pos10_215_new\PWOlay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1309688"/>
            <a:ext cx="3168650" cy="528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5" name="Picture 33" descr="E:\1) Waseda 2010.03\SPS2010\学会用準備資料\figure110415\pos10_215_new\PWOsum.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475" y="3298825"/>
            <a:ext cx="4838700" cy="328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6" name="スライド番号プレースホルダ 17"/>
          <p:cNvSpPr txBox="1">
            <a:spLocks noGrp="1"/>
          </p:cNvSpPr>
          <p:nvPr/>
        </p:nvSpPr>
        <p:spPr bwMode="auto">
          <a:xfrm>
            <a:off x="6588125" y="64008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lgn="r"/>
            <a:fld id="{766061B8-321D-4260-85D7-4E6270AAE591}" type="slidenum">
              <a:rPr kumimoji="0" lang="en-US" altLang="ja-JP" sz="1200">
                <a:latin typeface="Times New Roman" pitchFamily="18" charset="0"/>
              </a:rPr>
              <a:pPr algn="r"/>
              <a:t>25</a:t>
            </a:fld>
            <a:endParaRPr kumimoji="0" lang="en-US" altLang="ja-JP" sz="1200">
              <a:latin typeface="Times New Roman" pitchFamily="18" charset="0"/>
            </a:endParaRPr>
          </a:p>
        </p:txBody>
      </p:sp>
      <p:sp>
        <p:nvSpPr>
          <p:cNvPr id="21" name="テキスト ボックス 20"/>
          <p:cNvSpPr txBox="1"/>
          <p:nvPr/>
        </p:nvSpPr>
        <p:spPr>
          <a:xfrm>
            <a:off x="6227763" y="920750"/>
            <a:ext cx="2319337" cy="368300"/>
          </a:xfrm>
          <a:prstGeom prst="rect">
            <a:avLst/>
          </a:prstGeom>
          <a:solidFill>
            <a:schemeClr val="accent1">
              <a:lumMod val="40000"/>
              <a:lumOff val="6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b="1">
                <a:latin typeface="Times New Roman" pitchFamily="18" charset="0"/>
              </a:rPr>
              <a:t>Each Layer</a:t>
            </a:r>
          </a:p>
        </p:txBody>
      </p:sp>
      <p:sp>
        <p:nvSpPr>
          <p:cNvPr id="22" name="テキスト ボックス 21"/>
          <p:cNvSpPr txBox="1"/>
          <p:nvPr/>
        </p:nvSpPr>
        <p:spPr>
          <a:xfrm>
            <a:off x="6373813" y="1435100"/>
            <a:ext cx="865187"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1</a:t>
            </a:r>
          </a:p>
        </p:txBody>
      </p:sp>
      <p:sp>
        <p:nvSpPr>
          <p:cNvPr id="26" name="テキスト ボックス 25"/>
          <p:cNvSpPr txBox="1"/>
          <p:nvPr/>
        </p:nvSpPr>
        <p:spPr>
          <a:xfrm>
            <a:off x="6373813" y="2133600"/>
            <a:ext cx="865187"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2</a:t>
            </a:r>
          </a:p>
        </p:txBody>
      </p:sp>
      <p:sp>
        <p:nvSpPr>
          <p:cNvPr id="27" name="テキスト ボックス 26"/>
          <p:cNvSpPr txBox="1"/>
          <p:nvPr/>
        </p:nvSpPr>
        <p:spPr>
          <a:xfrm>
            <a:off x="6375400" y="2773363"/>
            <a:ext cx="865188" cy="338137"/>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3</a:t>
            </a:r>
          </a:p>
        </p:txBody>
      </p:sp>
      <p:sp>
        <p:nvSpPr>
          <p:cNvPr id="28" name="テキスト ボックス 27"/>
          <p:cNvSpPr txBox="1"/>
          <p:nvPr/>
        </p:nvSpPr>
        <p:spPr>
          <a:xfrm>
            <a:off x="6373813" y="3432175"/>
            <a:ext cx="863600"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4</a:t>
            </a:r>
          </a:p>
        </p:txBody>
      </p:sp>
      <p:sp>
        <p:nvSpPr>
          <p:cNvPr id="29" name="テキスト ボックス 28"/>
          <p:cNvSpPr txBox="1"/>
          <p:nvPr/>
        </p:nvSpPr>
        <p:spPr>
          <a:xfrm>
            <a:off x="6372225" y="4076700"/>
            <a:ext cx="865188"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5</a:t>
            </a:r>
          </a:p>
        </p:txBody>
      </p:sp>
      <p:sp>
        <p:nvSpPr>
          <p:cNvPr id="30" name="テキスト ボックス 29"/>
          <p:cNvSpPr txBox="1"/>
          <p:nvPr/>
        </p:nvSpPr>
        <p:spPr>
          <a:xfrm>
            <a:off x="8099425" y="4772025"/>
            <a:ext cx="865188"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6</a:t>
            </a:r>
          </a:p>
        </p:txBody>
      </p:sp>
      <p:sp>
        <p:nvSpPr>
          <p:cNvPr id="31" name="テキスト ボックス 30"/>
          <p:cNvSpPr txBox="1"/>
          <p:nvPr/>
        </p:nvSpPr>
        <p:spPr>
          <a:xfrm>
            <a:off x="8097838" y="5445125"/>
            <a:ext cx="865187"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7</a:t>
            </a:r>
          </a:p>
        </p:txBody>
      </p:sp>
      <p:sp>
        <p:nvSpPr>
          <p:cNvPr id="35" name="テキスト ボックス 34"/>
          <p:cNvSpPr txBox="1"/>
          <p:nvPr/>
        </p:nvSpPr>
        <p:spPr>
          <a:xfrm>
            <a:off x="8099425" y="6075363"/>
            <a:ext cx="865188" cy="338137"/>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8</a:t>
            </a:r>
          </a:p>
        </p:txBody>
      </p:sp>
      <p:cxnSp>
        <p:nvCxnSpPr>
          <p:cNvPr id="38926" name="直線矢印コネクタ 35"/>
          <p:cNvCxnSpPr>
            <a:cxnSpLocks noChangeShapeType="1"/>
          </p:cNvCxnSpPr>
          <p:nvPr/>
        </p:nvCxnSpPr>
        <p:spPr bwMode="auto">
          <a:xfrm flipH="1">
            <a:off x="3454400" y="2773363"/>
            <a:ext cx="180975" cy="727075"/>
          </a:xfrm>
          <a:prstGeom prst="straightConnector1">
            <a:avLst/>
          </a:prstGeom>
          <a:noFill/>
          <a:ln w="19050" algn="ctr">
            <a:solidFill>
              <a:schemeClr val="tx1"/>
            </a:solidFill>
            <a:round/>
            <a:headEnd type="none" w="med" len="lg"/>
            <a:tailEnd type="stealth" w="lg" len="lg"/>
          </a:ln>
          <a:extLst>
            <a:ext uri="{909E8E84-426E-40DD-AFC4-6F175D3DCCD1}">
              <a14:hiddenFill xmlns:a14="http://schemas.microsoft.com/office/drawing/2010/main">
                <a:noFill/>
              </a14:hiddenFill>
            </a:ext>
          </a:extLst>
        </p:spPr>
      </p:cxnSp>
      <p:sp>
        <p:nvSpPr>
          <p:cNvPr id="38927" name="テキスト ボックス 18"/>
          <p:cNvSpPr txBox="1">
            <a:spLocks noChangeArrowheads="1"/>
          </p:cNvSpPr>
          <p:nvPr/>
        </p:nvSpPr>
        <p:spPr bwMode="auto">
          <a:xfrm>
            <a:off x="34925" y="6319838"/>
            <a:ext cx="9366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200">
                <a:latin typeface="Times New Roman" pitchFamily="18" charset="0"/>
              </a:rPr>
              <a:t>Data : 215</a:t>
            </a:r>
          </a:p>
        </p:txBody>
      </p:sp>
      <p:sp>
        <p:nvSpPr>
          <p:cNvPr id="38928" name="正方形/長方形 7"/>
          <p:cNvSpPr>
            <a:spLocks noChangeArrowheads="1"/>
          </p:cNvSpPr>
          <p:nvPr/>
        </p:nvSpPr>
        <p:spPr bwMode="auto">
          <a:xfrm>
            <a:off x="5867400" y="1277938"/>
            <a:ext cx="263525" cy="5135562"/>
          </a:xfrm>
          <a:prstGeom prst="rect">
            <a:avLst/>
          </a:prstGeom>
          <a:solidFill>
            <a:schemeClr val="bg1"/>
          </a:solidFill>
          <a:ln>
            <a:noFill/>
          </a:ln>
          <a:extLst>
            <a:ext uri="{91240B29-F687-4F45-9708-019B960494DF}">
              <a14:hiddenLine xmlns:a14="http://schemas.microsoft.com/office/drawing/2010/main" w="19050" algn="ctr">
                <a:solidFill>
                  <a:srgbClr val="000000"/>
                </a:solidFill>
                <a:round/>
                <a:headEnd type="none" w="med" len="lg"/>
                <a:tailEnd type="none" w="lg" len="lg"/>
              </a14:hiddenLine>
            </a:ext>
          </a:extLst>
        </p:spPr>
        <p:txBody>
          <a:bodyPr anchor="ctr"/>
          <a:lstStyle/>
          <a:p>
            <a:pPr algn="ctr"/>
            <a:endParaRPr lang="ja-JP" altLang="ja-JP">
              <a:latin typeface="Times New Roman" pitchFamily="18" charset="0"/>
            </a:endParaRPr>
          </a:p>
        </p:txBody>
      </p:sp>
      <p:sp>
        <p:nvSpPr>
          <p:cNvPr id="37" name="テキスト ボックス 1"/>
          <p:cNvSpPr txBox="1">
            <a:spLocks noChangeArrowheads="1"/>
          </p:cNvSpPr>
          <p:nvPr/>
        </p:nvSpPr>
        <p:spPr bwMode="auto">
          <a:xfrm>
            <a:off x="5292725" y="4165600"/>
            <a:ext cx="1079500" cy="549275"/>
          </a:xfrm>
          <a:prstGeom prst="rect">
            <a:avLst/>
          </a:prstGeom>
          <a:noFill/>
          <a:ln>
            <a:noFill/>
          </a:ln>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000">
                <a:solidFill>
                  <a:srgbClr val="FF0000"/>
                </a:solidFill>
                <a:latin typeface="Times New Roman" pitchFamily="18" charset="0"/>
              </a:rPr>
              <a:t>Mean defference</a:t>
            </a:r>
            <a:r>
              <a:rPr lang="ja-JP" altLang="en-US" sz="1000">
                <a:solidFill>
                  <a:srgbClr val="FF0000"/>
                </a:solidFill>
                <a:latin typeface="Times New Roman" pitchFamily="18" charset="0"/>
              </a:rPr>
              <a:t>：</a:t>
            </a:r>
          </a:p>
          <a:p>
            <a:r>
              <a:rPr lang="ja-JP" altLang="en-US" sz="1000" b="1">
                <a:solidFill>
                  <a:srgbClr val="FF0000"/>
                </a:solidFill>
                <a:latin typeface="Times New Roman" pitchFamily="18" charset="0"/>
              </a:rPr>
              <a:t>  </a:t>
            </a:r>
            <a:r>
              <a:rPr lang="en-US" altLang="ja-JP" sz="1000" b="1">
                <a:solidFill>
                  <a:srgbClr val="FF0000"/>
                </a:solidFill>
                <a:latin typeface="Times New Roman" pitchFamily="18" charset="0"/>
              </a:rPr>
              <a:t>0.461%</a:t>
            </a:r>
          </a:p>
        </p:txBody>
      </p:sp>
      <p:sp>
        <p:nvSpPr>
          <p:cNvPr id="38" name="テキスト ボックス 1"/>
          <p:cNvSpPr txBox="1">
            <a:spLocks noChangeArrowheads="1"/>
          </p:cNvSpPr>
          <p:nvPr/>
        </p:nvSpPr>
        <p:spPr bwMode="auto">
          <a:xfrm>
            <a:off x="5292725" y="3573463"/>
            <a:ext cx="1079500" cy="549275"/>
          </a:xfrm>
          <a:prstGeom prst="rect">
            <a:avLst/>
          </a:prstGeom>
          <a:noFill/>
          <a:ln>
            <a:noFill/>
          </a:ln>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000">
                <a:latin typeface="Times New Roman" pitchFamily="18" charset="0"/>
              </a:rPr>
              <a:t>Mean difference</a:t>
            </a:r>
            <a:r>
              <a:rPr lang="ja-JP" altLang="en-US" sz="1000">
                <a:latin typeface="Times New Roman" pitchFamily="18" charset="0"/>
              </a:rPr>
              <a:t>：</a:t>
            </a:r>
          </a:p>
          <a:p>
            <a:r>
              <a:rPr lang="ja-JP" altLang="en-US" sz="1000" b="1">
                <a:latin typeface="Times New Roman" pitchFamily="18" charset="0"/>
              </a:rPr>
              <a:t>  </a:t>
            </a:r>
            <a:r>
              <a:rPr lang="en-US" altLang="ja-JP" sz="1000" b="1">
                <a:latin typeface="Times New Roman" pitchFamily="18" charset="0"/>
              </a:rPr>
              <a:t>0.163%</a:t>
            </a:r>
          </a:p>
        </p:txBody>
      </p:sp>
      <p:sp>
        <p:nvSpPr>
          <p:cNvPr id="40" name="円弧 39"/>
          <p:cNvSpPr/>
          <p:nvPr/>
        </p:nvSpPr>
        <p:spPr bwMode="auto">
          <a:xfrm rot="20034823" flipV="1">
            <a:off x="3529013" y="3665538"/>
            <a:ext cx="1720850" cy="1552575"/>
          </a:xfrm>
          <a:prstGeom prst="arc">
            <a:avLst>
              <a:gd name="adj1" fmla="val 19219938"/>
              <a:gd name="adj2" fmla="val 0"/>
            </a:avLst>
          </a:prstGeom>
          <a:solidFill>
            <a:schemeClr val="bg1">
              <a:alpha val="0"/>
            </a:schemeClr>
          </a:solidFill>
          <a:ln w="19050" cap="flat" cmpd="sng" algn="ctr">
            <a:solidFill>
              <a:srgbClr val="FF0000"/>
            </a:solidFill>
            <a:prstDash val="solid"/>
            <a:round/>
            <a:headEnd type="none" w="med" len="lg"/>
            <a:tailEnd type="stealth" w="lg" len="lg"/>
          </a:ln>
          <a:effectLst/>
        </p:spPr>
        <p:txBody>
          <a:bodyPr anchor="ctr"/>
          <a:lstStyle/>
          <a:p>
            <a:pPr algn="ctr">
              <a:defRPr/>
            </a:pPr>
            <a:endParaRPr lang="ja-JP" altLang="en-US">
              <a:latin typeface="Times New Roman" pitchFamily="18" charset="0"/>
              <a:ea typeface="ＭＳ Ｐゴシック" pitchFamily="50" charset="-128"/>
            </a:endParaRPr>
          </a:p>
        </p:txBody>
      </p:sp>
      <p:sp>
        <p:nvSpPr>
          <p:cNvPr id="39" name="円弧 38"/>
          <p:cNvSpPr/>
          <p:nvPr/>
        </p:nvSpPr>
        <p:spPr bwMode="auto">
          <a:xfrm rot="20020367" flipV="1">
            <a:off x="3502025" y="3233738"/>
            <a:ext cx="1830388" cy="1871662"/>
          </a:xfrm>
          <a:prstGeom prst="arc">
            <a:avLst>
              <a:gd name="adj1" fmla="val 18197265"/>
              <a:gd name="adj2" fmla="val 536054"/>
            </a:avLst>
          </a:prstGeom>
          <a:solidFill>
            <a:schemeClr val="bg1">
              <a:alpha val="0"/>
            </a:schemeClr>
          </a:solidFill>
          <a:ln w="19050" cap="flat" cmpd="sng" algn="ctr">
            <a:solidFill>
              <a:schemeClr val="tx1"/>
            </a:solidFill>
            <a:prstDash val="solid"/>
            <a:round/>
            <a:headEnd type="none" w="med" len="lg"/>
            <a:tailEnd type="stealth" w="lg" len="lg"/>
          </a:ln>
          <a:effectLst/>
        </p:spPr>
        <p:txBody>
          <a:bodyPr anchor="ctr"/>
          <a:lstStyle/>
          <a:p>
            <a:pPr algn="ctr">
              <a:defRPr/>
            </a:pPr>
            <a:endParaRPr lang="ja-JP" altLang="en-US">
              <a:latin typeface="Times New Roman" pitchFamily="18" charset="0"/>
              <a:ea typeface="ＭＳ Ｐゴシック" pitchFamily="50" charset="-128"/>
            </a:endParaRPr>
          </a:p>
        </p:txBody>
      </p:sp>
      <p:cxnSp>
        <p:nvCxnSpPr>
          <p:cNvPr id="38933" name="直線矢印コネクタ 37"/>
          <p:cNvCxnSpPr>
            <a:cxnSpLocks noChangeShapeType="1"/>
          </p:cNvCxnSpPr>
          <p:nvPr/>
        </p:nvCxnSpPr>
        <p:spPr bwMode="auto">
          <a:xfrm>
            <a:off x="3779838" y="1773238"/>
            <a:ext cx="2160587" cy="55562"/>
          </a:xfrm>
          <a:prstGeom prst="straightConnector1">
            <a:avLst/>
          </a:prstGeom>
          <a:noFill/>
          <a:ln w="19050" algn="ctr">
            <a:solidFill>
              <a:schemeClr val="tx1"/>
            </a:solidFill>
            <a:round/>
            <a:headEnd type="none" w="med" len="lg"/>
            <a:tailEnd type="stealth" w="lg" len="lg"/>
          </a:ln>
          <a:extLst>
            <a:ext uri="{909E8E84-426E-40DD-AFC4-6F175D3DCCD1}">
              <a14:hiddenFill xmlns:a14="http://schemas.microsoft.com/office/drawing/2010/main">
                <a:noFill/>
              </a14:hiddenFill>
            </a:ext>
          </a:extLst>
        </p:spPr>
      </p:cxnSp>
      <p:cxnSp>
        <p:nvCxnSpPr>
          <p:cNvPr id="38934" name="直線コネクタ 33"/>
          <p:cNvCxnSpPr>
            <a:cxnSpLocks noChangeShapeType="1"/>
          </p:cNvCxnSpPr>
          <p:nvPr/>
        </p:nvCxnSpPr>
        <p:spPr bwMode="auto">
          <a:xfrm>
            <a:off x="1181100" y="4176713"/>
            <a:ext cx="0" cy="104775"/>
          </a:xfrm>
          <a:prstGeom prst="line">
            <a:avLst/>
          </a:prstGeom>
          <a:noFill/>
          <a:ln w="28575" algn="ctr">
            <a:solidFill>
              <a:schemeClr val="tx1"/>
            </a:solidFill>
            <a:round/>
            <a:headEnd type="none" w="med" len="lg"/>
            <a:tailEnd type="none" w="lg" len="lg"/>
          </a:ln>
          <a:extLst>
            <a:ext uri="{909E8E84-426E-40DD-AFC4-6F175D3DCCD1}">
              <a14:hiddenFill xmlns:a14="http://schemas.microsoft.com/office/drawing/2010/main">
                <a:noFill/>
              </a14:hiddenFill>
            </a:ext>
          </a:extLst>
        </p:spPr>
      </p:cxnSp>
      <p:cxnSp>
        <p:nvCxnSpPr>
          <p:cNvPr id="38935" name="直線コネクタ 45"/>
          <p:cNvCxnSpPr>
            <a:cxnSpLocks noChangeShapeType="1"/>
          </p:cNvCxnSpPr>
          <p:nvPr/>
        </p:nvCxnSpPr>
        <p:spPr bwMode="auto">
          <a:xfrm>
            <a:off x="8078788" y="2133600"/>
            <a:ext cx="0" cy="431800"/>
          </a:xfrm>
          <a:prstGeom prst="line">
            <a:avLst/>
          </a:prstGeom>
          <a:noFill/>
          <a:ln w="28575" algn="ctr">
            <a:solidFill>
              <a:schemeClr val="tx1"/>
            </a:solidFill>
            <a:prstDash val="sysDash"/>
            <a:round/>
            <a:headEnd type="none" w="med" len="lg"/>
            <a:tailEnd type="none" w="lg" len="lg"/>
          </a:ln>
          <a:extLst>
            <a:ext uri="{909E8E84-426E-40DD-AFC4-6F175D3DCCD1}">
              <a14:hiddenFill xmlns:a14="http://schemas.microsoft.com/office/drawing/2010/main">
                <a:noFill/>
              </a14:hiddenFill>
            </a:ext>
          </a:extLst>
        </p:spPr>
      </p:cxnSp>
      <p:sp>
        <p:nvSpPr>
          <p:cNvPr id="38936" name="テキスト ボックス 46"/>
          <p:cNvSpPr txBox="1">
            <a:spLocks noChangeArrowheads="1"/>
          </p:cNvSpPr>
          <p:nvPr/>
        </p:nvSpPr>
        <p:spPr bwMode="auto">
          <a:xfrm>
            <a:off x="7847013" y="2473325"/>
            <a:ext cx="11366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400">
                <a:latin typeface="Times New Roman" pitchFamily="18" charset="0"/>
              </a:rPr>
              <a:t>~110 MIP</a:t>
            </a:r>
          </a:p>
        </p:txBody>
      </p:sp>
      <p:sp>
        <p:nvSpPr>
          <p:cNvPr id="41" name="テキスト ボックス 40"/>
          <p:cNvSpPr txBox="1"/>
          <p:nvPr/>
        </p:nvSpPr>
        <p:spPr>
          <a:xfrm>
            <a:off x="1116013" y="4756150"/>
            <a:ext cx="1150937" cy="368300"/>
          </a:xfrm>
          <a:prstGeom prst="rect">
            <a:avLst/>
          </a:prstGeom>
          <a:solidFill>
            <a:schemeClr val="accent1">
              <a:lumMod val="40000"/>
              <a:lumOff val="6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b="1">
                <a:latin typeface="Times New Roman" pitchFamily="18" charset="0"/>
              </a:rPr>
              <a:t>All PWO</a:t>
            </a:r>
          </a:p>
        </p:txBody>
      </p:sp>
      <p:sp>
        <p:nvSpPr>
          <p:cNvPr id="38938" name="タイトル 1"/>
          <p:cNvSpPr>
            <a:spLocks noGrp="1"/>
          </p:cNvSpPr>
          <p:nvPr>
            <p:ph type="title" idx="4294967295"/>
          </p:nvPr>
        </p:nvSpPr>
        <p:spPr>
          <a:xfrm>
            <a:off x="0" y="0"/>
            <a:ext cx="8686800" cy="549275"/>
          </a:xfrm>
        </p:spPr>
        <p:txBody>
          <a:bodyPr anchor="t"/>
          <a:lstStyle/>
          <a:p>
            <a:r>
              <a:rPr lang="en-US" altLang="ja-JP"/>
              <a:t>Energy Deposit in TASC</a:t>
            </a:r>
          </a:p>
        </p:txBody>
      </p:sp>
      <p:sp>
        <p:nvSpPr>
          <p:cNvPr id="44" name="テキスト ボックス 1"/>
          <p:cNvSpPr txBox="1">
            <a:spLocks noChangeArrowheads="1"/>
          </p:cNvSpPr>
          <p:nvPr/>
        </p:nvSpPr>
        <p:spPr bwMode="auto">
          <a:xfrm>
            <a:off x="6461125" y="333375"/>
            <a:ext cx="2214563" cy="577850"/>
          </a:xfrm>
          <a:prstGeom prst="rect">
            <a:avLst/>
          </a:prstGeom>
          <a:noFill/>
          <a:ln>
            <a:noFill/>
          </a:ln>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000">
                <a:latin typeface="Times New Roman" pitchFamily="18" charset="0"/>
              </a:rPr>
              <a:t>Vertical: event count</a:t>
            </a:r>
          </a:p>
          <a:p>
            <a:r>
              <a:rPr lang="en-US" altLang="ja-JP" sz="1000">
                <a:latin typeface="Times New Roman" pitchFamily="18" charset="0"/>
              </a:rPr>
              <a:t>Horizontal</a:t>
            </a:r>
            <a:r>
              <a:rPr lang="ja-JP" altLang="en-US" sz="1000">
                <a:latin typeface="Times New Roman" pitchFamily="18" charset="0"/>
              </a:rPr>
              <a:t>：</a:t>
            </a:r>
            <a:r>
              <a:rPr lang="en-US" altLang="ja-JP" sz="1000">
                <a:latin typeface="Times New Roman" pitchFamily="18" charset="0"/>
              </a:rPr>
              <a:t>Energy Deposit [MIP]</a:t>
            </a:r>
          </a:p>
          <a:p>
            <a:r>
              <a:rPr lang="ja-JP" altLang="en-US" sz="1000">
                <a:latin typeface="Times New Roman" pitchFamily="18" charset="0"/>
              </a:rPr>
              <a:t>　（</a:t>
            </a:r>
            <a:r>
              <a:rPr lang="en-US" altLang="ja-JP" sz="1000">
                <a:latin typeface="Times New Roman" pitchFamily="18" charset="0"/>
              </a:rPr>
              <a:t>Horizontal axis is Log scale</a:t>
            </a:r>
            <a:r>
              <a:rPr lang="ja-JP" altLang="en-US" sz="1000">
                <a:latin typeface="Times New Roman" pitchFamily="18" charset="0"/>
              </a:rPr>
              <a:t>）</a:t>
            </a:r>
          </a:p>
        </p:txBody>
      </p:sp>
      <p:sp>
        <p:nvSpPr>
          <p:cNvPr id="38940" name="コンテンツ プレースホルダ 2"/>
          <p:cNvSpPr txBox="1">
            <a:spLocks/>
          </p:cNvSpPr>
          <p:nvPr/>
        </p:nvSpPr>
        <p:spPr bwMode="auto">
          <a:xfrm>
            <a:off x="323850" y="1052513"/>
            <a:ext cx="6264275" cy="171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20000"/>
              </a:spcBef>
              <a:buClr>
                <a:schemeClr val="accent1"/>
              </a:buClr>
              <a:buSzPct val="65000"/>
              <a:buFont typeface="Wingdings" pitchFamily="2" charset="2"/>
              <a:buChar char="n"/>
            </a:pPr>
            <a:r>
              <a:rPr lang="en-US" altLang="ja-JP" sz="2200" b="1">
                <a:latin typeface="Times New Roman" pitchFamily="18" charset="0"/>
              </a:rPr>
              <a:t>Positron 10GeV</a:t>
            </a:r>
          </a:p>
          <a:p>
            <a:pPr>
              <a:lnSpc>
                <a:spcPts val="500"/>
              </a:lnSpc>
              <a:spcBef>
                <a:spcPct val="20000"/>
              </a:spcBef>
              <a:buClr>
                <a:schemeClr val="accent1"/>
              </a:buClr>
              <a:buSzPct val="65000"/>
              <a:buFont typeface="Wingdings" pitchFamily="2" charset="2"/>
              <a:buNone/>
            </a:pPr>
            <a:endParaRPr lang="en-US" altLang="ja-JP">
              <a:solidFill>
                <a:srgbClr val="0000CC"/>
              </a:solidFill>
              <a:latin typeface="Times New Roman" pitchFamily="18" charset="0"/>
            </a:endParaRPr>
          </a:p>
          <a:p>
            <a:pPr>
              <a:spcBef>
                <a:spcPct val="20000"/>
              </a:spcBef>
              <a:buClr>
                <a:schemeClr val="accent1"/>
              </a:buClr>
              <a:buSzPct val="65000"/>
              <a:buFont typeface="Wingdings" pitchFamily="2" charset="2"/>
              <a:buNone/>
            </a:pPr>
            <a:r>
              <a:rPr lang="ja-JP" altLang="en-US" sz="1600">
                <a:latin typeface="Times New Roman" pitchFamily="18" charset="0"/>
              </a:rPr>
              <a:t>　・</a:t>
            </a:r>
            <a:r>
              <a:rPr lang="en-US" altLang="ja-JP" sz="1600">
                <a:latin typeface="Times New Roman" pitchFamily="18" charset="0"/>
              </a:rPr>
              <a:t>Energy deposit in sum of each layer</a:t>
            </a:r>
          </a:p>
          <a:p>
            <a:pPr>
              <a:spcBef>
                <a:spcPct val="20000"/>
              </a:spcBef>
              <a:buClr>
                <a:schemeClr val="accent1"/>
              </a:buClr>
              <a:buSzPct val="65000"/>
              <a:buFont typeface="Wingdings" pitchFamily="2" charset="2"/>
              <a:buNone/>
            </a:pPr>
            <a:r>
              <a:rPr lang="en-US" altLang="ja-JP" sz="1600">
                <a:latin typeface="Times New Roman" pitchFamily="18" charset="0"/>
              </a:rPr>
              <a:t>	Using data → Layer1:PMT, Layer2~8:APD</a:t>
            </a:r>
          </a:p>
          <a:p>
            <a:pPr>
              <a:spcBef>
                <a:spcPct val="20000"/>
              </a:spcBef>
              <a:buClr>
                <a:schemeClr val="accent1"/>
              </a:buClr>
              <a:buSzPct val="65000"/>
              <a:buFont typeface="Wingdings" pitchFamily="2" charset="2"/>
              <a:buNone/>
            </a:pPr>
            <a:r>
              <a:rPr lang="en-US" altLang="ja-JP" sz="1600">
                <a:latin typeface="Times New Roman" pitchFamily="18" charset="0"/>
              </a:rPr>
              <a:t>	</a:t>
            </a:r>
            <a:r>
              <a:rPr lang="en-US" altLang="ja-JP" sz="1600">
                <a:solidFill>
                  <a:srgbClr val="CC6600"/>
                </a:solidFill>
                <a:latin typeface="Times New Roman" pitchFamily="18" charset="0"/>
              </a:rPr>
              <a:t>Consistent in each TASC layer </a:t>
            </a:r>
            <a:r>
              <a:rPr lang="en-US" altLang="ja-JP" sz="1400">
                <a:latin typeface="Times New Roman" pitchFamily="18" charset="0"/>
              </a:rPr>
              <a:t>(PMT-MIP is calibrated with this data) </a:t>
            </a:r>
            <a:endParaRPr lang="en-US" altLang="ja-JP" sz="1400" u="sng">
              <a:latin typeface="Times New Roman" pitchFamily="18" charset="0"/>
            </a:endParaRPr>
          </a:p>
          <a:p>
            <a:pPr>
              <a:spcBef>
                <a:spcPct val="20000"/>
              </a:spcBef>
              <a:buClr>
                <a:schemeClr val="accent1"/>
              </a:buClr>
              <a:buSzPct val="65000"/>
              <a:buFont typeface="Wingdings" pitchFamily="2" charset="2"/>
              <a:buNone/>
            </a:pPr>
            <a:r>
              <a:rPr lang="ja-JP" altLang="en-US" sz="1600">
                <a:solidFill>
                  <a:srgbClr val="0000CC"/>
                </a:solidFill>
                <a:latin typeface="Times New Roman" pitchFamily="18" charset="0"/>
              </a:rPr>
              <a:t>　・</a:t>
            </a:r>
            <a:r>
              <a:rPr lang="en-US" altLang="ja-JP" sz="1600">
                <a:latin typeface="Times New Roman" pitchFamily="18" charset="0"/>
              </a:rPr>
              <a:t>Sum of energy deposit in TASC (without Layer 7)</a:t>
            </a:r>
          </a:p>
          <a:p>
            <a:pPr>
              <a:lnSpc>
                <a:spcPts val="2000"/>
              </a:lnSpc>
              <a:spcBef>
                <a:spcPct val="20000"/>
              </a:spcBef>
              <a:buClr>
                <a:schemeClr val="accent1"/>
              </a:buClr>
              <a:buSzPct val="65000"/>
              <a:buFont typeface="Wingdings" pitchFamily="2" charset="2"/>
              <a:buNone/>
            </a:pPr>
            <a:endParaRPr lang="en-US" altLang="ja-JP" sz="2000">
              <a:latin typeface="Times New Roman" pitchFamily="18" charset="0"/>
            </a:endParaRPr>
          </a:p>
        </p:txBody>
      </p:sp>
      <p:sp>
        <p:nvSpPr>
          <p:cNvPr id="48" name="コンテンツ プレースホルダ 2"/>
          <p:cNvSpPr txBox="1">
            <a:spLocks/>
          </p:cNvSpPr>
          <p:nvPr/>
        </p:nvSpPr>
        <p:spPr bwMode="auto">
          <a:xfrm>
            <a:off x="755650" y="2852738"/>
            <a:ext cx="4103688" cy="369887"/>
          </a:xfrm>
          <a:prstGeom prst="rect">
            <a:avLst/>
          </a:prstGeom>
          <a:solidFill>
            <a:schemeClr val="bg1">
              <a:alpha val="60000"/>
            </a:schemeClr>
          </a:solidFill>
          <a:ln>
            <a:solidFill>
              <a:schemeClr val="accent1">
                <a:lumMod val="60000"/>
                <a:lumOff val="40000"/>
              </a:schemeClr>
            </a:solidFill>
          </a:ln>
        </p:spPr>
        <p:txBody>
          <a:bodyPr anchorCtr="1">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buFont typeface="Wingdings" pitchFamily="2" charset="2"/>
              <a:buNone/>
              <a:defRPr/>
            </a:pPr>
            <a:r>
              <a:rPr lang="en-US" altLang="ja-JP" b="1" dirty="0" smtClean="0">
                <a:solidFill>
                  <a:srgbClr val="CC6600"/>
                </a:solidFill>
              </a:rPr>
              <a:t>Simulations &amp; Exp. Data are consistent</a:t>
            </a:r>
          </a:p>
        </p:txBody>
      </p:sp>
    </p:spTree>
    <p:extLst>
      <p:ext uri="{BB962C8B-B14F-4D97-AF65-F5344CB8AC3E}">
        <p14:creationId xmlns:p14="http://schemas.microsoft.com/office/powerpoint/2010/main" val="11697585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34" descr="E:\1) Waseda 2010.03\SPS2010\学会用準備資料\figure110415\pos150_261_new\SFlay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4863" y="1277938"/>
            <a:ext cx="3168650" cy="528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3" name="Picture 35" descr="E:\1) Waseda 2010.03\SPS2010\学会用準備資料\figure110415\pos150_449_new\SFlayer.png"/>
          <p:cNvPicPr>
            <a:picLocks noChangeAspect="1" noChangeArrowheads="1"/>
          </p:cNvPicPr>
          <p:nvPr/>
        </p:nvPicPr>
        <p:blipFill>
          <a:blip r:embed="rId4">
            <a:extLst>
              <a:ext uri="{28A0092B-C50C-407E-A947-70E740481C1C}">
                <a14:useLocalDpi xmlns:a14="http://schemas.microsoft.com/office/drawing/2010/main" val="0"/>
              </a:ext>
            </a:extLst>
          </a:blip>
          <a:srcRect t="50000"/>
          <a:stretch>
            <a:fillRect/>
          </a:stretch>
        </p:blipFill>
        <p:spPr bwMode="auto">
          <a:xfrm>
            <a:off x="5888038" y="3922713"/>
            <a:ext cx="3168650" cy="264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4" name="Picture 36" descr="E:\1) Waseda 2010.03\SPS2010\学会用準備資料\figure110415\pos150_449_new\SFsum.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3243263"/>
            <a:ext cx="4838700" cy="328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5" name="スライド番号プレースホルダ 17"/>
          <p:cNvSpPr txBox="1">
            <a:spLocks noGrp="1"/>
          </p:cNvSpPr>
          <p:nvPr/>
        </p:nvSpPr>
        <p:spPr bwMode="auto">
          <a:xfrm>
            <a:off x="6588125" y="64008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lgn="r"/>
            <a:fld id="{AFD01AC7-0F11-4F79-948B-8E845A86762C}" type="slidenum">
              <a:rPr kumimoji="0" lang="en-US" altLang="ja-JP" sz="1200">
                <a:latin typeface="Times New Roman" pitchFamily="18" charset="0"/>
              </a:rPr>
              <a:pPr algn="r"/>
              <a:t>26</a:t>
            </a:fld>
            <a:endParaRPr kumimoji="0" lang="en-US" altLang="ja-JP" sz="1200">
              <a:latin typeface="Times New Roman" pitchFamily="18" charset="0"/>
            </a:endParaRPr>
          </a:p>
        </p:txBody>
      </p:sp>
      <p:sp>
        <p:nvSpPr>
          <p:cNvPr id="21" name="テキスト ボックス 20"/>
          <p:cNvSpPr txBox="1"/>
          <p:nvPr/>
        </p:nvSpPr>
        <p:spPr>
          <a:xfrm>
            <a:off x="6227763" y="920750"/>
            <a:ext cx="2319337" cy="368300"/>
          </a:xfrm>
          <a:prstGeom prst="rect">
            <a:avLst/>
          </a:prstGeom>
          <a:solidFill>
            <a:schemeClr val="accent1">
              <a:lumMod val="40000"/>
              <a:lumOff val="6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b="1">
                <a:latin typeface="Times New Roman" pitchFamily="18" charset="0"/>
              </a:rPr>
              <a:t>Each Layer</a:t>
            </a:r>
          </a:p>
        </p:txBody>
      </p:sp>
      <p:sp>
        <p:nvSpPr>
          <p:cNvPr id="22" name="テキスト ボックス 21"/>
          <p:cNvSpPr txBox="1"/>
          <p:nvPr/>
        </p:nvSpPr>
        <p:spPr>
          <a:xfrm>
            <a:off x="7739063" y="1412875"/>
            <a:ext cx="865187"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1</a:t>
            </a:r>
          </a:p>
        </p:txBody>
      </p:sp>
      <p:sp>
        <p:nvSpPr>
          <p:cNvPr id="26" name="テキスト ボックス 25"/>
          <p:cNvSpPr txBox="1"/>
          <p:nvPr/>
        </p:nvSpPr>
        <p:spPr>
          <a:xfrm>
            <a:off x="7739063" y="2082800"/>
            <a:ext cx="865187"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2</a:t>
            </a:r>
          </a:p>
        </p:txBody>
      </p:sp>
      <p:sp>
        <p:nvSpPr>
          <p:cNvPr id="27" name="テキスト ボックス 26"/>
          <p:cNvSpPr txBox="1"/>
          <p:nvPr/>
        </p:nvSpPr>
        <p:spPr>
          <a:xfrm>
            <a:off x="7739063" y="2773363"/>
            <a:ext cx="865187" cy="338137"/>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3</a:t>
            </a:r>
          </a:p>
        </p:txBody>
      </p:sp>
      <p:sp>
        <p:nvSpPr>
          <p:cNvPr id="28" name="テキスト ボックス 27"/>
          <p:cNvSpPr txBox="1"/>
          <p:nvPr/>
        </p:nvSpPr>
        <p:spPr>
          <a:xfrm>
            <a:off x="7739063" y="3432175"/>
            <a:ext cx="863600"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4</a:t>
            </a:r>
          </a:p>
        </p:txBody>
      </p:sp>
      <p:sp>
        <p:nvSpPr>
          <p:cNvPr id="40971" name="タイトル 1"/>
          <p:cNvSpPr>
            <a:spLocks noGrp="1"/>
          </p:cNvSpPr>
          <p:nvPr>
            <p:ph type="title" idx="4294967295"/>
          </p:nvPr>
        </p:nvSpPr>
        <p:spPr>
          <a:xfrm>
            <a:off x="0" y="0"/>
            <a:ext cx="5942013" cy="609600"/>
          </a:xfrm>
        </p:spPr>
        <p:txBody>
          <a:bodyPr anchor="t"/>
          <a:lstStyle/>
          <a:p>
            <a:r>
              <a:rPr lang="en-US" altLang="ja-JP"/>
              <a:t>Energy Deposit in IMC</a:t>
            </a:r>
          </a:p>
        </p:txBody>
      </p:sp>
      <p:cxnSp>
        <p:nvCxnSpPr>
          <p:cNvPr id="40972" name="直線矢印コネクタ 35"/>
          <p:cNvCxnSpPr>
            <a:cxnSpLocks noChangeShapeType="1"/>
          </p:cNvCxnSpPr>
          <p:nvPr/>
        </p:nvCxnSpPr>
        <p:spPr bwMode="auto">
          <a:xfrm>
            <a:off x="3070225" y="2335213"/>
            <a:ext cx="52388" cy="1096962"/>
          </a:xfrm>
          <a:prstGeom prst="straightConnector1">
            <a:avLst/>
          </a:prstGeom>
          <a:noFill/>
          <a:ln w="19050" algn="ctr">
            <a:solidFill>
              <a:schemeClr val="tx1"/>
            </a:solidFill>
            <a:round/>
            <a:headEnd type="none" w="med" len="lg"/>
            <a:tailEnd type="stealth" w="lg" len="lg"/>
          </a:ln>
          <a:extLst>
            <a:ext uri="{909E8E84-426E-40DD-AFC4-6F175D3DCCD1}">
              <a14:hiddenFill xmlns:a14="http://schemas.microsoft.com/office/drawing/2010/main">
                <a:noFill/>
              </a14:hiddenFill>
            </a:ext>
          </a:extLst>
        </p:spPr>
      </p:cxnSp>
      <p:sp>
        <p:nvSpPr>
          <p:cNvPr id="16" name="テキスト ボックス 15"/>
          <p:cNvSpPr txBox="1"/>
          <p:nvPr/>
        </p:nvSpPr>
        <p:spPr>
          <a:xfrm>
            <a:off x="1258888" y="4645025"/>
            <a:ext cx="1081087" cy="368300"/>
          </a:xfrm>
          <a:prstGeom prst="rect">
            <a:avLst/>
          </a:prstGeom>
          <a:solidFill>
            <a:schemeClr val="accent1">
              <a:lumMod val="40000"/>
              <a:lumOff val="6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b="1">
                <a:latin typeface="Times New Roman" pitchFamily="18" charset="0"/>
              </a:rPr>
              <a:t>All SciFi</a:t>
            </a:r>
          </a:p>
        </p:txBody>
      </p:sp>
      <p:sp>
        <p:nvSpPr>
          <p:cNvPr id="40974" name="テキスト ボックス 18"/>
          <p:cNvSpPr txBox="1">
            <a:spLocks noChangeArrowheads="1"/>
          </p:cNvSpPr>
          <p:nvPr/>
        </p:nvSpPr>
        <p:spPr bwMode="auto">
          <a:xfrm>
            <a:off x="34925" y="6319838"/>
            <a:ext cx="13160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200">
                <a:latin typeface="Times New Roman" pitchFamily="18" charset="0"/>
              </a:rPr>
              <a:t>Data : 261&amp;449</a:t>
            </a:r>
          </a:p>
        </p:txBody>
      </p:sp>
      <p:sp>
        <p:nvSpPr>
          <p:cNvPr id="37" name="テキスト ボックス 1"/>
          <p:cNvSpPr txBox="1">
            <a:spLocks noChangeArrowheads="1"/>
          </p:cNvSpPr>
          <p:nvPr/>
        </p:nvSpPr>
        <p:spPr bwMode="auto">
          <a:xfrm>
            <a:off x="5292725" y="4149725"/>
            <a:ext cx="1079500" cy="396875"/>
          </a:xfrm>
          <a:prstGeom prst="rect">
            <a:avLst/>
          </a:prstGeom>
          <a:noFill/>
          <a:ln>
            <a:noFill/>
          </a:ln>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000">
                <a:solidFill>
                  <a:srgbClr val="FF0000"/>
                </a:solidFill>
                <a:latin typeface="Times New Roman" pitchFamily="18" charset="0"/>
              </a:rPr>
              <a:t>Mean diff</a:t>
            </a:r>
            <a:r>
              <a:rPr lang="ja-JP" altLang="en-US" sz="1000">
                <a:solidFill>
                  <a:srgbClr val="FF0000"/>
                </a:solidFill>
                <a:latin typeface="Times New Roman" pitchFamily="18" charset="0"/>
              </a:rPr>
              <a:t>：</a:t>
            </a:r>
          </a:p>
          <a:p>
            <a:r>
              <a:rPr lang="ja-JP" altLang="en-US" sz="1000" b="1">
                <a:solidFill>
                  <a:srgbClr val="FF0000"/>
                </a:solidFill>
                <a:latin typeface="Times New Roman" pitchFamily="18" charset="0"/>
              </a:rPr>
              <a:t>  </a:t>
            </a:r>
            <a:r>
              <a:rPr lang="en-US" altLang="ja-JP" sz="1000" b="1">
                <a:solidFill>
                  <a:srgbClr val="FF0000"/>
                </a:solidFill>
                <a:latin typeface="Times New Roman" pitchFamily="18" charset="0"/>
              </a:rPr>
              <a:t>6.88%</a:t>
            </a:r>
          </a:p>
        </p:txBody>
      </p:sp>
      <p:sp>
        <p:nvSpPr>
          <p:cNvPr id="38" name="テキスト ボックス 1"/>
          <p:cNvSpPr txBox="1">
            <a:spLocks noChangeArrowheads="1"/>
          </p:cNvSpPr>
          <p:nvPr/>
        </p:nvSpPr>
        <p:spPr bwMode="auto">
          <a:xfrm>
            <a:off x="5281613" y="3500438"/>
            <a:ext cx="1079500" cy="396875"/>
          </a:xfrm>
          <a:prstGeom prst="rect">
            <a:avLst/>
          </a:prstGeom>
          <a:noFill/>
          <a:ln>
            <a:noFill/>
          </a:ln>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000">
                <a:latin typeface="Times New Roman" pitchFamily="18" charset="0"/>
              </a:rPr>
              <a:t>Mean diff</a:t>
            </a:r>
            <a:r>
              <a:rPr lang="ja-JP" altLang="en-US" sz="1000">
                <a:latin typeface="Times New Roman" pitchFamily="18" charset="0"/>
              </a:rPr>
              <a:t>：</a:t>
            </a:r>
          </a:p>
          <a:p>
            <a:r>
              <a:rPr lang="ja-JP" altLang="en-US" sz="1000" b="1">
                <a:latin typeface="Times New Roman" pitchFamily="18" charset="0"/>
              </a:rPr>
              <a:t>  </a:t>
            </a:r>
            <a:r>
              <a:rPr lang="en-US" altLang="ja-JP" sz="1000" b="1">
                <a:latin typeface="Times New Roman" pitchFamily="18" charset="0"/>
              </a:rPr>
              <a:t>1.70%</a:t>
            </a:r>
          </a:p>
        </p:txBody>
      </p:sp>
      <p:sp>
        <p:nvSpPr>
          <p:cNvPr id="42" name="円弧 41"/>
          <p:cNvSpPr/>
          <p:nvPr/>
        </p:nvSpPr>
        <p:spPr bwMode="auto">
          <a:xfrm rot="20020367" flipV="1">
            <a:off x="3502025" y="3233738"/>
            <a:ext cx="1830388" cy="1871662"/>
          </a:xfrm>
          <a:prstGeom prst="arc">
            <a:avLst>
              <a:gd name="adj1" fmla="val 18197265"/>
              <a:gd name="adj2" fmla="val 536054"/>
            </a:avLst>
          </a:prstGeom>
          <a:solidFill>
            <a:schemeClr val="bg1">
              <a:alpha val="0"/>
            </a:schemeClr>
          </a:solidFill>
          <a:ln w="19050" cap="flat" cmpd="sng" algn="ctr">
            <a:solidFill>
              <a:schemeClr val="tx1"/>
            </a:solidFill>
            <a:prstDash val="solid"/>
            <a:round/>
            <a:headEnd type="none" w="med" len="lg"/>
            <a:tailEnd type="stealth" w="lg" len="lg"/>
          </a:ln>
          <a:effectLst/>
        </p:spPr>
        <p:txBody>
          <a:bodyPr anchor="ctr"/>
          <a:lstStyle/>
          <a:p>
            <a:pPr algn="ctr">
              <a:defRPr/>
            </a:pPr>
            <a:endParaRPr lang="ja-JP" altLang="en-US">
              <a:latin typeface="Times New Roman" pitchFamily="18" charset="0"/>
              <a:ea typeface="ＭＳ Ｐゴシック" pitchFamily="50" charset="-128"/>
            </a:endParaRPr>
          </a:p>
        </p:txBody>
      </p:sp>
      <p:sp>
        <p:nvSpPr>
          <p:cNvPr id="43" name="円弧 42"/>
          <p:cNvSpPr/>
          <p:nvPr/>
        </p:nvSpPr>
        <p:spPr bwMode="auto">
          <a:xfrm rot="20034823" flipV="1">
            <a:off x="3529013" y="3665538"/>
            <a:ext cx="1720850" cy="1552575"/>
          </a:xfrm>
          <a:prstGeom prst="arc">
            <a:avLst>
              <a:gd name="adj1" fmla="val 19219938"/>
              <a:gd name="adj2" fmla="val 0"/>
            </a:avLst>
          </a:prstGeom>
          <a:solidFill>
            <a:schemeClr val="bg1">
              <a:alpha val="0"/>
            </a:schemeClr>
          </a:solidFill>
          <a:ln w="19050" cap="flat" cmpd="sng" algn="ctr">
            <a:solidFill>
              <a:srgbClr val="FF0000"/>
            </a:solidFill>
            <a:prstDash val="solid"/>
            <a:round/>
            <a:headEnd type="none" w="med" len="lg"/>
            <a:tailEnd type="stealth" w="lg" len="lg"/>
          </a:ln>
          <a:effectLst/>
        </p:spPr>
        <p:txBody>
          <a:bodyPr anchor="ctr"/>
          <a:lstStyle/>
          <a:p>
            <a:pPr algn="ctr">
              <a:defRPr/>
            </a:pPr>
            <a:endParaRPr lang="ja-JP" altLang="en-US">
              <a:latin typeface="Times New Roman" pitchFamily="18" charset="0"/>
              <a:ea typeface="ＭＳ Ｐゴシック" pitchFamily="50" charset="-128"/>
            </a:endParaRPr>
          </a:p>
        </p:txBody>
      </p:sp>
      <p:sp>
        <p:nvSpPr>
          <p:cNvPr id="29" name="テキスト ボックス 28"/>
          <p:cNvSpPr txBox="1"/>
          <p:nvPr/>
        </p:nvSpPr>
        <p:spPr>
          <a:xfrm>
            <a:off x="7737475" y="4076700"/>
            <a:ext cx="865188"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5</a:t>
            </a:r>
          </a:p>
        </p:txBody>
      </p:sp>
      <p:sp>
        <p:nvSpPr>
          <p:cNvPr id="30" name="テキスト ボックス 29"/>
          <p:cNvSpPr txBox="1"/>
          <p:nvPr/>
        </p:nvSpPr>
        <p:spPr>
          <a:xfrm>
            <a:off x="7739063" y="4772025"/>
            <a:ext cx="865187"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6</a:t>
            </a:r>
          </a:p>
        </p:txBody>
      </p:sp>
      <p:sp>
        <p:nvSpPr>
          <p:cNvPr id="31" name="テキスト ボックス 30"/>
          <p:cNvSpPr txBox="1"/>
          <p:nvPr/>
        </p:nvSpPr>
        <p:spPr>
          <a:xfrm>
            <a:off x="7810500" y="5394325"/>
            <a:ext cx="865188"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7</a:t>
            </a:r>
          </a:p>
        </p:txBody>
      </p:sp>
      <p:sp>
        <p:nvSpPr>
          <p:cNvPr id="35" name="テキスト ボックス 34"/>
          <p:cNvSpPr txBox="1"/>
          <p:nvPr/>
        </p:nvSpPr>
        <p:spPr>
          <a:xfrm>
            <a:off x="7885113" y="6043613"/>
            <a:ext cx="865187" cy="338137"/>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8</a:t>
            </a:r>
          </a:p>
        </p:txBody>
      </p:sp>
      <p:sp>
        <p:nvSpPr>
          <p:cNvPr id="40983" name="コンテンツ プレースホルダ 2"/>
          <p:cNvSpPr txBox="1">
            <a:spLocks/>
          </p:cNvSpPr>
          <p:nvPr/>
        </p:nvSpPr>
        <p:spPr bwMode="auto">
          <a:xfrm>
            <a:off x="395288" y="981075"/>
            <a:ext cx="4824412" cy="159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20000"/>
              </a:spcBef>
              <a:buClr>
                <a:schemeClr val="accent1"/>
              </a:buClr>
              <a:buSzPct val="65000"/>
              <a:buFont typeface="Wingdings" pitchFamily="2" charset="2"/>
              <a:buChar char="n"/>
            </a:pPr>
            <a:r>
              <a:rPr lang="en-US" altLang="ja-JP" sz="2200" b="1">
                <a:latin typeface="Times New Roman" pitchFamily="18" charset="0"/>
              </a:rPr>
              <a:t>Positron 150GeV</a:t>
            </a:r>
          </a:p>
          <a:p>
            <a:pPr>
              <a:spcBef>
                <a:spcPct val="20000"/>
              </a:spcBef>
              <a:buClr>
                <a:schemeClr val="accent1"/>
              </a:buClr>
              <a:buSzPct val="65000"/>
              <a:buFont typeface="Wingdings" pitchFamily="2" charset="2"/>
              <a:buNone/>
            </a:pPr>
            <a:r>
              <a:rPr lang="ja-JP" altLang="en-US" sz="2000">
                <a:latin typeface="Times New Roman" pitchFamily="18" charset="0"/>
              </a:rPr>
              <a:t>　</a:t>
            </a:r>
            <a:r>
              <a:rPr lang="ja-JP" altLang="en-US" sz="1600">
                <a:latin typeface="Times New Roman" pitchFamily="18" charset="0"/>
              </a:rPr>
              <a:t> ・</a:t>
            </a:r>
            <a:r>
              <a:rPr lang="en-US" altLang="ja-JP" sz="1600">
                <a:latin typeface="Times New Roman" pitchFamily="18" charset="0"/>
              </a:rPr>
              <a:t>Energy deposit in sum of each layer</a:t>
            </a:r>
          </a:p>
          <a:p>
            <a:pPr>
              <a:spcBef>
                <a:spcPct val="20000"/>
              </a:spcBef>
              <a:buClr>
                <a:schemeClr val="accent1"/>
              </a:buClr>
              <a:buSzPct val="65000"/>
              <a:buFont typeface="Wingdings" pitchFamily="2" charset="2"/>
              <a:buNone/>
            </a:pPr>
            <a:r>
              <a:rPr lang="ja-JP" altLang="en-US" sz="1600">
                <a:latin typeface="Times New Roman" pitchFamily="18" charset="0"/>
              </a:rPr>
              <a:t>　　   </a:t>
            </a:r>
            <a:r>
              <a:rPr lang="en-US" altLang="ja-JP" sz="1600">
                <a:latin typeface="Times New Roman" pitchFamily="18" charset="0"/>
              </a:rPr>
              <a:t>we can find the first interaction point by layer 1~5</a:t>
            </a:r>
          </a:p>
          <a:p>
            <a:pPr>
              <a:spcBef>
                <a:spcPct val="20000"/>
              </a:spcBef>
              <a:buClr>
                <a:schemeClr val="accent1"/>
              </a:buClr>
              <a:buSzPct val="65000"/>
              <a:buFont typeface="Wingdings" pitchFamily="2" charset="2"/>
              <a:buNone/>
            </a:pPr>
            <a:r>
              <a:rPr lang="ja-JP" altLang="en-US" sz="1600">
                <a:solidFill>
                  <a:srgbClr val="0000CC"/>
                </a:solidFill>
                <a:latin typeface="Times New Roman" pitchFamily="18" charset="0"/>
              </a:rPr>
              <a:t>　</a:t>
            </a:r>
            <a:r>
              <a:rPr lang="ja-JP" altLang="en-US" sz="1600">
                <a:latin typeface="Times New Roman" pitchFamily="18" charset="0"/>
              </a:rPr>
              <a:t> </a:t>
            </a:r>
            <a:r>
              <a:rPr lang="ja-JP" altLang="en-US" sz="1600">
                <a:solidFill>
                  <a:srgbClr val="0000CC"/>
                </a:solidFill>
                <a:latin typeface="Times New Roman" pitchFamily="18" charset="0"/>
              </a:rPr>
              <a:t>・</a:t>
            </a:r>
            <a:r>
              <a:rPr lang="en-US" altLang="ja-JP" sz="1600">
                <a:latin typeface="Times New Roman" pitchFamily="18" charset="0"/>
              </a:rPr>
              <a:t>Sum of energy deposit in IMC</a:t>
            </a:r>
          </a:p>
        </p:txBody>
      </p:sp>
      <p:sp>
        <p:nvSpPr>
          <p:cNvPr id="40984" name="コンテンツ プレースホルダ 2"/>
          <p:cNvSpPr txBox="1">
            <a:spLocks/>
          </p:cNvSpPr>
          <p:nvPr/>
        </p:nvSpPr>
        <p:spPr bwMode="auto">
          <a:xfrm>
            <a:off x="682625" y="2852738"/>
            <a:ext cx="4537075" cy="307975"/>
          </a:xfrm>
          <a:prstGeom prst="rect">
            <a:avLst/>
          </a:prstGeom>
          <a:solidFill>
            <a:schemeClr val="bg1">
              <a:alpha val="5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buFont typeface="Wingdings" pitchFamily="2" charset="2"/>
              <a:buNone/>
            </a:pPr>
            <a:r>
              <a:rPr lang="en-US" altLang="ja-JP" sz="1400">
                <a:latin typeface="Times New Roman" pitchFamily="18" charset="0"/>
              </a:rPr>
              <a:t>(Mean value of Geant4 results has a tendency to be lower)</a:t>
            </a:r>
          </a:p>
        </p:txBody>
      </p:sp>
      <p:sp>
        <p:nvSpPr>
          <p:cNvPr id="45" name="四角形吹き出し 44"/>
          <p:cNvSpPr/>
          <p:nvPr/>
        </p:nvSpPr>
        <p:spPr bwMode="auto">
          <a:xfrm flipH="1">
            <a:off x="7316788" y="2576513"/>
            <a:ext cx="1287462" cy="276225"/>
          </a:xfrm>
          <a:prstGeom prst="wedgeRectCallout">
            <a:avLst>
              <a:gd name="adj1" fmla="val 69028"/>
              <a:gd name="adj2" fmla="val 17480"/>
            </a:avLst>
          </a:prstGeom>
          <a:pattFill prst="ltUpDiag">
            <a:fgClr>
              <a:schemeClr val="accent1">
                <a:lumMod val="20000"/>
                <a:lumOff val="80000"/>
              </a:schemeClr>
            </a:fgClr>
            <a:bgClr>
              <a:schemeClr val="bg1"/>
            </a:bgClr>
          </a:pattFill>
          <a:ln w="19050" cap="flat" cmpd="sng" algn="ctr">
            <a:solidFill>
              <a:schemeClr val="accent1">
                <a:lumMod val="60000"/>
                <a:lumOff val="40000"/>
                <a:alpha val="90000"/>
              </a:schemeClr>
            </a:solidFill>
            <a:prstDash val="solid"/>
            <a:round/>
            <a:headEnd type="none" w="med" len="lg"/>
            <a:tailEnd type="none" w="lg" len="lg"/>
          </a:ln>
          <a:effectLst/>
        </p:spPr>
        <p:txBody>
          <a:bodyPr anchor="ctr">
            <a:spAutoFit/>
          </a:bodyPr>
          <a:lstStyle/>
          <a:p>
            <a:pPr algn="ctr"/>
            <a:r>
              <a:rPr lang="en-US" altLang="ja-JP" sz="1200">
                <a:latin typeface="Times New Roman" pitchFamily="18" charset="0"/>
              </a:rPr>
              <a:t>Shower event</a:t>
            </a:r>
          </a:p>
        </p:txBody>
      </p:sp>
      <p:cxnSp>
        <p:nvCxnSpPr>
          <p:cNvPr id="40986" name="直線コネクタ 33"/>
          <p:cNvCxnSpPr>
            <a:cxnSpLocks noChangeShapeType="1"/>
          </p:cNvCxnSpPr>
          <p:nvPr/>
        </p:nvCxnSpPr>
        <p:spPr bwMode="auto">
          <a:xfrm>
            <a:off x="1187450" y="4103688"/>
            <a:ext cx="0" cy="104775"/>
          </a:xfrm>
          <a:prstGeom prst="line">
            <a:avLst/>
          </a:prstGeom>
          <a:noFill/>
          <a:ln w="28575" algn="ctr">
            <a:solidFill>
              <a:schemeClr val="tx1"/>
            </a:solidFill>
            <a:round/>
            <a:headEnd type="none" w="med" len="lg"/>
            <a:tailEnd type="none" w="lg" len="lg"/>
          </a:ln>
          <a:extLst>
            <a:ext uri="{909E8E84-426E-40DD-AFC4-6F175D3DCCD1}">
              <a14:hiddenFill xmlns:a14="http://schemas.microsoft.com/office/drawing/2010/main">
                <a:noFill/>
              </a14:hiddenFill>
            </a:ext>
          </a:extLst>
        </p:spPr>
      </p:cxnSp>
      <p:sp>
        <p:nvSpPr>
          <p:cNvPr id="40987" name="正方形/長方形 7"/>
          <p:cNvSpPr>
            <a:spLocks noChangeArrowheads="1"/>
          </p:cNvSpPr>
          <p:nvPr/>
        </p:nvSpPr>
        <p:spPr bwMode="auto">
          <a:xfrm>
            <a:off x="5867400" y="1277938"/>
            <a:ext cx="144463" cy="5135562"/>
          </a:xfrm>
          <a:prstGeom prst="rect">
            <a:avLst/>
          </a:prstGeom>
          <a:solidFill>
            <a:schemeClr val="bg1"/>
          </a:solidFill>
          <a:ln>
            <a:noFill/>
          </a:ln>
          <a:extLst>
            <a:ext uri="{91240B29-F687-4F45-9708-019B960494DF}">
              <a14:hiddenLine xmlns:a14="http://schemas.microsoft.com/office/drawing/2010/main" w="19050" algn="ctr">
                <a:solidFill>
                  <a:srgbClr val="000000"/>
                </a:solidFill>
                <a:round/>
                <a:headEnd type="none" w="med" len="lg"/>
                <a:tailEnd type="none" w="lg" len="lg"/>
              </a14:hiddenLine>
            </a:ext>
          </a:extLst>
        </p:spPr>
        <p:txBody>
          <a:bodyPr anchor="ctr"/>
          <a:lstStyle/>
          <a:p>
            <a:pPr algn="ctr"/>
            <a:endParaRPr lang="ja-JP" altLang="ja-JP">
              <a:latin typeface="Times New Roman" pitchFamily="18" charset="0"/>
            </a:endParaRPr>
          </a:p>
        </p:txBody>
      </p:sp>
      <p:sp>
        <p:nvSpPr>
          <p:cNvPr id="44" name="四角形吹き出し 43"/>
          <p:cNvSpPr/>
          <p:nvPr/>
        </p:nvSpPr>
        <p:spPr bwMode="auto">
          <a:xfrm flipH="1">
            <a:off x="5076825" y="2646363"/>
            <a:ext cx="1285875" cy="277812"/>
          </a:xfrm>
          <a:prstGeom prst="wedgeRectCallout">
            <a:avLst>
              <a:gd name="adj1" fmla="val -69925"/>
              <a:gd name="adj2" fmla="val -1384"/>
            </a:avLst>
          </a:prstGeom>
          <a:pattFill prst="ltUpDiag">
            <a:fgClr>
              <a:srgbClr val="CCFFCC"/>
            </a:fgClr>
            <a:bgClr>
              <a:schemeClr val="bg1"/>
            </a:bgClr>
          </a:pattFill>
          <a:ln w="19050" cap="flat" cmpd="sng" algn="ctr">
            <a:solidFill>
              <a:schemeClr val="accent6">
                <a:lumMod val="60000"/>
                <a:lumOff val="40000"/>
                <a:alpha val="90000"/>
              </a:schemeClr>
            </a:solidFill>
            <a:prstDash val="solid"/>
            <a:round/>
            <a:headEnd type="none" w="med" len="lg"/>
            <a:tailEnd type="none" w="lg" len="lg"/>
          </a:ln>
          <a:effectLst/>
        </p:spPr>
        <p:txBody>
          <a:bodyPr anchor="ctr">
            <a:spAutoFit/>
          </a:bodyPr>
          <a:lstStyle/>
          <a:p>
            <a:pPr algn="ctr"/>
            <a:r>
              <a:rPr lang="en-US" altLang="ja-JP" sz="1200">
                <a:latin typeface="Times New Roman" pitchFamily="18" charset="0"/>
              </a:rPr>
              <a:t>Single event</a:t>
            </a:r>
          </a:p>
        </p:txBody>
      </p:sp>
      <p:sp>
        <p:nvSpPr>
          <p:cNvPr id="39" name="コンテンツ プレースホルダ 2"/>
          <p:cNvSpPr txBox="1">
            <a:spLocks/>
          </p:cNvSpPr>
          <p:nvPr/>
        </p:nvSpPr>
        <p:spPr bwMode="auto">
          <a:xfrm>
            <a:off x="682625" y="2420938"/>
            <a:ext cx="4105275" cy="369887"/>
          </a:xfrm>
          <a:prstGeom prst="rect">
            <a:avLst/>
          </a:prstGeom>
          <a:solidFill>
            <a:schemeClr val="bg1">
              <a:alpha val="60000"/>
            </a:schemeClr>
          </a:solidFill>
          <a:ln>
            <a:solidFill>
              <a:schemeClr val="accent1">
                <a:lumMod val="60000"/>
                <a:lumOff val="40000"/>
              </a:schemeClr>
            </a:solidFill>
          </a:ln>
        </p:spPr>
        <p:txBody>
          <a:bodyPr anchorCtr="1">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buFont typeface="Wingdings" pitchFamily="2" charset="2"/>
              <a:buNone/>
              <a:defRPr/>
            </a:pPr>
            <a:r>
              <a:rPr lang="en-US" altLang="ja-JP" b="1" dirty="0" smtClean="0">
                <a:solidFill>
                  <a:srgbClr val="CC6600"/>
                </a:solidFill>
              </a:rPr>
              <a:t>Simulations &amp; Exp. Data are consistent</a:t>
            </a:r>
          </a:p>
        </p:txBody>
      </p:sp>
      <p:cxnSp>
        <p:nvCxnSpPr>
          <p:cNvPr id="40990" name="直線矢印コネクタ 37"/>
          <p:cNvCxnSpPr>
            <a:cxnSpLocks noChangeShapeType="1"/>
          </p:cNvCxnSpPr>
          <p:nvPr/>
        </p:nvCxnSpPr>
        <p:spPr bwMode="auto">
          <a:xfrm>
            <a:off x="3275013" y="1665288"/>
            <a:ext cx="2663825" cy="84137"/>
          </a:xfrm>
          <a:prstGeom prst="straightConnector1">
            <a:avLst/>
          </a:prstGeom>
          <a:noFill/>
          <a:ln w="19050" algn="ctr">
            <a:solidFill>
              <a:schemeClr val="tx1"/>
            </a:solidFill>
            <a:round/>
            <a:headEnd type="none" w="med" len="lg"/>
            <a:tailEnd type="stealth" w="lg" len="lg"/>
          </a:ln>
          <a:extLst>
            <a:ext uri="{909E8E84-426E-40DD-AFC4-6F175D3DCCD1}">
              <a14:hiddenFill xmlns:a14="http://schemas.microsoft.com/office/drawing/2010/main">
                <a:noFill/>
              </a14:hiddenFill>
            </a:ext>
          </a:extLst>
        </p:spPr>
      </p:cxnSp>
      <p:cxnSp>
        <p:nvCxnSpPr>
          <p:cNvPr id="40991" name="直線コネクタ 38"/>
          <p:cNvCxnSpPr>
            <a:cxnSpLocks noChangeShapeType="1"/>
          </p:cNvCxnSpPr>
          <p:nvPr/>
        </p:nvCxnSpPr>
        <p:spPr bwMode="auto">
          <a:xfrm>
            <a:off x="7646988" y="6029325"/>
            <a:ext cx="0" cy="433388"/>
          </a:xfrm>
          <a:prstGeom prst="line">
            <a:avLst/>
          </a:prstGeom>
          <a:noFill/>
          <a:ln w="28575" algn="ctr">
            <a:solidFill>
              <a:schemeClr val="tx1"/>
            </a:solidFill>
            <a:prstDash val="sysDash"/>
            <a:round/>
            <a:headEnd type="none" w="med" len="lg"/>
            <a:tailEnd type="none" w="lg" len="lg"/>
          </a:ln>
          <a:extLst>
            <a:ext uri="{909E8E84-426E-40DD-AFC4-6F175D3DCCD1}">
              <a14:hiddenFill xmlns:a14="http://schemas.microsoft.com/office/drawing/2010/main">
                <a:noFill/>
              </a14:hiddenFill>
            </a:ext>
          </a:extLst>
        </p:spPr>
      </p:cxnSp>
      <p:sp>
        <p:nvSpPr>
          <p:cNvPr id="40992" name="テキスト ボックス 39"/>
          <p:cNvSpPr txBox="1">
            <a:spLocks noChangeArrowheads="1"/>
          </p:cNvSpPr>
          <p:nvPr/>
        </p:nvSpPr>
        <p:spPr bwMode="auto">
          <a:xfrm>
            <a:off x="7380288" y="6381750"/>
            <a:ext cx="11366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400">
                <a:latin typeface="Times New Roman" pitchFamily="18" charset="0"/>
              </a:rPr>
              <a:t>~280 MIP</a:t>
            </a:r>
          </a:p>
        </p:txBody>
      </p:sp>
      <p:sp>
        <p:nvSpPr>
          <p:cNvPr id="36" name="テキスト ボックス 1"/>
          <p:cNvSpPr txBox="1">
            <a:spLocks noChangeArrowheads="1"/>
          </p:cNvSpPr>
          <p:nvPr/>
        </p:nvSpPr>
        <p:spPr bwMode="auto">
          <a:xfrm>
            <a:off x="6461125" y="333375"/>
            <a:ext cx="2214563" cy="577850"/>
          </a:xfrm>
          <a:prstGeom prst="rect">
            <a:avLst/>
          </a:prstGeom>
          <a:noFill/>
          <a:ln>
            <a:noFill/>
          </a:ln>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000">
                <a:latin typeface="Times New Roman" pitchFamily="18" charset="0"/>
              </a:rPr>
              <a:t>Vertical: event count</a:t>
            </a:r>
          </a:p>
          <a:p>
            <a:r>
              <a:rPr lang="en-US" altLang="ja-JP" sz="1000">
                <a:latin typeface="Times New Roman" pitchFamily="18" charset="0"/>
              </a:rPr>
              <a:t>Horizontal</a:t>
            </a:r>
            <a:r>
              <a:rPr lang="ja-JP" altLang="en-US" sz="1000">
                <a:latin typeface="Times New Roman" pitchFamily="18" charset="0"/>
              </a:rPr>
              <a:t>：</a:t>
            </a:r>
            <a:r>
              <a:rPr lang="en-US" altLang="ja-JP" sz="1000">
                <a:latin typeface="Times New Roman" pitchFamily="18" charset="0"/>
              </a:rPr>
              <a:t>Energy Deposit [MIP]</a:t>
            </a:r>
          </a:p>
          <a:p>
            <a:r>
              <a:rPr lang="ja-JP" altLang="en-US" sz="1000">
                <a:latin typeface="Times New Roman" pitchFamily="18" charset="0"/>
              </a:rPr>
              <a:t>　（</a:t>
            </a:r>
            <a:r>
              <a:rPr lang="en-US" altLang="ja-JP" sz="1000">
                <a:latin typeface="Times New Roman" pitchFamily="18" charset="0"/>
              </a:rPr>
              <a:t>Horizontal axis is Log scale</a:t>
            </a:r>
            <a:r>
              <a:rPr lang="ja-JP" altLang="en-US" sz="1000">
                <a:latin typeface="Times New Roman" pitchFamily="18" charset="0"/>
              </a:rPr>
              <a:t>）</a:t>
            </a:r>
          </a:p>
        </p:txBody>
      </p:sp>
    </p:spTree>
    <p:extLst>
      <p:ext uri="{BB962C8B-B14F-4D97-AF65-F5344CB8AC3E}">
        <p14:creationId xmlns:p14="http://schemas.microsoft.com/office/powerpoint/2010/main" val="12127269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34" descr="E:\1) Waseda 2010.03\SPS2010\学会用準備資料\figure110415\pos150_449_new\PWOsum_wo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3213100"/>
            <a:ext cx="4838700" cy="328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1" name="Picture 33" descr="E:\1) Waseda 2010.03\SPS2010\学会用準備資料\figure110415\pos150_449_new\PWOlaye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83275" y="1309688"/>
            <a:ext cx="3168650" cy="528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テキスト ボックス 15"/>
          <p:cNvSpPr txBox="1"/>
          <p:nvPr/>
        </p:nvSpPr>
        <p:spPr>
          <a:xfrm>
            <a:off x="1474788" y="4648200"/>
            <a:ext cx="1512887" cy="585788"/>
          </a:xfrm>
          <a:prstGeom prst="rect">
            <a:avLst/>
          </a:prstGeom>
          <a:solidFill>
            <a:schemeClr val="accent1">
              <a:lumMod val="40000"/>
              <a:lumOff val="60000"/>
            </a:schemeClr>
          </a:solidFill>
        </p:spPr>
        <p:txBody>
          <a:bodyPr anchor="ctr" anchorCtr="1">
            <a:spAutoFit/>
          </a:bodyPr>
          <a:lstStyle/>
          <a:p>
            <a:pPr>
              <a:defRPr/>
            </a:pPr>
            <a:r>
              <a:rPr lang="en-US" altLang="ja-JP" b="1" dirty="0">
                <a:latin typeface="Times New Roman" pitchFamily="18" charset="0"/>
                <a:ea typeface="ＭＳ Ｐゴシック" pitchFamily="50" charset="-128"/>
              </a:rPr>
              <a:t>All PWO</a:t>
            </a:r>
          </a:p>
          <a:p>
            <a:pPr>
              <a:defRPr/>
            </a:pPr>
            <a:r>
              <a:rPr lang="ja-JP" altLang="en-US" sz="1400" dirty="0">
                <a:latin typeface="Times New Roman" pitchFamily="18" charset="0"/>
                <a:ea typeface="ＭＳ Ｐゴシック" pitchFamily="50" charset="-128"/>
              </a:rPr>
              <a:t>（</a:t>
            </a:r>
            <a:r>
              <a:rPr lang="en-US" altLang="ja-JP" sz="1400" dirty="0">
                <a:latin typeface="Times New Roman" pitchFamily="18" charset="0"/>
                <a:ea typeface="ＭＳ Ｐゴシック" pitchFamily="50" charset="-128"/>
              </a:rPr>
              <a:t>without layer7</a:t>
            </a:r>
            <a:r>
              <a:rPr lang="ja-JP" altLang="en-US" sz="1400" dirty="0">
                <a:latin typeface="Times New Roman" pitchFamily="18" charset="0"/>
                <a:ea typeface="ＭＳ Ｐゴシック" pitchFamily="50" charset="-128"/>
              </a:rPr>
              <a:t>）</a:t>
            </a:r>
          </a:p>
        </p:txBody>
      </p:sp>
      <p:sp>
        <p:nvSpPr>
          <p:cNvPr id="43013" name="スライド番号プレースホルダ 17"/>
          <p:cNvSpPr txBox="1">
            <a:spLocks noGrp="1"/>
          </p:cNvSpPr>
          <p:nvPr/>
        </p:nvSpPr>
        <p:spPr bwMode="auto">
          <a:xfrm>
            <a:off x="6588125" y="64008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lgn="r"/>
            <a:fld id="{DBA66195-0C80-44B9-9E9B-4EE4C430F7F9}" type="slidenum">
              <a:rPr kumimoji="0" lang="en-US" altLang="ja-JP" sz="1200">
                <a:latin typeface="Times New Roman" pitchFamily="18" charset="0"/>
              </a:rPr>
              <a:pPr algn="r"/>
              <a:t>27</a:t>
            </a:fld>
            <a:endParaRPr kumimoji="0" lang="en-US" altLang="ja-JP" sz="1200">
              <a:latin typeface="Times New Roman" pitchFamily="18" charset="0"/>
            </a:endParaRPr>
          </a:p>
        </p:txBody>
      </p:sp>
      <p:sp>
        <p:nvSpPr>
          <p:cNvPr id="21" name="テキスト ボックス 20"/>
          <p:cNvSpPr txBox="1"/>
          <p:nvPr/>
        </p:nvSpPr>
        <p:spPr>
          <a:xfrm>
            <a:off x="6227763" y="920750"/>
            <a:ext cx="2319337" cy="368300"/>
          </a:xfrm>
          <a:prstGeom prst="rect">
            <a:avLst/>
          </a:prstGeom>
          <a:solidFill>
            <a:schemeClr val="accent1">
              <a:lumMod val="40000"/>
              <a:lumOff val="6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b="1">
                <a:latin typeface="Times New Roman" pitchFamily="18" charset="0"/>
              </a:rPr>
              <a:t>Each Layer</a:t>
            </a:r>
          </a:p>
        </p:txBody>
      </p:sp>
      <p:sp>
        <p:nvSpPr>
          <p:cNvPr id="22" name="テキスト ボックス 21"/>
          <p:cNvSpPr txBox="1"/>
          <p:nvPr/>
        </p:nvSpPr>
        <p:spPr>
          <a:xfrm>
            <a:off x="6302375" y="1435100"/>
            <a:ext cx="865188"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1</a:t>
            </a:r>
          </a:p>
        </p:txBody>
      </p:sp>
      <p:sp>
        <p:nvSpPr>
          <p:cNvPr id="26" name="テキスト ボックス 25"/>
          <p:cNvSpPr txBox="1"/>
          <p:nvPr/>
        </p:nvSpPr>
        <p:spPr>
          <a:xfrm>
            <a:off x="6302375" y="2133600"/>
            <a:ext cx="865188"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2</a:t>
            </a:r>
          </a:p>
        </p:txBody>
      </p:sp>
      <p:sp>
        <p:nvSpPr>
          <p:cNvPr id="27" name="テキスト ボックス 26"/>
          <p:cNvSpPr txBox="1"/>
          <p:nvPr/>
        </p:nvSpPr>
        <p:spPr>
          <a:xfrm>
            <a:off x="6302375" y="2773363"/>
            <a:ext cx="865188" cy="338137"/>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3</a:t>
            </a:r>
          </a:p>
        </p:txBody>
      </p:sp>
      <p:sp>
        <p:nvSpPr>
          <p:cNvPr id="28" name="テキスト ボックス 27"/>
          <p:cNvSpPr txBox="1"/>
          <p:nvPr/>
        </p:nvSpPr>
        <p:spPr>
          <a:xfrm>
            <a:off x="6302375" y="3432175"/>
            <a:ext cx="863600"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4</a:t>
            </a:r>
          </a:p>
        </p:txBody>
      </p:sp>
      <p:sp>
        <p:nvSpPr>
          <p:cNvPr id="29" name="テキスト ボックス 28"/>
          <p:cNvSpPr txBox="1"/>
          <p:nvPr/>
        </p:nvSpPr>
        <p:spPr>
          <a:xfrm>
            <a:off x="6300788" y="4076700"/>
            <a:ext cx="865187"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5</a:t>
            </a:r>
          </a:p>
        </p:txBody>
      </p:sp>
      <p:sp>
        <p:nvSpPr>
          <p:cNvPr id="30" name="テキスト ボックス 29"/>
          <p:cNvSpPr txBox="1"/>
          <p:nvPr/>
        </p:nvSpPr>
        <p:spPr>
          <a:xfrm>
            <a:off x="6302375" y="4772025"/>
            <a:ext cx="865188"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6</a:t>
            </a:r>
          </a:p>
        </p:txBody>
      </p:sp>
      <p:sp>
        <p:nvSpPr>
          <p:cNvPr id="31" name="テキスト ボックス 30"/>
          <p:cNvSpPr txBox="1"/>
          <p:nvPr/>
        </p:nvSpPr>
        <p:spPr>
          <a:xfrm>
            <a:off x="7812088" y="5445125"/>
            <a:ext cx="865187" cy="338138"/>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7</a:t>
            </a:r>
          </a:p>
        </p:txBody>
      </p:sp>
      <p:sp>
        <p:nvSpPr>
          <p:cNvPr id="43022" name="タイトル 1"/>
          <p:cNvSpPr>
            <a:spLocks noGrp="1"/>
          </p:cNvSpPr>
          <p:nvPr>
            <p:ph type="title" idx="4294967295"/>
          </p:nvPr>
        </p:nvSpPr>
        <p:spPr>
          <a:xfrm>
            <a:off x="0" y="0"/>
            <a:ext cx="8686800" cy="549275"/>
          </a:xfrm>
        </p:spPr>
        <p:txBody>
          <a:bodyPr anchor="t"/>
          <a:lstStyle/>
          <a:p>
            <a:r>
              <a:rPr lang="en-US" altLang="ja-JP"/>
              <a:t>Energy Deposit in TASC</a:t>
            </a:r>
          </a:p>
        </p:txBody>
      </p:sp>
      <p:cxnSp>
        <p:nvCxnSpPr>
          <p:cNvPr id="43023" name="直線矢印コネクタ 37"/>
          <p:cNvCxnSpPr>
            <a:cxnSpLocks noChangeShapeType="1"/>
          </p:cNvCxnSpPr>
          <p:nvPr/>
        </p:nvCxnSpPr>
        <p:spPr bwMode="auto">
          <a:xfrm>
            <a:off x="3779838" y="1773238"/>
            <a:ext cx="2016125" cy="0"/>
          </a:xfrm>
          <a:prstGeom prst="straightConnector1">
            <a:avLst/>
          </a:prstGeom>
          <a:noFill/>
          <a:ln w="19050" algn="ctr">
            <a:solidFill>
              <a:schemeClr val="tx1"/>
            </a:solidFill>
            <a:round/>
            <a:headEnd type="none" w="med" len="lg"/>
            <a:tailEnd type="stealth" w="lg" len="lg"/>
          </a:ln>
          <a:extLst>
            <a:ext uri="{909E8E84-426E-40DD-AFC4-6F175D3DCCD1}">
              <a14:hiddenFill xmlns:a14="http://schemas.microsoft.com/office/drawing/2010/main">
                <a:noFill/>
              </a14:hiddenFill>
            </a:ext>
          </a:extLst>
        </p:spPr>
      </p:cxnSp>
      <p:sp>
        <p:nvSpPr>
          <p:cNvPr id="35" name="テキスト ボックス 34"/>
          <p:cNvSpPr txBox="1"/>
          <p:nvPr/>
        </p:nvSpPr>
        <p:spPr>
          <a:xfrm>
            <a:off x="7812088" y="6075363"/>
            <a:ext cx="865187" cy="338137"/>
          </a:xfrm>
          <a:prstGeom prst="rect">
            <a:avLst/>
          </a:prstGeom>
          <a:solidFill>
            <a:schemeClr val="accent2">
              <a:lumMod val="20000"/>
              <a:lumOff val="80000"/>
            </a:schemeClr>
          </a:solidFill>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Layer 8</a:t>
            </a:r>
          </a:p>
        </p:txBody>
      </p:sp>
      <p:sp>
        <p:nvSpPr>
          <p:cNvPr id="43025" name="正方形/長方形 7"/>
          <p:cNvSpPr>
            <a:spLocks noChangeArrowheads="1"/>
          </p:cNvSpPr>
          <p:nvPr/>
        </p:nvSpPr>
        <p:spPr bwMode="auto">
          <a:xfrm>
            <a:off x="5867400" y="1277938"/>
            <a:ext cx="306388" cy="5135562"/>
          </a:xfrm>
          <a:prstGeom prst="rect">
            <a:avLst/>
          </a:prstGeom>
          <a:solidFill>
            <a:schemeClr val="bg1"/>
          </a:solidFill>
          <a:ln>
            <a:noFill/>
          </a:ln>
          <a:extLst>
            <a:ext uri="{91240B29-F687-4F45-9708-019B960494DF}">
              <a14:hiddenLine xmlns:a14="http://schemas.microsoft.com/office/drawing/2010/main" w="19050" algn="ctr">
                <a:solidFill>
                  <a:srgbClr val="000000"/>
                </a:solidFill>
                <a:round/>
                <a:headEnd type="none" w="med" len="lg"/>
                <a:tailEnd type="none" w="lg" len="lg"/>
              </a14:hiddenLine>
            </a:ext>
          </a:extLst>
        </p:spPr>
        <p:txBody>
          <a:bodyPr anchor="ctr"/>
          <a:lstStyle/>
          <a:p>
            <a:pPr algn="ctr"/>
            <a:endParaRPr lang="ja-JP" altLang="ja-JP">
              <a:latin typeface="Times New Roman" pitchFamily="18" charset="0"/>
            </a:endParaRPr>
          </a:p>
        </p:txBody>
      </p:sp>
      <p:sp>
        <p:nvSpPr>
          <p:cNvPr id="37" name="テキスト ボックス 1"/>
          <p:cNvSpPr txBox="1">
            <a:spLocks noChangeArrowheads="1"/>
          </p:cNvSpPr>
          <p:nvPr/>
        </p:nvSpPr>
        <p:spPr bwMode="auto">
          <a:xfrm>
            <a:off x="5292725" y="4165600"/>
            <a:ext cx="1079500" cy="396875"/>
          </a:xfrm>
          <a:prstGeom prst="rect">
            <a:avLst/>
          </a:prstGeom>
          <a:noFill/>
          <a:ln>
            <a:noFill/>
          </a:ln>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000">
                <a:solidFill>
                  <a:srgbClr val="FF0000"/>
                </a:solidFill>
                <a:latin typeface="Times New Roman" pitchFamily="18" charset="0"/>
              </a:rPr>
              <a:t>Mean diff</a:t>
            </a:r>
            <a:r>
              <a:rPr lang="ja-JP" altLang="en-US" sz="1000">
                <a:solidFill>
                  <a:srgbClr val="FF0000"/>
                </a:solidFill>
                <a:latin typeface="Times New Roman" pitchFamily="18" charset="0"/>
              </a:rPr>
              <a:t>：</a:t>
            </a:r>
          </a:p>
          <a:p>
            <a:r>
              <a:rPr lang="ja-JP" altLang="en-US" sz="1000" b="1">
                <a:solidFill>
                  <a:srgbClr val="FF0000"/>
                </a:solidFill>
                <a:latin typeface="Times New Roman" pitchFamily="18" charset="0"/>
              </a:rPr>
              <a:t>  </a:t>
            </a:r>
            <a:r>
              <a:rPr lang="en-US" altLang="ja-JP" sz="1000" b="1">
                <a:solidFill>
                  <a:srgbClr val="FF0000"/>
                </a:solidFill>
                <a:latin typeface="Times New Roman" pitchFamily="18" charset="0"/>
              </a:rPr>
              <a:t>1.14%</a:t>
            </a:r>
          </a:p>
        </p:txBody>
      </p:sp>
      <p:sp>
        <p:nvSpPr>
          <p:cNvPr id="38" name="テキスト ボックス 1"/>
          <p:cNvSpPr txBox="1">
            <a:spLocks noChangeArrowheads="1"/>
          </p:cNvSpPr>
          <p:nvPr/>
        </p:nvSpPr>
        <p:spPr bwMode="auto">
          <a:xfrm>
            <a:off x="5292725" y="3590925"/>
            <a:ext cx="1079500" cy="396875"/>
          </a:xfrm>
          <a:prstGeom prst="rect">
            <a:avLst/>
          </a:prstGeom>
          <a:noFill/>
          <a:ln>
            <a:noFill/>
          </a:ln>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000">
                <a:latin typeface="Times New Roman" pitchFamily="18" charset="0"/>
              </a:rPr>
              <a:t>Mean diff</a:t>
            </a:r>
            <a:r>
              <a:rPr lang="ja-JP" altLang="en-US" sz="1000">
                <a:latin typeface="Times New Roman" pitchFamily="18" charset="0"/>
              </a:rPr>
              <a:t>：</a:t>
            </a:r>
          </a:p>
          <a:p>
            <a:r>
              <a:rPr lang="ja-JP" altLang="en-US" sz="1000" b="1">
                <a:latin typeface="Times New Roman" pitchFamily="18" charset="0"/>
              </a:rPr>
              <a:t>  </a:t>
            </a:r>
            <a:r>
              <a:rPr lang="en-US" altLang="ja-JP" sz="1000" b="1">
                <a:latin typeface="Times New Roman" pitchFamily="18" charset="0"/>
              </a:rPr>
              <a:t>0.983%</a:t>
            </a:r>
          </a:p>
        </p:txBody>
      </p:sp>
      <p:sp>
        <p:nvSpPr>
          <p:cNvPr id="40" name="円弧 39"/>
          <p:cNvSpPr/>
          <p:nvPr/>
        </p:nvSpPr>
        <p:spPr bwMode="auto">
          <a:xfrm rot="20034823" flipV="1">
            <a:off x="3529013" y="3665538"/>
            <a:ext cx="1720850" cy="1552575"/>
          </a:xfrm>
          <a:prstGeom prst="arc">
            <a:avLst>
              <a:gd name="adj1" fmla="val 19219938"/>
              <a:gd name="adj2" fmla="val 0"/>
            </a:avLst>
          </a:prstGeom>
          <a:solidFill>
            <a:schemeClr val="bg1">
              <a:alpha val="0"/>
            </a:schemeClr>
          </a:solidFill>
          <a:ln w="19050" cap="flat" cmpd="sng" algn="ctr">
            <a:solidFill>
              <a:srgbClr val="FF0000"/>
            </a:solidFill>
            <a:prstDash val="solid"/>
            <a:round/>
            <a:headEnd type="none" w="med" len="lg"/>
            <a:tailEnd type="stealth" w="lg" len="lg"/>
          </a:ln>
          <a:effectLst/>
        </p:spPr>
        <p:txBody>
          <a:bodyPr anchor="ctr"/>
          <a:lstStyle/>
          <a:p>
            <a:pPr algn="ctr">
              <a:defRPr/>
            </a:pPr>
            <a:endParaRPr lang="ja-JP" altLang="en-US">
              <a:latin typeface="Times New Roman" pitchFamily="18" charset="0"/>
              <a:ea typeface="ＭＳ Ｐゴシック" pitchFamily="50" charset="-128"/>
            </a:endParaRPr>
          </a:p>
        </p:txBody>
      </p:sp>
      <p:sp>
        <p:nvSpPr>
          <p:cNvPr id="39" name="円弧 38"/>
          <p:cNvSpPr/>
          <p:nvPr/>
        </p:nvSpPr>
        <p:spPr bwMode="auto">
          <a:xfrm rot="20020367" flipV="1">
            <a:off x="3502025" y="3233738"/>
            <a:ext cx="1830388" cy="1871662"/>
          </a:xfrm>
          <a:prstGeom prst="arc">
            <a:avLst>
              <a:gd name="adj1" fmla="val 18197265"/>
              <a:gd name="adj2" fmla="val 536054"/>
            </a:avLst>
          </a:prstGeom>
          <a:solidFill>
            <a:schemeClr val="bg1">
              <a:alpha val="0"/>
            </a:schemeClr>
          </a:solidFill>
          <a:ln w="19050" cap="flat" cmpd="sng" algn="ctr">
            <a:solidFill>
              <a:schemeClr val="tx1"/>
            </a:solidFill>
            <a:prstDash val="solid"/>
            <a:round/>
            <a:headEnd type="none" w="med" len="lg"/>
            <a:tailEnd type="stealth" w="lg" len="lg"/>
          </a:ln>
          <a:effectLst/>
        </p:spPr>
        <p:txBody>
          <a:bodyPr anchor="ctr"/>
          <a:lstStyle/>
          <a:p>
            <a:pPr algn="ctr">
              <a:defRPr/>
            </a:pPr>
            <a:endParaRPr lang="ja-JP" altLang="en-US">
              <a:latin typeface="Times New Roman" pitchFamily="18" charset="0"/>
              <a:ea typeface="ＭＳ Ｐゴシック" pitchFamily="50" charset="-128"/>
            </a:endParaRPr>
          </a:p>
        </p:txBody>
      </p:sp>
      <p:sp>
        <p:nvSpPr>
          <p:cNvPr id="43030" name="テキスト ボックス 18"/>
          <p:cNvSpPr txBox="1">
            <a:spLocks noChangeArrowheads="1"/>
          </p:cNvSpPr>
          <p:nvPr/>
        </p:nvSpPr>
        <p:spPr bwMode="auto">
          <a:xfrm>
            <a:off x="34925" y="6319838"/>
            <a:ext cx="9366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200">
                <a:latin typeface="Times New Roman" pitchFamily="18" charset="0"/>
              </a:rPr>
              <a:t>Data : 449</a:t>
            </a:r>
          </a:p>
        </p:txBody>
      </p:sp>
      <p:cxnSp>
        <p:nvCxnSpPr>
          <p:cNvPr id="43031" name="直線矢印コネクタ 35"/>
          <p:cNvCxnSpPr>
            <a:cxnSpLocks noChangeShapeType="1"/>
          </p:cNvCxnSpPr>
          <p:nvPr/>
        </p:nvCxnSpPr>
        <p:spPr bwMode="auto">
          <a:xfrm flipH="1">
            <a:off x="3203575" y="2773363"/>
            <a:ext cx="252413" cy="727075"/>
          </a:xfrm>
          <a:prstGeom prst="straightConnector1">
            <a:avLst/>
          </a:prstGeom>
          <a:noFill/>
          <a:ln w="19050" algn="ctr">
            <a:solidFill>
              <a:schemeClr val="tx1"/>
            </a:solidFill>
            <a:round/>
            <a:headEnd type="none" w="med" len="lg"/>
            <a:tailEnd type="stealth" w="lg" len="lg"/>
          </a:ln>
          <a:extLst>
            <a:ext uri="{909E8E84-426E-40DD-AFC4-6F175D3DCCD1}">
              <a14:hiddenFill xmlns:a14="http://schemas.microsoft.com/office/drawing/2010/main">
                <a:noFill/>
              </a14:hiddenFill>
            </a:ext>
          </a:extLst>
        </p:spPr>
      </p:cxnSp>
      <p:sp>
        <p:nvSpPr>
          <p:cNvPr id="9" name="乗算記号 8"/>
          <p:cNvSpPr/>
          <p:nvPr/>
        </p:nvSpPr>
        <p:spPr bwMode="auto">
          <a:xfrm>
            <a:off x="5292725" y="5157788"/>
            <a:ext cx="2036763" cy="660400"/>
          </a:xfrm>
          <a:prstGeom prst="mathMultiply">
            <a:avLst/>
          </a:prstGeom>
          <a:pattFill prst="ltUpDiag">
            <a:fgClr>
              <a:schemeClr val="bg1">
                <a:lumMod val="85000"/>
              </a:schemeClr>
            </a:fgClr>
            <a:bgClr>
              <a:schemeClr val="bg1"/>
            </a:bgClr>
          </a:pattFill>
          <a:ln w="19050" cap="flat" cmpd="sng" algn="ctr">
            <a:solidFill>
              <a:schemeClr val="tx1">
                <a:lumMod val="65000"/>
                <a:lumOff val="35000"/>
              </a:schemeClr>
            </a:solidFill>
            <a:prstDash val="solid"/>
            <a:round/>
            <a:headEnd type="none" w="med" len="lg"/>
            <a:tailEnd type="none" w="lg" len="lg"/>
          </a:ln>
          <a:effectLst/>
        </p:spPr>
        <p:txBody>
          <a:bodyPr anchor="ctr"/>
          <a:lstStyle/>
          <a:p>
            <a:pPr algn="ctr">
              <a:defRPr/>
            </a:pPr>
            <a:endParaRPr lang="ja-JP" altLang="en-US">
              <a:latin typeface="Times New Roman" pitchFamily="18" charset="0"/>
              <a:ea typeface="ＭＳ Ｐゴシック" pitchFamily="50" charset="-128"/>
            </a:endParaRPr>
          </a:p>
        </p:txBody>
      </p:sp>
      <p:sp>
        <p:nvSpPr>
          <p:cNvPr id="43033" name="テキスト ボックス 46"/>
          <p:cNvSpPr txBox="1">
            <a:spLocks noChangeArrowheads="1"/>
          </p:cNvSpPr>
          <p:nvPr/>
        </p:nvSpPr>
        <p:spPr bwMode="auto">
          <a:xfrm>
            <a:off x="5722938" y="5157788"/>
            <a:ext cx="15128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600" b="1">
                <a:latin typeface="Times New Roman" pitchFamily="18" charset="0"/>
              </a:rPr>
              <a:t>APD disabled</a:t>
            </a:r>
          </a:p>
        </p:txBody>
      </p:sp>
      <p:sp>
        <p:nvSpPr>
          <p:cNvPr id="43034" name="コンテンツ プレースホルダ 2"/>
          <p:cNvSpPr txBox="1">
            <a:spLocks/>
          </p:cNvSpPr>
          <p:nvPr/>
        </p:nvSpPr>
        <p:spPr bwMode="auto">
          <a:xfrm>
            <a:off x="395288" y="1052513"/>
            <a:ext cx="5545137" cy="171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20000"/>
              </a:spcBef>
              <a:buClr>
                <a:schemeClr val="accent1"/>
              </a:buClr>
              <a:buSzPct val="65000"/>
              <a:buFont typeface="Wingdings" pitchFamily="2" charset="2"/>
              <a:buChar char="n"/>
            </a:pPr>
            <a:r>
              <a:rPr lang="en-US" altLang="ja-JP" sz="2200" b="1">
                <a:latin typeface="Times New Roman" pitchFamily="18" charset="0"/>
              </a:rPr>
              <a:t>Positron 150GeV</a:t>
            </a:r>
          </a:p>
          <a:p>
            <a:pPr>
              <a:lnSpc>
                <a:spcPts val="500"/>
              </a:lnSpc>
              <a:spcBef>
                <a:spcPct val="20000"/>
              </a:spcBef>
              <a:buClr>
                <a:schemeClr val="accent1"/>
              </a:buClr>
              <a:buSzPct val="65000"/>
              <a:buFont typeface="Wingdings" pitchFamily="2" charset="2"/>
              <a:buNone/>
            </a:pPr>
            <a:endParaRPr lang="en-US" altLang="ja-JP">
              <a:solidFill>
                <a:srgbClr val="0000CC"/>
              </a:solidFill>
              <a:latin typeface="Times New Roman" pitchFamily="18" charset="0"/>
            </a:endParaRPr>
          </a:p>
          <a:p>
            <a:pPr>
              <a:spcBef>
                <a:spcPct val="20000"/>
              </a:spcBef>
              <a:buClr>
                <a:schemeClr val="accent1"/>
              </a:buClr>
              <a:buSzPct val="65000"/>
              <a:buFont typeface="Wingdings" pitchFamily="2" charset="2"/>
              <a:buNone/>
            </a:pPr>
            <a:r>
              <a:rPr lang="ja-JP" altLang="en-US" sz="1600">
                <a:latin typeface="Times New Roman" pitchFamily="18" charset="0"/>
              </a:rPr>
              <a:t>　・</a:t>
            </a:r>
            <a:r>
              <a:rPr lang="en-US" altLang="ja-JP" sz="1600">
                <a:latin typeface="Times New Roman" pitchFamily="18" charset="0"/>
              </a:rPr>
              <a:t>Energy deposit in sum of each layer</a:t>
            </a:r>
          </a:p>
          <a:p>
            <a:pPr>
              <a:spcBef>
                <a:spcPct val="20000"/>
              </a:spcBef>
              <a:buClr>
                <a:schemeClr val="accent1"/>
              </a:buClr>
              <a:buSzPct val="65000"/>
              <a:buFont typeface="Wingdings" pitchFamily="2" charset="2"/>
              <a:buNone/>
            </a:pPr>
            <a:r>
              <a:rPr lang="en-US" altLang="ja-JP" sz="1600">
                <a:latin typeface="Times New Roman" pitchFamily="18" charset="0"/>
              </a:rPr>
              <a:t>	Using data → Layer1:PMT, Layer2~8:APD</a:t>
            </a:r>
          </a:p>
          <a:p>
            <a:pPr>
              <a:spcBef>
                <a:spcPct val="20000"/>
              </a:spcBef>
              <a:buClr>
                <a:schemeClr val="accent1"/>
              </a:buClr>
              <a:buSzPct val="65000"/>
              <a:buFont typeface="Wingdings" pitchFamily="2" charset="2"/>
              <a:buNone/>
            </a:pPr>
            <a:r>
              <a:rPr lang="en-US" altLang="ja-JP" sz="1600">
                <a:latin typeface="Times New Roman" pitchFamily="18" charset="0"/>
              </a:rPr>
              <a:t>	</a:t>
            </a:r>
            <a:r>
              <a:rPr lang="en-US" altLang="ja-JP" sz="1600">
                <a:solidFill>
                  <a:srgbClr val="CC6600"/>
                </a:solidFill>
                <a:latin typeface="Times New Roman" pitchFamily="18" charset="0"/>
              </a:rPr>
              <a:t>Consistent in each TASC layer </a:t>
            </a:r>
            <a:endParaRPr lang="en-US" altLang="ja-JP" sz="1400" u="sng">
              <a:latin typeface="Times New Roman" pitchFamily="18" charset="0"/>
            </a:endParaRPr>
          </a:p>
          <a:p>
            <a:pPr>
              <a:spcBef>
                <a:spcPct val="20000"/>
              </a:spcBef>
              <a:buClr>
                <a:schemeClr val="accent1"/>
              </a:buClr>
              <a:buSzPct val="65000"/>
              <a:buFont typeface="Wingdings" pitchFamily="2" charset="2"/>
              <a:buNone/>
            </a:pPr>
            <a:r>
              <a:rPr lang="ja-JP" altLang="en-US" sz="1600">
                <a:solidFill>
                  <a:srgbClr val="0000CC"/>
                </a:solidFill>
                <a:latin typeface="Times New Roman" pitchFamily="18" charset="0"/>
              </a:rPr>
              <a:t>　・</a:t>
            </a:r>
            <a:r>
              <a:rPr lang="en-US" altLang="ja-JP" sz="1600">
                <a:latin typeface="Times New Roman" pitchFamily="18" charset="0"/>
              </a:rPr>
              <a:t>Sum of energy deposit in TASC (without Layer 7)</a:t>
            </a:r>
          </a:p>
          <a:p>
            <a:pPr>
              <a:lnSpc>
                <a:spcPts val="2000"/>
              </a:lnSpc>
              <a:spcBef>
                <a:spcPct val="20000"/>
              </a:spcBef>
              <a:buClr>
                <a:schemeClr val="accent1"/>
              </a:buClr>
              <a:buSzPct val="65000"/>
              <a:buFont typeface="Wingdings" pitchFamily="2" charset="2"/>
              <a:buNone/>
            </a:pPr>
            <a:endParaRPr lang="en-US" altLang="ja-JP" sz="2000">
              <a:latin typeface="Times New Roman" pitchFamily="18" charset="0"/>
            </a:endParaRPr>
          </a:p>
        </p:txBody>
      </p:sp>
      <p:sp>
        <p:nvSpPr>
          <p:cNvPr id="43" name="テキスト ボックス 1"/>
          <p:cNvSpPr txBox="1">
            <a:spLocks noChangeArrowheads="1"/>
          </p:cNvSpPr>
          <p:nvPr/>
        </p:nvSpPr>
        <p:spPr bwMode="auto">
          <a:xfrm>
            <a:off x="6461125" y="333375"/>
            <a:ext cx="2214563" cy="577850"/>
          </a:xfrm>
          <a:prstGeom prst="rect">
            <a:avLst/>
          </a:prstGeom>
          <a:noFill/>
          <a:ln>
            <a:noFill/>
          </a:ln>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000">
                <a:latin typeface="Times New Roman" pitchFamily="18" charset="0"/>
              </a:rPr>
              <a:t>Vertical: event count</a:t>
            </a:r>
          </a:p>
          <a:p>
            <a:r>
              <a:rPr lang="en-US" altLang="ja-JP" sz="1000">
                <a:latin typeface="Times New Roman" pitchFamily="18" charset="0"/>
              </a:rPr>
              <a:t>Horizontal</a:t>
            </a:r>
            <a:r>
              <a:rPr lang="ja-JP" altLang="en-US" sz="1000">
                <a:latin typeface="Times New Roman" pitchFamily="18" charset="0"/>
              </a:rPr>
              <a:t>：</a:t>
            </a:r>
            <a:r>
              <a:rPr lang="en-US" altLang="ja-JP" sz="1000">
                <a:latin typeface="Times New Roman" pitchFamily="18" charset="0"/>
              </a:rPr>
              <a:t>Energy Deposit [MIP]</a:t>
            </a:r>
          </a:p>
          <a:p>
            <a:r>
              <a:rPr lang="ja-JP" altLang="en-US" sz="1000">
                <a:latin typeface="Times New Roman" pitchFamily="18" charset="0"/>
              </a:rPr>
              <a:t>　（</a:t>
            </a:r>
            <a:r>
              <a:rPr lang="en-US" altLang="ja-JP" sz="1000">
                <a:latin typeface="Times New Roman" pitchFamily="18" charset="0"/>
              </a:rPr>
              <a:t>Horizontal axis is Log scale</a:t>
            </a:r>
            <a:r>
              <a:rPr lang="ja-JP" altLang="en-US" sz="1000">
                <a:latin typeface="Times New Roman" pitchFamily="18" charset="0"/>
              </a:rPr>
              <a:t>）</a:t>
            </a:r>
          </a:p>
        </p:txBody>
      </p:sp>
      <p:sp>
        <p:nvSpPr>
          <p:cNvPr id="32" name="テキスト ボックス 31"/>
          <p:cNvSpPr txBox="1"/>
          <p:nvPr/>
        </p:nvSpPr>
        <p:spPr>
          <a:xfrm>
            <a:off x="323850" y="2800350"/>
            <a:ext cx="5761038" cy="338138"/>
          </a:xfrm>
          <a:prstGeom prst="rect">
            <a:avLst/>
          </a:prstGeom>
          <a:solidFill>
            <a:schemeClr val="bg1">
              <a:lumMod val="95000"/>
              <a:alpha val="80000"/>
            </a:schemeClr>
          </a:solidFill>
        </p:spPr>
        <p:txBody>
          <a:bodyPr anchor="ctr" anchorCtr="1">
            <a:spAutoFit/>
          </a:bodyPr>
          <a:lstStyle/>
          <a:p>
            <a:pPr>
              <a:defRPr/>
            </a:pPr>
            <a:r>
              <a:rPr lang="en-US" altLang="ja-JP" sz="1600" dirty="0">
                <a:latin typeface="Times New Roman" pitchFamily="18" charset="0"/>
                <a:ea typeface="ＭＳ Ｐゴシック" pitchFamily="50" charset="-128"/>
              </a:rPr>
              <a:t>There’s a difference of distribution</a:t>
            </a:r>
            <a:r>
              <a:rPr lang="en-US" altLang="ja-JP" sz="1400" dirty="0">
                <a:latin typeface="Times New Roman" pitchFamily="18" charset="0"/>
                <a:ea typeface="ＭＳ Ｐゴシック" pitchFamily="50" charset="-128"/>
              </a:rPr>
              <a:t> (Difference of mean value : ~ 1%)</a:t>
            </a:r>
          </a:p>
        </p:txBody>
      </p:sp>
      <p:cxnSp>
        <p:nvCxnSpPr>
          <p:cNvPr id="43037" name="直線コネクタ 33"/>
          <p:cNvCxnSpPr>
            <a:cxnSpLocks noChangeShapeType="1"/>
          </p:cNvCxnSpPr>
          <p:nvPr/>
        </p:nvCxnSpPr>
        <p:spPr bwMode="auto">
          <a:xfrm>
            <a:off x="1260475" y="4122738"/>
            <a:ext cx="0" cy="104775"/>
          </a:xfrm>
          <a:prstGeom prst="line">
            <a:avLst/>
          </a:prstGeom>
          <a:noFill/>
          <a:ln w="28575" algn="ctr">
            <a:solidFill>
              <a:schemeClr val="tx1"/>
            </a:solidFill>
            <a:round/>
            <a:headEnd type="none" w="med" len="lg"/>
            <a:tailEnd type="none" w="lg" len="lg"/>
          </a:ln>
          <a:extLst>
            <a:ext uri="{909E8E84-426E-40DD-AFC4-6F175D3DCCD1}">
              <a14:hiddenFill xmlns:a14="http://schemas.microsoft.com/office/drawing/2010/main">
                <a:noFill/>
              </a14:hiddenFill>
            </a:ext>
          </a:extLst>
        </p:spPr>
      </p:cxnSp>
      <p:cxnSp>
        <p:nvCxnSpPr>
          <p:cNvPr id="43038" name="直線コネクタ 45"/>
          <p:cNvCxnSpPr>
            <a:cxnSpLocks noChangeShapeType="1"/>
          </p:cNvCxnSpPr>
          <p:nvPr/>
        </p:nvCxnSpPr>
        <p:spPr bwMode="auto">
          <a:xfrm>
            <a:off x="7988300" y="2781300"/>
            <a:ext cx="0" cy="431800"/>
          </a:xfrm>
          <a:prstGeom prst="line">
            <a:avLst/>
          </a:prstGeom>
          <a:noFill/>
          <a:ln w="28575" algn="ctr">
            <a:solidFill>
              <a:schemeClr val="tx1"/>
            </a:solidFill>
            <a:prstDash val="sysDash"/>
            <a:round/>
            <a:headEnd type="none" w="med" len="lg"/>
            <a:tailEnd type="none" w="lg" len="lg"/>
          </a:ln>
          <a:extLst>
            <a:ext uri="{909E8E84-426E-40DD-AFC4-6F175D3DCCD1}">
              <a14:hiddenFill xmlns:a14="http://schemas.microsoft.com/office/drawing/2010/main">
                <a:noFill/>
              </a14:hiddenFill>
            </a:ext>
          </a:extLst>
        </p:spPr>
      </p:cxnSp>
      <p:sp>
        <p:nvSpPr>
          <p:cNvPr id="43039" name="テキスト ボックス 46"/>
          <p:cNvSpPr txBox="1">
            <a:spLocks noChangeArrowheads="1"/>
          </p:cNvSpPr>
          <p:nvPr/>
        </p:nvSpPr>
        <p:spPr bwMode="auto">
          <a:xfrm>
            <a:off x="7683500" y="3121025"/>
            <a:ext cx="11366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r>
              <a:rPr lang="en-US" altLang="ja-JP" sz="1400">
                <a:latin typeface="Times New Roman" pitchFamily="18" charset="0"/>
              </a:rPr>
              <a:t>~1400 MIP</a:t>
            </a:r>
          </a:p>
        </p:txBody>
      </p:sp>
    </p:spTree>
    <p:extLst>
      <p:ext uri="{BB962C8B-B14F-4D97-AF65-F5344CB8AC3E}">
        <p14:creationId xmlns:p14="http://schemas.microsoft.com/office/powerpoint/2010/main" val="251430913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14" descr="E:\1) Waseda 2010.03\SPS2010\学会用準備資料\figure110415\resolution110418.png"/>
          <p:cNvPicPr>
            <a:picLocks noChangeAspect="1" noChangeArrowheads="1"/>
          </p:cNvPicPr>
          <p:nvPr/>
        </p:nvPicPr>
        <p:blipFill>
          <a:blip r:embed="rId3">
            <a:extLst>
              <a:ext uri="{28A0092B-C50C-407E-A947-70E740481C1C}">
                <a14:useLocalDpi xmlns:a14="http://schemas.microsoft.com/office/drawing/2010/main" val="0"/>
              </a:ext>
            </a:extLst>
          </a:blip>
          <a:srcRect r="8450"/>
          <a:stretch>
            <a:fillRect/>
          </a:stretch>
        </p:blipFill>
        <p:spPr bwMode="auto">
          <a:xfrm>
            <a:off x="3851275" y="2420938"/>
            <a:ext cx="5113338" cy="401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スライド番号プレースホルダ 17"/>
          <p:cNvSpPr txBox="1">
            <a:spLocks noGrp="1"/>
          </p:cNvSpPr>
          <p:nvPr/>
        </p:nvSpPr>
        <p:spPr bwMode="auto">
          <a:xfrm>
            <a:off x="6588125" y="64008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pPr algn="r"/>
            <a:fld id="{2F748285-8EC9-4F72-BEC0-181708BD7CB2}" type="slidenum">
              <a:rPr kumimoji="0" lang="en-US" altLang="ja-JP" sz="1200">
                <a:latin typeface="Times New Roman" pitchFamily="18" charset="0"/>
              </a:rPr>
              <a:pPr algn="r"/>
              <a:t>28</a:t>
            </a:fld>
            <a:endParaRPr kumimoji="0" lang="en-US" altLang="ja-JP" sz="1200">
              <a:latin typeface="Times New Roman" pitchFamily="18" charset="0"/>
            </a:endParaRPr>
          </a:p>
        </p:txBody>
      </p:sp>
      <p:sp>
        <p:nvSpPr>
          <p:cNvPr id="49156" name="タイトル 1"/>
          <p:cNvSpPr>
            <a:spLocks noGrp="1"/>
          </p:cNvSpPr>
          <p:nvPr>
            <p:ph type="title" idx="4294967295"/>
          </p:nvPr>
        </p:nvSpPr>
        <p:spPr/>
        <p:txBody>
          <a:bodyPr anchor="t"/>
          <a:lstStyle/>
          <a:p>
            <a:r>
              <a:rPr lang="en-US" altLang="ja-JP"/>
              <a:t>Energy Resolution</a:t>
            </a:r>
          </a:p>
        </p:txBody>
      </p:sp>
      <p:sp>
        <p:nvSpPr>
          <p:cNvPr id="49157" name="コンテンツ プレースホルダ 2"/>
          <p:cNvSpPr>
            <a:spLocks noGrp="1"/>
          </p:cNvSpPr>
          <p:nvPr>
            <p:ph idx="4294967295"/>
          </p:nvPr>
        </p:nvSpPr>
        <p:spPr>
          <a:xfrm>
            <a:off x="0" y="838200"/>
            <a:ext cx="8518525" cy="5545138"/>
          </a:xfrm>
        </p:spPr>
        <p:txBody>
          <a:bodyPr/>
          <a:lstStyle/>
          <a:p>
            <a:r>
              <a:rPr lang="en-US" altLang="ja-JP" sz="2500"/>
              <a:t>Energy Resolution in TASC</a:t>
            </a:r>
          </a:p>
          <a:p>
            <a:pPr>
              <a:buFontTx/>
              <a:buNone/>
            </a:pPr>
            <a:r>
              <a:rPr lang="ja-JP" altLang="en-US" sz="2000"/>
              <a:t>　　</a:t>
            </a:r>
            <a:r>
              <a:rPr lang="en-US" altLang="ja-JP" sz="2000"/>
              <a:t>Define “Energy Resolution”, using histogram of energy deposit in TASC</a:t>
            </a:r>
          </a:p>
          <a:p>
            <a:pPr>
              <a:buFontTx/>
              <a:buNone/>
            </a:pPr>
            <a:r>
              <a:rPr lang="ja-JP" altLang="en-US" sz="2000"/>
              <a:t>　　　</a:t>
            </a:r>
            <a:r>
              <a:rPr lang="en-US" altLang="ja-JP" sz="1600"/>
              <a:t>Energy Resolution </a:t>
            </a:r>
            <a:r>
              <a:rPr lang="ja-JP" altLang="en-US" sz="1600"/>
              <a:t>： </a:t>
            </a:r>
            <a:r>
              <a:rPr lang="en-US" altLang="ja-JP" sz="1600"/>
              <a:t>RMS</a:t>
            </a:r>
            <a:r>
              <a:rPr lang="en-US" altLang="ja-JP" sz="1600" baseline="-25000"/>
              <a:t>TASC</a:t>
            </a:r>
            <a:r>
              <a:rPr lang="en-US" altLang="ja-JP" sz="1600"/>
              <a:t> / &lt; E</a:t>
            </a:r>
            <a:r>
              <a:rPr lang="en-US" altLang="ja-JP" sz="1600" baseline="-25000"/>
              <a:t>TASC</a:t>
            </a:r>
            <a:r>
              <a:rPr lang="en-US" altLang="ja-JP" sz="1600"/>
              <a:t> &gt; </a:t>
            </a:r>
          </a:p>
          <a:p>
            <a:pPr>
              <a:buFontTx/>
              <a:buNone/>
            </a:pPr>
            <a:endParaRPr lang="en-US" altLang="ja-JP" sz="1600"/>
          </a:p>
          <a:p>
            <a:pPr>
              <a:buFontTx/>
              <a:buNone/>
            </a:pPr>
            <a:endParaRPr lang="en-US" altLang="ja-JP" sz="1600"/>
          </a:p>
          <a:p>
            <a:pPr>
              <a:lnSpc>
                <a:spcPts val="2000"/>
              </a:lnSpc>
              <a:buFontTx/>
              <a:buNone/>
            </a:pPr>
            <a:r>
              <a:rPr lang="ja-JP" altLang="en-US" sz="1800"/>
              <a:t>・ </a:t>
            </a:r>
            <a:r>
              <a:rPr lang="en-US" altLang="ja-JP" sz="1800">
                <a:solidFill>
                  <a:srgbClr val="CC6600"/>
                </a:solidFill>
              </a:rPr>
              <a:t>Simulation data have the same </a:t>
            </a:r>
          </a:p>
          <a:p>
            <a:pPr>
              <a:lnSpc>
                <a:spcPts val="2000"/>
              </a:lnSpc>
              <a:buFontTx/>
              <a:buNone/>
            </a:pPr>
            <a:r>
              <a:rPr lang="en-US" altLang="ja-JP" sz="1800">
                <a:solidFill>
                  <a:srgbClr val="CC6600"/>
                </a:solidFill>
              </a:rPr>
              <a:t>   tendency as Exp. data</a:t>
            </a:r>
          </a:p>
          <a:p>
            <a:pPr>
              <a:lnSpc>
                <a:spcPts val="500"/>
              </a:lnSpc>
              <a:buFontTx/>
              <a:buNone/>
            </a:pPr>
            <a:endParaRPr lang="en-US" altLang="ja-JP" sz="1800">
              <a:solidFill>
                <a:srgbClr val="CC6600"/>
              </a:solidFill>
            </a:endParaRPr>
          </a:p>
          <a:p>
            <a:pPr>
              <a:lnSpc>
                <a:spcPts val="2000"/>
              </a:lnSpc>
              <a:buFontTx/>
              <a:buNone/>
            </a:pPr>
            <a:r>
              <a:rPr lang="ja-JP" altLang="en-US" sz="1600"/>
              <a:t>　　</a:t>
            </a:r>
            <a:r>
              <a:rPr lang="en-US" altLang="ja-JP" sz="1600"/>
              <a:t>In high energy region, resolution </a:t>
            </a:r>
          </a:p>
          <a:p>
            <a:pPr>
              <a:lnSpc>
                <a:spcPts val="2000"/>
              </a:lnSpc>
              <a:buFontTx/>
              <a:buNone/>
            </a:pPr>
            <a:r>
              <a:rPr lang="en-US" altLang="ja-JP" sz="1600"/>
              <a:t>    degradation by shower leakage effects. </a:t>
            </a:r>
          </a:p>
          <a:p>
            <a:pPr>
              <a:lnSpc>
                <a:spcPts val="2000"/>
              </a:lnSpc>
              <a:buFontTx/>
              <a:buNone/>
            </a:pPr>
            <a:endParaRPr lang="en-US" altLang="ja-JP" sz="1600"/>
          </a:p>
          <a:p>
            <a:pPr>
              <a:lnSpc>
                <a:spcPts val="2000"/>
              </a:lnSpc>
              <a:buFontTx/>
              <a:buNone/>
            </a:pPr>
            <a:r>
              <a:rPr lang="ja-JP" altLang="en-US" sz="1800"/>
              <a:t>・ </a:t>
            </a:r>
            <a:r>
              <a:rPr lang="en-US" altLang="ja-JP" sz="1800">
                <a:solidFill>
                  <a:srgbClr val="CC6600"/>
                </a:solidFill>
              </a:rPr>
              <a:t>Resolution of Exp. data is lower</a:t>
            </a:r>
          </a:p>
          <a:p>
            <a:pPr>
              <a:lnSpc>
                <a:spcPts val="500"/>
              </a:lnSpc>
              <a:buFontTx/>
              <a:buNone/>
            </a:pPr>
            <a:endParaRPr lang="en-US" altLang="ja-JP" sz="1800">
              <a:solidFill>
                <a:srgbClr val="CC6600"/>
              </a:solidFill>
            </a:endParaRPr>
          </a:p>
          <a:p>
            <a:pPr>
              <a:buFontTx/>
              <a:buNone/>
            </a:pPr>
            <a:r>
              <a:rPr lang="ja-JP" altLang="en-US" sz="1600"/>
              <a:t>　→ </a:t>
            </a:r>
            <a:r>
              <a:rPr lang="en-US" altLang="ja-JP" sz="1600"/>
              <a:t>contaminant particles</a:t>
            </a:r>
          </a:p>
          <a:p>
            <a:pPr>
              <a:lnSpc>
                <a:spcPts val="500"/>
              </a:lnSpc>
              <a:buFontTx/>
              <a:buNone/>
            </a:pPr>
            <a:endParaRPr lang="en-US" altLang="ja-JP" sz="1600"/>
          </a:p>
          <a:p>
            <a:pPr>
              <a:buFontTx/>
              <a:buNone/>
            </a:pPr>
            <a:r>
              <a:rPr lang="ja-JP" altLang="en-US" sz="1600"/>
              <a:t>　→ </a:t>
            </a:r>
            <a:r>
              <a:rPr lang="en-US" altLang="ja-JP" sz="1600"/>
              <a:t>multi-hit events</a:t>
            </a:r>
          </a:p>
        </p:txBody>
      </p:sp>
      <p:sp>
        <p:nvSpPr>
          <p:cNvPr id="14" name="角丸四角形 13"/>
          <p:cNvSpPr/>
          <p:nvPr/>
        </p:nvSpPr>
        <p:spPr bwMode="auto">
          <a:xfrm>
            <a:off x="7524750" y="4368800"/>
            <a:ext cx="1317625" cy="1295400"/>
          </a:xfrm>
          <a:prstGeom prst="roundRect">
            <a:avLst/>
          </a:prstGeom>
          <a:noFill/>
          <a:ln w="38100" cap="flat" cmpd="sng" algn="ctr">
            <a:solidFill>
              <a:schemeClr val="accent2">
                <a:lumMod val="60000"/>
                <a:lumOff val="40000"/>
                <a:alpha val="70000"/>
              </a:schemeClr>
            </a:solidFill>
            <a:prstDash val="solid"/>
            <a:round/>
            <a:headEnd type="stealth" w="med" len="lg"/>
            <a:tailEnd type="stealth" w="med" len="lg"/>
          </a:ln>
          <a:effectLst/>
        </p:spPr>
        <p:txBody>
          <a:bodyPr/>
          <a:lstStyle/>
          <a:p>
            <a:pPr>
              <a:defRPr/>
            </a:pPr>
            <a:endParaRPr lang="ja-JP" altLang="en-US">
              <a:latin typeface="Times New Roman" pitchFamily="18" charset="0"/>
            </a:endParaRPr>
          </a:p>
        </p:txBody>
      </p:sp>
      <p:sp>
        <p:nvSpPr>
          <p:cNvPr id="15" name="四角形吹き出し 14"/>
          <p:cNvSpPr/>
          <p:nvPr/>
        </p:nvSpPr>
        <p:spPr bwMode="auto">
          <a:xfrm flipH="1">
            <a:off x="6407150" y="3989388"/>
            <a:ext cx="2332038" cy="307975"/>
          </a:xfrm>
          <a:prstGeom prst="wedgeRectCallout">
            <a:avLst>
              <a:gd name="adj1" fmla="val -26117"/>
              <a:gd name="adj2" fmla="val 102294"/>
            </a:avLst>
          </a:prstGeom>
          <a:pattFill prst="ltUpDiag">
            <a:fgClr>
              <a:srgbClr val="CCFFCC"/>
            </a:fgClr>
            <a:bgClr>
              <a:schemeClr val="bg1"/>
            </a:bgClr>
          </a:pattFill>
          <a:ln w="19050" cap="flat" cmpd="sng" algn="ctr">
            <a:solidFill>
              <a:schemeClr val="accent6">
                <a:lumMod val="60000"/>
                <a:lumOff val="40000"/>
                <a:alpha val="90000"/>
              </a:schemeClr>
            </a:solidFill>
            <a:prstDash val="solid"/>
            <a:round/>
            <a:headEnd type="none" w="med" len="lg"/>
            <a:tailEnd type="none" w="lg" len="lg"/>
          </a:ln>
          <a:effectLst/>
        </p:spPr>
        <p:txBody>
          <a:bodyPr anchor="ctr">
            <a:spAutoFit/>
          </a:bodyPr>
          <a:lstStyle/>
          <a:p>
            <a:pPr algn="ctr"/>
            <a:r>
              <a:rPr lang="en-US" altLang="ja-JP" sz="1400">
                <a:latin typeface="Times New Roman" pitchFamily="18" charset="0"/>
              </a:rPr>
              <a:t>Shower leakage effects</a:t>
            </a:r>
          </a:p>
        </p:txBody>
      </p:sp>
      <p:sp>
        <p:nvSpPr>
          <p:cNvPr id="2" name="テキスト ボックス 1"/>
          <p:cNvSpPr txBox="1"/>
          <p:nvPr/>
        </p:nvSpPr>
        <p:spPr>
          <a:xfrm rot="823649">
            <a:off x="5184476" y="3190523"/>
            <a:ext cx="2308683" cy="584775"/>
          </a:xfrm>
          <a:prstGeom prst="rect">
            <a:avLst/>
          </a:prstGeom>
          <a:noFill/>
          <a:effectLst>
            <a:glow rad="127000">
              <a:schemeClr val="accent1"/>
            </a:glow>
          </a:effectLst>
        </p:spPr>
        <p:txBody>
          <a:bodyPr>
            <a:spAutoFit/>
          </a:bodyP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r>
              <a:rPr lang="en-US" altLang="ja-JP" sz="3200">
                <a:solidFill>
                  <a:srgbClr val="FF99CC"/>
                </a:solidFill>
                <a:latin typeface="Times New Roman" pitchFamily="18" charset="0"/>
              </a:rPr>
              <a:t>preliminary</a:t>
            </a:r>
          </a:p>
        </p:txBody>
      </p:sp>
      <p:sp>
        <p:nvSpPr>
          <p:cNvPr id="49163" name="テキスト ボックス 24"/>
          <p:cNvSpPr txBox="1">
            <a:spLocks noChangeArrowheads="1"/>
          </p:cNvSpPr>
          <p:nvPr/>
        </p:nvSpPr>
        <p:spPr bwMode="auto">
          <a:xfrm>
            <a:off x="5965825" y="2133600"/>
            <a:ext cx="31019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r>
              <a:rPr lang="en-US" altLang="ja-JP" sz="1200">
                <a:latin typeface="Times New Roman" pitchFamily="18" charset="0"/>
              </a:rPr>
              <a:t>color </a:t>
            </a:r>
            <a:r>
              <a:rPr lang="ja-JP" altLang="en-US" sz="1200">
                <a:latin typeface="Times New Roman" pitchFamily="18" charset="0"/>
              </a:rPr>
              <a:t>： </a:t>
            </a:r>
            <a:r>
              <a:rPr lang="en-US" altLang="ja-JP" sz="1200">
                <a:latin typeface="Times New Roman" pitchFamily="18" charset="0"/>
              </a:rPr>
              <a:t>Exp.  &amp; </a:t>
            </a:r>
            <a:r>
              <a:rPr lang="en-US" altLang="ja-JP" sz="1200">
                <a:solidFill>
                  <a:srgbClr val="FF0000"/>
                </a:solidFill>
                <a:latin typeface="Times New Roman" pitchFamily="18" charset="0"/>
              </a:rPr>
              <a:t>Geant4</a:t>
            </a:r>
            <a:r>
              <a:rPr lang="en-US" altLang="ja-JP" sz="1200">
                <a:latin typeface="Times New Roman" pitchFamily="18" charset="0"/>
              </a:rPr>
              <a:t> &amp; </a:t>
            </a:r>
            <a:r>
              <a:rPr lang="en-US" altLang="ja-JP" sz="1200">
                <a:solidFill>
                  <a:srgbClr val="0000CC"/>
                </a:solidFill>
                <a:latin typeface="Times New Roman" pitchFamily="18" charset="0"/>
              </a:rPr>
              <a:t>EPICS</a:t>
            </a:r>
          </a:p>
          <a:p>
            <a:r>
              <a:rPr lang="en-US" altLang="ja-JP" sz="1200">
                <a:latin typeface="Times New Roman" pitchFamily="18" charset="0"/>
              </a:rPr>
              <a:t>Vertical axis </a:t>
            </a:r>
            <a:r>
              <a:rPr lang="ja-JP" altLang="en-US" sz="1200">
                <a:latin typeface="Times New Roman" pitchFamily="18" charset="0"/>
              </a:rPr>
              <a:t>： </a:t>
            </a:r>
            <a:r>
              <a:rPr lang="en-US" altLang="ja-JP" sz="1200">
                <a:latin typeface="Times New Roman" pitchFamily="18" charset="0"/>
              </a:rPr>
              <a:t>Energy Resolution in TASC</a:t>
            </a:r>
          </a:p>
          <a:p>
            <a:pPr>
              <a:buFont typeface="Wingdings" pitchFamily="2" charset="2"/>
              <a:buNone/>
            </a:pPr>
            <a:r>
              <a:rPr lang="en-US" altLang="ja-JP" sz="1200">
                <a:latin typeface="Times New Roman" pitchFamily="18" charset="0"/>
              </a:rPr>
              <a:t>Horizontal axis </a:t>
            </a:r>
            <a:r>
              <a:rPr lang="ja-JP" altLang="en-US" sz="1200">
                <a:latin typeface="Times New Roman" pitchFamily="18" charset="0"/>
              </a:rPr>
              <a:t>： </a:t>
            </a:r>
            <a:r>
              <a:rPr lang="en-US" altLang="ja-JP" sz="1200">
                <a:latin typeface="Times New Roman" pitchFamily="18" charset="0"/>
              </a:rPr>
              <a:t>Energy of  incident particles</a:t>
            </a:r>
          </a:p>
          <a:p>
            <a:endParaRPr lang="en-US" altLang="ja-JP" sz="1200">
              <a:latin typeface="Times New Roman" pitchFamily="18" charset="0"/>
            </a:endParaRPr>
          </a:p>
        </p:txBody>
      </p:sp>
    </p:spTree>
    <p:extLst>
      <p:ext uri="{BB962C8B-B14F-4D97-AF65-F5344CB8AC3E}">
        <p14:creationId xmlns:p14="http://schemas.microsoft.com/office/powerpoint/2010/main" val="36816341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30" descr="E:\1) Waseda 2010.03\SPS2010\学会用準備資料\figure110415\pos10_451_new\EWS_pw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3500438"/>
            <a:ext cx="4235450" cy="287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3" name="Picture 28" descr="E:\1) Waseda 2010.03\SPS2010\学会用準備資料\figure110415\pos10_451\EWS_sf_restricti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404813"/>
            <a:ext cx="4291013" cy="290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4" name="スライド番号プレースホルダ 17"/>
          <p:cNvSpPr txBox="1">
            <a:spLocks noGrp="1"/>
          </p:cNvSpPr>
          <p:nvPr/>
        </p:nvSpPr>
        <p:spPr bwMode="auto">
          <a:xfrm>
            <a:off x="6588125" y="64008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pPr algn="r"/>
            <a:fld id="{0D07CA41-0AFA-4F07-9452-8F4246E205B2}" type="slidenum">
              <a:rPr kumimoji="0" lang="en-US" altLang="ja-JP" sz="1200">
                <a:latin typeface="Times New Roman" pitchFamily="18" charset="0"/>
              </a:rPr>
              <a:pPr algn="r"/>
              <a:t>29</a:t>
            </a:fld>
            <a:endParaRPr kumimoji="0" lang="en-US" altLang="ja-JP" sz="1200">
              <a:latin typeface="Times New Roman" pitchFamily="18" charset="0"/>
            </a:endParaRPr>
          </a:p>
        </p:txBody>
      </p:sp>
      <p:sp>
        <p:nvSpPr>
          <p:cNvPr id="51205" name="タイトル 1"/>
          <p:cNvSpPr>
            <a:spLocks noGrp="1"/>
          </p:cNvSpPr>
          <p:nvPr>
            <p:ph type="title" idx="4294967295"/>
          </p:nvPr>
        </p:nvSpPr>
        <p:spPr>
          <a:xfrm>
            <a:off x="0" y="0"/>
            <a:ext cx="4875213" cy="609600"/>
          </a:xfrm>
        </p:spPr>
        <p:txBody>
          <a:bodyPr anchor="t"/>
          <a:lstStyle/>
          <a:p>
            <a:r>
              <a:rPr lang="en-US" altLang="ja-JP"/>
              <a:t>Lateral Spread</a:t>
            </a:r>
          </a:p>
        </p:txBody>
      </p:sp>
      <p:sp>
        <p:nvSpPr>
          <p:cNvPr id="51206" name="テキスト ボックス 18"/>
          <p:cNvSpPr txBox="1">
            <a:spLocks noChangeArrowheads="1"/>
          </p:cNvSpPr>
          <p:nvPr/>
        </p:nvSpPr>
        <p:spPr bwMode="auto">
          <a:xfrm>
            <a:off x="34925" y="6319838"/>
            <a:ext cx="10080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r>
              <a:rPr lang="en-US" altLang="ja-JP" sz="1200">
                <a:latin typeface="Times New Roman" pitchFamily="18" charset="0"/>
              </a:rPr>
              <a:t>Data : 451</a:t>
            </a:r>
          </a:p>
        </p:txBody>
      </p:sp>
      <p:pic>
        <p:nvPicPr>
          <p:cNvPr id="51207"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9238" y="4784725"/>
            <a:ext cx="2400300" cy="72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med" len="lg"/>
                <a:tailEnd type="none" w="med" len="lg"/>
              </a14:hiddenLine>
            </a:ext>
          </a:extLst>
        </p:spPr>
      </p:pic>
      <p:pic>
        <p:nvPicPr>
          <p:cNvPr id="51208"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5425" y="5589588"/>
            <a:ext cx="20621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med" len="lg"/>
                <a:tailEnd type="none" w="med" len="lg"/>
              </a14:hiddenLine>
            </a:ext>
          </a:extLst>
        </p:spPr>
      </p:pic>
      <p:pic>
        <p:nvPicPr>
          <p:cNvPr id="51209" name="Picture 14" descr="E:\1) Waseda 2010.03\SPS2010\学会用準備資料\figure110404\LS説明.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7588" y="5373688"/>
            <a:ext cx="2516187"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10" name="Picture 15" descr="E:\1) Waseda 2010.03\SPS2010\学会用準備資料\figure110404\EWS説明.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25688" y="6078538"/>
            <a:ext cx="2533650" cy="1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テキスト ボックス 38"/>
          <p:cNvSpPr txBox="1"/>
          <p:nvPr/>
        </p:nvSpPr>
        <p:spPr bwMode="auto">
          <a:xfrm>
            <a:off x="6948488" y="1906588"/>
            <a:ext cx="776287" cy="369887"/>
          </a:xfrm>
          <a:prstGeom prst="rect">
            <a:avLst/>
          </a:prstGeom>
          <a:solidFill>
            <a:schemeClr val="accent1">
              <a:lumMod val="40000"/>
              <a:lumOff val="60000"/>
            </a:schemeClr>
          </a:solidFill>
        </p:spPr>
        <p:txBody>
          <a:bodyPr anchor="ctr" anchorCtr="1">
            <a:spAutoFit/>
          </a:bodyP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r>
              <a:rPr lang="en-US" altLang="ja-JP" b="1">
                <a:latin typeface="Times New Roman" pitchFamily="18" charset="0"/>
              </a:rPr>
              <a:t>IMC</a:t>
            </a:r>
          </a:p>
        </p:txBody>
      </p:sp>
      <p:sp>
        <p:nvSpPr>
          <p:cNvPr id="40" name="テキスト ボックス 39"/>
          <p:cNvSpPr txBox="1"/>
          <p:nvPr/>
        </p:nvSpPr>
        <p:spPr bwMode="auto">
          <a:xfrm>
            <a:off x="5445125" y="4932363"/>
            <a:ext cx="927100" cy="368300"/>
          </a:xfrm>
          <a:prstGeom prst="rect">
            <a:avLst/>
          </a:prstGeom>
          <a:solidFill>
            <a:schemeClr val="accent1">
              <a:lumMod val="40000"/>
              <a:lumOff val="60000"/>
            </a:schemeClr>
          </a:solidFill>
        </p:spPr>
        <p:txBody>
          <a:bodyPr anchor="ctr" anchorCtr="1">
            <a:spAutoFit/>
          </a:bodyP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r>
              <a:rPr lang="en-US" altLang="ja-JP" b="1">
                <a:latin typeface="Times New Roman" pitchFamily="18" charset="0"/>
              </a:rPr>
              <a:t>TASC</a:t>
            </a:r>
          </a:p>
        </p:txBody>
      </p:sp>
      <p:sp>
        <p:nvSpPr>
          <p:cNvPr id="51213" name="コンテンツ プレースホルダ 2"/>
          <p:cNvSpPr>
            <a:spLocks noGrp="1"/>
          </p:cNvSpPr>
          <p:nvPr>
            <p:ph idx="4294967295"/>
          </p:nvPr>
        </p:nvSpPr>
        <p:spPr>
          <a:xfrm>
            <a:off x="0" y="1089025"/>
            <a:ext cx="4897438" cy="3482975"/>
          </a:xfrm>
        </p:spPr>
        <p:txBody>
          <a:bodyPr/>
          <a:lstStyle/>
          <a:p>
            <a:r>
              <a:rPr lang="en-US" altLang="ja-JP" sz="2000"/>
              <a:t>Lateral shower spread of IMC, TASC </a:t>
            </a:r>
          </a:p>
          <a:p>
            <a:pPr>
              <a:buFontTx/>
              <a:buNone/>
            </a:pPr>
            <a:r>
              <a:rPr lang="en-US" altLang="ja-JP" sz="2000"/>
              <a:t>			       (Positron 10GeV)</a:t>
            </a:r>
          </a:p>
          <a:p>
            <a:pPr>
              <a:buFontTx/>
              <a:buNone/>
            </a:pPr>
            <a:endParaRPr lang="en-US" altLang="ja-JP" sz="1600"/>
          </a:p>
          <a:p>
            <a:pPr>
              <a:buFontTx/>
              <a:buNone/>
            </a:pPr>
            <a:r>
              <a:rPr lang="ja-JP" altLang="en-US" sz="1600"/>
              <a:t>　・</a:t>
            </a:r>
            <a:r>
              <a:rPr lang="en-US" altLang="ja-JP" sz="1600"/>
              <a:t>For energy weighted spread of IMC, Using events of 1mm inner side of IMC layer 8.</a:t>
            </a:r>
          </a:p>
          <a:p>
            <a:pPr>
              <a:lnSpc>
                <a:spcPts val="300"/>
              </a:lnSpc>
              <a:buFontTx/>
              <a:buNone/>
            </a:pPr>
            <a:endParaRPr lang="en-US" altLang="ja-JP" sz="1600"/>
          </a:p>
          <a:p>
            <a:pPr>
              <a:buFontTx/>
              <a:buNone/>
            </a:pPr>
            <a:r>
              <a:rPr lang="ja-JP" altLang="en-US" sz="1600"/>
              <a:t>　・</a:t>
            </a:r>
            <a:r>
              <a:rPr lang="en-US" altLang="ja-JP" sz="1600"/>
              <a:t>In IMC, simulation and exp. data have a similar distribution. (Difference of mean value : ~4%)</a:t>
            </a:r>
          </a:p>
          <a:p>
            <a:pPr>
              <a:lnSpc>
                <a:spcPts val="300"/>
              </a:lnSpc>
              <a:buFontTx/>
              <a:buNone/>
            </a:pPr>
            <a:endParaRPr lang="en-US" altLang="ja-JP" sz="1600"/>
          </a:p>
          <a:p>
            <a:pPr>
              <a:buFontTx/>
              <a:buNone/>
            </a:pPr>
            <a:r>
              <a:rPr lang="ja-JP" altLang="en-US" sz="1600"/>
              <a:t>　・</a:t>
            </a:r>
            <a:r>
              <a:rPr lang="en-US" altLang="ja-JP" sz="1600"/>
              <a:t>In TASC, simulation and exp. data have a similar distribution.</a:t>
            </a:r>
          </a:p>
          <a:p>
            <a:pPr>
              <a:buFontTx/>
              <a:buNone/>
            </a:pPr>
            <a:r>
              <a:rPr lang="en-US" altLang="ja-JP" sz="1600"/>
              <a:t>	(1cm edge : only 2 PWO logs in each layer) </a:t>
            </a:r>
          </a:p>
        </p:txBody>
      </p:sp>
      <p:sp>
        <p:nvSpPr>
          <p:cNvPr id="51214" name="テキスト ボックス 4"/>
          <p:cNvSpPr txBox="1">
            <a:spLocks noChangeArrowheads="1"/>
          </p:cNvSpPr>
          <p:nvPr/>
        </p:nvSpPr>
        <p:spPr bwMode="auto">
          <a:xfrm>
            <a:off x="395288" y="4418013"/>
            <a:ext cx="417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r>
              <a:rPr lang="en-US" altLang="ja-JP" sz="1400">
                <a:latin typeface="Times New Roman" pitchFamily="18" charset="0"/>
              </a:rPr>
              <a:t>[ Formula of Energy Weighted Spread </a:t>
            </a:r>
            <a:r>
              <a:rPr lang="en-US" altLang="ja-JP" sz="1400" i="1">
                <a:latin typeface="Times New Roman" pitchFamily="18" charset="0"/>
              </a:rPr>
              <a:t>R</a:t>
            </a:r>
            <a:r>
              <a:rPr lang="en-US" altLang="ja-JP" sz="1400" i="1" baseline="-25000">
                <a:latin typeface="Times New Roman" pitchFamily="18" charset="0"/>
              </a:rPr>
              <a:t>E </a:t>
            </a:r>
            <a:r>
              <a:rPr lang="en-US" altLang="ja-JP" sz="1400">
                <a:latin typeface="Times New Roman" pitchFamily="18" charset="0"/>
              </a:rPr>
              <a:t>]</a:t>
            </a:r>
          </a:p>
        </p:txBody>
      </p:sp>
      <p:sp>
        <p:nvSpPr>
          <p:cNvPr id="51215" name="テキスト ボックス 4"/>
          <p:cNvSpPr txBox="1">
            <a:spLocks noChangeArrowheads="1"/>
          </p:cNvSpPr>
          <p:nvPr/>
        </p:nvSpPr>
        <p:spPr bwMode="auto">
          <a:xfrm>
            <a:off x="2979738" y="4868863"/>
            <a:ext cx="12319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r>
              <a:rPr lang="en-US" altLang="ja-JP" sz="1400" u="sng">
                <a:latin typeface="Times New Roman" pitchFamily="18" charset="0"/>
              </a:rPr>
              <a:t>Ex. TASC</a:t>
            </a:r>
          </a:p>
        </p:txBody>
      </p:sp>
    </p:spTree>
    <p:extLst>
      <p:ext uri="{BB962C8B-B14F-4D97-AF65-F5344CB8AC3E}">
        <p14:creationId xmlns:p14="http://schemas.microsoft.com/office/powerpoint/2010/main" val="25129672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Baseline </a:t>
            </a:r>
            <a:r>
              <a:rPr kumimoji="1" lang="en-US" altLang="ja-JP" dirty="0" smtClean="0"/>
              <a:t>Configuration</a:t>
            </a:r>
            <a:endParaRPr kumimoji="1" lang="ja-JP" altLang="en-US" dirty="0"/>
          </a:p>
        </p:txBody>
      </p:sp>
      <p:sp>
        <p:nvSpPr>
          <p:cNvPr id="4" name="コンテンツ プレースホルダー 3"/>
          <p:cNvSpPr>
            <a:spLocks noGrp="1"/>
          </p:cNvSpPr>
          <p:nvPr>
            <p:ph idx="1"/>
          </p:nvPr>
        </p:nvSpPr>
        <p:spPr/>
        <p:txBody>
          <a:bodyPr/>
          <a:lstStyle/>
          <a:p>
            <a:r>
              <a:rPr lang="en-US" altLang="ja-JP" sz="2000" dirty="0" smtClean="0"/>
              <a:t>The current detector model in our simulation is composed of active parts and major absorber parts of </a:t>
            </a:r>
            <a:r>
              <a:rPr lang="en-US" altLang="ja-JP" dirty="0" smtClean="0"/>
              <a:t>the calorimeter</a:t>
            </a:r>
            <a:endParaRPr lang="en-US" altLang="ja-JP" sz="2000" dirty="0" smtClean="0"/>
          </a:p>
          <a:p>
            <a:pPr lvl="1"/>
            <a:r>
              <a:rPr lang="en-US" altLang="ja-JP" sz="1600" dirty="0" smtClean="0"/>
              <a:t>This model consists of;</a:t>
            </a:r>
          </a:p>
          <a:p>
            <a:pPr lvl="2"/>
            <a:r>
              <a:rPr lang="en-US" altLang="ja-JP" sz="1400" dirty="0" smtClean="0"/>
              <a:t>28 plastic scintillator paddles - 3.2 x 44.8 x 1.0 cm</a:t>
            </a:r>
            <a:r>
              <a:rPr lang="en-US" altLang="ja-JP" sz="1400" baseline="30000" dirty="0" smtClean="0"/>
              <a:t>3</a:t>
            </a:r>
            <a:endParaRPr kumimoji="1" lang="en-US" altLang="ja-JP" sz="1400" baseline="30000" dirty="0" smtClean="0"/>
          </a:p>
          <a:p>
            <a:pPr lvl="2"/>
            <a:r>
              <a:rPr kumimoji="1" lang="en-US" altLang="ja-JP" sz="1400" dirty="0" smtClean="0"/>
              <a:t>7168 SciFi ‘s  0.1 x 44.8 x 0.1 cm</a:t>
            </a:r>
            <a:r>
              <a:rPr kumimoji="1" lang="en-US" altLang="ja-JP" sz="1400" baseline="30000" dirty="0" smtClean="0"/>
              <a:t>3</a:t>
            </a:r>
            <a:endParaRPr kumimoji="1" lang="en-US" altLang="ja-JP" sz="1400" dirty="0" smtClean="0"/>
          </a:p>
          <a:p>
            <a:pPr lvl="2"/>
            <a:r>
              <a:rPr kumimoji="1" lang="en-US" altLang="ja-JP" sz="1400" dirty="0" smtClean="0"/>
              <a:t>Tungsten  plates </a:t>
            </a:r>
          </a:p>
          <a:p>
            <a:pPr marL="914400" lvl="2" indent="0">
              <a:buNone/>
            </a:pPr>
            <a:r>
              <a:rPr lang="en-US" altLang="ja-JP" sz="1400" dirty="0"/>
              <a:t> </a:t>
            </a:r>
            <a:r>
              <a:rPr lang="en-US" altLang="ja-JP" sz="1400" dirty="0" smtClean="0"/>
              <a:t>                   </a:t>
            </a:r>
            <a:r>
              <a:rPr kumimoji="1" lang="en-US" altLang="ja-JP" sz="1400" dirty="0" smtClean="0"/>
              <a:t> 44.8 x 44.8 x 0.07 cm</a:t>
            </a:r>
            <a:r>
              <a:rPr kumimoji="1" lang="en-US" altLang="ja-JP" sz="1400" baseline="30000" dirty="0" smtClean="0"/>
              <a:t>3</a:t>
            </a:r>
            <a:r>
              <a:rPr kumimoji="1" lang="en-US" altLang="ja-JP" sz="1400" dirty="0" smtClean="0"/>
              <a:t> x 3</a:t>
            </a:r>
          </a:p>
          <a:p>
            <a:pPr marL="914400" lvl="2" indent="0">
              <a:buNone/>
            </a:pPr>
            <a:r>
              <a:rPr lang="en-US" altLang="ja-JP" sz="1400" dirty="0"/>
              <a:t> </a:t>
            </a:r>
            <a:r>
              <a:rPr lang="en-US" altLang="ja-JP" sz="1400" dirty="0" smtClean="0"/>
              <a:t>                    </a:t>
            </a:r>
            <a:r>
              <a:rPr kumimoji="1" lang="en-US" altLang="ja-JP" sz="1400" dirty="0" smtClean="0"/>
              <a:t>38.4 x 38.4 x 0.07 cm</a:t>
            </a:r>
            <a:r>
              <a:rPr kumimoji="1" lang="en-US" altLang="ja-JP" sz="1400" baseline="30000" dirty="0" smtClean="0"/>
              <a:t>3</a:t>
            </a:r>
            <a:r>
              <a:rPr kumimoji="1" lang="en-US" altLang="ja-JP" sz="1400" dirty="0" smtClean="0"/>
              <a:t> x 2</a:t>
            </a:r>
          </a:p>
          <a:p>
            <a:pPr marL="914400" lvl="2" indent="0">
              <a:buNone/>
            </a:pPr>
            <a:r>
              <a:rPr lang="en-US" altLang="ja-JP" sz="1400" dirty="0"/>
              <a:t> </a:t>
            </a:r>
            <a:r>
              <a:rPr lang="en-US" altLang="ja-JP" sz="1400" dirty="0" smtClean="0"/>
              <a:t>                    32.0 x 32.0 x 0.35 cm</a:t>
            </a:r>
            <a:r>
              <a:rPr lang="en-US" altLang="ja-JP" sz="1400" baseline="30000" dirty="0" smtClean="0"/>
              <a:t>3</a:t>
            </a:r>
            <a:r>
              <a:rPr lang="en-US" altLang="ja-JP" sz="1400" dirty="0" smtClean="0"/>
              <a:t> x 2</a:t>
            </a:r>
            <a:endParaRPr kumimoji="1" lang="en-US" altLang="ja-JP" sz="1400" dirty="0" smtClean="0"/>
          </a:p>
          <a:p>
            <a:pPr lvl="2"/>
            <a:r>
              <a:rPr kumimoji="1" lang="en-US" altLang="ja-JP" sz="1400" dirty="0" smtClean="0"/>
              <a:t>192 PWO logs  2.0 x 2.0 x 32.0 cm</a:t>
            </a:r>
            <a:r>
              <a:rPr kumimoji="1" lang="en-US" altLang="ja-JP" sz="1400" baseline="30000" dirty="0" smtClean="0"/>
              <a:t>3</a:t>
            </a:r>
            <a:endParaRPr kumimoji="1" lang="en-US" altLang="ja-JP" sz="1400" dirty="0" smtClean="0"/>
          </a:p>
          <a:p>
            <a:pPr lvl="2"/>
            <a:r>
              <a:rPr lang="en-US" altLang="ja-JP" sz="1400" u="sng" dirty="0" smtClean="0"/>
              <a:t>no</a:t>
            </a:r>
            <a:r>
              <a:rPr lang="en-US" altLang="ja-JP" sz="1400" dirty="0" smtClean="0"/>
              <a:t> PMT, APD/PD, frames, cables, etc…</a:t>
            </a:r>
            <a:endParaRPr lang="en-US" altLang="ja-JP" sz="1400" dirty="0"/>
          </a:p>
          <a:p>
            <a:pPr lvl="1"/>
            <a:r>
              <a:rPr lang="en-US" altLang="ja-JP" sz="1600" dirty="0" smtClean="0"/>
              <a:t>No gaps between scintillators in </a:t>
            </a:r>
            <a:endParaRPr kumimoji="1" lang="en-US" altLang="ja-JP" sz="1600" dirty="0" smtClean="0"/>
          </a:p>
          <a:p>
            <a:pPr lvl="2"/>
            <a:r>
              <a:rPr lang="en-US" altLang="ja-JP" sz="1400" dirty="0" smtClean="0"/>
              <a:t>CHD, IMC and TASC</a:t>
            </a:r>
            <a:endParaRPr kumimoji="1" lang="en-US" altLang="ja-JP" sz="1400" dirty="0" smtClean="0"/>
          </a:p>
          <a:p>
            <a:pPr lvl="1"/>
            <a:r>
              <a:rPr lang="en-US" altLang="ja-JP" sz="1600" dirty="0" smtClean="0"/>
              <a:t>Tentative size of spaces are </a:t>
            </a:r>
          </a:p>
          <a:p>
            <a:pPr marL="457200" lvl="1" indent="0">
              <a:buNone/>
            </a:pPr>
            <a:r>
              <a:rPr lang="en-US" altLang="ja-JP" sz="1600" dirty="0"/>
              <a:t> </a:t>
            </a:r>
            <a:r>
              <a:rPr lang="en-US" altLang="ja-JP" sz="1600" dirty="0" smtClean="0"/>
              <a:t>    assigned between : </a:t>
            </a:r>
          </a:p>
          <a:p>
            <a:pPr lvl="2"/>
            <a:r>
              <a:rPr kumimoji="1" lang="en-US" altLang="ja-JP" sz="1400" dirty="0" smtClean="0"/>
              <a:t>CHD-IMC</a:t>
            </a:r>
          </a:p>
          <a:p>
            <a:pPr lvl="2"/>
            <a:r>
              <a:rPr lang="en-US" altLang="ja-JP" sz="1400" dirty="0" smtClean="0"/>
              <a:t>IMC-TASC</a:t>
            </a:r>
            <a:endParaRPr kumimoji="1" lang="en-US" altLang="ja-JP" sz="1400" dirty="0" smtClean="0"/>
          </a:p>
          <a:p>
            <a:endParaRPr kumimoji="1" lang="ja-JP" altLang="en-US" sz="2000" dirty="0"/>
          </a:p>
        </p:txBody>
      </p:sp>
      <p:pic>
        <p:nvPicPr>
          <p:cNvPr id="5" name="Picture 26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2914352"/>
            <a:ext cx="3911600" cy="368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Box 492"/>
          <p:cNvSpPr txBox="1">
            <a:spLocks noChangeArrowheads="1"/>
          </p:cNvSpPr>
          <p:nvPr/>
        </p:nvSpPr>
        <p:spPr bwMode="auto">
          <a:xfrm>
            <a:off x="6443911" y="5290840"/>
            <a:ext cx="1152525" cy="336550"/>
          </a:xfrm>
          <a:prstGeom prst="rect">
            <a:avLst/>
          </a:prstGeom>
          <a:solidFill>
            <a:schemeClr val="bg1">
              <a:alpha val="80000"/>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80000"/>
              </a:lnSpc>
            </a:pPr>
            <a:r>
              <a:rPr lang="en-US" altLang="ja-JP" sz="2000">
                <a:latin typeface="ＭＳ Ｐゴシック" charset="-128"/>
              </a:rPr>
              <a:t>TASC</a:t>
            </a:r>
          </a:p>
        </p:txBody>
      </p:sp>
      <p:sp>
        <p:nvSpPr>
          <p:cNvPr id="7" name="Text Box 493"/>
          <p:cNvSpPr txBox="1">
            <a:spLocks noChangeArrowheads="1"/>
          </p:cNvSpPr>
          <p:nvPr/>
        </p:nvSpPr>
        <p:spPr bwMode="auto">
          <a:xfrm>
            <a:off x="6443911" y="3706515"/>
            <a:ext cx="1152525" cy="336550"/>
          </a:xfrm>
          <a:prstGeom prst="rect">
            <a:avLst/>
          </a:prstGeom>
          <a:solidFill>
            <a:schemeClr val="bg1">
              <a:alpha val="80000"/>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80000"/>
              </a:lnSpc>
            </a:pPr>
            <a:r>
              <a:rPr lang="en-US" altLang="ja-JP" sz="2000">
                <a:latin typeface="ＭＳ Ｐゴシック" charset="-128"/>
              </a:rPr>
              <a:t>IMC</a:t>
            </a:r>
          </a:p>
        </p:txBody>
      </p:sp>
      <p:sp>
        <p:nvSpPr>
          <p:cNvPr id="8" name="Text Box 494"/>
          <p:cNvSpPr txBox="1">
            <a:spLocks noChangeArrowheads="1"/>
          </p:cNvSpPr>
          <p:nvPr/>
        </p:nvSpPr>
        <p:spPr bwMode="auto">
          <a:xfrm>
            <a:off x="6372473" y="2938165"/>
            <a:ext cx="1152525" cy="336550"/>
          </a:xfrm>
          <a:prstGeom prst="rect">
            <a:avLst/>
          </a:prstGeom>
          <a:solidFill>
            <a:schemeClr val="bg1">
              <a:alpha val="80000"/>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80000"/>
              </a:lnSpc>
            </a:pPr>
            <a:r>
              <a:rPr lang="en-US" altLang="ja-JP" sz="2000">
                <a:latin typeface="ＭＳ Ｐゴシック" charset="-128"/>
              </a:rPr>
              <a:t>CHD</a:t>
            </a:r>
          </a:p>
        </p:txBody>
      </p:sp>
      <p:sp>
        <p:nvSpPr>
          <p:cNvPr id="9" name="Rectangle 495"/>
          <p:cNvSpPr>
            <a:spLocks noChangeArrowheads="1"/>
          </p:cNvSpPr>
          <p:nvPr/>
        </p:nvSpPr>
        <p:spPr bwMode="auto">
          <a:xfrm>
            <a:off x="5004048" y="2914352"/>
            <a:ext cx="3889375" cy="37449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 name="Text Box 29"/>
          <p:cNvSpPr txBox="1">
            <a:spLocks noChangeArrowheads="1"/>
          </p:cNvSpPr>
          <p:nvPr/>
        </p:nvSpPr>
        <p:spPr bwMode="auto">
          <a:xfrm>
            <a:off x="178866" y="5828268"/>
            <a:ext cx="482518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ts val="0"/>
              </a:spcBef>
            </a:pPr>
            <a:r>
              <a:rPr lang="en-US" altLang="ja-JP" dirty="0" smtClean="0"/>
              <a:t>(Some results in this presentation</a:t>
            </a:r>
            <a:r>
              <a:rPr lang="en-US" altLang="ja-JP" sz="1600" dirty="0" smtClean="0"/>
              <a:t> are made </a:t>
            </a:r>
          </a:p>
          <a:p>
            <a:pPr algn="ctr">
              <a:spcBef>
                <a:spcPts val="0"/>
              </a:spcBef>
            </a:pPr>
            <a:r>
              <a:rPr lang="en-US" altLang="ja-JP" sz="1600" dirty="0" smtClean="0"/>
              <a:t>by </a:t>
            </a:r>
            <a:r>
              <a:rPr lang="en-US" altLang="ja-JP" dirty="0" smtClean="0"/>
              <a:t>different version models</a:t>
            </a:r>
            <a:endParaRPr lang="en-US" altLang="ja-JP" sz="1600" dirty="0" smtClean="0"/>
          </a:p>
          <a:p>
            <a:pPr algn="ctr">
              <a:spcBef>
                <a:spcPts val="0"/>
              </a:spcBef>
            </a:pPr>
            <a:r>
              <a:rPr lang="en-US" altLang="ja-JP" sz="1600" dirty="0" smtClean="0"/>
              <a:t>which have SIA in substitution for CHD)</a:t>
            </a:r>
            <a:endParaRPr lang="en-US" altLang="ja-JP" sz="1600" dirty="0"/>
          </a:p>
        </p:txBody>
      </p:sp>
    </p:spTree>
    <p:extLst>
      <p:ext uri="{BB962C8B-B14F-4D97-AF65-F5344CB8AC3E}">
        <p14:creationId xmlns:p14="http://schemas.microsoft.com/office/powerpoint/2010/main" val="34695932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3" descr="E:\1) Waseda 2010.03\SPS2010\学会用準備資料\figure110415\pos150_449_new\EWS_pw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7888" y="3500438"/>
            <a:ext cx="4375150" cy="296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1" name="Picture 2" descr="E:\1) Waseda 2010.03\SPS2010\学会用準備資料\figure110415\pos150_449_new\EWS_sf_restricti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0750" y="392113"/>
            <a:ext cx="4375150" cy="296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2" name="スライド番号プレースホルダ 17"/>
          <p:cNvSpPr txBox="1">
            <a:spLocks noGrp="1"/>
          </p:cNvSpPr>
          <p:nvPr/>
        </p:nvSpPr>
        <p:spPr bwMode="auto">
          <a:xfrm>
            <a:off x="6588125" y="64008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pPr algn="r"/>
            <a:fld id="{6E31BD42-1C8E-4FCF-8F35-44281F08FAB9}" type="slidenum">
              <a:rPr kumimoji="0" lang="en-US" altLang="ja-JP" sz="1200">
                <a:latin typeface="Times New Roman" pitchFamily="18" charset="0"/>
              </a:rPr>
              <a:pPr algn="r"/>
              <a:t>30</a:t>
            </a:fld>
            <a:endParaRPr kumimoji="0" lang="en-US" altLang="ja-JP" sz="1200">
              <a:latin typeface="Times New Roman" pitchFamily="18" charset="0"/>
            </a:endParaRPr>
          </a:p>
        </p:txBody>
      </p:sp>
      <p:sp>
        <p:nvSpPr>
          <p:cNvPr id="53253" name="タイトル 1"/>
          <p:cNvSpPr>
            <a:spLocks noGrp="1"/>
          </p:cNvSpPr>
          <p:nvPr>
            <p:ph type="title" idx="4294967295"/>
          </p:nvPr>
        </p:nvSpPr>
        <p:spPr>
          <a:xfrm>
            <a:off x="0" y="0"/>
            <a:ext cx="4875213" cy="609600"/>
          </a:xfrm>
        </p:spPr>
        <p:txBody>
          <a:bodyPr anchor="t"/>
          <a:lstStyle/>
          <a:p>
            <a:r>
              <a:rPr lang="en-US" altLang="ja-JP"/>
              <a:t>Lateral Spread</a:t>
            </a:r>
          </a:p>
        </p:txBody>
      </p:sp>
      <p:sp>
        <p:nvSpPr>
          <p:cNvPr id="53254" name="コンテンツ プレースホルダ 2"/>
          <p:cNvSpPr>
            <a:spLocks noGrp="1"/>
          </p:cNvSpPr>
          <p:nvPr>
            <p:ph idx="4294967295"/>
          </p:nvPr>
        </p:nvSpPr>
        <p:spPr>
          <a:xfrm>
            <a:off x="0" y="1165225"/>
            <a:ext cx="4897438" cy="3482975"/>
          </a:xfrm>
        </p:spPr>
        <p:txBody>
          <a:bodyPr/>
          <a:lstStyle/>
          <a:p>
            <a:r>
              <a:rPr lang="en-US" altLang="ja-JP" sz="2000"/>
              <a:t>Lateral shower spread of IMC, TASC </a:t>
            </a:r>
          </a:p>
          <a:p>
            <a:pPr>
              <a:buFontTx/>
              <a:buNone/>
            </a:pPr>
            <a:r>
              <a:rPr lang="en-US" altLang="ja-JP" sz="2000"/>
              <a:t>			       (Positron 150GeV)</a:t>
            </a:r>
          </a:p>
          <a:p>
            <a:pPr>
              <a:buFontTx/>
              <a:buNone/>
            </a:pPr>
            <a:endParaRPr lang="en-US" altLang="ja-JP" sz="1600"/>
          </a:p>
          <a:p>
            <a:pPr>
              <a:buFontTx/>
              <a:buNone/>
            </a:pPr>
            <a:r>
              <a:rPr lang="ja-JP" altLang="en-US" sz="1600"/>
              <a:t>　・</a:t>
            </a:r>
            <a:r>
              <a:rPr lang="en-US" altLang="ja-JP" sz="1600"/>
              <a:t>For energy weighted spread of IMC, Using events of 1mm inner side of IMC layer 8.</a:t>
            </a:r>
          </a:p>
          <a:p>
            <a:pPr>
              <a:lnSpc>
                <a:spcPts val="300"/>
              </a:lnSpc>
              <a:buFontTx/>
              <a:buNone/>
            </a:pPr>
            <a:endParaRPr lang="en-US" altLang="ja-JP" sz="1600"/>
          </a:p>
          <a:p>
            <a:pPr>
              <a:buFontTx/>
              <a:buNone/>
            </a:pPr>
            <a:r>
              <a:rPr lang="ja-JP" altLang="en-US" sz="1600"/>
              <a:t>　・</a:t>
            </a:r>
            <a:r>
              <a:rPr lang="en-US" altLang="ja-JP" sz="1600"/>
              <a:t>In IMC, simulation and exp. data have a similar distribution. (Difference of mean value : ~3%)</a:t>
            </a:r>
          </a:p>
          <a:p>
            <a:pPr>
              <a:lnSpc>
                <a:spcPts val="300"/>
              </a:lnSpc>
              <a:buFontTx/>
              <a:buNone/>
            </a:pPr>
            <a:endParaRPr lang="en-US" altLang="ja-JP" sz="1600"/>
          </a:p>
          <a:p>
            <a:pPr>
              <a:buFontTx/>
              <a:buNone/>
            </a:pPr>
            <a:r>
              <a:rPr lang="ja-JP" altLang="en-US" sz="1600"/>
              <a:t>　・</a:t>
            </a:r>
            <a:r>
              <a:rPr lang="en-US" altLang="ja-JP" sz="1600"/>
              <a:t>In TASC, there is a little difference in distribution. (Diffirence of mean value : ~2%)</a:t>
            </a:r>
          </a:p>
        </p:txBody>
      </p:sp>
      <p:sp>
        <p:nvSpPr>
          <p:cNvPr id="53255" name="テキスト ボックス 18"/>
          <p:cNvSpPr txBox="1">
            <a:spLocks noChangeArrowheads="1"/>
          </p:cNvSpPr>
          <p:nvPr/>
        </p:nvSpPr>
        <p:spPr bwMode="auto">
          <a:xfrm>
            <a:off x="34925" y="6319838"/>
            <a:ext cx="10080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r>
              <a:rPr lang="en-US" altLang="ja-JP" sz="1200">
                <a:latin typeface="Times New Roman" pitchFamily="18" charset="0"/>
              </a:rPr>
              <a:t>Data : 449</a:t>
            </a:r>
          </a:p>
        </p:txBody>
      </p:sp>
      <p:pic>
        <p:nvPicPr>
          <p:cNvPr id="53256"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9238" y="4784725"/>
            <a:ext cx="2400300" cy="72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med" len="lg"/>
                <a:tailEnd type="none" w="med" len="lg"/>
              </a14:hiddenLine>
            </a:ext>
          </a:extLst>
        </p:spPr>
      </p:pic>
      <p:pic>
        <p:nvPicPr>
          <p:cNvPr id="53257"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5425" y="5589588"/>
            <a:ext cx="20621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med" len="lg"/>
                <a:tailEnd type="none" w="med" len="lg"/>
              </a14:hiddenLine>
            </a:ext>
          </a:extLst>
        </p:spPr>
      </p:pic>
      <p:pic>
        <p:nvPicPr>
          <p:cNvPr id="53258" name="Picture 14" descr="E:\1) Waseda 2010.03\SPS2010\学会用準備資料\figure110404\LS説明.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7588" y="5373688"/>
            <a:ext cx="2516187"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9" name="Picture 15" descr="E:\1) Waseda 2010.03\SPS2010\学会用準備資料\figure110404\EWS説明.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25688" y="6078538"/>
            <a:ext cx="2533650" cy="1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60" name="テキスト ボックス 4"/>
          <p:cNvSpPr txBox="1">
            <a:spLocks noChangeArrowheads="1"/>
          </p:cNvSpPr>
          <p:nvPr/>
        </p:nvSpPr>
        <p:spPr bwMode="auto">
          <a:xfrm>
            <a:off x="395288" y="4418013"/>
            <a:ext cx="417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r>
              <a:rPr lang="en-US" altLang="ja-JP" sz="1400">
                <a:latin typeface="Times New Roman" pitchFamily="18" charset="0"/>
              </a:rPr>
              <a:t>[ Formula of Energy Weighted Spread </a:t>
            </a:r>
            <a:r>
              <a:rPr lang="en-US" altLang="ja-JP" sz="1400" i="1">
                <a:latin typeface="Times New Roman" pitchFamily="18" charset="0"/>
              </a:rPr>
              <a:t>R</a:t>
            </a:r>
            <a:r>
              <a:rPr lang="en-US" altLang="ja-JP" sz="1400" i="1" baseline="-25000">
                <a:latin typeface="Times New Roman" pitchFamily="18" charset="0"/>
              </a:rPr>
              <a:t>E </a:t>
            </a:r>
            <a:r>
              <a:rPr lang="en-US" altLang="ja-JP" sz="1400">
                <a:latin typeface="Times New Roman" pitchFamily="18" charset="0"/>
              </a:rPr>
              <a:t>]</a:t>
            </a:r>
          </a:p>
        </p:txBody>
      </p:sp>
      <p:sp>
        <p:nvSpPr>
          <p:cNvPr id="53261" name="テキスト ボックス 4"/>
          <p:cNvSpPr txBox="1">
            <a:spLocks noChangeArrowheads="1"/>
          </p:cNvSpPr>
          <p:nvPr/>
        </p:nvSpPr>
        <p:spPr bwMode="auto">
          <a:xfrm>
            <a:off x="2979738" y="4868863"/>
            <a:ext cx="12319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r>
              <a:rPr lang="en-US" altLang="ja-JP" sz="1400" u="sng">
                <a:latin typeface="Times New Roman" pitchFamily="18" charset="0"/>
              </a:rPr>
              <a:t>Ex. TASC</a:t>
            </a:r>
          </a:p>
        </p:txBody>
      </p:sp>
      <p:sp>
        <p:nvSpPr>
          <p:cNvPr id="39" name="テキスト ボックス 38"/>
          <p:cNvSpPr txBox="1"/>
          <p:nvPr/>
        </p:nvSpPr>
        <p:spPr bwMode="auto">
          <a:xfrm>
            <a:off x="7092950" y="1874838"/>
            <a:ext cx="776288" cy="369887"/>
          </a:xfrm>
          <a:prstGeom prst="rect">
            <a:avLst/>
          </a:prstGeom>
          <a:solidFill>
            <a:schemeClr val="accent1">
              <a:lumMod val="40000"/>
              <a:lumOff val="60000"/>
            </a:schemeClr>
          </a:solidFill>
        </p:spPr>
        <p:txBody>
          <a:bodyPr anchor="ctr" anchorCtr="1">
            <a:spAutoFit/>
          </a:bodyP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r>
              <a:rPr lang="en-US" altLang="ja-JP" b="1">
                <a:latin typeface="Times New Roman" pitchFamily="18" charset="0"/>
              </a:rPr>
              <a:t>IMC</a:t>
            </a:r>
          </a:p>
        </p:txBody>
      </p:sp>
      <p:sp>
        <p:nvSpPr>
          <p:cNvPr id="40" name="テキスト ボックス 39"/>
          <p:cNvSpPr txBox="1"/>
          <p:nvPr/>
        </p:nvSpPr>
        <p:spPr bwMode="auto">
          <a:xfrm>
            <a:off x="5445125" y="4724400"/>
            <a:ext cx="927100" cy="368300"/>
          </a:xfrm>
          <a:prstGeom prst="rect">
            <a:avLst/>
          </a:prstGeom>
          <a:solidFill>
            <a:schemeClr val="accent1">
              <a:lumMod val="40000"/>
              <a:lumOff val="60000"/>
            </a:schemeClr>
          </a:solidFill>
        </p:spPr>
        <p:txBody>
          <a:bodyPr anchor="ctr" anchorCtr="1">
            <a:spAutoFit/>
          </a:bodyP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r>
              <a:rPr lang="en-US" altLang="ja-JP" b="1">
                <a:latin typeface="Times New Roman" pitchFamily="18" charset="0"/>
              </a:rPr>
              <a:t>TASC</a:t>
            </a:r>
          </a:p>
        </p:txBody>
      </p:sp>
    </p:spTree>
    <p:extLst>
      <p:ext uri="{BB962C8B-B14F-4D97-AF65-F5344CB8AC3E}">
        <p14:creationId xmlns:p14="http://schemas.microsoft.com/office/powerpoint/2010/main" val="42675089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1" name="Picture 3" descr="C:\Users\政則\Desktop\ar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638" y="3068638"/>
            <a:ext cx="4794250"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2" name="テキスト ボックス 40"/>
          <p:cNvSpPr txBox="1">
            <a:spLocks noChangeArrowheads="1"/>
          </p:cNvSpPr>
          <p:nvPr/>
        </p:nvSpPr>
        <p:spPr bwMode="auto">
          <a:xfrm>
            <a:off x="4787900" y="6477000"/>
            <a:ext cx="34702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pPr algn="ctr"/>
            <a:r>
              <a:rPr lang="en-US" altLang="ja-JP" sz="1400"/>
              <a:t>Energy dependency of angular resolution</a:t>
            </a:r>
            <a:endParaRPr lang="en-US" altLang="ja-JP" sz="1400">
              <a:solidFill>
                <a:srgbClr val="FF0000"/>
              </a:solidFill>
            </a:endParaRPr>
          </a:p>
        </p:txBody>
      </p:sp>
      <p:pic>
        <p:nvPicPr>
          <p:cNvPr id="58373" name="Picture 2" descr="C:\Users\政則\Desktop\a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344488"/>
            <a:ext cx="3482975" cy="250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title" idx="4294967295"/>
          </p:nvPr>
        </p:nvSpPr>
        <p:spPr>
          <a:xfrm>
            <a:off x="76200" y="76200"/>
            <a:ext cx="6130925" cy="465138"/>
          </a:xfrm>
        </p:spPr>
        <p:txBody>
          <a:bodyPr anchor="b">
            <a:normAutofit fontScale="90000"/>
          </a:bodyPr>
          <a:lstStyle/>
          <a:p>
            <a:r>
              <a:rPr lang="en-US" altLang="ja-JP" sz="2800"/>
              <a:t>Angular resolution </a:t>
            </a:r>
            <a:r>
              <a:rPr lang="ja-JP" altLang="en-US" sz="2800"/>
              <a:t>（</a:t>
            </a:r>
            <a:r>
              <a:rPr lang="en-US" altLang="ja-JP" sz="2800"/>
              <a:t>electron</a:t>
            </a:r>
            <a:r>
              <a:rPr lang="ja-JP" altLang="en-US" sz="2800"/>
              <a:t>）</a:t>
            </a:r>
          </a:p>
        </p:txBody>
      </p:sp>
      <p:grpSp>
        <p:nvGrpSpPr>
          <p:cNvPr id="58375" name="グループ化 28"/>
          <p:cNvGrpSpPr>
            <a:grpSpLocks/>
          </p:cNvGrpSpPr>
          <p:nvPr/>
        </p:nvGrpSpPr>
        <p:grpSpPr bwMode="auto">
          <a:xfrm>
            <a:off x="0" y="2286000"/>
            <a:ext cx="4419600" cy="3870325"/>
            <a:chOff x="6099239" y="697415"/>
            <a:chExt cx="2860696" cy="3860496"/>
          </a:xfrm>
        </p:grpSpPr>
        <p:sp>
          <p:nvSpPr>
            <p:cNvPr id="58376" name="テキスト ボックス 10"/>
            <p:cNvSpPr txBox="1">
              <a:spLocks noChangeArrowheads="1"/>
            </p:cNvSpPr>
            <p:nvPr/>
          </p:nvSpPr>
          <p:spPr bwMode="auto">
            <a:xfrm>
              <a:off x="6099239" y="4253885"/>
              <a:ext cx="2310142" cy="304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pPr algn="ctr"/>
              <a:r>
                <a:rPr lang="en-US" altLang="ja-JP" sz="1400">
                  <a:solidFill>
                    <a:srgbClr val="000000"/>
                  </a:solidFill>
                </a:rPr>
                <a:t>Example event  </a:t>
              </a:r>
              <a:r>
                <a:rPr lang="ja-JP" altLang="en-US" sz="1400">
                  <a:solidFill>
                    <a:srgbClr val="000000"/>
                  </a:solidFill>
                </a:rPr>
                <a:t>（</a:t>
              </a:r>
              <a:r>
                <a:rPr lang="en-US" altLang="ja-JP" sz="1400">
                  <a:solidFill>
                    <a:srgbClr val="000000"/>
                  </a:solidFill>
                </a:rPr>
                <a:t>electron 10GeV</a:t>
              </a:r>
              <a:r>
                <a:rPr lang="ja-JP" altLang="en-US" sz="1400">
                  <a:solidFill>
                    <a:srgbClr val="000000"/>
                  </a:solidFill>
                </a:rPr>
                <a:t>）</a:t>
              </a:r>
            </a:p>
          </p:txBody>
        </p:sp>
        <p:grpSp>
          <p:nvGrpSpPr>
            <p:cNvPr id="58377" name="グループ化 26"/>
            <p:cNvGrpSpPr>
              <a:grpSpLocks/>
            </p:cNvGrpSpPr>
            <p:nvPr/>
          </p:nvGrpSpPr>
          <p:grpSpPr bwMode="auto">
            <a:xfrm>
              <a:off x="6191726" y="697415"/>
              <a:ext cx="2768209" cy="3538405"/>
              <a:chOff x="5796136" y="847542"/>
              <a:chExt cx="3822253" cy="4885714"/>
            </a:xfrm>
          </p:grpSpPr>
          <p:grpSp>
            <p:nvGrpSpPr>
              <p:cNvPr id="58378" name="グループ化 12"/>
              <p:cNvGrpSpPr>
                <a:grpSpLocks/>
              </p:cNvGrpSpPr>
              <p:nvPr/>
            </p:nvGrpSpPr>
            <p:grpSpPr bwMode="auto">
              <a:xfrm>
                <a:off x="5796136" y="1052736"/>
                <a:ext cx="2819400" cy="4680520"/>
                <a:chOff x="5857056" y="1052736"/>
                <a:chExt cx="2819400" cy="4680520"/>
              </a:xfrm>
            </p:grpSpPr>
            <p:pic>
              <p:nvPicPr>
                <p:cNvPr id="58379" name="Picture 2" descr="C:\Users\政則\Desktop\shower_view.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57056" y="1237456"/>
                  <a:ext cx="28194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直線コネクタ 6"/>
                <p:cNvCxnSpPr/>
                <p:nvPr/>
              </p:nvCxnSpPr>
              <p:spPr>
                <a:xfrm flipH="1">
                  <a:off x="7092826" y="1053064"/>
                  <a:ext cx="86547" cy="4678899"/>
                </a:xfrm>
                <a:prstGeom prst="line">
                  <a:avLst/>
                </a:prstGeom>
                <a:ln w="1905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58381" name="テキスト ボックス 14"/>
              <p:cNvSpPr txBox="1">
                <a:spLocks noChangeArrowheads="1"/>
              </p:cNvSpPr>
              <p:nvPr/>
            </p:nvSpPr>
            <p:spPr bwMode="auto">
              <a:xfrm>
                <a:off x="8467740" y="1341578"/>
                <a:ext cx="1150649" cy="41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r>
                  <a:rPr lang="en-US" altLang="ja-JP" sz="1400"/>
                  <a:t>IMC 1</a:t>
                </a:r>
                <a:r>
                  <a:rPr lang="en-US" altLang="ja-JP" sz="1400" baseline="30000"/>
                  <a:t>st</a:t>
                </a:r>
                <a:r>
                  <a:rPr lang="en-US" altLang="ja-JP" sz="1400"/>
                  <a:t> layer</a:t>
                </a:r>
              </a:p>
            </p:txBody>
          </p:sp>
          <p:cxnSp>
            <p:nvCxnSpPr>
              <p:cNvPr id="16" name="直線矢印コネクタ 15"/>
              <p:cNvCxnSpPr/>
              <p:nvPr/>
            </p:nvCxnSpPr>
            <p:spPr>
              <a:xfrm>
                <a:off x="8934524" y="1765831"/>
                <a:ext cx="0" cy="35354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8383" name="テキスト ボックス 16"/>
              <p:cNvSpPr txBox="1">
                <a:spLocks noChangeArrowheads="1"/>
              </p:cNvSpPr>
              <p:nvPr/>
            </p:nvSpPr>
            <p:spPr bwMode="auto">
              <a:xfrm>
                <a:off x="8467740" y="5300427"/>
                <a:ext cx="1150649" cy="41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r>
                  <a:rPr lang="en-US" altLang="ja-JP" sz="1400"/>
                  <a:t>IMC8th layer</a:t>
                </a:r>
              </a:p>
            </p:txBody>
          </p:sp>
          <p:cxnSp>
            <p:nvCxnSpPr>
              <p:cNvPr id="20" name="直線矢印コネクタ 19"/>
              <p:cNvCxnSpPr>
                <a:stCxn id="58385" idx="1"/>
              </p:cNvCxnSpPr>
              <p:nvPr/>
            </p:nvCxnSpPr>
            <p:spPr>
              <a:xfrm flipH="1">
                <a:off x="7118453" y="1050878"/>
                <a:ext cx="373146" cy="212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8385" name="テキスト ボックス 21"/>
              <p:cNvSpPr txBox="1">
                <a:spLocks noChangeArrowheads="1"/>
              </p:cNvSpPr>
              <p:nvPr/>
            </p:nvSpPr>
            <p:spPr bwMode="auto">
              <a:xfrm>
                <a:off x="7492125" y="847542"/>
                <a:ext cx="1824904" cy="419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r>
                  <a:rPr lang="en-US" altLang="ja-JP" sz="1400"/>
                  <a:t>Shower core</a:t>
                </a:r>
              </a:p>
            </p:txBody>
          </p:sp>
        </p:grpSp>
      </p:grpSp>
      <p:sp>
        <p:nvSpPr>
          <p:cNvPr id="58386" name="テキスト ボックス 34"/>
          <p:cNvSpPr txBox="1">
            <a:spLocks noChangeArrowheads="1"/>
          </p:cNvSpPr>
          <p:nvPr/>
        </p:nvSpPr>
        <p:spPr bwMode="auto">
          <a:xfrm>
            <a:off x="4648200" y="2743200"/>
            <a:ext cx="4198938"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pPr algn="ctr"/>
            <a:r>
              <a:rPr lang="en-US" altLang="ja-JP" sz="1400"/>
              <a:t>Anguler distribution</a:t>
            </a:r>
            <a:r>
              <a:rPr lang="ja-JP" altLang="en-US" sz="1400"/>
              <a:t>（</a:t>
            </a:r>
            <a:r>
              <a:rPr lang="en-US" altLang="ja-JP" sz="1400"/>
              <a:t>electron10GeV</a:t>
            </a:r>
            <a:r>
              <a:rPr lang="ja-JP" altLang="en-US" sz="1400"/>
              <a:t>）</a:t>
            </a:r>
          </a:p>
          <a:p>
            <a:pPr algn="ctr"/>
            <a:r>
              <a:rPr lang="en-US" altLang="ja-JP" sz="1400"/>
              <a:t>black</a:t>
            </a:r>
            <a:r>
              <a:rPr lang="ja-JP" altLang="en-US" sz="1400"/>
              <a:t>：</a:t>
            </a:r>
            <a:r>
              <a:rPr lang="en-US" altLang="ja-JP" sz="1400"/>
              <a:t>Simulation</a:t>
            </a:r>
            <a:r>
              <a:rPr lang="ja-JP" altLang="en-US" sz="1400"/>
              <a:t>　</a:t>
            </a:r>
            <a:r>
              <a:rPr lang="en-US" altLang="ja-JP" sz="1400">
                <a:solidFill>
                  <a:srgbClr val="FF0000"/>
                </a:solidFill>
              </a:rPr>
              <a:t>red</a:t>
            </a:r>
            <a:r>
              <a:rPr lang="ja-JP" altLang="en-US" sz="1400">
                <a:solidFill>
                  <a:srgbClr val="FF0000"/>
                </a:solidFill>
              </a:rPr>
              <a:t>：</a:t>
            </a:r>
            <a:r>
              <a:rPr lang="en-US" altLang="ja-JP" sz="1400">
                <a:solidFill>
                  <a:srgbClr val="FF0000"/>
                </a:solidFill>
              </a:rPr>
              <a:t>exp data</a:t>
            </a:r>
          </a:p>
          <a:p>
            <a:endParaRPr lang="en-US" altLang="ja-JP" sz="1400"/>
          </a:p>
        </p:txBody>
      </p:sp>
      <p:sp>
        <p:nvSpPr>
          <p:cNvPr id="58387" name="コンテンツ プレースホルダー 2"/>
          <p:cNvSpPr>
            <a:spLocks noGrp="1"/>
          </p:cNvSpPr>
          <p:nvPr>
            <p:ph idx="4294967295"/>
          </p:nvPr>
        </p:nvSpPr>
        <p:spPr>
          <a:xfrm>
            <a:off x="381000" y="838200"/>
            <a:ext cx="4968875" cy="1822450"/>
          </a:xfrm>
        </p:spPr>
        <p:txBody>
          <a:bodyPr/>
          <a:lstStyle/>
          <a:p>
            <a:pPr>
              <a:buFont typeface="Wingdings" pitchFamily="2" charset="2"/>
              <a:buChar char="n"/>
            </a:pPr>
            <a:r>
              <a:rPr lang="en-US" altLang="ja-JP" sz="2400"/>
              <a:t>Distribution of the incoming direction deciding from reconstructed shower analysis</a:t>
            </a:r>
          </a:p>
          <a:p>
            <a:pPr>
              <a:buFont typeface="Wingdings" pitchFamily="2" charset="2"/>
              <a:buChar char="n"/>
            </a:pPr>
            <a:endParaRPr lang="en-US" altLang="ja-JP" sz="2400"/>
          </a:p>
        </p:txBody>
      </p:sp>
    </p:spTree>
    <p:extLst>
      <p:ext uri="{BB962C8B-B14F-4D97-AF65-F5344CB8AC3E}">
        <p14:creationId xmlns:p14="http://schemas.microsoft.com/office/powerpoint/2010/main" val="4520910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76200" y="76200"/>
            <a:ext cx="8510588" cy="611188"/>
          </a:xfrm>
          <a:noFill/>
        </p:spPr>
        <p:txBody>
          <a:bodyPr/>
          <a:lstStyle/>
          <a:p>
            <a:r>
              <a:rPr lang="en-US" altLang="ja-JP" sz="2800"/>
              <a:t>e/p separation by IMC data</a:t>
            </a:r>
          </a:p>
        </p:txBody>
      </p:sp>
      <p:sp>
        <p:nvSpPr>
          <p:cNvPr id="3" name="コンテンツ プレースホルダー 2"/>
          <p:cNvSpPr>
            <a:spLocks noGrp="1" noRot="1" noChangeAspect="1" noMove="1" noResize="1" noEditPoints="1" noAdjustHandles="1" noChangeArrowheads="1" noChangeShapeType="1" noTextEdit="1"/>
          </p:cNvSpPr>
          <p:nvPr>
            <p:ph idx="4294967295"/>
          </p:nvPr>
        </p:nvSpPr>
        <p:spPr>
          <a:xfrm>
            <a:off x="253134" y="1700808"/>
            <a:ext cx="2878706" cy="2016224"/>
          </a:xfrm>
          <a:blipFill rotWithShape="1">
            <a:blip r:embed="rId3"/>
            <a:stretch>
              <a:fillRect l="-1271" t="-3625"/>
            </a:stretch>
          </a:blipFill>
          <a:ln>
            <a:miter lim="800000"/>
            <a:headEnd/>
            <a:tailEnd/>
          </a:ln>
        </p:spPr>
        <p:txBody>
          <a:bodyPr rtlCol="0">
            <a:normAutofit/>
          </a:bodyPr>
          <a:lstStyle/>
          <a:p>
            <a:pPr marL="0" indent="0" fontAlgn="auto">
              <a:spcAft>
                <a:spcPts val="600"/>
              </a:spcAft>
              <a:buFont typeface="Arial" pitchFamily="34" charset="0"/>
              <a:buNone/>
              <a:defRPr/>
            </a:pPr>
            <a:r>
              <a:rPr lang="ja-JP" altLang="en-US" sz="2000" b="1" kern="1200">
                <a:noFill/>
                <a:latin typeface="+mn-lt"/>
                <a:ea typeface="+mn-ea"/>
                <a:cs typeface="+mn-cs"/>
              </a:rPr>
              <a:t> </a:t>
            </a:r>
          </a:p>
        </p:txBody>
      </p:sp>
      <p:sp>
        <p:nvSpPr>
          <p:cNvPr id="60420" name="テキスト ボックス 17"/>
          <p:cNvSpPr txBox="1">
            <a:spLocks noChangeArrowheads="1"/>
          </p:cNvSpPr>
          <p:nvPr/>
        </p:nvSpPr>
        <p:spPr bwMode="auto">
          <a:xfrm>
            <a:off x="5867400" y="981075"/>
            <a:ext cx="3241675" cy="5175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r>
              <a:rPr lang="en-US" altLang="ja-JP" sz="1400" b="1"/>
              <a:t>Distribution of shower spread (e10GeV and hadron 30GeV)</a:t>
            </a:r>
          </a:p>
        </p:txBody>
      </p:sp>
      <p:sp>
        <p:nvSpPr>
          <p:cNvPr id="19" name="正方形/長方形 18"/>
          <p:cNvSpPr>
            <a:spLocks noRot="1" noChangeAspect="1" noMove="1" noResize="1" noEditPoints="1" noAdjustHandles="1" noChangeArrowheads="1" noChangeShapeType="1" noTextEdit="1"/>
          </p:cNvSpPr>
          <p:nvPr/>
        </p:nvSpPr>
        <p:spPr>
          <a:xfrm>
            <a:off x="2592288" y="1933852"/>
            <a:ext cx="4211960" cy="1783180"/>
          </a:xfrm>
          <a:prstGeom prst="rect">
            <a:avLst/>
          </a:prstGeom>
          <a:blipFill rotWithShape="1">
            <a:blip r:embed="rId4"/>
            <a:stretch>
              <a:fillRect b="-2048"/>
            </a:stretch>
          </a:blipFill>
        </p:spPr>
        <p:txBody>
          <a:bodyPr/>
          <a:lstStyle/>
          <a:p>
            <a:pPr fontAlgn="auto">
              <a:spcBef>
                <a:spcPts val="0"/>
              </a:spcBef>
              <a:spcAft>
                <a:spcPts val="0"/>
              </a:spcAft>
              <a:defRPr/>
            </a:pPr>
            <a:r>
              <a:rPr lang="ja-JP" altLang="en-US">
                <a:noFill/>
                <a:latin typeface="+mn-lt"/>
                <a:ea typeface="+mn-ea"/>
              </a:rPr>
              <a:t> </a:t>
            </a:r>
          </a:p>
        </p:txBody>
      </p:sp>
      <p:sp>
        <p:nvSpPr>
          <p:cNvPr id="23" name="正方形/長方形 22"/>
          <p:cNvSpPr/>
          <p:nvPr/>
        </p:nvSpPr>
        <p:spPr>
          <a:xfrm>
            <a:off x="96838" y="1609725"/>
            <a:ext cx="5705475" cy="207803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aphicFrame>
        <p:nvGraphicFramePr>
          <p:cNvPr id="60455" name="Group 39"/>
          <p:cNvGraphicFramePr>
            <a:graphicFrameLocks noGrp="1"/>
          </p:cNvGraphicFramePr>
          <p:nvPr/>
        </p:nvGraphicFramePr>
        <p:xfrm>
          <a:off x="133350" y="4572000"/>
          <a:ext cx="5662613" cy="1708020"/>
        </p:xfrm>
        <a:graphic>
          <a:graphicData uri="http://schemas.openxmlformats.org/drawingml/2006/table">
            <a:tbl>
              <a:tblPr/>
              <a:tblGrid>
                <a:gridCol w="2000250"/>
                <a:gridCol w="1752600"/>
                <a:gridCol w="1909763"/>
              </a:tblGrid>
              <a:tr h="3317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ja-JP" sz="2400" b="0" i="0" u="none" strike="noStrike" cap="none" normalizeH="0" baseline="0" smtClean="0">
                        <a:ln>
                          <a:noFill/>
                        </a:ln>
                        <a:solidFill>
                          <a:srgbClr val="FFFFFF"/>
                        </a:solidFill>
                        <a:effectLst/>
                        <a:latin typeface="Arial" charset="0"/>
                        <a:ea typeface="ＭＳ Ｐゴシック" pitchFamily="50" charset="-128"/>
                      </a:endParaRPr>
                    </a:p>
                  </a:txBody>
                  <a:tcPr marL="81660" marR="81660" marT="40830" marB="4083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675E4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2400" b="0" i="0" u="none" strike="noStrike" cap="none" normalizeH="0" baseline="0" smtClean="0">
                          <a:ln>
                            <a:noFill/>
                          </a:ln>
                          <a:solidFill>
                            <a:schemeClr val="bg1"/>
                          </a:solidFill>
                          <a:effectLst/>
                          <a:latin typeface="Arial" charset="0"/>
                          <a:ea typeface="ＭＳ Ｐゴシック" pitchFamily="50" charset="-128"/>
                        </a:rPr>
                        <a:t>Electron selection</a:t>
                      </a:r>
                    </a:p>
                  </a:txBody>
                  <a:tcPr marL="81660" marR="81660" marT="40830" marB="4083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675E4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2400" b="0" i="0" u="none" strike="noStrike" cap="none" normalizeH="0" baseline="0" smtClean="0">
                          <a:ln>
                            <a:noFill/>
                          </a:ln>
                          <a:solidFill>
                            <a:schemeClr val="bg1"/>
                          </a:solidFill>
                          <a:effectLst/>
                          <a:latin typeface="Arial" charset="0"/>
                          <a:ea typeface="ＭＳ Ｐゴシック" pitchFamily="50" charset="-128"/>
                        </a:rPr>
                        <a:t>Hadrons rejection </a:t>
                      </a:r>
                    </a:p>
                  </a:txBody>
                  <a:tcPr marL="81660" marR="81660" marT="40830" marB="4083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675E47"/>
                    </a:solidFill>
                  </a:tcPr>
                </a:tc>
              </a:tr>
              <a:tr h="3317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2400" b="1" i="0" u="none" strike="noStrike" cap="none" normalizeH="0" baseline="0" smtClean="0">
                          <a:ln>
                            <a:noFill/>
                          </a:ln>
                          <a:solidFill>
                            <a:srgbClr val="000000"/>
                          </a:solidFill>
                          <a:effectLst/>
                          <a:latin typeface="Arial" charset="0"/>
                          <a:ea typeface="ＭＳ Ｐゴシック" pitchFamily="50" charset="-128"/>
                        </a:rPr>
                        <a:t>Simulation</a:t>
                      </a:r>
                    </a:p>
                  </a:txBody>
                  <a:tcPr marL="81660" marR="81660" marT="40830" marB="4083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2E1D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2400" b="1" i="0" u="none" strike="noStrike" cap="none" normalizeH="0" baseline="0" smtClean="0">
                          <a:ln>
                            <a:noFill/>
                          </a:ln>
                          <a:solidFill>
                            <a:srgbClr val="000000"/>
                          </a:solidFill>
                          <a:effectLst/>
                          <a:latin typeface="Arial" charset="0"/>
                          <a:ea typeface="ＭＳ Ｐゴシック" pitchFamily="50" charset="-128"/>
                        </a:rPr>
                        <a:t>91.2%</a:t>
                      </a:r>
                    </a:p>
                  </a:txBody>
                  <a:tcPr marL="81660" marR="81660" marT="40830" marB="4083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2E1D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2400" b="1" i="0" u="none" strike="noStrike" cap="none" normalizeH="0" baseline="0" smtClean="0">
                          <a:ln>
                            <a:noFill/>
                          </a:ln>
                          <a:solidFill>
                            <a:srgbClr val="000000"/>
                          </a:solidFill>
                          <a:effectLst/>
                          <a:latin typeface="Arial" charset="0"/>
                          <a:ea typeface="ＭＳ Ｐゴシック" pitchFamily="50" charset="-128"/>
                        </a:rPr>
                        <a:t>98.9%</a:t>
                      </a:r>
                    </a:p>
                  </a:txBody>
                  <a:tcPr marL="81660" marR="81660" marT="40830" marB="4083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2E1D7"/>
                    </a:solidFill>
                  </a:tcPr>
                </a:tc>
              </a:tr>
              <a:tr h="3317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2400" b="1" i="0" u="none" strike="noStrike" cap="none" normalizeH="0" baseline="0" smtClean="0">
                          <a:ln>
                            <a:noFill/>
                          </a:ln>
                          <a:solidFill>
                            <a:srgbClr val="000000"/>
                          </a:solidFill>
                          <a:effectLst/>
                          <a:latin typeface="Arial" charset="0"/>
                          <a:ea typeface="ＭＳ Ｐゴシック" pitchFamily="50" charset="-128"/>
                        </a:rPr>
                        <a:t>Exp. data</a:t>
                      </a:r>
                    </a:p>
                  </a:txBody>
                  <a:tcPr marL="81660" marR="81660" marT="40830" marB="4083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0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2400" b="1" i="0" u="none" strike="noStrike" cap="none" normalizeH="0" baseline="0" smtClean="0">
                          <a:ln>
                            <a:noFill/>
                          </a:ln>
                          <a:solidFill>
                            <a:srgbClr val="000000"/>
                          </a:solidFill>
                          <a:effectLst/>
                          <a:latin typeface="Arial" charset="0"/>
                          <a:ea typeface="ＭＳ Ｐゴシック" pitchFamily="50" charset="-128"/>
                        </a:rPr>
                        <a:t>88.2%</a:t>
                      </a:r>
                    </a:p>
                  </a:txBody>
                  <a:tcPr marL="81660" marR="81660" marT="40830" marB="4083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0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2400" b="1" i="0" u="none" strike="noStrike" cap="none" normalizeH="0" baseline="0" smtClean="0">
                          <a:ln>
                            <a:noFill/>
                          </a:ln>
                          <a:solidFill>
                            <a:srgbClr val="000000"/>
                          </a:solidFill>
                          <a:effectLst/>
                          <a:latin typeface="Arial" charset="0"/>
                          <a:ea typeface="ＭＳ Ｐゴシック" pitchFamily="50" charset="-128"/>
                        </a:rPr>
                        <a:t>98.4%</a:t>
                      </a:r>
                    </a:p>
                  </a:txBody>
                  <a:tcPr marL="81660" marR="81660" marT="40830" marB="4083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0EC"/>
                    </a:solidFill>
                  </a:tcPr>
                </a:tc>
              </a:tr>
            </a:tbl>
          </a:graphicData>
        </a:graphic>
      </p:graphicFrame>
      <p:pic>
        <p:nvPicPr>
          <p:cNvPr id="60443" name="Picture 3" descr="C:\Users\政則\Desktop\ep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1600200"/>
            <a:ext cx="3276600"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9" name="直線コネクタ 28"/>
          <p:cNvCxnSpPr/>
          <p:nvPr/>
        </p:nvCxnSpPr>
        <p:spPr>
          <a:xfrm flipV="1">
            <a:off x="7272338" y="4221163"/>
            <a:ext cx="0" cy="19494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flipH="1">
            <a:off x="6443663" y="5265738"/>
            <a:ext cx="877887"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0447" name="テキスト ボックス 30"/>
          <p:cNvSpPr txBox="1">
            <a:spLocks noChangeArrowheads="1"/>
          </p:cNvSpPr>
          <p:nvPr/>
        </p:nvSpPr>
        <p:spPr bwMode="auto">
          <a:xfrm>
            <a:off x="6400800" y="5389563"/>
            <a:ext cx="8778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r>
              <a:rPr lang="en-US" altLang="ja-JP" sz="1400" b="1"/>
              <a:t>electron</a:t>
            </a:r>
          </a:p>
        </p:txBody>
      </p:sp>
      <p:cxnSp>
        <p:nvCxnSpPr>
          <p:cNvPr id="32" name="直線矢印コネクタ 31"/>
          <p:cNvCxnSpPr/>
          <p:nvPr/>
        </p:nvCxnSpPr>
        <p:spPr>
          <a:xfrm>
            <a:off x="7280275" y="5265738"/>
            <a:ext cx="933450"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0449" name="テキスト ボックス 32"/>
          <p:cNvSpPr txBox="1">
            <a:spLocks noChangeArrowheads="1"/>
          </p:cNvSpPr>
          <p:nvPr/>
        </p:nvSpPr>
        <p:spPr bwMode="auto">
          <a:xfrm>
            <a:off x="7418388" y="5395913"/>
            <a:ext cx="13303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fontAlgn="base">
              <a:spcBef>
                <a:spcPct val="0"/>
              </a:spcBef>
              <a:spcAft>
                <a:spcPct val="0"/>
              </a:spcAft>
              <a:defRPr kumimoji="1">
                <a:solidFill>
                  <a:schemeClr val="tx1"/>
                </a:solidFill>
                <a:latin typeface="Arial" charset="0"/>
                <a:ea typeface="ＭＳ Ｐゴシック" pitchFamily="50" charset="-128"/>
              </a:defRPr>
            </a:lvl6pPr>
            <a:lvl7pPr marL="2971800" indent="-228600" fontAlgn="base">
              <a:spcBef>
                <a:spcPct val="0"/>
              </a:spcBef>
              <a:spcAft>
                <a:spcPct val="0"/>
              </a:spcAft>
              <a:defRPr kumimoji="1">
                <a:solidFill>
                  <a:schemeClr val="tx1"/>
                </a:solidFill>
                <a:latin typeface="Arial" charset="0"/>
                <a:ea typeface="ＭＳ Ｐゴシック" pitchFamily="50" charset="-128"/>
              </a:defRPr>
            </a:lvl7pPr>
            <a:lvl8pPr marL="3429000" indent="-228600" fontAlgn="base">
              <a:spcBef>
                <a:spcPct val="0"/>
              </a:spcBef>
              <a:spcAft>
                <a:spcPct val="0"/>
              </a:spcAft>
              <a:defRPr kumimoji="1">
                <a:solidFill>
                  <a:schemeClr val="tx1"/>
                </a:solidFill>
                <a:latin typeface="Arial" charset="0"/>
                <a:ea typeface="ＭＳ Ｐゴシック" pitchFamily="50" charset="-128"/>
              </a:defRPr>
            </a:lvl8pPr>
            <a:lvl9pPr marL="3886200" indent="-228600" fontAlgn="base">
              <a:spcBef>
                <a:spcPct val="0"/>
              </a:spcBef>
              <a:spcAft>
                <a:spcPct val="0"/>
              </a:spcAft>
              <a:defRPr kumimoji="1">
                <a:solidFill>
                  <a:schemeClr val="tx1"/>
                </a:solidFill>
                <a:latin typeface="Arial" charset="0"/>
                <a:ea typeface="ＭＳ Ｐゴシック" pitchFamily="50" charset="-128"/>
              </a:defRPr>
            </a:lvl9pPr>
          </a:lstStyle>
          <a:p>
            <a:r>
              <a:rPr lang="en-US" altLang="ja-JP" sz="1400" b="1">
                <a:solidFill>
                  <a:srgbClr val="FF0000"/>
                </a:solidFill>
              </a:rPr>
              <a:t>Hadron</a:t>
            </a:r>
          </a:p>
        </p:txBody>
      </p:sp>
      <p:sp>
        <p:nvSpPr>
          <p:cNvPr id="60456" name="Text Box 40"/>
          <p:cNvSpPr txBox="1">
            <a:spLocks noChangeArrowheads="1"/>
          </p:cNvSpPr>
          <p:nvPr/>
        </p:nvSpPr>
        <p:spPr bwMode="auto">
          <a:xfrm>
            <a:off x="304800" y="1674813"/>
            <a:ext cx="3962400" cy="27463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spcBef>
                <a:spcPct val="50000"/>
              </a:spcBef>
            </a:pPr>
            <a:r>
              <a:rPr lang="en-US" altLang="ja-JP"/>
              <a:t>Weighted spread of shower particles</a:t>
            </a:r>
          </a:p>
        </p:txBody>
      </p:sp>
      <p:sp>
        <p:nvSpPr>
          <p:cNvPr id="60457" name="Text Box 41"/>
          <p:cNvSpPr txBox="1">
            <a:spLocks noChangeArrowheads="1"/>
          </p:cNvSpPr>
          <p:nvPr/>
        </p:nvSpPr>
        <p:spPr bwMode="auto">
          <a:xfrm>
            <a:off x="152400" y="2665413"/>
            <a:ext cx="2133600" cy="27463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spcBef>
                <a:spcPct val="50000"/>
              </a:spcBef>
            </a:pPr>
            <a:endParaRPr lang="ja-JP" altLang="ja-JP"/>
          </a:p>
        </p:txBody>
      </p:sp>
      <p:sp>
        <p:nvSpPr>
          <p:cNvPr id="60458" name="Text Box 42"/>
          <p:cNvSpPr txBox="1">
            <a:spLocks noChangeArrowheads="1"/>
          </p:cNvSpPr>
          <p:nvPr/>
        </p:nvSpPr>
        <p:spPr bwMode="auto">
          <a:xfrm>
            <a:off x="2743200" y="2284413"/>
            <a:ext cx="2895600" cy="2127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spcBef>
                <a:spcPct val="50000"/>
              </a:spcBef>
            </a:pPr>
            <a:r>
              <a:rPr lang="en-US" altLang="ja-JP" sz="1400" b="1"/>
              <a:t>Deposit energy in i</a:t>
            </a:r>
            <a:r>
              <a:rPr lang="en-US" altLang="ja-JP" sz="1400" b="1" baseline="30000"/>
              <a:t>th</a:t>
            </a:r>
            <a:r>
              <a:rPr lang="en-US" altLang="ja-JP" sz="1400" b="1"/>
              <a:t> SciFi</a:t>
            </a:r>
          </a:p>
        </p:txBody>
      </p:sp>
      <p:sp>
        <p:nvSpPr>
          <p:cNvPr id="60459" name="Text Box 43"/>
          <p:cNvSpPr txBox="1">
            <a:spLocks noChangeArrowheads="1"/>
          </p:cNvSpPr>
          <p:nvPr/>
        </p:nvSpPr>
        <p:spPr bwMode="auto">
          <a:xfrm>
            <a:off x="2743200" y="2894013"/>
            <a:ext cx="2895600" cy="2127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spcBef>
                <a:spcPct val="50000"/>
              </a:spcBef>
            </a:pPr>
            <a:r>
              <a:rPr lang="en-US" altLang="ja-JP" sz="1400" b="1"/>
              <a:t>Deposit energy in j</a:t>
            </a:r>
            <a:r>
              <a:rPr lang="en-US" altLang="ja-JP" sz="1400" b="1" baseline="30000"/>
              <a:t>th</a:t>
            </a:r>
            <a:r>
              <a:rPr lang="en-US" altLang="ja-JP" sz="1400" b="1"/>
              <a:t> SciFi</a:t>
            </a:r>
          </a:p>
        </p:txBody>
      </p:sp>
      <p:sp>
        <p:nvSpPr>
          <p:cNvPr id="60460" name="Text Box 44"/>
          <p:cNvSpPr txBox="1">
            <a:spLocks noChangeArrowheads="1"/>
          </p:cNvSpPr>
          <p:nvPr/>
        </p:nvSpPr>
        <p:spPr bwMode="auto">
          <a:xfrm>
            <a:off x="2438400" y="3427413"/>
            <a:ext cx="3352800" cy="2127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spcBef>
                <a:spcPct val="50000"/>
              </a:spcBef>
            </a:pPr>
            <a:r>
              <a:rPr lang="en-US" altLang="ja-JP" sz="1400" b="1"/>
              <a:t>Core position of reconstructed shower</a:t>
            </a:r>
          </a:p>
        </p:txBody>
      </p:sp>
    </p:spTree>
    <p:extLst>
      <p:ext uri="{BB962C8B-B14F-4D97-AF65-F5344CB8AC3E}">
        <p14:creationId xmlns:p14="http://schemas.microsoft.com/office/powerpoint/2010/main" val="11120612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END</a:t>
            </a:r>
            <a:endParaRPr kumimoji="1" lang="ja-JP" altLang="en-US" dirty="0"/>
          </a:p>
        </p:txBody>
      </p:sp>
    </p:spTree>
    <p:extLst>
      <p:ext uri="{BB962C8B-B14F-4D97-AF65-F5344CB8AC3E}">
        <p14:creationId xmlns:p14="http://schemas.microsoft.com/office/powerpoint/2010/main" val="27144216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Shower Images</a:t>
            </a:r>
            <a:endParaRPr kumimoji="1" lang="ja-JP" altLang="en-US" dirty="0"/>
          </a:p>
        </p:txBody>
      </p:sp>
      <p:pic>
        <p:nvPicPr>
          <p:cNvPr id="48130" name="Picture 2" descr="\\192.168.2.201\raid1\tmpPrints\geomview\e1TeV.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19381" y="2104734"/>
            <a:ext cx="2457907" cy="2340000"/>
          </a:xfrm>
          <a:prstGeom prst="rect">
            <a:avLst/>
          </a:prstGeom>
          <a:noFill/>
          <a:extLst>
            <a:ext uri="{909E8E84-426E-40DD-AFC4-6F175D3DCCD1}">
              <a14:hiddenFill xmlns:a14="http://schemas.microsoft.com/office/drawing/2010/main">
                <a:solidFill>
                  <a:srgbClr val="FFFFFF"/>
                </a:solidFill>
              </a14:hiddenFill>
            </a:ext>
          </a:extLst>
        </p:spPr>
      </p:pic>
      <p:pic>
        <p:nvPicPr>
          <p:cNvPr id="48131" name="Picture 3" descr="\\192.168.2.201\raid1\tmpPrints\geomview\g_10GeV.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5878" y="2104734"/>
            <a:ext cx="2520000" cy="2340000"/>
          </a:xfrm>
          <a:prstGeom prst="rect">
            <a:avLst/>
          </a:prstGeom>
          <a:noFill/>
          <a:extLst>
            <a:ext uri="{909E8E84-426E-40DD-AFC4-6F175D3DCCD1}">
              <a14:hiddenFill xmlns:a14="http://schemas.microsoft.com/office/drawing/2010/main">
                <a:solidFill>
                  <a:srgbClr val="FFFFFF"/>
                </a:solidFill>
              </a14:hiddenFill>
            </a:ext>
          </a:extLst>
        </p:spPr>
      </p:pic>
      <p:pic>
        <p:nvPicPr>
          <p:cNvPr id="48132" name="Picture 4" descr="\\192.168.2.201\raid1\tmpPrints\geomview\p10TeV.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38166" y="2080870"/>
            <a:ext cx="2422266" cy="2340000"/>
          </a:xfrm>
          <a:prstGeom prst="rect">
            <a:avLst/>
          </a:prstGeom>
          <a:noFill/>
          <a:extLst>
            <a:ext uri="{909E8E84-426E-40DD-AFC4-6F175D3DCCD1}">
              <a14:hiddenFill xmlns:a14="http://schemas.microsoft.com/office/drawing/2010/main">
                <a:solidFill>
                  <a:srgbClr val="FFFFFF"/>
                </a:solidFill>
              </a14:hiddenFill>
            </a:ext>
          </a:extLst>
        </p:spPr>
      </p:pic>
      <p:pic>
        <p:nvPicPr>
          <p:cNvPr id="48133" name="Picture 5" descr="\\192.168.2.201\raid1\tmpPrints\viewer\e1TeV_x.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42763" y="4509368"/>
            <a:ext cx="2211141" cy="2232000"/>
          </a:xfrm>
          <a:prstGeom prst="rect">
            <a:avLst/>
          </a:prstGeom>
          <a:noFill/>
          <a:extLst>
            <a:ext uri="{909E8E84-426E-40DD-AFC4-6F175D3DCCD1}">
              <a14:hiddenFill xmlns:a14="http://schemas.microsoft.com/office/drawing/2010/main">
                <a:solidFill>
                  <a:srgbClr val="FFFFFF"/>
                </a:solidFill>
              </a14:hiddenFill>
            </a:ext>
          </a:extLst>
        </p:spPr>
      </p:pic>
      <p:pic>
        <p:nvPicPr>
          <p:cNvPr id="48134" name="Picture 6" descr="\\192.168.2.201\raid1\tmpPrints\viewer\g10GeV_x.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37373" y="4460910"/>
            <a:ext cx="2297010" cy="2232000"/>
          </a:xfrm>
          <a:prstGeom prst="rect">
            <a:avLst/>
          </a:prstGeom>
          <a:noFill/>
          <a:extLst>
            <a:ext uri="{909E8E84-426E-40DD-AFC4-6F175D3DCCD1}">
              <a14:hiddenFill xmlns:a14="http://schemas.microsoft.com/office/drawing/2010/main">
                <a:solidFill>
                  <a:srgbClr val="FFFFFF"/>
                </a:solidFill>
              </a14:hiddenFill>
            </a:ext>
          </a:extLst>
        </p:spPr>
      </p:pic>
      <p:pic>
        <p:nvPicPr>
          <p:cNvPr id="48135" name="Picture 7" descr="\\192.168.2.201\raid1\tmpPrints\viewer\p10TeV_x.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4503" y="4509368"/>
            <a:ext cx="2275061" cy="22320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 Box 27"/>
          <p:cNvSpPr txBox="1">
            <a:spLocks noChangeArrowheads="1"/>
          </p:cNvSpPr>
          <p:nvPr/>
        </p:nvSpPr>
        <p:spPr bwMode="auto">
          <a:xfrm>
            <a:off x="1187625" y="1650286"/>
            <a:ext cx="210247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ja-JP" dirty="0" smtClean="0"/>
              <a:t>Gamma-ray  </a:t>
            </a:r>
            <a:r>
              <a:rPr lang="en-US" altLang="ja-JP" sz="1600" dirty="0" smtClean="0"/>
              <a:t>10GeV</a:t>
            </a:r>
            <a:endParaRPr lang="en-US" altLang="ja-JP" sz="1600" dirty="0"/>
          </a:p>
        </p:txBody>
      </p:sp>
      <p:sp>
        <p:nvSpPr>
          <p:cNvPr id="11" name="Text Box 28"/>
          <p:cNvSpPr txBox="1">
            <a:spLocks noChangeArrowheads="1"/>
          </p:cNvSpPr>
          <p:nvPr/>
        </p:nvSpPr>
        <p:spPr bwMode="auto">
          <a:xfrm>
            <a:off x="3733389" y="1650286"/>
            <a:ext cx="215582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ja-JP" sz="1600" dirty="0" smtClean="0"/>
              <a:t>Electron 1TeV</a:t>
            </a:r>
            <a:endParaRPr lang="en-US" altLang="ja-JP" sz="1600" dirty="0"/>
          </a:p>
        </p:txBody>
      </p:sp>
      <p:sp>
        <p:nvSpPr>
          <p:cNvPr id="12" name="Text Box 29"/>
          <p:cNvSpPr txBox="1">
            <a:spLocks noChangeArrowheads="1"/>
          </p:cNvSpPr>
          <p:nvPr/>
        </p:nvSpPr>
        <p:spPr bwMode="auto">
          <a:xfrm>
            <a:off x="6590159" y="1650286"/>
            <a:ext cx="13668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ja-JP" sz="1600" dirty="0" smtClean="0"/>
              <a:t>p </a:t>
            </a:r>
            <a:r>
              <a:rPr lang="en-US" altLang="ja-JP" sz="1600" dirty="0"/>
              <a:t>10TeV</a:t>
            </a:r>
          </a:p>
        </p:txBody>
      </p:sp>
      <p:pic>
        <p:nvPicPr>
          <p:cNvPr id="48136" name="Picture 8" descr="\\192.168.2.201\raid1\tmpPrints\viewer\scaler.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5312" y="4460910"/>
            <a:ext cx="406288" cy="2280458"/>
          </a:xfrm>
          <a:prstGeom prst="rect">
            <a:avLst/>
          </a:prstGeom>
          <a:noFill/>
          <a:extLst>
            <a:ext uri="{909E8E84-426E-40DD-AFC4-6F175D3DCCD1}">
              <a14:hiddenFill xmlns:a14="http://schemas.microsoft.com/office/drawing/2010/main">
                <a:solidFill>
                  <a:srgbClr val="FFFFFF"/>
                </a:solidFill>
              </a14:hiddenFill>
            </a:ext>
          </a:extLst>
        </p:spPr>
      </p:pic>
      <p:sp>
        <p:nvSpPr>
          <p:cNvPr id="3" name="コンテンツ プレースホルダー 2"/>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21556158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Trigger system</a:t>
            </a:r>
            <a:endParaRPr kumimoji="1" lang="ja-JP" altLang="en-US" dirty="0"/>
          </a:p>
        </p:txBody>
      </p:sp>
      <p:sp>
        <p:nvSpPr>
          <p:cNvPr id="3" name="コンテンツ プレースホルダー 2"/>
          <p:cNvSpPr>
            <a:spLocks noGrp="1"/>
          </p:cNvSpPr>
          <p:nvPr>
            <p:ph idx="1"/>
          </p:nvPr>
        </p:nvSpPr>
        <p:spPr>
          <a:xfrm>
            <a:off x="468313" y="1988840"/>
            <a:ext cx="8229600" cy="4465879"/>
          </a:xfrm>
        </p:spPr>
        <p:txBody>
          <a:bodyPr/>
          <a:lstStyle/>
          <a:p>
            <a:r>
              <a:rPr lang="en-US" altLang="ja-JP" dirty="0" smtClean="0"/>
              <a:t>Trigger sources</a:t>
            </a:r>
          </a:p>
          <a:p>
            <a:pPr lvl="1"/>
            <a:r>
              <a:rPr lang="en-US" altLang="ja-JP" sz="1600" dirty="0"/>
              <a:t>Sum of </a:t>
            </a:r>
            <a:r>
              <a:rPr lang="en-US" altLang="ja-JP" sz="1600" dirty="0" smtClean="0"/>
              <a:t>each 2 SciFi layers</a:t>
            </a:r>
            <a:r>
              <a:rPr lang="ja-JP" altLang="en-US" sz="1600" dirty="0" smtClean="0"/>
              <a:t> </a:t>
            </a:r>
            <a:r>
              <a:rPr lang="en-US" altLang="ja-JP" sz="1600" dirty="0" smtClean="0"/>
              <a:t>: 4 x 2 (X,Y) signals</a:t>
            </a:r>
          </a:p>
          <a:p>
            <a:pPr lvl="1"/>
            <a:r>
              <a:rPr lang="en-US" altLang="ja-JP" sz="1600" dirty="0" smtClean="0"/>
              <a:t>Sum of the top layer of TASC</a:t>
            </a:r>
          </a:p>
          <a:p>
            <a:pPr lvl="1"/>
            <a:r>
              <a:rPr lang="en-US" altLang="ja-JP" sz="1600" dirty="0" smtClean="0"/>
              <a:t>CHD</a:t>
            </a:r>
          </a:p>
          <a:p>
            <a:pPr lvl="1"/>
            <a:endParaRPr lang="en-US" altLang="ja-JP" dirty="0" smtClean="0"/>
          </a:p>
          <a:p>
            <a:r>
              <a:rPr lang="en-US" altLang="ja-JP" dirty="0" smtClean="0"/>
              <a:t>Trigger mode</a:t>
            </a:r>
          </a:p>
          <a:p>
            <a:pPr lvl="1"/>
            <a:r>
              <a:rPr lang="en-US" altLang="ja-JP" sz="1600" dirty="0" smtClean="0"/>
              <a:t>High energy shower</a:t>
            </a:r>
          </a:p>
          <a:p>
            <a:pPr marL="457200" lvl="1" indent="0">
              <a:buNone/>
            </a:pPr>
            <a:r>
              <a:rPr lang="en-US" altLang="ja-JP" sz="1600" dirty="0"/>
              <a:t> </a:t>
            </a:r>
            <a:r>
              <a:rPr lang="en-US" altLang="ja-JP" sz="1600" dirty="0" smtClean="0"/>
              <a:t>     (all particles &gt; 10 GeV)</a:t>
            </a:r>
          </a:p>
          <a:p>
            <a:pPr lvl="1"/>
            <a:r>
              <a:rPr kumimoji="1" lang="en-US" altLang="ja-JP" sz="1600" dirty="0" smtClean="0"/>
              <a:t>Low energy shower</a:t>
            </a:r>
          </a:p>
          <a:p>
            <a:pPr marL="457200" lvl="1" indent="0">
              <a:buNone/>
            </a:pPr>
            <a:r>
              <a:rPr lang="en-US" altLang="ja-JP" sz="1600" dirty="0"/>
              <a:t> </a:t>
            </a:r>
            <a:r>
              <a:rPr lang="en-US" altLang="ja-JP" sz="1600" dirty="0" smtClean="0"/>
              <a:t>    </a:t>
            </a:r>
            <a:r>
              <a:rPr kumimoji="1" lang="en-US" altLang="ja-JP" sz="1600" dirty="0" smtClean="0"/>
              <a:t> (electrons &gt; 1 GeV)</a:t>
            </a:r>
            <a:endParaRPr kumimoji="1" lang="en-US" altLang="ja-JP" sz="1400" dirty="0" smtClean="0"/>
          </a:p>
          <a:p>
            <a:pPr lvl="1"/>
            <a:r>
              <a:rPr lang="en-US" altLang="ja-JP" sz="1600" dirty="0" smtClean="0"/>
              <a:t>Single (for calibration)</a:t>
            </a:r>
          </a:p>
          <a:p>
            <a:pPr marL="457200" lvl="1" indent="0">
              <a:buNone/>
            </a:pPr>
            <a:r>
              <a:rPr lang="en-US" altLang="ja-JP" sz="1600" dirty="0" smtClean="0"/>
              <a:t>      (all particles)</a:t>
            </a:r>
          </a:p>
        </p:txBody>
      </p:sp>
      <p:grpSp>
        <p:nvGrpSpPr>
          <p:cNvPr id="6386" name="グループ化 6385"/>
          <p:cNvGrpSpPr/>
          <p:nvPr/>
        </p:nvGrpSpPr>
        <p:grpSpPr>
          <a:xfrm>
            <a:off x="5370202" y="3178924"/>
            <a:ext cx="3709421" cy="3193179"/>
            <a:chOff x="4970754" y="2998643"/>
            <a:chExt cx="4847230" cy="3990203"/>
          </a:xfrm>
        </p:grpSpPr>
        <p:pic>
          <p:nvPicPr>
            <p:cNvPr id="4" name="Picture 26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2998643"/>
              <a:ext cx="4237872" cy="3990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41" name="Rectangle 195"/>
            <p:cNvSpPr>
              <a:spLocks noChangeAspect="1" noChangeArrowheads="1"/>
            </p:cNvSpPr>
            <p:nvPr/>
          </p:nvSpPr>
          <p:spPr bwMode="auto">
            <a:xfrm>
              <a:off x="6195977" y="4779595"/>
              <a:ext cx="2916956" cy="214149"/>
            </a:xfrm>
            <a:prstGeom prst="rect">
              <a:avLst/>
            </a:prstGeom>
            <a:noFill/>
            <a:ln w="19050">
              <a:solidFill>
                <a:srgbClr val="FF0000"/>
              </a:solidFill>
              <a:miter lim="800000"/>
              <a:headEnd/>
              <a:tailEnd/>
            </a:ln>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28" name="Rectangle 108"/>
            <p:cNvSpPr>
              <a:spLocks noChangeAspect="1" noChangeArrowheads="1"/>
            </p:cNvSpPr>
            <p:nvPr/>
          </p:nvSpPr>
          <p:spPr bwMode="auto">
            <a:xfrm>
              <a:off x="4970754" y="3388272"/>
              <a:ext cx="400295" cy="251115"/>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29" name="Rectangle 109"/>
            <p:cNvSpPr>
              <a:spLocks noChangeAspect="1" noChangeArrowheads="1"/>
            </p:cNvSpPr>
            <p:nvPr/>
          </p:nvSpPr>
          <p:spPr bwMode="auto">
            <a:xfrm>
              <a:off x="4970754" y="3388272"/>
              <a:ext cx="400295" cy="251115"/>
            </a:xfrm>
            <a:prstGeom prst="rect">
              <a:avLst/>
            </a:prstGeom>
            <a:noFill/>
            <a:ln w="3175">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30" name="Rectangle 110"/>
            <p:cNvSpPr>
              <a:spLocks noChangeAspect="1" noChangeArrowheads="1"/>
            </p:cNvSpPr>
            <p:nvPr/>
          </p:nvSpPr>
          <p:spPr bwMode="auto">
            <a:xfrm>
              <a:off x="4970754" y="3399190"/>
              <a:ext cx="400295" cy="227459"/>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31" name="Rectangle 111"/>
            <p:cNvSpPr>
              <a:spLocks noChangeAspect="1" noChangeArrowheads="1"/>
            </p:cNvSpPr>
            <p:nvPr/>
          </p:nvSpPr>
          <p:spPr bwMode="auto">
            <a:xfrm>
              <a:off x="4970754" y="3399190"/>
              <a:ext cx="400295" cy="227459"/>
            </a:xfrm>
            <a:prstGeom prst="rect">
              <a:avLst/>
            </a:prstGeom>
            <a:noFill/>
            <a:ln w="3175">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32" name="Freeform 112"/>
            <p:cNvSpPr>
              <a:spLocks noChangeAspect="1"/>
            </p:cNvSpPr>
            <p:nvPr/>
          </p:nvSpPr>
          <p:spPr bwMode="auto">
            <a:xfrm>
              <a:off x="5371049" y="3388272"/>
              <a:ext cx="394836" cy="123738"/>
            </a:xfrm>
            <a:custGeom>
              <a:avLst/>
              <a:gdLst>
                <a:gd name="T0" fmla="*/ 0 w 1200"/>
                <a:gd name="T1" fmla="*/ 0 h 381"/>
                <a:gd name="T2" fmla="*/ 0 w 1200"/>
                <a:gd name="T3" fmla="*/ 0 h 381"/>
                <a:gd name="T4" fmla="*/ 0 w 1200"/>
                <a:gd name="T5" fmla="*/ 0 h 381"/>
                <a:gd name="T6" fmla="*/ 0 w 1200"/>
                <a:gd name="T7" fmla="*/ 0 h 381"/>
                <a:gd name="T8" fmla="*/ 0 w 1200"/>
                <a:gd name="T9" fmla="*/ 0 h 381"/>
                <a:gd name="T10" fmla="*/ 0 w 1200"/>
                <a:gd name="T11" fmla="*/ 0 h 381"/>
                <a:gd name="T12" fmla="*/ 0 w 1200"/>
                <a:gd name="T13" fmla="*/ 0 h 381"/>
                <a:gd name="T14" fmla="*/ 0 w 1200"/>
                <a:gd name="T15" fmla="*/ 0 h 381"/>
                <a:gd name="T16" fmla="*/ 0 w 1200"/>
                <a:gd name="T17" fmla="*/ 0 h 381"/>
                <a:gd name="T18" fmla="*/ 0 w 1200"/>
                <a:gd name="T19" fmla="*/ 0 h 381"/>
                <a:gd name="T20" fmla="*/ 0 w 1200"/>
                <a:gd name="T21" fmla="*/ 0 h 381"/>
                <a:gd name="T22" fmla="*/ 0 w 1200"/>
                <a:gd name="T23" fmla="*/ 0 h 381"/>
                <a:gd name="T24" fmla="*/ 0 w 1200"/>
                <a:gd name="T25" fmla="*/ 0 h 381"/>
                <a:gd name="T26" fmla="*/ 0 w 1200"/>
                <a:gd name="T27" fmla="*/ 0 h 381"/>
                <a:gd name="T28" fmla="*/ 0 w 1200"/>
                <a:gd name="T29" fmla="*/ 0 h 381"/>
                <a:gd name="T30" fmla="*/ 0 w 1200"/>
                <a:gd name="T31" fmla="*/ 0 h 381"/>
                <a:gd name="T32" fmla="*/ 0 w 1200"/>
                <a:gd name="T33" fmla="*/ 0 h 38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00"/>
                <a:gd name="T52" fmla="*/ 0 h 381"/>
                <a:gd name="T53" fmla="*/ 1200 w 1200"/>
                <a:gd name="T54" fmla="*/ 381 h 38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00" h="381">
                  <a:moveTo>
                    <a:pt x="1200" y="0"/>
                  </a:moveTo>
                  <a:lnTo>
                    <a:pt x="0" y="193"/>
                  </a:lnTo>
                  <a:lnTo>
                    <a:pt x="0" y="381"/>
                  </a:lnTo>
                  <a:lnTo>
                    <a:pt x="1199" y="36"/>
                  </a:lnTo>
                  <a:lnTo>
                    <a:pt x="1199" y="32"/>
                  </a:lnTo>
                  <a:lnTo>
                    <a:pt x="1199" y="29"/>
                  </a:lnTo>
                  <a:lnTo>
                    <a:pt x="1200" y="26"/>
                  </a:lnTo>
                  <a:lnTo>
                    <a:pt x="1200" y="24"/>
                  </a:lnTo>
                  <a:lnTo>
                    <a:pt x="1200" y="22"/>
                  </a:lnTo>
                  <a:lnTo>
                    <a:pt x="1200" y="20"/>
                  </a:lnTo>
                  <a:lnTo>
                    <a:pt x="1199" y="16"/>
                  </a:lnTo>
                  <a:lnTo>
                    <a:pt x="1199" y="13"/>
                  </a:lnTo>
                  <a:lnTo>
                    <a:pt x="1199" y="10"/>
                  </a:lnTo>
                  <a:lnTo>
                    <a:pt x="1199" y="5"/>
                  </a:lnTo>
                  <a:lnTo>
                    <a:pt x="1199" y="3"/>
                  </a:lnTo>
                  <a:lnTo>
                    <a:pt x="1200" y="0"/>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33" name="Freeform 113"/>
            <p:cNvSpPr>
              <a:spLocks noChangeAspect="1"/>
            </p:cNvSpPr>
            <p:nvPr/>
          </p:nvSpPr>
          <p:spPr bwMode="auto">
            <a:xfrm>
              <a:off x="5371049" y="3388272"/>
              <a:ext cx="394836" cy="123738"/>
            </a:xfrm>
            <a:custGeom>
              <a:avLst/>
              <a:gdLst>
                <a:gd name="T0" fmla="*/ 0 w 1200"/>
                <a:gd name="T1" fmla="*/ 0 h 381"/>
                <a:gd name="T2" fmla="*/ 0 w 1200"/>
                <a:gd name="T3" fmla="*/ 0 h 381"/>
                <a:gd name="T4" fmla="*/ 0 w 1200"/>
                <a:gd name="T5" fmla="*/ 0 h 381"/>
                <a:gd name="T6" fmla="*/ 0 w 1200"/>
                <a:gd name="T7" fmla="*/ 0 h 381"/>
                <a:gd name="T8" fmla="*/ 0 w 1200"/>
                <a:gd name="T9" fmla="*/ 0 h 381"/>
                <a:gd name="T10" fmla="*/ 0 w 1200"/>
                <a:gd name="T11" fmla="*/ 0 h 381"/>
                <a:gd name="T12" fmla="*/ 0 w 1200"/>
                <a:gd name="T13" fmla="*/ 0 h 381"/>
                <a:gd name="T14" fmla="*/ 0 w 1200"/>
                <a:gd name="T15" fmla="*/ 0 h 381"/>
                <a:gd name="T16" fmla="*/ 0 w 1200"/>
                <a:gd name="T17" fmla="*/ 0 h 381"/>
                <a:gd name="T18" fmla="*/ 0 w 1200"/>
                <a:gd name="T19" fmla="*/ 0 h 381"/>
                <a:gd name="T20" fmla="*/ 0 w 1200"/>
                <a:gd name="T21" fmla="*/ 0 h 381"/>
                <a:gd name="T22" fmla="*/ 0 w 1200"/>
                <a:gd name="T23" fmla="*/ 0 h 381"/>
                <a:gd name="T24" fmla="*/ 0 w 1200"/>
                <a:gd name="T25" fmla="*/ 0 h 381"/>
                <a:gd name="T26" fmla="*/ 0 w 1200"/>
                <a:gd name="T27" fmla="*/ 0 h 381"/>
                <a:gd name="T28" fmla="*/ 0 w 1200"/>
                <a:gd name="T29" fmla="*/ 0 h 381"/>
                <a:gd name="T30" fmla="*/ 0 w 1200"/>
                <a:gd name="T31" fmla="*/ 0 h 381"/>
                <a:gd name="T32" fmla="*/ 0 w 1200"/>
                <a:gd name="T33" fmla="*/ 0 h 38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00"/>
                <a:gd name="T52" fmla="*/ 0 h 381"/>
                <a:gd name="T53" fmla="*/ 1200 w 1200"/>
                <a:gd name="T54" fmla="*/ 381 h 38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00" h="381">
                  <a:moveTo>
                    <a:pt x="1200" y="0"/>
                  </a:moveTo>
                  <a:lnTo>
                    <a:pt x="0" y="193"/>
                  </a:lnTo>
                  <a:lnTo>
                    <a:pt x="0" y="381"/>
                  </a:lnTo>
                  <a:lnTo>
                    <a:pt x="1199" y="36"/>
                  </a:lnTo>
                  <a:lnTo>
                    <a:pt x="1199" y="32"/>
                  </a:lnTo>
                  <a:lnTo>
                    <a:pt x="1199" y="29"/>
                  </a:lnTo>
                  <a:lnTo>
                    <a:pt x="1200" y="26"/>
                  </a:lnTo>
                  <a:lnTo>
                    <a:pt x="1200" y="24"/>
                  </a:lnTo>
                  <a:lnTo>
                    <a:pt x="1200" y="22"/>
                  </a:lnTo>
                  <a:lnTo>
                    <a:pt x="1200" y="20"/>
                  </a:lnTo>
                  <a:lnTo>
                    <a:pt x="1199" y="16"/>
                  </a:lnTo>
                  <a:lnTo>
                    <a:pt x="1199" y="13"/>
                  </a:lnTo>
                  <a:lnTo>
                    <a:pt x="1199" y="10"/>
                  </a:lnTo>
                  <a:lnTo>
                    <a:pt x="1199" y="5"/>
                  </a:lnTo>
                  <a:lnTo>
                    <a:pt x="1199" y="3"/>
                  </a:lnTo>
                  <a:lnTo>
                    <a:pt x="1200" y="0"/>
                  </a:lnTo>
                </a:path>
              </a:pathLst>
            </a:custGeom>
            <a:noFill/>
            <a:ln w="3175">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34" name="Freeform 114"/>
            <p:cNvSpPr>
              <a:spLocks noChangeAspect="1"/>
            </p:cNvSpPr>
            <p:nvPr/>
          </p:nvSpPr>
          <p:spPr bwMode="auto">
            <a:xfrm>
              <a:off x="5371049" y="3513830"/>
              <a:ext cx="394836" cy="69148"/>
            </a:xfrm>
            <a:custGeom>
              <a:avLst/>
              <a:gdLst>
                <a:gd name="T0" fmla="*/ 0 w 1199"/>
                <a:gd name="T1" fmla="*/ 0 h 206"/>
                <a:gd name="T2" fmla="*/ 0 w 1199"/>
                <a:gd name="T3" fmla="*/ 0 h 206"/>
                <a:gd name="T4" fmla="*/ 0 w 1199"/>
                <a:gd name="T5" fmla="*/ 0 h 206"/>
                <a:gd name="T6" fmla="*/ 0 w 1199"/>
                <a:gd name="T7" fmla="*/ 0 h 206"/>
                <a:gd name="T8" fmla="*/ 0 w 1199"/>
                <a:gd name="T9" fmla="*/ 0 h 206"/>
                <a:gd name="T10" fmla="*/ 0 w 1199"/>
                <a:gd name="T11" fmla="*/ 0 h 206"/>
                <a:gd name="T12" fmla="*/ 0 w 1199"/>
                <a:gd name="T13" fmla="*/ 0 h 206"/>
                <a:gd name="T14" fmla="*/ 0 w 1199"/>
                <a:gd name="T15" fmla="*/ 0 h 206"/>
                <a:gd name="T16" fmla="*/ 0 w 1199"/>
                <a:gd name="T17" fmla="*/ 0 h 206"/>
                <a:gd name="T18" fmla="*/ 0 w 1199"/>
                <a:gd name="T19" fmla="*/ 0 h 206"/>
                <a:gd name="T20" fmla="*/ 0 w 1199"/>
                <a:gd name="T21" fmla="*/ 0 h 206"/>
                <a:gd name="T22" fmla="*/ 0 w 1199"/>
                <a:gd name="T23" fmla="*/ 0 h 206"/>
                <a:gd name="T24" fmla="*/ 0 w 1199"/>
                <a:gd name="T25" fmla="*/ 0 h 206"/>
                <a:gd name="T26" fmla="*/ 0 w 1199"/>
                <a:gd name="T27" fmla="*/ 0 h 20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99"/>
                <a:gd name="T43" fmla="*/ 0 h 206"/>
                <a:gd name="T44" fmla="*/ 1199 w 1199"/>
                <a:gd name="T45" fmla="*/ 206 h 20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99" h="206">
                  <a:moveTo>
                    <a:pt x="1199" y="206"/>
                  </a:moveTo>
                  <a:lnTo>
                    <a:pt x="0" y="189"/>
                  </a:lnTo>
                  <a:lnTo>
                    <a:pt x="0" y="0"/>
                  </a:lnTo>
                  <a:lnTo>
                    <a:pt x="1197" y="160"/>
                  </a:lnTo>
                  <a:lnTo>
                    <a:pt x="1197" y="164"/>
                  </a:lnTo>
                  <a:lnTo>
                    <a:pt x="1197" y="167"/>
                  </a:lnTo>
                  <a:lnTo>
                    <a:pt x="1198" y="174"/>
                  </a:lnTo>
                  <a:lnTo>
                    <a:pt x="1198" y="180"/>
                  </a:lnTo>
                  <a:lnTo>
                    <a:pt x="1198" y="186"/>
                  </a:lnTo>
                  <a:lnTo>
                    <a:pt x="1198" y="190"/>
                  </a:lnTo>
                  <a:lnTo>
                    <a:pt x="1198" y="195"/>
                  </a:lnTo>
                  <a:lnTo>
                    <a:pt x="1199" y="200"/>
                  </a:lnTo>
                  <a:lnTo>
                    <a:pt x="1199" y="206"/>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35" name="Freeform 115"/>
            <p:cNvSpPr>
              <a:spLocks noChangeAspect="1"/>
            </p:cNvSpPr>
            <p:nvPr/>
          </p:nvSpPr>
          <p:spPr bwMode="auto">
            <a:xfrm>
              <a:off x="5371049" y="3513830"/>
              <a:ext cx="394836" cy="69148"/>
            </a:xfrm>
            <a:custGeom>
              <a:avLst/>
              <a:gdLst>
                <a:gd name="T0" fmla="*/ 0 w 1199"/>
                <a:gd name="T1" fmla="*/ 0 h 206"/>
                <a:gd name="T2" fmla="*/ 0 w 1199"/>
                <a:gd name="T3" fmla="*/ 0 h 206"/>
                <a:gd name="T4" fmla="*/ 0 w 1199"/>
                <a:gd name="T5" fmla="*/ 0 h 206"/>
                <a:gd name="T6" fmla="*/ 0 w 1199"/>
                <a:gd name="T7" fmla="*/ 0 h 206"/>
                <a:gd name="T8" fmla="*/ 0 w 1199"/>
                <a:gd name="T9" fmla="*/ 0 h 206"/>
                <a:gd name="T10" fmla="*/ 0 w 1199"/>
                <a:gd name="T11" fmla="*/ 0 h 206"/>
                <a:gd name="T12" fmla="*/ 0 w 1199"/>
                <a:gd name="T13" fmla="*/ 0 h 206"/>
                <a:gd name="T14" fmla="*/ 0 w 1199"/>
                <a:gd name="T15" fmla="*/ 0 h 206"/>
                <a:gd name="T16" fmla="*/ 0 w 1199"/>
                <a:gd name="T17" fmla="*/ 0 h 206"/>
                <a:gd name="T18" fmla="*/ 0 w 1199"/>
                <a:gd name="T19" fmla="*/ 0 h 206"/>
                <a:gd name="T20" fmla="*/ 0 w 1199"/>
                <a:gd name="T21" fmla="*/ 0 h 206"/>
                <a:gd name="T22" fmla="*/ 0 w 1199"/>
                <a:gd name="T23" fmla="*/ 0 h 206"/>
                <a:gd name="T24" fmla="*/ 0 w 1199"/>
                <a:gd name="T25" fmla="*/ 0 h 206"/>
                <a:gd name="T26" fmla="*/ 0 w 1199"/>
                <a:gd name="T27" fmla="*/ 0 h 20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99"/>
                <a:gd name="T43" fmla="*/ 0 h 206"/>
                <a:gd name="T44" fmla="*/ 1199 w 1199"/>
                <a:gd name="T45" fmla="*/ 206 h 20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99" h="206">
                  <a:moveTo>
                    <a:pt x="1199" y="206"/>
                  </a:moveTo>
                  <a:lnTo>
                    <a:pt x="0" y="189"/>
                  </a:lnTo>
                  <a:lnTo>
                    <a:pt x="0" y="0"/>
                  </a:lnTo>
                  <a:lnTo>
                    <a:pt x="1197" y="160"/>
                  </a:lnTo>
                  <a:lnTo>
                    <a:pt x="1197" y="164"/>
                  </a:lnTo>
                  <a:lnTo>
                    <a:pt x="1197" y="167"/>
                  </a:lnTo>
                  <a:lnTo>
                    <a:pt x="1198" y="174"/>
                  </a:lnTo>
                  <a:lnTo>
                    <a:pt x="1198" y="180"/>
                  </a:lnTo>
                  <a:lnTo>
                    <a:pt x="1198" y="186"/>
                  </a:lnTo>
                  <a:lnTo>
                    <a:pt x="1198" y="190"/>
                  </a:lnTo>
                  <a:lnTo>
                    <a:pt x="1198" y="195"/>
                  </a:lnTo>
                  <a:lnTo>
                    <a:pt x="1199" y="200"/>
                  </a:lnTo>
                  <a:lnTo>
                    <a:pt x="1199" y="206"/>
                  </a:lnTo>
                </a:path>
              </a:pathLst>
            </a:custGeom>
            <a:noFill/>
            <a:ln w="3175">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38" name="Rectangle 118"/>
            <p:cNvSpPr>
              <a:spLocks noChangeAspect="1" noChangeArrowheads="1"/>
            </p:cNvSpPr>
            <p:nvPr/>
          </p:nvSpPr>
          <p:spPr bwMode="auto">
            <a:xfrm>
              <a:off x="4970754" y="3713994"/>
              <a:ext cx="400295" cy="252934"/>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39" name="Rectangle 119"/>
            <p:cNvSpPr>
              <a:spLocks noChangeAspect="1" noChangeArrowheads="1"/>
            </p:cNvSpPr>
            <p:nvPr/>
          </p:nvSpPr>
          <p:spPr bwMode="auto">
            <a:xfrm>
              <a:off x="4970754" y="3713994"/>
              <a:ext cx="400295" cy="252934"/>
            </a:xfrm>
            <a:prstGeom prst="rect">
              <a:avLst/>
            </a:prstGeom>
            <a:noFill/>
            <a:ln w="3175">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40" name="Rectangle 120"/>
            <p:cNvSpPr>
              <a:spLocks noChangeAspect="1" noChangeArrowheads="1"/>
            </p:cNvSpPr>
            <p:nvPr/>
          </p:nvSpPr>
          <p:spPr bwMode="auto">
            <a:xfrm>
              <a:off x="4970754" y="3726731"/>
              <a:ext cx="400295" cy="227459"/>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41" name="Rectangle 121"/>
            <p:cNvSpPr>
              <a:spLocks noChangeAspect="1" noChangeArrowheads="1"/>
            </p:cNvSpPr>
            <p:nvPr/>
          </p:nvSpPr>
          <p:spPr bwMode="auto">
            <a:xfrm>
              <a:off x="4970754" y="3726731"/>
              <a:ext cx="400295" cy="227459"/>
            </a:xfrm>
            <a:prstGeom prst="rect">
              <a:avLst/>
            </a:prstGeom>
            <a:noFill/>
            <a:ln w="3175">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42" name="Freeform 122"/>
            <p:cNvSpPr>
              <a:spLocks noChangeAspect="1"/>
            </p:cNvSpPr>
            <p:nvPr/>
          </p:nvSpPr>
          <p:spPr bwMode="auto">
            <a:xfrm>
              <a:off x="5371049" y="3741289"/>
              <a:ext cx="394836" cy="98262"/>
            </a:xfrm>
            <a:custGeom>
              <a:avLst/>
              <a:gdLst>
                <a:gd name="T0" fmla="*/ 0 w 1201"/>
                <a:gd name="T1" fmla="*/ 0 h 297"/>
                <a:gd name="T2" fmla="*/ 0 w 1201"/>
                <a:gd name="T3" fmla="*/ 0 h 297"/>
                <a:gd name="T4" fmla="*/ 0 w 1201"/>
                <a:gd name="T5" fmla="*/ 0 h 297"/>
                <a:gd name="T6" fmla="*/ 0 w 1201"/>
                <a:gd name="T7" fmla="*/ 0 h 297"/>
                <a:gd name="T8" fmla="*/ 0 w 1201"/>
                <a:gd name="T9" fmla="*/ 0 h 297"/>
                <a:gd name="T10" fmla="*/ 0 w 1201"/>
                <a:gd name="T11" fmla="*/ 0 h 297"/>
                <a:gd name="T12" fmla="*/ 0 w 1201"/>
                <a:gd name="T13" fmla="*/ 0 h 297"/>
                <a:gd name="T14" fmla="*/ 0 w 1201"/>
                <a:gd name="T15" fmla="*/ 0 h 297"/>
                <a:gd name="T16" fmla="*/ 0 w 1201"/>
                <a:gd name="T17" fmla="*/ 0 h 297"/>
                <a:gd name="T18" fmla="*/ 0 w 1201"/>
                <a:gd name="T19" fmla="*/ 0 h 297"/>
                <a:gd name="T20" fmla="*/ 0 w 1201"/>
                <a:gd name="T21" fmla="*/ 0 h 297"/>
                <a:gd name="T22" fmla="*/ 0 w 1201"/>
                <a:gd name="T23" fmla="*/ 0 h 297"/>
                <a:gd name="T24" fmla="*/ 0 w 1201"/>
                <a:gd name="T25" fmla="*/ 0 h 297"/>
                <a:gd name="T26" fmla="*/ 0 w 1201"/>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01"/>
                <a:gd name="T43" fmla="*/ 0 h 297"/>
                <a:gd name="T44" fmla="*/ 1201 w 1201"/>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01" h="297">
                  <a:moveTo>
                    <a:pt x="1201" y="0"/>
                  </a:moveTo>
                  <a:lnTo>
                    <a:pt x="0" y="110"/>
                  </a:lnTo>
                  <a:lnTo>
                    <a:pt x="0" y="297"/>
                  </a:lnTo>
                  <a:lnTo>
                    <a:pt x="1200" y="42"/>
                  </a:lnTo>
                  <a:lnTo>
                    <a:pt x="1200" y="39"/>
                  </a:lnTo>
                  <a:lnTo>
                    <a:pt x="1200" y="35"/>
                  </a:lnTo>
                  <a:lnTo>
                    <a:pt x="1201" y="29"/>
                  </a:lnTo>
                  <a:lnTo>
                    <a:pt x="1201" y="24"/>
                  </a:lnTo>
                  <a:lnTo>
                    <a:pt x="1201" y="19"/>
                  </a:lnTo>
                  <a:lnTo>
                    <a:pt x="1200" y="14"/>
                  </a:lnTo>
                  <a:lnTo>
                    <a:pt x="1200" y="9"/>
                  </a:lnTo>
                  <a:lnTo>
                    <a:pt x="1201" y="5"/>
                  </a:lnTo>
                  <a:lnTo>
                    <a:pt x="1201" y="0"/>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43" name="Freeform 123"/>
            <p:cNvSpPr>
              <a:spLocks noChangeAspect="1"/>
            </p:cNvSpPr>
            <p:nvPr/>
          </p:nvSpPr>
          <p:spPr bwMode="auto">
            <a:xfrm>
              <a:off x="5371049" y="3741289"/>
              <a:ext cx="394836" cy="98262"/>
            </a:xfrm>
            <a:custGeom>
              <a:avLst/>
              <a:gdLst>
                <a:gd name="T0" fmla="*/ 0 w 1201"/>
                <a:gd name="T1" fmla="*/ 0 h 297"/>
                <a:gd name="T2" fmla="*/ 0 w 1201"/>
                <a:gd name="T3" fmla="*/ 0 h 297"/>
                <a:gd name="T4" fmla="*/ 0 w 1201"/>
                <a:gd name="T5" fmla="*/ 0 h 297"/>
                <a:gd name="T6" fmla="*/ 0 w 1201"/>
                <a:gd name="T7" fmla="*/ 0 h 297"/>
                <a:gd name="T8" fmla="*/ 0 w 1201"/>
                <a:gd name="T9" fmla="*/ 0 h 297"/>
                <a:gd name="T10" fmla="*/ 0 w 1201"/>
                <a:gd name="T11" fmla="*/ 0 h 297"/>
                <a:gd name="T12" fmla="*/ 0 w 1201"/>
                <a:gd name="T13" fmla="*/ 0 h 297"/>
                <a:gd name="T14" fmla="*/ 0 w 1201"/>
                <a:gd name="T15" fmla="*/ 0 h 297"/>
                <a:gd name="T16" fmla="*/ 0 w 1201"/>
                <a:gd name="T17" fmla="*/ 0 h 297"/>
                <a:gd name="T18" fmla="*/ 0 w 1201"/>
                <a:gd name="T19" fmla="*/ 0 h 297"/>
                <a:gd name="T20" fmla="*/ 0 w 1201"/>
                <a:gd name="T21" fmla="*/ 0 h 297"/>
                <a:gd name="T22" fmla="*/ 0 w 1201"/>
                <a:gd name="T23" fmla="*/ 0 h 297"/>
                <a:gd name="T24" fmla="*/ 0 w 1201"/>
                <a:gd name="T25" fmla="*/ 0 h 297"/>
                <a:gd name="T26" fmla="*/ 0 w 1201"/>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01"/>
                <a:gd name="T43" fmla="*/ 0 h 297"/>
                <a:gd name="T44" fmla="*/ 1201 w 1201"/>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01" h="297">
                  <a:moveTo>
                    <a:pt x="1201" y="0"/>
                  </a:moveTo>
                  <a:lnTo>
                    <a:pt x="0" y="110"/>
                  </a:lnTo>
                  <a:lnTo>
                    <a:pt x="0" y="297"/>
                  </a:lnTo>
                  <a:lnTo>
                    <a:pt x="1200" y="42"/>
                  </a:lnTo>
                  <a:lnTo>
                    <a:pt x="1200" y="39"/>
                  </a:lnTo>
                  <a:lnTo>
                    <a:pt x="1200" y="35"/>
                  </a:lnTo>
                  <a:lnTo>
                    <a:pt x="1201" y="29"/>
                  </a:lnTo>
                  <a:lnTo>
                    <a:pt x="1201" y="24"/>
                  </a:lnTo>
                  <a:lnTo>
                    <a:pt x="1201" y="19"/>
                  </a:lnTo>
                  <a:lnTo>
                    <a:pt x="1200" y="14"/>
                  </a:lnTo>
                  <a:lnTo>
                    <a:pt x="1200" y="9"/>
                  </a:lnTo>
                  <a:lnTo>
                    <a:pt x="1201" y="5"/>
                  </a:lnTo>
                  <a:lnTo>
                    <a:pt x="1201" y="0"/>
                  </a:lnTo>
                </a:path>
              </a:pathLst>
            </a:custGeom>
            <a:noFill/>
            <a:ln w="3175">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44" name="Freeform 124"/>
            <p:cNvSpPr>
              <a:spLocks noChangeAspect="1"/>
            </p:cNvSpPr>
            <p:nvPr/>
          </p:nvSpPr>
          <p:spPr bwMode="auto">
            <a:xfrm>
              <a:off x="5371049" y="3841371"/>
              <a:ext cx="393017" cy="96443"/>
            </a:xfrm>
            <a:custGeom>
              <a:avLst/>
              <a:gdLst>
                <a:gd name="T0" fmla="*/ 0 w 1198"/>
                <a:gd name="T1" fmla="*/ 0 h 292"/>
                <a:gd name="T2" fmla="*/ 0 w 1198"/>
                <a:gd name="T3" fmla="*/ 0 h 292"/>
                <a:gd name="T4" fmla="*/ 0 w 1198"/>
                <a:gd name="T5" fmla="*/ 0 h 292"/>
                <a:gd name="T6" fmla="*/ 0 w 1198"/>
                <a:gd name="T7" fmla="*/ 0 h 292"/>
                <a:gd name="T8" fmla="*/ 0 w 1198"/>
                <a:gd name="T9" fmla="*/ 0 h 292"/>
                <a:gd name="T10" fmla="*/ 0 w 1198"/>
                <a:gd name="T11" fmla="*/ 0 h 292"/>
                <a:gd name="T12" fmla="*/ 0 w 1198"/>
                <a:gd name="T13" fmla="*/ 0 h 292"/>
                <a:gd name="T14" fmla="*/ 0 w 1198"/>
                <a:gd name="T15" fmla="*/ 0 h 292"/>
                <a:gd name="T16" fmla="*/ 0 w 1198"/>
                <a:gd name="T17" fmla="*/ 0 h 292"/>
                <a:gd name="T18" fmla="*/ 0 w 1198"/>
                <a:gd name="T19" fmla="*/ 0 h 292"/>
                <a:gd name="T20" fmla="*/ 0 w 1198"/>
                <a:gd name="T21" fmla="*/ 0 h 292"/>
                <a:gd name="T22" fmla="*/ 0 w 1198"/>
                <a:gd name="T23" fmla="*/ 0 h 29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98"/>
                <a:gd name="T37" fmla="*/ 0 h 292"/>
                <a:gd name="T38" fmla="*/ 1198 w 1198"/>
                <a:gd name="T39" fmla="*/ 292 h 29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98" h="292">
                  <a:moveTo>
                    <a:pt x="1198" y="292"/>
                  </a:moveTo>
                  <a:lnTo>
                    <a:pt x="0" y="188"/>
                  </a:lnTo>
                  <a:lnTo>
                    <a:pt x="0" y="0"/>
                  </a:lnTo>
                  <a:lnTo>
                    <a:pt x="1197" y="243"/>
                  </a:lnTo>
                  <a:lnTo>
                    <a:pt x="1197" y="250"/>
                  </a:lnTo>
                  <a:lnTo>
                    <a:pt x="1197" y="257"/>
                  </a:lnTo>
                  <a:lnTo>
                    <a:pt x="1197" y="264"/>
                  </a:lnTo>
                  <a:lnTo>
                    <a:pt x="1197" y="270"/>
                  </a:lnTo>
                  <a:lnTo>
                    <a:pt x="1197" y="275"/>
                  </a:lnTo>
                  <a:lnTo>
                    <a:pt x="1197" y="281"/>
                  </a:lnTo>
                  <a:lnTo>
                    <a:pt x="1198" y="292"/>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45" name="Freeform 125"/>
            <p:cNvSpPr>
              <a:spLocks noChangeAspect="1"/>
            </p:cNvSpPr>
            <p:nvPr/>
          </p:nvSpPr>
          <p:spPr bwMode="auto">
            <a:xfrm>
              <a:off x="5371049" y="3841371"/>
              <a:ext cx="393017" cy="96443"/>
            </a:xfrm>
            <a:custGeom>
              <a:avLst/>
              <a:gdLst>
                <a:gd name="T0" fmla="*/ 0 w 1198"/>
                <a:gd name="T1" fmla="*/ 0 h 292"/>
                <a:gd name="T2" fmla="*/ 0 w 1198"/>
                <a:gd name="T3" fmla="*/ 0 h 292"/>
                <a:gd name="T4" fmla="*/ 0 w 1198"/>
                <a:gd name="T5" fmla="*/ 0 h 292"/>
                <a:gd name="T6" fmla="*/ 0 w 1198"/>
                <a:gd name="T7" fmla="*/ 0 h 292"/>
                <a:gd name="T8" fmla="*/ 0 w 1198"/>
                <a:gd name="T9" fmla="*/ 0 h 292"/>
                <a:gd name="T10" fmla="*/ 0 w 1198"/>
                <a:gd name="T11" fmla="*/ 0 h 292"/>
                <a:gd name="T12" fmla="*/ 0 w 1198"/>
                <a:gd name="T13" fmla="*/ 0 h 292"/>
                <a:gd name="T14" fmla="*/ 0 w 1198"/>
                <a:gd name="T15" fmla="*/ 0 h 292"/>
                <a:gd name="T16" fmla="*/ 0 w 1198"/>
                <a:gd name="T17" fmla="*/ 0 h 292"/>
                <a:gd name="T18" fmla="*/ 0 w 1198"/>
                <a:gd name="T19" fmla="*/ 0 h 292"/>
                <a:gd name="T20" fmla="*/ 0 w 1198"/>
                <a:gd name="T21" fmla="*/ 0 h 292"/>
                <a:gd name="T22" fmla="*/ 0 w 1198"/>
                <a:gd name="T23" fmla="*/ 0 h 29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98"/>
                <a:gd name="T37" fmla="*/ 0 h 292"/>
                <a:gd name="T38" fmla="*/ 1198 w 1198"/>
                <a:gd name="T39" fmla="*/ 292 h 29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98" h="292">
                  <a:moveTo>
                    <a:pt x="1198" y="292"/>
                  </a:moveTo>
                  <a:lnTo>
                    <a:pt x="0" y="188"/>
                  </a:lnTo>
                  <a:lnTo>
                    <a:pt x="0" y="0"/>
                  </a:lnTo>
                  <a:lnTo>
                    <a:pt x="1197" y="243"/>
                  </a:lnTo>
                  <a:lnTo>
                    <a:pt x="1197" y="250"/>
                  </a:lnTo>
                  <a:lnTo>
                    <a:pt x="1197" y="257"/>
                  </a:lnTo>
                  <a:lnTo>
                    <a:pt x="1197" y="264"/>
                  </a:lnTo>
                  <a:lnTo>
                    <a:pt x="1197" y="270"/>
                  </a:lnTo>
                  <a:lnTo>
                    <a:pt x="1197" y="275"/>
                  </a:lnTo>
                  <a:lnTo>
                    <a:pt x="1197" y="281"/>
                  </a:lnTo>
                  <a:lnTo>
                    <a:pt x="1198" y="292"/>
                  </a:lnTo>
                </a:path>
              </a:pathLst>
            </a:custGeom>
            <a:noFill/>
            <a:ln w="3175">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48" name="Rectangle 128"/>
            <p:cNvSpPr>
              <a:spLocks noChangeAspect="1" noChangeArrowheads="1"/>
            </p:cNvSpPr>
            <p:nvPr/>
          </p:nvSpPr>
          <p:spPr bwMode="auto">
            <a:xfrm>
              <a:off x="4970754" y="4041535"/>
              <a:ext cx="400295" cy="252934"/>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49" name="Rectangle 129"/>
            <p:cNvSpPr>
              <a:spLocks noChangeAspect="1" noChangeArrowheads="1"/>
            </p:cNvSpPr>
            <p:nvPr/>
          </p:nvSpPr>
          <p:spPr bwMode="auto">
            <a:xfrm>
              <a:off x="4970754" y="4041535"/>
              <a:ext cx="400295" cy="252934"/>
            </a:xfrm>
            <a:prstGeom prst="rect">
              <a:avLst/>
            </a:prstGeom>
            <a:noFill/>
            <a:ln w="3175">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50" name="Rectangle 130"/>
            <p:cNvSpPr>
              <a:spLocks noChangeAspect="1" noChangeArrowheads="1"/>
            </p:cNvSpPr>
            <p:nvPr/>
          </p:nvSpPr>
          <p:spPr bwMode="auto">
            <a:xfrm>
              <a:off x="4970754" y="4052453"/>
              <a:ext cx="400295" cy="227459"/>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51" name="Rectangle 131"/>
            <p:cNvSpPr>
              <a:spLocks noChangeAspect="1" noChangeArrowheads="1"/>
            </p:cNvSpPr>
            <p:nvPr/>
          </p:nvSpPr>
          <p:spPr bwMode="auto">
            <a:xfrm>
              <a:off x="4970754" y="4052453"/>
              <a:ext cx="400295" cy="227459"/>
            </a:xfrm>
            <a:prstGeom prst="rect">
              <a:avLst/>
            </a:prstGeom>
            <a:noFill/>
            <a:ln w="3175">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52" name="Freeform 132"/>
            <p:cNvSpPr>
              <a:spLocks noChangeAspect="1"/>
            </p:cNvSpPr>
            <p:nvPr/>
          </p:nvSpPr>
          <p:spPr bwMode="auto">
            <a:xfrm>
              <a:off x="5371049" y="4103404"/>
              <a:ext cx="393017" cy="61869"/>
            </a:xfrm>
            <a:custGeom>
              <a:avLst/>
              <a:gdLst>
                <a:gd name="T0" fmla="*/ 0 w 1197"/>
                <a:gd name="T1" fmla="*/ 0 h 186"/>
                <a:gd name="T2" fmla="*/ 0 w 1197"/>
                <a:gd name="T3" fmla="*/ 0 h 186"/>
                <a:gd name="T4" fmla="*/ 0 w 1197"/>
                <a:gd name="T5" fmla="*/ 0 h 186"/>
                <a:gd name="T6" fmla="*/ 0 w 1197"/>
                <a:gd name="T7" fmla="*/ 0 h 186"/>
                <a:gd name="T8" fmla="*/ 0 w 1197"/>
                <a:gd name="T9" fmla="*/ 0 h 186"/>
                <a:gd name="T10" fmla="*/ 0 w 1197"/>
                <a:gd name="T11" fmla="*/ 0 h 186"/>
                <a:gd name="T12" fmla="*/ 0 w 1197"/>
                <a:gd name="T13" fmla="*/ 0 h 186"/>
                <a:gd name="T14" fmla="*/ 0 w 1197"/>
                <a:gd name="T15" fmla="*/ 0 h 186"/>
                <a:gd name="T16" fmla="*/ 0 w 1197"/>
                <a:gd name="T17" fmla="*/ 0 h 186"/>
                <a:gd name="T18" fmla="*/ 0 w 1197"/>
                <a:gd name="T19" fmla="*/ 0 h 186"/>
                <a:gd name="T20" fmla="*/ 0 w 1197"/>
                <a:gd name="T21" fmla="*/ 0 h 186"/>
                <a:gd name="T22" fmla="*/ 0 w 1197"/>
                <a:gd name="T23" fmla="*/ 0 h 186"/>
                <a:gd name="T24" fmla="*/ 0 w 1197"/>
                <a:gd name="T25" fmla="*/ 0 h 18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97"/>
                <a:gd name="T40" fmla="*/ 0 h 186"/>
                <a:gd name="T41" fmla="*/ 1197 w 1197"/>
                <a:gd name="T42" fmla="*/ 186 h 18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97" h="186">
                  <a:moveTo>
                    <a:pt x="1196" y="2"/>
                  </a:moveTo>
                  <a:lnTo>
                    <a:pt x="0" y="0"/>
                  </a:lnTo>
                  <a:lnTo>
                    <a:pt x="0" y="186"/>
                  </a:lnTo>
                  <a:lnTo>
                    <a:pt x="1197" y="55"/>
                  </a:lnTo>
                  <a:lnTo>
                    <a:pt x="1197" y="48"/>
                  </a:lnTo>
                  <a:lnTo>
                    <a:pt x="1197" y="40"/>
                  </a:lnTo>
                  <a:lnTo>
                    <a:pt x="1197" y="33"/>
                  </a:lnTo>
                  <a:lnTo>
                    <a:pt x="1197" y="26"/>
                  </a:lnTo>
                  <a:lnTo>
                    <a:pt x="1196" y="20"/>
                  </a:lnTo>
                  <a:lnTo>
                    <a:pt x="1196" y="13"/>
                  </a:lnTo>
                  <a:lnTo>
                    <a:pt x="1196" y="7"/>
                  </a:lnTo>
                  <a:lnTo>
                    <a:pt x="1196" y="2"/>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53" name="Freeform 133"/>
            <p:cNvSpPr>
              <a:spLocks noChangeAspect="1"/>
            </p:cNvSpPr>
            <p:nvPr/>
          </p:nvSpPr>
          <p:spPr bwMode="auto">
            <a:xfrm>
              <a:off x="5371049" y="4103404"/>
              <a:ext cx="393017" cy="61869"/>
            </a:xfrm>
            <a:custGeom>
              <a:avLst/>
              <a:gdLst>
                <a:gd name="T0" fmla="*/ 0 w 1197"/>
                <a:gd name="T1" fmla="*/ 0 h 186"/>
                <a:gd name="T2" fmla="*/ 0 w 1197"/>
                <a:gd name="T3" fmla="*/ 0 h 186"/>
                <a:gd name="T4" fmla="*/ 0 w 1197"/>
                <a:gd name="T5" fmla="*/ 0 h 186"/>
                <a:gd name="T6" fmla="*/ 0 w 1197"/>
                <a:gd name="T7" fmla="*/ 0 h 186"/>
                <a:gd name="T8" fmla="*/ 0 w 1197"/>
                <a:gd name="T9" fmla="*/ 0 h 186"/>
                <a:gd name="T10" fmla="*/ 0 w 1197"/>
                <a:gd name="T11" fmla="*/ 0 h 186"/>
                <a:gd name="T12" fmla="*/ 0 w 1197"/>
                <a:gd name="T13" fmla="*/ 0 h 186"/>
                <a:gd name="T14" fmla="*/ 0 w 1197"/>
                <a:gd name="T15" fmla="*/ 0 h 186"/>
                <a:gd name="T16" fmla="*/ 0 w 1197"/>
                <a:gd name="T17" fmla="*/ 0 h 186"/>
                <a:gd name="T18" fmla="*/ 0 w 1197"/>
                <a:gd name="T19" fmla="*/ 0 h 186"/>
                <a:gd name="T20" fmla="*/ 0 w 1197"/>
                <a:gd name="T21" fmla="*/ 0 h 186"/>
                <a:gd name="T22" fmla="*/ 0 w 1197"/>
                <a:gd name="T23" fmla="*/ 0 h 186"/>
                <a:gd name="T24" fmla="*/ 0 w 1197"/>
                <a:gd name="T25" fmla="*/ 0 h 18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97"/>
                <a:gd name="T40" fmla="*/ 0 h 186"/>
                <a:gd name="T41" fmla="*/ 1197 w 1197"/>
                <a:gd name="T42" fmla="*/ 186 h 18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97" h="186">
                  <a:moveTo>
                    <a:pt x="1196" y="2"/>
                  </a:moveTo>
                  <a:lnTo>
                    <a:pt x="0" y="0"/>
                  </a:lnTo>
                  <a:lnTo>
                    <a:pt x="0" y="186"/>
                  </a:lnTo>
                  <a:lnTo>
                    <a:pt x="1197" y="55"/>
                  </a:lnTo>
                  <a:lnTo>
                    <a:pt x="1197" y="48"/>
                  </a:lnTo>
                  <a:lnTo>
                    <a:pt x="1197" y="40"/>
                  </a:lnTo>
                  <a:lnTo>
                    <a:pt x="1197" y="33"/>
                  </a:lnTo>
                  <a:lnTo>
                    <a:pt x="1197" y="26"/>
                  </a:lnTo>
                  <a:lnTo>
                    <a:pt x="1196" y="20"/>
                  </a:lnTo>
                  <a:lnTo>
                    <a:pt x="1196" y="13"/>
                  </a:lnTo>
                  <a:lnTo>
                    <a:pt x="1196" y="7"/>
                  </a:lnTo>
                  <a:lnTo>
                    <a:pt x="1196" y="2"/>
                  </a:lnTo>
                </a:path>
              </a:pathLst>
            </a:custGeom>
            <a:noFill/>
            <a:ln w="3175">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54" name="Freeform 134"/>
            <p:cNvSpPr>
              <a:spLocks noChangeAspect="1"/>
            </p:cNvSpPr>
            <p:nvPr/>
          </p:nvSpPr>
          <p:spPr bwMode="auto">
            <a:xfrm>
              <a:off x="5371049" y="4167092"/>
              <a:ext cx="394836" cy="127377"/>
            </a:xfrm>
            <a:custGeom>
              <a:avLst/>
              <a:gdLst>
                <a:gd name="T0" fmla="*/ 0 w 1199"/>
                <a:gd name="T1" fmla="*/ 0 h 382"/>
                <a:gd name="T2" fmla="*/ 0 w 1199"/>
                <a:gd name="T3" fmla="*/ 0 h 382"/>
                <a:gd name="T4" fmla="*/ 0 w 1199"/>
                <a:gd name="T5" fmla="*/ 0 h 382"/>
                <a:gd name="T6" fmla="*/ 0 w 1199"/>
                <a:gd name="T7" fmla="*/ 0 h 382"/>
                <a:gd name="T8" fmla="*/ 0 w 1199"/>
                <a:gd name="T9" fmla="*/ 0 h 382"/>
                <a:gd name="T10" fmla="*/ 0 w 1199"/>
                <a:gd name="T11" fmla="*/ 0 h 382"/>
                <a:gd name="T12" fmla="*/ 0 w 1199"/>
                <a:gd name="T13" fmla="*/ 0 h 382"/>
                <a:gd name="T14" fmla="*/ 0 w 1199"/>
                <a:gd name="T15" fmla="*/ 0 h 382"/>
                <a:gd name="T16" fmla="*/ 0 w 1199"/>
                <a:gd name="T17" fmla="*/ 0 h 382"/>
                <a:gd name="T18" fmla="*/ 0 w 1199"/>
                <a:gd name="T19" fmla="*/ 0 h 382"/>
                <a:gd name="T20" fmla="*/ 0 w 1199"/>
                <a:gd name="T21" fmla="*/ 0 h 382"/>
                <a:gd name="T22" fmla="*/ 0 w 1199"/>
                <a:gd name="T23" fmla="*/ 0 h 38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99"/>
                <a:gd name="T37" fmla="*/ 0 h 382"/>
                <a:gd name="T38" fmla="*/ 1199 w 1199"/>
                <a:gd name="T39" fmla="*/ 382 h 38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99" h="382">
                  <a:moveTo>
                    <a:pt x="1199" y="382"/>
                  </a:moveTo>
                  <a:lnTo>
                    <a:pt x="0" y="188"/>
                  </a:lnTo>
                  <a:lnTo>
                    <a:pt x="0" y="0"/>
                  </a:lnTo>
                  <a:lnTo>
                    <a:pt x="1197" y="326"/>
                  </a:lnTo>
                  <a:lnTo>
                    <a:pt x="1198" y="341"/>
                  </a:lnTo>
                  <a:lnTo>
                    <a:pt x="1198" y="348"/>
                  </a:lnTo>
                  <a:lnTo>
                    <a:pt x="1198" y="356"/>
                  </a:lnTo>
                  <a:lnTo>
                    <a:pt x="1198" y="363"/>
                  </a:lnTo>
                  <a:lnTo>
                    <a:pt x="1198" y="370"/>
                  </a:lnTo>
                  <a:lnTo>
                    <a:pt x="1199" y="376"/>
                  </a:lnTo>
                  <a:lnTo>
                    <a:pt x="1199" y="382"/>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55" name="Freeform 135"/>
            <p:cNvSpPr>
              <a:spLocks noChangeAspect="1"/>
            </p:cNvSpPr>
            <p:nvPr/>
          </p:nvSpPr>
          <p:spPr bwMode="auto">
            <a:xfrm>
              <a:off x="5371049" y="4167092"/>
              <a:ext cx="394836" cy="127377"/>
            </a:xfrm>
            <a:custGeom>
              <a:avLst/>
              <a:gdLst>
                <a:gd name="T0" fmla="*/ 0 w 1199"/>
                <a:gd name="T1" fmla="*/ 0 h 382"/>
                <a:gd name="T2" fmla="*/ 0 w 1199"/>
                <a:gd name="T3" fmla="*/ 0 h 382"/>
                <a:gd name="T4" fmla="*/ 0 w 1199"/>
                <a:gd name="T5" fmla="*/ 0 h 382"/>
                <a:gd name="T6" fmla="*/ 0 w 1199"/>
                <a:gd name="T7" fmla="*/ 0 h 382"/>
                <a:gd name="T8" fmla="*/ 0 w 1199"/>
                <a:gd name="T9" fmla="*/ 0 h 382"/>
                <a:gd name="T10" fmla="*/ 0 w 1199"/>
                <a:gd name="T11" fmla="*/ 0 h 382"/>
                <a:gd name="T12" fmla="*/ 0 w 1199"/>
                <a:gd name="T13" fmla="*/ 0 h 382"/>
                <a:gd name="T14" fmla="*/ 0 w 1199"/>
                <a:gd name="T15" fmla="*/ 0 h 382"/>
                <a:gd name="T16" fmla="*/ 0 w 1199"/>
                <a:gd name="T17" fmla="*/ 0 h 382"/>
                <a:gd name="T18" fmla="*/ 0 w 1199"/>
                <a:gd name="T19" fmla="*/ 0 h 382"/>
                <a:gd name="T20" fmla="*/ 0 w 1199"/>
                <a:gd name="T21" fmla="*/ 0 h 382"/>
                <a:gd name="T22" fmla="*/ 0 w 1199"/>
                <a:gd name="T23" fmla="*/ 0 h 38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99"/>
                <a:gd name="T37" fmla="*/ 0 h 382"/>
                <a:gd name="T38" fmla="*/ 1199 w 1199"/>
                <a:gd name="T39" fmla="*/ 382 h 38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99" h="382">
                  <a:moveTo>
                    <a:pt x="1199" y="382"/>
                  </a:moveTo>
                  <a:lnTo>
                    <a:pt x="0" y="188"/>
                  </a:lnTo>
                  <a:lnTo>
                    <a:pt x="0" y="0"/>
                  </a:lnTo>
                  <a:lnTo>
                    <a:pt x="1197" y="326"/>
                  </a:lnTo>
                  <a:lnTo>
                    <a:pt x="1198" y="341"/>
                  </a:lnTo>
                  <a:lnTo>
                    <a:pt x="1198" y="348"/>
                  </a:lnTo>
                  <a:lnTo>
                    <a:pt x="1198" y="356"/>
                  </a:lnTo>
                  <a:lnTo>
                    <a:pt x="1198" y="363"/>
                  </a:lnTo>
                  <a:lnTo>
                    <a:pt x="1198" y="370"/>
                  </a:lnTo>
                  <a:lnTo>
                    <a:pt x="1199" y="376"/>
                  </a:lnTo>
                  <a:lnTo>
                    <a:pt x="1199" y="382"/>
                  </a:lnTo>
                </a:path>
              </a:pathLst>
            </a:custGeom>
            <a:noFill/>
            <a:ln w="3175">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58" name="Rectangle 138"/>
            <p:cNvSpPr>
              <a:spLocks noChangeAspect="1" noChangeArrowheads="1"/>
            </p:cNvSpPr>
            <p:nvPr/>
          </p:nvSpPr>
          <p:spPr bwMode="auto">
            <a:xfrm>
              <a:off x="4970754" y="4367256"/>
              <a:ext cx="400295" cy="252934"/>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59" name="Rectangle 139"/>
            <p:cNvSpPr>
              <a:spLocks noChangeAspect="1" noChangeArrowheads="1"/>
            </p:cNvSpPr>
            <p:nvPr/>
          </p:nvSpPr>
          <p:spPr bwMode="auto">
            <a:xfrm>
              <a:off x="4970754" y="4367256"/>
              <a:ext cx="400295" cy="252934"/>
            </a:xfrm>
            <a:prstGeom prst="rect">
              <a:avLst/>
            </a:prstGeom>
            <a:noFill/>
            <a:ln w="3175">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60" name="Rectangle 140"/>
            <p:cNvSpPr>
              <a:spLocks noChangeAspect="1" noChangeArrowheads="1"/>
            </p:cNvSpPr>
            <p:nvPr/>
          </p:nvSpPr>
          <p:spPr bwMode="auto">
            <a:xfrm>
              <a:off x="4970754" y="4379994"/>
              <a:ext cx="400295" cy="229279"/>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61" name="Rectangle 141"/>
            <p:cNvSpPr>
              <a:spLocks noChangeAspect="1" noChangeArrowheads="1"/>
            </p:cNvSpPr>
            <p:nvPr/>
          </p:nvSpPr>
          <p:spPr bwMode="auto">
            <a:xfrm>
              <a:off x="4970754" y="4379994"/>
              <a:ext cx="400295" cy="229279"/>
            </a:xfrm>
            <a:prstGeom prst="rect">
              <a:avLst/>
            </a:prstGeom>
            <a:noFill/>
            <a:ln w="3175">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62" name="Freeform 142"/>
            <p:cNvSpPr>
              <a:spLocks noChangeAspect="1"/>
            </p:cNvSpPr>
            <p:nvPr/>
          </p:nvSpPr>
          <p:spPr bwMode="auto">
            <a:xfrm>
              <a:off x="5371049" y="4430945"/>
              <a:ext cx="393017" cy="61869"/>
            </a:xfrm>
            <a:custGeom>
              <a:avLst/>
              <a:gdLst>
                <a:gd name="T0" fmla="*/ 0 w 1199"/>
                <a:gd name="T1" fmla="*/ 0 h 189"/>
                <a:gd name="T2" fmla="*/ 0 w 1199"/>
                <a:gd name="T3" fmla="*/ 0 h 189"/>
                <a:gd name="T4" fmla="*/ 0 w 1199"/>
                <a:gd name="T5" fmla="*/ 0 h 189"/>
                <a:gd name="T6" fmla="*/ 0 w 1199"/>
                <a:gd name="T7" fmla="*/ 0 h 189"/>
                <a:gd name="T8" fmla="*/ 0 w 1199"/>
                <a:gd name="T9" fmla="*/ 0 h 189"/>
                <a:gd name="T10" fmla="*/ 0 w 1199"/>
                <a:gd name="T11" fmla="*/ 0 h 189"/>
                <a:gd name="T12" fmla="*/ 0 w 1199"/>
                <a:gd name="T13" fmla="*/ 0 h 189"/>
                <a:gd name="T14" fmla="*/ 0 w 1199"/>
                <a:gd name="T15" fmla="*/ 0 h 189"/>
                <a:gd name="T16" fmla="*/ 0 w 1199"/>
                <a:gd name="T17" fmla="*/ 0 h 189"/>
                <a:gd name="T18" fmla="*/ 0 w 1199"/>
                <a:gd name="T19" fmla="*/ 0 h 189"/>
                <a:gd name="T20" fmla="*/ 0 w 1199"/>
                <a:gd name="T21" fmla="*/ 0 h 189"/>
                <a:gd name="T22" fmla="*/ 0 w 1199"/>
                <a:gd name="T23" fmla="*/ 0 h 189"/>
                <a:gd name="T24" fmla="*/ 0 w 1199"/>
                <a:gd name="T25" fmla="*/ 0 h 189"/>
                <a:gd name="T26" fmla="*/ 0 w 1199"/>
                <a:gd name="T27" fmla="*/ 0 h 18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99"/>
                <a:gd name="T43" fmla="*/ 0 h 189"/>
                <a:gd name="T44" fmla="*/ 1199 w 1199"/>
                <a:gd name="T45" fmla="*/ 189 h 18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99" h="189">
                  <a:moveTo>
                    <a:pt x="1198" y="44"/>
                  </a:moveTo>
                  <a:lnTo>
                    <a:pt x="0" y="0"/>
                  </a:lnTo>
                  <a:lnTo>
                    <a:pt x="0" y="189"/>
                  </a:lnTo>
                  <a:lnTo>
                    <a:pt x="1199" y="105"/>
                  </a:lnTo>
                  <a:lnTo>
                    <a:pt x="1199" y="97"/>
                  </a:lnTo>
                  <a:lnTo>
                    <a:pt x="1199" y="89"/>
                  </a:lnTo>
                  <a:lnTo>
                    <a:pt x="1199" y="81"/>
                  </a:lnTo>
                  <a:lnTo>
                    <a:pt x="1199" y="72"/>
                  </a:lnTo>
                  <a:lnTo>
                    <a:pt x="1198" y="64"/>
                  </a:lnTo>
                  <a:lnTo>
                    <a:pt x="1198" y="57"/>
                  </a:lnTo>
                  <a:lnTo>
                    <a:pt x="1198" y="50"/>
                  </a:lnTo>
                  <a:lnTo>
                    <a:pt x="1198" y="47"/>
                  </a:lnTo>
                  <a:lnTo>
                    <a:pt x="1198" y="44"/>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63" name="Freeform 143"/>
            <p:cNvSpPr>
              <a:spLocks noChangeAspect="1"/>
            </p:cNvSpPr>
            <p:nvPr/>
          </p:nvSpPr>
          <p:spPr bwMode="auto">
            <a:xfrm>
              <a:off x="5371049" y="4430945"/>
              <a:ext cx="393017" cy="61869"/>
            </a:xfrm>
            <a:custGeom>
              <a:avLst/>
              <a:gdLst>
                <a:gd name="T0" fmla="*/ 0 w 1199"/>
                <a:gd name="T1" fmla="*/ 0 h 189"/>
                <a:gd name="T2" fmla="*/ 0 w 1199"/>
                <a:gd name="T3" fmla="*/ 0 h 189"/>
                <a:gd name="T4" fmla="*/ 0 w 1199"/>
                <a:gd name="T5" fmla="*/ 0 h 189"/>
                <a:gd name="T6" fmla="*/ 0 w 1199"/>
                <a:gd name="T7" fmla="*/ 0 h 189"/>
                <a:gd name="T8" fmla="*/ 0 w 1199"/>
                <a:gd name="T9" fmla="*/ 0 h 189"/>
                <a:gd name="T10" fmla="*/ 0 w 1199"/>
                <a:gd name="T11" fmla="*/ 0 h 189"/>
                <a:gd name="T12" fmla="*/ 0 w 1199"/>
                <a:gd name="T13" fmla="*/ 0 h 189"/>
                <a:gd name="T14" fmla="*/ 0 w 1199"/>
                <a:gd name="T15" fmla="*/ 0 h 189"/>
                <a:gd name="T16" fmla="*/ 0 w 1199"/>
                <a:gd name="T17" fmla="*/ 0 h 189"/>
                <a:gd name="T18" fmla="*/ 0 w 1199"/>
                <a:gd name="T19" fmla="*/ 0 h 189"/>
                <a:gd name="T20" fmla="*/ 0 w 1199"/>
                <a:gd name="T21" fmla="*/ 0 h 189"/>
                <a:gd name="T22" fmla="*/ 0 w 1199"/>
                <a:gd name="T23" fmla="*/ 0 h 189"/>
                <a:gd name="T24" fmla="*/ 0 w 1199"/>
                <a:gd name="T25" fmla="*/ 0 h 189"/>
                <a:gd name="T26" fmla="*/ 0 w 1199"/>
                <a:gd name="T27" fmla="*/ 0 h 18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99"/>
                <a:gd name="T43" fmla="*/ 0 h 189"/>
                <a:gd name="T44" fmla="*/ 1199 w 1199"/>
                <a:gd name="T45" fmla="*/ 189 h 18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99" h="189">
                  <a:moveTo>
                    <a:pt x="1198" y="44"/>
                  </a:moveTo>
                  <a:lnTo>
                    <a:pt x="0" y="0"/>
                  </a:lnTo>
                  <a:lnTo>
                    <a:pt x="0" y="189"/>
                  </a:lnTo>
                  <a:lnTo>
                    <a:pt x="1199" y="105"/>
                  </a:lnTo>
                  <a:lnTo>
                    <a:pt x="1199" y="97"/>
                  </a:lnTo>
                  <a:lnTo>
                    <a:pt x="1199" y="89"/>
                  </a:lnTo>
                  <a:lnTo>
                    <a:pt x="1199" y="81"/>
                  </a:lnTo>
                  <a:lnTo>
                    <a:pt x="1199" y="72"/>
                  </a:lnTo>
                  <a:lnTo>
                    <a:pt x="1198" y="64"/>
                  </a:lnTo>
                  <a:lnTo>
                    <a:pt x="1198" y="57"/>
                  </a:lnTo>
                  <a:lnTo>
                    <a:pt x="1198" y="50"/>
                  </a:lnTo>
                  <a:lnTo>
                    <a:pt x="1198" y="47"/>
                  </a:lnTo>
                  <a:lnTo>
                    <a:pt x="1198" y="44"/>
                  </a:lnTo>
                </a:path>
              </a:pathLst>
            </a:custGeom>
            <a:noFill/>
            <a:ln w="3175">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64" name="Freeform 144"/>
            <p:cNvSpPr>
              <a:spLocks noChangeAspect="1"/>
            </p:cNvSpPr>
            <p:nvPr/>
          </p:nvSpPr>
          <p:spPr bwMode="auto">
            <a:xfrm>
              <a:off x="5371049" y="4494633"/>
              <a:ext cx="394836" cy="121918"/>
            </a:xfrm>
            <a:custGeom>
              <a:avLst/>
              <a:gdLst>
                <a:gd name="T0" fmla="*/ 0 w 1199"/>
                <a:gd name="T1" fmla="*/ 0 h 369"/>
                <a:gd name="T2" fmla="*/ 0 w 1199"/>
                <a:gd name="T3" fmla="*/ 0 h 369"/>
                <a:gd name="T4" fmla="*/ 0 w 1199"/>
                <a:gd name="T5" fmla="*/ 0 h 369"/>
                <a:gd name="T6" fmla="*/ 0 w 1199"/>
                <a:gd name="T7" fmla="*/ 0 h 369"/>
                <a:gd name="T8" fmla="*/ 0 w 1199"/>
                <a:gd name="T9" fmla="*/ 0 h 369"/>
                <a:gd name="T10" fmla="*/ 0 w 1199"/>
                <a:gd name="T11" fmla="*/ 0 h 369"/>
                <a:gd name="T12" fmla="*/ 0 w 1199"/>
                <a:gd name="T13" fmla="*/ 0 h 369"/>
                <a:gd name="T14" fmla="*/ 0 w 1199"/>
                <a:gd name="T15" fmla="*/ 0 h 369"/>
                <a:gd name="T16" fmla="*/ 0 w 1199"/>
                <a:gd name="T17" fmla="*/ 0 h 369"/>
                <a:gd name="T18" fmla="*/ 0 w 1199"/>
                <a:gd name="T19" fmla="*/ 0 h 369"/>
                <a:gd name="T20" fmla="*/ 0 w 1199"/>
                <a:gd name="T21" fmla="*/ 0 h 369"/>
                <a:gd name="T22" fmla="*/ 0 w 1199"/>
                <a:gd name="T23" fmla="*/ 0 h 36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99"/>
                <a:gd name="T37" fmla="*/ 0 h 369"/>
                <a:gd name="T38" fmla="*/ 1199 w 1199"/>
                <a:gd name="T39" fmla="*/ 369 h 36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99" h="369">
                  <a:moveTo>
                    <a:pt x="1199" y="369"/>
                  </a:moveTo>
                  <a:lnTo>
                    <a:pt x="0" y="187"/>
                  </a:lnTo>
                  <a:lnTo>
                    <a:pt x="0" y="0"/>
                  </a:lnTo>
                  <a:lnTo>
                    <a:pt x="1197" y="311"/>
                  </a:lnTo>
                  <a:lnTo>
                    <a:pt x="1198" y="326"/>
                  </a:lnTo>
                  <a:lnTo>
                    <a:pt x="1198" y="335"/>
                  </a:lnTo>
                  <a:lnTo>
                    <a:pt x="1198" y="342"/>
                  </a:lnTo>
                  <a:lnTo>
                    <a:pt x="1198" y="349"/>
                  </a:lnTo>
                  <a:lnTo>
                    <a:pt x="1198" y="356"/>
                  </a:lnTo>
                  <a:lnTo>
                    <a:pt x="1199" y="363"/>
                  </a:lnTo>
                  <a:lnTo>
                    <a:pt x="1199" y="369"/>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65" name="Freeform 145"/>
            <p:cNvSpPr>
              <a:spLocks noChangeAspect="1"/>
            </p:cNvSpPr>
            <p:nvPr/>
          </p:nvSpPr>
          <p:spPr bwMode="auto">
            <a:xfrm>
              <a:off x="5371049" y="4494633"/>
              <a:ext cx="394836" cy="121918"/>
            </a:xfrm>
            <a:custGeom>
              <a:avLst/>
              <a:gdLst>
                <a:gd name="T0" fmla="*/ 0 w 1199"/>
                <a:gd name="T1" fmla="*/ 0 h 369"/>
                <a:gd name="T2" fmla="*/ 0 w 1199"/>
                <a:gd name="T3" fmla="*/ 0 h 369"/>
                <a:gd name="T4" fmla="*/ 0 w 1199"/>
                <a:gd name="T5" fmla="*/ 0 h 369"/>
                <a:gd name="T6" fmla="*/ 0 w 1199"/>
                <a:gd name="T7" fmla="*/ 0 h 369"/>
                <a:gd name="T8" fmla="*/ 0 w 1199"/>
                <a:gd name="T9" fmla="*/ 0 h 369"/>
                <a:gd name="T10" fmla="*/ 0 w 1199"/>
                <a:gd name="T11" fmla="*/ 0 h 369"/>
                <a:gd name="T12" fmla="*/ 0 w 1199"/>
                <a:gd name="T13" fmla="*/ 0 h 369"/>
                <a:gd name="T14" fmla="*/ 0 w 1199"/>
                <a:gd name="T15" fmla="*/ 0 h 369"/>
                <a:gd name="T16" fmla="*/ 0 w 1199"/>
                <a:gd name="T17" fmla="*/ 0 h 369"/>
                <a:gd name="T18" fmla="*/ 0 w 1199"/>
                <a:gd name="T19" fmla="*/ 0 h 369"/>
                <a:gd name="T20" fmla="*/ 0 w 1199"/>
                <a:gd name="T21" fmla="*/ 0 h 369"/>
                <a:gd name="T22" fmla="*/ 0 w 1199"/>
                <a:gd name="T23" fmla="*/ 0 h 36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99"/>
                <a:gd name="T37" fmla="*/ 0 h 369"/>
                <a:gd name="T38" fmla="*/ 1199 w 1199"/>
                <a:gd name="T39" fmla="*/ 369 h 36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99" h="369">
                  <a:moveTo>
                    <a:pt x="1199" y="369"/>
                  </a:moveTo>
                  <a:lnTo>
                    <a:pt x="0" y="187"/>
                  </a:lnTo>
                  <a:lnTo>
                    <a:pt x="0" y="0"/>
                  </a:lnTo>
                  <a:lnTo>
                    <a:pt x="1197" y="311"/>
                  </a:lnTo>
                  <a:lnTo>
                    <a:pt x="1198" y="326"/>
                  </a:lnTo>
                  <a:lnTo>
                    <a:pt x="1198" y="335"/>
                  </a:lnTo>
                  <a:lnTo>
                    <a:pt x="1198" y="342"/>
                  </a:lnTo>
                  <a:lnTo>
                    <a:pt x="1198" y="349"/>
                  </a:lnTo>
                  <a:lnTo>
                    <a:pt x="1198" y="356"/>
                  </a:lnTo>
                  <a:lnTo>
                    <a:pt x="1199" y="363"/>
                  </a:lnTo>
                  <a:lnTo>
                    <a:pt x="1199" y="369"/>
                  </a:lnTo>
                </a:path>
              </a:pathLst>
            </a:custGeom>
            <a:noFill/>
            <a:ln w="3175">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81" name="Rectangle 458"/>
            <p:cNvSpPr>
              <a:spLocks noChangeAspect="1" noChangeArrowheads="1"/>
            </p:cNvSpPr>
            <p:nvPr/>
          </p:nvSpPr>
          <p:spPr bwMode="auto">
            <a:xfrm>
              <a:off x="4974393" y="3391912"/>
              <a:ext cx="400295" cy="251115"/>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82" name="Rectangle 459"/>
            <p:cNvSpPr>
              <a:spLocks noChangeAspect="1" noChangeArrowheads="1"/>
            </p:cNvSpPr>
            <p:nvPr/>
          </p:nvSpPr>
          <p:spPr bwMode="auto">
            <a:xfrm>
              <a:off x="4974393" y="3391912"/>
              <a:ext cx="400295" cy="251115"/>
            </a:xfrm>
            <a:prstGeom prst="rect">
              <a:avLst/>
            </a:prstGeom>
            <a:noFill/>
            <a:ln w="3175">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83" name="Rectangle 460"/>
            <p:cNvSpPr>
              <a:spLocks noChangeAspect="1" noChangeArrowheads="1"/>
            </p:cNvSpPr>
            <p:nvPr/>
          </p:nvSpPr>
          <p:spPr bwMode="auto">
            <a:xfrm>
              <a:off x="4974393" y="3404649"/>
              <a:ext cx="400295" cy="227459"/>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84" name="Rectangle 461"/>
            <p:cNvSpPr>
              <a:spLocks noChangeAspect="1" noChangeArrowheads="1"/>
            </p:cNvSpPr>
            <p:nvPr/>
          </p:nvSpPr>
          <p:spPr bwMode="auto">
            <a:xfrm>
              <a:off x="4974393" y="3404649"/>
              <a:ext cx="400295" cy="227459"/>
            </a:xfrm>
            <a:prstGeom prst="rect">
              <a:avLst/>
            </a:prstGeom>
            <a:noFill/>
            <a:ln w="3175">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85" name="Freeform 462"/>
            <p:cNvSpPr>
              <a:spLocks noChangeAspect="1"/>
            </p:cNvSpPr>
            <p:nvPr/>
          </p:nvSpPr>
          <p:spPr bwMode="auto">
            <a:xfrm>
              <a:off x="5374688" y="3391912"/>
              <a:ext cx="396656" cy="125557"/>
            </a:xfrm>
            <a:custGeom>
              <a:avLst/>
              <a:gdLst>
                <a:gd name="T0" fmla="*/ 0 w 1200"/>
                <a:gd name="T1" fmla="*/ 0 h 381"/>
                <a:gd name="T2" fmla="*/ 0 w 1200"/>
                <a:gd name="T3" fmla="*/ 0 h 381"/>
                <a:gd name="T4" fmla="*/ 0 w 1200"/>
                <a:gd name="T5" fmla="*/ 0 h 381"/>
                <a:gd name="T6" fmla="*/ 0 w 1200"/>
                <a:gd name="T7" fmla="*/ 0 h 381"/>
                <a:gd name="T8" fmla="*/ 0 w 1200"/>
                <a:gd name="T9" fmla="*/ 0 h 381"/>
                <a:gd name="T10" fmla="*/ 0 w 1200"/>
                <a:gd name="T11" fmla="*/ 0 h 381"/>
                <a:gd name="T12" fmla="*/ 0 w 1200"/>
                <a:gd name="T13" fmla="*/ 0 h 381"/>
                <a:gd name="T14" fmla="*/ 0 w 1200"/>
                <a:gd name="T15" fmla="*/ 0 h 381"/>
                <a:gd name="T16" fmla="*/ 0 w 1200"/>
                <a:gd name="T17" fmla="*/ 0 h 381"/>
                <a:gd name="T18" fmla="*/ 0 w 1200"/>
                <a:gd name="T19" fmla="*/ 0 h 381"/>
                <a:gd name="T20" fmla="*/ 0 w 1200"/>
                <a:gd name="T21" fmla="*/ 0 h 381"/>
                <a:gd name="T22" fmla="*/ 0 w 1200"/>
                <a:gd name="T23" fmla="*/ 0 h 381"/>
                <a:gd name="T24" fmla="*/ 0 w 1200"/>
                <a:gd name="T25" fmla="*/ 0 h 381"/>
                <a:gd name="T26" fmla="*/ 0 w 1200"/>
                <a:gd name="T27" fmla="*/ 0 h 381"/>
                <a:gd name="T28" fmla="*/ 0 w 1200"/>
                <a:gd name="T29" fmla="*/ 0 h 381"/>
                <a:gd name="T30" fmla="*/ 0 w 1200"/>
                <a:gd name="T31" fmla="*/ 0 h 381"/>
                <a:gd name="T32" fmla="*/ 0 w 1200"/>
                <a:gd name="T33" fmla="*/ 0 h 38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00"/>
                <a:gd name="T52" fmla="*/ 0 h 381"/>
                <a:gd name="T53" fmla="*/ 1200 w 1200"/>
                <a:gd name="T54" fmla="*/ 381 h 38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00" h="381">
                  <a:moveTo>
                    <a:pt x="1200" y="0"/>
                  </a:moveTo>
                  <a:lnTo>
                    <a:pt x="0" y="193"/>
                  </a:lnTo>
                  <a:lnTo>
                    <a:pt x="0" y="381"/>
                  </a:lnTo>
                  <a:lnTo>
                    <a:pt x="1199" y="36"/>
                  </a:lnTo>
                  <a:lnTo>
                    <a:pt x="1199" y="32"/>
                  </a:lnTo>
                  <a:lnTo>
                    <a:pt x="1199" y="29"/>
                  </a:lnTo>
                  <a:lnTo>
                    <a:pt x="1200" y="26"/>
                  </a:lnTo>
                  <a:lnTo>
                    <a:pt x="1200" y="24"/>
                  </a:lnTo>
                  <a:lnTo>
                    <a:pt x="1200" y="22"/>
                  </a:lnTo>
                  <a:lnTo>
                    <a:pt x="1200" y="20"/>
                  </a:lnTo>
                  <a:lnTo>
                    <a:pt x="1199" y="16"/>
                  </a:lnTo>
                  <a:lnTo>
                    <a:pt x="1199" y="13"/>
                  </a:lnTo>
                  <a:lnTo>
                    <a:pt x="1199" y="10"/>
                  </a:lnTo>
                  <a:lnTo>
                    <a:pt x="1199" y="5"/>
                  </a:lnTo>
                  <a:lnTo>
                    <a:pt x="1199" y="3"/>
                  </a:lnTo>
                  <a:lnTo>
                    <a:pt x="1200" y="0"/>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86" name="Freeform 463"/>
            <p:cNvSpPr>
              <a:spLocks noChangeAspect="1"/>
            </p:cNvSpPr>
            <p:nvPr/>
          </p:nvSpPr>
          <p:spPr bwMode="auto">
            <a:xfrm>
              <a:off x="5374688" y="3391912"/>
              <a:ext cx="396656" cy="125557"/>
            </a:xfrm>
            <a:custGeom>
              <a:avLst/>
              <a:gdLst>
                <a:gd name="T0" fmla="*/ 0 w 1200"/>
                <a:gd name="T1" fmla="*/ 0 h 381"/>
                <a:gd name="T2" fmla="*/ 0 w 1200"/>
                <a:gd name="T3" fmla="*/ 0 h 381"/>
                <a:gd name="T4" fmla="*/ 0 w 1200"/>
                <a:gd name="T5" fmla="*/ 0 h 381"/>
                <a:gd name="T6" fmla="*/ 0 w 1200"/>
                <a:gd name="T7" fmla="*/ 0 h 381"/>
                <a:gd name="T8" fmla="*/ 0 w 1200"/>
                <a:gd name="T9" fmla="*/ 0 h 381"/>
                <a:gd name="T10" fmla="*/ 0 w 1200"/>
                <a:gd name="T11" fmla="*/ 0 h 381"/>
                <a:gd name="T12" fmla="*/ 0 w 1200"/>
                <a:gd name="T13" fmla="*/ 0 h 381"/>
                <a:gd name="T14" fmla="*/ 0 w 1200"/>
                <a:gd name="T15" fmla="*/ 0 h 381"/>
                <a:gd name="T16" fmla="*/ 0 w 1200"/>
                <a:gd name="T17" fmla="*/ 0 h 381"/>
                <a:gd name="T18" fmla="*/ 0 w 1200"/>
                <a:gd name="T19" fmla="*/ 0 h 381"/>
                <a:gd name="T20" fmla="*/ 0 w 1200"/>
                <a:gd name="T21" fmla="*/ 0 h 381"/>
                <a:gd name="T22" fmla="*/ 0 w 1200"/>
                <a:gd name="T23" fmla="*/ 0 h 381"/>
                <a:gd name="T24" fmla="*/ 0 w 1200"/>
                <a:gd name="T25" fmla="*/ 0 h 381"/>
                <a:gd name="T26" fmla="*/ 0 w 1200"/>
                <a:gd name="T27" fmla="*/ 0 h 381"/>
                <a:gd name="T28" fmla="*/ 0 w 1200"/>
                <a:gd name="T29" fmla="*/ 0 h 381"/>
                <a:gd name="T30" fmla="*/ 0 w 1200"/>
                <a:gd name="T31" fmla="*/ 0 h 381"/>
                <a:gd name="T32" fmla="*/ 0 w 1200"/>
                <a:gd name="T33" fmla="*/ 0 h 38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00"/>
                <a:gd name="T52" fmla="*/ 0 h 381"/>
                <a:gd name="T53" fmla="*/ 1200 w 1200"/>
                <a:gd name="T54" fmla="*/ 381 h 38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00" h="381">
                  <a:moveTo>
                    <a:pt x="1200" y="0"/>
                  </a:moveTo>
                  <a:lnTo>
                    <a:pt x="0" y="193"/>
                  </a:lnTo>
                  <a:lnTo>
                    <a:pt x="0" y="381"/>
                  </a:lnTo>
                  <a:lnTo>
                    <a:pt x="1199" y="36"/>
                  </a:lnTo>
                  <a:lnTo>
                    <a:pt x="1199" y="32"/>
                  </a:lnTo>
                  <a:lnTo>
                    <a:pt x="1199" y="29"/>
                  </a:lnTo>
                  <a:lnTo>
                    <a:pt x="1200" y="26"/>
                  </a:lnTo>
                  <a:lnTo>
                    <a:pt x="1200" y="24"/>
                  </a:lnTo>
                  <a:lnTo>
                    <a:pt x="1200" y="22"/>
                  </a:lnTo>
                  <a:lnTo>
                    <a:pt x="1200" y="20"/>
                  </a:lnTo>
                  <a:lnTo>
                    <a:pt x="1199" y="16"/>
                  </a:lnTo>
                  <a:lnTo>
                    <a:pt x="1199" y="13"/>
                  </a:lnTo>
                  <a:lnTo>
                    <a:pt x="1199" y="10"/>
                  </a:lnTo>
                  <a:lnTo>
                    <a:pt x="1199" y="5"/>
                  </a:lnTo>
                  <a:lnTo>
                    <a:pt x="1199" y="3"/>
                  </a:lnTo>
                  <a:lnTo>
                    <a:pt x="1200" y="0"/>
                  </a:lnTo>
                </a:path>
              </a:pathLst>
            </a:custGeom>
            <a:noFill/>
            <a:ln w="3175">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87" name="Freeform 464"/>
            <p:cNvSpPr>
              <a:spLocks noChangeAspect="1"/>
            </p:cNvSpPr>
            <p:nvPr/>
          </p:nvSpPr>
          <p:spPr bwMode="auto">
            <a:xfrm>
              <a:off x="5374688" y="3519289"/>
              <a:ext cx="396656" cy="69148"/>
            </a:xfrm>
            <a:custGeom>
              <a:avLst/>
              <a:gdLst>
                <a:gd name="T0" fmla="*/ 0 w 1199"/>
                <a:gd name="T1" fmla="*/ 0 h 206"/>
                <a:gd name="T2" fmla="*/ 0 w 1199"/>
                <a:gd name="T3" fmla="*/ 0 h 206"/>
                <a:gd name="T4" fmla="*/ 0 w 1199"/>
                <a:gd name="T5" fmla="*/ 0 h 206"/>
                <a:gd name="T6" fmla="*/ 0 w 1199"/>
                <a:gd name="T7" fmla="*/ 0 h 206"/>
                <a:gd name="T8" fmla="*/ 0 w 1199"/>
                <a:gd name="T9" fmla="*/ 0 h 206"/>
                <a:gd name="T10" fmla="*/ 0 w 1199"/>
                <a:gd name="T11" fmla="*/ 0 h 206"/>
                <a:gd name="T12" fmla="*/ 0 w 1199"/>
                <a:gd name="T13" fmla="*/ 0 h 206"/>
                <a:gd name="T14" fmla="*/ 0 w 1199"/>
                <a:gd name="T15" fmla="*/ 0 h 206"/>
                <a:gd name="T16" fmla="*/ 0 w 1199"/>
                <a:gd name="T17" fmla="*/ 0 h 206"/>
                <a:gd name="T18" fmla="*/ 0 w 1199"/>
                <a:gd name="T19" fmla="*/ 0 h 206"/>
                <a:gd name="T20" fmla="*/ 0 w 1199"/>
                <a:gd name="T21" fmla="*/ 0 h 206"/>
                <a:gd name="T22" fmla="*/ 0 w 1199"/>
                <a:gd name="T23" fmla="*/ 0 h 206"/>
                <a:gd name="T24" fmla="*/ 0 w 1199"/>
                <a:gd name="T25" fmla="*/ 0 h 206"/>
                <a:gd name="T26" fmla="*/ 0 w 1199"/>
                <a:gd name="T27" fmla="*/ 0 h 20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99"/>
                <a:gd name="T43" fmla="*/ 0 h 206"/>
                <a:gd name="T44" fmla="*/ 1199 w 1199"/>
                <a:gd name="T45" fmla="*/ 206 h 20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99" h="206">
                  <a:moveTo>
                    <a:pt x="1199" y="206"/>
                  </a:moveTo>
                  <a:lnTo>
                    <a:pt x="0" y="189"/>
                  </a:lnTo>
                  <a:lnTo>
                    <a:pt x="0" y="0"/>
                  </a:lnTo>
                  <a:lnTo>
                    <a:pt x="1197" y="160"/>
                  </a:lnTo>
                  <a:lnTo>
                    <a:pt x="1197" y="164"/>
                  </a:lnTo>
                  <a:lnTo>
                    <a:pt x="1197" y="167"/>
                  </a:lnTo>
                  <a:lnTo>
                    <a:pt x="1198" y="174"/>
                  </a:lnTo>
                  <a:lnTo>
                    <a:pt x="1198" y="180"/>
                  </a:lnTo>
                  <a:lnTo>
                    <a:pt x="1198" y="186"/>
                  </a:lnTo>
                  <a:lnTo>
                    <a:pt x="1198" y="190"/>
                  </a:lnTo>
                  <a:lnTo>
                    <a:pt x="1198" y="195"/>
                  </a:lnTo>
                  <a:lnTo>
                    <a:pt x="1199" y="200"/>
                  </a:lnTo>
                  <a:lnTo>
                    <a:pt x="1199" y="206"/>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88" name="Freeform 465"/>
            <p:cNvSpPr>
              <a:spLocks noChangeAspect="1"/>
            </p:cNvSpPr>
            <p:nvPr/>
          </p:nvSpPr>
          <p:spPr bwMode="auto">
            <a:xfrm>
              <a:off x="5374688" y="3519289"/>
              <a:ext cx="396656" cy="69148"/>
            </a:xfrm>
            <a:custGeom>
              <a:avLst/>
              <a:gdLst>
                <a:gd name="T0" fmla="*/ 0 w 1199"/>
                <a:gd name="T1" fmla="*/ 0 h 206"/>
                <a:gd name="T2" fmla="*/ 0 w 1199"/>
                <a:gd name="T3" fmla="*/ 0 h 206"/>
                <a:gd name="T4" fmla="*/ 0 w 1199"/>
                <a:gd name="T5" fmla="*/ 0 h 206"/>
                <a:gd name="T6" fmla="*/ 0 w 1199"/>
                <a:gd name="T7" fmla="*/ 0 h 206"/>
                <a:gd name="T8" fmla="*/ 0 w 1199"/>
                <a:gd name="T9" fmla="*/ 0 h 206"/>
                <a:gd name="T10" fmla="*/ 0 w 1199"/>
                <a:gd name="T11" fmla="*/ 0 h 206"/>
                <a:gd name="T12" fmla="*/ 0 w 1199"/>
                <a:gd name="T13" fmla="*/ 0 h 206"/>
                <a:gd name="T14" fmla="*/ 0 w 1199"/>
                <a:gd name="T15" fmla="*/ 0 h 206"/>
                <a:gd name="T16" fmla="*/ 0 w 1199"/>
                <a:gd name="T17" fmla="*/ 0 h 206"/>
                <a:gd name="T18" fmla="*/ 0 w 1199"/>
                <a:gd name="T19" fmla="*/ 0 h 206"/>
                <a:gd name="T20" fmla="*/ 0 w 1199"/>
                <a:gd name="T21" fmla="*/ 0 h 206"/>
                <a:gd name="T22" fmla="*/ 0 w 1199"/>
                <a:gd name="T23" fmla="*/ 0 h 206"/>
                <a:gd name="T24" fmla="*/ 0 w 1199"/>
                <a:gd name="T25" fmla="*/ 0 h 206"/>
                <a:gd name="T26" fmla="*/ 0 w 1199"/>
                <a:gd name="T27" fmla="*/ 0 h 20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99"/>
                <a:gd name="T43" fmla="*/ 0 h 206"/>
                <a:gd name="T44" fmla="*/ 1199 w 1199"/>
                <a:gd name="T45" fmla="*/ 206 h 20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99" h="206">
                  <a:moveTo>
                    <a:pt x="1199" y="206"/>
                  </a:moveTo>
                  <a:lnTo>
                    <a:pt x="0" y="189"/>
                  </a:lnTo>
                  <a:lnTo>
                    <a:pt x="0" y="0"/>
                  </a:lnTo>
                  <a:lnTo>
                    <a:pt x="1197" y="160"/>
                  </a:lnTo>
                  <a:lnTo>
                    <a:pt x="1197" y="164"/>
                  </a:lnTo>
                  <a:lnTo>
                    <a:pt x="1197" y="167"/>
                  </a:lnTo>
                  <a:lnTo>
                    <a:pt x="1198" y="174"/>
                  </a:lnTo>
                  <a:lnTo>
                    <a:pt x="1198" y="180"/>
                  </a:lnTo>
                  <a:lnTo>
                    <a:pt x="1198" y="186"/>
                  </a:lnTo>
                  <a:lnTo>
                    <a:pt x="1198" y="190"/>
                  </a:lnTo>
                  <a:lnTo>
                    <a:pt x="1198" y="195"/>
                  </a:lnTo>
                  <a:lnTo>
                    <a:pt x="1199" y="200"/>
                  </a:lnTo>
                  <a:lnTo>
                    <a:pt x="1199" y="206"/>
                  </a:lnTo>
                </a:path>
              </a:pathLst>
            </a:custGeom>
            <a:noFill/>
            <a:ln w="3175">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91" name="Rectangle 468"/>
            <p:cNvSpPr>
              <a:spLocks noChangeAspect="1" noChangeArrowheads="1"/>
            </p:cNvSpPr>
            <p:nvPr/>
          </p:nvSpPr>
          <p:spPr bwMode="auto">
            <a:xfrm>
              <a:off x="4974393" y="3719453"/>
              <a:ext cx="400295" cy="252934"/>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92" name="Rectangle 469"/>
            <p:cNvSpPr>
              <a:spLocks noChangeAspect="1" noChangeArrowheads="1"/>
            </p:cNvSpPr>
            <p:nvPr/>
          </p:nvSpPr>
          <p:spPr bwMode="auto">
            <a:xfrm>
              <a:off x="4974393" y="3719453"/>
              <a:ext cx="400295" cy="252934"/>
            </a:xfrm>
            <a:prstGeom prst="rect">
              <a:avLst/>
            </a:prstGeom>
            <a:noFill/>
            <a:ln w="3175">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93" name="Rectangle 470"/>
            <p:cNvSpPr>
              <a:spLocks noChangeAspect="1" noChangeArrowheads="1"/>
            </p:cNvSpPr>
            <p:nvPr/>
          </p:nvSpPr>
          <p:spPr bwMode="auto">
            <a:xfrm>
              <a:off x="4974393" y="3730371"/>
              <a:ext cx="400295" cy="227459"/>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94" name="Rectangle 471"/>
            <p:cNvSpPr>
              <a:spLocks noChangeAspect="1" noChangeArrowheads="1"/>
            </p:cNvSpPr>
            <p:nvPr/>
          </p:nvSpPr>
          <p:spPr bwMode="auto">
            <a:xfrm>
              <a:off x="4974393" y="3730371"/>
              <a:ext cx="400295" cy="227459"/>
            </a:xfrm>
            <a:prstGeom prst="rect">
              <a:avLst/>
            </a:prstGeom>
            <a:noFill/>
            <a:ln w="3175">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95" name="Freeform 472"/>
            <p:cNvSpPr>
              <a:spLocks noChangeAspect="1"/>
            </p:cNvSpPr>
            <p:nvPr/>
          </p:nvSpPr>
          <p:spPr bwMode="auto">
            <a:xfrm>
              <a:off x="5374688" y="3746748"/>
              <a:ext cx="396656" cy="96443"/>
            </a:xfrm>
            <a:custGeom>
              <a:avLst/>
              <a:gdLst>
                <a:gd name="T0" fmla="*/ 0 w 1201"/>
                <a:gd name="T1" fmla="*/ 0 h 297"/>
                <a:gd name="T2" fmla="*/ 0 w 1201"/>
                <a:gd name="T3" fmla="*/ 0 h 297"/>
                <a:gd name="T4" fmla="*/ 0 w 1201"/>
                <a:gd name="T5" fmla="*/ 0 h 297"/>
                <a:gd name="T6" fmla="*/ 0 w 1201"/>
                <a:gd name="T7" fmla="*/ 0 h 297"/>
                <a:gd name="T8" fmla="*/ 0 w 1201"/>
                <a:gd name="T9" fmla="*/ 0 h 297"/>
                <a:gd name="T10" fmla="*/ 0 w 1201"/>
                <a:gd name="T11" fmla="*/ 0 h 297"/>
                <a:gd name="T12" fmla="*/ 0 w 1201"/>
                <a:gd name="T13" fmla="*/ 0 h 297"/>
                <a:gd name="T14" fmla="*/ 0 w 1201"/>
                <a:gd name="T15" fmla="*/ 0 h 297"/>
                <a:gd name="T16" fmla="*/ 0 w 1201"/>
                <a:gd name="T17" fmla="*/ 0 h 297"/>
                <a:gd name="T18" fmla="*/ 0 w 1201"/>
                <a:gd name="T19" fmla="*/ 0 h 297"/>
                <a:gd name="T20" fmla="*/ 0 w 1201"/>
                <a:gd name="T21" fmla="*/ 0 h 297"/>
                <a:gd name="T22" fmla="*/ 0 w 1201"/>
                <a:gd name="T23" fmla="*/ 0 h 297"/>
                <a:gd name="T24" fmla="*/ 0 w 1201"/>
                <a:gd name="T25" fmla="*/ 0 h 297"/>
                <a:gd name="T26" fmla="*/ 0 w 1201"/>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01"/>
                <a:gd name="T43" fmla="*/ 0 h 297"/>
                <a:gd name="T44" fmla="*/ 1201 w 1201"/>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01" h="297">
                  <a:moveTo>
                    <a:pt x="1201" y="0"/>
                  </a:moveTo>
                  <a:lnTo>
                    <a:pt x="0" y="110"/>
                  </a:lnTo>
                  <a:lnTo>
                    <a:pt x="0" y="297"/>
                  </a:lnTo>
                  <a:lnTo>
                    <a:pt x="1200" y="42"/>
                  </a:lnTo>
                  <a:lnTo>
                    <a:pt x="1200" y="39"/>
                  </a:lnTo>
                  <a:lnTo>
                    <a:pt x="1200" y="35"/>
                  </a:lnTo>
                  <a:lnTo>
                    <a:pt x="1201" y="29"/>
                  </a:lnTo>
                  <a:lnTo>
                    <a:pt x="1201" y="24"/>
                  </a:lnTo>
                  <a:lnTo>
                    <a:pt x="1201" y="19"/>
                  </a:lnTo>
                  <a:lnTo>
                    <a:pt x="1200" y="14"/>
                  </a:lnTo>
                  <a:lnTo>
                    <a:pt x="1200" y="9"/>
                  </a:lnTo>
                  <a:lnTo>
                    <a:pt x="1201" y="5"/>
                  </a:lnTo>
                  <a:lnTo>
                    <a:pt x="1201" y="0"/>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96" name="Freeform 473"/>
            <p:cNvSpPr>
              <a:spLocks noChangeAspect="1"/>
            </p:cNvSpPr>
            <p:nvPr/>
          </p:nvSpPr>
          <p:spPr bwMode="auto">
            <a:xfrm>
              <a:off x="5374688" y="3746748"/>
              <a:ext cx="396656" cy="96443"/>
            </a:xfrm>
            <a:custGeom>
              <a:avLst/>
              <a:gdLst>
                <a:gd name="T0" fmla="*/ 0 w 1201"/>
                <a:gd name="T1" fmla="*/ 0 h 297"/>
                <a:gd name="T2" fmla="*/ 0 w 1201"/>
                <a:gd name="T3" fmla="*/ 0 h 297"/>
                <a:gd name="T4" fmla="*/ 0 w 1201"/>
                <a:gd name="T5" fmla="*/ 0 h 297"/>
                <a:gd name="T6" fmla="*/ 0 w 1201"/>
                <a:gd name="T7" fmla="*/ 0 h 297"/>
                <a:gd name="T8" fmla="*/ 0 w 1201"/>
                <a:gd name="T9" fmla="*/ 0 h 297"/>
                <a:gd name="T10" fmla="*/ 0 w 1201"/>
                <a:gd name="T11" fmla="*/ 0 h 297"/>
                <a:gd name="T12" fmla="*/ 0 w 1201"/>
                <a:gd name="T13" fmla="*/ 0 h 297"/>
                <a:gd name="T14" fmla="*/ 0 w 1201"/>
                <a:gd name="T15" fmla="*/ 0 h 297"/>
                <a:gd name="T16" fmla="*/ 0 w 1201"/>
                <a:gd name="T17" fmla="*/ 0 h 297"/>
                <a:gd name="T18" fmla="*/ 0 w 1201"/>
                <a:gd name="T19" fmla="*/ 0 h 297"/>
                <a:gd name="T20" fmla="*/ 0 w 1201"/>
                <a:gd name="T21" fmla="*/ 0 h 297"/>
                <a:gd name="T22" fmla="*/ 0 w 1201"/>
                <a:gd name="T23" fmla="*/ 0 h 297"/>
                <a:gd name="T24" fmla="*/ 0 w 1201"/>
                <a:gd name="T25" fmla="*/ 0 h 297"/>
                <a:gd name="T26" fmla="*/ 0 w 1201"/>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01"/>
                <a:gd name="T43" fmla="*/ 0 h 297"/>
                <a:gd name="T44" fmla="*/ 1201 w 1201"/>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01" h="297">
                  <a:moveTo>
                    <a:pt x="1201" y="0"/>
                  </a:moveTo>
                  <a:lnTo>
                    <a:pt x="0" y="110"/>
                  </a:lnTo>
                  <a:lnTo>
                    <a:pt x="0" y="297"/>
                  </a:lnTo>
                  <a:lnTo>
                    <a:pt x="1200" y="42"/>
                  </a:lnTo>
                  <a:lnTo>
                    <a:pt x="1200" y="39"/>
                  </a:lnTo>
                  <a:lnTo>
                    <a:pt x="1200" y="35"/>
                  </a:lnTo>
                  <a:lnTo>
                    <a:pt x="1201" y="29"/>
                  </a:lnTo>
                  <a:lnTo>
                    <a:pt x="1201" y="24"/>
                  </a:lnTo>
                  <a:lnTo>
                    <a:pt x="1201" y="19"/>
                  </a:lnTo>
                  <a:lnTo>
                    <a:pt x="1200" y="14"/>
                  </a:lnTo>
                  <a:lnTo>
                    <a:pt x="1200" y="9"/>
                  </a:lnTo>
                  <a:lnTo>
                    <a:pt x="1201" y="5"/>
                  </a:lnTo>
                  <a:lnTo>
                    <a:pt x="1201" y="0"/>
                  </a:lnTo>
                </a:path>
              </a:pathLst>
            </a:custGeom>
            <a:noFill/>
            <a:ln w="3175">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97" name="Freeform 474"/>
            <p:cNvSpPr>
              <a:spLocks noChangeAspect="1"/>
            </p:cNvSpPr>
            <p:nvPr/>
          </p:nvSpPr>
          <p:spPr bwMode="auto">
            <a:xfrm>
              <a:off x="5374688" y="3845010"/>
              <a:ext cx="393017" cy="96443"/>
            </a:xfrm>
            <a:custGeom>
              <a:avLst/>
              <a:gdLst>
                <a:gd name="T0" fmla="*/ 0 w 1198"/>
                <a:gd name="T1" fmla="*/ 0 h 292"/>
                <a:gd name="T2" fmla="*/ 0 w 1198"/>
                <a:gd name="T3" fmla="*/ 0 h 292"/>
                <a:gd name="T4" fmla="*/ 0 w 1198"/>
                <a:gd name="T5" fmla="*/ 0 h 292"/>
                <a:gd name="T6" fmla="*/ 0 w 1198"/>
                <a:gd name="T7" fmla="*/ 0 h 292"/>
                <a:gd name="T8" fmla="*/ 0 w 1198"/>
                <a:gd name="T9" fmla="*/ 0 h 292"/>
                <a:gd name="T10" fmla="*/ 0 w 1198"/>
                <a:gd name="T11" fmla="*/ 0 h 292"/>
                <a:gd name="T12" fmla="*/ 0 w 1198"/>
                <a:gd name="T13" fmla="*/ 0 h 292"/>
                <a:gd name="T14" fmla="*/ 0 w 1198"/>
                <a:gd name="T15" fmla="*/ 0 h 292"/>
                <a:gd name="T16" fmla="*/ 0 w 1198"/>
                <a:gd name="T17" fmla="*/ 0 h 292"/>
                <a:gd name="T18" fmla="*/ 0 w 1198"/>
                <a:gd name="T19" fmla="*/ 0 h 292"/>
                <a:gd name="T20" fmla="*/ 0 w 1198"/>
                <a:gd name="T21" fmla="*/ 0 h 292"/>
                <a:gd name="T22" fmla="*/ 0 w 1198"/>
                <a:gd name="T23" fmla="*/ 0 h 29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98"/>
                <a:gd name="T37" fmla="*/ 0 h 292"/>
                <a:gd name="T38" fmla="*/ 1198 w 1198"/>
                <a:gd name="T39" fmla="*/ 292 h 29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98" h="292">
                  <a:moveTo>
                    <a:pt x="1198" y="292"/>
                  </a:moveTo>
                  <a:lnTo>
                    <a:pt x="0" y="188"/>
                  </a:lnTo>
                  <a:lnTo>
                    <a:pt x="0" y="0"/>
                  </a:lnTo>
                  <a:lnTo>
                    <a:pt x="1197" y="243"/>
                  </a:lnTo>
                  <a:lnTo>
                    <a:pt x="1197" y="250"/>
                  </a:lnTo>
                  <a:lnTo>
                    <a:pt x="1197" y="257"/>
                  </a:lnTo>
                  <a:lnTo>
                    <a:pt x="1197" y="264"/>
                  </a:lnTo>
                  <a:lnTo>
                    <a:pt x="1197" y="270"/>
                  </a:lnTo>
                  <a:lnTo>
                    <a:pt x="1197" y="275"/>
                  </a:lnTo>
                  <a:lnTo>
                    <a:pt x="1197" y="281"/>
                  </a:lnTo>
                  <a:lnTo>
                    <a:pt x="1198" y="292"/>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298" name="Freeform 475"/>
            <p:cNvSpPr>
              <a:spLocks noChangeAspect="1"/>
            </p:cNvSpPr>
            <p:nvPr/>
          </p:nvSpPr>
          <p:spPr bwMode="auto">
            <a:xfrm>
              <a:off x="5374688" y="3845010"/>
              <a:ext cx="393017" cy="96443"/>
            </a:xfrm>
            <a:custGeom>
              <a:avLst/>
              <a:gdLst>
                <a:gd name="T0" fmla="*/ 0 w 1198"/>
                <a:gd name="T1" fmla="*/ 0 h 292"/>
                <a:gd name="T2" fmla="*/ 0 w 1198"/>
                <a:gd name="T3" fmla="*/ 0 h 292"/>
                <a:gd name="T4" fmla="*/ 0 w 1198"/>
                <a:gd name="T5" fmla="*/ 0 h 292"/>
                <a:gd name="T6" fmla="*/ 0 w 1198"/>
                <a:gd name="T7" fmla="*/ 0 h 292"/>
                <a:gd name="T8" fmla="*/ 0 w 1198"/>
                <a:gd name="T9" fmla="*/ 0 h 292"/>
                <a:gd name="T10" fmla="*/ 0 w 1198"/>
                <a:gd name="T11" fmla="*/ 0 h 292"/>
                <a:gd name="T12" fmla="*/ 0 w 1198"/>
                <a:gd name="T13" fmla="*/ 0 h 292"/>
                <a:gd name="T14" fmla="*/ 0 w 1198"/>
                <a:gd name="T15" fmla="*/ 0 h 292"/>
                <a:gd name="T16" fmla="*/ 0 w 1198"/>
                <a:gd name="T17" fmla="*/ 0 h 292"/>
                <a:gd name="T18" fmla="*/ 0 w 1198"/>
                <a:gd name="T19" fmla="*/ 0 h 292"/>
                <a:gd name="T20" fmla="*/ 0 w 1198"/>
                <a:gd name="T21" fmla="*/ 0 h 292"/>
                <a:gd name="T22" fmla="*/ 0 w 1198"/>
                <a:gd name="T23" fmla="*/ 0 h 29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98"/>
                <a:gd name="T37" fmla="*/ 0 h 292"/>
                <a:gd name="T38" fmla="*/ 1198 w 1198"/>
                <a:gd name="T39" fmla="*/ 292 h 29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98" h="292">
                  <a:moveTo>
                    <a:pt x="1198" y="292"/>
                  </a:moveTo>
                  <a:lnTo>
                    <a:pt x="0" y="188"/>
                  </a:lnTo>
                  <a:lnTo>
                    <a:pt x="0" y="0"/>
                  </a:lnTo>
                  <a:lnTo>
                    <a:pt x="1197" y="243"/>
                  </a:lnTo>
                  <a:lnTo>
                    <a:pt x="1197" y="250"/>
                  </a:lnTo>
                  <a:lnTo>
                    <a:pt x="1197" y="257"/>
                  </a:lnTo>
                  <a:lnTo>
                    <a:pt x="1197" y="264"/>
                  </a:lnTo>
                  <a:lnTo>
                    <a:pt x="1197" y="270"/>
                  </a:lnTo>
                  <a:lnTo>
                    <a:pt x="1197" y="275"/>
                  </a:lnTo>
                  <a:lnTo>
                    <a:pt x="1197" y="281"/>
                  </a:lnTo>
                  <a:lnTo>
                    <a:pt x="1198" y="292"/>
                  </a:lnTo>
                </a:path>
              </a:pathLst>
            </a:custGeom>
            <a:noFill/>
            <a:ln w="3175">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301" name="Rectangle 478"/>
            <p:cNvSpPr>
              <a:spLocks noChangeAspect="1" noChangeArrowheads="1"/>
            </p:cNvSpPr>
            <p:nvPr/>
          </p:nvSpPr>
          <p:spPr bwMode="auto">
            <a:xfrm>
              <a:off x="4974393" y="4045174"/>
              <a:ext cx="400295" cy="252934"/>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302" name="Rectangle 479"/>
            <p:cNvSpPr>
              <a:spLocks noChangeAspect="1" noChangeArrowheads="1"/>
            </p:cNvSpPr>
            <p:nvPr/>
          </p:nvSpPr>
          <p:spPr bwMode="auto">
            <a:xfrm>
              <a:off x="4974393" y="4045174"/>
              <a:ext cx="400295" cy="252934"/>
            </a:xfrm>
            <a:prstGeom prst="rect">
              <a:avLst/>
            </a:prstGeom>
            <a:noFill/>
            <a:ln w="3175">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303" name="Rectangle 480"/>
            <p:cNvSpPr>
              <a:spLocks noChangeAspect="1" noChangeArrowheads="1"/>
            </p:cNvSpPr>
            <p:nvPr/>
          </p:nvSpPr>
          <p:spPr bwMode="auto">
            <a:xfrm>
              <a:off x="4974393" y="4057912"/>
              <a:ext cx="400295" cy="227459"/>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304" name="Rectangle 481"/>
            <p:cNvSpPr>
              <a:spLocks noChangeAspect="1" noChangeArrowheads="1"/>
            </p:cNvSpPr>
            <p:nvPr/>
          </p:nvSpPr>
          <p:spPr bwMode="auto">
            <a:xfrm>
              <a:off x="4974393" y="4057912"/>
              <a:ext cx="400295" cy="227459"/>
            </a:xfrm>
            <a:prstGeom prst="rect">
              <a:avLst/>
            </a:prstGeom>
            <a:noFill/>
            <a:ln w="3175">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305" name="Freeform 482"/>
            <p:cNvSpPr>
              <a:spLocks noChangeAspect="1"/>
            </p:cNvSpPr>
            <p:nvPr/>
          </p:nvSpPr>
          <p:spPr bwMode="auto">
            <a:xfrm>
              <a:off x="5374688" y="4108863"/>
              <a:ext cx="393017" cy="61869"/>
            </a:xfrm>
            <a:custGeom>
              <a:avLst/>
              <a:gdLst>
                <a:gd name="T0" fmla="*/ 0 w 1197"/>
                <a:gd name="T1" fmla="*/ 0 h 186"/>
                <a:gd name="T2" fmla="*/ 0 w 1197"/>
                <a:gd name="T3" fmla="*/ 0 h 186"/>
                <a:gd name="T4" fmla="*/ 0 w 1197"/>
                <a:gd name="T5" fmla="*/ 0 h 186"/>
                <a:gd name="T6" fmla="*/ 0 w 1197"/>
                <a:gd name="T7" fmla="*/ 0 h 186"/>
                <a:gd name="T8" fmla="*/ 0 w 1197"/>
                <a:gd name="T9" fmla="*/ 0 h 186"/>
                <a:gd name="T10" fmla="*/ 0 w 1197"/>
                <a:gd name="T11" fmla="*/ 0 h 186"/>
                <a:gd name="T12" fmla="*/ 0 w 1197"/>
                <a:gd name="T13" fmla="*/ 0 h 186"/>
                <a:gd name="T14" fmla="*/ 0 w 1197"/>
                <a:gd name="T15" fmla="*/ 0 h 186"/>
                <a:gd name="T16" fmla="*/ 0 w 1197"/>
                <a:gd name="T17" fmla="*/ 0 h 186"/>
                <a:gd name="T18" fmla="*/ 0 w 1197"/>
                <a:gd name="T19" fmla="*/ 0 h 186"/>
                <a:gd name="T20" fmla="*/ 0 w 1197"/>
                <a:gd name="T21" fmla="*/ 0 h 186"/>
                <a:gd name="T22" fmla="*/ 0 w 1197"/>
                <a:gd name="T23" fmla="*/ 0 h 186"/>
                <a:gd name="T24" fmla="*/ 0 w 1197"/>
                <a:gd name="T25" fmla="*/ 0 h 18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97"/>
                <a:gd name="T40" fmla="*/ 0 h 186"/>
                <a:gd name="T41" fmla="*/ 1197 w 1197"/>
                <a:gd name="T42" fmla="*/ 186 h 18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97" h="186">
                  <a:moveTo>
                    <a:pt x="1196" y="2"/>
                  </a:moveTo>
                  <a:lnTo>
                    <a:pt x="0" y="0"/>
                  </a:lnTo>
                  <a:lnTo>
                    <a:pt x="0" y="186"/>
                  </a:lnTo>
                  <a:lnTo>
                    <a:pt x="1197" y="55"/>
                  </a:lnTo>
                  <a:lnTo>
                    <a:pt x="1197" y="48"/>
                  </a:lnTo>
                  <a:lnTo>
                    <a:pt x="1197" y="40"/>
                  </a:lnTo>
                  <a:lnTo>
                    <a:pt x="1197" y="33"/>
                  </a:lnTo>
                  <a:lnTo>
                    <a:pt x="1197" y="26"/>
                  </a:lnTo>
                  <a:lnTo>
                    <a:pt x="1196" y="20"/>
                  </a:lnTo>
                  <a:lnTo>
                    <a:pt x="1196" y="13"/>
                  </a:lnTo>
                  <a:lnTo>
                    <a:pt x="1196" y="7"/>
                  </a:lnTo>
                  <a:lnTo>
                    <a:pt x="1196" y="2"/>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306" name="Freeform 483"/>
            <p:cNvSpPr>
              <a:spLocks noChangeAspect="1"/>
            </p:cNvSpPr>
            <p:nvPr/>
          </p:nvSpPr>
          <p:spPr bwMode="auto">
            <a:xfrm>
              <a:off x="5374688" y="4108863"/>
              <a:ext cx="393017" cy="61869"/>
            </a:xfrm>
            <a:custGeom>
              <a:avLst/>
              <a:gdLst>
                <a:gd name="T0" fmla="*/ 0 w 1197"/>
                <a:gd name="T1" fmla="*/ 0 h 186"/>
                <a:gd name="T2" fmla="*/ 0 w 1197"/>
                <a:gd name="T3" fmla="*/ 0 h 186"/>
                <a:gd name="T4" fmla="*/ 0 w 1197"/>
                <a:gd name="T5" fmla="*/ 0 h 186"/>
                <a:gd name="T6" fmla="*/ 0 w 1197"/>
                <a:gd name="T7" fmla="*/ 0 h 186"/>
                <a:gd name="T8" fmla="*/ 0 w 1197"/>
                <a:gd name="T9" fmla="*/ 0 h 186"/>
                <a:gd name="T10" fmla="*/ 0 w 1197"/>
                <a:gd name="T11" fmla="*/ 0 h 186"/>
                <a:gd name="T12" fmla="*/ 0 w 1197"/>
                <a:gd name="T13" fmla="*/ 0 h 186"/>
                <a:gd name="T14" fmla="*/ 0 w 1197"/>
                <a:gd name="T15" fmla="*/ 0 h 186"/>
                <a:gd name="T16" fmla="*/ 0 w 1197"/>
                <a:gd name="T17" fmla="*/ 0 h 186"/>
                <a:gd name="T18" fmla="*/ 0 w 1197"/>
                <a:gd name="T19" fmla="*/ 0 h 186"/>
                <a:gd name="T20" fmla="*/ 0 w 1197"/>
                <a:gd name="T21" fmla="*/ 0 h 186"/>
                <a:gd name="T22" fmla="*/ 0 w 1197"/>
                <a:gd name="T23" fmla="*/ 0 h 186"/>
                <a:gd name="T24" fmla="*/ 0 w 1197"/>
                <a:gd name="T25" fmla="*/ 0 h 18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97"/>
                <a:gd name="T40" fmla="*/ 0 h 186"/>
                <a:gd name="T41" fmla="*/ 1197 w 1197"/>
                <a:gd name="T42" fmla="*/ 186 h 18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97" h="186">
                  <a:moveTo>
                    <a:pt x="1196" y="2"/>
                  </a:moveTo>
                  <a:lnTo>
                    <a:pt x="0" y="0"/>
                  </a:lnTo>
                  <a:lnTo>
                    <a:pt x="0" y="186"/>
                  </a:lnTo>
                  <a:lnTo>
                    <a:pt x="1197" y="55"/>
                  </a:lnTo>
                  <a:lnTo>
                    <a:pt x="1197" y="48"/>
                  </a:lnTo>
                  <a:lnTo>
                    <a:pt x="1197" y="40"/>
                  </a:lnTo>
                  <a:lnTo>
                    <a:pt x="1197" y="33"/>
                  </a:lnTo>
                  <a:lnTo>
                    <a:pt x="1197" y="26"/>
                  </a:lnTo>
                  <a:lnTo>
                    <a:pt x="1196" y="20"/>
                  </a:lnTo>
                  <a:lnTo>
                    <a:pt x="1196" y="13"/>
                  </a:lnTo>
                  <a:lnTo>
                    <a:pt x="1196" y="7"/>
                  </a:lnTo>
                  <a:lnTo>
                    <a:pt x="1196" y="2"/>
                  </a:lnTo>
                </a:path>
              </a:pathLst>
            </a:custGeom>
            <a:noFill/>
            <a:ln w="3175">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307" name="Freeform 484"/>
            <p:cNvSpPr>
              <a:spLocks noChangeAspect="1"/>
            </p:cNvSpPr>
            <p:nvPr/>
          </p:nvSpPr>
          <p:spPr bwMode="auto">
            <a:xfrm>
              <a:off x="5374688" y="4172551"/>
              <a:ext cx="396656" cy="125557"/>
            </a:xfrm>
            <a:custGeom>
              <a:avLst/>
              <a:gdLst>
                <a:gd name="T0" fmla="*/ 0 w 1199"/>
                <a:gd name="T1" fmla="*/ 0 h 382"/>
                <a:gd name="T2" fmla="*/ 0 w 1199"/>
                <a:gd name="T3" fmla="*/ 0 h 382"/>
                <a:gd name="T4" fmla="*/ 0 w 1199"/>
                <a:gd name="T5" fmla="*/ 0 h 382"/>
                <a:gd name="T6" fmla="*/ 0 w 1199"/>
                <a:gd name="T7" fmla="*/ 0 h 382"/>
                <a:gd name="T8" fmla="*/ 0 w 1199"/>
                <a:gd name="T9" fmla="*/ 0 h 382"/>
                <a:gd name="T10" fmla="*/ 0 w 1199"/>
                <a:gd name="T11" fmla="*/ 0 h 382"/>
                <a:gd name="T12" fmla="*/ 0 w 1199"/>
                <a:gd name="T13" fmla="*/ 0 h 382"/>
                <a:gd name="T14" fmla="*/ 0 w 1199"/>
                <a:gd name="T15" fmla="*/ 0 h 382"/>
                <a:gd name="T16" fmla="*/ 0 w 1199"/>
                <a:gd name="T17" fmla="*/ 0 h 382"/>
                <a:gd name="T18" fmla="*/ 0 w 1199"/>
                <a:gd name="T19" fmla="*/ 0 h 382"/>
                <a:gd name="T20" fmla="*/ 0 w 1199"/>
                <a:gd name="T21" fmla="*/ 0 h 382"/>
                <a:gd name="T22" fmla="*/ 0 w 1199"/>
                <a:gd name="T23" fmla="*/ 0 h 38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99"/>
                <a:gd name="T37" fmla="*/ 0 h 382"/>
                <a:gd name="T38" fmla="*/ 1199 w 1199"/>
                <a:gd name="T39" fmla="*/ 382 h 38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99" h="382">
                  <a:moveTo>
                    <a:pt x="1199" y="382"/>
                  </a:moveTo>
                  <a:lnTo>
                    <a:pt x="0" y="188"/>
                  </a:lnTo>
                  <a:lnTo>
                    <a:pt x="0" y="0"/>
                  </a:lnTo>
                  <a:lnTo>
                    <a:pt x="1197" y="326"/>
                  </a:lnTo>
                  <a:lnTo>
                    <a:pt x="1198" y="341"/>
                  </a:lnTo>
                  <a:lnTo>
                    <a:pt x="1198" y="348"/>
                  </a:lnTo>
                  <a:lnTo>
                    <a:pt x="1198" y="356"/>
                  </a:lnTo>
                  <a:lnTo>
                    <a:pt x="1198" y="363"/>
                  </a:lnTo>
                  <a:lnTo>
                    <a:pt x="1198" y="370"/>
                  </a:lnTo>
                  <a:lnTo>
                    <a:pt x="1199" y="376"/>
                  </a:lnTo>
                  <a:lnTo>
                    <a:pt x="1199" y="382"/>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308" name="Freeform 485"/>
            <p:cNvSpPr>
              <a:spLocks noChangeAspect="1"/>
            </p:cNvSpPr>
            <p:nvPr/>
          </p:nvSpPr>
          <p:spPr bwMode="auto">
            <a:xfrm>
              <a:off x="5374688" y="4172551"/>
              <a:ext cx="396656" cy="125557"/>
            </a:xfrm>
            <a:custGeom>
              <a:avLst/>
              <a:gdLst>
                <a:gd name="T0" fmla="*/ 0 w 1199"/>
                <a:gd name="T1" fmla="*/ 0 h 382"/>
                <a:gd name="T2" fmla="*/ 0 w 1199"/>
                <a:gd name="T3" fmla="*/ 0 h 382"/>
                <a:gd name="T4" fmla="*/ 0 w 1199"/>
                <a:gd name="T5" fmla="*/ 0 h 382"/>
                <a:gd name="T6" fmla="*/ 0 w 1199"/>
                <a:gd name="T7" fmla="*/ 0 h 382"/>
                <a:gd name="T8" fmla="*/ 0 w 1199"/>
                <a:gd name="T9" fmla="*/ 0 h 382"/>
                <a:gd name="T10" fmla="*/ 0 w 1199"/>
                <a:gd name="T11" fmla="*/ 0 h 382"/>
                <a:gd name="T12" fmla="*/ 0 w 1199"/>
                <a:gd name="T13" fmla="*/ 0 h 382"/>
                <a:gd name="T14" fmla="*/ 0 w 1199"/>
                <a:gd name="T15" fmla="*/ 0 h 382"/>
                <a:gd name="T16" fmla="*/ 0 w 1199"/>
                <a:gd name="T17" fmla="*/ 0 h 382"/>
                <a:gd name="T18" fmla="*/ 0 w 1199"/>
                <a:gd name="T19" fmla="*/ 0 h 382"/>
                <a:gd name="T20" fmla="*/ 0 w 1199"/>
                <a:gd name="T21" fmla="*/ 0 h 382"/>
                <a:gd name="T22" fmla="*/ 0 w 1199"/>
                <a:gd name="T23" fmla="*/ 0 h 38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99"/>
                <a:gd name="T37" fmla="*/ 0 h 382"/>
                <a:gd name="T38" fmla="*/ 1199 w 1199"/>
                <a:gd name="T39" fmla="*/ 382 h 38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99" h="382">
                  <a:moveTo>
                    <a:pt x="1199" y="382"/>
                  </a:moveTo>
                  <a:lnTo>
                    <a:pt x="0" y="188"/>
                  </a:lnTo>
                  <a:lnTo>
                    <a:pt x="0" y="0"/>
                  </a:lnTo>
                  <a:lnTo>
                    <a:pt x="1197" y="326"/>
                  </a:lnTo>
                  <a:lnTo>
                    <a:pt x="1198" y="341"/>
                  </a:lnTo>
                  <a:lnTo>
                    <a:pt x="1198" y="348"/>
                  </a:lnTo>
                  <a:lnTo>
                    <a:pt x="1198" y="356"/>
                  </a:lnTo>
                  <a:lnTo>
                    <a:pt x="1198" y="363"/>
                  </a:lnTo>
                  <a:lnTo>
                    <a:pt x="1198" y="370"/>
                  </a:lnTo>
                  <a:lnTo>
                    <a:pt x="1199" y="376"/>
                  </a:lnTo>
                  <a:lnTo>
                    <a:pt x="1199" y="382"/>
                  </a:lnTo>
                </a:path>
              </a:pathLst>
            </a:custGeom>
            <a:noFill/>
            <a:ln w="3175">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311" name="Rectangle 488"/>
            <p:cNvSpPr>
              <a:spLocks noChangeAspect="1" noChangeArrowheads="1"/>
            </p:cNvSpPr>
            <p:nvPr/>
          </p:nvSpPr>
          <p:spPr bwMode="auto">
            <a:xfrm>
              <a:off x="4974393" y="4372715"/>
              <a:ext cx="400295" cy="252934"/>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312" name="Rectangle 489"/>
            <p:cNvSpPr>
              <a:spLocks noChangeAspect="1" noChangeArrowheads="1"/>
            </p:cNvSpPr>
            <p:nvPr/>
          </p:nvSpPr>
          <p:spPr bwMode="auto">
            <a:xfrm>
              <a:off x="4974393" y="4372715"/>
              <a:ext cx="400295" cy="252934"/>
            </a:xfrm>
            <a:prstGeom prst="rect">
              <a:avLst/>
            </a:prstGeom>
            <a:noFill/>
            <a:ln w="3175">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313" name="Rectangle 490"/>
            <p:cNvSpPr>
              <a:spLocks noChangeAspect="1" noChangeArrowheads="1"/>
            </p:cNvSpPr>
            <p:nvPr/>
          </p:nvSpPr>
          <p:spPr bwMode="auto">
            <a:xfrm>
              <a:off x="4974393" y="4383633"/>
              <a:ext cx="400295" cy="231098"/>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314" name="Rectangle 491"/>
            <p:cNvSpPr>
              <a:spLocks noChangeAspect="1" noChangeArrowheads="1"/>
            </p:cNvSpPr>
            <p:nvPr/>
          </p:nvSpPr>
          <p:spPr bwMode="auto">
            <a:xfrm>
              <a:off x="4974393" y="4383633"/>
              <a:ext cx="400295" cy="231098"/>
            </a:xfrm>
            <a:prstGeom prst="rect">
              <a:avLst/>
            </a:prstGeom>
            <a:noFill/>
            <a:ln w="3175">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315" name="Freeform 492"/>
            <p:cNvSpPr>
              <a:spLocks noChangeAspect="1"/>
            </p:cNvSpPr>
            <p:nvPr/>
          </p:nvSpPr>
          <p:spPr bwMode="auto">
            <a:xfrm>
              <a:off x="5374688" y="4434584"/>
              <a:ext cx="393017" cy="61869"/>
            </a:xfrm>
            <a:custGeom>
              <a:avLst/>
              <a:gdLst>
                <a:gd name="T0" fmla="*/ 0 w 1199"/>
                <a:gd name="T1" fmla="*/ 0 h 189"/>
                <a:gd name="T2" fmla="*/ 0 w 1199"/>
                <a:gd name="T3" fmla="*/ 0 h 189"/>
                <a:gd name="T4" fmla="*/ 0 w 1199"/>
                <a:gd name="T5" fmla="*/ 0 h 189"/>
                <a:gd name="T6" fmla="*/ 0 w 1199"/>
                <a:gd name="T7" fmla="*/ 0 h 189"/>
                <a:gd name="T8" fmla="*/ 0 w 1199"/>
                <a:gd name="T9" fmla="*/ 0 h 189"/>
                <a:gd name="T10" fmla="*/ 0 w 1199"/>
                <a:gd name="T11" fmla="*/ 0 h 189"/>
                <a:gd name="T12" fmla="*/ 0 w 1199"/>
                <a:gd name="T13" fmla="*/ 0 h 189"/>
                <a:gd name="T14" fmla="*/ 0 w 1199"/>
                <a:gd name="T15" fmla="*/ 0 h 189"/>
                <a:gd name="T16" fmla="*/ 0 w 1199"/>
                <a:gd name="T17" fmla="*/ 0 h 189"/>
                <a:gd name="T18" fmla="*/ 0 w 1199"/>
                <a:gd name="T19" fmla="*/ 0 h 189"/>
                <a:gd name="T20" fmla="*/ 0 w 1199"/>
                <a:gd name="T21" fmla="*/ 0 h 189"/>
                <a:gd name="T22" fmla="*/ 0 w 1199"/>
                <a:gd name="T23" fmla="*/ 0 h 189"/>
                <a:gd name="T24" fmla="*/ 0 w 1199"/>
                <a:gd name="T25" fmla="*/ 0 h 189"/>
                <a:gd name="T26" fmla="*/ 0 w 1199"/>
                <a:gd name="T27" fmla="*/ 0 h 18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99"/>
                <a:gd name="T43" fmla="*/ 0 h 189"/>
                <a:gd name="T44" fmla="*/ 1199 w 1199"/>
                <a:gd name="T45" fmla="*/ 189 h 18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99" h="189">
                  <a:moveTo>
                    <a:pt x="1198" y="44"/>
                  </a:moveTo>
                  <a:lnTo>
                    <a:pt x="0" y="0"/>
                  </a:lnTo>
                  <a:lnTo>
                    <a:pt x="0" y="189"/>
                  </a:lnTo>
                  <a:lnTo>
                    <a:pt x="1199" y="105"/>
                  </a:lnTo>
                  <a:lnTo>
                    <a:pt x="1199" y="97"/>
                  </a:lnTo>
                  <a:lnTo>
                    <a:pt x="1199" y="89"/>
                  </a:lnTo>
                  <a:lnTo>
                    <a:pt x="1199" y="81"/>
                  </a:lnTo>
                  <a:lnTo>
                    <a:pt x="1199" y="72"/>
                  </a:lnTo>
                  <a:lnTo>
                    <a:pt x="1198" y="64"/>
                  </a:lnTo>
                  <a:lnTo>
                    <a:pt x="1198" y="57"/>
                  </a:lnTo>
                  <a:lnTo>
                    <a:pt x="1198" y="50"/>
                  </a:lnTo>
                  <a:lnTo>
                    <a:pt x="1198" y="47"/>
                  </a:lnTo>
                  <a:lnTo>
                    <a:pt x="1198" y="44"/>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316" name="Freeform 493"/>
            <p:cNvSpPr>
              <a:spLocks noChangeAspect="1"/>
            </p:cNvSpPr>
            <p:nvPr/>
          </p:nvSpPr>
          <p:spPr bwMode="auto">
            <a:xfrm>
              <a:off x="5374688" y="4434584"/>
              <a:ext cx="393017" cy="61869"/>
            </a:xfrm>
            <a:custGeom>
              <a:avLst/>
              <a:gdLst>
                <a:gd name="T0" fmla="*/ 0 w 1199"/>
                <a:gd name="T1" fmla="*/ 0 h 189"/>
                <a:gd name="T2" fmla="*/ 0 w 1199"/>
                <a:gd name="T3" fmla="*/ 0 h 189"/>
                <a:gd name="T4" fmla="*/ 0 w 1199"/>
                <a:gd name="T5" fmla="*/ 0 h 189"/>
                <a:gd name="T6" fmla="*/ 0 w 1199"/>
                <a:gd name="T7" fmla="*/ 0 h 189"/>
                <a:gd name="T8" fmla="*/ 0 w 1199"/>
                <a:gd name="T9" fmla="*/ 0 h 189"/>
                <a:gd name="T10" fmla="*/ 0 w 1199"/>
                <a:gd name="T11" fmla="*/ 0 h 189"/>
                <a:gd name="T12" fmla="*/ 0 w 1199"/>
                <a:gd name="T13" fmla="*/ 0 h 189"/>
                <a:gd name="T14" fmla="*/ 0 w 1199"/>
                <a:gd name="T15" fmla="*/ 0 h 189"/>
                <a:gd name="T16" fmla="*/ 0 w 1199"/>
                <a:gd name="T17" fmla="*/ 0 h 189"/>
                <a:gd name="T18" fmla="*/ 0 w 1199"/>
                <a:gd name="T19" fmla="*/ 0 h 189"/>
                <a:gd name="T20" fmla="*/ 0 w 1199"/>
                <a:gd name="T21" fmla="*/ 0 h 189"/>
                <a:gd name="T22" fmla="*/ 0 w 1199"/>
                <a:gd name="T23" fmla="*/ 0 h 189"/>
                <a:gd name="T24" fmla="*/ 0 w 1199"/>
                <a:gd name="T25" fmla="*/ 0 h 189"/>
                <a:gd name="T26" fmla="*/ 0 w 1199"/>
                <a:gd name="T27" fmla="*/ 0 h 18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99"/>
                <a:gd name="T43" fmla="*/ 0 h 189"/>
                <a:gd name="T44" fmla="*/ 1199 w 1199"/>
                <a:gd name="T45" fmla="*/ 189 h 18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99" h="189">
                  <a:moveTo>
                    <a:pt x="1198" y="44"/>
                  </a:moveTo>
                  <a:lnTo>
                    <a:pt x="0" y="0"/>
                  </a:lnTo>
                  <a:lnTo>
                    <a:pt x="0" y="189"/>
                  </a:lnTo>
                  <a:lnTo>
                    <a:pt x="1199" y="105"/>
                  </a:lnTo>
                  <a:lnTo>
                    <a:pt x="1199" y="97"/>
                  </a:lnTo>
                  <a:lnTo>
                    <a:pt x="1199" y="89"/>
                  </a:lnTo>
                  <a:lnTo>
                    <a:pt x="1199" y="81"/>
                  </a:lnTo>
                  <a:lnTo>
                    <a:pt x="1199" y="72"/>
                  </a:lnTo>
                  <a:lnTo>
                    <a:pt x="1198" y="64"/>
                  </a:lnTo>
                  <a:lnTo>
                    <a:pt x="1198" y="57"/>
                  </a:lnTo>
                  <a:lnTo>
                    <a:pt x="1198" y="50"/>
                  </a:lnTo>
                  <a:lnTo>
                    <a:pt x="1198" y="47"/>
                  </a:lnTo>
                  <a:lnTo>
                    <a:pt x="1198" y="44"/>
                  </a:lnTo>
                </a:path>
              </a:pathLst>
            </a:custGeom>
            <a:noFill/>
            <a:ln w="3175">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317" name="Freeform 494"/>
            <p:cNvSpPr>
              <a:spLocks noChangeAspect="1"/>
            </p:cNvSpPr>
            <p:nvPr/>
          </p:nvSpPr>
          <p:spPr bwMode="auto">
            <a:xfrm>
              <a:off x="5374688" y="4498273"/>
              <a:ext cx="396656" cy="121918"/>
            </a:xfrm>
            <a:custGeom>
              <a:avLst/>
              <a:gdLst>
                <a:gd name="T0" fmla="*/ 0 w 1199"/>
                <a:gd name="T1" fmla="*/ 0 h 369"/>
                <a:gd name="T2" fmla="*/ 0 w 1199"/>
                <a:gd name="T3" fmla="*/ 0 h 369"/>
                <a:gd name="T4" fmla="*/ 0 w 1199"/>
                <a:gd name="T5" fmla="*/ 0 h 369"/>
                <a:gd name="T6" fmla="*/ 0 w 1199"/>
                <a:gd name="T7" fmla="*/ 0 h 369"/>
                <a:gd name="T8" fmla="*/ 0 w 1199"/>
                <a:gd name="T9" fmla="*/ 0 h 369"/>
                <a:gd name="T10" fmla="*/ 0 w 1199"/>
                <a:gd name="T11" fmla="*/ 0 h 369"/>
                <a:gd name="T12" fmla="*/ 0 w 1199"/>
                <a:gd name="T13" fmla="*/ 0 h 369"/>
                <a:gd name="T14" fmla="*/ 0 w 1199"/>
                <a:gd name="T15" fmla="*/ 0 h 369"/>
                <a:gd name="T16" fmla="*/ 0 w 1199"/>
                <a:gd name="T17" fmla="*/ 0 h 369"/>
                <a:gd name="T18" fmla="*/ 0 w 1199"/>
                <a:gd name="T19" fmla="*/ 0 h 369"/>
                <a:gd name="T20" fmla="*/ 0 w 1199"/>
                <a:gd name="T21" fmla="*/ 0 h 369"/>
                <a:gd name="T22" fmla="*/ 0 w 1199"/>
                <a:gd name="T23" fmla="*/ 0 h 36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99"/>
                <a:gd name="T37" fmla="*/ 0 h 369"/>
                <a:gd name="T38" fmla="*/ 1199 w 1199"/>
                <a:gd name="T39" fmla="*/ 369 h 36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99" h="369">
                  <a:moveTo>
                    <a:pt x="1199" y="369"/>
                  </a:moveTo>
                  <a:lnTo>
                    <a:pt x="0" y="187"/>
                  </a:lnTo>
                  <a:lnTo>
                    <a:pt x="0" y="0"/>
                  </a:lnTo>
                  <a:lnTo>
                    <a:pt x="1197" y="311"/>
                  </a:lnTo>
                  <a:lnTo>
                    <a:pt x="1198" y="326"/>
                  </a:lnTo>
                  <a:lnTo>
                    <a:pt x="1198" y="335"/>
                  </a:lnTo>
                  <a:lnTo>
                    <a:pt x="1198" y="342"/>
                  </a:lnTo>
                  <a:lnTo>
                    <a:pt x="1198" y="349"/>
                  </a:lnTo>
                  <a:lnTo>
                    <a:pt x="1198" y="356"/>
                  </a:lnTo>
                  <a:lnTo>
                    <a:pt x="1199" y="363"/>
                  </a:lnTo>
                  <a:lnTo>
                    <a:pt x="1199" y="369"/>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sp>
          <p:nvSpPr>
            <p:cNvPr id="6318" name="Freeform 495"/>
            <p:cNvSpPr>
              <a:spLocks noChangeAspect="1"/>
            </p:cNvSpPr>
            <p:nvPr/>
          </p:nvSpPr>
          <p:spPr bwMode="auto">
            <a:xfrm>
              <a:off x="5374688" y="4498273"/>
              <a:ext cx="396656" cy="121918"/>
            </a:xfrm>
            <a:custGeom>
              <a:avLst/>
              <a:gdLst>
                <a:gd name="T0" fmla="*/ 0 w 1199"/>
                <a:gd name="T1" fmla="*/ 0 h 369"/>
                <a:gd name="T2" fmla="*/ 0 w 1199"/>
                <a:gd name="T3" fmla="*/ 0 h 369"/>
                <a:gd name="T4" fmla="*/ 0 w 1199"/>
                <a:gd name="T5" fmla="*/ 0 h 369"/>
                <a:gd name="T6" fmla="*/ 0 w 1199"/>
                <a:gd name="T7" fmla="*/ 0 h 369"/>
                <a:gd name="T8" fmla="*/ 0 w 1199"/>
                <a:gd name="T9" fmla="*/ 0 h 369"/>
                <a:gd name="T10" fmla="*/ 0 w 1199"/>
                <a:gd name="T11" fmla="*/ 0 h 369"/>
                <a:gd name="T12" fmla="*/ 0 w 1199"/>
                <a:gd name="T13" fmla="*/ 0 h 369"/>
                <a:gd name="T14" fmla="*/ 0 w 1199"/>
                <a:gd name="T15" fmla="*/ 0 h 369"/>
                <a:gd name="T16" fmla="*/ 0 w 1199"/>
                <a:gd name="T17" fmla="*/ 0 h 369"/>
                <a:gd name="T18" fmla="*/ 0 w 1199"/>
                <a:gd name="T19" fmla="*/ 0 h 369"/>
                <a:gd name="T20" fmla="*/ 0 w 1199"/>
                <a:gd name="T21" fmla="*/ 0 h 369"/>
                <a:gd name="T22" fmla="*/ 0 w 1199"/>
                <a:gd name="T23" fmla="*/ 0 h 36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99"/>
                <a:gd name="T37" fmla="*/ 0 h 369"/>
                <a:gd name="T38" fmla="*/ 1199 w 1199"/>
                <a:gd name="T39" fmla="*/ 369 h 36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99" h="369">
                  <a:moveTo>
                    <a:pt x="1199" y="369"/>
                  </a:moveTo>
                  <a:lnTo>
                    <a:pt x="0" y="187"/>
                  </a:lnTo>
                  <a:lnTo>
                    <a:pt x="0" y="0"/>
                  </a:lnTo>
                  <a:lnTo>
                    <a:pt x="1197" y="311"/>
                  </a:lnTo>
                  <a:lnTo>
                    <a:pt x="1198" y="326"/>
                  </a:lnTo>
                  <a:lnTo>
                    <a:pt x="1198" y="335"/>
                  </a:lnTo>
                  <a:lnTo>
                    <a:pt x="1198" y="342"/>
                  </a:lnTo>
                  <a:lnTo>
                    <a:pt x="1198" y="349"/>
                  </a:lnTo>
                  <a:lnTo>
                    <a:pt x="1198" y="356"/>
                  </a:lnTo>
                  <a:lnTo>
                    <a:pt x="1199" y="363"/>
                  </a:lnTo>
                  <a:lnTo>
                    <a:pt x="1199" y="369"/>
                  </a:lnTo>
                </a:path>
              </a:pathLst>
            </a:custGeom>
            <a:noFill/>
            <a:ln w="3175">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l" rtl="0" fontAlgn="base">
                <a:spcBef>
                  <a:spcPct val="0"/>
                </a:spcBef>
                <a:spcAft>
                  <a:spcPct val="0"/>
                </a:spcAft>
                <a:defRPr kumimoji="1" kern="1200">
                  <a:solidFill>
                    <a:schemeClr val="tx1"/>
                  </a:solidFill>
                  <a:latin typeface="Verdan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charset="-128"/>
                  <a:cs typeface="+mn-cs"/>
                </a:defRPr>
              </a:lvl5pPr>
              <a:lvl6pPr marL="2286000" algn="l" defTabSz="914400" rtl="0" eaLnBrk="1" latinLnBrk="0" hangingPunct="1">
                <a:defRPr kumimoji="1" kern="1200">
                  <a:solidFill>
                    <a:schemeClr val="tx1"/>
                  </a:solidFill>
                  <a:latin typeface="Verdana" pitchFamily="34" charset="0"/>
                  <a:ea typeface="ＭＳ Ｐゴシック" charset="-128"/>
                  <a:cs typeface="+mn-cs"/>
                </a:defRPr>
              </a:lvl6pPr>
              <a:lvl7pPr marL="2743200" algn="l" defTabSz="914400" rtl="0" eaLnBrk="1" latinLnBrk="0" hangingPunct="1">
                <a:defRPr kumimoji="1" kern="1200">
                  <a:solidFill>
                    <a:schemeClr val="tx1"/>
                  </a:solidFill>
                  <a:latin typeface="Verdana" pitchFamily="34" charset="0"/>
                  <a:ea typeface="ＭＳ Ｐゴシック" charset="-128"/>
                  <a:cs typeface="+mn-cs"/>
                </a:defRPr>
              </a:lvl7pPr>
              <a:lvl8pPr marL="3200400" algn="l" defTabSz="914400" rtl="0" eaLnBrk="1" latinLnBrk="0" hangingPunct="1">
                <a:defRPr kumimoji="1" kern="1200">
                  <a:solidFill>
                    <a:schemeClr val="tx1"/>
                  </a:solidFill>
                  <a:latin typeface="Verdana" pitchFamily="34" charset="0"/>
                  <a:ea typeface="ＭＳ Ｐゴシック" charset="-128"/>
                  <a:cs typeface="+mn-cs"/>
                </a:defRPr>
              </a:lvl8pPr>
              <a:lvl9pPr marL="3657600" algn="l" defTabSz="914400" rtl="0" eaLnBrk="1" latinLnBrk="0" hangingPunct="1">
                <a:defRPr kumimoji="1" kern="1200">
                  <a:solidFill>
                    <a:schemeClr val="tx1"/>
                  </a:solidFill>
                  <a:latin typeface="Verdana" pitchFamily="34" charset="0"/>
                  <a:ea typeface="ＭＳ Ｐゴシック" charset="-128"/>
                  <a:cs typeface="+mn-cs"/>
                </a:defRPr>
              </a:lvl9pPr>
            </a:lstStyle>
            <a:p>
              <a:endParaRPr lang="ja-JP" altLang="en-US"/>
            </a:p>
          </p:txBody>
        </p:sp>
      </p:grpSp>
      <p:sp>
        <p:nvSpPr>
          <p:cNvPr id="6387" name="テキスト ボックス 6386"/>
          <p:cNvSpPr txBox="1"/>
          <p:nvPr/>
        </p:nvSpPr>
        <p:spPr>
          <a:xfrm>
            <a:off x="4429251" y="3443610"/>
            <a:ext cx="943736" cy="307777"/>
          </a:xfrm>
          <a:prstGeom prst="rect">
            <a:avLst/>
          </a:prstGeom>
          <a:noFill/>
        </p:spPr>
        <p:txBody>
          <a:bodyPr wrap="square" rtlCol="0">
            <a:spAutoFit/>
          </a:bodyPr>
          <a:lstStyle/>
          <a:p>
            <a:pPr algn="r"/>
            <a:r>
              <a:rPr kumimoji="1" lang="en-US" altLang="ja-JP" sz="1400" dirty="0" smtClean="0"/>
              <a:t>IMC1+2</a:t>
            </a:r>
            <a:endParaRPr kumimoji="1" lang="ja-JP" altLang="en-US" sz="1400" dirty="0"/>
          </a:p>
        </p:txBody>
      </p:sp>
      <p:sp>
        <p:nvSpPr>
          <p:cNvPr id="6388" name="テキスト ボックス 6387"/>
          <p:cNvSpPr txBox="1"/>
          <p:nvPr/>
        </p:nvSpPr>
        <p:spPr>
          <a:xfrm>
            <a:off x="4435616" y="3682980"/>
            <a:ext cx="943736" cy="307777"/>
          </a:xfrm>
          <a:prstGeom prst="rect">
            <a:avLst/>
          </a:prstGeom>
          <a:noFill/>
        </p:spPr>
        <p:txBody>
          <a:bodyPr wrap="square" rtlCol="0">
            <a:spAutoFit/>
          </a:bodyPr>
          <a:lstStyle/>
          <a:p>
            <a:pPr algn="r"/>
            <a:r>
              <a:rPr kumimoji="1" lang="en-US" altLang="ja-JP" sz="1400" dirty="0" smtClean="0"/>
              <a:t>IMC3+4</a:t>
            </a:r>
            <a:endParaRPr kumimoji="1" lang="ja-JP" altLang="en-US" sz="1400" dirty="0"/>
          </a:p>
        </p:txBody>
      </p:sp>
      <p:sp>
        <p:nvSpPr>
          <p:cNvPr id="6389" name="テキスト ボックス 6388"/>
          <p:cNvSpPr txBox="1"/>
          <p:nvPr/>
        </p:nvSpPr>
        <p:spPr>
          <a:xfrm>
            <a:off x="4435616" y="3951267"/>
            <a:ext cx="943736" cy="307777"/>
          </a:xfrm>
          <a:prstGeom prst="rect">
            <a:avLst/>
          </a:prstGeom>
          <a:noFill/>
        </p:spPr>
        <p:txBody>
          <a:bodyPr wrap="square" rtlCol="0">
            <a:spAutoFit/>
          </a:bodyPr>
          <a:lstStyle/>
          <a:p>
            <a:pPr algn="r"/>
            <a:r>
              <a:rPr kumimoji="1" lang="en-US" altLang="ja-JP" sz="1400" dirty="0" smtClean="0"/>
              <a:t>IMC5+6</a:t>
            </a:r>
            <a:endParaRPr kumimoji="1" lang="ja-JP" altLang="en-US" sz="1400" dirty="0"/>
          </a:p>
        </p:txBody>
      </p:sp>
      <p:sp>
        <p:nvSpPr>
          <p:cNvPr id="6390" name="テキスト ボックス 6389"/>
          <p:cNvSpPr txBox="1"/>
          <p:nvPr/>
        </p:nvSpPr>
        <p:spPr>
          <a:xfrm>
            <a:off x="4427984" y="4239299"/>
            <a:ext cx="943736" cy="307777"/>
          </a:xfrm>
          <a:prstGeom prst="rect">
            <a:avLst/>
          </a:prstGeom>
          <a:noFill/>
        </p:spPr>
        <p:txBody>
          <a:bodyPr wrap="square" rtlCol="0">
            <a:spAutoFit/>
          </a:bodyPr>
          <a:lstStyle/>
          <a:p>
            <a:pPr algn="r"/>
            <a:r>
              <a:rPr kumimoji="1" lang="en-US" altLang="ja-JP" sz="1400" dirty="0" smtClean="0"/>
              <a:t>IMC7+8</a:t>
            </a:r>
            <a:endParaRPr kumimoji="1" lang="ja-JP" altLang="en-US" sz="1400" dirty="0"/>
          </a:p>
        </p:txBody>
      </p:sp>
      <p:sp>
        <p:nvSpPr>
          <p:cNvPr id="6391" name="テキスト ボックス 6390"/>
          <p:cNvSpPr txBox="1"/>
          <p:nvPr/>
        </p:nvSpPr>
        <p:spPr>
          <a:xfrm>
            <a:off x="5365239" y="4543081"/>
            <a:ext cx="943736" cy="307777"/>
          </a:xfrm>
          <a:prstGeom prst="rect">
            <a:avLst/>
          </a:prstGeom>
          <a:noFill/>
        </p:spPr>
        <p:txBody>
          <a:bodyPr wrap="square" rtlCol="0">
            <a:spAutoFit/>
          </a:bodyPr>
          <a:lstStyle/>
          <a:p>
            <a:pPr algn="r"/>
            <a:r>
              <a:rPr lang="en-US" altLang="ja-JP" sz="1400" dirty="0" smtClean="0"/>
              <a:t>TASC1</a:t>
            </a:r>
            <a:endParaRPr kumimoji="1" lang="ja-JP" altLang="en-US" sz="1400" dirty="0"/>
          </a:p>
        </p:txBody>
      </p:sp>
      <p:sp>
        <p:nvSpPr>
          <p:cNvPr id="78" name="Rectangle 23"/>
          <p:cNvSpPr>
            <a:spLocks noChangeArrowheads="1"/>
          </p:cNvSpPr>
          <p:nvPr/>
        </p:nvSpPr>
        <p:spPr bwMode="auto">
          <a:xfrm>
            <a:off x="6534000" y="4604139"/>
            <a:ext cx="1843200" cy="1685630"/>
          </a:xfrm>
          <a:prstGeom prst="rect">
            <a:avLst/>
          </a:prstGeom>
          <a:solidFill>
            <a:srgbClr val="FFFF00">
              <a:alpha val="30000"/>
            </a:srgbClr>
          </a:solidFill>
          <a:ln w="9525">
            <a:solidFill>
              <a:srgbClr val="FF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6" name="Line 13"/>
          <p:cNvSpPr>
            <a:spLocks noChangeShapeType="1"/>
          </p:cNvSpPr>
          <p:nvPr/>
        </p:nvSpPr>
        <p:spPr bwMode="auto">
          <a:xfrm flipV="1">
            <a:off x="6746010" y="3140968"/>
            <a:ext cx="1802031" cy="3419779"/>
          </a:xfrm>
          <a:prstGeom prst="line">
            <a:avLst/>
          </a:prstGeom>
          <a:noFill/>
          <a:ln w="38100">
            <a:solidFill>
              <a:srgbClr val="FF00FF"/>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 name="台形 4"/>
          <p:cNvSpPr/>
          <p:nvPr/>
        </p:nvSpPr>
        <p:spPr>
          <a:xfrm rot="10800000">
            <a:off x="6197933" y="3384898"/>
            <a:ext cx="2520280" cy="1162177"/>
          </a:xfrm>
          <a:prstGeom prst="trapezoid">
            <a:avLst>
              <a:gd name="adj" fmla="val 28471"/>
            </a:avLst>
          </a:prstGeom>
          <a:solidFill>
            <a:srgbClr val="FFFF00">
              <a:alpha val="30000"/>
            </a:srgbClr>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9" name="テキスト ボックス 78"/>
          <p:cNvSpPr txBox="1"/>
          <p:nvPr/>
        </p:nvSpPr>
        <p:spPr>
          <a:xfrm>
            <a:off x="539552" y="5877272"/>
            <a:ext cx="5503387" cy="584775"/>
          </a:xfrm>
          <a:prstGeom prst="rect">
            <a:avLst/>
          </a:prstGeom>
          <a:noFill/>
        </p:spPr>
        <p:txBody>
          <a:bodyPr wrap="square" rtlCol="0">
            <a:spAutoFit/>
          </a:bodyPr>
          <a:lstStyle/>
          <a:p>
            <a:r>
              <a:rPr lang="en-US" altLang="ja-JP" dirty="0"/>
              <a:t>T</a:t>
            </a:r>
            <a:r>
              <a:rPr lang="en-US" altLang="ja-JP" dirty="0" smtClean="0"/>
              <a:t>rigger condition such as threshold for each trigger source s</a:t>
            </a:r>
            <a:r>
              <a:rPr kumimoji="1" lang="en-US" altLang="ja-JP" dirty="0" smtClean="0"/>
              <a:t>hould be optimized with simulation studies.</a:t>
            </a:r>
            <a:endParaRPr kumimoji="1" lang="ja-JP" altLang="en-US" dirty="0"/>
          </a:p>
        </p:txBody>
      </p:sp>
      <p:sp>
        <p:nvSpPr>
          <p:cNvPr id="81" name="テキスト ボックス 80"/>
          <p:cNvSpPr txBox="1"/>
          <p:nvPr/>
        </p:nvSpPr>
        <p:spPr>
          <a:xfrm>
            <a:off x="611560" y="1013827"/>
            <a:ext cx="8136904" cy="830997"/>
          </a:xfrm>
          <a:prstGeom prst="rect">
            <a:avLst/>
          </a:prstGeom>
          <a:noFill/>
        </p:spPr>
        <p:txBody>
          <a:bodyPr wrap="square" rtlCol="0">
            <a:spAutoFit/>
          </a:bodyPr>
          <a:lstStyle/>
          <a:p>
            <a:r>
              <a:rPr lang="en-US" altLang="ja-JP" dirty="0" smtClean="0"/>
              <a:t>In order to eliminate background events of low energy protons, trigger condition should be set to obtain only particles initiating the cascade shower. CALET is equipped with several trigger sources and three trigger modes </a:t>
            </a:r>
            <a:endParaRPr kumimoji="1" lang="ja-JP" altLang="en-US" dirty="0"/>
          </a:p>
        </p:txBody>
      </p:sp>
    </p:spTree>
    <p:extLst>
      <p:ext uri="{BB962C8B-B14F-4D97-AF65-F5344CB8AC3E}">
        <p14:creationId xmlns:p14="http://schemas.microsoft.com/office/powerpoint/2010/main" val="40136307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High Energy Shower Trigger</a:t>
            </a:r>
            <a:endParaRPr kumimoji="1" lang="ja-JP" altLang="en-US" dirty="0"/>
          </a:p>
        </p:txBody>
      </p:sp>
      <p:sp>
        <p:nvSpPr>
          <p:cNvPr id="5" name="コンテンツ プレースホルダー 2"/>
          <p:cNvSpPr>
            <a:spLocks noGrp="1"/>
          </p:cNvSpPr>
          <p:nvPr>
            <p:ph idx="1"/>
          </p:nvPr>
        </p:nvSpPr>
        <p:spPr>
          <a:xfrm>
            <a:off x="468313" y="981075"/>
            <a:ext cx="4319711" cy="1511821"/>
          </a:xfrm>
        </p:spPr>
        <p:txBody>
          <a:bodyPr/>
          <a:lstStyle/>
          <a:p>
            <a:r>
              <a:rPr kumimoji="1" lang="en-US" altLang="ja-JP" dirty="0" smtClean="0"/>
              <a:t>Target</a:t>
            </a:r>
          </a:p>
          <a:p>
            <a:pPr lvl="1"/>
            <a:r>
              <a:rPr lang="en-US" altLang="ja-JP" sz="1600" dirty="0" smtClean="0"/>
              <a:t>e &gt; 10GeV</a:t>
            </a:r>
          </a:p>
          <a:p>
            <a:pPr lvl="1"/>
            <a:r>
              <a:rPr lang="en-US" altLang="ja-JP" sz="1600" dirty="0"/>
              <a:t>γ</a:t>
            </a:r>
            <a:r>
              <a:rPr kumimoji="1" lang="en-US" altLang="ja-JP" sz="1600" dirty="0" smtClean="0"/>
              <a:t> &gt; 10GeV</a:t>
            </a:r>
          </a:p>
          <a:p>
            <a:pPr lvl="1"/>
            <a:r>
              <a:rPr lang="en-US" altLang="ja-JP" sz="1600" dirty="0" smtClean="0"/>
              <a:t>p, nuclei  &gt; a several 10GeV</a:t>
            </a:r>
            <a:endParaRPr kumimoji="1" lang="ja-JP" altLang="en-US" sz="1600" dirty="0"/>
          </a:p>
        </p:txBody>
      </p:sp>
      <p:sp>
        <p:nvSpPr>
          <p:cNvPr id="8" name="コンテンツ プレースホルダー 2"/>
          <p:cNvSpPr txBox="1">
            <a:spLocks/>
          </p:cNvSpPr>
          <p:nvPr/>
        </p:nvSpPr>
        <p:spPr bwMode="auto">
          <a:xfrm>
            <a:off x="502703" y="2276872"/>
            <a:ext cx="3096344" cy="1080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1800">
                <a:solidFill>
                  <a:schemeClr val="tx1"/>
                </a:solidFill>
                <a:latin typeface="+mn-lt"/>
                <a:ea typeface="+mn-ea"/>
              </a:defRPr>
            </a:lvl2pPr>
            <a:lvl3pPr marL="1143000" indent="-228600" algn="l" rtl="0" eaLnBrk="0" fontAlgn="base" hangingPunct="0">
              <a:spcBef>
                <a:spcPct val="20000"/>
              </a:spcBef>
              <a:spcAft>
                <a:spcPct val="0"/>
              </a:spcAft>
              <a:buChar char="•"/>
              <a:defRPr kumimoji="1" sz="1600">
                <a:solidFill>
                  <a:schemeClr val="tx1"/>
                </a:solidFill>
                <a:latin typeface="+mn-lt"/>
                <a:ea typeface="+mn-ea"/>
              </a:defRPr>
            </a:lvl3pPr>
            <a:lvl4pPr marL="1600200" indent="-228600" algn="l" rtl="0" eaLnBrk="0" fontAlgn="base" hangingPunct="0">
              <a:spcBef>
                <a:spcPct val="20000"/>
              </a:spcBef>
              <a:spcAft>
                <a:spcPct val="0"/>
              </a:spcAft>
              <a:buChar char="–"/>
              <a:defRPr kumimoji="1" sz="1400">
                <a:solidFill>
                  <a:schemeClr val="tx1"/>
                </a:solidFill>
                <a:latin typeface="+mn-lt"/>
                <a:ea typeface="+mn-ea"/>
              </a:defRPr>
            </a:lvl4pPr>
            <a:lvl5pPr marL="2057400" indent="-228600" algn="l" rtl="0" eaLnBrk="0" fontAlgn="base" hangingPunct="0">
              <a:spcBef>
                <a:spcPct val="20000"/>
              </a:spcBef>
              <a:spcAft>
                <a:spcPct val="0"/>
              </a:spcAft>
              <a:buChar char="»"/>
              <a:defRPr kumimoji="1" sz="1400">
                <a:solidFill>
                  <a:schemeClr val="tx1"/>
                </a:solidFill>
                <a:latin typeface="+mn-lt"/>
                <a:ea typeface="+mn-ea"/>
              </a:defRPr>
            </a:lvl5pPr>
            <a:lvl6pPr marL="2514600" indent="-228600" algn="l" rtl="0" fontAlgn="base">
              <a:spcBef>
                <a:spcPct val="20000"/>
              </a:spcBef>
              <a:spcAft>
                <a:spcPct val="0"/>
              </a:spcAft>
              <a:buChar char="»"/>
              <a:defRPr kumimoji="1">
                <a:solidFill>
                  <a:schemeClr val="tx1"/>
                </a:solidFill>
                <a:latin typeface="+mn-lt"/>
                <a:ea typeface="+mn-ea"/>
              </a:defRPr>
            </a:lvl6pPr>
            <a:lvl7pPr marL="2971800" indent="-228600" algn="l" rtl="0" fontAlgn="base">
              <a:spcBef>
                <a:spcPct val="20000"/>
              </a:spcBef>
              <a:spcAft>
                <a:spcPct val="0"/>
              </a:spcAft>
              <a:buChar char="»"/>
              <a:defRPr kumimoji="1">
                <a:solidFill>
                  <a:schemeClr val="tx1"/>
                </a:solidFill>
                <a:latin typeface="+mn-lt"/>
                <a:ea typeface="+mn-ea"/>
              </a:defRPr>
            </a:lvl7pPr>
            <a:lvl8pPr marL="3429000" indent="-228600" algn="l" rtl="0" fontAlgn="base">
              <a:spcBef>
                <a:spcPct val="20000"/>
              </a:spcBef>
              <a:spcAft>
                <a:spcPct val="0"/>
              </a:spcAft>
              <a:buChar char="»"/>
              <a:defRPr kumimoji="1">
                <a:solidFill>
                  <a:schemeClr val="tx1"/>
                </a:solidFill>
                <a:latin typeface="+mn-lt"/>
                <a:ea typeface="+mn-ea"/>
              </a:defRPr>
            </a:lvl8pPr>
            <a:lvl9pPr marL="3886200" indent="-228600" algn="l" rtl="0" fontAlgn="base">
              <a:spcBef>
                <a:spcPct val="20000"/>
              </a:spcBef>
              <a:spcAft>
                <a:spcPct val="0"/>
              </a:spcAft>
              <a:buChar char="»"/>
              <a:defRPr kumimoji="1">
                <a:solidFill>
                  <a:schemeClr val="tx1"/>
                </a:solidFill>
                <a:latin typeface="+mn-lt"/>
                <a:ea typeface="+mn-ea"/>
              </a:defRPr>
            </a:lvl9pPr>
          </a:lstStyle>
          <a:p>
            <a:r>
              <a:rPr lang="en-US" altLang="ja-JP" dirty="0"/>
              <a:t>Trigger Condition</a:t>
            </a:r>
            <a:endParaRPr lang="en-US" altLang="ja-JP" dirty="0" smtClean="0"/>
          </a:p>
          <a:p>
            <a:pPr marL="457200" lvl="1" indent="0">
              <a:buNone/>
            </a:pPr>
            <a:r>
              <a:rPr lang="ja-JP" altLang="en-US" sz="1600" dirty="0" smtClean="0"/>
              <a:t>① </a:t>
            </a:r>
            <a:r>
              <a:rPr lang="en-US" altLang="ja-JP" sz="1600" dirty="0" smtClean="0"/>
              <a:t>TASC1 </a:t>
            </a:r>
            <a:r>
              <a:rPr lang="ja-JP" altLang="en-US" sz="1600" dirty="0"/>
              <a:t> </a:t>
            </a:r>
            <a:r>
              <a:rPr lang="en-US" altLang="ja-JP" sz="1600" dirty="0" smtClean="0"/>
              <a:t>&gt; 55MIP</a:t>
            </a:r>
          </a:p>
          <a:p>
            <a:pPr marL="457200" lvl="1" indent="0">
              <a:buNone/>
            </a:pPr>
            <a:r>
              <a:rPr lang="ja-JP" altLang="en-US" sz="1600" dirty="0" smtClean="0"/>
              <a:t>② </a:t>
            </a:r>
            <a:r>
              <a:rPr lang="en-US" altLang="ja-JP" sz="1600" dirty="0" smtClean="0"/>
              <a:t>IMC7+8</a:t>
            </a:r>
            <a:r>
              <a:rPr lang="ja-JP" altLang="en-US" sz="1600" dirty="0" smtClean="0"/>
              <a:t> </a:t>
            </a:r>
            <a:r>
              <a:rPr lang="en-US" altLang="ja-JP" sz="1600" dirty="0" smtClean="0"/>
              <a:t>&gt; 15MIP</a:t>
            </a:r>
          </a:p>
        </p:txBody>
      </p:sp>
      <p:pic>
        <p:nvPicPr>
          <p:cNvPr id="9" name="Picture 7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6921" y="1337009"/>
            <a:ext cx="3610243" cy="2448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 Box 9"/>
          <p:cNvSpPr txBox="1">
            <a:spLocks noChangeArrowheads="1"/>
          </p:cNvSpPr>
          <p:nvPr/>
        </p:nvSpPr>
        <p:spPr bwMode="auto">
          <a:xfrm>
            <a:off x="6110003" y="1706342"/>
            <a:ext cx="720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dirty="0">
                <a:solidFill>
                  <a:srgbClr val="FF0000"/>
                </a:solidFill>
              </a:rPr>
              <a:t>95%</a:t>
            </a:r>
          </a:p>
        </p:txBody>
      </p:sp>
      <p:sp>
        <p:nvSpPr>
          <p:cNvPr id="11" name="Line 10"/>
          <p:cNvSpPr>
            <a:spLocks noChangeShapeType="1"/>
          </p:cNvSpPr>
          <p:nvPr/>
        </p:nvSpPr>
        <p:spPr bwMode="auto">
          <a:xfrm>
            <a:off x="6072311" y="2057762"/>
            <a:ext cx="360363" cy="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 name="Text Box 27"/>
          <p:cNvSpPr txBox="1">
            <a:spLocks noChangeArrowheads="1"/>
          </p:cNvSpPr>
          <p:nvPr/>
        </p:nvSpPr>
        <p:spPr bwMode="auto">
          <a:xfrm>
            <a:off x="5387907" y="961564"/>
            <a:ext cx="244827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ja-JP" sz="1400" dirty="0" smtClean="0"/>
              <a:t>The distribution of MIPs at the top TASC layer</a:t>
            </a:r>
            <a:endParaRPr lang="ja-JP" altLang="en-US" sz="1400" dirty="0"/>
          </a:p>
        </p:txBody>
      </p:sp>
      <p:pic>
        <p:nvPicPr>
          <p:cNvPr id="14"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3454" y="4250612"/>
            <a:ext cx="3567872" cy="2418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 Box 14"/>
          <p:cNvSpPr txBox="1">
            <a:spLocks noChangeArrowheads="1"/>
          </p:cNvSpPr>
          <p:nvPr/>
        </p:nvSpPr>
        <p:spPr bwMode="auto">
          <a:xfrm>
            <a:off x="4904710" y="3954971"/>
            <a:ext cx="385203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ja-JP" sz="1400" dirty="0" smtClean="0"/>
              <a:t>The distribution of MIPs at IMC7+8, events which converted below IMC8 are ignored</a:t>
            </a:r>
            <a:endParaRPr lang="ja-JP" altLang="en-US" sz="1400" dirty="0"/>
          </a:p>
        </p:txBody>
      </p:sp>
      <p:sp>
        <p:nvSpPr>
          <p:cNvPr id="16" name="Line 15"/>
          <p:cNvSpPr>
            <a:spLocks noChangeShapeType="1"/>
          </p:cNvSpPr>
          <p:nvPr/>
        </p:nvSpPr>
        <p:spPr bwMode="auto">
          <a:xfrm flipV="1">
            <a:off x="5387907" y="4869160"/>
            <a:ext cx="0" cy="14495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 name="Text Box 16"/>
          <p:cNvSpPr txBox="1">
            <a:spLocks noChangeArrowheads="1"/>
          </p:cNvSpPr>
          <p:nvPr/>
        </p:nvSpPr>
        <p:spPr bwMode="auto">
          <a:xfrm>
            <a:off x="5523009" y="5694056"/>
            <a:ext cx="71252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sz="1600" b="1" dirty="0"/>
              <a:t>98%</a:t>
            </a:r>
          </a:p>
        </p:txBody>
      </p:sp>
      <p:sp>
        <p:nvSpPr>
          <p:cNvPr id="18" name="Text Box 17"/>
          <p:cNvSpPr txBox="1">
            <a:spLocks noChangeArrowheads="1"/>
          </p:cNvSpPr>
          <p:nvPr/>
        </p:nvSpPr>
        <p:spPr bwMode="auto">
          <a:xfrm>
            <a:off x="5364088" y="5333693"/>
            <a:ext cx="87144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sz="1600"/>
              <a:t>15MIP</a:t>
            </a:r>
          </a:p>
        </p:txBody>
      </p:sp>
      <p:sp>
        <p:nvSpPr>
          <p:cNvPr id="19" name="正方形/長方形 18"/>
          <p:cNvSpPr/>
          <p:nvPr/>
        </p:nvSpPr>
        <p:spPr>
          <a:xfrm>
            <a:off x="234919" y="3356992"/>
            <a:ext cx="4572001" cy="3293209"/>
          </a:xfrm>
          <a:prstGeom prst="rect">
            <a:avLst/>
          </a:prstGeom>
        </p:spPr>
        <p:txBody>
          <a:bodyPr wrap="square">
            <a:spAutoFit/>
          </a:bodyPr>
          <a:lstStyle/>
          <a:p>
            <a:r>
              <a:rPr lang="en-US" altLang="ja-JP" u="sng" dirty="0" smtClean="0"/>
              <a:t>The threshold of TASC1</a:t>
            </a:r>
            <a:r>
              <a:rPr lang="en-US" altLang="ja-JP" dirty="0" smtClean="0"/>
              <a:t> is determined to detect 95% of the 10GeV electrons.</a:t>
            </a:r>
          </a:p>
          <a:p>
            <a:r>
              <a:rPr lang="en-US" altLang="ja-JP" u="sng" dirty="0" smtClean="0"/>
              <a:t>The threshold of IMC7+8</a:t>
            </a:r>
            <a:r>
              <a:rPr lang="en-US" altLang="ja-JP" dirty="0" smtClean="0"/>
              <a:t> is determined to detect 98% of 10GeV gamma-rays, of which converted above IMC7. (Least 2 points (IMC7 and IMC8) are needed to reconstruct a tracking in IMC)</a:t>
            </a:r>
          </a:p>
          <a:p>
            <a:endParaRPr lang="en-US" altLang="ja-JP" dirty="0"/>
          </a:p>
          <a:p>
            <a:r>
              <a:rPr lang="en-US" altLang="ja-JP" dirty="0" smtClean="0"/>
              <a:t>Non-showered events of proton and nuclei are rejected by these threshold.</a:t>
            </a:r>
          </a:p>
          <a:p>
            <a:endParaRPr lang="en-US" altLang="ja-JP" u="sng" dirty="0"/>
          </a:p>
          <a:p>
            <a:r>
              <a:rPr lang="en-US" altLang="ja-JP" dirty="0"/>
              <a:t>IMC1+2, IMC3+4, IMC5+6 will be not used to; </a:t>
            </a:r>
          </a:p>
          <a:p>
            <a:r>
              <a:rPr lang="ja-JP" altLang="en-US" dirty="0"/>
              <a:t>①</a:t>
            </a:r>
            <a:r>
              <a:rPr lang="en-US" altLang="ja-JP" dirty="0"/>
              <a:t>detect not only electrons but also gamma-rays. </a:t>
            </a:r>
          </a:p>
          <a:p>
            <a:r>
              <a:rPr lang="ja-JP" altLang="en-US" dirty="0"/>
              <a:t>②</a:t>
            </a:r>
            <a:r>
              <a:rPr lang="en-US" altLang="ja-JP" dirty="0"/>
              <a:t>detect events incoming from the detector side</a:t>
            </a:r>
            <a:r>
              <a:rPr lang="en-US" altLang="ja-JP" dirty="0" smtClean="0"/>
              <a:t>.</a:t>
            </a:r>
            <a:endParaRPr lang="en-US" altLang="ja-JP" dirty="0"/>
          </a:p>
        </p:txBody>
      </p:sp>
      <p:sp>
        <p:nvSpPr>
          <p:cNvPr id="22" name="Text Box 9"/>
          <p:cNvSpPr txBox="1">
            <a:spLocks noChangeArrowheads="1"/>
          </p:cNvSpPr>
          <p:nvPr/>
        </p:nvSpPr>
        <p:spPr bwMode="auto">
          <a:xfrm>
            <a:off x="5976730" y="2924944"/>
            <a:ext cx="112950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sz="1200" dirty="0" smtClean="0"/>
              <a:t>p10GeV:3.7%</a:t>
            </a:r>
            <a:endParaRPr lang="en-US" altLang="ja-JP" sz="1200" dirty="0">
              <a:solidFill>
                <a:srgbClr val="FF0000"/>
              </a:solidFill>
            </a:endParaRPr>
          </a:p>
        </p:txBody>
      </p:sp>
      <p:sp>
        <p:nvSpPr>
          <p:cNvPr id="23" name="Text Box 9"/>
          <p:cNvSpPr txBox="1">
            <a:spLocks noChangeArrowheads="1"/>
          </p:cNvSpPr>
          <p:nvPr/>
        </p:nvSpPr>
        <p:spPr bwMode="auto">
          <a:xfrm>
            <a:off x="6416591" y="2492896"/>
            <a:ext cx="112950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sz="1200" dirty="0" smtClean="0"/>
              <a:t>p30GeV:15%</a:t>
            </a:r>
            <a:endParaRPr lang="en-US" altLang="ja-JP" sz="1200" dirty="0">
              <a:solidFill>
                <a:srgbClr val="FF0000"/>
              </a:solidFill>
            </a:endParaRPr>
          </a:p>
        </p:txBody>
      </p:sp>
      <p:sp>
        <p:nvSpPr>
          <p:cNvPr id="24" name="Text Box 9"/>
          <p:cNvSpPr txBox="1">
            <a:spLocks noChangeArrowheads="1"/>
          </p:cNvSpPr>
          <p:nvPr/>
        </p:nvSpPr>
        <p:spPr bwMode="auto">
          <a:xfrm>
            <a:off x="6612043" y="4629241"/>
            <a:ext cx="126966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dirty="0" smtClean="0"/>
              <a:t>γ</a:t>
            </a:r>
            <a:r>
              <a:rPr lang="ja-JP" altLang="en-US" dirty="0" smtClean="0"/>
              <a:t> ： </a:t>
            </a:r>
            <a:r>
              <a:rPr lang="en-US" altLang="ja-JP" dirty="0" smtClean="0"/>
              <a:t>10GeV</a:t>
            </a:r>
          </a:p>
        </p:txBody>
      </p:sp>
    </p:spTree>
    <p:extLst>
      <p:ext uri="{BB962C8B-B14F-4D97-AF65-F5344CB8AC3E}">
        <p14:creationId xmlns:p14="http://schemas.microsoft.com/office/powerpoint/2010/main" val="18394406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Detection Efficiency</a:t>
            </a:r>
            <a:endParaRPr kumimoji="1" lang="ja-JP" altLang="en-US" dirty="0"/>
          </a:p>
        </p:txBody>
      </p:sp>
      <p:pic>
        <p:nvPicPr>
          <p:cNvPr id="4" name="Picture 7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4053731"/>
            <a:ext cx="3962400" cy="268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Box 34"/>
          <p:cNvSpPr txBox="1">
            <a:spLocks noChangeArrowheads="1"/>
          </p:cNvSpPr>
          <p:nvPr/>
        </p:nvSpPr>
        <p:spPr bwMode="auto">
          <a:xfrm>
            <a:off x="828154" y="3840435"/>
            <a:ext cx="331236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ja-JP" sz="1600" dirty="0" smtClean="0"/>
              <a:t>Detection </a:t>
            </a:r>
            <a:r>
              <a:rPr lang="en-US" altLang="ja-JP" dirty="0"/>
              <a:t>e</a:t>
            </a:r>
            <a:r>
              <a:rPr lang="en-US" altLang="ja-JP" sz="1600" dirty="0" smtClean="0"/>
              <a:t>fficiency of </a:t>
            </a:r>
            <a:r>
              <a:rPr lang="en-US" altLang="ja-JP" dirty="0" smtClean="0"/>
              <a:t>e</a:t>
            </a:r>
            <a:r>
              <a:rPr lang="en-US" altLang="ja-JP" sz="1600" dirty="0" smtClean="0"/>
              <a:t>lectrons</a:t>
            </a:r>
            <a:endParaRPr lang="ja-JP" altLang="en-US" sz="1600" dirty="0"/>
          </a:p>
        </p:txBody>
      </p:sp>
      <p:pic>
        <p:nvPicPr>
          <p:cNvPr id="6"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4007693"/>
            <a:ext cx="4032250" cy="273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Box 8"/>
          <p:cNvSpPr txBox="1">
            <a:spLocks noChangeArrowheads="1"/>
          </p:cNvSpPr>
          <p:nvPr/>
        </p:nvSpPr>
        <p:spPr bwMode="auto">
          <a:xfrm>
            <a:off x="4860032" y="3857897"/>
            <a:ext cx="3600400" cy="33855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ja-JP" dirty="0" smtClean="0"/>
              <a:t>Detection efficiency of gamma-rays</a:t>
            </a:r>
            <a:endParaRPr lang="ja-JP" altLang="en-US" sz="1600" dirty="0"/>
          </a:p>
        </p:txBody>
      </p:sp>
      <p:sp>
        <p:nvSpPr>
          <p:cNvPr id="8" name="コンテンツ プレースホルダー 2"/>
          <p:cNvSpPr>
            <a:spLocks noGrp="1"/>
          </p:cNvSpPr>
          <p:nvPr>
            <p:ph idx="1"/>
          </p:nvPr>
        </p:nvSpPr>
        <p:spPr>
          <a:xfrm>
            <a:off x="611560" y="1053083"/>
            <a:ext cx="4248472" cy="1881733"/>
          </a:xfrm>
        </p:spPr>
        <p:txBody>
          <a:bodyPr/>
          <a:lstStyle/>
          <a:p>
            <a:pPr marL="0" indent="0">
              <a:buNone/>
            </a:pPr>
            <a:r>
              <a:rPr kumimoji="1" lang="en-US" altLang="ja-JP" sz="1600" dirty="0" smtClean="0"/>
              <a:t>The detection efficiency of high energy shower trigger:</a:t>
            </a:r>
            <a:r>
              <a:rPr lang="en-US" altLang="ja-JP" sz="1600" dirty="0" smtClean="0"/>
              <a:t>  </a:t>
            </a:r>
            <a:endParaRPr lang="en-US" altLang="ja-JP" sz="1400" dirty="0" smtClean="0"/>
          </a:p>
          <a:p>
            <a:pPr marL="0" indent="0">
              <a:buNone/>
            </a:pPr>
            <a:r>
              <a:rPr lang="en-US" altLang="ja-JP" sz="1400" dirty="0"/>
              <a:t> </a:t>
            </a:r>
            <a:r>
              <a:rPr lang="en-US" altLang="ja-JP" sz="1400" dirty="0" smtClean="0"/>
              <a:t>  (electrons)      95%:10GeV, 99% &gt;20GeV</a:t>
            </a:r>
          </a:p>
          <a:p>
            <a:pPr marL="0" indent="0">
              <a:buNone/>
            </a:pPr>
            <a:r>
              <a:rPr kumimoji="1" lang="en-US" altLang="ja-JP" sz="1400" dirty="0"/>
              <a:t> </a:t>
            </a:r>
            <a:r>
              <a:rPr kumimoji="1" lang="en-US" altLang="ja-JP" sz="1400" dirty="0" smtClean="0"/>
              <a:t>  (gamma-rays) ~ 80% &gt; 10GeV</a:t>
            </a:r>
          </a:p>
          <a:p>
            <a:pPr marL="0" indent="0">
              <a:buNone/>
            </a:pPr>
            <a:r>
              <a:rPr lang="en-US" altLang="ja-JP" sz="1600" dirty="0" smtClean="0"/>
              <a:t>The ratio of the first conversion of gamma-rays above W6 is ~80%.</a:t>
            </a:r>
            <a:endParaRPr lang="en-US" altLang="ja-JP" sz="1400" dirty="0"/>
          </a:p>
        </p:txBody>
      </p:sp>
      <p:sp>
        <p:nvSpPr>
          <p:cNvPr id="9" name="Line 3"/>
          <p:cNvSpPr>
            <a:spLocks noChangeShapeType="1"/>
          </p:cNvSpPr>
          <p:nvPr/>
        </p:nvSpPr>
        <p:spPr bwMode="auto">
          <a:xfrm>
            <a:off x="6423149" y="1740024"/>
            <a:ext cx="20161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1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3924" y="1008187"/>
            <a:ext cx="3887787" cy="2636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Line 6"/>
          <p:cNvSpPr>
            <a:spLocks noChangeShapeType="1"/>
          </p:cNvSpPr>
          <p:nvPr/>
        </p:nvSpPr>
        <p:spPr bwMode="auto">
          <a:xfrm>
            <a:off x="6661274" y="1870199"/>
            <a:ext cx="17986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 name="Text Box 7"/>
          <p:cNvSpPr txBox="1">
            <a:spLocks noChangeArrowheads="1"/>
          </p:cNvSpPr>
          <p:nvPr/>
        </p:nvSpPr>
        <p:spPr bwMode="auto">
          <a:xfrm>
            <a:off x="4788024" y="862137"/>
            <a:ext cx="4032250" cy="3365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ja-JP" dirty="0" smtClean="0"/>
              <a:t>First conversion points of gamma-rays</a:t>
            </a:r>
            <a:endParaRPr lang="ja-JP" altLang="en-US" sz="1600" dirty="0"/>
          </a:p>
        </p:txBody>
      </p:sp>
      <p:sp>
        <p:nvSpPr>
          <p:cNvPr id="13" name="Text Box 34"/>
          <p:cNvSpPr txBox="1">
            <a:spLocks noChangeArrowheads="1"/>
          </p:cNvSpPr>
          <p:nvPr/>
        </p:nvSpPr>
        <p:spPr bwMode="auto">
          <a:xfrm>
            <a:off x="5768421" y="1556792"/>
            <a:ext cx="84308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ja-JP" sz="1400" dirty="0" smtClean="0"/>
              <a:t>W1</a:t>
            </a:r>
            <a:endParaRPr lang="ja-JP" altLang="en-US" sz="1400" dirty="0"/>
          </a:p>
        </p:txBody>
      </p:sp>
      <p:sp>
        <p:nvSpPr>
          <p:cNvPr id="14" name="Text Box 34"/>
          <p:cNvSpPr txBox="1">
            <a:spLocks noChangeArrowheads="1"/>
          </p:cNvSpPr>
          <p:nvPr/>
        </p:nvSpPr>
        <p:spPr bwMode="auto">
          <a:xfrm>
            <a:off x="7044224" y="2699047"/>
            <a:ext cx="84308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ja-JP" sz="1400" dirty="0" smtClean="0"/>
              <a:t>PWO</a:t>
            </a:r>
            <a:endParaRPr lang="ja-JP" altLang="en-US" sz="1400" dirty="0"/>
          </a:p>
        </p:txBody>
      </p:sp>
      <p:sp>
        <p:nvSpPr>
          <p:cNvPr id="15" name="Text Box 34"/>
          <p:cNvSpPr txBox="1">
            <a:spLocks noChangeArrowheads="1"/>
          </p:cNvSpPr>
          <p:nvPr/>
        </p:nvSpPr>
        <p:spPr bwMode="auto">
          <a:xfrm>
            <a:off x="5920821" y="1833467"/>
            <a:ext cx="84308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ja-JP" sz="1400" dirty="0" smtClean="0"/>
              <a:t>W2</a:t>
            </a:r>
            <a:endParaRPr lang="ja-JP" altLang="en-US" sz="1400" dirty="0"/>
          </a:p>
        </p:txBody>
      </p:sp>
      <p:sp>
        <p:nvSpPr>
          <p:cNvPr id="16" name="Text Box 34"/>
          <p:cNvSpPr txBox="1">
            <a:spLocks noChangeArrowheads="1"/>
          </p:cNvSpPr>
          <p:nvPr/>
        </p:nvSpPr>
        <p:spPr bwMode="auto">
          <a:xfrm>
            <a:off x="6564120" y="1241866"/>
            <a:ext cx="84308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ja-JP" sz="1400" dirty="0" smtClean="0"/>
              <a:t>W6</a:t>
            </a:r>
            <a:endParaRPr lang="ja-JP" altLang="en-US" sz="1400" dirty="0"/>
          </a:p>
        </p:txBody>
      </p:sp>
      <p:sp>
        <p:nvSpPr>
          <p:cNvPr id="26" name="フリーフォーム 25"/>
          <p:cNvSpPr/>
          <p:nvPr/>
        </p:nvSpPr>
        <p:spPr>
          <a:xfrm>
            <a:off x="5872971" y="1778621"/>
            <a:ext cx="147410" cy="242047"/>
          </a:xfrm>
          <a:custGeom>
            <a:avLst/>
            <a:gdLst>
              <a:gd name="connsiteX0" fmla="*/ 147410 w 147410"/>
              <a:gd name="connsiteY0" fmla="*/ 0 h 242047"/>
              <a:gd name="connsiteX1" fmla="*/ 12939 w 147410"/>
              <a:gd name="connsiteY1" fmla="*/ 94129 h 242047"/>
              <a:gd name="connsiteX2" fmla="*/ 12939 w 147410"/>
              <a:gd name="connsiteY2" fmla="*/ 242047 h 242047"/>
            </a:gdLst>
            <a:ahLst/>
            <a:cxnLst>
              <a:cxn ang="0">
                <a:pos x="connsiteX0" y="connsiteY0"/>
              </a:cxn>
              <a:cxn ang="0">
                <a:pos x="connsiteX1" y="connsiteY1"/>
              </a:cxn>
              <a:cxn ang="0">
                <a:pos x="connsiteX2" y="connsiteY2"/>
              </a:cxn>
            </a:cxnLst>
            <a:rect l="l" t="t" r="r" b="b"/>
            <a:pathLst>
              <a:path w="147410" h="242047">
                <a:moveTo>
                  <a:pt x="147410" y="0"/>
                </a:moveTo>
                <a:cubicBezTo>
                  <a:pt x="91380" y="26894"/>
                  <a:pt x="35351" y="53788"/>
                  <a:pt x="12939" y="94129"/>
                </a:cubicBezTo>
                <a:cubicBezTo>
                  <a:pt x="-9473" y="134470"/>
                  <a:pt x="1733" y="188258"/>
                  <a:pt x="12939" y="242047"/>
                </a:cubicBezTo>
              </a:path>
            </a:pathLst>
          </a:custGeom>
          <a:ln>
            <a:solidFill>
              <a:schemeClr val="tx1"/>
            </a:solidFill>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7" name="フリーフォーム 26"/>
          <p:cNvSpPr/>
          <p:nvPr/>
        </p:nvSpPr>
        <p:spPr>
          <a:xfrm>
            <a:off x="6025371" y="2034825"/>
            <a:ext cx="147410" cy="242047"/>
          </a:xfrm>
          <a:custGeom>
            <a:avLst/>
            <a:gdLst>
              <a:gd name="connsiteX0" fmla="*/ 147410 w 147410"/>
              <a:gd name="connsiteY0" fmla="*/ 0 h 242047"/>
              <a:gd name="connsiteX1" fmla="*/ 12939 w 147410"/>
              <a:gd name="connsiteY1" fmla="*/ 94129 h 242047"/>
              <a:gd name="connsiteX2" fmla="*/ 12939 w 147410"/>
              <a:gd name="connsiteY2" fmla="*/ 242047 h 242047"/>
            </a:gdLst>
            <a:ahLst/>
            <a:cxnLst>
              <a:cxn ang="0">
                <a:pos x="connsiteX0" y="connsiteY0"/>
              </a:cxn>
              <a:cxn ang="0">
                <a:pos x="connsiteX1" y="connsiteY1"/>
              </a:cxn>
              <a:cxn ang="0">
                <a:pos x="connsiteX2" y="connsiteY2"/>
              </a:cxn>
            </a:cxnLst>
            <a:rect l="l" t="t" r="r" b="b"/>
            <a:pathLst>
              <a:path w="147410" h="242047">
                <a:moveTo>
                  <a:pt x="147410" y="0"/>
                </a:moveTo>
                <a:cubicBezTo>
                  <a:pt x="91380" y="26894"/>
                  <a:pt x="35351" y="53788"/>
                  <a:pt x="12939" y="94129"/>
                </a:cubicBezTo>
                <a:cubicBezTo>
                  <a:pt x="-9473" y="134470"/>
                  <a:pt x="1733" y="188258"/>
                  <a:pt x="12939" y="242047"/>
                </a:cubicBezTo>
              </a:path>
            </a:pathLst>
          </a:custGeom>
          <a:ln>
            <a:solidFill>
              <a:schemeClr val="tx1"/>
            </a:solidFill>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8" name="フリーフォーム 27"/>
          <p:cNvSpPr/>
          <p:nvPr/>
        </p:nvSpPr>
        <p:spPr>
          <a:xfrm>
            <a:off x="6564121" y="1386753"/>
            <a:ext cx="240128" cy="81445"/>
          </a:xfrm>
          <a:custGeom>
            <a:avLst/>
            <a:gdLst>
              <a:gd name="connsiteX0" fmla="*/ 147410 w 147410"/>
              <a:gd name="connsiteY0" fmla="*/ 0 h 242047"/>
              <a:gd name="connsiteX1" fmla="*/ 12939 w 147410"/>
              <a:gd name="connsiteY1" fmla="*/ 94129 h 242047"/>
              <a:gd name="connsiteX2" fmla="*/ 12939 w 147410"/>
              <a:gd name="connsiteY2" fmla="*/ 242047 h 242047"/>
            </a:gdLst>
            <a:ahLst/>
            <a:cxnLst>
              <a:cxn ang="0">
                <a:pos x="connsiteX0" y="connsiteY0"/>
              </a:cxn>
              <a:cxn ang="0">
                <a:pos x="connsiteX1" y="connsiteY1"/>
              </a:cxn>
              <a:cxn ang="0">
                <a:pos x="connsiteX2" y="connsiteY2"/>
              </a:cxn>
            </a:cxnLst>
            <a:rect l="l" t="t" r="r" b="b"/>
            <a:pathLst>
              <a:path w="147410" h="242047">
                <a:moveTo>
                  <a:pt x="147410" y="0"/>
                </a:moveTo>
                <a:cubicBezTo>
                  <a:pt x="91380" y="26894"/>
                  <a:pt x="35351" y="53788"/>
                  <a:pt x="12939" y="94129"/>
                </a:cubicBezTo>
                <a:cubicBezTo>
                  <a:pt x="-9473" y="134470"/>
                  <a:pt x="1733" y="188258"/>
                  <a:pt x="12939" y="242047"/>
                </a:cubicBezTo>
              </a:path>
            </a:pathLst>
          </a:custGeom>
          <a:ln>
            <a:solidFill>
              <a:schemeClr val="tx1"/>
            </a:solidFill>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9" name="フリーフォーム 28"/>
          <p:cNvSpPr/>
          <p:nvPr/>
        </p:nvSpPr>
        <p:spPr>
          <a:xfrm>
            <a:off x="6924160" y="2852936"/>
            <a:ext cx="240128" cy="81445"/>
          </a:xfrm>
          <a:custGeom>
            <a:avLst/>
            <a:gdLst>
              <a:gd name="connsiteX0" fmla="*/ 147410 w 147410"/>
              <a:gd name="connsiteY0" fmla="*/ 0 h 242047"/>
              <a:gd name="connsiteX1" fmla="*/ 12939 w 147410"/>
              <a:gd name="connsiteY1" fmla="*/ 94129 h 242047"/>
              <a:gd name="connsiteX2" fmla="*/ 12939 w 147410"/>
              <a:gd name="connsiteY2" fmla="*/ 242047 h 242047"/>
            </a:gdLst>
            <a:ahLst/>
            <a:cxnLst>
              <a:cxn ang="0">
                <a:pos x="connsiteX0" y="connsiteY0"/>
              </a:cxn>
              <a:cxn ang="0">
                <a:pos x="connsiteX1" y="connsiteY1"/>
              </a:cxn>
              <a:cxn ang="0">
                <a:pos x="connsiteX2" y="connsiteY2"/>
              </a:cxn>
            </a:cxnLst>
            <a:rect l="l" t="t" r="r" b="b"/>
            <a:pathLst>
              <a:path w="147410" h="242047">
                <a:moveTo>
                  <a:pt x="147410" y="0"/>
                </a:moveTo>
                <a:cubicBezTo>
                  <a:pt x="91380" y="26894"/>
                  <a:pt x="35351" y="53788"/>
                  <a:pt x="12939" y="94129"/>
                </a:cubicBezTo>
                <a:cubicBezTo>
                  <a:pt x="-9473" y="134470"/>
                  <a:pt x="1733" y="188258"/>
                  <a:pt x="12939" y="242047"/>
                </a:cubicBezTo>
              </a:path>
            </a:pathLst>
          </a:custGeom>
          <a:ln>
            <a:solidFill>
              <a:schemeClr val="tx1"/>
            </a:solidFill>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30" name="Text Box 34"/>
          <p:cNvSpPr txBox="1">
            <a:spLocks noChangeArrowheads="1"/>
          </p:cNvSpPr>
          <p:nvPr/>
        </p:nvSpPr>
        <p:spPr bwMode="auto">
          <a:xfrm>
            <a:off x="6732240" y="2276872"/>
            <a:ext cx="84308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ja-JP" sz="1400" dirty="0" smtClean="0"/>
              <a:t>W7</a:t>
            </a:r>
            <a:endParaRPr lang="ja-JP" altLang="en-US" sz="1400" dirty="0"/>
          </a:p>
        </p:txBody>
      </p:sp>
      <p:sp>
        <p:nvSpPr>
          <p:cNvPr id="31" name="フリーフォーム 30"/>
          <p:cNvSpPr/>
          <p:nvPr/>
        </p:nvSpPr>
        <p:spPr>
          <a:xfrm>
            <a:off x="6705194" y="2430761"/>
            <a:ext cx="240128" cy="81445"/>
          </a:xfrm>
          <a:custGeom>
            <a:avLst/>
            <a:gdLst>
              <a:gd name="connsiteX0" fmla="*/ 147410 w 147410"/>
              <a:gd name="connsiteY0" fmla="*/ 0 h 242047"/>
              <a:gd name="connsiteX1" fmla="*/ 12939 w 147410"/>
              <a:gd name="connsiteY1" fmla="*/ 94129 h 242047"/>
              <a:gd name="connsiteX2" fmla="*/ 12939 w 147410"/>
              <a:gd name="connsiteY2" fmla="*/ 242047 h 242047"/>
            </a:gdLst>
            <a:ahLst/>
            <a:cxnLst>
              <a:cxn ang="0">
                <a:pos x="connsiteX0" y="connsiteY0"/>
              </a:cxn>
              <a:cxn ang="0">
                <a:pos x="connsiteX1" y="connsiteY1"/>
              </a:cxn>
              <a:cxn ang="0">
                <a:pos x="connsiteX2" y="connsiteY2"/>
              </a:cxn>
            </a:cxnLst>
            <a:rect l="l" t="t" r="r" b="b"/>
            <a:pathLst>
              <a:path w="147410" h="242047">
                <a:moveTo>
                  <a:pt x="147410" y="0"/>
                </a:moveTo>
                <a:cubicBezTo>
                  <a:pt x="91380" y="26894"/>
                  <a:pt x="35351" y="53788"/>
                  <a:pt x="12939" y="94129"/>
                </a:cubicBezTo>
                <a:cubicBezTo>
                  <a:pt x="-9473" y="134470"/>
                  <a:pt x="1733" y="188258"/>
                  <a:pt x="12939" y="242047"/>
                </a:cubicBezTo>
              </a:path>
            </a:pathLst>
          </a:custGeom>
          <a:ln>
            <a:solidFill>
              <a:schemeClr val="tx1"/>
            </a:solidFill>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33" name="テキスト ボックス 32"/>
          <p:cNvSpPr txBox="1"/>
          <p:nvPr/>
        </p:nvSpPr>
        <p:spPr>
          <a:xfrm>
            <a:off x="6342364" y="5358407"/>
            <a:ext cx="1860576" cy="830997"/>
          </a:xfrm>
          <a:prstGeom prst="rect">
            <a:avLst/>
          </a:prstGeom>
          <a:solidFill>
            <a:schemeClr val="bg1"/>
          </a:solidFill>
          <a:ln>
            <a:solidFill>
              <a:schemeClr val="bg1"/>
            </a:solidFill>
          </a:ln>
        </p:spPr>
        <p:txBody>
          <a:bodyPr wrap="square" rtlCol="0">
            <a:spAutoFit/>
          </a:bodyPr>
          <a:lstStyle/>
          <a:p>
            <a:endParaRPr kumimoji="1" lang="en-US" altLang="ja-JP" sz="1200" dirty="0" smtClean="0"/>
          </a:p>
          <a:p>
            <a:endParaRPr lang="en-US" altLang="ja-JP" sz="1200" dirty="0"/>
          </a:p>
          <a:p>
            <a:endParaRPr kumimoji="1" lang="en-US" altLang="ja-JP" sz="1200" dirty="0" smtClean="0"/>
          </a:p>
          <a:p>
            <a:endParaRPr kumimoji="1" lang="ja-JP" altLang="en-US" sz="1200" dirty="0"/>
          </a:p>
        </p:txBody>
      </p:sp>
      <p:sp>
        <p:nvSpPr>
          <p:cNvPr id="32" name="テキスト ボックス 31"/>
          <p:cNvSpPr txBox="1"/>
          <p:nvPr/>
        </p:nvSpPr>
        <p:spPr>
          <a:xfrm>
            <a:off x="6189965" y="5589240"/>
            <a:ext cx="1977282" cy="461665"/>
          </a:xfrm>
          <a:prstGeom prst="rect">
            <a:avLst/>
          </a:prstGeom>
          <a:solidFill>
            <a:schemeClr val="bg1"/>
          </a:solidFill>
          <a:ln>
            <a:solidFill>
              <a:schemeClr val="tx1"/>
            </a:solidFill>
          </a:ln>
        </p:spPr>
        <p:txBody>
          <a:bodyPr wrap="square" rtlCol="0">
            <a:spAutoFit/>
          </a:bodyPr>
          <a:lstStyle/>
          <a:p>
            <a:r>
              <a:rPr lang="en-US" altLang="ja-JP" sz="1200" dirty="0" smtClean="0"/>
              <a:t>―</a:t>
            </a:r>
            <a:r>
              <a:rPr lang="ja-JP" altLang="en-US" sz="1200" dirty="0" smtClean="0"/>
              <a:t> </a:t>
            </a:r>
            <a:r>
              <a:rPr lang="en-US" altLang="ja-JP" sz="1200" dirty="0" smtClean="0"/>
              <a:t>all triggered</a:t>
            </a:r>
          </a:p>
          <a:p>
            <a:r>
              <a:rPr kumimoji="1" lang="en-US" altLang="ja-JP" sz="1200" dirty="0" smtClean="0">
                <a:solidFill>
                  <a:srgbClr val="FF0000"/>
                </a:solidFill>
              </a:rPr>
              <a:t>―</a:t>
            </a:r>
            <a:r>
              <a:rPr kumimoji="1" lang="ja-JP" altLang="en-US" sz="1200" dirty="0" smtClean="0"/>
              <a:t> </a:t>
            </a:r>
            <a:r>
              <a:rPr lang="en-US" altLang="ja-JP" sz="1200" dirty="0" smtClean="0"/>
              <a:t>conversion points &gt; W6</a:t>
            </a:r>
            <a:endParaRPr kumimoji="1" lang="ja-JP" altLang="en-US" sz="1200" dirty="0"/>
          </a:p>
        </p:txBody>
      </p:sp>
    </p:spTree>
    <p:extLst>
      <p:ext uri="{BB962C8B-B14F-4D97-AF65-F5344CB8AC3E}">
        <p14:creationId xmlns:p14="http://schemas.microsoft.com/office/powerpoint/2010/main" val="36172505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Low</a:t>
            </a:r>
            <a:r>
              <a:rPr kumimoji="1" lang="en-US" altLang="ja-JP" dirty="0" smtClean="0"/>
              <a:t> Energy Shower Trigger</a:t>
            </a:r>
            <a:endParaRPr kumimoji="1" lang="ja-JP" altLang="en-US" dirty="0"/>
          </a:p>
        </p:txBody>
      </p:sp>
      <p:sp>
        <p:nvSpPr>
          <p:cNvPr id="5" name="コンテンツ プレースホルダー 2"/>
          <p:cNvSpPr>
            <a:spLocks noGrp="1"/>
          </p:cNvSpPr>
          <p:nvPr>
            <p:ph idx="1"/>
          </p:nvPr>
        </p:nvSpPr>
        <p:spPr>
          <a:xfrm>
            <a:off x="467544" y="980728"/>
            <a:ext cx="4319711" cy="725267"/>
          </a:xfrm>
        </p:spPr>
        <p:txBody>
          <a:bodyPr/>
          <a:lstStyle/>
          <a:p>
            <a:r>
              <a:rPr kumimoji="1" lang="en-US" altLang="ja-JP" dirty="0" smtClean="0"/>
              <a:t>Target</a:t>
            </a:r>
          </a:p>
          <a:p>
            <a:pPr lvl="1"/>
            <a:r>
              <a:rPr lang="en-US" altLang="ja-JP" sz="1600" dirty="0" smtClean="0"/>
              <a:t>e &gt; 1GeV</a:t>
            </a:r>
          </a:p>
        </p:txBody>
      </p:sp>
      <p:sp>
        <p:nvSpPr>
          <p:cNvPr id="8" name="コンテンツ プレースホルダー 2"/>
          <p:cNvSpPr txBox="1">
            <a:spLocks/>
          </p:cNvSpPr>
          <p:nvPr/>
        </p:nvSpPr>
        <p:spPr bwMode="auto">
          <a:xfrm>
            <a:off x="467544" y="1772816"/>
            <a:ext cx="4437165" cy="2182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1800">
                <a:solidFill>
                  <a:schemeClr val="tx1"/>
                </a:solidFill>
                <a:latin typeface="+mn-lt"/>
                <a:ea typeface="+mn-ea"/>
              </a:defRPr>
            </a:lvl2pPr>
            <a:lvl3pPr marL="1143000" indent="-228600" algn="l" rtl="0" eaLnBrk="0" fontAlgn="base" hangingPunct="0">
              <a:spcBef>
                <a:spcPct val="20000"/>
              </a:spcBef>
              <a:spcAft>
                <a:spcPct val="0"/>
              </a:spcAft>
              <a:buChar char="•"/>
              <a:defRPr kumimoji="1" sz="1600">
                <a:solidFill>
                  <a:schemeClr val="tx1"/>
                </a:solidFill>
                <a:latin typeface="+mn-lt"/>
                <a:ea typeface="+mn-ea"/>
              </a:defRPr>
            </a:lvl3pPr>
            <a:lvl4pPr marL="1600200" indent="-228600" algn="l" rtl="0" eaLnBrk="0" fontAlgn="base" hangingPunct="0">
              <a:spcBef>
                <a:spcPct val="20000"/>
              </a:spcBef>
              <a:spcAft>
                <a:spcPct val="0"/>
              </a:spcAft>
              <a:buChar char="–"/>
              <a:defRPr kumimoji="1" sz="1400">
                <a:solidFill>
                  <a:schemeClr val="tx1"/>
                </a:solidFill>
                <a:latin typeface="+mn-lt"/>
                <a:ea typeface="+mn-ea"/>
              </a:defRPr>
            </a:lvl4pPr>
            <a:lvl5pPr marL="2057400" indent="-228600" algn="l" rtl="0" eaLnBrk="0" fontAlgn="base" hangingPunct="0">
              <a:spcBef>
                <a:spcPct val="20000"/>
              </a:spcBef>
              <a:spcAft>
                <a:spcPct val="0"/>
              </a:spcAft>
              <a:buChar char="»"/>
              <a:defRPr kumimoji="1" sz="1400">
                <a:solidFill>
                  <a:schemeClr val="tx1"/>
                </a:solidFill>
                <a:latin typeface="+mn-lt"/>
                <a:ea typeface="+mn-ea"/>
              </a:defRPr>
            </a:lvl5pPr>
            <a:lvl6pPr marL="2514600" indent="-228600" algn="l" rtl="0" fontAlgn="base">
              <a:spcBef>
                <a:spcPct val="20000"/>
              </a:spcBef>
              <a:spcAft>
                <a:spcPct val="0"/>
              </a:spcAft>
              <a:buChar char="»"/>
              <a:defRPr kumimoji="1">
                <a:solidFill>
                  <a:schemeClr val="tx1"/>
                </a:solidFill>
                <a:latin typeface="+mn-lt"/>
                <a:ea typeface="+mn-ea"/>
              </a:defRPr>
            </a:lvl6pPr>
            <a:lvl7pPr marL="2971800" indent="-228600" algn="l" rtl="0" fontAlgn="base">
              <a:spcBef>
                <a:spcPct val="20000"/>
              </a:spcBef>
              <a:spcAft>
                <a:spcPct val="0"/>
              </a:spcAft>
              <a:buChar char="»"/>
              <a:defRPr kumimoji="1">
                <a:solidFill>
                  <a:schemeClr val="tx1"/>
                </a:solidFill>
                <a:latin typeface="+mn-lt"/>
                <a:ea typeface="+mn-ea"/>
              </a:defRPr>
            </a:lvl7pPr>
            <a:lvl8pPr marL="3429000" indent="-228600" algn="l" rtl="0" fontAlgn="base">
              <a:spcBef>
                <a:spcPct val="20000"/>
              </a:spcBef>
              <a:spcAft>
                <a:spcPct val="0"/>
              </a:spcAft>
              <a:buChar char="»"/>
              <a:defRPr kumimoji="1">
                <a:solidFill>
                  <a:schemeClr val="tx1"/>
                </a:solidFill>
                <a:latin typeface="+mn-lt"/>
                <a:ea typeface="+mn-ea"/>
              </a:defRPr>
            </a:lvl8pPr>
            <a:lvl9pPr marL="3886200" indent="-228600" algn="l" rtl="0" fontAlgn="base">
              <a:spcBef>
                <a:spcPct val="20000"/>
              </a:spcBef>
              <a:spcAft>
                <a:spcPct val="0"/>
              </a:spcAft>
              <a:buChar char="»"/>
              <a:defRPr kumimoji="1">
                <a:solidFill>
                  <a:schemeClr val="tx1"/>
                </a:solidFill>
                <a:latin typeface="+mn-lt"/>
                <a:ea typeface="+mn-ea"/>
              </a:defRPr>
            </a:lvl9pPr>
          </a:lstStyle>
          <a:p>
            <a:r>
              <a:rPr lang="en-US" altLang="ja-JP" dirty="0"/>
              <a:t>Trigger Condition</a:t>
            </a:r>
            <a:endParaRPr lang="en-US" altLang="ja-JP" dirty="0" smtClean="0"/>
          </a:p>
          <a:p>
            <a:pPr marL="457200" lvl="1" indent="0">
              <a:buNone/>
            </a:pPr>
            <a:r>
              <a:rPr lang="ja-JP" altLang="en-US" sz="1600" dirty="0" smtClean="0"/>
              <a:t>① </a:t>
            </a:r>
            <a:r>
              <a:rPr lang="en-US" altLang="ja-JP" sz="1600" dirty="0" smtClean="0"/>
              <a:t>IMC1+2 &gt; 0.7 x 2(layers) MIP</a:t>
            </a:r>
          </a:p>
          <a:p>
            <a:pPr marL="457200" lvl="1" indent="0">
              <a:buNone/>
            </a:pPr>
            <a:r>
              <a:rPr lang="ja-JP" altLang="en-US" sz="1600" dirty="0" smtClean="0"/>
              <a:t>② </a:t>
            </a:r>
            <a:r>
              <a:rPr lang="en-US" altLang="ja-JP" sz="1600" dirty="0" smtClean="0"/>
              <a:t>IMC3+4 &gt; 0.7 x 2 MIP</a:t>
            </a:r>
          </a:p>
          <a:p>
            <a:pPr marL="457200" lvl="1" indent="0">
              <a:buNone/>
            </a:pPr>
            <a:r>
              <a:rPr lang="ja-JP" altLang="en-US" sz="1600" dirty="0" smtClean="0"/>
              <a:t>③ </a:t>
            </a:r>
            <a:r>
              <a:rPr lang="en-US" altLang="ja-JP" sz="1600" dirty="0" smtClean="0"/>
              <a:t>IMC5+6 &gt; 0.7 x 2 MIP</a:t>
            </a:r>
          </a:p>
          <a:p>
            <a:pPr marL="457200" lvl="1" indent="0">
              <a:buNone/>
            </a:pPr>
            <a:r>
              <a:rPr lang="ja-JP" altLang="en-US" sz="1600" dirty="0" smtClean="0"/>
              <a:t>④ </a:t>
            </a:r>
            <a:r>
              <a:rPr lang="en-US" altLang="ja-JP" sz="1600" dirty="0" smtClean="0"/>
              <a:t>IMC7+8 &gt; 5 MIP</a:t>
            </a:r>
          </a:p>
          <a:p>
            <a:pPr marL="457200" lvl="1" indent="0">
              <a:buNone/>
            </a:pPr>
            <a:r>
              <a:rPr lang="ja-JP" altLang="en-US" sz="1600" dirty="0" smtClean="0"/>
              <a:t>⑤ </a:t>
            </a:r>
            <a:r>
              <a:rPr lang="en-US" altLang="ja-JP" sz="1600" dirty="0" smtClean="0"/>
              <a:t>TASC1 &gt; 7MIP</a:t>
            </a:r>
          </a:p>
          <a:p>
            <a:pPr marL="457200" lvl="1" indent="0">
              <a:buNone/>
            </a:pPr>
            <a:r>
              <a:rPr lang="en-US" altLang="ja-JP" sz="1600" dirty="0"/>
              <a:t> </a:t>
            </a:r>
            <a:r>
              <a:rPr lang="en-US" altLang="ja-JP" sz="1600" dirty="0" smtClean="0"/>
              <a:t>     (eff.95 of 1GeV electrons)</a:t>
            </a:r>
          </a:p>
        </p:txBody>
      </p:sp>
      <p:sp>
        <p:nvSpPr>
          <p:cNvPr id="19" name="正方形/長方形 18"/>
          <p:cNvSpPr/>
          <p:nvPr/>
        </p:nvSpPr>
        <p:spPr>
          <a:xfrm>
            <a:off x="432048" y="4205406"/>
            <a:ext cx="4572000" cy="2308324"/>
          </a:xfrm>
          <a:prstGeom prst="rect">
            <a:avLst/>
          </a:prstGeom>
        </p:spPr>
        <p:txBody>
          <a:bodyPr>
            <a:spAutoFit/>
          </a:bodyPr>
          <a:lstStyle/>
          <a:p>
            <a:r>
              <a:rPr lang="en-US" altLang="ja-JP" u="sng" dirty="0" smtClean="0"/>
              <a:t>The thresholds of IMC1+2, IMC3+4, IMC5+6</a:t>
            </a:r>
            <a:r>
              <a:rPr lang="en-US" altLang="ja-JP" dirty="0" smtClean="0"/>
              <a:t> are determined to detect a single track.</a:t>
            </a:r>
          </a:p>
          <a:p>
            <a:r>
              <a:rPr lang="en-US" altLang="ja-JP" u="sng" dirty="0" smtClean="0"/>
              <a:t>The thresholds of IMC7+8, TASC1</a:t>
            </a:r>
            <a:r>
              <a:rPr lang="en-US" altLang="ja-JP" dirty="0" smtClean="0"/>
              <a:t> are determined to detect 95% of the 1GeV electrons</a:t>
            </a:r>
          </a:p>
          <a:p>
            <a:endParaRPr lang="en-US" altLang="ja-JP" dirty="0" smtClean="0"/>
          </a:p>
          <a:p>
            <a:r>
              <a:rPr lang="en-US" altLang="ja-JP" dirty="0" smtClean="0"/>
              <a:t>   - the target is only electrons</a:t>
            </a:r>
          </a:p>
          <a:p>
            <a:r>
              <a:rPr lang="en-US" altLang="ja-JP" dirty="0"/>
              <a:t> </a:t>
            </a:r>
            <a:r>
              <a:rPr lang="en-US" altLang="ja-JP" dirty="0" smtClean="0"/>
              <a:t>  - the flux in this energy region is very high, </a:t>
            </a:r>
          </a:p>
          <a:p>
            <a:r>
              <a:rPr lang="ja-JP" altLang="en-US" dirty="0" smtClean="0"/>
              <a:t>⇒ </a:t>
            </a:r>
            <a:r>
              <a:rPr lang="en-US" altLang="ja-JP" dirty="0" smtClean="0"/>
              <a:t>IMC1+2, IMC3+4, IMC5+6 will be also used to detect only full-contained events.</a:t>
            </a:r>
          </a:p>
        </p:txBody>
      </p:sp>
      <p:pic>
        <p:nvPicPr>
          <p:cNvPr id="20"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6334" y="2369935"/>
            <a:ext cx="3894138" cy="264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 Box 14"/>
          <p:cNvSpPr txBox="1">
            <a:spLocks noChangeArrowheads="1"/>
          </p:cNvSpPr>
          <p:nvPr/>
        </p:nvSpPr>
        <p:spPr bwMode="auto">
          <a:xfrm>
            <a:off x="5358506" y="2132856"/>
            <a:ext cx="324036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ja-JP" dirty="0" smtClean="0"/>
              <a:t>Detection efficiency of electrons</a:t>
            </a:r>
            <a:endParaRPr lang="ja-JP" altLang="en-US" dirty="0"/>
          </a:p>
        </p:txBody>
      </p:sp>
    </p:spTree>
    <p:extLst>
      <p:ext uri="{BB962C8B-B14F-4D97-AF65-F5344CB8AC3E}">
        <p14:creationId xmlns:p14="http://schemas.microsoft.com/office/powerpoint/2010/main" val="37612594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Geometrical Factor</a:t>
            </a:r>
            <a:endParaRPr kumimoji="1" lang="ja-JP" altLang="en-US" dirty="0"/>
          </a:p>
        </p:txBody>
      </p:sp>
      <p:pic>
        <p:nvPicPr>
          <p:cNvPr id="9220" name="Picture 4" descr="\\192.168.2.201\raid1\tmpPrints\cc_ele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1268760"/>
            <a:ext cx="3715932" cy="2520000"/>
          </a:xfrm>
          <a:prstGeom prst="rect">
            <a:avLst/>
          </a:prstGeom>
          <a:noFill/>
          <a:extLst>
            <a:ext uri="{909E8E84-426E-40DD-AFC4-6F175D3DCCD1}">
              <a14:hiddenFill xmlns:a14="http://schemas.microsoft.com/office/drawing/2010/main">
                <a:solidFill>
                  <a:srgbClr val="FFFFFF"/>
                </a:solidFill>
              </a14:hiddenFill>
            </a:ext>
          </a:extLst>
        </p:spPr>
      </p:pic>
      <p:pic>
        <p:nvPicPr>
          <p:cNvPr id="9223" name="Picture 7" descr="\\192.168.2.201\raid1\tmpPrints\cc_gam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0032" y="4006552"/>
            <a:ext cx="3715932" cy="2520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555" y="3430290"/>
            <a:ext cx="1655762"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val 29"/>
          <p:cNvSpPr>
            <a:spLocks noChangeArrowheads="1"/>
          </p:cNvSpPr>
          <p:nvPr/>
        </p:nvSpPr>
        <p:spPr bwMode="auto">
          <a:xfrm>
            <a:off x="756792" y="3525540"/>
            <a:ext cx="1389063" cy="6985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 name="Oval 30"/>
          <p:cNvSpPr>
            <a:spLocks noChangeArrowheads="1"/>
          </p:cNvSpPr>
          <p:nvPr/>
        </p:nvSpPr>
        <p:spPr bwMode="auto">
          <a:xfrm>
            <a:off x="1085405" y="4019252"/>
            <a:ext cx="747712" cy="73025"/>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 name="Line 31"/>
          <p:cNvSpPr>
            <a:spLocks noChangeShapeType="1"/>
          </p:cNvSpPr>
          <p:nvPr/>
        </p:nvSpPr>
        <p:spPr bwMode="auto">
          <a:xfrm flipV="1">
            <a:off x="1282255" y="3287415"/>
            <a:ext cx="635000" cy="1584325"/>
          </a:xfrm>
          <a:prstGeom prst="line">
            <a:avLst/>
          </a:prstGeom>
          <a:noFill/>
          <a:ln w="38100">
            <a:solidFill>
              <a:srgbClr val="FF00FF"/>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14" name="Picture 4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4780" y="3430290"/>
            <a:ext cx="1655762"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Oval 50"/>
          <p:cNvSpPr>
            <a:spLocks noChangeArrowheads="1"/>
          </p:cNvSpPr>
          <p:nvPr/>
        </p:nvSpPr>
        <p:spPr bwMode="auto">
          <a:xfrm>
            <a:off x="2557017" y="3525540"/>
            <a:ext cx="1389063" cy="6985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 name="Oval 51"/>
          <p:cNvSpPr>
            <a:spLocks noChangeArrowheads="1"/>
          </p:cNvSpPr>
          <p:nvPr/>
        </p:nvSpPr>
        <p:spPr bwMode="auto">
          <a:xfrm>
            <a:off x="2715767" y="4019252"/>
            <a:ext cx="1062038" cy="6985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 name="Line 52"/>
          <p:cNvSpPr>
            <a:spLocks noChangeShapeType="1"/>
          </p:cNvSpPr>
          <p:nvPr/>
        </p:nvSpPr>
        <p:spPr bwMode="auto">
          <a:xfrm flipV="1">
            <a:off x="3658742" y="3287415"/>
            <a:ext cx="58738" cy="1582737"/>
          </a:xfrm>
          <a:prstGeom prst="line">
            <a:avLst/>
          </a:prstGeom>
          <a:noFill/>
          <a:ln w="38100">
            <a:solidFill>
              <a:srgbClr val="FF00FF"/>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 name="Oval 53"/>
          <p:cNvSpPr>
            <a:spLocks noChangeArrowheads="1"/>
          </p:cNvSpPr>
          <p:nvPr/>
        </p:nvSpPr>
        <p:spPr bwMode="auto">
          <a:xfrm>
            <a:off x="2722117" y="4712990"/>
            <a:ext cx="1062038" cy="6985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19" name="Picture 5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555" y="5087640"/>
            <a:ext cx="1655762"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Oval 55"/>
          <p:cNvSpPr>
            <a:spLocks noChangeArrowheads="1"/>
          </p:cNvSpPr>
          <p:nvPr/>
        </p:nvSpPr>
        <p:spPr bwMode="auto">
          <a:xfrm>
            <a:off x="756792" y="5386090"/>
            <a:ext cx="1389063" cy="6985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 name="Oval 56"/>
          <p:cNvSpPr>
            <a:spLocks noChangeArrowheads="1"/>
          </p:cNvSpPr>
          <p:nvPr/>
        </p:nvSpPr>
        <p:spPr bwMode="auto">
          <a:xfrm>
            <a:off x="925067" y="5676602"/>
            <a:ext cx="1062038" cy="6985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 name="Line 57"/>
          <p:cNvSpPr>
            <a:spLocks noChangeShapeType="1"/>
          </p:cNvSpPr>
          <p:nvPr/>
        </p:nvSpPr>
        <p:spPr bwMode="auto">
          <a:xfrm flipV="1">
            <a:off x="1066355" y="5087640"/>
            <a:ext cx="1223962" cy="1439862"/>
          </a:xfrm>
          <a:prstGeom prst="line">
            <a:avLst/>
          </a:prstGeom>
          <a:noFill/>
          <a:ln w="38100">
            <a:solidFill>
              <a:srgbClr val="FF00FF"/>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 name="Oval 58"/>
          <p:cNvSpPr>
            <a:spLocks noChangeArrowheads="1"/>
          </p:cNvSpPr>
          <p:nvPr/>
        </p:nvSpPr>
        <p:spPr bwMode="auto">
          <a:xfrm>
            <a:off x="931417" y="6370340"/>
            <a:ext cx="1062038" cy="6985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24" name="Picture 5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4780" y="5087640"/>
            <a:ext cx="1655762"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Oval 60"/>
          <p:cNvSpPr>
            <a:spLocks noChangeArrowheads="1"/>
          </p:cNvSpPr>
          <p:nvPr/>
        </p:nvSpPr>
        <p:spPr bwMode="auto">
          <a:xfrm>
            <a:off x="2557017" y="5386090"/>
            <a:ext cx="1389063" cy="6985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 name="Oval 61"/>
          <p:cNvSpPr>
            <a:spLocks noChangeArrowheads="1"/>
          </p:cNvSpPr>
          <p:nvPr/>
        </p:nvSpPr>
        <p:spPr bwMode="auto">
          <a:xfrm>
            <a:off x="2725292" y="5676602"/>
            <a:ext cx="1062038" cy="6985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 name="Line 62"/>
          <p:cNvSpPr>
            <a:spLocks noChangeShapeType="1"/>
          </p:cNvSpPr>
          <p:nvPr/>
        </p:nvSpPr>
        <p:spPr bwMode="auto">
          <a:xfrm flipV="1">
            <a:off x="2650680" y="5087640"/>
            <a:ext cx="1223962" cy="1366837"/>
          </a:xfrm>
          <a:prstGeom prst="line">
            <a:avLst/>
          </a:prstGeom>
          <a:noFill/>
          <a:ln w="38100">
            <a:solidFill>
              <a:srgbClr val="FF00FF"/>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 name="Oval 64"/>
          <p:cNvSpPr>
            <a:spLocks noChangeArrowheads="1"/>
          </p:cNvSpPr>
          <p:nvPr/>
        </p:nvSpPr>
        <p:spPr bwMode="auto">
          <a:xfrm>
            <a:off x="1091755" y="4712990"/>
            <a:ext cx="747712" cy="73025"/>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 name="Line 65"/>
          <p:cNvSpPr>
            <a:spLocks noChangeShapeType="1"/>
          </p:cNvSpPr>
          <p:nvPr/>
        </p:nvSpPr>
        <p:spPr bwMode="auto">
          <a:xfrm>
            <a:off x="3801617" y="5671840"/>
            <a:ext cx="0" cy="72072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 name="Line 66"/>
          <p:cNvSpPr>
            <a:spLocks noChangeShapeType="1"/>
          </p:cNvSpPr>
          <p:nvPr/>
        </p:nvSpPr>
        <p:spPr bwMode="auto">
          <a:xfrm flipH="1">
            <a:off x="2793555" y="5662315"/>
            <a:ext cx="649287" cy="72072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 name="Text Box 67"/>
          <p:cNvSpPr txBox="1">
            <a:spLocks noChangeArrowheads="1"/>
          </p:cNvSpPr>
          <p:nvPr/>
        </p:nvSpPr>
        <p:spPr bwMode="auto">
          <a:xfrm>
            <a:off x="3298380" y="5879802"/>
            <a:ext cx="3603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b="1"/>
              <a:t>&gt;</a:t>
            </a:r>
          </a:p>
        </p:txBody>
      </p:sp>
      <p:sp>
        <p:nvSpPr>
          <p:cNvPr id="32" name="Text Box 68"/>
          <p:cNvSpPr txBox="1">
            <a:spLocks noChangeArrowheads="1"/>
          </p:cNvSpPr>
          <p:nvPr/>
        </p:nvSpPr>
        <p:spPr bwMode="auto">
          <a:xfrm>
            <a:off x="634555" y="3111202"/>
            <a:ext cx="5032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①</a:t>
            </a:r>
          </a:p>
        </p:txBody>
      </p:sp>
      <p:sp>
        <p:nvSpPr>
          <p:cNvPr id="33" name="Text Box 69"/>
          <p:cNvSpPr txBox="1">
            <a:spLocks noChangeArrowheads="1"/>
          </p:cNvSpPr>
          <p:nvPr/>
        </p:nvSpPr>
        <p:spPr bwMode="auto">
          <a:xfrm>
            <a:off x="2506217" y="4792365"/>
            <a:ext cx="5032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④</a:t>
            </a:r>
          </a:p>
        </p:txBody>
      </p:sp>
      <p:sp>
        <p:nvSpPr>
          <p:cNvPr id="34" name="Text Box 70"/>
          <p:cNvSpPr txBox="1">
            <a:spLocks noChangeArrowheads="1"/>
          </p:cNvSpPr>
          <p:nvPr/>
        </p:nvSpPr>
        <p:spPr bwMode="auto">
          <a:xfrm>
            <a:off x="634555" y="4792365"/>
            <a:ext cx="5032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③</a:t>
            </a:r>
          </a:p>
        </p:txBody>
      </p:sp>
      <p:sp>
        <p:nvSpPr>
          <p:cNvPr id="35" name="Text Box 71"/>
          <p:cNvSpPr txBox="1">
            <a:spLocks noChangeArrowheads="1"/>
          </p:cNvSpPr>
          <p:nvPr/>
        </p:nvSpPr>
        <p:spPr bwMode="auto">
          <a:xfrm>
            <a:off x="2506217" y="3109615"/>
            <a:ext cx="5032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②</a:t>
            </a:r>
          </a:p>
        </p:txBody>
      </p:sp>
      <p:sp>
        <p:nvSpPr>
          <p:cNvPr id="40" name="Text Box 79"/>
          <p:cNvSpPr txBox="1">
            <a:spLocks noChangeArrowheads="1"/>
          </p:cNvSpPr>
          <p:nvPr/>
        </p:nvSpPr>
        <p:spPr bwMode="auto">
          <a:xfrm>
            <a:off x="179512" y="2874422"/>
            <a:ext cx="427126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ja-JP" dirty="0" smtClean="0"/>
              <a:t>Classification by the shower axis geometry</a:t>
            </a:r>
            <a:endParaRPr lang="ja-JP" altLang="en-US" dirty="0"/>
          </a:p>
        </p:txBody>
      </p:sp>
      <p:sp>
        <p:nvSpPr>
          <p:cNvPr id="4" name="テキスト ボックス 3"/>
          <p:cNvSpPr txBox="1"/>
          <p:nvPr/>
        </p:nvSpPr>
        <p:spPr>
          <a:xfrm>
            <a:off x="5745890" y="1146230"/>
            <a:ext cx="1944216" cy="338554"/>
          </a:xfrm>
          <a:prstGeom prst="rect">
            <a:avLst/>
          </a:prstGeom>
          <a:noFill/>
        </p:spPr>
        <p:txBody>
          <a:bodyPr wrap="square" rtlCol="0">
            <a:spAutoFit/>
          </a:bodyPr>
          <a:lstStyle/>
          <a:p>
            <a:pPr algn="ctr"/>
            <a:r>
              <a:rPr kumimoji="1" lang="en-US" altLang="ja-JP" dirty="0" smtClean="0"/>
              <a:t>Electrons</a:t>
            </a:r>
            <a:endParaRPr kumimoji="1" lang="ja-JP" altLang="en-US" dirty="0"/>
          </a:p>
        </p:txBody>
      </p:sp>
      <p:sp>
        <p:nvSpPr>
          <p:cNvPr id="42" name="テキスト ボックス 41"/>
          <p:cNvSpPr txBox="1"/>
          <p:nvPr/>
        </p:nvSpPr>
        <p:spPr>
          <a:xfrm>
            <a:off x="5745890" y="3884900"/>
            <a:ext cx="1944216" cy="338554"/>
          </a:xfrm>
          <a:prstGeom prst="rect">
            <a:avLst/>
          </a:prstGeom>
          <a:noFill/>
        </p:spPr>
        <p:txBody>
          <a:bodyPr wrap="square" rtlCol="0">
            <a:spAutoFit/>
          </a:bodyPr>
          <a:lstStyle/>
          <a:p>
            <a:pPr algn="ctr"/>
            <a:r>
              <a:rPr kumimoji="1" lang="en-US" altLang="ja-JP" dirty="0" smtClean="0"/>
              <a:t>Gamma-rays</a:t>
            </a:r>
            <a:endParaRPr kumimoji="1" lang="ja-JP" altLang="en-US" dirty="0"/>
          </a:p>
        </p:txBody>
      </p:sp>
      <mc:AlternateContent xmlns:mc="http://schemas.openxmlformats.org/markup-compatibility/2006" xmlns:a14="http://schemas.microsoft.com/office/drawing/2010/main">
        <mc:Choice Requires="a14">
          <p:sp>
            <p:nvSpPr>
              <p:cNvPr id="3" name="テキスト ボックス 2"/>
              <p:cNvSpPr txBox="1"/>
              <p:nvPr/>
            </p:nvSpPr>
            <p:spPr>
              <a:xfrm>
                <a:off x="317005" y="971948"/>
                <a:ext cx="2722662" cy="59362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a:rPr>
                        <m:t>𝑆</m:t>
                      </m:r>
                      <m:r>
                        <m:rPr>
                          <m:sty m:val="p"/>
                        </m:rPr>
                        <a:rPr kumimoji="1" lang="el-GR" altLang="ja-JP" b="0" i="1" smtClean="0">
                          <a:latin typeface="Cambria Math"/>
                          <a:ea typeface="Cambria Math"/>
                        </a:rPr>
                        <m:t>Ω</m:t>
                      </m:r>
                      <m:r>
                        <a:rPr kumimoji="1" lang="en-US" altLang="ja-JP" b="0" i="1" smtClean="0">
                          <a:latin typeface="Cambria Math"/>
                          <a:ea typeface="Cambria Math"/>
                        </a:rPr>
                        <m:t>=</m:t>
                      </m:r>
                      <m:f>
                        <m:fPr>
                          <m:ctrlPr>
                            <a:rPr kumimoji="1" lang="en-US" altLang="ja-JP" b="0" i="1" smtClean="0">
                              <a:latin typeface="Cambria Math"/>
                              <a:ea typeface="Cambria Math"/>
                            </a:rPr>
                          </m:ctrlPr>
                        </m:fPr>
                        <m:num>
                          <m:r>
                            <a:rPr kumimoji="1" lang="en-US" altLang="ja-JP" b="0" i="1" smtClean="0">
                              <a:latin typeface="Cambria Math"/>
                              <a:ea typeface="Cambria Math"/>
                            </a:rPr>
                            <m:t>𝑁</m:t>
                          </m:r>
                        </m:num>
                        <m:den>
                          <m:sSub>
                            <m:sSubPr>
                              <m:ctrlPr>
                                <a:rPr kumimoji="1" lang="en-US" altLang="ja-JP" b="0" i="1" smtClean="0">
                                  <a:latin typeface="Cambria Math"/>
                                  <a:ea typeface="Cambria Math"/>
                                </a:rPr>
                              </m:ctrlPr>
                            </m:sSubPr>
                            <m:e>
                              <m:r>
                                <a:rPr kumimoji="1" lang="en-US" altLang="ja-JP" b="0" i="1" smtClean="0">
                                  <a:latin typeface="Cambria Math"/>
                                  <a:ea typeface="Cambria Math"/>
                                </a:rPr>
                                <m:t>𝑁</m:t>
                              </m:r>
                            </m:e>
                            <m:sub>
                              <m:r>
                                <a:rPr kumimoji="1" lang="en-US" altLang="ja-JP" b="0" i="1" smtClean="0">
                                  <a:latin typeface="Cambria Math"/>
                                  <a:ea typeface="Cambria Math"/>
                                </a:rPr>
                                <m:t>0</m:t>
                              </m:r>
                            </m:sub>
                          </m:sSub>
                        </m:den>
                      </m:f>
                      <m:r>
                        <a:rPr lang="en-US" altLang="ja-JP" i="1">
                          <a:latin typeface="Cambria Math"/>
                          <a:ea typeface="Cambria Math"/>
                        </a:rPr>
                        <m:t>⋅</m:t>
                      </m:r>
                      <m:sSub>
                        <m:sSubPr>
                          <m:ctrlPr>
                            <a:rPr kumimoji="1" lang="en-US" altLang="ja-JP" b="0" i="1" smtClean="0">
                              <a:latin typeface="Cambria Math"/>
                              <a:ea typeface="Cambria Math"/>
                            </a:rPr>
                          </m:ctrlPr>
                        </m:sSubPr>
                        <m:e>
                          <m:r>
                            <a:rPr kumimoji="1" lang="en-US" altLang="ja-JP" b="0" i="1" smtClean="0">
                              <a:latin typeface="Cambria Math"/>
                              <a:ea typeface="Cambria Math"/>
                            </a:rPr>
                            <m:t>𝑆</m:t>
                          </m:r>
                        </m:e>
                        <m:sub>
                          <m:r>
                            <a:rPr kumimoji="1" lang="en-US" altLang="ja-JP" b="0" i="1" smtClean="0">
                              <a:latin typeface="Cambria Math"/>
                              <a:ea typeface="Cambria Math"/>
                            </a:rPr>
                            <m:t>0</m:t>
                          </m:r>
                        </m:sub>
                      </m:sSub>
                      <m:r>
                        <a:rPr lang="en-US" altLang="ja-JP" i="1">
                          <a:latin typeface="Cambria Math"/>
                          <a:ea typeface="Cambria Math"/>
                        </a:rPr>
                        <m:t>⋅</m:t>
                      </m:r>
                      <m:sSub>
                        <m:sSubPr>
                          <m:ctrlPr>
                            <a:rPr kumimoji="1" lang="en-US" altLang="ja-JP" b="0" i="1" smtClean="0">
                              <a:latin typeface="Cambria Math"/>
                              <a:ea typeface="Cambria Math"/>
                            </a:rPr>
                          </m:ctrlPr>
                        </m:sSubPr>
                        <m:e>
                          <m:r>
                            <m:rPr>
                              <m:sty m:val="p"/>
                            </m:rPr>
                            <a:rPr kumimoji="1" lang="el-GR" altLang="ja-JP" b="0" i="1" smtClean="0">
                              <a:latin typeface="Cambria Math"/>
                              <a:ea typeface="Cambria Math"/>
                            </a:rPr>
                            <m:t>Ω</m:t>
                          </m:r>
                        </m:e>
                        <m:sub>
                          <m:r>
                            <a:rPr kumimoji="1" lang="en-US" altLang="ja-JP" b="0" i="1" smtClean="0">
                              <a:latin typeface="Cambria Math"/>
                              <a:ea typeface="Cambria Math"/>
                            </a:rPr>
                            <m:t>0</m:t>
                          </m:r>
                        </m:sub>
                      </m:sSub>
                    </m:oMath>
                  </m:oMathPara>
                </a14:m>
                <a:endParaRPr kumimoji="1" lang="ja-JP" altLang="en-US" dirty="0"/>
              </a:p>
            </p:txBody>
          </p:sp>
        </mc:Choice>
        <mc:Fallback xmlns="">
          <p:sp>
            <p:nvSpPr>
              <p:cNvPr id="3" name="テキスト ボックス 2"/>
              <p:cNvSpPr txBox="1">
                <a:spLocks noRot="1" noChangeAspect="1" noMove="1" noResize="1" noEditPoints="1" noAdjustHandles="1" noChangeArrowheads="1" noChangeShapeType="1" noTextEdit="1"/>
              </p:cNvSpPr>
              <p:nvPr/>
            </p:nvSpPr>
            <p:spPr>
              <a:xfrm>
                <a:off x="317005" y="971948"/>
                <a:ext cx="2722662" cy="593624"/>
              </a:xfrm>
              <a:prstGeom prst="rect">
                <a:avLst/>
              </a:prstGeom>
              <a:blipFill rotWithShape="1">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6" name="テキスト ボックス 35"/>
              <p:cNvSpPr txBox="1"/>
              <p:nvPr/>
            </p:nvSpPr>
            <p:spPr>
              <a:xfrm>
                <a:off x="634555" y="1570755"/>
                <a:ext cx="4081461" cy="1165384"/>
              </a:xfrm>
              <a:prstGeom prst="rect">
                <a:avLst/>
              </a:prstGeom>
              <a:noFill/>
            </p:spPr>
            <p:txBody>
              <a:bodyPr wrap="square" rtlCol="0">
                <a:spAutoFit/>
              </a:bodyPr>
              <a:lstStyle/>
              <a:p>
                <a14:m>
                  <m:oMath xmlns:m="http://schemas.openxmlformats.org/officeDocument/2006/math">
                    <m:sSub>
                      <m:sSubPr>
                        <m:ctrlPr>
                          <a:rPr kumimoji="1" lang="en-US" altLang="ja-JP" b="0" i="1" smtClean="0">
                            <a:latin typeface="Cambria Math"/>
                            <a:ea typeface="Cambria Math"/>
                          </a:rPr>
                        </m:ctrlPr>
                      </m:sSubPr>
                      <m:e>
                        <m:r>
                          <a:rPr kumimoji="1" lang="en-US" altLang="ja-JP" b="0" i="1" smtClean="0">
                            <a:latin typeface="Cambria Math"/>
                            <a:ea typeface="Cambria Math"/>
                          </a:rPr>
                          <m:t>𝑁</m:t>
                        </m:r>
                      </m:e>
                      <m:sub>
                        <m:r>
                          <a:rPr kumimoji="1" lang="en-US" altLang="ja-JP" b="0" i="1" smtClean="0">
                            <a:latin typeface="Cambria Math"/>
                            <a:ea typeface="Cambria Math"/>
                          </a:rPr>
                          <m:t>0</m:t>
                        </m:r>
                      </m:sub>
                    </m:sSub>
                  </m:oMath>
                </a14:m>
                <a:r>
                  <a:rPr kumimoji="1" lang="en-US" altLang="ja-JP" b="0" i="1" dirty="0" smtClean="0">
                    <a:latin typeface="Cambria Math"/>
                    <a:ea typeface="Cambria Math"/>
                  </a:rPr>
                  <a:t> </a:t>
                </a:r>
                <a:r>
                  <a:rPr lang="en-US" altLang="ja-JP" dirty="0" smtClean="0">
                    <a:latin typeface="Cambria Math"/>
                    <a:ea typeface="Cambria Math"/>
                  </a:rPr>
                  <a:t>: number of generated events</a:t>
                </a:r>
              </a:p>
              <a:p>
                <a14:m>
                  <m:oMath xmlns:m="http://schemas.openxmlformats.org/officeDocument/2006/math">
                    <m:r>
                      <a:rPr kumimoji="1" lang="en-US" altLang="ja-JP" b="0" i="1" smtClean="0">
                        <a:latin typeface="Cambria Math"/>
                        <a:ea typeface="Cambria Math"/>
                      </a:rPr>
                      <m:t>𝑁</m:t>
                    </m:r>
                  </m:oMath>
                </a14:m>
                <a:r>
                  <a:rPr kumimoji="1" lang="en-US" altLang="ja-JP" b="0" i="1" dirty="0" smtClean="0">
                    <a:latin typeface="Cambria Math"/>
                    <a:ea typeface="Cambria Math"/>
                  </a:rPr>
                  <a:t>   </a:t>
                </a:r>
                <a:r>
                  <a:rPr kumimoji="1" lang="en-US" altLang="ja-JP" b="0" dirty="0" smtClean="0">
                    <a:latin typeface="Cambria Math"/>
                    <a:ea typeface="Cambria Math"/>
                  </a:rPr>
                  <a:t>: number of triggered events</a:t>
                </a:r>
                <a:endParaRPr kumimoji="1" lang="en-US" altLang="ja-JP" b="0" i="1" dirty="0" smtClean="0">
                  <a:latin typeface="Cambria Math"/>
                  <a:ea typeface="Cambria Math"/>
                </a:endParaRPr>
              </a:p>
              <a:p>
                <a14:m>
                  <m:oMath xmlns:m="http://schemas.openxmlformats.org/officeDocument/2006/math">
                    <m:sSub>
                      <m:sSubPr>
                        <m:ctrlPr>
                          <a:rPr kumimoji="1" lang="en-US" altLang="ja-JP" b="0" i="1" smtClean="0">
                            <a:latin typeface="Cambria Math"/>
                            <a:ea typeface="Cambria Math"/>
                          </a:rPr>
                        </m:ctrlPr>
                      </m:sSubPr>
                      <m:e>
                        <m:r>
                          <a:rPr kumimoji="1" lang="en-US" altLang="ja-JP" b="0" i="1" smtClean="0">
                            <a:latin typeface="Cambria Math"/>
                            <a:ea typeface="Cambria Math"/>
                          </a:rPr>
                          <m:t>𝑆</m:t>
                        </m:r>
                      </m:e>
                      <m:sub>
                        <m:r>
                          <a:rPr kumimoji="1" lang="en-US" altLang="ja-JP" b="0" i="1" smtClean="0">
                            <a:latin typeface="Cambria Math"/>
                            <a:ea typeface="Cambria Math"/>
                          </a:rPr>
                          <m:t>0 </m:t>
                        </m:r>
                      </m:sub>
                    </m:sSub>
                  </m:oMath>
                </a14:m>
                <a:r>
                  <a:rPr kumimoji="1" lang="en-US" altLang="ja-JP" b="0" dirty="0" smtClean="0">
                    <a:latin typeface="Cambria Math"/>
                    <a:ea typeface="Cambria Math"/>
                  </a:rPr>
                  <a:t> : incident area</a:t>
                </a:r>
              </a:p>
              <a:p>
                <a14:m>
                  <m:oMath xmlns:m="http://schemas.openxmlformats.org/officeDocument/2006/math">
                    <m:sSub>
                      <m:sSubPr>
                        <m:ctrlPr>
                          <a:rPr lang="el-GR" altLang="ja-JP" i="1" smtClean="0">
                            <a:latin typeface="Cambria Math"/>
                            <a:ea typeface="Cambria Math"/>
                          </a:rPr>
                        </m:ctrlPr>
                      </m:sSubPr>
                      <m:e>
                        <m:r>
                          <m:rPr>
                            <m:sty m:val="p"/>
                          </m:rPr>
                          <a:rPr lang="el-GR" altLang="ja-JP" i="1" smtClean="0">
                            <a:latin typeface="Cambria Math"/>
                            <a:ea typeface="Cambria Math"/>
                          </a:rPr>
                          <m:t>Ω</m:t>
                        </m:r>
                      </m:e>
                      <m:sub>
                        <m:r>
                          <a:rPr lang="en-US" altLang="ja-JP" b="0" i="1" smtClean="0">
                            <a:latin typeface="Cambria Math"/>
                            <a:ea typeface="Cambria Math"/>
                          </a:rPr>
                          <m:t>0</m:t>
                        </m:r>
                      </m:sub>
                    </m:sSub>
                  </m:oMath>
                </a14:m>
                <a:r>
                  <a:rPr lang="en-US" altLang="ja-JP" dirty="0">
                    <a:latin typeface="Cambria Math"/>
                    <a:ea typeface="Cambria Math"/>
                  </a:rPr>
                  <a:t> : </a:t>
                </a:r>
                <a:r>
                  <a:rPr lang="en-US" altLang="ja-JP" dirty="0" smtClean="0">
                    <a:latin typeface="Cambria Math"/>
                    <a:ea typeface="Cambria Math"/>
                  </a:rPr>
                  <a:t>solid angle (</a:t>
                </a:r>
                <a14:m>
                  <m:oMath xmlns:m="http://schemas.openxmlformats.org/officeDocument/2006/math">
                    <m:r>
                      <a:rPr lang="en-US" altLang="ja-JP" b="0" i="1" smtClean="0">
                        <a:latin typeface="Cambria Math"/>
                        <a:ea typeface="Cambria Math"/>
                      </a:rPr>
                      <m:t>=</m:t>
                    </m:r>
                    <m:nary>
                      <m:naryPr>
                        <m:ctrlPr>
                          <a:rPr lang="en-US" altLang="ja-JP" b="0" i="1" smtClean="0">
                            <a:latin typeface="Cambria Math"/>
                            <a:ea typeface="Cambria Math"/>
                          </a:rPr>
                        </m:ctrlPr>
                      </m:naryPr>
                      <m:sub>
                        <m:r>
                          <m:rPr>
                            <m:brk m:alnAt="23"/>
                          </m:rPr>
                          <a:rPr lang="en-US" altLang="ja-JP" b="0" i="1" smtClean="0">
                            <a:latin typeface="Cambria Math"/>
                            <a:ea typeface="Cambria Math"/>
                          </a:rPr>
                          <m:t>0</m:t>
                        </m:r>
                      </m:sub>
                      <m:sup>
                        <m:r>
                          <a:rPr lang="en-US" altLang="ja-JP" b="0" i="1" smtClean="0">
                            <a:latin typeface="Cambria Math"/>
                            <a:ea typeface="Cambria Math"/>
                          </a:rPr>
                          <m:t>2</m:t>
                        </m:r>
                        <m:r>
                          <a:rPr lang="ja-JP" altLang="en-US" b="0" i="1" smtClean="0">
                            <a:latin typeface="Cambria Math"/>
                            <a:ea typeface="Cambria Math"/>
                          </a:rPr>
                          <m:t>𝜋</m:t>
                        </m:r>
                      </m:sup>
                      <m:e>
                        <m:r>
                          <a:rPr lang="en-US" altLang="ja-JP" b="0" i="1" smtClean="0">
                            <a:latin typeface="Cambria Math"/>
                            <a:ea typeface="Cambria Math"/>
                          </a:rPr>
                          <m:t>𝑑</m:t>
                        </m:r>
                        <m:r>
                          <a:rPr lang="ja-JP" altLang="en-US" b="0" i="1" smtClean="0">
                            <a:latin typeface="Cambria Math"/>
                            <a:ea typeface="Cambria Math"/>
                          </a:rPr>
                          <m:t>𝜙</m:t>
                        </m:r>
                      </m:e>
                    </m:nary>
                    <m:nary>
                      <m:naryPr>
                        <m:ctrlPr>
                          <a:rPr lang="en-US" altLang="ja-JP" b="0" i="1" smtClean="0">
                            <a:latin typeface="Cambria Math"/>
                            <a:ea typeface="Cambria Math"/>
                          </a:rPr>
                        </m:ctrlPr>
                      </m:naryPr>
                      <m:sub>
                        <m:r>
                          <m:rPr>
                            <m:brk m:alnAt="23"/>
                          </m:rPr>
                          <a:rPr lang="en-US" altLang="ja-JP" b="0" i="1" smtClean="0">
                            <a:latin typeface="Cambria Math"/>
                            <a:ea typeface="Cambria Math"/>
                          </a:rPr>
                          <m:t>0</m:t>
                        </m:r>
                        <m:r>
                          <a:rPr lang="en-US" altLang="ja-JP" b="0" i="1" smtClean="0">
                            <a:latin typeface="Cambria Math"/>
                            <a:ea typeface="Cambria Math"/>
                          </a:rPr>
                          <m:t>.5</m:t>
                        </m:r>
                      </m:sub>
                      <m:sup>
                        <m:r>
                          <a:rPr lang="en-US" altLang="ja-JP" b="0" i="1" smtClean="0">
                            <a:latin typeface="Cambria Math"/>
                            <a:ea typeface="Cambria Math"/>
                          </a:rPr>
                          <m:t>1</m:t>
                        </m:r>
                      </m:sup>
                      <m:e>
                        <m:func>
                          <m:funcPr>
                            <m:ctrlPr>
                              <a:rPr lang="en-US" altLang="ja-JP" b="0" i="1" smtClean="0">
                                <a:latin typeface="Cambria Math"/>
                                <a:ea typeface="Cambria Math"/>
                              </a:rPr>
                            </m:ctrlPr>
                          </m:funcPr>
                          <m:fName>
                            <m:r>
                              <m:rPr>
                                <m:sty m:val="p"/>
                              </m:rPr>
                              <a:rPr lang="en-US" altLang="ja-JP" b="0" i="0" smtClean="0">
                                <a:latin typeface="Cambria Math"/>
                                <a:ea typeface="Cambria Math"/>
                              </a:rPr>
                              <m:t>cos</m:t>
                            </m:r>
                          </m:fName>
                          <m:e>
                            <m:r>
                              <a:rPr lang="en-US" altLang="ja-JP" b="0" i="1" smtClean="0">
                                <a:latin typeface="Cambria Math"/>
                                <a:ea typeface="Cambria Math"/>
                              </a:rPr>
                              <m:t>𝑑</m:t>
                            </m:r>
                            <m:d>
                              <m:dPr>
                                <m:ctrlPr>
                                  <a:rPr lang="en-US" altLang="ja-JP" b="0" i="1" smtClean="0">
                                    <a:latin typeface="Cambria Math"/>
                                    <a:ea typeface="Cambria Math"/>
                                  </a:rPr>
                                </m:ctrlPr>
                              </m:dPr>
                              <m:e>
                                <m:func>
                                  <m:funcPr>
                                    <m:ctrlPr>
                                      <a:rPr lang="en-US" altLang="ja-JP" b="0" i="1" smtClean="0">
                                        <a:latin typeface="Cambria Math"/>
                                        <a:ea typeface="Cambria Math"/>
                                      </a:rPr>
                                    </m:ctrlPr>
                                  </m:funcPr>
                                  <m:fName>
                                    <m:r>
                                      <m:rPr>
                                        <m:sty m:val="p"/>
                                      </m:rPr>
                                      <a:rPr lang="en-US" altLang="ja-JP" b="0" i="0" smtClean="0">
                                        <a:latin typeface="Cambria Math"/>
                                        <a:ea typeface="Cambria Math"/>
                                      </a:rPr>
                                      <m:t>cos</m:t>
                                    </m:r>
                                  </m:fName>
                                  <m:e>
                                    <m:r>
                                      <a:rPr lang="ja-JP" altLang="en-US" b="0" i="1" smtClean="0">
                                        <a:latin typeface="Cambria Math"/>
                                        <a:ea typeface="Cambria Math"/>
                                      </a:rPr>
                                      <m:t>𝜃</m:t>
                                    </m:r>
                                  </m:e>
                                </m:func>
                              </m:e>
                            </m:d>
                          </m:e>
                        </m:func>
                      </m:e>
                    </m:nary>
                  </m:oMath>
                </a14:m>
                <a:r>
                  <a:rPr lang="en-US" altLang="ja-JP" dirty="0" smtClean="0">
                    <a:latin typeface="Cambria Math"/>
                    <a:ea typeface="Cambria Math"/>
                  </a:rPr>
                  <a:t>)</a:t>
                </a:r>
              </a:p>
            </p:txBody>
          </p:sp>
        </mc:Choice>
        <mc:Fallback xmlns="">
          <p:sp>
            <p:nvSpPr>
              <p:cNvPr id="36" name="テキスト ボックス 35"/>
              <p:cNvSpPr txBox="1">
                <a:spLocks noRot="1" noChangeAspect="1" noMove="1" noResize="1" noEditPoints="1" noAdjustHandles="1" noChangeArrowheads="1" noChangeShapeType="1" noTextEdit="1"/>
              </p:cNvSpPr>
              <p:nvPr/>
            </p:nvSpPr>
            <p:spPr>
              <a:xfrm>
                <a:off x="634555" y="1570755"/>
                <a:ext cx="4081461" cy="1165384"/>
              </a:xfrm>
              <a:prstGeom prst="rect">
                <a:avLst/>
              </a:prstGeom>
              <a:blipFill rotWithShape="1">
                <a:blip r:embed="rId7"/>
                <a:stretch>
                  <a:fillRect t="-2094" b="-58639"/>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536806985"/>
      </p:ext>
    </p:extLst>
  </p:cSld>
  <p:clrMapOvr>
    <a:masterClrMapping/>
  </p:clrMapOvr>
  <p:timing>
    <p:tnLst>
      <p:par>
        <p:cTn id="1" dur="indefinite" restart="never" nodeType="tmRoot"/>
      </p:par>
    </p:tnLst>
  </p:timing>
</p:sld>
</file>

<file path=ppt/theme/theme1.xml><?xml version="1.0" encoding="utf-8"?>
<a:theme xmlns:a="http://schemas.openxmlformats.org/drawingml/2006/main" name="pop1-s-3">
  <a:themeElements>
    <a:clrScheme name="pop1-s-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p1-s-3">
      <a:majorFont>
        <a:latin typeface="ＭＳ Ｐ明朝"/>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pop1-s-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p1-s-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p1-s-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p1-s-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p1-s-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p1-s-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p1-s-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p1-s-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p1-s-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p1-s-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p1-s-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p1-s-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7967</TotalTime>
  <Words>2237</Words>
  <Application>Microsoft Office PowerPoint</Application>
  <PresentationFormat>画面に合わせる (4:3)</PresentationFormat>
  <Paragraphs>550</Paragraphs>
  <Slides>33</Slides>
  <Notes>29</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33</vt:i4>
      </vt:variant>
    </vt:vector>
  </HeadingPairs>
  <TitlesOfParts>
    <vt:vector size="35" baseType="lpstr">
      <vt:lpstr>pop1-s-3</vt:lpstr>
      <vt:lpstr>Acrobat Document</vt:lpstr>
      <vt:lpstr>CALET Simulation</vt:lpstr>
      <vt:lpstr>Outline</vt:lpstr>
      <vt:lpstr>Baseline Configuration</vt:lpstr>
      <vt:lpstr>Shower Images</vt:lpstr>
      <vt:lpstr>Trigger system</vt:lpstr>
      <vt:lpstr>High Energy Shower Trigger</vt:lpstr>
      <vt:lpstr>Detection Efficiency</vt:lpstr>
      <vt:lpstr>Low Energy Shower Trigger</vt:lpstr>
      <vt:lpstr>Geometrical Factor</vt:lpstr>
      <vt:lpstr>Deposit Energy</vt:lpstr>
      <vt:lpstr>Energy Resolution</vt:lpstr>
      <vt:lpstr>Electrons / Protons identification</vt:lpstr>
      <vt:lpstr>Electrons / Protons identification</vt:lpstr>
      <vt:lpstr>Detection efficiency of nuclei</vt:lpstr>
      <vt:lpstr>Deposit Energy of Nuclei</vt:lpstr>
      <vt:lpstr>Energy resolution of nuclei</vt:lpstr>
      <vt:lpstr>Charge resolution</vt:lpstr>
      <vt:lpstr>Charge resolution</vt:lpstr>
      <vt:lpstr>Estimation of the trigger rate on ISS orbit</vt:lpstr>
      <vt:lpstr>Trigger Rate on ISS orbit</vt:lpstr>
      <vt:lpstr>PowerPoint プレゼンテーション</vt:lpstr>
      <vt:lpstr>PowerPoint プレゼンテーション</vt:lpstr>
      <vt:lpstr>PowerPoint プレゼンテーション</vt:lpstr>
      <vt:lpstr>Energy Deposit in IMC</vt:lpstr>
      <vt:lpstr>Energy Deposit in TASC</vt:lpstr>
      <vt:lpstr>Energy Deposit in IMC</vt:lpstr>
      <vt:lpstr>Energy Deposit in TASC</vt:lpstr>
      <vt:lpstr>Energy Resolution</vt:lpstr>
      <vt:lpstr>Lateral Spread</vt:lpstr>
      <vt:lpstr>Lateral Spread</vt:lpstr>
      <vt:lpstr>Angular resolution （electron）</vt:lpstr>
      <vt:lpstr>e/p separation by IMC data</vt:lpstr>
      <vt:lpstr>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dc:title>
  <dc:creator>Yosui</dc:creator>
  <cp:lastModifiedBy>Akaike</cp:lastModifiedBy>
  <cp:revision>360</cp:revision>
  <dcterms:created xsi:type="dcterms:W3CDTF">2010-08-05T00:18:43Z</dcterms:created>
  <dcterms:modified xsi:type="dcterms:W3CDTF">2011-05-17T12:56:09Z</dcterms:modified>
</cp:coreProperties>
</file>